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1" r:id="rId3"/>
    <p:sldId id="264" r:id="rId4"/>
    <p:sldId id="265" r:id="rId5"/>
    <p:sldId id="268" r:id="rId6"/>
    <p:sldId id="269" r:id="rId7"/>
    <p:sldId id="275" r:id="rId8"/>
    <p:sldId id="276" r:id="rId9"/>
    <p:sldId id="284" r:id="rId10"/>
    <p:sldId id="283" r:id="rId11"/>
    <p:sldId id="273" r:id="rId12"/>
    <p:sldId id="279" r:id="rId13"/>
    <p:sldId id="27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5" d="100"/>
          <a:sy n="75" d="100"/>
        </p:scale>
        <p:origin x="6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AC92D-A3DA-4001-851C-A2391DD34067}" type="datetimeFigureOut">
              <a:rPr lang="nl-NL" smtClean="0"/>
              <a:t>25-5-2022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7AF95-581B-4617-B29E-5B5D5199656E}" type="slidenum">
              <a:rPr lang="nl-NL" smtClean="0"/>
              <a:t>‹#›</a:t>
            </a:fld>
            <a:endParaRPr lang="nl-NL"/>
          </a:p>
        </p:txBody>
      </p:sp>
    </p:spTree>
    <p:extLst>
      <p:ext uri="{BB962C8B-B14F-4D97-AF65-F5344CB8AC3E}">
        <p14:creationId xmlns:p14="http://schemas.microsoft.com/office/powerpoint/2010/main" val="54129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5a01a96aa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3" name="Google Shape;33;g5a01a96a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440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09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72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95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5a07d8ef1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808" name="Google Shape;808;g5a07d8ef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47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69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72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68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7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06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64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a01a96aa0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g5a01a96aa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04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25-5-2022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257041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25-5-2022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11547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25-5-2022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78263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8CFB4D31-D77F-4076-8A64-DA4499EAFEEC}" type="datetimeFigureOut">
              <a:rPr lang="nl-NL" smtClean="0"/>
              <a:t>25-5-2022</a:t>
            </a:fld>
            <a:endParaRPr lang="nl-NL"/>
          </a:p>
        </p:txBody>
      </p:sp>
      <p:sp>
        <p:nvSpPr>
          <p:cNvPr id="5" name="Footer Placeholder 4"/>
          <p:cNvSpPr>
            <a:spLocks noGrp="1"/>
          </p:cNvSpPr>
          <p:nvPr>
            <p:ph type="ftr" sz="quarter" idx="11"/>
          </p:nvPr>
        </p:nvSpPr>
        <p:spPr/>
        <p:txBody>
          <a:bodyPr/>
          <a:lstStyle>
            <a:lvl1pPr>
              <a:defRPr b="1"/>
            </a:lvl1pPr>
          </a:lstStyle>
          <a:p>
            <a:r>
              <a:rPr lang="nl-NL" sz="2800" dirty="0" smtClean="0"/>
              <a:t>BLOSM</a:t>
            </a:r>
            <a:endParaRPr lang="nl-NL" sz="2800" dirty="0"/>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197130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FB4D31-D77F-4076-8A64-DA4499EAFEEC}" type="datetimeFigureOut">
              <a:rPr lang="nl-NL" smtClean="0"/>
              <a:t>25-5-2022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272146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8CFB4D31-D77F-4076-8A64-DA4499EAFEEC}" type="datetimeFigureOut">
              <a:rPr lang="nl-NL" smtClean="0"/>
              <a:t>25-5-2022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149327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8CFB4D31-D77F-4076-8A64-DA4499EAFEEC}" type="datetimeFigureOut">
              <a:rPr lang="nl-NL" smtClean="0"/>
              <a:t>25-5-2022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316192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8CFB4D31-D77F-4076-8A64-DA4499EAFEEC}" type="datetimeFigureOut">
              <a:rPr lang="nl-NL" smtClean="0"/>
              <a:t>25-5-2022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27742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B4D31-D77F-4076-8A64-DA4499EAFEEC}" type="datetimeFigureOut">
              <a:rPr lang="nl-NL" smtClean="0"/>
              <a:t>25-5-2022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225104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FB4D31-D77F-4076-8A64-DA4499EAFEEC}" type="datetimeFigureOut">
              <a:rPr lang="nl-NL" smtClean="0"/>
              <a:t>25-5-2022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58188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FB4D31-D77F-4076-8A64-DA4499EAFEEC}" type="datetimeFigureOut">
              <a:rPr lang="nl-NL" smtClean="0"/>
              <a:t>25-5-2022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03E96F-D988-4F5B-9700-F594C023E884}" type="slidenum">
              <a:rPr lang="nl-NL" smtClean="0"/>
              <a:t>‹#›</a:t>
            </a:fld>
            <a:endParaRPr lang="nl-NL"/>
          </a:p>
        </p:txBody>
      </p:sp>
    </p:spTree>
    <p:extLst>
      <p:ext uri="{BB962C8B-B14F-4D97-AF65-F5344CB8AC3E}">
        <p14:creationId xmlns:p14="http://schemas.microsoft.com/office/powerpoint/2010/main" val="384905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smtClean="0"/>
              <a:t>BLOSMClick</a:t>
            </a:r>
            <a:r>
              <a:rPr lang="en-US" dirty="0" smtClean="0"/>
              <a:t> to edit Master title style</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D31-D77F-4076-8A64-DA4499EAFEEC}" type="datetimeFigureOut">
              <a:rPr lang="nl-NL" smtClean="0"/>
              <a:t>25-5-2022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E96F-D988-4F5B-9700-F594C023E884}" type="slidenum">
              <a:rPr lang="nl-NL" smtClean="0"/>
              <a:t>‹#›</a:t>
            </a:fld>
            <a:endParaRPr lang="nl-NL"/>
          </a:p>
        </p:txBody>
      </p:sp>
      <p:pic>
        <p:nvPicPr>
          <p:cNvPr id="7" name="Google Shape;12;p1"/>
          <p:cNvPicPr preferRelativeResize="0"/>
          <p:nvPr userDrawn="1"/>
        </p:nvPicPr>
        <p:blipFill rotWithShape="1">
          <a:blip r:embed="rId13">
            <a:alphaModFix/>
          </a:blip>
          <a:srcRect/>
          <a:stretch/>
        </p:blipFill>
        <p:spPr>
          <a:xfrm>
            <a:off x="10784042" y="6092269"/>
            <a:ext cx="943502" cy="727622"/>
          </a:xfrm>
          <a:prstGeom prst="rect">
            <a:avLst/>
          </a:prstGeom>
          <a:noFill/>
          <a:ln>
            <a:noFill/>
          </a:ln>
        </p:spPr>
      </p:pic>
      <p:pic>
        <p:nvPicPr>
          <p:cNvPr id="8" name="Picture 2" descr="TU Delft logo - Mediamatic"/>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9672" y="6140731"/>
            <a:ext cx="1360187" cy="53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51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7" name="Google Shape;37;p9"/>
          <p:cNvSpPr/>
          <p:nvPr/>
        </p:nvSpPr>
        <p:spPr>
          <a:xfrm>
            <a:off x="3057160" y="6089104"/>
            <a:ext cx="6884100" cy="600300"/>
          </a:xfrm>
          <a:prstGeom prst="rect">
            <a:avLst/>
          </a:prstGeom>
          <a:noFill/>
          <a:ln>
            <a:noFill/>
          </a:ln>
        </p:spPr>
        <p:txBody>
          <a:bodyPr spcFirstLastPara="1" wrap="square" lIns="91425" tIns="45700" rIns="91425" bIns="45700" anchor="t" anchorCtr="0">
            <a:noAutofit/>
          </a:bodyPr>
          <a:lstStyle/>
          <a:p>
            <a:pPr algn="ctr"/>
            <a:r>
              <a:rPr lang="en-GB" sz="1100" dirty="0">
                <a:solidFill>
                  <a:schemeClr val="dk1"/>
                </a:solidFill>
                <a:latin typeface="Tahoma" panose="020B0604030504040204" pitchFamily="34" charset="0"/>
                <a:ea typeface="Tahoma" panose="020B0604030504040204" pitchFamily="34" charset="0"/>
                <a:cs typeface="Tahoma" panose="020B0604030504040204" pitchFamily="34" charset="0"/>
                <a:sym typeface="Questrial"/>
              </a:rPr>
              <a:t>This project has received funding from the European Union’s Horizon 2020 Research and Innovation Programme under grant agreement No.776691. The opinions expressed in this presentation are of the authors only and no way reflect the European Commission’s opinions. The European Union is not liable for any use that may be made of the information.</a:t>
            </a:r>
            <a:endParaRPr sz="1100" dirty="0">
              <a:solidFill>
                <a:schemeClr val="dk1"/>
              </a:solidFill>
              <a:latin typeface="Tahoma" panose="020B0604030504040204" pitchFamily="34" charset="0"/>
              <a:ea typeface="Tahoma" panose="020B0604030504040204" pitchFamily="34" charset="0"/>
              <a:cs typeface="Tahoma" panose="020B0604030504040204" pitchFamily="34" charset="0"/>
              <a:sym typeface="Questrial"/>
            </a:endParaRPr>
          </a:p>
        </p:txBody>
      </p:sp>
      <p:sp>
        <p:nvSpPr>
          <p:cNvPr id="38" name="Google Shape;38;p9"/>
          <p:cNvSpPr txBox="1">
            <a:spLocks noGrp="1"/>
          </p:cNvSpPr>
          <p:nvPr>
            <p:ph type="title" idx="4294967295"/>
          </p:nvPr>
        </p:nvSpPr>
        <p:spPr>
          <a:xfrm>
            <a:off x="1798320" y="1905511"/>
            <a:ext cx="8229600" cy="2074500"/>
          </a:xfrm>
          <a:prstGeom prst="rect">
            <a:avLst/>
          </a:prstGeom>
          <a:noFill/>
          <a:ln>
            <a:noFill/>
          </a:ln>
        </p:spPr>
        <p:txBody>
          <a:bodyPr spcFirstLastPara="1" wrap="square" lIns="91425" tIns="45700" rIns="91425" bIns="45700" anchor="ctr" anchorCtr="0">
            <a:noAutofit/>
          </a:bodyPr>
          <a:lstStyle/>
          <a:p>
            <a:pPr algn="ctr"/>
            <a:r>
              <a:rPr lang="en-US" sz="4800" dirty="0" smtClean="0">
                <a:latin typeface="Tahoma" panose="020B0604030504040204" pitchFamily="34" charset="0"/>
                <a:ea typeface="Tahoma" panose="020B0604030504040204" pitchFamily="34" charset="0"/>
                <a:cs typeface="Tahoma" panose="020B0604030504040204" pitchFamily="34" charset="0"/>
                <a:sym typeface="Twentieth Century"/>
              </a:rPr>
              <a:t>BLOSM: Boron-based </a:t>
            </a:r>
            <a:br>
              <a:rPr lang="en-US" sz="4800" dirty="0" smtClean="0">
                <a:latin typeface="Tahoma" panose="020B0604030504040204" pitchFamily="34" charset="0"/>
                <a:ea typeface="Tahoma" panose="020B0604030504040204" pitchFamily="34" charset="0"/>
                <a:cs typeface="Tahoma" panose="020B0604030504040204" pitchFamily="34" charset="0"/>
                <a:sym typeface="Twentieth Century"/>
              </a:rPr>
            </a:br>
            <a:r>
              <a:rPr lang="en-US" sz="4800" dirty="0" smtClean="0">
                <a:latin typeface="Tahoma" panose="020B0604030504040204" pitchFamily="34" charset="0"/>
                <a:ea typeface="Tahoma" panose="020B0604030504040204" pitchFamily="34" charset="0"/>
                <a:cs typeface="Tahoma" panose="020B0604030504040204" pitchFamily="34" charset="0"/>
                <a:sym typeface="Twentieth Century"/>
              </a:rPr>
              <a:t>Large-scale Observation of Soil Moisture</a:t>
            </a:r>
            <a:endParaRPr sz="4800" dirty="0">
              <a:latin typeface="Tahoma" panose="020B0604030504040204" pitchFamily="34" charset="0"/>
              <a:ea typeface="Tahoma" panose="020B0604030504040204" pitchFamily="34" charset="0"/>
              <a:cs typeface="Tahoma" panose="020B0604030504040204" pitchFamily="34" charset="0"/>
              <a:sym typeface="Twentieth Century"/>
            </a:endParaRPr>
          </a:p>
          <a:p>
            <a:pPr algn="ctr"/>
            <a:endParaRPr dirty="0">
              <a:latin typeface="Tahoma" panose="020B0604030504040204" pitchFamily="34" charset="0"/>
              <a:ea typeface="Tahoma" panose="020B0604030504040204" pitchFamily="34" charset="0"/>
              <a:cs typeface="Tahoma" panose="020B0604030504040204" pitchFamily="34" charset="0"/>
              <a:sym typeface="Twentieth Century"/>
            </a:endParaRPr>
          </a:p>
          <a:p>
            <a:pPr algn="ctr"/>
            <a:r>
              <a:rPr lang="en-GB" sz="3200" dirty="0" smtClean="0">
                <a:latin typeface="Tahoma" panose="020B0604030504040204" pitchFamily="34" charset="0"/>
                <a:ea typeface="Tahoma" panose="020B0604030504040204" pitchFamily="34" charset="0"/>
                <a:cs typeface="Tahoma" panose="020B0604030504040204" pitchFamily="34" charset="0"/>
                <a:sym typeface="Twentieth Century"/>
              </a:rPr>
              <a:t/>
            </a:r>
            <a:br>
              <a:rPr lang="en-GB" sz="3200" dirty="0" smtClean="0">
                <a:latin typeface="Tahoma" panose="020B0604030504040204" pitchFamily="34" charset="0"/>
                <a:ea typeface="Tahoma" panose="020B0604030504040204" pitchFamily="34" charset="0"/>
                <a:cs typeface="Tahoma" panose="020B0604030504040204" pitchFamily="34" charset="0"/>
                <a:sym typeface="Twentieth Century"/>
              </a:rPr>
            </a:br>
            <a:r>
              <a:rPr lang="en-GB" sz="3200" dirty="0" smtClean="0">
                <a:latin typeface="Tahoma" panose="020B0604030504040204" pitchFamily="34" charset="0"/>
                <a:ea typeface="Tahoma" panose="020B0604030504040204" pitchFamily="34" charset="0"/>
                <a:cs typeface="Tahoma" panose="020B0604030504040204" pitchFamily="34" charset="0"/>
                <a:sym typeface="Twentieth Century"/>
              </a:rPr>
              <a:t>Edward van </a:t>
            </a:r>
            <a:r>
              <a:rPr lang="en-GB" sz="3200" dirty="0" err="1" smtClean="0">
                <a:latin typeface="Tahoma" panose="020B0604030504040204" pitchFamily="34" charset="0"/>
                <a:ea typeface="Tahoma" panose="020B0604030504040204" pitchFamily="34" charset="0"/>
                <a:cs typeface="Tahoma" panose="020B0604030504040204" pitchFamily="34" charset="0"/>
                <a:sym typeface="Twentieth Century"/>
              </a:rPr>
              <a:t>Amelrooij</a:t>
            </a:r>
            <a:r>
              <a:rPr lang="en-GB" sz="3200" dirty="0" smtClean="0">
                <a:latin typeface="Tahoma" panose="020B0604030504040204" pitchFamily="34" charset="0"/>
                <a:ea typeface="Tahoma" panose="020B0604030504040204" pitchFamily="34" charset="0"/>
                <a:cs typeface="Tahoma" panose="020B0604030504040204" pitchFamily="34" charset="0"/>
                <a:sym typeface="Twentieth Century"/>
              </a:rPr>
              <a:t/>
            </a:r>
            <a:br>
              <a:rPr lang="en-GB" sz="3200" dirty="0" smtClean="0">
                <a:latin typeface="Tahoma" panose="020B0604030504040204" pitchFamily="34" charset="0"/>
                <a:ea typeface="Tahoma" panose="020B0604030504040204" pitchFamily="34" charset="0"/>
                <a:cs typeface="Tahoma" panose="020B0604030504040204" pitchFamily="34" charset="0"/>
                <a:sym typeface="Twentieth Century"/>
              </a:rPr>
            </a:br>
            <a:r>
              <a:rPr lang="en-GB" sz="3200" u="sng" dirty="0" smtClean="0">
                <a:latin typeface="Tahoma" panose="020B0604030504040204" pitchFamily="34" charset="0"/>
                <a:ea typeface="Tahoma" panose="020B0604030504040204" pitchFamily="34" charset="0"/>
                <a:cs typeface="Tahoma" panose="020B0604030504040204" pitchFamily="34" charset="0"/>
                <a:sym typeface="Twentieth Century"/>
              </a:rPr>
              <a:t>Nick </a:t>
            </a:r>
            <a:r>
              <a:rPr lang="en-GB" sz="3200" u="sng" dirty="0">
                <a:latin typeface="Tahoma" panose="020B0604030504040204" pitchFamily="34" charset="0"/>
                <a:ea typeface="Tahoma" panose="020B0604030504040204" pitchFamily="34" charset="0"/>
                <a:cs typeface="Tahoma" panose="020B0604030504040204" pitchFamily="34" charset="0"/>
                <a:sym typeface="Twentieth Century"/>
              </a:rPr>
              <a:t>van de Giesen</a:t>
            </a:r>
            <a:endParaRPr sz="3200" u="sng" dirty="0">
              <a:latin typeface="Tahoma" panose="020B0604030504040204" pitchFamily="34" charset="0"/>
              <a:ea typeface="Tahoma" panose="020B0604030504040204" pitchFamily="34" charset="0"/>
              <a:cs typeface="Tahoma" panose="020B0604030504040204" pitchFamily="34" charset="0"/>
              <a:sym typeface="Twentieth Century"/>
            </a:endParaRPr>
          </a:p>
          <a:p>
            <a:pPr algn="ctr"/>
            <a:r>
              <a:rPr lang="en-GB" sz="3200" dirty="0">
                <a:latin typeface="Tahoma" panose="020B0604030504040204" pitchFamily="34" charset="0"/>
                <a:ea typeface="Tahoma" panose="020B0604030504040204" pitchFamily="34" charset="0"/>
                <a:cs typeface="Tahoma" panose="020B0604030504040204" pitchFamily="34" charset="0"/>
                <a:sym typeface="Twentieth Century"/>
              </a:rPr>
              <a:t>n.c.vandegiesen@tudelft.nl</a:t>
            </a:r>
            <a:endParaRPr sz="3200" dirty="0">
              <a:latin typeface="Tahoma" panose="020B0604030504040204" pitchFamily="34" charset="0"/>
              <a:ea typeface="Tahoma" panose="020B0604030504040204" pitchFamily="34" charset="0"/>
              <a:cs typeface="Tahoma" panose="020B0604030504040204" pitchFamily="34" charset="0"/>
              <a:sym typeface="Twentieth Century"/>
            </a:endParaRPr>
          </a:p>
        </p:txBody>
      </p:sp>
      <p:pic>
        <p:nvPicPr>
          <p:cNvPr id="6" name="Google Shape;45;p10"/>
          <p:cNvPicPr preferRelativeResize="0"/>
          <p:nvPr/>
        </p:nvPicPr>
        <p:blipFill rotWithShape="1">
          <a:blip r:embed="rId3">
            <a:alphaModFix/>
          </a:blip>
          <a:srcRect/>
          <a:stretch/>
        </p:blipFill>
        <p:spPr>
          <a:xfrm>
            <a:off x="2343673" y="6127992"/>
            <a:ext cx="748645" cy="503776"/>
          </a:xfrm>
          <a:prstGeom prst="rect">
            <a:avLst/>
          </a:prstGeom>
          <a:noFill/>
          <a:ln>
            <a:noFill/>
          </a:ln>
        </p:spPr>
      </p:pic>
      <p:sp>
        <p:nvSpPr>
          <p:cNvPr id="3" name="Rectangle 2"/>
          <p:cNvSpPr/>
          <p:nvPr/>
        </p:nvSpPr>
        <p:spPr>
          <a:xfrm>
            <a:off x="433137" y="433137"/>
            <a:ext cx="2197768" cy="73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544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536" t="-4079" r="28734" b="52019"/>
          <a:stretch/>
        </p:blipFill>
        <p:spPr>
          <a:xfrm>
            <a:off x="468216" y="1012526"/>
            <a:ext cx="4736447" cy="4572000"/>
          </a:xfrm>
          <a:prstGeom prst="rect">
            <a:avLst/>
          </a:prstGeom>
        </p:spPr>
      </p:pic>
      <p:sp>
        <p:nvSpPr>
          <p:cNvPr id="4"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9829" t="47792" r="26441"/>
          <a:stretch/>
        </p:blipFill>
        <p:spPr>
          <a:xfrm>
            <a:off x="6327568" y="1448790"/>
            <a:ext cx="4722986" cy="4572000"/>
          </a:xfrm>
          <a:prstGeom prst="rect">
            <a:avLst/>
          </a:prstGeom>
        </p:spPr>
      </p:pic>
      <p:sp>
        <p:nvSpPr>
          <p:cNvPr id="6" name="Google Shape;342;p17"/>
          <p:cNvSpPr txBox="1">
            <a:spLocks/>
          </p:cNvSpPr>
          <p:nvPr/>
        </p:nvSpPr>
        <p:spPr>
          <a:xfrm>
            <a:off x="1820023" y="688526"/>
            <a:ext cx="8440258"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Fast + thermal</a:t>
            </a:r>
            <a:r>
              <a:rPr lang="en-GB" sz="2800" b="1" dirty="0" smtClean="0">
                <a:sym typeface="Twentieth Century"/>
              </a:rPr>
              <a:t>				</a:t>
            </a:r>
            <a:r>
              <a:rPr lang="en-GB" sz="2800" b="1" dirty="0" smtClean="0">
                <a:sym typeface="Twentieth Century"/>
              </a:rPr>
              <a:t>Thermal only</a:t>
            </a:r>
            <a:endParaRPr lang="en-GB" sz="2800" b="1" dirty="0">
              <a:sym typeface="Twentieth Century"/>
            </a:endParaRPr>
          </a:p>
        </p:txBody>
      </p:sp>
    </p:spTree>
    <p:extLst>
      <p:ext uri="{BB962C8B-B14F-4D97-AF65-F5344CB8AC3E}">
        <p14:creationId xmlns:p14="http://schemas.microsoft.com/office/powerpoint/2010/main" val="706877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9" name="Google Shape;342;p17"/>
          <p:cNvSpPr txBox="1">
            <a:spLocks/>
          </p:cNvSpPr>
          <p:nvPr/>
        </p:nvSpPr>
        <p:spPr>
          <a:xfrm>
            <a:off x="529177" y="243356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p>
          <a:p>
            <a:pPr algn="l">
              <a:buSzPts val="3959"/>
            </a:pPr>
            <a:endParaRPr lang="en-GB" sz="2800" b="1" dirty="0">
              <a:sym typeface="Twentieth Century"/>
            </a:endParaRPr>
          </a:p>
          <a:p>
            <a:pPr algn="l">
              <a:buSzPts val="3959"/>
            </a:pPr>
            <a:r>
              <a:rPr lang="en-GB" sz="2800" b="1" dirty="0" smtClean="0">
                <a:sym typeface="Twentieth Century"/>
              </a:rPr>
              <a:t>Field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20" y="946858"/>
            <a:ext cx="8772128" cy="4934322"/>
          </a:xfrm>
          <a:prstGeom prst="rect">
            <a:avLst/>
          </a:prstGeom>
        </p:spPr>
      </p:pic>
      <p:sp>
        <p:nvSpPr>
          <p:cNvPr id="7"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2376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9" name="Google Shape;342;p17"/>
          <p:cNvSpPr txBox="1">
            <a:spLocks/>
          </p:cNvSpPr>
          <p:nvPr/>
        </p:nvSpPr>
        <p:spPr>
          <a:xfrm>
            <a:off x="3782740" y="5550195"/>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Validation</a:t>
            </a:r>
          </a:p>
        </p:txBody>
      </p:sp>
      <p:sp>
        <p:nvSpPr>
          <p:cNvPr id="7"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pic>
        <p:nvPicPr>
          <p:cNvPr id="8" name="Picture 7"/>
          <p:cNvPicPr>
            <a:picLocks noChangeAspect="1"/>
          </p:cNvPicPr>
          <p:nvPr/>
        </p:nvPicPr>
        <p:blipFill>
          <a:blip r:embed="rId3"/>
          <a:stretch>
            <a:fillRect/>
          </a:stretch>
        </p:blipFill>
        <p:spPr>
          <a:xfrm>
            <a:off x="468215" y="798773"/>
            <a:ext cx="11315241" cy="4751422"/>
          </a:xfrm>
          <a:prstGeom prst="rect">
            <a:avLst/>
          </a:prstGeom>
        </p:spPr>
      </p:pic>
    </p:spTree>
    <p:extLst>
      <p:ext uri="{BB962C8B-B14F-4D97-AF65-F5344CB8AC3E}">
        <p14:creationId xmlns:p14="http://schemas.microsoft.com/office/powerpoint/2010/main" val="1710290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34"/>
          <p:cNvPicPr preferRelativeResize="0"/>
          <p:nvPr/>
        </p:nvPicPr>
        <p:blipFill rotWithShape="1">
          <a:blip r:embed="rId3">
            <a:alphaModFix/>
          </a:blip>
          <a:srcRect/>
          <a:stretch/>
        </p:blipFill>
        <p:spPr>
          <a:xfrm>
            <a:off x="1631505" y="6127992"/>
            <a:ext cx="748645" cy="503776"/>
          </a:xfrm>
          <a:prstGeom prst="rect">
            <a:avLst/>
          </a:prstGeom>
          <a:noFill/>
          <a:ln>
            <a:noFill/>
          </a:ln>
        </p:spPr>
      </p:pic>
      <p:sp>
        <p:nvSpPr>
          <p:cNvPr id="812" name="Google Shape;812;p34"/>
          <p:cNvSpPr/>
          <p:nvPr/>
        </p:nvSpPr>
        <p:spPr>
          <a:xfrm>
            <a:off x="2380149" y="6089104"/>
            <a:ext cx="6884100" cy="600300"/>
          </a:xfrm>
          <a:prstGeom prst="rect">
            <a:avLst/>
          </a:prstGeom>
          <a:noFill/>
          <a:ln>
            <a:noFill/>
          </a:ln>
        </p:spPr>
        <p:txBody>
          <a:bodyPr spcFirstLastPara="1" wrap="square" lIns="91425" tIns="45700" rIns="91425" bIns="45700" anchor="t" anchorCtr="0">
            <a:noAutofit/>
          </a:bodyPr>
          <a:lstStyle/>
          <a:p>
            <a:pPr algn="ctr"/>
            <a:r>
              <a:rPr lang="en-GB" sz="1100" dirty="0">
                <a:solidFill>
                  <a:schemeClr val="dk1"/>
                </a:solidFill>
                <a:latin typeface="Tahoma" panose="020B0604030504040204" pitchFamily="34" charset="0"/>
                <a:ea typeface="Tahoma" panose="020B0604030504040204" pitchFamily="34" charset="0"/>
                <a:cs typeface="Tahoma" panose="020B0604030504040204" pitchFamily="34" charset="0"/>
                <a:sym typeface="Questrial"/>
              </a:rPr>
              <a:t>This project has received funding from the European Union’s Horizon 2020 Research and Innovation Programme under grant agreement No.776691. The opinions expressed in this presentation are of the authors only and no way reflect the European Commission’s opinions. The European Union is not liable for any use that may be made of the information.</a:t>
            </a:r>
            <a:endParaRPr sz="1100" dirty="0">
              <a:solidFill>
                <a:schemeClr val="dk1"/>
              </a:solidFill>
              <a:latin typeface="Tahoma" panose="020B0604030504040204" pitchFamily="34" charset="0"/>
              <a:ea typeface="Tahoma" panose="020B0604030504040204" pitchFamily="34" charset="0"/>
              <a:cs typeface="Tahoma" panose="020B0604030504040204" pitchFamily="34" charset="0"/>
              <a:sym typeface="Questrial"/>
            </a:endParaRPr>
          </a:p>
        </p:txBody>
      </p:sp>
      <p:sp>
        <p:nvSpPr>
          <p:cNvPr id="813" name="Google Shape;813;p34"/>
          <p:cNvSpPr txBox="1">
            <a:spLocks noGrp="1"/>
          </p:cNvSpPr>
          <p:nvPr>
            <p:ph type="title" idx="4294967295"/>
          </p:nvPr>
        </p:nvSpPr>
        <p:spPr>
          <a:xfrm>
            <a:off x="463750" y="546495"/>
            <a:ext cx="8229600" cy="2074500"/>
          </a:xfrm>
          <a:prstGeom prst="rect">
            <a:avLst/>
          </a:prstGeom>
          <a:noFill/>
          <a:ln>
            <a:noFill/>
          </a:ln>
        </p:spPr>
        <p:txBody>
          <a:bodyPr spcFirstLastPara="1" wrap="square" lIns="91425" tIns="45700" rIns="91425" bIns="45700" anchor="ctr" anchorCtr="0">
            <a:noAutofit/>
          </a:bodyPr>
          <a:lstStyle/>
          <a:p>
            <a:endParaRPr dirty="0">
              <a:solidFill>
                <a:srgbClr val="B7B7B7"/>
              </a:solidFill>
              <a:latin typeface="Tahoma" panose="020B0604030504040204" pitchFamily="34" charset="0"/>
              <a:ea typeface="Tahoma" panose="020B0604030504040204" pitchFamily="34" charset="0"/>
              <a:cs typeface="Tahoma" panose="020B0604030504040204" pitchFamily="34" charset="0"/>
              <a:sym typeface="Twentieth Century"/>
            </a:endParaRPr>
          </a:p>
          <a:p>
            <a:endParaRPr dirty="0">
              <a:solidFill>
                <a:srgbClr val="B7B7B7"/>
              </a:solidFill>
              <a:latin typeface="Tahoma" panose="020B0604030504040204" pitchFamily="34" charset="0"/>
              <a:ea typeface="Tahoma" panose="020B0604030504040204" pitchFamily="34" charset="0"/>
              <a:cs typeface="Tahoma" panose="020B0604030504040204" pitchFamily="34" charset="0"/>
              <a:sym typeface="Twentieth Century"/>
            </a:endParaRPr>
          </a:p>
          <a:p>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rPr>
              <a:t>Nick van de Giesen</a:t>
            </a:r>
            <a:endParaRPr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endParaRPr>
          </a:p>
          <a:p>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rPr>
              <a:t>n.c.vandegiesen@tudelft.nl</a:t>
            </a:r>
            <a:endParaRPr sz="3200" dirty="0">
              <a:solidFill>
                <a:schemeClr val="tx1"/>
              </a:solidFill>
              <a:latin typeface="Tahoma" panose="020B0604030504040204" pitchFamily="34" charset="0"/>
              <a:ea typeface="Tahoma" panose="020B0604030504040204" pitchFamily="34" charset="0"/>
              <a:cs typeface="Tahoma" panose="020B0604030504040204" pitchFamily="34" charset="0"/>
              <a:sym typeface="Twentieth Century"/>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7573191" y="3239588"/>
            <a:ext cx="2796322" cy="2151017"/>
          </a:xfrm>
          <a:prstGeom prst="rect">
            <a:avLst/>
          </a:prstGeom>
          <a:noFill/>
        </p:spPr>
      </p:pic>
      <p:grpSp>
        <p:nvGrpSpPr>
          <p:cNvPr id="10" name="Google Shape;815;p34"/>
          <p:cNvGrpSpPr/>
          <p:nvPr/>
        </p:nvGrpSpPr>
        <p:grpSpPr>
          <a:xfrm rot="-1468572">
            <a:off x="3794856" y="1919507"/>
            <a:ext cx="6281094" cy="1107561"/>
            <a:chOff x="1153525" y="836325"/>
            <a:chExt cx="6281325" cy="1107601"/>
          </a:xfrm>
        </p:grpSpPr>
        <p:sp>
          <p:nvSpPr>
            <p:cNvPr id="12" name="Google Shape;816;p34"/>
            <p:cNvSpPr txBox="1"/>
            <p:nvPr/>
          </p:nvSpPr>
          <p:spPr>
            <a:xfrm>
              <a:off x="1305250" y="957725"/>
              <a:ext cx="6129600" cy="895200"/>
            </a:xfrm>
            <a:prstGeom prst="rect">
              <a:avLst/>
            </a:prstGeom>
            <a:noFill/>
            <a:ln>
              <a:noFill/>
            </a:ln>
          </p:spPr>
          <p:txBody>
            <a:bodyPr spcFirstLastPara="1" wrap="square" lIns="91425" tIns="91425" rIns="91425" bIns="91425" anchor="t" anchorCtr="0">
              <a:noAutofit/>
            </a:bodyPr>
            <a:lstStyle/>
            <a:p>
              <a:r>
                <a:rPr lang="en-GB" sz="4800" b="1">
                  <a:solidFill>
                    <a:srgbClr val="FF0000"/>
                  </a:solidFill>
                  <a:latin typeface="Courier New"/>
                  <a:ea typeface="Courier New"/>
                  <a:cs typeface="Courier New"/>
                  <a:sym typeface="Courier New"/>
                </a:rPr>
                <a:t>YOU ARE INVITED!</a:t>
              </a:r>
              <a:endParaRPr sz="4800" b="1">
                <a:solidFill>
                  <a:srgbClr val="FF0000"/>
                </a:solidFill>
                <a:latin typeface="Courier New"/>
                <a:ea typeface="Courier New"/>
                <a:cs typeface="Courier New"/>
                <a:sym typeface="Courier New"/>
              </a:endParaRPr>
            </a:p>
          </p:txBody>
        </p:sp>
        <p:sp>
          <p:nvSpPr>
            <p:cNvPr id="13" name="Google Shape;817;p34"/>
            <p:cNvSpPr/>
            <p:nvPr/>
          </p:nvSpPr>
          <p:spPr>
            <a:xfrm>
              <a:off x="1229050" y="965375"/>
              <a:ext cx="6114600" cy="8799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14" name="Google Shape;818;p34"/>
            <p:cNvPicPr preferRelativeResize="0"/>
            <p:nvPr/>
          </p:nvPicPr>
          <p:blipFill rotWithShape="1">
            <a:blip r:embed="rId5">
              <a:alphaModFix/>
            </a:blip>
            <a:srcRect l="1195" t="9840" b="62485"/>
            <a:stretch/>
          </p:blipFill>
          <p:spPr>
            <a:xfrm>
              <a:off x="1153525" y="836325"/>
              <a:ext cx="6281324" cy="1107601"/>
            </a:xfrm>
            <a:prstGeom prst="rect">
              <a:avLst/>
            </a:prstGeom>
            <a:noFill/>
            <a:ln>
              <a:noFill/>
            </a:ln>
          </p:spPr>
        </p:pic>
      </p:grpSp>
      <p:sp>
        <p:nvSpPr>
          <p:cNvPr id="15"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239438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GB" sz="2800" dirty="0" smtClean="0">
                <a:sym typeface="Twentieth Century"/>
              </a:rPr>
              <a:t>Cosmic rays:</a:t>
            </a:r>
          </a:p>
          <a:p>
            <a:pPr algn="l">
              <a:buSzPts val="3959"/>
            </a:pPr>
            <a:endParaRPr lang="en-GB" sz="2800" dirty="0" smtClean="0">
              <a:sym typeface="Twentieth Century"/>
            </a:endParaRPr>
          </a:p>
          <a:p>
            <a:pPr algn="l">
              <a:buSzPts val="3959"/>
            </a:pPr>
            <a:r>
              <a:rPr lang="en-US" sz="2800" dirty="0" smtClean="0">
                <a:sym typeface="Twentieth Century"/>
              </a:rPr>
              <a:t>Fast (20,000 km/s)</a:t>
            </a:r>
          </a:p>
          <a:p>
            <a:pPr algn="l">
              <a:buSzPts val="3959"/>
            </a:pPr>
            <a:endParaRPr lang="en-US" sz="2800" dirty="0">
              <a:sym typeface="Twentieth Century"/>
            </a:endParaRPr>
          </a:p>
          <a:p>
            <a:pPr algn="l">
              <a:buSzPts val="3959"/>
            </a:pPr>
            <a:r>
              <a:rPr lang="en-US" sz="2800" dirty="0" smtClean="0">
                <a:sym typeface="Twentieth Century"/>
              </a:rPr>
              <a:t>Thermal (200 km/s)</a:t>
            </a:r>
            <a:endParaRPr lang="en-GB" sz="2800" dirty="0" smtClean="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endParaRPr lang="en-GB" sz="2800" b="1" dirty="0">
              <a:sym typeface="Twentieth Century"/>
            </a:endParaRPr>
          </a:p>
        </p:txBody>
      </p:sp>
      <p:pic>
        <p:nvPicPr>
          <p:cNvPr id="2" name="Picture 1"/>
          <p:cNvPicPr>
            <a:picLocks noChangeAspect="1"/>
          </p:cNvPicPr>
          <p:nvPr/>
        </p:nvPicPr>
        <p:blipFill>
          <a:blip r:embed="rId3"/>
          <a:stretch>
            <a:fillRect/>
          </a:stretch>
        </p:blipFill>
        <p:spPr>
          <a:xfrm>
            <a:off x="4999013" y="530645"/>
            <a:ext cx="4578585" cy="5473981"/>
          </a:xfrm>
          <a:prstGeom prst="rect">
            <a:avLst/>
          </a:prstGeom>
        </p:spPr>
      </p:pic>
      <p:sp>
        <p:nvSpPr>
          <p:cNvPr id="6" name="Google Shape;714;p21"/>
          <p:cNvSpPr txBox="1">
            <a:spLocks/>
          </p:cNvSpPr>
          <p:nvPr/>
        </p:nvSpPr>
        <p:spPr>
          <a:xfrm>
            <a:off x="1854431" y="5157429"/>
            <a:ext cx="3407795"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err="1" smtClean="0"/>
              <a:t>Hendrick</a:t>
            </a:r>
            <a:r>
              <a:rPr lang="en-GB" sz="2000" dirty="0" smtClean="0"/>
              <a:t> </a:t>
            </a:r>
            <a:r>
              <a:rPr lang="en-GB" sz="2000" dirty="0"/>
              <a:t>and Edge (1966)</a:t>
            </a:r>
            <a:endParaRPr lang="en-GB" sz="2000" dirty="0">
              <a:sym typeface="Twentieth Century"/>
            </a:endParaRPr>
          </a:p>
        </p:txBody>
      </p:sp>
      <p:sp>
        <p:nvSpPr>
          <p:cNvPr id="7"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54322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GB" sz="2800" dirty="0" smtClean="0">
                <a:sym typeface="Twentieth Century"/>
              </a:rPr>
              <a:t>Cosmic rays:</a:t>
            </a:r>
          </a:p>
          <a:p>
            <a:pPr algn="l">
              <a:buSzPts val="3959"/>
            </a:pPr>
            <a:endParaRPr lang="en-GB" sz="2800" dirty="0" smtClean="0">
              <a:sym typeface="Twentieth Century"/>
            </a:endParaRPr>
          </a:p>
          <a:p>
            <a:pPr algn="l">
              <a:buSzPts val="3959"/>
            </a:pPr>
            <a:r>
              <a:rPr lang="en-US" sz="2800" dirty="0" smtClean="0">
                <a:sym typeface="Twentieth Century"/>
              </a:rPr>
              <a:t>Fast (20,000 km/s)</a:t>
            </a:r>
          </a:p>
          <a:p>
            <a:pPr algn="l">
              <a:buSzPts val="3959"/>
            </a:pPr>
            <a:endParaRPr lang="en-US" sz="2800" dirty="0">
              <a:sym typeface="Twentieth Century"/>
            </a:endParaRPr>
          </a:p>
          <a:p>
            <a:pPr algn="l">
              <a:buSzPts val="3959"/>
            </a:pPr>
            <a:r>
              <a:rPr lang="en-US" sz="2800" dirty="0" smtClean="0">
                <a:sym typeface="Twentieth Century"/>
              </a:rPr>
              <a:t>Thermal (200 km/s)</a:t>
            </a:r>
            <a:endParaRPr lang="en-GB" sz="2800" dirty="0" smtClean="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endParaRPr lang="en-GB" sz="2800" b="1" dirty="0">
              <a:sym typeface="Twentieth Century"/>
            </a:endParaRPr>
          </a:p>
        </p:txBody>
      </p:sp>
      <p:sp>
        <p:nvSpPr>
          <p:cNvPr id="6" name="Google Shape;714;p21"/>
          <p:cNvSpPr txBox="1">
            <a:spLocks/>
          </p:cNvSpPr>
          <p:nvPr/>
        </p:nvSpPr>
        <p:spPr>
          <a:xfrm>
            <a:off x="1854431" y="5157429"/>
            <a:ext cx="7602836"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err="1" smtClean="0"/>
              <a:t>Zreda</a:t>
            </a:r>
            <a:r>
              <a:rPr lang="en-GB" sz="2000" dirty="0" smtClean="0"/>
              <a:t> et al. (HESS, 2012</a:t>
            </a:r>
            <a:r>
              <a:rPr lang="en-GB" sz="2000" dirty="0" smtClean="0"/>
              <a:t>) </a:t>
            </a:r>
            <a:r>
              <a:rPr lang="en-GB" sz="2800" b="1" dirty="0" smtClean="0"/>
              <a:t>COSMOS</a:t>
            </a:r>
            <a:endParaRPr lang="en-GB" sz="2800" b="1" dirty="0">
              <a:sym typeface="Twentieth Century"/>
            </a:endParaRPr>
          </a:p>
        </p:txBody>
      </p:sp>
      <p:pic>
        <p:nvPicPr>
          <p:cNvPr id="3" name="Picture 2"/>
          <p:cNvPicPr>
            <a:picLocks noChangeAspect="1"/>
          </p:cNvPicPr>
          <p:nvPr/>
        </p:nvPicPr>
        <p:blipFill>
          <a:blip r:embed="rId3"/>
          <a:stretch>
            <a:fillRect/>
          </a:stretch>
        </p:blipFill>
        <p:spPr>
          <a:xfrm>
            <a:off x="3941421" y="962134"/>
            <a:ext cx="7512373" cy="3636759"/>
          </a:xfrm>
          <a:prstGeom prst="rect">
            <a:avLst/>
          </a:prstGeom>
        </p:spPr>
      </p:pic>
      <p:sp>
        <p:nvSpPr>
          <p:cNvPr id="7"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1237686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689076" y="1989719"/>
            <a:ext cx="9630508" cy="30036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959"/>
            </a:pPr>
            <a:r>
              <a:rPr lang="en-US" sz="2800" baseline="30000" dirty="0" smtClean="0">
                <a:sym typeface="Twentieth Century"/>
              </a:rPr>
              <a:t>3</a:t>
            </a:r>
            <a:r>
              <a:rPr lang="en-US" sz="2800" dirty="0" smtClean="0">
                <a:sym typeface="Twentieth Century"/>
              </a:rPr>
              <a:t>He</a:t>
            </a:r>
            <a:endParaRPr lang="en-GB" sz="2800" dirty="0" smtClean="0">
              <a:sym typeface="Twentieth Century"/>
            </a:endParaRPr>
          </a:p>
          <a:p>
            <a:pPr algn="l">
              <a:buSzPts val="3959"/>
            </a:pPr>
            <a:endParaRPr lang="en-US" sz="2800" dirty="0">
              <a:sym typeface="Twentieth Century"/>
            </a:endParaRPr>
          </a:p>
          <a:p>
            <a:pPr algn="l">
              <a:buSzPts val="3959"/>
            </a:pPr>
            <a:endParaRPr lang="en-GB" sz="28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endParaRPr lang="en-GB" sz="2800" b="1" dirty="0">
              <a:sym typeface="Twentieth Century"/>
            </a:endParaRPr>
          </a:p>
        </p:txBody>
      </p:sp>
      <p:pic>
        <p:nvPicPr>
          <p:cNvPr id="5122" name="Picture 2" descr="http://large.stanford.edu/courses/2017/ph241/werner1/images/f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673" y="1066316"/>
            <a:ext cx="7036070" cy="483729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2023146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3600" dirty="0" smtClean="0">
                <a:sym typeface="Twentieth Century"/>
              </a:rPr>
              <a:t>Boron: 20% </a:t>
            </a:r>
            <a:r>
              <a:rPr lang="en-GB" sz="3600" baseline="30000" dirty="0" smtClean="0">
                <a:sym typeface="Twentieth Century"/>
              </a:rPr>
              <a:t>10</a:t>
            </a:r>
            <a:r>
              <a:rPr lang="en-GB" sz="3600" dirty="0" smtClean="0">
                <a:sym typeface="Twentieth Century"/>
              </a:rPr>
              <a:t>B !!!</a:t>
            </a:r>
            <a:endParaRPr lang="en-GB" sz="36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endParaRPr lang="en-GB" sz="2800" b="1" dirty="0">
              <a:sym typeface="Twentieth Century"/>
            </a:endParaRPr>
          </a:p>
        </p:txBody>
      </p:sp>
      <p:pic>
        <p:nvPicPr>
          <p:cNvPr id="3082" name="Picture 10" descr="https://4.bp.blogspot.com/-o2tnuN3p1tc/UQ8hunOIV6I/AAAAAAAAASM/4hxMTqdW_x8/s1600/Bora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298" y="259146"/>
            <a:ext cx="3572004" cy="451081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47853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4589175" y="4709353"/>
            <a:ext cx="4186800" cy="12389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smtClean="0">
                <a:sym typeface="Twentieth Century"/>
              </a:rPr>
              <a:t>Alpha particle</a:t>
            </a:r>
            <a:endParaRPr lang="en-GB" sz="2000" dirty="0">
              <a:sym typeface="Twentieth Century"/>
            </a:endParaRPr>
          </a:p>
        </p:txBody>
      </p:sp>
      <p:sp>
        <p:nvSpPr>
          <p:cNvPr id="9" name="Google Shape;342;p17"/>
          <p:cNvSpPr txBox="1">
            <a:spLocks/>
          </p:cNvSpPr>
          <p:nvPr/>
        </p:nvSpPr>
        <p:spPr>
          <a:xfrm>
            <a:off x="453502" y="1131691"/>
            <a:ext cx="6180225" cy="31027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p>
          <a:p>
            <a:pPr algn="l">
              <a:buSzPts val="3959"/>
            </a:pPr>
            <a:endParaRPr lang="en-GB" sz="2800" b="1" dirty="0">
              <a:sym typeface="Twentieth Century"/>
            </a:endParaRPr>
          </a:p>
          <a:p>
            <a:pPr algn="l">
              <a:buSzPts val="3959"/>
            </a:pPr>
            <a:endParaRPr lang="en-GB" sz="2800" b="1" dirty="0" smtClean="0">
              <a:sym typeface="Twentieth Century"/>
            </a:endParaRPr>
          </a:p>
          <a:p>
            <a:pPr algn="l">
              <a:buSzPts val="3959"/>
            </a:pPr>
            <a:r>
              <a:rPr lang="en-GB" sz="2800" b="1" baseline="30000" dirty="0" smtClean="0">
                <a:sym typeface="Twentieth Century"/>
              </a:rPr>
              <a:t>10</a:t>
            </a:r>
            <a:r>
              <a:rPr lang="en-GB" sz="2800" b="1" dirty="0" smtClean="0">
                <a:sym typeface="Twentieth Century"/>
              </a:rPr>
              <a:t>BN</a:t>
            </a:r>
            <a:endParaRPr lang="en-GB" sz="2800" b="1" dirty="0" smtClean="0">
              <a:sym typeface="Twentieth Century"/>
            </a:endParaRPr>
          </a:p>
          <a:p>
            <a:pPr algn="l">
              <a:buSzPts val="3959"/>
            </a:pPr>
            <a:endParaRPr lang="en-GB" sz="2800" b="1" dirty="0">
              <a:sym typeface="Twentieth Century"/>
            </a:endParaRPr>
          </a:p>
          <a:p>
            <a:pPr algn="l">
              <a:buSzPts val="3959"/>
            </a:pPr>
            <a:endParaRPr lang="en-GB" sz="2800" b="1" dirty="0" smtClean="0">
              <a:sym typeface="Twentieth Century"/>
            </a:endParaRPr>
          </a:p>
          <a:p>
            <a:pPr algn="l">
              <a:buSzPts val="3959"/>
            </a:pPr>
            <a:endParaRPr lang="en-GB" sz="2800" b="1" dirty="0">
              <a:sym typeface="Twentieth Century"/>
            </a:endParaRPr>
          </a:p>
        </p:txBody>
      </p:sp>
      <p:pic>
        <p:nvPicPr>
          <p:cNvPr id="2" name="Picture 1"/>
          <p:cNvPicPr>
            <a:picLocks noChangeAspect="1"/>
          </p:cNvPicPr>
          <p:nvPr/>
        </p:nvPicPr>
        <p:blipFill>
          <a:blip r:embed="rId3"/>
          <a:stretch>
            <a:fillRect/>
          </a:stretch>
        </p:blipFill>
        <p:spPr>
          <a:xfrm>
            <a:off x="3886200" y="1795462"/>
            <a:ext cx="4419600" cy="3267075"/>
          </a:xfrm>
          <a:prstGeom prst="rect">
            <a:avLst/>
          </a:prstGeom>
        </p:spPr>
      </p:pic>
      <p:sp>
        <p:nvSpPr>
          <p:cNvPr id="10"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
        <p:nvSpPr>
          <p:cNvPr id="6" name="Google Shape;342;p17"/>
          <p:cNvSpPr txBox="1">
            <a:spLocks/>
          </p:cNvSpPr>
          <p:nvPr/>
        </p:nvSpPr>
        <p:spPr>
          <a:xfrm>
            <a:off x="3755507" y="1854731"/>
            <a:ext cx="6180225" cy="31027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1600" b="1" dirty="0" smtClean="0">
                <a:sym typeface="Twentieth Century"/>
              </a:rPr>
              <a:t>Thermal</a:t>
            </a:r>
            <a:endParaRPr lang="en-GB" sz="1600" b="1" dirty="0" smtClean="0">
              <a:sym typeface="Twentieth Century"/>
            </a:endParaRPr>
          </a:p>
          <a:p>
            <a:pPr algn="l">
              <a:buSzPts val="3959"/>
            </a:pPr>
            <a:endParaRPr lang="en-GB" sz="2800" b="1" dirty="0">
              <a:sym typeface="Twentieth Century"/>
            </a:endParaRPr>
          </a:p>
          <a:p>
            <a:pPr algn="l">
              <a:buSzPts val="3959"/>
            </a:pPr>
            <a:endParaRPr lang="en-GB" sz="2800" b="1" dirty="0" smtClean="0">
              <a:sym typeface="Twentieth Century"/>
            </a:endParaRPr>
          </a:p>
          <a:p>
            <a:pPr algn="l">
              <a:buSzPts val="3959"/>
            </a:pPr>
            <a:endParaRPr lang="en-GB" sz="2800" b="1" dirty="0">
              <a:sym typeface="Twentieth Century"/>
            </a:endParaRPr>
          </a:p>
        </p:txBody>
      </p:sp>
    </p:spTree>
    <p:extLst>
      <p:ext uri="{BB962C8B-B14F-4D97-AF65-F5344CB8AC3E}">
        <p14:creationId xmlns:p14="http://schemas.microsoft.com/office/powerpoint/2010/main" val="117069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4589175" y="4836943"/>
            <a:ext cx="4186800" cy="12389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smtClean="0">
                <a:sym typeface="Twentieth Century"/>
              </a:rPr>
              <a:t>Fluoresces</a:t>
            </a:r>
            <a:endParaRPr lang="en-GB" sz="2000" dirty="0">
              <a:sym typeface="Twentieth Century"/>
            </a:endParaRPr>
          </a:p>
        </p:txBody>
      </p:sp>
      <p:sp>
        <p:nvSpPr>
          <p:cNvPr id="9" name="Google Shape;342;p17"/>
          <p:cNvSpPr txBox="1">
            <a:spLocks/>
          </p:cNvSpPr>
          <p:nvPr/>
        </p:nvSpPr>
        <p:spPr>
          <a:xfrm>
            <a:off x="432237" y="1259282"/>
            <a:ext cx="6180225" cy="310272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p>
          <a:p>
            <a:pPr algn="l">
              <a:buSzPts val="3959"/>
            </a:pPr>
            <a:endParaRPr lang="en-GB" sz="2800" b="1" dirty="0">
              <a:sym typeface="Twentieth Century"/>
            </a:endParaRPr>
          </a:p>
          <a:p>
            <a:pPr algn="l">
              <a:buSzPts val="3959"/>
            </a:pPr>
            <a:endParaRPr lang="en-GB" sz="2800" b="1" dirty="0" smtClean="0">
              <a:sym typeface="Twentieth Century"/>
            </a:endParaRPr>
          </a:p>
          <a:p>
            <a:pPr algn="l">
              <a:buSzPts val="3959"/>
            </a:pPr>
            <a:r>
              <a:rPr lang="en-GB" sz="2800" b="1" dirty="0" err="1" smtClean="0">
                <a:sym typeface="Twentieth Century"/>
              </a:rPr>
              <a:t>ZnS</a:t>
            </a:r>
            <a:r>
              <a:rPr lang="en-GB" sz="2800" b="1" dirty="0" smtClean="0">
                <a:sym typeface="Twentieth Century"/>
              </a:rPr>
              <a:t>(Ag)</a:t>
            </a:r>
          </a:p>
          <a:p>
            <a:pPr algn="l">
              <a:buSzPts val="3959"/>
            </a:pPr>
            <a:endParaRPr lang="en-GB" sz="2800" b="1" dirty="0">
              <a:sym typeface="Twentieth Century"/>
            </a:endParaRPr>
          </a:p>
          <a:p>
            <a:pPr algn="l">
              <a:buSzPts val="3959"/>
            </a:pPr>
            <a:endParaRPr lang="en-GB" sz="2800" b="1" dirty="0" smtClean="0">
              <a:sym typeface="Twentieth Century"/>
            </a:endParaRPr>
          </a:p>
          <a:p>
            <a:pPr algn="l">
              <a:buSzPts val="3959"/>
            </a:pPr>
            <a:endParaRPr lang="en-GB" sz="2800" b="1" dirty="0">
              <a:sym typeface="Twentieth Century"/>
            </a:endParaRPr>
          </a:p>
        </p:txBody>
      </p:sp>
      <p:pic>
        <p:nvPicPr>
          <p:cNvPr id="1026" name="Picture 2" descr="https://onyxmet.com/image/cache/catalog/2015%202/ZnS%20Ag%201-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325" y="493741"/>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322165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80746" y="5190120"/>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smtClean="0">
                <a:sym typeface="Twentieth Century"/>
              </a:rPr>
              <a:t>Kuraray</a:t>
            </a:r>
            <a:endParaRPr lang="en-GB" sz="2000" dirty="0">
              <a:sym typeface="Twentieth Century"/>
            </a:endParaRPr>
          </a:p>
        </p:txBody>
      </p:sp>
      <p:sp>
        <p:nvSpPr>
          <p:cNvPr id="9" name="Google Shape;342;p17"/>
          <p:cNvSpPr txBox="1">
            <a:spLocks/>
          </p:cNvSpPr>
          <p:nvPr/>
        </p:nvSpPr>
        <p:spPr>
          <a:xfrm>
            <a:off x="446952" y="1236175"/>
            <a:ext cx="6180225" cy="31654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p>
          <a:p>
            <a:pPr algn="l">
              <a:buSzPts val="3959"/>
            </a:pPr>
            <a:endParaRPr lang="en-GB" sz="2800" b="1" dirty="0">
              <a:sym typeface="Twentieth Century"/>
            </a:endParaRPr>
          </a:p>
          <a:p>
            <a:pPr algn="l">
              <a:buSzPts val="3959"/>
            </a:pPr>
            <a:r>
              <a:rPr lang="en-GB" sz="2800" b="1" dirty="0" smtClean="0">
                <a:sym typeface="Twentieth Century"/>
              </a:rPr>
              <a:t>Wavelength</a:t>
            </a:r>
            <a:br>
              <a:rPr lang="en-GB" sz="2800" b="1" dirty="0" smtClean="0">
                <a:sym typeface="Twentieth Century"/>
              </a:rPr>
            </a:br>
            <a:r>
              <a:rPr lang="en-GB" sz="2800" b="1" dirty="0" smtClean="0">
                <a:sym typeface="Twentieth Century"/>
              </a:rPr>
              <a:t>Shifting </a:t>
            </a:r>
          </a:p>
          <a:p>
            <a:pPr algn="l">
              <a:buSzPts val="3959"/>
            </a:pPr>
            <a:r>
              <a:rPr lang="en-US" sz="2800" b="1" dirty="0" smtClean="0">
                <a:sym typeface="Twentieth Century"/>
              </a:rPr>
              <a:t>Fibers</a:t>
            </a:r>
            <a:endParaRPr lang="en-US" sz="2800" b="1" dirty="0">
              <a:sym typeface="Twentieth Century"/>
            </a:endParaRPr>
          </a:p>
        </p:txBody>
      </p:sp>
      <p:pic>
        <p:nvPicPr>
          <p:cNvPr id="2050" name="Picture 2" descr="https://live.staticflickr.com/5071/5905490164_f7fc3393f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24692" y="942503"/>
            <a:ext cx="4825815" cy="626316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759276" y="-525379"/>
            <a:ext cx="5515977" cy="3523108"/>
          </a:xfrm>
          <a:prstGeom prst="rect">
            <a:avLst/>
          </a:prstGeom>
        </p:spPr>
      </p:pic>
    </p:spTree>
    <p:extLst>
      <p:ext uri="{BB962C8B-B14F-4D97-AF65-F5344CB8AC3E}">
        <p14:creationId xmlns:p14="http://schemas.microsoft.com/office/powerpoint/2010/main" val="423970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Google Shape;714;p21"/>
          <p:cNvSpPr txBox="1">
            <a:spLocks/>
          </p:cNvSpPr>
          <p:nvPr/>
        </p:nvSpPr>
        <p:spPr>
          <a:xfrm>
            <a:off x="1271782" y="3594847"/>
            <a:ext cx="9630508" cy="1122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44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GB" sz="2000" dirty="0" smtClean="0">
                <a:sym typeface="Twentieth Century"/>
              </a:rPr>
              <a:t>Silicon Photon Multiplier (</a:t>
            </a:r>
            <a:r>
              <a:rPr lang="en-GB" sz="2000" dirty="0" err="1" smtClean="0">
                <a:sym typeface="Twentieth Century"/>
              </a:rPr>
              <a:t>SiPM</a:t>
            </a:r>
            <a:r>
              <a:rPr lang="en-GB" sz="2000" dirty="0" smtClean="0">
                <a:sym typeface="Twentieth Century"/>
              </a:rPr>
              <a:t>)</a:t>
            </a:r>
          </a:p>
          <a:p>
            <a:pPr>
              <a:buSzPts val="3959"/>
            </a:pPr>
            <a:endParaRPr lang="en-GB" sz="2000" dirty="0">
              <a:sym typeface="Twentieth Century"/>
            </a:endParaRPr>
          </a:p>
          <a:p>
            <a:pPr>
              <a:buSzPts val="3959"/>
            </a:pPr>
            <a:r>
              <a:rPr lang="en-GB" sz="2000" dirty="0" smtClean="0">
                <a:sym typeface="Twentieth Century"/>
              </a:rPr>
              <a:t>$100 muon detector (Spencer </a:t>
            </a:r>
            <a:r>
              <a:rPr lang="en-GB" sz="2000" dirty="0" err="1" smtClean="0">
                <a:sym typeface="Twentieth Century"/>
              </a:rPr>
              <a:t>Axani</a:t>
            </a:r>
            <a:r>
              <a:rPr lang="en-GB" sz="2000" dirty="0" smtClean="0">
                <a:sym typeface="Twentieth Century"/>
              </a:rPr>
              <a:t>, MIT)</a:t>
            </a:r>
            <a:endParaRPr lang="en-GB" sz="2000" dirty="0">
              <a:sym typeface="Twentieth Century"/>
            </a:endParaRPr>
          </a:p>
        </p:txBody>
      </p:sp>
      <p:sp>
        <p:nvSpPr>
          <p:cNvPr id="9" name="Google Shape;342;p17"/>
          <p:cNvSpPr txBox="1">
            <a:spLocks/>
          </p:cNvSpPr>
          <p:nvPr/>
        </p:nvSpPr>
        <p:spPr>
          <a:xfrm>
            <a:off x="468217" y="1066316"/>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Soil moisture</a:t>
            </a:r>
            <a:endParaRPr lang="en-GB" sz="2800" b="1" dirty="0">
              <a:sym typeface="Twentieth Century"/>
            </a:endParaRPr>
          </a:p>
        </p:txBody>
      </p:sp>
      <p:pic>
        <p:nvPicPr>
          <p:cNvPr id="7170" name="Picture 2" descr="SIPM1150 | First Sensor | Silicon Photomultipliers, Ac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355" y="517482"/>
            <a:ext cx="2850965" cy="307736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42;p17"/>
          <p:cNvSpPr txBox="1">
            <a:spLocks/>
          </p:cNvSpPr>
          <p:nvPr/>
        </p:nvSpPr>
        <p:spPr>
          <a:xfrm>
            <a:off x="468216" y="150773"/>
            <a:ext cx="6180225" cy="64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Questrial"/>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a:buSzPts val="3959"/>
            </a:pPr>
            <a:r>
              <a:rPr lang="en-GB" sz="2800" b="1" dirty="0" smtClean="0">
                <a:sym typeface="Twentieth Century"/>
              </a:rPr>
              <a:t>BLOSM</a:t>
            </a:r>
            <a:endParaRPr lang="en-GB" sz="2800" b="1" dirty="0">
              <a:sym typeface="Twentieth Century"/>
            </a:endParaRPr>
          </a:p>
        </p:txBody>
      </p:sp>
    </p:spTree>
    <p:extLst>
      <p:ext uri="{BB962C8B-B14F-4D97-AF65-F5344CB8AC3E}">
        <p14:creationId xmlns:p14="http://schemas.microsoft.com/office/powerpoint/2010/main" val="2964823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262</Words>
  <Application>Microsoft Office PowerPoint</Application>
  <PresentationFormat>Widescreen</PresentationFormat>
  <Paragraphs>69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Questrial</vt:lpstr>
      <vt:lpstr>Tahoma</vt:lpstr>
      <vt:lpstr>Twentieth Century</vt:lpstr>
      <vt:lpstr>Office Theme</vt:lpstr>
      <vt:lpstr>BLOSM: Boron-based  Large-scale Observation of Soil Moisture   Edward van Amelrooij Nick van de Giesen n.c.vandegiesen@tudelft.nl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Nick van de Giesen n.c.vandegiesen@tudelft.nl</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van de Giesen - CITG</dc:creator>
  <cp:lastModifiedBy>Nick van de Giesen - CITG</cp:lastModifiedBy>
  <cp:revision>10</cp:revision>
  <dcterms:created xsi:type="dcterms:W3CDTF">2022-04-13T08:18:08Z</dcterms:created>
  <dcterms:modified xsi:type="dcterms:W3CDTF">2022-05-25T06:37:42Z</dcterms:modified>
</cp:coreProperties>
</file>