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20" r:id="rId2"/>
    <p:sldId id="1319" r:id="rId3"/>
    <p:sldId id="1322" r:id="rId4"/>
    <p:sldId id="1325" r:id="rId5"/>
    <p:sldId id="1326" r:id="rId6"/>
    <p:sldId id="1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E870F-87E9-4226-8E8D-47BE37009D20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81185D5-24E7-4415-9A4F-818FED7A4F26}">
      <dgm:prSet phldrT="[Testo]" custT="1"/>
      <dgm:spPr/>
      <dgm:t>
        <a:bodyPr/>
        <a:lstStyle/>
        <a:p>
          <a:r>
            <a:rPr lang="en-GB" sz="1600" dirty="0">
              <a:latin typeface="Lato" panose="020F0502020204030203"/>
            </a:rPr>
            <a:t>Conceptual mismatch </a:t>
          </a:r>
          <a:endParaRPr lang="en-US" sz="1600" dirty="0">
            <a:latin typeface="Lato" panose="020F0502020204030203"/>
          </a:endParaRPr>
        </a:p>
      </dgm:t>
    </dgm:pt>
    <dgm:pt modelId="{9AC12518-53E9-43C6-AA5A-2024C9A15C70}" type="parTrans" cxnId="{931FC8D5-35AC-42FF-8AD5-50D8F01E92A8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85B05094-1685-4BBF-BE1A-EA427029419E}" type="sibTrans" cxnId="{931FC8D5-35AC-42FF-8AD5-50D8F01E92A8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DEF4C348-A2B8-462E-8AE1-AF673849DD07}">
      <dgm:prSet phldrT="[Testo]" custT="1"/>
      <dgm:spPr/>
      <dgm:t>
        <a:bodyPr/>
        <a:lstStyle/>
        <a:p>
          <a:r>
            <a:rPr lang="en-US" sz="1600" dirty="0">
              <a:latin typeface="Lato" panose="020F0502020204030203"/>
            </a:rPr>
            <a:t>Limited/missing </a:t>
          </a:r>
          <a:r>
            <a:rPr lang="en-US" sz="1600" dirty="0" err="1">
              <a:latin typeface="Lato" panose="020F0502020204030203"/>
            </a:rPr>
            <a:t>meteo</a:t>
          </a:r>
          <a:r>
            <a:rPr lang="en-US" sz="1600" dirty="0">
              <a:latin typeface="Lato" panose="020F0502020204030203"/>
            </a:rPr>
            <a:t> data</a:t>
          </a:r>
        </a:p>
      </dgm:t>
    </dgm:pt>
    <dgm:pt modelId="{2D41F165-5A43-416C-A773-E28C0421F0CE}" type="parTrans" cxnId="{7F52C9B2-A134-4F56-93FB-4E5BE48B7E4D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42306C59-0860-4591-A961-CE17CCCE978A}" type="sibTrans" cxnId="{7F52C9B2-A134-4F56-93FB-4E5BE48B7E4D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50C55A03-3724-49F3-8FE5-1B207C02763B}">
      <dgm:prSet phldrT="[Testo]" custT="1"/>
      <dgm:spPr/>
      <dgm:t>
        <a:bodyPr/>
        <a:lstStyle/>
        <a:p>
          <a:r>
            <a:rPr lang="en-US" sz="1600" dirty="0">
              <a:latin typeface="Lato" panose="020F0502020204030203"/>
            </a:rPr>
            <a:t>Geographical dissonance</a:t>
          </a:r>
        </a:p>
      </dgm:t>
    </dgm:pt>
    <dgm:pt modelId="{AB450DF2-09CB-4B58-8B59-6CF60C817D5F}" type="parTrans" cxnId="{9E96EBC1-3108-4EE1-B353-DD0714F8852C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40356772-72C6-43FD-8528-221E9E8A0F93}" type="sibTrans" cxnId="{9E96EBC1-3108-4EE1-B353-DD0714F8852C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3F88A85F-462F-4D89-9727-91549B5075C4}">
      <dgm:prSet custT="1"/>
      <dgm:spPr/>
      <dgm:t>
        <a:bodyPr/>
        <a:lstStyle/>
        <a:p>
          <a:r>
            <a:rPr lang="en-US" sz="1600" dirty="0">
              <a:latin typeface="Lato" panose="020F0502020204030203"/>
            </a:rPr>
            <a:t>Keep track climate variability</a:t>
          </a:r>
        </a:p>
      </dgm:t>
    </dgm:pt>
    <dgm:pt modelId="{F5EF7204-8B5E-4ED2-89A4-71BEAEE329B3}" type="parTrans" cxnId="{6D2E1476-8219-4137-BC74-FC3875647839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89239916-0A48-4802-BA68-57EDEDC237FF}" type="sibTrans" cxnId="{6D2E1476-8219-4137-BC74-FC3875647839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3056DF5C-1A89-43C0-9405-F212ACAF2EBC}">
      <dgm:prSet custT="1"/>
      <dgm:spPr/>
      <dgm:t>
        <a:bodyPr/>
        <a:lstStyle/>
        <a:p>
          <a:r>
            <a:rPr lang="en-US" sz="1600" dirty="0">
              <a:latin typeface="Lato" panose="020F0502020204030203"/>
            </a:rPr>
            <a:t>Traditional knowledge overlook</a:t>
          </a:r>
        </a:p>
      </dgm:t>
    </dgm:pt>
    <dgm:pt modelId="{C1FD3101-E36B-4FF7-BDCB-102F365CDAA0}" type="parTrans" cxnId="{559E5797-3DE7-4947-B9D0-5E38F2EDB48A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41A965FF-8474-452A-A2B9-7A97FE6EF020}" type="sibTrans" cxnId="{559E5797-3DE7-4947-B9D0-5E38F2EDB48A}">
      <dgm:prSet/>
      <dgm:spPr/>
      <dgm:t>
        <a:bodyPr/>
        <a:lstStyle/>
        <a:p>
          <a:endParaRPr lang="en-US" sz="1600">
            <a:latin typeface="Lato" panose="020F0502020204030203"/>
          </a:endParaRPr>
        </a:p>
      </dgm:t>
    </dgm:pt>
    <dgm:pt modelId="{ADE57541-537E-4FED-864E-B0013E0094B9}" type="pres">
      <dgm:prSet presAssocID="{2E2E870F-87E9-4226-8E8D-47BE37009D20}" presName="rootnode" presStyleCnt="0">
        <dgm:presLayoutVars>
          <dgm:chMax/>
          <dgm:chPref/>
          <dgm:dir/>
          <dgm:animLvl val="lvl"/>
        </dgm:presLayoutVars>
      </dgm:prSet>
      <dgm:spPr/>
    </dgm:pt>
    <dgm:pt modelId="{9FE7BDB3-0E49-4B28-8166-001F9CA66EE2}" type="pres">
      <dgm:prSet presAssocID="{181185D5-24E7-4415-9A4F-818FED7A4F26}" presName="composite" presStyleCnt="0"/>
      <dgm:spPr/>
    </dgm:pt>
    <dgm:pt modelId="{6ED39D98-7A86-493F-9B01-8005CDC2F5A1}" type="pres">
      <dgm:prSet presAssocID="{181185D5-24E7-4415-9A4F-818FED7A4F26}" presName="LShape" presStyleLbl="alignNode1" presStyleIdx="0" presStyleCnt="9"/>
      <dgm:spPr/>
    </dgm:pt>
    <dgm:pt modelId="{615A1CC5-AC0E-4D19-8ADE-F80E61A10F1B}" type="pres">
      <dgm:prSet presAssocID="{181185D5-24E7-4415-9A4F-818FED7A4F26}" presName="ParentText" presStyleLbl="revTx" presStyleIdx="0" presStyleCnt="5" custLinFactNeighborX="-232" custLinFactNeighborY="541">
        <dgm:presLayoutVars>
          <dgm:chMax val="0"/>
          <dgm:chPref val="0"/>
          <dgm:bulletEnabled val="1"/>
        </dgm:presLayoutVars>
      </dgm:prSet>
      <dgm:spPr/>
    </dgm:pt>
    <dgm:pt modelId="{8B3C84C5-E0A3-46CD-AA30-2A3B83BDCBDE}" type="pres">
      <dgm:prSet presAssocID="{181185D5-24E7-4415-9A4F-818FED7A4F26}" presName="Triangle" presStyleLbl="alignNode1" presStyleIdx="1" presStyleCnt="9"/>
      <dgm:spPr/>
    </dgm:pt>
    <dgm:pt modelId="{5079BC56-276B-4845-9ED8-7209FE52DCF0}" type="pres">
      <dgm:prSet presAssocID="{85B05094-1685-4BBF-BE1A-EA427029419E}" presName="sibTrans" presStyleCnt="0"/>
      <dgm:spPr/>
    </dgm:pt>
    <dgm:pt modelId="{90A8DEC4-326E-440D-90F6-90A80C5E093A}" type="pres">
      <dgm:prSet presAssocID="{85B05094-1685-4BBF-BE1A-EA427029419E}" presName="space" presStyleCnt="0"/>
      <dgm:spPr/>
    </dgm:pt>
    <dgm:pt modelId="{291619A5-1B61-47FF-83DE-98939515420F}" type="pres">
      <dgm:prSet presAssocID="{DEF4C348-A2B8-462E-8AE1-AF673849DD07}" presName="composite" presStyleCnt="0"/>
      <dgm:spPr/>
    </dgm:pt>
    <dgm:pt modelId="{F157C22E-0640-4F2D-B52A-2243537246FF}" type="pres">
      <dgm:prSet presAssocID="{DEF4C348-A2B8-462E-8AE1-AF673849DD07}" presName="LShape" presStyleLbl="alignNode1" presStyleIdx="2" presStyleCnt="9"/>
      <dgm:spPr/>
    </dgm:pt>
    <dgm:pt modelId="{17139CAB-6942-46E8-806E-D66DD8EDD2E2}" type="pres">
      <dgm:prSet presAssocID="{DEF4C348-A2B8-462E-8AE1-AF673849DD07}" presName="ParentText" presStyleLbl="revTx" presStyleIdx="1" presStyleCnt="5" custScaleX="116804" custLinFactNeighborX="7113" custLinFactNeighborY="1231">
        <dgm:presLayoutVars>
          <dgm:chMax val="0"/>
          <dgm:chPref val="0"/>
          <dgm:bulletEnabled val="1"/>
        </dgm:presLayoutVars>
      </dgm:prSet>
      <dgm:spPr/>
    </dgm:pt>
    <dgm:pt modelId="{5A922C45-6867-42F1-BBBB-46713EC8F554}" type="pres">
      <dgm:prSet presAssocID="{DEF4C348-A2B8-462E-8AE1-AF673849DD07}" presName="Triangle" presStyleLbl="alignNode1" presStyleIdx="3" presStyleCnt="9"/>
      <dgm:spPr/>
    </dgm:pt>
    <dgm:pt modelId="{ABE4F7E9-5A41-43B2-B094-9AC76DE9FC6C}" type="pres">
      <dgm:prSet presAssocID="{42306C59-0860-4591-A961-CE17CCCE978A}" presName="sibTrans" presStyleCnt="0"/>
      <dgm:spPr/>
    </dgm:pt>
    <dgm:pt modelId="{BAA5E062-EBEC-40E6-8240-B02D235AF52C}" type="pres">
      <dgm:prSet presAssocID="{42306C59-0860-4591-A961-CE17CCCE978A}" presName="space" presStyleCnt="0"/>
      <dgm:spPr/>
    </dgm:pt>
    <dgm:pt modelId="{4F285BDD-8680-41E0-99DE-55E8A9AC009A}" type="pres">
      <dgm:prSet presAssocID="{3056DF5C-1A89-43C0-9405-F212ACAF2EBC}" presName="composite" presStyleCnt="0"/>
      <dgm:spPr/>
    </dgm:pt>
    <dgm:pt modelId="{85061F74-A2A5-4C36-B64F-7E220653AE05}" type="pres">
      <dgm:prSet presAssocID="{3056DF5C-1A89-43C0-9405-F212ACAF2EBC}" presName="LShape" presStyleLbl="alignNode1" presStyleIdx="4" presStyleCnt="9" custScaleX="100000"/>
      <dgm:spPr/>
    </dgm:pt>
    <dgm:pt modelId="{0875E460-6E1A-4C7D-A4EC-C8651395AAEB}" type="pres">
      <dgm:prSet presAssocID="{3056DF5C-1A89-43C0-9405-F212ACAF2EBC}" presName="ParentText" presStyleLbl="revTx" presStyleIdx="2" presStyleCnt="5" custScaleX="97782" custLinFactNeighborX="564" custLinFactNeighborY="1725">
        <dgm:presLayoutVars>
          <dgm:chMax val="0"/>
          <dgm:chPref val="0"/>
          <dgm:bulletEnabled val="1"/>
        </dgm:presLayoutVars>
      </dgm:prSet>
      <dgm:spPr/>
    </dgm:pt>
    <dgm:pt modelId="{6D00CED2-6152-4B9C-B3E9-B4ED121FA759}" type="pres">
      <dgm:prSet presAssocID="{3056DF5C-1A89-43C0-9405-F212ACAF2EBC}" presName="Triangle" presStyleLbl="alignNode1" presStyleIdx="5" presStyleCnt="9"/>
      <dgm:spPr/>
    </dgm:pt>
    <dgm:pt modelId="{59A259B2-797F-49A5-BC97-C61DAE600FBB}" type="pres">
      <dgm:prSet presAssocID="{41A965FF-8474-452A-A2B9-7A97FE6EF020}" presName="sibTrans" presStyleCnt="0"/>
      <dgm:spPr/>
    </dgm:pt>
    <dgm:pt modelId="{0DC97CDD-9249-499C-914B-E215CEFB8445}" type="pres">
      <dgm:prSet presAssocID="{41A965FF-8474-452A-A2B9-7A97FE6EF020}" presName="space" presStyleCnt="0"/>
      <dgm:spPr/>
    </dgm:pt>
    <dgm:pt modelId="{2F093803-BC13-408E-950E-88A8A9843072}" type="pres">
      <dgm:prSet presAssocID="{3F88A85F-462F-4D89-9727-91549B5075C4}" presName="composite" presStyleCnt="0"/>
      <dgm:spPr/>
    </dgm:pt>
    <dgm:pt modelId="{59956121-599D-4464-9BD2-0B3CA20628D5}" type="pres">
      <dgm:prSet presAssocID="{3F88A85F-462F-4D89-9727-91549B5075C4}" presName="LShape" presStyleLbl="alignNode1" presStyleIdx="6" presStyleCnt="9"/>
      <dgm:spPr/>
    </dgm:pt>
    <dgm:pt modelId="{73FB4ED2-2876-4B7D-9CD7-F0FA5163CBAA}" type="pres">
      <dgm:prSet presAssocID="{3F88A85F-462F-4D89-9727-91549B5075C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495DA8-5CDD-4A6C-8B8A-A350B1ACA0F8}" type="pres">
      <dgm:prSet presAssocID="{3F88A85F-462F-4D89-9727-91549B5075C4}" presName="Triangle" presStyleLbl="alignNode1" presStyleIdx="7" presStyleCnt="9"/>
      <dgm:spPr/>
    </dgm:pt>
    <dgm:pt modelId="{19B88A0D-D8FE-4E5E-8A22-F9BD7FBF2253}" type="pres">
      <dgm:prSet presAssocID="{89239916-0A48-4802-BA68-57EDEDC237FF}" presName="sibTrans" presStyleCnt="0"/>
      <dgm:spPr/>
    </dgm:pt>
    <dgm:pt modelId="{F80AEF33-1F92-4E8D-8C0A-4138BC738FB0}" type="pres">
      <dgm:prSet presAssocID="{89239916-0A48-4802-BA68-57EDEDC237FF}" presName="space" presStyleCnt="0"/>
      <dgm:spPr/>
    </dgm:pt>
    <dgm:pt modelId="{B9C7312A-9C95-46E6-AC2F-937F39484DCC}" type="pres">
      <dgm:prSet presAssocID="{50C55A03-3724-49F3-8FE5-1B207C02763B}" presName="composite" presStyleCnt="0"/>
      <dgm:spPr/>
    </dgm:pt>
    <dgm:pt modelId="{1E1CB146-0038-40BC-9A6D-913100C3A9CE}" type="pres">
      <dgm:prSet presAssocID="{50C55A03-3724-49F3-8FE5-1B207C02763B}" presName="LShape" presStyleLbl="alignNode1" presStyleIdx="8" presStyleCnt="9"/>
      <dgm:spPr/>
    </dgm:pt>
    <dgm:pt modelId="{DB09BD35-028B-46CF-B0A0-D702151CC99F}" type="pres">
      <dgm:prSet presAssocID="{50C55A03-3724-49F3-8FE5-1B207C02763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6A9CE1E-C731-4E4D-89EF-1F1ACE9DC436}" type="presOf" srcId="{50C55A03-3724-49F3-8FE5-1B207C02763B}" destId="{DB09BD35-028B-46CF-B0A0-D702151CC99F}" srcOrd="0" destOrd="0" presId="urn:microsoft.com/office/officeart/2009/3/layout/StepUpProcess"/>
    <dgm:cxn modelId="{4DD95D22-710F-4D2E-8A0B-221FF65B47BF}" type="presOf" srcId="{181185D5-24E7-4415-9A4F-818FED7A4F26}" destId="{615A1CC5-AC0E-4D19-8ADE-F80E61A10F1B}" srcOrd="0" destOrd="0" presId="urn:microsoft.com/office/officeart/2009/3/layout/StepUpProcess"/>
    <dgm:cxn modelId="{F3E53F55-63E6-4774-A227-9570EF82C13B}" type="presOf" srcId="{2E2E870F-87E9-4226-8E8D-47BE37009D20}" destId="{ADE57541-537E-4FED-864E-B0013E0094B9}" srcOrd="0" destOrd="0" presId="urn:microsoft.com/office/officeart/2009/3/layout/StepUpProcess"/>
    <dgm:cxn modelId="{6D2E1476-8219-4137-BC74-FC3875647839}" srcId="{2E2E870F-87E9-4226-8E8D-47BE37009D20}" destId="{3F88A85F-462F-4D89-9727-91549B5075C4}" srcOrd="3" destOrd="0" parTransId="{F5EF7204-8B5E-4ED2-89A4-71BEAEE329B3}" sibTransId="{89239916-0A48-4802-BA68-57EDEDC237FF}"/>
    <dgm:cxn modelId="{987E9088-5C33-4ED5-B6E7-28FA41BD835D}" type="presOf" srcId="{3F88A85F-462F-4D89-9727-91549B5075C4}" destId="{73FB4ED2-2876-4B7D-9CD7-F0FA5163CBAA}" srcOrd="0" destOrd="0" presId="urn:microsoft.com/office/officeart/2009/3/layout/StepUpProcess"/>
    <dgm:cxn modelId="{6568068F-C094-4EFE-933A-5F62C77359BD}" type="presOf" srcId="{DEF4C348-A2B8-462E-8AE1-AF673849DD07}" destId="{17139CAB-6942-46E8-806E-D66DD8EDD2E2}" srcOrd="0" destOrd="0" presId="urn:microsoft.com/office/officeart/2009/3/layout/StepUpProcess"/>
    <dgm:cxn modelId="{559E5797-3DE7-4947-B9D0-5E38F2EDB48A}" srcId="{2E2E870F-87E9-4226-8E8D-47BE37009D20}" destId="{3056DF5C-1A89-43C0-9405-F212ACAF2EBC}" srcOrd="2" destOrd="0" parTransId="{C1FD3101-E36B-4FF7-BDCB-102F365CDAA0}" sibTransId="{41A965FF-8474-452A-A2B9-7A97FE6EF020}"/>
    <dgm:cxn modelId="{7F52C9B2-A134-4F56-93FB-4E5BE48B7E4D}" srcId="{2E2E870F-87E9-4226-8E8D-47BE37009D20}" destId="{DEF4C348-A2B8-462E-8AE1-AF673849DD07}" srcOrd="1" destOrd="0" parTransId="{2D41F165-5A43-416C-A773-E28C0421F0CE}" sibTransId="{42306C59-0860-4591-A961-CE17CCCE978A}"/>
    <dgm:cxn modelId="{9E96EBC1-3108-4EE1-B353-DD0714F8852C}" srcId="{2E2E870F-87E9-4226-8E8D-47BE37009D20}" destId="{50C55A03-3724-49F3-8FE5-1B207C02763B}" srcOrd="4" destOrd="0" parTransId="{AB450DF2-09CB-4B58-8B59-6CF60C817D5F}" sibTransId="{40356772-72C6-43FD-8528-221E9E8A0F93}"/>
    <dgm:cxn modelId="{931FC8D5-35AC-42FF-8AD5-50D8F01E92A8}" srcId="{2E2E870F-87E9-4226-8E8D-47BE37009D20}" destId="{181185D5-24E7-4415-9A4F-818FED7A4F26}" srcOrd="0" destOrd="0" parTransId="{9AC12518-53E9-43C6-AA5A-2024C9A15C70}" sibTransId="{85B05094-1685-4BBF-BE1A-EA427029419E}"/>
    <dgm:cxn modelId="{4B6826EC-EEAA-4732-A583-847D44E790CF}" type="presOf" srcId="{3056DF5C-1A89-43C0-9405-F212ACAF2EBC}" destId="{0875E460-6E1A-4C7D-A4EC-C8651395AAEB}" srcOrd="0" destOrd="0" presId="urn:microsoft.com/office/officeart/2009/3/layout/StepUpProcess"/>
    <dgm:cxn modelId="{9AC95E09-5895-4840-A2ED-03043AC0403E}" type="presParOf" srcId="{ADE57541-537E-4FED-864E-B0013E0094B9}" destId="{9FE7BDB3-0E49-4B28-8166-001F9CA66EE2}" srcOrd="0" destOrd="0" presId="urn:microsoft.com/office/officeart/2009/3/layout/StepUpProcess"/>
    <dgm:cxn modelId="{79F71421-C05A-4ADA-8A6D-71D982959BD5}" type="presParOf" srcId="{9FE7BDB3-0E49-4B28-8166-001F9CA66EE2}" destId="{6ED39D98-7A86-493F-9B01-8005CDC2F5A1}" srcOrd="0" destOrd="0" presId="urn:microsoft.com/office/officeart/2009/3/layout/StepUpProcess"/>
    <dgm:cxn modelId="{7E56B96A-EFFA-4036-A719-C9DEE0E60576}" type="presParOf" srcId="{9FE7BDB3-0E49-4B28-8166-001F9CA66EE2}" destId="{615A1CC5-AC0E-4D19-8ADE-F80E61A10F1B}" srcOrd="1" destOrd="0" presId="urn:microsoft.com/office/officeart/2009/3/layout/StepUpProcess"/>
    <dgm:cxn modelId="{24E4E7C8-E1A0-4BDB-A7E4-7A0A369C8F0B}" type="presParOf" srcId="{9FE7BDB3-0E49-4B28-8166-001F9CA66EE2}" destId="{8B3C84C5-E0A3-46CD-AA30-2A3B83BDCBDE}" srcOrd="2" destOrd="0" presId="urn:microsoft.com/office/officeart/2009/3/layout/StepUpProcess"/>
    <dgm:cxn modelId="{E8824D7F-56C7-4C30-9416-5AE693A4ADE2}" type="presParOf" srcId="{ADE57541-537E-4FED-864E-B0013E0094B9}" destId="{5079BC56-276B-4845-9ED8-7209FE52DCF0}" srcOrd="1" destOrd="0" presId="urn:microsoft.com/office/officeart/2009/3/layout/StepUpProcess"/>
    <dgm:cxn modelId="{7D72BAC0-00F1-4F81-B5D4-6D8F3ADA44B8}" type="presParOf" srcId="{5079BC56-276B-4845-9ED8-7209FE52DCF0}" destId="{90A8DEC4-326E-440D-90F6-90A80C5E093A}" srcOrd="0" destOrd="0" presId="urn:microsoft.com/office/officeart/2009/3/layout/StepUpProcess"/>
    <dgm:cxn modelId="{863203DB-063F-43FF-8DD9-A462E1B61686}" type="presParOf" srcId="{ADE57541-537E-4FED-864E-B0013E0094B9}" destId="{291619A5-1B61-47FF-83DE-98939515420F}" srcOrd="2" destOrd="0" presId="urn:microsoft.com/office/officeart/2009/3/layout/StepUpProcess"/>
    <dgm:cxn modelId="{63C65296-F845-4E4D-9783-3F571BF83315}" type="presParOf" srcId="{291619A5-1B61-47FF-83DE-98939515420F}" destId="{F157C22E-0640-4F2D-B52A-2243537246FF}" srcOrd="0" destOrd="0" presId="urn:microsoft.com/office/officeart/2009/3/layout/StepUpProcess"/>
    <dgm:cxn modelId="{2920B1B4-BCA6-476C-AE61-092FE79E548E}" type="presParOf" srcId="{291619A5-1B61-47FF-83DE-98939515420F}" destId="{17139CAB-6942-46E8-806E-D66DD8EDD2E2}" srcOrd="1" destOrd="0" presId="urn:microsoft.com/office/officeart/2009/3/layout/StepUpProcess"/>
    <dgm:cxn modelId="{4AD6A948-4EDA-428C-9EC2-BE654B17D0FC}" type="presParOf" srcId="{291619A5-1B61-47FF-83DE-98939515420F}" destId="{5A922C45-6867-42F1-BBBB-46713EC8F554}" srcOrd="2" destOrd="0" presId="urn:microsoft.com/office/officeart/2009/3/layout/StepUpProcess"/>
    <dgm:cxn modelId="{1B8CD78C-AECE-4016-B63D-772A17F0A9DA}" type="presParOf" srcId="{ADE57541-537E-4FED-864E-B0013E0094B9}" destId="{ABE4F7E9-5A41-43B2-B094-9AC76DE9FC6C}" srcOrd="3" destOrd="0" presId="urn:microsoft.com/office/officeart/2009/3/layout/StepUpProcess"/>
    <dgm:cxn modelId="{298607FB-33BE-486B-B4A6-45762EB84E9E}" type="presParOf" srcId="{ABE4F7E9-5A41-43B2-B094-9AC76DE9FC6C}" destId="{BAA5E062-EBEC-40E6-8240-B02D235AF52C}" srcOrd="0" destOrd="0" presId="urn:microsoft.com/office/officeart/2009/3/layout/StepUpProcess"/>
    <dgm:cxn modelId="{F829BE97-0C83-4476-AE0B-8154C45642A6}" type="presParOf" srcId="{ADE57541-537E-4FED-864E-B0013E0094B9}" destId="{4F285BDD-8680-41E0-99DE-55E8A9AC009A}" srcOrd="4" destOrd="0" presId="urn:microsoft.com/office/officeart/2009/3/layout/StepUpProcess"/>
    <dgm:cxn modelId="{25A96E1A-1023-4020-9490-E6F45B4C869A}" type="presParOf" srcId="{4F285BDD-8680-41E0-99DE-55E8A9AC009A}" destId="{85061F74-A2A5-4C36-B64F-7E220653AE05}" srcOrd="0" destOrd="0" presId="urn:microsoft.com/office/officeart/2009/3/layout/StepUpProcess"/>
    <dgm:cxn modelId="{48628906-0DBF-4E84-BA23-5637A0B66960}" type="presParOf" srcId="{4F285BDD-8680-41E0-99DE-55E8A9AC009A}" destId="{0875E460-6E1A-4C7D-A4EC-C8651395AAEB}" srcOrd="1" destOrd="0" presId="urn:microsoft.com/office/officeart/2009/3/layout/StepUpProcess"/>
    <dgm:cxn modelId="{450128A4-5808-404E-84C3-1FA07A554699}" type="presParOf" srcId="{4F285BDD-8680-41E0-99DE-55E8A9AC009A}" destId="{6D00CED2-6152-4B9C-B3E9-B4ED121FA759}" srcOrd="2" destOrd="0" presId="urn:microsoft.com/office/officeart/2009/3/layout/StepUpProcess"/>
    <dgm:cxn modelId="{DD359469-882A-4B03-9073-E310DF0B52D0}" type="presParOf" srcId="{ADE57541-537E-4FED-864E-B0013E0094B9}" destId="{59A259B2-797F-49A5-BC97-C61DAE600FBB}" srcOrd="5" destOrd="0" presId="urn:microsoft.com/office/officeart/2009/3/layout/StepUpProcess"/>
    <dgm:cxn modelId="{FB0D65EE-DA9B-45D8-9A5F-B9B974CBE00D}" type="presParOf" srcId="{59A259B2-797F-49A5-BC97-C61DAE600FBB}" destId="{0DC97CDD-9249-499C-914B-E215CEFB8445}" srcOrd="0" destOrd="0" presId="urn:microsoft.com/office/officeart/2009/3/layout/StepUpProcess"/>
    <dgm:cxn modelId="{8A199A7C-2DB2-4FD1-9342-6B4FA184220B}" type="presParOf" srcId="{ADE57541-537E-4FED-864E-B0013E0094B9}" destId="{2F093803-BC13-408E-950E-88A8A9843072}" srcOrd="6" destOrd="0" presId="urn:microsoft.com/office/officeart/2009/3/layout/StepUpProcess"/>
    <dgm:cxn modelId="{F81C6CC9-B24F-4911-8C35-CBB40CE50664}" type="presParOf" srcId="{2F093803-BC13-408E-950E-88A8A9843072}" destId="{59956121-599D-4464-9BD2-0B3CA20628D5}" srcOrd="0" destOrd="0" presId="urn:microsoft.com/office/officeart/2009/3/layout/StepUpProcess"/>
    <dgm:cxn modelId="{A3ABC555-F03D-42D1-98C7-6E669A9525C4}" type="presParOf" srcId="{2F093803-BC13-408E-950E-88A8A9843072}" destId="{73FB4ED2-2876-4B7D-9CD7-F0FA5163CBAA}" srcOrd="1" destOrd="0" presId="urn:microsoft.com/office/officeart/2009/3/layout/StepUpProcess"/>
    <dgm:cxn modelId="{E0C53A41-42AE-4F64-85F2-AA1AB22BBEB4}" type="presParOf" srcId="{2F093803-BC13-408E-950E-88A8A9843072}" destId="{89495DA8-5CDD-4A6C-8B8A-A350B1ACA0F8}" srcOrd="2" destOrd="0" presId="urn:microsoft.com/office/officeart/2009/3/layout/StepUpProcess"/>
    <dgm:cxn modelId="{0C93784E-E770-4411-AC37-771C10E5D121}" type="presParOf" srcId="{ADE57541-537E-4FED-864E-B0013E0094B9}" destId="{19B88A0D-D8FE-4E5E-8A22-F9BD7FBF2253}" srcOrd="7" destOrd="0" presId="urn:microsoft.com/office/officeart/2009/3/layout/StepUpProcess"/>
    <dgm:cxn modelId="{2FA28548-3C5D-4083-9EFC-C23698F0024D}" type="presParOf" srcId="{19B88A0D-D8FE-4E5E-8A22-F9BD7FBF2253}" destId="{F80AEF33-1F92-4E8D-8C0A-4138BC738FB0}" srcOrd="0" destOrd="0" presId="urn:microsoft.com/office/officeart/2009/3/layout/StepUpProcess"/>
    <dgm:cxn modelId="{D5047740-805D-44E2-9E76-E3D0F08C9D6E}" type="presParOf" srcId="{ADE57541-537E-4FED-864E-B0013E0094B9}" destId="{B9C7312A-9C95-46E6-AC2F-937F39484DCC}" srcOrd="8" destOrd="0" presId="urn:microsoft.com/office/officeart/2009/3/layout/StepUpProcess"/>
    <dgm:cxn modelId="{93C88D62-9060-4D40-A4F6-3BE9AC9F0C6B}" type="presParOf" srcId="{B9C7312A-9C95-46E6-AC2F-937F39484DCC}" destId="{1E1CB146-0038-40BC-9A6D-913100C3A9CE}" srcOrd="0" destOrd="0" presId="urn:microsoft.com/office/officeart/2009/3/layout/StepUpProcess"/>
    <dgm:cxn modelId="{1B1EBE98-A536-487F-883B-8AC8F0BE6B9C}" type="presParOf" srcId="{B9C7312A-9C95-46E6-AC2F-937F39484DCC}" destId="{DB09BD35-028B-46CF-B0A0-D702151CC99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39D98-7A86-493F-9B01-8005CDC2F5A1}">
      <dsp:nvSpPr>
        <dsp:cNvPr id="0" name=""/>
        <dsp:cNvSpPr/>
      </dsp:nvSpPr>
      <dsp:spPr>
        <a:xfrm rot="5400000">
          <a:off x="316287" y="1807035"/>
          <a:ext cx="950773" cy="15820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A1CC5-AC0E-4D19-8ADE-F80E61A10F1B}">
      <dsp:nvSpPr>
        <dsp:cNvPr id="0" name=""/>
        <dsp:cNvSpPr/>
      </dsp:nvSpPr>
      <dsp:spPr>
        <a:xfrm>
          <a:off x="154266" y="2286505"/>
          <a:ext cx="1428297" cy="125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ato" panose="020F0502020204030203"/>
            </a:rPr>
            <a:t>Conceptual mismatch </a:t>
          </a:r>
          <a:endParaRPr lang="en-US" sz="1600" kern="1200" dirty="0">
            <a:latin typeface="Lato" panose="020F0502020204030203"/>
          </a:endParaRPr>
        </a:p>
      </dsp:txBody>
      <dsp:txXfrm>
        <a:off x="154266" y="2286505"/>
        <a:ext cx="1428297" cy="1251986"/>
      </dsp:txXfrm>
    </dsp:sp>
    <dsp:sp modelId="{8B3C84C5-E0A3-46CD-AA30-2A3B83BDCBDE}">
      <dsp:nvSpPr>
        <dsp:cNvPr id="0" name=""/>
        <dsp:cNvSpPr/>
      </dsp:nvSpPr>
      <dsp:spPr>
        <a:xfrm>
          <a:off x="1316387" y="1690562"/>
          <a:ext cx="269490" cy="269490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40160"/>
            <a:satOff val="-1614"/>
            <a:lumOff val="3454"/>
            <a:alphaOff val="0"/>
          </a:schemeClr>
        </a:solidFill>
        <a:ln w="12700" cap="flat" cmpd="sng" algn="ctr">
          <a:solidFill>
            <a:schemeClr val="accent6">
              <a:shade val="80000"/>
              <a:hueOff val="40160"/>
              <a:satOff val="-1614"/>
              <a:lumOff val="34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7C22E-0640-4F2D-B52A-2243537246FF}">
      <dsp:nvSpPr>
        <dsp:cNvPr id="0" name=""/>
        <dsp:cNvSpPr/>
      </dsp:nvSpPr>
      <dsp:spPr>
        <a:xfrm rot="5400000">
          <a:off x="2064803" y="1374364"/>
          <a:ext cx="950773" cy="15820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accent6">
              <a:shade val="80000"/>
              <a:hueOff val="80320"/>
              <a:satOff val="-3227"/>
              <a:lumOff val="6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9CAB-6942-46E8-806E-D66DD8EDD2E2}">
      <dsp:nvSpPr>
        <dsp:cNvPr id="0" name=""/>
        <dsp:cNvSpPr/>
      </dsp:nvSpPr>
      <dsp:spPr>
        <a:xfrm>
          <a:off x="1887684" y="1862472"/>
          <a:ext cx="1668308" cy="125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to" panose="020F0502020204030203"/>
            </a:rPr>
            <a:t>Limited/missing </a:t>
          </a:r>
          <a:r>
            <a:rPr lang="en-US" sz="1600" kern="1200" dirty="0" err="1">
              <a:latin typeface="Lato" panose="020F0502020204030203"/>
            </a:rPr>
            <a:t>meteo</a:t>
          </a:r>
          <a:r>
            <a:rPr lang="en-US" sz="1600" kern="1200" dirty="0">
              <a:latin typeface="Lato" panose="020F0502020204030203"/>
            </a:rPr>
            <a:t> data</a:t>
          </a:r>
        </a:p>
      </dsp:txBody>
      <dsp:txXfrm>
        <a:off x="1887684" y="1862472"/>
        <a:ext cx="1668308" cy="1251986"/>
      </dsp:txXfrm>
    </dsp:sp>
    <dsp:sp modelId="{5A922C45-6867-42F1-BBBB-46713EC8F554}">
      <dsp:nvSpPr>
        <dsp:cNvPr id="0" name=""/>
        <dsp:cNvSpPr/>
      </dsp:nvSpPr>
      <dsp:spPr>
        <a:xfrm>
          <a:off x="3064903" y="1257890"/>
          <a:ext cx="269490" cy="269490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120480"/>
            <a:satOff val="-4841"/>
            <a:lumOff val="10361"/>
            <a:alphaOff val="0"/>
          </a:schemeClr>
        </a:solidFill>
        <a:ln w="12700" cap="flat" cmpd="sng" algn="ctr">
          <a:solidFill>
            <a:schemeClr val="accent6">
              <a:shade val="80000"/>
              <a:hueOff val="120480"/>
              <a:satOff val="-4841"/>
              <a:lumOff val="10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61F74-A2A5-4C36-B64F-7E220653AE05}">
      <dsp:nvSpPr>
        <dsp:cNvPr id="0" name=""/>
        <dsp:cNvSpPr/>
      </dsp:nvSpPr>
      <dsp:spPr>
        <a:xfrm rot="5400000">
          <a:off x="3813318" y="941692"/>
          <a:ext cx="950773" cy="15820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E460-6E1A-4C7D-A4EC-C8651395AAEB}">
      <dsp:nvSpPr>
        <dsp:cNvPr id="0" name=""/>
        <dsp:cNvSpPr/>
      </dsp:nvSpPr>
      <dsp:spPr>
        <a:xfrm>
          <a:off x="3678506" y="1435985"/>
          <a:ext cx="1396618" cy="125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to" panose="020F0502020204030203"/>
            </a:rPr>
            <a:t>Traditional knowledge overlook</a:t>
          </a:r>
        </a:p>
      </dsp:txBody>
      <dsp:txXfrm>
        <a:off x="3678506" y="1435985"/>
        <a:ext cx="1396618" cy="1251986"/>
      </dsp:txXfrm>
    </dsp:sp>
    <dsp:sp modelId="{6D00CED2-6152-4B9C-B3E9-B4ED121FA759}">
      <dsp:nvSpPr>
        <dsp:cNvPr id="0" name=""/>
        <dsp:cNvSpPr/>
      </dsp:nvSpPr>
      <dsp:spPr>
        <a:xfrm>
          <a:off x="4813418" y="825218"/>
          <a:ext cx="269490" cy="269490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200800"/>
            <a:satOff val="-8068"/>
            <a:lumOff val="17268"/>
            <a:alphaOff val="0"/>
          </a:schemeClr>
        </a:solidFill>
        <a:ln w="12700" cap="flat" cmpd="sng" algn="ctr">
          <a:solidFill>
            <a:schemeClr val="accent6">
              <a:shade val="80000"/>
              <a:hueOff val="200800"/>
              <a:satOff val="-8068"/>
              <a:lumOff val="17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6121-599D-4464-9BD2-0B3CA20628D5}">
      <dsp:nvSpPr>
        <dsp:cNvPr id="0" name=""/>
        <dsp:cNvSpPr/>
      </dsp:nvSpPr>
      <dsp:spPr>
        <a:xfrm rot="5400000">
          <a:off x="5561833" y="509020"/>
          <a:ext cx="950773" cy="15820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accent6">
              <a:shade val="80000"/>
              <a:hueOff val="240960"/>
              <a:satOff val="-9682"/>
              <a:lumOff val="20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B4ED2-2876-4B7D-9CD7-F0FA5163CBAA}">
      <dsp:nvSpPr>
        <dsp:cNvPr id="0" name=""/>
        <dsp:cNvSpPr/>
      </dsp:nvSpPr>
      <dsp:spPr>
        <a:xfrm>
          <a:off x="5403126" y="981717"/>
          <a:ext cx="1428297" cy="125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to" panose="020F0502020204030203"/>
            </a:rPr>
            <a:t>Keep track climate variability</a:t>
          </a:r>
        </a:p>
      </dsp:txBody>
      <dsp:txXfrm>
        <a:off x="5403126" y="981717"/>
        <a:ext cx="1428297" cy="1251986"/>
      </dsp:txXfrm>
    </dsp:sp>
    <dsp:sp modelId="{89495DA8-5CDD-4A6C-8B8A-A350B1ACA0F8}">
      <dsp:nvSpPr>
        <dsp:cNvPr id="0" name=""/>
        <dsp:cNvSpPr/>
      </dsp:nvSpPr>
      <dsp:spPr>
        <a:xfrm>
          <a:off x="6561933" y="392546"/>
          <a:ext cx="269490" cy="269490"/>
        </a:xfrm>
        <a:prstGeom prst="triangle">
          <a:avLst>
            <a:gd name="adj" fmla="val 100000"/>
          </a:avLst>
        </a:prstGeom>
        <a:solidFill>
          <a:schemeClr val="accent6">
            <a:shade val="80000"/>
            <a:hueOff val="281120"/>
            <a:satOff val="-11295"/>
            <a:lumOff val="24175"/>
            <a:alphaOff val="0"/>
          </a:schemeClr>
        </a:solidFill>
        <a:ln w="12700" cap="flat" cmpd="sng" algn="ctr">
          <a:solidFill>
            <a:schemeClr val="accent6">
              <a:shade val="80000"/>
              <a:hueOff val="281120"/>
              <a:satOff val="-11295"/>
              <a:lumOff val="24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CB146-0038-40BC-9A6D-913100C3A9CE}">
      <dsp:nvSpPr>
        <dsp:cNvPr id="0" name=""/>
        <dsp:cNvSpPr/>
      </dsp:nvSpPr>
      <dsp:spPr>
        <a:xfrm rot="5400000">
          <a:off x="7310349" y="76348"/>
          <a:ext cx="950773" cy="158206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9BD35-028B-46CF-B0A0-D702151CC99F}">
      <dsp:nvSpPr>
        <dsp:cNvPr id="0" name=""/>
        <dsp:cNvSpPr/>
      </dsp:nvSpPr>
      <dsp:spPr>
        <a:xfrm>
          <a:off x="7151641" y="549045"/>
          <a:ext cx="1428297" cy="125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to" panose="020F0502020204030203"/>
            </a:rPr>
            <a:t>Geographical dissonance</a:t>
          </a:r>
        </a:p>
      </dsp:txBody>
      <dsp:txXfrm>
        <a:off x="7151641" y="549045"/>
        <a:ext cx="1428297" cy="125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50B02-BDC6-4C12-9670-B4A40D6F8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40AF49-32C4-43CE-917C-0AFE491A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5C72E-48D1-4EA0-AF17-6CFCD50C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5196D-8F85-4CA2-852E-F1A93AD6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60DA6-222A-4D15-9435-EA7EB17B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3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2E669-36D5-451A-8F50-09630DE9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B47010-4BFB-41ED-8A78-75B8669B7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C9898F-ABE9-475B-9E95-D6D8D33D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9CF78C-C556-4570-BB13-72431ED0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8F4954-9264-4640-960D-81160533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04626A-38C6-4ADD-9BC4-1D6D65B97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136516-EFFB-44F2-ACAA-3B98F6EA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5DC88A-D9C0-4C6D-838E-757EF9A4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A926B2-6346-4C2C-9D9D-4CBFD283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4BC9F9-DB11-43A6-9ADD-40EC77D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7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0C6DDBA-7743-CC4F-B3F7-B5C903227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9555" y="-1"/>
            <a:ext cx="3555417" cy="69084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19C104-0D72-1740-A69F-5A6AB7B70B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39555" y="-261479"/>
            <a:ext cx="3534612" cy="39156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CD1048-8820-E845-8C94-CE517BD2E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E068662-2A75-0B4D-8CA7-5AE6424EA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53" y="5870751"/>
            <a:ext cx="2543384" cy="834851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09611FA-C460-5449-B8DD-A67F7B3027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853" y="2098115"/>
            <a:ext cx="8004846" cy="939376"/>
          </a:xfrm>
        </p:spPr>
        <p:txBody>
          <a:bodyPr>
            <a:noAutofit/>
          </a:bodyPr>
          <a:lstStyle>
            <a:lvl1pPr marL="0" indent="0">
              <a:buNone/>
              <a:defRPr sz="3200" b="1" cap="all" baseline="0">
                <a:solidFill>
                  <a:srgbClr val="4BAB3D"/>
                </a:solidFill>
                <a:latin typeface="Josefin Sans" pitchFamily="2" charset="77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052BAFE8-25BC-5543-9A1D-800479A57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853" y="4025276"/>
            <a:ext cx="6487037" cy="400110"/>
          </a:xfrm>
        </p:spPr>
        <p:txBody>
          <a:bodyPr>
            <a:no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  <a:latin typeface="Josefin Sans" pitchFamily="2" charset="77"/>
              </a:defRPr>
            </a:lvl1pPr>
          </a:lstStyle>
          <a:p>
            <a:r>
              <a:rPr lang="it-IT" dirty="0" err="1"/>
              <a:t>Subtitle</a:t>
            </a:r>
            <a:endParaRPr lang="it-IT" dirty="0"/>
          </a:p>
        </p:txBody>
      </p:sp>
      <p:pic>
        <p:nvPicPr>
          <p:cNvPr id="17" name="Immagine 16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0FAC7D23-9832-9D4D-8EE5-1A776F5DF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893" y="346325"/>
            <a:ext cx="4417693" cy="8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F230C-6095-7D44-93EA-F75157CE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941115"/>
          </a:xfrm>
        </p:spPr>
        <p:txBody>
          <a:bodyPr anchor="t">
            <a:normAutofit/>
          </a:bodyPr>
          <a:lstStyle>
            <a:lvl1pPr>
              <a:defRPr sz="2800" cap="all" baseline="0">
                <a:latin typeface="Josefin Sans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42E8C40-BADE-4D41-B2AB-1FECEF4C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3252205"/>
            <a:ext cx="3511341" cy="3897129"/>
          </a:xfrm>
          <a:prstGeom prst="rect">
            <a:avLst/>
          </a:prstGeom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1164A1E5-90EE-D144-920A-D21DDE0A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63752" y="-226491"/>
            <a:ext cx="3511341" cy="3897129"/>
          </a:xfrm>
          <a:prstGeom prst="rect">
            <a:avLst/>
          </a:prstGeom>
        </p:spPr>
      </p:pic>
      <p:pic>
        <p:nvPicPr>
          <p:cNvPr id="8" name="Immagine 7" descr="Immagine che contiene segnale, esterni, sedendo, cibo&#10;&#10;Descrizione generata automaticamente">
            <a:extLst>
              <a:ext uri="{FF2B5EF4-FFF2-40B4-BE49-F238E27FC236}">
                <a16:creationId xmlns:a16="http://schemas.microsoft.com/office/drawing/2014/main" id="{B8AAFE08-8BB5-C04A-B8B0-5EE1B7A7A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1873" y="187294"/>
            <a:ext cx="2073519" cy="38900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241B983-738C-A446-AB3A-11B5481B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5" y="1312863"/>
            <a:ext cx="11547480" cy="20645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Lato" panose="020F0502020204030203" pitchFamily="34" charset="77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915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4BD0C-BDAF-4C5F-9DBA-285F5321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8E78DD-9A40-4FBF-B0A8-745ED6DD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118A15-32B1-4B1A-811D-C8964C0E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0CC89B-75BE-4470-9A5C-F0993749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3B8422-A266-4004-B43F-16506517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DDE5D-1791-4B3D-872C-27EE711C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5BA98A-D11D-4C7F-9673-925D1958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16CD00-211A-4110-AC32-841409EC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DAC52-D6CC-4321-9399-CA2C78E2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A5D68B-B069-4728-98C4-782CF8E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2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98E90-E3AB-4473-8AE2-B2D34299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4244E-A1F0-44D7-A0D4-C3C4E0312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F979A2-3FB6-4BE8-89DF-A20273B67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6361C3-36E7-4099-B636-BF7D9281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28A8EA-644F-4282-BD70-8E6FA4F9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FABCF-950C-4FBC-A28B-B137A1D0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4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CB86D-2102-48DA-8BB1-040EC664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3093F-5B70-4B07-84BF-37C2BD5A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D2DB96-2DAA-4FC0-86CE-AD6C1DD6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A7FE60-3ED1-4146-8C4E-CCB5DB48A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6814D4-795B-458F-A3BA-582774A6F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90C952-5A1F-43DD-BDF6-00026548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8AC190-D0E7-4928-8BC7-C6E2D1AD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0C7F1B-B7D6-4C6C-AE39-4FB7DF78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7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B8A6F-7537-45B9-BC36-11E1A302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FD89B7-DE11-49A3-88CA-FBA1754D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B5C6DF-54A3-40F9-91D1-8FED8607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050E18-468A-4AA6-A2AA-FEA5E43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C29A37-6FE2-4E62-B68C-8D47B190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B820D-03CF-42A4-8C4F-9822ADF1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38EDF6-6387-43C4-8545-3D754ECC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29EE3-019E-43C0-B2EA-0155A310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ABB586-AD91-4AB9-A744-69BB7305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F0F4A1-5B24-42E6-9AB1-8436D769E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75F58F-3290-415D-B730-76FFD4C8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0789B8-B9F3-4845-BA3F-2AFAD0D6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D4D68B-8EC0-4B27-8E86-8F33B27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18476-1DBF-43C0-9A24-3CE43B8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62CE6B-5AA7-4C63-943E-03E9DC04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701D8-C7FF-4DCC-A9D9-EDC27441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498B04-F1F5-4CA3-B092-621D583A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9777A3-342C-45C7-9B3E-9DE84BDB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5EB1CA-5973-4C3E-BD1E-AC067168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1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B5E644-0318-40FF-8349-994A9C33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E3E856-40E4-44E3-A3EE-119629C4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04382D-EED5-4A5B-8919-74A8876A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332E-7C8D-42E8-8BBE-E74F852D3C8A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854031-1AC0-4E02-B98B-80ED3C347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FF906-8FAA-4D45-BA06-3FF44592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946A-1E97-477D-9D41-5C01307142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hyperlink" Target="http://www.modfabe.deib.polimi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3DA1E67-865B-4F29-8115-D00BA31E3C10}"/>
              </a:ext>
            </a:extLst>
          </p:cNvPr>
          <p:cNvSpPr txBox="1">
            <a:spLocks/>
          </p:cNvSpPr>
          <p:nvPr/>
        </p:nvSpPr>
        <p:spPr>
          <a:xfrm>
            <a:off x="313809" y="4280889"/>
            <a:ext cx="3918825" cy="140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none" baseline="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i="1" dirty="0">
                <a:latin typeface="Josefin Sans"/>
              </a:rPr>
              <a:t>Sandra Ricart and Andrea Castelletti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700" dirty="0">
                <a:latin typeface="Josefin Sans"/>
              </a:rPr>
              <a:t>Politecnico di Milano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000" i="1" dirty="0">
              <a:latin typeface="Josefi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i="1" dirty="0">
                <a:latin typeface="Josefin Sans"/>
              </a:rPr>
              <a:t>Claudio Gandolfi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700" dirty="0" err="1">
                <a:latin typeface="Josefin Sans"/>
              </a:rPr>
              <a:t>University</a:t>
            </a:r>
            <a:r>
              <a:rPr lang="it-IT" sz="1700" dirty="0">
                <a:latin typeface="Josefin Sans"/>
              </a:rPr>
              <a:t> of Milan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380182-0BFD-470D-BE66-D08C2D2A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97" y="5951907"/>
            <a:ext cx="2804075" cy="5950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E88E1F-8C37-41E6-892F-ACF091AF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93" y="5839248"/>
            <a:ext cx="2324631" cy="820343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B2CBDAC-6FE3-46E1-8E86-85581363FA9A}"/>
              </a:ext>
            </a:extLst>
          </p:cNvPr>
          <p:cNvSpPr txBox="1">
            <a:spLocks/>
          </p:cNvSpPr>
          <p:nvPr/>
        </p:nvSpPr>
        <p:spPr>
          <a:xfrm>
            <a:off x="7104199" y="5434216"/>
            <a:ext cx="1563770" cy="40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none" baseline="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/>
              <a:t>May</a:t>
            </a:r>
            <a:r>
              <a:rPr lang="it-IT" sz="1600" dirty="0"/>
              <a:t> 27, 2022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21BA2A-D6ED-4C53-A83A-9E992D2734CD}"/>
              </a:ext>
            </a:extLst>
          </p:cNvPr>
          <p:cNvSpPr/>
          <p:nvPr/>
        </p:nvSpPr>
        <p:spPr>
          <a:xfrm>
            <a:off x="313810" y="2542129"/>
            <a:ext cx="7769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4BAB3D"/>
                </a:solidFill>
                <a:latin typeface="Josefin Sans"/>
              </a:rPr>
              <a:t>Contrasting farmers’ perception of climate change and climatic data: How (in)consistency supports risk reduction and resilience?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30F07-02D1-469D-9E0E-6276536D5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810" y="311070"/>
            <a:ext cx="3336159" cy="96154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DC1480-9741-4159-BE82-115C626C061C}"/>
              </a:ext>
            </a:extLst>
          </p:cNvPr>
          <p:cNvSpPr txBox="1"/>
          <p:nvPr/>
        </p:nvSpPr>
        <p:spPr>
          <a:xfrm>
            <a:off x="313810" y="1660699"/>
            <a:ext cx="835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Josefin Sans"/>
              </a:rPr>
              <a:t>Session CL3.2.6 </a:t>
            </a:r>
          </a:p>
          <a:p>
            <a:r>
              <a:rPr lang="en-US" dirty="0">
                <a:latin typeface="Josefin Sans"/>
              </a:rPr>
              <a:t>Climate extremes, biosphere and society: impacts, cascades, feedbacks, and resilience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8EEE44-D38E-4230-BC4B-DB753CFBF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368" y="4280889"/>
            <a:ext cx="563820" cy="7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5A365A7-6E0A-4FEC-B3CF-8E9AA581B296}"/>
              </a:ext>
            </a:extLst>
          </p:cNvPr>
          <p:cNvSpPr/>
          <p:nvPr/>
        </p:nvSpPr>
        <p:spPr>
          <a:xfrm>
            <a:off x="5185038" y="3667590"/>
            <a:ext cx="387039" cy="67156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44ADB15-017F-4CF7-BAC6-654325873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3" y="825429"/>
            <a:ext cx="8724101" cy="1538881"/>
          </a:xfrm>
        </p:spPr>
        <p:txBody>
          <a:bodyPr/>
          <a:lstStyle/>
          <a:p>
            <a:r>
              <a:rPr lang="en-GB" sz="2000" dirty="0"/>
              <a:t>Timely and accurate climate change perception determines farmers’ actions</a:t>
            </a:r>
          </a:p>
          <a:p>
            <a:endParaRPr lang="en-GB" sz="2000" dirty="0"/>
          </a:p>
          <a:p>
            <a:r>
              <a:rPr lang="en-GB" sz="2000" dirty="0"/>
              <a:t>However, perception may not be consistent with the direction and significance of observational data, conditioning farmers’ adaptive capacity. </a:t>
            </a:r>
            <a:endParaRPr lang="en-US" sz="2000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E752FC4-C473-4E7C-8598-E8527CF1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587711"/>
          </a:xfrm>
        </p:spPr>
        <p:txBody>
          <a:bodyPr/>
          <a:lstStyle/>
          <a:p>
            <a:r>
              <a:rPr lang="en-US" dirty="0"/>
              <a:t>INTRODUCTION, AIM AND METHODS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B181DE-7982-4B20-86B0-6A2F388D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" y="6257821"/>
            <a:ext cx="1791093" cy="51622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115B1A6-51F3-423B-9298-D6440F383841}"/>
              </a:ext>
            </a:extLst>
          </p:cNvPr>
          <p:cNvSpPr/>
          <p:nvPr/>
        </p:nvSpPr>
        <p:spPr>
          <a:xfrm>
            <a:off x="1290096" y="3075072"/>
            <a:ext cx="3006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ato" panose="020F0502020204030203"/>
                <a:ea typeface="Calibri" panose="020F0502020204030204" pitchFamily="34" charset="0"/>
              </a:rPr>
              <a:t>A systematic mapping</a:t>
            </a:r>
            <a:endParaRPr lang="en-US" sz="2000" dirty="0">
              <a:latin typeface="Lato" panose="020F0502020204030203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8EC687-5EC5-44EE-838F-784B9AB01F94}"/>
              </a:ext>
            </a:extLst>
          </p:cNvPr>
          <p:cNvSpPr txBox="1"/>
          <p:nvPr/>
        </p:nvSpPr>
        <p:spPr>
          <a:xfrm>
            <a:off x="281353" y="4460607"/>
            <a:ext cx="8248074" cy="1631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Scopus library catalogue</a:t>
            </a:r>
          </a:p>
          <a:p>
            <a:r>
              <a:rPr lang="en-US" sz="2000" dirty="0"/>
              <a:t>2000-2021 slot</a:t>
            </a:r>
          </a:p>
          <a:p>
            <a:r>
              <a:rPr lang="en-US" sz="2000" dirty="0"/>
              <a:t>PRISMA protocol</a:t>
            </a:r>
          </a:p>
          <a:p>
            <a:r>
              <a:rPr lang="en-US" sz="2000" dirty="0"/>
              <a:t>Bibliometrics (</a:t>
            </a:r>
            <a:r>
              <a:rPr lang="en-US" sz="2000" dirty="0" err="1"/>
              <a:t>VOSviewer</a:t>
            </a:r>
            <a:r>
              <a:rPr lang="en-US" sz="2000" dirty="0"/>
              <a:t> + R </a:t>
            </a:r>
            <a:r>
              <a:rPr lang="en-US" sz="2000" i="1" dirty="0" err="1"/>
              <a:t>bibliometrix</a:t>
            </a:r>
            <a:r>
              <a:rPr lang="en-US" sz="2000" dirty="0"/>
              <a:t> package): 147 papers</a:t>
            </a:r>
          </a:p>
          <a:p>
            <a:r>
              <a:rPr lang="en-US" sz="2000" dirty="0"/>
              <a:t>Literature review (exploratory content analysis): 98 papers (only case studies)</a:t>
            </a:r>
          </a:p>
        </p:txBody>
      </p:sp>
      <p:sp>
        <p:nvSpPr>
          <p:cNvPr id="6" name="Freccia angolare in su 5">
            <a:extLst>
              <a:ext uri="{FF2B5EF4-FFF2-40B4-BE49-F238E27FC236}">
                <a16:creationId xmlns:a16="http://schemas.microsoft.com/office/drawing/2014/main" id="{B6ABF7C0-BD59-4485-9A95-5B759F251503}"/>
              </a:ext>
            </a:extLst>
          </p:cNvPr>
          <p:cNvSpPr/>
          <p:nvPr/>
        </p:nvSpPr>
        <p:spPr>
          <a:xfrm rot="5400000">
            <a:off x="270607" y="2588047"/>
            <a:ext cx="1024350" cy="817418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DC1B11F-4398-4F50-8F10-395CFEE0E2E5}"/>
              </a:ext>
            </a:extLst>
          </p:cNvPr>
          <p:cNvSpPr/>
          <p:nvPr/>
        </p:nvSpPr>
        <p:spPr>
          <a:xfrm>
            <a:off x="4043549" y="2613407"/>
            <a:ext cx="2512290" cy="1323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Lato" panose="020F0502020204030203"/>
              </a:rPr>
              <a:t>How the literature measures and contrast </a:t>
            </a:r>
          </a:p>
          <a:p>
            <a:pPr algn="ctr"/>
            <a:r>
              <a:rPr lang="en-GB" sz="2000" dirty="0">
                <a:latin typeface="Lato" panose="020F0502020204030203"/>
              </a:rPr>
              <a:t>both issues?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C2E4FDE-DBA1-40A6-8478-6C46D4FACDA2}"/>
              </a:ext>
            </a:extLst>
          </p:cNvPr>
          <p:cNvSpPr/>
          <p:nvPr/>
        </p:nvSpPr>
        <p:spPr>
          <a:xfrm>
            <a:off x="6555839" y="2871302"/>
            <a:ext cx="2097925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Lato" panose="020F0502020204030203"/>
              </a:rPr>
              <a:t>Farmers’ experience</a:t>
            </a:r>
          </a:p>
          <a:p>
            <a:pPr algn="ctr"/>
            <a:r>
              <a:rPr lang="en-GB" sz="1600" i="1" dirty="0">
                <a:solidFill>
                  <a:schemeClr val="bg1"/>
                </a:solidFill>
                <a:latin typeface="Lato" panose="020F0502020204030203"/>
              </a:rPr>
              <a:t>vs</a:t>
            </a:r>
          </a:p>
          <a:p>
            <a:pPr algn="ctr"/>
            <a:r>
              <a:rPr lang="en-GB" sz="1600" dirty="0">
                <a:latin typeface="Lato" panose="020F0502020204030203"/>
              </a:rPr>
              <a:t>Meteorological data</a:t>
            </a:r>
            <a:endParaRPr lang="en-US" sz="16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2719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E752FC4-C473-4E7C-8598-E8527CF1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516229"/>
          </a:xfrm>
        </p:spPr>
        <p:txBody>
          <a:bodyPr/>
          <a:lstStyle/>
          <a:p>
            <a:r>
              <a:rPr lang="en-US" dirty="0"/>
              <a:t>RESULTS - BIBLIOMETRICS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B181DE-7982-4B20-86B0-6A2F388D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" y="6257821"/>
            <a:ext cx="1791093" cy="51622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88635C1-8751-4558-9E35-5AD02852681D}"/>
              </a:ext>
            </a:extLst>
          </p:cNvPr>
          <p:cNvGrpSpPr/>
          <p:nvPr/>
        </p:nvGrpSpPr>
        <p:grpSpPr>
          <a:xfrm>
            <a:off x="444354" y="742727"/>
            <a:ext cx="5309902" cy="4190129"/>
            <a:chOff x="5557299" y="2437024"/>
            <a:chExt cx="5309902" cy="419012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3E9096B-54E4-41F0-990C-75E0E151B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7299" y="2437024"/>
              <a:ext cx="5309902" cy="3820797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32CAA903-7259-4EB1-A7EA-4F3FE2FE2450}"/>
                </a:ext>
              </a:extLst>
            </p:cNvPr>
            <p:cNvSpPr/>
            <p:nvPr/>
          </p:nvSpPr>
          <p:spPr>
            <a:xfrm>
              <a:off x="6553494" y="6257821"/>
              <a:ext cx="3317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Keywords co-occurrence analysis </a:t>
              </a:r>
              <a:endParaRPr lang="en-US"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14223768-EBAD-4689-9BDC-297D7BD6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32" y="541456"/>
            <a:ext cx="5948218" cy="402206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3DA19DC-7CBF-4429-9272-661A4AC28494}"/>
              </a:ext>
            </a:extLst>
          </p:cNvPr>
          <p:cNvSpPr/>
          <p:nvPr/>
        </p:nvSpPr>
        <p:spPr>
          <a:xfrm>
            <a:off x="469478" y="5098845"/>
            <a:ext cx="530990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</a:rPr>
              <a:t>adaptive capacity &amp; risk perception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</a:rPr>
              <a:t>farmers’ profile &amp; climate change awareness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</a:rPr>
              <a:t>crops production vulnerability (ppt/t° patterns)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</a:rPr>
              <a:t>forecasting affects on decision-making 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5C0F138-3886-4B09-8942-9FE6E0223326}"/>
              </a:ext>
            </a:extLst>
          </p:cNvPr>
          <p:cNvSpPr/>
          <p:nvPr/>
        </p:nvSpPr>
        <p:spPr>
          <a:xfrm>
            <a:off x="3099304" y="6257821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Lato" panose="020F0502020204030203"/>
                <a:ea typeface="Calibri" panose="020F0502020204030204" pitchFamily="34" charset="0"/>
              </a:rPr>
              <a:t>4 clusters (co-occurrence)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2556C4E-FE65-48C3-96DB-97914AFDCA9A}"/>
              </a:ext>
            </a:extLst>
          </p:cNvPr>
          <p:cNvSpPr/>
          <p:nvPr/>
        </p:nvSpPr>
        <p:spPr>
          <a:xfrm>
            <a:off x="6391280" y="4941330"/>
            <a:ext cx="5626522" cy="17669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Red cluster (triple-loop)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observed data (e.g., weather forecasting, extreme events)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agricultural impacts (e.g., soil moisture)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GB" sz="16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adaptation measures (e.g., strategies, decision-making)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600" dirty="0"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accent1"/>
                </a:solidFill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Blue cluster: </a:t>
            </a:r>
            <a:r>
              <a:rPr lang="en-GB" sz="16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farmers’ profiles (e.g., gender, age, education)</a:t>
            </a:r>
            <a:endParaRPr lang="it-IT" sz="1600" dirty="0">
              <a:effectLst/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B67BE7-3A8E-4EA6-80FA-511728C6F871}"/>
              </a:ext>
            </a:extLst>
          </p:cNvPr>
          <p:cNvSpPr/>
          <p:nvPr/>
        </p:nvSpPr>
        <p:spPr>
          <a:xfrm>
            <a:off x="6310974" y="456352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Lato" panose="020F0502020204030203"/>
                <a:ea typeface="Calibri" panose="020F0502020204030204" pitchFamily="34" charset="0"/>
              </a:rPr>
              <a:t>2 clusters (conceptual structure)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6E752FC4-C473-4E7C-8598-E8527CF1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516229"/>
          </a:xfrm>
        </p:spPr>
        <p:txBody>
          <a:bodyPr/>
          <a:lstStyle/>
          <a:p>
            <a:r>
              <a:rPr lang="en-US" dirty="0"/>
              <a:t>RESULTS – LITERATURE REVIEW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B181DE-7982-4B20-86B0-6A2F388D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" y="6257821"/>
            <a:ext cx="1791093" cy="516229"/>
          </a:xfrm>
          <a:prstGeom prst="rect">
            <a:avLst/>
          </a:prstGeom>
        </p:spPr>
      </p:pic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0D9A9409-38AC-4656-B0EB-69633E3C64C6}"/>
              </a:ext>
            </a:extLst>
          </p:cNvPr>
          <p:cNvCxnSpPr>
            <a:cxnSpLocks/>
          </p:cNvCxnSpPr>
          <p:nvPr/>
        </p:nvCxnSpPr>
        <p:spPr>
          <a:xfrm>
            <a:off x="5909577" y="913163"/>
            <a:ext cx="0" cy="513501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D4DB2DBF-CE7A-4046-8907-D2D3A8F38C16}"/>
              </a:ext>
            </a:extLst>
          </p:cNvPr>
          <p:cNvCxnSpPr>
            <a:cxnSpLocks/>
          </p:cNvCxnSpPr>
          <p:nvPr/>
        </p:nvCxnSpPr>
        <p:spPr>
          <a:xfrm>
            <a:off x="434653" y="3366799"/>
            <a:ext cx="1083170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C27F1410-A7D3-4D48-8A2E-6889158FF411}"/>
              </a:ext>
            </a:extLst>
          </p:cNvPr>
          <p:cNvGrpSpPr/>
          <p:nvPr/>
        </p:nvGrpSpPr>
        <p:grpSpPr>
          <a:xfrm>
            <a:off x="6998805" y="3686101"/>
            <a:ext cx="4987651" cy="2607017"/>
            <a:chOff x="6998805" y="3686101"/>
            <a:chExt cx="4987651" cy="260701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D88D1ED-D073-46F8-ADBA-F91E268324C2}"/>
                </a:ext>
              </a:extLst>
            </p:cNvPr>
            <p:cNvGrpSpPr/>
            <p:nvPr/>
          </p:nvGrpSpPr>
          <p:grpSpPr>
            <a:xfrm>
              <a:off x="6998805" y="3686101"/>
              <a:ext cx="4987651" cy="2607017"/>
              <a:chOff x="6998805" y="3686101"/>
              <a:chExt cx="4987651" cy="2607017"/>
            </a:xfrm>
          </p:grpSpPr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23DAC449-B62C-451C-8A32-26DAACB8A0AA}"/>
                  </a:ext>
                </a:extLst>
              </p:cNvPr>
              <p:cNvSpPr txBox="1"/>
              <p:nvPr/>
            </p:nvSpPr>
            <p:spPr>
              <a:xfrm>
                <a:off x="6998805" y="3686101"/>
                <a:ext cx="4987651" cy="38472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GB" sz="1900" b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rPr>
                  <a:t>Accuracy perceived </a:t>
                </a:r>
                <a:r>
                  <a:rPr lang="en-GB" sz="1900" b="1" i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rPr>
                  <a:t>vs</a:t>
                </a:r>
                <a:r>
                  <a:rPr lang="en-GB" sz="1900" b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rPr>
                  <a:t> observed data </a:t>
                </a:r>
                <a:endParaRPr lang="it-IT" sz="1900" b="1" dirty="0">
                  <a:solidFill>
                    <a:schemeClr val="accent6">
                      <a:lumMod val="75000"/>
                    </a:schemeClr>
                  </a:solidFill>
                  <a:latin typeface="Lato" panose="020F0502020204030203"/>
                </a:endParaRPr>
              </a:p>
            </p:txBody>
          </p:sp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4195A1B-6D44-4753-BAC9-4CC622AA10FA}"/>
                  </a:ext>
                </a:extLst>
              </p:cNvPr>
              <p:cNvSpPr/>
              <p:nvPr/>
            </p:nvSpPr>
            <p:spPr>
              <a:xfrm>
                <a:off x="7083140" y="4231015"/>
                <a:ext cx="4696672" cy="206210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Mostly consistent considering 3 statements: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Lato" panose="020F0502020204030203"/>
                  <a:ea typeface="Calibri" panose="020F0502020204030204" pitchFamily="34" charset="0"/>
                </a:endParaRPr>
              </a:p>
              <a:p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     	</a:t>
                </a:r>
                <a:r>
                  <a:rPr lang="en-GB" sz="1600" b="1" dirty="0">
                    <a:latin typeface="Lato" panose="020F0502020204030203"/>
                    <a:ea typeface="Calibri" panose="020F0502020204030204" pitchFamily="34" charset="0"/>
                  </a:rPr>
                  <a:t>t° (79%)           </a:t>
                </a:r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ppt (36%)</a:t>
                </a:r>
              </a:p>
              <a:p>
                <a:endParaRPr lang="en-GB" sz="1600" dirty="0">
                  <a:latin typeface="Lato" panose="020F0502020204030203"/>
                  <a:ea typeface="Calibri" panose="020F0502020204030204" pitchFamily="34" charset="0"/>
                </a:endParaRPr>
              </a:p>
              <a:p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     rainfall variability (delayed or untimely) (34%)</a:t>
                </a:r>
              </a:p>
              <a:p>
                <a:endParaRPr lang="en-GB" sz="1600" dirty="0">
                  <a:latin typeface="Lato" panose="020F0502020204030203"/>
                  <a:ea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latin typeface="Lato" panose="020F0502020204030203"/>
                  </a:rPr>
                  <a:t>Discrepancy </a:t>
                </a:r>
                <a:r>
                  <a:rPr lang="en-GB" sz="1600" dirty="0">
                    <a:latin typeface="Lato" panose="020F0502020204030203"/>
                  </a:rPr>
                  <a:t>summer/annual </a:t>
                </a:r>
                <a:r>
                  <a:rPr lang="en-GB" sz="1600" b="1" dirty="0">
                    <a:latin typeface="Lato" panose="020F0502020204030203"/>
                  </a:rPr>
                  <a:t>rainfall trends</a:t>
                </a:r>
                <a:endParaRPr lang="en-US" sz="1600" b="1" dirty="0">
                  <a:latin typeface="Lato" panose="020F0502020204030203"/>
                </a:endParaRPr>
              </a:p>
            </p:txBody>
          </p:sp>
        </p:grpSp>
        <p:sp>
          <p:nvSpPr>
            <p:cNvPr id="27" name="Freccia in giù 26">
              <a:extLst>
                <a:ext uri="{FF2B5EF4-FFF2-40B4-BE49-F238E27FC236}">
                  <a16:creationId xmlns:a16="http://schemas.microsoft.com/office/drawing/2014/main" id="{EEC869C6-A384-4668-89E3-9A6D2ABBFE27}"/>
                </a:ext>
              </a:extLst>
            </p:cNvPr>
            <p:cNvSpPr/>
            <p:nvPr/>
          </p:nvSpPr>
          <p:spPr>
            <a:xfrm rot="10800000">
              <a:off x="7786805" y="4946014"/>
              <a:ext cx="230909" cy="36869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0B7C5DC4-00C0-4464-B912-ACF86B28CB49}"/>
                </a:ext>
              </a:extLst>
            </p:cNvPr>
            <p:cNvSpPr/>
            <p:nvPr/>
          </p:nvSpPr>
          <p:spPr>
            <a:xfrm>
              <a:off x="9191276" y="4946014"/>
              <a:ext cx="230909" cy="368696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C9B5765-7880-4EB5-B568-67150FB91E22}"/>
              </a:ext>
            </a:extLst>
          </p:cNvPr>
          <p:cNvGrpSpPr/>
          <p:nvPr/>
        </p:nvGrpSpPr>
        <p:grpSpPr>
          <a:xfrm>
            <a:off x="312480" y="3686101"/>
            <a:ext cx="4505464" cy="2465382"/>
            <a:chOff x="312480" y="3686101"/>
            <a:chExt cx="4505464" cy="2465382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7A158190-63BA-4A40-B534-8834A13E7CF2}"/>
                </a:ext>
              </a:extLst>
            </p:cNvPr>
            <p:cNvGrpSpPr/>
            <p:nvPr/>
          </p:nvGrpSpPr>
          <p:grpSpPr>
            <a:xfrm>
              <a:off x="312480" y="3686101"/>
              <a:ext cx="4505464" cy="2465382"/>
              <a:chOff x="312480" y="3686101"/>
              <a:chExt cx="4505464" cy="2465382"/>
            </a:xfrm>
          </p:grpSpPr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B38D7603-27B7-4220-B229-5DF8D5E7CAB8}"/>
                  </a:ext>
                </a:extLst>
              </p:cNvPr>
              <p:cNvSpPr txBox="1"/>
              <p:nvPr/>
            </p:nvSpPr>
            <p:spPr>
              <a:xfrm>
                <a:off x="312480" y="3686101"/>
                <a:ext cx="4505464" cy="3847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GB" sz="1900" b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rPr>
                  <a:t>Climate data covering extreme events</a:t>
                </a:r>
                <a:endParaRPr lang="it-IT" sz="1900" b="1" dirty="0">
                  <a:solidFill>
                    <a:schemeClr val="accent6">
                      <a:lumMod val="75000"/>
                    </a:schemeClr>
                  </a:solidFill>
                  <a:latin typeface="Lato" panose="020F0502020204030203"/>
                </a:endParaRPr>
              </a:p>
            </p:txBody>
          </p: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6E2ACE8-318D-4190-94DF-E642205CBE96}"/>
                  </a:ext>
                </a:extLst>
              </p:cNvPr>
              <p:cNvSpPr/>
              <p:nvPr/>
            </p:nvSpPr>
            <p:spPr>
              <a:xfrm>
                <a:off x="342836" y="4243268"/>
                <a:ext cx="4354830" cy="1908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Two dimensions </a:t>
                </a:r>
                <a:r>
                  <a:rPr lang="en-GB" sz="1600" b="1" dirty="0">
                    <a:latin typeface="Lato" panose="020F0502020204030203"/>
                    <a:ea typeface="Calibri" panose="020F0502020204030204" pitchFamily="34" charset="0"/>
                  </a:rPr>
                  <a:t>(t° + ppt patterns)</a:t>
                </a:r>
              </a:p>
              <a:p>
                <a:endParaRPr lang="en-GB" sz="600" dirty="0">
                  <a:latin typeface="Lato" panose="020F0502020204030203"/>
                </a:endParaRPr>
              </a:p>
              <a:p>
                <a:r>
                  <a:rPr lang="en-GB" sz="1600" b="1" dirty="0">
                    <a:latin typeface="Lato" panose="020F0502020204030203"/>
                  </a:rPr>
                  <a:t>	t° </a:t>
                </a:r>
                <a:r>
                  <a:rPr lang="en-GB" sz="1600" dirty="0">
                    <a:latin typeface="Lato" panose="020F0502020204030203"/>
                  </a:rPr>
                  <a:t>(+summer) (75%)</a:t>
                </a:r>
              </a:p>
              <a:p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         	</a:t>
                </a:r>
              </a:p>
              <a:p>
                <a:r>
                  <a:rPr lang="en-GB" sz="1600" b="1" dirty="0">
                    <a:latin typeface="Lato" panose="020F0502020204030203"/>
                    <a:ea typeface="Calibri" panose="020F0502020204030204" pitchFamily="34" charset="0"/>
                  </a:rPr>
                  <a:t>	ppt </a:t>
                </a:r>
                <a:r>
                  <a:rPr lang="en-GB" sz="1600" dirty="0">
                    <a:latin typeface="Lato" panose="020F0502020204030203"/>
                    <a:ea typeface="Calibri" panose="020F0502020204030204" pitchFamily="34" charset="0"/>
                  </a:rPr>
                  <a:t>+ erratic </a:t>
                </a:r>
                <a:r>
                  <a:rPr lang="en-GB" sz="1600" dirty="0">
                    <a:latin typeface="Lato" panose="020F0502020204030203"/>
                  </a:rPr>
                  <a:t>patterns (40%)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Lato" panose="020F0502020204030203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latin typeface="Lato" panose="020F0502020204030203"/>
                  </a:rPr>
                  <a:t>Identify spatial micro-climate </a:t>
                </a:r>
                <a:r>
                  <a:rPr lang="en-GB" sz="1600" dirty="0">
                    <a:latin typeface="Lato" panose="020F0502020204030203"/>
                  </a:rPr>
                  <a:t>differences is challenging </a:t>
                </a:r>
                <a:endParaRPr lang="en-US" sz="1600" dirty="0">
                  <a:latin typeface="Lato" panose="020F0502020204030203"/>
                </a:endParaRPr>
              </a:p>
            </p:txBody>
          </p:sp>
        </p:grpSp>
        <p:sp>
          <p:nvSpPr>
            <p:cNvPr id="29" name="Freccia in giù 28">
              <a:extLst>
                <a:ext uri="{FF2B5EF4-FFF2-40B4-BE49-F238E27FC236}">
                  <a16:creationId xmlns:a16="http://schemas.microsoft.com/office/drawing/2014/main" id="{00C3AAD2-3CDD-4904-8548-ECE83DC5C16D}"/>
                </a:ext>
              </a:extLst>
            </p:cNvPr>
            <p:cNvSpPr/>
            <p:nvPr/>
          </p:nvSpPr>
          <p:spPr>
            <a:xfrm rot="10800000">
              <a:off x="1049216" y="4546953"/>
              <a:ext cx="230909" cy="36869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ccia in giù 29">
              <a:extLst>
                <a:ext uri="{FF2B5EF4-FFF2-40B4-BE49-F238E27FC236}">
                  <a16:creationId xmlns:a16="http://schemas.microsoft.com/office/drawing/2014/main" id="{6BF34436-2F40-49E5-BA62-972E406EA41D}"/>
                </a:ext>
              </a:extLst>
            </p:cNvPr>
            <p:cNvSpPr/>
            <p:nvPr/>
          </p:nvSpPr>
          <p:spPr>
            <a:xfrm>
              <a:off x="1049216" y="5037286"/>
              <a:ext cx="230909" cy="368696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1148D8D-5B38-4299-84E8-E95FEEF5E3F2}"/>
              </a:ext>
            </a:extLst>
          </p:cNvPr>
          <p:cNvGrpSpPr/>
          <p:nvPr/>
        </p:nvGrpSpPr>
        <p:grpSpPr>
          <a:xfrm>
            <a:off x="6998805" y="846626"/>
            <a:ext cx="4781007" cy="2246503"/>
            <a:chOff x="6998805" y="846626"/>
            <a:chExt cx="4781007" cy="2246503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3A142155-EC33-44B5-9BCC-29AC697FDC6D}"/>
                </a:ext>
              </a:extLst>
            </p:cNvPr>
            <p:cNvGrpSpPr/>
            <p:nvPr/>
          </p:nvGrpSpPr>
          <p:grpSpPr>
            <a:xfrm>
              <a:off x="6998805" y="846626"/>
              <a:ext cx="4781007" cy="2246503"/>
              <a:chOff x="6998805" y="846626"/>
              <a:chExt cx="4781007" cy="2246503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0A190780-BE0C-42AC-ADF0-22994E651344}"/>
                  </a:ext>
                </a:extLst>
              </p:cNvPr>
              <p:cNvGrpSpPr/>
              <p:nvPr/>
            </p:nvGrpSpPr>
            <p:grpSpPr>
              <a:xfrm>
                <a:off x="6998805" y="846626"/>
                <a:ext cx="4781007" cy="2246503"/>
                <a:chOff x="6998805" y="846626"/>
                <a:chExt cx="4781007" cy="2246503"/>
              </a:xfrm>
            </p:grpSpPr>
            <p:sp>
              <p:nvSpPr>
                <p:cNvPr id="19" name="TextBox 16">
                  <a:extLst>
                    <a:ext uri="{FF2B5EF4-FFF2-40B4-BE49-F238E27FC236}">
                      <a16:creationId xmlns:a16="http://schemas.microsoft.com/office/drawing/2014/main" id="{3F0158ED-7842-4662-9445-2BEFFB390C8D}"/>
                    </a:ext>
                  </a:extLst>
                </p:cNvPr>
                <p:cNvSpPr txBox="1"/>
                <p:nvPr/>
              </p:nvSpPr>
              <p:spPr>
                <a:xfrm>
                  <a:off x="6998805" y="846626"/>
                  <a:ext cx="2471189" cy="384721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en-GB" sz="1900" b="1" dirty="0">
                      <a:solidFill>
                        <a:schemeClr val="accent6">
                          <a:lumMod val="75000"/>
                        </a:schemeClr>
                      </a:solidFill>
                      <a:latin typeface="Lato" panose="020F0502020204030203"/>
                    </a:rPr>
                    <a:t>Farmers’ experience</a:t>
                  </a:r>
                  <a:endParaRPr lang="it-IT" sz="1900" b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endParaRPr>
                </a:p>
              </p:txBody>
            </p:sp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84667B00-D005-49C3-B639-FB2979D5BEF1}"/>
                    </a:ext>
                  </a:extLst>
                </p:cNvPr>
                <p:cNvSpPr/>
                <p:nvPr/>
              </p:nvSpPr>
              <p:spPr>
                <a:xfrm>
                  <a:off x="7083136" y="1277247"/>
                  <a:ext cx="4696676" cy="181588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b="1" dirty="0">
                      <a:latin typeface="Lato" panose="020F0502020204030203"/>
                    </a:rPr>
                    <a:t>Conceptual barrier: </a:t>
                  </a:r>
                  <a:r>
                    <a:rPr lang="en-GB" sz="1600" dirty="0">
                      <a:latin typeface="Lato" panose="020F0502020204030203"/>
                    </a:rPr>
                    <a:t>hardly understanding ‘climate change’ or ‘global warming’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b="1" dirty="0">
                      <a:latin typeface="Lato" panose="020F0502020204030203"/>
                    </a:rPr>
                    <a:t>High comprehension </a:t>
                  </a:r>
                  <a:r>
                    <a:rPr lang="en-GB" sz="1600" dirty="0">
                      <a:latin typeface="Lato" panose="020F0502020204030203"/>
                    </a:rPr>
                    <a:t>of weather patterns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GB" sz="1600" b="1" dirty="0">
                    <a:latin typeface="Lato" panose="020F0502020204030203"/>
                  </a:endParaRPr>
                </a:p>
                <a:p>
                  <a:r>
                    <a:rPr lang="en-GB" sz="1600" b="1" dirty="0">
                      <a:latin typeface="Lato" panose="020F0502020204030203"/>
                    </a:rPr>
                    <a:t>	           </a:t>
                  </a:r>
                  <a:r>
                    <a:rPr lang="en-GB" sz="1600" dirty="0">
                      <a:latin typeface="Lato" panose="020F0502020204030203"/>
                    </a:rPr>
                    <a:t>  </a:t>
                  </a:r>
                  <a:r>
                    <a:rPr lang="en-GB" sz="1600" b="1" dirty="0">
                      <a:latin typeface="Lato" panose="020F0502020204030203"/>
                    </a:rPr>
                    <a:t>t°                  </a:t>
                  </a:r>
                  <a:r>
                    <a:rPr lang="en-GB" sz="1600" dirty="0">
                      <a:latin typeface="Lato" panose="020F0502020204030203"/>
                    </a:rPr>
                    <a:t>ppt</a:t>
                  </a:r>
                </a:p>
                <a:p>
                  <a:pPr lvl="2"/>
                  <a:endParaRPr lang="en-GB" sz="1600" dirty="0">
                    <a:latin typeface="Lato" panose="020F0502020204030203"/>
                  </a:endParaRPr>
                </a:p>
                <a:p>
                  <a:pPr marL="0" lvl="2" indent="-285750">
                    <a:buFont typeface="Arial" panose="020B0604020202020204" pitchFamily="34" charset="0"/>
                    <a:buChar char="•"/>
                  </a:pPr>
                  <a:r>
                    <a:rPr lang="en-GB" sz="1600" b="1" dirty="0">
                      <a:latin typeface="Lato" panose="020F0502020204030203"/>
                    </a:rPr>
                    <a:t>drought risk </a:t>
                  </a:r>
                  <a:r>
                    <a:rPr lang="en-GB" sz="1600" dirty="0">
                      <a:latin typeface="Lato" panose="020F0502020204030203"/>
                    </a:rPr>
                    <a:t>concerns (frequency/severity)  </a:t>
                  </a:r>
                  <a:r>
                    <a:rPr lang="en-GB" sz="1600" dirty="0">
                      <a:latin typeface="Lato" panose="020F0502020204030203"/>
                      <a:ea typeface="Calibri" panose="020F0502020204030204" pitchFamily="34" charset="0"/>
                    </a:rPr>
                    <a:t> </a:t>
                  </a:r>
                  <a:endParaRPr lang="en-US" sz="1600" dirty="0">
                    <a:latin typeface="Lato" panose="020F0502020204030203"/>
                  </a:endParaRPr>
                </a:p>
              </p:txBody>
            </p:sp>
          </p:grpSp>
          <p:sp>
            <p:nvSpPr>
              <p:cNvPr id="20" name="Freccia in giù 19">
                <a:extLst>
                  <a:ext uri="{FF2B5EF4-FFF2-40B4-BE49-F238E27FC236}">
                    <a16:creationId xmlns:a16="http://schemas.microsoft.com/office/drawing/2014/main" id="{9BC92CCC-A64C-4747-ABF5-6B66907734C4}"/>
                  </a:ext>
                </a:extLst>
              </p:cNvPr>
              <p:cNvSpPr/>
              <p:nvPr/>
            </p:nvSpPr>
            <p:spPr>
              <a:xfrm rot="10800000">
                <a:off x="8491453" y="2220362"/>
                <a:ext cx="230909" cy="36869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ccia in giù 25">
                <a:extLst>
                  <a:ext uri="{FF2B5EF4-FFF2-40B4-BE49-F238E27FC236}">
                    <a16:creationId xmlns:a16="http://schemas.microsoft.com/office/drawing/2014/main" id="{3487DC1F-DEB1-4862-97A2-F74C0F0FBF09}"/>
                  </a:ext>
                </a:extLst>
              </p:cNvPr>
              <p:cNvSpPr/>
              <p:nvPr/>
            </p:nvSpPr>
            <p:spPr>
              <a:xfrm>
                <a:off x="9665621" y="2216884"/>
                <a:ext cx="230909" cy="368696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21AB3EAD-5569-4D97-A9E6-9E1FAF33969C}"/>
                </a:ext>
              </a:extLst>
            </p:cNvPr>
            <p:cNvSpPr/>
            <p:nvPr/>
          </p:nvSpPr>
          <p:spPr>
            <a:xfrm>
              <a:off x="8676139" y="2500421"/>
              <a:ext cx="8066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latin typeface="Lato" panose="020F0502020204030203"/>
                </a:rPr>
                <a:t>(90%) </a:t>
              </a:r>
              <a:endParaRPr lang="en-US" sz="1600" b="1" dirty="0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4E0A2C6D-DE06-4E12-9F3A-51CDA4334F49}"/>
                </a:ext>
              </a:extLst>
            </p:cNvPr>
            <p:cNvSpPr/>
            <p:nvPr/>
          </p:nvSpPr>
          <p:spPr>
            <a:xfrm>
              <a:off x="9822318" y="2540086"/>
              <a:ext cx="6992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Lato" panose="020F0502020204030203"/>
                </a:rPr>
                <a:t>(75%)</a:t>
              </a:r>
              <a:endParaRPr lang="en-US" sz="1600" dirty="0"/>
            </a:p>
          </p:txBody>
        </p:sp>
      </p:grpSp>
      <p:pic>
        <p:nvPicPr>
          <p:cNvPr id="36" name="Elemento grafico 35" descr="Agricoltore">
            <a:extLst>
              <a:ext uri="{FF2B5EF4-FFF2-40B4-BE49-F238E27FC236}">
                <a16:creationId xmlns:a16="http://schemas.microsoft.com/office/drawing/2014/main" id="{CE2D887C-DA48-45FD-9544-1DDB8C65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16" y="2252163"/>
            <a:ext cx="914400" cy="914400"/>
          </a:xfrm>
          <a:prstGeom prst="rect">
            <a:avLst/>
          </a:prstGeom>
        </p:spPr>
      </p:pic>
      <p:grpSp>
        <p:nvGrpSpPr>
          <p:cNvPr id="45" name="Группа 432">
            <a:extLst>
              <a:ext uri="{FF2B5EF4-FFF2-40B4-BE49-F238E27FC236}">
                <a16:creationId xmlns:a16="http://schemas.microsoft.com/office/drawing/2014/main" id="{A063F30B-EB65-4FD4-A598-2BCC8DC3DC1A}"/>
              </a:ext>
            </a:extLst>
          </p:cNvPr>
          <p:cNvGrpSpPr/>
          <p:nvPr/>
        </p:nvGrpSpPr>
        <p:grpSpPr>
          <a:xfrm>
            <a:off x="6183703" y="3573858"/>
            <a:ext cx="477063" cy="746509"/>
            <a:chOff x="5997624" y="3641612"/>
            <a:chExt cx="302608" cy="264782"/>
          </a:xfrm>
          <a:solidFill>
            <a:schemeClr val="accent6"/>
          </a:solidFill>
        </p:grpSpPr>
        <p:sp>
          <p:nvSpPr>
            <p:cNvPr id="46" name="Freeform 286">
              <a:extLst>
                <a:ext uri="{FF2B5EF4-FFF2-40B4-BE49-F238E27FC236}">
                  <a16:creationId xmlns:a16="http://schemas.microsoft.com/office/drawing/2014/main" id="{43DD0702-72D3-48F4-8F34-D7E0898C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624" y="3641612"/>
              <a:ext cx="302608" cy="109275"/>
            </a:xfrm>
            <a:custGeom>
              <a:avLst/>
              <a:gdLst>
                <a:gd name="T0" fmla="*/ 0 w 144"/>
                <a:gd name="T1" fmla="*/ 5 h 52"/>
                <a:gd name="T2" fmla="*/ 70 w 144"/>
                <a:gd name="T3" fmla="*/ 5 h 52"/>
                <a:gd name="T4" fmla="*/ 70 w 144"/>
                <a:gd name="T5" fmla="*/ 45 h 52"/>
                <a:gd name="T6" fmla="*/ 58 w 144"/>
                <a:gd name="T7" fmla="*/ 32 h 52"/>
                <a:gd name="T8" fmla="*/ 55 w 144"/>
                <a:gd name="T9" fmla="*/ 36 h 52"/>
                <a:gd name="T10" fmla="*/ 71 w 144"/>
                <a:gd name="T11" fmla="*/ 52 h 52"/>
                <a:gd name="T12" fmla="*/ 73 w 144"/>
                <a:gd name="T13" fmla="*/ 52 h 52"/>
                <a:gd name="T14" fmla="*/ 89 w 144"/>
                <a:gd name="T15" fmla="*/ 36 h 52"/>
                <a:gd name="T16" fmla="*/ 86 w 144"/>
                <a:gd name="T17" fmla="*/ 33 h 52"/>
                <a:gd name="T18" fmla="*/ 74 w 144"/>
                <a:gd name="T19" fmla="*/ 45 h 52"/>
                <a:gd name="T20" fmla="*/ 74 w 144"/>
                <a:gd name="T21" fmla="*/ 5 h 52"/>
                <a:gd name="T22" fmla="*/ 144 w 144"/>
                <a:gd name="T23" fmla="*/ 5 h 52"/>
                <a:gd name="T24" fmla="*/ 144 w 144"/>
                <a:gd name="T25" fmla="*/ 0 h 52"/>
                <a:gd name="T26" fmla="*/ 0 w 144"/>
                <a:gd name="T27" fmla="*/ 0 h 52"/>
                <a:gd name="T28" fmla="*/ 0 w 144"/>
                <a:gd name="T2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52">
                  <a:moveTo>
                    <a:pt x="0" y="5"/>
                  </a:moveTo>
                  <a:lnTo>
                    <a:pt x="70" y="5"/>
                  </a:lnTo>
                  <a:lnTo>
                    <a:pt x="70" y="45"/>
                  </a:lnTo>
                  <a:lnTo>
                    <a:pt x="58" y="32"/>
                  </a:lnTo>
                  <a:lnTo>
                    <a:pt x="55" y="36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89" y="36"/>
                  </a:lnTo>
                  <a:lnTo>
                    <a:pt x="86" y="33"/>
                  </a:lnTo>
                  <a:lnTo>
                    <a:pt x="74" y="45"/>
                  </a:lnTo>
                  <a:lnTo>
                    <a:pt x="74" y="5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87">
              <a:extLst>
                <a:ext uri="{FF2B5EF4-FFF2-40B4-BE49-F238E27FC236}">
                  <a16:creationId xmlns:a16="http://schemas.microsoft.com/office/drawing/2014/main" id="{2434F7EA-D526-40C6-BE51-448DB2F9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624" y="3797119"/>
              <a:ext cx="302608" cy="109275"/>
            </a:xfrm>
            <a:custGeom>
              <a:avLst/>
              <a:gdLst>
                <a:gd name="T0" fmla="*/ 74 w 144"/>
                <a:gd name="T1" fmla="*/ 8 h 52"/>
                <a:gd name="T2" fmla="*/ 86 w 144"/>
                <a:gd name="T3" fmla="*/ 20 h 52"/>
                <a:gd name="T4" fmla="*/ 89 w 144"/>
                <a:gd name="T5" fmla="*/ 17 h 52"/>
                <a:gd name="T6" fmla="*/ 73 w 144"/>
                <a:gd name="T7" fmla="*/ 0 h 52"/>
                <a:gd name="T8" fmla="*/ 71 w 144"/>
                <a:gd name="T9" fmla="*/ 0 h 52"/>
                <a:gd name="T10" fmla="*/ 55 w 144"/>
                <a:gd name="T11" fmla="*/ 17 h 52"/>
                <a:gd name="T12" fmla="*/ 58 w 144"/>
                <a:gd name="T13" fmla="*/ 20 h 52"/>
                <a:gd name="T14" fmla="*/ 70 w 144"/>
                <a:gd name="T15" fmla="*/ 8 h 52"/>
                <a:gd name="T16" fmla="*/ 70 w 144"/>
                <a:gd name="T17" fmla="*/ 48 h 52"/>
                <a:gd name="T18" fmla="*/ 0 w 144"/>
                <a:gd name="T19" fmla="*/ 48 h 52"/>
                <a:gd name="T20" fmla="*/ 0 w 144"/>
                <a:gd name="T21" fmla="*/ 52 h 52"/>
                <a:gd name="T22" fmla="*/ 144 w 144"/>
                <a:gd name="T23" fmla="*/ 52 h 52"/>
                <a:gd name="T24" fmla="*/ 144 w 144"/>
                <a:gd name="T25" fmla="*/ 48 h 52"/>
                <a:gd name="T26" fmla="*/ 74 w 144"/>
                <a:gd name="T27" fmla="*/ 48 h 52"/>
                <a:gd name="T28" fmla="*/ 74 w 144"/>
                <a:gd name="T2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52">
                  <a:moveTo>
                    <a:pt x="74" y="8"/>
                  </a:moveTo>
                  <a:lnTo>
                    <a:pt x="86" y="20"/>
                  </a:lnTo>
                  <a:lnTo>
                    <a:pt x="89" y="1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55" y="17"/>
                  </a:lnTo>
                  <a:lnTo>
                    <a:pt x="58" y="20"/>
                  </a:lnTo>
                  <a:lnTo>
                    <a:pt x="70" y="8"/>
                  </a:lnTo>
                  <a:lnTo>
                    <a:pt x="7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44" y="52"/>
                  </a:lnTo>
                  <a:lnTo>
                    <a:pt x="144" y="48"/>
                  </a:lnTo>
                  <a:lnTo>
                    <a:pt x="74" y="48"/>
                  </a:lnTo>
                  <a:lnTo>
                    <a:pt x="74" y="8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54" name="Group 290">
            <a:extLst>
              <a:ext uri="{FF2B5EF4-FFF2-40B4-BE49-F238E27FC236}">
                <a16:creationId xmlns:a16="http://schemas.microsoft.com/office/drawing/2014/main" id="{0D3438E3-8517-4DC1-99B0-0910B5DF5796}"/>
              </a:ext>
            </a:extLst>
          </p:cNvPr>
          <p:cNvGrpSpPr/>
          <p:nvPr/>
        </p:nvGrpSpPr>
        <p:grpSpPr>
          <a:xfrm>
            <a:off x="4903108" y="2299137"/>
            <a:ext cx="820588" cy="816773"/>
            <a:chOff x="7356476" y="3825875"/>
            <a:chExt cx="317500" cy="317500"/>
          </a:xfrm>
          <a:solidFill>
            <a:schemeClr val="accent6"/>
          </a:solidFill>
        </p:grpSpPr>
        <p:sp>
          <p:nvSpPr>
            <p:cNvPr id="55" name="Freeform 219">
              <a:extLst>
                <a:ext uri="{FF2B5EF4-FFF2-40B4-BE49-F238E27FC236}">
                  <a16:creationId xmlns:a16="http://schemas.microsoft.com/office/drawing/2014/main" id="{D3F086F8-7C51-4F4C-A58F-D5C6A6D15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3825875"/>
              <a:ext cx="317500" cy="317500"/>
            </a:xfrm>
            <a:custGeom>
              <a:avLst/>
              <a:gdLst>
                <a:gd name="T0" fmla="*/ 29 w 215"/>
                <a:gd name="T1" fmla="*/ 134 h 215"/>
                <a:gd name="T2" fmla="*/ 16 w 215"/>
                <a:gd name="T3" fmla="*/ 163 h 215"/>
                <a:gd name="T4" fmla="*/ 43 w 215"/>
                <a:gd name="T5" fmla="*/ 199 h 215"/>
                <a:gd name="T6" fmla="*/ 69 w 215"/>
                <a:gd name="T7" fmla="*/ 182 h 215"/>
                <a:gd name="T8" fmla="*/ 81 w 215"/>
                <a:gd name="T9" fmla="*/ 208 h 215"/>
                <a:gd name="T10" fmla="*/ 128 w 215"/>
                <a:gd name="T11" fmla="*/ 215 h 215"/>
                <a:gd name="T12" fmla="*/ 135 w 215"/>
                <a:gd name="T13" fmla="*/ 186 h 215"/>
                <a:gd name="T14" fmla="*/ 163 w 215"/>
                <a:gd name="T15" fmla="*/ 199 h 215"/>
                <a:gd name="T16" fmla="*/ 200 w 215"/>
                <a:gd name="T17" fmla="*/ 172 h 215"/>
                <a:gd name="T18" fmla="*/ 182 w 215"/>
                <a:gd name="T19" fmla="*/ 146 h 215"/>
                <a:gd name="T20" fmla="*/ 208 w 215"/>
                <a:gd name="T21" fmla="*/ 134 h 215"/>
                <a:gd name="T22" fmla="*/ 215 w 215"/>
                <a:gd name="T23" fmla="*/ 87 h 215"/>
                <a:gd name="T24" fmla="*/ 186 w 215"/>
                <a:gd name="T25" fmla="*/ 80 h 215"/>
                <a:gd name="T26" fmla="*/ 200 w 215"/>
                <a:gd name="T27" fmla="*/ 52 h 215"/>
                <a:gd name="T28" fmla="*/ 173 w 215"/>
                <a:gd name="T29" fmla="*/ 15 h 215"/>
                <a:gd name="T30" fmla="*/ 146 w 215"/>
                <a:gd name="T31" fmla="*/ 32 h 215"/>
                <a:gd name="T32" fmla="*/ 135 w 215"/>
                <a:gd name="T33" fmla="*/ 7 h 215"/>
                <a:gd name="T34" fmla="*/ 88 w 215"/>
                <a:gd name="T35" fmla="*/ 0 h 215"/>
                <a:gd name="T36" fmla="*/ 81 w 215"/>
                <a:gd name="T37" fmla="*/ 29 h 215"/>
                <a:gd name="T38" fmla="*/ 52 w 215"/>
                <a:gd name="T39" fmla="*/ 15 h 215"/>
                <a:gd name="T40" fmla="*/ 16 w 215"/>
                <a:gd name="T41" fmla="*/ 42 h 215"/>
                <a:gd name="T42" fmla="*/ 33 w 215"/>
                <a:gd name="T43" fmla="*/ 69 h 215"/>
                <a:gd name="T44" fmla="*/ 7 w 215"/>
                <a:gd name="T45" fmla="*/ 80 h 215"/>
                <a:gd name="T46" fmla="*/ 0 w 215"/>
                <a:gd name="T47" fmla="*/ 127 h 215"/>
                <a:gd name="T48" fmla="*/ 14 w 215"/>
                <a:gd name="T49" fmla="*/ 94 h 215"/>
                <a:gd name="T50" fmla="*/ 40 w 215"/>
                <a:gd name="T51" fmla="*/ 89 h 215"/>
                <a:gd name="T52" fmla="*/ 45 w 215"/>
                <a:gd name="T53" fmla="*/ 62 h 215"/>
                <a:gd name="T54" fmla="*/ 47 w 215"/>
                <a:gd name="T55" fmla="*/ 29 h 215"/>
                <a:gd name="T56" fmla="*/ 70 w 215"/>
                <a:gd name="T57" fmla="*/ 46 h 215"/>
                <a:gd name="T58" fmla="*/ 94 w 215"/>
                <a:gd name="T59" fmla="*/ 33 h 215"/>
                <a:gd name="T60" fmla="*/ 121 w 215"/>
                <a:gd name="T61" fmla="*/ 13 h 215"/>
                <a:gd name="T62" fmla="*/ 126 w 215"/>
                <a:gd name="T63" fmla="*/ 40 h 215"/>
                <a:gd name="T64" fmla="*/ 153 w 215"/>
                <a:gd name="T65" fmla="*/ 45 h 215"/>
                <a:gd name="T66" fmla="*/ 185 w 215"/>
                <a:gd name="T67" fmla="*/ 47 h 215"/>
                <a:gd name="T68" fmla="*/ 168 w 215"/>
                <a:gd name="T69" fmla="*/ 69 h 215"/>
                <a:gd name="T70" fmla="*/ 181 w 215"/>
                <a:gd name="T71" fmla="*/ 94 h 215"/>
                <a:gd name="T72" fmla="*/ 202 w 215"/>
                <a:gd name="T73" fmla="*/ 121 h 215"/>
                <a:gd name="T74" fmla="*/ 175 w 215"/>
                <a:gd name="T75" fmla="*/ 125 h 215"/>
                <a:gd name="T76" fmla="*/ 170 w 215"/>
                <a:gd name="T77" fmla="*/ 152 h 215"/>
                <a:gd name="T78" fmla="*/ 168 w 215"/>
                <a:gd name="T79" fmla="*/ 185 h 215"/>
                <a:gd name="T80" fmla="*/ 146 w 215"/>
                <a:gd name="T81" fmla="*/ 168 h 215"/>
                <a:gd name="T82" fmla="*/ 121 w 215"/>
                <a:gd name="T83" fmla="*/ 181 h 215"/>
                <a:gd name="T84" fmla="*/ 94 w 215"/>
                <a:gd name="T85" fmla="*/ 201 h 215"/>
                <a:gd name="T86" fmla="*/ 90 w 215"/>
                <a:gd name="T87" fmla="*/ 175 h 215"/>
                <a:gd name="T88" fmla="*/ 63 w 215"/>
                <a:gd name="T89" fmla="*/ 170 h 215"/>
                <a:gd name="T90" fmla="*/ 30 w 215"/>
                <a:gd name="T91" fmla="*/ 168 h 215"/>
                <a:gd name="T92" fmla="*/ 47 w 215"/>
                <a:gd name="T93" fmla="*/ 145 h 215"/>
                <a:gd name="T94" fmla="*/ 34 w 215"/>
                <a:gd name="T95" fmla="*/ 121 h 215"/>
                <a:gd name="T96" fmla="*/ 14 w 215"/>
                <a:gd name="T97" fmla="*/ 9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" h="215">
                  <a:moveTo>
                    <a:pt x="7" y="134"/>
                  </a:moveTo>
                  <a:cubicBezTo>
                    <a:pt x="29" y="134"/>
                    <a:pt x="29" y="134"/>
                    <a:pt x="29" y="134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3" y="165"/>
                    <a:pt x="13" y="170"/>
                    <a:pt x="16" y="17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5" y="202"/>
                    <a:pt x="49" y="202"/>
                    <a:pt x="52" y="199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81" y="212"/>
                    <a:pt x="84" y="215"/>
                    <a:pt x="88" y="215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32" y="215"/>
                    <a:pt x="135" y="212"/>
                    <a:pt x="135" y="208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6" y="182"/>
                    <a:pt x="146" y="182"/>
                    <a:pt x="146" y="182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6" y="202"/>
                    <a:pt x="170" y="202"/>
                    <a:pt x="173" y="199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202" y="170"/>
                    <a:pt x="202" y="165"/>
                    <a:pt x="200" y="163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2" y="134"/>
                    <a:pt x="215" y="131"/>
                    <a:pt x="215" y="12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3"/>
                    <a:pt x="212" y="80"/>
                    <a:pt x="208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2" y="49"/>
                    <a:pt x="202" y="45"/>
                    <a:pt x="200" y="42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0" y="13"/>
                    <a:pt x="166" y="13"/>
                    <a:pt x="163" y="1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3"/>
                    <a:pt x="132" y="0"/>
                    <a:pt x="12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4" y="0"/>
                    <a:pt x="81" y="3"/>
                    <a:pt x="81" y="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9" y="13"/>
                    <a:pt x="45" y="13"/>
                    <a:pt x="43" y="1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3" y="45"/>
                    <a:pt x="13" y="49"/>
                    <a:pt x="16" y="5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3" y="80"/>
                    <a:pt x="0" y="83"/>
                    <a:pt x="0" y="8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1"/>
                    <a:pt x="3" y="134"/>
                    <a:pt x="7" y="134"/>
                  </a:cubicBezTo>
                  <a:close/>
                  <a:moveTo>
                    <a:pt x="14" y="94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7" y="94"/>
                    <a:pt x="39" y="92"/>
                    <a:pt x="40" y="8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8" y="67"/>
                    <a:pt x="47" y="64"/>
                    <a:pt x="45" y="6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4" y="47"/>
                    <a:pt x="67" y="47"/>
                    <a:pt x="70" y="46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39"/>
                    <a:pt x="94" y="36"/>
                    <a:pt x="94" y="3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6"/>
                    <a:pt x="123" y="39"/>
                    <a:pt x="126" y="40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8" y="47"/>
                    <a:pt x="151" y="47"/>
                    <a:pt x="153" y="45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68" y="64"/>
                    <a:pt x="168" y="67"/>
                    <a:pt x="168" y="6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92"/>
                    <a:pt x="179" y="94"/>
                    <a:pt x="18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79" y="121"/>
                    <a:pt x="176" y="122"/>
                    <a:pt x="175" y="12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8"/>
                    <a:pt x="168" y="150"/>
                    <a:pt x="170" y="152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1" y="168"/>
                    <a:pt x="148" y="167"/>
                    <a:pt x="146" y="168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3" y="176"/>
                    <a:pt x="121" y="178"/>
                    <a:pt x="121" y="181"/>
                  </a:cubicBezTo>
                  <a:cubicBezTo>
                    <a:pt x="121" y="201"/>
                    <a:pt x="121" y="201"/>
                    <a:pt x="121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181"/>
                    <a:pt x="94" y="181"/>
                    <a:pt x="94" y="181"/>
                  </a:cubicBezTo>
                  <a:cubicBezTo>
                    <a:pt x="94" y="178"/>
                    <a:pt x="92" y="176"/>
                    <a:pt x="90" y="175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67" y="167"/>
                    <a:pt x="64" y="168"/>
                    <a:pt x="63" y="170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7" y="150"/>
                    <a:pt x="48" y="148"/>
                    <a:pt x="47" y="14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39" y="122"/>
                    <a:pt x="37" y="121"/>
                    <a:pt x="34" y="121"/>
                  </a:cubicBezTo>
                  <a:cubicBezTo>
                    <a:pt x="14" y="121"/>
                    <a:pt x="14" y="121"/>
                    <a:pt x="14" y="121"/>
                  </a:cubicBezTo>
                  <a:lnTo>
                    <a:pt x="1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20">
              <a:extLst>
                <a:ext uri="{FF2B5EF4-FFF2-40B4-BE49-F238E27FC236}">
                  <a16:creationId xmlns:a16="http://schemas.microsoft.com/office/drawing/2014/main" id="{D027E56D-3CF4-4ECB-9C95-7EB69AE82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538" y="3943350"/>
              <a:ext cx="80963" cy="80962"/>
            </a:xfrm>
            <a:custGeom>
              <a:avLst/>
              <a:gdLst>
                <a:gd name="T0" fmla="*/ 27 w 54"/>
                <a:gd name="T1" fmla="*/ 54 h 54"/>
                <a:gd name="T2" fmla="*/ 54 w 54"/>
                <a:gd name="T3" fmla="*/ 27 h 54"/>
                <a:gd name="T4" fmla="*/ 27 w 54"/>
                <a:gd name="T5" fmla="*/ 0 h 54"/>
                <a:gd name="T6" fmla="*/ 0 w 54"/>
                <a:gd name="T7" fmla="*/ 27 h 54"/>
                <a:gd name="T8" fmla="*/ 27 w 54"/>
                <a:gd name="T9" fmla="*/ 54 h 54"/>
                <a:gd name="T10" fmla="*/ 27 w 54"/>
                <a:gd name="T11" fmla="*/ 14 h 54"/>
                <a:gd name="T12" fmla="*/ 40 w 54"/>
                <a:gd name="T13" fmla="*/ 27 h 54"/>
                <a:gd name="T14" fmla="*/ 27 w 54"/>
                <a:gd name="T15" fmla="*/ 41 h 54"/>
                <a:gd name="T16" fmla="*/ 13 w 54"/>
                <a:gd name="T17" fmla="*/ 27 h 54"/>
                <a:gd name="T18" fmla="*/ 27 w 54"/>
                <a:gd name="T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41" y="54"/>
                    <a:pt x="54" y="42"/>
                    <a:pt x="54" y="27"/>
                  </a:cubicBez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  <a:moveTo>
                    <a:pt x="27" y="14"/>
                  </a:move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1"/>
                    <a:pt x="27" y="41"/>
                  </a:cubicBezTo>
                  <a:cubicBezTo>
                    <a:pt x="19" y="41"/>
                    <a:pt x="13" y="35"/>
                    <a:pt x="13" y="27"/>
                  </a:cubicBezTo>
                  <a:cubicBezTo>
                    <a:pt x="13" y="20"/>
                    <a:pt x="19" y="14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57" name="Freeform 111">
            <a:extLst>
              <a:ext uri="{FF2B5EF4-FFF2-40B4-BE49-F238E27FC236}">
                <a16:creationId xmlns:a16="http://schemas.microsoft.com/office/drawing/2014/main" id="{D170D765-55B8-4776-8DB7-59885F4DDFEC}"/>
              </a:ext>
            </a:extLst>
          </p:cNvPr>
          <p:cNvSpPr>
            <a:spLocks noEditPoints="1"/>
          </p:cNvSpPr>
          <p:nvPr/>
        </p:nvSpPr>
        <p:spPr bwMode="auto">
          <a:xfrm>
            <a:off x="4903108" y="3573858"/>
            <a:ext cx="734796" cy="794203"/>
          </a:xfrm>
          <a:custGeom>
            <a:avLst/>
            <a:gdLst>
              <a:gd name="T0" fmla="*/ 184 w 322"/>
              <a:gd name="T1" fmla="*/ 245 h 296"/>
              <a:gd name="T2" fmla="*/ 184 w 322"/>
              <a:gd name="T3" fmla="*/ 211 h 296"/>
              <a:gd name="T4" fmla="*/ 182 w 322"/>
              <a:gd name="T5" fmla="*/ 207 h 296"/>
              <a:gd name="T6" fmla="*/ 178 w 322"/>
              <a:gd name="T7" fmla="*/ 205 h 296"/>
              <a:gd name="T8" fmla="*/ 144 w 322"/>
              <a:gd name="T9" fmla="*/ 205 h 296"/>
              <a:gd name="T10" fmla="*/ 140 w 322"/>
              <a:gd name="T11" fmla="*/ 207 h 296"/>
              <a:gd name="T12" fmla="*/ 138 w 322"/>
              <a:gd name="T13" fmla="*/ 211 h 296"/>
              <a:gd name="T14" fmla="*/ 138 w 322"/>
              <a:gd name="T15" fmla="*/ 245 h 296"/>
              <a:gd name="T16" fmla="*/ 140 w 322"/>
              <a:gd name="T17" fmla="*/ 249 h 296"/>
              <a:gd name="T18" fmla="*/ 144 w 322"/>
              <a:gd name="T19" fmla="*/ 251 h 296"/>
              <a:gd name="T20" fmla="*/ 178 w 322"/>
              <a:gd name="T21" fmla="*/ 251 h 296"/>
              <a:gd name="T22" fmla="*/ 182 w 322"/>
              <a:gd name="T23" fmla="*/ 249 h 296"/>
              <a:gd name="T24" fmla="*/ 184 w 322"/>
              <a:gd name="T25" fmla="*/ 245 h 296"/>
              <a:gd name="T26" fmla="*/ 184 w 322"/>
              <a:gd name="T27" fmla="*/ 178 h 296"/>
              <a:gd name="T28" fmla="*/ 187 w 322"/>
              <a:gd name="T29" fmla="*/ 97 h 296"/>
              <a:gd name="T30" fmla="*/ 185 w 322"/>
              <a:gd name="T31" fmla="*/ 93 h 296"/>
              <a:gd name="T32" fmla="*/ 181 w 322"/>
              <a:gd name="T33" fmla="*/ 91 h 296"/>
              <a:gd name="T34" fmla="*/ 142 w 322"/>
              <a:gd name="T35" fmla="*/ 91 h 296"/>
              <a:gd name="T36" fmla="*/ 137 w 322"/>
              <a:gd name="T37" fmla="*/ 93 h 296"/>
              <a:gd name="T38" fmla="*/ 136 w 322"/>
              <a:gd name="T39" fmla="*/ 97 h 296"/>
              <a:gd name="T40" fmla="*/ 139 w 322"/>
              <a:gd name="T41" fmla="*/ 178 h 296"/>
              <a:gd name="T42" fmla="*/ 140 w 322"/>
              <a:gd name="T43" fmla="*/ 181 h 296"/>
              <a:gd name="T44" fmla="*/ 145 w 322"/>
              <a:gd name="T45" fmla="*/ 182 h 296"/>
              <a:gd name="T46" fmla="*/ 178 w 322"/>
              <a:gd name="T47" fmla="*/ 182 h 296"/>
              <a:gd name="T48" fmla="*/ 182 w 322"/>
              <a:gd name="T49" fmla="*/ 181 h 296"/>
              <a:gd name="T50" fmla="*/ 184 w 322"/>
              <a:gd name="T51" fmla="*/ 178 h 296"/>
              <a:gd name="T52" fmla="*/ 181 w 322"/>
              <a:gd name="T53" fmla="*/ 12 h 296"/>
              <a:gd name="T54" fmla="*/ 318 w 322"/>
              <a:gd name="T55" fmla="*/ 263 h 296"/>
              <a:gd name="T56" fmla="*/ 317 w 322"/>
              <a:gd name="T57" fmla="*/ 285 h 296"/>
              <a:gd name="T58" fmla="*/ 309 w 322"/>
              <a:gd name="T59" fmla="*/ 293 h 296"/>
              <a:gd name="T60" fmla="*/ 298 w 322"/>
              <a:gd name="T61" fmla="*/ 296 h 296"/>
              <a:gd name="T62" fmla="*/ 24 w 322"/>
              <a:gd name="T63" fmla="*/ 296 h 296"/>
              <a:gd name="T64" fmla="*/ 13 w 322"/>
              <a:gd name="T65" fmla="*/ 293 h 296"/>
              <a:gd name="T66" fmla="*/ 5 w 322"/>
              <a:gd name="T67" fmla="*/ 285 h 296"/>
              <a:gd name="T68" fmla="*/ 5 w 322"/>
              <a:gd name="T69" fmla="*/ 263 h 296"/>
              <a:gd name="T70" fmla="*/ 141 w 322"/>
              <a:gd name="T71" fmla="*/ 12 h 296"/>
              <a:gd name="T72" fmla="*/ 150 w 322"/>
              <a:gd name="T73" fmla="*/ 3 h 296"/>
              <a:gd name="T74" fmla="*/ 161 w 322"/>
              <a:gd name="T75" fmla="*/ 0 h 296"/>
              <a:gd name="T76" fmla="*/ 173 w 322"/>
              <a:gd name="T77" fmla="*/ 3 h 296"/>
              <a:gd name="T78" fmla="*/ 181 w 322"/>
              <a:gd name="T79" fmla="*/ 1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2" h="296">
                <a:moveTo>
                  <a:pt x="184" y="245"/>
                </a:moveTo>
                <a:cubicBezTo>
                  <a:pt x="184" y="211"/>
                  <a:pt x="184" y="211"/>
                  <a:pt x="184" y="211"/>
                </a:cubicBezTo>
                <a:cubicBezTo>
                  <a:pt x="184" y="209"/>
                  <a:pt x="183" y="208"/>
                  <a:pt x="182" y="207"/>
                </a:cubicBezTo>
                <a:cubicBezTo>
                  <a:pt x="181" y="206"/>
                  <a:pt x="180" y="205"/>
                  <a:pt x="178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43" y="205"/>
                  <a:pt x="141" y="206"/>
                  <a:pt x="140" y="207"/>
                </a:cubicBezTo>
                <a:cubicBezTo>
                  <a:pt x="139" y="208"/>
                  <a:pt x="138" y="209"/>
                  <a:pt x="138" y="211"/>
                </a:cubicBezTo>
                <a:cubicBezTo>
                  <a:pt x="138" y="245"/>
                  <a:pt x="138" y="245"/>
                  <a:pt x="138" y="245"/>
                </a:cubicBezTo>
                <a:cubicBezTo>
                  <a:pt x="138" y="247"/>
                  <a:pt x="139" y="248"/>
                  <a:pt x="140" y="249"/>
                </a:cubicBezTo>
                <a:cubicBezTo>
                  <a:pt x="141" y="250"/>
                  <a:pt x="143" y="251"/>
                  <a:pt x="144" y="251"/>
                </a:cubicBezTo>
                <a:cubicBezTo>
                  <a:pt x="178" y="251"/>
                  <a:pt x="178" y="251"/>
                  <a:pt x="178" y="251"/>
                </a:cubicBezTo>
                <a:cubicBezTo>
                  <a:pt x="180" y="251"/>
                  <a:pt x="181" y="250"/>
                  <a:pt x="182" y="249"/>
                </a:cubicBezTo>
                <a:cubicBezTo>
                  <a:pt x="183" y="248"/>
                  <a:pt x="184" y="247"/>
                  <a:pt x="184" y="245"/>
                </a:cubicBezTo>
                <a:close/>
                <a:moveTo>
                  <a:pt x="184" y="178"/>
                </a:moveTo>
                <a:cubicBezTo>
                  <a:pt x="187" y="97"/>
                  <a:pt x="187" y="97"/>
                  <a:pt x="187" y="97"/>
                </a:cubicBezTo>
                <a:cubicBezTo>
                  <a:pt x="187" y="95"/>
                  <a:pt x="186" y="94"/>
                  <a:pt x="185" y="93"/>
                </a:cubicBezTo>
                <a:cubicBezTo>
                  <a:pt x="183" y="92"/>
                  <a:pt x="182" y="91"/>
                  <a:pt x="181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0" y="91"/>
                  <a:pt x="139" y="92"/>
                  <a:pt x="137" y="93"/>
                </a:cubicBezTo>
                <a:cubicBezTo>
                  <a:pt x="136" y="94"/>
                  <a:pt x="136" y="95"/>
                  <a:pt x="136" y="9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9"/>
                  <a:pt x="139" y="180"/>
                  <a:pt x="140" y="181"/>
                </a:cubicBezTo>
                <a:cubicBezTo>
                  <a:pt x="142" y="182"/>
                  <a:pt x="143" y="182"/>
                  <a:pt x="145" y="182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9" y="182"/>
                  <a:pt x="181" y="182"/>
                  <a:pt x="182" y="181"/>
                </a:cubicBezTo>
                <a:cubicBezTo>
                  <a:pt x="183" y="180"/>
                  <a:pt x="183" y="179"/>
                  <a:pt x="184" y="178"/>
                </a:cubicBezTo>
                <a:close/>
                <a:moveTo>
                  <a:pt x="181" y="12"/>
                </a:moveTo>
                <a:cubicBezTo>
                  <a:pt x="318" y="263"/>
                  <a:pt x="318" y="263"/>
                  <a:pt x="318" y="263"/>
                </a:cubicBezTo>
                <a:cubicBezTo>
                  <a:pt x="322" y="270"/>
                  <a:pt x="322" y="278"/>
                  <a:pt x="317" y="285"/>
                </a:cubicBezTo>
                <a:cubicBezTo>
                  <a:pt x="315" y="289"/>
                  <a:pt x="313" y="291"/>
                  <a:pt x="309" y="293"/>
                </a:cubicBezTo>
                <a:cubicBezTo>
                  <a:pt x="306" y="295"/>
                  <a:pt x="302" y="296"/>
                  <a:pt x="298" y="296"/>
                </a:cubicBezTo>
                <a:cubicBezTo>
                  <a:pt x="24" y="296"/>
                  <a:pt x="24" y="296"/>
                  <a:pt x="24" y="296"/>
                </a:cubicBezTo>
                <a:cubicBezTo>
                  <a:pt x="20" y="296"/>
                  <a:pt x="17" y="295"/>
                  <a:pt x="13" y="293"/>
                </a:cubicBezTo>
                <a:cubicBezTo>
                  <a:pt x="10" y="291"/>
                  <a:pt x="7" y="289"/>
                  <a:pt x="5" y="285"/>
                </a:cubicBezTo>
                <a:cubicBezTo>
                  <a:pt x="0" y="278"/>
                  <a:pt x="0" y="270"/>
                  <a:pt x="5" y="26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43" y="8"/>
                  <a:pt x="146" y="5"/>
                  <a:pt x="150" y="3"/>
                </a:cubicBezTo>
                <a:cubicBezTo>
                  <a:pt x="153" y="1"/>
                  <a:pt x="157" y="0"/>
                  <a:pt x="161" y="0"/>
                </a:cubicBezTo>
                <a:cubicBezTo>
                  <a:pt x="165" y="0"/>
                  <a:pt x="169" y="1"/>
                  <a:pt x="173" y="3"/>
                </a:cubicBezTo>
                <a:cubicBezTo>
                  <a:pt x="176" y="5"/>
                  <a:pt x="179" y="8"/>
                  <a:pt x="181" y="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E13978E2-6A16-4FE8-8B45-53C7755FF853}"/>
              </a:ext>
            </a:extLst>
          </p:cNvPr>
          <p:cNvGrpSpPr/>
          <p:nvPr/>
        </p:nvGrpSpPr>
        <p:grpSpPr>
          <a:xfrm>
            <a:off x="312480" y="846626"/>
            <a:ext cx="4414433" cy="2248589"/>
            <a:chOff x="312480" y="846626"/>
            <a:chExt cx="4414433" cy="224858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332B9989-B25D-422D-A73D-23742F452CE7}"/>
                </a:ext>
              </a:extLst>
            </p:cNvPr>
            <p:cNvGrpSpPr/>
            <p:nvPr/>
          </p:nvGrpSpPr>
          <p:grpSpPr>
            <a:xfrm>
              <a:off x="312480" y="846626"/>
              <a:ext cx="4414433" cy="2248589"/>
              <a:chOff x="312480" y="846626"/>
              <a:chExt cx="4414433" cy="2248589"/>
            </a:xfrm>
          </p:grpSpPr>
          <p:sp>
            <p:nvSpPr>
              <p:cNvPr id="22" name="Subtitle 2">
                <a:extLst>
                  <a:ext uri="{FF2B5EF4-FFF2-40B4-BE49-F238E27FC236}">
                    <a16:creationId xmlns:a16="http://schemas.microsoft.com/office/drawing/2014/main" id="{EEFE97EE-7B9A-4919-A9CC-67B304A828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081" y="1277247"/>
                <a:ext cx="4354832" cy="18179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wrap="square" lIns="108745" tIns="54373" rIns="108745" bIns="54373" rtlCol="0" anchor="ctr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ts val="1850"/>
                  </a:lnSpc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</a:rPr>
                  <a:t>Surveys</a:t>
                </a:r>
                <a:r>
                  <a:rPr lang="en-GB" sz="1600" dirty="0">
                    <a:solidFill>
                      <a:schemeClr val="tx1"/>
                    </a:solidFill>
                    <a:latin typeface="Lato" panose="020F0502020204030203"/>
                  </a:rPr>
                  <a:t> (89%) </a:t>
                </a:r>
              </a:p>
              <a:p>
                <a:pPr algn="just">
                  <a:lnSpc>
                    <a:spcPts val="1850"/>
                  </a:lnSpc>
                </a:pP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</a:rPr>
                  <a:t>     Focus group </a:t>
                </a:r>
                <a:r>
                  <a:rPr lang="en-GB" sz="1600" dirty="0">
                    <a:solidFill>
                      <a:schemeClr val="tx1"/>
                    </a:solidFill>
                    <a:latin typeface="Lato" panose="020F0502020204030203"/>
                  </a:rPr>
                  <a:t>(52%) </a:t>
                </a:r>
                <a:endParaRPr lang="en-GB" sz="1600" b="1" dirty="0">
                  <a:solidFill>
                    <a:schemeClr val="tx1"/>
                  </a:solidFill>
                  <a:latin typeface="Lato" panose="020F0502020204030203"/>
                </a:endParaRPr>
              </a:p>
              <a:p>
                <a:pPr algn="just">
                  <a:lnSpc>
                    <a:spcPts val="1850"/>
                  </a:lnSpc>
                </a:pP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</a:rPr>
                  <a:t>     Interviews</a:t>
                </a:r>
                <a:r>
                  <a:rPr lang="en-GB" sz="1600" dirty="0">
                    <a:solidFill>
                      <a:schemeClr val="tx1"/>
                    </a:solidFill>
                    <a:latin typeface="Lato" panose="020F0502020204030203"/>
                  </a:rPr>
                  <a:t> (49%)</a:t>
                </a:r>
              </a:p>
              <a:p>
                <a:pPr algn="just">
                  <a:lnSpc>
                    <a:spcPts val="1850"/>
                  </a:lnSpc>
                </a:pPr>
                <a:r>
                  <a:rPr lang="en-GB" sz="1600" dirty="0">
                    <a:solidFill>
                      <a:schemeClr val="tx1"/>
                    </a:solidFill>
                    <a:latin typeface="Lato" panose="020F0502020204030203"/>
                  </a:rPr>
                  <a:t>         	</a:t>
                </a:r>
              </a:p>
              <a:p>
                <a:pPr marL="285750" indent="-285750" algn="just">
                  <a:lnSpc>
                    <a:spcPts val="1850"/>
                  </a:lnSpc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National </a:t>
                </a:r>
                <a:r>
                  <a:rPr lang="en-GB" sz="1600" b="1" dirty="0" err="1">
                    <a:solidFill>
                      <a:schemeClr val="tx1"/>
                    </a:solidFill>
                    <a:latin typeface="Lato" panose="020F0502020204030203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meteo</a:t>
                </a: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services + stations </a:t>
                </a:r>
              </a:p>
              <a:p>
                <a:pPr algn="just">
                  <a:lnSpc>
                    <a:spcPts val="1850"/>
                  </a:lnSpc>
                </a:pPr>
                <a:r>
                  <a:rPr lang="en-GB" sz="1600" b="1" dirty="0">
                    <a:solidFill>
                      <a:schemeClr val="tx1"/>
                    </a:solidFill>
                    <a:latin typeface="Lato" panose="020F0502020204030203"/>
                  </a:rPr>
                  <a:t>	</a:t>
                </a:r>
                <a:r>
                  <a:rPr lang="en-GB" sz="1600" dirty="0">
                    <a:solidFill>
                      <a:schemeClr val="tx1"/>
                    </a:solidFill>
                    <a:latin typeface="Lato" panose="020F0502020204030203"/>
                  </a:rPr>
                  <a:t>data ≥30 years (85%)</a:t>
                </a:r>
                <a:endParaRPr lang="en-GB" sz="1600" dirty="0">
                  <a:solidFill>
                    <a:schemeClr val="tx1"/>
                  </a:solidFill>
                  <a:latin typeface="Lato" panose="020F0502020204030203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1F36A664-8D71-4C9B-92DC-9DCC2281760F}"/>
                  </a:ext>
                </a:extLst>
              </p:cNvPr>
              <p:cNvSpPr txBox="1"/>
              <p:nvPr/>
            </p:nvSpPr>
            <p:spPr>
              <a:xfrm>
                <a:off x="312480" y="846626"/>
                <a:ext cx="2536913" cy="3847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GB" sz="1900" b="1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/>
                  </a:rPr>
                  <a:t>Data collection tools</a:t>
                </a:r>
                <a:endParaRPr lang="it-IT" sz="1900" b="1" dirty="0">
                  <a:solidFill>
                    <a:schemeClr val="accent6">
                      <a:lumMod val="75000"/>
                    </a:schemeClr>
                  </a:solidFill>
                  <a:latin typeface="Lato" panose="020F0502020204030203"/>
                </a:endParaRPr>
              </a:p>
            </p:txBody>
          </p:sp>
        </p:grp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DEE5A8FB-BFFC-4793-8B64-3273CF8E6E59}"/>
                </a:ext>
              </a:extLst>
            </p:cNvPr>
            <p:cNvSpPr/>
            <p:nvPr/>
          </p:nvSpPr>
          <p:spPr>
            <a:xfrm>
              <a:off x="3186545" y="1374450"/>
              <a:ext cx="1474990" cy="8825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Tools combination (70%)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44ADB15-017F-4CF7-BAC6-654325873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355" y="892992"/>
            <a:ext cx="9740100" cy="1046644"/>
          </a:xfrm>
        </p:spPr>
        <p:txBody>
          <a:bodyPr/>
          <a:lstStyle/>
          <a:p>
            <a:r>
              <a:rPr lang="en-GB" sz="1800" dirty="0"/>
              <a:t>The literature is extensive, fast-growing, and spans several disciplines</a:t>
            </a:r>
          </a:p>
          <a:p>
            <a:r>
              <a:rPr lang="en-GB" sz="1800" dirty="0"/>
              <a:t> </a:t>
            </a:r>
          </a:p>
          <a:p>
            <a:r>
              <a:rPr lang="en-GB" sz="1800" b="1" dirty="0"/>
              <a:t>Research gaps 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6E752FC4-C473-4E7C-8598-E8527CF1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87294"/>
            <a:ext cx="9280818" cy="588561"/>
          </a:xfrm>
        </p:spPr>
        <p:txBody>
          <a:bodyPr>
            <a:normAutofit/>
          </a:bodyPr>
          <a:lstStyle/>
          <a:p>
            <a:r>
              <a:rPr lang="en-US" dirty="0"/>
              <a:t>IDENTIFIED GAPS AND FURTHER RESEARCH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B181DE-7982-4B20-86B0-6A2F388D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" y="6257821"/>
            <a:ext cx="1791093" cy="51622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CA954E6-1ADE-4314-8DC1-2BC21F7FB4EA}"/>
              </a:ext>
            </a:extLst>
          </p:cNvPr>
          <p:cNvSpPr/>
          <p:nvPr/>
        </p:nvSpPr>
        <p:spPr>
          <a:xfrm>
            <a:off x="897187" y="4687036"/>
            <a:ext cx="80620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ato" panose="020F0502020204030203"/>
                <a:ea typeface="Calibri" panose="020F0502020204030204" pitchFamily="34" charset="0"/>
              </a:rPr>
              <a:t>Regular studies on farmers’ perceptions can become a proxy to support or validate instrumental climate data time series</a:t>
            </a:r>
            <a:endParaRPr lang="en-US" dirty="0">
              <a:latin typeface="Lato" panose="020F0502020204030203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58DE8A-6921-4AC2-B84F-24BB26C3E881}"/>
              </a:ext>
            </a:extLst>
          </p:cNvPr>
          <p:cNvSpPr/>
          <p:nvPr/>
        </p:nvSpPr>
        <p:spPr>
          <a:xfrm>
            <a:off x="2281382" y="6095504"/>
            <a:ext cx="244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ato" panose="020F0502020204030203"/>
                <a:ea typeface="Calibri" panose="020F0502020204030204" pitchFamily="34" charset="0"/>
              </a:rPr>
              <a:t>unavailable</a:t>
            </a:r>
          </a:p>
        </p:txBody>
      </p:sp>
      <p:sp>
        <p:nvSpPr>
          <p:cNvPr id="11" name="Freccia destra con strisce 10">
            <a:extLst>
              <a:ext uri="{FF2B5EF4-FFF2-40B4-BE49-F238E27FC236}">
                <a16:creationId xmlns:a16="http://schemas.microsoft.com/office/drawing/2014/main" id="{4D17DCA5-AB2A-405D-83A6-918E5F1F83BE}"/>
              </a:ext>
            </a:extLst>
          </p:cNvPr>
          <p:cNvSpPr/>
          <p:nvPr/>
        </p:nvSpPr>
        <p:spPr>
          <a:xfrm rot="5400000">
            <a:off x="4759523" y="5577265"/>
            <a:ext cx="503737" cy="297383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70267E8-5C66-4ECF-88B0-9B3CCDC2BB3C}"/>
              </a:ext>
            </a:extLst>
          </p:cNvPr>
          <p:cNvGrpSpPr/>
          <p:nvPr/>
        </p:nvGrpSpPr>
        <p:grpSpPr>
          <a:xfrm>
            <a:off x="84841" y="1488044"/>
            <a:ext cx="8874359" cy="4057587"/>
            <a:chOff x="84841" y="1488044"/>
            <a:chExt cx="8874359" cy="405758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93A3605-CB40-485B-BAE6-A648A5492E7B}"/>
                </a:ext>
              </a:extLst>
            </p:cNvPr>
            <p:cNvGrpSpPr/>
            <p:nvPr/>
          </p:nvGrpSpPr>
          <p:grpSpPr>
            <a:xfrm>
              <a:off x="84841" y="1488044"/>
              <a:ext cx="8874359" cy="4057587"/>
              <a:chOff x="336413" y="1171041"/>
              <a:chExt cx="8874359" cy="4057587"/>
            </a:xfrm>
          </p:grpSpPr>
          <p:graphicFrame>
            <p:nvGraphicFramePr>
              <p:cNvPr id="6" name="Diagramma 5">
                <a:extLst>
                  <a:ext uri="{FF2B5EF4-FFF2-40B4-BE49-F238E27FC236}">
                    <a16:creationId xmlns:a16="http://schemas.microsoft.com/office/drawing/2014/main" id="{496C9306-BA02-4B92-A55E-D8D5BB8BB40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3360869"/>
                  </p:ext>
                </p:extLst>
              </p:nvPr>
            </p:nvGraphicFramePr>
            <p:xfrm>
              <a:off x="544945" y="1304914"/>
              <a:ext cx="8580581" cy="392371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4831280-5BAB-4AFB-AF2B-0A1981CB5003}"/>
                  </a:ext>
                </a:extLst>
              </p:cNvPr>
              <p:cNvSpPr/>
              <p:nvPr/>
            </p:nvSpPr>
            <p:spPr>
              <a:xfrm>
                <a:off x="336413" y="2905780"/>
                <a:ext cx="17910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i="1" dirty="0">
                    <a:latin typeface="Lato" panose="020F0502020204030203"/>
                  </a:rPr>
                  <a:t>‘normal pattern’</a:t>
                </a:r>
              </a:p>
              <a:p>
                <a:pPr algn="ctr"/>
                <a:r>
                  <a:rPr lang="en-GB" sz="1400" i="1" dirty="0">
                    <a:latin typeface="Lato" panose="020F0502020204030203"/>
                  </a:rPr>
                  <a:t> ‘drought’</a:t>
                </a:r>
                <a:endParaRPr lang="en-US" sz="1400" i="1" dirty="0">
                  <a:latin typeface="Lato" panose="020F0502020204030203"/>
                </a:endParaRPr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EA45BFC4-5D30-4080-9E1F-68CAED9B8A8B}"/>
                  </a:ext>
                </a:extLst>
              </p:cNvPr>
              <p:cNvSpPr/>
              <p:nvPr/>
            </p:nvSpPr>
            <p:spPr>
              <a:xfrm>
                <a:off x="2127506" y="2443692"/>
                <a:ext cx="17910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i="1" dirty="0">
                    <a:latin typeface="Lato" panose="020F0502020204030203"/>
                  </a:rPr>
                  <a:t>stations far from case study</a:t>
                </a:r>
                <a:endParaRPr lang="en-US" sz="1400" i="1" dirty="0">
                  <a:latin typeface="Lato" panose="020F0502020204030203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A577B21-6DFB-482B-8C0E-8B94F2610D19}"/>
                  </a:ext>
                </a:extLst>
              </p:cNvPr>
              <p:cNvSpPr/>
              <p:nvPr/>
            </p:nvSpPr>
            <p:spPr>
              <a:xfrm>
                <a:off x="3841777" y="2046216"/>
                <a:ext cx="17868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i="1" dirty="0">
                    <a:latin typeface="Lato" panose="020F0502020204030203"/>
                  </a:rPr>
                  <a:t>vulnerable populations</a:t>
                </a:r>
                <a:endParaRPr lang="en-US" sz="1400" i="1" dirty="0">
                  <a:latin typeface="Lato" panose="020F0502020204030203"/>
                </a:endParaRPr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7131E4FA-4E5B-4A55-A79E-399DB4DF7896}"/>
                  </a:ext>
                </a:extLst>
              </p:cNvPr>
              <p:cNvSpPr/>
              <p:nvPr/>
            </p:nvSpPr>
            <p:spPr>
              <a:xfrm>
                <a:off x="5556048" y="1578645"/>
                <a:ext cx="17868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i="1" dirty="0">
                    <a:latin typeface="Lato" panose="020F0502020204030203"/>
                  </a:rPr>
                  <a:t>farmers’ </a:t>
                </a:r>
              </a:p>
              <a:p>
                <a:pPr algn="ctr"/>
                <a:r>
                  <a:rPr lang="en-GB" sz="1400" i="1" dirty="0">
                    <a:latin typeface="Lato" panose="020F0502020204030203"/>
                  </a:rPr>
                  <a:t>memory</a:t>
                </a:r>
                <a:endParaRPr lang="en-US" sz="1400" i="1" dirty="0">
                  <a:latin typeface="Lato" panose="020F0502020204030203"/>
                </a:endParaRPr>
              </a:p>
            </p:txBody>
          </p: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1B45E1A-8EE3-4EE7-BA91-AF1ABE2D1A32}"/>
                  </a:ext>
                </a:extLst>
              </p:cNvPr>
              <p:cNvSpPr/>
              <p:nvPr/>
            </p:nvSpPr>
            <p:spPr>
              <a:xfrm>
                <a:off x="7423915" y="1171041"/>
                <a:ext cx="17868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i="1" dirty="0">
                    <a:latin typeface="Lato" panose="020F0502020204030203"/>
                  </a:rPr>
                  <a:t>Global South </a:t>
                </a:r>
              </a:p>
              <a:p>
                <a:pPr algn="ctr"/>
                <a:r>
                  <a:rPr lang="en-GB" sz="1400" i="1" dirty="0">
                    <a:latin typeface="Lato" panose="020F0502020204030203"/>
                  </a:rPr>
                  <a:t>focus</a:t>
                </a:r>
                <a:endParaRPr lang="en-US" sz="1400" i="1" dirty="0">
                  <a:latin typeface="Lato" panose="020F0502020204030203"/>
                </a:endParaRPr>
              </a:p>
            </p:txBody>
          </p: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BE5788-6560-4157-B308-6BA25C85E09E}"/>
                </a:ext>
              </a:extLst>
            </p:cNvPr>
            <p:cNvSpPr txBox="1"/>
            <p:nvPr/>
          </p:nvSpPr>
          <p:spPr>
            <a:xfrm>
              <a:off x="208127" y="4317704"/>
              <a:ext cx="31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panose="020F0502020204030203"/>
                </a:rPr>
                <a:t>1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FE3A0A8-2618-43C5-8104-E06BB82958CD}"/>
                </a:ext>
              </a:extLst>
            </p:cNvPr>
            <p:cNvSpPr txBox="1"/>
            <p:nvPr/>
          </p:nvSpPr>
          <p:spPr>
            <a:xfrm>
              <a:off x="1963391" y="3953242"/>
              <a:ext cx="31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panose="020F0502020204030203"/>
                </a:rPr>
                <a:t>2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BFC6BD9-A3F8-4EB4-90DF-6380FD40AC34}"/>
                </a:ext>
              </a:extLst>
            </p:cNvPr>
            <p:cNvSpPr txBox="1"/>
            <p:nvPr/>
          </p:nvSpPr>
          <p:spPr>
            <a:xfrm>
              <a:off x="3720803" y="3497552"/>
              <a:ext cx="31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panose="020F0502020204030203"/>
                </a:rPr>
                <a:t>3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6451E30-41A5-4302-8DE7-DA320416F7A7}"/>
                </a:ext>
              </a:extLst>
            </p:cNvPr>
            <p:cNvSpPr txBox="1"/>
            <p:nvPr/>
          </p:nvSpPr>
          <p:spPr>
            <a:xfrm>
              <a:off x="5462308" y="3093902"/>
              <a:ext cx="317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panose="020F0502020204030203"/>
                </a:rPr>
                <a:t>4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815E382-68F7-475B-B580-063693731700}"/>
                </a:ext>
              </a:extLst>
            </p:cNvPr>
            <p:cNvSpPr txBox="1"/>
            <p:nvPr/>
          </p:nvSpPr>
          <p:spPr>
            <a:xfrm>
              <a:off x="7208053" y="2647349"/>
              <a:ext cx="31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panose="020F0502020204030203"/>
                </a:rPr>
                <a:t>5</a:t>
              </a:r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7EFAB720-173E-4615-A992-B15D240896FC}"/>
              </a:ext>
            </a:extLst>
          </p:cNvPr>
          <p:cNvSpPr/>
          <p:nvPr/>
        </p:nvSpPr>
        <p:spPr>
          <a:xfrm>
            <a:off x="5154536" y="5513163"/>
            <a:ext cx="27551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i="1" dirty="0">
                <a:latin typeface="Lato" panose="020F0502020204030203"/>
                <a:ea typeface="Calibri" panose="020F0502020204030204" pitchFamily="34" charset="0"/>
              </a:rPr>
              <a:t>especially when </a:t>
            </a:r>
            <a:r>
              <a:rPr lang="en-GB" sz="1500" i="1" dirty="0" err="1">
                <a:latin typeface="Lato" panose="020F0502020204030203"/>
                <a:ea typeface="Calibri" panose="020F0502020204030204" pitchFamily="34" charset="0"/>
              </a:rPr>
              <a:t>meteo</a:t>
            </a:r>
            <a:r>
              <a:rPr lang="en-GB" sz="1500" i="1" dirty="0">
                <a:latin typeface="Lato" panose="020F0502020204030203"/>
                <a:ea typeface="Calibri" panose="020F0502020204030204" pitchFamily="34" charset="0"/>
              </a:rPr>
              <a:t> data is </a:t>
            </a:r>
            <a:endParaRPr lang="en-US" sz="1500" i="1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2BD574D-F7CF-4DDE-928C-EC709ABE044C}"/>
              </a:ext>
            </a:extLst>
          </p:cNvPr>
          <p:cNvSpPr/>
          <p:nvPr/>
        </p:nvSpPr>
        <p:spPr>
          <a:xfrm>
            <a:off x="4200734" y="6089734"/>
            <a:ext cx="1621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ato" panose="020F0502020204030203"/>
                <a:ea typeface="Calibri" panose="020F0502020204030204" pitchFamily="34" charset="0"/>
              </a:rPr>
              <a:t>low quality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3077B8C-86D3-414C-8AD1-4B79F337076A}"/>
              </a:ext>
            </a:extLst>
          </p:cNvPr>
          <p:cNvSpPr/>
          <p:nvPr/>
        </p:nvSpPr>
        <p:spPr>
          <a:xfrm>
            <a:off x="5510819" y="6095504"/>
            <a:ext cx="2230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ato" panose="020F0502020204030203"/>
                <a:ea typeface="Calibri" panose="020F0502020204030204" pitchFamily="34" charset="0"/>
              </a:rPr>
              <a:t>recent periods</a:t>
            </a:r>
          </a:p>
        </p:txBody>
      </p:sp>
      <p:sp>
        <p:nvSpPr>
          <p:cNvPr id="25" name="Parentesi quadra aperta 24">
            <a:extLst>
              <a:ext uri="{FF2B5EF4-FFF2-40B4-BE49-F238E27FC236}">
                <a16:creationId xmlns:a16="http://schemas.microsoft.com/office/drawing/2014/main" id="{773BE5E4-0244-43C4-BAC5-3447EBE9F291}"/>
              </a:ext>
            </a:extLst>
          </p:cNvPr>
          <p:cNvSpPr/>
          <p:nvPr/>
        </p:nvSpPr>
        <p:spPr>
          <a:xfrm rot="5400000">
            <a:off x="4980550" y="3913572"/>
            <a:ext cx="363561" cy="4727426"/>
          </a:xfrm>
          <a:prstGeom prst="leftBracke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CC37A54F-3F3B-3844-BF61-59658317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347" y="-1"/>
            <a:ext cx="3453026" cy="690844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397DB0C-3E02-CE4C-9600-8DCF87B6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71" y="0"/>
            <a:ext cx="3453026" cy="690844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5640163-3376-9A46-AA3E-7D4882D077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39555" y="3239137"/>
            <a:ext cx="3534612" cy="391566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835F9E3-461D-D44A-8470-62D9AF2DAF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0774" y="-260201"/>
            <a:ext cx="3534612" cy="391566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5819C00-BFB8-214D-9934-B7ADAE1F97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70774" y="3239137"/>
            <a:ext cx="3534612" cy="3915667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0D437945-81F8-A044-A5A2-2F2D6F1C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222" y="5726342"/>
            <a:ext cx="1492595" cy="100217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DB6BBDE-0DA5-564E-A1A0-E05F8C8855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39554" y="-260201"/>
            <a:ext cx="3534612" cy="39156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7F2D616-3CFC-485C-AC17-770FD95EEB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300" y="191851"/>
            <a:ext cx="2387600" cy="688155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F8851F5C-C18E-4482-B4D4-6C0A2439933F}"/>
              </a:ext>
            </a:extLst>
          </p:cNvPr>
          <p:cNvSpPr txBox="1">
            <a:spLocks/>
          </p:cNvSpPr>
          <p:nvPr/>
        </p:nvSpPr>
        <p:spPr>
          <a:xfrm>
            <a:off x="3504630" y="2880733"/>
            <a:ext cx="5188466" cy="14917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latin typeface="Josefin Sans"/>
              </a:rPr>
              <a:t>Sandra Ricart, Andrea </a:t>
            </a:r>
            <a:r>
              <a:rPr lang="en-US" sz="1800" i="1" dirty="0" err="1">
                <a:latin typeface="Josefin Sans"/>
              </a:rPr>
              <a:t>Castelletti</a:t>
            </a:r>
            <a:r>
              <a:rPr lang="en-US" sz="1800" i="1" dirty="0">
                <a:latin typeface="Josefin Sans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Josefin Sans"/>
              </a:rPr>
              <a:t>Department of Electronics, Information and Bioengineering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Josefin Sans"/>
              </a:rPr>
              <a:t>Politecnico</a:t>
            </a:r>
            <a:r>
              <a:rPr lang="en-US" sz="1500" dirty="0">
                <a:latin typeface="Josefin Sans"/>
              </a:rPr>
              <a:t> di Milano</a:t>
            </a:r>
          </a:p>
          <a:p>
            <a:pPr marL="0" indent="0">
              <a:buNone/>
            </a:pPr>
            <a:r>
              <a:rPr lang="en-US" sz="1800" i="1" dirty="0">
                <a:latin typeface="Josefin Sans"/>
              </a:rPr>
              <a:t>Claudio Gandolfi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Josefin Sans"/>
              </a:rPr>
              <a:t>Department of </a:t>
            </a:r>
            <a:r>
              <a:rPr lang="en-GB" sz="1500" dirty="0">
                <a:latin typeface="Josefin Sans"/>
              </a:rPr>
              <a:t>Agricultural and Environmental Sciences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dirty="0">
                <a:latin typeface="Josefin Sans"/>
              </a:rPr>
              <a:t>University of Milan</a:t>
            </a:r>
            <a:endParaRPr lang="en-US" sz="1500" dirty="0">
              <a:latin typeface="Josefin San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40318E6-2718-4175-847F-839C9362EE10}"/>
              </a:ext>
            </a:extLst>
          </p:cNvPr>
          <p:cNvGrpSpPr/>
          <p:nvPr/>
        </p:nvGrpSpPr>
        <p:grpSpPr>
          <a:xfrm>
            <a:off x="3624576" y="4791548"/>
            <a:ext cx="3606494" cy="1874601"/>
            <a:chOff x="4124042" y="1615479"/>
            <a:chExt cx="3606494" cy="1874601"/>
          </a:xfrm>
        </p:grpSpPr>
        <p:pic>
          <p:nvPicPr>
            <p:cNvPr id="26" name="Elemento grafico 25" descr="Internet">
              <a:extLst>
                <a:ext uri="{FF2B5EF4-FFF2-40B4-BE49-F238E27FC236}">
                  <a16:creationId xmlns:a16="http://schemas.microsoft.com/office/drawing/2014/main" id="{22BBF7F6-4370-4CEF-966D-066A7C90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24043" y="2586466"/>
              <a:ext cx="451807" cy="451807"/>
            </a:xfrm>
            <a:prstGeom prst="rect">
              <a:avLst/>
            </a:prstGeom>
          </p:spPr>
        </p:pic>
        <p:pic>
          <p:nvPicPr>
            <p:cNvPr id="27" name="Elemento grafico 26" descr="Connessioni">
              <a:extLst>
                <a:ext uri="{FF2B5EF4-FFF2-40B4-BE49-F238E27FC236}">
                  <a16:creationId xmlns:a16="http://schemas.microsoft.com/office/drawing/2014/main" id="{583F43D0-4BD3-46EA-970C-67F71CBDE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24042" y="3038273"/>
              <a:ext cx="451807" cy="451807"/>
            </a:xfrm>
            <a:prstGeom prst="rect">
              <a:avLst/>
            </a:prstGeom>
          </p:spPr>
        </p:pic>
        <p:pic>
          <p:nvPicPr>
            <p:cNvPr id="28" name="Elemento grafico 27" descr="Profilo femminile">
              <a:extLst>
                <a:ext uri="{FF2B5EF4-FFF2-40B4-BE49-F238E27FC236}">
                  <a16:creationId xmlns:a16="http://schemas.microsoft.com/office/drawing/2014/main" id="{69A577CB-AC15-496B-A14F-3CEA108F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24042" y="1705725"/>
              <a:ext cx="474030" cy="474030"/>
            </a:xfrm>
            <a:prstGeom prst="rect">
              <a:avLst/>
            </a:prstGeom>
          </p:spPr>
        </p:pic>
        <p:pic>
          <p:nvPicPr>
            <p:cNvPr id="29" name="Elemento grafico 28" descr="Posta elettronica">
              <a:extLst>
                <a:ext uri="{FF2B5EF4-FFF2-40B4-BE49-F238E27FC236}">
                  <a16:creationId xmlns:a16="http://schemas.microsoft.com/office/drawing/2014/main" id="{0E375298-3557-4D1B-A03B-C2BE4E84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24042" y="2217897"/>
              <a:ext cx="445416" cy="311085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D08A82A6-5C58-4A15-B47A-0C583D53B4A0}"/>
                </a:ext>
              </a:extLst>
            </p:cNvPr>
            <p:cNvSpPr/>
            <p:nvPr/>
          </p:nvSpPr>
          <p:spPr>
            <a:xfrm>
              <a:off x="4605111" y="1615479"/>
              <a:ext cx="312542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Josefin Sans"/>
                  <a:cs typeface="Leelawadee" panose="020B0502040204020203" pitchFamily="34" charset="-34"/>
                </a:rPr>
                <a:t>Contact information</a:t>
              </a:r>
            </a:p>
            <a:p>
              <a:r>
                <a:rPr lang="en-US" sz="1400" dirty="0">
                  <a:latin typeface="Josefin Sans"/>
                  <a:cs typeface="Leelawadee" panose="020B0502040204020203" pitchFamily="34" charset="-34"/>
                </a:rPr>
                <a:t>Sandra Ricart </a:t>
              </a:r>
            </a:p>
            <a:p>
              <a:endParaRPr lang="en-US" sz="1400" dirty="0">
                <a:latin typeface="Josefin Sans"/>
                <a:cs typeface="Leelawadee" panose="020B0502040204020203" pitchFamily="34" charset="-34"/>
              </a:endParaRPr>
            </a:p>
            <a:p>
              <a:r>
                <a:rPr lang="en-US" sz="1400" dirty="0">
                  <a:latin typeface="Josefin Sans"/>
                  <a:cs typeface="Leelawadee" panose="020B0502040204020203" pitchFamily="34" charset="-34"/>
                </a:rPr>
                <a:t>sandra.ricart@polimi.it   </a:t>
              </a:r>
            </a:p>
            <a:p>
              <a:endParaRPr lang="en-US" sz="1400" dirty="0">
                <a:latin typeface="Josefin Sans"/>
                <a:cs typeface="Leelawadee" panose="020B0502040204020203" pitchFamily="34" charset="-34"/>
              </a:endParaRPr>
            </a:p>
            <a:p>
              <a:r>
                <a:rPr lang="en-US" sz="1400" dirty="0">
                  <a:latin typeface="Josefin Sans"/>
                  <a:cs typeface="Leelawadee" panose="020B0502040204020203" pitchFamily="34" charset="-34"/>
                  <a:hlinkClick r:id="rId14"/>
                </a:rPr>
                <a:t>www.modfabe.deib.polimi.it</a:t>
              </a:r>
              <a:r>
                <a:rPr lang="en-US" sz="1400" dirty="0">
                  <a:latin typeface="Josefin Sans"/>
                  <a:cs typeface="Leelawadee" panose="020B0502040204020203" pitchFamily="34" charset="-34"/>
                </a:rPr>
                <a:t>  </a:t>
              </a:r>
            </a:p>
            <a:p>
              <a:endParaRPr lang="en-US" sz="1400" dirty="0">
                <a:latin typeface="Josefin Sans"/>
                <a:cs typeface="Leelawadee" panose="020B0502040204020203" pitchFamily="34" charset="-34"/>
              </a:endParaRPr>
            </a:p>
            <a:p>
              <a:r>
                <a:rPr lang="en-US" sz="1400" dirty="0">
                  <a:latin typeface="Josefin Sans"/>
                  <a:cs typeface="Leelawadee" panose="020B0502040204020203" pitchFamily="34" charset="-34"/>
                </a:rPr>
                <a:t>@</a:t>
              </a:r>
              <a:r>
                <a:rPr lang="en-US" sz="1400" dirty="0" err="1">
                  <a:latin typeface="Josefin Sans"/>
                  <a:cs typeface="Leelawadee" panose="020B0502040204020203" pitchFamily="34" charset="-34"/>
                </a:rPr>
                <a:t>modfabe</a:t>
              </a:r>
              <a:r>
                <a:rPr lang="en-US" sz="1400" dirty="0">
                  <a:latin typeface="Josefin Sans"/>
                  <a:cs typeface="Leelawadee" panose="020B0502040204020203" pitchFamily="34" charset="-34"/>
                </a:rPr>
                <a:t>   </a:t>
              </a:r>
            </a:p>
          </p:txBody>
        </p:sp>
      </p:grpSp>
      <p:sp>
        <p:nvSpPr>
          <p:cNvPr id="30" name="Rettangolo 29">
            <a:extLst>
              <a:ext uri="{FF2B5EF4-FFF2-40B4-BE49-F238E27FC236}">
                <a16:creationId xmlns:a16="http://schemas.microsoft.com/office/drawing/2014/main" id="{EDF56508-9D53-41AB-B790-45631778F722}"/>
              </a:ext>
            </a:extLst>
          </p:cNvPr>
          <p:cNvSpPr/>
          <p:nvPr/>
        </p:nvSpPr>
        <p:spPr>
          <a:xfrm>
            <a:off x="3491462" y="1760418"/>
            <a:ext cx="5129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BAB3D"/>
                </a:solidFill>
                <a:latin typeface="Josefin Sans"/>
              </a:rPr>
              <a:t>Contrasting farmers’ perception of climate change and climatic data: How (in)consistency supports risk reduction and resilience?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68D5ECD-18F7-4E95-B5EC-AB18B3039F5C}"/>
              </a:ext>
            </a:extLst>
          </p:cNvPr>
          <p:cNvSpPr txBox="1"/>
          <p:nvPr/>
        </p:nvSpPr>
        <p:spPr>
          <a:xfrm>
            <a:off x="3503954" y="956517"/>
            <a:ext cx="5084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Josefin Sans"/>
              </a:rPr>
              <a:t>Session CL3.2.6 </a:t>
            </a:r>
          </a:p>
          <a:p>
            <a:r>
              <a:rPr lang="en-US" sz="1500" dirty="0">
                <a:latin typeface="Josefin Sans"/>
              </a:rPr>
              <a:t>Climate extremes, biosphere and society: impacts, cascades, feedbacks,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4005293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580</Words>
  <Application>Microsoft Office PowerPoint</Application>
  <PresentationFormat>Widescreen</PresentationFormat>
  <Paragraphs>117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Josefin Sans</vt:lpstr>
      <vt:lpstr>Lato</vt:lpstr>
      <vt:lpstr>Leelawadee</vt:lpstr>
      <vt:lpstr>Open Sans Light</vt:lpstr>
      <vt:lpstr>Times New Roman</vt:lpstr>
      <vt:lpstr>Tema di Office</vt:lpstr>
      <vt:lpstr>Presentazione standard di PowerPoint</vt:lpstr>
      <vt:lpstr>INTRODUCTION, AIM AND METHODS</vt:lpstr>
      <vt:lpstr>RESULTS - BIBLIOMETRICS</vt:lpstr>
      <vt:lpstr>RESULTS – LITERATURE REVIEW</vt:lpstr>
      <vt:lpstr>IDENTIFIED GAPS AND FURTHER RESEARCH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Ricart Casadevall</dc:creator>
  <cp:lastModifiedBy>Sandra Ricart</cp:lastModifiedBy>
  <cp:revision>144</cp:revision>
  <dcterms:created xsi:type="dcterms:W3CDTF">2021-04-05T09:12:53Z</dcterms:created>
  <dcterms:modified xsi:type="dcterms:W3CDTF">2022-05-20T13:46:10Z</dcterms:modified>
</cp:coreProperties>
</file>