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63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04EF8-0200-4364-A45F-B584A458B707}" type="datetimeFigureOut">
              <a:rPr lang="zh-TW" altLang="en-US" smtClean="0"/>
              <a:t>2022/5/26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BD915-52E4-4727-B882-541E51F7AC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93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FDEAC1-0BCB-C170-6DB4-D2976C9B0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DCF3935-C8A5-5005-0FFA-0E6C710E0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123A7C-9C32-A6CC-AA94-A762FB5B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7E5D9F-8F2F-5C66-E5FE-46D27228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0EE7F0-F189-D3C7-1149-FCA92A27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11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865F8-A5FF-A172-0F4A-26314F42D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603F5ED-9113-DA78-BDF4-844846B3A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778E4-EBD7-19F9-9E7F-642DA9CE5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702AAA-2784-622D-5B57-52E0AA14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EBF003-6AA0-5B02-C641-8054EB7C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26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175B2F3-CBCC-2913-6E41-7B176F04D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1A65540-4C00-7A70-E2D6-7F014680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103E25-271A-B39E-F073-E1AC0638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CF92F7-6763-3B02-0AAE-F6D29ECF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991324-6F57-59CC-E8EE-090A2A3F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12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719B23-6A8B-896B-8BFD-5D2FF8C9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2F38FA-A34F-6F97-FE0F-2693BAFA7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908EB7-8115-8CAB-E56D-06269126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1283" y="6356350"/>
            <a:ext cx="2743200" cy="365125"/>
          </a:xfrm>
        </p:spPr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469844-5CB4-C793-15C6-9C95C133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E50F48-6089-0C4F-5311-F0D5369D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65187CD-85C3-008E-C4D4-AA9037794543}"/>
              </a:ext>
            </a:extLst>
          </p:cNvPr>
          <p:cNvGrpSpPr/>
          <p:nvPr userDrawn="1"/>
        </p:nvGrpSpPr>
        <p:grpSpPr>
          <a:xfrm>
            <a:off x="16476" y="5502879"/>
            <a:ext cx="1178011" cy="1208426"/>
            <a:chOff x="16476" y="5502879"/>
            <a:chExt cx="1178011" cy="120842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B28E43C-ED21-FE56-26FF-D5416624C0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0" y="6196598"/>
              <a:ext cx="1079157" cy="514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Dep_Wald Boden_A4">
              <a:extLst>
                <a:ext uri="{FF2B5EF4-FFF2-40B4-BE49-F238E27FC236}">
                  <a16:creationId xmlns:a16="http://schemas.microsoft.com/office/drawing/2014/main" id="{A644CED5-1EEE-8E8D-D6C3-B2F73010CFC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09" t="24438" r="19208" b="21707"/>
            <a:stretch/>
          </p:blipFill>
          <p:spPr bwMode="auto">
            <a:xfrm>
              <a:off x="16476" y="5502879"/>
              <a:ext cx="691978" cy="679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109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1549F-5A8E-22BF-ADFF-25B7F23C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993F1E1-EF53-7B17-3DF7-85353DA85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3A79D5-4BBB-D2D0-8E22-CC97D8BF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92F317-8074-FCD4-2A72-6F52E50B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8C531D-66BD-413D-9F8A-854F96F40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59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BCE02F-E34B-3765-D9F3-0545CD26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4BC785-BD2C-B7D2-957E-6E3FDD18B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D5BDD62-CA7A-7782-A1B6-3F3985A6F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DC4103F-ACED-2342-FA85-2DCEF045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6AA93CA-55DC-4A5F-F5A6-58E6EFE8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35BC77-0070-183F-0414-BCED601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48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7F4F9D-DE0F-8B4E-DDB9-A0C8E445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BFC2453-3F2A-55A3-AFA9-BE7025D82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E2B251-2533-3140-70BD-CE4B2E82E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36579BF-AE75-BB7F-429A-E81FB5217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9801792-818A-B0B6-1ACA-304EE8725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43F43EA-DD33-A328-28F6-1D996BB6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07AF2C-C105-1411-CB26-7D7D5009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5F5167C-33F0-1515-0282-F5D18D2F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9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4CFE82-1075-5C7A-4AB6-40733B1C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F3864F2-9CE6-BC26-43F3-BE938FC3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1FFCE11-ACFC-9E3B-64C2-7096B150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10D4F40-8CA9-F3CD-7D97-2731A870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804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73EA037-37FF-DD51-70BD-8D717E845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BCFC385-864B-0B60-4FA1-6B4CF6E31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8582A75-701E-633C-CCAB-6695F6D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896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8C2C08-8505-5F98-9AFF-4AF3D0C0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F1A174-2C93-49C1-4F6D-AC6588463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2684BAD-387E-3C21-8597-A448E9385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E0A320-59A7-1008-D26A-832DA01A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3298423-0C47-B46D-B032-C3D6816CB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F84327C-489A-0A2E-FF23-199E67B9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42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8644E-1E16-AB4B-7422-DBB7BD76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2B23EEC-B5DB-9428-E754-0C807534D0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3C24E91-BD1C-A288-7C8D-BABCB8CB3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F13D06C-A44B-EA00-5642-655B9F77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BAA61ED-8A66-B48B-06B3-CD29CBC6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6C90EB-4EB6-D6E0-1B0D-5F7D548F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9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EB5C647-BB22-F986-B1B8-F1D6B155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C8C86EA-F88A-F747-BE5A-2DC583C77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9D53F2-EE5F-E1B2-A826-B53D3EB29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728973-0209-98D0-B766-1707C42D1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FF63FC-6732-977A-0A72-1C7C1FF80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5D679-6FB1-4449-AC95-14FA1BED7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07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fff-server.boku.ac.a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yi-chen.chen@geo.tuwien.ac.at" TargetMode="External"/><Relationship Id="rId2" Type="http://schemas.openxmlformats.org/officeDocument/2006/relationships/hyperlink" Target="mailto:markus.hollaus@geo.tuwien.ac.a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sigrid.netherer@boku.ac.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DCBFA8-E013-D5AA-8FA8-733EE1C6F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338" y="1321869"/>
            <a:ext cx="10313325" cy="2387600"/>
          </a:xfrm>
        </p:spPr>
        <p:txBody>
          <a:bodyPr>
            <a:noAutofit/>
          </a:bodyPr>
          <a:lstStyle/>
          <a:p>
            <a:pPr algn="l"/>
            <a:r>
              <a:rPr lang="en-US" altLang="zh-TW" sz="4800" b="1" i="0" dirty="0">
                <a:effectLst/>
                <a:latin typeface="Calibri" panose="020F0502020204030204" pitchFamily="34" charset="0"/>
              </a:rPr>
              <a:t>4Map4Health</a:t>
            </a:r>
            <a:br>
              <a:rPr lang="en-US" altLang="zh-TW" sz="4000" b="0" i="0" dirty="0">
                <a:effectLst/>
                <a:latin typeface="Calibri" panose="020F0502020204030204" pitchFamily="34" charset="0"/>
              </a:rPr>
            </a:br>
            <a:r>
              <a:rPr lang="en-US" altLang="zh-TW" sz="3600" b="0" i="0" dirty="0">
                <a:effectLst/>
                <a:latin typeface="Calibri" panose="020F0502020204030204" pitchFamily="34" charset="0"/>
              </a:rPr>
              <a:t>Forest Structure Mapping and Tree Species Classification using Laser Scanning Data for Bark Beetle Risk Assessment</a:t>
            </a:r>
            <a:endParaRPr lang="zh-TW" altLang="en-US" sz="40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5679A4-86F1-0F65-7F7A-75FEB3608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338" y="3968001"/>
            <a:ext cx="10088880" cy="615431"/>
          </a:xfrm>
        </p:spPr>
        <p:txBody>
          <a:bodyPr/>
          <a:lstStyle/>
          <a:p>
            <a:pPr algn="l"/>
            <a:r>
              <a:rPr lang="en-US" altLang="zh-TW" dirty="0"/>
              <a:t>Yi-Chen Chen, Markus </a:t>
            </a:r>
            <a:r>
              <a:rPr lang="en-US" altLang="zh-TW" dirty="0" err="1"/>
              <a:t>Hollaus</a:t>
            </a:r>
            <a:r>
              <a:rPr lang="en-US" altLang="zh-TW" dirty="0"/>
              <a:t>, Sigrid </a:t>
            </a:r>
            <a:r>
              <a:rPr lang="en-US" altLang="zh-TW" dirty="0" err="1"/>
              <a:t>Netherer</a:t>
            </a:r>
            <a:r>
              <a:rPr lang="en-US" altLang="zh-TW" dirty="0"/>
              <a:t>, Peter </a:t>
            </a:r>
            <a:r>
              <a:rPr lang="en-US" altLang="zh-TW" dirty="0" err="1"/>
              <a:t>Surový</a:t>
            </a:r>
            <a:r>
              <a:rPr lang="en-US" altLang="zh-TW" dirty="0"/>
              <a:t>, </a:t>
            </a:r>
            <a:r>
              <a:rPr lang="en-US" altLang="zh-TW" dirty="0" err="1"/>
              <a:t>Juha</a:t>
            </a:r>
            <a:r>
              <a:rPr lang="en-US" altLang="zh-TW" dirty="0"/>
              <a:t> </a:t>
            </a:r>
            <a:r>
              <a:rPr lang="en-US" altLang="zh-TW" dirty="0" err="1"/>
              <a:t>Hyyppä</a:t>
            </a:r>
            <a:endParaRPr lang="zh-TW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27DE75-FE66-C275-2C95-C4A99091B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38" y="4957596"/>
            <a:ext cx="2425959" cy="115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ep_Wald Boden_A4">
            <a:extLst>
              <a:ext uri="{FF2B5EF4-FFF2-40B4-BE49-F238E27FC236}">
                <a16:creationId xmlns:a16="http://schemas.microsoft.com/office/drawing/2014/main" id="{9961877D-EC76-2730-0F52-91A6AE033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9" t="24438" r="19208" b="21707"/>
          <a:stretch/>
        </p:blipFill>
        <p:spPr bwMode="auto">
          <a:xfrm>
            <a:off x="3647827" y="4841965"/>
            <a:ext cx="1414336" cy="13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435EB84-B981-AD9D-4B95-D16692060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93" y="4841965"/>
            <a:ext cx="2081106" cy="1329595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890C7978-EA59-CBD1-BBE8-2E1647499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01" t="13644" r="40779" b="75517"/>
          <a:stretch/>
        </p:blipFill>
        <p:spPr>
          <a:xfrm>
            <a:off x="7708329" y="4957596"/>
            <a:ext cx="2534536" cy="1157069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973D5ED-663D-7E2B-98C9-EAF0CA64E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6507" y="76200"/>
            <a:ext cx="2895958" cy="75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9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D7EB5A-E79F-61EA-43EB-BD824E895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Background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C61417-44DC-9CF7-1F55-4C40F3FA3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Forest is one of the most important natural resources</a:t>
            </a:r>
          </a:p>
          <a:p>
            <a:r>
              <a:rPr lang="en-US" altLang="zh-TW" dirty="0"/>
              <a:t>However, some threats can make huge economic losses</a:t>
            </a:r>
          </a:p>
          <a:p>
            <a:pPr lvl="1"/>
            <a:r>
              <a:rPr lang="en-US" altLang="zh-TW" dirty="0"/>
              <a:t>Fire,</a:t>
            </a:r>
            <a:r>
              <a:rPr lang="zh-TW" altLang="en-US" dirty="0"/>
              <a:t> </a:t>
            </a:r>
            <a:r>
              <a:rPr lang="en-US" altLang="zh-TW" b="1" dirty="0"/>
              <a:t>pest</a:t>
            </a:r>
            <a:r>
              <a:rPr lang="en-US" altLang="zh-TW" dirty="0"/>
              <a:t>, …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Management is key</a:t>
            </a:r>
          </a:p>
        </p:txBody>
      </p:sp>
      <p:sp>
        <p:nvSpPr>
          <p:cNvPr id="9" name="日期版面配置區 8">
            <a:extLst>
              <a:ext uri="{FF2B5EF4-FFF2-40B4-BE49-F238E27FC236}">
                <a16:creationId xmlns:a16="http://schemas.microsoft.com/office/drawing/2014/main" id="{6CFA43B2-756C-5496-2E4C-A5F63636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39116D9-9591-44B8-B897-1C4540BC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A446774-234B-C8FF-20F3-E73AA01F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5350" y="3827864"/>
            <a:ext cx="3996002" cy="2664000"/>
          </a:xfrm>
          <a:prstGeom prst="rect">
            <a:avLst/>
          </a:prstGeom>
          <a:noFill/>
        </p:spPr>
      </p:pic>
      <p:sp>
        <p:nvSpPr>
          <p:cNvPr id="17" name="Textfeld 3">
            <a:extLst>
              <a:ext uri="{FF2B5EF4-FFF2-40B4-BE49-F238E27FC236}">
                <a16:creationId xmlns:a16="http://schemas.microsoft.com/office/drawing/2014/main" id="{0CA8DBB0-DA70-4024-CE78-9722E1C71432}"/>
              </a:ext>
            </a:extLst>
          </p:cNvPr>
          <p:cNvSpPr txBox="1"/>
          <p:nvPr/>
        </p:nvSpPr>
        <p:spPr>
          <a:xfrm>
            <a:off x="7269794" y="6491864"/>
            <a:ext cx="3181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200" dirty="0"/>
              <a:t>© http://bfw.ac.at/rz/bfwcms2.web?dok=5234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7D0386-62BE-D820-B76C-DB6326B75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351" r="-1756" b="8267"/>
          <a:stretch/>
        </p:blipFill>
        <p:spPr bwMode="auto">
          <a:xfrm>
            <a:off x="2514075" y="3827864"/>
            <a:ext cx="3820943" cy="266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18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AEB0DA-0C80-9915-134C-7C658B83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Aim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73351D-7FA0-0E85-0F8A-37DA37C8C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Calibri" panose="020F0502020204030204" pitchFamily="34" charset="0"/>
              </a:rPr>
              <a:t>E</a:t>
            </a:r>
            <a:r>
              <a:rPr lang="en-US" altLang="zh-TW" b="0" i="0" dirty="0">
                <a:effectLst/>
                <a:latin typeface="Calibri" panose="020F0502020204030204" pitchFamily="34" charset="0"/>
              </a:rPr>
              <a:t>xplore the future </a:t>
            </a:r>
            <a:r>
              <a:rPr lang="en-US" altLang="zh-TW" b="1" i="0" dirty="0">
                <a:effectLst/>
                <a:latin typeface="Calibri" panose="020F0502020204030204" pitchFamily="34" charset="0"/>
              </a:rPr>
              <a:t>multitemporal</a:t>
            </a:r>
            <a:r>
              <a:rPr lang="en-US" altLang="zh-TW" b="0" i="0" dirty="0">
                <a:effectLst/>
                <a:latin typeface="Calibri" panose="020F0502020204030204" pitchFamily="34" charset="0"/>
              </a:rPr>
              <a:t> and </a:t>
            </a:r>
            <a:r>
              <a:rPr lang="en-US" altLang="zh-TW" b="1" i="0" dirty="0">
                <a:effectLst/>
                <a:latin typeface="Calibri" panose="020F0502020204030204" pitchFamily="34" charset="0"/>
              </a:rPr>
              <a:t>multispectral</a:t>
            </a:r>
            <a:r>
              <a:rPr lang="en-US" altLang="zh-TW" b="0" i="0" dirty="0">
                <a:effectLst/>
                <a:latin typeface="Calibri" panose="020F0502020204030204" pitchFamily="34" charset="0"/>
              </a:rPr>
              <a:t> laser scanning data in terms of forest application</a:t>
            </a:r>
          </a:p>
          <a:p>
            <a:pPr lvl="1"/>
            <a:r>
              <a:rPr lang="en-US" altLang="zh-TW" dirty="0"/>
              <a:t>Forest health status</a:t>
            </a:r>
          </a:p>
          <a:p>
            <a:pPr lvl="1"/>
            <a:r>
              <a:rPr lang="en-US" altLang="zh-TW" dirty="0"/>
              <a:t>Tree species</a:t>
            </a:r>
          </a:p>
          <a:p>
            <a:pPr lvl="1"/>
            <a:r>
              <a:rPr lang="en-US" altLang="zh-TW" dirty="0">
                <a:solidFill>
                  <a:srgbClr val="FF0000"/>
                </a:solidFill>
              </a:rPr>
              <a:t>Forest risk – Bark beetle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D1465B-D568-E6BD-4174-78D33552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84BFDD9-CE35-BEC8-DE84-B7B4C7B9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6" name="Picture 23">
            <a:extLst>
              <a:ext uri="{FF2B5EF4-FFF2-40B4-BE49-F238E27FC236}">
                <a16:creationId xmlns:a16="http://schemas.microsoft.com/office/drawing/2014/main" id="{36D26594-0706-5F06-639D-350EC5F787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4275364"/>
            <a:ext cx="10696920" cy="15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13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353F8A-74BE-330F-D7A5-444AC117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Bark Beetle Infestation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6EC553-9FD6-BE20-8740-EA99AED59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Increasing outbreak</a:t>
            </a:r>
          </a:p>
          <a:p>
            <a:r>
              <a:rPr lang="en-US" altLang="zh-TW" dirty="0"/>
              <a:t>Main factors</a:t>
            </a:r>
          </a:p>
          <a:p>
            <a:pPr lvl="1"/>
            <a:r>
              <a:rPr lang="en-US" altLang="zh-TW" dirty="0"/>
              <a:t>Higher temperature</a:t>
            </a:r>
          </a:p>
          <a:p>
            <a:pPr lvl="1"/>
            <a:r>
              <a:rPr lang="en-US" altLang="zh-TW" dirty="0"/>
              <a:t>Drought stress</a:t>
            </a:r>
          </a:p>
          <a:p>
            <a:r>
              <a:rPr lang="en-US" altLang="zh-TW" b="1" dirty="0"/>
              <a:t>Need: risk assessment framework</a:t>
            </a:r>
          </a:p>
          <a:p>
            <a:pPr lvl="1"/>
            <a:r>
              <a:rPr lang="en-US" altLang="zh-TW" b="1" dirty="0"/>
              <a:t>Early detection</a:t>
            </a:r>
          </a:p>
          <a:p>
            <a:pPr lvl="1"/>
            <a:r>
              <a:rPr lang="en-US" altLang="zh-TW" b="1" dirty="0"/>
              <a:t>Risk maps</a:t>
            </a:r>
          </a:p>
          <a:p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E9F514-9B53-8AD2-1553-A394702C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280F689-B32C-3E34-EB6A-727704D0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4</a:t>
            </a:fld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3B9AE28-E757-A201-98F2-BABE733798E1}"/>
              </a:ext>
            </a:extLst>
          </p:cNvPr>
          <p:cNvGrpSpPr/>
          <p:nvPr/>
        </p:nvGrpSpPr>
        <p:grpSpPr>
          <a:xfrm>
            <a:off x="6433125" y="1615625"/>
            <a:ext cx="5430665" cy="4651031"/>
            <a:chOff x="6534725" y="1244299"/>
            <a:chExt cx="5430665" cy="4651031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5096B42-8BF1-29C5-AC6D-BDB02EF12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26228" y="1244299"/>
              <a:ext cx="2939162" cy="4369401"/>
            </a:xfrm>
            <a:prstGeom prst="rect">
              <a:avLst/>
            </a:prstGeom>
            <a:noFill/>
          </p:spPr>
        </p:pic>
        <p:pic>
          <p:nvPicPr>
            <p:cNvPr id="7" name="Picture 4" descr="Bildergebnis für borkenkaefer.at">
              <a:extLst>
                <a:ext uri="{FF2B5EF4-FFF2-40B4-BE49-F238E27FC236}">
                  <a16:creationId xmlns:a16="http://schemas.microsoft.com/office/drawing/2014/main" id="{527314C7-F5F1-A26D-3EA3-9611C98C0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4725" y="1244299"/>
              <a:ext cx="2397658" cy="2847979"/>
            </a:xfrm>
            <a:prstGeom prst="rect">
              <a:avLst/>
            </a:prstGeom>
            <a:noFill/>
          </p:spPr>
        </p:pic>
        <p:pic>
          <p:nvPicPr>
            <p:cNvPr id="8" name="Picture 6" descr="Bildergebnis für borkenkaefer.at bfw">
              <a:extLst>
                <a:ext uri="{FF2B5EF4-FFF2-40B4-BE49-F238E27FC236}">
                  <a16:creationId xmlns:a16="http://schemas.microsoft.com/office/drawing/2014/main" id="{DFE223BE-3B10-FB6C-E199-A1CD4D5FA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4725" y="4232648"/>
              <a:ext cx="2397658" cy="1381052"/>
            </a:xfrm>
            <a:prstGeom prst="rect">
              <a:avLst/>
            </a:prstGeom>
            <a:noFill/>
          </p:spPr>
        </p:pic>
        <p:sp>
          <p:nvSpPr>
            <p:cNvPr id="9" name="Textfeld 9">
              <a:extLst>
                <a:ext uri="{FF2B5EF4-FFF2-40B4-BE49-F238E27FC236}">
                  <a16:creationId xmlns:a16="http://schemas.microsoft.com/office/drawing/2014/main" id="{5AC57FFB-78A3-D015-F459-98AF08391D25}"/>
                </a:ext>
              </a:extLst>
            </p:cNvPr>
            <p:cNvSpPr txBox="1"/>
            <p:nvPr/>
          </p:nvSpPr>
          <p:spPr>
            <a:xfrm>
              <a:off x="8867915" y="5618331"/>
              <a:ext cx="3097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AT" sz="1200" dirty="0"/>
                <a:t>© http://bfw.ac.at/rz/bfwcms2.web?dok=5234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271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D55EC1-75FD-0906-DB85-BF0A49EA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Major Challenges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024C81-FE45-0F61-AC26-48F58C4EC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Tree species classification on single tree level	</a:t>
            </a:r>
            <a:r>
              <a:rPr lang="en-US" altLang="zh-TW" dirty="0">
                <a:solidFill>
                  <a:srgbClr val="FF0000"/>
                </a:solidFill>
              </a:rPr>
              <a:t>Multispectral</a:t>
            </a:r>
          </a:p>
          <a:p>
            <a:pPr marL="0" indent="0">
              <a:buNone/>
            </a:pPr>
            <a:r>
              <a:rPr lang="en-US" altLang="zh-TW" dirty="0"/>
              <a:t>Forest gaps due to lower temporal resolution	</a:t>
            </a:r>
            <a:r>
              <a:rPr lang="en-US" altLang="zh-TW" dirty="0">
                <a:solidFill>
                  <a:srgbClr val="FF0000"/>
                </a:solidFill>
              </a:rPr>
              <a:t>Multitemporal</a:t>
            </a:r>
          </a:p>
          <a:p>
            <a:endParaRPr lang="zh-TW" altLang="en-US" dirty="0"/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0934E4D3-1B42-B65C-0C17-EE26BFAE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A8AF183-3009-79D6-222A-725A5FA3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F4A7064-F3BF-9C88-165D-C4DAE0902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14" y="3083989"/>
            <a:ext cx="1922500" cy="144000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D6C0FA5E-9B54-2F69-2172-E147AF88A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80"/>
          <a:stretch/>
        </p:blipFill>
        <p:spPr>
          <a:xfrm>
            <a:off x="3684072" y="3067977"/>
            <a:ext cx="1920000" cy="1440000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3A064AE5-17AC-9649-263C-A4F36B699AC8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14" y="4642914"/>
            <a:ext cx="1920000" cy="144000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5A9F8CF-CAB0-3EC0-B4A5-A7DB73916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72" y="4642914"/>
            <a:ext cx="1920000" cy="1440000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9B4F19BB-832E-5A19-E33D-B9BD3F407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24" y="3375963"/>
            <a:ext cx="5721050" cy="2264027"/>
          </a:xfrm>
          <a:prstGeom prst="rect">
            <a:avLst/>
          </a:prstGeom>
        </p:spPr>
      </p:pic>
      <p:sp>
        <p:nvSpPr>
          <p:cNvPr id="17" name="Textfeld 9">
            <a:extLst>
              <a:ext uri="{FF2B5EF4-FFF2-40B4-BE49-F238E27FC236}">
                <a16:creationId xmlns:a16="http://schemas.microsoft.com/office/drawing/2014/main" id="{9BA0EA04-D597-5783-AE6D-EE80C93E675E}"/>
              </a:ext>
            </a:extLst>
          </p:cNvPr>
          <p:cNvSpPr txBox="1"/>
          <p:nvPr/>
        </p:nvSpPr>
        <p:spPr>
          <a:xfrm>
            <a:off x="3684072" y="6082914"/>
            <a:ext cx="192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200" dirty="0"/>
              <a:t>SilviLaser 2021 Benchmark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A7C8CCCB-D89E-0439-8F7D-1440DD090CFE}"/>
              </a:ext>
            </a:extLst>
          </p:cNvPr>
          <p:cNvSpPr txBox="1"/>
          <p:nvPr/>
        </p:nvSpPr>
        <p:spPr>
          <a:xfrm>
            <a:off x="10026340" y="5639990"/>
            <a:ext cx="1621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200" dirty="0"/>
              <a:t>Bruggisser et al. (2021)</a:t>
            </a:r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AB9D3F8E-2E08-BF36-0143-37DE5976E9FB}"/>
              </a:ext>
            </a:extLst>
          </p:cNvPr>
          <p:cNvSpPr/>
          <p:nvPr/>
        </p:nvSpPr>
        <p:spPr>
          <a:xfrm>
            <a:off x="7695028" y="1930960"/>
            <a:ext cx="328246" cy="26572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3B73A967-085A-4F68-4FA5-BDA6E59099B6}"/>
              </a:ext>
            </a:extLst>
          </p:cNvPr>
          <p:cNvSpPr/>
          <p:nvPr/>
        </p:nvSpPr>
        <p:spPr>
          <a:xfrm>
            <a:off x="7695028" y="2434681"/>
            <a:ext cx="328246" cy="26572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46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16860E-9B6F-B92F-D4BD-88EB8A91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Ongoing Work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4D5A01-67CF-7003-4CC7-8AED48D75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2 test sites in Austria</a:t>
            </a:r>
          </a:p>
          <a:p>
            <a:r>
              <a:rPr lang="en-US" altLang="zh-TW" dirty="0"/>
              <a:t>Data acquisition</a:t>
            </a:r>
          </a:p>
          <a:p>
            <a:pPr lvl="1"/>
            <a:r>
              <a:rPr lang="en-US" altLang="zh-TW" dirty="0"/>
              <a:t>Multispectral airborne laser scanning (MS-ALS)</a:t>
            </a:r>
          </a:p>
          <a:p>
            <a:pPr lvl="1"/>
            <a:r>
              <a:rPr lang="en-US" altLang="zh-TW" dirty="0"/>
              <a:t>Terrestrial laser scanning</a:t>
            </a:r>
            <a:r>
              <a:rPr lang="zh-TW" altLang="en-US" dirty="0"/>
              <a:t> </a:t>
            </a:r>
            <a:r>
              <a:rPr lang="en-US" altLang="zh-TW" dirty="0"/>
              <a:t>(TLS)</a:t>
            </a:r>
          </a:p>
          <a:p>
            <a:pPr lvl="1"/>
            <a:r>
              <a:rPr lang="en-US" altLang="zh-TW" dirty="0"/>
              <a:t>Multitemporal remote sensing</a:t>
            </a:r>
          </a:p>
          <a:p>
            <a:pPr lvl="1"/>
            <a:r>
              <a:rPr lang="en-US" altLang="zh-TW" b="0" i="0" dirty="0">
                <a:effectLst/>
                <a:latin typeface="Calibri" panose="020F0502020204030204" pitchFamily="34" charset="0"/>
              </a:rPr>
              <a:t>Climate/weather, soil, air</a:t>
            </a:r>
          </a:p>
          <a:p>
            <a:r>
              <a:rPr lang="en-US" altLang="zh-TW" dirty="0">
                <a:latin typeface="Calibri" panose="020F0502020204030204" pitchFamily="34" charset="0"/>
              </a:rPr>
              <a:t>Model</a:t>
            </a:r>
          </a:p>
          <a:p>
            <a:pPr lvl="1"/>
            <a:r>
              <a:rPr lang="en-GB" altLang="zh-TW" sz="2400" dirty="0"/>
              <a:t>PHENIPS: real time modelling of bark beetle phenology</a:t>
            </a:r>
          </a:p>
          <a:p>
            <a:pPr lvl="1"/>
            <a:r>
              <a:rPr lang="en-US" altLang="zh-TW" dirty="0">
                <a:hlinkClick r:id="rId2"/>
              </a:rPr>
              <a:t>https://ifff-server.boku.ac.at</a:t>
            </a:r>
            <a:endParaRPr lang="en-US" altLang="zh-TW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3A44B5-D49C-865B-BF76-F2613A8B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D63CF3B-7FE9-167D-7B3A-B56335FF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11BB7B4-2BFE-4AC4-9A86-EEB1A391A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908215"/>
            <a:ext cx="3361047" cy="25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6">
            <a:extLst>
              <a:ext uri="{FF2B5EF4-FFF2-40B4-BE49-F238E27FC236}">
                <a16:creationId xmlns:a16="http://schemas.microsoft.com/office/drawing/2014/main" id="{5AA0DFB2-5CEC-40A6-B60A-E668B5660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3429000"/>
            <a:ext cx="3361047" cy="25207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CF31FB59-5695-677B-1238-F44DA3CEEE83}"/>
              </a:ext>
            </a:extLst>
          </p:cNvPr>
          <p:cNvSpPr txBox="1"/>
          <p:nvPr/>
        </p:nvSpPr>
        <p:spPr>
          <a:xfrm>
            <a:off x="10364930" y="5949785"/>
            <a:ext cx="153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200" dirty="0"/>
              <a:t>Netherer et al. (2018)</a:t>
            </a:r>
          </a:p>
        </p:txBody>
      </p:sp>
    </p:spTree>
    <p:extLst>
      <p:ext uri="{BB962C8B-B14F-4D97-AF65-F5344CB8AC3E}">
        <p14:creationId xmlns:p14="http://schemas.microsoft.com/office/powerpoint/2010/main" val="61675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FF44E2-F549-2CA0-1CD4-CF25E255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3335"/>
            <a:ext cx="9534460" cy="1371406"/>
          </a:xfrm>
        </p:spPr>
        <p:txBody>
          <a:bodyPr/>
          <a:lstStyle/>
          <a:p>
            <a:r>
              <a:rPr lang="en-US" altLang="zh-TW" dirty="0"/>
              <a:t>Thank you for your attention!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CE20E20-234D-247C-0D01-B423B09E5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338" y="2506502"/>
            <a:ext cx="10515600" cy="3729005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Contact</a:t>
            </a:r>
          </a:p>
          <a:p>
            <a:r>
              <a:rPr lang="en-US" altLang="zh-TW" dirty="0" err="1">
                <a:solidFill>
                  <a:schemeClr val="tx1"/>
                </a:solidFill>
              </a:rPr>
              <a:t>Hollaus</a:t>
            </a:r>
            <a:r>
              <a:rPr lang="en-US" altLang="zh-TW" dirty="0">
                <a:solidFill>
                  <a:schemeClr val="tx1"/>
                </a:solidFill>
              </a:rPr>
              <a:t> Markus	</a:t>
            </a:r>
            <a:r>
              <a:rPr lang="en-US" altLang="zh-TW" u="sng" dirty="0">
                <a:solidFill>
                  <a:schemeClr val="tx1"/>
                </a:solidFill>
                <a:hlinkClick r:id="rId2"/>
              </a:rPr>
              <a:t>markus.hollaus@geo.tuwien.ac.at</a:t>
            </a:r>
            <a:endParaRPr lang="en-US" altLang="zh-TW" u="sng" dirty="0">
              <a:solidFill>
                <a:schemeClr val="tx1"/>
              </a:solidFill>
            </a:endParaRPr>
          </a:p>
          <a:p>
            <a:r>
              <a:rPr lang="en-US" altLang="zh-TW" dirty="0">
                <a:solidFill>
                  <a:schemeClr val="tx1"/>
                </a:solidFill>
              </a:rPr>
              <a:t>Yi-Chen Chen		</a:t>
            </a:r>
            <a:r>
              <a:rPr lang="en-US" altLang="zh-TW" u="sng" dirty="0">
                <a:solidFill>
                  <a:schemeClr val="tx1"/>
                </a:solidFill>
                <a:hlinkClick r:id="rId3"/>
              </a:rPr>
              <a:t>yi-chen.chen@geo.tuwien.ac.at</a:t>
            </a:r>
            <a:endParaRPr lang="en-US" altLang="zh-TW" u="sng" dirty="0">
              <a:solidFill>
                <a:schemeClr val="tx1"/>
              </a:solidFill>
            </a:endParaRPr>
          </a:p>
          <a:p>
            <a:r>
              <a:rPr lang="en-US" altLang="zh-TW" dirty="0">
                <a:solidFill>
                  <a:schemeClr val="tx1"/>
                </a:solidFill>
              </a:rPr>
              <a:t>Sigrid </a:t>
            </a:r>
            <a:r>
              <a:rPr lang="en-US" altLang="zh-TW" dirty="0" err="1">
                <a:solidFill>
                  <a:schemeClr val="tx1"/>
                </a:solidFill>
              </a:rPr>
              <a:t>Netherer</a:t>
            </a:r>
            <a:r>
              <a:rPr lang="en-US" altLang="zh-TW" dirty="0">
                <a:solidFill>
                  <a:schemeClr val="tx1"/>
                </a:solidFill>
              </a:rPr>
              <a:t>	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hlinkClick r:id="rId4"/>
              </a:rPr>
              <a:t>sigrid.netherer@boku.ac.at</a:t>
            </a:r>
            <a:endParaRPr lang="en-US" altLang="zh-TW" b="0" i="0" dirty="0">
              <a:solidFill>
                <a:srgbClr val="333333"/>
              </a:solidFill>
              <a:effectLst/>
              <a:latin typeface="Calibri" panose="020F0502020204030204" pitchFamily="34" charset="0"/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B8AF0D-1C01-6F44-A4BC-A8583F16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2022/5/27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752428-5943-C92E-8A36-AEFED0AC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D679-6FB1-4449-AC95-14FA1BED7342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BE45F13-E774-BA3B-1637-0527464F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38" y="4957596"/>
            <a:ext cx="2425959" cy="115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ep_Wald Boden_A4">
            <a:extLst>
              <a:ext uri="{FF2B5EF4-FFF2-40B4-BE49-F238E27FC236}">
                <a16:creationId xmlns:a16="http://schemas.microsoft.com/office/drawing/2014/main" id="{2456C29B-0DD1-3413-6AB8-AEDAB339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9" t="24438" r="19208" b="21707"/>
          <a:stretch/>
        </p:blipFill>
        <p:spPr bwMode="auto">
          <a:xfrm>
            <a:off x="3647827" y="4841965"/>
            <a:ext cx="1414336" cy="13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269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288</Words>
  <Application>Microsoft Office PowerPoint</Application>
  <PresentationFormat>寬螢幕</PresentationFormat>
  <Paragraphs>58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佈景主題</vt:lpstr>
      <vt:lpstr>4Map4Health Forest Structure Mapping and Tree Species Classification using Laser Scanning Data for Bark Beetle Risk Assessment</vt:lpstr>
      <vt:lpstr>Background</vt:lpstr>
      <vt:lpstr>Aim</vt:lpstr>
      <vt:lpstr>Bark Beetle Infestation</vt:lpstr>
      <vt:lpstr>Major Challenges</vt:lpstr>
      <vt:lpstr>Ongoing Work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4Map4Health:  Forest Structure Mapping and Tree Species Classification using Laser Scanning Data for Bark Beetle Risk Assessment</dc:title>
  <dc:creator>Chen, Yi-Chen</dc:creator>
  <cp:lastModifiedBy>Chen, Yi-Chen</cp:lastModifiedBy>
  <cp:revision>21</cp:revision>
  <dcterms:created xsi:type="dcterms:W3CDTF">2022-05-26T14:13:12Z</dcterms:created>
  <dcterms:modified xsi:type="dcterms:W3CDTF">2022-05-27T01:38:52Z</dcterms:modified>
</cp:coreProperties>
</file>