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33" r:id="rId3"/>
    <p:sldId id="445" r:id="rId4"/>
    <p:sldId id="446" r:id="rId5"/>
    <p:sldId id="459" r:id="rId6"/>
    <p:sldId id="458" r:id="rId7"/>
    <p:sldId id="461" r:id="rId8"/>
  </p:sldIdLst>
  <p:sldSz cx="12192000" cy="6858000"/>
  <p:notesSz cx="6858000" cy="12192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 et sommaire" id="{E91CAC98-3B07-4032-B370-61E1A083E40D}">
          <p14:sldIdLst>
            <p14:sldId id="256"/>
            <p14:sldId id="433"/>
            <p14:sldId id="445"/>
            <p14:sldId id="446"/>
            <p14:sldId id="459"/>
            <p14:sldId id="458"/>
            <p14:sldId id="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Grandjouan" initials="OG" lastIdx="2" clrIdx="0">
    <p:extLst>
      <p:ext uri="{19B8F6BF-5375-455C-9EA6-DF929625EA0E}">
        <p15:presenceInfo xmlns:p15="http://schemas.microsoft.com/office/powerpoint/2012/main" userId="S-1-5-21-2483217246-111161958-1364159687-34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7F3"/>
    <a:srgbClr val="702D99"/>
    <a:srgbClr val="EB792E"/>
    <a:srgbClr val="305290"/>
    <a:srgbClr val="02A2A2"/>
    <a:srgbClr val="06A4DA"/>
    <a:srgbClr val="03AAE5"/>
    <a:srgbClr val="772F88"/>
    <a:srgbClr val="E96519"/>
    <a:srgbClr val="EB8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8482" autoAdjust="0"/>
  </p:normalViewPr>
  <p:slideViewPr>
    <p:cSldViewPr>
      <p:cViewPr varScale="1">
        <p:scale>
          <a:sx n="66" d="100"/>
          <a:sy n="66" d="100"/>
        </p:scale>
        <p:origin x="4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292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B39E9-E396-4A56-9598-8C5A8FD563D1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D4F73-111A-4193-BDA1-DBA87BED29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37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DE74-B1D4-486C-A0BB-5427140A85A6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22B42-A39F-4C90-B814-8FB63EE58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96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22B42-A39F-4C90-B814-8FB63EE582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6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 - Vers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4" y="980728"/>
            <a:ext cx="3049716" cy="1197014"/>
          </a:xfrm>
          <a:prstGeom prst="rect">
            <a:avLst/>
          </a:prstGeom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2837638"/>
            <a:ext cx="4076699" cy="2790824"/>
          </a:xfrm>
          <a:prstGeom prst="rect">
            <a:avLst/>
          </a:prstGeom>
        </p:spPr>
      </p:pic>
      <p:pic>
        <p:nvPicPr>
          <p:cNvPr id="5" name="Image 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69308" y="3212976"/>
            <a:ext cx="314325" cy="428625"/>
          </a:xfrm>
          <a:prstGeom prst="rect">
            <a:avLst/>
          </a:prstGeom>
        </p:spPr>
      </p:pic>
      <p:sp>
        <p:nvSpPr>
          <p:cNvPr id="6" name="Rectangle 6"/>
          <p:cNvSpPr/>
          <p:nvPr userDrawn="1"/>
        </p:nvSpPr>
        <p:spPr bwMode="auto"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auto"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 bwMode="auto"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 txBox="1">
            <a:spLocks/>
          </p:cNvSpPr>
          <p:nvPr userDrawn="1"/>
        </p:nvSpPr>
        <p:spPr bwMode="auto">
          <a:xfrm rot="5400000">
            <a:off x="7781157" y="2829453"/>
            <a:ext cx="5445257" cy="555555"/>
          </a:xfrm>
          <a:prstGeom prst="rect">
            <a:avLst/>
          </a:prstGeom>
        </p:spPr>
        <p:txBody>
          <a:bodyPr vert="horz" lIns="0" tIns="46800" rIns="91440" bIns="45720" rtlCol="0" anchor="b">
            <a:normAutofit/>
          </a:bodyPr>
          <a:lstStyle>
            <a:lvl1pPr marL="457200" indent="-457200" algn="ctr" defTabSz="914400">
              <a:lnSpc>
                <a:spcPct val="90000"/>
              </a:lnSpc>
              <a:spcBef>
                <a:spcPts val="0"/>
              </a:spcBef>
              <a:buFontTx/>
              <a:buChar char="*"/>
              <a:defRPr sz="6000" b="1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SzPct val="125000"/>
              <a:buBlip>
                <a:blip r:embed="rId2"/>
              </a:buBlip>
            </a:pPr>
            <a:r>
              <a:rPr lang="fr-FR" sz="3000" dirty="0" smtClean="0"/>
              <a:t>Titre</a:t>
            </a:r>
            <a:endParaRPr lang="fr-FR" sz="3000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 bwMode="auto"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16" y="980728"/>
            <a:ext cx="10508035" cy="45638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9416" y="260649"/>
            <a:ext cx="10508035" cy="50405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A3A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5" name="Imag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3392" y="332656"/>
            <a:ext cx="216024" cy="2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6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 - Versio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401852" y="1272218"/>
            <a:ext cx="1546667" cy="4177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 bwMode="auto"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auto"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 bwMode="auto"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5" name="Imag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7408" y="858842"/>
            <a:ext cx="314325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 bwMode="auto"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 bwMode="auto"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 txBox="1">
            <a:spLocks/>
          </p:cNvSpPr>
          <p:nvPr userDrawn="1"/>
        </p:nvSpPr>
        <p:spPr bwMode="auto">
          <a:xfrm>
            <a:off x="743192" y="293857"/>
            <a:ext cx="10216343" cy="555555"/>
          </a:xfrm>
          <a:prstGeom prst="rect">
            <a:avLst/>
          </a:prstGeom>
        </p:spPr>
        <p:txBody>
          <a:bodyPr vert="horz" lIns="0" tIns="46800" rIns="91440" bIns="45720" rtlCol="0" anchor="b">
            <a:normAutofit/>
          </a:bodyPr>
          <a:lstStyle>
            <a:lvl1pPr marL="457200" indent="-457200" algn="ctr" defTabSz="914400">
              <a:lnSpc>
                <a:spcPct val="90000"/>
              </a:lnSpc>
              <a:spcBef>
                <a:spcPts val="0"/>
              </a:spcBef>
              <a:buFontTx/>
              <a:buChar char="*"/>
              <a:defRPr sz="6000" b="1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SzPct val="125000"/>
              <a:buBlip>
                <a:blip r:embed="rId2"/>
              </a:buBlip>
            </a:pP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 bwMode="auto"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 bwMode="auto"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581894"/>
            <a:ext cx="6172200" cy="50375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 bwMode="auto"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1"/>
          </p:nvPr>
        </p:nvSpPr>
        <p:spPr bwMode="auto"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 bwMode="auto"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pPr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ZoneTexte 12"/>
          <p:cNvSpPr>
            <a:spLocks noAdjustHandles="1"/>
          </p:cNvSpPr>
          <p:nvPr userDrawn="1"/>
        </p:nvSpPr>
        <p:spPr bwMode="auto"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1200" b="0" dirty="0">
                <a:solidFill>
                  <a:srgbClr val="00A3A6"/>
                </a:solidFill>
                <a:latin typeface="Raleway"/>
              </a:rPr>
              <a:t>p. </a:t>
            </a:r>
            <a:fld id="{10B4F56D-375A-4CA4-ABA3-E73F3ECBB440}" type="slidenum">
              <a:rPr lang="fr-FR" sz="1200" b="0">
                <a:solidFill>
                  <a:srgbClr val="00A3A6"/>
                </a:solidFill>
                <a:latin typeface="Raleway"/>
              </a:rPr>
              <a:t>‹N°›</a:t>
            </a:fld>
            <a:endParaRPr lang="fr-FR" sz="1200" b="0" dirty="0">
              <a:solidFill>
                <a:srgbClr val="00A3A6"/>
              </a:solidFill>
              <a:latin typeface="Raleway"/>
            </a:endParaRPr>
          </a:p>
        </p:txBody>
      </p:sp>
      <p:pic>
        <p:nvPicPr>
          <p:cNvPr id="7" name="Image 13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8" name="ZoneTexte 14"/>
          <p:cNvSpPr>
            <a:spLocks noAdjustHandles="1"/>
          </p:cNvSpPr>
          <p:nvPr userDrawn="1"/>
        </p:nvSpPr>
        <p:spPr bwMode="auto">
          <a:xfrm>
            <a:off x="1142998" y="6350734"/>
            <a:ext cx="8481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dirty="0" smtClean="0"/>
              <a:t>A </a:t>
            </a:r>
            <a:r>
              <a:rPr lang="fr-FR" sz="1000" dirty="0" err="1" smtClean="0"/>
              <a:t>biogeochemical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approach</a:t>
            </a:r>
            <a:r>
              <a:rPr lang="fr-FR" sz="1000" baseline="0" dirty="0" smtClean="0"/>
              <a:t> to </a:t>
            </a:r>
            <a:r>
              <a:rPr lang="fr-FR" sz="1000" baseline="0" dirty="0" err="1" smtClean="0"/>
              <a:t>build</a:t>
            </a:r>
            <a:r>
              <a:rPr lang="fr-FR" sz="1000" baseline="0" dirty="0" smtClean="0"/>
              <a:t> a </a:t>
            </a:r>
            <a:r>
              <a:rPr lang="fr-FR" sz="1000" baseline="0" dirty="0" err="1" smtClean="0"/>
              <a:t>perceptual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hydrological</a:t>
            </a:r>
            <a:r>
              <a:rPr lang="fr-FR" sz="1000" baseline="0" dirty="0" smtClean="0"/>
              <a:t> model for a </a:t>
            </a:r>
            <a:r>
              <a:rPr lang="fr-FR" sz="1000" baseline="0" dirty="0" err="1" smtClean="0"/>
              <a:t>small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peri-urban</a:t>
            </a:r>
            <a:r>
              <a:rPr lang="fr-FR" sz="1000" baseline="0" dirty="0" smtClean="0"/>
              <a:t> </a:t>
            </a:r>
            <a:r>
              <a:rPr lang="fr-FR" sz="1000" baseline="0" dirty="0" err="1" smtClean="0"/>
              <a:t>catchment</a:t>
            </a:r>
            <a:endParaRPr lang="fr-FR" sz="1000" i="1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9" name="ZoneTexte 15"/>
          <p:cNvSpPr>
            <a:spLocks noAdjustHandles="1"/>
          </p:cNvSpPr>
          <p:nvPr userDrawn="1"/>
        </p:nvSpPr>
        <p:spPr bwMode="auto"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EGU 2022 </a:t>
            </a:r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– 24/05/</a:t>
            </a:r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2022</a:t>
            </a:r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  </a:t>
            </a:r>
            <a:r>
              <a:rPr lang="fr-FR" sz="1000" dirty="0" smtClean="0">
                <a:solidFill>
                  <a:srgbClr val="00A3A6"/>
                </a:solidFill>
                <a:latin typeface="+mj-lt"/>
              </a:rPr>
              <a:t>Olivier</a:t>
            </a:r>
            <a:r>
              <a:rPr lang="fr-FR" sz="1000" baseline="0" dirty="0" smtClean="0">
                <a:solidFill>
                  <a:srgbClr val="00A3A6"/>
                </a:solidFill>
                <a:latin typeface="+mj-lt"/>
              </a:rPr>
              <a:t> Grandjouan</a:t>
            </a:r>
            <a:endParaRPr lang="fr-FR" sz="1000" dirty="0">
              <a:solidFill>
                <a:srgbClr val="00A3A6"/>
              </a:solidFill>
              <a:latin typeface="+mj-lt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4512" y="6076187"/>
            <a:ext cx="720080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457200" indent="-457200" algn="l" defTabSz="914400">
        <a:lnSpc>
          <a:spcPct val="90000"/>
        </a:lnSpc>
        <a:spcBef>
          <a:spcPts val="0"/>
        </a:spcBef>
        <a:buFontTx/>
        <a:buChar char="*"/>
        <a:defRPr sz="3000" b="1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6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2790" y="4462661"/>
            <a:ext cx="108438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275662"/>
                </a:solidFill>
                <a:latin typeface="Calibri Light"/>
              </a:rPr>
              <a:t>Olivier Grandjouan, Flora Branger, Matthieu Masson, Benoit </a:t>
            </a:r>
            <a:r>
              <a:rPr lang="en-US" sz="2400" b="1" i="1" dirty="0" err="1" smtClean="0">
                <a:solidFill>
                  <a:srgbClr val="275662"/>
                </a:solidFill>
                <a:latin typeface="Calibri Light"/>
              </a:rPr>
              <a:t>Cournoyer</a:t>
            </a:r>
            <a:r>
              <a:rPr lang="en-US" sz="2400" b="1" i="1" dirty="0" smtClean="0">
                <a:solidFill>
                  <a:srgbClr val="275662"/>
                </a:solidFill>
                <a:latin typeface="Calibri Light"/>
              </a:rPr>
              <a:t>, Marina Coquery</a:t>
            </a:r>
            <a:endParaRPr lang="en-US" sz="2400" b="1" i="1" baseline="30000" dirty="0" smtClean="0">
              <a:solidFill>
                <a:srgbClr val="275662"/>
              </a:solidFill>
              <a:latin typeface="Calibri Light"/>
            </a:endParaRPr>
          </a:p>
          <a:p>
            <a:pPr algn="ctr"/>
            <a:endParaRPr lang="en-US" sz="2400" b="1" i="1" dirty="0" smtClean="0">
              <a:solidFill>
                <a:srgbClr val="275662"/>
              </a:solidFill>
              <a:latin typeface="Calibri Light"/>
            </a:endParaRPr>
          </a:p>
          <a:p>
            <a:pPr algn="ctr"/>
            <a:r>
              <a:rPr lang="en-US" sz="2400" b="1" i="1" dirty="0">
                <a:solidFill>
                  <a:srgbClr val="275662"/>
                </a:solidFill>
                <a:latin typeface="Calibri Light"/>
              </a:rPr>
              <a:t>Session </a:t>
            </a:r>
            <a:r>
              <a:rPr lang="en-US" sz="2400" b="1" i="1" dirty="0" smtClean="0">
                <a:solidFill>
                  <a:srgbClr val="275662"/>
                </a:solidFill>
                <a:latin typeface="Calibri Light"/>
              </a:rPr>
              <a:t>HS2.2.1 – 24 may 2022</a:t>
            </a:r>
            <a:endParaRPr lang="en-US" sz="2400" b="1" i="1" dirty="0">
              <a:solidFill>
                <a:srgbClr val="275662"/>
              </a:solidFill>
              <a:latin typeface="Calibri Light"/>
            </a:endParaRPr>
          </a:p>
          <a:p>
            <a:endParaRPr lang="en-US" sz="2400" b="1" dirty="0" smtClean="0">
              <a:solidFill>
                <a:srgbClr val="275662"/>
              </a:solidFill>
              <a:latin typeface="Calibri Light"/>
            </a:endParaRPr>
          </a:p>
          <a:p>
            <a:endParaRPr lang="fr-FR" dirty="0"/>
          </a:p>
        </p:txBody>
      </p:sp>
      <p:sp>
        <p:nvSpPr>
          <p:cNvPr id="4" name="Titre 9"/>
          <p:cNvSpPr>
            <a:spLocks noGrp="1"/>
          </p:cNvSpPr>
          <p:nvPr>
            <p:ph type="ctrTitle"/>
          </p:nvPr>
        </p:nvSpPr>
        <p:spPr bwMode="auto">
          <a:xfrm>
            <a:off x="2279576" y="3175741"/>
            <a:ext cx="9792351" cy="1229119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/>
              <a:t>A </a:t>
            </a:r>
            <a:r>
              <a:rPr lang="fr-FR" sz="3200" dirty="0" err="1" smtClean="0"/>
              <a:t>biogeochemical</a:t>
            </a:r>
            <a:r>
              <a:rPr lang="fr-FR" sz="3200" dirty="0" smtClean="0"/>
              <a:t> </a:t>
            </a:r>
            <a:r>
              <a:rPr lang="fr-FR" sz="3200" dirty="0" err="1" smtClean="0"/>
              <a:t>approach</a:t>
            </a:r>
            <a:r>
              <a:rPr lang="fr-FR" sz="3200" dirty="0" smtClean="0"/>
              <a:t> to </a:t>
            </a:r>
            <a:r>
              <a:rPr lang="fr-FR" sz="3200" dirty="0" err="1" smtClean="0"/>
              <a:t>build</a:t>
            </a:r>
            <a:r>
              <a:rPr lang="fr-FR" sz="3200" dirty="0" smtClean="0"/>
              <a:t> a </a:t>
            </a:r>
            <a:r>
              <a:rPr lang="fr-FR" sz="3200" dirty="0" err="1" smtClean="0"/>
              <a:t>perceptual</a:t>
            </a:r>
            <a:r>
              <a:rPr lang="fr-FR" sz="3200" dirty="0" smtClean="0"/>
              <a:t> </a:t>
            </a:r>
            <a:r>
              <a:rPr lang="fr-FR" sz="3200" dirty="0" err="1" smtClean="0"/>
              <a:t>hydrological</a:t>
            </a:r>
            <a:r>
              <a:rPr lang="fr-FR" sz="3200" dirty="0" smtClean="0"/>
              <a:t> model for a </a:t>
            </a:r>
            <a:r>
              <a:rPr lang="fr-FR" sz="3200" dirty="0" err="1" smtClean="0"/>
              <a:t>small</a:t>
            </a:r>
            <a:r>
              <a:rPr lang="fr-FR" sz="3200" dirty="0" smtClean="0"/>
              <a:t> </a:t>
            </a:r>
            <a:r>
              <a:rPr lang="fr-FR" sz="3200" dirty="0" err="1" smtClean="0"/>
              <a:t>peri-urban</a:t>
            </a:r>
            <a:r>
              <a:rPr lang="fr-FR" sz="3200" dirty="0" smtClean="0"/>
              <a:t> </a:t>
            </a:r>
            <a:r>
              <a:rPr lang="fr-FR" sz="3200" dirty="0" err="1" smtClean="0"/>
              <a:t>catchment</a:t>
            </a:r>
            <a:r>
              <a:rPr lang="fr-FR" sz="2400" dirty="0" smtClean="0">
                <a:solidFill>
                  <a:srgbClr val="275662"/>
                </a:solidFill>
              </a:rPr>
              <a:t/>
            </a:r>
            <a:br>
              <a:rPr lang="fr-FR" sz="2400" dirty="0" smtClean="0">
                <a:solidFill>
                  <a:srgbClr val="275662"/>
                </a:solidFill>
              </a:rPr>
            </a:br>
            <a:endParaRPr lang="fr-FR" sz="1800" dirty="0">
              <a:solidFill>
                <a:srgbClr val="27566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9" b="29844"/>
          <a:stretch/>
        </p:blipFill>
        <p:spPr>
          <a:xfrm>
            <a:off x="6456040" y="944650"/>
            <a:ext cx="2457196" cy="10484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r="14594"/>
          <a:stretch/>
        </p:blipFill>
        <p:spPr>
          <a:xfrm>
            <a:off x="9683277" y="1987819"/>
            <a:ext cx="2215744" cy="10498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251" y="142639"/>
            <a:ext cx="2800612" cy="9263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1389" y="86110"/>
            <a:ext cx="2047875" cy="8763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766" y="5467664"/>
            <a:ext cx="890487" cy="12466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" y="5725802"/>
            <a:ext cx="3679995" cy="105681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059569"/>
            <a:ext cx="666666" cy="6666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88" y="165994"/>
            <a:ext cx="2476500" cy="76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88" y="1810006"/>
            <a:ext cx="2295525" cy="1171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47" y="1274301"/>
            <a:ext cx="2857500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556705"/>
            <a:ext cx="5310012" cy="353659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0"/>
          </p:nvPr>
        </p:nvSpPr>
        <p:spPr>
          <a:xfrm>
            <a:off x="839416" y="260649"/>
            <a:ext cx="10801200" cy="504056"/>
          </a:xfrm>
        </p:spPr>
        <p:txBody>
          <a:bodyPr>
            <a:noAutofit/>
          </a:bodyPr>
          <a:lstStyle/>
          <a:p>
            <a:r>
              <a:rPr lang="fr-FR" dirty="0" smtClean="0"/>
              <a:t>Goals and </a:t>
            </a:r>
            <a:r>
              <a:rPr lang="fr-FR" dirty="0" err="1" smtClean="0"/>
              <a:t>method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98847" y="3435384"/>
            <a:ext cx="6003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 smtClean="0"/>
              <a:t>Site : </a:t>
            </a:r>
            <a:r>
              <a:rPr lang="fr-FR" sz="2400" dirty="0" smtClean="0"/>
              <a:t>Ratier </a:t>
            </a:r>
            <a:r>
              <a:rPr lang="fr-FR" sz="2400" dirty="0" err="1" smtClean="0"/>
              <a:t>watershed</a:t>
            </a:r>
            <a:r>
              <a:rPr lang="fr-FR" sz="2400" dirty="0" smtClean="0"/>
              <a:t>, 19 km²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 smtClean="0"/>
              <a:t>Data : </a:t>
            </a:r>
            <a:r>
              <a:rPr lang="fr-FR" sz="2400" b="1" dirty="0" smtClean="0">
                <a:solidFill>
                  <a:schemeClr val="accent2"/>
                </a:solidFill>
              </a:rPr>
              <a:t>major </a:t>
            </a:r>
            <a:r>
              <a:rPr lang="fr-FR" sz="2400" b="1" dirty="0" err="1" smtClean="0">
                <a:solidFill>
                  <a:schemeClr val="accent2"/>
                </a:solidFill>
              </a:rPr>
              <a:t>parameters</a:t>
            </a:r>
            <a:r>
              <a:rPr lang="fr-FR" sz="2400" dirty="0" smtClean="0"/>
              <a:t>, </a:t>
            </a:r>
            <a:r>
              <a:rPr lang="fr-FR" sz="2400" b="1" dirty="0" err="1" smtClean="0">
                <a:solidFill>
                  <a:schemeClr val="accent2"/>
                </a:solidFill>
              </a:rPr>
              <a:t>dissolved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r>
              <a:rPr lang="fr-FR" sz="2400" b="1" dirty="0" err="1" smtClean="0">
                <a:solidFill>
                  <a:schemeClr val="accent2"/>
                </a:solidFill>
              </a:rPr>
              <a:t>metals</a:t>
            </a:r>
            <a:r>
              <a:rPr lang="fr-FR" sz="2400" dirty="0" smtClean="0"/>
              <a:t>, and </a:t>
            </a:r>
            <a:r>
              <a:rPr lang="fr-FR" sz="2400" b="1" dirty="0" err="1" smtClean="0">
                <a:solidFill>
                  <a:schemeClr val="accent2"/>
                </a:solidFill>
              </a:rPr>
              <a:t>microbiological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r>
              <a:rPr lang="fr-FR" sz="2400" b="1" dirty="0" err="1" smtClean="0">
                <a:solidFill>
                  <a:schemeClr val="accent2"/>
                </a:solidFill>
              </a:rPr>
              <a:t>parameters</a:t>
            </a:r>
            <a:endParaRPr lang="fr-FR" sz="24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err="1" smtClean="0"/>
              <a:t>Monthly</a:t>
            </a:r>
            <a:r>
              <a:rPr lang="fr-FR" sz="2400" dirty="0" smtClean="0"/>
              <a:t> </a:t>
            </a:r>
            <a:r>
              <a:rPr lang="fr-FR" sz="2400" dirty="0" err="1" smtClean="0"/>
              <a:t>sampling</a:t>
            </a:r>
            <a:r>
              <a:rPr lang="fr-FR" sz="2400" dirty="0" smtClean="0"/>
              <a:t> (2017-2019) at </a:t>
            </a:r>
            <a:r>
              <a:rPr lang="fr-FR" sz="2400" b="1" dirty="0" err="1" smtClean="0">
                <a:solidFill>
                  <a:srgbClr val="08E2E8"/>
                </a:solidFill>
              </a:rPr>
              <a:t>two</a:t>
            </a:r>
            <a:r>
              <a:rPr lang="fr-FR" sz="2400" b="1" dirty="0" smtClean="0">
                <a:solidFill>
                  <a:srgbClr val="08E2E8"/>
                </a:solidFill>
              </a:rPr>
              <a:t> stations</a:t>
            </a:r>
            <a:endParaRPr lang="fr-FR" sz="2400" b="1" u="sng" dirty="0" smtClean="0">
              <a:solidFill>
                <a:srgbClr val="08E2E8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4" t="1638" b="71062"/>
          <a:stretch/>
        </p:blipFill>
        <p:spPr>
          <a:xfrm>
            <a:off x="9552384" y="620159"/>
            <a:ext cx="1656184" cy="19059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8847" y="908720"/>
            <a:ext cx="84614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 err="1" smtClean="0"/>
              <a:t>Development</a:t>
            </a:r>
            <a:r>
              <a:rPr lang="fr-FR" sz="2800" dirty="0" smtClean="0"/>
              <a:t> of a </a:t>
            </a:r>
            <a:r>
              <a:rPr lang="fr-FR" sz="2800" dirty="0" err="1" smtClean="0"/>
              <a:t>biogeochemical</a:t>
            </a:r>
            <a:r>
              <a:rPr lang="fr-FR" sz="2800" dirty="0" smtClean="0"/>
              <a:t> </a:t>
            </a:r>
            <a:r>
              <a:rPr lang="fr-FR" sz="2800" dirty="0" err="1" smtClean="0"/>
              <a:t>approach</a:t>
            </a:r>
            <a:r>
              <a:rPr lang="fr-FR" sz="2800" dirty="0" smtClean="0"/>
              <a:t> to </a:t>
            </a:r>
            <a:r>
              <a:rPr lang="fr-FR" sz="2800" dirty="0" err="1" smtClean="0"/>
              <a:t>better</a:t>
            </a:r>
            <a:r>
              <a:rPr lang="fr-FR" sz="2800" dirty="0" smtClean="0"/>
              <a:t> </a:t>
            </a:r>
            <a:r>
              <a:rPr lang="fr-FR" sz="2800" dirty="0" err="1" smtClean="0"/>
              <a:t>understand</a:t>
            </a:r>
            <a:r>
              <a:rPr lang="fr-FR" sz="2800" dirty="0" smtClean="0"/>
              <a:t> </a:t>
            </a:r>
            <a:r>
              <a:rPr lang="fr-FR" sz="2800" b="1" dirty="0" smtClean="0"/>
              <a:t>main </a:t>
            </a:r>
            <a:r>
              <a:rPr lang="fr-FR" sz="2800" b="1" dirty="0" err="1" smtClean="0"/>
              <a:t>hydrological</a:t>
            </a:r>
            <a:r>
              <a:rPr lang="fr-FR" sz="2800" b="1" dirty="0" smtClean="0"/>
              <a:t> contributions </a:t>
            </a:r>
            <a:r>
              <a:rPr lang="fr-FR" sz="2800" dirty="0" smtClean="0"/>
              <a:t>on a </a:t>
            </a:r>
            <a:r>
              <a:rPr lang="fr-FR" sz="2800" dirty="0" err="1" smtClean="0"/>
              <a:t>peri-urban</a:t>
            </a:r>
            <a:r>
              <a:rPr lang="fr-FR" sz="2800" dirty="0" smtClean="0"/>
              <a:t> </a:t>
            </a:r>
            <a:r>
              <a:rPr lang="fr-FR" sz="2800" dirty="0" err="1" smtClean="0"/>
              <a:t>catchment</a:t>
            </a:r>
            <a:endParaRPr lang="fr-FR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800" dirty="0" smtClean="0"/>
              <a:t>Set </a:t>
            </a:r>
            <a:r>
              <a:rPr lang="fr-FR" sz="2800" dirty="0"/>
              <a:t>up of a </a:t>
            </a:r>
            <a:r>
              <a:rPr lang="fr-FR" sz="2800" b="1" dirty="0" err="1"/>
              <a:t>perceptual</a:t>
            </a:r>
            <a:r>
              <a:rPr lang="fr-FR" sz="2800" b="1" dirty="0"/>
              <a:t> model </a:t>
            </a:r>
            <a:r>
              <a:rPr lang="fr-FR" sz="2800" dirty="0"/>
              <a:t>to </a:t>
            </a:r>
            <a:r>
              <a:rPr lang="fr-FR" sz="2800" dirty="0" err="1"/>
              <a:t>reproduce</a:t>
            </a:r>
            <a:r>
              <a:rPr lang="fr-FR" sz="2800" dirty="0"/>
              <a:t> </a:t>
            </a:r>
            <a:r>
              <a:rPr lang="fr-FR" sz="2800" dirty="0" err="1"/>
              <a:t>our</a:t>
            </a:r>
            <a:r>
              <a:rPr lang="fr-FR" sz="2800" dirty="0"/>
              <a:t> </a:t>
            </a:r>
            <a:r>
              <a:rPr lang="fr-FR" sz="2800" dirty="0" err="1"/>
              <a:t>understanding</a:t>
            </a:r>
            <a:r>
              <a:rPr lang="fr-FR" sz="2800" dirty="0"/>
              <a:t> of the </a:t>
            </a:r>
            <a:r>
              <a:rPr lang="fr-FR" sz="2800" dirty="0" err="1"/>
              <a:t>catchment</a:t>
            </a:r>
            <a:r>
              <a:rPr lang="fr-FR" sz="2800" dirty="0"/>
              <a:t> </a:t>
            </a:r>
            <a:r>
              <a:rPr lang="fr-FR" sz="2800" dirty="0" err="1" smtClean="0"/>
              <a:t>behaviour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869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30" y="896159"/>
            <a:ext cx="7000991" cy="532678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Build</a:t>
            </a:r>
            <a:r>
              <a:rPr lang="fr-FR" dirty="0" smtClean="0"/>
              <a:t> of a </a:t>
            </a:r>
            <a:r>
              <a:rPr lang="fr-FR" dirty="0" err="1" smtClean="0"/>
              <a:t>hypothetical</a:t>
            </a:r>
            <a:r>
              <a:rPr lang="fr-FR" dirty="0" smtClean="0"/>
              <a:t> </a:t>
            </a:r>
            <a:r>
              <a:rPr lang="fr-FR" dirty="0" err="1" smtClean="0"/>
              <a:t>perceptual</a:t>
            </a:r>
            <a:r>
              <a:rPr lang="fr-FR" dirty="0" smtClean="0"/>
              <a:t> model of the Ratier </a:t>
            </a:r>
            <a:r>
              <a:rPr lang="fr-FR" dirty="0" err="1" smtClean="0"/>
              <a:t>catchment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718" y="4761853"/>
            <a:ext cx="1195675" cy="976354"/>
          </a:xfrm>
          <a:prstGeom prst="rect">
            <a:avLst/>
          </a:prstGeom>
          <a:solidFill>
            <a:schemeClr val="bg1"/>
          </a:solidFill>
          <a:ln w="57150">
            <a:solidFill>
              <a:srgbClr val="773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773596"/>
                </a:solidFill>
              </a:rPr>
              <a:t>G</a:t>
            </a:r>
            <a:endParaRPr lang="fr-FR" b="1" dirty="0">
              <a:solidFill>
                <a:srgbClr val="7735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567" y="3300929"/>
            <a:ext cx="1195675" cy="976354"/>
          </a:xfrm>
          <a:prstGeom prst="rect">
            <a:avLst/>
          </a:prstGeom>
          <a:solidFill>
            <a:schemeClr val="bg1"/>
          </a:solidFill>
          <a:ln w="57150">
            <a:solidFill>
              <a:srgbClr val="E96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E96519"/>
                </a:solidFill>
              </a:rPr>
              <a:t>S</a:t>
            </a:r>
            <a:endParaRPr lang="fr-FR" b="1" dirty="0">
              <a:solidFill>
                <a:srgbClr val="E9651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566" y="1855947"/>
            <a:ext cx="1195675" cy="976354"/>
          </a:xfrm>
          <a:prstGeom prst="rect">
            <a:avLst/>
          </a:prstGeom>
          <a:solidFill>
            <a:schemeClr val="bg1"/>
          </a:solidFill>
          <a:ln w="57150">
            <a:solidFill>
              <a:srgbClr val="5D9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accent5"/>
                </a:solidFill>
              </a:rPr>
              <a:t>D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36269" y="4895002"/>
            <a:ext cx="149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77328F"/>
                </a:solidFill>
              </a:rPr>
              <a:t>Groundwater</a:t>
            </a:r>
            <a:r>
              <a:rPr lang="fr-FR" b="1" dirty="0" smtClean="0">
                <a:solidFill>
                  <a:srgbClr val="77328F"/>
                </a:solidFill>
              </a:rPr>
              <a:t> flow</a:t>
            </a:r>
            <a:endParaRPr lang="fr-FR" b="1" dirty="0">
              <a:solidFill>
                <a:srgbClr val="77328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36269" y="3441921"/>
            <a:ext cx="149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E66218"/>
                </a:solidFill>
              </a:rPr>
              <a:t>Subsurface</a:t>
            </a:r>
            <a:r>
              <a:rPr lang="fr-FR" b="1" dirty="0" smtClean="0">
                <a:solidFill>
                  <a:srgbClr val="E66218"/>
                </a:solidFill>
              </a:rPr>
              <a:t> flow</a:t>
            </a:r>
            <a:endParaRPr lang="fr-FR" b="1" dirty="0">
              <a:solidFill>
                <a:srgbClr val="E66218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36269" y="1988840"/>
            <a:ext cx="149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5D95CB"/>
                </a:solidFill>
              </a:rPr>
              <a:t>Direct surface </a:t>
            </a:r>
            <a:r>
              <a:rPr lang="fr-FR" b="1" dirty="0" err="1" smtClean="0">
                <a:solidFill>
                  <a:srgbClr val="5D95CB"/>
                </a:solidFill>
              </a:rPr>
              <a:t>runoff</a:t>
            </a:r>
            <a:endParaRPr lang="fr-FR" b="1" dirty="0">
              <a:solidFill>
                <a:srgbClr val="5D95CB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4974" y="1221838"/>
            <a:ext cx="376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3 main </a:t>
            </a:r>
            <a:r>
              <a:rPr lang="fr-FR" sz="2000" b="1" dirty="0" err="1" smtClean="0"/>
              <a:t>hydrological</a:t>
            </a:r>
            <a:r>
              <a:rPr lang="fr-FR" sz="2000" b="1" dirty="0" smtClean="0"/>
              <a:t> contributions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434993" y="1883317"/>
            <a:ext cx="191504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Not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represented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monthly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samples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37545" y="1653034"/>
            <a:ext cx="1498724" cy="1502432"/>
          </a:xfrm>
          <a:prstGeom prst="line">
            <a:avLst/>
          </a:prstGeom>
          <a:ln w="57150">
            <a:solidFill>
              <a:srgbClr val="305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78132" y="1673218"/>
            <a:ext cx="1498724" cy="1502432"/>
          </a:xfrm>
          <a:prstGeom prst="line">
            <a:avLst/>
          </a:prstGeom>
          <a:ln w="57150">
            <a:solidFill>
              <a:srgbClr val="305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992544" y="3630952"/>
            <a:ext cx="479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773596"/>
                </a:solidFill>
              </a:rPr>
              <a:t>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07502" y="3949261"/>
            <a:ext cx="402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E66218"/>
                </a:solidFill>
              </a:rPr>
              <a:t>S</a:t>
            </a:r>
            <a:endParaRPr lang="fr-FR" sz="3600" b="1" dirty="0">
              <a:solidFill>
                <a:srgbClr val="E66218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10496380" y="3441921"/>
            <a:ext cx="851071" cy="653582"/>
          </a:xfrm>
          <a:prstGeom prst="straightConnector1">
            <a:avLst/>
          </a:prstGeom>
          <a:ln w="127000">
            <a:solidFill>
              <a:srgbClr val="77328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8885732" y="4331980"/>
            <a:ext cx="721771" cy="395066"/>
          </a:xfrm>
          <a:prstGeom prst="straightConnector1">
            <a:avLst/>
          </a:prstGeom>
          <a:ln w="114300">
            <a:solidFill>
              <a:srgbClr val="E35F17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256538" y="2424434"/>
            <a:ext cx="463198" cy="0"/>
          </a:xfrm>
          <a:prstGeom prst="straightConnector1">
            <a:avLst/>
          </a:prstGeom>
          <a:ln w="57150">
            <a:solidFill>
              <a:srgbClr val="3052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5" grpId="0"/>
      <p:bldP spid="11" grpId="0"/>
      <p:bldP spid="12" grpId="0"/>
      <p:bldP spid="10" grpId="0" animBg="1"/>
      <p:bldP spid="2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7" y="3760503"/>
            <a:ext cx="6564963" cy="233279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Source identification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biogeochemical</a:t>
            </a:r>
            <a:r>
              <a:rPr lang="fr-FR" dirty="0" smtClean="0"/>
              <a:t> signature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75148" y="1028918"/>
            <a:ext cx="223224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Lato" panose="020F0502020204030203" pitchFamily="34" charset="0"/>
              </a:rPr>
              <a:t>1. </a:t>
            </a:r>
            <a:r>
              <a:rPr lang="fr-FR" sz="1600" b="1" dirty="0" err="1" smtClean="0">
                <a:latin typeface="Lato" panose="020F0502020204030203" pitchFamily="34" charset="0"/>
              </a:rPr>
              <a:t>Correlation</a:t>
            </a:r>
            <a:r>
              <a:rPr lang="fr-FR" sz="1600" b="1" dirty="0" smtClean="0">
                <a:latin typeface="Lato" panose="020F0502020204030203" pitchFamily="34" charset="0"/>
              </a:rPr>
              <a:t> </a:t>
            </a:r>
            <a:r>
              <a:rPr lang="fr-FR" sz="1600" b="1" dirty="0" err="1" smtClean="0">
                <a:latin typeface="Lato" panose="020F0502020204030203" pitchFamily="34" charset="0"/>
              </a:rPr>
              <a:t>analysis</a:t>
            </a:r>
            <a:endParaRPr lang="fr-FR" sz="1600" b="1" dirty="0">
              <a:latin typeface="Lato" panose="020F050202020403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75707" y="2772217"/>
            <a:ext cx="222558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Lato" panose="020F0502020204030203" pitchFamily="34" charset="0"/>
              </a:rPr>
              <a:t>2. Hydro-</a:t>
            </a:r>
            <a:r>
              <a:rPr lang="fr-FR" sz="1600" b="1" dirty="0" err="1" smtClean="0">
                <a:latin typeface="Lato" panose="020F0502020204030203" pitchFamily="34" charset="0"/>
              </a:rPr>
              <a:t>climatologic</a:t>
            </a:r>
            <a:r>
              <a:rPr lang="fr-FR" sz="1600" b="1" dirty="0" smtClean="0">
                <a:latin typeface="Lato" panose="020F0502020204030203" pitchFamily="34" charset="0"/>
              </a:rPr>
              <a:t> </a:t>
            </a:r>
            <a:r>
              <a:rPr lang="fr-FR" sz="1600" b="1" dirty="0" err="1" smtClean="0">
                <a:latin typeface="Lato" panose="020F0502020204030203" pitchFamily="34" charset="0"/>
              </a:rPr>
              <a:t>indicators</a:t>
            </a:r>
            <a:endParaRPr lang="fr-FR" sz="1600" b="1" dirty="0">
              <a:latin typeface="Lato" panose="020F0502020204030203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112224" y="692696"/>
            <a:ext cx="252028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Lato" panose="020F0502020204030203" pitchFamily="34" charset="0"/>
              </a:rPr>
              <a:t>3 . Principal components </a:t>
            </a:r>
            <a:r>
              <a:rPr lang="fr-FR" sz="1600" b="1" dirty="0" err="1" smtClean="0">
                <a:latin typeface="Lato" panose="020F0502020204030203" pitchFamily="34" charset="0"/>
              </a:rPr>
              <a:t>analysis</a:t>
            </a:r>
            <a:r>
              <a:rPr lang="fr-FR" sz="1600" b="1" dirty="0" smtClean="0">
                <a:latin typeface="Lato" panose="020F0502020204030203" pitchFamily="34" charset="0"/>
              </a:rPr>
              <a:t> (PCA)</a:t>
            </a:r>
            <a:endParaRPr lang="fr-FR" sz="1600" b="1" dirty="0">
              <a:latin typeface="Lato" panose="020F0502020204030203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18" y="1277471"/>
            <a:ext cx="4707474" cy="470747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519296" y="1674843"/>
            <a:ext cx="761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 = 26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7321987" y="2462244"/>
            <a:ext cx="1080120" cy="1542237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9630595" y="2132857"/>
            <a:ext cx="1840634" cy="198693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632080" y="2852606"/>
            <a:ext cx="577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b="1" dirty="0">
                <a:solidFill>
                  <a:srgbClr val="773596"/>
                </a:solidFill>
              </a:rPr>
              <a:t>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08220" y="1695279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b="1" dirty="0">
                <a:solidFill>
                  <a:srgbClr val="EB792E"/>
                </a:solidFill>
              </a:rPr>
              <a:t>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2607" y="1525613"/>
            <a:ext cx="50573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b="1" dirty="0" smtClean="0">
                <a:sym typeface="Wingdings" panose="05000000000000000000" pitchFamily="2" charset="2"/>
              </a:rPr>
              <a:t>Identification and </a:t>
            </a:r>
            <a:r>
              <a:rPr lang="fr-FR" b="1" dirty="0" err="1" smtClean="0">
                <a:sym typeface="Wingdings" panose="05000000000000000000" pitchFamily="2" charset="2"/>
              </a:rPr>
              <a:t>grouping</a:t>
            </a:r>
            <a:r>
              <a:rPr lang="fr-FR" b="1" dirty="0" smtClean="0">
                <a:sym typeface="Wingdings" panose="05000000000000000000" pitchFamily="2" charset="2"/>
              </a:rPr>
              <a:t> of </a:t>
            </a:r>
            <a:r>
              <a:rPr lang="fr-FR" b="1" dirty="0" err="1" smtClean="0">
                <a:sym typeface="Wingdings" panose="05000000000000000000" pitchFamily="2" charset="2"/>
              </a:rPr>
              <a:t>parameters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with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similar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behaviour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 smtClean="0">
                <a:sym typeface="Wingdings" panose="05000000000000000000" pitchFamily="2" charset="2"/>
              </a:rPr>
              <a:t>Simplification of </a:t>
            </a:r>
            <a:r>
              <a:rPr lang="fr-FR" b="1" dirty="0" err="1" smtClean="0">
                <a:sym typeface="Wingdings" panose="05000000000000000000" pitchFamily="2" charset="2"/>
              </a:rPr>
              <a:t>dataset</a:t>
            </a:r>
            <a:r>
              <a:rPr lang="fr-FR" b="1" dirty="0" smtClean="0">
                <a:sym typeface="Wingdings" panose="05000000000000000000" pitchFamily="2" charset="2"/>
              </a:rPr>
              <a:t> for </a:t>
            </a:r>
            <a:r>
              <a:rPr lang="fr-FR" b="1" dirty="0" err="1" smtClean="0">
                <a:sym typeface="Wingdings" panose="05000000000000000000" pitchFamily="2" charset="2"/>
              </a:rPr>
              <a:t>further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analysis</a:t>
            </a:r>
            <a:endParaRPr lang="fr-FR" b="1" dirty="0" smtClean="0">
              <a:sym typeface="Wingdings" panose="05000000000000000000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704757" y="5926967"/>
            <a:ext cx="48638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HF183 : </a:t>
            </a:r>
            <a:r>
              <a:rPr lang="fr-FR" i="1" dirty="0" err="1" smtClean="0"/>
              <a:t>human-specific</a:t>
            </a:r>
            <a:r>
              <a:rPr lang="fr-FR" i="1" dirty="0" smtClean="0"/>
              <a:t> </a:t>
            </a:r>
            <a:r>
              <a:rPr lang="fr-FR" i="1" dirty="0" err="1" smtClean="0"/>
              <a:t>Bacteroides</a:t>
            </a:r>
            <a:endParaRPr lang="fr-FR" i="1" dirty="0" smtClean="0"/>
          </a:p>
          <a:p>
            <a:r>
              <a:rPr lang="fr-FR" b="1" i="1" dirty="0" smtClean="0"/>
              <a:t>rum-2-bac : </a:t>
            </a:r>
            <a:r>
              <a:rPr lang="fr-FR" i="1" dirty="0" smtClean="0"/>
              <a:t>ruminant-</a:t>
            </a:r>
            <a:r>
              <a:rPr lang="fr-FR" i="1" dirty="0" err="1" smtClean="0"/>
              <a:t>specific</a:t>
            </a:r>
            <a:r>
              <a:rPr lang="fr-FR" i="1" dirty="0" smtClean="0"/>
              <a:t> </a:t>
            </a:r>
            <a:r>
              <a:rPr lang="fr-FR" i="1" dirty="0" err="1" smtClean="0"/>
              <a:t>Bacteroides</a:t>
            </a:r>
            <a:endParaRPr lang="fr-FR" i="1" dirty="0" smtClean="0"/>
          </a:p>
          <a:p>
            <a:r>
              <a:rPr lang="fr-FR" b="1" i="1" dirty="0" err="1" smtClean="0"/>
              <a:t>P.Aeruginosa</a:t>
            </a:r>
            <a:r>
              <a:rPr lang="fr-FR" b="1" i="1" dirty="0" smtClean="0"/>
              <a:t> :</a:t>
            </a:r>
            <a:r>
              <a:rPr lang="fr-FR" i="1" dirty="0" smtClean="0"/>
              <a:t> </a:t>
            </a:r>
            <a:r>
              <a:rPr lang="fr-FR" i="1" dirty="0" err="1" smtClean="0"/>
              <a:t>bacteria</a:t>
            </a:r>
            <a:r>
              <a:rPr lang="fr-FR" i="1" dirty="0" smtClean="0"/>
              <a:t> </a:t>
            </a:r>
            <a:r>
              <a:rPr lang="fr-FR" i="1" dirty="0" err="1" smtClean="0"/>
              <a:t>linked</a:t>
            </a:r>
            <a:r>
              <a:rPr lang="fr-FR" i="1" dirty="0" smtClean="0"/>
              <a:t> to </a:t>
            </a:r>
            <a:r>
              <a:rPr lang="fr-FR" i="1" dirty="0" err="1" smtClean="0"/>
              <a:t>sewage</a:t>
            </a:r>
            <a:r>
              <a:rPr lang="fr-FR" i="1" dirty="0" smtClean="0"/>
              <a:t> network</a:t>
            </a:r>
            <a:endParaRPr lang="fr-FR" b="1" i="1" dirty="0"/>
          </a:p>
        </p:txBody>
      </p:sp>
      <p:sp>
        <p:nvSpPr>
          <p:cNvPr id="42" name="Rectangle 41"/>
          <p:cNvSpPr/>
          <p:nvPr/>
        </p:nvSpPr>
        <p:spPr>
          <a:xfrm>
            <a:off x="67117" y="3455548"/>
            <a:ext cx="6748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 err="1" smtClean="0">
                <a:sym typeface="Wingdings" panose="05000000000000000000" pitchFamily="2" charset="2"/>
              </a:rPr>
              <a:t>Linking</a:t>
            </a:r>
            <a:r>
              <a:rPr lang="fr-FR" b="1" dirty="0" smtClean="0">
                <a:sym typeface="Wingdings" panose="05000000000000000000" pitchFamily="2" charset="2"/>
              </a:rPr>
              <a:t> concentration </a:t>
            </a:r>
            <a:r>
              <a:rPr lang="fr-FR" b="1" dirty="0" err="1" smtClean="0">
                <a:sym typeface="Wingdings" panose="05000000000000000000" pitchFamily="2" charset="2"/>
              </a:rPr>
              <a:t>with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ym typeface="Wingdings" panose="05000000000000000000" pitchFamily="2" charset="2"/>
              </a:rPr>
              <a:t>hydrologic</a:t>
            </a:r>
            <a:r>
              <a:rPr lang="fr-FR" b="1" dirty="0" smtClean="0">
                <a:sym typeface="Wingdings" panose="05000000000000000000" pitchFamily="2" charset="2"/>
              </a:rPr>
              <a:t> and </a:t>
            </a:r>
            <a:r>
              <a:rPr lang="fr-FR" b="1" dirty="0" err="1" smtClean="0">
                <a:sym typeface="Wingdings" panose="05000000000000000000" pitchFamily="2" charset="2"/>
              </a:rPr>
              <a:t>climatologic</a:t>
            </a:r>
            <a:r>
              <a:rPr lang="fr-FR" b="1" dirty="0" smtClean="0">
                <a:sym typeface="Wingdings" panose="05000000000000000000" pitchFamily="2" charset="2"/>
              </a:rPr>
              <a:t> conditions</a:t>
            </a:r>
            <a:endParaRPr lang="fr-FR" b="1" dirty="0">
              <a:sym typeface="Wingdings" panose="05000000000000000000" pitchFamily="2" charset="2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2731502" y="4277816"/>
            <a:ext cx="1296144" cy="0"/>
          </a:xfrm>
          <a:prstGeom prst="straightConnector1">
            <a:avLst/>
          </a:prstGeom>
          <a:ln w="57150">
            <a:solidFill>
              <a:srgbClr val="260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711624" y="4955705"/>
            <a:ext cx="1296144" cy="0"/>
          </a:xfrm>
          <a:prstGeom prst="straightConnector1">
            <a:avLst/>
          </a:prstGeom>
          <a:ln w="57150">
            <a:solidFill>
              <a:srgbClr val="260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2711624" y="5675785"/>
            <a:ext cx="1296144" cy="0"/>
          </a:xfrm>
          <a:prstGeom prst="straightConnector1">
            <a:avLst/>
          </a:prstGeom>
          <a:ln w="57150">
            <a:solidFill>
              <a:srgbClr val="260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583929" y="2881514"/>
            <a:ext cx="206922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468915" y="2788718"/>
            <a:ext cx="49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702D99"/>
                  </a:solidFill>
                </a:ln>
                <a:solidFill>
                  <a:srgbClr val="702D99"/>
                </a:solidFill>
                <a:latin typeface="Lato Black" panose="020F0A02020204030203" pitchFamily="34" charset="0"/>
              </a:rPr>
              <a:t>Ca</a:t>
            </a:r>
            <a:endParaRPr lang="fr-FR" sz="1400" b="1" dirty="0">
              <a:ln>
                <a:solidFill>
                  <a:srgbClr val="702D99"/>
                </a:solidFill>
              </a:ln>
              <a:solidFill>
                <a:srgbClr val="702D99"/>
              </a:solidFill>
              <a:latin typeface="Lato Black" panose="020F0A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39210" y="2592937"/>
            <a:ext cx="206922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759804" y="2492896"/>
            <a:ext cx="49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702D99"/>
                  </a:solidFill>
                </a:ln>
                <a:solidFill>
                  <a:srgbClr val="702D99"/>
                </a:solidFill>
                <a:latin typeface="Lato Black" panose="020F0A02020204030203" pitchFamily="34" charset="0"/>
              </a:rPr>
              <a:t>Sr</a:t>
            </a:r>
            <a:endParaRPr lang="fr-FR" sz="1400" b="1" dirty="0">
              <a:ln>
                <a:solidFill>
                  <a:srgbClr val="702D99"/>
                </a:solidFill>
              </a:ln>
              <a:solidFill>
                <a:srgbClr val="702D99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92477" y="3668866"/>
            <a:ext cx="206922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855651" y="3668867"/>
            <a:ext cx="206922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548119" y="3562797"/>
            <a:ext cx="49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702D99"/>
                  </a:solidFill>
                </a:ln>
                <a:solidFill>
                  <a:srgbClr val="702D99"/>
                </a:solidFill>
                <a:latin typeface="Lato Black" panose="020F0A02020204030203" pitchFamily="34" charset="0"/>
              </a:rPr>
              <a:t>Li</a:t>
            </a:r>
            <a:endParaRPr lang="fr-FR" sz="1400" b="1" dirty="0">
              <a:ln>
                <a:solidFill>
                  <a:srgbClr val="702D99"/>
                </a:solidFill>
              </a:ln>
              <a:solidFill>
                <a:srgbClr val="702D99"/>
              </a:solidFill>
              <a:latin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866749" y="2658066"/>
            <a:ext cx="375723" cy="133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1095329" y="3241411"/>
            <a:ext cx="206922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0747323" y="2566988"/>
            <a:ext cx="58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EB792E"/>
                  </a:solidFill>
                </a:ln>
                <a:solidFill>
                  <a:srgbClr val="EB792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Lato Black" panose="020F0A02020204030203" pitchFamily="34" charset="0"/>
              </a:rPr>
              <a:t>DOC</a:t>
            </a:r>
            <a:endParaRPr lang="fr-FR" sz="1400" b="1" dirty="0">
              <a:ln>
                <a:solidFill>
                  <a:srgbClr val="EB792E"/>
                </a:solidFill>
              </a:ln>
              <a:solidFill>
                <a:srgbClr val="EB792E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89804" y="2690018"/>
            <a:ext cx="468458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0456132" y="2451831"/>
            <a:ext cx="206922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0683336" y="3640214"/>
            <a:ext cx="206922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0632504" y="3002813"/>
            <a:ext cx="206922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0961538" y="3135092"/>
            <a:ext cx="58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EB792E"/>
                  </a:solidFill>
                </a:ln>
                <a:solidFill>
                  <a:srgbClr val="EB792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Lato Black" panose="020F0A02020204030203" pitchFamily="34" charset="0"/>
              </a:rPr>
              <a:t>Cr</a:t>
            </a:r>
            <a:endParaRPr lang="fr-FR" sz="1400" b="1" dirty="0">
              <a:ln>
                <a:solidFill>
                  <a:srgbClr val="EB792E"/>
                </a:solidFill>
              </a:ln>
              <a:solidFill>
                <a:srgbClr val="EB792E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0281861" y="2330473"/>
            <a:ext cx="58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EB792E"/>
                  </a:solidFill>
                </a:ln>
                <a:solidFill>
                  <a:srgbClr val="EB792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Lato Black" panose="020F0A02020204030203" pitchFamily="34" charset="0"/>
              </a:rPr>
              <a:t>Cu</a:t>
            </a:r>
            <a:endParaRPr lang="fr-FR" sz="1400" b="1" dirty="0">
              <a:ln>
                <a:solidFill>
                  <a:srgbClr val="EB792E"/>
                </a:solidFill>
              </a:ln>
              <a:solidFill>
                <a:srgbClr val="EB792E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0612328" y="3529714"/>
            <a:ext cx="58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EB792E"/>
                  </a:solidFill>
                </a:ln>
                <a:solidFill>
                  <a:srgbClr val="EB792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Lato Black" panose="020F0A02020204030203" pitchFamily="34" charset="0"/>
              </a:rPr>
              <a:t>Al</a:t>
            </a:r>
            <a:endParaRPr lang="fr-FR" sz="1400" b="1" dirty="0">
              <a:ln>
                <a:solidFill>
                  <a:srgbClr val="EB792E"/>
                </a:solidFill>
              </a:ln>
              <a:solidFill>
                <a:srgbClr val="EB792E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0796328" y="2798286"/>
            <a:ext cx="58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EB792E"/>
                  </a:solidFill>
                </a:ln>
                <a:solidFill>
                  <a:srgbClr val="EB792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Lato Black" panose="020F0A02020204030203" pitchFamily="34" charset="0"/>
              </a:rPr>
              <a:t>Ni</a:t>
            </a:r>
            <a:endParaRPr lang="fr-FR" sz="1400" b="1" dirty="0">
              <a:ln>
                <a:solidFill>
                  <a:srgbClr val="EB792E"/>
                </a:solidFill>
              </a:ln>
              <a:solidFill>
                <a:srgbClr val="EB792E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9776461" y="3428437"/>
            <a:ext cx="1920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2807F3"/>
                </a:solidFill>
                <a:latin typeface="Lato Black" panose="020F0A02020204030203" pitchFamily="34" charset="0"/>
              </a:rPr>
              <a:t>Prev_day_discharge</a:t>
            </a:r>
            <a:endParaRPr lang="fr-FR" sz="1100" b="1" dirty="0">
              <a:solidFill>
                <a:srgbClr val="2807F3"/>
              </a:solidFill>
              <a:latin typeface="Lato Black" panose="020F0A0202020403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781652" y="3018379"/>
            <a:ext cx="790335" cy="12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9682789" y="2894581"/>
            <a:ext cx="1363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ln>
                  <a:solidFill>
                    <a:srgbClr val="EB792E"/>
                  </a:solidFill>
                </a:ln>
                <a:solidFill>
                  <a:srgbClr val="EB792E"/>
                </a:solidFill>
                <a:latin typeface="Lato Black" panose="020F0A02020204030203" pitchFamily="34" charset="0"/>
              </a:rPr>
              <a:t>P.aeruginosa</a:t>
            </a:r>
            <a:endParaRPr lang="fr-FR" sz="1400" b="1" dirty="0">
              <a:ln>
                <a:solidFill>
                  <a:srgbClr val="EB792E"/>
                </a:solidFill>
              </a:ln>
              <a:solidFill>
                <a:srgbClr val="EB792E"/>
              </a:solidFill>
              <a:latin typeface="Lato Black" panose="020F0A0202020403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237858" y="2767758"/>
            <a:ext cx="246215" cy="85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10148241" y="2677552"/>
            <a:ext cx="1920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2807F3"/>
                </a:solidFill>
                <a:latin typeface="Lato Black" panose="020F0A02020204030203" pitchFamily="34" charset="0"/>
              </a:rPr>
              <a:t>API</a:t>
            </a:r>
            <a:endParaRPr lang="fr-FR" sz="1100" b="1" dirty="0">
              <a:solidFill>
                <a:srgbClr val="2807F3"/>
              </a:solidFill>
              <a:latin typeface="Lato Black" panose="020F0A02020204030203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9743312" y="2541011"/>
            <a:ext cx="776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>
                  <a:solidFill>
                    <a:srgbClr val="EB792E"/>
                  </a:solidFill>
                </a:ln>
                <a:solidFill>
                  <a:srgbClr val="EB792E"/>
                </a:solidFill>
                <a:latin typeface="Lato Black" panose="020F0A02020204030203" pitchFamily="34" charset="0"/>
              </a:rPr>
              <a:t>HF183</a:t>
            </a:r>
            <a:endParaRPr lang="fr-FR" sz="1400" b="1" dirty="0">
              <a:ln>
                <a:solidFill>
                  <a:srgbClr val="EB792E"/>
                </a:solidFill>
              </a:ln>
              <a:solidFill>
                <a:srgbClr val="EB792E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9" grpId="0" animBg="1"/>
      <p:bldP spid="30" grpId="0" animBg="1"/>
      <p:bldP spid="32" grpId="0" animBg="1"/>
      <p:bldP spid="15" grpId="0"/>
      <p:bldP spid="16" grpId="0"/>
      <p:bldP spid="22" grpId="0" animBg="1"/>
      <p:bldP spid="42" grpId="0"/>
      <p:bldP spid="4" grpId="0" animBg="1"/>
      <p:bldP spid="2" grpId="0"/>
      <p:bldP spid="31" grpId="0" animBg="1"/>
      <p:bldP spid="25" grpId="0"/>
      <p:bldP spid="33" grpId="0" animBg="1"/>
      <p:bldP spid="34" grpId="0" animBg="1"/>
      <p:bldP spid="20" grpId="0"/>
      <p:bldP spid="35" grpId="0" animBg="1"/>
      <p:bldP spid="36" grpId="0" animBg="1"/>
      <p:bldP spid="26" grpId="0"/>
      <p:bldP spid="37" grpId="0" animBg="1"/>
      <p:bldP spid="38" grpId="0" animBg="1"/>
      <p:bldP spid="39" grpId="0" animBg="1"/>
      <p:bldP spid="40" grpId="0" animBg="1"/>
      <p:bldP spid="41" grpId="0"/>
      <p:bldP spid="43" grpId="0"/>
      <p:bldP spid="44" grpId="0"/>
      <p:bldP spid="45" grpId="0"/>
      <p:bldP spid="46" grpId="0"/>
      <p:bldP spid="55" grpId="0" animBg="1"/>
      <p:bldP spid="56" grpId="0"/>
      <p:bldP spid="57" grpId="0" animBg="1"/>
      <p:bldP spid="47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896160"/>
            <a:ext cx="6114145" cy="465202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Completion</a:t>
            </a:r>
            <a:r>
              <a:rPr lang="fr-FR" dirty="0" smtClean="0"/>
              <a:t> of the </a:t>
            </a:r>
            <a:r>
              <a:rPr lang="fr-FR" dirty="0" err="1" smtClean="0"/>
              <a:t>perceptual</a:t>
            </a:r>
            <a:r>
              <a:rPr lang="fr-FR" dirty="0" smtClean="0"/>
              <a:t> model </a:t>
            </a:r>
            <a:r>
              <a:rPr lang="fr-FR" dirty="0" err="1" smtClean="0"/>
              <a:t>based</a:t>
            </a:r>
            <a:r>
              <a:rPr lang="fr-FR" dirty="0" smtClean="0"/>
              <a:t> on the </a:t>
            </a:r>
            <a:r>
              <a:rPr lang="fr-FR" dirty="0" err="1" smtClean="0"/>
              <a:t>results</a:t>
            </a:r>
            <a:endParaRPr lang="fr-FR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62357" y="4797152"/>
            <a:ext cx="279328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 </a:t>
            </a:r>
            <a:r>
              <a:rPr lang="fr-FR" b="1" dirty="0" err="1" smtClean="0"/>
              <a:t>groundwater</a:t>
            </a:r>
            <a:r>
              <a:rPr lang="fr-FR" b="1" dirty="0" smtClean="0"/>
              <a:t> contributions : </a:t>
            </a:r>
            <a:r>
              <a:rPr lang="fr-FR" b="1" dirty="0" smtClean="0">
                <a:solidFill>
                  <a:srgbClr val="7030A0"/>
                </a:solidFill>
              </a:rPr>
              <a:t>gneiss </a:t>
            </a:r>
            <a:r>
              <a:rPr lang="fr-FR" b="1" dirty="0" err="1" smtClean="0">
                <a:solidFill>
                  <a:srgbClr val="7030A0"/>
                </a:solidFill>
              </a:rPr>
              <a:t>aquifer</a:t>
            </a:r>
            <a:r>
              <a:rPr lang="fr-FR" b="1" dirty="0" smtClean="0">
                <a:solidFill>
                  <a:srgbClr val="7030A0"/>
                </a:solidFill>
              </a:rPr>
              <a:t> (Ca</a:t>
            </a:r>
            <a:r>
              <a:rPr lang="fr-FR" b="1" baseline="30000" dirty="0" smtClean="0">
                <a:solidFill>
                  <a:srgbClr val="7030A0"/>
                </a:solidFill>
              </a:rPr>
              <a:t>2+</a:t>
            </a:r>
            <a:r>
              <a:rPr lang="fr-FR" b="1" dirty="0" smtClean="0">
                <a:solidFill>
                  <a:srgbClr val="7030A0"/>
                </a:solidFill>
              </a:rPr>
              <a:t>, Sr) </a:t>
            </a:r>
            <a:r>
              <a:rPr lang="fr-FR" b="1" dirty="0" smtClean="0"/>
              <a:t>and </a:t>
            </a:r>
            <a:r>
              <a:rPr lang="fr-FR" b="1" dirty="0" err="1" smtClean="0">
                <a:solidFill>
                  <a:srgbClr val="00B0F0"/>
                </a:solidFill>
              </a:rPr>
              <a:t>colluvium</a:t>
            </a:r>
            <a:r>
              <a:rPr lang="fr-FR" b="1" dirty="0" smtClean="0">
                <a:solidFill>
                  <a:srgbClr val="00B0F0"/>
                </a:solidFill>
              </a:rPr>
              <a:t> </a:t>
            </a:r>
            <a:r>
              <a:rPr lang="fr-FR" b="1" dirty="0" err="1" smtClean="0">
                <a:solidFill>
                  <a:srgbClr val="00B0F0"/>
                </a:solidFill>
              </a:rPr>
              <a:t>aquifer</a:t>
            </a:r>
            <a:r>
              <a:rPr lang="fr-FR" b="1" dirty="0" smtClean="0">
                <a:solidFill>
                  <a:srgbClr val="00B0F0"/>
                </a:solidFill>
              </a:rPr>
              <a:t> (Li)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63352" y="939562"/>
            <a:ext cx="64087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 main </a:t>
            </a:r>
            <a:r>
              <a:rPr lang="fr-FR" b="1" dirty="0" err="1" smtClean="0"/>
              <a:t>hydrologic</a:t>
            </a:r>
            <a:r>
              <a:rPr lang="fr-FR" b="1" dirty="0" smtClean="0"/>
              <a:t> contributions : </a:t>
            </a:r>
          </a:p>
          <a:p>
            <a:pPr algn="ctr"/>
            <a:r>
              <a:rPr lang="fr-FR" b="1" dirty="0" err="1" smtClean="0">
                <a:solidFill>
                  <a:srgbClr val="702D99"/>
                </a:solidFill>
              </a:rPr>
              <a:t>groundwater</a:t>
            </a:r>
            <a:r>
              <a:rPr lang="fr-FR" b="1" dirty="0" smtClean="0">
                <a:solidFill>
                  <a:srgbClr val="702D99"/>
                </a:solidFill>
              </a:rPr>
              <a:t> (Ca</a:t>
            </a:r>
            <a:r>
              <a:rPr lang="fr-FR" b="1" baseline="30000" dirty="0" smtClean="0">
                <a:solidFill>
                  <a:srgbClr val="702D99"/>
                </a:solidFill>
              </a:rPr>
              <a:t>2+</a:t>
            </a:r>
            <a:r>
              <a:rPr lang="fr-FR" b="1" dirty="0" smtClean="0">
                <a:solidFill>
                  <a:srgbClr val="702D99"/>
                </a:solidFill>
              </a:rPr>
              <a:t>, Li…) </a:t>
            </a:r>
            <a:r>
              <a:rPr lang="fr-FR" b="1" dirty="0" smtClean="0"/>
              <a:t>and </a:t>
            </a:r>
            <a:r>
              <a:rPr lang="fr-FR" b="1" dirty="0" err="1" smtClean="0">
                <a:solidFill>
                  <a:srgbClr val="E96519"/>
                </a:solidFill>
              </a:rPr>
              <a:t>subsurface</a:t>
            </a:r>
            <a:r>
              <a:rPr lang="fr-FR" b="1" dirty="0" smtClean="0">
                <a:solidFill>
                  <a:srgbClr val="E96519"/>
                </a:solidFill>
              </a:rPr>
              <a:t> (DOC, Cr, </a:t>
            </a:r>
            <a:r>
              <a:rPr lang="fr-FR" b="1" dirty="0" err="1" smtClean="0">
                <a:solidFill>
                  <a:srgbClr val="E96519"/>
                </a:solidFill>
              </a:rPr>
              <a:t>P.aeruginosa</a:t>
            </a:r>
            <a:r>
              <a:rPr lang="fr-FR" b="1" dirty="0" smtClean="0">
                <a:solidFill>
                  <a:srgbClr val="E96519"/>
                </a:solidFill>
              </a:rPr>
              <a:t>…)</a:t>
            </a:r>
            <a:endParaRPr lang="fr-FR" b="1" dirty="0">
              <a:solidFill>
                <a:srgbClr val="E96519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0029" y="2083540"/>
            <a:ext cx="2481718" cy="2281684"/>
            <a:chOff x="219278" y="2240995"/>
            <a:chExt cx="2753678" cy="2531722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33" y="2240995"/>
              <a:ext cx="2531723" cy="2531722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16200000">
              <a:off x="-439883" y="3217312"/>
              <a:ext cx="1742112" cy="4237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Lithium (µg/L)</a:t>
              </a:r>
              <a:endParaRPr lang="fr-FR" sz="1600" b="1" dirty="0"/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 flipH="1">
            <a:off x="1465652" y="1629296"/>
            <a:ext cx="3144" cy="5760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1462508" y="4184245"/>
            <a:ext cx="3144" cy="5760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036742" y="4824553"/>
            <a:ext cx="27424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Sewage</a:t>
            </a:r>
            <a:r>
              <a:rPr lang="fr-FR" b="1" dirty="0" smtClean="0"/>
              <a:t> </a:t>
            </a:r>
            <a:r>
              <a:rPr lang="fr-FR" b="1" dirty="0" err="1" smtClean="0"/>
              <a:t>overflow</a:t>
            </a:r>
            <a:r>
              <a:rPr lang="fr-FR" b="1" dirty="0"/>
              <a:t> </a:t>
            </a:r>
            <a:r>
              <a:rPr lang="fr-FR" b="1" dirty="0" smtClean="0"/>
              <a:t>not 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found</a:t>
            </a:r>
            <a:r>
              <a:rPr lang="fr-FR" b="1" dirty="0" smtClean="0"/>
              <a:t> at the </a:t>
            </a:r>
            <a:r>
              <a:rPr lang="fr-FR" b="1" dirty="0" err="1" smtClean="0"/>
              <a:t>downstream</a:t>
            </a:r>
            <a:r>
              <a:rPr lang="fr-FR" b="1" dirty="0" smtClean="0"/>
              <a:t> </a:t>
            </a:r>
            <a:r>
              <a:rPr lang="fr-FR" b="1" dirty="0" err="1" smtClean="0"/>
              <a:t>urban</a:t>
            </a:r>
            <a:r>
              <a:rPr lang="fr-FR" b="1" dirty="0" smtClean="0"/>
              <a:t> part</a:t>
            </a:r>
            <a:endParaRPr lang="fr-FR" b="1" dirty="0">
              <a:solidFill>
                <a:srgbClr val="00B0F0"/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974330" y="1637815"/>
            <a:ext cx="2413485" cy="2834430"/>
            <a:chOff x="23729" y="1531186"/>
            <a:chExt cx="3021114" cy="3548032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04" y="2136118"/>
              <a:ext cx="2809139" cy="2809134"/>
            </a:xfrm>
            <a:prstGeom prst="rect">
              <a:avLst/>
            </a:prstGeom>
          </p:spPr>
        </p:pic>
        <p:sp>
          <p:nvSpPr>
            <p:cNvPr id="45" name="ZoneTexte 44"/>
            <p:cNvSpPr txBox="1"/>
            <p:nvPr/>
          </p:nvSpPr>
          <p:spPr>
            <a:xfrm rot="16200000">
              <a:off x="-1538392" y="3093307"/>
              <a:ext cx="3548032" cy="4237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P. </a:t>
              </a:r>
              <a:r>
                <a:rPr lang="fr-FR" sz="1600" b="1" dirty="0" err="1" smtClean="0"/>
                <a:t>aeruginosa</a:t>
              </a:r>
              <a:r>
                <a:rPr lang="fr-FR" sz="1600" b="1" dirty="0" smtClean="0"/>
                <a:t> (nb copy/100mL)</a:t>
              </a:r>
              <a:endParaRPr lang="fr-FR" sz="1600" b="1" dirty="0"/>
            </a:p>
          </p:txBody>
        </p:sp>
      </p:grpSp>
      <p:cxnSp>
        <p:nvCxnSpPr>
          <p:cNvPr id="46" name="Connecteur droit avec flèche 45"/>
          <p:cNvCxnSpPr/>
          <p:nvPr/>
        </p:nvCxnSpPr>
        <p:spPr>
          <a:xfrm flipH="1">
            <a:off x="4407944" y="1629296"/>
            <a:ext cx="3144" cy="576000"/>
          </a:xfrm>
          <a:prstGeom prst="straightConnector1">
            <a:avLst/>
          </a:prstGeom>
          <a:ln w="76200">
            <a:solidFill>
              <a:srgbClr val="E965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4393706" y="4184245"/>
            <a:ext cx="3144" cy="576000"/>
          </a:xfrm>
          <a:prstGeom prst="straightConnector1">
            <a:avLst/>
          </a:prstGeom>
          <a:ln w="76200">
            <a:solidFill>
              <a:srgbClr val="E965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805045" y="189812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n = 12</a:t>
            </a:r>
            <a:endParaRPr lang="fr-FR" sz="105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4630788" y="1917296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n = 13</a:t>
            </a:r>
            <a:endParaRPr lang="fr-FR" sz="1050" b="1" dirty="0"/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7420719" y="4014927"/>
            <a:ext cx="504056" cy="340771"/>
          </a:xfrm>
          <a:prstGeom prst="straightConnector1">
            <a:avLst/>
          </a:prstGeom>
          <a:ln w="76200">
            <a:solidFill>
              <a:srgbClr val="E9651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8400256" y="1953268"/>
            <a:ext cx="0" cy="504056"/>
          </a:xfrm>
          <a:prstGeom prst="straightConnector1">
            <a:avLst/>
          </a:prstGeom>
          <a:ln w="38100">
            <a:solidFill>
              <a:srgbClr val="E9651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7030335" y="3589393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E96519"/>
                </a:solidFill>
                <a:latin typeface="Lato" panose="020F0502020204030203" pitchFamily="34" charset="0"/>
              </a:rPr>
              <a:t>P.aeruginosa</a:t>
            </a:r>
            <a:endParaRPr lang="fr-FR" b="1" dirty="0">
              <a:solidFill>
                <a:srgbClr val="E96519"/>
              </a:solidFill>
              <a:latin typeface="Lato" panose="020F0502020204030203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608168" y="1551073"/>
            <a:ext cx="15167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E96519"/>
                </a:solidFill>
                <a:latin typeface="Lato" panose="020F0502020204030203" pitchFamily="34" charset="0"/>
              </a:rPr>
              <a:t>P.aeruginosa</a:t>
            </a:r>
            <a:endParaRPr lang="fr-FR" b="1" dirty="0">
              <a:solidFill>
                <a:srgbClr val="E96519"/>
              </a:solidFill>
              <a:latin typeface="Lato" panose="020F050202020403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 rot="19952329">
            <a:off x="9072331" y="3839786"/>
            <a:ext cx="123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E66218"/>
                </a:solidFill>
              </a:rPr>
              <a:t>DOC, Cr, Al</a:t>
            </a:r>
            <a:endParaRPr lang="fr-FR" b="1" dirty="0">
              <a:solidFill>
                <a:srgbClr val="E66218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0694315" y="3286034"/>
            <a:ext cx="620247" cy="383900"/>
          </a:xfrm>
          <a:prstGeom prst="straightConnector1">
            <a:avLst/>
          </a:prstGeom>
          <a:ln w="69850">
            <a:solidFill>
              <a:srgbClr val="77328F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8400256" y="4302313"/>
            <a:ext cx="721771" cy="395066"/>
          </a:xfrm>
          <a:prstGeom prst="straightConnector1">
            <a:avLst/>
          </a:prstGeom>
          <a:ln w="114300">
            <a:solidFill>
              <a:srgbClr val="E35F17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19692096">
            <a:off x="10789871" y="3501104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772F88"/>
                </a:solidFill>
              </a:rPr>
              <a:t>Ca</a:t>
            </a:r>
            <a:r>
              <a:rPr lang="fr-FR" b="1" baseline="30000" dirty="0" smtClean="0">
                <a:solidFill>
                  <a:srgbClr val="772F88"/>
                </a:solidFill>
              </a:rPr>
              <a:t>2+</a:t>
            </a:r>
            <a:r>
              <a:rPr lang="fr-FR" b="1" dirty="0" smtClean="0">
                <a:solidFill>
                  <a:srgbClr val="772F88"/>
                </a:solidFill>
              </a:rPr>
              <a:t>, Sr</a:t>
            </a:r>
            <a:endParaRPr lang="fr-FR" b="1" dirty="0">
              <a:solidFill>
                <a:srgbClr val="772F88"/>
              </a:solidFill>
            </a:endParaRPr>
          </a:p>
        </p:txBody>
      </p:sp>
      <p:sp>
        <p:nvSpPr>
          <p:cNvPr id="61" name="Arc 60"/>
          <p:cNvSpPr/>
          <p:nvPr/>
        </p:nvSpPr>
        <p:spPr>
          <a:xfrm flipH="1" flipV="1">
            <a:off x="6836945" y="3706231"/>
            <a:ext cx="1642373" cy="1107521"/>
          </a:xfrm>
          <a:prstGeom prst="arc">
            <a:avLst>
              <a:gd name="adj1" fmla="val 16200000"/>
              <a:gd name="adj2" fmla="val 20552874"/>
            </a:avLst>
          </a:prstGeom>
          <a:ln w="127000">
            <a:solidFill>
              <a:srgbClr val="03AAE5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 rot="1864319">
            <a:off x="6593275" y="418055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06A4DA"/>
                </a:solidFill>
              </a:rPr>
              <a:t>Li</a:t>
            </a:r>
            <a:endParaRPr lang="fr-FR" b="1" dirty="0">
              <a:solidFill>
                <a:srgbClr val="06A4DA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61230" y="1868588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n = 24</a:t>
            </a:r>
            <a:endParaRPr lang="fr-FR" sz="105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1686973" y="1887764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n = 26</a:t>
            </a:r>
            <a:endParaRPr lang="fr-FR" sz="105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3936462" y="1735739"/>
            <a:ext cx="2503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a</a:t>
            </a:r>
            <a:endParaRPr lang="fr-FR" sz="105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747335" y="1748230"/>
            <a:ext cx="259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a</a:t>
            </a:r>
            <a:endParaRPr lang="fr-FR" sz="105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993477" y="1707401"/>
            <a:ext cx="2568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a</a:t>
            </a:r>
            <a:endParaRPr lang="fr-FR" sz="105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828758" y="1707401"/>
            <a:ext cx="2568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b</a:t>
            </a:r>
            <a:endParaRPr lang="fr-FR" sz="105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83823" y="1707401"/>
            <a:ext cx="7649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err="1" smtClean="0"/>
              <a:t>Tukey</a:t>
            </a:r>
            <a:r>
              <a:rPr lang="fr-FR" sz="1050" b="1" dirty="0" smtClean="0"/>
              <a:t> test</a:t>
            </a:r>
            <a:endParaRPr lang="fr-FR" sz="105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232243" y="1735739"/>
            <a:ext cx="7649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err="1" smtClean="0"/>
              <a:t>Tukey</a:t>
            </a:r>
            <a:r>
              <a:rPr lang="fr-FR" sz="1050" b="1" dirty="0" smtClean="0"/>
              <a:t> test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22379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42" grpId="0" animBg="1"/>
      <p:bldP spid="48" grpId="0"/>
      <p:bldP spid="49" grpId="0"/>
      <p:bldP spid="54" grpId="0"/>
      <p:bldP spid="55" grpId="0"/>
      <p:bldP spid="57" grpId="0"/>
      <p:bldP spid="60" grpId="0"/>
      <p:bldP spid="61" grpId="0" animBg="1"/>
      <p:bldP spid="6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559496" y="404664"/>
            <a:ext cx="2808312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perceptual</a:t>
            </a:r>
            <a:r>
              <a:rPr lang="fr-FR" dirty="0" smtClean="0"/>
              <a:t> to </a:t>
            </a:r>
            <a:r>
              <a:rPr lang="fr-FR" dirty="0" err="1" smtClean="0"/>
              <a:t>mixing</a:t>
            </a:r>
            <a:r>
              <a:rPr lang="fr-FR" dirty="0" smtClean="0"/>
              <a:t> and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hydrological</a:t>
            </a:r>
            <a:r>
              <a:rPr lang="fr-FR" dirty="0" smtClean="0"/>
              <a:t>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310" y="1710000"/>
            <a:ext cx="648072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1</a:t>
            </a:r>
            <a:endParaRPr lang="fr-FR" sz="3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055440" y="1628800"/>
            <a:ext cx="5184576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Estimate</a:t>
            </a:r>
            <a:r>
              <a:rPr lang="fr-FR" sz="2400" b="1" dirty="0" smtClean="0"/>
              <a:t> volume contribution </a:t>
            </a:r>
            <a:r>
              <a:rPr lang="fr-FR" sz="2400" b="1" dirty="0" err="1" smtClean="0"/>
              <a:t>using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biogeochemical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mixing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models</a:t>
            </a:r>
            <a:r>
              <a:rPr lang="fr-FR" sz="2400" b="1" dirty="0" smtClean="0"/>
              <a:t> (package </a:t>
            </a:r>
            <a:r>
              <a:rPr lang="fr-FR" sz="2400" b="1" dirty="0" err="1" smtClean="0"/>
              <a:t>nnls</a:t>
            </a:r>
            <a:r>
              <a:rPr lang="fr-FR" sz="2400" b="1" dirty="0" smtClean="0"/>
              <a:t> on R)</a:t>
            </a:r>
            <a:endParaRPr lang="fr-FR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308310" y="3090628"/>
            <a:ext cx="648072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2</a:t>
            </a:r>
            <a:endParaRPr lang="fr-FR" sz="36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055440" y="3009428"/>
            <a:ext cx="5184576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Enhance</a:t>
            </a:r>
            <a:r>
              <a:rPr lang="fr-FR" sz="2400" b="1" dirty="0" smtClean="0"/>
              <a:t> flow </a:t>
            </a:r>
            <a:r>
              <a:rPr lang="fr-FR" sz="2400" b="1" dirty="0" err="1" smtClean="0"/>
              <a:t>decomposition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hydrological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event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sampling</a:t>
            </a:r>
            <a:endParaRPr lang="fr-FR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308310" y="4518312"/>
            <a:ext cx="648072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3</a:t>
            </a:r>
            <a:endParaRPr lang="fr-FR" sz="36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055440" y="4437112"/>
            <a:ext cx="5184576" cy="8309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Compare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results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distributed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hydrological</a:t>
            </a:r>
            <a:r>
              <a:rPr lang="fr-FR" sz="2400" b="1" dirty="0" smtClean="0"/>
              <a:t> model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88" y="889993"/>
            <a:ext cx="5491729" cy="274586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b="29638"/>
          <a:stretch/>
        </p:blipFill>
        <p:spPr>
          <a:xfrm>
            <a:off x="6115814" y="3574213"/>
            <a:ext cx="5549403" cy="1799003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 rot="16200000">
            <a:off x="5623806" y="4415848"/>
            <a:ext cx="11095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chemeClr val="bg2">
                    <a:lumMod val="25000"/>
                  </a:schemeClr>
                </a:solidFill>
              </a:rPr>
              <a:t>Discharge</a:t>
            </a: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 (L/s)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835177" y="2843411"/>
            <a:ext cx="2252062" cy="952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397635" y="2431120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6"/>
                </a:solidFill>
              </a:rPr>
              <a:t>First </a:t>
            </a:r>
            <a:r>
              <a:rPr lang="fr-FR" sz="2000" b="1" i="1" dirty="0" err="1" smtClean="0">
                <a:solidFill>
                  <a:schemeClr val="accent6"/>
                </a:solidFill>
              </a:rPr>
              <a:t>results</a:t>
            </a:r>
            <a:endParaRPr lang="fr-FR" sz="2000" b="1" i="1" dirty="0">
              <a:solidFill>
                <a:schemeClr val="accent6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863752" y="2459797"/>
            <a:ext cx="0" cy="39313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582736" y="4376894"/>
            <a:ext cx="2252062" cy="952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611311" y="3993280"/>
            <a:ext cx="0" cy="39313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647728" y="3926091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6"/>
                </a:solidFill>
              </a:rPr>
              <a:t>18h </a:t>
            </a:r>
            <a:r>
              <a:rPr lang="fr-FR" sz="2000" b="1" i="1" dirty="0" err="1" smtClean="0">
                <a:solidFill>
                  <a:schemeClr val="accent6"/>
                </a:solidFill>
              </a:rPr>
              <a:t>event</a:t>
            </a:r>
            <a:r>
              <a:rPr lang="fr-FR" sz="2000" b="1" i="1" dirty="0" smtClean="0">
                <a:solidFill>
                  <a:schemeClr val="accent6"/>
                </a:solidFill>
              </a:rPr>
              <a:t> </a:t>
            </a:r>
            <a:r>
              <a:rPr lang="fr-FR" sz="2000" b="1" i="1" dirty="0" err="1" smtClean="0">
                <a:solidFill>
                  <a:schemeClr val="accent6"/>
                </a:solidFill>
              </a:rPr>
              <a:t>sampling</a:t>
            </a:r>
            <a:endParaRPr lang="fr-FR" sz="2000" b="1" i="1" dirty="0">
              <a:solidFill>
                <a:schemeClr val="accent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18995348">
            <a:off x="6194913" y="5580294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03-10-21 13:00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 rot="18995348">
            <a:off x="7143801" y="5367334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15:00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 rot="18995348">
            <a:off x="7641243" y="5367334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17:00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8995348">
            <a:off x="8072610" y="5367334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19:00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18995348">
            <a:off x="8570051" y="5374672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21:00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 rot="18995348">
            <a:off x="9001418" y="5374673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23:00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 rot="18995348">
            <a:off x="8940510" y="5620752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04-10-21 01:00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 rot="18995348">
            <a:off x="9910491" y="5374673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03:00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 rot="18995348">
            <a:off x="10361593" y="5365530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05:00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 rot="18995348">
            <a:off x="10819563" y="5374674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</a:rPr>
              <a:t>07:00</a:t>
            </a:r>
            <a:endParaRPr lang="fr-FR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4" grpId="0" animBg="1"/>
      <p:bldP spid="8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5640" y="332656"/>
            <a:ext cx="6468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>
                <a:solidFill>
                  <a:srgbClr val="00A3A6"/>
                </a:solidFill>
              </a:rPr>
              <a:t>Thank</a:t>
            </a:r>
            <a:r>
              <a:rPr lang="fr-FR" sz="4000" dirty="0">
                <a:solidFill>
                  <a:srgbClr val="00A3A6"/>
                </a:solidFill>
              </a:rPr>
              <a:t> </a:t>
            </a:r>
            <a:r>
              <a:rPr lang="fr-FR" sz="4000" dirty="0" err="1">
                <a:solidFill>
                  <a:srgbClr val="00A3A6"/>
                </a:solidFill>
              </a:rPr>
              <a:t>you</a:t>
            </a:r>
            <a:r>
              <a:rPr lang="fr-FR" sz="4000" dirty="0">
                <a:solidFill>
                  <a:srgbClr val="00A3A6"/>
                </a:solidFill>
              </a:rPr>
              <a:t> for </a:t>
            </a:r>
            <a:r>
              <a:rPr lang="fr-FR" sz="4000" dirty="0" err="1">
                <a:solidFill>
                  <a:srgbClr val="00A3A6"/>
                </a:solidFill>
              </a:rPr>
              <a:t>your</a:t>
            </a:r>
            <a:r>
              <a:rPr lang="fr-FR" sz="4000" dirty="0">
                <a:solidFill>
                  <a:srgbClr val="00A3A6"/>
                </a:solidFill>
              </a:rPr>
              <a:t> attention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83632" y="5877272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Link to </a:t>
            </a:r>
            <a:r>
              <a:rPr lang="fr-FR" dirty="0"/>
              <a:t>the ANR Project : https://anr.fr/Projet-ANR-21-CE34-0013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13005"/>
          <a:stretch/>
        </p:blipFill>
        <p:spPr>
          <a:xfrm>
            <a:off x="2346704" y="1173743"/>
            <a:ext cx="7349695" cy="45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9193</TotalTime>
  <Words>372</Words>
  <Application>Microsoft Office PowerPoint</Application>
  <DocSecurity>0</DocSecurity>
  <PresentationFormat>Grand écran</PresentationFormat>
  <Paragraphs>91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Black</vt:lpstr>
      <vt:lpstr>Raleway</vt:lpstr>
      <vt:lpstr>Wingdings</vt:lpstr>
      <vt:lpstr>Thème Office</vt:lpstr>
      <vt:lpstr>A biogeochemical approach to build a perceptual hydrological model for a small peri-urban catchment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arnaud</dc:creator>
  <cp:keywords/>
  <dc:description/>
  <cp:lastModifiedBy>Olivier Grandjouan</cp:lastModifiedBy>
  <cp:revision>549</cp:revision>
  <dcterms:created xsi:type="dcterms:W3CDTF">2019-12-11T10:12:20Z</dcterms:created>
  <dcterms:modified xsi:type="dcterms:W3CDTF">2022-05-22T17:03:39Z</dcterms:modified>
  <cp:category/>
  <dc:identifier/>
  <cp:contentStatus/>
  <dc:language/>
  <cp:version/>
</cp:coreProperties>
</file>