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7" r:id="rId4"/>
    <p:sldId id="259" r:id="rId5"/>
    <p:sldId id="261" r:id="rId6"/>
    <p:sldId id="263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63"/>
    <a:srgbClr val="004B82"/>
    <a:srgbClr val="001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281"/>
  </p:normalViewPr>
  <p:slideViewPr>
    <p:cSldViewPr snapToGrid="0" snapToObjects="1" showGuides="1">
      <p:cViewPr varScale="1">
        <p:scale>
          <a:sx n="119" d="100"/>
          <a:sy n="119" d="100"/>
        </p:scale>
        <p:origin x="216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88E0-7D57-E240-A03E-22D4CCDD7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96EDCC-81B4-CC45-BD74-A49505389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D2F2E-E360-014F-A865-315424353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A412-1453-9A46-A094-F26E21F2C016}" type="datetimeFigureOut">
              <a:rPr lang="en-US" smtClean="0"/>
              <a:t>5/21/22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CEA1C-8A3B-C847-BAB1-4761C4A9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F5C04-DCF9-A146-8848-071C2CA8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B97B-1EE2-274C-B0E8-C821727C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4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EB9AC-3F03-084D-8763-545CFC68B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85CBA-1E5D-7646-8C9E-05453557A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3F5AE-AF7C-C048-81B6-62E13A885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A412-1453-9A46-A094-F26E21F2C016}" type="datetimeFigureOut">
              <a:rPr lang="en-US" smtClean="0"/>
              <a:t>5/21/22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2CFEF-E774-3F49-BCB8-D7F30FE1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60424-D5CC-224D-93E8-D0A2789D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B97B-1EE2-274C-B0E8-C821727C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51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6858D-F33C-0D4C-9CA2-BC461F73D4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C9999-4C32-4547-B630-B50798719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33ECF-7F1B-4342-B349-BA5E8334A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A412-1453-9A46-A094-F26E21F2C016}" type="datetimeFigureOut">
              <a:rPr lang="en-US" smtClean="0"/>
              <a:t>5/21/22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7E723-FFA5-394A-B545-09F712A4A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287E5-E88E-4D4F-A17F-73E1C204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B97B-1EE2-274C-B0E8-C821727C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75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E2646-4A56-E241-A920-EE8437B6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7B9E2-A2FC-B041-9933-3EE926A76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2C1D0-C59D-7749-BE28-3B7ED21B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A412-1453-9A46-A094-F26E21F2C016}" type="datetimeFigureOut">
              <a:rPr lang="en-US" smtClean="0"/>
              <a:t>5/21/22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35A0F-FB2E-E642-8387-DD48F9ECF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3A79F-197E-E74A-B10C-B4B616594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B97B-1EE2-274C-B0E8-C821727C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8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8CF0-3F7F-C34D-85E0-64BEBAA7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BF4FE-F6E7-3E41-BDFC-34632EAE8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92F49-A3C5-7442-BBFD-55AEA595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A412-1453-9A46-A094-F26E21F2C016}" type="datetimeFigureOut">
              <a:rPr lang="en-US" smtClean="0"/>
              <a:t>5/21/22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3555D-B212-604F-9FC6-FFC915657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336C-CA50-F24C-BEAB-93D13125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B97B-1EE2-274C-B0E8-C821727C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15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6D1E-FBB7-2A49-AE9A-35CED00DF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80724-6750-9C4C-937A-AD09BFCF8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6B4E1-881D-1A46-8C6A-8B7F5EF83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C0770-FF38-FC49-BCAB-8EF4BA7F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A412-1453-9A46-A094-F26E21F2C016}" type="datetimeFigureOut">
              <a:rPr lang="en-US" smtClean="0"/>
              <a:t>5/21/22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81B4C-1F10-204B-B788-346AE46F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E729F-C689-BA42-AF98-4DAC99B15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B97B-1EE2-274C-B0E8-C821727C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88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B6923-E010-2E4C-B2DB-56EE8D109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63F12-5139-CB48-A87E-F44CAC45E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C0AC0-D7D8-EA40-8AA1-EE4FFDB05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CD8EF2-FF3E-5241-B47A-529827B6F3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C77B5E-8BEC-F848-A74A-23283FC4A0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90BE8E-D79F-5243-8457-AFA3144A0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A412-1453-9A46-A094-F26E21F2C016}" type="datetimeFigureOut">
              <a:rPr lang="en-US" smtClean="0"/>
              <a:t>5/21/22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2191FA-0141-574A-8D39-5A6CB7D0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A6DE6-00A3-7048-BEF6-E9753773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B97B-1EE2-274C-B0E8-C821727C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15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DAD2F-5AD9-984A-A072-7F90C703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6A2C5-CEE5-4642-8A72-8CFA527A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A412-1453-9A46-A094-F26E21F2C016}" type="datetimeFigureOut">
              <a:rPr lang="en-US" smtClean="0"/>
              <a:t>5/21/22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1267B-CD00-BA4D-AC9A-A0FD7FEA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700D4-53BC-B240-980E-70F07162E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B97B-1EE2-274C-B0E8-C821727C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9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9C3EB8-E4F9-8F44-A8DC-DEFF5803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A412-1453-9A46-A094-F26E21F2C016}" type="datetimeFigureOut">
              <a:rPr lang="en-US" smtClean="0"/>
              <a:t>5/21/22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00F60-4077-5A47-9260-3A2C8619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36D4F-6D06-A44D-BD53-AF62DDFA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B97B-1EE2-274C-B0E8-C821727C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1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4BB94-EFEE-B445-9B5E-A8A71C8B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5ED40-9931-334A-A483-784A9BD0E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95293-21F8-E34D-8964-0B855ED19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E20C0-72F8-504B-8365-026D474DA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A412-1453-9A46-A094-F26E21F2C016}" type="datetimeFigureOut">
              <a:rPr lang="en-US" smtClean="0"/>
              <a:t>5/21/22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15C47-6129-FC4F-A742-AEA6BC05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DE42E-4409-484F-8F0B-853CF688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B97B-1EE2-274C-B0E8-C821727C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99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BA492-AFCE-8D46-9288-EC941FB1F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A673B5-F0DA-0944-919D-DB4F5BA17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335AB-1776-5F4F-8161-EE4732EBA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1D4A6-2DA1-D84B-B241-BDDE1D37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A412-1453-9A46-A094-F26E21F2C016}" type="datetimeFigureOut">
              <a:rPr lang="en-US" smtClean="0"/>
              <a:t>5/21/22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8B236-2B78-5848-9EC2-B94C04495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B83F-967F-694C-9429-7CD6BD51A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B97B-1EE2-274C-B0E8-C821727C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7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DD4F18-8333-B74A-B14D-C7AFDEDF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4CC3C-7D79-FB4E-B1FE-8176AFC68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45E93-F941-D743-A7A0-6468C6858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4A412-1453-9A46-A094-F26E21F2C016}" type="datetimeFigureOut">
              <a:rPr lang="en-US" smtClean="0"/>
              <a:t>5/21/22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86979-413B-5F4B-BCEF-0DCD20E2E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E1220-3BE3-CF4E-892C-83BEBB6B3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5B97B-1EE2-274C-B0E8-C821727C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1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A8128D-7C4D-A042-9F10-7A88B7512F66}"/>
              </a:ext>
            </a:extLst>
          </p:cNvPr>
          <p:cNvGrpSpPr/>
          <p:nvPr/>
        </p:nvGrpSpPr>
        <p:grpSpPr>
          <a:xfrm>
            <a:off x="1" y="479505"/>
            <a:ext cx="12192000" cy="6360414"/>
            <a:chOff x="1" y="479505"/>
            <a:chExt cx="12192000" cy="636041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A4BB5E-0068-924A-BE2C-CD6BA91307A9}"/>
                </a:ext>
              </a:extLst>
            </p:cNvPr>
            <p:cNvGrpSpPr/>
            <p:nvPr/>
          </p:nvGrpSpPr>
          <p:grpSpPr>
            <a:xfrm>
              <a:off x="1" y="479505"/>
              <a:ext cx="12192000" cy="6360414"/>
              <a:chOff x="1" y="479505"/>
              <a:chExt cx="12192000" cy="6360414"/>
            </a:xfrm>
          </p:grpSpPr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04CD2DA8-9688-6241-B14A-FEE500A893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479505"/>
                <a:ext cx="12192000" cy="23876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3200" b="1" dirty="0">
                    <a:solidFill>
                      <a:srgbClr val="00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Structurally controlled regional groundwater circulation: Origin of geothermal springs in Sri Lanka</a:t>
                </a:r>
                <a:br>
                  <a:rPr lang="en-US" sz="3200" b="1" dirty="0">
                    <a:solidFill>
                      <a:srgbClr val="00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3200" b="1" dirty="0">
                  <a:solidFill>
                    <a:srgbClr val="00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1E4F82A-2819-C549-95D4-9A1618BCB4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392519" y="5373043"/>
                <a:ext cx="2767207" cy="1466876"/>
              </a:xfrm>
              <a:prstGeom prst="rect">
                <a:avLst/>
              </a:prstGeom>
            </p:spPr>
          </p:pic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4A10ED32-0D1C-FB4A-9C41-59928007C3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7991" y="2867105"/>
                <a:ext cx="11407698" cy="197411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400" b="1" dirty="0">
                    <a:solidFill>
                      <a:srgbClr val="00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Dilshan Bandara, Thomas Heinze, Jeroen Smit, and Stefan Wohnlich</a:t>
                </a:r>
              </a:p>
              <a:p>
                <a:pPr marL="0" indent="0" algn="ctr">
                  <a:buNone/>
                </a:pPr>
                <a:endParaRPr lang="en-US" sz="1800" b="1" dirty="0">
                  <a:solidFill>
                    <a:srgbClr val="00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:r>
                  <a:rPr lang="en-US" sz="1800" b="1" dirty="0">
                    <a:solidFill>
                      <a:srgbClr val="00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Institute of Geology, Mineralogy and Geophysics</a:t>
                </a:r>
              </a:p>
              <a:p>
                <a:pPr marL="0" indent="0" algn="ctr">
                  <a:buNone/>
                </a:pPr>
                <a:r>
                  <a:rPr lang="en-US" sz="1800" b="1" dirty="0">
                    <a:solidFill>
                      <a:srgbClr val="00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Ruhr University, Bochum</a:t>
                </a:r>
              </a:p>
              <a:p>
                <a:pPr marL="0" indent="0" algn="ctr">
                  <a:buNone/>
                </a:pPr>
                <a:endParaRPr lang="en-US" sz="2400" b="1" dirty="0">
                  <a:solidFill>
                    <a:srgbClr val="00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Fußzeilenplatzhalter 1">
                <a:extLst>
                  <a:ext uri="{FF2B5EF4-FFF2-40B4-BE49-F238E27FC236}">
                    <a16:creationId xmlns:a16="http://schemas.microsoft.com/office/drawing/2014/main" id="{80C49348-24F6-BC47-97E1-F9206AB4D81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156736" y="6475852"/>
                <a:ext cx="1878529" cy="364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733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990575" indent="-380990" algn="l" defTabSz="914400" rtl="0" eaLnBrk="1" latinLnBrk="0" hangingPunct="1">
                  <a:defRPr sz="1733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1523962" indent="-304792" algn="l" defTabSz="914400" rtl="0" eaLnBrk="1" latinLnBrk="0" hangingPunct="1">
                  <a:defRPr sz="1733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2133547" indent="-304792" algn="l" defTabSz="914400" rtl="0" eaLnBrk="1" latinLnBrk="0" hangingPunct="1">
                  <a:defRPr sz="1733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2743131" indent="-304792" algn="l" defTabSz="914400" rtl="0" eaLnBrk="1" latinLnBrk="0" hangingPunct="1">
                  <a:defRPr sz="1733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3352716" indent="-304792" algn="l" defTabSz="914377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733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3962301" indent="-304792" algn="l" defTabSz="914377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733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4571886" indent="-304792" algn="l" defTabSz="914377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733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5181470" indent="-304792" algn="l" defTabSz="914377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733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200" dirty="0">
                    <a:solidFill>
                      <a:srgbClr val="00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EGU-2022– 23.05.2022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AC5E7B-AE8C-854A-BDC6-F9A9408F92FD}"/>
                </a:ext>
              </a:extLst>
            </p:cNvPr>
            <p:cNvSpPr txBox="1"/>
            <p:nvPr/>
          </p:nvSpPr>
          <p:spPr>
            <a:xfrm>
              <a:off x="3952412" y="4793040"/>
              <a:ext cx="4260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3963"/>
                  </a:solidFill>
                </a:rPr>
                <a:t>dilshan.bandara@rub.de</a:t>
              </a:r>
              <a:endParaRPr lang="en-US" sz="2400" dirty="0">
                <a:solidFill>
                  <a:srgbClr val="003963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C47A85-5748-674F-B73A-5FF23605A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507" y="5307483"/>
              <a:ext cx="965958" cy="1350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752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9B57053-6B42-714D-B091-C49EFAA6F794}"/>
              </a:ext>
            </a:extLst>
          </p:cNvPr>
          <p:cNvGrpSpPr/>
          <p:nvPr/>
        </p:nvGrpSpPr>
        <p:grpSpPr>
          <a:xfrm>
            <a:off x="561958" y="-1354"/>
            <a:ext cx="11225001" cy="6649175"/>
            <a:chOff x="561958" y="-1354"/>
            <a:chExt cx="11225001" cy="66491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9A7C0B-FE18-9B4D-A241-00BE4813FB28}"/>
                </a:ext>
              </a:extLst>
            </p:cNvPr>
            <p:cNvSpPr txBox="1"/>
            <p:nvPr/>
          </p:nvSpPr>
          <p:spPr>
            <a:xfrm>
              <a:off x="632864" y="-1354"/>
              <a:ext cx="10716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3963"/>
                  </a:solidFill>
                </a:rPr>
                <a:t>Orogenic geothermal systems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308533-414B-2643-A8E9-13A4278C6B91}"/>
                </a:ext>
              </a:extLst>
            </p:cNvPr>
            <p:cNvSpPr txBox="1"/>
            <p:nvPr/>
          </p:nvSpPr>
          <p:spPr>
            <a:xfrm>
              <a:off x="561958" y="1339278"/>
              <a:ext cx="5429067" cy="333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3963"/>
                  </a:solidFill>
                </a:rPr>
                <a:t>Water recharge </a:t>
              </a:r>
              <a:r>
                <a:rPr lang="en-US" dirty="0">
                  <a:solidFill>
                    <a:srgbClr val="003963"/>
                  </a:solidFill>
                </a:rPr>
                <a:t>at higher altitudes (&gt; 1000 m)</a:t>
              </a:r>
            </a:p>
            <a:p>
              <a:pPr algn="just">
                <a:lnSpc>
                  <a:spcPct val="200000"/>
                </a:lnSpc>
              </a:pPr>
              <a:r>
                <a:rPr lang="en-US" dirty="0">
                  <a:solidFill>
                    <a:srgbClr val="003963"/>
                  </a:solidFill>
                </a:rPr>
                <a:t>	=&gt; Topographically induced hydraulic head</a:t>
              </a:r>
            </a:p>
            <a:p>
              <a:pPr marL="285750" indent="-285750" algn="just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3963"/>
                  </a:solidFill>
                </a:rPr>
                <a:t>Depth of circulations </a:t>
              </a:r>
              <a:r>
                <a:rPr lang="en-US" dirty="0">
                  <a:solidFill>
                    <a:srgbClr val="003963"/>
                  </a:solidFill>
                </a:rPr>
                <a:t>3-7 km</a:t>
              </a:r>
              <a:r>
                <a:rPr lang="en-US" b="1" dirty="0">
                  <a:solidFill>
                    <a:srgbClr val="003963"/>
                  </a:solidFill>
                </a:rPr>
                <a:t>, </a:t>
              </a:r>
              <a:r>
                <a:rPr lang="en-US" dirty="0">
                  <a:solidFill>
                    <a:srgbClr val="003963"/>
                  </a:solidFill>
                </a:rPr>
                <a:t> up to 10 km </a:t>
              </a:r>
            </a:p>
            <a:p>
              <a:pPr marL="285750" indent="-285750" algn="just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3963"/>
                  </a:solidFill>
                </a:rPr>
                <a:t>Fluid Path </a:t>
              </a:r>
              <a:r>
                <a:rPr lang="en-US" dirty="0">
                  <a:solidFill>
                    <a:srgbClr val="003963"/>
                  </a:solidFill>
                </a:rPr>
                <a:t>steep or vertical faults </a:t>
              </a:r>
            </a:p>
            <a:p>
              <a:pPr marL="285750" indent="-285750" algn="just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3963"/>
                  </a:solidFill>
                </a:rPr>
                <a:t>Heat source</a:t>
              </a:r>
              <a:r>
                <a:rPr lang="en-US" dirty="0">
                  <a:solidFill>
                    <a:srgbClr val="003963"/>
                  </a:solidFill>
                </a:rPr>
                <a:t> background heat flow</a:t>
              </a:r>
            </a:p>
            <a:p>
              <a:pPr marL="285750" indent="-285750" algn="just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3963"/>
                  </a:solidFill>
                </a:rPr>
                <a:t>Recharge – spring distance </a:t>
              </a:r>
              <a:r>
                <a:rPr lang="en-US" dirty="0">
                  <a:solidFill>
                    <a:srgbClr val="003963"/>
                  </a:solidFill>
                </a:rPr>
                <a:t>10- 15 km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BC7E66-CD52-9841-9426-5B3318D6AA1F}"/>
                </a:ext>
              </a:extLst>
            </p:cNvPr>
            <p:cNvSpPr/>
            <p:nvPr/>
          </p:nvSpPr>
          <p:spPr>
            <a:xfrm>
              <a:off x="8106725" y="6340044"/>
              <a:ext cx="247907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400" dirty="0">
                  <a:solidFill>
                    <a:srgbClr val="003963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(</a:t>
              </a:r>
              <a:r>
                <a:rPr lang="en-US" sz="1400" dirty="0" err="1">
                  <a:solidFill>
                    <a:srgbClr val="003963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Stober</a:t>
              </a:r>
              <a:r>
                <a:rPr lang="en-US" sz="1400" dirty="0">
                  <a:solidFill>
                    <a:srgbClr val="003963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et al., 2016, </a:t>
              </a:r>
              <a:r>
                <a:rPr lang="en-US" sz="1400" i="1" dirty="0">
                  <a:solidFill>
                    <a:srgbClr val="003963"/>
                  </a:solidFill>
                  <a:cs typeface="Arial" panose="020B0604020202020204" pitchFamily="34" charset="0"/>
                </a:rPr>
                <a:t>Geofluids )</a:t>
              </a:r>
              <a:r>
                <a:rPr lang="en-US" sz="1400" dirty="0">
                  <a:solidFill>
                    <a:srgbClr val="003963"/>
                  </a:solidFill>
                  <a:effectLst/>
                  <a:cs typeface="Arial" panose="020B0604020202020204" pitchFamily="34" charset="0"/>
                </a:rPr>
                <a:t> </a:t>
              </a:r>
              <a:endParaRPr lang="en-US" sz="1400" dirty="0">
                <a:solidFill>
                  <a:srgbClr val="003963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388DBE-47B4-EA4E-AED1-FADDF1CEAFFE}"/>
                </a:ext>
              </a:extLst>
            </p:cNvPr>
            <p:cNvGrpSpPr/>
            <p:nvPr/>
          </p:nvGrpSpPr>
          <p:grpSpPr>
            <a:xfrm>
              <a:off x="6095999" y="779923"/>
              <a:ext cx="5690960" cy="5332841"/>
              <a:chOff x="6095999" y="923278"/>
              <a:chExt cx="5690960" cy="533284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4EDF6AC-DCE1-5742-A4CF-923E8EE33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95999" y="923278"/>
                <a:ext cx="5690960" cy="5011443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1F164F-AC99-7341-9928-9F7170B34F7A}"/>
                  </a:ext>
                </a:extLst>
              </p:cNvPr>
              <p:cNvSpPr txBox="1"/>
              <p:nvPr/>
            </p:nvSpPr>
            <p:spPr>
              <a:xfrm>
                <a:off x="7461566" y="5732899"/>
                <a:ext cx="330259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3963"/>
                    </a:solidFill>
                  </a:rPr>
                  <a:t> </a:t>
                </a:r>
                <a:r>
                  <a:rPr lang="en-US" sz="2800" b="1" dirty="0">
                    <a:solidFill>
                      <a:srgbClr val="003963"/>
                    </a:solidFill>
                  </a:rPr>
                  <a:t>10 – 15 km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3476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468585-C08F-2E45-AE33-2FD3ACB26D4A}"/>
              </a:ext>
            </a:extLst>
          </p:cNvPr>
          <p:cNvGrpSpPr/>
          <p:nvPr/>
        </p:nvGrpSpPr>
        <p:grpSpPr>
          <a:xfrm>
            <a:off x="105862" y="-1354"/>
            <a:ext cx="12650060" cy="6859354"/>
            <a:chOff x="105862" y="-1354"/>
            <a:chExt cx="12650060" cy="6859354"/>
          </a:xfrm>
        </p:grpSpPr>
        <p:sp>
          <p:nvSpPr>
            <p:cNvPr id="4" name="Fußzeilenplatzhalter 1">
              <a:extLst>
                <a:ext uri="{FF2B5EF4-FFF2-40B4-BE49-F238E27FC236}">
                  <a16:creationId xmlns:a16="http://schemas.microsoft.com/office/drawing/2014/main" id="{80C49348-24F6-BC47-97E1-F9206AB4D81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56735" y="6493933"/>
              <a:ext cx="1878529" cy="364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990575" indent="-380990" algn="l" defTabSz="914400" rtl="0" eaLnBrk="1" latinLnBrk="0" hangingPunct="1"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523962" indent="-304792" algn="l" defTabSz="914400" rtl="0" eaLnBrk="1" latinLnBrk="0" hangingPunct="1"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2133547" indent="-304792" algn="l" defTabSz="914400" rtl="0" eaLnBrk="1" latinLnBrk="0" hangingPunct="1"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743131" indent="-304792" algn="l" defTabSz="914400" rtl="0" eaLnBrk="1" latinLnBrk="0" hangingPunct="1"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3352716" indent="-304792" algn="l" defTabSz="914377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3962301" indent="-304792" algn="l" defTabSz="914377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4571886" indent="-304792" algn="l" defTabSz="914377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5181470" indent="-304792" algn="l" defTabSz="914377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dirty="0">
                  <a:solidFill>
                    <a:srgbClr val="003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EGU-2022– 23.05.2022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9A7C0B-FE18-9B4D-A241-00BE4813FB28}"/>
                </a:ext>
              </a:extLst>
            </p:cNvPr>
            <p:cNvSpPr txBox="1"/>
            <p:nvPr/>
          </p:nvSpPr>
          <p:spPr>
            <a:xfrm>
              <a:off x="632864" y="-1354"/>
              <a:ext cx="10716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3963"/>
                  </a:solidFill>
                </a:rPr>
                <a:t>Orogenic geothermal systems in Sri Lanka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24872D-13F0-6440-A535-78D9E1A46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8485" y="556937"/>
              <a:ext cx="4494170" cy="627578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249B04-77DE-F146-A5F0-686914F9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862" y="4942909"/>
              <a:ext cx="4297423" cy="132228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31086D-36C5-1744-A6D5-9C79C73DD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438" y="1220463"/>
              <a:ext cx="4268847" cy="342113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6D185A6-90AF-D44C-9A82-EAA6E6AE9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8332" y="1386843"/>
              <a:ext cx="4187590" cy="21105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4883D3-C412-1947-BE83-677F21306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7332" y="4348779"/>
              <a:ext cx="3836004" cy="182884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B0DF013-12F0-3E44-BD5F-7873BF49163B}"/>
                </a:ext>
              </a:extLst>
            </p:cNvPr>
            <p:cNvSpPr/>
            <p:nvPr/>
          </p:nvSpPr>
          <p:spPr>
            <a:xfrm>
              <a:off x="632864" y="6364292"/>
              <a:ext cx="218040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rgbClr val="003963"/>
                  </a:solidFill>
                </a:rPr>
                <a:t>www.traveltriangle.com</a:t>
              </a:r>
              <a:endParaRPr lang="en-US" sz="1600" dirty="0">
                <a:solidFill>
                  <a:srgbClr val="00396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961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E3DFE4D-707A-D040-A602-6A475F6C64E7}"/>
              </a:ext>
            </a:extLst>
          </p:cNvPr>
          <p:cNvGrpSpPr/>
          <p:nvPr/>
        </p:nvGrpSpPr>
        <p:grpSpPr>
          <a:xfrm>
            <a:off x="59882" y="31440"/>
            <a:ext cx="12009323" cy="6731669"/>
            <a:chOff x="59882" y="31440"/>
            <a:chExt cx="12009323" cy="67316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AFCD55-7725-6548-B87F-AF7B726BB6F8}"/>
                </a:ext>
              </a:extLst>
            </p:cNvPr>
            <p:cNvGrpSpPr/>
            <p:nvPr/>
          </p:nvGrpSpPr>
          <p:grpSpPr>
            <a:xfrm>
              <a:off x="382474" y="31440"/>
              <a:ext cx="11177165" cy="6731669"/>
              <a:chOff x="382474" y="-292651"/>
              <a:chExt cx="11177165" cy="673166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6D7453B-7FFD-B347-A0B5-7DE66A69B04C}"/>
                  </a:ext>
                </a:extLst>
              </p:cNvPr>
              <p:cNvGrpSpPr/>
              <p:nvPr/>
            </p:nvGrpSpPr>
            <p:grpSpPr>
              <a:xfrm>
                <a:off x="382474" y="-292651"/>
                <a:ext cx="10716322" cy="4354608"/>
                <a:chOff x="514538" y="-127322"/>
                <a:chExt cx="10716322" cy="4354608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D32C078-D539-5443-B42F-285F353D5E78}"/>
                    </a:ext>
                  </a:extLst>
                </p:cNvPr>
                <p:cNvSpPr txBox="1"/>
                <p:nvPr/>
              </p:nvSpPr>
              <p:spPr>
                <a:xfrm>
                  <a:off x="514538" y="-127322"/>
                  <a:ext cx="1071632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003963"/>
                      </a:solidFill>
                    </a:rPr>
                    <a:t>Geothermal springs in Sri Lanka</a:t>
                  </a:r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288CFBE5-D12F-FD46-BEF6-F58176F0A5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740825" y="3673093"/>
                  <a:ext cx="1133577" cy="554193"/>
                </a:xfrm>
                <a:prstGeom prst="rect">
                  <a:avLst/>
                </a:prstGeom>
              </p:spPr>
            </p:pic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68A715B-8F8F-2344-BB1A-8B1FCA49466A}"/>
                  </a:ext>
                </a:extLst>
              </p:cNvPr>
              <p:cNvSpPr txBox="1"/>
              <p:nvPr/>
            </p:nvSpPr>
            <p:spPr>
              <a:xfrm>
                <a:off x="7039852" y="5977353"/>
                <a:ext cx="197940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100 km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295D594-6E07-F345-A0DD-689C5DEA220E}"/>
                  </a:ext>
                </a:extLst>
              </p:cNvPr>
              <p:cNvSpPr txBox="1"/>
              <p:nvPr/>
            </p:nvSpPr>
            <p:spPr>
              <a:xfrm>
                <a:off x="8629119" y="1099002"/>
                <a:ext cx="1526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Typical system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F3D2EBC-6547-DA47-86CA-74F1E09C2837}"/>
                  </a:ext>
                </a:extLst>
              </p:cNvPr>
              <p:cNvSpPr txBox="1"/>
              <p:nvPr/>
            </p:nvSpPr>
            <p:spPr>
              <a:xfrm>
                <a:off x="8025186" y="3541144"/>
                <a:ext cx="11116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Sri Lanka</a:t>
                </a:r>
              </a:p>
            </p:txBody>
          </p:sp>
          <p:sp>
            <p:nvSpPr>
              <p:cNvPr id="23" name="Right Arrow 22">
                <a:extLst>
                  <a:ext uri="{FF2B5EF4-FFF2-40B4-BE49-F238E27FC236}">
                    <a16:creationId xmlns:a16="http://schemas.microsoft.com/office/drawing/2014/main" id="{FF95BD85-AC1C-F64B-BDB2-21816DB36629}"/>
                  </a:ext>
                </a:extLst>
              </p:cNvPr>
              <p:cNvSpPr/>
              <p:nvPr/>
            </p:nvSpPr>
            <p:spPr>
              <a:xfrm rot="10800000">
                <a:off x="5931116" y="6123427"/>
                <a:ext cx="601890" cy="12962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51C56D5-E6EA-8949-BB85-39F3B1452FFD}"/>
                  </a:ext>
                </a:extLst>
              </p:cNvPr>
              <p:cNvSpPr txBox="1"/>
              <p:nvPr/>
            </p:nvSpPr>
            <p:spPr>
              <a:xfrm>
                <a:off x="6217182" y="2695179"/>
                <a:ext cx="146861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10-15 km</a:t>
                </a:r>
              </a:p>
            </p:txBody>
          </p:sp>
          <p:sp>
            <p:nvSpPr>
              <p:cNvPr id="26" name="Right Arrow 25">
                <a:extLst>
                  <a:ext uri="{FF2B5EF4-FFF2-40B4-BE49-F238E27FC236}">
                    <a16:creationId xmlns:a16="http://schemas.microsoft.com/office/drawing/2014/main" id="{34F8FEA9-1DF8-3048-A875-06760C51D0B2}"/>
                  </a:ext>
                </a:extLst>
              </p:cNvPr>
              <p:cNvSpPr/>
              <p:nvPr/>
            </p:nvSpPr>
            <p:spPr>
              <a:xfrm>
                <a:off x="7588419" y="2862129"/>
                <a:ext cx="440013" cy="11074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ight Arrow 29">
                <a:extLst>
                  <a:ext uri="{FF2B5EF4-FFF2-40B4-BE49-F238E27FC236}">
                    <a16:creationId xmlns:a16="http://schemas.microsoft.com/office/drawing/2014/main" id="{452C0BB0-5798-1D46-B953-937C612574B3}"/>
                  </a:ext>
                </a:extLst>
              </p:cNvPr>
              <p:cNvSpPr/>
              <p:nvPr/>
            </p:nvSpPr>
            <p:spPr>
              <a:xfrm rot="10800000">
                <a:off x="5847116" y="2870678"/>
                <a:ext cx="458300" cy="12963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4CAFF6-78CB-224E-9E3A-9A36284614E1}"/>
                  </a:ext>
                </a:extLst>
              </p:cNvPr>
              <p:cNvSpPr txBox="1"/>
              <p:nvPr/>
            </p:nvSpPr>
            <p:spPr>
              <a:xfrm>
                <a:off x="8269414" y="2715247"/>
                <a:ext cx="2117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7A339C-DBC7-C548-AF33-77744EC017D2}"/>
                  </a:ext>
                </a:extLst>
              </p:cNvPr>
              <p:cNvSpPr txBox="1"/>
              <p:nvPr/>
            </p:nvSpPr>
            <p:spPr>
              <a:xfrm>
                <a:off x="11347894" y="2750827"/>
                <a:ext cx="2117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CF69F3A-635A-B946-B82C-20C43025AB32}"/>
                  </a:ext>
                </a:extLst>
              </p:cNvPr>
              <p:cNvSpPr txBox="1"/>
              <p:nvPr/>
            </p:nvSpPr>
            <p:spPr>
              <a:xfrm>
                <a:off x="5343563" y="2706546"/>
                <a:ext cx="2117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BE9A5CF-B3F9-8F44-959A-D8D69AE33BD9}"/>
                  </a:ext>
                </a:extLst>
              </p:cNvPr>
              <p:cNvSpPr txBox="1"/>
              <p:nvPr/>
            </p:nvSpPr>
            <p:spPr>
              <a:xfrm>
                <a:off x="4981059" y="5878410"/>
                <a:ext cx="2117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173D936-B19D-9F4A-9307-76939D33AF11}"/>
                  </a:ext>
                </a:extLst>
              </p:cNvPr>
              <p:cNvSpPr txBox="1"/>
              <p:nvPr/>
            </p:nvSpPr>
            <p:spPr>
              <a:xfrm>
                <a:off x="9162204" y="5866835"/>
                <a:ext cx="2117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8EEBBAA-DD6A-4A43-8CD8-715E343660C7}"/>
                  </a:ext>
                </a:extLst>
              </p:cNvPr>
              <p:cNvSpPr txBox="1"/>
              <p:nvPr/>
            </p:nvSpPr>
            <p:spPr>
              <a:xfrm>
                <a:off x="11329522" y="5935010"/>
                <a:ext cx="2117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" name="Right Arrow 1">
                <a:extLst>
                  <a:ext uri="{FF2B5EF4-FFF2-40B4-BE49-F238E27FC236}">
                    <a16:creationId xmlns:a16="http://schemas.microsoft.com/office/drawing/2014/main" id="{18649D0C-74FC-294D-8B08-B846586FA6CD}"/>
                  </a:ext>
                </a:extLst>
              </p:cNvPr>
              <p:cNvSpPr/>
              <p:nvPr/>
            </p:nvSpPr>
            <p:spPr>
              <a:xfrm>
                <a:off x="9218698" y="6150859"/>
                <a:ext cx="601890" cy="12962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425C07-1CC5-1848-8B14-691A82E62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82" y="824041"/>
              <a:ext cx="4309277" cy="593906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97CC55-9708-2045-8DD5-E81AC1B1C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4124" y="1018812"/>
              <a:ext cx="7548385" cy="235552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4DFE490-06B0-264C-9BA7-FEBF54382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79975" y="868900"/>
              <a:ext cx="1133577" cy="55419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5A0B6-D923-8E4F-BDE6-98601ABE3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0997" y="4061051"/>
              <a:ext cx="7668208" cy="2392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8989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1A04EB-7C21-4E43-8A96-3BA0526EFBF7}"/>
              </a:ext>
            </a:extLst>
          </p:cNvPr>
          <p:cNvSpPr txBox="1"/>
          <p:nvPr/>
        </p:nvSpPr>
        <p:spPr>
          <a:xfrm>
            <a:off x="7018231" y="111235"/>
            <a:ext cx="4302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963"/>
                </a:solidFill>
              </a:rPr>
              <a:t>Faults as fluid flow paths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A8071C-7B83-044E-AE08-30E29D4B606B}"/>
              </a:ext>
            </a:extLst>
          </p:cNvPr>
          <p:cNvSpPr/>
          <p:nvPr/>
        </p:nvSpPr>
        <p:spPr>
          <a:xfrm>
            <a:off x="6235108" y="735012"/>
            <a:ext cx="5637008" cy="246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963"/>
                </a:solidFill>
              </a:rPr>
              <a:t>Vertical or sub vertical strike slip faults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963"/>
                </a:solidFill>
              </a:rPr>
              <a:t>Crosscut the Eastern suture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963"/>
                </a:solidFill>
              </a:rPr>
              <a:t>Fault zones up to 600 m wide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963"/>
                </a:solidFill>
              </a:rPr>
              <a:t>Young, little mineralization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2B40E0-1473-AD40-943A-ED97586EBDB0}"/>
              </a:ext>
            </a:extLst>
          </p:cNvPr>
          <p:cNvGrpSpPr/>
          <p:nvPr/>
        </p:nvGrpSpPr>
        <p:grpSpPr>
          <a:xfrm>
            <a:off x="0" y="64936"/>
            <a:ext cx="5908497" cy="6858000"/>
            <a:chOff x="0" y="64936"/>
            <a:chExt cx="5908497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F09E84-EAAC-5544-A413-FF9478C3A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936"/>
              <a:ext cx="3964961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0DE4C6-7FF7-DF4D-BCB5-9021838D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4697" y="372845"/>
              <a:ext cx="2463800" cy="37846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05D5C2-6320-EB4F-B93A-EF3E4693D04F}"/>
                </a:ext>
              </a:extLst>
            </p:cNvPr>
            <p:cNvSpPr/>
            <p:nvPr/>
          </p:nvSpPr>
          <p:spPr>
            <a:xfrm>
              <a:off x="1058803" y="2303362"/>
              <a:ext cx="1487627" cy="2395960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9C776EA-A391-E945-944C-2E4CAAA40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376" y="3203380"/>
            <a:ext cx="4734982" cy="35487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7D9CAB-3009-034A-BAF6-81F61C9F6CE4}"/>
              </a:ext>
            </a:extLst>
          </p:cNvPr>
          <p:cNvSpPr/>
          <p:nvPr/>
        </p:nvSpPr>
        <p:spPr>
          <a:xfrm>
            <a:off x="4374839" y="6417502"/>
            <a:ext cx="21873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3963"/>
                </a:solidFill>
              </a:rPr>
              <a:t>Emmel</a:t>
            </a:r>
            <a:r>
              <a:rPr lang="en-US" sz="1600" dirty="0">
                <a:solidFill>
                  <a:srgbClr val="003963"/>
                </a:solidFill>
              </a:rPr>
              <a:t> et al., 2012, JGR </a:t>
            </a:r>
          </a:p>
        </p:txBody>
      </p:sp>
    </p:spTree>
    <p:extLst>
      <p:ext uri="{BB962C8B-B14F-4D97-AF65-F5344CB8AC3E}">
        <p14:creationId xmlns:p14="http://schemas.microsoft.com/office/powerpoint/2010/main" val="3300882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E093FD-1DB7-204D-B3CA-ECCFFB1435FC}"/>
              </a:ext>
            </a:extLst>
          </p:cNvPr>
          <p:cNvGrpSpPr/>
          <p:nvPr/>
        </p:nvGrpSpPr>
        <p:grpSpPr>
          <a:xfrm>
            <a:off x="418597" y="224016"/>
            <a:ext cx="11597957" cy="5922999"/>
            <a:chOff x="418597" y="224016"/>
            <a:chExt cx="11597957" cy="59229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22399E-845B-9B46-9F09-8FCC7CB6BD41}"/>
                </a:ext>
              </a:extLst>
            </p:cNvPr>
            <p:cNvSpPr txBox="1"/>
            <p:nvPr/>
          </p:nvSpPr>
          <p:spPr>
            <a:xfrm>
              <a:off x="668882" y="224016"/>
              <a:ext cx="48194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3963"/>
                  </a:solidFill>
                </a:rPr>
                <a:t>Localizations of hot springs at intersection zones of faults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81A4D3-4B15-3B4A-87D7-8B18EA4BA2C5}"/>
                </a:ext>
              </a:extLst>
            </p:cNvPr>
            <p:cNvSpPr/>
            <p:nvPr/>
          </p:nvSpPr>
          <p:spPr>
            <a:xfrm>
              <a:off x="7190306" y="4692433"/>
              <a:ext cx="4826248" cy="14296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3963"/>
                  </a:solidFill>
                </a:rPr>
                <a:t>Increased permeability in damaged zones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3963"/>
                  </a:solidFill>
                </a:rPr>
                <a:t>Hot water ascends faster/more easily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3963"/>
                  </a:solidFill>
                </a:rPr>
                <a:t>Less heat loss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966EC5-0D89-E14F-ACD7-AB01BB2C3DC3}"/>
                </a:ext>
              </a:extLst>
            </p:cNvPr>
            <p:cNvSpPr txBox="1"/>
            <p:nvPr/>
          </p:nvSpPr>
          <p:spPr>
            <a:xfrm>
              <a:off x="1099595" y="4120587"/>
              <a:ext cx="2835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Zoom the crosscutting paths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6656794-5827-4F48-B980-275EA30B800B}"/>
                </a:ext>
              </a:extLst>
            </p:cNvPr>
            <p:cNvGrpSpPr/>
            <p:nvPr/>
          </p:nvGrpSpPr>
          <p:grpSpPr>
            <a:xfrm>
              <a:off x="418597" y="373791"/>
              <a:ext cx="10481351" cy="5773224"/>
              <a:chOff x="418597" y="373791"/>
              <a:chExt cx="10481351" cy="577322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19075A8-6C09-714E-BC59-BD33B112B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8597" y="1055013"/>
                <a:ext cx="6525672" cy="509200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F4D2578-E22B-3244-ADE6-62391CE27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83142" y="373791"/>
                <a:ext cx="3216806" cy="411612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CA81F8D-854E-0B42-BB6C-3AFB1199EF60}"/>
                  </a:ext>
                </a:extLst>
              </p:cNvPr>
              <p:cNvSpPr/>
              <p:nvPr/>
            </p:nvSpPr>
            <p:spPr>
              <a:xfrm>
                <a:off x="3217761" y="2708476"/>
                <a:ext cx="1539433" cy="1909823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8130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F7EDCE-DBA4-7A47-9370-376F71167EC8}"/>
              </a:ext>
            </a:extLst>
          </p:cNvPr>
          <p:cNvGrpSpPr/>
          <p:nvPr/>
        </p:nvGrpSpPr>
        <p:grpSpPr>
          <a:xfrm>
            <a:off x="57123" y="33571"/>
            <a:ext cx="11951996" cy="6720262"/>
            <a:chOff x="57123" y="33571"/>
            <a:chExt cx="11951996" cy="672026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080DAE-D437-AA42-A383-F1B6D14424E7}"/>
                </a:ext>
              </a:extLst>
            </p:cNvPr>
            <p:cNvSpPr txBox="1"/>
            <p:nvPr/>
          </p:nvSpPr>
          <p:spPr>
            <a:xfrm>
              <a:off x="3592855" y="33571"/>
              <a:ext cx="5056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3963"/>
                  </a:solidFill>
                </a:rPr>
                <a:t>Conceptual model - Conclusions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8B8519-780C-FD4E-93FA-90B71A06A7A6}"/>
                </a:ext>
              </a:extLst>
            </p:cNvPr>
            <p:cNvSpPr/>
            <p:nvPr/>
          </p:nvSpPr>
          <p:spPr>
            <a:xfrm>
              <a:off x="6723528" y="1616268"/>
              <a:ext cx="5285591" cy="36830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3963"/>
                  </a:solidFill>
                </a:rPr>
                <a:t>The fault zones have much higher permeability than the suture (frontal fault)</a:t>
              </a:r>
            </a:p>
            <a:p>
              <a:pPr algn="just">
                <a:spcBef>
                  <a:spcPts val="1000"/>
                </a:spcBef>
              </a:pPr>
              <a:r>
                <a:rPr lang="en-US" sz="2000" dirty="0">
                  <a:solidFill>
                    <a:srgbClr val="003963"/>
                  </a:solidFill>
                </a:rPr>
                <a:t>      =&gt; water transported across suture</a:t>
              </a:r>
            </a:p>
            <a:p>
              <a:pPr marL="342900" indent="-342900" algn="just"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3963"/>
                  </a:solidFill>
                </a:rPr>
                <a:t>no hot springs along suture </a:t>
              </a:r>
            </a:p>
            <a:p>
              <a:pPr marL="342900" indent="-342900" algn="just"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3963"/>
                  </a:solidFill>
                </a:rPr>
                <a:t>Fluid flow across greater distance (~100 km), 5-10x the distance of other systems</a:t>
              </a:r>
            </a:p>
            <a:p>
              <a:pPr marL="342900" indent="-342900" algn="just"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3963"/>
                  </a:solidFill>
                </a:rPr>
                <a:t>Potential of finding hot water along the fault zones, crosscuts the mountain front. In many cases such faults could be hidden in the sedimentary cover in the foreland.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F9741C6-672D-D84F-BEB4-D29159939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23" y="520991"/>
              <a:ext cx="6687671" cy="6232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616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4BDA54F-735E-3E4F-B62F-5867DB9A2C4B}"/>
              </a:ext>
            </a:extLst>
          </p:cNvPr>
          <p:cNvGrpSpPr/>
          <p:nvPr/>
        </p:nvGrpSpPr>
        <p:grpSpPr>
          <a:xfrm>
            <a:off x="988741" y="272238"/>
            <a:ext cx="10898460" cy="6585762"/>
            <a:chOff x="988741" y="272238"/>
            <a:chExt cx="10898460" cy="6585762"/>
          </a:xfrm>
        </p:grpSpPr>
        <p:sp>
          <p:nvSpPr>
            <p:cNvPr id="4" name="Fußzeilenplatzhalter 1">
              <a:extLst>
                <a:ext uri="{FF2B5EF4-FFF2-40B4-BE49-F238E27FC236}">
                  <a16:creationId xmlns:a16="http://schemas.microsoft.com/office/drawing/2014/main" id="{80C49348-24F6-BC47-97E1-F9206AB4D81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56735" y="6493933"/>
              <a:ext cx="1878529" cy="364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990575" indent="-380990" algn="l" defTabSz="914400" rtl="0" eaLnBrk="1" latinLnBrk="0" hangingPunct="1"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523962" indent="-304792" algn="l" defTabSz="914400" rtl="0" eaLnBrk="1" latinLnBrk="0" hangingPunct="1"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2133547" indent="-304792" algn="l" defTabSz="914400" rtl="0" eaLnBrk="1" latinLnBrk="0" hangingPunct="1"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743131" indent="-304792" algn="l" defTabSz="914400" rtl="0" eaLnBrk="1" latinLnBrk="0" hangingPunct="1"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3352716" indent="-304792" algn="l" defTabSz="914377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3962301" indent="-304792" algn="l" defTabSz="914377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4571886" indent="-304792" algn="l" defTabSz="914377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5181470" indent="-304792" algn="l" defTabSz="914377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7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dirty="0">
                  <a:solidFill>
                    <a:srgbClr val="003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EGU-2022– 23.05.2022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70866C9-4D52-2F45-98F6-350C7A501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8741" y="4652848"/>
              <a:ext cx="2836127" cy="212709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44D58C7-2D66-CC4F-AE8E-C735168C99C4}"/>
                </a:ext>
              </a:extLst>
            </p:cNvPr>
            <p:cNvSpPr txBox="1">
              <a:spLocks/>
            </p:cNvSpPr>
            <p:nvPr/>
          </p:nvSpPr>
          <p:spPr>
            <a:xfrm>
              <a:off x="988741" y="272238"/>
              <a:ext cx="10131425" cy="145626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dirty="0">
                  <a:solidFill>
                    <a:srgbClr val="003963"/>
                  </a:solidFill>
                </a:rPr>
                <a:t>THANK YOU!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31AACC-630D-984E-BAAC-30E68C39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49377" y="4401352"/>
              <a:ext cx="4337824" cy="229944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432243F-554F-B941-9FD1-A263C2B7B640}"/>
                </a:ext>
              </a:extLst>
            </p:cNvPr>
            <p:cNvSpPr txBox="1"/>
            <p:nvPr/>
          </p:nvSpPr>
          <p:spPr>
            <a:xfrm>
              <a:off x="4303058" y="3429000"/>
              <a:ext cx="4260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4B82"/>
                  </a:solidFill>
                </a:rPr>
                <a:t>dilshan.bandara@rub.de</a:t>
              </a:r>
              <a:endParaRPr lang="en-US" sz="2400" dirty="0">
                <a:solidFill>
                  <a:srgbClr val="004B8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6214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285</Words>
  <Application>Microsoft Macintosh PowerPoint</Application>
  <PresentationFormat>Widescreen</PresentationFormat>
  <Paragraphs>44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Dilshan Anuranga</dc:creator>
  <cp:lastModifiedBy>Dilshan Anuranga</cp:lastModifiedBy>
  <cp:revision>100</cp:revision>
  <dcterms:created xsi:type="dcterms:W3CDTF">2022-05-17T08:04:36Z</dcterms:created>
  <dcterms:modified xsi:type="dcterms:W3CDTF">2022-05-21T17:02:30Z</dcterms:modified>
</cp:coreProperties>
</file>