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E092-8178-4D41-96F2-CE748C633DD1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6CC1-6CB4-44F4-8DDC-E9FD39211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6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7C6C5-280A-418B-9959-CA8871B85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EEF491-37F0-4BE5-8AC6-445F48663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5EBEA1-B813-401A-BA66-84644AAC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7408-67C0-4A13-8DA2-6F5674AE93C5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034208-AF93-4192-913C-9C3677E9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DE4C48-A332-4540-9C03-9106DE4C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7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10869-C154-459D-BF94-9B74A1E5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B90F56-6F6C-46DF-B1E8-0559D1FD0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E3FC6B-EAA5-49AB-9FF5-DCECD12C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B70E-E0C9-4C89-A51A-992C7C756988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D74F1F-D08A-4631-AB1A-C891FBA2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B2EF88-76CA-478E-8FE8-1C887537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38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CFBA2A-6E6C-44AD-A4CF-CA37DF5FF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43DB9F-1858-4800-88BC-5E5911BA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188480-87E4-44F6-8A21-5DDA0A93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9356-171C-4C70-8BB8-5710B1B26D46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BC15D0-95F3-4187-80D3-C6A030EF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6132F1-7843-47A2-AA53-D0852C19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06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CC7478-149E-4CFA-9EB4-05A8AF99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79F1F0-AA29-4220-A3A6-E4B278007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FE4AC-1136-41FF-BB94-565005FA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923-8FF6-473C-9318-DFBF9B237443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0701D6-D520-41FD-A1C7-EAA09652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7EFF33-76EF-49FE-B856-97F1BFEB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66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6F894-855A-41E1-8309-23B16F18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842DE6-4C24-4337-8845-CAC4F0FC6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5477F1-A99E-4498-B461-22B6E369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8999-CD61-4918-9946-5FBE70C914F5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A4D0F-3065-4E32-B05A-93D1A758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52C84-39F2-47A0-85EC-AF22FE42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41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2AA65-85A4-45B2-B131-E5294FAF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E640F-8F14-4E77-AB28-1289FA86F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F4537E-FE96-43A1-836A-23CE7B063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448A56-2384-45CF-BD2B-C0F5A5D3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B91D-1ECC-47F6-B690-70D2117B1BF2}" type="datetime1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979740-3639-474B-B2AB-7724C515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A75F53-8FBD-48FB-9BCE-B349072D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1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9F112-C847-4E08-B231-874B0865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C49A54-96D5-4676-9D4E-310455D7D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6F1E25-C4D3-41FE-890B-1B76FD110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FB1529-D825-43C5-B1B6-69588E7F1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B18DDF-972D-4DB3-A869-682FB10A4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A1DA56D-F5D5-4D08-8E29-9CB95F05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DBF3-B597-4418-8FDA-FCDC8E0EE58A}" type="datetime1">
              <a:rPr lang="it-IT" smtClean="0"/>
              <a:t>19/05/2022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B8B1DC-CE54-4D6E-81B8-AB54D7DC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E9E602-F31D-4537-9941-C2FB5942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65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F7478-3E1C-4403-806C-91C7D385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689915-192D-4A31-AA30-A6F34919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8D85-4A5D-4BB5-8A75-59959FDF0483}" type="datetime1">
              <a:rPr lang="it-IT" smtClean="0"/>
              <a:t>19/05/2022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A6086B-25DF-4A67-8746-7D7F4AC0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071DED-C98D-466F-85A2-A3FC0AB5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67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BC29B3-4009-4D8B-AFB1-4D821613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C470-131F-40CE-9FEF-48D72FA0F8AA}" type="datetime1">
              <a:rPr lang="it-IT" smtClean="0"/>
              <a:t>19/05/2022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630073-3134-4879-8C17-C08CA80D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75C26D-5DAF-41D4-8DCA-73056C5C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68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DABA5F-3C33-40DA-AA3F-C0D61150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283C6B-89A2-4D9E-923A-01061785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02E5DB-8D7B-45D1-8ECB-51B903CD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A3B1E4-B031-49B5-962C-501D086A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BF53-D0CF-411B-B5A7-255D253358AB}" type="datetime1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68B27A-3E80-49E3-9302-32232E46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FEA2F8-35F0-4331-9CEC-EEC41B4C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11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698E3-0E9E-4F36-A67E-BEBDA64C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52DDAE-5B02-4B5A-98F6-38135FA94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0B258D-978C-4669-8069-B170B9A70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B6EE53-99EB-4F19-8B23-F1F6E57B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5DD3-0304-47F6-AD11-51C900DEE44C}" type="datetime1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222CC8-0703-4F17-A910-C7525428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C6523B-1A3A-49EC-B613-8B4E88CA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28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59678C-3191-4F7D-BA6B-36D65558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663A4B-DA84-4AFC-B3AF-B8667525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5147E4-E29E-4F16-96F9-D20F85C5C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0E52-324C-4877-8724-EA599C60EA79}" type="datetime1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71083A-FD7C-4B31-841C-6AE03A64B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EGU General Assembly, Vienna 22-27 May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72E6E5-95B7-4A43-99B2-38903222C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1C44-35AB-4354-BCEA-5972CE713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37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atrice.monteleone@iusspavia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eatrice.monteleone@iusspavia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B369E-2038-43EB-9083-1DC30709D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05" y="1673791"/>
            <a:ext cx="11170023" cy="1836172"/>
          </a:xfrm>
        </p:spPr>
        <p:txBody>
          <a:bodyPr>
            <a:normAutofit/>
          </a:bodyPr>
          <a:lstStyle/>
          <a:p>
            <a:r>
              <a:rPr lang="en-US" b="1" dirty="0"/>
              <a:t>Assessing drought vulnerability of maize production in the Po Valley</a:t>
            </a: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3817F0-E5D6-4123-AFB9-CF8C68066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B. Monteleone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¹</a:t>
            </a:r>
            <a:r>
              <a:rPr lang="it-IT" dirty="0"/>
              <a:t>, </a:t>
            </a:r>
            <a:r>
              <a:rPr lang="it-IT" b="1" u="sng" dirty="0"/>
              <a:t>I. Borzì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it-IT" dirty="0"/>
              <a:t>, B. Bonaccorso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it-IT" dirty="0"/>
              <a:t>, M. Martina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¹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¹</a:t>
            </a:r>
            <a:r>
              <a:rPr lang="en-US" sz="1400" b="0" i="1" u="none" strike="noStrike" baseline="0" dirty="0"/>
              <a:t>IUSS - University School for Advanced Studies of Pavia, Pavia, Italy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1400" b="0" i="1" u="none" strike="noStrike" baseline="0" dirty="0"/>
              <a:t>Department of Engineering, University of Messina, Italy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1400" i="1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F86872-2D79-48FB-AEAC-01859C8A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EGU General Assembly 2022 – International GNSS Service">
            <a:extLst>
              <a:ext uri="{FF2B5EF4-FFF2-40B4-BE49-F238E27FC236}">
                <a16:creationId xmlns:a16="http://schemas.microsoft.com/office/drawing/2014/main" id="{23F0531F-066F-4CBC-80EF-6E0B08CA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6115"/>
            <a:ext cx="36766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FDC1DB-519D-46FA-A285-BECC37248578}"/>
              </a:ext>
            </a:extLst>
          </p:cNvPr>
          <p:cNvSpPr txBox="1"/>
          <p:nvPr/>
        </p:nvSpPr>
        <p:spPr>
          <a:xfrm>
            <a:off x="3819525" y="5608176"/>
            <a:ext cx="528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Corresponding author: </a:t>
            </a:r>
            <a:r>
              <a:rPr lang="it-IT" sz="1400" dirty="0">
                <a:hlinkClick r:id="rId3"/>
              </a:rPr>
              <a:t>beatrice.monteleone@iusspavia.it</a:t>
            </a:r>
            <a:endParaRPr lang="it-IT" sz="1400" dirty="0"/>
          </a:p>
          <a:p>
            <a:endParaRPr lang="it-IT" sz="1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45FE124-5CD6-43EC-B6A7-421270E0D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110" y="241502"/>
            <a:ext cx="847516" cy="847516"/>
          </a:xfrm>
          <a:prstGeom prst="rect">
            <a:avLst/>
          </a:prstGeom>
        </p:spPr>
      </p:pic>
      <p:pic>
        <p:nvPicPr>
          <p:cNvPr id="9" name="Picture 6" descr="IUSS Pavia - YouTube">
            <a:extLst>
              <a:ext uri="{FF2B5EF4-FFF2-40B4-BE49-F238E27FC236}">
                <a16:creationId xmlns:a16="http://schemas.microsoft.com/office/drawing/2014/main" id="{3B58CE81-2AC9-4242-ABCF-45F7021E2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1" b="24221"/>
          <a:stretch/>
        </p:blipFill>
        <p:spPr bwMode="auto">
          <a:xfrm>
            <a:off x="8839903" y="220043"/>
            <a:ext cx="1734452" cy="8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8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43867945-0EBF-4CC8-A3D5-404C2108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Aim of the study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B148A18A-32AD-42E2-8183-939D3AF8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71822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b="0" i="0" u="none" strike="noStrike" baseline="0" dirty="0"/>
              <a:t>Develop maize drought vulnerability curves in the context of the Po River basin (Northern Italy).</a:t>
            </a:r>
          </a:p>
          <a:p>
            <a:pPr marL="514350" indent="-514350" algn="l">
              <a:buFont typeface="+mj-lt"/>
              <a:buAutoNum type="arabicPeriod"/>
            </a:pPr>
            <a:endParaRPr lang="en-US" b="0" i="0" u="none" strike="noStrike" baseline="0" dirty="0"/>
          </a:p>
          <a:p>
            <a:pPr marL="514350" indent="-514350" algn="l">
              <a:buFont typeface="+mj-lt"/>
              <a:buAutoNum type="arabicPeriod"/>
            </a:pPr>
            <a:r>
              <a:rPr lang="en-GB" dirty="0"/>
              <a:t>Identify the maize growth stages most sensitive to drought</a:t>
            </a:r>
          </a:p>
          <a:p>
            <a:pPr marL="514350" indent="-514350" algn="l">
              <a:buFont typeface="+mj-lt"/>
              <a:buAutoNum type="arabicPeriod"/>
            </a:pPr>
            <a:endParaRPr lang="it-IT" dirty="0"/>
          </a:p>
          <a:p>
            <a:pPr marL="514350" indent="-514350" algn="l">
              <a:buFont typeface="+mj-lt"/>
              <a:buAutoNum type="arabicPeriod"/>
            </a:pPr>
            <a:r>
              <a:rPr lang="en-GB" dirty="0"/>
              <a:t>Assess the influence of soil texture on maize sensitivity to drought</a:t>
            </a: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109,995 Mais Vettoriali, Illustrazioni e Clipart">
            <a:extLst>
              <a:ext uri="{FF2B5EF4-FFF2-40B4-BE49-F238E27FC236}">
                <a16:creationId xmlns:a16="http://schemas.microsoft.com/office/drawing/2014/main" id="{332EF1E5-250B-4B0B-AA1C-2F54055E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32259" y="0"/>
            <a:ext cx="2859741" cy="18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0D29696-C895-40F0-85A3-542F30D8A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85" y="2228862"/>
            <a:ext cx="5487691" cy="3915071"/>
          </a:xfrm>
          <a:prstGeom prst="rect">
            <a:avLst/>
          </a:prstGeom>
        </p:spPr>
      </p:pic>
      <p:sp>
        <p:nvSpPr>
          <p:cNvPr id="12" name="Titolo 11">
            <a:extLst>
              <a:ext uri="{FF2B5EF4-FFF2-40B4-BE49-F238E27FC236}">
                <a16:creationId xmlns:a16="http://schemas.microsoft.com/office/drawing/2014/main" id="{43867945-0EBF-4CC8-A3D5-404C2108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19"/>
            <a:ext cx="10515600" cy="1325563"/>
          </a:xfrm>
        </p:spPr>
        <p:txBody>
          <a:bodyPr/>
          <a:lstStyle/>
          <a:p>
            <a:r>
              <a:rPr lang="it-IT" b="1" dirty="0"/>
              <a:t>Case study area</a:t>
            </a: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CE8BAAB-3431-4CB4-8F63-27936E3A27F8}"/>
              </a:ext>
            </a:extLst>
          </p:cNvPr>
          <p:cNvSpPr/>
          <p:nvPr/>
        </p:nvSpPr>
        <p:spPr>
          <a:xfrm>
            <a:off x="7708583" y="1416181"/>
            <a:ext cx="4253752" cy="19931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10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provinces</a:t>
            </a:r>
            <a:r>
              <a:rPr lang="it-IT" dirty="0"/>
              <a:t> (</a:t>
            </a:r>
            <a:r>
              <a:rPr lang="it-IT" dirty="0" err="1"/>
              <a:t>maize</a:t>
            </a:r>
            <a:r>
              <a:rPr lang="it-IT" dirty="0"/>
              <a:t> </a:t>
            </a:r>
            <a:r>
              <a:rPr lang="it-IT" dirty="0" err="1"/>
              <a:t>growing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Three </a:t>
            </a:r>
            <a:r>
              <a:rPr lang="it-IT" dirty="0" err="1"/>
              <a:t>soil</a:t>
            </a:r>
            <a:r>
              <a:rPr lang="it-IT" dirty="0"/>
              <a:t> textures (Clay </a:t>
            </a:r>
            <a:r>
              <a:rPr lang="it-IT" dirty="0" err="1"/>
              <a:t>Loam</a:t>
            </a:r>
            <a:r>
              <a:rPr lang="it-IT" dirty="0"/>
              <a:t>, </a:t>
            </a:r>
            <a:r>
              <a:rPr lang="it-IT" dirty="0" err="1"/>
              <a:t>Loam</a:t>
            </a:r>
            <a:r>
              <a:rPr lang="it-IT" dirty="0"/>
              <a:t>, </a:t>
            </a:r>
            <a:r>
              <a:rPr lang="it-IT" dirty="0" err="1"/>
              <a:t>Loam</a:t>
            </a:r>
            <a:r>
              <a:rPr lang="it-IT" dirty="0"/>
              <a:t> over Clay </a:t>
            </a:r>
            <a:r>
              <a:rPr lang="it-IT" dirty="0" err="1"/>
              <a:t>Loam</a:t>
            </a:r>
            <a:r>
              <a:rPr lang="it-IT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Crop</a:t>
            </a:r>
            <a:r>
              <a:rPr lang="it-IT" dirty="0"/>
              <a:t> management </a:t>
            </a:r>
            <a:r>
              <a:rPr lang="it-IT" dirty="0" err="1"/>
              <a:t>practices</a:t>
            </a:r>
            <a:endParaRPr lang="it-IT" dirty="0"/>
          </a:p>
          <a:p>
            <a:pPr algn="ctr"/>
            <a:endParaRPr lang="it-IT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1710AD2-563C-4C0E-809C-16A74051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862599"/>
              </p:ext>
            </p:extLst>
          </p:nvPr>
        </p:nvGraphicFramePr>
        <p:xfrm>
          <a:off x="7708583" y="3786387"/>
          <a:ext cx="4253752" cy="210293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588052">
                  <a:extLst>
                    <a:ext uri="{9D8B030D-6E8A-4147-A177-3AD203B41FA5}">
                      <a16:colId xmlns:a16="http://schemas.microsoft.com/office/drawing/2014/main" val="2873510456"/>
                    </a:ext>
                  </a:extLst>
                </a:gridCol>
                <a:gridCol w="1665700">
                  <a:extLst>
                    <a:ext uri="{9D8B030D-6E8A-4147-A177-3AD203B41FA5}">
                      <a16:colId xmlns:a16="http://schemas.microsoft.com/office/drawing/2014/main" val="2976473468"/>
                    </a:ext>
                  </a:extLst>
                </a:gridCol>
              </a:tblGrid>
              <a:tr h="38666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Sowing window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April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5901852"/>
                  </a:ext>
                </a:extLst>
              </a:tr>
              <a:tr h="38666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Sowing density (plants/m2)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4337109"/>
                  </a:ext>
                </a:extLst>
              </a:tr>
              <a:tr h="38666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Row spasing (mm)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500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2335641"/>
                  </a:ext>
                </a:extLst>
              </a:tr>
              <a:tr h="38666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Sowing depth (mm)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50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0133348"/>
                  </a:ext>
                </a:extLst>
              </a:tr>
              <a:tr h="38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Input of N fertilizers (kg/m2)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0.024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239613"/>
                  </a:ext>
                </a:extLst>
              </a:tr>
            </a:tbl>
          </a:graphicData>
        </a:graphic>
      </p:graphicFrame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7F707228-BCFC-4E4B-89A0-482B9CC4A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3" y="1416181"/>
            <a:ext cx="2672658" cy="3245505"/>
          </a:xfrm>
        </p:spPr>
      </p:pic>
    </p:spTree>
    <p:extLst>
      <p:ext uri="{BB962C8B-B14F-4D97-AF65-F5344CB8AC3E}">
        <p14:creationId xmlns:p14="http://schemas.microsoft.com/office/powerpoint/2010/main" val="393305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43867945-0EBF-4CC8-A3D5-404C2108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149"/>
            <a:ext cx="10515600" cy="1325563"/>
          </a:xfrm>
        </p:spPr>
        <p:txBody>
          <a:bodyPr/>
          <a:lstStyle/>
          <a:p>
            <a:r>
              <a:rPr lang="en-GB" b="1" dirty="0"/>
              <a:t>Methodology</a:t>
            </a: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056BB48-2098-4BC0-ADB8-78291D2FABC6}"/>
              </a:ext>
            </a:extLst>
          </p:cNvPr>
          <p:cNvSpPr/>
          <p:nvPr/>
        </p:nvSpPr>
        <p:spPr>
          <a:xfrm>
            <a:off x="2895600" y="1500882"/>
            <a:ext cx="6669741" cy="103990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07C3C4E-72CF-4C77-B2DF-BD56D6981207}"/>
              </a:ext>
            </a:extLst>
          </p:cNvPr>
          <p:cNvSpPr/>
          <p:nvPr/>
        </p:nvSpPr>
        <p:spPr>
          <a:xfrm>
            <a:off x="3606788" y="1653074"/>
            <a:ext cx="1290918" cy="618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Weather parameters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DCD864C-B506-472A-ABAC-1E085761118C}"/>
              </a:ext>
            </a:extLst>
          </p:cNvPr>
          <p:cNvSpPr/>
          <p:nvPr/>
        </p:nvSpPr>
        <p:spPr>
          <a:xfrm>
            <a:off x="5240606" y="1661985"/>
            <a:ext cx="1290918" cy="618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Soil texture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C224443-C2B1-4753-8BB9-67B419E4CB84}"/>
              </a:ext>
            </a:extLst>
          </p:cNvPr>
          <p:cNvSpPr/>
          <p:nvPr/>
        </p:nvSpPr>
        <p:spPr>
          <a:xfrm>
            <a:off x="7337979" y="1626929"/>
            <a:ext cx="2039103" cy="644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Crop management practices</a:t>
            </a:r>
          </a:p>
        </p:txBody>
      </p:sp>
      <p:sp>
        <p:nvSpPr>
          <p:cNvPr id="7" name="Cornice 6">
            <a:extLst>
              <a:ext uri="{FF2B5EF4-FFF2-40B4-BE49-F238E27FC236}">
                <a16:creationId xmlns:a16="http://schemas.microsoft.com/office/drawing/2014/main" id="{C31C9643-44D3-4C3E-B8E7-03A73C628259}"/>
              </a:ext>
            </a:extLst>
          </p:cNvPr>
          <p:cNvSpPr/>
          <p:nvPr/>
        </p:nvSpPr>
        <p:spPr>
          <a:xfrm>
            <a:off x="3214951" y="1568697"/>
            <a:ext cx="3783106" cy="824753"/>
          </a:xfrm>
          <a:prstGeom prst="frame">
            <a:avLst>
              <a:gd name="adj1" fmla="val 43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9CDC8C0-85CA-4CD4-AE8E-DA4239E40476}"/>
              </a:ext>
            </a:extLst>
          </p:cNvPr>
          <p:cNvSpPr/>
          <p:nvPr/>
        </p:nvSpPr>
        <p:spPr>
          <a:xfrm>
            <a:off x="369976" y="1429240"/>
            <a:ext cx="1613647" cy="1039906"/>
          </a:xfrm>
          <a:prstGeom prst="roundRect">
            <a:avLst>
              <a:gd name="adj" fmla="val 30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Input data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9EA7279-DD45-46EB-B046-FD9A7A7B821B}"/>
              </a:ext>
            </a:extLst>
          </p:cNvPr>
          <p:cNvSpPr/>
          <p:nvPr/>
        </p:nvSpPr>
        <p:spPr>
          <a:xfrm>
            <a:off x="369976" y="2916355"/>
            <a:ext cx="1613647" cy="1156338"/>
          </a:xfrm>
          <a:prstGeom prst="roundRect">
            <a:avLst>
              <a:gd name="adj" fmla="val 30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Yield modelling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38AD423E-CE05-4D51-BAA3-766E172B051F}"/>
              </a:ext>
            </a:extLst>
          </p:cNvPr>
          <p:cNvSpPr/>
          <p:nvPr/>
        </p:nvSpPr>
        <p:spPr>
          <a:xfrm>
            <a:off x="369976" y="4757180"/>
            <a:ext cx="1613647" cy="1039906"/>
          </a:xfrm>
          <a:prstGeom prst="roundRect">
            <a:avLst>
              <a:gd name="adj" fmla="val 30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Vulnerability curves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BEB69E7-DB90-4077-A523-81A97208CDE6}"/>
              </a:ext>
            </a:extLst>
          </p:cNvPr>
          <p:cNvSpPr/>
          <p:nvPr/>
        </p:nvSpPr>
        <p:spPr>
          <a:xfrm>
            <a:off x="2895600" y="2951816"/>
            <a:ext cx="6669741" cy="115633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286C5A7-0298-48D2-80A1-3D103910E2AF}"/>
              </a:ext>
            </a:extLst>
          </p:cNvPr>
          <p:cNvSpPr/>
          <p:nvPr/>
        </p:nvSpPr>
        <p:spPr>
          <a:xfrm>
            <a:off x="3198836" y="3066282"/>
            <a:ext cx="1373473" cy="84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Simulated reference yield 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A74F9E6-23EB-4A5A-BA2F-620F2F73C49C}"/>
              </a:ext>
            </a:extLst>
          </p:cNvPr>
          <p:cNvSpPr/>
          <p:nvPr/>
        </p:nvSpPr>
        <p:spPr>
          <a:xfrm>
            <a:off x="5409263" y="3059557"/>
            <a:ext cx="1373473" cy="84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Simulated reduced yield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A3160B3-5586-4CC4-A467-CFF0FF6EF8DB}"/>
              </a:ext>
            </a:extLst>
          </p:cNvPr>
          <p:cNvSpPr/>
          <p:nvPr/>
        </p:nvSpPr>
        <p:spPr>
          <a:xfrm>
            <a:off x="7624481" y="3059557"/>
            <a:ext cx="1373473" cy="84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Simulated water deficit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FD70C03-A242-4ACB-A08B-85AD95982694}"/>
              </a:ext>
            </a:extLst>
          </p:cNvPr>
          <p:cNvSpPr/>
          <p:nvPr/>
        </p:nvSpPr>
        <p:spPr>
          <a:xfrm>
            <a:off x="2895600" y="4779601"/>
            <a:ext cx="6669741" cy="103990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7E75CEE9-FC1A-4288-8ED2-3C520C96529F}"/>
                  </a:ext>
                </a:extLst>
              </p:cNvPr>
              <p:cNvSpPr/>
              <p:nvPr/>
            </p:nvSpPr>
            <p:spPr>
              <a:xfrm>
                <a:off x="3885572" y="4853130"/>
                <a:ext cx="1756714" cy="8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Yield reduction with respect to reference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7E75CEE9-FC1A-4288-8ED2-3C520C965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572" y="4853130"/>
                <a:ext cx="1756714" cy="848006"/>
              </a:xfrm>
              <a:prstGeom prst="rect">
                <a:avLst/>
              </a:prstGeom>
              <a:blipFill>
                <a:blip r:embed="rId2"/>
                <a:stretch>
                  <a:fillRect t="-7092" b="-148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EC9C2DBF-80F8-4435-8C8A-31EB6C90F2AF}"/>
                  </a:ext>
                </a:extLst>
              </p:cNvPr>
              <p:cNvSpPr/>
              <p:nvPr/>
            </p:nvSpPr>
            <p:spPr>
              <a:xfrm>
                <a:off x="6782736" y="4853130"/>
                <a:ext cx="1756714" cy="84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Crop water deficit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𝐷𝑒𝑓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EC9C2DBF-80F8-4435-8C8A-31EB6C90F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36" y="4853130"/>
                <a:ext cx="1756714" cy="848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APSIM">
            <a:extLst>
              <a:ext uri="{FF2B5EF4-FFF2-40B4-BE49-F238E27FC236}">
                <a16:creationId xmlns:a16="http://schemas.microsoft.com/office/drawing/2014/main" id="{828A9484-643E-43E6-B02E-536ECB62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633" y="2037516"/>
            <a:ext cx="1695081" cy="11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3A7536E-5471-4FE1-9724-FAB1AFC6D814}"/>
              </a:ext>
            </a:extLst>
          </p:cNvPr>
          <p:cNvSpPr/>
          <p:nvPr/>
        </p:nvSpPr>
        <p:spPr>
          <a:xfrm>
            <a:off x="10317633" y="3041464"/>
            <a:ext cx="1695073" cy="38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Crop Model</a:t>
            </a: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14E3F3CB-3E72-415B-931B-1A3E161C6740}"/>
              </a:ext>
            </a:extLst>
          </p:cNvPr>
          <p:cNvCxnSpPr>
            <a:stCxn id="2" idx="2"/>
            <a:endCxn id="21" idx="3"/>
          </p:cNvCxnSpPr>
          <p:nvPr/>
        </p:nvCxnSpPr>
        <p:spPr>
          <a:xfrm rot="5400000">
            <a:off x="10314764" y="2679578"/>
            <a:ext cx="100985" cy="1599829"/>
          </a:xfrm>
          <a:prstGeom prst="bent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9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8F1397E-E2C6-4BC9-A973-995A0FBD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31" y="2097095"/>
            <a:ext cx="3798756" cy="2963271"/>
          </a:xfrm>
          <a:prstGeom prst="rect">
            <a:avLst/>
          </a:prstGeom>
        </p:spPr>
      </p:pic>
      <p:sp>
        <p:nvSpPr>
          <p:cNvPr id="12" name="Titolo 11">
            <a:extLst>
              <a:ext uri="{FF2B5EF4-FFF2-40B4-BE49-F238E27FC236}">
                <a16:creationId xmlns:a16="http://schemas.microsoft.com/office/drawing/2014/main" id="{43867945-0EBF-4CC8-A3D5-404C2108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Results</a:t>
            </a: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2729459-2CA6-4994-BB0E-B6854452D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44" y="1924142"/>
            <a:ext cx="3823234" cy="31865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2916C03-096B-4545-8E68-EEDA701EE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4" y="1797634"/>
            <a:ext cx="3881499" cy="326273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D130DC6-8A8A-4C35-A107-C105368926E5}"/>
              </a:ext>
            </a:extLst>
          </p:cNvPr>
          <p:cNvSpPr/>
          <p:nvPr/>
        </p:nvSpPr>
        <p:spPr>
          <a:xfrm>
            <a:off x="1096241" y="1690688"/>
            <a:ext cx="3000630" cy="40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Rovigo (RO): </a:t>
            </a:r>
            <a:r>
              <a:rPr lang="en-GB" sz="1600" dirty="0"/>
              <a:t>Loam over clay loam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F67BB0B-BBCD-4708-8A13-D9CEE8BA589D}"/>
              </a:ext>
            </a:extLst>
          </p:cNvPr>
          <p:cNvSpPr/>
          <p:nvPr/>
        </p:nvSpPr>
        <p:spPr>
          <a:xfrm>
            <a:off x="4625788" y="1690688"/>
            <a:ext cx="2931459" cy="40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Ferrara (FE): </a:t>
            </a:r>
            <a:r>
              <a:rPr lang="en-GB" sz="1600" dirty="0"/>
              <a:t>Clay Loam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479277E-DD89-4EB8-B0E4-F4635244FF49}"/>
              </a:ext>
            </a:extLst>
          </p:cNvPr>
          <p:cNvSpPr/>
          <p:nvPr/>
        </p:nvSpPr>
        <p:spPr>
          <a:xfrm>
            <a:off x="8022703" y="1690688"/>
            <a:ext cx="2931459" cy="40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Pavia (PV): </a:t>
            </a:r>
            <a:r>
              <a:rPr lang="en-GB" sz="1600" dirty="0"/>
              <a:t>Loam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4905D28-706F-4389-8215-5DF434844CA4}"/>
              </a:ext>
            </a:extLst>
          </p:cNvPr>
          <p:cNvSpPr/>
          <p:nvPr/>
        </p:nvSpPr>
        <p:spPr>
          <a:xfrm>
            <a:off x="414654" y="1690688"/>
            <a:ext cx="482305" cy="406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3" name="Tabella 23">
            <a:extLst>
              <a:ext uri="{FF2B5EF4-FFF2-40B4-BE49-F238E27FC236}">
                <a16:creationId xmlns:a16="http://schemas.microsoft.com/office/drawing/2014/main" id="{F4BD8EC1-558B-4BCC-8281-A270970E0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3840"/>
              </p:ext>
            </p:extLst>
          </p:nvPr>
        </p:nvGraphicFramePr>
        <p:xfrm>
          <a:off x="2415988" y="5455781"/>
          <a:ext cx="73600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259">
                  <a:extLst>
                    <a:ext uri="{9D8B030D-6E8A-4147-A177-3AD203B41FA5}">
                      <a16:colId xmlns:a16="http://schemas.microsoft.com/office/drawing/2014/main" val="3967079218"/>
                    </a:ext>
                  </a:extLst>
                </a:gridCol>
                <a:gridCol w="1979082">
                  <a:extLst>
                    <a:ext uri="{9D8B030D-6E8A-4147-A177-3AD203B41FA5}">
                      <a16:colId xmlns:a16="http://schemas.microsoft.com/office/drawing/2014/main" val="3789420655"/>
                    </a:ext>
                  </a:extLst>
                </a:gridCol>
                <a:gridCol w="602328">
                  <a:extLst>
                    <a:ext uri="{9D8B030D-6E8A-4147-A177-3AD203B41FA5}">
                      <a16:colId xmlns:a16="http://schemas.microsoft.com/office/drawing/2014/main" val="3198736751"/>
                    </a:ext>
                  </a:extLst>
                </a:gridCol>
                <a:gridCol w="1851014">
                  <a:extLst>
                    <a:ext uri="{9D8B030D-6E8A-4147-A177-3AD203B41FA5}">
                      <a16:colId xmlns:a16="http://schemas.microsoft.com/office/drawing/2014/main" val="2318383336"/>
                    </a:ext>
                  </a:extLst>
                </a:gridCol>
                <a:gridCol w="574312">
                  <a:extLst>
                    <a:ext uri="{9D8B030D-6E8A-4147-A177-3AD203B41FA5}">
                      <a16:colId xmlns:a16="http://schemas.microsoft.com/office/drawing/2014/main" val="345054124"/>
                    </a:ext>
                  </a:extLst>
                </a:gridCol>
                <a:gridCol w="1879029">
                  <a:extLst>
                    <a:ext uri="{9D8B030D-6E8A-4147-A177-3AD203B41FA5}">
                      <a16:colId xmlns:a16="http://schemas.microsoft.com/office/drawing/2014/main" val="1899435230"/>
                    </a:ext>
                  </a:extLst>
                </a:gridCol>
              </a:tblGrid>
              <a:tr h="27266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Vegetative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Flowering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Yield formation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600090"/>
                  </a:ext>
                </a:extLst>
              </a:tr>
            </a:tbl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A33AC177-1F5A-4F18-93E4-4675EBFE028D}"/>
              </a:ext>
            </a:extLst>
          </p:cNvPr>
          <p:cNvSpPr/>
          <p:nvPr/>
        </p:nvSpPr>
        <p:spPr>
          <a:xfrm>
            <a:off x="4182744" y="1796988"/>
            <a:ext cx="206619" cy="406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76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43867945-0EBF-4CC8-A3D5-404C2108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686"/>
            <a:ext cx="10515600" cy="1325563"/>
          </a:xfrm>
        </p:spPr>
        <p:txBody>
          <a:bodyPr/>
          <a:lstStyle/>
          <a:p>
            <a:r>
              <a:rPr lang="en-GB" b="1" dirty="0"/>
              <a:t>Conclusions and next steps</a:t>
            </a:r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758BFB2-AE9F-463B-A1B7-A9029430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FA1B03B-AC91-4C34-A98C-5231CE9D4310}"/>
              </a:ext>
            </a:extLst>
          </p:cNvPr>
          <p:cNvSpPr/>
          <p:nvPr/>
        </p:nvSpPr>
        <p:spPr>
          <a:xfrm>
            <a:off x="220358" y="1641441"/>
            <a:ext cx="482305" cy="406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3F7DADB-61DB-4018-91BB-D4FAC766A797}"/>
              </a:ext>
            </a:extLst>
          </p:cNvPr>
          <p:cNvSpPr/>
          <p:nvPr/>
        </p:nvSpPr>
        <p:spPr>
          <a:xfrm>
            <a:off x="6831269" y="1523763"/>
            <a:ext cx="482305" cy="406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CD32E941-FC89-4483-B452-3B50602A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1441"/>
            <a:ext cx="10833847" cy="4267729"/>
          </a:xfrm>
        </p:spPr>
        <p:txBody>
          <a:bodyPr>
            <a:normAutofit/>
          </a:bodyPr>
          <a:lstStyle/>
          <a:p>
            <a:r>
              <a:rPr lang="en-GB" dirty="0"/>
              <a:t>Flowering is the most sensitive growth stage</a:t>
            </a:r>
          </a:p>
          <a:p>
            <a:r>
              <a:rPr lang="en-GB" dirty="0"/>
              <a:t>Soil texture influences maize response to water stress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Exploitation of the results to implement sustainable water use strategies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5301BF3-2362-4830-9885-6241DD62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41" y="2754620"/>
            <a:ext cx="7074707" cy="17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B369E-2038-43EB-9083-1DC30709D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988" y="4559628"/>
            <a:ext cx="11170023" cy="1257301"/>
          </a:xfrm>
        </p:spPr>
        <p:txBody>
          <a:bodyPr>
            <a:normAutofit/>
          </a:bodyPr>
          <a:lstStyle/>
          <a:p>
            <a:r>
              <a:rPr lang="en-GB" b="1" dirty="0"/>
              <a:t>Thank you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F86872-2D79-48FB-AEAC-01859C8A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66330"/>
            <a:ext cx="12192000" cy="59167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EGU General Assembly, Vienna 22-27 May 2022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EGU General Assembly 2022 – International GNSS Service">
            <a:extLst>
              <a:ext uri="{FF2B5EF4-FFF2-40B4-BE49-F238E27FC236}">
                <a16:creationId xmlns:a16="http://schemas.microsoft.com/office/drawing/2014/main" id="{23F0531F-066F-4CBC-80EF-6E0B08CA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6115"/>
            <a:ext cx="36766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FDC1DB-519D-46FA-A285-BECC37248578}"/>
              </a:ext>
            </a:extLst>
          </p:cNvPr>
          <p:cNvSpPr txBox="1"/>
          <p:nvPr/>
        </p:nvSpPr>
        <p:spPr>
          <a:xfrm>
            <a:off x="0" y="5904011"/>
            <a:ext cx="528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hlinkClick r:id="rId3"/>
              </a:rPr>
              <a:t>beatrice.monteleone@iusspavia.it</a:t>
            </a:r>
            <a:endParaRPr lang="it-IT" sz="1400" dirty="0"/>
          </a:p>
          <a:p>
            <a:endParaRPr lang="it-IT" sz="1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45FE124-5CD6-43EC-B6A7-421270E0D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110" y="241502"/>
            <a:ext cx="847516" cy="847516"/>
          </a:xfrm>
          <a:prstGeom prst="rect">
            <a:avLst/>
          </a:prstGeom>
        </p:spPr>
      </p:pic>
      <p:pic>
        <p:nvPicPr>
          <p:cNvPr id="9" name="Picture 6" descr="IUSS Pavia - YouTube">
            <a:extLst>
              <a:ext uri="{FF2B5EF4-FFF2-40B4-BE49-F238E27FC236}">
                <a16:creationId xmlns:a16="http://schemas.microsoft.com/office/drawing/2014/main" id="{3B58CE81-2AC9-4242-ABCF-45F7021E2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1" b="24221"/>
          <a:stretch/>
        </p:blipFill>
        <p:spPr bwMode="auto">
          <a:xfrm>
            <a:off x="8839903" y="220043"/>
            <a:ext cx="1734452" cy="8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ACDB7AE-E4FD-46A1-B30D-2FB11CFEA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9968" y="1033627"/>
            <a:ext cx="8992062" cy="39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77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314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Tema di Office</vt:lpstr>
      <vt:lpstr>Assessing drought vulnerability of maize production in the Po Valley</vt:lpstr>
      <vt:lpstr>Aim of the study</vt:lpstr>
      <vt:lpstr>Case study area</vt:lpstr>
      <vt:lpstr>Methodology</vt:lpstr>
      <vt:lpstr>Results</vt:lpstr>
      <vt:lpstr>Conclusions and 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drought vulnerability of maize production in the Po Valley</dc:title>
  <dc:creator>beatrice monteleone</dc:creator>
  <cp:lastModifiedBy>beatrice monteleone</cp:lastModifiedBy>
  <cp:revision>28</cp:revision>
  <dcterms:created xsi:type="dcterms:W3CDTF">2022-05-10T15:27:02Z</dcterms:created>
  <dcterms:modified xsi:type="dcterms:W3CDTF">2022-05-19T17:00:31Z</dcterms:modified>
</cp:coreProperties>
</file>