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2" r:id="rId4"/>
    <p:sldId id="263" r:id="rId5"/>
    <p:sldId id="266" r:id="rId6"/>
  </p:sldIdLst>
  <p:sldSz cx="12192000" cy="6858000"/>
  <p:notesSz cx="7103745" cy="10234295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3968" y="136131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3968" y="384098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184" y="523097"/>
            <a:ext cx="10515600" cy="58118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84" y="52309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184" y="1983597"/>
            <a:ext cx="10515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84" y="52309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184" y="1983597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184" y="1983597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039" y="516256"/>
            <a:ext cx="10515890" cy="132434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039" y="1935192"/>
            <a:ext cx="5163349" cy="8277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8039" y="2818085"/>
            <a:ext cx="5163349" cy="35236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66931" y="1935192"/>
            <a:ext cx="5186998" cy="8277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66931" y="2818085"/>
            <a:ext cx="5186998" cy="35236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84" y="723122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1584" y="723123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184" y="2323322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884" y="523097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84" y="523097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168" y="5231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168" y="198361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en-US" altLang="zh-CN" dirty="0"/>
          </a:p>
          <a:p>
            <a:pPr lvl="5"/>
            <a:r>
              <a:rPr lang="zh-CN" altLang="en-US" dirty="0"/>
              <a:t>第六级</a:t>
            </a:r>
            <a:endParaRPr lang="en-US" altLang="zh-CN" dirty="0"/>
          </a:p>
          <a:p>
            <a:pPr marL="2971800" marR="0" lvl="6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第七级</a:t>
            </a:r>
            <a:endParaRPr lang="en-US" altLang="zh-CN" dirty="0"/>
          </a:p>
          <a:p>
            <a:pPr marL="3429000" marR="0" lvl="7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第八级</a:t>
            </a:r>
            <a:endParaRPr lang="en-US" altLang="zh-CN" dirty="0"/>
          </a:p>
          <a:p>
            <a:pPr marL="3886200" marR="0" lvl="8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第九级</a:t>
            </a:r>
            <a:endParaRPr lang="en-US" altLang="zh-CN" dirty="0"/>
          </a:p>
          <a:p>
            <a:pPr marL="3886200" marR="0" lvl="8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lang="en-US" altLang="zh-CN" dirty="0"/>
          </a:p>
          <a:p>
            <a:pPr lvl="5"/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5pPr>
      <a:lvl6pPr marL="25146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defRPr lang="zh-CN" altLang="en-US" sz="2400" kern="1200" dirty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altLang="zh-CN" sz="2400" kern="1200" dirty="0" smtClean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altLang="zh-CN" sz="2400" kern="1200" dirty="0" smtClean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8pPr>
      <a:lvl9pPr marL="3657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lang="en-US" altLang="zh-CN" sz="2400" kern="1200" dirty="0" smtClean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3968" y="1124843"/>
            <a:ext cx="9144000" cy="2387600"/>
          </a:xfrm>
        </p:spPr>
        <p:txBody>
          <a:bodyPr/>
          <a:p>
            <a:r>
              <a:rPr lang="en-US" altLang="zh-CN" sz="3600"/>
              <a:t>One station observation system for </a:t>
            </a:r>
            <a:r>
              <a:rPr lang="en-US" altLang="zh-CN" sz="3600"/>
              <a:t>Mars exploration</a:t>
            </a:r>
            <a:endParaRPr lang="zh-CN" altLang="en-US" sz="36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3968" y="3998634"/>
            <a:ext cx="9144000" cy="1655762"/>
          </a:xfrm>
        </p:spPr>
        <p:txBody>
          <a:bodyPr/>
          <a:p>
            <a:r>
              <a:rPr lang="en-US" altLang="zh-CN"/>
              <a:t>Changcheng Li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altLang="zh-CN"/>
              <a:t>Insight Mission</a:t>
            </a:r>
            <a:endParaRPr lang="zh-CN" altLang="en-US"/>
          </a:p>
        </p:txBody>
      </p:sp>
      <p:pic>
        <p:nvPicPr>
          <p:cNvPr id="5" name="内容占位符 4"/>
          <p:cNvPicPr/>
          <p:nvPr>
            <p:ph idx="1"/>
          </p:nvPr>
        </p:nvPicPr>
        <p:blipFill>
          <a:blip r:embed="rId1"/>
          <a:srcRect t="13218" b="13218"/>
        </p:blipFill>
        <p:spPr>
          <a:xfrm>
            <a:off x="838191" y="1988223"/>
            <a:ext cx="5280858" cy="2998289"/>
          </a:xfrm>
        </p:spPr>
      </p:pic>
      <p:sp>
        <p:nvSpPr>
          <p:cNvPr id="4" name="文本框 3"/>
          <p:cNvSpPr txBox="1"/>
          <p:nvPr userDrawn="1"/>
        </p:nvSpPr>
        <p:spPr>
          <a:xfrm>
            <a:off x="6478281" y="1919774"/>
            <a:ext cx="4549045" cy="92202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altLang="zh-CN"/>
              <a:t>1. One of the main purposes of this mission is to explore the internal structure of Mars </a:t>
            </a:r>
            <a:r>
              <a:rPr lang="en-US" altLang="zh-CN"/>
              <a:t>by seismology.</a:t>
            </a:r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框 5"/>
              <p:cNvSpPr txBox="1"/>
              <p:nvPr/>
            </p:nvSpPr>
            <p:spPr>
              <a:xfrm>
                <a:off x="7356475" y="3137535"/>
                <a:ext cx="2303145" cy="596900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i="1">
                          <a:latin typeface="Cambria Math" panose="02040503050406030204" charset="0"/>
                          <a:cs typeface="Cambria Math" panose="02040503050406030204" charset="0"/>
                        </a:rPr>
                        <m:t>𝑣</m:t>
                      </m:r>
                      <m:r>
                        <a:rPr lang="en-US" altLang="zh-CN" sz="2800" i="1">
                          <a:latin typeface="Cambria Math" panose="02040503050406030204" charset="0"/>
                          <a:cs typeface="Cambria Math" panose="02040503050406030204" charset="0"/>
                        </a:rPr>
                        <m:t>=</m:t>
                      </m:r>
                      <m:box>
                        <m:boxPr>
                          <m:noBreak m:val="on"/>
                          <m:ctrlPr>
                            <a:rPr lang="en-US" altLang="zh-CN" sz="28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US" altLang="zh-CN" sz="28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28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n-US" altLang="zh-CN" sz="28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𝑡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US" altLang="zh-CN" sz="2800" i="1">
                  <a:latin typeface="Cambria Math" panose="02040503050406030204" charset="0"/>
                  <a:cs typeface="Cambria Math" panose="02040503050406030204" charset="0"/>
                </a:endParaRPr>
              </a:p>
            </p:txBody>
          </p:sp>
        </mc:Choice>
        <mc:Fallback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6475" y="3137535"/>
                <a:ext cx="2303145" cy="5969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文本框 6"/>
          <p:cNvSpPr txBox="1"/>
          <p:nvPr/>
        </p:nvSpPr>
        <p:spPr>
          <a:xfrm>
            <a:off x="6131560" y="4030345"/>
            <a:ext cx="589534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v: the velocity of Mars internal structure</a:t>
            </a:r>
            <a:endParaRPr lang="en-US" altLang="zh-CN"/>
          </a:p>
          <a:p>
            <a:endParaRPr lang="en-US" altLang="zh-CN"/>
          </a:p>
          <a:p>
            <a:r>
              <a:rPr lang="en-US" altLang="zh-CN"/>
              <a:t>d: the distance between the source and the receiver</a:t>
            </a:r>
            <a:endParaRPr lang="en-US" altLang="zh-CN"/>
          </a:p>
          <a:p>
            <a:endParaRPr lang="en-US" altLang="zh-CN"/>
          </a:p>
          <a:p>
            <a:r>
              <a:rPr lang="en-US" altLang="zh-CN"/>
              <a:t>t: the travel time of the seismic wave</a:t>
            </a:r>
            <a:endParaRPr lang="en-US" altLang="zh-CN"/>
          </a:p>
        </p:txBody>
      </p:sp>
      <p:sp>
        <p:nvSpPr>
          <p:cNvPr id="8" name="文本框 7"/>
          <p:cNvSpPr txBox="1"/>
          <p:nvPr/>
        </p:nvSpPr>
        <p:spPr>
          <a:xfrm>
            <a:off x="2080895" y="5802630"/>
            <a:ext cx="8030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Travel time = </a:t>
            </a:r>
            <a:r>
              <a:rPr lang="en-US" altLang="zh-CN"/>
              <a:t>Seismic wave time - Source initiation time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6362065" y="6348095"/>
            <a:ext cx="68281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/>
              <a:t>(The figure material comes from the internet)</a:t>
            </a:r>
            <a:endParaRPr lang="en-US" altLang="zh-CN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84" y="211312"/>
            <a:ext cx="10515600" cy="1325563"/>
          </a:xfrm>
        </p:spPr>
        <p:txBody>
          <a:bodyPr/>
          <a:p>
            <a:pPr algn="ctr"/>
            <a:r>
              <a:rPr lang="en-US" altLang="zh-CN"/>
              <a:t>One station observation system</a:t>
            </a:r>
            <a:endParaRPr lang="zh-CN" altLang="en-US"/>
          </a:p>
        </p:txBody>
      </p:sp>
      <p:pic>
        <p:nvPicPr>
          <p:cNvPr id="4" name="内容占位符 3" descr="微信图片_20220517192600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76275" y="1537335"/>
            <a:ext cx="4678680" cy="351091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框 5"/>
              <p:cNvSpPr txBox="1"/>
              <p:nvPr/>
            </p:nvSpPr>
            <p:spPr>
              <a:xfrm>
                <a:off x="676275" y="5580380"/>
                <a:ext cx="2303145" cy="596900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i="1">
                          <a:latin typeface="Cambria Math" panose="02040503050406030204" charset="0"/>
                          <a:cs typeface="Cambria Math" panose="02040503050406030204" charset="0"/>
                        </a:rPr>
                        <m:t>𝑣</m:t>
                      </m:r>
                      <m:r>
                        <a:rPr lang="en-US" altLang="zh-CN" sz="2800" i="1">
                          <a:latin typeface="Cambria Math" panose="02040503050406030204" charset="0"/>
                          <a:cs typeface="Cambria Math" panose="02040503050406030204" charset="0"/>
                        </a:rPr>
                        <m:t>=</m:t>
                      </m:r>
                      <m:box>
                        <m:boxPr>
                          <m:noBreak m:val="on"/>
                          <m:ctrlPr>
                            <a:rPr lang="en-US" altLang="zh-CN" sz="28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US" altLang="zh-CN" sz="28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28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n-US" altLang="zh-CN" sz="28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𝑡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US" altLang="zh-CN" sz="2800" i="1">
                  <a:latin typeface="Cambria Math" panose="02040503050406030204" charset="0"/>
                  <a:cs typeface="Cambria Math" panose="02040503050406030204" charset="0"/>
                </a:endParaRPr>
              </a:p>
            </p:txBody>
          </p:sp>
        </mc:Choice>
        <mc:Fallback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275" y="5580380"/>
                <a:ext cx="2303145" cy="5969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文本框 6"/>
          <p:cNvSpPr txBox="1"/>
          <p:nvPr/>
        </p:nvSpPr>
        <p:spPr>
          <a:xfrm>
            <a:off x="2887980" y="5417820"/>
            <a:ext cx="911225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d: </a:t>
            </a:r>
            <a:r>
              <a:rPr lang="en-US" altLang="zh-CN">
                <a:solidFill>
                  <a:srgbClr val="FF0000"/>
                </a:solidFill>
              </a:rPr>
              <a:t>SLAM technology(simultaneous localization and mapping)</a:t>
            </a:r>
            <a:endParaRPr lang="en-US" altLang="zh-CN">
              <a:solidFill>
                <a:srgbClr val="FF0000"/>
              </a:solidFill>
            </a:endParaRPr>
          </a:p>
          <a:p>
            <a:endParaRPr lang="en-US" altLang="zh-CN"/>
          </a:p>
          <a:p>
            <a:r>
              <a:rPr lang="en-US" altLang="zh-CN"/>
              <a:t>t: Set a reference station on the rover/install timer on seismic source</a:t>
            </a:r>
            <a:endParaRPr lang="en-US" altLang="zh-CN"/>
          </a:p>
        </p:txBody>
      </p:sp>
      <p:pic>
        <p:nvPicPr>
          <p:cNvPr id="3" name="图片 2" descr="nuclear_bomb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4955" y="1788795"/>
            <a:ext cx="3467100" cy="3007995"/>
          </a:xfrm>
          <a:prstGeom prst="rect">
            <a:avLst/>
          </a:prstGeom>
        </p:spPr>
      </p:pic>
      <p:pic>
        <p:nvPicPr>
          <p:cNvPr id="5" name="图片 4" descr="107055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75115" y="1537335"/>
            <a:ext cx="2371725" cy="1866900"/>
          </a:xfrm>
          <a:prstGeom prst="rect">
            <a:avLst/>
          </a:prstGeom>
        </p:spPr>
      </p:pic>
      <p:pic>
        <p:nvPicPr>
          <p:cNvPr id="8" name="图片 7" descr="cz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75115" y="3638550"/>
            <a:ext cx="2371725" cy="177863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2887980" y="5048885"/>
            <a:ext cx="11995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(a)</a:t>
            </a:r>
            <a:endParaRPr lang="en-US" altLang="zh-CN"/>
          </a:p>
        </p:txBody>
      </p:sp>
      <p:sp>
        <p:nvSpPr>
          <p:cNvPr id="10" name="文本框 9"/>
          <p:cNvSpPr txBox="1"/>
          <p:nvPr/>
        </p:nvSpPr>
        <p:spPr>
          <a:xfrm>
            <a:off x="6946265" y="6340475"/>
            <a:ext cx="5423535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b="1">
                <a:sym typeface="+mn-ea"/>
              </a:rPr>
              <a:t>(The figure material comes from the internet)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84" y="641842"/>
            <a:ext cx="10515600" cy="1325563"/>
          </a:xfrm>
        </p:spPr>
        <p:txBody>
          <a:bodyPr/>
          <a:p>
            <a:pPr algn="ctr"/>
            <a:r>
              <a:rPr lang="en-US" altLang="zh-CN"/>
              <a:t>Thank You</a:t>
            </a:r>
            <a:endParaRPr lang="en-US" altLang="zh-CN"/>
          </a:p>
        </p:txBody>
      </p:sp>
      <p:pic>
        <p:nvPicPr>
          <p:cNvPr id="4" name="内容占位符 3" descr="微信图片_20220517192619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789430" y="2197735"/>
            <a:ext cx="1969770" cy="246253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260215" y="3738245"/>
            <a:ext cx="688657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Address : Southern University of Science and Technology</a:t>
            </a:r>
            <a:endParaRPr lang="en-US" altLang="zh-CN"/>
          </a:p>
          <a:p>
            <a:endParaRPr lang="en-US" altLang="zh-CN"/>
          </a:p>
          <a:p>
            <a:r>
              <a:rPr lang="en-US" altLang="zh-CN"/>
              <a:t>E-mail: </a:t>
            </a:r>
            <a:r>
              <a:rPr lang="en-US" altLang="zh-CN">
                <a:solidFill>
                  <a:srgbClr val="FF0000"/>
                </a:solidFill>
              </a:rPr>
              <a:t>11930785@mail.sustech.edu.cn</a:t>
            </a:r>
            <a:endParaRPr lang="en-US" altLang="zh-CN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DBiZmYxNjU5MDY2NTE2YTA5NTc4MzlmYzZhOWNmY2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spect">
      <a:majorFont>
        <a:latin typeface="微软雅黑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744</Words>
  <Application>WPS 演示</Application>
  <PresentationFormat>宽屏</PresentationFormat>
  <Paragraphs>38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Cambria Math</vt:lpstr>
      <vt:lpstr>Arial Unicode MS</vt:lpstr>
      <vt:lpstr>Calibri</vt:lpstr>
      <vt:lpstr>Office 主题</vt:lpstr>
      <vt:lpstr>One station observation system for Mars exploration</vt:lpstr>
      <vt:lpstr>Insight Mission</vt:lpstr>
      <vt:lpstr>One station observation system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station observation system for mars exploration</dc:title>
  <dc:creator/>
  <cp:lastModifiedBy>lcc</cp:lastModifiedBy>
  <cp:revision>13</cp:revision>
  <dcterms:created xsi:type="dcterms:W3CDTF">2022-05-17T11:30:00Z</dcterms:created>
  <dcterms:modified xsi:type="dcterms:W3CDTF">2022-05-24T11:48:18Z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2052-11.1.0.11691</vt:lpwstr>
  </property>
  <property fmtid="{D5CDD505-2E9C-101B-9397-08002B2CF9AE}" pid="3" name="ICV">
    <vt:lpwstr>DD1AB2C987A141788B1A0F34D1E2F85F</vt:lpwstr>
  </property>
</Properties>
</file>