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8" r:id="rId4"/>
    <p:sldId id="262" r:id="rId5"/>
    <p:sldId id="272" r:id="rId6"/>
    <p:sldId id="261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BD361D-A6B7-60C8-9B33-B05A03D00AFF}" name="Bhuyan Kushanav" initials="BK" userId="Bhuyan Kushanav" providerId="None"/>
  <p188:author id="{1588FC55-355F-FC1B-04FB-4FE8179C970F}" name="Meena Sansar Raj" initials="MSR" userId="Meena Sansar Raj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9A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5" autoAdjust="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ttorato\Frane_VAIA\Dati_Piogge\Piogge%20orarie%20BL\19%20-%20Agord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ttorato\Frane_VAIA\Dati_Piogge\Piogge%20orarie%20BL\19%20-%20Agord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ttorato\Frane_VAIA\Dati_Piogge\Piogge%20orarie%20BL\9%20-%20Capril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ttorato\Frane_VAIA\Dati_Piogge\Piogge%20orarie%20BL\9%20-%20Capri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rgbClr val="FF0000"/>
                </a:solidFill>
              </a:rPr>
              <a:t>Agordo -</a:t>
            </a:r>
            <a:r>
              <a:rPr lang="it-IT" sz="1600" dirty="0"/>
              <a:t> </a:t>
            </a:r>
            <a:r>
              <a:rPr lang="it-IT" sz="1600" dirty="0">
                <a:solidFill>
                  <a:schemeClr val="accent4"/>
                </a:solidFill>
              </a:rPr>
              <a:t>4-6 </a:t>
            </a:r>
            <a:r>
              <a:rPr lang="it-IT" sz="1600" dirty="0" err="1">
                <a:solidFill>
                  <a:schemeClr val="accent4"/>
                </a:solidFill>
              </a:rPr>
              <a:t>December</a:t>
            </a:r>
            <a:r>
              <a:rPr lang="it-IT" sz="1600" dirty="0">
                <a:solidFill>
                  <a:schemeClr val="accent4"/>
                </a:solidFill>
              </a:rPr>
              <a:t> 2020</a:t>
            </a:r>
          </a:p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chemeClr val="tx1"/>
                </a:solidFill>
              </a:rPr>
              <a:t>Tot 429.6mm</a:t>
            </a:r>
          </a:p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 dirty="0"/>
          </a:p>
        </c:rich>
      </c:tx>
      <c:layout>
        <c:manualLayout>
          <c:xMode val="edge"/>
          <c:yMode val="edge"/>
          <c:x val="0.196782030045381"/>
          <c:y val="5.9045671602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849194888701195"/>
          <c:y val="0.23779323055085111"/>
          <c:w val="0.78344576737596383"/>
          <c:h val="0.48809334450471165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cumulate_orarie!$B$271081:$B$271152</c:f>
              <c:numCache>
                <c:formatCode>h:mm</c:formatCode>
                <c:ptCount val="72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  <c:pt idx="24">
                  <c:v>0</c:v>
                </c:pt>
                <c:pt idx="25">
                  <c:v>4.1666666666666664E-2</c:v>
                </c:pt>
                <c:pt idx="26">
                  <c:v>8.3333333333333329E-2</c:v>
                </c:pt>
                <c:pt idx="27">
                  <c:v>0.125</c:v>
                </c:pt>
                <c:pt idx="28">
                  <c:v>0.16666666666666666</c:v>
                </c:pt>
                <c:pt idx="29">
                  <c:v>0.20833333333333334</c:v>
                </c:pt>
                <c:pt idx="30">
                  <c:v>0.25</c:v>
                </c:pt>
                <c:pt idx="31">
                  <c:v>0.29166666666666669</c:v>
                </c:pt>
                <c:pt idx="32">
                  <c:v>0.33333333333333331</c:v>
                </c:pt>
                <c:pt idx="33">
                  <c:v>0.375</c:v>
                </c:pt>
                <c:pt idx="34">
                  <c:v>0.41666666666666669</c:v>
                </c:pt>
                <c:pt idx="35">
                  <c:v>0.45833333333333331</c:v>
                </c:pt>
                <c:pt idx="36">
                  <c:v>0.5</c:v>
                </c:pt>
                <c:pt idx="37">
                  <c:v>0.54166666666666663</c:v>
                </c:pt>
                <c:pt idx="38">
                  <c:v>0.58333333333333337</c:v>
                </c:pt>
                <c:pt idx="39">
                  <c:v>0.625</c:v>
                </c:pt>
                <c:pt idx="40">
                  <c:v>0.66666666666666663</c:v>
                </c:pt>
                <c:pt idx="41">
                  <c:v>0.70833333333333337</c:v>
                </c:pt>
                <c:pt idx="42">
                  <c:v>0.75</c:v>
                </c:pt>
                <c:pt idx="43">
                  <c:v>0.79166666666666663</c:v>
                </c:pt>
                <c:pt idx="44">
                  <c:v>0.83333333333333337</c:v>
                </c:pt>
                <c:pt idx="45">
                  <c:v>0.875</c:v>
                </c:pt>
                <c:pt idx="46">
                  <c:v>0.91666666666666663</c:v>
                </c:pt>
                <c:pt idx="47">
                  <c:v>0.95833333333333337</c:v>
                </c:pt>
                <c:pt idx="48">
                  <c:v>0</c:v>
                </c:pt>
                <c:pt idx="49">
                  <c:v>4.1666666666666664E-2</c:v>
                </c:pt>
                <c:pt idx="50">
                  <c:v>8.3333333333333329E-2</c:v>
                </c:pt>
                <c:pt idx="51">
                  <c:v>0.125</c:v>
                </c:pt>
                <c:pt idx="52">
                  <c:v>0.16666666666666666</c:v>
                </c:pt>
                <c:pt idx="53">
                  <c:v>0.20833333333333334</c:v>
                </c:pt>
                <c:pt idx="54">
                  <c:v>0.25</c:v>
                </c:pt>
                <c:pt idx="55">
                  <c:v>0.29166666666666669</c:v>
                </c:pt>
                <c:pt idx="56">
                  <c:v>0.33333333333333331</c:v>
                </c:pt>
                <c:pt idx="57">
                  <c:v>0.375</c:v>
                </c:pt>
                <c:pt idx="58">
                  <c:v>0.41666666666666669</c:v>
                </c:pt>
                <c:pt idx="59">
                  <c:v>0.45833333333333331</c:v>
                </c:pt>
                <c:pt idx="60">
                  <c:v>0.5</c:v>
                </c:pt>
                <c:pt idx="61">
                  <c:v>0.54166666666666663</c:v>
                </c:pt>
                <c:pt idx="62">
                  <c:v>0.58333333333333337</c:v>
                </c:pt>
                <c:pt idx="63">
                  <c:v>0.625</c:v>
                </c:pt>
                <c:pt idx="64">
                  <c:v>0.66666666666666663</c:v>
                </c:pt>
                <c:pt idx="65">
                  <c:v>0.70833333333333337</c:v>
                </c:pt>
                <c:pt idx="66">
                  <c:v>0.75</c:v>
                </c:pt>
                <c:pt idx="67">
                  <c:v>0.79166666666666663</c:v>
                </c:pt>
                <c:pt idx="68">
                  <c:v>0.83333333333333337</c:v>
                </c:pt>
                <c:pt idx="69">
                  <c:v>0.875</c:v>
                </c:pt>
                <c:pt idx="70">
                  <c:v>0.91666666666666663</c:v>
                </c:pt>
                <c:pt idx="71">
                  <c:v>0.95833333333333337</c:v>
                </c:pt>
              </c:numCache>
            </c:numRef>
          </c:cat>
          <c:val>
            <c:numRef>
              <c:f>cumulate_orarie!$C$271081:$C$271152</c:f>
              <c:numCache>
                <c:formatCode>0.0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0.4</c:v>
                </c:pt>
                <c:pt idx="15">
                  <c:v>0.2</c:v>
                </c:pt>
                <c:pt idx="16">
                  <c:v>2</c:v>
                </c:pt>
                <c:pt idx="17">
                  <c:v>4.4000000000000004</c:v>
                </c:pt>
                <c:pt idx="18">
                  <c:v>4</c:v>
                </c:pt>
                <c:pt idx="19">
                  <c:v>6</c:v>
                </c:pt>
                <c:pt idx="20">
                  <c:v>6.2</c:v>
                </c:pt>
                <c:pt idx="21">
                  <c:v>5.6</c:v>
                </c:pt>
                <c:pt idx="22">
                  <c:v>5</c:v>
                </c:pt>
                <c:pt idx="23">
                  <c:v>5</c:v>
                </c:pt>
                <c:pt idx="24">
                  <c:v>7.2</c:v>
                </c:pt>
                <c:pt idx="25">
                  <c:v>8.4</c:v>
                </c:pt>
                <c:pt idx="26">
                  <c:v>7.4</c:v>
                </c:pt>
                <c:pt idx="27">
                  <c:v>7.8</c:v>
                </c:pt>
                <c:pt idx="28">
                  <c:v>7.6</c:v>
                </c:pt>
                <c:pt idx="29">
                  <c:v>7</c:v>
                </c:pt>
                <c:pt idx="30">
                  <c:v>5.2</c:v>
                </c:pt>
                <c:pt idx="31">
                  <c:v>4.8</c:v>
                </c:pt>
                <c:pt idx="32">
                  <c:v>4.4000000000000004</c:v>
                </c:pt>
                <c:pt idx="33">
                  <c:v>5</c:v>
                </c:pt>
                <c:pt idx="34">
                  <c:v>4.2</c:v>
                </c:pt>
                <c:pt idx="35">
                  <c:v>7.2</c:v>
                </c:pt>
                <c:pt idx="36">
                  <c:v>10.6</c:v>
                </c:pt>
                <c:pt idx="37">
                  <c:v>9</c:v>
                </c:pt>
                <c:pt idx="38">
                  <c:v>12</c:v>
                </c:pt>
                <c:pt idx="39">
                  <c:v>10.199999999999999</c:v>
                </c:pt>
                <c:pt idx="40">
                  <c:v>13.2</c:v>
                </c:pt>
                <c:pt idx="41">
                  <c:v>13.2</c:v>
                </c:pt>
                <c:pt idx="42">
                  <c:v>22.2</c:v>
                </c:pt>
                <c:pt idx="43">
                  <c:v>11.4</c:v>
                </c:pt>
                <c:pt idx="44">
                  <c:v>21.6</c:v>
                </c:pt>
                <c:pt idx="45">
                  <c:v>17.600000000000001</c:v>
                </c:pt>
                <c:pt idx="46">
                  <c:v>17.8</c:v>
                </c:pt>
                <c:pt idx="47">
                  <c:v>14.4</c:v>
                </c:pt>
                <c:pt idx="48">
                  <c:v>18.600000000000001</c:v>
                </c:pt>
                <c:pt idx="49">
                  <c:v>16</c:v>
                </c:pt>
                <c:pt idx="50">
                  <c:v>12.4</c:v>
                </c:pt>
                <c:pt idx="51">
                  <c:v>4.8</c:v>
                </c:pt>
                <c:pt idx="52">
                  <c:v>7.6</c:v>
                </c:pt>
                <c:pt idx="53">
                  <c:v>6.6</c:v>
                </c:pt>
                <c:pt idx="54">
                  <c:v>5.6</c:v>
                </c:pt>
                <c:pt idx="55">
                  <c:v>5.4</c:v>
                </c:pt>
                <c:pt idx="56">
                  <c:v>4</c:v>
                </c:pt>
                <c:pt idx="57">
                  <c:v>3.2</c:v>
                </c:pt>
                <c:pt idx="58">
                  <c:v>1.8</c:v>
                </c:pt>
                <c:pt idx="59">
                  <c:v>2.2000000000000002</c:v>
                </c:pt>
                <c:pt idx="60">
                  <c:v>2.2000000000000002</c:v>
                </c:pt>
                <c:pt idx="61">
                  <c:v>3.8</c:v>
                </c:pt>
                <c:pt idx="62">
                  <c:v>5</c:v>
                </c:pt>
                <c:pt idx="63">
                  <c:v>6.2</c:v>
                </c:pt>
                <c:pt idx="64">
                  <c:v>4</c:v>
                </c:pt>
                <c:pt idx="65">
                  <c:v>3.4</c:v>
                </c:pt>
                <c:pt idx="66">
                  <c:v>3.6</c:v>
                </c:pt>
                <c:pt idx="67">
                  <c:v>5.8</c:v>
                </c:pt>
                <c:pt idx="68">
                  <c:v>5</c:v>
                </c:pt>
                <c:pt idx="69">
                  <c:v>5.6</c:v>
                </c:pt>
                <c:pt idx="70">
                  <c:v>5</c:v>
                </c:pt>
                <c:pt idx="71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44-406D-8476-3806C5818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672291984"/>
        <c:axId val="1721255696"/>
      </c:lineChart>
      <c:catAx>
        <c:axId val="1672291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1255696"/>
        <c:crosses val="autoZero"/>
        <c:auto val="1"/>
        <c:lblAlgn val="ctr"/>
        <c:lblOffset val="100"/>
        <c:noMultiLvlLbl val="0"/>
      </c:catAx>
      <c:valAx>
        <c:axId val="1721255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rainfall (mm/hour)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291984"/>
        <c:crosses val="autoZero"/>
        <c:crossBetween val="between"/>
        <c:majorUnit val="5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rgbClr val="FF0000"/>
                </a:solidFill>
              </a:rPr>
              <a:t>Agordo</a:t>
            </a:r>
            <a:r>
              <a:rPr lang="it-IT" sz="1600" dirty="0"/>
              <a:t> - </a:t>
            </a:r>
            <a:r>
              <a:rPr lang="it-IT" sz="1600" dirty="0">
                <a:solidFill>
                  <a:srgbClr val="7030A0"/>
                </a:solidFill>
              </a:rPr>
              <a:t>27-29 </a:t>
            </a:r>
            <a:r>
              <a:rPr lang="it-IT" sz="1600" dirty="0" err="1">
                <a:solidFill>
                  <a:srgbClr val="7030A0"/>
                </a:solidFill>
              </a:rPr>
              <a:t>October</a:t>
            </a:r>
            <a:r>
              <a:rPr lang="it-IT" sz="1600" dirty="0">
                <a:solidFill>
                  <a:srgbClr val="7030A0"/>
                </a:solidFill>
              </a:rPr>
              <a:t> 2018</a:t>
            </a:r>
          </a:p>
          <a:p>
            <a:pPr>
              <a:defRPr sz="18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chemeClr val="tx1"/>
                </a:solidFill>
              </a:rPr>
              <a:t>Tot 533.8mm</a:t>
            </a:r>
          </a:p>
        </c:rich>
      </c:tx>
      <c:layout>
        <c:manualLayout>
          <c:xMode val="edge"/>
          <c:yMode val="edge"/>
          <c:x val="0.198442354484963"/>
          <c:y val="5.7873572992922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cumulate_orarie!$B$252625:$B$252696</c:f>
              <c:numCache>
                <c:formatCode>h:mm</c:formatCode>
                <c:ptCount val="72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  <c:pt idx="24">
                  <c:v>0</c:v>
                </c:pt>
                <c:pt idx="25">
                  <c:v>4.1666666666666664E-2</c:v>
                </c:pt>
                <c:pt idx="26">
                  <c:v>8.3333333333333329E-2</c:v>
                </c:pt>
                <c:pt idx="27">
                  <c:v>0.125</c:v>
                </c:pt>
                <c:pt idx="28">
                  <c:v>0.16666666666666666</c:v>
                </c:pt>
                <c:pt idx="29">
                  <c:v>0.20833333333333334</c:v>
                </c:pt>
                <c:pt idx="30">
                  <c:v>0.25</c:v>
                </c:pt>
                <c:pt idx="31">
                  <c:v>0.29166666666666669</c:v>
                </c:pt>
                <c:pt idx="32">
                  <c:v>0.33333333333333331</c:v>
                </c:pt>
                <c:pt idx="33">
                  <c:v>0.375</c:v>
                </c:pt>
                <c:pt idx="34">
                  <c:v>0.41666666666666669</c:v>
                </c:pt>
                <c:pt idx="35">
                  <c:v>0.45833333333333331</c:v>
                </c:pt>
                <c:pt idx="36">
                  <c:v>0.5</c:v>
                </c:pt>
                <c:pt idx="37">
                  <c:v>0.54166666666666663</c:v>
                </c:pt>
                <c:pt idx="38">
                  <c:v>0.58333333333333337</c:v>
                </c:pt>
                <c:pt idx="39">
                  <c:v>0.625</c:v>
                </c:pt>
                <c:pt idx="40">
                  <c:v>0.66666666666666663</c:v>
                </c:pt>
                <c:pt idx="41">
                  <c:v>0.70833333333333337</c:v>
                </c:pt>
                <c:pt idx="42">
                  <c:v>0.75</c:v>
                </c:pt>
                <c:pt idx="43">
                  <c:v>0.79166666666666663</c:v>
                </c:pt>
                <c:pt idx="44">
                  <c:v>0.83333333333333337</c:v>
                </c:pt>
                <c:pt idx="45">
                  <c:v>0.875</c:v>
                </c:pt>
                <c:pt idx="46">
                  <c:v>0.91666666666666663</c:v>
                </c:pt>
                <c:pt idx="47">
                  <c:v>0.95833333333333337</c:v>
                </c:pt>
                <c:pt idx="48">
                  <c:v>0</c:v>
                </c:pt>
                <c:pt idx="49">
                  <c:v>4.1666666666666664E-2</c:v>
                </c:pt>
                <c:pt idx="50">
                  <c:v>8.3333333333333329E-2</c:v>
                </c:pt>
                <c:pt idx="51">
                  <c:v>0.125</c:v>
                </c:pt>
                <c:pt idx="52">
                  <c:v>0.16666666666666666</c:v>
                </c:pt>
                <c:pt idx="53">
                  <c:v>0.20833333333333334</c:v>
                </c:pt>
                <c:pt idx="54">
                  <c:v>0.25</c:v>
                </c:pt>
                <c:pt idx="55">
                  <c:v>0.29166666666666669</c:v>
                </c:pt>
                <c:pt idx="56">
                  <c:v>0.33333333333333331</c:v>
                </c:pt>
                <c:pt idx="57">
                  <c:v>0.375</c:v>
                </c:pt>
                <c:pt idx="58">
                  <c:v>0.41666666666666669</c:v>
                </c:pt>
                <c:pt idx="59">
                  <c:v>0.45833333333333331</c:v>
                </c:pt>
                <c:pt idx="60">
                  <c:v>0.5</c:v>
                </c:pt>
                <c:pt idx="61">
                  <c:v>0.54166666666666663</c:v>
                </c:pt>
                <c:pt idx="62">
                  <c:v>0.58333333333333337</c:v>
                </c:pt>
                <c:pt idx="63">
                  <c:v>0.625</c:v>
                </c:pt>
                <c:pt idx="64">
                  <c:v>0.66666666666666663</c:v>
                </c:pt>
                <c:pt idx="65">
                  <c:v>0.70833333333333337</c:v>
                </c:pt>
                <c:pt idx="66">
                  <c:v>0.75</c:v>
                </c:pt>
                <c:pt idx="67">
                  <c:v>0.79166666666666663</c:v>
                </c:pt>
                <c:pt idx="68">
                  <c:v>0.83333333333333337</c:v>
                </c:pt>
                <c:pt idx="69">
                  <c:v>0.875</c:v>
                </c:pt>
                <c:pt idx="70">
                  <c:v>0.91666666666666663</c:v>
                </c:pt>
                <c:pt idx="71">
                  <c:v>0.95833333333333337</c:v>
                </c:pt>
              </c:numCache>
            </c:numRef>
          </c:cat>
          <c:val>
            <c:numRef>
              <c:f>cumulate_orarie!$C$252625:$C$252696</c:f>
              <c:numCache>
                <c:formatCode>0.0</c:formatCode>
                <c:ptCount val="72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0.4</c:v>
                </c:pt>
                <c:pt idx="6">
                  <c:v>0.2</c:v>
                </c:pt>
                <c:pt idx="7">
                  <c:v>1.6</c:v>
                </c:pt>
                <c:pt idx="8">
                  <c:v>4.8</c:v>
                </c:pt>
                <c:pt idx="9">
                  <c:v>1.6</c:v>
                </c:pt>
                <c:pt idx="10">
                  <c:v>1.4</c:v>
                </c:pt>
                <c:pt idx="11">
                  <c:v>1.2</c:v>
                </c:pt>
                <c:pt idx="12">
                  <c:v>1.6</c:v>
                </c:pt>
                <c:pt idx="13">
                  <c:v>1.6</c:v>
                </c:pt>
                <c:pt idx="14">
                  <c:v>2.4</c:v>
                </c:pt>
                <c:pt idx="15">
                  <c:v>3.8</c:v>
                </c:pt>
                <c:pt idx="16">
                  <c:v>2</c:v>
                </c:pt>
                <c:pt idx="17">
                  <c:v>1.8</c:v>
                </c:pt>
                <c:pt idx="18">
                  <c:v>2</c:v>
                </c:pt>
                <c:pt idx="19">
                  <c:v>5.2</c:v>
                </c:pt>
                <c:pt idx="20">
                  <c:v>6.8</c:v>
                </c:pt>
                <c:pt idx="21">
                  <c:v>4.4000000000000004</c:v>
                </c:pt>
                <c:pt idx="22">
                  <c:v>6.8</c:v>
                </c:pt>
                <c:pt idx="23">
                  <c:v>3</c:v>
                </c:pt>
                <c:pt idx="24">
                  <c:v>10.4</c:v>
                </c:pt>
                <c:pt idx="25">
                  <c:v>10.8</c:v>
                </c:pt>
                <c:pt idx="26">
                  <c:v>13.4</c:v>
                </c:pt>
                <c:pt idx="27">
                  <c:v>16.399999999999999</c:v>
                </c:pt>
                <c:pt idx="28">
                  <c:v>7.2</c:v>
                </c:pt>
                <c:pt idx="29">
                  <c:v>10.6</c:v>
                </c:pt>
                <c:pt idx="30">
                  <c:v>25</c:v>
                </c:pt>
                <c:pt idx="31">
                  <c:v>26.4</c:v>
                </c:pt>
                <c:pt idx="32">
                  <c:v>12.8</c:v>
                </c:pt>
                <c:pt idx="33">
                  <c:v>13</c:v>
                </c:pt>
                <c:pt idx="34">
                  <c:v>13.2</c:v>
                </c:pt>
                <c:pt idx="35">
                  <c:v>18.600000000000001</c:v>
                </c:pt>
                <c:pt idx="36">
                  <c:v>26.2</c:v>
                </c:pt>
                <c:pt idx="37">
                  <c:v>10.4</c:v>
                </c:pt>
                <c:pt idx="38">
                  <c:v>12.8</c:v>
                </c:pt>
                <c:pt idx="39">
                  <c:v>21.6</c:v>
                </c:pt>
                <c:pt idx="40">
                  <c:v>10.199999999999999</c:v>
                </c:pt>
                <c:pt idx="41">
                  <c:v>9.6</c:v>
                </c:pt>
                <c:pt idx="42">
                  <c:v>11.6</c:v>
                </c:pt>
                <c:pt idx="43">
                  <c:v>0.8</c:v>
                </c:pt>
                <c:pt idx="44">
                  <c:v>1.2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0.2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2.4</c:v>
                </c:pt>
                <c:pt idx="54">
                  <c:v>0.4</c:v>
                </c:pt>
                <c:pt idx="55">
                  <c:v>0.8</c:v>
                </c:pt>
                <c:pt idx="56">
                  <c:v>9</c:v>
                </c:pt>
                <c:pt idx="57">
                  <c:v>8.1999999999999993</c:v>
                </c:pt>
                <c:pt idx="58">
                  <c:v>4.5999999999999996</c:v>
                </c:pt>
                <c:pt idx="59">
                  <c:v>7.2</c:v>
                </c:pt>
                <c:pt idx="60">
                  <c:v>10</c:v>
                </c:pt>
                <c:pt idx="61">
                  <c:v>12</c:v>
                </c:pt>
                <c:pt idx="62">
                  <c:v>11.2</c:v>
                </c:pt>
                <c:pt idx="63">
                  <c:v>13.4</c:v>
                </c:pt>
                <c:pt idx="64">
                  <c:v>14.8</c:v>
                </c:pt>
                <c:pt idx="65">
                  <c:v>24.6</c:v>
                </c:pt>
                <c:pt idx="66">
                  <c:v>20.6</c:v>
                </c:pt>
                <c:pt idx="67">
                  <c:v>20.399999999999999</c:v>
                </c:pt>
                <c:pt idx="68">
                  <c:v>12.8</c:v>
                </c:pt>
                <c:pt idx="69">
                  <c:v>23.2</c:v>
                </c:pt>
                <c:pt idx="70">
                  <c:v>1.2</c:v>
                </c:pt>
                <c:pt idx="7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B3-40ED-9E86-9A29D33C1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936883904"/>
        <c:axId val="1933199872"/>
      </c:lineChart>
      <c:catAx>
        <c:axId val="1936883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3199872"/>
        <c:crosses val="autoZero"/>
        <c:auto val="1"/>
        <c:lblAlgn val="ctr"/>
        <c:lblOffset val="100"/>
        <c:noMultiLvlLbl val="0"/>
      </c:catAx>
      <c:valAx>
        <c:axId val="19331998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Rainfall (mm/hour)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88390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chemeClr val="accent6"/>
                </a:solidFill>
              </a:rPr>
              <a:t>Caprile</a:t>
            </a:r>
            <a:r>
              <a:rPr lang="it-IT" sz="1600" baseline="0" dirty="0">
                <a:solidFill>
                  <a:schemeClr val="accent6"/>
                </a:solidFill>
              </a:rPr>
              <a:t> - </a:t>
            </a:r>
            <a:r>
              <a:rPr lang="it-IT" sz="1600" baseline="0" dirty="0">
                <a:solidFill>
                  <a:srgbClr val="7030A0"/>
                </a:solidFill>
              </a:rPr>
              <a:t>27-29 </a:t>
            </a:r>
            <a:r>
              <a:rPr lang="it-IT" sz="1600" baseline="0" dirty="0" err="1">
                <a:solidFill>
                  <a:srgbClr val="7030A0"/>
                </a:solidFill>
              </a:rPr>
              <a:t>October</a:t>
            </a:r>
            <a:r>
              <a:rPr lang="it-IT" sz="1600" baseline="0" dirty="0">
                <a:solidFill>
                  <a:srgbClr val="7030A0"/>
                </a:solidFill>
              </a:rPr>
              <a:t> 2018</a:t>
            </a:r>
          </a:p>
          <a:p>
            <a:pPr>
              <a:defRPr sz="16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aseline="0" dirty="0">
                <a:solidFill>
                  <a:schemeClr val="tx1"/>
                </a:solidFill>
              </a:rPr>
              <a:t>Tot 290.4mm</a:t>
            </a:r>
            <a:endParaRPr lang="it-IT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614339417366245"/>
          <c:y val="6.0397911729977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36827077735127"/>
          <c:y val="0.17742094295057506"/>
          <c:w val="0.74888002771515727"/>
          <c:h val="0.5065807969951408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cumulate_orarie!$B$252625:$B$252696</c:f>
              <c:numCache>
                <c:formatCode>h:mm</c:formatCode>
                <c:ptCount val="72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  <c:pt idx="24">
                  <c:v>0</c:v>
                </c:pt>
                <c:pt idx="25">
                  <c:v>4.1666666666666664E-2</c:v>
                </c:pt>
                <c:pt idx="26">
                  <c:v>8.3333333333333329E-2</c:v>
                </c:pt>
                <c:pt idx="27">
                  <c:v>0.125</c:v>
                </c:pt>
                <c:pt idx="28">
                  <c:v>0.16666666666666666</c:v>
                </c:pt>
                <c:pt idx="29">
                  <c:v>0.20833333333333334</c:v>
                </c:pt>
                <c:pt idx="30">
                  <c:v>0.25</c:v>
                </c:pt>
                <c:pt idx="31">
                  <c:v>0.29166666666666669</c:v>
                </c:pt>
                <c:pt idx="32">
                  <c:v>0.33333333333333331</c:v>
                </c:pt>
                <c:pt idx="33">
                  <c:v>0.375</c:v>
                </c:pt>
                <c:pt idx="34">
                  <c:v>0.41666666666666669</c:v>
                </c:pt>
                <c:pt idx="35">
                  <c:v>0.45833333333333331</c:v>
                </c:pt>
                <c:pt idx="36">
                  <c:v>0.5</c:v>
                </c:pt>
                <c:pt idx="37">
                  <c:v>0.54166666666666663</c:v>
                </c:pt>
                <c:pt idx="38">
                  <c:v>0.58333333333333337</c:v>
                </c:pt>
                <c:pt idx="39">
                  <c:v>0.625</c:v>
                </c:pt>
                <c:pt idx="40">
                  <c:v>0.66666666666666663</c:v>
                </c:pt>
                <c:pt idx="41">
                  <c:v>0.70833333333333337</c:v>
                </c:pt>
                <c:pt idx="42">
                  <c:v>0.75</c:v>
                </c:pt>
                <c:pt idx="43">
                  <c:v>0.79166666666666663</c:v>
                </c:pt>
                <c:pt idx="44">
                  <c:v>0.83333333333333337</c:v>
                </c:pt>
                <c:pt idx="45">
                  <c:v>0.875</c:v>
                </c:pt>
                <c:pt idx="46">
                  <c:v>0.91666666666666663</c:v>
                </c:pt>
                <c:pt idx="47">
                  <c:v>0.95833333333333337</c:v>
                </c:pt>
                <c:pt idx="48">
                  <c:v>0</c:v>
                </c:pt>
                <c:pt idx="49">
                  <c:v>4.1666666666666664E-2</c:v>
                </c:pt>
                <c:pt idx="50">
                  <c:v>8.3333333333333329E-2</c:v>
                </c:pt>
                <c:pt idx="51">
                  <c:v>0.125</c:v>
                </c:pt>
                <c:pt idx="52">
                  <c:v>0.16666666666666666</c:v>
                </c:pt>
                <c:pt idx="53">
                  <c:v>0.20833333333333334</c:v>
                </c:pt>
                <c:pt idx="54">
                  <c:v>0.25</c:v>
                </c:pt>
                <c:pt idx="55">
                  <c:v>0.29166666666666669</c:v>
                </c:pt>
                <c:pt idx="56">
                  <c:v>0.33333333333333331</c:v>
                </c:pt>
                <c:pt idx="57">
                  <c:v>0.375</c:v>
                </c:pt>
                <c:pt idx="58">
                  <c:v>0.41666666666666669</c:v>
                </c:pt>
                <c:pt idx="59">
                  <c:v>0.45833333333333331</c:v>
                </c:pt>
                <c:pt idx="60">
                  <c:v>0.5</c:v>
                </c:pt>
                <c:pt idx="61">
                  <c:v>0.54166666666666663</c:v>
                </c:pt>
                <c:pt idx="62">
                  <c:v>0.58333333333333337</c:v>
                </c:pt>
                <c:pt idx="63">
                  <c:v>0.625</c:v>
                </c:pt>
                <c:pt idx="64">
                  <c:v>0.66666666666666663</c:v>
                </c:pt>
                <c:pt idx="65">
                  <c:v>0.70833333333333337</c:v>
                </c:pt>
                <c:pt idx="66">
                  <c:v>0.75</c:v>
                </c:pt>
                <c:pt idx="67">
                  <c:v>0.79166666666666663</c:v>
                </c:pt>
                <c:pt idx="68">
                  <c:v>0.83333333333333337</c:v>
                </c:pt>
                <c:pt idx="69">
                  <c:v>0.875</c:v>
                </c:pt>
                <c:pt idx="70">
                  <c:v>0.91666666666666663</c:v>
                </c:pt>
                <c:pt idx="71">
                  <c:v>0.95833333333333337</c:v>
                </c:pt>
              </c:numCache>
            </c:numRef>
          </c:cat>
          <c:val>
            <c:numRef>
              <c:f>cumulate_orarie!$C$252625:$C$252696</c:f>
              <c:numCache>
                <c:formatCode>0.0</c:formatCode>
                <c:ptCount val="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</c:v>
                </c:pt>
                <c:pt idx="6">
                  <c:v>0.2</c:v>
                </c:pt>
                <c:pt idx="7">
                  <c:v>0.8</c:v>
                </c:pt>
                <c:pt idx="8">
                  <c:v>3.2</c:v>
                </c:pt>
                <c:pt idx="9">
                  <c:v>2.4</c:v>
                </c:pt>
                <c:pt idx="10">
                  <c:v>2.4</c:v>
                </c:pt>
                <c:pt idx="11">
                  <c:v>0.6</c:v>
                </c:pt>
                <c:pt idx="12">
                  <c:v>2.2000000000000002</c:v>
                </c:pt>
                <c:pt idx="13">
                  <c:v>3.2</c:v>
                </c:pt>
                <c:pt idx="14">
                  <c:v>3</c:v>
                </c:pt>
                <c:pt idx="15">
                  <c:v>2.6</c:v>
                </c:pt>
                <c:pt idx="16">
                  <c:v>2.8</c:v>
                </c:pt>
                <c:pt idx="17">
                  <c:v>2.4</c:v>
                </c:pt>
                <c:pt idx="18">
                  <c:v>3</c:v>
                </c:pt>
                <c:pt idx="19">
                  <c:v>6</c:v>
                </c:pt>
                <c:pt idx="20">
                  <c:v>5.6</c:v>
                </c:pt>
                <c:pt idx="21">
                  <c:v>4.5999999999999996</c:v>
                </c:pt>
                <c:pt idx="22">
                  <c:v>6.2</c:v>
                </c:pt>
                <c:pt idx="23">
                  <c:v>4</c:v>
                </c:pt>
                <c:pt idx="24">
                  <c:v>7.2</c:v>
                </c:pt>
                <c:pt idx="25">
                  <c:v>5.4</c:v>
                </c:pt>
                <c:pt idx="26">
                  <c:v>4.4000000000000004</c:v>
                </c:pt>
                <c:pt idx="27">
                  <c:v>6.8</c:v>
                </c:pt>
                <c:pt idx="28">
                  <c:v>5.2</c:v>
                </c:pt>
                <c:pt idx="29">
                  <c:v>4.2</c:v>
                </c:pt>
                <c:pt idx="30">
                  <c:v>8</c:v>
                </c:pt>
                <c:pt idx="31">
                  <c:v>10.8</c:v>
                </c:pt>
                <c:pt idx="32">
                  <c:v>4.5999999999999996</c:v>
                </c:pt>
                <c:pt idx="33">
                  <c:v>7.2</c:v>
                </c:pt>
                <c:pt idx="34">
                  <c:v>6</c:v>
                </c:pt>
                <c:pt idx="35">
                  <c:v>5</c:v>
                </c:pt>
                <c:pt idx="36">
                  <c:v>2.4</c:v>
                </c:pt>
                <c:pt idx="37">
                  <c:v>9.6</c:v>
                </c:pt>
                <c:pt idx="38">
                  <c:v>3.4</c:v>
                </c:pt>
                <c:pt idx="39">
                  <c:v>5</c:v>
                </c:pt>
                <c:pt idx="40">
                  <c:v>4.8</c:v>
                </c:pt>
                <c:pt idx="41">
                  <c:v>4.2</c:v>
                </c:pt>
                <c:pt idx="42">
                  <c:v>6.2</c:v>
                </c:pt>
                <c:pt idx="43">
                  <c:v>0.2</c:v>
                </c:pt>
                <c:pt idx="44">
                  <c:v>0.2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0.2</c:v>
                </c:pt>
                <c:pt idx="53">
                  <c:v>0.6</c:v>
                </c:pt>
                <c:pt idx="54">
                  <c:v>1.2</c:v>
                </c:pt>
                <c:pt idx="55">
                  <c:v>0.2</c:v>
                </c:pt>
                <c:pt idx="56">
                  <c:v>5.2</c:v>
                </c:pt>
                <c:pt idx="57">
                  <c:v>9.6</c:v>
                </c:pt>
                <c:pt idx="58">
                  <c:v>6</c:v>
                </c:pt>
                <c:pt idx="59">
                  <c:v>4.8</c:v>
                </c:pt>
                <c:pt idx="60">
                  <c:v>5.8</c:v>
                </c:pt>
                <c:pt idx="61">
                  <c:v>5.4</c:v>
                </c:pt>
                <c:pt idx="62">
                  <c:v>6</c:v>
                </c:pt>
                <c:pt idx="63">
                  <c:v>9</c:v>
                </c:pt>
                <c:pt idx="64">
                  <c:v>7.2</c:v>
                </c:pt>
                <c:pt idx="65">
                  <c:v>11.6</c:v>
                </c:pt>
                <c:pt idx="66">
                  <c:v>17.8</c:v>
                </c:pt>
                <c:pt idx="67">
                  <c:v>13.6</c:v>
                </c:pt>
                <c:pt idx="68">
                  <c:v>6.2</c:v>
                </c:pt>
                <c:pt idx="69">
                  <c:v>11</c:v>
                </c:pt>
                <c:pt idx="70">
                  <c:v>2</c:v>
                </c:pt>
                <c:pt idx="7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0B-420B-9107-8ECEA743C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04158816"/>
        <c:axId val="2008906048"/>
      </c:lineChart>
      <c:catAx>
        <c:axId val="2004158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906048"/>
        <c:crosses val="autoZero"/>
        <c:auto val="1"/>
        <c:lblAlgn val="ctr"/>
        <c:lblOffset val="100"/>
        <c:noMultiLvlLbl val="0"/>
      </c:catAx>
      <c:valAx>
        <c:axId val="20089060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rainfall (mm/hour)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15881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chemeClr val="accent6"/>
                </a:solidFill>
              </a:rPr>
              <a:t>Caprile - </a:t>
            </a:r>
            <a:r>
              <a:rPr lang="it-IT" sz="1600" dirty="0">
                <a:solidFill>
                  <a:schemeClr val="accent4"/>
                </a:solidFill>
              </a:rPr>
              <a:t>4-6 </a:t>
            </a:r>
            <a:r>
              <a:rPr lang="it-IT" sz="1600" dirty="0" err="1">
                <a:solidFill>
                  <a:schemeClr val="accent4"/>
                </a:solidFill>
              </a:rPr>
              <a:t>December</a:t>
            </a:r>
            <a:r>
              <a:rPr lang="it-IT" sz="1600" dirty="0">
                <a:solidFill>
                  <a:schemeClr val="accent4"/>
                </a:solidFill>
              </a:rPr>
              <a:t> 2020</a:t>
            </a:r>
          </a:p>
          <a:p>
            <a:pPr>
              <a:defRPr sz="16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dirty="0">
                <a:solidFill>
                  <a:schemeClr val="tx1"/>
                </a:solidFill>
              </a:rPr>
              <a:t>Tot 215.2mm</a:t>
            </a:r>
          </a:p>
        </c:rich>
      </c:tx>
      <c:layout>
        <c:manualLayout>
          <c:xMode val="edge"/>
          <c:yMode val="edge"/>
          <c:x val="0.19105707648463649"/>
          <c:y val="3.6840408029275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33910005525489"/>
          <c:y val="0.13981562254708235"/>
          <c:w val="0.74859847735218299"/>
          <c:h val="0.53653848106320834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cumulate_orarie!$B$271081:$B$271153</c:f>
              <c:numCache>
                <c:formatCode>h:mm</c:formatCode>
                <c:ptCount val="73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  <c:pt idx="24">
                  <c:v>0</c:v>
                </c:pt>
                <c:pt idx="25">
                  <c:v>4.1666666666666664E-2</c:v>
                </c:pt>
                <c:pt idx="26">
                  <c:v>8.3333333333333329E-2</c:v>
                </c:pt>
                <c:pt idx="27">
                  <c:v>0.125</c:v>
                </c:pt>
                <c:pt idx="28">
                  <c:v>0.16666666666666666</c:v>
                </c:pt>
                <c:pt idx="29">
                  <c:v>0.20833333333333334</c:v>
                </c:pt>
                <c:pt idx="30">
                  <c:v>0.25</c:v>
                </c:pt>
                <c:pt idx="31">
                  <c:v>0.29166666666666669</c:v>
                </c:pt>
                <c:pt idx="32">
                  <c:v>0.33333333333333331</c:v>
                </c:pt>
                <c:pt idx="33">
                  <c:v>0.375</c:v>
                </c:pt>
                <c:pt idx="34">
                  <c:v>0.41666666666666669</c:v>
                </c:pt>
                <c:pt idx="35">
                  <c:v>0.45833333333333331</c:v>
                </c:pt>
                <c:pt idx="36">
                  <c:v>0.5</c:v>
                </c:pt>
                <c:pt idx="37">
                  <c:v>0.54166666666666663</c:v>
                </c:pt>
                <c:pt idx="38">
                  <c:v>0.58333333333333337</c:v>
                </c:pt>
                <c:pt idx="39">
                  <c:v>0.625</c:v>
                </c:pt>
                <c:pt idx="40">
                  <c:v>0.66666666666666663</c:v>
                </c:pt>
                <c:pt idx="41">
                  <c:v>0.70833333333333337</c:v>
                </c:pt>
                <c:pt idx="42">
                  <c:v>0.75</c:v>
                </c:pt>
                <c:pt idx="43">
                  <c:v>0.79166666666666663</c:v>
                </c:pt>
                <c:pt idx="44">
                  <c:v>0.83333333333333337</c:v>
                </c:pt>
                <c:pt idx="45">
                  <c:v>0.875</c:v>
                </c:pt>
                <c:pt idx="46">
                  <c:v>0.91666666666666663</c:v>
                </c:pt>
                <c:pt idx="47">
                  <c:v>0.95833333333333337</c:v>
                </c:pt>
                <c:pt idx="48">
                  <c:v>0</c:v>
                </c:pt>
                <c:pt idx="49">
                  <c:v>4.1666666666666664E-2</c:v>
                </c:pt>
                <c:pt idx="50">
                  <c:v>8.3333333333333329E-2</c:v>
                </c:pt>
                <c:pt idx="51">
                  <c:v>0.125</c:v>
                </c:pt>
                <c:pt idx="52">
                  <c:v>0.16666666666666666</c:v>
                </c:pt>
                <c:pt idx="53">
                  <c:v>0.20833333333333334</c:v>
                </c:pt>
                <c:pt idx="54">
                  <c:v>0.25</c:v>
                </c:pt>
                <c:pt idx="55">
                  <c:v>0.29166666666666669</c:v>
                </c:pt>
                <c:pt idx="56">
                  <c:v>0.33333333333333331</c:v>
                </c:pt>
                <c:pt idx="57">
                  <c:v>0.375</c:v>
                </c:pt>
                <c:pt idx="58">
                  <c:v>0.41666666666666669</c:v>
                </c:pt>
                <c:pt idx="59">
                  <c:v>0.45833333333333331</c:v>
                </c:pt>
                <c:pt idx="60">
                  <c:v>0.5</c:v>
                </c:pt>
                <c:pt idx="61">
                  <c:v>0.54166666666666663</c:v>
                </c:pt>
                <c:pt idx="62">
                  <c:v>0.58333333333333337</c:v>
                </c:pt>
                <c:pt idx="63">
                  <c:v>0.625</c:v>
                </c:pt>
                <c:pt idx="64">
                  <c:v>0.66666666666666663</c:v>
                </c:pt>
                <c:pt idx="65">
                  <c:v>0.70833333333333337</c:v>
                </c:pt>
                <c:pt idx="66">
                  <c:v>0.75</c:v>
                </c:pt>
                <c:pt idx="67">
                  <c:v>0.79166666666666663</c:v>
                </c:pt>
                <c:pt idx="68">
                  <c:v>0.83333333333333337</c:v>
                </c:pt>
                <c:pt idx="69">
                  <c:v>0.875</c:v>
                </c:pt>
                <c:pt idx="70">
                  <c:v>0.91666666666666663</c:v>
                </c:pt>
                <c:pt idx="71">
                  <c:v>0.95833333333333337</c:v>
                </c:pt>
                <c:pt idx="72">
                  <c:v>0</c:v>
                </c:pt>
              </c:numCache>
            </c:numRef>
          </c:cat>
          <c:val>
            <c:numRef>
              <c:f>cumulate_orarie!$C$271081:$C$271153</c:f>
              <c:numCache>
                <c:formatCode>0.0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0.2</c:v>
                </c:pt>
                <c:pt idx="15">
                  <c:v>0</c:v>
                </c:pt>
                <c:pt idx="16">
                  <c:v>0.4</c:v>
                </c:pt>
                <c:pt idx="17">
                  <c:v>1.2</c:v>
                </c:pt>
                <c:pt idx="18">
                  <c:v>1.4</c:v>
                </c:pt>
                <c:pt idx="19">
                  <c:v>2.8</c:v>
                </c:pt>
                <c:pt idx="20">
                  <c:v>3</c:v>
                </c:pt>
                <c:pt idx="21">
                  <c:v>4</c:v>
                </c:pt>
                <c:pt idx="22">
                  <c:v>4.4000000000000004</c:v>
                </c:pt>
                <c:pt idx="23">
                  <c:v>2.8</c:v>
                </c:pt>
                <c:pt idx="24">
                  <c:v>4.2</c:v>
                </c:pt>
                <c:pt idx="25">
                  <c:v>4.2</c:v>
                </c:pt>
                <c:pt idx="26">
                  <c:v>4.2</c:v>
                </c:pt>
                <c:pt idx="27">
                  <c:v>4.4000000000000004</c:v>
                </c:pt>
                <c:pt idx="28">
                  <c:v>4.2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2.8</c:v>
                </c:pt>
                <c:pt idx="33">
                  <c:v>3.6</c:v>
                </c:pt>
                <c:pt idx="34">
                  <c:v>5</c:v>
                </c:pt>
                <c:pt idx="35">
                  <c:v>7.4</c:v>
                </c:pt>
                <c:pt idx="36">
                  <c:v>6</c:v>
                </c:pt>
                <c:pt idx="37">
                  <c:v>6.2</c:v>
                </c:pt>
                <c:pt idx="38">
                  <c:v>6.8</c:v>
                </c:pt>
                <c:pt idx="39">
                  <c:v>4.2</c:v>
                </c:pt>
                <c:pt idx="40">
                  <c:v>4</c:v>
                </c:pt>
                <c:pt idx="41">
                  <c:v>3.2</c:v>
                </c:pt>
                <c:pt idx="42">
                  <c:v>5.2</c:v>
                </c:pt>
                <c:pt idx="43">
                  <c:v>4.5999999999999996</c:v>
                </c:pt>
                <c:pt idx="44">
                  <c:v>5.6</c:v>
                </c:pt>
                <c:pt idx="45">
                  <c:v>4.5999999999999996</c:v>
                </c:pt>
                <c:pt idx="46">
                  <c:v>2.6</c:v>
                </c:pt>
                <c:pt idx="47">
                  <c:v>3.4</c:v>
                </c:pt>
                <c:pt idx="48">
                  <c:v>5.4</c:v>
                </c:pt>
                <c:pt idx="49">
                  <c:v>7.2</c:v>
                </c:pt>
                <c:pt idx="50">
                  <c:v>8.1999999999999993</c:v>
                </c:pt>
                <c:pt idx="51">
                  <c:v>5</c:v>
                </c:pt>
                <c:pt idx="52">
                  <c:v>3.2</c:v>
                </c:pt>
                <c:pt idx="53">
                  <c:v>3.8</c:v>
                </c:pt>
                <c:pt idx="54">
                  <c:v>3.6</c:v>
                </c:pt>
                <c:pt idx="55">
                  <c:v>3.4</c:v>
                </c:pt>
                <c:pt idx="56">
                  <c:v>3.6</c:v>
                </c:pt>
                <c:pt idx="57">
                  <c:v>3</c:v>
                </c:pt>
                <c:pt idx="58">
                  <c:v>1.8</c:v>
                </c:pt>
                <c:pt idx="59">
                  <c:v>0.6</c:v>
                </c:pt>
                <c:pt idx="60">
                  <c:v>1.2</c:v>
                </c:pt>
                <c:pt idx="61">
                  <c:v>3</c:v>
                </c:pt>
                <c:pt idx="62">
                  <c:v>3.6</c:v>
                </c:pt>
                <c:pt idx="63">
                  <c:v>5</c:v>
                </c:pt>
                <c:pt idx="64">
                  <c:v>3.4</c:v>
                </c:pt>
                <c:pt idx="65">
                  <c:v>3.4</c:v>
                </c:pt>
                <c:pt idx="66">
                  <c:v>2.6</c:v>
                </c:pt>
                <c:pt idx="67">
                  <c:v>3.4</c:v>
                </c:pt>
                <c:pt idx="68">
                  <c:v>1.8</c:v>
                </c:pt>
                <c:pt idx="69">
                  <c:v>5.2</c:v>
                </c:pt>
                <c:pt idx="70">
                  <c:v>3.6</c:v>
                </c:pt>
                <c:pt idx="71">
                  <c:v>3.8</c:v>
                </c:pt>
                <c:pt idx="72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72-4914-893F-3BED749C9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04192416"/>
        <c:axId val="2008902720"/>
      </c:lineChart>
      <c:catAx>
        <c:axId val="2004192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902720"/>
        <c:crosses val="autoZero"/>
        <c:auto val="1"/>
        <c:lblAlgn val="ctr"/>
        <c:lblOffset val="100"/>
        <c:noMultiLvlLbl val="0"/>
      </c:catAx>
      <c:valAx>
        <c:axId val="2008902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rainfall (mm/hour)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19241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09A5E-ACCD-4ABA-8B64-299023FF3927}" type="doc">
      <dgm:prSet loTypeId="urn:microsoft.com/office/officeart/2005/8/layout/pList2" loCatId="list" qsTypeId="urn:microsoft.com/office/officeart/2005/8/quickstyle/simple1" qsCatId="simple" csTypeId="urn:microsoft.com/office/officeart/2005/8/colors/accent6_2" csCatId="accent6" phldr="1"/>
      <dgm:spPr/>
    </dgm:pt>
    <dgm:pt modelId="{4913722E-24DF-49F5-9A95-2365540E674E}">
      <dgm:prSet phldrT="[Testo]" custT="1"/>
      <dgm:spPr>
        <a:solidFill>
          <a:schemeClr val="accent6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GB" sz="2800" b="1" dirty="0">
              <a:effectLst/>
            </a:rPr>
            <a:t>Multi-temporal landslide inventory for validation of landslide susceptibility maps after 2018 </a:t>
          </a:r>
          <a:r>
            <a:rPr lang="en-GB" sz="2800" b="1" dirty="0" err="1">
              <a:effectLst/>
            </a:rPr>
            <a:t>Vaia</a:t>
          </a:r>
          <a:r>
            <a:rPr lang="en-GB" sz="2800" b="1" dirty="0">
              <a:effectLst/>
            </a:rPr>
            <a:t> windstorm event in </a:t>
          </a:r>
          <a:r>
            <a:rPr lang="en-GB" sz="2800" b="1" dirty="0" err="1">
              <a:effectLst/>
            </a:rPr>
            <a:t>Belluno</a:t>
          </a:r>
          <a:r>
            <a:rPr lang="en-GB" sz="2800" b="1" dirty="0">
              <a:effectLst/>
            </a:rPr>
            <a:t> province (Veneto Region, NE, Italy)</a:t>
          </a:r>
          <a:endParaRPr lang="en-US" sz="2800" dirty="0">
            <a:effectLst/>
          </a:endParaRPr>
        </a:p>
      </dgm:t>
    </dgm:pt>
    <dgm:pt modelId="{00E0B3CD-2BFD-4777-9FA7-8AEA24C73ED7}" type="parTrans" cxnId="{FA4FF21C-F5E8-4F30-B519-2B466F34E6BE}">
      <dgm:prSet/>
      <dgm:spPr/>
      <dgm:t>
        <a:bodyPr/>
        <a:lstStyle/>
        <a:p>
          <a:endParaRPr lang="en-US"/>
        </a:p>
      </dgm:t>
    </dgm:pt>
    <dgm:pt modelId="{08322BAC-C0B7-464F-8B25-FB7573CD9278}" type="sibTrans" cxnId="{FA4FF21C-F5E8-4F30-B519-2B466F34E6BE}">
      <dgm:prSet/>
      <dgm:spPr/>
      <dgm:t>
        <a:bodyPr/>
        <a:lstStyle/>
        <a:p>
          <a:endParaRPr lang="en-US"/>
        </a:p>
      </dgm:t>
    </dgm:pt>
    <dgm:pt modelId="{EDD52E8D-2C8A-40A1-8E5B-56479FAFF42D}" type="pres">
      <dgm:prSet presAssocID="{26509A5E-ACCD-4ABA-8B64-299023FF3927}" presName="Name0" presStyleCnt="0">
        <dgm:presLayoutVars>
          <dgm:dir/>
          <dgm:resizeHandles val="exact"/>
        </dgm:presLayoutVars>
      </dgm:prSet>
      <dgm:spPr/>
    </dgm:pt>
    <dgm:pt modelId="{9E9579E5-1B03-4219-9452-95F1E0DACC77}" type="pres">
      <dgm:prSet presAssocID="{26509A5E-ACCD-4ABA-8B64-299023FF3927}" presName="bkgdShp" presStyleLbl="alignAccFollowNode1" presStyleIdx="0" presStyleCnt="1" custScaleX="96510" custScaleY="135519" custLinFactNeighborX="0" custLinFactNeighborY="4454"/>
      <dgm:spPr>
        <a:solidFill>
          <a:schemeClr val="accent6">
            <a:tint val="40000"/>
            <a:hueOff val="0"/>
            <a:satOff val="0"/>
            <a:lumOff val="0"/>
          </a:schemeClr>
        </a:solidFill>
      </dgm:spPr>
    </dgm:pt>
    <dgm:pt modelId="{3B6E3AF8-F169-476C-B30E-2C72F600358F}" type="pres">
      <dgm:prSet presAssocID="{26509A5E-ACCD-4ABA-8B64-299023FF3927}" presName="linComp" presStyleCnt="0"/>
      <dgm:spPr/>
    </dgm:pt>
    <dgm:pt modelId="{5F2D28DD-8BC2-47DF-883F-3301908D67F8}" type="pres">
      <dgm:prSet presAssocID="{4913722E-24DF-49F5-9A95-2365540E674E}" presName="compNode" presStyleCnt="0"/>
      <dgm:spPr/>
    </dgm:pt>
    <dgm:pt modelId="{9CDE0BC2-EAB3-475A-AC4F-FEAD3F9E9956}" type="pres">
      <dgm:prSet presAssocID="{4913722E-24DF-49F5-9A95-2365540E674E}" presName="node" presStyleLbl="node1" presStyleIdx="0" presStyleCnt="1" custScaleX="104353" custScaleY="49874" custLinFactNeighborX="-180" custLinFactNeighborY="-23942">
        <dgm:presLayoutVars>
          <dgm:bulletEnabled val="1"/>
        </dgm:presLayoutVars>
      </dgm:prSet>
      <dgm:spPr/>
    </dgm:pt>
    <dgm:pt modelId="{CBFB162D-1940-4C5A-89AD-BD0B8B567C98}" type="pres">
      <dgm:prSet presAssocID="{4913722E-24DF-49F5-9A95-2365540E674E}" presName="invisiNode" presStyleLbl="node1" presStyleIdx="0" presStyleCnt="1"/>
      <dgm:spPr/>
    </dgm:pt>
    <dgm:pt modelId="{2B18573C-CAE1-4A59-B5C3-9990EDABD438}" type="pres">
      <dgm:prSet presAssocID="{4913722E-24DF-49F5-9A95-2365540E674E}" presName="imagNode" presStyleLbl="fgImgPlace1" presStyleIdx="0" presStyleCnt="1" custScaleX="103588" custScaleY="169691" custLinFactNeighborX="152" custLinFactNeighborY="-143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2000" b="-92000"/>
          </a:stretch>
        </a:blipFill>
      </dgm:spPr>
    </dgm:pt>
  </dgm:ptLst>
  <dgm:cxnLst>
    <dgm:cxn modelId="{FA4FF21C-F5E8-4F30-B519-2B466F34E6BE}" srcId="{26509A5E-ACCD-4ABA-8B64-299023FF3927}" destId="{4913722E-24DF-49F5-9A95-2365540E674E}" srcOrd="0" destOrd="0" parTransId="{00E0B3CD-2BFD-4777-9FA7-8AEA24C73ED7}" sibTransId="{08322BAC-C0B7-464F-8B25-FB7573CD9278}"/>
    <dgm:cxn modelId="{BAF81465-69F8-453C-BCBF-811717018D50}" type="presOf" srcId="{4913722E-24DF-49F5-9A95-2365540E674E}" destId="{9CDE0BC2-EAB3-475A-AC4F-FEAD3F9E9956}" srcOrd="0" destOrd="0" presId="urn:microsoft.com/office/officeart/2005/8/layout/pList2"/>
    <dgm:cxn modelId="{59BBD594-7B1F-4C2A-8B30-5D0027B3178A}" type="presOf" srcId="{26509A5E-ACCD-4ABA-8B64-299023FF3927}" destId="{EDD52E8D-2C8A-40A1-8E5B-56479FAFF42D}" srcOrd="0" destOrd="0" presId="urn:microsoft.com/office/officeart/2005/8/layout/pList2"/>
    <dgm:cxn modelId="{F1647B88-5672-4286-B444-C169C39FF3EB}" type="presParOf" srcId="{EDD52E8D-2C8A-40A1-8E5B-56479FAFF42D}" destId="{9E9579E5-1B03-4219-9452-95F1E0DACC77}" srcOrd="0" destOrd="0" presId="urn:microsoft.com/office/officeart/2005/8/layout/pList2"/>
    <dgm:cxn modelId="{394E90A4-0CE9-4DAA-A607-E309E1614E48}" type="presParOf" srcId="{EDD52E8D-2C8A-40A1-8E5B-56479FAFF42D}" destId="{3B6E3AF8-F169-476C-B30E-2C72F600358F}" srcOrd="1" destOrd="0" presId="urn:microsoft.com/office/officeart/2005/8/layout/pList2"/>
    <dgm:cxn modelId="{7E20B68A-112B-410B-9D5F-7D9DBA372820}" type="presParOf" srcId="{3B6E3AF8-F169-476C-B30E-2C72F600358F}" destId="{5F2D28DD-8BC2-47DF-883F-3301908D67F8}" srcOrd="0" destOrd="0" presId="urn:microsoft.com/office/officeart/2005/8/layout/pList2"/>
    <dgm:cxn modelId="{FB902BD8-884D-4C1F-BF1B-180C89E2DB0F}" type="presParOf" srcId="{5F2D28DD-8BC2-47DF-883F-3301908D67F8}" destId="{9CDE0BC2-EAB3-475A-AC4F-FEAD3F9E9956}" srcOrd="0" destOrd="0" presId="urn:microsoft.com/office/officeart/2005/8/layout/pList2"/>
    <dgm:cxn modelId="{C8F5917F-2514-47C7-8EEE-6F5BDEBBBE5F}" type="presParOf" srcId="{5F2D28DD-8BC2-47DF-883F-3301908D67F8}" destId="{CBFB162D-1940-4C5A-89AD-BD0B8B567C98}" srcOrd="1" destOrd="0" presId="urn:microsoft.com/office/officeart/2005/8/layout/pList2"/>
    <dgm:cxn modelId="{B01F887A-60D7-4022-BEFD-2274589AB8DB}" type="presParOf" srcId="{5F2D28DD-8BC2-47DF-883F-3301908D67F8}" destId="{2B18573C-CAE1-4A59-B5C3-9990EDABD43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579E5-1B03-4219-9452-95F1E0DACC77}">
      <dsp:nvSpPr>
        <dsp:cNvPr id="0" name=""/>
        <dsp:cNvSpPr/>
      </dsp:nvSpPr>
      <dsp:spPr>
        <a:xfrm>
          <a:off x="203910" y="3926"/>
          <a:ext cx="11277588" cy="2999933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8573C-CAE1-4A59-B5C3-9990EDABD438}">
      <dsp:nvSpPr>
        <dsp:cNvPr id="0" name=""/>
        <dsp:cNvSpPr/>
      </dsp:nvSpPr>
      <dsp:spPr>
        <a:xfrm>
          <a:off x="408401" y="269082"/>
          <a:ext cx="10900596" cy="27546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2000" b="-9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E0BC2-EAB3-475A-AC4F-FEAD3F9E9956}">
      <dsp:nvSpPr>
        <dsp:cNvPr id="0" name=""/>
        <dsp:cNvSpPr/>
      </dsp:nvSpPr>
      <dsp:spPr>
        <a:xfrm rot="10800000">
          <a:off x="333214" y="3016763"/>
          <a:ext cx="10981097" cy="1349384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effectLst/>
            </a:rPr>
            <a:t>Multi-temporal landslide inventory for validation of landslide susceptibility maps after 2018 </a:t>
          </a:r>
          <a:r>
            <a:rPr lang="en-GB" sz="2800" b="1" kern="1200" dirty="0" err="1">
              <a:effectLst/>
            </a:rPr>
            <a:t>Vaia</a:t>
          </a:r>
          <a:r>
            <a:rPr lang="en-GB" sz="2800" b="1" kern="1200" dirty="0">
              <a:effectLst/>
            </a:rPr>
            <a:t> windstorm event in </a:t>
          </a:r>
          <a:r>
            <a:rPr lang="en-GB" sz="2800" b="1" kern="1200" dirty="0" err="1">
              <a:effectLst/>
            </a:rPr>
            <a:t>Belluno</a:t>
          </a:r>
          <a:r>
            <a:rPr lang="en-GB" sz="2800" b="1" kern="1200" dirty="0">
              <a:effectLst/>
            </a:rPr>
            <a:t> province (Veneto Region, NE, Italy)</a:t>
          </a:r>
          <a:endParaRPr lang="en-US" sz="2800" kern="1200" dirty="0">
            <a:effectLst/>
          </a:endParaRPr>
        </a:p>
      </dsp:txBody>
      <dsp:txXfrm rot="10800000">
        <a:off x="374712" y="3016763"/>
        <a:ext cx="10898101" cy="1307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E9AF0-9F3D-49D8-89E6-E751085164C1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70B1A-AA34-4869-8EC0-428AB8EE1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0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70B1A-AA34-4869-8EC0-428AB8EE19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5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70B1A-AA34-4869-8EC0-428AB8EE19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9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1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0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8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5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0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0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5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4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F6EE8-6F12-4F6B-BE60-6D96C14B7E6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A1A54-EA90-4CD2-B021-5CB2DBAC4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AF1F2E9-59ED-481D-950B-482648AF6F18}"/>
              </a:ext>
            </a:extLst>
          </p:cNvPr>
          <p:cNvSpPr txBox="1"/>
          <p:nvPr/>
        </p:nvSpPr>
        <p:spPr>
          <a:xfrm>
            <a:off x="1172185" y="4884503"/>
            <a:ext cx="98476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aseline="30000" dirty="0"/>
              <a:t>1</a:t>
            </a:r>
            <a:r>
              <a:rPr lang="en-US" sz="1500" dirty="0"/>
              <a:t>Machine Intelligence and Slope Stability Laboratory, Department of Geosciences, University of Padova, Padova, Italy</a:t>
            </a:r>
          </a:p>
          <a:p>
            <a:pPr algn="just">
              <a:spcAft>
                <a:spcPts val="1200"/>
              </a:spcAft>
            </a:pPr>
            <a:r>
              <a:rPr lang="it-IT" sz="1500" dirty="0"/>
              <a:t>            (sansarraj.meena@unipd.it)</a:t>
            </a:r>
            <a:endParaRPr lang="en-US" sz="1500" dirty="0"/>
          </a:p>
          <a:p>
            <a:pPr algn="just"/>
            <a:r>
              <a:rPr lang="en-US" sz="1500" baseline="30000" dirty="0"/>
              <a:t>2</a:t>
            </a:r>
            <a:r>
              <a:rPr lang="en-US" sz="1500" dirty="0"/>
              <a:t>Department of Applied Earth Sciences, Faculty of Geo-Information Science and Earth Observation (ITC), University of Twente, Enschede, Netherlands</a:t>
            </a: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6A5C540-30FD-4FFA-A570-AEDA495CB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619565"/>
              </p:ext>
            </p:extLst>
          </p:nvPr>
        </p:nvGraphicFramePr>
        <p:xfrm>
          <a:off x="253295" y="176050"/>
          <a:ext cx="11685409" cy="491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ottotitolo 2">
            <a:extLst>
              <a:ext uri="{FF2B5EF4-FFF2-40B4-BE49-F238E27FC236}">
                <a16:creationId xmlns:a16="http://schemas.microsoft.com/office/drawing/2014/main" id="{90CF35ED-95F2-4AEA-AA1E-CE66310ED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295" y="4604879"/>
            <a:ext cx="11685409" cy="40157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500" b="1" dirty="0"/>
              <a:t>Sansar Raj Meena1,2, Silvia Puliero1, </a:t>
            </a:r>
            <a:r>
              <a:rPr lang="en-US" sz="1500" b="1" dirty="0" err="1"/>
              <a:t>Kushanav</a:t>
            </a:r>
            <a:r>
              <a:rPr lang="en-US" sz="1500" b="1" dirty="0"/>
              <a:t> Bhuyan1, Lorenzo Nava1, Lorenzo Faes3, Mario Floris1, Filippo Catani1, and Emanuele Lingua3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2FE0660-86ED-4B44-821A-B49E7D0CD7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8977" y="5168507"/>
            <a:ext cx="305718" cy="2191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374689-E48F-4384-92A1-26CA9AFEF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02" y="6277924"/>
            <a:ext cx="1876253" cy="5388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849EBD-38C0-95C9-C0F2-B799713E9BD8}"/>
              </a:ext>
            </a:extLst>
          </p:cNvPr>
          <p:cNvGrpSpPr/>
          <p:nvPr/>
        </p:nvGrpSpPr>
        <p:grpSpPr>
          <a:xfrm>
            <a:off x="2334189" y="6054054"/>
            <a:ext cx="7523618" cy="846820"/>
            <a:chOff x="3121279" y="6011180"/>
            <a:chExt cx="7523618" cy="8468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3737E03-B5B3-F6C6-2A39-0D17561D7481}"/>
                </a:ext>
              </a:extLst>
            </p:cNvPr>
            <p:cNvGrpSpPr/>
            <p:nvPr/>
          </p:nvGrpSpPr>
          <p:grpSpPr>
            <a:xfrm>
              <a:off x="3121279" y="6011180"/>
              <a:ext cx="5017152" cy="846820"/>
              <a:chOff x="7986128" y="1447076"/>
              <a:chExt cx="3192356" cy="538821"/>
            </a:xfrm>
          </p:grpSpPr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BDBCCDF3-4AC3-461A-A650-A026D1F6974D}"/>
                  </a:ext>
                </a:extLst>
              </p:cNvPr>
              <p:cNvGrpSpPr/>
              <p:nvPr/>
            </p:nvGrpSpPr>
            <p:grpSpPr>
              <a:xfrm>
                <a:off x="7986128" y="1447076"/>
                <a:ext cx="1267737" cy="538821"/>
                <a:chOff x="738962" y="4400783"/>
                <a:chExt cx="1735297" cy="698915"/>
              </a:xfrm>
            </p:grpSpPr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4496E674-E475-460E-9BD6-2544C80C51E7}"/>
                    </a:ext>
                  </a:extLst>
                </p:cNvPr>
                <p:cNvSpPr/>
                <p:nvPr/>
              </p:nvSpPr>
              <p:spPr>
                <a:xfrm>
                  <a:off x="738962" y="4400784"/>
                  <a:ext cx="1735297" cy="698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" name="Immagine 6">
                  <a:extLst>
                    <a:ext uri="{FF2B5EF4-FFF2-40B4-BE49-F238E27FC236}">
                      <a16:creationId xmlns:a16="http://schemas.microsoft.com/office/drawing/2014/main" id="{EFA826E2-10D6-4111-A5D4-179028286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710" y="4400783"/>
                  <a:ext cx="1546347" cy="6989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" name="Gruppo 17">
                <a:extLst>
                  <a:ext uri="{FF2B5EF4-FFF2-40B4-BE49-F238E27FC236}">
                    <a16:creationId xmlns:a16="http://schemas.microsoft.com/office/drawing/2014/main" id="{0F0591A0-6A6E-41F0-B328-04B518E0F092}"/>
                  </a:ext>
                </a:extLst>
              </p:cNvPr>
              <p:cNvGrpSpPr/>
              <p:nvPr/>
            </p:nvGrpSpPr>
            <p:grpSpPr>
              <a:xfrm>
                <a:off x="9253866" y="1456625"/>
                <a:ext cx="1418014" cy="519724"/>
                <a:chOff x="9640662" y="4372087"/>
                <a:chExt cx="1812377" cy="698914"/>
              </a:xfrm>
            </p:grpSpPr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ED11E35C-BBE9-442F-AAB5-F935650ADFD8}"/>
                    </a:ext>
                  </a:extLst>
                </p:cNvPr>
                <p:cNvSpPr/>
                <p:nvPr/>
              </p:nvSpPr>
              <p:spPr>
                <a:xfrm>
                  <a:off x="9640663" y="4372087"/>
                  <a:ext cx="1812376" cy="698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6" name="Immagine 5">
                  <a:extLst>
                    <a:ext uri="{FF2B5EF4-FFF2-40B4-BE49-F238E27FC236}">
                      <a16:creationId xmlns:a16="http://schemas.microsoft.com/office/drawing/2014/main" id="{B45814D8-6E3E-44BA-A333-0942D902A9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0662" y="4400783"/>
                  <a:ext cx="1812376" cy="670218"/>
                </a:xfrm>
                <a:prstGeom prst="rect">
                  <a:avLst/>
                </a:prstGeom>
              </p:spPr>
            </p:pic>
          </p:grpSp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22680DDC-B4B0-4382-9CE9-CC3ADD10B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1880" y="1455744"/>
                <a:ext cx="506604" cy="519725"/>
              </a:xfrm>
              <a:prstGeom prst="rect">
                <a:avLst/>
              </a:prstGeom>
            </p:spPr>
          </p:pic>
        </p:grpSp>
        <p:pic>
          <p:nvPicPr>
            <p:cNvPr id="20" name="Immagine 7">
              <a:extLst>
                <a:ext uri="{FF2B5EF4-FFF2-40B4-BE49-F238E27FC236}">
                  <a16:creationId xmlns:a16="http://schemas.microsoft.com/office/drawing/2014/main" id="{DA518B2D-E854-4057-9CF4-947ED72BA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431" y="6074728"/>
              <a:ext cx="2506466" cy="783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79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938893-05A3-4CF3-8A07-8D4D8DB88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31" y="1240015"/>
            <a:ext cx="5530357" cy="5530357"/>
          </a:xfr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25FC11E7-C675-49C8-AE56-F9C14D4E849B}"/>
              </a:ext>
            </a:extLst>
          </p:cNvPr>
          <p:cNvSpPr/>
          <p:nvPr/>
        </p:nvSpPr>
        <p:spPr>
          <a:xfrm>
            <a:off x="5786626" y="2121070"/>
            <a:ext cx="107092" cy="11121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CA2DD26-2527-4E04-9E81-80AFA1B7877E}"/>
              </a:ext>
            </a:extLst>
          </p:cNvPr>
          <p:cNvSpPr txBox="1">
            <a:spLocks/>
          </p:cNvSpPr>
          <p:nvPr/>
        </p:nvSpPr>
        <p:spPr>
          <a:xfrm>
            <a:off x="643382" y="-281313"/>
            <a:ext cx="11294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Recent rainfall events in </a:t>
            </a:r>
            <a:r>
              <a:rPr lang="en-US" b="1" dirty="0" err="1"/>
              <a:t>Cordevole</a:t>
            </a:r>
            <a:r>
              <a:rPr lang="en-US" b="1" dirty="0"/>
              <a:t> area (NE Italy)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F6D0752C-3F92-4072-9019-74C1A4426B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593771"/>
              </p:ext>
            </p:extLst>
          </p:nvPr>
        </p:nvGraphicFramePr>
        <p:xfrm>
          <a:off x="8771838" y="4004468"/>
          <a:ext cx="3341114" cy="248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79A52A16-2542-4C7B-874D-BC69D72230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574689"/>
              </p:ext>
            </p:extLst>
          </p:nvPr>
        </p:nvGraphicFramePr>
        <p:xfrm>
          <a:off x="8692790" y="1655423"/>
          <a:ext cx="3420162" cy="248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97DE6771-7B23-402C-B387-296024A7E9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3357"/>
              </p:ext>
            </p:extLst>
          </p:nvPr>
        </p:nvGraphicFramePr>
        <p:xfrm>
          <a:off x="38378" y="1655424"/>
          <a:ext cx="3331374" cy="238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6042DFDF-6A7B-4824-ACF6-E46FD27B13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855458"/>
              </p:ext>
            </p:extLst>
          </p:nvPr>
        </p:nvGraphicFramePr>
        <p:xfrm>
          <a:off x="38377" y="4031112"/>
          <a:ext cx="3331373" cy="231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058EF725-D2CF-4789-A64E-1ED7E57292CC}"/>
              </a:ext>
            </a:extLst>
          </p:cNvPr>
          <p:cNvSpPr/>
          <p:nvPr/>
        </p:nvSpPr>
        <p:spPr>
          <a:xfrm>
            <a:off x="5604065" y="3119256"/>
            <a:ext cx="335834" cy="3110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2998488-D22B-41FA-9FAE-094232C08270}"/>
              </a:ext>
            </a:extLst>
          </p:cNvPr>
          <p:cNvSpPr/>
          <p:nvPr/>
        </p:nvSpPr>
        <p:spPr>
          <a:xfrm>
            <a:off x="31731" y="1655423"/>
            <a:ext cx="3374976" cy="469224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F10790-B806-415B-999C-67FB60FB47F6}"/>
              </a:ext>
            </a:extLst>
          </p:cNvPr>
          <p:cNvSpPr/>
          <p:nvPr/>
        </p:nvSpPr>
        <p:spPr>
          <a:xfrm>
            <a:off x="8737975" y="1655424"/>
            <a:ext cx="3374977" cy="48361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27281A9-E39C-43BA-95FB-F82CFEE2001A}"/>
              </a:ext>
            </a:extLst>
          </p:cNvPr>
          <p:cNvSpPr/>
          <p:nvPr/>
        </p:nvSpPr>
        <p:spPr>
          <a:xfrm>
            <a:off x="6122503" y="5318693"/>
            <a:ext cx="335834" cy="311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C9B56A-67D6-4331-9765-FB23A4F4F849}"/>
              </a:ext>
            </a:extLst>
          </p:cNvPr>
          <p:cNvSpPr txBox="1"/>
          <p:nvPr/>
        </p:nvSpPr>
        <p:spPr>
          <a:xfrm>
            <a:off x="379267" y="3801369"/>
            <a:ext cx="1029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27/10/2018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72B01EE-E4A2-48D3-8452-C4089BE47BB3}"/>
              </a:ext>
            </a:extLst>
          </p:cNvPr>
          <p:cNvSpPr txBox="1"/>
          <p:nvPr/>
        </p:nvSpPr>
        <p:spPr>
          <a:xfrm>
            <a:off x="2540844" y="3767641"/>
            <a:ext cx="98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29/10/2018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6557F3-4375-4B64-AD1C-80C653978803}"/>
              </a:ext>
            </a:extLst>
          </p:cNvPr>
          <p:cNvSpPr txBox="1"/>
          <p:nvPr/>
        </p:nvSpPr>
        <p:spPr>
          <a:xfrm>
            <a:off x="418389" y="6077490"/>
            <a:ext cx="1115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04/12/2020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77A6E37-0D8B-49FF-9672-5FBFE8FB4E0E}"/>
              </a:ext>
            </a:extLst>
          </p:cNvPr>
          <p:cNvSpPr txBox="1"/>
          <p:nvPr/>
        </p:nvSpPr>
        <p:spPr>
          <a:xfrm>
            <a:off x="2501093" y="6085314"/>
            <a:ext cx="1115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06/12/2020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238991-3C36-44DF-B84C-783BDC58BE9A}"/>
              </a:ext>
            </a:extLst>
          </p:cNvPr>
          <p:cNvSpPr txBox="1"/>
          <p:nvPr/>
        </p:nvSpPr>
        <p:spPr>
          <a:xfrm>
            <a:off x="9108929" y="3809063"/>
            <a:ext cx="880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27/10/2018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E89CEC6-7184-4FB8-875C-EFB10AC83319}"/>
              </a:ext>
            </a:extLst>
          </p:cNvPr>
          <p:cNvSpPr txBox="1"/>
          <p:nvPr/>
        </p:nvSpPr>
        <p:spPr>
          <a:xfrm>
            <a:off x="11215777" y="3781903"/>
            <a:ext cx="98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29/10/2018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A001299-8BB2-4CA2-B041-C9BC6853F839}"/>
              </a:ext>
            </a:extLst>
          </p:cNvPr>
          <p:cNvSpPr txBox="1"/>
          <p:nvPr/>
        </p:nvSpPr>
        <p:spPr>
          <a:xfrm>
            <a:off x="8929063" y="6223813"/>
            <a:ext cx="1115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04/12/2020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93EFAA-655F-478A-A458-E4BCEF0652E8}"/>
              </a:ext>
            </a:extLst>
          </p:cNvPr>
          <p:cNvSpPr txBox="1"/>
          <p:nvPr/>
        </p:nvSpPr>
        <p:spPr>
          <a:xfrm>
            <a:off x="11215777" y="6235057"/>
            <a:ext cx="1115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06/12/2020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08E4-2CD4-EAE8-E391-882E6A4017E2}"/>
              </a:ext>
            </a:extLst>
          </p:cNvPr>
          <p:cNvSpPr txBox="1"/>
          <p:nvPr/>
        </p:nvSpPr>
        <p:spPr>
          <a:xfrm>
            <a:off x="118492" y="820693"/>
            <a:ext cx="12126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storm hit the area on </a:t>
            </a:r>
            <a:r>
              <a:rPr lang="en-GB" sz="2000" b="1" dirty="0"/>
              <a:t>October 27-30, 2018</a:t>
            </a:r>
            <a:r>
              <a:rPr lang="en-GB" sz="2000" dirty="0"/>
              <a:t>, causing </a:t>
            </a:r>
            <a:r>
              <a:rPr lang="en-GB" sz="2000" b="1" dirty="0"/>
              <a:t>8,679 ha of damaged forests </a:t>
            </a:r>
            <a:r>
              <a:rPr lang="en-GB" sz="2000" dirty="0"/>
              <a:t>and widespread landslides.</a:t>
            </a:r>
          </a:p>
        </p:txBody>
      </p:sp>
    </p:spTree>
    <p:extLst>
      <p:ext uri="{BB962C8B-B14F-4D97-AF65-F5344CB8AC3E}">
        <p14:creationId xmlns:p14="http://schemas.microsoft.com/office/powerpoint/2010/main" val="298183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25FC11E7-C675-49C8-AE56-F9C14D4E849B}"/>
              </a:ext>
            </a:extLst>
          </p:cNvPr>
          <p:cNvSpPr/>
          <p:nvPr/>
        </p:nvSpPr>
        <p:spPr>
          <a:xfrm>
            <a:off x="5786626" y="2121070"/>
            <a:ext cx="107092" cy="11121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58EF725-D2CF-4789-A64E-1ED7E57292CC}"/>
              </a:ext>
            </a:extLst>
          </p:cNvPr>
          <p:cNvSpPr/>
          <p:nvPr/>
        </p:nvSpPr>
        <p:spPr>
          <a:xfrm>
            <a:off x="5604065" y="3119256"/>
            <a:ext cx="335834" cy="3110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72B01EE-E4A2-48D3-8452-C4089BE47BB3}"/>
              </a:ext>
            </a:extLst>
          </p:cNvPr>
          <p:cNvSpPr txBox="1"/>
          <p:nvPr/>
        </p:nvSpPr>
        <p:spPr>
          <a:xfrm>
            <a:off x="2540844" y="3767641"/>
            <a:ext cx="98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29/10/2018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9238991-3C36-44DF-B84C-783BDC58BE9A}"/>
              </a:ext>
            </a:extLst>
          </p:cNvPr>
          <p:cNvSpPr txBox="1"/>
          <p:nvPr/>
        </p:nvSpPr>
        <p:spPr>
          <a:xfrm>
            <a:off x="9108929" y="3809063"/>
            <a:ext cx="880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27/10/2018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E89CEC6-7184-4FB8-875C-EFB10AC83319}"/>
              </a:ext>
            </a:extLst>
          </p:cNvPr>
          <p:cNvSpPr txBox="1"/>
          <p:nvPr/>
        </p:nvSpPr>
        <p:spPr>
          <a:xfrm>
            <a:off x="11215777" y="3781903"/>
            <a:ext cx="984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29/10/2018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1271EA7-65F2-41A4-988F-90EC2402A202}"/>
              </a:ext>
            </a:extLst>
          </p:cNvPr>
          <p:cNvSpPr/>
          <p:nvPr/>
        </p:nvSpPr>
        <p:spPr>
          <a:xfrm>
            <a:off x="-57985" y="0"/>
            <a:ext cx="12258500" cy="68487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BFE6D35-D9A6-48E4-AC30-E3BACA4B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31" y="3119256"/>
            <a:ext cx="2645288" cy="352704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E146082-6135-44B4-8C6C-80A72A002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/>
          <a:stretch/>
        </p:blipFill>
        <p:spPr>
          <a:xfrm>
            <a:off x="8930797" y="299412"/>
            <a:ext cx="3156923" cy="272291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F8754805-57C1-4A3D-9583-C15AE7EB5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81" y="307353"/>
            <a:ext cx="2681146" cy="357486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78CD22D6-99D9-4AED-B3F2-0D9609840F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b="12463"/>
          <a:stretch/>
        </p:blipFill>
        <p:spPr>
          <a:xfrm>
            <a:off x="6110283" y="4097256"/>
            <a:ext cx="3178352" cy="213246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1E207EB-3FDB-4E4E-AF55-46670BE80AFE}"/>
              </a:ext>
            </a:extLst>
          </p:cNvPr>
          <p:cNvSpPr txBox="1"/>
          <p:nvPr/>
        </p:nvSpPr>
        <p:spPr>
          <a:xfrm>
            <a:off x="-670899" y="-112344"/>
            <a:ext cx="656408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Aim</a:t>
            </a:r>
          </a:p>
          <a:p>
            <a:pPr marL="989013" algn="ctr"/>
            <a:endParaRPr lang="en-US" sz="2800" dirty="0"/>
          </a:p>
          <a:p>
            <a:pPr marL="989013" algn="ctr"/>
            <a:endParaRPr lang="en-US" sz="2800" dirty="0"/>
          </a:p>
          <a:p>
            <a:pPr marL="1346200" indent="-357188">
              <a:buFont typeface="Arial" panose="020B0604020202020204" pitchFamily="34" charset="0"/>
              <a:buChar char="•"/>
            </a:pPr>
            <a:r>
              <a:rPr lang="en-US" sz="2800" dirty="0"/>
              <a:t>To study impact of Multi-temporal inventories and landcover changes on landslide susceptibility. </a:t>
            </a:r>
          </a:p>
          <a:p>
            <a:pPr marL="989013"/>
            <a:endParaRPr lang="en-US" sz="2800" dirty="0"/>
          </a:p>
          <a:p>
            <a:pPr marL="1346200" indent="-357188">
              <a:buFont typeface="Arial" panose="020B0604020202020204" pitchFamily="34" charset="0"/>
              <a:buChar char="•"/>
            </a:pPr>
            <a:r>
              <a:rPr lang="en-US" sz="2800" dirty="0"/>
              <a:t>Can we use multi temporal inventories for validating susceptibility maps?</a:t>
            </a:r>
          </a:p>
        </p:txBody>
      </p:sp>
    </p:spTree>
    <p:extLst>
      <p:ext uri="{BB962C8B-B14F-4D97-AF65-F5344CB8AC3E}">
        <p14:creationId xmlns:p14="http://schemas.microsoft.com/office/powerpoint/2010/main" val="108653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49931-951D-4E60-8C46-115A10B6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036" y="-161639"/>
            <a:ext cx="9046922" cy="1325563"/>
          </a:xfrm>
        </p:spPr>
        <p:txBody>
          <a:bodyPr>
            <a:normAutofit/>
          </a:bodyPr>
          <a:lstStyle/>
          <a:p>
            <a:r>
              <a:rPr lang="en-US" sz="2400" b="1" dirty="0"/>
              <a:t>Multi-temporal field-based inventory for susceptibility assessment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98B57B2-935E-4A23-8176-5BE7A94C1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86549"/>
              </p:ext>
            </p:extLst>
          </p:nvPr>
        </p:nvGraphicFramePr>
        <p:xfrm>
          <a:off x="503747" y="651449"/>
          <a:ext cx="2794092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5293">
                  <a:extLst>
                    <a:ext uri="{9D8B030D-6E8A-4147-A177-3AD203B41FA5}">
                      <a16:colId xmlns:a16="http://schemas.microsoft.com/office/drawing/2014/main" val="3191991364"/>
                    </a:ext>
                  </a:extLst>
                </a:gridCol>
                <a:gridCol w="1368799">
                  <a:extLst>
                    <a:ext uri="{9D8B030D-6E8A-4147-A177-3AD203B41FA5}">
                      <a16:colId xmlns:a16="http://schemas.microsoft.com/office/drawing/2014/main" val="2406074298"/>
                    </a:ext>
                  </a:extLst>
                </a:gridCol>
              </a:tblGrid>
              <a:tr h="233969">
                <a:tc>
                  <a:txBody>
                    <a:bodyPr/>
                    <a:lstStyle/>
                    <a:p>
                      <a:r>
                        <a:rPr lang="en-US" sz="1400" dirty="0"/>
                        <a:t>Inventory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No. landslides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90268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r>
                        <a:rPr lang="en-US" sz="1400" dirty="0"/>
                        <a:t>IFFI (pre-VAIA)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868293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r>
                        <a:rPr lang="en-US" sz="1400" dirty="0"/>
                        <a:t>VAIA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769375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r>
                        <a:rPr lang="en-US" sz="1400" dirty="0"/>
                        <a:t>December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928090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939581"/>
                  </a:ext>
                </a:extLst>
              </a:tr>
            </a:tbl>
          </a:graphicData>
        </a:graphic>
      </p:graphicFrame>
      <p:sp>
        <p:nvSpPr>
          <p:cNvPr id="8" name="Croce 7">
            <a:extLst>
              <a:ext uri="{FF2B5EF4-FFF2-40B4-BE49-F238E27FC236}">
                <a16:creationId xmlns:a16="http://schemas.microsoft.com/office/drawing/2014/main" id="{A2B0B593-0D45-469F-A015-69202EE33BE9}"/>
              </a:ext>
            </a:extLst>
          </p:cNvPr>
          <p:cNvSpPr/>
          <p:nvPr/>
        </p:nvSpPr>
        <p:spPr>
          <a:xfrm>
            <a:off x="3788820" y="3846615"/>
            <a:ext cx="560319" cy="539496"/>
          </a:xfrm>
          <a:prstGeom prst="plus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C44D00-38EF-4F2D-3A46-242D774F8BD5}"/>
              </a:ext>
            </a:extLst>
          </p:cNvPr>
          <p:cNvGrpSpPr/>
          <p:nvPr/>
        </p:nvGrpSpPr>
        <p:grpSpPr>
          <a:xfrm>
            <a:off x="4515460" y="1869114"/>
            <a:ext cx="3081528" cy="4812582"/>
            <a:chOff x="4914156" y="1349076"/>
            <a:chExt cx="3081528" cy="481258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B7AAC5A-FA2C-439D-A37D-FE01CF6AE2AB}"/>
                </a:ext>
              </a:extLst>
            </p:cNvPr>
            <p:cNvSpPr/>
            <p:nvPr/>
          </p:nvSpPr>
          <p:spPr>
            <a:xfrm>
              <a:off x="4914156" y="1936875"/>
              <a:ext cx="3081528" cy="39703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809BE94-2D2B-4D47-B5BC-FF5D6CF52104}"/>
                </a:ext>
              </a:extLst>
            </p:cNvPr>
            <p:cNvSpPr txBox="1"/>
            <p:nvPr/>
          </p:nvSpPr>
          <p:spPr>
            <a:xfrm>
              <a:off x="5261628" y="1914341"/>
              <a:ext cx="2386584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Landcover</a:t>
              </a:r>
            </a:p>
            <a:p>
              <a:pPr algn="ctr"/>
              <a:r>
                <a:rPr lang="en-US" dirty="0"/>
                <a:t>Lithology</a:t>
              </a:r>
            </a:p>
            <a:p>
              <a:pPr algn="ctr"/>
              <a:r>
                <a:rPr lang="en-US" dirty="0"/>
                <a:t>Distance from roads</a:t>
              </a:r>
            </a:p>
            <a:p>
              <a:pPr algn="ctr"/>
              <a:r>
                <a:rPr lang="en-US" dirty="0"/>
                <a:t>Distance from rivers</a:t>
              </a:r>
            </a:p>
            <a:p>
              <a:pPr algn="ctr"/>
              <a:r>
                <a:rPr lang="en-US" dirty="0"/>
                <a:t>NDVI</a:t>
              </a:r>
            </a:p>
            <a:p>
              <a:pPr algn="ctr"/>
              <a:r>
                <a:rPr lang="en-US" dirty="0"/>
                <a:t>Rainfall</a:t>
              </a:r>
            </a:p>
            <a:p>
              <a:pPr algn="ctr"/>
              <a:r>
                <a:rPr lang="en-US" dirty="0"/>
                <a:t>DEM</a:t>
              </a:r>
            </a:p>
            <a:p>
              <a:pPr algn="ctr"/>
              <a:r>
                <a:rPr lang="en-US" dirty="0"/>
                <a:t>Slope</a:t>
              </a:r>
            </a:p>
            <a:p>
              <a:pPr algn="ctr"/>
              <a:r>
                <a:rPr lang="en-US" dirty="0"/>
                <a:t>Profile curvature</a:t>
              </a:r>
            </a:p>
            <a:p>
              <a:pPr algn="ctr"/>
              <a:r>
                <a:rPr lang="en-US" dirty="0"/>
                <a:t>Plan curvature</a:t>
              </a:r>
            </a:p>
            <a:p>
              <a:pPr algn="ctr"/>
              <a:r>
                <a:rPr lang="en-US" dirty="0"/>
                <a:t>Aspect</a:t>
              </a:r>
            </a:p>
            <a:p>
              <a:pPr algn="ctr"/>
              <a:r>
                <a:rPr lang="en-US" dirty="0"/>
                <a:t>TPI</a:t>
              </a:r>
            </a:p>
            <a:p>
              <a:pPr algn="ctr"/>
              <a:r>
                <a:rPr lang="en-US" dirty="0"/>
                <a:t>TRI</a:t>
              </a:r>
            </a:p>
            <a:p>
              <a:pPr algn="ctr"/>
              <a:r>
                <a:rPr lang="en-US" dirty="0"/>
                <a:t>TWI</a:t>
              </a:r>
            </a:p>
            <a:p>
              <a:pPr algn="ctr"/>
              <a:endParaRPr lang="en-US" dirty="0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1FCF40FE-2906-4361-8C0C-39AE6D94BE6B}"/>
                </a:ext>
              </a:extLst>
            </p:cNvPr>
            <p:cNvSpPr txBox="1"/>
            <p:nvPr/>
          </p:nvSpPr>
          <p:spPr>
            <a:xfrm>
              <a:off x="5635050" y="1349076"/>
              <a:ext cx="1857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14 feature layers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DB43C5D9-502C-4F57-AB99-323499E29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3455" y="2178695"/>
            <a:ext cx="3081528" cy="435897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23F732-3007-47DF-B4B2-E13B99175640}"/>
              </a:ext>
            </a:extLst>
          </p:cNvPr>
          <p:cNvSpPr txBox="1"/>
          <p:nvPr/>
        </p:nvSpPr>
        <p:spPr>
          <a:xfrm>
            <a:off x="8894163" y="1806117"/>
            <a:ext cx="205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Susceptibility maps</a:t>
            </a:r>
          </a:p>
        </p:txBody>
      </p:sp>
      <p:pic>
        <p:nvPicPr>
          <p:cNvPr id="13" name="Immagine 11">
            <a:extLst>
              <a:ext uri="{FF2B5EF4-FFF2-40B4-BE49-F238E27FC236}">
                <a16:creationId xmlns:a16="http://schemas.microsoft.com/office/drawing/2014/main" id="{75775A37-F5FA-2FD5-19D0-5BA8B36F8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219" y="2178695"/>
            <a:ext cx="3081527" cy="4358977"/>
          </a:xfrm>
          <a:prstGeom prst="rect">
            <a:avLst/>
          </a:prstGeom>
        </p:spPr>
      </p:pic>
      <p:pic>
        <p:nvPicPr>
          <p:cNvPr id="15" name="Immagine 11">
            <a:extLst>
              <a:ext uri="{FF2B5EF4-FFF2-40B4-BE49-F238E27FC236}">
                <a16:creationId xmlns:a16="http://schemas.microsoft.com/office/drawing/2014/main" id="{D92E9DA7-1F92-30D9-C658-E38423ECC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6983" y="2198580"/>
            <a:ext cx="3081527" cy="4358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74EE4-EB7D-A0C3-065D-A878D14CA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49" y="2257831"/>
            <a:ext cx="2997754" cy="4240476"/>
          </a:xfrm>
          <a:prstGeom prst="rect">
            <a:avLst/>
          </a:prstGeom>
        </p:spPr>
      </p:pic>
      <p:sp>
        <p:nvSpPr>
          <p:cNvPr id="14" name="Croce 7">
            <a:extLst>
              <a:ext uri="{FF2B5EF4-FFF2-40B4-BE49-F238E27FC236}">
                <a16:creationId xmlns:a16="http://schemas.microsoft.com/office/drawing/2014/main" id="{8607B646-E2EA-D365-C95A-F44991C70977}"/>
              </a:ext>
            </a:extLst>
          </p:cNvPr>
          <p:cNvSpPr/>
          <p:nvPr/>
        </p:nvSpPr>
        <p:spPr>
          <a:xfrm>
            <a:off x="7742637" y="3802680"/>
            <a:ext cx="560319" cy="539496"/>
          </a:xfrm>
          <a:prstGeom prst="mathEqual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76189-0C3D-9ABF-DAC8-003819CCDF55}"/>
              </a:ext>
            </a:extLst>
          </p:cNvPr>
          <p:cNvGrpSpPr/>
          <p:nvPr/>
        </p:nvGrpSpPr>
        <p:grpSpPr>
          <a:xfrm>
            <a:off x="4413073" y="55253"/>
            <a:ext cx="2385030" cy="6747491"/>
            <a:chOff x="3293015" y="0"/>
            <a:chExt cx="2385030" cy="67474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1037D5-7505-BE8B-D097-526F7667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3016" y="0"/>
              <a:ext cx="2385029" cy="33737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3A4A35-4B5E-C600-1260-D79BEA32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3015" y="3373746"/>
              <a:ext cx="2385030" cy="337374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D340AC-9373-BFEE-A982-4CADE3218785}"/>
              </a:ext>
            </a:extLst>
          </p:cNvPr>
          <p:cNvGrpSpPr/>
          <p:nvPr/>
        </p:nvGrpSpPr>
        <p:grpSpPr>
          <a:xfrm>
            <a:off x="9658597" y="55253"/>
            <a:ext cx="2385031" cy="6747492"/>
            <a:chOff x="6095999" y="110508"/>
            <a:chExt cx="2385031" cy="67474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F782B3-0AF1-7ABD-C8C6-C38743D7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110508"/>
              <a:ext cx="2385030" cy="33737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CB267D-0BD4-62CA-C547-5ACE95D3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999" y="3484254"/>
              <a:ext cx="2385030" cy="337374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593262-BFE6-A967-090F-1102F53ED166}"/>
              </a:ext>
            </a:extLst>
          </p:cNvPr>
          <p:cNvGrpSpPr/>
          <p:nvPr/>
        </p:nvGrpSpPr>
        <p:grpSpPr>
          <a:xfrm>
            <a:off x="7035836" y="48752"/>
            <a:ext cx="2385029" cy="6753992"/>
            <a:chOff x="294610" y="52004"/>
            <a:chExt cx="2385029" cy="67539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FAA4DE-D8CA-7BF8-EB3E-C60A11C99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610" y="52004"/>
              <a:ext cx="2385029" cy="337374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335851-2ABE-C805-1755-4E3FB8F7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610" y="3432252"/>
              <a:ext cx="2385028" cy="337374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B5A9D22-2423-CCFD-FC51-755824342C2F}"/>
              </a:ext>
            </a:extLst>
          </p:cNvPr>
          <p:cNvSpPr txBox="1"/>
          <p:nvPr/>
        </p:nvSpPr>
        <p:spPr>
          <a:xfrm>
            <a:off x="189302" y="302359"/>
            <a:ext cx="4104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Windthrown areas were mapped using fieldwork and orthophotos for two different time periods (Post VAIA and Post December 2020 event).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total of 229 field verified landslides induced by VAIA 2018 event, among which 22 landslides occurred in windthrown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For December 2020 event, 14 new field verified landslides were identified and none of them were in windthrown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AUC for pre-</a:t>
            </a:r>
            <a:r>
              <a:rPr lang="en-GB" sz="2000" dirty="0" err="1"/>
              <a:t>vaia</a:t>
            </a:r>
            <a:r>
              <a:rPr lang="en-GB" sz="2000" dirty="0"/>
              <a:t>, post-</a:t>
            </a:r>
            <a:r>
              <a:rPr lang="en-GB" sz="2000" dirty="0" err="1"/>
              <a:t>vaia</a:t>
            </a:r>
            <a:r>
              <a:rPr lang="en-GB" sz="2000" dirty="0"/>
              <a:t> and December 2020 events ranges from 0.89-0.90.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7333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EE8034-6C61-4786-99BB-D8FFD0D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632" y="266271"/>
            <a:ext cx="6612924" cy="1325563"/>
          </a:xfrm>
        </p:spPr>
        <p:txBody>
          <a:bodyPr/>
          <a:lstStyle/>
          <a:p>
            <a:r>
              <a:rPr lang="en-US" b="1" dirty="0"/>
              <a:t>Conclusions and future work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E65B6-C88F-4146-9F5D-C752C96B7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2" y="1926327"/>
            <a:ext cx="10515600" cy="3658964"/>
          </a:xfrm>
        </p:spPr>
        <p:txBody>
          <a:bodyPr>
            <a:noAutofit/>
          </a:bodyPr>
          <a:lstStyle/>
          <a:p>
            <a:pPr algn="just"/>
            <a:r>
              <a:rPr lang="en-GB" sz="3200" dirty="0"/>
              <a:t> Spatial distribution of the landslides after </a:t>
            </a:r>
            <a:r>
              <a:rPr lang="en-GB" sz="3200" dirty="0" err="1"/>
              <a:t>Vaia</a:t>
            </a:r>
            <a:r>
              <a:rPr lang="en-GB" sz="3200" dirty="0"/>
              <a:t> and Dec2020 extreme rainfall events and their relationship with windthrown regions.</a:t>
            </a:r>
          </a:p>
          <a:p>
            <a:pPr algn="just"/>
            <a:r>
              <a:rPr lang="en-US" sz="3200" dirty="0"/>
              <a:t>Impact of updating of landcover and inventory on landslide susceptibility.</a:t>
            </a:r>
          </a:p>
          <a:p>
            <a:pPr algn="just"/>
            <a:r>
              <a:rPr lang="en-US" sz="3200" dirty="0"/>
              <a:t>To update the multi temporal inventory and compliment it with high resolution satellite data.</a:t>
            </a:r>
          </a:p>
          <a:p>
            <a:pPr algn="just"/>
            <a:r>
              <a:rPr lang="en-US" sz="3200" dirty="0"/>
              <a:t>To </a:t>
            </a:r>
            <a:r>
              <a:rPr lang="en-US" sz="3200" dirty="0" err="1"/>
              <a:t>analyse</a:t>
            </a:r>
            <a:r>
              <a:rPr lang="en-US" sz="3200" dirty="0"/>
              <a:t> long term rainfall patterns and multi temporal inventory from historical orthophotos.</a:t>
            </a:r>
          </a:p>
        </p:txBody>
      </p:sp>
    </p:spTree>
    <p:extLst>
      <p:ext uri="{BB962C8B-B14F-4D97-AF65-F5344CB8AC3E}">
        <p14:creationId xmlns:p14="http://schemas.microsoft.com/office/powerpoint/2010/main" val="264109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EE8034-6C61-4786-99BB-D8FFD0D0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502" y="3918560"/>
            <a:ext cx="8980714" cy="399004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THANK YOU FOR YOUR ATTENTION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206301E-AB50-4023-8106-DF0E9BB5C4F1}"/>
              </a:ext>
            </a:extLst>
          </p:cNvPr>
          <p:cNvSpPr/>
          <p:nvPr/>
        </p:nvSpPr>
        <p:spPr>
          <a:xfrm>
            <a:off x="4111966" y="6161596"/>
            <a:ext cx="4215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           </a:t>
            </a:r>
            <a:r>
              <a:rPr lang="it-IT" sz="24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a:rPr>
              <a:t>sansarraj.meena@unipd.it</a:t>
            </a:r>
            <a:endParaRPr lang="en-US" b="1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0D7DB-9CCF-48A4-B3AC-AD220BF408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0138" y="6250184"/>
            <a:ext cx="520380" cy="3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9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429</Words>
  <Application>Microsoft Office PowerPoint</Application>
  <PresentationFormat>Widescreen</PresentationFormat>
  <Paragraphs>86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Multi-temporal field-based inventory for susceptibility assessment</vt:lpstr>
      <vt:lpstr>PowerPoint Presentation</vt:lpstr>
      <vt:lpstr>Conclusions and future work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Puliero Silvia</dc:creator>
  <cp:lastModifiedBy>Meena Sansar Raj</cp:lastModifiedBy>
  <cp:revision>169</cp:revision>
  <dcterms:created xsi:type="dcterms:W3CDTF">2022-05-18T13:24:35Z</dcterms:created>
  <dcterms:modified xsi:type="dcterms:W3CDTF">2022-05-23T21:24:50Z</dcterms:modified>
</cp:coreProperties>
</file>