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456" r:id="rId1"/>
  </p:sldMasterIdLst>
  <p:notesMasterIdLst>
    <p:notesMasterId r:id="rId20"/>
  </p:notesMasterIdLst>
  <p:sldIdLst>
    <p:sldId id="464" r:id="rId2"/>
    <p:sldId id="259" r:id="rId3"/>
    <p:sldId id="260" r:id="rId4"/>
    <p:sldId id="258" r:id="rId5"/>
    <p:sldId id="261" r:id="rId6"/>
    <p:sldId id="262" r:id="rId7"/>
    <p:sldId id="263" r:id="rId8"/>
    <p:sldId id="264" r:id="rId9"/>
    <p:sldId id="266" r:id="rId10"/>
    <p:sldId id="265" r:id="rId11"/>
    <p:sldId id="267" r:id="rId12"/>
    <p:sldId id="268" r:id="rId13"/>
    <p:sldId id="462" r:id="rId14"/>
    <p:sldId id="269" r:id="rId15"/>
    <p:sldId id="270" r:id="rId16"/>
    <p:sldId id="271" r:id="rId17"/>
    <p:sldId id="463" r:id="rId18"/>
    <p:sldId id="465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C6B161E-2279-4EC6-93B1-87E4DF9FA959}" v="743" dt="2022-05-10T11:30:25.4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image" Target="../media/image7.png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image" Target="../media/image7.png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796A5CF-BBF6-4791-9BCD-C1379067E800}" type="doc">
      <dgm:prSet loTypeId="urn:microsoft.com/office/officeart/2005/8/layout/pList1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16A4E51-213A-4434-A17B-C675093CFAA4}">
      <dgm:prSet custT="1"/>
      <dgm:spPr/>
      <dgm:t>
        <a:bodyPr/>
        <a:lstStyle/>
        <a:p>
          <a:r>
            <a:rPr lang="en-US" sz="2000" b="1" kern="1200" dirty="0">
              <a:solidFill>
                <a:schemeClr val="tx2"/>
              </a:solidFill>
              <a:latin typeface="Tw Cen MT Condensed" panose="020B0606020104020203" pitchFamily="34" charset="0"/>
              <a:ea typeface="+mn-ea"/>
              <a:cs typeface="+mn-cs"/>
            </a:rPr>
            <a:t>High temperature stress in different </a:t>
          </a:r>
          <a:r>
            <a:rPr lang="en-US" sz="2000" b="1" kern="1200" dirty="0" err="1">
              <a:solidFill>
                <a:schemeClr val="tx2"/>
              </a:solidFill>
              <a:latin typeface="Tw Cen MT Condensed" panose="020B0606020104020203" pitchFamily="34" charset="0"/>
              <a:ea typeface="+mn-ea"/>
              <a:cs typeface="+mn-cs"/>
            </a:rPr>
            <a:t>agro</a:t>
          </a:r>
          <a:r>
            <a:rPr lang="en-US" sz="2000" b="1" kern="1200" dirty="0">
              <a:solidFill>
                <a:schemeClr val="tx2"/>
              </a:solidFill>
              <a:latin typeface="Tw Cen MT Condensed" panose="020B0606020104020203" pitchFamily="34" charset="0"/>
              <a:ea typeface="+mn-ea"/>
              <a:cs typeface="+mn-cs"/>
            </a:rPr>
            <a:t>-climatic zones</a:t>
          </a:r>
        </a:p>
      </dgm:t>
    </dgm:pt>
    <dgm:pt modelId="{296FBEB8-C7B3-4F9E-84FC-15F9CDB763BD}" type="parTrans" cxnId="{893252A3-6886-4548-A5A4-73D591066124}">
      <dgm:prSet/>
      <dgm:spPr/>
      <dgm:t>
        <a:bodyPr/>
        <a:lstStyle/>
        <a:p>
          <a:endParaRPr lang="en-US"/>
        </a:p>
      </dgm:t>
    </dgm:pt>
    <dgm:pt modelId="{4F0253DC-D125-4B91-9478-CF0E35E1F9F4}" type="sibTrans" cxnId="{893252A3-6886-4548-A5A4-73D591066124}">
      <dgm:prSet/>
      <dgm:spPr/>
      <dgm:t>
        <a:bodyPr/>
        <a:lstStyle/>
        <a:p>
          <a:endParaRPr lang="en-US"/>
        </a:p>
      </dgm:t>
    </dgm:pt>
    <dgm:pt modelId="{73F6E7F6-4E35-4AC8-BEB9-95BD67FFC8AA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tx2"/>
              </a:solidFill>
              <a:latin typeface="Tw Cen MT Condensed" panose="020B0606020104020203" pitchFamily="34" charset="0"/>
              <a:ea typeface="+mn-ea"/>
              <a:cs typeface="+mn-cs"/>
            </a:rPr>
            <a:t>lower-latitude crops (e.g., maize and wheat)  have been affected negatively by observed climate changes</a:t>
          </a:r>
        </a:p>
      </dgm:t>
    </dgm:pt>
    <dgm:pt modelId="{73286DB2-D4DF-4571-A3E5-9844585EFA9A}" type="parTrans" cxnId="{6E966BF1-E401-41C1-A03A-DC5486351C16}">
      <dgm:prSet/>
      <dgm:spPr/>
      <dgm:t>
        <a:bodyPr/>
        <a:lstStyle/>
        <a:p>
          <a:endParaRPr lang="en-US"/>
        </a:p>
      </dgm:t>
    </dgm:pt>
    <dgm:pt modelId="{BD031E8E-2834-4B2F-AE69-7B45E2BE0080}" type="sibTrans" cxnId="{6E966BF1-E401-41C1-A03A-DC5486351C16}">
      <dgm:prSet/>
      <dgm:spPr/>
      <dgm:t>
        <a:bodyPr/>
        <a:lstStyle/>
        <a:p>
          <a:endParaRPr lang="en-US"/>
        </a:p>
      </dgm:t>
    </dgm:pt>
    <dgm:pt modelId="{B93D3E1D-3414-446F-86A0-8462C2C0B45C}">
      <dgm:prSet custT="1"/>
      <dgm:spPr/>
      <dgm:t>
        <a:bodyPr/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tx2"/>
              </a:solidFill>
              <a:latin typeface="Tw Cen MT Condensed" panose="020B0606020104020203" pitchFamily="34" charset="0"/>
              <a:ea typeface="+mn-ea"/>
              <a:cs typeface="+mn-cs"/>
            </a:rPr>
            <a:t>Higher-latitude regions, yields of crops (e.g., maize, wheat, and sugar beets) are positively affected.</a:t>
          </a:r>
        </a:p>
      </dgm:t>
    </dgm:pt>
    <dgm:pt modelId="{EDAE1350-36F2-45DD-81CC-0BB88C433642}" type="parTrans" cxnId="{8D6F50E8-F525-48D2-86ED-78C44A0F9360}">
      <dgm:prSet/>
      <dgm:spPr/>
      <dgm:t>
        <a:bodyPr/>
        <a:lstStyle/>
        <a:p>
          <a:endParaRPr lang="en-US"/>
        </a:p>
      </dgm:t>
    </dgm:pt>
    <dgm:pt modelId="{C03A801C-BF7B-4B5E-A787-4ED20DAA48E1}" type="sibTrans" cxnId="{8D6F50E8-F525-48D2-86ED-78C44A0F9360}">
      <dgm:prSet/>
      <dgm:spPr/>
      <dgm:t>
        <a:bodyPr/>
        <a:lstStyle/>
        <a:p>
          <a:endParaRPr lang="en-US"/>
        </a:p>
      </dgm:t>
    </dgm:pt>
    <dgm:pt modelId="{5B96E2E3-6691-4C7A-853E-7F23DFD02FF7}">
      <dgm:prSet custT="1"/>
      <dgm:spPr/>
      <dgm:t>
        <a:bodyPr/>
        <a:lstStyle/>
        <a:p>
          <a:r>
            <a:rPr lang="en-US" sz="2000" b="1" kern="1200" dirty="0">
              <a:solidFill>
                <a:schemeClr val="tx2"/>
              </a:solidFill>
              <a:latin typeface="Tw Cen MT Condensed" panose="020B0606020104020203" pitchFamily="34" charset="0"/>
              <a:ea typeface="+mn-ea"/>
              <a:cs typeface="+mn-cs"/>
            </a:rPr>
            <a:t>Africa</a:t>
          </a:r>
        </a:p>
      </dgm:t>
    </dgm:pt>
    <dgm:pt modelId="{FEFB95C9-BA8A-4D74-B7EB-39FF87B63BC1}" type="parTrans" cxnId="{2D83A04C-82F5-4B9D-AFA4-D05D8BF11ABB}">
      <dgm:prSet/>
      <dgm:spPr/>
      <dgm:t>
        <a:bodyPr/>
        <a:lstStyle/>
        <a:p>
          <a:endParaRPr lang="en-US"/>
        </a:p>
      </dgm:t>
    </dgm:pt>
    <dgm:pt modelId="{0D859EEF-6358-4DE7-9198-EB4D61279BDE}" type="sibTrans" cxnId="{2D83A04C-82F5-4B9D-AFA4-D05D8BF11ABB}">
      <dgm:prSet/>
      <dgm:spPr/>
      <dgm:t>
        <a:bodyPr/>
        <a:lstStyle/>
        <a:p>
          <a:endParaRPr lang="en-US"/>
        </a:p>
      </dgm:t>
    </dgm:pt>
    <dgm:pt modelId="{76A1C408-56A5-4A88-8A84-68AFDE61238C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tx2"/>
              </a:solidFill>
              <a:latin typeface="Tw Cen MT Condensed" panose="020B0606020104020203" pitchFamily="34" charset="0"/>
              <a:ea typeface="+mn-ea"/>
              <a:cs typeface="+mn-cs"/>
            </a:rPr>
            <a:t>High mountain regions of Asia</a:t>
          </a:r>
        </a:p>
      </dgm:t>
    </dgm:pt>
    <dgm:pt modelId="{72275A75-5A1F-4C7D-9E09-16EA426F3F9B}" type="parTrans" cxnId="{8D8C589D-EDDE-44C6-82CF-9B4F24005AC8}">
      <dgm:prSet/>
      <dgm:spPr/>
      <dgm:t>
        <a:bodyPr/>
        <a:lstStyle/>
        <a:p>
          <a:endParaRPr lang="en-US"/>
        </a:p>
      </dgm:t>
    </dgm:pt>
    <dgm:pt modelId="{73CE0BEC-6F61-4441-9BB7-328DE5C562CB}" type="sibTrans" cxnId="{8D8C589D-EDDE-44C6-82CF-9B4F24005AC8}">
      <dgm:prSet/>
      <dgm:spPr/>
      <dgm:t>
        <a:bodyPr/>
        <a:lstStyle/>
        <a:p>
          <a:endParaRPr lang="en-US"/>
        </a:p>
      </dgm:t>
    </dgm:pt>
    <dgm:pt modelId="{4C3DE855-8673-4208-B6E6-4160BD96156D}">
      <dgm:prSet custT="1"/>
      <dgm:spPr/>
      <dgm:t>
        <a:bodyPr/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tx2"/>
              </a:solidFill>
              <a:latin typeface="Tw Cen MT Condensed" panose="020B0606020104020203" pitchFamily="34" charset="0"/>
              <a:ea typeface="+mn-ea"/>
              <a:cs typeface="+mn-cs"/>
            </a:rPr>
            <a:t>Distributions of pests and diseases will change, affecting production negatively in many regions</a:t>
          </a:r>
        </a:p>
      </dgm:t>
    </dgm:pt>
    <dgm:pt modelId="{4E834946-6216-42BC-BDFF-3E297565E1AC}" type="parTrans" cxnId="{6A6EE0F7-C888-48AF-A1C5-FDF60DA17A89}">
      <dgm:prSet/>
      <dgm:spPr/>
      <dgm:t>
        <a:bodyPr/>
        <a:lstStyle/>
        <a:p>
          <a:endParaRPr lang="en-US"/>
        </a:p>
      </dgm:t>
    </dgm:pt>
    <dgm:pt modelId="{784132AA-F8A9-4DD9-82C6-2474895D4ACB}" type="sibTrans" cxnId="{6A6EE0F7-C888-48AF-A1C5-FDF60DA17A89}">
      <dgm:prSet/>
      <dgm:spPr/>
      <dgm:t>
        <a:bodyPr/>
        <a:lstStyle/>
        <a:p>
          <a:endParaRPr lang="en-US"/>
        </a:p>
      </dgm:t>
    </dgm:pt>
    <dgm:pt modelId="{08788176-EC80-4355-BDC2-B577B0E71586}" type="pres">
      <dgm:prSet presAssocID="{D796A5CF-BBF6-4791-9BCD-C1379067E800}" presName="Name0" presStyleCnt="0">
        <dgm:presLayoutVars>
          <dgm:dir/>
          <dgm:resizeHandles val="exact"/>
        </dgm:presLayoutVars>
      </dgm:prSet>
      <dgm:spPr/>
    </dgm:pt>
    <dgm:pt modelId="{EEC1EAE8-5B7D-441B-A65D-F840FBAA7F7B}" type="pres">
      <dgm:prSet presAssocID="{A16A4E51-213A-4434-A17B-C675093CFAA4}" presName="compNode" presStyleCnt="0"/>
      <dgm:spPr/>
    </dgm:pt>
    <dgm:pt modelId="{148A78E5-2E8B-4228-8509-D7C16AF72457}" type="pres">
      <dgm:prSet presAssocID="{A16A4E51-213A-4434-A17B-C675093CFAA4}" presName="pictRect" presStyleLbl="node1" presStyleIdx="0" presStyleCnt="6" custLinFactNeighborX="5227" custLinFactNeighborY="-4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2000" b="-32000"/>
          </a:stretch>
        </a:blipFill>
        <a:ln>
          <a:solidFill>
            <a:schemeClr val="accent4"/>
          </a:solidFill>
        </a:ln>
        <a:effectLst>
          <a:outerShdw blurRad="50800" dist="38100" dir="16200000" rotWithShape="0">
            <a:prstClr val="black">
              <a:alpha val="40000"/>
            </a:prstClr>
          </a:outerShdw>
        </a:effectLst>
      </dgm:spPr>
    </dgm:pt>
    <dgm:pt modelId="{62469239-4DC8-4A3C-91C2-12C9C57E033F}" type="pres">
      <dgm:prSet presAssocID="{A16A4E51-213A-4434-A17B-C675093CFAA4}" presName="textRect" presStyleLbl="revTx" presStyleIdx="0" presStyleCnt="6" custLinFactNeighborX="3322" custLinFactNeighborY="13398">
        <dgm:presLayoutVars>
          <dgm:bulletEnabled val="1"/>
        </dgm:presLayoutVars>
      </dgm:prSet>
      <dgm:spPr/>
    </dgm:pt>
    <dgm:pt modelId="{14007EDC-7C99-4BCE-9E4E-68386A200037}" type="pres">
      <dgm:prSet presAssocID="{4F0253DC-D125-4B91-9478-CF0E35E1F9F4}" presName="sibTrans" presStyleLbl="sibTrans2D1" presStyleIdx="0" presStyleCnt="0"/>
      <dgm:spPr/>
    </dgm:pt>
    <dgm:pt modelId="{92EDC2B6-FEFE-41DA-86E3-4204BF250FDB}" type="pres">
      <dgm:prSet presAssocID="{73F6E7F6-4E35-4AC8-BEB9-95BD67FFC8AA}" presName="compNode" presStyleCnt="0"/>
      <dgm:spPr/>
    </dgm:pt>
    <dgm:pt modelId="{D9C69592-AEDF-4B26-B4C3-7B76578C3579}" type="pres">
      <dgm:prSet presAssocID="{73F6E7F6-4E35-4AC8-BEB9-95BD67FFC8AA}" presName="pictRect" presStyleLbl="node1" presStyleIdx="1" presStyleCnt="6" custLinFactNeighborX="2093" custLinFactNeighborY="-41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3000" b="-23000"/>
          </a:stretch>
        </a:blipFill>
        <a:ln>
          <a:solidFill>
            <a:schemeClr val="accent4"/>
          </a:solidFill>
        </a:ln>
        <a:effectLst>
          <a:outerShdw blurRad="50800" dist="38100" dir="16200000" rotWithShape="0">
            <a:prstClr val="black">
              <a:alpha val="40000"/>
            </a:prstClr>
          </a:outerShdw>
        </a:effectLst>
      </dgm:spPr>
    </dgm:pt>
    <dgm:pt modelId="{57E471B1-2465-404D-98C2-CB6048B55C7F}" type="pres">
      <dgm:prSet presAssocID="{73F6E7F6-4E35-4AC8-BEB9-95BD67FFC8AA}" presName="textRect" presStyleLbl="revTx" presStyleIdx="1" presStyleCnt="6" custLinFactNeighborX="-950" custLinFactNeighborY="3912">
        <dgm:presLayoutVars>
          <dgm:bulletEnabled val="1"/>
        </dgm:presLayoutVars>
      </dgm:prSet>
      <dgm:spPr/>
    </dgm:pt>
    <dgm:pt modelId="{73D8AC37-59AD-4959-AE98-285135106E58}" type="pres">
      <dgm:prSet presAssocID="{BD031E8E-2834-4B2F-AE69-7B45E2BE0080}" presName="sibTrans" presStyleLbl="sibTrans2D1" presStyleIdx="0" presStyleCnt="0"/>
      <dgm:spPr/>
    </dgm:pt>
    <dgm:pt modelId="{D3F2857D-D685-49E1-9FA7-B0CF00B86D68}" type="pres">
      <dgm:prSet presAssocID="{B93D3E1D-3414-446F-86A0-8462C2C0B45C}" presName="compNode" presStyleCnt="0"/>
      <dgm:spPr/>
    </dgm:pt>
    <dgm:pt modelId="{E8EA255D-EC83-4EA9-98CB-6A108D722A0D}" type="pres">
      <dgm:prSet presAssocID="{B93D3E1D-3414-446F-86A0-8462C2C0B45C}" presName="pictRect" presStyleLbl="node1" presStyleIdx="2" presStyleCnt="6" custLinFactNeighborX="-3132" custLinFactNeighborY="-41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3000" b="-23000"/>
          </a:stretch>
        </a:blipFill>
        <a:ln>
          <a:solidFill>
            <a:schemeClr val="accent4"/>
          </a:solidFill>
        </a:ln>
        <a:effectLst>
          <a:outerShdw blurRad="50800" dist="38100" dir="16200000" rotWithShape="0">
            <a:prstClr val="black">
              <a:alpha val="40000"/>
            </a:prstClr>
          </a:outerShdw>
        </a:effectLst>
      </dgm:spPr>
    </dgm:pt>
    <dgm:pt modelId="{5EA4F7C1-4B75-4AEC-8A1D-C9AB80583A5F}" type="pres">
      <dgm:prSet presAssocID="{B93D3E1D-3414-446F-86A0-8462C2C0B45C}" presName="textRect" presStyleLbl="revTx" presStyleIdx="2" presStyleCnt="6" custLinFactNeighborX="-870" custLinFactNeighborY="3912">
        <dgm:presLayoutVars>
          <dgm:bulletEnabled val="1"/>
        </dgm:presLayoutVars>
      </dgm:prSet>
      <dgm:spPr/>
    </dgm:pt>
    <dgm:pt modelId="{3B13DC60-08A1-4252-B59D-AEFB32FC6505}" type="pres">
      <dgm:prSet presAssocID="{C03A801C-BF7B-4B5E-A787-4ED20DAA48E1}" presName="sibTrans" presStyleLbl="sibTrans2D1" presStyleIdx="0" presStyleCnt="0"/>
      <dgm:spPr/>
    </dgm:pt>
    <dgm:pt modelId="{0CBD1F80-CC90-4C02-BAF1-D4CAB621867E}" type="pres">
      <dgm:prSet presAssocID="{5B96E2E3-6691-4C7A-853E-7F23DFD02FF7}" presName="compNode" presStyleCnt="0"/>
      <dgm:spPr/>
    </dgm:pt>
    <dgm:pt modelId="{64860E50-4D13-4547-9F4D-AF99FE2F0895}" type="pres">
      <dgm:prSet presAssocID="{5B96E2E3-6691-4C7A-853E-7F23DFD02FF7}" presName="pictRect" presStyleLbl="node1" presStyleIdx="3" presStyleCnt="6" custLinFactNeighborX="1693" custLinFactNeighborY="-3191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>
          <a:solidFill>
            <a:schemeClr val="accent4"/>
          </a:solidFill>
        </a:ln>
        <a:effectLst>
          <a:outerShdw blurRad="50800" dist="38100" dir="16200000" rotWithShape="0">
            <a:prstClr val="black">
              <a:alpha val="40000"/>
            </a:prstClr>
          </a:outerShdw>
        </a:effectLst>
      </dgm:spPr>
    </dgm:pt>
    <dgm:pt modelId="{C6E50EF5-8456-4820-9EF4-D06E0B6ABB8C}" type="pres">
      <dgm:prSet presAssocID="{5B96E2E3-6691-4C7A-853E-7F23DFD02FF7}" presName="textRect" presStyleLbl="revTx" presStyleIdx="3" presStyleCnt="6">
        <dgm:presLayoutVars>
          <dgm:bulletEnabled val="1"/>
        </dgm:presLayoutVars>
      </dgm:prSet>
      <dgm:spPr/>
    </dgm:pt>
    <dgm:pt modelId="{48D9DFC0-9D51-4EDE-9BBD-D87D1450B1BE}" type="pres">
      <dgm:prSet presAssocID="{0D859EEF-6358-4DE7-9198-EB4D61279BDE}" presName="sibTrans" presStyleLbl="sibTrans2D1" presStyleIdx="0" presStyleCnt="0"/>
      <dgm:spPr/>
    </dgm:pt>
    <dgm:pt modelId="{8FF3C190-F330-4043-9C40-3333E9855416}" type="pres">
      <dgm:prSet presAssocID="{76A1C408-56A5-4A88-8A84-68AFDE61238C}" presName="compNode" presStyleCnt="0"/>
      <dgm:spPr/>
    </dgm:pt>
    <dgm:pt modelId="{C84ECABF-6478-46B2-A1AF-C67F7854E024}" type="pres">
      <dgm:prSet presAssocID="{76A1C408-56A5-4A88-8A84-68AFDE61238C}" presName="pictRect" presStyleLbl="node1" presStyleIdx="4" presStyleCnt="6" custLinFactNeighborX="3865" custLinFactNeighborY="-382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>
          <a:solidFill>
            <a:schemeClr val="accent4"/>
          </a:solidFill>
        </a:ln>
        <a:effectLst>
          <a:outerShdw blurRad="50800" dist="38100" dir="16200000" rotWithShape="0">
            <a:prstClr val="black">
              <a:alpha val="40000"/>
            </a:prstClr>
          </a:outerShdw>
        </a:effectLst>
      </dgm:spPr>
    </dgm:pt>
    <dgm:pt modelId="{05404F36-FC49-4F75-9B72-8D971A91292F}" type="pres">
      <dgm:prSet presAssocID="{76A1C408-56A5-4A88-8A84-68AFDE61238C}" presName="textRect" presStyleLbl="revTx" presStyleIdx="4" presStyleCnt="6" custLinFactNeighborX="4147" custLinFactNeighborY="3873">
        <dgm:presLayoutVars>
          <dgm:bulletEnabled val="1"/>
        </dgm:presLayoutVars>
      </dgm:prSet>
      <dgm:spPr/>
    </dgm:pt>
    <dgm:pt modelId="{DFD05B20-E0F1-4FED-9CB9-8B622BA882B4}" type="pres">
      <dgm:prSet presAssocID="{73CE0BEC-6F61-4441-9BB7-328DE5C562CB}" presName="sibTrans" presStyleLbl="sibTrans2D1" presStyleIdx="0" presStyleCnt="0"/>
      <dgm:spPr/>
    </dgm:pt>
    <dgm:pt modelId="{A6895121-66B6-4B36-B80D-BD2EDF71DAE5}" type="pres">
      <dgm:prSet presAssocID="{4C3DE855-8673-4208-B6E6-4160BD96156D}" presName="compNode" presStyleCnt="0"/>
      <dgm:spPr/>
    </dgm:pt>
    <dgm:pt modelId="{4B373828-686E-4E3B-A603-DE9CB6C1168C}" type="pres">
      <dgm:prSet presAssocID="{4C3DE855-8673-4208-B6E6-4160BD96156D}" presName="pictRect" presStyleLbl="node1" presStyleIdx="5" presStyleCnt="6" custLinFactNeighborX="-5382" custLinFactNeighborY="-2368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accent4"/>
          </a:solidFill>
        </a:ln>
        <a:effectLst>
          <a:outerShdw blurRad="50800" dist="38100" dir="16200000" rotWithShape="0">
            <a:prstClr val="black">
              <a:alpha val="40000"/>
            </a:prstClr>
          </a:outerShdw>
        </a:effectLst>
      </dgm:spPr>
    </dgm:pt>
    <dgm:pt modelId="{2BA46729-1379-4F78-A897-916D38FB7081}" type="pres">
      <dgm:prSet presAssocID="{4C3DE855-8673-4208-B6E6-4160BD96156D}" presName="textRect" presStyleLbl="revTx" presStyleIdx="5" presStyleCnt="6" custScaleX="105643" custScaleY="100777" custLinFactNeighborX="-6326" custLinFactNeighborY="7363">
        <dgm:presLayoutVars>
          <dgm:bulletEnabled val="1"/>
        </dgm:presLayoutVars>
      </dgm:prSet>
      <dgm:spPr/>
    </dgm:pt>
  </dgm:ptLst>
  <dgm:cxnLst>
    <dgm:cxn modelId="{79F74703-1CEF-4944-BB73-EE1E8B7D744A}" type="presOf" srcId="{C03A801C-BF7B-4B5E-A787-4ED20DAA48E1}" destId="{3B13DC60-08A1-4252-B59D-AEFB32FC6505}" srcOrd="0" destOrd="0" presId="urn:microsoft.com/office/officeart/2005/8/layout/pList1"/>
    <dgm:cxn modelId="{72B2D404-D21C-4591-A47B-F62F98467F46}" type="presOf" srcId="{73F6E7F6-4E35-4AC8-BEB9-95BD67FFC8AA}" destId="{57E471B1-2465-404D-98C2-CB6048B55C7F}" srcOrd="0" destOrd="0" presId="urn:microsoft.com/office/officeart/2005/8/layout/pList1"/>
    <dgm:cxn modelId="{FB24EA07-7F9D-4E02-8C20-089FFA0190AF}" type="presOf" srcId="{A16A4E51-213A-4434-A17B-C675093CFAA4}" destId="{62469239-4DC8-4A3C-91C2-12C9C57E033F}" srcOrd="0" destOrd="0" presId="urn:microsoft.com/office/officeart/2005/8/layout/pList1"/>
    <dgm:cxn modelId="{5F6E7941-D147-4F0F-9169-8E3B1880864E}" type="presOf" srcId="{5B96E2E3-6691-4C7A-853E-7F23DFD02FF7}" destId="{C6E50EF5-8456-4820-9EF4-D06E0B6ABB8C}" srcOrd="0" destOrd="0" presId="urn:microsoft.com/office/officeart/2005/8/layout/pList1"/>
    <dgm:cxn modelId="{2B81C145-AE45-4837-A4A4-392B87DF19BE}" type="presOf" srcId="{B93D3E1D-3414-446F-86A0-8462C2C0B45C}" destId="{5EA4F7C1-4B75-4AEC-8A1D-C9AB80583A5F}" srcOrd="0" destOrd="0" presId="urn:microsoft.com/office/officeart/2005/8/layout/pList1"/>
    <dgm:cxn modelId="{2BA15369-A16D-449B-B0BF-9A8749E6CE91}" type="presOf" srcId="{4F0253DC-D125-4B91-9478-CF0E35E1F9F4}" destId="{14007EDC-7C99-4BCE-9E4E-68386A200037}" srcOrd="0" destOrd="0" presId="urn:microsoft.com/office/officeart/2005/8/layout/pList1"/>
    <dgm:cxn modelId="{2D83A04C-82F5-4B9D-AFA4-D05D8BF11ABB}" srcId="{D796A5CF-BBF6-4791-9BCD-C1379067E800}" destId="{5B96E2E3-6691-4C7A-853E-7F23DFD02FF7}" srcOrd="3" destOrd="0" parTransId="{FEFB95C9-BA8A-4D74-B7EB-39FF87B63BC1}" sibTransId="{0D859EEF-6358-4DE7-9198-EB4D61279BDE}"/>
    <dgm:cxn modelId="{58ED3C77-72D7-4EEC-B32B-BD605E640625}" type="presOf" srcId="{76A1C408-56A5-4A88-8A84-68AFDE61238C}" destId="{05404F36-FC49-4F75-9B72-8D971A91292F}" srcOrd="0" destOrd="0" presId="urn:microsoft.com/office/officeart/2005/8/layout/pList1"/>
    <dgm:cxn modelId="{14801F7C-5A0B-4DC7-AD42-24D8D72EA0F4}" type="presOf" srcId="{D796A5CF-BBF6-4791-9BCD-C1379067E800}" destId="{08788176-EC80-4355-BDC2-B577B0E71586}" srcOrd="0" destOrd="0" presId="urn:microsoft.com/office/officeart/2005/8/layout/pList1"/>
    <dgm:cxn modelId="{9832517E-6368-416F-B795-328EA04DC273}" type="presOf" srcId="{BD031E8E-2834-4B2F-AE69-7B45E2BE0080}" destId="{73D8AC37-59AD-4959-AE98-285135106E58}" srcOrd="0" destOrd="0" presId="urn:microsoft.com/office/officeart/2005/8/layout/pList1"/>
    <dgm:cxn modelId="{E965F38C-A8D8-47A1-9DDD-70A3ACAA1303}" type="presOf" srcId="{73CE0BEC-6F61-4441-9BB7-328DE5C562CB}" destId="{DFD05B20-E0F1-4FED-9CB9-8B622BA882B4}" srcOrd="0" destOrd="0" presId="urn:microsoft.com/office/officeart/2005/8/layout/pList1"/>
    <dgm:cxn modelId="{79EB429C-367A-4C1F-B861-73E3519E019D}" type="presOf" srcId="{0D859EEF-6358-4DE7-9198-EB4D61279BDE}" destId="{48D9DFC0-9D51-4EDE-9BBD-D87D1450B1BE}" srcOrd="0" destOrd="0" presId="urn:microsoft.com/office/officeart/2005/8/layout/pList1"/>
    <dgm:cxn modelId="{8D8C589D-EDDE-44C6-82CF-9B4F24005AC8}" srcId="{D796A5CF-BBF6-4791-9BCD-C1379067E800}" destId="{76A1C408-56A5-4A88-8A84-68AFDE61238C}" srcOrd="4" destOrd="0" parTransId="{72275A75-5A1F-4C7D-9E09-16EA426F3F9B}" sibTransId="{73CE0BEC-6F61-4441-9BB7-328DE5C562CB}"/>
    <dgm:cxn modelId="{959A69A3-B1B1-4CA8-9E26-29970951E7E2}" type="presOf" srcId="{4C3DE855-8673-4208-B6E6-4160BD96156D}" destId="{2BA46729-1379-4F78-A897-916D38FB7081}" srcOrd="0" destOrd="0" presId="urn:microsoft.com/office/officeart/2005/8/layout/pList1"/>
    <dgm:cxn modelId="{893252A3-6886-4548-A5A4-73D591066124}" srcId="{D796A5CF-BBF6-4791-9BCD-C1379067E800}" destId="{A16A4E51-213A-4434-A17B-C675093CFAA4}" srcOrd="0" destOrd="0" parTransId="{296FBEB8-C7B3-4F9E-84FC-15F9CDB763BD}" sibTransId="{4F0253DC-D125-4B91-9478-CF0E35E1F9F4}"/>
    <dgm:cxn modelId="{8D6F50E8-F525-48D2-86ED-78C44A0F9360}" srcId="{D796A5CF-BBF6-4791-9BCD-C1379067E800}" destId="{B93D3E1D-3414-446F-86A0-8462C2C0B45C}" srcOrd="2" destOrd="0" parTransId="{EDAE1350-36F2-45DD-81CC-0BB88C433642}" sibTransId="{C03A801C-BF7B-4B5E-A787-4ED20DAA48E1}"/>
    <dgm:cxn modelId="{6E966BF1-E401-41C1-A03A-DC5486351C16}" srcId="{D796A5CF-BBF6-4791-9BCD-C1379067E800}" destId="{73F6E7F6-4E35-4AC8-BEB9-95BD67FFC8AA}" srcOrd="1" destOrd="0" parTransId="{73286DB2-D4DF-4571-A3E5-9844585EFA9A}" sibTransId="{BD031E8E-2834-4B2F-AE69-7B45E2BE0080}"/>
    <dgm:cxn modelId="{6A6EE0F7-C888-48AF-A1C5-FDF60DA17A89}" srcId="{D796A5CF-BBF6-4791-9BCD-C1379067E800}" destId="{4C3DE855-8673-4208-B6E6-4160BD96156D}" srcOrd="5" destOrd="0" parTransId="{4E834946-6216-42BC-BDFF-3E297565E1AC}" sibTransId="{784132AA-F8A9-4DD9-82C6-2474895D4ACB}"/>
    <dgm:cxn modelId="{419D8868-C403-4381-A7D0-001E7E56913A}" type="presParOf" srcId="{08788176-EC80-4355-BDC2-B577B0E71586}" destId="{EEC1EAE8-5B7D-441B-A65D-F840FBAA7F7B}" srcOrd="0" destOrd="0" presId="urn:microsoft.com/office/officeart/2005/8/layout/pList1"/>
    <dgm:cxn modelId="{5EAD7DD1-4A09-4629-9B13-01337EDE589F}" type="presParOf" srcId="{EEC1EAE8-5B7D-441B-A65D-F840FBAA7F7B}" destId="{148A78E5-2E8B-4228-8509-D7C16AF72457}" srcOrd="0" destOrd="0" presId="urn:microsoft.com/office/officeart/2005/8/layout/pList1"/>
    <dgm:cxn modelId="{E37B2BF4-C161-4C8C-BAE6-28CB316503AC}" type="presParOf" srcId="{EEC1EAE8-5B7D-441B-A65D-F840FBAA7F7B}" destId="{62469239-4DC8-4A3C-91C2-12C9C57E033F}" srcOrd="1" destOrd="0" presId="urn:microsoft.com/office/officeart/2005/8/layout/pList1"/>
    <dgm:cxn modelId="{D8CA3166-C62F-424C-8C74-FA3CF3C752DC}" type="presParOf" srcId="{08788176-EC80-4355-BDC2-B577B0E71586}" destId="{14007EDC-7C99-4BCE-9E4E-68386A200037}" srcOrd="1" destOrd="0" presId="urn:microsoft.com/office/officeart/2005/8/layout/pList1"/>
    <dgm:cxn modelId="{70379E1C-37F7-434B-87B2-CC2D280529E5}" type="presParOf" srcId="{08788176-EC80-4355-BDC2-B577B0E71586}" destId="{92EDC2B6-FEFE-41DA-86E3-4204BF250FDB}" srcOrd="2" destOrd="0" presId="urn:microsoft.com/office/officeart/2005/8/layout/pList1"/>
    <dgm:cxn modelId="{0D9F04DC-D311-4C39-B648-2B70D7D9E34E}" type="presParOf" srcId="{92EDC2B6-FEFE-41DA-86E3-4204BF250FDB}" destId="{D9C69592-AEDF-4B26-B4C3-7B76578C3579}" srcOrd="0" destOrd="0" presId="urn:microsoft.com/office/officeart/2005/8/layout/pList1"/>
    <dgm:cxn modelId="{23EC0AEB-261A-4AC3-A690-15B66827BCE8}" type="presParOf" srcId="{92EDC2B6-FEFE-41DA-86E3-4204BF250FDB}" destId="{57E471B1-2465-404D-98C2-CB6048B55C7F}" srcOrd="1" destOrd="0" presId="urn:microsoft.com/office/officeart/2005/8/layout/pList1"/>
    <dgm:cxn modelId="{0F2B621C-2652-4994-9B76-C3C44F9818FF}" type="presParOf" srcId="{08788176-EC80-4355-BDC2-B577B0E71586}" destId="{73D8AC37-59AD-4959-AE98-285135106E58}" srcOrd="3" destOrd="0" presId="urn:microsoft.com/office/officeart/2005/8/layout/pList1"/>
    <dgm:cxn modelId="{3E39AD14-71BF-4D50-8258-F6A2E88F9DA9}" type="presParOf" srcId="{08788176-EC80-4355-BDC2-B577B0E71586}" destId="{D3F2857D-D685-49E1-9FA7-B0CF00B86D68}" srcOrd="4" destOrd="0" presId="urn:microsoft.com/office/officeart/2005/8/layout/pList1"/>
    <dgm:cxn modelId="{74B710F0-F96D-4E48-930D-E0A127BFAFD1}" type="presParOf" srcId="{D3F2857D-D685-49E1-9FA7-B0CF00B86D68}" destId="{E8EA255D-EC83-4EA9-98CB-6A108D722A0D}" srcOrd="0" destOrd="0" presId="urn:microsoft.com/office/officeart/2005/8/layout/pList1"/>
    <dgm:cxn modelId="{CF46A0DD-CA0C-43F8-8C9F-ACF42C9165F3}" type="presParOf" srcId="{D3F2857D-D685-49E1-9FA7-B0CF00B86D68}" destId="{5EA4F7C1-4B75-4AEC-8A1D-C9AB80583A5F}" srcOrd="1" destOrd="0" presId="urn:microsoft.com/office/officeart/2005/8/layout/pList1"/>
    <dgm:cxn modelId="{E4F39F59-D5FB-4133-A628-21C233559B35}" type="presParOf" srcId="{08788176-EC80-4355-BDC2-B577B0E71586}" destId="{3B13DC60-08A1-4252-B59D-AEFB32FC6505}" srcOrd="5" destOrd="0" presId="urn:microsoft.com/office/officeart/2005/8/layout/pList1"/>
    <dgm:cxn modelId="{C7AA8C09-7ACA-4642-B6BD-84066E9A7174}" type="presParOf" srcId="{08788176-EC80-4355-BDC2-B577B0E71586}" destId="{0CBD1F80-CC90-4C02-BAF1-D4CAB621867E}" srcOrd="6" destOrd="0" presId="urn:microsoft.com/office/officeart/2005/8/layout/pList1"/>
    <dgm:cxn modelId="{9D9B06E2-D914-405C-B2E3-E8AEC55D02A6}" type="presParOf" srcId="{0CBD1F80-CC90-4C02-BAF1-D4CAB621867E}" destId="{64860E50-4D13-4547-9F4D-AF99FE2F0895}" srcOrd="0" destOrd="0" presId="urn:microsoft.com/office/officeart/2005/8/layout/pList1"/>
    <dgm:cxn modelId="{44683F06-4420-4F5A-A367-1DD147783F58}" type="presParOf" srcId="{0CBD1F80-CC90-4C02-BAF1-D4CAB621867E}" destId="{C6E50EF5-8456-4820-9EF4-D06E0B6ABB8C}" srcOrd="1" destOrd="0" presId="urn:microsoft.com/office/officeart/2005/8/layout/pList1"/>
    <dgm:cxn modelId="{56089D7B-5421-48A7-8C3A-65708B12B4C5}" type="presParOf" srcId="{08788176-EC80-4355-BDC2-B577B0E71586}" destId="{48D9DFC0-9D51-4EDE-9BBD-D87D1450B1BE}" srcOrd="7" destOrd="0" presId="urn:microsoft.com/office/officeart/2005/8/layout/pList1"/>
    <dgm:cxn modelId="{31DED083-92A0-49D3-B85C-1F7F01C1739D}" type="presParOf" srcId="{08788176-EC80-4355-BDC2-B577B0E71586}" destId="{8FF3C190-F330-4043-9C40-3333E9855416}" srcOrd="8" destOrd="0" presId="urn:microsoft.com/office/officeart/2005/8/layout/pList1"/>
    <dgm:cxn modelId="{82C288F5-8C90-4DB9-B919-FD846ED37228}" type="presParOf" srcId="{8FF3C190-F330-4043-9C40-3333E9855416}" destId="{C84ECABF-6478-46B2-A1AF-C67F7854E024}" srcOrd="0" destOrd="0" presId="urn:microsoft.com/office/officeart/2005/8/layout/pList1"/>
    <dgm:cxn modelId="{10BE238A-2B99-4493-988E-8AFA53C998BD}" type="presParOf" srcId="{8FF3C190-F330-4043-9C40-3333E9855416}" destId="{05404F36-FC49-4F75-9B72-8D971A91292F}" srcOrd="1" destOrd="0" presId="urn:microsoft.com/office/officeart/2005/8/layout/pList1"/>
    <dgm:cxn modelId="{67533D17-5F06-48AB-B795-FDDC39DDDA73}" type="presParOf" srcId="{08788176-EC80-4355-BDC2-B577B0E71586}" destId="{DFD05B20-E0F1-4FED-9CB9-8B622BA882B4}" srcOrd="9" destOrd="0" presId="urn:microsoft.com/office/officeart/2005/8/layout/pList1"/>
    <dgm:cxn modelId="{6774112C-20A4-4079-B1EC-5AA3ED8C4C38}" type="presParOf" srcId="{08788176-EC80-4355-BDC2-B577B0E71586}" destId="{A6895121-66B6-4B36-B80D-BD2EDF71DAE5}" srcOrd="10" destOrd="0" presId="urn:microsoft.com/office/officeart/2005/8/layout/pList1"/>
    <dgm:cxn modelId="{69EA7C7F-FA50-4CF9-94F5-2A5AC64621E5}" type="presParOf" srcId="{A6895121-66B6-4B36-B80D-BD2EDF71DAE5}" destId="{4B373828-686E-4E3B-A603-DE9CB6C1168C}" srcOrd="0" destOrd="0" presId="urn:microsoft.com/office/officeart/2005/8/layout/pList1"/>
    <dgm:cxn modelId="{D3FE4561-220C-45F8-83EC-297F3D8F9404}" type="presParOf" srcId="{A6895121-66B6-4B36-B80D-BD2EDF71DAE5}" destId="{2BA46729-1379-4F78-A897-916D38FB7081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8A78E5-2E8B-4228-8509-D7C16AF72457}">
      <dsp:nvSpPr>
        <dsp:cNvPr id="0" name=""/>
        <dsp:cNvSpPr/>
      </dsp:nvSpPr>
      <dsp:spPr>
        <a:xfrm>
          <a:off x="505131" y="3"/>
          <a:ext cx="2856140" cy="1967881"/>
        </a:xfrm>
        <a:prstGeom prst="round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2000" b="-32000"/>
          </a:stretch>
        </a:blipFill>
        <a:ln>
          <a:solidFill>
            <a:schemeClr val="accent4"/>
          </a:solidFill>
        </a:ln>
        <a:effectLst>
          <a:outerShdw blurRad="50800" dist="38100" dir="16200000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62469239-4DC8-4A3C-91C2-12C9C57E033F}">
      <dsp:nvSpPr>
        <dsp:cNvPr id="0" name=""/>
        <dsp:cNvSpPr/>
      </dsp:nvSpPr>
      <dsp:spPr>
        <a:xfrm>
          <a:off x="450722" y="2110660"/>
          <a:ext cx="2856140" cy="10596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tx2"/>
              </a:solidFill>
              <a:latin typeface="Tw Cen MT Condensed" panose="020B0606020104020203" pitchFamily="34" charset="0"/>
              <a:ea typeface="+mn-ea"/>
              <a:cs typeface="+mn-cs"/>
            </a:rPr>
            <a:t>High temperature stress in different </a:t>
          </a:r>
          <a:r>
            <a:rPr lang="en-US" sz="2000" b="1" kern="1200" dirty="0" err="1">
              <a:solidFill>
                <a:schemeClr val="tx2"/>
              </a:solidFill>
              <a:latin typeface="Tw Cen MT Condensed" panose="020B0606020104020203" pitchFamily="34" charset="0"/>
              <a:ea typeface="+mn-ea"/>
              <a:cs typeface="+mn-cs"/>
            </a:rPr>
            <a:t>agro</a:t>
          </a:r>
          <a:r>
            <a:rPr lang="en-US" sz="2000" b="1" kern="1200" dirty="0">
              <a:solidFill>
                <a:schemeClr val="tx2"/>
              </a:solidFill>
              <a:latin typeface="Tw Cen MT Condensed" panose="020B0606020104020203" pitchFamily="34" charset="0"/>
              <a:ea typeface="+mn-ea"/>
              <a:cs typeface="+mn-cs"/>
            </a:rPr>
            <a:t>-climatic zones</a:t>
          </a:r>
        </a:p>
      </dsp:txBody>
      <dsp:txXfrm>
        <a:off x="450722" y="2110660"/>
        <a:ext cx="2856140" cy="1059628"/>
      </dsp:txXfrm>
    </dsp:sp>
    <dsp:sp modelId="{D9C69592-AEDF-4B26-B4C3-7B76578C3579}">
      <dsp:nvSpPr>
        <dsp:cNvPr id="0" name=""/>
        <dsp:cNvSpPr/>
      </dsp:nvSpPr>
      <dsp:spPr>
        <a:xfrm>
          <a:off x="3557495" y="3"/>
          <a:ext cx="2856140" cy="1967881"/>
        </a:xfrm>
        <a:prstGeom prst="round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3000" b="-23000"/>
          </a:stretch>
        </a:blipFill>
        <a:ln>
          <a:solidFill>
            <a:schemeClr val="accent4"/>
          </a:solidFill>
        </a:ln>
        <a:effectLst>
          <a:outerShdw blurRad="50800" dist="38100" dir="16200000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57E471B1-2465-404D-98C2-CB6048B55C7F}">
      <dsp:nvSpPr>
        <dsp:cNvPr id="0" name=""/>
        <dsp:cNvSpPr/>
      </dsp:nvSpPr>
      <dsp:spPr>
        <a:xfrm>
          <a:off x="3470582" y="2010144"/>
          <a:ext cx="2856140" cy="10596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tx2"/>
              </a:solidFill>
              <a:latin typeface="Tw Cen MT Condensed" panose="020B0606020104020203" pitchFamily="34" charset="0"/>
              <a:ea typeface="+mn-ea"/>
              <a:cs typeface="+mn-cs"/>
            </a:rPr>
            <a:t>lower-latitude crops (e.g., maize and wheat)  have been affected negatively by observed climate changes</a:t>
          </a:r>
        </a:p>
      </dsp:txBody>
      <dsp:txXfrm>
        <a:off x="3470582" y="2010144"/>
        <a:ext cx="2856140" cy="1059628"/>
      </dsp:txXfrm>
    </dsp:sp>
    <dsp:sp modelId="{E8EA255D-EC83-4EA9-98CB-6A108D722A0D}">
      <dsp:nvSpPr>
        <dsp:cNvPr id="0" name=""/>
        <dsp:cNvSpPr/>
      </dsp:nvSpPr>
      <dsp:spPr>
        <a:xfrm>
          <a:off x="6550136" y="3"/>
          <a:ext cx="2856140" cy="1967881"/>
        </a:xfrm>
        <a:prstGeom prst="round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3000" b="-23000"/>
          </a:stretch>
        </a:blipFill>
        <a:ln>
          <a:solidFill>
            <a:schemeClr val="accent4"/>
          </a:solidFill>
        </a:ln>
        <a:effectLst>
          <a:outerShdw blurRad="50800" dist="38100" dir="16200000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5EA4F7C1-4B75-4AEC-8A1D-C9AB80583A5F}">
      <dsp:nvSpPr>
        <dsp:cNvPr id="0" name=""/>
        <dsp:cNvSpPr/>
      </dsp:nvSpPr>
      <dsp:spPr>
        <a:xfrm>
          <a:off x="6614742" y="2010144"/>
          <a:ext cx="2856140" cy="10596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tx2"/>
              </a:solidFill>
              <a:latin typeface="Tw Cen MT Condensed" panose="020B0606020104020203" pitchFamily="34" charset="0"/>
              <a:ea typeface="+mn-ea"/>
              <a:cs typeface="+mn-cs"/>
            </a:rPr>
            <a:t>Higher-latitude regions, yields of crops (e.g., maize, wheat, and sugar beets) are positively affected.</a:t>
          </a:r>
        </a:p>
      </dsp:txBody>
      <dsp:txXfrm>
        <a:off x="6614742" y="2010144"/>
        <a:ext cx="2856140" cy="1059628"/>
      </dsp:txXfrm>
    </dsp:sp>
    <dsp:sp modelId="{64860E50-4D13-4547-9F4D-AF99FE2F0895}">
      <dsp:nvSpPr>
        <dsp:cNvPr id="0" name=""/>
        <dsp:cNvSpPr/>
      </dsp:nvSpPr>
      <dsp:spPr>
        <a:xfrm>
          <a:off x="323609" y="3253196"/>
          <a:ext cx="2856140" cy="1967881"/>
        </a:xfrm>
        <a:prstGeom prst="round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>
          <a:solidFill>
            <a:schemeClr val="accent4"/>
          </a:solidFill>
        </a:ln>
        <a:effectLst>
          <a:outerShdw blurRad="50800" dist="38100" dir="16200000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C6E50EF5-8456-4820-9EF4-D06E0B6ABB8C}">
      <dsp:nvSpPr>
        <dsp:cNvPr id="0" name=""/>
        <dsp:cNvSpPr/>
      </dsp:nvSpPr>
      <dsp:spPr>
        <a:xfrm>
          <a:off x="275255" y="5283873"/>
          <a:ext cx="2856140" cy="10596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tx2"/>
              </a:solidFill>
              <a:latin typeface="Tw Cen MT Condensed" panose="020B0606020104020203" pitchFamily="34" charset="0"/>
              <a:ea typeface="+mn-ea"/>
              <a:cs typeface="+mn-cs"/>
            </a:rPr>
            <a:t>Africa</a:t>
          </a:r>
        </a:p>
      </dsp:txBody>
      <dsp:txXfrm>
        <a:off x="275255" y="5283873"/>
        <a:ext cx="2856140" cy="1059628"/>
      </dsp:txXfrm>
    </dsp:sp>
    <dsp:sp modelId="{C84ECABF-6478-46B2-A1AF-C67F7854E024}">
      <dsp:nvSpPr>
        <dsp:cNvPr id="0" name=""/>
        <dsp:cNvSpPr/>
      </dsp:nvSpPr>
      <dsp:spPr>
        <a:xfrm>
          <a:off x="3527519" y="3240720"/>
          <a:ext cx="2856140" cy="1967881"/>
        </a:xfrm>
        <a:prstGeom prst="round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>
          <a:solidFill>
            <a:schemeClr val="accent4"/>
          </a:solidFill>
        </a:ln>
        <a:effectLst>
          <a:outerShdw blurRad="50800" dist="38100" dir="16200000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05404F36-FC49-4F75-9B72-8D971A91292F}">
      <dsp:nvSpPr>
        <dsp:cNvPr id="0" name=""/>
        <dsp:cNvSpPr/>
      </dsp:nvSpPr>
      <dsp:spPr>
        <a:xfrm>
          <a:off x="3535574" y="5286741"/>
          <a:ext cx="2856140" cy="10596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tx2"/>
              </a:solidFill>
              <a:latin typeface="Tw Cen MT Condensed" panose="020B0606020104020203" pitchFamily="34" charset="0"/>
              <a:ea typeface="+mn-ea"/>
              <a:cs typeface="+mn-cs"/>
            </a:rPr>
            <a:t>High mountain regions of Asia</a:t>
          </a:r>
        </a:p>
      </dsp:txBody>
      <dsp:txXfrm>
        <a:off x="3535574" y="5286741"/>
        <a:ext cx="2856140" cy="1059628"/>
      </dsp:txXfrm>
    </dsp:sp>
    <dsp:sp modelId="{4B373828-686E-4E3B-A603-DE9CB6C1168C}">
      <dsp:nvSpPr>
        <dsp:cNvPr id="0" name=""/>
        <dsp:cNvSpPr/>
      </dsp:nvSpPr>
      <dsp:spPr>
        <a:xfrm>
          <a:off x="6485873" y="3267334"/>
          <a:ext cx="2856140" cy="1967881"/>
        </a:xfrm>
        <a:prstGeom prst="round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accent4"/>
          </a:solidFill>
        </a:ln>
        <a:effectLst>
          <a:outerShdw blurRad="50800" dist="38100" dir="16200000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2BA46729-1379-4F78-A897-916D38FB7081}">
      <dsp:nvSpPr>
        <dsp:cNvPr id="0" name=""/>
        <dsp:cNvSpPr/>
      </dsp:nvSpPr>
      <dsp:spPr>
        <a:xfrm>
          <a:off x="6378325" y="5278508"/>
          <a:ext cx="3017312" cy="10678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tx2"/>
              </a:solidFill>
              <a:latin typeface="Tw Cen MT Condensed" panose="020B0606020104020203" pitchFamily="34" charset="0"/>
              <a:ea typeface="+mn-ea"/>
              <a:cs typeface="+mn-cs"/>
            </a:rPr>
            <a:t>Distributions of pests and diseases will change, affecting production negatively in many regions</a:t>
          </a:r>
        </a:p>
      </dsp:txBody>
      <dsp:txXfrm>
        <a:off x="6378325" y="5278508"/>
        <a:ext cx="3017312" cy="10678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B51A41-D907-47AC-9E3B-D86C058024EA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FE40CA-3E2F-4879-9EA8-373366086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4131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FE40CA-3E2F-4879-9EA8-373366086CF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6421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12192000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7FFB17F0-F944-4784-84F6-18BC11936A09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11B69-1BD2-4193-9AD6-D0C4BBF3F4E7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1109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B17F0-F944-4784-84F6-18BC11936A09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11B69-1BD2-4193-9AD6-D0C4BBF3F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1773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B17F0-F944-4784-84F6-18BC11936A09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11B69-1BD2-4193-9AD6-D0C4BBF3F4E7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91539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B17F0-F944-4784-84F6-18BC11936A09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11B69-1BD2-4193-9AD6-D0C4BBF3F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890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12192000" cy="45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B17F0-F944-4784-84F6-18BC11936A09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11B69-1BD2-4193-9AD6-D0C4BBF3F4E7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0055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8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B17F0-F944-4784-84F6-18BC11936A09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11B69-1BD2-4193-9AD6-D0C4BBF3F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068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2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 lIns="45720" rIns="457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89320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89320" y="2967788"/>
            <a:ext cx="4754880" cy="3341572"/>
          </a:xfrm>
        </p:spPr>
        <p:txBody>
          <a:bodyPr lIns="45720" rIns="457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B17F0-F944-4784-84F6-18BC11936A09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11B69-1BD2-4193-9AD6-D0C4BBF3F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1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B17F0-F944-4784-84F6-18BC11936A09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11B69-1BD2-4193-9AD6-D0C4BBF3F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633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B17F0-F944-4784-84F6-18BC11936A09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11B69-1BD2-4193-9AD6-D0C4BBF3F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228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B17F0-F944-4784-84F6-18BC11936A09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11B69-1BD2-4193-9AD6-D0C4BBF3F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5711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2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B17F0-F944-4784-84F6-18BC11936A09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11B69-1BD2-4193-9AD6-D0C4BBF3F4E7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7383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1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8" y="6470704"/>
            <a:ext cx="2154142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7FFB17F0-F944-4784-84F6-18BC11936A09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8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4" y="6470704"/>
            <a:ext cx="973666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43611B69-1BD2-4193-9AD6-D0C4BBF3F4E7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6639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57" r:id="rId1"/>
    <p:sldLayoutId id="2147484458" r:id="rId2"/>
    <p:sldLayoutId id="2147484459" r:id="rId3"/>
    <p:sldLayoutId id="2147484460" r:id="rId4"/>
    <p:sldLayoutId id="2147484461" r:id="rId5"/>
    <p:sldLayoutId id="2147484462" r:id="rId6"/>
    <p:sldLayoutId id="2147484463" r:id="rId7"/>
    <p:sldLayoutId id="2147484464" r:id="rId8"/>
    <p:sldLayoutId id="2147484465" r:id="rId9"/>
    <p:sldLayoutId id="2147484466" r:id="rId10"/>
    <p:sldLayoutId id="2147484467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0000"/>
              <a:lumOff val="10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2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hyperlink" Target="https://www.ipcc.ch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45">
            <a:extLst>
              <a:ext uri="{FF2B5EF4-FFF2-40B4-BE49-F238E27FC236}">
                <a16:creationId xmlns:a16="http://schemas.microsoft.com/office/drawing/2014/main" id="{0BEA406F-4C10-46D4-B500-E25F399129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726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5B0B60-CCC1-1A92-BC66-369653DAD7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3611" y="685893"/>
            <a:ext cx="5370974" cy="298904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3700" b="1" spc="100" dirty="0">
                <a:effectLst/>
              </a:rPr>
              <a:t>Seed Biopriming with </a:t>
            </a:r>
            <a:r>
              <a:rPr lang="en-US" sz="3700" b="1" i="1" spc="100" dirty="0">
                <a:effectLst/>
              </a:rPr>
              <a:t>Trichoderma</a:t>
            </a:r>
            <a:r>
              <a:rPr lang="en-US" sz="3700" b="1" spc="100" dirty="0">
                <a:effectLst/>
              </a:rPr>
              <a:t> sp. as an Effective Strategy for the Mitigation of Thermal Stress Effects in Food Crops</a:t>
            </a:r>
            <a:endParaRPr lang="en-US" sz="3700" spc="1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D8F9B3-0275-5B83-612D-6157EEB3CD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3611" y="3849540"/>
            <a:ext cx="5370974" cy="1463040"/>
          </a:xfrm>
        </p:spPr>
        <p:txBody>
          <a:bodyPr vert="horz" lIns="45720" tIns="45720" rIns="45720" bIns="45720" rtlCol="0" anchor="t">
            <a:normAutofit/>
          </a:bodyPr>
          <a:lstStyle/>
          <a:p>
            <a:pPr algn="ctr"/>
            <a:r>
              <a:rPr lang="en-US" sz="1600" b="1" i="0" dirty="0">
                <a:effectLst/>
              </a:rPr>
              <a:t>Hadeer Elgendy</a:t>
            </a:r>
            <a:r>
              <a:rPr lang="en-US" sz="1600" b="0" i="0" dirty="0">
                <a:effectLst/>
              </a:rPr>
              <a:t>, Maria </a:t>
            </a:r>
            <a:r>
              <a:rPr lang="en-US" sz="1600" b="0" i="0" dirty="0" err="1">
                <a:effectLst/>
              </a:rPr>
              <a:t>Krepakova</a:t>
            </a:r>
            <a:r>
              <a:rPr lang="en-US" sz="1600" b="0" i="0" dirty="0">
                <a:effectLst/>
              </a:rPr>
              <a:t>, Chetan </a:t>
            </a:r>
            <a:r>
              <a:rPr lang="en-US" sz="1600" b="0" i="0" dirty="0" err="1">
                <a:effectLst/>
              </a:rPr>
              <a:t>Keswani</a:t>
            </a:r>
            <a:r>
              <a:rPr lang="en-US" sz="1600" b="0" i="0" dirty="0">
                <a:effectLst/>
              </a:rPr>
              <a:t>, Marina </a:t>
            </a:r>
            <a:r>
              <a:rPr lang="en-US" sz="1600" b="0" i="0" dirty="0" err="1">
                <a:effectLst/>
              </a:rPr>
              <a:t>Voloshina</a:t>
            </a:r>
            <a:r>
              <a:rPr lang="en-US" sz="1600" b="0" i="0" dirty="0">
                <a:effectLst/>
              </a:rPr>
              <a:t>, Anna </a:t>
            </a:r>
            <a:r>
              <a:rPr lang="en-US" sz="1600" b="0" i="0" dirty="0" err="1">
                <a:effectLst/>
              </a:rPr>
              <a:t>Nefedova</a:t>
            </a:r>
            <a:r>
              <a:rPr lang="en-US" sz="1600" b="0" i="0" dirty="0">
                <a:effectLst/>
              </a:rPr>
              <a:t>, Tatiana </a:t>
            </a:r>
            <a:r>
              <a:rPr lang="en-US" sz="1600" b="0" i="0" dirty="0" err="1">
                <a:effectLst/>
              </a:rPr>
              <a:t>Minkina</a:t>
            </a:r>
            <a:r>
              <a:rPr lang="en-US" sz="1600" b="0" i="0" dirty="0">
                <a:effectLst/>
              </a:rPr>
              <a:t>, </a:t>
            </a:r>
            <a:r>
              <a:rPr lang="en-US" sz="1600" b="0" i="0" dirty="0" err="1">
                <a:effectLst/>
              </a:rPr>
              <a:t>Saglara</a:t>
            </a:r>
            <a:r>
              <a:rPr lang="en-US" sz="1600" b="0" i="0" dirty="0">
                <a:effectLst/>
              </a:rPr>
              <a:t> </a:t>
            </a:r>
            <a:r>
              <a:rPr lang="en-US" sz="1600" b="0" i="0" dirty="0" err="1">
                <a:effectLst/>
              </a:rPr>
              <a:t>Mandzhieva</a:t>
            </a:r>
            <a:r>
              <a:rPr lang="en-US" sz="1600" b="0" i="0" dirty="0">
                <a:effectLst/>
              </a:rPr>
              <a:t>, and Svetlana </a:t>
            </a:r>
            <a:r>
              <a:rPr lang="en-US" sz="1600" b="0" i="0" dirty="0" err="1">
                <a:effectLst/>
              </a:rPr>
              <a:t>Sushkova</a:t>
            </a:r>
            <a:r>
              <a:rPr lang="en-US" sz="1600" dirty="0"/>
              <a:t> </a:t>
            </a:r>
            <a:br>
              <a:rPr lang="en-US" sz="1600" dirty="0"/>
            </a:br>
            <a:endParaRPr lang="en-US" sz="1600" dirty="0"/>
          </a:p>
          <a:p>
            <a:pPr algn="r"/>
            <a:endParaRPr lang="en-US" sz="1600" dirty="0"/>
          </a:p>
        </p:txBody>
      </p:sp>
      <p:cxnSp>
        <p:nvCxnSpPr>
          <p:cNvPr id="59" name="Straight Connector 47">
            <a:extLst>
              <a:ext uri="{FF2B5EF4-FFF2-40B4-BE49-F238E27FC236}">
                <a16:creationId xmlns:a16="http://schemas.microsoft.com/office/drawing/2014/main" id="{013301D8-907C-49DD-A2C1-CA4942FAFC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3611" y="3759161"/>
            <a:ext cx="5370974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icture containing hay&#10;&#10;Description automatically generated">
            <a:extLst>
              <a:ext uri="{FF2B5EF4-FFF2-40B4-BE49-F238E27FC236}">
                <a16:creationId xmlns:a16="http://schemas.microsoft.com/office/drawing/2014/main" id="{B098C83B-8477-A961-DB05-FFE833E1ED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" t="14" r="54119" b="-14"/>
          <a:stretch/>
        </p:blipFill>
        <p:spPr>
          <a:xfrm>
            <a:off x="6615118" y="975"/>
            <a:ext cx="5576882" cy="6858000"/>
          </a:xfrm>
          <a:prstGeom prst="rect">
            <a:avLst/>
          </a:prstGeom>
        </p:spPr>
      </p:pic>
      <p:pic>
        <p:nvPicPr>
          <p:cNvPr id="55" name="Picture 54" descr="Logo, company name&#10;&#10;Description automatically generated">
            <a:extLst>
              <a:ext uri="{FF2B5EF4-FFF2-40B4-BE49-F238E27FC236}">
                <a16:creationId xmlns:a16="http://schemas.microsoft.com/office/drawing/2014/main" id="{ABD54108-8F2C-350F-7730-80F32EB0F3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37" y="5043763"/>
            <a:ext cx="1463039" cy="1463039"/>
          </a:xfrm>
          <a:prstGeom prst="rect">
            <a:avLst/>
          </a:prstGeom>
        </p:spPr>
      </p:pic>
      <p:pic>
        <p:nvPicPr>
          <p:cNvPr id="60" name="Picture 59" descr="Text, logo&#10;&#10;Description automatically generated with medium confidence">
            <a:extLst>
              <a:ext uri="{FF2B5EF4-FFF2-40B4-BE49-F238E27FC236}">
                <a16:creationId xmlns:a16="http://schemas.microsoft.com/office/drawing/2014/main" id="{BF05C0A8-4554-2F26-9AD9-457C301BE0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408" y="4971207"/>
            <a:ext cx="3701144" cy="154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6338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  <a:alpha val="5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78AAE-0417-3C62-A581-91C474974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957" y="869316"/>
            <a:ext cx="9720072" cy="1499616"/>
          </a:xfrm>
        </p:spPr>
        <p:txBody>
          <a:bodyPr>
            <a:normAutofit fontScale="90000"/>
          </a:bodyPr>
          <a:lstStyle/>
          <a:p>
            <a:pPr marL="91440" marR="0" lvl="0" indent="-91440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200"/>
              </a:spcAft>
              <a:tabLst/>
              <a:defRPr/>
            </a:pPr>
            <a:r>
              <a:rPr lang="en-US" sz="3100" b="1" dirty="0">
                <a:solidFill>
                  <a:srgbClr val="95A39D">
                    <a:lumMod val="75000"/>
                  </a:srgbClr>
                </a:solidFill>
                <a:latin typeface="Tw Cen MT Condensed" panose="020B0606020104020203"/>
              </a:rPr>
              <a:t>4- study the host-Trichoderma interactions under stressed conditions</a:t>
            </a:r>
            <a:b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A80AB9-E214-BE5F-1A8B-8A7C1E4A50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7414" y="6422571"/>
            <a:ext cx="10580043" cy="256903"/>
          </a:xfrm>
        </p:spPr>
        <p:txBody>
          <a:bodyPr>
            <a:normAutofit fontScale="55000" lnSpcReduction="20000"/>
          </a:bodyPr>
          <a:lstStyle/>
          <a:p>
            <a:r>
              <a:rPr lang="en-US" sz="2400" b="1" dirty="0" err="1"/>
              <a:t>Keswani</a:t>
            </a:r>
            <a:r>
              <a:rPr lang="en-US" sz="2400" b="1" dirty="0"/>
              <a:t>, C., Singh, S. P., &amp; Singh, H. B. (2013). A superstar in biocontrol enterprise: Trichoderma spp. Biotech Today, 3(2), 27-30.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3F50E8-B805-E346-DAC4-655BAEDCA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388" y="1905502"/>
            <a:ext cx="6380640" cy="39443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C7297B-914C-5B50-A583-75BA2064D2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5121" y="1905502"/>
            <a:ext cx="5386879" cy="3944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2190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  <a:alpha val="5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E7F5247-71BB-E46E-DA23-4ED3D6346B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5810" y="3284297"/>
            <a:ext cx="5432250" cy="319044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B86AD1-A96D-63C0-5710-57D02BB826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9666" y="189802"/>
            <a:ext cx="5137533" cy="30230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96610B-5B8F-9553-BB09-B5829FAAF5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9667" y="3284298"/>
            <a:ext cx="5137532" cy="31904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7193374-23CB-D2A8-8BA9-F48A04AF86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5809" y="143102"/>
            <a:ext cx="5432251" cy="306977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B512CC1-0868-9E4D-77BF-89CE1582BDD4}"/>
              </a:ext>
            </a:extLst>
          </p:cNvPr>
          <p:cNvSpPr txBox="1"/>
          <p:nvPr/>
        </p:nvSpPr>
        <p:spPr>
          <a:xfrm>
            <a:off x="176008" y="94901"/>
            <a:ext cx="553998" cy="6668198"/>
          </a:xfrm>
          <a:prstGeom prst="rect">
            <a:avLst/>
          </a:prstGeom>
          <a:noFill/>
        </p:spPr>
        <p:txBody>
          <a:bodyPr vert="vert" wrap="square">
            <a:spAutoFit/>
          </a:bodyPr>
          <a:lstStyle/>
          <a:p>
            <a:r>
              <a:rPr lang="en-US" sz="1200" b="1" dirty="0" err="1"/>
              <a:t>Keswani</a:t>
            </a:r>
            <a:r>
              <a:rPr lang="en-US" sz="1200" b="1" dirty="0"/>
              <a:t>, C., Singh, S. P., &amp; Singh, H. B. (2013). A superstar in biocontrol enterprise: Trichoderma spp. Biotech Today, 3(2), 27-30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2390227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  <a:alpha val="5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8759B07-5125-E26B-306F-6EFF9CAF81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4376" y="185056"/>
            <a:ext cx="5315223" cy="33529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E5BED4-0322-7A50-E92F-FC089DCC72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4376" y="3643550"/>
            <a:ext cx="5315223" cy="29531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2E98C635-36C9-0640-9E84-2B494F627B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69112" y="708872"/>
            <a:ext cx="6044603" cy="56583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4409911-8278-D347-EF4C-DC2D3CB1639A}"/>
              </a:ext>
            </a:extLst>
          </p:cNvPr>
          <p:cNvSpPr txBox="1"/>
          <p:nvPr/>
        </p:nvSpPr>
        <p:spPr>
          <a:xfrm>
            <a:off x="176602" y="175129"/>
            <a:ext cx="63424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 err="1"/>
              <a:t>Keswani</a:t>
            </a:r>
            <a:r>
              <a:rPr lang="en-US" sz="1400" b="1" dirty="0"/>
              <a:t>, C., Singh, S. P., &amp; Singh, H. B. (2013). A superstar in biocontrol enterprise: Trichoderma spp. Biotech Today, 3(2), 27-30.</a:t>
            </a:r>
          </a:p>
        </p:txBody>
      </p:sp>
    </p:spTree>
    <p:extLst>
      <p:ext uri="{BB962C8B-B14F-4D97-AF65-F5344CB8AC3E}">
        <p14:creationId xmlns:p14="http://schemas.microsoft.com/office/powerpoint/2010/main" val="38229043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894D608C-5F16-CE34-8D8C-F3DE98AC1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63" y="197572"/>
            <a:ext cx="10186222" cy="64628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0DE1C92-B7A7-8684-A486-8894839C6F17}"/>
              </a:ext>
            </a:extLst>
          </p:cNvPr>
          <p:cNvSpPr txBox="1"/>
          <p:nvPr/>
        </p:nvSpPr>
        <p:spPr>
          <a:xfrm>
            <a:off x="10849766" y="979111"/>
            <a:ext cx="1015663" cy="4641779"/>
          </a:xfrm>
          <a:prstGeom prst="rect">
            <a:avLst/>
          </a:prstGeom>
          <a:noFill/>
        </p:spPr>
        <p:txBody>
          <a:bodyPr vert="vert" wrap="square">
            <a:spAutoFit/>
          </a:bodyPr>
          <a:lstStyle/>
          <a:p>
            <a:r>
              <a:rPr lang="en-US" sz="1800" b="1" dirty="0" err="1"/>
              <a:t>Keswani</a:t>
            </a:r>
            <a:r>
              <a:rPr lang="en-US" sz="1800" b="1" dirty="0"/>
              <a:t>, C., Singh, S. P., &amp; Singh, H. B. (2013). A superstar in biocontrol enterprise: Trichoderma spp. Biotech Today, 3(2), 27-30.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  <a:alpha val="5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78AA067-A792-F59F-7F02-FDB3D200DD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76" t="1530" r="2822"/>
          <a:stretch/>
        </p:blipFill>
        <p:spPr>
          <a:xfrm>
            <a:off x="151791" y="2442476"/>
            <a:ext cx="3914425" cy="41104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A12542-A2C3-46E7-9C43-D863073E98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3581" y="2463500"/>
            <a:ext cx="4019390" cy="4110453"/>
          </a:xfrm>
          <a:prstGeom prst="rect">
            <a:avLst/>
          </a:prstGeom>
        </p:spPr>
      </p:pic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E5FF5023-ED7A-983E-3B32-0FA893E973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0337" y="2463500"/>
            <a:ext cx="3851663" cy="4152503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E1F81D4-A26F-1128-3A93-9CF4462F3A32}"/>
              </a:ext>
            </a:extLst>
          </p:cNvPr>
          <p:cNvGrpSpPr/>
          <p:nvPr/>
        </p:nvGrpSpPr>
        <p:grpSpPr>
          <a:xfrm>
            <a:off x="1330864" y="137146"/>
            <a:ext cx="9315365" cy="1931140"/>
            <a:chOff x="0" y="76200"/>
            <a:chExt cx="8534400" cy="1752600"/>
          </a:xfrm>
        </p:grpSpPr>
        <p:pic>
          <p:nvPicPr>
            <p:cNvPr id="12" name="Picture 2" descr="http://1.bp.blogspot.com/--u7g97cZ_2E/T4fvWnVQ_NI/AAAAAAAABOo/BfUrEU0vFbI/s565/107-Phenylalamine-Pathway.jpg">
              <a:extLst>
                <a:ext uri="{FF2B5EF4-FFF2-40B4-BE49-F238E27FC236}">
                  <a16:creationId xmlns:a16="http://schemas.microsoft.com/office/drawing/2014/main" id="{2A337580-9F73-C61A-9DEE-3AFDEB7DBA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 b="46154"/>
            <a:stretch>
              <a:fillRect/>
            </a:stretch>
          </p:blipFill>
          <p:spPr bwMode="auto">
            <a:xfrm>
              <a:off x="0" y="228600"/>
              <a:ext cx="5465378" cy="1600200"/>
            </a:xfrm>
            <a:prstGeom prst="rect">
              <a:avLst/>
            </a:prstGeom>
            <a:noFill/>
            <a:ln>
              <a:solidFill>
                <a:schemeClr val="accent4">
                  <a:lumMod val="75000"/>
                </a:schemeClr>
              </a:solidFill>
            </a:ln>
          </p:spPr>
        </p:pic>
        <p:pic>
          <p:nvPicPr>
            <p:cNvPr id="13" name="Picture 2" descr="http://1.bp.blogspot.com/--u7g97cZ_2E/T4fvWnVQ_NI/AAAAAAAABOo/BfUrEU0vFbI/s565/107-Phenylalamine-Pathway.jpg">
              <a:extLst>
                <a:ext uri="{FF2B5EF4-FFF2-40B4-BE49-F238E27FC236}">
                  <a16:creationId xmlns:a16="http://schemas.microsoft.com/office/drawing/2014/main" id="{0709B502-3C37-AAC8-5E68-7B5964178A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 l="18125" t="51282" r="27500"/>
            <a:stretch>
              <a:fillRect/>
            </a:stretch>
          </p:blipFill>
          <p:spPr bwMode="auto">
            <a:xfrm>
              <a:off x="5562600" y="76200"/>
              <a:ext cx="2971800" cy="1447800"/>
            </a:xfrm>
            <a:prstGeom prst="rect">
              <a:avLst/>
            </a:prstGeom>
            <a:noFill/>
            <a:ln>
              <a:solidFill>
                <a:schemeClr val="accent4">
                  <a:lumMod val="75000"/>
                </a:schemeClr>
              </a:solidFill>
            </a:ln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6BE59F1D-0C15-814F-ABDE-A279D8DC82BD}"/>
              </a:ext>
            </a:extLst>
          </p:cNvPr>
          <p:cNvSpPr txBox="1"/>
          <p:nvPr/>
        </p:nvSpPr>
        <p:spPr>
          <a:xfrm>
            <a:off x="7369628" y="1758318"/>
            <a:ext cx="482237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 err="1"/>
              <a:t>Keswani</a:t>
            </a:r>
            <a:r>
              <a:rPr lang="en-US" sz="1400" b="1" dirty="0"/>
              <a:t>, C., Singh, S. P., &amp; Singh, H. B. (2013). A superstar in biocontrol enterprise: Trichoderma spp. Biotech Today, 3(2), 27-30.</a:t>
            </a:r>
          </a:p>
        </p:txBody>
      </p:sp>
    </p:spTree>
    <p:extLst>
      <p:ext uri="{BB962C8B-B14F-4D97-AF65-F5344CB8AC3E}">
        <p14:creationId xmlns:p14="http://schemas.microsoft.com/office/powerpoint/2010/main" val="11405562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D530D5F-A7B4-0634-555A-D059786D1C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5232" y="3832237"/>
            <a:ext cx="5226319" cy="2774710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686C8CA-4141-6124-6617-EA1DF3693D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2635" y="3812466"/>
            <a:ext cx="5125284" cy="27845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D700615-D220-D178-F2CE-1C2AE6E087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6611" y="76417"/>
            <a:ext cx="4723559" cy="353048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4A69FEA-2B24-002E-6766-6DD51124A36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38"/>
          <a:stretch/>
        </p:blipFill>
        <p:spPr>
          <a:xfrm>
            <a:off x="6932978" y="196160"/>
            <a:ext cx="4723559" cy="353048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3D5E60F-764F-FC7E-9B50-8971406A63C1}"/>
              </a:ext>
            </a:extLst>
          </p:cNvPr>
          <p:cNvSpPr txBox="1"/>
          <p:nvPr/>
        </p:nvSpPr>
        <p:spPr>
          <a:xfrm>
            <a:off x="170759" y="1643743"/>
            <a:ext cx="923330" cy="4953319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r>
              <a:rPr lang="en-US" sz="1600" b="1" dirty="0" err="1"/>
              <a:t>Keswani</a:t>
            </a:r>
            <a:r>
              <a:rPr lang="en-US" sz="1600" b="1" dirty="0"/>
              <a:t>, C., Singh, S. P., &amp; Singh, H. B. (2013). A superstar in biocontrol enterprise: Trichoderma spp. Biotech Today, 3(2), 27-30.</a:t>
            </a:r>
          </a:p>
        </p:txBody>
      </p:sp>
    </p:spTree>
    <p:extLst>
      <p:ext uri="{BB962C8B-B14F-4D97-AF65-F5344CB8AC3E}">
        <p14:creationId xmlns:p14="http://schemas.microsoft.com/office/powerpoint/2010/main" val="29693093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  <a:alpha val="5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B24C91D-58B1-1A64-6FED-EA40F8C8D9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6573" y="724115"/>
            <a:ext cx="5245370" cy="44465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F92B87-8D93-96C1-EABF-1FD4F7F6B1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2449" y="724115"/>
            <a:ext cx="5264421" cy="44465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B19854C-118A-CBEB-F029-37F5C8BBE188}"/>
              </a:ext>
            </a:extLst>
          </p:cNvPr>
          <p:cNvSpPr txBox="1"/>
          <p:nvPr/>
        </p:nvSpPr>
        <p:spPr>
          <a:xfrm>
            <a:off x="1264287" y="5377541"/>
            <a:ext cx="1073029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 err="1"/>
              <a:t>Keswani</a:t>
            </a:r>
            <a:r>
              <a:rPr lang="en-US" sz="1400" b="1" dirty="0"/>
              <a:t>, C., Singh, S. P., &amp; Singh, H. B. (2013). A superstar in biocontrol enterprise: Trichoderma spp. Biotech Today, 3(2), 27-30.</a:t>
            </a:r>
          </a:p>
        </p:txBody>
      </p:sp>
    </p:spTree>
    <p:extLst>
      <p:ext uri="{BB962C8B-B14F-4D97-AF65-F5344CB8AC3E}">
        <p14:creationId xmlns:p14="http://schemas.microsoft.com/office/powerpoint/2010/main" val="16488790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  <a:alpha val="5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A3EDBA-8ECD-AD92-FCA2-21B15C404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EDED81-7979-5503-F977-4B880B877B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28600" indent="-228600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2800" b="1" dirty="0">
                <a:cs typeface="Tunga" panose="020B0502040204020203" pitchFamily="34" charset="0"/>
              </a:rPr>
              <a:t>Trichoderma </a:t>
            </a:r>
            <a:r>
              <a:rPr lang="en-US" sz="2800" b="1" dirty="0" err="1">
                <a:cs typeface="Tunga" panose="020B0502040204020203" pitchFamily="34" charset="0"/>
              </a:rPr>
              <a:t>koningii</a:t>
            </a:r>
            <a:r>
              <a:rPr lang="en-US" sz="2800" b="1" dirty="0">
                <a:cs typeface="Tunga" panose="020B0502040204020203" pitchFamily="34" charset="0"/>
              </a:rPr>
              <a:t> BHU3 is a thermo-tolerant strain able to grow at 45 C and survives till 47C.</a:t>
            </a:r>
          </a:p>
          <a:p>
            <a:pPr marL="228600" indent="-228600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2800" b="1" dirty="0">
                <a:cs typeface="Tunga" panose="020B0502040204020203" pitchFamily="34" charset="0"/>
              </a:rPr>
              <a:t>It retains a high biofertilizer and biocontrol potential at 450C.</a:t>
            </a:r>
          </a:p>
          <a:p>
            <a:pPr marL="228600" indent="-228600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2800" b="1" dirty="0">
                <a:cs typeface="Tunga" panose="020B0502040204020203" pitchFamily="34" charset="0"/>
              </a:rPr>
              <a:t>It positively modulates the oxidative and defense network in the host.</a:t>
            </a:r>
          </a:p>
          <a:p>
            <a:pPr marL="228600" indent="-228600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2800" b="1" dirty="0">
                <a:cs typeface="Tunga" panose="020B0502040204020203" pitchFamily="34" charset="0"/>
              </a:rPr>
              <a:t>Thus, it is suitable candidate to replace the commercially used thermo-susceptible strain of Trichoderma spp.</a:t>
            </a:r>
          </a:p>
        </p:txBody>
      </p:sp>
    </p:spTree>
    <p:extLst>
      <p:ext uri="{BB962C8B-B14F-4D97-AF65-F5344CB8AC3E}">
        <p14:creationId xmlns:p14="http://schemas.microsoft.com/office/powerpoint/2010/main" val="9068403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  <a:alpha val="5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field of wheat with the sun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B308970A-F329-3BCC-3F4E-B2031CEFEB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02486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5D153ED-9756-CC26-889C-9287FD063A1B}"/>
              </a:ext>
            </a:extLst>
          </p:cNvPr>
          <p:cNvSpPr txBox="1"/>
          <p:nvPr/>
        </p:nvSpPr>
        <p:spPr>
          <a:xfrm>
            <a:off x="9296401" y="1314271"/>
            <a:ext cx="2732314" cy="3939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5000" b="0" i="0" u="none" strike="noStrike" kern="1200" cap="all" spc="10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Tw Cen MT Condensed" panose="020B0606020104020203"/>
                <a:ea typeface="+mj-ea"/>
                <a:cs typeface="+mj-cs"/>
              </a:rPr>
              <a:t>Thank you </a:t>
            </a:r>
          </a:p>
          <a:p>
            <a:r>
              <a:rPr kumimoji="0" lang="en-US" sz="5000" b="0" i="0" u="none" strike="noStrike" kern="1200" cap="all" spc="10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Tw Cen MT Condensed" panose="020B0606020104020203"/>
                <a:ea typeface="+mj-ea"/>
                <a:cs typeface="+mj-cs"/>
              </a:rPr>
              <a:t>for your attention!</a:t>
            </a:r>
            <a:br>
              <a:rPr kumimoji="0" lang="en-US" sz="5000" b="0" i="0" u="none" strike="noStrike" kern="1200" cap="all" spc="10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Tw Cen MT Condensed" panose="020B0606020104020203"/>
                <a:ea typeface="+mj-ea"/>
                <a:cs typeface="+mj-cs"/>
              </a:rPr>
            </a:br>
            <a:r>
              <a:rPr kumimoji="0" lang="en-US" sz="5000" b="0" i="0" u="none" strike="noStrike" kern="1200" cap="all" spc="10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Tw Cen MT Condensed" panose="020B0606020104020203"/>
                <a:ea typeface="+mj-ea"/>
                <a:cs typeface="+mj-cs"/>
              </a:rPr>
              <a:t>Any questions?</a:t>
            </a:r>
            <a:endParaRPr lang="en-US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7889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  <a:alpha val="6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A7A88-60A1-5989-AE7F-FAE5BAE65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5902061" cy="1499616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Introduction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2F70A2-BBBA-2EE0-0A97-09BF169CB9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2084831"/>
            <a:ext cx="6553200" cy="4642539"/>
          </a:xfrm>
        </p:spPr>
        <p:txBody>
          <a:bodyPr>
            <a:normAutofit/>
          </a:bodyPr>
          <a:lstStyle/>
          <a:p>
            <a:pPr marL="228600" marR="0" lvl="0" indent="-22860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b="1" dirty="0">
                <a:cs typeface="Tunga" panose="020B0502040204020203" pitchFamily="34" charset="0"/>
              </a:rPr>
              <a:t>According to the projections of the</a:t>
            </a:r>
            <a:r>
              <a:rPr lang="en-US" sz="2800" b="1" dirty="0">
                <a:cs typeface="Tunga" panose="020B0502040204020203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cs typeface="Tunga" panose="020B0502040204020203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Intergovernmental Panel on Climate Change (IPCC)</a:t>
            </a:r>
            <a:r>
              <a:rPr lang="en-US" sz="2800" b="1" dirty="0">
                <a:solidFill>
                  <a:srgbClr val="FFCCCC"/>
                </a:solidFill>
                <a:cs typeface="Tunga" panose="020B0502040204020203" pitchFamily="34" charset="0"/>
              </a:rPr>
              <a:t>:</a:t>
            </a:r>
          </a:p>
          <a:p>
            <a:pPr marL="228600" marR="0" lvl="0" indent="-22860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Tunga" panose="020B0502040204020203" pitchFamily="34" charset="0"/>
              </a:rPr>
              <a:t>climate change is already affecting food security through:</a:t>
            </a:r>
          </a:p>
          <a:p>
            <a:pPr marL="228600" marR="0" lvl="0" indent="-22860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Tunga" panose="020B0502040204020203" pitchFamily="34" charset="0"/>
              </a:rPr>
              <a:t> Increasing temperatures</a:t>
            </a:r>
          </a:p>
          <a:p>
            <a:pPr marL="228600" marR="0" lvl="0" indent="-22860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Tunga" panose="020B0502040204020203" pitchFamily="34" charset="0"/>
              </a:rPr>
              <a:t> Changing precipitation patterns</a:t>
            </a:r>
          </a:p>
          <a:p>
            <a:pPr marL="228600" marR="0" lvl="0" indent="-22860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Tunga" panose="020B0502040204020203" pitchFamily="34" charset="0"/>
              </a:rPr>
              <a:t> </a:t>
            </a:r>
            <a:r>
              <a:rPr lang="en-US" sz="2800" b="1" dirty="0">
                <a:cs typeface="Tunga" panose="020B0502040204020203" pitchFamily="34" charset="0"/>
              </a:rPr>
              <a:t>G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cs typeface="Tunga" panose="020B0502040204020203" pitchFamily="34" charset="0"/>
              </a:rPr>
              <a:t>reat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Tunga" panose="020B0502040204020203" pitchFamily="34" charset="0"/>
              </a:rPr>
              <a:t> frequency of some extreme events (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Tunga" panose="020B0502040204020203" pitchFamily="34" charset="0"/>
              </a:rPr>
              <a:t>Natural disasters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Tunga" panose="020B0502040204020203" pitchFamily="34" charset="0"/>
              </a:rPr>
              <a:t>).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Tunga" panose="020B0502040204020203" pitchFamily="34" charset="0"/>
              </a:rPr>
              <a:t> </a:t>
            </a:r>
          </a:p>
          <a:p>
            <a:pPr marL="228600" marR="0" lvl="0" indent="-22860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ipccserif"/>
              <a:ea typeface="+mn-ea"/>
              <a:cs typeface="+mn-cs"/>
            </a:endParaRPr>
          </a:p>
          <a:p>
            <a:pPr marL="228600" marR="0" lvl="0" indent="-22860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en-US" dirty="0"/>
          </a:p>
        </p:txBody>
      </p:sp>
      <p:pic>
        <p:nvPicPr>
          <p:cNvPr id="7" name="Picture 6" descr="Chart, histogram&#10;&#10;Description automatically generated">
            <a:extLst>
              <a:ext uri="{FF2B5EF4-FFF2-40B4-BE49-F238E27FC236}">
                <a16:creationId xmlns:a16="http://schemas.microsoft.com/office/drawing/2014/main" id="{66F41065-CAC5-03DE-1DC1-546A416380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6098" y="475205"/>
            <a:ext cx="4114696" cy="6007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671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  <a:alpha val="6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490A6-21FC-AAA3-E912-1FFD8C53B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185" y="661415"/>
            <a:ext cx="1414272" cy="5456355"/>
          </a:xfrm>
        </p:spPr>
        <p:txBody>
          <a:bodyPr vert="vert270" anchor="ctr">
            <a:normAutofit/>
          </a:bodyPr>
          <a:lstStyle/>
          <a:p>
            <a:pPr algn="ctr"/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Introduction</a:t>
            </a:r>
          </a:p>
        </p:txBody>
      </p:sp>
      <p:graphicFrame>
        <p:nvGraphicFramePr>
          <p:cNvPr id="15" name="Content Placeholder 14">
            <a:extLst>
              <a:ext uri="{FF2B5EF4-FFF2-40B4-BE49-F238E27FC236}">
                <a16:creationId xmlns:a16="http://schemas.microsoft.com/office/drawing/2014/main" id="{15D5C8CB-5B91-A245-794F-82548BBC61D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35801614"/>
              </p:ext>
            </p:extLst>
          </p:nvPr>
        </p:nvGraphicFramePr>
        <p:xfrm>
          <a:off x="2155370" y="359230"/>
          <a:ext cx="9851573" cy="63463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421328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  <a:alpha val="7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06F9D-8689-A34C-424C-69EC8850E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39006"/>
            <a:ext cx="9720072" cy="1499616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Seed biopriming</a:t>
            </a:r>
          </a:p>
        </p:txBody>
      </p:sp>
      <p:pic>
        <p:nvPicPr>
          <p:cNvPr id="5" name="Picture 4" descr="A group of potted plants&#10;&#10;Description automatically generated with medium confidence">
            <a:extLst>
              <a:ext uri="{FF2B5EF4-FFF2-40B4-BE49-F238E27FC236}">
                <a16:creationId xmlns:a16="http://schemas.microsoft.com/office/drawing/2014/main" id="{A4BA77F1-1CAC-64E8-B142-BC41BCD85F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192" y="1937658"/>
            <a:ext cx="4237671" cy="1974174"/>
          </a:xfrm>
          <a:prstGeom prst="rect">
            <a:avLst/>
          </a:prstGeom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674FF96-08D3-23AD-B187-F977C53CFA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054" y="4436412"/>
            <a:ext cx="4420160" cy="182699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459849-CCAD-302E-0943-C8696EAA95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4150" y="1900152"/>
            <a:ext cx="6190130" cy="4023360"/>
          </a:xfrm>
        </p:spPr>
        <p:txBody>
          <a:bodyPr>
            <a:normAutofit/>
          </a:bodyPr>
          <a:lstStyle/>
          <a:p>
            <a:pPr marL="228600" marR="0" lvl="0" indent="-22860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w Cen MT" panose="020B0602020104020603"/>
                <a:ea typeface="+mn-ea"/>
                <a:cs typeface="Tunga" panose="020B0502040204020203" pitchFamily="34" charset="0"/>
              </a:rPr>
              <a:t>One of the available solution for tacking this challenge is the breeding of crop seeds with thermal stress tolerant cultivars with equivalent crop yield potential. </a:t>
            </a:r>
            <a:endParaRPr lang="en-US" b="1" dirty="0">
              <a:cs typeface="Tunga" panose="020B0502040204020203" pitchFamily="34" charset="0"/>
            </a:endParaRPr>
          </a:p>
          <a:p>
            <a:pPr marL="228600" indent="-228600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b="1" dirty="0">
                <a:cs typeface="Tunga" panose="020B0502040204020203" pitchFamily="34" charset="0"/>
              </a:rPr>
              <a:t>Seed priming with living bacterial inoculum is termed as biopriming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8B0D0AA-EBA4-CF3F-5D53-78552BFE5998}"/>
              </a:ext>
            </a:extLst>
          </p:cNvPr>
          <p:cNvSpPr txBox="1"/>
          <p:nvPr/>
        </p:nvSpPr>
        <p:spPr>
          <a:xfrm>
            <a:off x="623918" y="3890989"/>
            <a:ext cx="4196675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1" dirty="0" err="1">
                <a:latin typeface="Tw Cen MT" panose="020B0602020104020603"/>
                <a:cs typeface="Tunga" panose="020B0502040204020203" pitchFamily="34" charset="0"/>
              </a:rPr>
              <a:t>Keswani</a:t>
            </a:r>
            <a:r>
              <a:rPr lang="en-US" sz="1050" b="1" dirty="0">
                <a:latin typeface="Tw Cen MT" panose="020B0602020104020603"/>
                <a:cs typeface="Tunga" panose="020B0502040204020203" pitchFamily="34" charset="0"/>
              </a:rPr>
              <a:t>, C., Singh, S. P., &amp; Singh, H. B. (2013). A superstar in biocontrol enterprise: Trichoderma spp. Biotech Today, 3(2), 27-30.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D31AD41-70E1-ED65-954E-F3FE1E0F1707}"/>
              </a:ext>
            </a:extLst>
          </p:cNvPr>
          <p:cNvSpPr txBox="1"/>
          <p:nvPr/>
        </p:nvSpPr>
        <p:spPr>
          <a:xfrm>
            <a:off x="717054" y="6263412"/>
            <a:ext cx="45176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1" dirty="0">
                <a:latin typeface="Tw Cen MT" panose="020B0602020104020603"/>
                <a:cs typeface="Tunga" panose="020B0502040204020203" pitchFamily="34" charset="0"/>
              </a:rPr>
              <a:t>Aamir, M., Kashyap, S. P., Zehra, A., Dubey, M. K., Singh, V. K., Ansari, W. A., ... &amp; Singh, S. (2019). Trichoderma </a:t>
            </a:r>
            <a:r>
              <a:rPr lang="en-US" sz="800" b="1" dirty="0" err="1">
                <a:latin typeface="Tw Cen MT" panose="020B0602020104020603"/>
                <a:cs typeface="Tunga" panose="020B0502040204020203" pitchFamily="34" charset="0"/>
              </a:rPr>
              <a:t>erinaceum</a:t>
            </a:r>
            <a:r>
              <a:rPr lang="en-US" sz="800" b="1" dirty="0">
                <a:latin typeface="Tw Cen MT" panose="020B0602020104020603"/>
                <a:cs typeface="Tunga" panose="020B0502040204020203" pitchFamily="34" charset="0"/>
              </a:rPr>
              <a:t> bio-priming modulates the WRKYs defense programming in tomato against the Fusarium </a:t>
            </a:r>
            <a:r>
              <a:rPr lang="en-US" sz="800" b="1" dirty="0" err="1">
                <a:latin typeface="Tw Cen MT" panose="020B0602020104020603"/>
                <a:cs typeface="Tunga" panose="020B0502040204020203" pitchFamily="34" charset="0"/>
              </a:rPr>
              <a:t>oxysporum</a:t>
            </a:r>
            <a:r>
              <a:rPr lang="en-US" sz="800" b="1" dirty="0">
                <a:latin typeface="Tw Cen MT" panose="020B0602020104020603"/>
                <a:cs typeface="Tunga" panose="020B0502040204020203" pitchFamily="34" charset="0"/>
              </a:rPr>
              <a:t> f. sp. </a:t>
            </a:r>
            <a:r>
              <a:rPr lang="en-US" sz="800" b="1" dirty="0" err="1">
                <a:latin typeface="Tw Cen MT" panose="020B0602020104020603"/>
                <a:cs typeface="Tunga" panose="020B0502040204020203" pitchFamily="34" charset="0"/>
              </a:rPr>
              <a:t>lycopersici</a:t>
            </a:r>
            <a:r>
              <a:rPr lang="en-US" sz="800" b="1" dirty="0">
                <a:latin typeface="Tw Cen MT" panose="020B0602020104020603"/>
                <a:cs typeface="Tunga" panose="020B0502040204020203" pitchFamily="34" charset="0"/>
              </a:rPr>
              <a:t> (</a:t>
            </a:r>
            <a:r>
              <a:rPr lang="en-US" sz="800" b="1" dirty="0" err="1">
                <a:latin typeface="Tw Cen MT" panose="020B0602020104020603"/>
                <a:cs typeface="Tunga" panose="020B0502040204020203" pitchFamily="34" charset="0"/>
              </a:rPr>
              <a:t>Fol</a:t>
            </a:r>
            <a:r>
              <a:rPr lang="en-US" sz="800" b="1" dirty="0">
                <a:latin typeface="Tw Cen MT" panose="020B0602020104020603"/>
                <a:cs typeface="Tunga" panose="020B0502040204020203" pitchFamily="34" charset="0"/>
              </a:rPr>
              <a:t>) challenged condition. Frontiers in plant science, 911.</a:t>
            </a:r>
          </a:p>
        </p:txBody>
      </p:sp>
      <p:pic>
        <p:nvPicPr>
          <p:cNvPr id="24" name="Picture 23" descr="A picture containing text, vegetable&#10;&#10;Description automatically generated">
            <a:extLst>
              <a:ext uri="{FF2B5EF4-FFF2-40B4-BE49-F238E27FC236}">
                <a16:creationId xmlns:a16="http://schemas.microsoft.com/office/drawing/2014/main" id="{27D90983-2FE7-0BB4-8129-50ABA2DDE1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086" y="4306487"/>
            <a:ext cx="4970727" cy="2043471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CE35593A-35DB-BA67-4FD3-00EE7563E6D3}"/>
              </a:ext>
            </a:extLst>
          </p:cNvPr>
          <p:cNvSpPr txBox="1"/>
          <p:nvPr/>
        </p:nvSpPr>
        <p:spPr>
          <a:xfrm>
            <a:off x="5505487" y="6244253"/>
            <a:ext cx="5136654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dirty="0" err="1">
                <a:latin typeface="Tw Cen MT" panose="020B0602020104020603"/>
                <a:cs typeface="Tunga" panose="020B0502040204020203" pitchFamily="34" charset="0"/>
              </a:rPr>
              <a:t>Pehlivan</a:t>
            </a:r>
            <a:r>
              <a:rPr lang="en-US" sz="1050" b="1" dirty="0">
                <a:latin typeface="Tw Cen MT" panose="020B0602020104020603"/>
                <a:cs typeface="Tunga" panose="020B0502040204020203" pitchFamily="34" charset="0"/>
              </a:rPr>
              <a:t>, N., SARUHAN-GÜLER, N., &amp; ALPAY-KARAOĞLU, Ş. (2018). The Effect of Trichoderma Seed Priming to Drought Resistance in Tomato (Solanum </a:t>
            </a:r>
            <a:r>
              <a:rPr lang="en-US" sz="1050" b="1" dirty="0" err="1">
                <a:latin typeface="Tw Cen MT" panose="020B0602020104020603"/>
                <a:cs typeface="Tunga" panose="020B0502040204020203" pitchFamily="34" charset="0"/>
              </a:rPr>
              <a:t>lycopersicum</a:t>
            </a:r>
            <a:r>
              <a:rPr lang="en-US" sz="1050" b="1" dirty="0">
                <a:latin typeface="Tw Cen MT" panose="020B0602020104020603"/>
                <a:cs typeface="Tunga" panose="020B0502040204020203" pitchFamily="34" charset="0"/>
              </a:rPr>
              <a:t> L.) Plants. </a:t>
            </a:r>
            <a:r>
              <a:rPr lang="en-US" sz="1050" b="1" dirty="0" err="1">
                <a:latin typeface="Tw Cen MT" panose="020B0602020104020603"/>
                <a:cs typeface="Tunga" panose="020B0502040204020203" pitchFamily="34" charset="0"/>
              </a:rPr>
              <a:t>Hacettepe</a:t>
            </a:r>
            <a:r>
              <a:rPr lang="en-US" sz="1050" b="1" dirty="0">
                <a:latin typeface="Tw Cen MT" panose="020B0602020104020603"/>
                <a:cs typeface="Tunga" panose="020B0502040204020203" pitchFamily="34" charset="0"/>
              </a:rPr>
              <a:t> Journal of Biology and Chemistry, 46(2), 263-272.</a:t>
            </a:r>
          </a:p>
        </p:txBody>
      </p:sp>
    </p:spTree>
    <p:extLst>
      <p:ext uri="{BB962C8B-B14F-4D97-AF65-F5344CB8AC3E}">
        <p14:creationId xmlns:p14="http://schemas.microsoft.com/office/powerpoint/2010/main" val="41003198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  <a:alpha val="6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72EF7-C279-D4B0-C8CA-FA2A97423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Aim of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C34089-057F-57DC-183E-E575D572F8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6430" y="1959429"/>
            <a:ext cx="10885714" cy="4626428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70000"/>
              </a:lnSpc>
            </a:pPr>
            <a:r>
              <a:rPr lang="en-US" sz="2800" b="1" dirty="0">
                <a:latin typeface="Tw Cen MT" panose="020B0602020104020603"/>
                <a:cs typeface="Tunga" panose="020B0502040204020203" pitchFamily="34" charset="0"/>
              </a:rPr>
              <a:t>Demonstrate the role of seed biopriming with a thermotolerant strain of Trichoderma sp. capable of surviving at 470C for the mitigation of thermal stress effects in tomato.</a:t>
            </a:r>
          </a:p>
          <a:p>
            <a:r>
              <a:rPr lang="en-US" sz="3600" b="1" u="sng" dirty="0">
                <a:solidFill>
                  <a:schemeClr val="accent2">
                    <a:lumMod val="50000"/>
                  </a:schemeClr>
                </a:solidFill>
                <a:cs typeface="Tunga" panose="020B0502040204020203" pitchFamily="34" charset="0"/>
              </a:rPr>
              <a:t>Steps:</a:t>
            </a:r>
          </a:p>
          <a:p>
            <a:pPr marL="91440" marR="0" lvl="0" indent="-9144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200"/>
              </a:spcAft>
              <a:buClr>
                <a:srgbClr val="9CBEBD"/>
              </a:buClr>
              <a:buSzPct val="100000"/>
              <a:buFont typeface="Wingdings" pitchFamily="2" charset="2"/>
              <a:buChar char="q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Tunga" panose="020B0502040204020203" pitchFamily="34" charset="0"/>
              </a:rPr>
              <a:t>Isolate Trichoderma spp. from different heat stressed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Tunga" panose="020B0502040204020203" pitchFamily="34" charset="0"/>
              </a:rPr>
              <a:t>agro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Tunga" panose="020B0502040204020203" pitchFamily="34" charset="0"/>
              </a:rPr>
              <a:t>-ecosystems</a:t>
            </a:r>
            <a:endParaRPr lang="en-US" sz="3600" b="1" u="sng" dirty="0">
              <a:solidFill>
                <a:schemeClr val="accent2">
                  <a:lumMod val="50000"/>
                </a:schemeClr>
              </a:solidFill>
              <a:cs typeface="Tunga" panose="020B0502040204020203" pitchFamily="34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800" b="1" dirty="0">
                <a:latin typeface="Tw Cen MT" panose="020B0602020104020603"/>
                <a:cs typeface="Tunga" panose="020B0502040204020203" pitchFamily="34" charset="0"/>
              </a:rPr>
              <a:t>Screen and select the thermotolerant Trichoderma spp.</a:t>
            </a:r>
          </a:p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800" b="1" dirty="0">
                <a:latin typeface="Tw Cen MT" panose="020B0602020104020603"/>
                <a:cs typeface="Tunga" panose="020B0502040204020203" pitchFamily="34" charset="0"/>
              </a:rPr>
              <a:t>Study the comparative proteomic profiling of selected Trichoderma spp. under stressed and ambient conditions through 2D gel electrophoresis</a:t>
            </a:r>
          </a:p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800" b="1" dirty="0">
                <a:latin typeface="Tw Cen MT" panose="020B0602020104020603"/>
                <a:cs typeface="Tunga" panose="020B0502040204020203" pitchFamily="34" charset="0"/>
              </a:rPr>
              <a:t>Study the host-Trichoderma interactions under stressed conditions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43578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  <a:alpha val="6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FF0AD-B62B-CCAC-114D-761F2BCEF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5672" y="585216"/>
            <a:ext cx="5060753" cy="149961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91440" marR="0" lvl="0" indent="-91440" algn="ctr" fontAlgn="auto">
              <a:spcAft>
                <a:spcPts val="200"/>
              </a:spcAft>
              <a:tabLst/>
              <a:defRPr/>
            </a:pPr>
            <a:r>
              <a:rPr lang="en-US" sz="3100" b="1" dirty="0">
                <a:solidFill>
                  <a:schemeClr val="accent4">
                    <a:lumMod val="75000"/>
                  </a:schemeClr>
                </a:solidFill>
              </a:rPr>
              <a:t>1-isolation OF Trichoderma spp. from different heat stressed </a:t>
            </a:r>
            <a:r>
              <a:rPr lang="en-US" sz="3100" b="1" dirty="0" err="1">
                <a:solidFill>
                  <a:schemeClr val="accent4">
                    <a:lumMod val="75000"/>
                  </a:schemeClr>
                </a:solidFill>
              </a:rPr>
              <a:t>agro</a:t>
            </a:r>
            <a:r>
              <a:rPr lang="en-US" sz="3100" b="1" dirty="0">
                <a:solidFill>
                  <a:schemeClr val="accent4">
                    <a:lumMod val="75000"/>
                  </a:schemeClr>
                </a:solidFill>
              </a:rPr>
              <a:t>-ecosystems</a:t>
            </a:r>
            <a:br>
              <a:rPr kumimoji="0" lang="en-US" sz="2800" b="0" i="0" u="none" strike="noStrike" normalizeH="0" noProof="0" dirty="0">
                <a:ln>
                  <a:noFill/>
                </a:ln>
                <a:effectLst/>
                <a:uLnTx/>
                <a:uFillTx/>
              </a:rPr>
            </a:br>
            <a:endParaRPr lang="en-US" sz="28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12A13F8-32CD-7A01-4CBF-9F05ADDEB2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5855" r="-1657" b="4"/>
          <a:stretch/>
        </p:blipFill>
        <p:spPr>
          <a:xfrm>
            <a:off x="783771" y="3413636"/>
            <a:ext cx="4937827" cy="33641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D23D708-B5C3-DF47-AC03-AD3AE33380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-266" r="-1693" b="-1"/>
          <a:stretch/>
        </p:blipFill>
        <p:spPr>
          <a:xfrm>
            <a:off x="1046125" y="80222"/>
            <a:ext cx="4675473" cy="31870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51" name="Straight Connector 21">
            <a:extLst>
              <a:ext uri="{FF2B5EF4-FFF2-40B4-BE49-F238E27FC236}">
                <a16:creationId xmlns:a16="http://schemas.microsoft.com/office/drawing/2014/main" id="{D82D0EB3-F080-46A3-B0EA-B1D31CB062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6631711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E207A21-BE7F-C9AC-89C0-464812DA0024}"/>
              </a:ext>
            </a:extLst>
          </p:cNvPr>
          <p:cNvSpPr txBox="1"/>
          <p:nvPr/>
        </p:nvSpPr>
        <p:spPr>
          <a:xfrm>
            <a:off x="6631711" y="2286000"/>
            <a:ext cx="5060756" cy="91440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</a:pPr>
            <a:r>
              <a:rPr lang="en-US" sz="1600" b="1" dirty="0" err="1"/>
              <a:t>Keswani</a:t>
            </a:r>
            <a:r>
              <a:rPr lang="en-US" sz="1600" b="1" dirty="0"/>
              <a:t>, C., Singh, S. P., &amp; Singh, H. B. (2013). A superstar in biocontrol enterprise: Trichoderma spp. Biotech Today, 3(2), 27-30</a:t>
            </a:r>
            <a:r>
              <a:rPr lang="en-US" b="1" dirty="0"/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AC7BE7B-37FD-6DA1-0708-9855C70C82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781" b="691"/>
          <a:stretch/>
        </p:blipFill>
        <p:spPr>
          <a:xfrm>
            <a:off x="6019800" y="3267307"/>
            <a:ext cx="6094392" cy="33813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708497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  <a:alpha val="4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3420D-8902-721C-F5EE-43D776A3D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19" y="570455"/>
            <a:ext cx="9720072" cy="1499616"/>
          </a:xfrm>
        </p:spPr>
        <p:txBody>
          <a:bodyPr>
            <a:noAutofit/>
          </a:bodyPr>
          <a:lstStyle/>
          <a:p>
            <a:pPr marL="91440" marR="0" lvl="0" indent="-91440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200"/>
              </a:spcAft>
              <a:tabLst/>
              <a:defRPr/>
            </a:pP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2-screening and selection OF the thermotolerant Trichoderma spp.</a:t>
            </a:r>
            <a:b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</a:br>
            <a:endParaRPr lang="en-US" sz="28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C4642E-4E89-CF79-6E8E-2499D136B3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253" y="3881721"/>
            <a:ext cx="3163326" cy="22578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A38A529-26C2-E5A9-E91E-1F0E7D5BC2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7257" y="1894114"/>
            <a:ext cx="3963283" cy="37337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DF6E38E-7D41-460F-3273-952BCD7FB43E}"/>
              </a:ext>
            </a:extLst>
          </p:cNvPr>
          <p:cNvGrpSpPr/>
          <p:nvPr/>
        </p:nvGrpSpPr>
        <p:grpSpPr>
          <a:xfrm>
            <a:off x="8218713" y="1453504"/>
            <a:ext cx="3598589" cy="2798500"/>
            <a:chOff x="8377960" y="1518653"/>
            <a:chExt cx="3629490" cy="494258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F994F02-8004-95E3-6F1C-038BF1076E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77960" y="1518653"/>
              <a:ext cx="3564048" cy="2664432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4A0E62F-E9E6-F5F8-94B2-75966E659C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8406"/>
            <a:stretch/>
          </p:blipFill>
          <p:spPr>
            <a:xfrm>
              <a:off x="8398570" y="4183085"/>
              <a:ext cx="3608880" cy="2278149"/>
            </a:xfrm>
            <a:prstGeom prst="rect">
              <a:avLst/>
            </a:prstGeom>
          </p:spPr>
        </p:pic>
      </p:grp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4A2576F0-B18F-0AAF-B526-3811952593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272784"/>
            <a:ext cx="8218714" cy="2798500"/>
          </a:xfrm>
        </p:spPr>
        <p:txBody>
          <a:bodyPr/>
          <a:lstStyle/>
          <a:p>
            <a:r>
              <a:rPr lang="en-US" sz="1800" b="1" dirty="0" err="1"/>
              <a:t>Keswani</a:t>
            </a:r>
            <a:r>
              <a:rPr lang="en-US" sz="1800" b="1" dirty="0"/>
              <a:t>, C., Singh, S. P., &amp; Singh, H. B. (2013). A superstar in biocontrol enterprise: Trichoderma spp. Biotech Today, 3(2), 27-30.</a:t>
            </a:r>
          </a:p>
          <a:p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276DDDA-2E39-68C2-4481-DD89619A77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319" y="1674821"/>
            <a:ext cx="3150260" cy="21239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7407CA2-7EDA-01CF-64BB-45E2B1A36E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85064" y="4359673"/>
            <a:ext cx="3733893" cy="24536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18031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  <a:alpha val="4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1A0BC-747F-0EB5-57BB-359EE165A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500" y="591535"/>
            <a:ext cx="11026358" cy="2008632"/>
          </a:xfrm>
        </p:spPr>
        <p:txBody>
          <a:bodyPr>
            <a:normAutofit fontScale="90000"/>
          </a:bodyPr>
          <a:lstStyle/>
          <a:p>
            <a:pPr marL="91440" marR="0" lvl="0" indent="-91440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200"/>
              </a:spcAft>
              <a:tabLst/>
              <a:defRPr/>
            </a:pPr>
            <a:r>
              <a:rPr lang="en-US" sz="2700" b="1" dirty="0">
                <a:solidFill>
                  <a:schemeClr val="accent4">
                    <a:lumMod val="75000"/>
                  </a:schemeClr>
                </a:solidFill>
              </a:rPr>
              <a:t>3-study the comparative proteomic profiling of selected Trichoderma spp. under stressed and ambient conditions through 2D gel electrophoresis</a:t>
            </a:r>
            <a:b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71D7DF0-EA84-3528-AE02-05F6A35172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2985" y="1949739"/>
            <a:ext cx="5908831" cy="423171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844318-591B-1462-F0D8-48B9DFE921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6131" y="1949739"/>
            <a:ext cx="4676684" cy="400758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65C5E95-3E58-F66C-0994-5C0039902667}"/>
              </a:ext>
            </a:extLst>
          </p:cNvPr>
          <p:cNvSpPr txBox="1"/>
          <p:nvPr/>
        </p:nvSpPr>
        <p:spPr>
          <a:xfrm>
            <a:off x="336528" y="6266465"/>
            <a:ext cx="11583330" cy="338554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r>
              <a:rPr lang="en-US" sz="1600" b="1" dirty="0" err="1"/>
              <a:t>Keswani</a:t>
            </a:r>
            <a:r>
              <a:rPr lang="en-US" sz="1600" b="1" dirty="0"/>
              <a:t>, C., Singh, S. P., &amp; Singh, H. B. (2013). A superstar in biocontrol enterprise: Trichoderma spp. Biotech Today, 3(2), 27-30.</a:t>
            </a:r>
          </a:p>
        </p:txBody>
      </p:sp>
    </p:spTree>
    <p:extLst>
      <p:ext uri="{BB962C8B-B14F-4D97-AF65-F5344CB8AC3E}">
        <p14:creationId xmlns:p14="http://schemas.microsoft.com/office/powerpoint/2010/main" val="3797299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  <a:alpha val="6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BA13D-A91D-36C8-070A-16109B79D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2400" b="1" i="0" u="none" strike="noStrike" kern="1200" cap="all" spc="100" normalizeH="0" baseline="0" noProof="0" dirty="0">
                <a:ln>
                  <a:noFill/>
                </a:ln>
                <a:solidFill>
                  <a:srgbClr val="95A39D">
                    <a:lumMod val="75000"/>
                  </a:srgbClr>
                </a:solidFill>
                <a:effectLst/>
                <a:uLnTx/>
                <a:uFillTx/>
                <a:latin typeface="Tw Cen MT Condensed" panose="020B0606020104020203"/>
                <a:ea typeface="+mj-ea"/>
                <a:cs typeface="+mj-cs"/>
              </a:rPr>
              <a:t>3-study the comparative proteomic profiling of selected Trichoderma spp. under stressed and ambient conditions through 2D gel electrophoresis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583309-F3BD-3C7F-03D4-4B42F122C1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9" y="1919271"/>
            <a:ext cx="5658251" cy="43085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0AB08F-B9EC-EFD5-AA54-67A9FBB4BE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057" y="2002717"/>
            <a:ext cx="4945184" cy="4225097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ADEF650-2334-8BA2-EB33-17BB85251A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086" y="6269083"/>
            <a:ext cx="12028714" cy="616130"/>
          </a:xfrm>
        </p:spPr>
        <p:txBody>
          <a:bodyPr>
            <a:normAutofit/>
          </a:bodyPr>
          <a:lstStyle/>
          <a:p>
            <a:r>
              <a:rPr lang="en-US" sz="1600" b="1" dirty="0" err="1"/>
              <a:t>Keswani</a:t>
            </a:r>
            <a:r>
              <a:rPr lang="en-US" sz="1600" b="1" dirty="0"/>
              <a:t>, C., Singh, S. P., &amp; Singh, H. B. (2013). A superstar in biocontrol enterprise: Trichoderma spp. Biotech Today, 3(2), 27-30.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616060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rgbClr val="2E2B21"/>
      </a:dk1>
      <a:lt1>
        <a:srgbClr val="FFFFFF"/>
      </a:lt1>
      <a:dk2>
        <a:srgbClr val="605B4F"/>
      </a:dk2>
      <a:lt2>
        <a:srgbClr val="D8D6BE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8000"/>
              </a:schemeClr>
              <a:schemeClr val="phClr">
                <a:shade val="89000"/>
                <a:satMod val="145000"/>
              </a:schemeClr>
            </a:duotone>
          </a:blip>
          <a:tile tx="0" ty="0" sx="32000" sy="32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</a:schemeClr>
              <a:schemeClr val="phClr">
                <a:shade val="95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090DCB5F-146D-478A-852A-34B16FE9F3A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TM02900720[[fn=Integral]]</Template>
  <TotalTime>1273</TotalTime>
  <Words>960</Words>
  <Application>Microsoft Office PowerPoint</Application>
  <PresentationFormat>Widescreen</PresentationFormat>
  <Paragraphs>53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Calibri</vt:lpstr>
      <vt:lpstr>ipccserif</vt:lpstr>
      <vt:lpstr>Times New Roman</vt:lpstr>
      <vt:lpstr>Tw Cen MT</vt:lpstr>
      <vt:lpstr>Tw Cen MT Condensed</vt:lpstr>
      <vt:lpstr>Wingdings</vt:lpstr>
      <vt:lpstr>Wingdings 3</vt:lpstr>
      <vt:lpstr>Integral</vt:lpstr>
      <vt:lpstr>Seed Biopriming with Trichoderma sp. as an Effective Strategy for the Mitigation of Thermal Stress Effects in Food Crops</vt:lpstr>
      <vt:lpstr>Introduction </vt:lpstr>
      <vt:lpstr>Introduction</vt:lpstr>
      <vt:lpstr>Seed biopriming</vt:lpstr>
      <vt:lpstr>Aim of study</vt:lpstr>
      <vt:lpstr>1-isolation OF Trichoderma spp. from different heat stressed agro-ecosystems </vt:lpstr>
      <vt:lpstr>2-screening and selection OF the thermotolerant Trichoderma spp. </vt:lpstr>
      <vt:lpstr>3-study the comparative proteomic profiling of selected Trichoderma spp. under stressed and ambient conditions through 2D gel electrophoresis </vt:lpstr>
      <vt:lpstr>3-study the comparative proteomic profiling of selected Trichoderma spp. under stressed and ambient conditions through 2D gel electrophoresis</vt:lpstr>
      <vt:lpstr>4- study the host-Trichoderma interactions under stressed conditions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hadeer el gendii</dc:creator>
  <cp:lastModifiedBy>hadeer el gendii</cp:lastModifiedBy>
  <cp:revision>2</cp:revision>
  <dcterms:created xsi:type="dcterms:W3CDTF">2022-05-09T14:17:13Z</dcterms:created>
  <dcterms:modified xsi:type="dcterms:W3CDTF">2022-05-10T11:37:12Z</dcterms:modified>
</cp:coreProperties>
</file>