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6" r:id="rId4"/>
    <p:sldId id="259" r:id="rId5"/>
    <p:sldId id="263" r:id="rId6"/>
    <p:sldId id="270" r:id="rId7"/>
    <p:sldId id="264" r:id="rId8"/>
    <p:sldId id="267" r:id="rId9"/>
    <p:sldId id="265" r:id="rId10"/>
    <p:sldId id="262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F332EF5-B66F-4398-AD2C-E2B3AE1D2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773" y="1198418"/>
            <a:ext cx="5576454" cy="446116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1C2A54E-F36C-4240-832B-3C1FEC0BC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049867"/>
          </a:xfrm>
          <a:ln>
            <a:noFill/>
          </a:ln>
        </p:spPr>
        <p:txBody>
          <a:bodyPr>
            <a:normAutofit/>
          </a:bodyPr>
          <a:lstStyle/>
          <a:p>
            <a:r>
              <a:rPr lang="pl-PL" sz="2400" b="1" dirty="0" err="1">
                <a:ln>
                  <a:noFill/>
                </a:ln>
                <a:solidFill>
                  <a:srgbClr val="0070C0"/>
                </a:solidFill>
                <a:effectLst/>
              </a:rPr>
              <a:t>Peculiar</a:t>
            </a:r>
            <a:r>
              <a:rPr lang="pl-PL" sz="2400" b="1" dirty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lang="pl-PL" sz="2400" b="1" dirty="0" err="1">
                <a:ln>
                  <a:noFill/>
                </a:ln>
                <a:solidFill>
                  <a:srgbClr val="0070C0"/>
                </a:solidFill>
                <a:effectLst/>
              </a:rPr>
              <a:t>micromorphologies</a:t>
            </a:r>
            <a:r>
              <a:rPr lang="pl-PL" sz="2400" b="1" dirty="0">
                <a:ln>
                  <a:noFill/>
                </a:ln>
                <a:solidFill>
                  <a:srgbClr val="0070C0"/>
                </a:solidFill>
                <a:effectLst/>
              </a:rPr>
              <a:t> of the </a:t>
            </a:r>
            <a:r>
              <a:rPr lang="pl-PL" sz="2400" b="1" dirty="0" err="1">
                <a:ln>
                  <a:noFill/>
                </a:ln>
                <a:solidFill>
                  <a:srgbClr val="0070C0"/>
                </a:solidFill>
                <a:effectLst/>
              </a:rPr>
              <a:t>middle</a:t>
            </a:r>
            <a:r>
              <a:rPr lang="pl-PL" sz="2400" b="1" dirty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lang="pl-PL" sz="2400" b="1" dirty="0" err="1">
                <a:ln>
                  <a:noFill/>
                </a:ln>
                <a:solidFill>
                  <a:srgbClr val="0070C0"/>
                </a:solidFill>
                <a:effectLst/>
              </a:rPr>
              <a:t>Neoproterozoic</a:t>
            </a:r>
            <a:r>
              <a:rPr lang="pl-PL" sz="2400" b="1" dirty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lang="pl-PL" sz="2400" b="1" dirty="0" err="1">
                <a:ln>
                  <a:noFill/>
                </a:ln>
                <a:solidFill>
                  <a:srgbClr val="0070C0"/>
                </a:solidFill>
                <a:effectLst/>
              </a:rPr>
              <a:t>dolomite-magnesite</a:t>
            </a:r>
            <a:br>
              <a:rPr lang="pl-PL" sz="2400" b="1" dirty="0">
                <a:ln>
                  <a:noFill/>
                </a:ln>
                <a:solidFill>
                  <a:srgbClr val="0070C0"/>
                </a:solidFill>
                <a:effectLst/>
              </a:rPr>
            </a:br>
            <a:r>
              <a:rPr lang="it-IT" sz="2400" b="1" dirty="0">
                <a:ln>
                  <a:noFill/>
                </a:ln>
                <a:solidFill>
                  <a:srgbClr val="0070C0"/>
                </a:solidFill>
                <a:effectLst/>
              </a:rPr>
              <a:t>association formed in a hypersaline-alkaline periglacial</a:t>
            </a:r>
            <a:r>
              <a:rPr lang="pl-PL" sz="2400" b="1" dirty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lang="pl-PL" sz="2400" b="1" dirty="0" err="1">
                <a:ln>
                  <a:noFill/>
                </a:ln>
                <a:solidFill>
                  <a:srgbClr val="0070C0"/>
                </a:solidFill>
                <a:effectLst/>
              </a:rPr>
              <a:t>lake</a:t>
            </a:r>
            <a:endParaRPr lang="pl-PL" sz="2400" dirty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BE9327A-45B8-4F22-95C1-B26794E1F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5808131"/>
            <a:ext cx="10668000" cy="1049867"/>
          </a:xfrm>
        </p:spPr>
        <p:txBody>
          <a:bodyPr>
            <a:noAutofit/>
          </a:bodyPr>
          <a:lstStyle/>
          <a:p>
            <a:r>
              <a:rPr lang="pl-PL" sz="1800" dirty="0">
                <a:solidFill>
                  <a:schemeClr val="bg1"/>
                </a:solidFill>
                <a:effectLst/>
              </a:rPr>
              <a:t>Maciej Bojanowski, Beata Marciniak-Maliszewska, Milena </a:t>
            </a:r>
            <a:r>
              <a:rPr lang="pl-PL" sz="1800" dirty="0" err="1">
                <a:solidFill>
                  <a:schemeClr val="bg1"/>
                </a:solidFill>
                <a:effectLst/>
              </a:rPr>
              <a:t>Matyszczak</a:t>
            </a:r>
            <a:r>
              <a:rPr lang="pl-PL" sz="1800" dirty="0">
                <a:solidFill>
                  <a:schemeClr val="bg1"/>
                </a:solidFill>
                <a:effectLst/>
              </a:rPr>
              <a:t>, and Jan </a:t>
            </a:r>
            <a:r>
              <a:rPr lang="pl-PL" sz="1800" dirty="0" err="1">
                <a:solidFill>
                  <a:schemeClr val="bg1"/>
                </a:solidFill>
                <a:effectLst/>
              </a:rPr>
              <a:t>Środoń</a:t>
            </a:r>
            <a:endParaRPr lang="pl-PL" sz="1800" baseline="30000" dirty="0">
              <a:solidFill>
                <a:schemeClr val="bg1"/>
              </a:solidFill>
              <a:effectLst/>
            </a:endParaRPr>
          </a:p>
          <a:p>
            <a:pPr algn="l"/>
            <a:endParaRPr lang="pl-PL" sz="1800" baseline="30000" dirty="0">
              <a:solidFill>
                <a:schemeClr val="bg1"/>
              </a:solidFill>
              <a:effectLst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8902972-BCDC-4471-A281-674AF2DDF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" y="5892795"/>
            <a:ext cx="1765079" cy="74920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3783FB4-0636-4264-8EB6-36B5A0EDE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750" y="5501167"/>
            <a:ext cx="1206500" cy="12065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556C87B-9D83-4E7B-8DC5-AAC6B0ABF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772" y="6280878"/>
            <a:ext cx="5576453" cy="4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44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2E4DA6E-1A53-C9E6-CA6B-0EE197A75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06" y="170957"/>
            <a:ext cx="9143244" cy="651608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B09E0A5-3878-1323-1CCC-F0C65B0C082D}"/>
              </a:ext>
            </a:extLst>
          </p:cNvPr>
          <p:cNvSpPr txBox="1"/>
          <p:nvPr/>
        </p:nvSpPr>
        <p:spPr>
          <a:xfrm>
            <a:off x="9416375" y="180100"/>
            <a:ext cx="268893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Dolomitic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rythmite</a:t>
            </a:r>
            <a:r>
              <a:rPr lang="pl-PL" dirty="0">
                <a:solidFill>
                  <a:schemeClr val="bg1"/>
                </a:solidFill>
              </a:rPr>
              <a:t> with </a:t>
            </a:r>
            <a:r>
              <a:rPr lang="pl-PL" dirty="0" err="1">
                <a:solidFill>
                  <a:schemeClr val="bg1"/>
                </a:solidFill>
              </a:rPr>
              <a:t>ice-rafted</a:t>
            </a:r>
            <a:r>
              <a:rPr lang="pl-PL" dirty="0">
                <a:solidFill>
                  <a:schemeClr val="bg1"/>
                </a:solidFill>
              </a:rPr>
              <a:t>? </a:t>
            </a:r>
            <a:r>
              <a:rPr lang="pl-PL" dirty="0" err="1">
                <a:solidFill>
                  <a:schemeClr val="bg1"/>
                </a:solidFill>
              </a:rPr>
              <a:t>detrital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grains</a:t>
            </a:r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 err="1">
                <a:solidFill>
                  <a:schemeClr val="bg1"/>
                </a:solidFill>
              </a:rPr>
              <a:t>Tabular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magnesite-rich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dolosparite</a:t>
            </a:r>
            <a:r>
              <a:rPr lang="pl-PL" dirty="0">
                <a:solidFill>
                  <a:schemeClr val="bg1"/>
                </a:solidFill>
              </a:rPr>
              <a:t> with </a:t>
            </a:r>
            <a:r>
              <a:rPr lang="pl-PL" dirty="0" err="1">
                <a:solidFill>
                  <a:schemeClr val="bg1"/>
                </a:solidFill>
              </a:rPr>
              <a:t>yellow-greenish</a:t>
            </a:r>
            <a:r>
              <a:rPr lang="pl-PL" dirty="0">
                <a:solidFill>
                  <a:schemeClr val="bg1"/>
                </a:solidFill>
              </a:rPr>
              <a:t> CL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 err="1">
                <a:solidFill>
                  <a:schemeClr val="bg1"/>
                </a:solidFill>
              </a:rPr>
              <a:t>Traces</a:t>
            </a:r>
            <a:r>
              <a:rPr lang="pl-PL" dirty="0">
                <a:solidFill>
                  <a:schemeClr val="bg1"/>
                </a:solidFill>
              </a:rPr>
              <a:t> of </a:t>
            </a:r>
            <a:r>
              <a:rPr lang="pl-PL" dirty="0" err="1">
                <a:solidFill>
                  <a:schemeClr val="bg1"/>
                </a:solidFill>
              </a:rPr>
              <a:t>artinite</a:t>
            </a:r>
            <a:r>
              <a:rPr lang="pl-PL" dirty="0">
                <a:solidFill>
                  <a:schemeClr val="bg1"/>
                </a:solidFill>
              </a:rPr>
              <a:t> Mg</a:t>
            </a:r>
            <a:r>
              <a:rPr lang="pl-PL" baseline="-25000" dirty="0">
                <a:solidFill>
                  <a:schemeClr val="bg1"/>
                </a:solidFill>
              </a:rPr>
              <a:t>2</a:t>
            </a:r>
            <a:r>
              <a:rPr lang="pl-PL" dirty="0">
                <a:solidFill>
                  <a:schemeClr val="bg1"/>
                </a:solidFill>
              </a:rPr>
              <a:t>(CO</a:t>
            </a:r>
            <a:r>
              <a:rPr lang="pl-PL" baseline="-25000" dirty="0">
                <a:solidFill>
                  <a:schemeClr val="bg1"/>
                </a:solidFill>
              </a:rPr>
              <a:t>3</a:t>
            </a:r>
            <a:r>
              <a:rPr lang="pl-PL" dirty="0">
                <a:solidFill>
                  <a:schemeClr val="bg1"/>
                </a:solidFill>
              </a:rPr>
              <a:t>)(OH)</a:t>
            </a:r>
            <a:r>
              <a:rPr lang="pl-PL" baseline="-25000" dirty="0">
                <a:solidFill>
                  <a:schemeClr val="bg1"/>
                </a:solidFill>
              </a:rPr>
              <a:t>2</a:t>
            </a:r>
            <a:r>
              <a:rPr lang="pl-PL" dirty="0">
                <a:solidFill>
                  <a:schemeClr val="bg1"/>
                </a:solidFill>
              </a:rPr>
              <a:t> · 3H</a:t>
            </a:r>
            <a:r>
              <a:rPr lang="pl-PL" baseline="-25000" dirty="0">
                <a:solidFill>
                  <a:schemeClr val="bg1"/>
                </a:solidFill>
              </a:rPr>
              <a:t>2</a:t>
            </a:r>
            <a:r>
              <a:rPr lang="pl-PL" dirty="0">
                <a:solidFill>
                  <a:schemeClr val="bg1"/>
                </a:solidFill>
              </a:rPr>
              <a:t>O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u="sng" dirty="0" err="1">
                <a:solidFill>
                  <a:schemeClr val="bg1"/>
                </a:solidFill>
              </a:rPr>
              <a:t>Hypersaline</a:t>
            </a:r>
            <a:r>
              <a:rPr lang="pl-PL" u="sng" dirty="0">
                <a:solidFill>
                  <a:schemeClr val="bg1"/>
                </a:solidFill>
              </a:rPr>
              <a:t>, </a:t>
            </a:r>
            <a:r>
              <a:rPr lang="pl-PL" u="sng" dirty="0" err="1">
                <a:solidFill>
                  <a:schemeClr val="bg1"/>
                </a:solidFill>
              </a:rPr>
              <a:t>alkaline</a:t>
            </a:r>
            <a:r>
              <a:rPr lang="pl-PL" u="sng" dirty="0">
                <a:solidFill>
                  <a:schemeClr val="bg1"/>
                </a:solidFill>
              </a:rPr>
              <a:t> </a:t>
            </a:r>
            <a:r>
              <a:rPr lang="pl-PL" u="sng" dirty="0" err="1">
                <a:solidFill>
                  <a:schemeClr val="bg1"/>
                </a:solidFill>
              </a:rPr>
              <a:t>basin</a:t>
            </a:r>
            <a:r>
              <a:rPr lang="pl-PL" u="sng" dirty="0">
                <a:solidFill>
                  <a:schemeClr val="bg1"/>
                </a:solidFill>
              </a:rPr>
              <a:t> in a </a:t>
            </a:r>
            <a:r>
              <a:rPr lang="pl-PL" u="sng" dirty="0" err="1">
                <a:solidFill>
                  <a:schemeClr val="bg1"/>
                </a:solidFill>
              </a:rPr>
              <a:t>cold</a:t>
            </a:r>
            <a:r>
              <a:rPr lang="pl-PL" u="sng" dirty="0">
                <a:solidFill>
                  <a:schemeClr val="bg1"/>
                </a:solidFill>
              </a:rPr>
              <a:t> </a:t>
            </a:r>
            <a:r>
              <a:rPr lang="pl-PL" u="sng" dirty="0" err="1">
                <a:solidFill>
                  <a:schemeClr val="bg1"/>
                </a:solidFill>
              </a:rPr>
              <a:t>climate</a:t>
            </a:r>
            <a:endParaRPr lang="pl-PL" u="sng" dirty="0">
              <a:solidFill>
                <a:schemeClr val="bg1"/>
              </a:solidFill>
            </a:endParaRPr>
          </a:p>
          <a:p>
            <a:endParaRPr lang="pl-PL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5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2B71CC-048F-46F9-4519-BEA7084AD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6C4104A-5CBB-CCA7-27C2-6399C10918A6}"/>
              </a:ext>
            </a:extLst>
          </p:cNvPr>
          <p:cNvSpPr txBox="1"/>
          <p:nvPr/>
        </p:nvSpPr>
        <p:spPr>
          <a:xfrm>
            <a:off x="167673" y="938406"/>
            <a:ext cx="1184600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</a:rPr>
              <a:t>Stoichiometric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dolomite</a:t>
            </a:r>
            <a:r>
              <a:rPr lang="pl-PL" dirty="0">
                <a:solidFill>
                  <a:schemeClr val="bg1"/>
                </a:solidFill>
              </a:rPr>
              <a:t> &lt;98%, </a:t>
            </a:r>
            <a:r>
              <a:rPr lang="pl-PL" dirty="0" err="1">
                <a:solidFill>
                  <a:schemeClr val="bg1"/>
                </a:solidFill>
              </a:rPr>
              <a:t>magnesite</a:t>
            </a:r>
            <a:r>
              <a:rPr lang="pl-PL" dirty="0">
                <a:solidFill>
                  <a:schemeClr val="bg1"/>
                </a:solidFill>
              </a:rPr>
              <a:t> &lt;3.4%, </a:t>
            </a:r>
            <a:r>
              <a:rPr lang="pl-PL" dirty="0" err="1">
                <a:solidFill>
                  <a:schemeClr val="bg1"/>
                </a:solidFill>
              </a:rPr>
              <a:t>artinite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traces</a:t>
            </a:r>
            <a:r>
              <a:rPr lang="pl-PL" dirty="0">
                <a:solidFill>
                  <a:schemeClr val="bg1"/>
                </a:solidFill>
              </a:rPr>
              <a:t>, </a:t>
            </a:r>
            <a:r>
              <a:rPr lang="pl-PL" dirty="0" err="1">
                <a:solidFill>
                  <a:schemeClr val="bg1"/>
                </a:solidFill>
              </a:rPr>
              <a:t>ikaite</a:t>
            </a:r>
            <a:r>
              <a:rPr lang="pl-PL" dirty="0">
                <a:solidFill>
                  <a:schemeClr val="bg1"/>
                </a:solidFill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</a:rPr>
              <a:t>Enriched</a:t>
            </a:r>
            <a:r>
              <a:rPr lang="pl-PL" dirty="0">
                <a:solidFill>
                  <a:schemeClr val="bg1"/>
                </a:solidFill>
              </a:rPr>
              <a:t> in Na, Cl, Sr </a:t>
            </a:r>
            <a:r>
              <a:rPr lang="pl-PL" dirty="0" err="1">
                <a:solidFill>
                  <a:schemeClr val="bg1"/>
                </a:solidFill>
              </a:rPr>
              <a:t>relative</a:t>
            </a:r>
            <a:r>
              <a:rPr lang="pl-PL" dirty="0">
                <a:solidFill>
                  <a:schemeClr val="bg1"/>
                </a:solidFill>
              </a:rPr>
              <a:t> to </a:t>
            </a:r>
            <a:r>
              <a:rPr lang="pl-PL" dirty="0" err="1">
                <a:solidFill>
                  <a:schemeClr val="bg1"/>
                </a:solidFill>
              </a:rPr>
              <a:t>average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sedimentary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carbonate</a:t>
            </a:r>
            <a:r>
              <a:rPr lang="pl-PL" dirty="0">
                <a:solidFill>
                  <a:schemeClr val="bg1"/>
                </a:solidFill>
              </a:rPr>
              <a:t> (EF from 10 to 20)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</a:rPr>
              <a:t>Abnormally</a:t>
            </a:r>
            <a:r>
              <a:rPr lang="pl-PL" dirty="0">
                <a:solidFill>
                  <a:schemeClr val="bg1"/>
                </a:solidFill>
              </a:rPr>
              <a:t> high Sr </a:t>
            </a:r>
            <a:r>
              <a:rPr lang="pl-PL" dirty="0" err="1">
                <a:solidFill>
                  <a:schemeClr val="bg1"/>
                </a:solidFill>
              </a:rPr>
              <a:t>content</a:t>
            </a:r>
            <a:r>
              <a:rPr lang="pl-PL" dirty="0">
                <a:solidFill>
                  <a:schemeClr val="bg1"/>
                </a:solidFill>
              </a:rPr>
              <a:t> (&lt;560 </a:t>
            </a:r>
            <a:r>
              <a:rPr lang="pl-PL" dirty="0" err="1">
                <a:solidFill>
                  <a:schemeClr val="bg1"/>
                </a:solidFill>
              </a:rPr>
              <a:t>ppm</a:t>
            </a:r>
            <a:r>
              <a:rPr lang="pl-PL" dirty="0">
                <a:solidFill>
                  <a:schemeClr val="bg1"/>
                </a:solidFill>
              </a:rPr>
              <a:t>) as for </a:t>
            </a:r>
            <a:r>
              <a:rPr lang="pl-PL" dirty="0" err="1">
                <a:solidFill>
                  <a:schemeClr val="bg1"/>
                </a:solidFill>
              </a:rPr>
              <a:t>seawater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Highly </a:t>
            </a:r>
            <a:r>
              <a:rPr lang="pl-PL" dirty="0" err="1">
                <a:solidFill>
                  <a:schemeClr val="bg1"/>
                </a:solidFill>
              </a:rPr>
              <a:t>radiogenic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baseline="30000" dirty="0">
                <a:solidFill>
                  <a:schemeClr val="bg1"/>
                </a:solidFill>
              </a:rPr>
              <a:t>87</a:t>
            </a:r>
            <a:r>
              <a:rPr lang="pl-PL" dirty="0">
                <a:solidFill>
                  <a:schemeClr val="bg1"/>
                </a:solidFill>
              </a:rPr>
              <a:t>Sr/</a:t>
            </a:r>
            <a:r>
              <a:rPr lang="pl-PL" baseline="30000" dirty="0">
                <a:solidFill>
                  <a:schemeClr val="bg1"/>
                </a:solidFill>
              </a:rPr>
              <a:t>86</a:t>
            </a:r>
            <a:r>
              <a:rPr lang="pl-PL" dirty="0">
                <a:solidFill>
                  <a:schemeClr val="bg1"/>
                </a:solidFill>
              </a:rPr>
              <a:t>Sr </a:t>
            </a:r>
            <a:r>
              <a:rPr lang="pl-PL" dirty="0" err="1">
                <a:solidFill>
                  <a:schemeClr val="bg1"/>
                </a:solidFill>
              </a:rPr>
              <a:t>signal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even</a:t>
            </a:r>
            <a:r>
              <a:rPr lang="pl-PL" dirty="0">
                <a:solidFill>
                  <a:schemeClr val="bg1"/>
                </a:solidFill>
              </a:rPr>
              <a:t> in </a:t>
            </a:r>
            <a:r>
              <a:rPr lang="pl-PL" dirty="0" err="1">
                <a:solidFill>
                  <a:schemeClr val="bg1"/>
                </a:solidFill>
              </a:rPr>
              <a:t>fabric-retentive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dolomicrites</a:t>
            </a:r>
            <a:r>
              <a:rPr lang="pl-PL" dirty="0">
                <a:solidFill>
                  <a:schemeClr val="bg1"/>
                </a:solidFill>
              </a:rPr>
              <a:t> (0.710-0.712 </a:t>
            </a:r>
            <a:r>
              <a:rPr lang="pl-PL" dirty="0" err="1">
                <a:solidFill>
                  <a:schemeClr val="bg1"/>
                </a:solidFill>
              </a:rPr>
              <a:t>compared</a:t>
            </a:r>
            <a:r>
              <a:rPr lang="pl-PL" dirty="0">
                <a:solidFill>
                  <a:schemeClr val="bg1"/>
                </a:solidFill>
              </a:rPr>
              <a:t> with </a:t>
            </a:r>
            <a:r>
              <a:rPr lang="pl-PL" dirty="0" err="1">
                <a:solidFill>
                  <a:schemeClr val="bg1"/>
                </a:solidFill>
              </a:rPr>
              <a:t>seawater</a:t>
            </a:r>
            <a:r>
              <a:rPr lang="pl-PL" dirty="0">
                <a:solidFill>
                  <a:schemeClr val="bg1"/>
                </a:solidFill>
              </a:rPr>
              <a:t> 0.709)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</a:rPr>
              <a:t>Absence</a:t>
            </a:r>
            <a:r>
              <a:rPr lang="pl-PL" dirty="0">
                <a:solidFill>
                  <a:schemeClr val="bg1"/>
                </a:solidFill>
              </a:rPr>
              <a:t> of </a:t>
            </a:r>
            <a:r>
              <a:rPr lang="pl-PL" dirty="0" err="1">
                <a:solidFill>
                  <a:schemeClr val="bg1"/>
                </a:solidFill>
              </a:rPr>
              <a:t>typical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marine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fabric</a:t>
            </a:r>
            <a:r>
              <a:rPr lang="pl-PL" dirty="0">
                <a:solidFill>
                  <a:schemeClr val="bg1"/>
                </a:solidFill>
              </a:rPr>
              <a:t>, </a:t>
            </a:r>
            <a:r>
              <a:rPr lang="pl-PL" dirty="0" err="1">
                <a:solidFill>
                  <a:schemeClr val="bg1"/>
                </a:solidFill>
              </a:rPr>
              <a:t>such</a:t>
            </a:r>
            <a:r>
              <a:rPr lang="pl-PL" dirty="0">
                <a:solidFill>
                  <a:schemeClr val="bg1"/>
                </a:solidFill>
              </a:rPr>
              <a:t> as </a:t>
            </a:r>
            <a:r>
              <a:rPr lang="pl-PL" dirty="0" err="1">
                <a:solidFill>
                  <a:schemeClr val="bg1"/>
                </a:solidFill>
              </a:rPr>
              <a:t>coated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grains</a:t>
            </a:r>
            <a:r>
              <a:rPr lang="pl-PL" dirty="0">
                <a:solidFill>
                  <a:schemeClr val="bg1"/>
                </a:solidFill>
              </a:rPr>
              <a:t>, </a:t>
            </a:r>
            <a:r>
              <a:rPr lang="pl-PL" dirty="0" err="1">
                <a:solidFill>
                  <a:schemeClr val="bg1"/>
                </a:solidFill>
              </a:rPr>
              <a:t>molar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tooth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structures</a:t>
            </a:r>
            <a:r>
              <a:rPr lang="pl-PL" dirty="0">
                <a:solidFill>
                  <a:schemeClr val="bg1"/>
                </a:solidFill>
              </a:rPr>
              <a:t>, </a:t>
            </a:r>
            <a:r>
              <a:rPr lang="pl-PL" dirty="0" err="1">
                <a:solidFill>
                  <a:schemeClr val="bg1"/>
                </a:solidFill>
              </a:rPr>
              <a:t>tepee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structures</a:t>
            </a:r>
            <a:r>
              <a:rPr lang="pl-PL" dirty="0">
                <a:solidFill>
                  <a:schemeClr val="bg1"/>
                </a:solidFill>
              </a:rPr>
              <a:t>, </a:t>
            </a:r>
            <a:r>
              <a:rPr lang="pl-PL" dirty="0" err="1">
                <a:solidFill>
                  <a:schemeClr val="bg1"/>
                </a:solidFill>
              </a:rPr>
              <a:t>aragonite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crystal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fans</a:t>
            </a:r>
            <a:r>
              <a:rPr lang="pl-PL" dirty="0">
                <a:solidFill>
                  <a:schemeClr val="bg1"/>
                </a:solidFill>
              </a:rPr>
              <a:t>	 						</a:t>
            </a:r>
          </a:p>
          <a:p>
            <a:pPr algn="ctr">
              <a:lnSpc>
                <a:spcPct val="150000"/>
              </a:lnSpc>
            </a:pPr>
            <a:r>
              <a:rPr lang="pl-PL" b="1" u="sng" dirty="0">
                <a:solidFill>
                  <a:srgbClr val="0070C0"/>
                </a:solidFill>
              </a:rPr>
              <a:t>Non-</a:t>
            </a:r>
            <a:r>
              <a:rPr lang="pl-PL" b="1" u="sng" dirty="0" err="1">
                <a:solidFill>
                  <a:srgbClr val="0070C0"/>
                </a:solidFill>
              </a:rPr>
              <a:t>marine</a:t>
            </a:r>
            <a:r>
              <a:rPr lang="pl-PL" b="1" u="sng" dirty="0">
                <a:solidFill>
                  <a:srgbClr val="0070C0"/>
                </a:solidFill>
              </a:rPr>
              <a:t>, </a:t>
            </a:r>
            <a:r>
              <a:rPr lang="pl-PL" b="1" u="sng" dirty="0" err="1">
                <a:solidFill>
                  <a:srgbClr val="0070C0"/>
                </a:solidFill>
              </a:rPr>
              <a:t>hypersaline</a:t>
            </a:r>
            <a:r>
              <a:rPr lang="pl-PL" b="1" u="sng" dirty="0">
                <a:solidFill>
                  <a:srgbClr val="0070C0"/>
                </a:solidFill>
              </a:rPr>
              <a:t> high Sr/Ca and Mg/Ca </a:t>
            </a:r>
            <a:r>
              <a:rPr lang="pl-PL" b="1" u="sng" dirty="0" err="1">
                <a:solidFill>
                  <a:srgbClr val="0070C0"/>
                </a:solidFill>
              </a:rPr>
              <a:t>water</a:t>
            </a:r>
            <a:endParaRPr lang="pl-PL" b="1" u="sng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  <a:cs typeface="Arial" panose="020B0604020202020204" pitchFamily="34" charset="0"/>
              </a:rPr>
              <a:t>δ</a:t>
            </a:r>
            <a:r>
              <a:rPr lang="pl-PL" baseline="30000" dirty="0">
                <a:solidFill>
                  <a:schemeClr val="bg1"/>
                </a:solidFill>
                <a:cs typeface="Arial" panose="020B0604020202020204" pitchFamily="34" charset="0"/>
              </a:rPr>
              <a:t>13</a:t>
            </a:r>
            <a:r>
              <a:rPr lang="pl-PL" dirty="0">
                <a:solidFill>
                  <a:schemeClr val="bg1"/>
                </a:solidFill>
                <a:cs typeface="Arial" panose="020B0604020202020204" pitchFamily="34" charset="0"/>
              </a:rPr>
              <a:t>C-</a:t>
            </a:r>
            <a:r>
              <a:rPr lang="el-GR" dirty="0">
                <a:solidFill>
                  <a:schemeClr val="bg1"/>
                </a:solidFill>
                <a:cs typeface="Arial" panose="020B0604020202020204" pitchFamily="34" charset="0"/>
              </a:rPr>
              <a:t>δ</a:t>
            </a:r>
            <a:r>
              <a:rPr lang="pl-PL" baseline="30000" dirty="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r>
              <a:rPr lang="pl-PL" dirty="0">
                <a:solidFill>
                  <a:schemeClr val="bg1"/>
                </a:solidFill>
                <a:cs typeface="Arial" panose="020B0604020202020204" pitchFamily="34" charset="0"/>
              </a:rPr>
              <a:t>O </a:t>
            </a:r>
            <a:r>
              <a:rPr lang="pl-PL" dirty="0" err="1">
                <a:solidFill>
                  <a:schemeClr val="bg1"/>
                </a:solidFill>
              </a:rPr>
              <a:t>covariation</a:t>
            </a:r>
            <a:r>
              <a:rPr lang="pl-PL" dirty="0">
                <a:solidFill>
                  <a:schemeClr val="bg1"/>
                </a:solidFill>
              </a:rPr>
              <a:t> of </a:t>
            </a:r>
            <a:r>
              <a:rPr lang="pl-PL" dirty="0" err="1">
                <a:solidFill>
                  <a:schemeClr val="bg1"/>
                </a:solidFill>
              </a:rPr>
              <a:t>dolomicrites</a:t>
            </a:r>
            <a:r>
              <a:rPr lang="pl-PL" dirty="0">
                <a:solidFill>
                  <a:schemeClr val="bg1"/>
                </a:solidFill>
              </a:rPr>
              <a:t> –&gt; </a:t>
            </a:r>
            <a:r>
              <a:rPr lang="pl-PL" dirty="0" err="1">
                <a:solidFill>
                  <a:schemeClr val="bg1"/>
                </a:solidFill>
              </a:rPr>
              <a:t>meteoric</a:t>
            </a:r>
            <a:r>
              <a:rPr lang="pl-PL" dirty="0">
                <a:solidFill>
                  <a:schemeClr val="bg1"/>
                </a:solidFill>
              </a:rPr>
              <a:t> &amp; </a:t>
            </a:r>
            <a:r>
              <a:rPr lang="pl-PL" dirty="0" err="1">
                <a:solidFill>
                  <a:schemeClr val="bg1"/>
                </a:solidFill>
              </a:rPr>
              <a:t>organic</a:t>
            </a:r>
            <a:r>
              <a:rPr lang="pl-PL" dirty="0">
                <a:solidFill>
                  <a:schemeClr val="bg1"/>
                </a:solidFill>
              </a:rPr>
              <a:t> vs. </a:t>
            </a:r>
            <a:r>
              <a:rPr lang="pl-PL" dirty="0" err="1">
                <a:solidFill>
                  <a:schemeClr val="bg1"/>
                </a:solidFill>
              </a:rPr>
              <a:t>evaporative</a:t>
            </a:r>
            <a:r>
              <a:rPr lang="pl-PL" dirty="0">
                <a:solidFill>
                  <a:schemeClr val="bg1"/>
                </a:solidFill>
              </a:rPr>
              <a:t> &amp; </a:t>
            </a:r>
            <a:r>
              <a:rPr lang="pl-PL" dirty="0" err="1">
                <a:solidFill>
                  <a:schemeClr val="bg1"/>
                </a:solidFill>
              </a:rPr>
              <a:t>inorganic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sources</a:t>
            </a:r>
            <a:r>
              <a:rPr lang="pl-PL" dirty="0">
                <a:solidFill>
                  <a:schemeClr val="bg1"/>
                </a:solidFill>
              </a:rPr>
              <a:t> in a </a:t>
            </a:r>
            <a:r>
              <a:rPr lang="pl-PL" dirty="0" err="1">
                <a:solidFill>
                  <a:schemeClr val="bg1"/>
                </a:solidFill>
              </a:rPr>
              <a:t>closed</a:t>
            </a:r>
            <a:r>
              <a:rPr lang="pl-PL" dirty="0">
                <a:solidFill>
                  <a:schemeClr val="bg1"/>
                </a:solidFill>
              </a:rPr>
              <a:t> system</a:t>
            </a:r>
          </a:p>
          <a:p>
            <a:pPr algn="ctr">
              <a:lnSpc>
                <a:spcPct val="150000"/>
              </a:lnSpc>
            </a:pPr>
            <a:endParaRPr lang="pl-PL" b="1" u="sng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l-PL" b="1" u="sng" dirty="0" err="1">
                <a:solidFill>
                  <a:srgbClr val="0070C0"/>
                </a:solidFill>
              </a:rPr>
              <a:t>Perennial</a:t>
            </a:r>
            <a:r>
              <a:rPr lang="pl-PL" b="1" u="sng" dirty="0">
                <a:solidFill>
                  <a:srgbClr val="0070C0"/>
                </a:solidFill>
              </a:rPr>
              <a:t>, </a:t>
            </a:r>
            <a:r>
              <a:rPr lang="pl-PL" b="1" u="sng" dirty="0" err="1">
                <a:solidFill>
                  <a:srgbClr val="0070C0"/>
                </a:solidFill>
              </a:rPr>
              <a:t>closed</a:t>
            </a:r>
            <a:r>
              <a:rPr lang="pl-PL" b="1" u="sng" dirty="0">
                <a:solidFill>
                  <a:srgbClr val="0070C0"/>
                </a:solidFill>
              </a:rPr>
              <a:t>, </a:t>
            </a:r>
            <a:r>
              <a:rPr lang="pl-PL" b="1" u="sng" dirty="0" err="1">
                <a:solidFill>
                  <a:srgbClr val="0070C0"/>
                </a:solidFill>
              </a:rPr>
              <a:t>saline</a:t>
            </a:r>
            <a:r>
              <a:rPr lang="pl-PL" b="1" u="sng" dirty="0">
                <a:solidFill>
                  <a:srgbClr val="0070C0"/>
                </a:solidFill>
              </a:rPr>
              <a:t>, </a:t>
            </a:r>
            <a:r>
              <a:rPr lang="pl-PL" b="1" u="sng" dirty="0" err="1">
                <a:solidFill>
                  <a:srgbClr val="0070C0"/>
                </a:solidFill>
              </a:rPr>
              <a:t>alkaline</a:t>
            </a:r>
            <a:r>
              <a:rPr lang="pl-PL" b="1" u="sng" dirty="0">
                <a:solidFill>
                  <a:srgbClr val="0070C0"/>
                </a:solidFill>
              </a:rPr>
              <a:t>, </a:t>
            </a:r>
            <a:r>
              <a:rPr lang="pl-PL" b="1" u="sng" dirty="0" err="1">
                <a:solidFill>
                  <a:srgbClr val="0070C0"/>
                </a:solidFill>
              </a:rPr>
              <a:t>seasonally</a:t>
            </a:r>
            <a:r>
              <a:rPr lang="pl-PL" b="1" u="sng" dirty="0">
                <a:solidFill>
                  <a:srgbClr val="0070C0"/>
                </a:solidFill>
              </a:rPr>
              <a:t> </a:t>
            </a:r>
            <a:r>
              <a:rPr lang="pl-PL" b="1" u="sng" dirty="0" err="1">
                <a:solidFill>
                  <a:srgbClr val="0070C0"/>
                </a:solidFill>
              </a:rPr>
              <a:t>ice-covered</a:t>
            </a:r>
            <a:r>
              <a:rPr lang="pl-PL" b="1" u="sng" dirty="0">
                <a:solidFill>
                  <a:srgbClr val="0070C0"/>
                </a:solidFill>
              </a:rPr>
              <a:t> </a:t>
            </a:r>
            <a:r>
              <a:rPr lang="pl-PL" b="1" u="sng" dirty="0" err="1">
                <a:solidFill>
                  <a:srgbClr val="0070C0"/>
                </a:solidFill>
              </a:rPr>
              <a:t>lake</a:t>
            </a:r>
            <a:r>
              <a:rPr lang="pl-PL" b="1" u="sng" dirty="0">
                <a:solidFill>
                  <a:srgbClr val="0070C0"/>
                </a:solidFill>
              </a:rPr>
              <a:t> in </a:t>
            </a:r>
            <a:r>
              <a:rPr lang="pl-PL" b="1" u="sng" dirty="0" err="1">
                <a:solidFill>
                  <a:srgbClr val="0070C0"/>
                </a:solidFill>
              </a:rPr>
              <a:t>cold</a:t>
            </a:r>
            <a:r>
              <a:rPr lang="pl-PL" b="1" u="sng" dirty="0">
                <a:solidFill>
                  <a:srgbClr val="0070C0"/>
                </a:solidFill>
              </a:rPr>
              <a:t> </a:t>
            </a:r>
            <a:r>
              <a:rPr lang="pl-PL" b="1" u="sng" dirty="0" err="1">
                <a:solidFill>
                  <a:srgbClr val="0070C0"/>
                </a:solidFill>
              </a:rPr>
              <a:t>continental</a:t>
            </a:r>
            <a:r>
              <a:rPr lang="pl-PL" b="1" u="sng" dirty="0">
                <a:solidFill>
                  <a:srgbClr val="0070C0"/>
                </a:solidFill>
              </a:rPr>
              <a:t> </a:t>
            </a:r>
            <a:r>
              <a:rPr lang="pl-PL" b="1" u="sng" dirty="0" err="1">
                <a:solidFill>
                  <a:srgbClr val="0070C0"/>
                </a:solidFill>
              </a:rPr>
              <a:t>climate</a:t>
            </a:r>
            <a:endParaRPr lang="pl-PL" b="1" u="sng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l-PL" b="1" u="sng" dirty="0">
                <a:solidFill>
                  <a:srgbClr val="0070C0"/>
                </a:solidFill>
              </a:rPr>
              <a:t>with </a:t>
            </a:r>
            <a:r>
              <a:rPr lang="pl-PL" b="1" u="sng" dirty="0" err="1">
                <a:solidFill>
                  <a:srgbClr val="0070C0"/>
                </a:solidFill>
              </a:rPr>
              <a:t>organic</a:t>
            </a:r>
            <a:r>
              <a:rPr lang="pl-PL" b="1" u="sng" dirty="0">
                <a:solidFill>
                  <a:srgbClr val="0070C0"/>
                </a:solidFill>
              </a:rPr>
              <a:t> </a:t>
            </a:r>
            <a:r>
              <a:rPr lang="pl-PL" b="1" u="sng" dirty="0" err="1">
                <a:solidFill>
                  <a:srgbClr val="0070C0"/>
                </a:solidFill>
              </a:rPr>
              <a:t>productivity-driven</a:t>
            </a:r>
            <a:r>
              <a:rPr lang="pl-PL" b="1" u="sng" dirty="0">
                <a:solidFill>
                  <a:srgbClr val="0070C0"/>
                </a:solidFill>
              </a:rPr>
              <a:t> </a:t>
            </a:r>
            <a:r>
              <a:rPr lang="pl-PL" b="1" u="sng" dirty="0" err="1">
                <a:solidFill>
                  <a:srgbClr val="0070C0"/>
                </a:solidFill>
              </a:rPr>
              <a:t>carbonate</a:t>
            </a:r>
            <a:r>
              <a:rPr lang="pl-PL" b="1" u="sng" dirty="0">
                <a:solidFill>
                  <a:srgbClr val="0070C0"/>
                </a:solidFill>
              </a:rPr>
              <a:t> </a:t>
            </a:r>
            <a:r>
              <a:rPr lang="pl-PL" b="1" u="sng" dirty="0" err="1">
                <a:solidFill>
                  <a:srgbClr val="0070C0"/>
                </a:solidFill>
              </a:rPr>
              <a:t>precipitation</a:t>
            </a:r>
            <a:r>
              <a:rPr lang="pl-PL" b="1" u="sng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Modern </a:t>
            </a:r>
            <a:r>
              <a:rPr lang="pl-PL" dirty="0" err="1">
                <a:solidFill>
                  <a:schemeClr val="bg1"/>
                </a:solidFill>
              </a:rPr>
              <a:t>lake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analogs</a:t>
            </a:r>
            <a:r>
              <a:rPr lang="pl-PL" dirty="0">
                <a:solidFill>
                  <a:schemeClr val="bg1"/>
                </a:solidFill>
              </a:rPr>
              <a:t>: </a:t>
            </a:r>
            <a:r>
              <a:rPr lang="pl-PL" u="sng" dirty="0">
                <a:solidFill>
                  <a:schemeClr val="bg1"/>
                </a:solidFill>
              </a:rPr>
              <a:t>Great Plains of Canada</a:t>
            </a:r>
            <a:r>
              <a:rPr lang="pl-PL" dirty="0">
                <a:solidFill>
                  <a:schemeClr val="bg1"/>
                </a:solidFill>
              </a:rPr>
              <a:t>, high-</a:t>
            </a:r>
            <a:r>
              <a:rPr lang="pl-PL" dirty="0" err="1">
                <a:solidFill>
                  <a:schemeClr val="bg1"/>
                </a:solidFill>
              </a:rPr>
              <a:t>altitude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Tibetan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or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Andean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playas</a:t>
            </a:r>
            <a:r>
              <a:rPr lang="pl-PL" dirty="0">
                <a:solidFill>
                  <a:schemeClr val="bg1"/>
                </a:solidFill>
              </a:rPr>
              <a:t>, </a:t>
            </a:r>
            <a:r>
              <a:rPr lang="pl-PL" dirty="0" err="1">
                <a:solidFill>
                  <a:schemeClr val="bg1"/>
                </a:solidFill>
              </a:rPr>
              <a:t>Antarctic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dry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valleys</a:t>
            </a:r>
            <a:r>
              <a:rPr lang="pl-PL" dirty="0">
                <a:solidFill>
                  <a:schemeClr val="bg1"/>
                </a:solidFill>
              </a:rPr>
              <a:t>...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C86C851-24E5-AA33-8CD2-3A8542F7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577" y="126444"/>
            <a:ext cx="3329649" cy="207147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1B13653-B931-4FFF-B968-A5FEAB816013}"/>
              </a:ext>
            </a:extLst>
          </p:cNvPr>
          <p:cNvSpPr txBox="1"/>
          <p:nvPr/>
        </p:nvSpPr>
        <p:spPr>
          <a:xfrm>
            <a:off x="2139193" y="287283"/>
            <a:ext cx="3749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err="1">
                <a:solidFill>
                  <a:srgbClr val="0070C0"/>
                </a:solidFill>
              </a:rPr>
              <a:t>Geochemistry</a:t>
            </a:r>
            <a:r>
              <a:rPr lang="pl-PL" sz="2400" b="1" dirty="0">
                <a:solidFill>
                  <a:srgbClr val="0070C0"/>
                </a:solidFill>
              </a:rPr>
              <a:t> &amp; </a:t>
            </a:r>
            <a:r>
              <a:rPr lang="pl-PL" sz="2400" b="1" dirty="0" err="1">
                <a:solidFill>
                  <a:srgbClr val="0070C0"/>
                </a:solidFill>
              </a:rPr>
              <a:t>Synthesis</a:t>
            </a:r>
            <a:endParaRPr lang="pl-PL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8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B90A77CF-9C23-4BAD-BF88-48CB4852A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08" y="823528"/>
            <a:ext cx="7189878" cy="392135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9B65844-AA30-4D04-803F-2DC4DB29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07" y="0"/>
            <a:ext cx="6735393" cy="719552"/>
          </a:xfrm>
        </p:spPr>
        <p:txBody>
          <a:bodyPr>
            <a:normAutofit/>
          </a:bodyPr>
          <a:lstStyle/>
          <a:p>
            <a:r>
              <a:rPr lang="pl-PL" sz="2400" dirty="0" err="1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Lapichi</a:t>
            </a:r>
            <a:r>
              <a:rPr lang="pl-PL" sz="240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Fm. from the East </a:t>
            </a:r>
            <a:r>
              <a:rPr lang="pl-PL" sz="2400" dirty="0" err="1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European</a:t>
            </a:r>
            <a:r>
              <a:rPr lang="pl-PL" sz="240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400" dirty="0" err="1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Craton</a:t>
            </a:r>
            <a:endParaRPr lang="pl-PL" sz="2400" dirty="0">
              <a:ln>
                <a:noFill/>
              </a:ln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13BEF46-97A3-4D43-AC30-F88514E0851C}"/>
              </a:ext>
            </a:extLst>
          </p:cNvPr>
          <p:cNvSpPr txBox="1"/>
          <p:nvPr/>
        </p:nvSpPr>
        <p:spPr>
          <a:xfrm>
            <a:off x="6282108" y="4519137"/>
            <a:ext cx="18261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Środoń</a:t>
            </a:r>
            <a:r>
              <a:rPr lang="pl-PL" sz="1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al. (2022) </a:t>
            </a:r>
            <a:r>
              <a:rPr lang="pl-PL" sz="1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Prec</a:t>
            </a:r>
            <a:r>
              <a:rPr lang="pl-PL" sz="1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Res.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6F62CBC4-AC39-4253-888B-7A38A30655C1}"/>
              </a:ext>
            </a:extLst>
          </p:cNvPr>
          <p:cNvSpPr/>
          <p:nvPr/>
        </p:nvSpPr>
        <p:spPr>
          <a:xfrm>
            <a:off x="2519553" y="2629006"/>
            <a:ext cx="830510" cy="310393"/>
          </a:xfrm>
          <a:prstGeom prst="ellipse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140ACE1-1EBE-4784-9CD5-8AD71E9AB4CC}"/>
              </a:ext>
            </a:extLst>
          </p:cNvPr>
          <p:cNvSpPr txBox="1"/>
          <p:nvPr/>
        </p:nvSpPr>
        <p:spPr>
          <a:xfrm>
            <a:off x="300407" y="4765358"/>
            <a:ext cx="11664709" cy="1895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bg1"/>
                </a:solidFill>
              </a:rPr>
              <a:t>Sandwiched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between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glacial</a:t>
            </a:r>
            <a:r>
              <a:rPr lang="pl-PL" sz="1600" dirty="0">
                <a:solidFill>
                  <a:schemeClr val="bg1"/>
                </a:solidFill>
              </a:rPr>
              <a:t> and </a:t>
            </a:r>
            <a:r>
              <a:rPr lang="pl-PL" sz="1600" dirty="0" err="1">
                <a:solidFill>
                  <a:schemeClr val="bg1"/>
                </a:solidFill>
              </a:rPr>
              <a:t>periglacial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continental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deposits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bg1"/>
                </a:solidFill>
              </a:rPr>
              <a:t>Gaps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at</a:t>
            </a:r>
            <a:r>
              <a:rPr lang="pl-PL" sz="1600" dirty="0">
                <a:solidFill>
                  <a:schemeClr val="bg1"/>
                </a:solidFill>
              </a:rPr>
              <a:t> the </a:t>
            </a:r>
            <a:r>
              <a:rPr lang="pl-PL" sz="1600" dirty="0" err="1">
                <a:solidFill>
                  <a:schemeClr val="bg1"/>
                </a:solidFill>
              </a:rPr>
              <a:t>base</a:t>
            </a:r>
            <a:r>
              <a:rPr lang="pl-PL" sz="1600" dirty="0">
                <a:solidFill>
                  <a:schemeClr val="bg1"/>
                </a:solidFill>
              </a:rPr>
              <a:t> and the top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bg1"/>
                </a:solidFill>
              </a:rPr>
              <a:t>Cryogenian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age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bg1"/>
                </a:solidFill>
              </a:rPr>
              <a:t>Sequence</a:t>
            </a:r>
            <a:r>
              <a:rPr lang="pl-PL" sz="1600" dirty="0">
                <a:solidFill>
                  <a:schemeClr val="bg1"/>
                </a:solidFill>
              </a:rPr>
              <a:t> of </a:t>
            </a:r>
            <a:r>
              <a:rPr lang="pl-PL" sz="1600" dirty="0" err="1">
                <a:solidFill>
                  <a:schemeClr val="bg1"/>
                </a:solidFill>
              </a:rPr>
              <a:t>mixed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carbonate-siliciclastic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deposits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bg1"/>
                </a:solidFill>
              </a:rPr>
              <a:t>Exceptionally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low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thermal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maturity</a:t>
            </a:r>
            <a:r>
              <a:rPr lang="pl-PL" sz="1600" dirty="0">
                <a:solidFill>
                  <a:schemeClr val="bg1"/>
                </a:solidFill>
              </a:rPr>
              <a:t>, </a:t>
            </a:r>
            <a:r>
              <a:rPr lang="pl-PL" sz="1600" dirty="0" err="1">
                <a:solidFill>
                  <a:schemeClr val="bg1"/>
                </a:solidFill>
              </a:rPr>
              <a:t>insignificant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diagenetic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alteration</a:t>
            </a:r>
            <a:r>
              <a:rPr lang="pl-PL" sz="1600" dirty="0">
                <a:solidFill>
                  <a:schemeClr val="bg1"/>
                </a:solidFill>
              </a:rPr>
              <a:t>, </a:t>
            </a:r>
            <a:r>
              <a:rPr lang="pl-PL" sz="1600" dirty="0" err="1">
                <a:solidFill>
                  <a:schemeClr val="bg1"/>
                </a:solidFill>
              </a:rPr>
              <a:t>insignificant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burial</a:t>
            </a:r>
            <a:endParaRPr lang="pl-PL" sz="1600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130604C-64DF-4A35-92B1-A9D8320DF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286" y="1261273"/>
            <a:ext cx="4600575" cy="350408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9D4C9A4-5D2F-4BE8-A0E5-32B52F10773D}"/>
              </a:ext>
            </a:extLst>
          </p:cNvPr>
          <p:cNvSpPr txBox="1"/>
          <p:nvPr/>
        </p:nvSpPr>
        <p:spPr>
          <a:xfrm>
            <a:off x="9855243" y="4760437"/>
            <a:ext cx="21098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Cantine</a:t>
            </a:r>
            <a:r>
              <a:rPr lang="pl-PL" sz="1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al. (2020) Earth-</a:t>
            </a:r>
            <a:r>
              <a:rPr lang="pl-PL" sz="1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Sci</a:t>
            </a:r>
            <a:r>
              <a:rPr lang="pl-PL" sz="1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pl-PL" sz="1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Rev</a:t>
            </a:r>
            <a:r>
              <a:rPr lang="pl-PL" sz="1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BED633F-C6CC-4B83-ACD5-EC950B6B904E}"/>
              </a:ext>
            </a:extLst>
          </p:cNvPr>
          <p:cNvSpPr/>
          <p:nvPr/>
        </p:nvSpPr>
        <p:spPr>
          <a:xfrm>
            <a:off x="8108249" y="738530"/>
            <a:ext cx="35921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21211"/>
                </a:solidFill>
              </a:rPr>
              <a:t>Distribution of limestone and dolomite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411731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C023F9B-2906-C850-F6EE-BF19BD2DE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42" y="189244"/>
            <a:ext cx="11075516" cy="64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B85B248-4BB6-4B98-A4B9-658C71273B4D}"/>
              </a:ext>
            </a:extLst>
          </p:cNvPr>
          <p:cNvSpPr txBox="1"/>
          <p:nvPr/>
        </p:nvSpPr>
        <p:spPr>
          <a:xfrm>
            <a:off x="9952468" y="180100"/>
            <a:ext cx="223953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>
                <a:solidFill>
                  <a:schemeClr val="bg1"/>
                </a:solidFill>
              </a:rPr>
              <a:t>Stoichiometric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</a:p>
          <a:p>
            <a:r>
              <a:rPr lang="pl-PL" sz="1600" dirty="0" err="1">
                <a:solidFill>
                  <a:schemeClr val="bg1"/>
                </a:solidFill>
              </a:rPr>
              <a:t>planar</a:t>
            </a:r>
            <a:r>
              <a:rPr lang="pl-PL" sz="1600" dirty="0">
                <a:solidFill>
                  <a:schemeClr val="bg1"/>
                </a:solidFill>
              </a:rPr>
              <a:t>-S </a:t>
            </a:r>
            <a:r>
              <a:rPr lang="pl-PL" sz="1600" dirty="0" err="1">
                <a:solidFill>
                  <a:schemeClr val="bg1"/>
                </a:solidFill>
              </a:rPr>
              <a:t>dolomicrite</a:t>
            </a:r>
            <a:endParaRPr lang="pl-PL" sz="1600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+</a:t>
            </a:r>
            <a:r>
              <a:rPr lang="pl-PL" sz="1600" dirty="0" err="1">
                <a:solidFill>
                  <a:schemeClr val="bg1"/>
                </a:solidFill>
              </a:rPr>
              <a:t>dolomicrosparite</a:t>
            </a:r>
            <a:endParaRPr lang="pl-PL" sz="1600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+</a:t>
            </a:r>
            <a:r>
              <a:rPr lang="pl-PL" sz="1600" dirty="0" err="1">
                <a:solidFill>
                  <a:schemeClr val="bg1"/>
                </a:solidFill>
              </a:rPr>
              <a:t>hematite</a:t>
            </a:r>
            <a:r>
              <a:rPr lang="pl-PL" sz="1600" dirty="0">
                <a:solidFill>
                  <a:schemeClr val="bg1"/>
                </a:solidFill>
              </a:rPr>
              <a:t>/</a:t>
            </a:r>
            <a:r>
              <a:rPr lang="pl-PL" sz="1600" dirty="0" err="1">
                <a:solidFill>
                  <a:schemeClr val="bg1"/>
                </a:solidFill>
              </a:rPr>
              <a:t>goethite</a:t>
            </a:r>
            <a:endParaRPr lang="pl-PL" sz="1600" dirty="0">
              <a:solidFill>
                <a:schemeClr val="bg1"/>
              </a:solidFill>
            </a:endParaRPr>
          </a:p>
          <a:p>
            <a:endParaRPr lang="pl-PL" sz="1600" dirty="0">
              <a:solidFill>
                <a:schemeClr val="bg1"/>
              </a:solidFill>
            </a:endParaRPr>
          </a:p>
          <a:p>
            <a:endParaRPr lang="pl-PL" sz="1600" dirty="0">
              <a:solidFill>
                <a:schemeClr val="bg1"/>
              </a:solidFill>
            </a:endParaRPr>
          </a:p>
          <a:p>
            <a:r>
              <a:rPr lang="pl-PL" sz="1600" dirty="0" err="1">
                <a:solidFill>
                  <a:schemeClr val="bg1"/>
                </a:solidFill>
              </a:rPr>
              <a:t>Weathered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dolomicrite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clasts</a:t>
            </a:r>
            <a:r>
              <a:rPr lang="pl-PL" sz="1600" dirty="0">
                <a:solidFill>
                  <a:schemeClr val="bg1"/>
                </a:solidFill>
              </a:rPr>
              <a:t> – </a:t>
            </a:r>
            <a:r>
              <a:rPr lang="pl-PL" sz="1600" dirty="0" err="1">
                <a:solidFill>
                  <a:schemeClr val="bg1"/>
                </a:solidFill>
              </a:rPr>
              <a:t>subaerial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exposure</a:t>
            </a:r>
            <a:r>
              <a:rPr lang="pl-PL" sz="1600" dirty="0">
                <a:solidFill>
                  <a:schemeClr val="bg1"/>
                </a:solidFill>
              </a:rPr>
              <a:t> and </a:t>
            </a:r>
            <a:r>
              <a:rPr lang="pl-PL" sz="1600" dirty="0" err="1">
                <a:solidFill>
                  <a:schemeClr val="bg1"/>
                </a:solidFill>
              </a:rPr>
              <a:t>intrabasinal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redeposition</a:t>
            </a:r>
            <a:endParaRPr lang="pl-PL" sz="1600" dirty="0">
              <a:solidFill>
                <a:schemeClr val="bg1"/>
              </a:solidFill>
            </a:endParaRPr>
          </a:p>
          <a:p>
            <a:endParaRPr lang="pl-PL" sz="1600" dirty="0">
              <a:solidFill>
                <a:schemeClr val="bg1"/>
              </a:solidFill>
            </a:endParaRPr>
          </a:p>
          <a:p>
            <a:endParaRPr lang="pl-PL" sz="1600" dirty="0">
              <a:solidFill>
                <a:schemeClr val="bg1"/>
              </a:solidFill>
            </a:endParaRPr>
          </a:p>
          <a:p>
            <a:r>
              <a:rPr lang="pl-PL" sz="1600" dirty="0" err="1">
                <a:solidFill>
                  <a:schemeClr val="bg1"/>
                </a:solidFill>
              </a:rPr>
              <a:t>Isopachous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dolomite</a:t>
            </a:r>
            <a:r>
              <a:rPr lang="pl-PL" sz="1600" dirty="0">
                <a:solidFill>
                  <a:schemeClr val="bg1"/>
                </a:solidFill>
              </a:rPr>
              <a:t>: </a:t>
            </a:r>
            <a:r>
              <a:rPr lang="pl-PL" sz="1600" dirty="0" err="1">
                <a:solidFill>
                  <a:schemeClr val="bg1"/>
                </a:solidFill>
              </a:rPr>
              <a:t>micrite</a:t>
            </a:r>
            <a:r>
              <a:rPr lang="pl-PL" sz="1600" dirty="0">
                <a:solidFill>
                  <a:schemeClr val="bg1"/>
                </a:solidFill>
              </a:rPr>
              <a:t>-to-</a:t>
            </a:r>
            <a:r>
              <a:rPr lang="pl-PL" sz="1600" dirty="0" err="1">
                <a:solidFill>
                  <a:schemeClr val="bg1"/>
                </a:solidFill>
              </a:rPr>
              <a:t>microsparite</a:t>
            </a:r>
            <a:r>
              <a:rPr lang="pl-PL" sz="1600" dirty="0">
                <a:solidFill>
                  <a:schemeClr val="bg1"/>
                </a:solidFill>
              </a:rPr>
              <a:t> – </a:t>
            </a:r>
            <a:r>
              <a:rPr lang="pl-PL" sz="1600" dirty="0" err="1">
                <a:solidFill>
                  <a:schemeClr val="bg1"/>
                </a:solidFill>
              </a:rPr>
              <a:t>beachrock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cements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under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micobial</a:t>
            </a:r>
            <a:r>
              <a:rPr lang="pl-PL" sz="1600" dirty="0">
                <a:solidFill>
                  <a:schemeClr val="bg1"/>
                </a:solidFill>
              </a:rPr>
              <a:t> influence.</a:t>
            </a:r>
          </a:p>
          <a:p>
            <a:endParaRPr lang="pl-PL" sz="1600" dirty="0">
              <a:solidFill>
                <a:schemeClr val="bg1"/>
              </a:solidFill>
            </a:endParaRPr>
          </a:p>
          <a:p>
            <a:endParaRPr lang="pl-PL" sz="1600" dirty="0">
              <a:solidFill>
                <a:schemeClr val="bg1"/>
              </a:solidFill>
            </a:endParaRPr>
          </a:p>
          <a:p>
            <a:r>
              <a:rPr lang="pl-PL" sz="1600" u="sng" dirty="0" err="1">
                <a:solidFill>
                  <a:schemeClr val="bg1"/>
                </a:solidFill>
              </a:rPr>
              <a:t>Fabric-retentive</a:t>
            </a:r>
            <a:r>
              <a:rPr lang="pl-PL" sz="1600" u="sng" dirty="0">
                <a:solidFill>
                  <a:schemeClr val="bg1"/>
                </a:solidFill>
              </a:rPr>
              <a:t> </a:t>
            </a:r>
            <a:r>
              <a:rPr lang="pl-PL" sz="1600" u="sng" dirty="0" err="1">
                <a:solidFill>
                  <a:schemeClr val="bg1"/>
                </a:solidFill>
              </a:rPr>
              <a:t>penecontemporaneous</a:t>
            </a:r>
            <a:r>
              <a:rPr lang="pl-PL" sz="1600" u="sng" dirty="0">
                <a:solidFill>
                  <a:schemeClr val="bg1"/>
                </a:solidFill>
              </a:rPr>
              <a:t> </a:t>
            </a:r>
            <a:r>
              <a:rPr lang="pl-PL" sz="1600" u="sng" dirty="0" err="1">
                <a:solidFill>
                  <a:schemeClr val="bg1"/>
                </a:solidFill>
              </a:rPr>
              <a:t>dolostone</a:t>
            </a:r>
            <a:r>
              <a:rPr lang="pl-PL" sz="1600" u="sng" dirty="0">
                <a:solidFill>
                  <a:schemeClr val="bg1"/>
                </a:solidFill>
              </a:rPr>
              <a:t> </a:t>
            </a:r>
            <a:r>
              <a:rPr lang="pl-PL" sz="1600" u="sng" dirty="0" err="1">
                <a:solidFill>
                  <a:schemeClr val="bg1"/>
                </a:solidFill>
              </a:rPr>
              <a:t>deposited</a:t>
            </a:r>
            <a:r>
              <a:rPr lang="pl-PL" sz="1600" u="sng" dirty="0">
                <a:solidFill>
                  <a:schemeClr val="bg1"/>
                </a:solidFill>
              </a:rPr>
              <a:t> in a </a:t>
            </a:r>
            <a:r>
              <a:rPr lang="pl-PL" sz="1600" u="sng" dirty="0" err="1">
                <a:solidFill>
                  <a:schemeClr val="bg1"/>
                </a:solidFill>
              </a:rPr>
              <a:t>shallow-water</a:t>
            </a:r>
            <a:r>
              <a:rPr lang="pl-PL" sz="1600" u="sng" dirty="0">
                <a:solidFill>
                  <a:schemeClr val="bg1"/>
                </a:solidFill>
              </a:rPr>
              <a:t> </a:t>
            </a:r>
            <a:r>
              <a:rPr lang="pl-PL" sz="1600" u="sng" dirty="0" err="1">
                <a:solidFill>
                  <a:schemeClr val="bg1"/>
                </a:solidFill>
              </a:rPr>
              <a:t>basin</a:t>
            </a:r>
            <a:endParaRPr lang="pl-PL" sz="1600" u="sng" dirty="0">
              <a:solidFill>
                <a:schemeClr val="bg1"/>
              </a:solidFill>
            </a:endParaRPr>
          </a:p>
          <a:p>
            <a:endParaRPr lang="pl-PL" sz="1600" dirty="0">
              <a:solidFill>
                <a:schemeClr val="bg1"/>
              </a:solidFill>
            </a:endParaRPr>
          </a:p>
          <a:p>
            <a:endParaRPr lang="pl-PL" sz="1600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8918D94-28B7-BA44-A0F2-6C470492E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97" y="180100"/>
            <a:ext cx="9783271" cy="64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22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0ACAC0E-557A-468C-97B7-F5D5F19E1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6" y="427839"/>
            <a:ext cx="11840837" cy="597632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442FA4E-E13C-007C-E878-2C6468801414}"/>
              </a:ext>
            </a:extLst>
          </p:cNvPr>
          <p:cNvSpPr txBox="1"/>
          <p:nvPr/>
        </p:nvSpPr>
        <p:spPr>
          <a:xfrm rot="18791561">
            <a:off x="3083990" y="3098420"/>
            <a:ext cx="3548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coccoidal cyanobacterial mats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4279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6A5C1413-F5E5-4B62-A338-893B87D244D2}"/>
              </a:ext>
            </a:extLst>
          </p:cNvPr>
          <p:cNvSpPr txBox="1"/>
          <p:nvPr/>
        </p:nvSpPr>
        <p:spPr>
          <a:xfrm>
            <a:off x="834107" y="109908"/>
            <a:ext cx="526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>
                <a:solidFill>
                  <a:schemeClr val="bg1"/>
                </a:solidFill>
              </a:rPr>
              <a:t>Marinoan</a:t>
            </a:r>
            <a:r>
              <a:rPr lang="pl-PL" sz="1200" dirty="0">
                <a:solidFill>
                  <a:schemeClr val="bg1"/>
                </a:solidFill>
              </a:rPr>
              <a:t> </a:t>
            </a:r>
            <a:r>
              <a:rPr lang="pl-PL" sz="1200" dirty="0" err="1">
                <a:solidFill>
                  <a:schemeClr val="bg1"/>
                </a:solidFill>
              </a:rPr>
              <a:t>carbonates</a:t>
            </a:r>
            <a:r>
              <a:rPr lang="pl-PL" sz="1200" dirty="0">
                <a:solidFill>
                  <a:schemeClr val="bg1"/>
                </a:solidFill>
              </a:rPr>
              <a:t> from Svalbard (</a:t>
            </a:r>
            <a:r>
              <a:rPr lang="pl-PL" sz="1200" dirty="0" err="1">
                <a:solidFill>
                  <a:schemeClr val="bg1"/>
                </a:solidFill>
              </a:rPr>
              <a:t>Fairchild</a:t>
            </a:r>
            <a:r>
              <a:rPr lang="pl-PL" sz="1200" dirty="0">
                <a:solidFill>
                  <a:schemeClr val="bg1"/>
                </a:solidFill>
              </a:rPr>
              <a:t> et al., 2016 </a:t>
            </a:r>
            <a:r>
              <a:rPr lang="pl-PL" sz="1200" dirty="0" err="1">
                <a:solidFill>
                  <a:schemeClr val="bg1"/>
                </a:solidFill>
              </a:rPr>
              <a:t>Sedimentology</a:t>
            </a:r>
            <a:r>
              <a:rPr lang="pl-PL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90E80EC-AECC-4427-8DAF-967267F52352}"/>
              </a:ext>
            </a:extLst>
          </p:cNvPr>
          <p:cNvSpPr txBox="1"/>
          <p:nvPr/>
        </p:nvSpPr>
        <p:spPr>
          <a:xfrm>
            <a:off x="5968945" y="109907"/>
            <a:ext cx="4975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>
                <a:solidFill>
                  <a:schemeClr val="bg1"/>
                </a:solidFill>
              </a:rPr>
              <a:t>Cryogenian</a:t>
            </a:r>
            <a:r>
              <a:rPr lang="pl-PL" sz="1200" dirty="0">
                <a:solidFill>
                  <a:schemeClr val="bg1"/>
                </a:solidFill>
              </a:rPr>
              <a:t> </a:t>
            </a:r>
            <a:r>
              <a:rPr lang="pl-PL" sz="1200" dirty="0" err="1">
                <a:solidFill>
                  <a:schemeClr val="bg1"/>
                </a:solidFill>
              </a:rPr>
              <a:t>dolostones</a:t>
            </a:r>
            <a:r>
              <a:rPr lang="pl-PL" sz="1200" dirty="0">
                <a:solidFill>
                  <a:schemeClr val="bg1"/>
                </a:solidFill>
              </a:rPr>
              <a:t> from EEC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6010AA9-CEB6-41D7-9431-118767EB2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23" y="420852"/>
            <a:ext cx="9289509" cy="616401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93DF7EF-2C47-41C5-9508-686CB28159F9}"/>
              </a:ext>
            </a:extLst>
          </p:cNvPr>
          <p:cNvSpPr txBox="1"/>
          <p:nvPr/>
        </p:nvSpPr>
        <p:spPr>
          <a:xfrm>
            <a:off x="9364323" y="3911420"/>
            <a:ext cx="2324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Ikaite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pseudomorphs</a:t>
            </a:r>
            <a:r>
              <a:rPr lang="pl-PL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5475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0A68FF0-FD79-0323-73A0-A538E4993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2" y="329753"/>
            <a:ext cx="11965093" cy="620907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98B868D-5B7F-4B34-B4E3-4C00FBD553D8}"/>
              </a:ext>
            </a:extLst>
          </p:cNvPr>
          <p:cNvSpPr txBox="1"/>
          <p:nvPr/>
        </p:nvSpPr>
        <p:spPr>
          <a:xfrm>
            <a:off x="3535964" y="2429485"/>
            <a:ext cx="8318239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planar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dolosparite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neomorphic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alteration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non-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stoichiometric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poorly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ordered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dolomicrite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66B81ED-0616-4E42-915D-171D7977326C}"/>
              </a:ext>
            </a:extLst>
          </p:cNvPr>
          <p:cNvSpPr txBox="1"/>
          <p:nvPr/>
        </p:nvSpPr>
        <p:spPr>
          <a:xfrm>
            <a:off x="10282136" y="5311303"/>
            <a:ext cx="801823" cy="369332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EBSD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00DCA36-DBFE-4C13-99E5-74216E13E7D9}"/>
              </a:ext>
            </a:extLst>
          </p:cNvPr>
          <p:cNvSpPr txBox="1"/>
          <p:nvPr/>
        </p:nvSpPr>
        <p:spPr>
          <a:xfrm>
            <a:off x="624152" y="3429000"/>
            <a:ext cx="1672253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tabular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dolosparite</a:t>
            </a:r>
            <a:endPara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3571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F61E4B7-5F07-6801-E3D7-B0FFFCD00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87" y="155643"/>
            <a:ext cx="11056836" cy="653464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B4E5B33-F831-4DDD-AE9E-6C593FD3EE23}"/>
              </a:ext>
            </a:extLst>
          </p:cNvPr>
          <p:cNvSpPr txBox="1"/>
          <p:nvPr/>
        </p:nvSpPr>
        <p:spPr>
          <a:xfrm>
            <a:off x="3671247" y="269942"/>
            <a:ext cx="4863126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tabular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cloudy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dolosparite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dense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magnesite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inclusions</a:t>
            </a:r>
            <a:endPara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10D2D00-09E5-4D42-A252-806204C4015D}"/>
              </a:ext>
            </a:extLst>
          </p:cNvPr>
          <p:cNvSpPr txBox="1"/>
          <p:nvPr/>
        </p:nvSpPr>
        <p:spPr>
          <a:xfrm>
            <a:off x="3344970" y="4498235"/>
            <a:ext cx="5594747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limpid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zoned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dolosparite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fringes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yellow-luminescing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cement</a:t>
            </a:r>
          </a:p>
        </p:txBody>
      </p:sp>
    </p:spTree>
    <p:extLst>
      <p:ext uri="{BB962C8B-B14F-4D97-AF65-F5344CB8AC3E}">
        <p14:creationId xmlns:p14="http://schemas.microsoft.com/office/powerpoint/2010/main" val="2472082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AEF922F-ADA3-0EEF-3D30-7EF1511C2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96" y="170957"/>
            <a:ext cx="11898408" cy="651608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66919F3-6802-43BE-8593-3423661DA875}"/>
              </a:ext>
            </a:extLst>
          </p:cNvPr>
          <p:cNvSpPr txBox="1"/>
          <p:nvPr/>
        </p:nvSpPr>
        <p:spPr>
          <a:xfrm>
            <a:off x="9949342" y="4446165"/>
            <a:ext cx="2158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>
                <a:solidFill>
                  <a:schemeClr val="bg1"/>
                </a:solidFill>
              </a:rPr>
              <a:t>Tabular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dolomite</a:t>
            </a:r>
            <a:r>
              <a:rPr lang="pl-PL" sz="1600" dirty="0">
                <a:solidFill>
                  <a:schemeClr val="bg1"/>
                </a:solidFill>
              </a:rPr>
              <a:t> with CL </a:t>
            </a:r>
            <a:r>
              <a:rPr lang="pl-PL" sz="1600" dirty="0" err="1">
                <a:solidFill>
                  <a:schemeClr val="bg1"/>
                </a:solidFill>
              </a:rPr>
              <a:t>zonation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reflecting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crystal</a:t>
            </a:r>
            <a:r>
              <a:rPr lang="pl-PL" sz="1600" dirty="0">
                <a:solidFill>
                  <a:schemeClr val="bg1"/>
                </a:solidFill>
              </a:rPr>
              <a:t> habit – </a:t>
            </a:r>
            <a:r>
              <a:rPr lang="pl-PL" sz="1600" dirty="0" err="1">
                <a:solidFill>
                  <a:schemeClr val="bg1"/>
                </a:solidFill>
              </a:rPr>
              <a:t>primary</a:t>
            </a:r>
            <a:endParaRPr lang="pl-PL" sz="1600" dirty="0">
              <a:solidFill>
                <a:schemeClr val="bg1"/>
              </a:solidFill>
            </a:endParaRPr>
          </a:p>
          <a:p>
            <a:endParaRPr lang="pl-PL" sz="1600" dirty="0">
              <a:solidFill>
                <a:schemeClr val="bg1"/>
              </a:solidFill>
            </a:endParaRPr>
          </a:p>
          <a:p>
            <a:r>
              <a:rPr lang="pl-PL" sz="1600" dirty="0" err="1">
                <a:solidFill>
                  <a:schemeClr val="bg1"/>
                </a:solidFill>
              </a:rPr>
              <a:t>Yellow-greenish</a:t>
            </a:r>
            <a:r>
              <a:rPr lang="pl-PL" sz="1600" dirty="0">
                <a:solidFill>
                  <a:schemeClr val="bg1"/>
                </a:solidFill>
              </a:rPr>
              <a:t> CL </a:t>
            </a:r>
          </a:p>
          <a:p>
            <a:r>
              <a:rPr lang="pl-PL" sz="1600" dirty="0">
                <a:solidFill>
                  <a:schemeClr val="bg1"/>
                </a:solidFill>
              </a:rPr>
              <a:t>+ c-</a:t>
            </a:r>
            <a:r>
              <a:rPr lang="pl-PL" sz="1600" dirty="0" err="1">
                <a:solidFill>
                  <a:schemeClr val="bg1"/>
                </a:solidFill>
              </a:rPr>
              <a:t>axic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perpend</a:t>
            </a:r>
            <a:r>
              <a:rPr lang="pl-PL" sz="1600" dirty="0">
                <a:solidFill>
                  <a:schemeClr val="bg1"/>
                </a:solidFill>
              </a:rPr>
              <a:t>. to the </a:t>
            </a:r>
            <a:r>
              <a:rPr lang="pl-PL" sz="1600" dirty="0" err="1">
                <a:solidFill>
                  <a:schemeClr val="bg1"/>
                </a:solidFill>
              </a:rPr>
              <a:t>flattness</a:t>
            </a:r>
            <a:r>
              <a:rPr lang="pl-PL" sz="1600" dirty="0">
                <a:solidFill>
                  <a:schemeClr val="bg1"/>
                </a:solidFill>
              </a:rPr>
              <a:t> – </a:t>
            </a:r>
            <a:r>
              <a:rPr lang="pl-PL" sz="1600" dirty="0" err="1">
                <a:solidFill>
                  <a:schemeClr val="bg1"/>
                </a:solidFill>
              </a:rPr>
              <a:t>evaporative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pl-PL" sz="1600" dirty="0" err="1">
                <a:solidFill>
                  <a:schemeClr val="bg1"/>
                </a:solidFill>
              </a:rPr>
              <a:t>origin</a:t>
            </a:r>
            <a:r>
              <a:rPr lang="pl-PL" sz="1600" dirty="0">
                <a:solidFill>
                  <a:schemeClr val="bg1"/>
                </a:solidFill>
              </a:rPr>
              <a:t> in high Mg/Ca </a:t>
            </a:r>
            <a:r>
              <a:rPr lang="pl-PL" sz="1600" dirty="0" err="1">
                <a:solidFill>
                  <a:schemeClr val="bg1"/>
                </a:solidFill>
              </a:rPr>
              <a:t>water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3FBB467-92D0-44B8-BBF5-DBFBFBB3B7AE}"/>
              </a:ext>
            </a:extLst>
          </p:cNvPr>
          <p:cNvSpPr txBox="1"/>
          <p:nvPr/>
        </p:nvSpPr>
        <p:spPr>
          <a:xfrm>
            <a:off x="7882885" y="5230995"/>
            <a:ext cx="801823" cy="369332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EBSD</a:t>
            </a:r>
          </a:p>
        </p:txBody>
      </p:sp>
    </p:spTree>
    <p:extLst>
      <p:ext uri="{BB962C8B-B14F-4D97-AF65-F5344CB8AC3E}">
        <p14:creationId xmlns:p14="http://schemas.microsoft.com/office/powerpoint/2010/main" val="28876997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Łupek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TM04033929[[fn=Łupek]]</Template>
  <TotalTime>5434</TotalTime>
  <Words>412</Words>
  <Application>Microsoft Office PowerPoint</Application>
  <PresentationFormat>Panoramiczny</PresentationFormat>
  <Paragraphs>65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Calisto MT</vt:lpstr>
      <vt:lpstr>Cambria</vt:lpstr>
      <vt:lpstr>Times New Roman</vt:lpstr>
      <vt:lpstr>Trebuchet MS</vt:lpstr>
      <vt:lpstr>Wingdings 2</vt:lpstr>
      <vt:lpstr>Łupek</vt:lpstr>
      <vt:lpstr>Peculiar micromorphologies of the middle Neoproterozoic dolomite-magnesite association formed in a hypersaline-alkaline periglacial lake</vt:lpstr>
      <vt:lpstr>Lapichi Fm. from the East European Craton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</dc:creator>
  <cp:lastModifiedBy>MBojanowski</cp:lastModifiedBy>
  <cp:revision>78</cp:revision>
  <dcterms:created xsi:type="dcterms:W3CDTF">2022-04-26T15:32:22Z</dcterms:created>
  <dcterms:modified xsi:type="dcterms:W3CDTF">2022-05-26T12:37:59Z</dcterms:modified>
</cp:coreProperties>
</file>