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Proxima Nova"/>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roximaNova-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ProximaNova-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ProximaNova-italic.fntdata"/><Relationship Id="rId6" Type="http://schemas.openxmlformats.org/officeDocument/2006/relationships/slide" Target="slides/slide1.xml"/><Relationship Id="rId18" Type="http://schemas.openxmlformats.org/officeDocument/2006/relationships/font" Target="fonts/ProximaNova-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c6f980f91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c6f980f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1d87594347_0_8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1d87594347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1e13bd64f3_1_9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1e13bd64f3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f7b906ca15_0_7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f7b906ca15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c6f980f91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c6f980f9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c6f980f91_0_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c6f980f9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f7b906ca15_0_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f7b906ca1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1d87594347_0_7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1d87594347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1d87594347_0_13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1d87594347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cb40c6f8b9_0_102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cb40c6f8b9_0_1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f7b906ca15_0_9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f7b906ca15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marcello.iotti3@unibo.it"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hyperlink" Target="https://www.cineca.it/en" TargetMode="Externa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6.jp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0.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115800" y="377475"/>
            <a:ext cx="8912400" cy="1218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it" sz="3400"/>
              <a:t>A Conditional Generative Adversarial Network for Rainfall Downscaling</a:t>
            </a:r>
            <a:r>
              <a:rPr lang="it" sz="3400"/>
              <a:t> </a:t>
            </a:r>
            <a:endParaRPr sz="3400"/>
          </a:p>
        </p:txBody>
      </p:sp>
      <p:sp>
        <p:nvSpPr>
          <p:cNvPr id="60" name="Google Shape;60;p13"/>
          <p:cNvSpPr txBox="1"/>
          <p:nvPr>
            <p:ph idx="1" type="subTitle"/>
          </p:nvPr>
        </p:nvSpPr>
        <p:spPr>
          <a:xfrm>
            <a:off x="510450" y="3258375"/>
            <a:ext cx="8123100" cy="166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sz="2000" u="sng"/>
              <a:t>M. Iotti</a:t>
            </a:r>
            <a:r>
              <a:rPr baseline="30000" lang="it" sz="2000"/>
              <a:t>1</a:t>
            </a:r>
            <a:r>
              <a:rPr lang="it" sz="2000"/>
              <a:t>, P. Davini</a:t>
            </a:r>
            <a:r>
              <a:rPr baseline="30000" lang="it" sz="2000"/>
              <a:t>2</a:t>
            </a:r>
            <a:r>
              <a:rPr lang="it" sz="2000"/>
              <a:t>, J. von Hardenberg</a:t>
            </a:r>
            <a:r>
              <a:rPr baseline="30000" lang="it" sz="2000"/>
              <a:t>3,2</a:t>
            </a:r>
            <a:r>
              <a:rPr lang="it" sz="2000"/>
              <a:t>, G. Zappa</a:t>
            </a:r>
            <a:r>
              <a:rPr baseline="30000" lang="it" sz="2000"/>
              <a:t>2</a:t>
            </a:r>
            <a:endParaRPr i="1" sz="1250"/>
          </a:p>
          <a:p>
            <a:pPr indent="0" lvl="0" marL="0" rtl="0" algn="l">
              <a:spcBef>
                <a:spcPts val="0"/>
              </a:spcBef>
              <a:spcAft>
                <a:spcPts val="0"/>
              </a:spcAft>
              <a:buNone/>
            </a:pPr>
            <a:r>
              <a:t/>
            </a:r>
            <a:endParaRPr i="1" sz="1200"/>
          </a:p>
          <a:p>
            <a:pPr indent="0" lvl="0" marL="0" rtl="0" algn="l">
              <a:spcBef>
                <a:spcPts val="0"/>
              </a:spcBef>
              <a:spcAft>
                <a:spcPts val="0"/>
              </a:spcAft>
              <a:buNone/>
            </a:pPr>
            <a:r>
              <a:rPr baseline="30000" lang="it" sz="1400"/>
              <a:t>1</a:t>
            </a:r>
            <a:r>
              <a:rPr i="1" lang="it" sz="1400"/>
              <a:t>Dept. of Physics and Astronomy, University of Bologna, Italy -  </a:t>
            </a:r>
            <a:r>
              <a:rPr i="1" lang="it" sz="1400" u="sng">
                <a:solidFill>
                  <a:schemeClr val="lt2"/>
                </a:solidFill>
                <a:hlinkClick r:id="rId3">
                  <a:extLst>
                    <a:ext uri="{A12FA001-AC4F-418D-AE19-62706E023703}">
                      <ahyp:hlinkClr val="tx"/>
                    </a:ext>
                  </a:extLst>
                </a:hlinkClick>
              </a:rPr>
              <a:t>marcello.iotti3@unibo.it</a:t>
            </a:r>
            <a:endParaRPr i="1" sz="1400" u="sng">
              <a:solidFill>
                <a:schemeClr val="lt2"/>
              </a:solidFill>
            </a:endParaRPr>
          </a:p>
          <a:p>
            <a:pPr indent="0" lvl="0" marL="0" rtl="0" algn="l">
              <a:spcBef>
                <a:spcPts val="0"/>
              </a:spcBef>
              <a:spcAft>
                <a:spcPts val="0"/>
              </a:spcAft>
              <a:buNone/>
            </a:pPr>
            <a:r>
              <a:rPr baseline="30000" lang="it" sz="1400"/>
              <a:t>2</a:t>
            </a:r>
            <a:r>
              <a:rPr i="1" lang="it" sz="1400"/>
              <a:t>Institute of Atmospheric Sciences and Climate CNR-ISAC, Turin, Italy</a:t>
            </a:r>
            <a:br>
              <a:rPr i="1" lang="it" sz="1400"/>
            </a:br>
            <a:r>
              <a:rPr baseline="30000" lang="it" sz="1400"/>
              <a:t>3</a:t>
            </a:r>
            <a:r>
              <a:rPr i="1" lang="it" sz="1400"/>
              <a:t>Dept. of Environment, Land and Infrastructure Engineering, Polytechnic University of Turin, Italy</a:t>
            </a:r>
            <a:br>
              <a:rPr i="1" lang="it" sz="1400"/>
            </a:br>
            <a:r>
              <a:rPr baseline="30000" lang="it" sz="1400"/>
              <a:t>4</a:t>
            </a:r>
            <a:r>
              <a:rPr i="1" lang="it" sz="1400"/>
              <a:t>In</a:t>
            </a:r>
            <a:r>
              <a:rPr i="1" lang="it" sz="1400"/>
              <a:t>stitute of Atmospheric Sciences and Climate CNR-ISAC, Bologna, Italy</a:t>
            </a:r>
            <a:endParaRPr i="1" sz="1400"/>
          </a:p>
        </p:txBody>
      </p:sp>
      <p:sp>
        <p:nvSpPr>
          <p:cNvPr id="61" name="Google Shape;61;p13"/>
          <p:cNvSpPr txBox="1"/>
          <p:nvPr/>
        </p:nvSpPr>
        <p:spPr>
          <a:xfrm>
            <a:off x="2928750" y="1819000"/>
            <a:ext cx="32865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600"/>
              </a:spcAft>
              <a:buNone/>
            </a:pPr>
            <a:r>
              <a:rPr b="1" lang="it" sz="1800">
                <a:solidFill>
                  <a:srgbClr val="FFFFFF"/>
                </a:solidFill>
                <a:latin typeface="Proxima Nova"/>
                <a:ea typeface="Proxima Nova"/>
                <a:cs typeface="Proxima Nova"/>
                <a:sym typeface="Proxima Nova"/>
              </a:rPr>
              <a:t>EGU General Assembly 2022</a:t>
            </a:r>
            <a:r>
              <a:rPr i="1" lang="it" sz="1800">
                <a:solidFill>
                  <a:srgbClr val="FFFFFF"/>
                </a:solidFill>
                <a:latin typeface="Proxima Nova"/>
                <a:ea typeface="Proxima Nova"/>
                <a:cs typeface="Proxima Nova"/>
                <a:sym typeface="Proxima Nova"/>
              </a:rPr>
              <a:t> </a:t>
            </a:r>
            <a:endParaRPr>
              <a:latin typeface="Proxima Nova"/>
              <a:ea typeface="Proxima Nova"/>
              <a:cs typeface="Proxima Nova"/>
              <a:sym typeface="Proxima Nova"/>
            </a:endParaRPr>
          </a:p>
        </p:txBody>
      </p:sp>
      <p:sp>
        <p:nvSpPr>
          <p:cNvPr id="62" name="Google Shape;62;p13"/>
          <p:cNvSpPr txBox="1"/>
          <p:nvPr/>
        </p:nvSpPr>
        <p:spPr>
          <a:xfrm>
            <a:off x="2295300" y="2280700"/>
            <a:ext cx="45534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600"/>
              </a:spcAft>
              <a:buNone/>
            </a:pPr>
            <a:r>
              <a:rPr i="1" lang="it" sz="1800">
                <a:solidFill>
                  <a:srgbClr val="FFFFFF"/>
                </a:solidFill>
                <a:latin typeface="Proxima Nova"/>
                <a:ea typeface="Proxima Nova"/>
                <a:cs typeface="Proxima Nova"/>
                <a:sym typeface="Proxima Nova"/>
              </a:rPr>
              <a:t>Vienna, Austria &amp; Online | 23–27 May 2022</a:t>
            </a:r>
            <a:endParaRPr i="1">
              <a:latin typeface="Proxima Nova"/>
              <a:ea typeface="Proxima Nova"/>
              <a:cs typeface="Proxima Nova"/>
              <a:sym typeface="Proxima Nova"/>
            </a:endParaRPr>
          </a:p>
        </p:txBody>
      </p:sp>
      <p:pic>
        <p:nvPicPr>
          <p:cNvPr id="63" name="Google Shape;63;p13"/>
          <p:cNvPicPr preferRelativeResize="0"/>
          <p:nvPr/>
        </p:nvPicPr>
        <p:blipFill>
          <a:blip r:embed="rId4">
            <a:alphaModFix/>
          </a:blip>
          <a:stretch>
            <a:fillRect/>
          </a:stretch>
        </p:blipFill>
        <p:spPr>
          <a:xfrm>
            <a:off x="8209922" y="3842600"/>
            <a:ext cx="870830" cy="12185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2"/>
          <p:cNvSpPr/>
          <p:nvPr/>
        </p:nvSpPr>
        <p:spPr>
          <a:xfrm>
            <a:off x="0" y="0"/>
            <a:ext cx="9161100" cy="1158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2"/>
          <p:cNvSpPr txBox="1"/>
          <p:nvPr>
            <p:ph idx="4294967295" type="title"/>
          </p:nvPr>
        </p:nvSpPr>
        <p:spPr>
          <a:xfrm>
            <a:off x="311700" y="172050"/>
            <a:ext cx="8520600" cy="814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it" sz="2500">
                <a:solidFill>
                  <a:schemeClr val="lt1"/>
                </a:solidFill>
              </a:rPr>
              <a:t>Reconstruction of the total daily precipitation climatology</a:t>
            </a:r>
            <a:endParaRPr b="1" sz="2750">
              <a:solidFill>
                <a:schemeClr val="lt1"/>
              </a:solidFill>
            </a:endParaRPr>
          </a:p>
          <a:p>
            <a:pPr indent="0" lvl="0" marL="0" rtl="0" algn="l">
              <a:spcBef>
                <a:spcPts val="0"/>
              </a:spcBef>
              <a:spcAft>
                <a:spcPts val="0"/>
              </a:spcAft>
              <a:buNone/>
            </a:pPr>
            <a:r>
              <a:rPr b="1" i="1" lang="it" sz="1833">
                <a:solidFill>
                  <a:schemeClr val="lt1"/>
                </a:solidFill>
              </a:rPr>
              <a:t>Some additional technical detail</a:t>
            </a:r>
            <a:endParaRPr b="1" i="1" sz="1833">
              <a:solidFill>
                <a:schemeClr val="lt1"/>
              </a:solidFill>
            </a:endParaRPr>
          </a:p>
          <a:p>
            <a:pPr indent="0" lvl="0" marL="0" rtl="0" algn="l">
              <a:spcBef>
                <a:spcPts val="0"/>
              </a:spcBef>
              <a:spcAft>
                <a:spcPts val="0"/>
              </a:spcAft>
              <a:buNone/>
            </a:pPr>
            <a:r>
              <a:t/>
            </a:r>
            <a:endParaRPr b="1" sz="2500">
              <a:solidFill>
                <a:schemeClr val="lt1"/>
              </a:solidFill>
            </a:endParaRPr>
          </a:p>
        </p:txBody>
      </p:sp>
      <p:sp>
        <p:nvSpPr>
          <p:cNvPr id="149" name="Google Shape;149;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150" name="Google Shape;150;p22"/>
          <p:cNvSpPr txBox="1"/>
          <p:nvPr/>
        </p:nvSpPr>
        <p:spPr>
          <a:xfrm>
            <a:off x="601800" y="1564825"/>
            <a:ext cx="7957500" cy="3098400"/>
          </a:xfrm>
          <a:prstGeom prst="rect">
            <a:avLst/>
          </a:prstGeom>
          <a:noFill/>
          <a:ln>
            <a:noFill/>
          </a:ln>
        </p:spPr>
        <p:txBody>
          <a:bodyPr anchorCtr="0" anchor="t" bIns="91425" lIns="91425" spcFirstLastPara="1" rIns="91425" wrap="square" tIns="91425">
            <a:noAutofit/>
          </a:bodyPr>
          <a:lstStyle/>
          <a:p>
            <a:pPr indent="-317500" lvl="0" marL="457200" rtl="0" algn="just">
              <a:lnSpc>
                <a:spcPct val="100000"/>
              </a:lnSpc>
              <a:spcBef>
                <a:spcPts val="0"/>
              </a:spcBef>
              <a:spcAft>
                <a:spcPts val="0"/>
              </a:spcAft>
              <a:buSzPts val="1400"/>
              <a:buFont typeface="Proxima Nova"/>
              <a:buChar char="●"/>
            </a:pPr>
            <a:r>
              <a:rPr lang="it">
                <a:latin typeface="Proxima Nova"/>
                <a:ea typeface="Proxima Nova"/>
                <a:cs typeface="Proxima Nova"/>
                <a:sym typeface="Proxima Nova"/>
              </a:rPr>
              <a:t>Operational steps:</a:t>
            </a:r>
            <a:endParaRPr>
              <a:latin typeface="Proxima Nova"/>
              <a:ea typeface="Proxima Nova"/>
              <a:cs typeface="Proxima Nova"/>
              <a:sym typeface="Proxima Nova"/>
            </a:endParaRPr>
          </a:p>
          <a:p>
            <a:pPr indent="-317500" lvl="1" marL="914400" rtl="0" algn="just">
              <a:lnSpc>
                <a:spcPct val="100000"/>
              </a:lnSpc>
              <a:spcBef>
                <a:spcPts val="0"/>
              </a:spcBef>
              <a:spcAft>
                <a:spcPts val="0"/>
              </a:spcAft>
              <a:buSzPts val="1400"/>
              <a:buFont typeface="Proxima Nova"/>
              <a:buAutoNum type="alphaLcPeriod"/>
            </a:pPr>
            <a:r>
              <a:rPr lang="it">
                <a:latin typeface="Proxima Nova"/>
                <a:ea typeface="Proxima Nova"/>
                <a:cs typeface="Proxima Nova"/>
                <a:sym typeface="Proxima Nova"/>
              </a:rPr>
              <a:t>We considered the ECMWF ERA5 total (cumulative) daily precipitation dataset for the years 1950-2020, corresponding to 25871 training examples.</a:t>
            </a:r>
            <a:endParaRPr>
              <a:latin typeface="Proxima Nova"/>
              <a:ea typeface="Proxima Nova"/>
              <a:cs typeface="Proxima Nova"/>
              <a:sym typeface="Proxima Nova"/>
            </a:endParaRPr>
          </a:p>
          <a:p>
            <a:pPr indent="-317500" lvl="1" marL="914400" rtl="0" algn="just">
              <a:lnSpc>
                <a:spcPct val="100000"/>
              </a:lnSpc>
              <a:spcBef>
                <a:spcPts val="0"/>
              </a:spcBef>
              <a:spcAft>
                <a:spcPts val="0"/>
              </a:spcAft>
              <a:buSzPts val="1400"/>
              <a:buFont typeface="Proxima Nova"/>
              <a:buAutoNum type="alphaLcPeriod"/>
            </a:pPr>
            <a:r>
              <a:rPr lang="it">
                <a:latin typeface="Proxima Nova"/>
                <a:ea typeface="Proxima Nova"/>
                <a:cs typeface="Proxima Nova"/>
                <a:sym typeface="Proxima Nova"/>
              </a:rPr>
              <a:t>We performed the coarsening (upscaling) of this dataset.</a:t>
            </a:r>
            <a:endParaRPr>
              <a:latin typeface="Proxima Nova"/>
              <a:ea typeface="Proxima Nova"/>
              <a:cs typeface="Proxima Nova"/>
              <a:sym typeface="Proxima Nova"/>
            </a:endParaRPr>
          </a:p>
          <a:p>
            <a:pPr indent="-317500" lvl="1" marL="914400" rtl="0" algn="just">
              <a:lnSpc>
                <a:spcPct val="100000"/>
              </a:lnSpc>
              <a:spcBef>
                <a:spcPts val="0"/>
              </a:spcBef>
              <a:spcAft>
                <a:spcPts val="0"/>
              </a:spcAft>
              <a:buSzPts val="1400"/>
              <a:buFont typeface="Proxima Nova"/>
              <a:buAutoNum type="alphaLcPeriod"/>
            </a:pPr>
            <a:r>
              <a:rPr lang="it">
                <a:latin typeface="Proxima Nova"/>
                <a:ea typeface="Proxima Nova"/>
                <a:cs typeface="Proxima Nova"/>
                <a:sym typeface="Proxima Nova"/>
              </a:rPr>
              <a:t>The generator was fed with the coarsened precipitation fields and produced the corresponding precipitation fields at the original resolution.</a:t>
            </a:r>
            <a:endParaRPr>
              <a:latin typeface="Proxima Nova"/>
              <a:ea typeface="Proxima Nova"/>
              <a:cs typeface="Proxima Nova"/>
              <a:sym typeface="Proxima Nova"/>
            </a:endParaRPr>
          </a:p>
          <a:p>
            <a:pPr indent="-317500" lvl="1" marL="914400" rtl="0" algn="just">
              <a:lnSpc>
                <a:spcPct val="100000"/>
              </a:lnSpc>
              <a:spcBef>
                <a:spcPts val="0"/>
              </a:spcBef>
              <a:spcAft>
                <a:spcPts val="0"/>
              </a:spcAft>
              <a:buSzPts val="1400"/>
              <a:buFont typeface="Proxima Nova"/>
              <a:buAutoNum type="alphaLcPeriod"/>
            </a:pPr>
            <a:r>
              <a:rPr lang="it">
                <a:latin typeface="Proxima Nova"/>
                <a:ea typeface="Proxima Nova"/>
                <a:cs typeface="Proxima Nova"/>
                <a:sym typeface="Proxima Nova"/>
              </a:rPr>
              <a:t>The discriminator was trained with both the coarse-scale and the corresponding fine-scale precipitation fields, as well as with the labels (real/fake fields).</a:t>
            </a:r>
            <a:endParaRPr>
              <a:latin typeface="Proxima Nova"/>
              <a:ea typeface="Proxima Nova"/>
              <a:cs typeface="Proxima Nova"/>
              <a:sym typeface="Proxima Nova"/>
            </a:endParaRPr>
          </a:p>
          <a:p>
            <a:pPr indent="-317500" lvl="1" marL="914400" rtl="0" algn="just">
              <a:lnSpc>
                <a:spcPct val="100000"/>
              </a:lnSpc>
              <a:spcBef>
                <a:spcPts val="0"/>
              </a:spcBef>
              <a:spcAft>
                <a:spcPts val="0"/>
              </a:spcAft>
              <a:buSzPts val="1400"/>
              <a:buFont typeface="Proxima Nova"/>
              <a:buAutoNum type="alphaLcPeriod"/>
            </a:pPr>
            <a:r>
              <a:rPr lang="it">
                <a:latin typeface="Proxima Nova"/>
                <a:ea typeface="Proxima Nova"/>
                <a:cs typeface="Proxima Nova"/>
                <a:sym typeface="Proxima Nova"/>
              </a:rPr>
              <a:t>We evaluated the process of training computing some </a:t>
            </a:r>
            <a:r>
              <a:rPr i="1" lang="it">
                <a:latin typeface="Proxima Nova"/>
                <a:ea typeface="Proxima Nova"/>
                <a:cs typeface="Proxima Nova"/>
                <a:sym typeface="Proxima Nova"/>
              </a:rPr>
              <a:t>climatologically meaningful </a:t>
            </a:r>
            <a:r>
              <a:rPr lang="it">
                <a:latin typeface="Proxima Nova"/>
                <a:ea typeface="Proxima Nova"/>
                <a:cs typeface="Proxima Nova"/>
                <a:sym typeface="Proxima Nova"/>
              </a:rPr>
              <a:t>metrics (climatology, standard deviation, 95th percentile) on the generated precipitation fields.</a:t>
            </a:r>
            <a:endParaRPr>
              <a:latin typeface="Proxima Nova"/>
              <a:ea typeface="Proxima Nova"/>
              <a:cs typeface="Proxima Nova"/>
              <a:sym typeface="Proxima Nova"/>
            </a:endParaRPr>
          </a:p>
          <a:p>
            <a:pPr indent="0" lvl="0" marL="0" rtl="0" algn="just">
              <a:lnSpc>
                <a:spcPct val="100000"/>
              </a:lnSpc>
              <a:spcBef>
                <a:spcPts val="0"/>
              </a:spcBef>
              <a:spcAft>
                <a:spcPts val="0"/>
              </a:spcAft>
              <a:buNone/>
            </a:pPr>
            <a:r>
              <a:t/>
            </a:r>
            <a:endParaRPr>
              <a:latin typeface="Proxima Nova"/>
              <a:ea typeface="Proxima Nova"/>
              <a:cs typeface="Proxima Nova"/>
              <a:sym typeface="Proxima Nova"/>
            </a:endParaRPr>
          </a:p>
          <a:p>
            <a:pPr indent="-317500" lvl="0" marL="457200" rtl="0" algn="just">
              <a:lnSpc>
                <a:spcPct val="100000"/>
              </a:lnSpc>
              <a:spcBef>
                <a:spcPts val="0"/>
              </a:spcBef>
              <a:spcAft>
                <a:spcPts val="0"/>
              </a:spcAft>
              <a:buSzPts val="1400"/>
              <a:buFont typeface="Proxima Nova"/>
              <a:buChar char="●"/>
            </a:pPr>
            <a:r>
              <a:rPr lang="it">
                <a:latin typeface="Proxima Nova"/>
                <a:ea typeface="Proxima Nova"/>
                <a:cs typeface="Proxima Nova"/>
                <a:sym typeface="Proxima Nova"/>
              </a:rPr>
              <a:t>The networks have been trained for 200 epochs on a Nvidia Volta V100 GPU, provided by the CINECA consortium (</a:t>
            </a:r>
            <a:r>
              <a:rPr lang="it" u="sng">
                <a:solidFill>
                  <a:schemeClr val="hlink"/>
                </a:solidFill>
                <a:latin typeface="Proxima Nova"/>
                <a:ea typeface="Proxima Nova"/>
                <a:cs typeface="Proxima Nova"/>
                <a:sym typeface="Proxima Nova"/>
                <a:hlinkClick r:id="rId3"/>
              </a:rPr>
              <a:t>https://www.cineca.it/en</a:t>
            </a:r>
            <a:r>
              <a:rPr lang="it">
                <a:latin typeface="Proxima Nova"/>
                <a:ea typeface="Proxima Nova"/>
                <a:cs typeface="Proxima Nova"/>
                <a:sym typeface="Proxima Nova"/>
              </a:rPr>
              <a:t>).</a:t>
            </a:r>
            <a:endParaRPr>
              <a:latin typeface="Proxima Nova"/>
              <a:ea typeface="Proxima Nova"/>
              <a:cs typeface="Proxima Nova"/>
              <a:sym typeface="Proxima Nova"/>
            </a:endParaRPr>
          </a:p>
        </p:txBody>
      </p:sp>
      <p:pic>
        <p:nvPicPr>
          <p:cNvPr id="151" name="Google Shape;151;p22"/>
          <p:cNvPicPr preferRelativeResize="0"/>
          <p:nvPr/>
        </p:nvPicPr>
        <p:blipFill>
          <a:blip r:embed="rId4">
            <a:alphaModFix/>
          </a:blip>
          <a:stretch>
            <a:fillRect/>
          </a:stretch>
        </p:blipFill>
        <p:spPr>
          <a:xfrm>
            <a:off x="8747975" y="52075"/>
            <a:ext cx="351451" cy="4917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3"/>
          <p:cNvSpPr/>
          <p:nvPr/>
        </p:nvSpPr>
        <p:spPr>
          <a:xfrm>
            <a:off x="0" y="0"/>
            <a:ext cx="9161100" cy="1158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3"/>
          <p:cNvSpPr txBox="1"/>
          <p:nvPr>
            <p:ph idx="4294967295" type="title"/>
          </p:nvPr>
        </p:nvSpPr>
        <p:spPr>
          <a:xfrm>
            <a:off x="320250" y="311250"/>
            <a:ext cx="8520600" cy="535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it" sz="2500">
                <a:solidFill>
                  <a:schemeClr val="lt1"/>
                </a:solidFill>
              </a:rPr>
              <a:t>RMSE of climatology, standard deviation and 95th percentile</a:t>
            </a:r>
            <a:endParaRPr b="1" sz="2500">
              <a:solidFill>
                <a:schemeClr val="lt1"/>
              </a:solidFill>
            </a:endParaRPr>
          </a:p>
        </p:txBody>
      </p:sp>
      <p:sp>
        <p:nvSpPr>
          <p:cNvPr id="158" name="Google Shape;158;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159" name="Google Shape;159;p23"/>
          <p:cNvPicPr preferRelativeResize="0"/>
          <p:nvPr/>
        </p:nvPicPr>
        <p:blipFill>
          <a:blip r:embed="rId3">
            <a:alphaModFix/>
          </a:blip>
          <a:stretch>
            <a:fillRect/>
          </a:stretch>
        </p:blipFill>
        <p:spPr>
          <a:xfrm>
            <a:off x="8747975" y="52075"/>
            <a:ext cx="351451" cy="491776"/>
          </a:xfrm>
          <a:prstGeom prst="rect">
            <a:avLst/>
          </a:prstGeom>
          <a:noFill/>
          <a:ln>
            <a:noFill/>
          </a:ln>
        </p:spPr>
      </p:pic>
      <p:pic>
        <p:nvPicPr>
          <p:cNvPr id="160" name="Google Shape;160;p23"/>
          <p:cNvPicPr preferRelativeResize="0"/>
          <p:nvPr/>
        </p:nvPicPr>
        <p:blipFill>
          <a:blip r:embed="rId4">
            <a:alphaModFix/>
          </a:blip>
          <a:stretch>
            <a:fillRect/>
          </a:stretch>
        </p:blipFill>
        <p:spPr>
          <a:xfrm>
            <a:off x="1775013" y="1158300"/>
            <a:ext cx="5593975" cy="3954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p:nvPr/>
        </p:nvSpPr>
        <p:spPr>
          <a:xfrm>
            <a:off x="0" y="0"/>
            <a:ext cx="9161100" cy="1158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txBox="1"/>
          <p:nvPr>
            <p:ph idx="4294967295" type="title"/>
          </p:nvPr>
        </p:nvSpPr>
        <p:spPr>
          <a:xfrm>
            <a:off x="311700" y="264600"/>
            <a:ext cx="8520600" cy="629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it" sz="2500">
                <a:solidFill>
                  <a:schemeClr val="lt1"/>
                </a:solidFill>
              </a:rPr>
              <a:t>Introduction - aim and motivation</a:t>
            </a:r>
            <a:endParaRPr b="1" sz="2500">
              <a:solidFill>
                <a:schemeClr val="lt1"/>
              </a:solidFill>
            </a:endParaRPr>
          </a:p>
        </p:txBody>
      </p:sp>
      <p:sp>
        <p:nvSpPr>
          <p:cNvPr id="70" name="Google Shape;70;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71" name="Google Shape;71;p14"/>
          <p:cNvPicPr preferRelativeResize="0"/>
          <p:nvPr/>
        </p:nvPicPr>
        <p:blipFill>
          <a:blip r:embed="rId3">
            <a:alphaModFix/>
          </a:blip>
          <a:stretch>
            <a:fillRect/>
          </a:stretch>
        </p:blipFill>
        <p:spPr>
          <a:xfrm>
            <a:off x="5633952" y="1158300"/>
            <a:ext cx="3263949" cy="2935651"/>
          </a:xfrm>
          <a:prstGeom prst="rect">
            <a:avLst/>
          </a:prstGeom>
          <a:noFill/>
          <a:ln>
            <a:noFill/>
          </a:ln>
        </p:spPr>
      </p:pic>
      <p:sp>
        <p:nvSpPr>
          <p:cNvPr id="72" name="Google Shape;72;p14"/>
          <p:cNvSpPr txBox="1"/>
          <p:nvPr/>
        </p:nvSpPr>
        <p:spPr>
          <a:xfrm>
            <a:off x="6546300" y="1158300"/>
            <a:ext cx="2286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600">
                <a:solidFill>
                  <a:schemeClr val="lt1"/>
                </a:solidFill>
                <a:latin typeface="Proxima Nova"/>
                <a:ea typeface="Proxima Nova"/>
                <a:cs typeface="Proxima Nova"/>
                <a:sym typeface="Proxima Nova"/>
              </a:rPr>
              <a:t>By Flickr user AlmazUK - https://www.flickr.com/photos/almaz73/1815415291/, CC BY 2.0, https://commons.wikimedia.org/w/index.php?curid=18955016</a:t>
            </a:r>
            <a:endParaRPr sz="600">
              <a:solidFill>
                <a:schemeClr val="lt1"/>
              </a:solidFill>
              <a:latin typeface="Proxima Nova"/>
              <a:ea typeface="Proxima Nova"/>
              <a:cs typeface="Proxima Nova"/>
              <a:sym typeface="Proxima Nova"/>
            </a:endParaRPr>
          </a:p>
        </p:txBody>
      </p:sp>
      <p:pic>
        <p:nvPicPr>
          <p:cNvPr id="73" name="Google Shape;73;p14"/>
          <p:cNvPicPr preferRelativeResize="0"/>
          <p:nvPr/>
        </p:nvPicPr>
        <p:blipFill>
          <a:blip r:embed="rId4">
            <a:alphaModFix/>
          </a:blip>
          <a:stretch>
            <a:fillRect/>
          </a:stretch>
        </p:blipFill>
        <p:spPr>
          <a:xfrm>
            <a:off x="5098675" y="2571751"/>
            <a:ext cx="3263949" cy="2447950"/>
          </a:xfrm>
          <a:prstGeom prst="rect">
            <a:avLst/>
          </a:prstGeom>
          <a:noFill/>
          <a:ln>
            <a:noFill/>
          </a:ln>
        </p:spPr>
      </p:pic>
      <p:sp>
        <p:nvSpPr>
          <p:cNvPr id="74" name="Google Shape;74;p14"/>
          <p:cNvSpPr txBox="1"/>
          <p:nvPr/>
        </p:nvSpPr>
        <p:spPr>
          <a:xfrm>
            <a:off x="5150475" y="4675375"/>
            <a:ext cx="2342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600">
                <a:solidFill>
                  <a:schemeClr val="lt1"/>
                </a:solidFill>
                <a:latin typeface="Proxima Nova"/>
                <a:ea typeface="Proxima Nova"/>
                <a:cs typeface="Proxima Nova"/>
                <a:sym typeface="Proxima Nova"/>
              </a:rPr>
              <a:t>By Régine Fabri - Own work, CC BY-SA 4.0, https://commons.wikimedia.org/w/index.php?curid=107637907</a:t>
            </a:r>
            <a:endParaRPr sz="600">
              <a:solidFill>
                <a:schemeClr val="lt1"/>
              </a:solidFill>
              <a:latin typeface="Proxima Nova"/>
              <a:ea typeface="Proxima Nova"/>
              <a:cs typeface="Proxima Nova"/>
              <a:sym typeface="Proxima Nova"/>
            </a:endParaRPr>
          </a:p>
        </p:txBody>
      </p:sp>
      <p:sp>
        <p:nvSpPr>
          <p:cNvPr id="75" name="Google Shape;75;p14"/>
          <p:cNvSpPr txBox="1"/>
          <p:nvPr/>
        </p:nvSpPr>
        <p:spPr>
          <a:xfrm>
            <a:off x="311700" y="1746475"/>
            <a:ext cx="4260300" cy="2770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
                <a:latin typeface="Proxima Nova"/>
                <a:ea typeface="Proxima Nova"/>
                <a:cs typeface="Proxima Nova"/>
                <a:sym typeface="Proxima Nova"/>
              </a:rPr>
              <a:t>Extreme precipitation</a:t>
            </a:r>
            <a:r>
              <a:rPr lang="it">
                <a:latin typeface="Proxima Nova"/>
                <a:ea typeface="Proxima Nova"/>
                <a:cs typeface="Proxima Nova"/>
                <a:sym typeface="Proxima Nova"/>
              </a:rPr>
              <a:t> events frequency has increased since the second half of the 20th century in many regions of the world.</a:t>
            </a:r>
            <a:endParaRPr>
              <a:latin typeface="Proxima Nova"/>
              <a:ea typeface="Proxima Nova"/>
              <a:cs typeface="Proxima Nova"/>
              <a:sym typeface="Proxima Nova"/>
            </a:endParaRPr>
          </a:p>
          <a:p>
            <a:pPr indent="0" lvl="0" marL="0" rtl="0" algn="just">
              <a:spcBef>
                <a:spcPts val="0"/>
              </a:spcBef>
              <a:spcAft>
                <a:spcPts val="0"/>
              </a:spcAft>
              <a:buNone/>
            </a:pPr>
            <a:br>
              <a:rPr lang="it">
                <a:latin typeface="Proxima Nova"/>
                <a:ea typeface="Proxima Nova"/>
                <a:cs typeface="Proxima Nova"/>
                <a:sym typeface="Proxima Nova"/>
              </a:rPr>
            </a:br>
            <a:r>
              <a:rPr lang="it">
                <a:latin typeface="Proxima Nova"/>
                <a:ea typeface="Proxima Nova"/>
                <a:cs typeface="Proxima Nova"/>
                <a:sym typeface="Proxima Nova"/>
              </a:rPr>
              <a:t>The trend is expected to continue as the Earth continues to warm.</a:t>
            </a:r>
            <a:endParaRPr>
              <a:latin typeface="Proxima Nova"/>
              <a:ea typeface="Proxima Nova"/>
              <a:cs typeface="Proxima Nova"/>
              <a:sym typeface="Proxima Nova"/>
            </a:endParaRPr>
          </a:p>
          <a:p>
            <a:pPr indent="0" lvl="0" marL="0" rtl="0" algn="just">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it">
                <a:latin typeface="Proxima Nova"/>
                <a:ea typeface="Proxima Nova"/>
                <a:cs typeface="Proxima Nova"/>
                <a:sym typeface="Proxima Nova"/>
              </a:rPr>
              <a:t>Threats related to these events include:</a:t>
            </a:r>
            <a:endParaRPr>
              <a:latin typeface="Proxima Nova"/>
              <a:ea typeface="Proxima Nova"/>
              <a:cs typeface="Proxima Nova"/>
              <a:sym typeface="Proxima Nova"/>
            </a:endParaRPr>
          </a:p>
          <a:p>
            <a:pPr indent="-317500" lvl="1" marL="914400" rtl="0" algn="l">
              <a:spcBef>
                <a:spcPts val="0"/>
              </a:spcBef>
              <a:spcAft>
                <a:spcPts val="0"/>
              </a:spcAft>
              <a:buSzPts val="1400"/>
              <a:buFont typeface="Proxima Nova"/>
              <a:buChar char="○"/>
            </a:pPr>
            <a:r>
              <a:rPr lang="it">
                <a:latin typeface="Proxima Nova"/>
                <a:ea typeface="Proxima Nova"/>
                <a:cs typeface="Proxima Nova"/>
                <a:sym typeface="Proxima Nova"/>
              </a:rPr>
              <a:t>Floodings (in particular over urban areas)</a:t>
            </a:r>
            <a:endParaRPr>
              <a:latin typeface="Proxima Nova"/>
              <a:ea typeface="Proxima Nova"/>
              <a:cs typeface="Proxima Nova"/>
              <a:sym typeface="Proxima Nova"/>
            </a:endParaRPr>
          </a:p>
          <a:p>
            <a:pPr indent="-317500" lvl="1" marL="914400" rtl="0" algn="l">
              <a:spcBef>
                <a:spcPts val="0"/>
              </a:spcBef>
              <a:spcAft>
                <a:spcPts val="0"/>
              </a:spcAft>
              <a:buSzPts val="1400"/>
              <a:buFont typeface="Proxima Nova"/>
              <a:buChar char="○"/>
            </a:pPr>
            <a:r>
              <a:rPr lang="it">
                <a:latin typeface="Proxima Nova"/>
                <a:ea typeface="Proxima Nova"/>
                <a:cs typeface="Proxima Nova"/>
                <a:sym typeface="Proxima Nova"/>
              </a:rPr>
              <a:t>Landslides</a:t>
            </a:r>
            <a:endParaRPr>
              <a:latin typeface="Proxima Nova"/>
              <a:ea typeface="Proxima Nova"/>
              <a:cs typeface="Proxima Nova"/>
              <a:sym typeface="Proxima Nova"/>
            </a:endParaRPr>
          </a:p>
          <a:p>
            <a:pPr indent="-317500" lvl="1" marL="914400" rtl="0" algn="l">
              <a:spcBef>
                <a:spcPts val="0"/>
              </a:spcBef>
              <a:spcAft>
                <a:spcPts val="0"/>
              </a:spcAft>
              <a:buSzPts val="1400"/>
              <a:buFont typeface="Proxima Nova"/>
              <a:buChar char="○"/>
            </a:pPr>
            <a:r>
              <a:rPr lang="it">
                <a:latin typeface="Proxima Nova"/>
                <a:ea typeface="Proxima Nova"/>
                <a:cs typeface="Proxima Nova"/>
                <a:sym typeface="Proxima Nova"/>
              </a:rPr>
              <a:t>Degradation of water quality</a:t>
            </a:r>
            <a:endParaRPr b="1">
              <a:latin typeface="Proxima Nova"/>
              <a:ea typeface="Proxima Nova"/>
              <a:cs typeface="Proxima Nova"/>
              <a:sym typeface="Proxima Nova"/>
            </a:endParaRPr>
          </a:p>
        </p:txBody>
      </p:sp>
      <p:pic>
        <p:nvPicPr>
          <p:cNvPr id="76" name="Google Shape;76;p14"/>
          <p:cNvPicPr preferRelativeResize="0"/>
          <p:nvPr/>
        </p:nvPicPr>
        <p:blipFill>
          <a:blip r:embed="rId5">
            <a:alphaModFix/>
          </a:blip>
          <a:stretch>
            <a:fillRect/>
          </a:stretch>
        </p:blipFill>
        <p:spPr>
          <a:xfrm>
            <a:off x="8472450" y="125875"/>
            <a:ext cx="548699" cy="7678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it"/>
              <a:t>Downscaling of </a:t>
            </a:r>
            <a:r>
              <a:rPr b="1" lang="it"/>
              <a:t>Global Climate Models (GCMs)</a:t>
            </a:r>
            <a:endParaRPr b="1"/>
          </a:p>
        </p:txBody>
      </p:sp>
      <p:sp>
        <p:nvSpPr>
          <p:cNvPr id="82" name="Google Shape;82;p15"/>
          <p:cNvSpPr txBox="1"/>
          <p:nvPr/>
        </p:nvSpPr>
        <p:spPr>
          <a:xfrm>
            <a:off x="311700" y="1549000"/>
            <a:ext cx="4260300" cy="2493600"/>
          </a:xfrm>
          <a:prstGeom prst="rect">
            <a:avLst/>
          </a:prstGeom>
          <a:noFill/>
          <a:ln>
            <a:noFill/>
          </a:ln>
        </p:spPr>
        <p:txBody>
          <a:bodyPr anchorCtr="0" anchor="t" bIns="91425" lIns="91425" spcFirstLastPara="1" rIns="91425" wrap="square" tIns="91425">
            <a:spAutoFit/>
          </a:bodyPr>
          <a:lstStyle/>
          <a:p>
            <a:pPr indent="-323850" lvl="0" marL="457200" rtl="0" algn="just">
              <a:lnSpc>
                <a:spcPct val="150000"/>
              </a:lnSpc>
              <a:spcBef>
                <a:spcPts val="0"/>
              </a:spcBef>
              <a:spcAft>
                <a:spcPts val="0"/>
              </a:spcAft>
              <a:buClr>
                <a:schemeClr val="dk1"/>
              </a:buClr>
              <a:buSzPts val="1500"/>
              <a:buFont typeface="Proxima Nova"/>
              <a:buChar char="●"/>
            </a:pPr>
            <a:r>
              <a:rPr lang="it" sz="1500">
                <a:solidFill>
                  <a:schemeClr val="dk1"/>
                </a:solidFill>
                <a:latin typeface="Proxima Nova"/>
                <a:ea typeface="Proxima Nova"/>
                <a:cs typeface="Proxima Nova"/>
                <a:sym typeface="Proxima Nova"/>
              </a:rPr>
              <a:t>P</a:t>
            </a:r>
            <a:r>
              <a:rPr lang="it" sz="1500">
                <a:solidFill>
                  <a:schemeClr val="dk1"/>
                </a:solidFill>
                <a:latin typeface="Proxima Nova"/>
                <a:ea typeface="Proxima Nova"/>
                <a:cs typeface="Proxima Nova"/>
                <a:sym typeface="Proxima Nova"/>
              </a:rPr>
              <a:t>recipitation shows variability on both spatial and temporal scales (much) smaller than the current state-of-the-art GCMs resolution (</a:t>
            </a:r>
            <a:r>
              <a:rPr b="1" lang="it" sz="1500">
                <a:solidFill>
                  <a:schemeClr val="dk1"/>
                </a:solidFill>
                <a:latin typeface="Proxima Nova"/>
                <a:ea typeface="Proxima Nova"/>
                <a:cs typeface="Proxima Nova"/>
                <a:sym typeface="Proxima Nova"/>
              </a:rPr>
              <a:t>〜km vs. 50⇾200 km</a:t>
            </a:r>
            <a:r>
              <a:rPr lang="it" sz="1500">
                <a:solidFill>
                  <a:schemeClr val="dk1"/>
                </a:solidFill>
                <a:latin typeface="Proxima Nova"/>
                <a:ea typeface="Proxima Nova"/>
                <a:cs typeface="Proxima Nova"/>
                <a:sym typeface="Proxima Nova"/>
              </a:rPr>
              <a:t>)</a:t>
            </a:r>
            <a:endParaRPr sz="1500">
              <a:solidFill>
                <a:schemeClr val="dk1"/>
              </a:solidFill>
              <a:latin typeface="Proxima Nova"/>
              <a:ea typeface="Proxima Nova"/>
              <a:cs typeface="Proxima Nova"/>
              <a:sym typeface="Proxima Nova"/>
            </a:endParaRPr>
          </a:p>
          <a:p>
            <a:pPr indent="-323850" lvl="0" marL="457200" rtl="0" algn="just">
              <a:lnSpc>
                <a:spcPct val="150000"/>
              </a:lnSpc>
              <a:spcBef>
                <a:spcPts val="0"/>
              </a:spcBef>
              <a:spcAft>
                <a:spcPts val="0"/>
              </a:spcAft>
              <a:buClr>
                <a:schemeClr val="dk1"/>
              </a:buClr>
              <a:buSzPts val="1500"/>
              <a:buFont typeface="Proxima Nova"/>
              <a:buChar char="●"/>
            </a:pPr>
            <a:r>
              <a:rPr b="1" lang="it" sz="1500">
                <a:latin typeface="Proxima Nova"/>
                <a:ea typeface="Proxima Nova"/>
                <a:cs typeface="Proxima Nova"/>
                <a:sym typeface="Proxima Nova"/>
              </a:rPr>
              <a:t>It cannot be adequately simulated!</a:t>
            </a:r>
            <a:endParaRPr b="1" sz="1500">
              <a:latin typeface="Proxima Nova"/>
              <a:ea typeface="Proxima Nova"/>
              <a:cs typeface="Proxima Nova"/>
              <a:sym typeface="Proxima Nova"/>
            </a:endParaRPr>
          </a:p>
          <a:p>
            <a:pPr indent="-323850" lvl="0" marL="457200" rtl="0" algn="just">
              <a:lnSpc>
                <a:spcPct val="150000"/>
              </a:lnSpc>
              <a:spcBef>
                <a:spcPts val="0"/>
              </a:spcBef>
              <a:spcAft>
                <a:spcPts val="0"/>
              </a:spcAft>
              <a:buSzPts val="1500"/>
              <a:buFont typeface="Proxima Nova"/>
              <a:buChar char="●"/>
            </a:pPr>
            <a:r>
              <a:rPr lang="it" sz="1500">
                <a:latin typeface="Proxima Nova"/>
                <a:ea typeface="Proxima Nova"/>
                <a:cs typeface="Proxima Nova"/>
                <a:sym typeface="Proxima Nova"/>
              </a:rPr>
              <a:t>A lot of research is devoted to bridge this gap: </a:t>
            </a:r>
            <a:r>
              <a:rPr b="1" lang="it" sz="1500">
                <a:latin typeface="Proxima Nova"/>
                <a:ea typeface="Proxima Nova"/>
                <a:cs typeface="Proxima Nova"/>
                <a:sym typeface="Proxima Nova"/>
              </a:rPr>
              <a:t>downscaling</a:t>
            </a:r>
            <a:r>
              <a:rPr lang="it" sz="1500">
                <a:latin typeface="Proxima Nova"/>
                <a:ea typeface="Proxima Nova"/>
                <a:cs typeface="Proxima Nova"/>
                <a:sym typeface="Proxima Nova"/>
              </a:rPr>
              <a:t> techniques</a:t>
            </a:r>
            <a:endParaRPr b="1" sz="1500">
              <a:latin typeface="Proxima Nova"/>
              <a:ea typeface="Proxima Nova"/>
              <a:cs typeface="Proxima Nova"/>
              <a:sym typeface="Proxima Nova"/>
            </a:endParaRPr>
          </a:p>
        </p:txBody>
      </p:sp>
      <p:sp>
        <p:nvSpPr>
          <p:cNvPr id="83" name="Google Shape;83;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84" name="Google Shape;84;p15"/>
          <p:cNvPicPr preferRelativeResize="0"/>
          <p:nvPr/>
        </p:nvPicPr>
        <p:blipFill>
          <a:blip r:embed="rId3">
            <a:alphaModFix/>
          </a:blip>
          <a:stretch>
            <a:fillRect/>
          </a:stretch>
        </p:blipFill>
        <p:spPr>
          <a:xfrm>
            <a:off x="5190600" y="1088675"/>
            <a:ext cx="3305700" cy="3134292"/>
          </a:xfrm>
          <a:prstGeom prst="rect">
            <a:avLst/>
          </a:prstGeom>
          <a:noFill/>
          <a:ln>
            <a:noFill/>
          </a:ln>
        </p:spPr>
      </p:pic>
      <p:sp>
        <p:nvSpPr>
          <p:cNvPr id="85" name="Google Shape;85;p15"/>
          <p:cNvSpPr txBox="1"/>
          <p:nvPr/>
        </p:nvSpPr>
        <p:spPr>
          <a:xfrm>
            <a:off x="5526750" y="4197725"/>
            <a:ext cx="330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86" name="Google Shape;86;p15"/>
          <p:cNvSpPr txBox="1"/>
          <p:nvPr/>
        </p:nvSpPr>
        <p:spPr>
          <a:xfrm>
            <a:off x="4854450" y="4293925"/>
            <a:ext cx="3978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600">
                <a:latin typeface="Proxima Nova"/>
                <a:ea typeface="Proxima Nova"/>
                <a:cs typeface="Proxima Nova"/>
                <a:sym typeface="Proxima Nova"/>
              </a:rPr>
              <a:t>By NOAA - http://celebrating200years.noaa.gov/breakthroughs/climate_model/AtmosphericModelSchematic.png, Public Domain, https://commons.wikimedia.org/w/index.php?curid=7263986</a:t>
            </a:r>
            <a:endParaRPr sz="600">
              <a:latin typeface="Proxima Nova"/>
              <a:ea typeface="Proxima Nova"/>
              <a:cs typeface="Proxima Nova"/>
              <a:sym typeface="Proxima Nova"/>
            </a:endParaRPr>
          </a:p>
        </p:txBody>
      </p:sp>
      <p:pic>
        <p:nvPicPr>
          <p:cNvPr id="87" name="Google Shape;87;p15"/>
          <p:cNvPicPr preferRelativeResize="0"/>
          <p:nvPr/>
        </p:nvPicPr>
        <p:blipFill>
          <a:blip r:embed="rId4">
            <a:alphaModFix/>
          </a:blip>
          <a:stretch>
            <a:fillRect/>
          </a:stretch>
        </p:blipFill>
        <p:spPr>
          <a:xfrm>
            <a:off x="8472450" y="125875"/>
            <a:ext cx="548699" cy="767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ph type="title"/>
          </p:nvPr>
        </p:nvSpPr>
        <p:spPr>
          <a:xfrm>
            <a:off x="490250" y="526350"/>
            <a:ext cx="7982100" cy="1137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it" sz="3380"/>
              <a:t>Downscaling has many similarities with image super-resolution</a:t>
            </a:r>
            <a:endParaRPr baseline="30000" sz="3380"/>
          </a:p>
        </p:txBody>
      </p:sp>
      <p:sp>
        <p:nvSpPr>
          <p:cNvPr id="93" name="Google Shape;93;p16"/>
          <p:cNvSpPr txBox="1"/>
          <p:nvPr/>
        </p:nvSpPr>
        <p:spPr>
          <a:xfrm>
            <a:off x="660925" y="2219675"/>
            <a:ext cx="4495200" cy="1650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it" sz="1700">
                <a:latin typeface="Proxima Nova"/>
                <a:ea typeface="Proxima Nova"/>
                <a:cs typeface="Proxima Nova"/>
                <a:sym typeface="Proxima Nova"/>
              </a:rPr>
              <a:t>Super-resolution in recent years has taken advantage of the introduction of deep-learning techniques, in particular </a:t>
            </a:r>
            <a:r>
              <a:rPr b="1" lang="it" sz="1700">
                <a:latin typeface="Proxima Nova"/>
                <a:ea typeface="Proxima Nova"/>
                <a:cs typeface="Proxima Nova"/>
                <a:sym typeface="Proxima Nova"/>
              </a:rPr>
              <a:t>Convolutional Neural Networks (CNNs)</a:t>
            </a:r>
            <a:r>
              <a:rPr lang="it" sz="1700">
                <a:latin typeface="Proxima Nova"/>
                <a:ea typeface="Proxima Nova"/>
                <a:cs typeface="Proxima Nova"/>
                <a:sym typeface="Proxima Nova"/>
              </a:rPr>
              <a:t> and </a:t>
            </a:r>
            <a:r>
              <a:rPr b="1" lang="it" sz="1700">
                <a:latin typeface="Proxima Nova"/>
                <a:ea typeface="Proxima Nova"/>
                <a:cs typeface="Proxima Nova"/>
                <a:sym typeface="Proxima Nova"/>
              </a:rPr>
              <a:t>Generative Adversarial Networks (GANs).</a:t>
            </a:r>
            <a:endParaRPr b="1" sz="1700">
              <a:latin typeface="Proxima Nova"/>
              <a:ea typeface="Proxima Nova"/>
              <a:cs typeface="Proxima Nova"/>
              <a:sym typeface="Proxima Nova"/>
            </a:endParaRPr>
          </a:p>
        </p:txBody>
      </p:sp>
      <p:sp>
        <p:nvSpPr>
          <p:cNvPr id="94" name="Google Shape;9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95" name="Google Shape;95;p16"/>
          <p:cNvPicPr preferRelativeResize="0"/>
          <p:nvPr/>
        </p:nvPicPr>
        <p:blipFill>
          <a:blip r:embed="rId3">
            <a:alphaModFix/>
          </a:blip>
          <a:stretch>
            <a:fillRect/>
          </a:stretch>
        </p:blipFill>
        <p:spPr>
          <a:xfrm>
            <a:off x="5740950" y="1664250"/>
            <a:ext cx="2731401" cy="2603950"/>
          </a:xfrm>
          <a:prstGeom prst="rect">
            <a:avLst/>
          </a:prstGeom>
          <a:noFill/>
          <a:ln>
            <a:noFill/>
          </a:ln>
        </p:spPr>
      </p:pic>
      <p:sp>
        <p:nvSpPr>
          <p:cNvPr id="96" name="Google Shape;96;p16"/>
          <p:cNvSpPr txBox="1"/>
          <p:nvPr/>
        </p:nvSpPr>
        <p:spPr>
          <a:xfrm>
            <a:off x="5874150" y="4268200"/>
            <a:ext cx="259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600">
                <a:latin typeface="Proxima Nova"/>
                <a:ea typeface="Proxima Nova"/>
                <a:cs typeface="Proxima Nova"/>
                <a:sym typeface="Proxima Nova"/>
              </a:rPr>
              <a:t>Di Almalence, Inc. - http://photoacute.com/studio/examples/mac_hdd/index.html, CC BY 3.0, https://commons.wikimedia.org/w/index.php?curid=16680237</a:t>
            </a:r>
            <a:endParaRPr sz="600">
              <a:latin typeface="Proxima Nova"/>
              <a:ea typeface="Proxima Nova"/>
              <a:cs typeface="Proxima Nova"/>
              <a:sym typeface="Proxima Nova"/>
            </a:endParaRPr>
          </a:p>
        </p:txBody>
      </p:sp>
      <p:pic>
        <p:nvPicPr>
          <p:cNvPr id="97" name="Google Shape;97;p16"/>
          <p:cNvPicPr preferRelativeResize="0"/>
          <p:nvPr/>
        </p:nvPicPr>
        <p:blipFill>
          <a:blip r:embed="rId4">
            <a:alphaModFix/>
          </a:blip>
          <a:stretch>
            <a:fillRect/>
          </a:stretch>
        </p:blipFill>
        <p:spPr>
          <a:xfrm>
            <a:off x="8472450" y="125875"/>
            <a:ext cx="548699" cy="7678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7"/>
          <p:cNvSpPr txBox="1"/>
          <p:nvPr>
            <p:ph type="title"/>
          </p:nvPr>
        </p:nvSpPr>
        <p:spPr>
          <a:xfrm>
            <a:off x="212800" y="190050"/>
            <a:ext cx="4170000" cy="941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it" sz="2500"/>
              <a:t>Generative Adversarial Networks (GANs)</a:t>
            </a:r>
            <a:endParaRPr sz="2500"/>
          </a:p>
        </p:txBody>
      </p:sp>
      <p:sp>
        <p:nvSpPr>
          <p:cNvPr id="103" name="Google Shape;103;p17"/>
          <p:cNvSpPr txBox="1"/>
          <p:nvPr/>
        </p:nvSpPr>
        <p:spPr>
          <a:xfrm>
            <a:off x="45100" y="1131450"/>
            <a:ext cx="4337700" cy="39255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it">
                <a:latin typeface="Proxima Nova"/>
                <a:ea typeface="Proxima Nova"/>
                <a:cs typeface="Proxima Nova"/>
                <a:sym typeface="Proxima Nova"/>
              </a:rPr>
              <a:t>2 NNs trained simultaneously and “adversarially”:</a:t>
            </a:r>
            <a:endParaRPr>
              <a:latin typeface="Proxima Nova"/>
              <a:ea typeface="Proxima Nova"/>
              <a:cs typeface="Proxima Nova"/>
              <a:sym typeface="Proxima Nova"/>
            </a:endParaRPr>
          </a:p>
          <a:p>
            <a:pPr indent="-304800" lvl="1" marL="914400" rtl="0" algn="l">
              <a:lnSpc>
                <a:spcPct val="115000"/>
              </a:lnSpc>
              <a:spcBef>
                <a:spcPts val="0"/>
              </a:spcBef>
              <a:spcAft>
                <a:spcPts val="0"/>
              </a:spcAft>
              <a:buSzPts val="1200"/>
              <a:buFont typeface="Proxima Nova"/>
              <a:buChar char="○"/>
            </a:pPr>
            <a:r>
              <a:rPr lang="it" sz="1200">
                <a:latin typeface="Proxima Nova"/>
                <a:ea typeface="Proxima Nova"/>
                <a:cs typeface="Proxima Nova"/>
                <a:sym typeface="Proxima Nova"/>
              </a:rPr>
              <a:t>A </a:t>
            </a:r>
            <a:r>
              <a:rPr b="1" lang="it" sz="1200">
                <a:latin typeface="Proxima Nova"/>
                <a:ea typeface="Proxima Nova"/>
                <a:cs typeface="Proxima Nova"/>
                <a:sym typeface="Proxima Nova"/>
              </a:rPr>
              <a:t>generator</a:t>
            </a:r>
            <a:r>
              <a:rPr lang="it" sz="1200">
                <a:latin typeface="Proxima Nova"/>
                <a:ea typeface="Proxima Nova"/>
                <a:cs typeface="Proxima Nova"/>
                <a:sym typeface="Proxima Nova"/>
              </a:rPr>
              <a:t> trying to learn a map from a noise probability distribution </a:t>
            </a:r>
            <a:r>
              <a:rPr i="1" lang="it" sz="1200">
                <a:latin typeface="Proxima Nova"/>
                <a:ea typeface="Proxima Nova"/>
                <a:cs typeface="Proxima Nova"/>
                <a:sym typeface="Proxima Nova"/>
              </a:rPr>
              <a:t>z</a:t>
            </a:r>
            <a:r>
              <a:rPr lang="it" sz="1200">
                <a:latin typeface="Proxima Nova"/>
                <a:ea typeface="Proxima Nova"/>
                <a:cs typeface="Proxima Nova"/>
                <a:sym typeface="Proxima Nova"/>
              </a:rPr>
              <a:t>, to the distribution of the data to be reconstructed.</a:t>
            </a:r>
            <a:endParaRPr sz="1200">
              <a:latin typeface="Proxima Nova"/>
              <a:ea typeface="Proxima Nova"/>
              <a:cs typeface="Proxima Nova"/>
              <a:sym typeface="Proxima Nova"/>
            </a:endParaRPr>
          </a:p>
          <a:p>
            <a:pPr indent="-304800" lvl="1" marL="914400" rtl="0" algn="l">
              <a:lnSpc>
                <a:spcPct val="115000"/>
              </a:lnSpc>
              <a:spcBef>
                <a:spcPts val="0"/>
              </a:spcBef>
              <a:spcAft>
                <a:spcPts val="0"/>
              </a:spcAft>
              <a:buSzPts val="1200"/>
              <a:buFont typeface="Proxima Nova"/>
              <a:buChar char="○"/>
            </a:pPr>
            <a:r>
              <a:rPr lang="it" sz="1200">
                <a:latin typeface="Proxima Nova"/>
                <a:ea typeface="Proxima Nova"/>
                <a:cs typeface="Proxima Nova"/>
                <a:sym typeface="Proxima Nova"/>
              </a:rPr>
              <a:t>A </a:t>
            </a:r>
            <a:r>
              <a:rPr b="1" lang="it" sz="1200">
                <a:latin typeface="Proxima Nova"/>
                <a:ea typeface="Proxima Nova"/>
                <a:cs typeface="Proxima Nova"/>
                <a:sym typeface="Proxima Nova"/>
              </a:rPr>
              <a:t>discriminator</a:t>
            </a:r>
            <a:r>
              <a:rPr lang="it" sz="1200">
                <a:latin typeface="Proxima Nova"/>
                <a:ea typeface="Proxima Nova"/>
                <a:cs typeface="Proxima Nova"/>
                <a:sym typeface="Proxima Nova"/>
              </a:rPr>
              <a:t>, learning the probability that a sample is real or comes from the generator.</a:t>
            </a:r>
            <a:endParaRPr sz="1200">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it">
                <a:latin typeface="Proxima Nova"/>
                <a:ea typeface="Proxima Nova"/>
                <a:cs typeface="Proxima Nova"/>
                <a:sym typeface="Proxima Nova"/>
              </a:rPr>
              <a:t>At the end of training data from the generator seem realistic, but there is </a:t>
            </a:r>
            <a:r>
              <a:rPr lang="it" u="sng">
                <a:latin typeface="Proxima Nova"/>
                <a:ea typeface="Proxima Nova"/>
                <a:cs typeface="Proxima Nova"/>
                <a:sym typeface="Proxima Nova"/>
              </a:rPr>
              <a:t>no control</a:t>
            </a:r>
            <a:r>
              <a:rPr lang="it">
                <a:latin typeface="Proxima Nova"/>
                <a:ea typeface="Proxima Nova"/>
                <a:cs typeface="Proxima Nova"/>
                <a:sym typeface="Proxima Nova"/>
              </a:rPr>
              <a:t> on their modes.</a:t>
            </a:r>
            <a:endParaRPr>
              <a:latin typeface="Proxima Nova"/>
              <a:ea typeface="Proxima Nova"/>
              <a:cs typeface="Proxima Nova"/>
              <a:sym typeface="Proxima Nova"/>
            </a:endParaRPr>
          </a:p>
          <a:p>
            <a:pPr indent="-317500" lvl="0" marL="457200" rtl="0" algn="just">
              <a:lnSpc>
                <a:spcPct val="115000"/>
              </a:lnSpc>
              <a:spcBef>
                <a:spcPts val="0"/>
              </a:spcBef>
              <a:spcAft>
                <a:spcPts val="0"/>
              </a:spcAft>
              <a:buSzPts val="1400"/>
              <a:buFont typeface="Proxima Nova"/>
              <a:buChar char="●"/>
            </a:pPr>
            <a:r>
              <a:rPr lang="it">
                <a:latin typeface="Proxima Nova"/>
                <a:ea typeface="Proxima Nova"/>
                <a:cs typeface="Proxima Nova"/>
                <a:sym typeface="Proxima Nova"/>
              </a:rPr>
              <a:t>In a </a:t>
            </a:r>
            <a:r>
              <a:rPr b="1" lang="it">
                <a:latin typeface="Proxima Nova"/>
                <a:ea typeface="Proxima Nova"/>
                <a:cs typeface="Proxima Nova"/>
                <a:sym typeface="Proxima Nova"/>
              </a:rPr>
              <a:t>conditional GAN (cGAN)</a:t>
            </a:r>
            <a:r>
              <a:rPr lang="it">
                <a:latin typeface="Proxima Nova"/>
                <a:ea typeface="Proxima Nova"/>
                <a:cs typeface="Proxima Nova"/>
                <a:sym typeface="Proxima Nova"/>
              </a:rPr>
              <a:t>, both the generator and the discriminator are conditioned on additional informations, such as the labels of the classes to be reconstructed.</a:t>
            </a:r>
            <a:endParaRPr>
              <a:latin typeface="Proxima Nova"/>
              <a:ea typeface="Proxima Nova"/>
              <a:cs typeface="Proxima Nova"/>
              <a:sym typeface="Proxima Nova"/>
            </a:endParaRPr>
          </a:p>
          <a:p>
            <a:pPr indent="-317500" lvl="0" marL="457200" rtl="0" algn="just">
              <a:lnSpc>
                <a:spcPct val="115000"/>
              </a:lnSpc>
              <a:spcBef>
                <a:spcPts val="0"/>
              </a:spcBef>
              <a:spcAft>
                <a:spcPts val="0"/>
              </a:spcAft>
              <a:buSzPts val="1400"/>
              <a:buFont typeface="Proxima Nova"/>
              <a:buChar char="●"/>
            </a:pPr>
            <a:r>
              <a:rPr lang="it">
                <a:latin typeface="Proxima Nova"/>
                <a:ea typeface="Proxima Nova"/>
                <a:cs typeface="Proxima Nova"/>
                <a:sym typeface="Proxima Nova"/>
              </a:rPr>
              <a:t>In image super-resolution, the idea is to feed the GAN with the original coarse-scale images.</a:t>
            </a:r>
            <a:endParaRPr>
              <a:latin typeface="Proxima Nova"/>
              <a:ea typeface="Proxima Nova"/>
              <a:cs typeface="Proxima Nova"/>
              <a:sym typeface="Proxima Nova"/>
            </a:endParaRPr>
          </a:p>
        </p:txBody>
      </p:sp>
      <p:sp>
        <p:nvSpPr>
          <p:cNvPr id="104" name="Google Shape;104;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105" name="Google Shape;105;p17"/>
          <p:cNvPicPr preferRelativeResize="0"/>
          <p:nvPr/>
        </p:nvPicPr>
        <p:blipFill>
          <a:blip r:embed="rId3">
            <a:alphaModFix/>
          </a:blip>
          <a:stretch>
            <a:fillRect/>
          </a:stretch>
        </p:blipFill>
        <p:spPr>
          <a:xfrm>
            <a:off x="4760650" y="1664150"/>
            <a:ext cx="4170000" cy="1815178"/>
          </a:xfrm>
          <a:prstGeom prst="rect">
            <a:avLst/>
          </a:prstGeom>
          <a:noFill/>
          <a:ln>
            <a:noFill/>
          </a:ln>
        </p:spPr>
      </p:pic>
      <p:sp>
        <p:nvSpPr>
          <p:cNvPr id="106" name="Google Shape;106;p17"/>
          <p:cNvSpPr txBox="1"/>
          <p:nvPr/>
        </p:nvSpPr>
        <p:spPr>
          <a:xfrm>
            <a:off x="6705850" y="3433625"/>
            <a:ext cx="2224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600">
                <a:solidFill>
                  <a:schemeClr val="lt1"/>
                </a:solidFill>
                <a:latin typeface="Proxima Nova"/>
                <a:ea typeface="Proxima Nova"/>
                <a:cs typeface="Proxima Nova"/>
                <a:sym typeface="Proxima Nova"/>
              </a:rPr>
              <a:t>By האדם-החושב - Own work, CC BY-SA 4.0, https://commons.wikimedia.org/w/index.php?curid=110701944</a:t>
            </a:r>
            <a:endParaRPr sz="600">
              <a:solidFill>
                <a:schemeClr val="lt1"/>
              </a:solidFill>
              <a:latin typeface="Proxima Nova"/>
              <a:ea typeface="Proxima Nova"/>
              <a:cs typeface="Proxima Nova"/>
              <a:sym typeface="Proxima Nova"/>
            </a:endParaRPr>
          </a:p>
        </p:txBody>
      </p:sp>
      <p:pic>
        <p:nvPicPr>
          <p:cNvPr id="107" name="Google Shape;107;p17"/>
          <p:cNvPicPr preferRelativeResize="0"/>
          <p:nvPr/>
        </p:nvPicPr>
        <p:blipFill>
          <a:blip r:embed="rId4">
            <a:alphaModFix/>
          </a:blip>
          <a:stretch>
            <a:fillRect/>
          </a:stretch>
        </p:blipFill>
        <p:spPr>
          <a:xfrm>
            <a:off x="8472450" y="125875"/>
            <a:ext cx="548699" cy="7678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8"/>
          <p:cNvSpPr/>
          <p:nvPr/>
        </p:nvSpPr>
        <p:spPr>
          <a:xfrm>
            <a:off x="0" y="0"/>
            <a:ext cx="9161100" cy="1158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txBox="1"/>
          <p:nvPr>
            <p:ph idx="4294967295" type="title"/>
          </p:nvPr>
        </p:nvSpPr>
        <p:spPr>
          <a:xfrm>
            <a:off x="311700" y="264600"/>
            <a:ext cx="8520600" cy="629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it" sz="2500">
                <a:solidFill>
                  <a:schemeClr val="lt1"/>
                </a:solidFill>
              </a:rPr>
              <a:t>Reconstruction of the total daily precipitation climatology</a:t>
            </a:r>
            <a:endParaRPr b="1" sz="2500">
              <a:solidFill>
                <a:schemeClr val="lt1"/>
              </a:solidFill>
            </a:endParaRPr>
          </a:p>
        </p:txBody>
      </p:sp>
      <p:sp>
        <p:nvSpPr>
          <p:cNvPr id="114" name="Google Shape;11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115" name="Google Shape;115;p18"/>
          <p:cNvSpPr txBox="1"/>
          <p:nvPr/>
        </p:nvSpPr>
        <p:spPr>
          <a:xfrm>
            <a:off x="219250" y="4451400"/>
            <a:ext cx="8422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aseline="30000" i="1" lang="it" sz="800">
                <a:latin typeface="Proxima Nova"/>
                <a:ea typeface="Proxima Nova"/>
                <a:cs typeface="Proxima Nova"/>
                <a:sym typeface="Proxima Nova"/>
              </a:rPr>
              <a:t>(1)</a:t>
            </a:r>
            <a:r>
              <a:rPr i="1" lang="it" sz="800">
                <a:latin typeface="Proxima Nova"/>
                <a:ea typeface="Proxima Nova"/>
                <a:cs typeface="Proxima Nova"/>
                <a:sym typeface="Proxima Nova"/>
              </a:rPr>
              <a:t>The results presented hereafter contain modified Copernicus Climate Change Service (C3S) information 2020. Neither the European Commission nor ECMWF is responsible for any use that may be made of the Copernicus information or data it contains.</a:t>
            </a:r>
            <a:br>
              <a:rPr i="1" lang="it" sz="800">
                <a:latin typeface="Proxima Nova"/>
                <a:ea typeface="Proxima Nova"/>
                <a:cs typeface="Proxima Nova"/>
                <a:sym typeface="Proxima Nova"/>
              </a:rPr>
            </a:br>
            <a:r>
              <a:rPr i="1" lang="it" sz="800">
                <a:latin typeface="Proxima Nova"/>
                <a:ea typeface="Proxima Nova"/>
                <a:cs typeface="Proxima Nova"/>
                <a:sym typeface="Proxima Nova"/>
              </a:rPr>
              <a:t>Bell, B., et al. (2020): ERA5 hourly data on single levels from 1950 to 1978 (preliminary version). C3S Climate Data Store (CDS). (Accessed on 01/03/2022. </a:t>
            </a:r>
            <a:endParaRPr i="1" sz="800">
              <a:latin typeface="Proxima Nova"/>
              <a:ea typeface="Proxima Nova"/>
              <a:cs typeface="Proxima Nova"/>
              <a:sym typeface="Proxima Nova"/>
            </a:endParaRPr>
          </a:p>
          <a:p>
            <a:pPr indent="0" lvl="0" marL="0" rtl="0" algn="l">
              <a:spcBef>
                <a:spcPts val="0"/>
              </a:spcBef>
              <a:spcAft>
                <a:spcPts val="0"/>
              </a:spcAft>
              <a:buNone/>
            </a:pPr>
            <a:r>
              <a:rPr i="1" lang="it" sz="800">
                <a:latin typeface="Proxima Nova"/>
                <a:ea typeface="Proxima Nova"/>
                <a:cs typeface="Proxima Nova"/>
                <a:sym typeface="Proxima Nova"/>
              </a:rPr>
              <a:t>Hersbach, H., et al. (2018): ERA5 hourly data on single levels from 1979 to present. C3S CDS. (Accessed on 01/03/2022, DOI 10.24381/cds.adbb2d47</a:t>
            </a:r>
            <a:endParaRPr sz="1200">
              <a:latin typeface="Proxima Nova"/>
              <a:ea typeface="Proxima Nova"/>
              <a:cs typeface="Proxima Nova"/>
              <a:sym typeface="Proxima Nova"/>
            </a:endParaRPr>
          </a:p>
        </p:txBody>
      </p:sp>
      <p:pic>
        <p:nvPicPr>
          <p:cNvPr id="116" name="Google Shape;116;p18"/>
          <p:cNvPicPr preferRelativeResize="0"/>
          <p:nvPr/>
        </p:nvPicPr>
        <p:blipFill>
          <a:blip r:embed="rId3">
            <a:alphaModFix/>
          </a:blip>
          <a:stretch>
            <a:fillRect/>
          </a:stretch>
        </p:blipFill>
        <p:spPr>
          <a:xfrm>
            <a:off x="571600" y="1692400"/>
            <a:ext cx="3730801" cy="1353501"/>
          </a:xfrm>
          <a:prstGeom prst="rect">
            <a:avLst/>
          </a:prstGeom>
          <a:noFill/>
          <a:ln>
            <a:noFill/>
          </a:ln>
        </p:spPr>
      </p:pic>
      <p:sp>
        <p:nvSpPr>
          <p:cNvPr id="117" name="Google Shape;117;p18"/>
          <p:cNvSpPr txBox="1"/>
          <p:nvPr/>
        </p:nvSpPr>
        <p:spPr>
          <a:xfrm>
            <a:off x="311700" y="1292200"/>
            <a:ext cx="28668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Char char="●"/>
            </a:pPr>
            <a:r>
              <a:rPr lang="it">
                <a:latin typeface="Proxima Nova"/>
                <a:ea typeface="Proxima Nova"/>
                <a:cs typeface="Proxima Nova"/>
                <a:sym typeface="Proxima Nova"/>
              </a:rPr>
              <a:t>Perfect model experiment</a:t>
            </a:r>
            <a:endParaRPr>
              <a:latin typeface="Proxima Nova"/>
              <a:ea typeface="Proxima Nova"/>
              <a:cs typeface="Proxima Nova"/>
              <a:sym typeface="Proxima Nova"/>
            </a:endParaRPr>
          </a:p>
        </p:txBody>
      </p:sp>
      <p:sp>
        <p:nvSpPr>
          <p:cNvPr id="118" name="Google Shape;118;p18"/>
          <p:cNvSpPr txBox="1"/>
          <p:nvPr/>
        </p:nvSpPr>
        <p:spPr>
          <a:xfrm>
            <a:off x="311700" y="3189300"/>
            <a:ext cx="39909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Char char="●"/>
            </a:pPr>
            <a:r>
              <a:rPr lang="it">
                <a:latin typeface="Proxima Nova"/>
                <a:ea typeface="Proxima Nova"/>
                <a:cs typeface="Proxima Nova"/>
                <a:sym typeface="Proxima Nova"/>
              </a:rPr>
              <a:t>Data source: ERA5</a:t>
            </a:r>
            <a:r>
              <a:rPr baseline="30000" lang="it">
                <a:latin typeface="Proxima Nova"/>
                <a:ea typeface="Proxima Nova"/>
                <a:cs typeface="Proxima Nova"/>
                <a:sym typeface="Proxima Nova"/>
              </a:rPr>
              <a:t>(1)</a:t>
            </a:r>
            <a:r>
              <a:rPr lang="it">
                <a:latin typeface="Proxima Nova"/>
                <a:ea typeface="Proxima Nova"/>
                <a:cs typeface="Proxima Nova"/>
                <a:sym typeface="Proxima Nova"/>
              </a:rPr>
              <a:t> (</a:t>
            </a:r>
            <a:r>
              <a:rPr lang="it">
                <a:latin typeface="Proxima Nova"/>
                <a:ea typeface="Proxima Nova"/>
                <a:cs typeface="Proxima Nova"/>
                <a:sym typeface="Proxima Nova"/>
              </a:rPr>
              <a:t>0.25° × 0.25°)</a:t>
            </a:r>
            <a:endParaRPr>
              <a:latin typeface="Proxima Nova"/>
              <a:ea typeface="Proxima Nova"/>
              <a:cs typeface="Proxima Nova"/>
              <a:sym typeface="Proxima Nova"/>
            </a:endParaRPr>
          </a:p>
          <a:p>
            <a:pPr indent="-317500" lvl="1" marL="914400" rtl="0" algn="l">
              <a:spcBef>
                <a:spcPts val="0"/>
              </a:spcBef>
              <a:spcAft>
                <a:spcPts val="0"/>
              </a:spcAft>
              <a:buSzPts val="1400"/>
              <a:buFont typeface="Proxima Nova"/>
              <a:buChar char="○"/>
            </a:pPr>
            <a:r>
              <a:rPr lang="it">
                <a:latin typeface="Proxima Nova"/>
                <a:ea typeface="Proxima Nova"/>
                <a:cs typeface="Proxima Nova"/>
                <a:sym typeface="Proxima Nova"/>
              </a:rPr>
              <a:t>Variable: total precipitation, converted to total </a:t>
            </a:r>
            <a:r>
              <a:rPr i="1" lang="it">
                <a:latin typeface="Proxima Nova"/>
                <a:ea typeface="Proxima Nova"/>
                <a:cs typeface="Proxima Nova"/>
                <a:sym typeface="Proxima Nova"/>
              </a:rPr>
              <a:t>daily</a:t>
            </a:r>
            <a:r>
              <a:rPr lang="it">
                <a:latin typeface="Proxima Nova"/>
                <a:ea typeface="Proxima Nova"/>
                <a:cs typeface="Proxima Nova"/>
                <a:sym typeface="Proxima Nova"/>
              </a:rPr>
              <a:t> precipitation</a:t>
            </a:r>
            <a:endParaRPr>
              <a:latin typeface="Proxima Nova"/>
              <a:ea typeface="Proxima Nova"/>
              <a:cs typeface="Proxima Nova"/>
              <a:sym typeface="Proxima Nova"/>
            </a:endParaRPr>
          </a:p>
          <a:p>
            <a:pPr indent="-317500" lvl="1" marL="914400" rtl="0" algn="l">
              <a:spcBef>
                <a:spcPts val="0"/>
              </a:spcBef>
              <a:spcAft>
                <a:spcPts val="0"/>
              </a:spcAft>
              <a:buSzPts val="1400"/>
              <a:buFont typeface="Proxima Nova"/>
              <a:buChar char="○"/>
            </a:pPr>
            <a:r>
              <a:rPr lang="it">
                <a:latin typeface="Proxima Nova"/>
                <a:ea typeface="Proxima Nova"/>
                <a:cs typeface="Proxima Nova"/>
                <a:sym typeface="Proxima Nova"/>
              </a:rPr>
              <a:t>Subset spanning the years 1950-2020 (25871 training examples)</a:t>
            </a:r>
            <a:endParaRPr>
              <a:latin typeface="Proxima Nova"/>
              <a:ea typeface="Proxima Nova"/>
              <a:cs typeface="Proxima Nova"/>
              <a:sym typeface="Proxima Nova"/>
            </a:endParaRPr>
          </a:p>
        </p:txBody>
      </p:sp>
      <p:pic>
        <p:nvPicPr>
          <p:cNvPr id="119" name="Google Shape;119;p18"/>
          <p:cNvPicPr preferRelativeResize="0"/>
          <p:nvPr/>
        </p:nvPicPr>
        <p:blipFill>
          <a:blip r:embed="rId4">
            <a:alphaModFix/>
          </a:blip>
          <a:stretch>
            <a:fillRect/>
          </a:stretch>
        </p:blipFill>
        <p:spPr>
          <a:xfrm>
            <a:off x="8747975" y="52075"/>
            <a:ext cx="351451" cy="491776"/>
          </a:xfrm>
          <a:prstGeom prst="rect">
            <a:avLst/>
          </a:prstGeom>
          <a:noFill/>
          <a:ln>
            <a:noFill/>
          </a:ln>
        </p:spPr>
      </p:pic>
      <p:pic>
        <p:nvPicPr>
          <p:cNvPr id="120" name="Google Shape;120;p18"/>
          <p:cNvPicPr preferRelativeResize="0"/>
          <p:nvPr/>
        </p:nvPicPr>
        <p:blipFill rotWithShape="1">
          <a:blip r:embed="rId5">
            <a:alphaModFix/>
          </a:blip>
          <a:srcRect b="15208" l="6538" r="7543" t="12610"/>
          <a:stretch/>
        </p:blipFill>
        <p:spPr>
          <a:xfrm>
            <a:off x="4302400" y="1348938"/>
            <a:ext cx="4797026" cy="28590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9"/>
          <p:cNvSpPr/>
          <p:nvPr/>
        </p:nvSpPr>
        <p:spPr>
          <a:xfrm>
            <a:off x="0" y="0"/>
            <a:ext cx="9161100" cy="1158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9"/>
          <p:cNvSpPr txBox="1"/>
          <p:nvPr>
            <p:ph idx="4294967295" type="title"/>
          </p:nvPr>
        </p:nvSpPr>
        <p:spPr>
          <a:xfrm>
            <a:off x="311700" y="264600"/>
            <a:ext cx="8520600" cy="629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it" sz="2500">
                <a:solidFill>
                  <a:schemeClr val="lt1"/>
                </a:solidFill>
              </a:rPr>
              <a:t>Average power spectrum</a:t>
            </a:r>
            <a:r>
              <a:rPr b="1" lang="it" sz="2500">
                <a:solidFill>
                  <a:schemeClr val="lt1"/>
                </a:solidFill>
              </a:rPr>
              <a:t> of the daily rainfall field</a:t>
            </a:r>
            <a:endParaRPr b="1" sz="2500">
              <a:solidFill>
                <a:schemeClr val="lt1"/>
              </a:solidFill>
            </a:endParaRPr>
          </a:p>
        </p:txBody>
      </p:sp>
      <p:sp>
        <p:nvSpPr>
          <p:cNvPr id="127" name="Google Shape;127;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128" name="Google Shape;128;p19"/>
          <p:cNvPicPr preferRelativeResize="0"/>
          <p:nvPr/>
        </p:nvPicPr>
        <p:blipFill>
          <a:blip r:embed="rId3">
            <a:alphaModFix/>
          </a:blip>
          <a:stretch>
            <a:fillRect/>
          </a:stretch>
        </p:blipFill>
        <p:spPr>
          <a:xfrm>
            <a:off x="3572175" y="1256275"/>
            <a:ext cx="5188034" cy="3680401"/>
          </a:xfrm>
          <a:prstGeom prst="rect">
            <a:avLst/>
          </a:prstGeom>
          <a:noFill/>
          <a:ln>
            <a:noFill/>
          </a:ln>
        </p:spPr>
      </p:pic>
      <p:sp>
        <p:nvSpPr>
          <p:cNvPr id="129" name="Google Shape;129;p19"/>
          <p:cNvSpPr txBox="1"/>
          <p:nvPr/>
        </p:nvSpPr>
        <p:spPr>
          <a:xfrm>
            <a:off x="86475" y="1409425"/>
            <a:ext cx="3485700" cy="33741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Font typeface="Proxima Nova"/>
              <a:buChar char="●"/>
            </a:pPr>
            <a:r>
              <a:rPr lang="it">
                <a:latin typeface="Proxima Nova"/>
                <a:ea typeface="Proxima Nova"/>
                <a:cs typeface="Proxima Nova"/>
                <a:sym typeface="Proxima Nova"/>
              </a:rPr>
              <a:t>The power spectrum gives a quantitative indication of the spatial scales of variability of precipitation.</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it">
                <a:latin typeface="Proxima Nova"/>
                <a:ea typeface="Proxima Nova"/>
                <a:cs typeface="Proxima Nova"/>
                <a:sym typeface="Proxima Nova"/>
              </a:rPr>
              <a:t>For higher values of k (&gt;15) the generated spectrum diverges, indicating the higher variability (noise) of the generated field at the small scale. </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it">
                <a:latin typeface="Proxima Nova"/>
                <a:ea typeface="Proxima Nova"/>
                <a:cs typeface="Proxima Nova"/>
                <a:sym typeface="Proxima Nova"/>
              </a:rPr>
              <a:t>At the end of the training, the GAN generates a dataset whose spectrum matches the reference one for low values of k.</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130" name="Google Shape;130;p19"/>
          <p:cNvPicPr preferRelativeResize="0"/>
          <p:nvPr/>
        </p:nvPicPr>
        <p:blipFill>
          <a:blip r:embed="rId4">
            <a:alphaModFix/>
          </a:blip>
          <a:stretch>
            <a:fillRect/>
          </a:stretch>
        </p:blipFill>
        <p:spPr>
          <a:xfrm>
            <a:off x="8747975" y="52075"/>
            <a:ext cx="351451" cy="4917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0"/>
          <p:cNvSpPr txBox="1"/>
          <p:nvPr>
            <p:ph type="title"/>
          </p:nvPr>
        </p:nvSpPr>
        <p:spPr>
          <a:xfrm>
            <a:off x="1906050" y="1935400"/>
            <a:ext cx="5331900" cy="930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it"/>
              <a:t>Thanks for your attention</a:t>
            </a:r>
            <a:endParaRPr/>
          </a:p>
        </p:txBody>
      </p:sp>
      <p:sp>
        <p:nvSpPr>
          <p:cNvPr id="136" name="Google Shape;13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1"/>
          <p:cNvSpPr txBox="1"/>
          <p:nvPr>
            <p:ph type="title"/>
          </p:nvPr>
        </p:nvSpPr>
        <p:spPr>
          <a:xfrm>
            <a:off x="3766800" y="1950450"/>
            <a:ext cx="1610400" cy="9309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it"/>
              <a:t>Backup</a:t>
            </a:r>
            <a:endParaRPr/>
          </a:p>
        </p:txBody>
      </p:sp>
      <p:sp>
        <p:nvSpPr>
          <p:cNvPr id="142" name="Google Shape;14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