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262" r:id="rId3"/>
    <p:sldId id="282" r:id="rId4"/>
    <p:sldId id="265" r:id="rId5"/>
    <p:sldId id="285" r:id="rId6"/>
    <p:sldId id="269" r:id="rId7"/>
    <p:sldId id="274" r:id="rId8"/>
    <p:sldId id="273" r:id="rId9"/>
    <p:sldId id="267" r:id="rId10"/>
    <p:sldId id="277" r:id="rId11"/>
    <p:sldId id="268" r:id="rId12"/>
    <p:sldId id="266" r:id="rId13"/>
    <p:sldId id="263" r:id="rId14"/>
    <p:sldId id="272" r:id="rId15"/>
    <p:sldId id="271" r:id="rId1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75AD"/>
    <a:srgbClr val="5B6FAD"/>
    <a:srgbClr val="7694A4"/>
    <a:srgbClr val="FFFFFF"/>
    <a:srgbClr val="194CC2"/>
    <a:srgbClr val="457DBB"/>
    <a:srgbClr val="809A4A"/>
    <a:srgbClr val="4054AA"/>
    <a:srgbClr val="12B4A5"/>
    <a:srgbClr val="729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5268" autoAdjust="0"/>
  </p:normalViewPr>
  <p:slideViewPr>
    <p:cSldViewPr snapToGrid="0">
      <p:cViewPr varScale="1">
        <p:scale>
          <a:sx n="82" d="100"/>
          <a:sy n="82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75364-6A54-428B-93A0-3F32CE6E492F}" type="datetimeFigureOut">
              <a:rPr lang="en-DE" smtClean="0"/>
              <a:t>23/05/2022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6DDE6-9875-4B30-9261-7A16EB855C3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0733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propose two additional hybrid models to circumvent the issue of equifinality. The first </a:t>
            </a:r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6DDE6-9875-4B30-9261-7A16EB855C3F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2900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5E42C-113B-4986-9E31-55831D0B6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6B9C4-56CC-49C1-A283-41AC34BFD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FF72B-EF81-487F-B203-A35B8F39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11554-6D78-4A28-9271-6904A3EF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08BE2-D62F-46D0-9599-70FDA437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4002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D19B-D589-46BC-A3EE-B22F2BBE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2F151-0E07-4CC1-928F-5EE0C2B7F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F0FE2-5618-4205-BE66-7D4FA617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BAD86-94F8-48BD-ACF3-F12D2B6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D5D4-CDC3-4DCD-8F7D-58B2939E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1380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AC101-A235-46B6-8369-3DD34EE32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90E2C-BD03-4B74-88C6-1667C5F4A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997AF-337A-4017-8756-55CA6A09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862CC-1ACA-477E-BA61-B49F375D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B8309-347A-4B7A-AB74-19055170C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7081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CA56-5944-4B9B-95DE-0BDF3BEF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29F8E-CB30-4CDC-AF6F-9E9A310A9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EBF72-DD9E-4FFE-9B58-7281A297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28FD4-CA6E-4DB8-BCF4-9A58921F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51E4A-3D11-480E-8420-4391BCD9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915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C2C3-7FDB-4A1D-B2ED-E2DF8776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9027E-283A-4248-B1DD-33954FAA8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3EDCC-A799-45D0-9EB4-816AD6B0C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8777A-E4FB-43AB-BC83-2BFB7C35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042F3-1B69-4F10-8F3B-4F68725F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085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B3AC-52F2-47C4-9960-0BC04357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1F69-DA8B-4290-AB06-ED0878805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F4190-7220-439F-8EAD-C2978A59E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93280-88AD-4A18-B88E-D61C96B0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6A842-9F55-4838-99E9-00F86497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69F83-A6DF-4119-943C-B009F4A8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9109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01DA-CB0B-428A-A8DB-89BC74DD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0FBA0-D345-4094-AF5B-C4940159F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AF444-027E-43B2-8C01-17127C2E4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ECAB0-D4EC-4417-99D0-7A5D1ECFD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42E5C-77E0-4A42-936A-DF585D407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FBDA40-0B92-4DDB-B60D-554B418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0E27B0-D799-4527-91C3-936B4DCD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6D87C9-7E54-48CB-B585-732B2BC5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3608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80CD-05B8-43FE-A07E-12628988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3499D-185E-4F5F-A301-0F9520DB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46AF2-D37C-40C0-9EEE-2E948EAD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AE235-AD0B-44F4-A719-ED25534A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0944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DEB7-339F-4ECF-864F-A56F60CF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D4E80-9335-44C1-92DF-59A72C91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4C00-D3B6-4A46-AEA2-51A17A55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8368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C5A6-BD08-4DEF-9CC5-12EDF4B9D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E19E-16D4-40EE-A2D1-F180A7D64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E9ED2-9A01-4207-8D51-58D0DB95D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B2188-0D9B-49ED-9C71-76E784DB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935CD-0D15-4DD4-B223-5DC8443C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9DE44-1C70-4A80-A1C7-0C5142324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140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C55E-AF54-42E8-B263-E37430EE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0419CB-F936-4971-9453-DE6BF7630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12CB4-ACD6-4803-A6FA-76120D0B9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9D237-7C37-4E18-BE12-1AF38533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27/05/2022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1418C-C0D6-4C2A-8BBB-A70B0D80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743BC-6AB8-420E-9E43-545F112E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993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1C110-AADB-407C-BAB8-ECC16839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C1356-CE94-4233-A03D-D2163CD5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52A00-7EC8-4ABF-9CA0-5CEC80C85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DE"/>
              <a:t>27/05/2022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45877-B010-4041-AC91-17BB8C20F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Hybrid Modelling of Land-Atmosphere Fluxes: Estimating Evapotranspiration using Combined Physics-Based and Data-Driven Machine Learning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EABA9-3F7D-4746-B088-563CA127E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1B413-F717-400D-92DD-D66931D89F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760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1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BC0EC923-C8BA-476B-BD37-4A7150CEA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842" y="120042"/>
            <a:ext cx="8267218" cy="20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9" tIns="35719" rIns="116999" bIns="35719" numCol="1" anchor="ctr" anchorCtr="0" compatLnSpc="1">
            <a:prstTxWarp prst="textNoShape">
              <a:avLst/>
            </a:prstTxWarp>
          </a:bodyPr>
          <a:lstStyle>
            <a:lvl1pPr marL="6350" indent="-6350"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+mj-lt"/>
                <a:ea typeface="+mj-ea"/>
                <a:cs typeface="+mj-cs"/>
                <a:sym typeface="Verdana" panose="020B0604030504040204" pitchFamily="34" charset="0"/>
              </a:defRPr>
            </a:lvl1pPr>
            <a:lvl2pPr marL="6350" indent="-6350"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panose="020B0604030504040204" pitchFamily="34" charset="0"/>
              </a:defRPr>
            </a:lvl2pPr>
            <a:lvl3pPr marL="6350" indent="-6350"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panose="020B0604030504040204" pitchFamily="34" charset="0"/>
              </a:defRPr>
            </a:lvl3pPr>
            <a:lvl4pPr marL="6350" indent="-6350"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panose="020B0604030504040204" pitchFamily="34" charset="0"/>
              </a:defRPr>
            </a:lvl4pPr>
            <a:lvl5pPr marL="6350" indent="-6350"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panose="020B0604030504040204" pitchFamily="34" charset="0"/>
              </a:defRPr>
            </a:lvl5pPr>
            <a:lvl6pPr marL="4635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charset="0"/>
              </a:defRPr>
            </a:lvl6pPr>
            <a:lvl7pPr marL="9207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charset="0"/>
              </a:defRPr>
            </a:lvl7pPr>
            <a:lvl8pPr marL="13779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charset="0"/>
              </a:defRPr>
            </a:lvl8pPr>
            <a:lvl9pPr marL="18351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Verdana" charset="0"/>
                <a:ea typeface="Heiti SC Light" charset="0"/>
                <a:cs typeface="Heiti SC Light" charset="0"/>
                <a:sym typeface="Verdana" charset="0"/>
              </a:defRPr>
            </a:lvl9pPr>
          </a:lstStyle>
          <a:p>
            <a:r>
              <a:rPr lang="en-US" altLang="en-DE" sz="2800" kern="0" dirty="0">
                <a:latin typeface="Book Antiqua" panose="02040602050305030304" pitchFamily="18" charset="0"/>
                <a:cs typeface="Times New Roman" panose="02020603050405020304" pitchFamily="18" charset="0"/>
              </a:rPr>
              <a:t>Hybrid Modelling of Land-Atmosphere Fluxes: Estimating Evapotranspiration using Combined Physics-Based and Data-Driven Machine Learning</a:t>
            </a:r>
            <a:endParaRPr lang="en-DE" altLang="en-DE" sz="2800" kern="0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8371BA8C-0A41-40E8-86E1-28D6D8637BA2}"/>
              </a:ext>
            </a:extLst>
          </p:cNvPr>
          <p:cNvSpPr txBox="1"/>
          <p:nvPr/>
        </p:nvSpPr>
        <p:spPr>
          <a:xfrm>
            <a:off x="2015970" y="3080456"/>
            <a:ext cx="9894903" cy="3016190"/>
          </a:xfrm>
          <a:prstGeom prst="rect">
            <a:avLst/>
          </a:prstGeom>
          <a:noFill/>
          <a:ln w="6350">
            <a:noFill/>
          </a:ln>
        </p:spPr>
        <p:txBody>
          <a:bodyPr/>
          <a:lstStyle/>
          <a:p>
            <a:r>
              <a:rPr lang="en-US" b="1" dirty="0">
                <a:latin typeface="Book Antiqua" panose="02040602050305030304" pitchFamily="18" charset="0"/>
              </a:rPr>
              <a:t>Reda ElGhawi</a:t>
            </a:r>
            <a:r>
              <a:rPr lang="en-US" baseline="30000" dirty="0">
                <a:latin typeface="Book Antiqua" panose="02040602050305030304" pitchFamily="18" charset="0"/>
              </a:rPr>
              <a:t>1,2,3</a:t>
            </a:r>
            <a:r>
              <a:rPr lang="en-US" dirty="0">
                <a:latin typeface="Book Antiqua" panose="02040602050305030304" pitchFamily="18" charset="0"/>
              </a:rPr>
              <a:t>, Alexander J. Winkler </a:t>
            </a:r>
            <a:r>
              <a:rPr lang="en-US" baseline="30000" dirty="0">
                <a:latin typeface="Book Antiqua" panose="02040602050305030304" pitchFamily="18" charset="0"/>
              </a:rPr>
              <a:t>1</a:t>
            </a:r>
            <a:r>
              <a:rPr lang="en-US" dirty="0">
                <a:latin typeface="Book Antiqua" panose="02040602050305030304" pitchFamily="18" charset="0"/>
              </a:rPr>
              <a:t>, Basil Kraft</a:t>
            </a:r>
            <a:r>
              <a:rPr lang="en-US" baseline="30000" dirty="0">
                <a:latin typeface="Book Antiqua" panose="02040602050305030304" pitchFamily="18" charset="0"/>
              </a:rPr>
              <a:t>1,2</a:t>
            </a:r>
            <a:r>
              <a:rPr lang="en-US" dirty="0">
                <a:latin typeface="Book Antiqua" panose="02040602050305030304" pitchFamily="18" charset="0"/>
              </a:rPr>
              <a:t>, Christian Reimers</a:t>
            </a:r>
            <a:r>
              <a:rPr lang="en-US" baseline="30000" dirty="0">
                <a:latin typeface="Book Antiqua" panose="02040602050305030304" pitchFamily="18" charset="0"/>
              </a:rPr>
              <a:t>1</a:t>
            </a:r>
            <a:r>
              <a:rPr lang="en-US" dirty="0">
                <a:latin typeface="Book Antiqua" panose="02040602050305030304" pitchFamily="18" charset="0"/>
              </a:rPr>
              <a:t>, Marco Körner</a:t>
            </a:r>
            <a:r>
              <a:rPr lang="en-US" baseline="30000" dirty="0">
                <a:latin typeface="Book Antiqua" panose="02040602050305030304" pitchFamily="18" charset="0"/>
              </a:rPr>
              <a:t>3</a:t>
            </a:r>
            <a:r>
              <a:rPr lang="en-US" dirty="0">
                <a:latin typeface="Book Antiqua" panose="02040602050305030304" pitchFamily="18" charset="0"/>
              </a:rPr>
              <a:t>,</a:t>
            </a:r>
          </a:p>
          <a:p>
            <a:r>
              <a:rPr lang="en-US" dirty="0">
                <a:latin typeface="Book Antiqua" panose="02040602050305030304" pitchFamily="18" charset="0"/>
              </a:rPr>
              <a:t> and Markus Reichstein</a:t>
            </a:r>
            <a:r>
              <a:rPr lang="en-US" baseline="30000" dirty="0">
                <a:latin typeface="Book Antiqua" panose="02040602050305030304" pitchFamily="18" charset="0"/>
              </a:rPr>
              <a:t>1</a:t>
            </a:r>
            <a:r>
              <a:rPr lang="en-US" dirty="0">
                <a:latin typeface="Book Antiqua" panose="02040602050305030304" pitchFamily="18" charset="0"/>
              </a:rPr>
              <a:t> </a:t>
            </a:r>
          </a:p>
          <a:p>
            <a:endParaRPr lang="en-DE" dirty="0">
              <a:latin typeface="Book Antiqua" panose="0204060205030503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</a:rPr>
              <a:t>1:  Max Planck Institute for Biogeochemistry, Biogeochemical Integration, Jena, Germany</a:t>
            </a:r>
          </a:p>
          <a:p>
            <a:endParaRPr lang="en-DE" sz="1400" dirty="0">
              <a:latin typeface="Book Antiqua" panose="0204060205030503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</a:rPr>
              <a:t>2:  International Max Planck Research School for Global Biogeochemical Cycles, Max Planck Institute for Biogeochemistry, Jena, Germany </a:t>
            </a:r>
          </a:p>
          <a:p>
            <a:endParaRPr lang="en-DE" sz="1400" dirty="0">
              <a:latin typeface="Book Antiqua" panose="0204060205030503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</a:rPr>
              <a:t>3: Technical University of Munich, TUM School of Engineering and Design, Department of Aerospace and Geodesy, Munich, Germany</a:t>
            </a:r>
            <a:endParaRPr lang="en-DE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22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10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BBAB42-0DD3-480E-960B-CDC48CB9BE70}"/>
              </a:ext>
            </a:extLst>
          </p:cNvPr>
          <p:cNvSpPr/>
          <p:nvPr/>
        </p:nvSpPr>
        <p:spPr>
          <a:xfrm>
            <a:off x="8502212" y="189690"/>
            <a:ext cx="191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(sigma=2 </a:t>
            </a:r>
            <a:r>
              <a:rPr lang="en-US" dirty="0" err="1">
                <a:latin typeface="Book Antiqua" panose="02040602050305030304" pitchFamily="18" charset="0"/>
              </a:rPr>
              <a:t>hyb</a:t>
            </a:r>
            <a:r>
              <a:rPr lang="en-US" dirty="0">
                <a:latin typeface="Book Antiqua" panose="02040602050305030304" pitchFamily="18" charset="0"/>
              </a:rPr>
              <a:t> ra)</a:t>
            </a:r>
            <a:endParaRPr lang="en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CB72D4-BFDB-4120-BB72-B42977FA9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87"/>
          <a:stretch/>
        </p:blipFill>
        <p:spPr>
          <a:xfrm>
            <a:off x="1809750" y="3239767"/>
            <a:ext cx="8572499" cy="3025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5E362-E9FB-4CF7-BB12-A18EFE6441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96"/>
          <a:stretch/>
        </p:blipFill>
        <p:spPr>
          <a:xfrm>
            <a:off x="1809749" y="80541"/>
            <a:ext cx="8572499" cy="2976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1268E2-362B-40F9-AD64-01EF885F2912}"/>
              </a:ext>
            </a:extLst>
          </p:cNvPr>
          <p:cNvSpPr/>
          <p:nvPr/>
        </p:nvSpPr>
        <p:spPr>
          <a:xfrm>
            <a:off x="9888403" y="2544441"/>
            <a:ext cx="191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(sigma=2 </a:t>
            </a:r>
            <a:r>
              <a:rPr lang="en-US" dirty="0" err="1">
                <a:latin typeface="Book Antiqua" panose="02040602050305030304" pitchFamily="18" charset="0"/>
              </a:rPr>
              <a:t>hyb</a:t>
            </a:r>
            <a:r>
              <a:rPr lang="en-US" dirty="0">
                <a:latin typeface="Book Antiqua" panose="02040602050305030304" pitchFamily="18" charset="0"/>
              </a:rPr>
              <a:t> ra)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1283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11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2CE81-4164-4F40-88FC-DC076E1B991A}"/>
              </a:ext>
            </a:extLst>
          </p:cNvPr>
          <p:cNvSpPr txBox="1"/>
          <p:nvPr/>
        </p:nvSpPr>
        <p:spPr>
          <a:xfrm>
            <a:off x="2018930" y="101014"/>
            <a:ext cx="656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Evaluating predictions against observations</a:t>
            </a:r>
            <a:endParaRPr lang="en-DE" dirty="0">
              <a:latin typeface="Book Antiqua" panose="020406020503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4F688-0B33-409F-A2E2-9CC9B638DB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60"/>
          <a:stretch/>
        </p:blipFill>
        <p:spPr>
          <a:xfrm>
            <a:off x="1817081" y="1009262"/>
            <a:ext cx="9969209" cy="2419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A3D98-E8E1-426A-8BED-162D4E43A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t="3444" r="9956" b="69130"/>
          <a:stretch/>
        </p:blipFill>
        <p:spPr>
          <a:xfrm>
            <a:off x="1838643" y="3628905"/>
            <a:ext cx="9231811" cy="22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00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12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E0BEB-367A-44C0-97D3-3E4858DA382B}"/>
              </a:ext>
            </a:extLst>
          </p:cNvPr>
          <p:cNvSpPr txBox="1"/>
          <p:nvPr/>
        </p:nvSpPr>
        <p:spPr>
          <a:xfrm>
            <a:off x="2045340" y="230643"/>
            <a:ext cx="656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Evaluating predictions against relevant climate variables</a:t>
            </a:r>
            <a:endParaRPr lang="en-DE" dirty="0">
              <a:latin typeface="Book Antiqua" panose="020406020503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541A4-E008-49B8-A3A2-07B1E94798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80"/>
          <a:stretch/>
        </p:blipFill>
        <p:spPr>
          <a:xfrm>
            <a:off x="1872448" y="857180"/>
            <a:ext cx="9831650" cy="2439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E1E69-BF69-48C7-8C45-1B8F85508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3221" r="9432" b="69124"/>
          <a:stretch/>
        </p:blipFill>
        <p:spPr>
          <a:xfrm>
            <a:off x="2018930" y="3297035"/>
            <a:ext cx="9176761" cy="22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0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13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53458B-23A3-47EF-A456-96A3E5E24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268394"/>
              </p:ext>
            </p:extLst>
          </p:nvPr>
        </p:nvGraphicFramePr>
        <p:xfrm>
          <a:off x="2851758" y="1221888"/>
          <a:ext cx="7970121" cy="37762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96043">
                  <a:extLst>
                    <a:ext uri="{9D8B030D-6E8A-4147-A177-3AD203B41FA5}">
                      <a16:colId xmlns:a16="http://schemas.microsoft.com/office/drawing/2014/main" val="2657235396"/>
                    </a:ext>
                  </a:extLst>
                </a:gridCol>
                <a:gridCol w="1037546">
                  <a:extLst>
                    <a:ext uri="{9D8B030D-6E8A-4147-A177-3AD203B41FA5}">
                      <a16:colId xmlns:a16="http://schemas.microsoft.com/office/drawing/2014/main" val="2755989584"/>
                    </a:ext>
                  </a:extLst>
                </a:gridCol>
                <a:gridCol w="1251237">
                  <a:extLst>
                    <a:ext uri="{9D8B030D-6E8A-4147-A177-3AD203B41FA5}">
                      <a16:colId xmlns:a16="http://schemas.microsoft.com/office/drawing/2014/main" val="1503348491"/>
                    </a:ext>
                  </a:extLst>
                </a:gridCol>
                <a:gridCol w="1564709">
                  <a:extLst>
                    <a:ext uri="{9D8B030D-6E8A-4147-A177-3AD203B41FA5}">
                      <a16:colId xmlns:a16="http://schemas.microsoft.com/office/drawing/2014/main" val="3375184443"/>
                    </a:ext>
                  </a:extLst>
                </a:gridCol>
                <a:gridCol w="1614157">
                  <a:extLst>
                    <a:ext uri="{9D8B030D-6E8A-4147-A177-3AD203B41FA5}">
                      <a16:colId xmlns:a16="http://schemas.microsoft.com/office/drawing/2014/main" val="2689492114"/>
                    </a:ext>
                  </a:extLst>
                </a:gridCol>
                <a:gridCol w="1506429">
                  <a:extLst>
                    <a:ext uri="{9D8B030D-6E8A-4147-A177-3AD203B41FA5}">
                      <a16:colId xmlns:a16="http://schemas.microsoft.com/office/drawing/2014/main" val="4063125464"/>
                    </a:ext>
                  </a:extLst>
                </a:gridCol>
              </a:tblGrid>
              <a:tr h="5567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Site ID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IGBP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Elevation (m)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Mean Annual Temperature (°C)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Mean Annual Precipitation (mm)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Availability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41744"/>
                  </a:ext>
                </a:extLst>
              </a:tr>
              <a:tr h="557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cap="all" dirty="0">
                          <a:effectLst/>
                        </a:rPr>
                        <a:t>DE-</a:t>
                      </a:r>
                      <a:r>
                        <a:rPr lang="en-US" sz="1400" cap="all" dirty="0" err="1">
                          <a:effectLst/>
                        </a:rPr>
                        <a:t>T</a:t>
                      </a:r>
                      <a:r>
                        <a:rPr lang="en-US" sz="1400" cap="none" dirty="0" err="1">
                          <a:effectLst/>
                        </a:rPr>
                        <a:t>ha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ENF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385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8.2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843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 years</a:t>
                      </a:r>
                      <a:endParaRPr lang="en-D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(1996 - 2014)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171600"/>
                  </a:ext>
                </a:extLst>
              </a:tr>
              <a:tr h="501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cap="all" dirty="0">
                          <a:effectLst/>
                        </a:rPr>
                        <a:t>FR-</a:t>
                      </a:r>
                      <a:r>
                        <a:rPr lang="en-US" sz="1400" cap="all" dirty="0" err="1">
                          <a:effectLst/>
                        </a:rPr>
                        <a:t>P</a:t>
                      </a:r>
                      <a:r>
                        <a:rPr lang="en-US" sz="1400" cap="none" dirty="0" err="1">
                          <a:effectLst/>
                        </a:rPr>
                        <a:t>ue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EBF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270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13.5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883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 years</a:t>
                      </a:r>
                      <a:endParaRPr lang="en-D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(2000 - 2014)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1885367"/>
                  </a:ext>
                </a:extLst>
              </a:tr>
              <a:tr h="501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cap="all" dirty="0">
                          <a:effectLst/>
                        </a:rPr>
                        <a:t>FR-</a:t>
                      </a:r>
                      <a:r>
                        <a:rPr lang="en-US" sz="1400" cap="all" dirty="0" err="1">
                          <a:effectLst/>
                        </a:rPr>
                        <a:t>LB</a:t>
                      </a:r>
                      <a:r>
                        <a:rPr lang="en-US" sz="1400" cap="none" dirty="0" err="1">
                          <a:effectLst/>
                        </a:rPr>
                        <a:t>r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ENF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61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13.6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900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 years</a:t>
                      </a:r>
                      <a:endParaRPr lang="en-D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(1996 - 2008)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114596"/>
                  </a:ext>
                </a:extLst>
              </a:tr>
              <a:tr h="541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cap="all" dirty="0">
                          <a:effectLst/>
                        </a:rPr>
                        <a:t>CH-C</a:t>
                      </a:r>
                      <a:r>
                        <a:rPr lang="en-US" sz="1400" cap="none" dirty="0">
                          <a:effectLst/>
                        </a:rPr>
                        <a:t>ha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>
                          <a:effectLst/>
                        </a:rPr>
                        <a:t>GRA</a:t>
                      </a:r>
                      <a:r>
                        <a:rPr lang="en-US" sz="1200" cap="all" baseline="30000">
                          <a:effectLst/>
                        </a:rPr>
                        <a:t>3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>
                          <a:effectLst/>
                        </a:rPr>
                        <a:t>393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>
                          <a:effectLst/>
                        </a:rPr>
                        <a:t>9.5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>
                          <a:effectLst/>
                        </a:rPr>
                        <a:t>1136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>
                          <a:effectLst/>
                        </a:rPr>
                        <a:t>10 years</a:t>
                      </a:r>
                      <a:endParaRPr lang="en-D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>
                          <a:effectLst/>
                        </a:rPr>
                        <a:t>(2005 - 2014)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710686"/>
                  </a:ext>
                </a:extLst>
              </a:tr>
              <a:tr h="501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cap="all" dirty="0">
                          <a:effectLst/>
                        </a:rPr>
                        <a:t>DE-</a:t>
                      </a:r>
                      <a:r>
                        <a:rPr lang="en-US" sz="1400" cap="all" dirty="0" err="1">
                          <a:effectLst/>
                        </a:rPr>
                        <a:t>G</a:t>
                      </a:r>
                      <a:r>
                        <a:rPr lang="en-US" sz="1400" cap="none" dirty="0" err="1">
                          <a:effectLst/>
                        </a:rPr>
                        <a:t>ri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 dirty="0">
                          <a:effectLst/>
                        </a:rPr>
                        <a:t>GRA</a:t>
                      </a:r>
                      <a:r>
                        <a:rPr lang="en-US" sz="1200" cap="all" baseline="30000" dirty="0">
                          <a:effectLst/>
                        </a:rPr>
                        <a:t>3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 dirty="0">
                          <a:effectLst/>
                        </a:rPr>
                        <a:t>385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 dirty="0">
                          <a:effectLst/>
                        </a:rPr>
                        <a:t>7.8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 dirty="0">
                          <a:effectLst/>
                        </a:rPr>
                        <a:t>901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 dirty="0">
                          <a:effectLst/>
                        </a:rPr>
                        <a:t>11 years</a:t>
                      </a:r>
                      <a:endParaRPr lang="en-D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 dirty="0">
                          <a:effectLst/>
                        </a:rPr>
                        <a:t>(2004 - 2014)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A9D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50747"/>
                  </a:ext>
                </a:extLst>
              </a:tr>
              <a:tr h="617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US-Var</a:t>
                      </a:r>
                      <a:endParaRPr lang="en-DE" sz="20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398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 dirty="0">
                          <a:effectLst/>
                        </a:rPr>
                        <a:t>GRA</a:t>
                      </a:r>
                      <a:r>
                        <a:rPr lang="en-US" sz="1200" cap="all" baseline="30000" dirty="0">
                          <a:effectLst/>
                        </a:rPr>
                        <a:t>3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 dirty="0">
                          <a:effectLst/>
                        </a:rPr>
                        <a:t>129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>
                          <a:effectLst/>
                        </a:rPr>
                        <a:t>15.8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DE" sz="1200" cap="all" dirty="0">
                          <a:effectLst/>
                        </a:rPr>
                        <a:t>559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 dirty="0">
                          <a:effectLst/>
                        </a:rPr>
                        <a:t>15 years</a:t>
                      </a:r>
                      <a:endParaRPr lang="en-D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cap="all" dirty="0">
                          <a:effectLst/>
                        </a:rPr>
                        <a:t>(2000 - 2014)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716191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ADA0D8A1-30FB-40E8-9B06-28F587746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758" y="5124073"/>
            <a:ext cx="75698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DE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ENF (Evergreen Needleleaf Forests: Lands dominated by woody vegetation with a percent cover &gt;60% and height exceeding 2 meters. Almost all trees remain green all year. Canopy is never without green foliage).</a:t>
            </a:r>
            <a:endParaRPr kumimoji="0" lang="en-US" altLang="en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DE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EBF (Evergreen Broadleaf Forests: Lands dominated by woody vegetation with a percent cover &gt;60% and height exceeding 2 meters. Almost all trees and shrubs remain green year-round. Canopy is never without green foliage).</a:t>
            </a:r>
            <a:endParaRPr kumimoji="0" lang="en-US" altLang="en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DE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 (Grasslands: Lands with herbaceous types of cover. Tree and shrub cover is less than 10%. Permanent wetlands lands with a permanent mixture of water and herbaceous or woody vegetation. The vegetation can be present in either salt, brackish, or fresh water.)</a:t>
            </a:r>
            <a:endParaRPr kumimoji="0" lang="en-US" altLang="en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155452-1B76-4426-A5DF-A160F6707521}"/>
              </a:ext>
            </a:extLst>
          </p:cNvPr>
          <p:cNvSpPr/>
          <p:nvPr/>
        </p:nvSpPr>
        <p:spPr>
          <a:xfrm>
            <a:off x="2018930" y="78515"/>
            <a:ext cx="2569934" cy="928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Methods: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Book Antiqua" panose="02040602050305030304" pitchFamily="18" charset="0"/>
                <a:cs typeface="Times New Roman" panose="02020603050405020304" pitchFamily="18" charset="0"/>
              </a:rPr>
              <a:t>FLUXNET 2015 dataset</a:t>
            </a:r>
            <a:endParaRPr lang="en-DE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1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14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90428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15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6560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2</a:t>
            </a:fld>
            <a:endParaRPr lang="en-DE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1F547FF-A6B0-4068-AA43-B7032305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1"/>
          <a:stretch>
            <a:fillRect/>
          </a:stretch>
        </p:blipFill>
        <p:spPr>
          <a:xfrm>
            <a:off x="5620121" y="1130250"/>
            <a:ext cx="3913436" cy="522610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E1A2AFF0-0020-46D1-86A3-52A6C80F9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649" y="6110375"/>
            <a:ext cx="3645545" cy="1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iti SC Light" charset="-122"/>
                <a:sym typeface="Arial" panose="020B0604020202020204" pitchFamily="34" charset="0"/>
              </a:defRPr>
            </a:lvl9pPr>
          </a:lstStyle>
          <a:p>
            <a:r>
              <a:rPr lang="en-US" altLang="en-DE" sz="633"/>
              <a:t>http://hydrocomplexity.net/research/carbon_nitrogen.html</a:t>
            </a:r>
            <a:endParaRPr lang="en-DE" altLang="en-DE" sz="633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E437A8-5149-48B8-ABD6-4B68EEF9D872}"/>
              </a:ext>
            </a:extLst>
          </p:cNvPr>
          <p:cNvCxnSpPr>
            <a:cxnSpLocks/>
          </p:cNvCxnSpPr>
          <p:nvPr/>
        </p:nvCxnSpPr>
        <p:spPr bwMode="auto">
          <a:xfrm flipH="1">
            <a:off x="4402244" y="2936732"/>
            <a:ext cx="2258825" cy="510368"/>
          </a:xfrm>
          <a:prstGeom prst="straightConnector1">
            <a:avLst/>
          </a:prstGeom>
          <a:solidFill>
            <a:srgbClr val="BBE0E3"/>
          </a:solidFill>
          <a:ln w="76200" cap="flat" cmpd="sng" algn="ctr">
            <a:solidFill>
              <a:srgbClr val="00736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/>
          </a:ex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23C9894-7C6A-4FCB-AA60-1A6CBD75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16" y="2929024"/>
            <a:ext cx="1423169" cy="16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rrow: Up 18">
            <a:extLst>
              <a:ext uri="{FF2B5EF4-FFF2-40B4-BE49-F238E27FC236}">
                <a16:creationId xmlns:a16="http://schemas.microsoft.com/office/drawing/2014/main" id="{19BC3CF6-0DB1-4D85-9D67-09A6BA1CFFFA}"/>
              </a:ext>
            </a:extLst>
          </p:cNvPr>
          <p:cNvSpPr/>
          <p:nvPr/>
        </p:nvSpPr>
        <p:spPr bwMode="auto">
          <a:xfrm>
            <a:off x="6131393" y="1582965"/>
            <a:ext cx="151892" cy="442577"/>
          </a:xfrm>
          <a:prstGeom prst="upArrow">
            <a:avLst/>
          </a:prstGeom>
          <a:solidFill>
            <a:srgbClr val="809A4A"/>
          </a:solidFill>
          <a:ln w="12700" cap="flat" cmpd="sng" algn="ctr">
            <a:solidFill>
              <a:srgbClr val="809A4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endParaRPr lang="en-DE" sz="1266">
              <a:solidFill>
                <a:srgbClr val="000000"/>
              </a:solidFill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0083E8-5B6A-45B0-B85A-20C76077E9DB}"/>
              </a:ext>
            </a:extLst>
          </p:cNvPr>
          <p:cNvSpPr txBox="1"/>
          <p:nvPr/>
        </p:nvSpPr>
        <p:spPr>
          <a:xfrm>
            <a:off x="5858472" y="1088445"/>
            <a:ext cx="795254" cy="461665"/>
          </a:xfrm>
          <a:prstGeom prst="rect">
            <a:avLst/>
          </a:prstGeom>
          <a:noFill/>
          <a:ln w="28575">
            <a:solidFill>
              <a:srgbClr val="809A4A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Latent heat flux</a:t>
            </a:r>
            <a:endParaRPr lang="en-DE" sz="12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AAC944-33F4-4E8A-B762-4EF2DC473BA4}"/>
                  </a:ext>
                </a:extLst>
              </p:cNvPr>
              <p:cNvSpPr txBox="1"/>
              <p:nvPr/>
            </p:nvSpPr>
            <p:spPr>
              <a:xfrm>
                <a:off x="3544032" y="1109464"/>
                <a:ext cx="1088347" cy="461665"/>
              </a:xfrm>
              <a:prstGeom prst="rect">
                <a:avLst/>
              </a:prstGeom>
              <a:noFill/>
              <a:ln w="28575">
                <a:solidFill>
                  <a:srgbClr val="4054AA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Aerodynamic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sz="12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DE" sz="12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DE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AAC944-33F4-4E8A-B762-4EF2DC473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032" y="1109464"/>
                <a:ext cx="1088347" cy="461665"/>
              </a:xfrm>
              <a:prstGeom prst="rect">
                <a:avLst/>
              </a:prstGeom>
              <a:blipFill>
                <a:blip r:embed="rId6"/>
                <a:stretch>
                  <a:fillRect b="-4938"/>
                </a:stretch>
              </a:blipFill>
              <a:ln w="28575">
                <a:solidFill>
                  <a:srgbClr val="4054AA"/>
                </a:solidFill>
                <a:prstDash val="sysDot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B279E82-9513-4273-AADF-ADA75778780F}"/>
              </a:ext>
            </a:extLst>
          </p:cNvPr>
          <p:cNvGrpSpPr/>
          <p:nvPr/>
        </p:nvGrpSpPr>
        <p:grpSpPr>
          <a:xfrm>
            <a:off x="3412253" y="2115365"/>
            <a:ext cx="447315" cy="907953"/>
            <a:chOff x="4192876" y="2427294"/>
            <a:chExt cx="946647" cy="1848787"/>
          </a:xfrm>
        </p:grpSpPr>
        <p:pic>
          <p:nvPicPr>
            <p:cNvPr id="23" name="Picture 2" descr="New Short Story Series – THE RESISTANCE – Struggling for Purpose">
              <a:extLst>
                <a:ext uri="{FF2B5EF4-FFF2-40B4-BE49-F238E27FC236}">
                  <a16:creationId xmlns:a16="http://schemas.microsoft.com/office/drawing/2014/main" id="{8D4E50AA-AF71-4B3A-947A-1A91B401A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73557" y="2910114"/>
              <a:ext cx="1785286" cy="946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30E660C-4F73-4DD9-B8A6-2C820181FC2F}"/>
                </a:ext>
              </a:extLst>
            </p:cNvPr>
            <p:cNvSpPr/>
            <p:nvPr/>
          </p:nvSpPr>
          <p:spPr bwMode="auto">
            <a:xfrm>
              <a:off x="4530758" y="2427294"/>
              <a:ext cx="279872" cy="291018"/>
            </a:xfrm>
            <a:prstGeom prst="triangl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DE" sz="1266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C1B410-A1A2-409A-ADBD-1C5BF30BA55E}"/>
                  </a:ext>
                </a:extLst>
              </p:cNvPr>
              <p:cNvSpPr txBox="1"/>
              <p:nvPr/>
            </p:nvSpPr>
            <p:spPr>
              <a:xfrm>
                <a:off x="2640724" y="2208924"/>
                <a:ext cx="863973" cy="646331"/>
              </a:xfrm>
              <a:prstGeom prst="rect">
                <a:avLst/>
              </a:prstGeom>
              <a:noFill/>
              <a:ln w="28575">
                <a:solidFill>
                  <a:srgbClr val="0C796C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Stomatal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sz="12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DE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C1B410-A1A2-409A-ADBD-1C5BF30BA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724" y="2208924"/>
                <a:ext cx="863973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C796C"/>
                </a:solidFill>
                <a:prstDash val="sysDot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714C9507-22DA-4337-A219-152DE67118D0}"/>
              </a:ext>
            </a:extLst>
          </p:cNvPr>
          <p:cNvGrpSpPr/>
          <p:nvPr/>
        </p:nvGrpSpPr>
        <p:grpSpPr>
          <a:xfrm rot="828948">
            <a:off x="4523645" y="1562462"/>
            <a:ext cx="1641528" cy="718950"/>
            <a:chOff x="3872110" y="2424859"/>
            <a:chExt cx="2334617" cy="102250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5A29EDB-892E-43E1-BDAE-6D8C660A78A4}"/>
                </a:ext>
              </a:extLst>
            </p:cNvPr>
            <p:cNvGrpSpPr/>
            <p:nvPr/>
          </p:nvGrpSpPr>
          <p:grpSpPr>
            <a:xfrm rot="20827848">
              <a:off x="3872110" y="2424859"/>
              <a:ext cx="2333494" cy="802847"/>
              <a:chOff x="4176343" y="2788237"/>
              <a:chExt cx="2222201" cy="811547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C799849-7A00-4054-9FBA-188DD4DBB5DD}"/>
                  </a:ext>
                </a:extLst>
              </p:cNvPr>
              <p:cNvSpPr/>
              <p:nvPr/>
            </p:nvSpPr>
            <p:spPr bwMode="auto">
              <a:xfrm>
                <a:off x="4304801" y="2788237"/>
                <a:ext cx="2093743" cy="811547"/>
              </a:xfrm>
              <a:custGeom>
                <a:avLst/>
                <a:gdLst>
                  <a:gd name="connsiteX0" fmla="*/ 2093059 w 2093743"/>
                  <a:gd name="connsiteY0" fmla="*/ 682215 h 811547"/>
                  <a:gd name="connsiteX1" fmla="*/ 1970229 w 2093743"/>
                  <a:gd name="connsiteY1" fmla="*/ 668567 h 811547"/>
                  <a:gd name="connsiteX2" fmla="*/ 1219602 w 2093743"/>
                  <a:gd name="connsiteY2" fmla="*/ 600328 h 811547"/>
                  <a:gd name="connsiteX3" fmla="*/ 987590 w 2093743"/>
                  <a:gd name="connsiteY3" fmla="*/ 136304 h 811547"/>
                  <a:gd name="connsiteX4" fmla="*/ 1287841 w 2093743"/>
                  <a:gd name="connsiteY4" fmla="*/ 27122 h 811547"/>
                  <a:gd name="connsiteX5" fmla="*/ 1205955 w 2093743"/>
                  <a:gd name="connsiteY5" fmla="*/ 573033 h 811547"/>
                  <a:gd name="connsiteX6" fmla="*/ 687340 w 2093743"/>
                  <a:gd name="connsiteY6" fmla="*/ 805045 h 811547"/>
                  <a:gd name="connsiteX7" fmla="*/ 100486 w 2093743"/>
                  <a:gd name="connsiteY7" fmla="*/ 341021 h 811547"/>
                  <a:gd name="connsiteX8" fmla="*/ 4952 w 2093743"/>
                  <a:gd name="connsiteY8" fmla="*/ 272782 h 81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3743" h="811547">
                    <a:moveTo>
                      <a:pt x="2093059" y="682215"/>
                    </a:moveTo>
                    <a:cubicBezTo>
                      <a:pt x="2104432" y="682215"/>
                      <a:pt x="1970229" y="668567"/>
                      <a:pt x="1970229" y="668567"/>
                    </a:cubicBezTo>
                    <a:cubicBezTo>
                      <a:pt x="1824653" y="654919"/>
                      <a:pt x="1383375" y="689039"/>
                      <a:pt x="1219602" y="600328"/>
                    </a:cubicBezTo>
                    <a:cubicBezTo>
                      <a:pt x="1055829" y="511617"/>
                      <a:pt x="976217" y="231838"/>
                      <a:pt x="987590" y="136304"/>
                    </a:cubicBezTo>
                    <a:cubicBezTo>
                      <a:pt x="998963" y="40770"/>
                      <a:pt x="1251447" y="-45666"/>
                      <a:pt x="1287841" y="27122"/>
                    </a:cubicBezTo>
                    <a:cubicBezTo>
                      <a:pt x="1324235" y="99910"/>
                      <a:pt x="1306038" y="443379"/>
                      <a:pt x="1205955" y="573033"/>
                    </a:cubicBezTo>
                    <a:cubicBezTo>
                      <a:pt x="1105872" y="702687"/>
                      <a:pt x="871585" y="843714"/>
                      <a:pt x="687340" y="805045"/>
                    </a:cubicBezTo>
                    <a:cubicBezTo>
                      <a:pt x="503095" y="766376"/>
                      <a:pt x="214217" y="429732"/>
                      <a:pt x="100486" y="341021"/>
                    </a:cubicBezTo>
                    <a:cubicBezTo>
                      <a:pt x="-13245" y="252310"/>
                      <a:pt x="-4147" y="262546"/>
                      <a:pt x="4952" y="272782"/>
                    </a:cubicBezTo>
                  </a:path>
                </a:pathLst>
              </a:cu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4294" tIns="32147" rIns="64294" bIns="3214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DE" sz="1266" dirty="0">
                  <a:solidFill>
                    <a:srgbClr val="000000"/>
                  </a:solidFill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157FA0BD-F4AA-46BB-9379-80746163A1B2}"/>
                  </a:ext>
                </a:extLst>
              </p:cNvPr>
              <p:cNvSpPr/>
              <p:nvPr/>
            </p:nvSpPr>
            <p:spPr bwMode="auto">
              <a:xfrm rot="19194092">
                <a:off x="4176343" y="2923046"/>
                <a:ext cx="177423" cy="163544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4294" tIns="32147" rIns="64294" bIns="3214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DE" sz="1266" dirty="0">
                  <a:solidFill>
                    <a:srgbClr val="000000"/>
                  </a:solidFill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FA7F2F7-EFD3-4ABE-8CAE-27D017EA8EBA}"/>
                </a:ext>
              </a:extLst>
            </p:cNvPr>
            <p:cNvGrpSpPr/>
            <p:nvPr/>
          </p:nvGrpSpPr>
          <p:grpSpPr>
            <a:xfrm rot="20827848">
              <a:off x="3898664" y="2644518"/>
              <a:ext cx="2308063" cy="802847"/>
              <a:chOff x="4200562" y="2788237"/>
              <a:chExt cx="2197982" cy="811547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9BAC3EA-EAE3-4E1D-853D-4A77B2986A7D}"/>
                  </a:ext>
                </a:extLst>
              </p:cNvPr>
              <p:cNvSpPr/>
              <p:nvPr/>
            </p:nvSpPr>
            <p:spPr bwMode="auto">
              <a:xfrm>
                <a:off x="4304801" y="2788237"/>
                <a:ext cx="2093743" cy="811547"/>
              </a:xfrm>
              <a:custGeom>
                <a:avLst/>
                <a:gdLst>
                  <a:gd name="connsiteX0" fmla="*/ 2093059 w 2093743"/>
                  <a:gd name="connsiteY0" fmla="*/ 682215 h 811547"/>
                  <a:gd name="connsiteX1" fmla="*/ 1970229 w 2093743"/>
                  <a:gd name="connsiteY1" fmla="*/ 668567 h 811547"/>
                  <a:gd name="connsiteX2" fmla="*/ 1219602 w 2093743"/>
                  <a:gd name="connsiteY2" fmla="*/ 600328 h 811547"/>
                  <a:gd name="connsiteX3" fmla="*/ 987590 w 2093743"/>
                  <a:gd name="connsiteY3" fmla="*/ 136304 h 811547"/>
                  <a:gd name="connsiteX4" fmla="*/ 1287841 w 2093743"/>
                  <a:gd name="connsiteY4" fmla="*/ 27122 h 811547"/>
                  <a:gd name="connsiteX5" fmla="*/ 1205955 w 2093743"/>
                  <a:gd name="connsiteY5" fmla="*/ 573033 h 811547"/>
                  <a:gd name="connsiteX6" fmla="*/ 687340 w 2093743"/>
                  <a:gd name="connsiteY6" fmla="*/ 805045 h 811547"/>
                  <a:gd name="connsiteX7" fmla="*/ 100486 w 2093743"/>
                  <a:gd name="connsiteY7" fmla="*/ 341021 h 811547"/>
                  <a:gd name="connsiteX8" fmla="*/ 4952 w 2093743"/>
                  <a:gd name="connsiteY8" fmla="*/ 272782 h 81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3743" h="811547">
                    <a:moveTo>
                      <a:pt x="2093059" y="682215"/>
                    </a:moveTo>
                    <a:cubicBezTo>
                      <a:pt x="2104432" y="682215"/>
                      <a:pt x="1970229" y="668567"/>
                      <a:pt x="1970229" y="668567"/>
                    </a:cubicBezTo>
                    <a:cubicBezTo>
                      <a:pt x="1824653" y="654919"/>
                      <a:pt x="1383375" y="689039"/>
                      <a:pt x="1219602" y="600328"/>
                    </a:cubicBezTo>
                    <a:cubicBezTo>
                      <a:pt x="1055829" y="511617"/>
                      <a:pt x="976217" y="231838"/>
                      <a:pt x="987590" y="136304"/>
                    </a:cubicBezTo>
                    <a:cubicBezTo>
                      <a:pt x="998963" y="40770"/>
                      <a:pt x="1251447" y="-45666"/>
                      <a:pt x="1287841" y="27122"/>
                    </a:cubicBezTo>
                    <a:cubicBezTo>
                      <a:pt x="1324235" y="99910"/>
                      <a:pt x="1306038" y="443379"/>
                      <a:pt x="1205955" y="573033"/>
                    </a:cubicBezTo>
                    <a:cubicBezTo>
                      <a:pt x="1105872" y="702687"/>
                      <a:pt x="871585" y="843714"/>
                      <a:pt x="687340" y="805045"/>
                    </a:cubicBezTo>
                    <a:cubicBezTo>
                      <a:pt x="503095" y="766376"/>
                      <a:pt x="214217" y="429732"/>
                      <a:pt x="100486" y="341021"/>
                    </a:cubicBezTo>
                    <a:cubicBezTo>
                      <a:pt x="-13245" y="252310"/>
                      <a:pt x="-4147" y="262546"/>
                      <a:pt x="4952" y="272782"/>
                    </a:cubicBezTo>
                  </a:path>
                </a:pathLst>
              </a:cu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4294" tIns="32147" rIns="64294" bIns="3214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DE" sz="1266" dirty="0">
                  <a:solidFill>
                    <a:srgbClr val="000000"/>
                  </a:solidFill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0D031E06-79FB-4ED5-9D65-D7327F74650B}"/>
                  </a:ext>
                </a:extLst>
              </p:cNvPr>
              <p:cNvSpPr/>
              <p:nvPr/>
            </p:nvSpPr>
            <p:spPr bwMode="auto">
              <a:xfrm rot="19194092">
                <a:off x="4200563" y="2926201"/>
                <a:ext cx="196928" cy="13449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4294" tIns="32147" rIns="64294" bIns="3214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DE" sz="1266">
                  <a:solidFill>
                    <a:srgbClr val="000000"/>
                  </a:solidFill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959634-26CA-4FA3-B69F-D0B474E8FB15}"/>
              </a:ext>
            </a:extLst>
          </p:cNvPr>
          <p:cNvCxnSpPr>
            <a:cxnSpLocks/>
          </p:cNvCxnSpPr>
          <p:nvPr/>
        </p:nvCxnSpPr>
        <p:spPr bwMode="auto">
          <a:xfrm flipV="1">
            <a:off x="3058001" y="2053500"/>
            <a:ext cx="2670648" cy="1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557D165-244B-458D-9FDF-6C370C659AD1}"/>
              </a:ext>
            </a:extLst>
          </p:cNvPr>
          <p:cNvSpPr txBox="1"/>
          <p:nvPr/>
        </p:nvSpPr>
        <p:spPr>
          <a:xfrm>
            <a:off x="2922663" y="1778790"/>
            <a:ext cx="776772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Atm.</a:t>
            </a:r>
            <a:endParaRPr lang="en-DE" sz="168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48F47B6-6589-4A32-B257-32765D89FCFC}"/>
              </a:ext>
            </a:extLst>
          </p:cNvPr>
          <p:cNvGrpSpPr/>
          <p:nvPr/>
        </p:nvGrpSpPr>
        <p:grpSpPr>
          <a:xfrm>
            <a:off x="4931225" y="989945"/>
            <a:ext cx="358603" cy="1167655"/>
            <a:chOff x="5405815" y="1054080"/>
            <a:chExt cx="510013" cy="166066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9B7AE8-4120-4191-9734-136DE0AC9316}"/>
                </a:ext>
              </a:extLst>
            </p:cNvPr>
            <p:cNvGrpSpPr/>
            <p:nvPr/>
          </p:nvGrpSpPr>
          <p:grpSpPr>
            <a:xfrm>
              <a:off x="5480935" y="1054080"/>
              <a:ext cx="359774" cy="889958"/>
              <a:chOff x="4192876" y="2427294"/>
              <a:chExt cx="946647" cy="1848787"/>
            </a:xfrm>
          </p:grpSpPr>
          <p:pic>
            <p:nvPicPr>
              <p:cNvPr id="39" name="Picture 2" descr="New Short Story Series – THE RESISTANCE – Struggling for Purpose">
                <a:extLst>
                  <a:ext uri="{FF2B5EF4-FFF2-40B4-BE49-F238E27FC236}">
                    <a16:creationId xmlns:a16="http://schemas.microsoft.com/office/drawing/2014/main" id="{4DF36A77-6757-458B-BF06-A8EF7C8111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773557" y="2910114"/>
                <a:ext cx="1785286" cy="946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644740C6-5386-46BE-9C16-4047000780D9}"/>
                  </a:ext>
                </a:extLst>
              </p:cNvPr>
              <p:cNvSpPr/>
              <p:nvPr/>
            </p:nvSpPr>
            <p:spPr bwMode="auto">
              <a:xfrm>
                <a:off x="4530758" y="2427294"/>
                <a:ext cx="279872" cy="291018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4294" tIns="32147" rIns="64294" bIns="3214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DE" sz="1266">
                  <a:solidFill>
                    <a:srgbClr val="000000"/>
                  </a:solidFill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</p:grpSp>
        <p:pic>
          <p:nvPicPr>
            <p:cNvPr id="38" name="Picture 2" descr="New Short Story Series – THE RESISTANCE – Struggling for Purpose">
              <a:extLst>
                <a:ext uri="{FF2B5EF4-FFF2-40B4-BE49-F238E27FC236}">
                  <a16:creationId xmlns:a16="http://schemas.microsoft.com/office/drawing/2014/main" id="{0F711C9A-073E-4D42-B1FC-CECEF8B83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158286" y="1957202"/>
              <a:ext cx="1005072" cy="5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81515B4-DD24-4F41-AF84-E063EF511E79}"/>
                  </a:ext>
                </a:extLst>
              </p:cNvPr>
              <p:cNvSpPr txBox="1"/>
              <p:nvPr/>
            </p:nvSpPr>
            <p:spPr>
              <a:xfrm>
                <a:off x="3505725" y="1629589"/>
                <a:ext cx="1348640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Boundary layer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12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sz="1125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125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1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DE" sz="112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81515B4-DD24-4F41-AF84-E063EF511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725" y="1629589"/>
                <a:ext cx="1348640" cy="438582"/>
              </a:xfrm>
              <a:prstGeom prst="rect">
                <a:avLst/>
              </a:prstGeom>
              <a:blipFill>
                <a:blip r:embed="rId9"/>
                <a:stretch>
                  <a:fillRect b="-97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A228C0D-4C9D-4A2B-9F65-A7B2215A8CB5}"/>
              </a:ext>
            </a:extLst>
          </p:cNvPr>
          <p:cNvSpPr txBox="1"/>
          <p:nvPr/>
        </p:nvSpPr>
        <p:spPr>
          <a:xfrm rot="20927936">
            <a:off x="5060152" y="2179604"/>
            <a:ext cx="97966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>
                <a:solidFill>
                  <a:srgbClr val="7294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flow</a:t>
            </a:r>
            <a:endParaRPr lang="en-DE" sz="1266" dirty="0">
              <a:solidFill>
                <a:srgbClr val="7294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CED10B-22CC-4AE5-8316-5A05B8D22223}"/>
              </a:ext>
            </a:extLst>
          </p:cNvPr>
          <p:cNvSpPr/>
          <p:nvPr/>
        </p:nvSpPr>
        <p:spPr>
          <a:xfrm>
            <a:off x="1903285" y="180619"/>
            <a:ext cx="9066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ook Antiqua" panose="02040602050305030304" pitchFamily="18" charset="0"/>
                <a:cs typeface="Times New Roman" panose="02020603050405020304" pitchFamily="18" charset="0"/>
              </a:rPr>
              <a:t>Evapotranspiration as a Key Flux: Looking into Stomatal and Aerodynamic Resistance </a:t>
            </a:r>
            <a:endParaRPr lang="en-DE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Date Placeholder 16">
            <a:extLst>
              <a:ext uri="{FF2B5EF4-FFF2-40B4-BE49-F238E27FC236}">
                <a16:creationId xmlns:a16="http://schemas.microsoft.com/office/drawing/2014/main" id="{A06B1FE4-7E7E-48F0-8246-665F1ADC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9142" y="6552333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45" name="Footer Placeholder 17">
            <a:extLst>
              <a:ext uri="{FF2B5EF4-FFF2-40B4-BE49-F238E27FC236}">
                <a16:creationId xmlns:a16="http://schemas.microsoft.com/office/drawing/2014/main" id="{40B5DAE1-47D2-4BE1-BF1A-C4BC840D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7718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3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9142" y="6552333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3D87E26-FCBF-4016-BC7A-9E5CEF2F7F1C}"/>
              </a:ext>
            </a:extLst>
          </p:cNvPr>
          <p:cNvSpPr txBox="1">
            <a:spLocks/>
          </p:cNvSpPr>
          <p:nvPr/>
        </p:nvSpPr>
        <p:spPr>
          <a:xfrm>
            <a:off x="9208011" y="60981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1B413-F717-400D-92DD-D66931D89FB1}" type="slidenum">
              <a:rPr lang="en-DE" smtClean="0"/>
              <a:pPr/>
              <a:t>3</a:t>
            </a:fld>
            <a:endParaRPr lang="en-D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BC9C16-D8AE-473E-94D6-DE9CEB25D676}"/>
              </a:ext>
            </a:extLst>
          </p:cNvPr>
          <p:cNvGrpSpPr/>
          <p:nvPr/>
        </p:nvGrpSpPr>
        <p:grpSpPr>
          <a:xfrm>
            <a:off x="1676401" y="2174914"/>
            <a:ext cx="8699833" cy="3944458"/>
            <a:chOff x="831273" y="2715677"/>
            <a:chExt cx="8588720" cy="3712832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CF9C308-31B1-4A6A-B525-ACD382C2A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273" y="2715677"/>
              <a:ext cx="8588720" cy="3712832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378E360-A6B3-4B63-8C18-556B8AA9183D}"/>
                </a:ext>
              </a:extLst>
            </p:cNvPr>
            <p:cNvSpPr/>
            <p:nvPr/>
          </p:nvSpPr>
          <p:spPr>
            <a:xfrm>
              <a:off x="4844707" y="4592048"/>
              <a:ext cx="222668" cy="1804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EC131C-87D9-409B-8C0C-016575112A6E}"/>
                </a:ext>
              </a:extLst>
            </p:cNvPr>
            <p:cNvSpPr/>
            <p:nvPr/>
          </p:nvSpPr>
          <p:spPr>
            <a:xfrm>
              <a:off x="5767117" y="4593932"/>
              <a:ext cx="222668" cy="1804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CC6E9C6-84F4-42E4-9B86-7F67A8C98849}"/>
                </a:ext>
              </a:extLst>
            </p:cNvPr>
            <p:cNvCxnSpPr>
              <a:cxnSpLocks/>
            </p:cNvCxnSpPr>
            <p:nvPr/>
          </p:nvCxnSpPr>
          <p:spPr>
            <a:xfrm>
              <a:off x="5018675" y="4682291"/>
              <a:ext cx="848754" cy="0"/>
            </a:xfrm>
            <a:prstGeom prst="line">
              <a:avLst/>
            </a:prstGeom>
            <a:ln w="76200">
              <a:solidFill>
                <a:srgbClr val="0C796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1D433F-E1B3-41C7-B319-4FA73A68D0AA}"/>
                </a:ext>
              </a:extLst>
            </p:cNvPr>
            <p:cNvCxnSpPr>
              <a:cxnSpLocks/>
            </p:cNvCxnSpPr>
            <p:nvPr/>
          </p:nvCxnSpPr>
          <p:spPr>
            <a:xfrm>
              <a:off x="4958277" y="4547256"/>
              <a:ext cx="3093" cy="270071"/>
            </a:xfrm>
            <a:prstGeom prst="line">
              <a:avLst/>
            </a:prstGeom>
            <a:ln w="57150">
              <a:solidFill>
                <a:srgbClr val="0C796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E32FA1E-7F59-4322-9ECE-BE7B2FE36E8E}"/>
                </a:ext>
              </a:extLst>
            </p:cNvPr>
            <p:cNvCxnSpPr>
              <a:cxnSpLocks/>
            </p:cNvCxnSpPr>
            <p:nvPr/>
          </p:nvCxnSpPr>
          <p:spPr>
            <a:xfrm>
              <a:off x="5907803" y="4547256"/>
              <a:ext cx="3093" cy="270071"/>
            </a:xfrm>
            <a:prstGeom prst="line">
              <a:avLst/>
            </a:prstGeom>
            <a:ln w="57150">
              <a:solidFill>
                <a:srgbClr val="0C796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3AA00CA-6A4C-48DF-A347-ED406C0D55FE}"/>
                    </a:ext>
                  </a:extLst>
                </p:cNvPr>
                <p:cNvSpPr txBox="1"/>
                <p:nvPr/>
              </p:nvSpPr>
              <p:spPr>
                <a:xfrm>
                  <a:off x="6619308" y="4487866"/>
                  <a:ext cx="8704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D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D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DE" sz="2000" i="1" dirty="0"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3AA00CA-6A4C-48DF-A347-ED406C0D5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9308" y="4487866"/>
                  <a:ext cx="870492" cy="338554"/>
                </a:xfrm>
                <a:prstGeom prst="rect">
                  <a:avLst/>
                </a:prstGeom>
                <a:blipFill>
                  <a:blip r:embed="rId6"/>
                  <a:stretch>
                    <a:fillRect r="-555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5BA6676-8A0A-4298-BF74-6ABCD9E7E22E}"/>
              </a:ext>
            </a:extLst>
          </p:cNvPr>
          <p:cNvSpPr/>
          <p:nvPr/>
        </p:nvSpPr>
        <p:spPr>
          <a:xfrm>
            <a:off x="4544292" y="1487456"/>
            <a:ext cx="3629891" cy="3657600"/>
          </a:xfrm>
          <a:prstGeom prst="round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497DC51A-D52C-45F9-80C1-9BF613B37AF5}"/>
              </a:ext>
            </a:extLst>
          </p:cNvPr>
          <p:cNvSpPr/>
          <p:nvPr/>
        </p:nvSpPr>
        <p:spPr>
          <a:xfrm>
            <a:off x="8188080" y="2646081"/>
            <a:ext cx="932536" cy="164295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4FB3F9-8AFD-46A8-B541-50BFF054F1BC}"/>
              </a:ext>
            </a:extLst>
          </p:cNvPr>
          <p:cNvGrpSpPr/>
          <p:nvPr/>
        </p:nvGrpSpPr>
        <p:grpSpPr>
          <a:xfrm>
            <a:off x="9164033" y="3124347"/>
            <a:ext cx="2194012" cy="1851021"/>
            <a:chOff x="8432424" y="3357090"/>
            <a:chExt cx="2194012" cy="1851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B8DBA009-07FE-4DDB-80E8-F0E79DE59FD6}"/>
                    </a:ext>
                  </a:extLst>
                </p:cNvPr>
                <p:cNvSpPr/>
                <p:nvPr/>
              </p:nvSpPr>
              <p:spPr>
                <a:xfrm>
                  <a:off x="8432424" y="3357090"/>
                  <a:ext cx="2194012" cy="729491"/>
                </a:xfrm>
                <a:prstGeom prst="roundRect">
                  <a:avLst/>
                </a:prstGeom>
                <a:ln w="1905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DE" sz="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9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DE" sz="9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DE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  <m:r>
                              <a:rPr lang="en-US" sz="9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DE" sz="9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  <m:r>
                              <a:rPr lang="en-DE" sz="9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</m:t>
                                </m:r>
                              </m:sub>
                            </m:sSub>
                            <m:r>
                              <a:rPr lang="en-DE" sz="9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)+</m:t>
                            </m:r>
                            <m:f>
                              <m:fPr>
                                <m:ctrl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"/>
                                    <m:ctrlPr>
                                      <a:rPr lang="en-DE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sub>
                                    </m:sSub>
                                    <m:r>
                                      <a:rPr lang="en-DE" sz="9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</m:t>
                                        </m:r>
                                      </m:sub>
                                    </m:sSub>
                                    <m:r>
                                      <a:rPr lang="en-DE" sz="9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acc>
                                  <m:accPr>
                                    <m:chr m:val="̂"/>
                                    <m:ctrlPr>
                                      <a:rPr lang="en-DE" sz="9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DE" sz="9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9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9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acc>
                              </m:den>
                            </m:f>
                          </m:num>
                          <m:den>
                            <m:sSub>
                              <m:sSubPr>
                                <m:ctrl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  <m:r>
                              <a:rPr lang="en-DE" sz="9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DE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DE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DE" sz="9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en-DE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̂"/>
                                        <m:ctrl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DE" sz="9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9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9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num>
                                  <m:den>
                                    <m:acc>
                                      <m:accPr>
                                        <m:chr m:val="̂"/>
                                        <m:ctrlPr>
                                          <a:rPr lang="en-DE" sz="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DE" sz="9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9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9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den>
                                </m:f>
                              </m:e>
                            </m:d>
                            <m:r>
                              <m:rPr>
                                <m:nor/>
                              </m:rPr>
                              <a:rPr lang="en-DE" sz="9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DE" sz="9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B8DBA009-07FE-4DDB-80E8-F0E79DE59F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424" y="3357090"/>
                  <a:ext cx="2194012" cy="729491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13F10EBD-2E33-410E-8DE8-A809F03B0F9F}"/>
                    </a:ext>
                  </a:extLst>
                </p:cNvPr>
                <p:cNvSpPr/>
                <p:nvPr/>
              </p:nvSpPr>
              <p:spPr>
                <a:xfrm>
                  <a:off x="8550041" y="4641147"/>
                  <a:ext cx="1901345" cy="566964"/>
                </a:xfrm>
                <a:prstGeom prst="roundRect">
                  <a:avLst/>
                </a:prstGeom>
                <a:ln w="1905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l-GR" sz="1000"/>
                          <m:t>ε</m:t>
                        </m:r>
                        <m:r>
                          <a:rPr lang="en-US" sz="100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DE" sz="1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DE" sz="1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DE" sz="1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DE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latin typeface="Cambria Math" panose="02040503050406030204" pitchFamily="18" charset="0"/>
                                      </a:rPr>
                                      <m:t>LE</m:t>
                                    </m:r>
                                  </m:e>
                                  <m:sub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en-US" sz="1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DE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DE" sz="1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000" i="1">
                                            <a:latin typeface="Cambria Math" panose="02040503050406030204" pitchFamily="18" charset="0"/>
                                          </a:rPr>
                                          <m:t>𝐿𝐸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10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000">
                                        <a:latin typeface="Cambria Math" panose="02040503050406030204" pitchFamily="18" charset="0"/>
                                      </a:rPr>
                                      <m:t>mod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DE" sz="1000" dirty="0"/>
                </a:p>
              </p:txBody>
            </p:sp>
          </mc:Choice>
          <mc:Fallback xmlns=""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13F10EBD-2E33-410E-8DE8-A809F03B0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041" y="4641147"/>
                  <a:ext cx="1901345" cy="566964"/>
                </a:xfrm>
                <a:prstGeom prst="roundRect">
                  <a:avLst/>
                </a:prstGeom>
                <a:blipFill>
                  <a:blip r:embed="rId8"/>
                  <a:stretch>
                    <a:fillRect t="-73958" b="-118750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066AAA8B-6FA7-46C7-A2CD-6608BBB1D58F}"/>
                </a:ext>
              </a:extLst>
            </p:cNvPr>
            <p:cNvSpPr/>
            <p:nvPr/>
          </p:nvSpPr>
          <p:spPr>
            <a:xfrm>
              <a:off x="9429709" y="4102711"/>
              <a:ext cx="236131" cy="53843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1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35DC90-8485-498D-B81B-18806B9E353D}"/>
              </a:ext>
            </a:extLst>
          </p:cNvPr>
          <p:cNvGrpSpPr/>
          <p:nvPr/>
        </p:nvGrpSpPr>
        <p:grpSpPr>
          <a:xfrm>
            <a:off x="1917191" y="112681"/>
            <a:ext cx="10195243" cy="4515615"/>
            <a:chOff x="981677" y="540328"/>
            <a:chExt cx="10195243" cy="4515615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BD5C3B0B-3C41-4426-B059-6E2683DB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1677" y="540328"/>
              <a:ext cx="9852251" cy="4515615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81BCC4-155A-477B-839C-E9C514D74BD0}"/>
                </a:ext>
              </a:extLst>
            </p:cNvPr>
            <p:cNvCxnSpPr>
              <a:cxnSpLocks/>
            </p:cNvCxnSpPr>
            <p:nvPr/>
          </p:nvCxnSpPr>
          <p:spPr>
            <a:xfrm>
              <a:off x="5018675" y="3039334"/>
              <a:ext cx="881891" cy="0"/>
            </a:xfrm>
            <a:prstGeom prst="line">
              <a:avLst/>
            </a:prstGeom>
            <a:ln w="76200">
              <a:solidFill>
                <a:srgbClr val="194C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9E4D8DB-8257-4698-AEC3-5586ED8993A7}"/>
                </a:ext>
              </a:extLst>
            </p:cNvPr>
            <p:cNvSpPr/>
            <p:nvPr/>
          </p:nvSpPr>
          <p:spPr>
            <a:xfrm>
              <a:off x="4796007" y="2755928"/>
              <a:ext cx="222668" cy="1804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EC78650-0D4C-4DCD-987B-5E4F64AC9B7F}"/>
                </a:ext>
              </a:extLst>
            </p:cNvPr>
            <p:cNvSpPr/>
            <p:nvPr/>
          </p:nvSpPr>
          <p:spPr>
            <a:xfrm>
              <a:off x="4796007" y="3071270"/>
              <a:ext cx="222668" cy="1804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4AC967-ED5A-4CA0-AFBA-8C74D31E66C7}"/>
                </a:ext>
              </a:extLst>
            </p:cNvPr>
            <p:cNvSpPr/>
            <p:nvPr/>
          </p:nvSpPr>
          <p:spPr>
            <a:xfrm>
              <a:off x="5796468" y="3071269"/>
              <a:ext cx="222668" cy="1804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422389B-47B4-45A5-A855-BB3F2DC283ED}"/>
                </a:ext>
              </a:extLst>
            </p:cNvPr>
            <p:cNvSpPr/>
            <p:nvPr/>
          </p:nvSpPr>
          <p:spPr>
            <a:xfrm>
              <a:off x="5796468" y="2771294"/>
              <a:ext cx="222668" cy="1804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0C00C04-B899-4159-85DF-05A8BBB28045}"/>
                </a:ext>
              </a:extLst>
            </p:cNvPr>
            <p:cNvCxnSpPr>
              <a:cxnSpLocks/>
            </p:cNvCxnSpPr>
            <p:nvPr/>
          </p:nvCxnSpPr>
          <p:spPr>
            <a:xfrm>
              <a:off x="5907802" y="2706690"/>
              <a:ext cx="0" cy="639183"/>
            </a:xfrm>
            <a:prstGeom prst="line">
              <a:avLst/>
            </a:prstGeom>
            <a:ln w="57150">
              <a:solidFill>
                <a:srgbClr val="194C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3E54111-4D86-4938-8B2F-67C01D09BD15}"/>
                </a:ext>
              </a:extLst>
            </p:cNvPr>
            <p:cNvCxnSpPr>
              <a:cxnSpLocks/>
            </p:cNvCxnSpPr>
            <p:nvPr/>
          </p:nvCxnSpPr>
          <p:spPr>
            <a:xfrm>
              <a:off x="4920243" y="2691097"/>
              <a:ext cx="0" cy="639183"/>
            </a:xfrm>
            <a:prstGeom prst="line">
              <a:avLst/>
            </a:prstGeom>
            <a:ln w="57150">
              <a:solidFill>
                <a:srgbClr val="194C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F231A08-DC44-405A-A17F-3020C46F3730}"/>
                    </a:ext>
                  </a:extLst>
                </p:cNvPr>
                <p:cNvSpPr txBox="1"/>
                <p:nvPr/>
              </p:nvSpPr>
              <p:spPr>
                <a:xfrm>
                  <a:off x="6678359" y="2798135"/>
                  <a:ext cx="8704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DE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D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DE" sz="1600" i="1" dirty="0"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F231A08-DC44-405A-A17F-3020C46F37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8359" y="2798135"/>
                  <a:ext cx="870492" cy="338554"/>
                </a:xfrm>
                <a:prstGeom prst="rect">
                  <a:avLst/>
                </a:prstGeom>
                <a:blipFill>
                  <a:blip r:embed="rId11"/>
                  <a:stretch>
                    <a:fillRect r="-489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AC1A4CA-6289-463E-9948-641BD1A2953D}"/>
                </a:ext>
              </a:extLst>
            </p:cNvPr>
            <p:cNvSpPr txBox="1"/>
            <p:nvPr/>
          </p:nvSpPr>
          <p:spPr>
            <a:xfrm>
              <a:off x="8593647" y="3255461"/>
              <a:ext cx="25832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Book Antiqua" panose="02040602050305030304" pitchFamily="18" charset="0"/>
                </a:rPr>
                <a:t>Physics-based PM eqn</a:t>
              </a:r>
              <a:endParaRPr lang="en-DE" sz="1100" dirty="0">
                <a:latin typeface="Book Antiqua" panose="02040602050305030304" pitchFamily="18" charset="0"/>
              </a:endParaRPr>
            </a:p>
          </p:txBody>
        </p:sp>
      </p:grpSp>
      <p:sp>
        <p:nvSpPr>
          <p:cNvPr id="42" name="Arrow: Curved Left 41">
            <a:extLst>
              <a:ext uri="{FF2B5EF4-FFF2-40B4-BE49-F238E27FC236}">
                <a16:creationId xmlns:a16="http://schemas.microsoft.com/office/drawing/2014/main" id="{AA79F966-5CD5-4AF6-9902-E22EE4D2C391}"/>
              </a:ext>
            </a:extLst>
          </p:cNvPr>
          <p:cNvSpPr/>
          <p:nvPr/>
        </p:nvSpPr>
        <p:spPr>
          <a:xfrm rot="5400000">
            <a:off x="8412180" y="4412917"/>
            <a:ext cx="666511" cy="1793672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8DA8A8A1-A39D-4333-BCBC-9516816925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14309" y="1800664"/>
          <a:ext cx="1115295" cy="2758427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1115295">
                  <a:extLst>
                    <a:ext uri="{9D8B030D-6E8A-4147-A177-3AD203B41FA5}">
                      <a16:colId xmlns:a16="http://schemas.microsoft.com/office/drawing/2014/main" val="3920898876"/>
                    </a:ext>
                  </a:extLst>
                </a:gridCol>
              </a:tblGrid>
              <a:tr h="259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Book Antiqua" panose="02040602050305030304" pitchFamily="18" charset="0"/>
                        </a:rPr>
                        <a:t>WAI</a:t>
                      </a:r>
                      <a:endParaRPr lang="en-US" sz="1050" kern="140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423333"/>
                  </a:ext>
                </a:extLst>
              </a:tr>
              <a:tr h="259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Book Antiqua" panose="02040602050305030304" pitchFamily="18" charset="0"/>
                        </a:rPr>
                        <a:t>VPD</a:t>
                      </a:r>
                      <a:endParaRPr lang="en-US" sz="1050" kern="14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23631"/>
                  </a:ext>
                </a:extLst>
              </a:tr>
              <a:tr h="259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Book Antiqua" panose="02040602050305030304" pitchFamily="18" charset="0"/>
                        </a:rPr>
                        <a:t>TA</a:t>
                      </a:r>
                      <a:endParaRPr lang="en-US" sz="1050" kern="14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545013"/>
                  </a:ext>
                </a:extLst>
              </a:tr>
              <a:tr h="259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Book Antiqua" panose="02040602050305030304" pitchFamily="18" charset="0"/>
                        </a:rPr>
                        <a:t>Rn</a:t>
                      </a:r>
                      <a:endParaRPr lang="en-US" sz="1050" kern="14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404967"/>
                  </a:ext>
                </a:extLst>
              </a:tr>
              <a:tr h="25957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effectLst/>
                          <a:latin typeface="Book Antiqua" panose="02040602050305030304" pitchFamily="18" charset="0"/>
                        </a:rPr>
                        <a:t>SW IN</a:t>
                      </a:r>
                      <a:endParaRPr lang="en-US" sz="1050" b="0" kern="120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946568"/>
                  </a:ext>
                </a:extLst>
              </a:tr>
              <a:tr h="259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Book Antiqua" panose="02040602050305030304" pitchFamily="18" charset="0"/>
                        </a:rPr>
                        <a:t>SW POT sm</a:t>
                      </a:r>
                      <a:endParaRPr lang="en-US" sz="1050" kern="14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030584"/>
                  </a:ext>
                </a:extLst>
              </a:tr>
              <a:tr h="5013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400" dirty="0"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1756876"/>
                  </a:ext>
                </a:extLst>
              </a:tr>
              <a:tr h="259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Book Antiqua" panose="02040602050305030304" pitchFamily="18" charset="0"/>
                        </a:rPr>
                        <a:t>USTAR</a:t>
                      </a:r>
                      <a:endParaRPr lang="en-US" sz="1050" kern="14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6920106"/>
                  </a:ext>
                </a:extLst>
              </a:tr>
              <a:tr h="322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Book Antiqua" panose="02040602050305030304" pitchFamily="18" charset="0"/>
                        </a:rPr>
                        <a:t>WS</a:t>
                      </a:r>
                      <a:endParaRPr lang="en-US" sz="1050" kern="14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6809079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A85ED872-79D8-4C26-BF71-7B6A56FA130B}"/>
              </a:ext>
            </a:extLst>
          </p:cNvPr>
          <p:cNvSpPr/>
          <p:nvPr/>
        </p:nvSpPr>
        <p:spPr>
          <a:xfrm>
            <a:off x="3048001" y="1868412"/>
            <a:ext cx="1107394" cy="1659992"/>
          </a:xfrm>
          <a:prstGeom prst="rect">
            <a:avLst/>
          </a:prstGeom>
          <a:noFill/>
          <a:ln w="28575">
            <a:solidFill>
              <a:srgbClr val="194C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C90C5D-5C8A-42BC-9191-025AB5F18337}"/>
              </a:ext>
            </a:extLst>
          </p:cNvPr>
          <p:cNvSpPr/>
          <p:nvPr/>
        </p:nvSpPr>
        <p:spPr>
          <a:xfrm>
            <a:off x="3027967" y="3993923"/>
            <a:ext cx="1107394" cy="570635"/>
          </a:xfrm>
          <a:prstGeom prst="rect">
            <a:avLst/>
          </a:prstGeom>
          <a:noFill/>
          <a:ln w="19050">
            <a:solidFill>
              <a:srgbClr val="2A4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2E31C406-3A10-4428-AE5E-B465590CA1F3}"/>
              </a:ext>
            </a:extLst>
          </p:cNvPr>
          <p:cNvSpPr/>
          <p:nvPr/>
        </p:nvSpPr>
        <p:spPr>
          <a:xfrm rot="5400000">
            <a:off x="3526289" y="2516544"/>
            <a:ext cx="1652152" cy="371568"/>
          </a:xfrm>
          <a:prstGeom prst="triangle">
            <a:avLst/>
          </a:prstGeom>
          <a:solidFill>
            <a:srgbClr val="194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E665D75D-72AD-4263-B48D-124E7BC59906}"/>
              </a:ext>
            </a:extLst>
          </p:cNvPr>
          <p:cNvSpPr/>
          <p:nvPr/>
        </p:nvSpPr>
        <p:spPr>
          <a:xfrm rot="5400000">
            <a:off x="4075381" y="4084423"/>
            <a:ext cx="553994" cy="395342"/>
          </a:xfrm>
          <a:prstGeom prst="triangle">
            <a:avLst/>
          </a:prstGeom>
          <a:solidFill>
            <a:srgbClr val="0C79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49C95D-C3BB-4C1C-BF90-723E6D2589B2}"/>
              </a:ext>
            </a:extLst>
          </p:cNvPr>
          <p:cNvSpPr txBox="1"/>
          <p:nvPr/>
        </p:nvSpPr>
        <p:spPr>
          <a:xfrm rot="16200000">
            <a:off x="1581407" y="2962873"/>
            <a:ext cx="233520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Book Antiqua" panose="0204060205030503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Input climate variables</a:t>
            </a:r>
            <a:endParaRPr lang="en-DE" sz="1600" b="1" dirty="0">
              <a:latin typeface="Book Antiqua" panose="0204060205030503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83ED995-A605-4017-BA3E-C9C12174B7EA}"/>
              </a:ext>
            </a:extLst>
          </p:cNvPr>
          <p:cNvSpPr/>
          <p:nvPr/>
        </p:nvSpPr>
        <p:spPr>
          <a:xfrm>
            <a:off x="2133601" y="1016400"/>
            <a:ext cx="9635841" cy="4883727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E71F5D-465E-48BB-95C3-D1A1750B59CD}"/>
              </a:ext>
            </a:extLst>
          </p:cNvPr>
          <p:cNvSpPr txBox="1"/>
          <p:nvPr/>
        </p:nvSpPr>
        <p:spPr>
          <a:xfrm>
            <a:off x="8687723" y="1323613"/>
            <a:ext cx="2653888" cy="664012"/>
          </a:xfrm>
          <a:prstGeom prst="roundRect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>
                <a:latin typeface="Book Antiqua" panose="02040602050305030304" pitchFamily="18" charset="0"/>
              </a:rPr>
              <a:t>FLUXNET 2015 dataset (10-19 years)</a:t>
            </a:r>
          </a:p>
          <a:p>
            <a:r>
              <a:rPr lang="en-US" sz="1050" dirty="0">
                <a:latin typeface="Book Antiqua" panose="02040602050305030304" pitchFamily="18" charset="0"/>
              </a:rPr>
              <a:t>3 Forests (DE-</a:t>
            </a:r>
            <a:r>
              <a:rPr lang="en-US" sz="1050" dirty="0" err="1">
                <a:latin typeface="Book Antiqua" panose="02040602050305030304" pitchFamily="18" charset="0"/>
              </a:rPr>
              <a:t>Tha</a:t>
            </a:r>
            <a:r>
              <a:rPr lang="en-US" sz="1050" dirty="0">
                <a:latin typeface="Book Antiqua" panose="02040602050305030304" pitchFamily="18" charset="0"/>
              </a:rPr>
              <a:t>, FR-</a:t>
            </a:r>
            <a:r>
              <a:rPr lang="en-US" sz="1050" dirty="0" err="1">
                <a:latin typeface="Book Antiqua" panose="02040602050305030304" pitchFamily="18" charset="0"/>
              </a:rPr>
              <a:t>Pue</a:t>
            </a:r>
            <a:r>
              <a:rPr lang="en-US" sz="1050" dirty="0">
                <a:latin typeface="Book Antiqua" panose="02040602050305030304" pitchFamily="18" charset="0"/>
              </a:rPr>
              <a:t>, FR-</a:t>
            </a:r>
            <a:r>
              <a:rPr lang="en-US" sz="1050" dirty="0" err="1">
                <a:latin typeface="Book Antiqua" panose="02040602050305030304" pitchFamily="18" charset="0"/>
              </a:rPr>
              <a:t>LBr</a:t>
            </a:r>
            <a:r>
              <a:rPr lang="en-US" sz="1050" dirty="0">
                <a:latin typeface="Book Antiqua" panose="02040602050305030304" pitchFamily="18" charset="0"/>
              </a:rPr>
              <a:t>)</a:t>
            </a:r>
          </a:p>
          <a:p>
            <a:r>
              <a:rPr lang="en-US" sz="1050" dirty="0">
                <a:latin typeface="Book Antiqua" panose="02040602050305030304" pitchFamily="18" charset="0"/>
              </a:rPr>
              <a:t>3 Grasslands (DE-</a:t>
            </a:r>
            <a:r>
              <a:rPr lang="en-US" sz="1050" dirty="0" err="1">
                <a:latin typeface="Book Antiqua" panose="02040602050305030304" pitchFamily="18" charset="0"/>
              </a:rPr>
              <a:t>Gri</a:t>
            </a:r>
            <a:r>
              <a:rPr lang="en-US" sz="1050" dirty="0">
                <a:latin typeface="Book Antiqua" panose="02040602050305030304" pitchFamily="18" charset="0"/>
              </a:rPr>
              <a:t>, CH-Cha, US-Var)</a:t>
            </a:r>
            <a:endParaRPr lang="en-DE" sz="1050" dirty="0">
              <a:latin typeface="Book Antiqua" panose="0204060205030503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2DD645-6A37-4C7F-81FA-34144577EB6D}"/>
              </a:ext>
            </a:extLst>
          </p:cNvPr>
          <p:cNvSpPr txBox="1"/>
          <p:nvPr/>
        </p:nvSpPr>
        <p:spPr>
          <a:xfrm>
            <a:off x="5464749" y="1177699"/>
            <a:ext cx="1915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ook Antiqua" panose="02040602050305030304" pitchFamily="18" charset="0"/>
              </a:rPr>
              <a:t>Neural Network</a:t>
            </a:r>
            <a:endParaRPr lang="en-DE" sz="1600" dirty="0">
              <a:latin typeface="Book Antiqua" panose="0204060205030503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F7577C-45A6-4607-9B56-2EACEB48DC0B}"/>
              </a:ext>
            </a:extLst>
          </p:cNvPr>
          <p:cNvSpPr txBox="1"/>
          <p:nvPr/>
        </p:nvSpPr>
        <p:spPr>
          <a:xfrm>
            <a:off x="5464749" y="644609"/>
            <a:ext cx="191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Hybrid Model</a:t>
            </a:r>
            <a:endParaRPr lang="en-DE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4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4</a:t>
            </a:fld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ACA64-1801-484D-84A7-D32456DFFAC0}"/>
              </a:ext>
            </a:extLst>
          </p:cNvPr>
          <p:cNvSpPr txBox="1"/>
          <p:nvPr/>
        </p:nvSpPr>
        <p:spPr>
          <a:xfrm>
            <a:off x="1817081" y="207146"/>
            <a:ext cx="803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Equifinality in the physics-based component of unconstrained hybrid model</a:t>
            </a:r>
            <a:endParaRPr lang="en-DE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A2771-DD47-48D0-8339-4DB61B667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92" y="576478"/>
            <a:ext cx="7362825" cy="5890261"/>
          </a:xfrm>
          <a:prstGeom prst="rect">
            <a:avLst/>
          </a:prstGeom>
        </p:spPr>
      </p:pic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616AC837-0F1C-450D-BEB6-220BEEB4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9142" y="6552333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4" name="Footer Placeholder 17">
            <a:extLst>
              <a:ext uri="{FF2B5EF4-FFF2-40B4-BE49-F238E27FC236}">
                <a16:creationId xmlns:a16="http://schemas.microsoft.com/office/drawing/2014/main" id="{6135D889-F232-42E0-BFA6-7CCEC65D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5157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row: Down 29">
            <a:extLst>
              <a:ext uri="{FF2B5EF4-FFF2-40B4-BE49-F238E27FC236}">
                <a16:creationId xmlns:a16="http://schemas.microsoft.com/office/drawing/2014/main" id="{3DBA1159-A029-40CF-93B9-B210E69B258B}"/>
              </a:ext>
            </a:extLst>
          </p:cNvPr>
          <p:cNvSpPr/>
          <p:nvPr/>
        </p:nvSpPr>
        <p:spPr>
          <a:xfrm rot="19885126">
            <a:off x="4122683" y="1536843"/>
            <a:ext cx="352262" cy="3002546"/>
          </a:xfrm>
          <a:prstGeom prst="downArrow">
            <a:avLst>
              <a:gd name="adj1" fmla="val 50000"/>
              <a:gd name="adj2" fmla="val 70817"/>
            </a:avLst>
          </a:prstGeom>
          <a:solidFill>
            <a:srgbClr val="4054AA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1EB7B2F-25C9-4EFA-97D2-EE112B392944}"/>
              </a:ext>
            </a:extLst>
          </p:cNvPr>
          <p:cNvSpPr/>
          <p:nvPr/>
        </p:nvSpPr>
        <p:spPr>
          <a:xfrm rot="2003318">
            <a:off x="9711171" y="855572"/>
            <a:ext cx="362827" cy="3806510"/>
          </a:xfrm>
          <a:prstGeom prst="downArrow">
            <a:avLst>
              <a:gd name="adj1" fmla="val 50000"/>
              <a:gd name="adj2" fmla="val 74174"/>
            </a:avLst>
          </a:prstGeom>
          <a:solidFill>
            <a:srgbClr val="298F74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96D8701-6B8A-4820-94E8-F07ED7253D26}"/>
              </a:ext>
            </a:extLst>
          </p:cNvPr>
          <p:cNvSpPr/>
          <p:nvPr/>
        </p:nvSpPr>
        <p:spPr>
          <a:xfrm rot="1014477">
            <a:off x="5981885" y="1550086"/>
            <a:ext cx="377095" cy="2865078"/>
          </a:xfrm>
          <a:prstGeom prst="downArrow">
            <a:avLst>
              <a:gd name="adj1" fmla="val 50000"/>
              <a:gd name="adj2" fmla="val 70817"/>
            </a:avLst>
          </a:prstGeom>
          <a:solidFill>
            <a:srgbClr val="7694A4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882551D7-DC5B-4F0E-B472-369FC0DC8CD0}"/>
              </a:ext>
            </a:extLst>
          </p:cNvPr>
          <p:cNvSpPr/>
          <p:nvPr/>
        </p:nvSpPr>
        <p:spPr>
          <a:xfrm rot="20340871">
            <a:off x="7396758" y="1576538"/>
            <a:ext cx="377095" cy="2874453"/>
          </a:xfrm>
          <a:prstGeom prst="downArrow">
            <a:avLst>
              <a:gd name="adj1" fmla="val 50000"/>
              <a:gd name="adj2" fmla="val 70817"/>
            </a:avLst>
          </a:prstGeom>
          <a:solidFill>
            <a:srgbClr val="7694A4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5</a:t>
            </a:fld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56514-7D65-4B65-9147-A42CCD076995}"/>
              </a:ext>
            </a:extLst>
          </p:cNvPr>
          <p:cNvSpPr txBox="1"/>
          <p:nvPr/>
        </p:nvSpPr>
        <p:spPr>
          <a:xfrm>
            <a:off x="6124816" y="1066097"/>
            <a:ext cx="1482571" cy="783193"/>
          </a:xfrm>
          <a:prstGeom prst="flowChartAlternateProcess">
            <a:avLst/>
          </a:prstGeom>
          <a:solidFill>
            <a:srgbClr val="7694A4"/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dirty="0">
              <a:latin typeface="Constantia" panose="02030602050306030303" pitchFamily="18" charset="0"/>
            </a:endParaRPr>
          </a:p>
          <a:p>
            <a:pPr algn="ctr"/>
            <a:r>
              <a:rPr lang="en-US" sz="2000" dirty="0">
                <a:latin typeface="Constantia" panose="02030602050306030303" pitchFamily="18" charset="0"/>
              </a:rPr>
              <a:t>Hybrid LE</a:t>
            </a:r>
          </a:p>
          <a:p>
            <a:pPr algn="ctr"/>
            <a:endParaRPr lang="en-US" sz="1000" dirty="0">
              <a:latin typeface="Constantia" panose="020306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029F4-2994-4B8C-B607-0AE263E01427}"/>
              </a:ext>
            </a:extLst>
          </p:cNvPr>
          <p:cNvSpPr txBox="1"/>
          <p:nvPr/>
        </p:nvSpPr>
        <p:spPr>
          <a:xfrm>
            <a:off x="4574450" y="4714660"/>
            <a:ext cx="1836147" cy="1055608"/>
          </a:xfrm>
          <a:prstGeom prst="flowChartAlternateProcess">
            <a:avLst/>
          </a:prstGeom>
          <a:solidFill>
            <a:srgbClr val="6275AD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Century" panose="02040604050505020304" pitchFamily="18" charset="0"/>
            </a:endParaRPr>
          </a:p>
          <a:p>
            <a:pPr algn="ctr"/>
            <a:r>
              <a:rPr lang="en-US" sz="2000" dirty="0">
                <a:latin typeface="Constantia" panose="02030602050306030303" pitchFamily="18" charset="0"/>
              </a:rPr>
              <a:t>Hybrid LE-H</a:t>
            </a:r>
          </a:p>
          <a:p>
            <a:pPr algn="ctr"/>
            <a:endParaRPr lang="en-DE" dirty="0">
              <a:latin typeface="Century" panose="020406040505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A510F-DEAB-4E97-9869-4276C3839F8D}"/>
              </a:ext>
            </a:extLst>
          </p:cNvPr>
          <p:cNvSpPr txBox="1"/>
          <p:nvPr/>
        </p:nvSpPr>
        <p:spPr>
          <a:xfrm>
            <a:off x="9727621" y="1063379"/>
            <a:ext cx="1771652" cy="783193"/>
          </a:xfrm>
          <a:prstGeom prst="roundRect">
            <a:avLst/>
          </a:prstGeom>
          <a:solidFill>
            <a:srgbClr val="298F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nstantia" panose="02030602050306030303" pitchFamily="18" charset="0"/>
              </a:rPr>
              <a:t>Big Leaf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4D0C2-A046-4A58-BB41-93C678BFA843}"/>
              </a:ext>
            </a:extLst>
          </p:cNvPr>
          <p:cNvSpPr txBox="1"/>
          <p:nvPr/>
        </p:nvSpPr>
        <p:spPr>
          <a:xfrm>
            <a:off x="7491730" y="4564309"/>
            <a:ext cx="1988599" cy="1293971"/>
          </a:xfrm>
          <a:prstGeom prst="roundRect">
            <a:avLst/>
          </a:prstGeom>
          <a:solidFill>
            <a:srgbClr val="82B2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nstantia" panose="02030602050306030303" pitchFamily="18" charset="0"/>
              </a:rPr>
              <a:t>Hybrid LE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Constantia" panose="02030602050306030303" pitchFamily="18" charset="0"/>
              </a:rPr>
              <a:t>+ </a:t>
            </a:r>
          </a:p>
          <a:p>
            <a:pPr algn="ctr"/>
            <a:r>
              <a:rPr lang="en-US" sz="2000" i="1" dirty="0">
                <a:latin typeface="Constantia" panose="02030602050306030303" pitchFamily="18" charset="0"/>
              </a:rPr>
              <a:t>r</a:t>
            </a:r>
            <a:r>
              <a:rPr lang="en-US" sz="2000" baseline="-25000" dirty="0">
                <a:latin typeface="Constantia" panose="02030602050306030303" pitchFamily="18" charset="0"/>
              </a:rPr>
              <a:t>a </a:t>
            </a:r>
            <a:r>
              <a:rPr lang="en-US" sz="2000" dirty="0">
                <a:latin typeface="Constantia" panose="02030602050306030303" pitchFamily="18" charset="0"/>
              </a:rPr>
              <a:t>Constraints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C10064-061F-4E8A-9FAA-18FC5C259806}"/>
              </a:ext>
            </a:extLst>
          </p:cNvPr>
          <p:cNvSpPr txBox="1"/>
          <p:nvPr/>
        </p:nvSpPr>
        <p:spPr>
          <a:xfrm rot="18204926">
            <a:off x="8786543" y="2614491"/>
            <a:ext cx="154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tantia" panose="02030602050306030303" pitchFamily="18" charset="0"/>
              </a:rPr>
              <a:t>More Theory</a:t>
            </a:r>
            <a:endParaRPr lang="en-DE" dirty="0">
              <a:latin typeface="Constantia" panose="0203060205030603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991BB0-245D-4332-B28B-68B9A190CBA8}"/>
              </a:ext>
            </a:extLst>
          </p:cNvPr>
          <p:cNvSpPr txBox="1"/>
          <p:nvPr/>
        </p:nvSpPr>
        <p:spPr>
          <a:xfrm rot="3686154">
            <a:off x="3700712" y="2737296"/>
            <a:ext cx="162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tantia" panose="02030602050306030303" pitchFamily="18" charset="0"/>
              </a:rPr>
              <a:t>More Data</a:t>
            </a:r>
            <a:endParaRPr lang="en-DE" dirty="0">
              <a:latin typeface="Constantia" panose="0203060205030603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EFC13C-E63A-489C-9107-479C2A20065C}"/>
              </a:ext>
            </a:extLst>
          </p:cNvPr>
          <p:cNvSpPr txBox="1"/>
          <p:nvPr/>
        </p:nvSpPr>
        <p:spPr>
          <a:xfrm>
            <a:off x="4382814" y="5823942"/>
            <a:ext cx="221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tantia" panose="02030602050306030303" pitchFamily="18" charset="0"/>
              </a:rPr>
              <a:t>Multi-Task Learning</a:t>
            </a:r>
            <a:endParaRPr lang="en-DE" dirty="0">
              <a:latin typeface="Constantia" panose="0203060205030603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F3BAFC-623D-441A-88CC-5675168044A4}"/>
              </a:ext>
            </a:extLst>
          </p:cNvPr>
          <p:cNvSpPr txBox="1"/>
          <p:nvPr/>
        </p:nvSpPr>
        <p:spPr>
          <a:xfrm>
            <a:off x="7377714" y="5832432"/>
            <a:ext cx="237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nstantia" panose="02030602050306030303" pitchFamily="18" charset="0"/>
              </a:rPr>
              <a:t>A priori</a:t>
            </a:r>
            <a:r>
              <a:rPr lang="en-US" dirty="0">
                <a:latin typeface="Constantia" panose="02030602050306030303" pitchFamily="18" charset="0"/>
              </a:rPr>
              <a:t> Information</a:t>
            </a:r>
            <a:endParaRPr lang="en-DE" dirty="0">
              <a:latin typeface="Constantia" panose="020306020503060303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2F1C5F-4BD1-4FFC-B1A4-97A67DE03B76}"/>
              </a:ext>
            </a:extLst>
          </p:cNvPr>
          <p:cNvGrpSpPr/>
          <p:nvPr/>
        </p:nvGrpSpPr>
        <p:grpSpPr>
          <a:xfrm>
            <a:off x="2191062" y="380865"/>
            <a:ext cx="9350077" cy="592824"/>
            <a:chOff x="2357134" y="143122"/>
            <a:chExt cx="9350077" cy="5928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03ED1E-8335-487E-99F9-3E8561A41E1E}"/>
                </a:ext>
              </a:extLst>
            </p:cNvPr>
            <p:cNvSpPr/>
            <p:nvPr/>
          </p:nvSpPr>
          <p:spPr>
            <a:xfrm>
              <a:off x="2460594" y="143122"/>
              <a:ext cx="9198006" cy="592824"/>
            </a:xfrm>
            <a:prstGeom prst="rect">
              <a:avLst/>
            </a:prstGeom>
            <a:gradFill flip="none" rotWithShape="1">
              <a:gsLst>
                <a:gs pos="0">
                  <a:srgbClr val="298F74"/>
                </a:gs>
                <a:gs pos="0">
                  <a:srgbClr val="3145A9"/>
                </a:gs>
                <a:gs pos="100000">
                  <a:srgbClr val="2A6034"/>
                </a:gs>
                <a:gs pos="48000">
                  <a:srgbClr val="8497B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3E0D52-6DC3-4942-82D7-6E642BEBABC9}"/>
                </a:ext>
              </a:extLst>
            </p:cNvPr>
            <p:cNvSpPr txBox="1"/>
            <p:nvPr/>
          </p:nvSpPr>
          <p:spPr>
            <a:xfrm>
              <a:off x="2357134" y="238558"/>
              <a:ext cx="1677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nstantia" panose="02030602050306030303" pitchFamily="18" charset="0"/>
                </a:rPr>
                <a:t>Data-driven</a:t>
              </a:r>
              <a:endParaRPr lang="en-DE" sz="2000" dirty="0">
                <a:latin typeface="Constantia" panose="02030602050306030303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FED95F-A48B-4564-941E-905B5C2B8CC3}"/>
                </a:ext>
              </a:extLst>
            </p:cNvPr>
            <p:cNvSpPr txBox="1"/>
            <p:nvPr/>
          </p:nvSpPr>
          <p:spPr>
            <a:xfrm>
              <a:off x="9838339" y="252751"/>
              <a:ext cx="18688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nstantia" panose="02030602050306030303" pitchFamily="18" charset="0"/>
                </a:rPr>
                <a:t>Theory-driven</a:t>
              </a:r>
              <a:endParaRPr lang="en-DE" sz="2000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3183535-79DC-4B7D-A71B-DA66253E39DF}"/>
              </a:ext>
            </a:extLst>
          </p:cNvPr>
          <p:cNvSpPr txBox="1"/>
          <p:nvPr/>
        </p:nvSpPr>
        <p:spPr>
          <a:xfrm>
            <a:off x="2301266" y="1068076"/>
            <a:ext cx="1868873" cy="783193"/>
          </a:xfrm>
          <a:prstGeom prst="roundRect">
            <a:avLst/>
          </a:prstGeom>
          <a:solidFill>
            <a:srgbClr val="4054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nstantia" panose="02030602050306030303" pitchFamily="18" charset="0"/>
              </a:rPr>
              <a:t>H Observations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E8DAA9-CDE1-4D2B-977F-899DCC57D7D3}"/>
              </a:ext>
            </a:extLst>
          </p:cNvPr>
          <p:cNvSpPr/>
          <p:nvPr/>
        </p:nvSpPr>
        <p:spPr>
          <a:xfrm>
            <a:off x="4197969" y="4391126"/>
            <a:ext cx="5557482" cy="196522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Date Placeholder 16">
            <a:extLst>
              <a:ext uri="{FF2B5EF4-FFF2-40B4-BE49-F238E27FC236}">
                <a16:creationId xmlns:a16="http://schemas.microsoft.com/office/drawing/2014/main" id="{EF6A37A3-E5DA-478B-B331-47A6133B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9142" y="6552333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31" name="Footer Placeholder 17">
            <a:extLst>
              <a:ext uri="{FF2B5EF4-FFF2-40B4-BE49-F238E27FC236}">
                <a16:creationId xmlns:a16="http://schemas.microsoft.com/office/drawing/2014/main" id="{5E5AA1BE-7AB6-4914-B66D-B0D01886D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41744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6</a:t>
            </a:fld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E0BEB-367A-44C0-97D3-3E4858DA382B}"/>
              </a:ext>
            </a:extLst>
          </p:cNvPr>
          <p:cNvSpPr txBox="1"/>
          <p:nvPr/>
        </p:nvSpPr>
        <p:spPr>
          <a:xfrm>
            <a:off x="2045340" y="230643"/>
            <a:ext cx="656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Evaluating predictions against relevant climate variables</a:t>
            </a:r>
            <a:endParaRPr lang="en-DE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C979FF-CAC7-40F5-B116-70E4248A8706}"/>
              </a:ext>
            </a:extLst>
          </p:cNvPr>
          <p:cNvSpPr txBox="1"/>
          <p:nvPr/>
        </p:nvSpPr>
        <p:spPr>
          <a:xfrm>
            <a:off x="1872448" y="3304629"/>
            <a:ext cx="656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Evaluating predictions against observations</a:t>
            </a:r>
            <a:endParaRPr lang="en-DE" dirty="0">
              <a:latin typeface="Book Antiqua" panose="0204060205030503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CC85BF-3DA7-4A71-9100-839F43117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75"/>
          <a:stretch/>
        </p:blipFill>
        <p:spPr>
          <a:xfrm>
            <a:off x="1817081" y="873113"/>
            <a:ext cx="8572499" cy="21002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2C41BA-A718-4518-9295-1B99D7CB8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75"/>
          <a:stretch/>
        </p:blipFill>
        <p:spPr>
          <a:xfrm>
            <a:off x="2052778" y="4073525"/>
            <a:ext cx="8572499" cy="2100263"/>
          </a:xfrm>
          <a:prstGeom prst="rect">
            <a:avLst/>
          </a:prstGeom>
        </p:spPr>
      </p:pic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C9AF539F-D301-4135-90E8-9DAD5507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9142" y="6552333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9" name="Footer Placeholder 17">
            <a:extLst>
              <a:ext uri="{FF2B5EF4-FFF2-40B4-BE49-F238E27FC236}">
                <a16:creationId xmlns:a16="http://schemas.microsoft.com/office/drawing/2014/main" id="{5BF141CA-B749-472E-AF20-9976C00E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10261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7</a:t>
            </a:fld>
            <a:endParaRPr lang="en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BF61C-C204-4D6B-955E-D897A16C886F}"/>
              </a:ext>
            </a:extLst>
          </p:cNvPr>
          <p:cNvSpPr txBox="1"/>
          <p:nvPr/>
        </p:nvSpPr>
        <p:spPr>
          <a:xfrm>
            <a:off x="2045340" y="230643"/>
            <a:ext cx="656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Evaluating predictions against relevant climate variables</a:t>
            </a:r>
            <a:endParaRPr lang="en-DE" dirty="0">
              <a:latin typeface="Book Antiqua" panose="0204060205030503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E500ECD-AE4B-41F3-A63B-539D6258DC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33"/>
          <a:stretch/>
        </p:blipFill>
        <p:spPr>
          <a:xfrm>
            <a:off x="1771651" y="1091029"/>
            <a:ext cx="10428086" cy="18075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6735914-B844-441A-AA76-959B495E44BB}"/>
              </a:ext>
            </a:extLst>
          </p:cNvPr>
          <p:cNvGrpSpPr/>
          <p:nvPr/>
        </p:nvGrpSpPr>
        <p:grpSpPr>
          <a:xfrm>
            <a:off x="1872448" y="3079141"/>
            <a:ext cx="9298804" cy="1820904"/>
            <a:chOff x="1771650" y="3146951"/>
            <a:chExt cx="9298804" cy="182090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563B9E6-C41A-4569-82C6-2C8FD1B9B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" r="10829" b="78333"/>
            <a:stretch/>
          </p:blipFill>
          <p:spPr>
            <a:xfrm>
              <a:off x="1771650" y="3146951"/>
              <a:ext cx="9298804" cy="182090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E99B2A-A811-49F3-8459-28D15CD92360}"/>
                </a:ext>
              </a:extLst>
            </p:cNvPr>
            <p:cNvSpPr/>
            <p:nvPr/>
          </p:nvSpPr>
          <p:spPr>
            <a:xfrm>
              <a:off x="2473036" y="3146951"/>
              <a:ext cx="1558637" cy="282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3C1A51-CAE5-41F3-A593-68F3759B5652}"/>
                </a:ext>
              </a:extLst>
            </p:cNvPr>
            <p:cNvSpPr/>
            <p:nvPr/>
          </p:nvSpPr>
          <p:spPr>
            <a:xfrm>
              <a:off x="4762130" y="3146951"/>
              <a:ext cx="1709321" cy="282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07B7F-7A10-4064-BCB9-BEB15439BE33}"/>
                </a:ext>
              </a:extLst>
            </p:cNvPr>
            <p:cNvSpPr/>
            <p:nvPr/>
          </p:nvSpPr>
          <p:spPr>
            <a:xfrm>
              <a:off x="6985694" y="3235563"/>
              <a:ext cx="1709321" cy="282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D63682-7B71-4CA2-92BF-383167CE71BA}"/>
                </a:ext>
              </a:extLst>
            </p:cNvPr>
            <p:cNvSpPr/>
            <p:nvPr/>
          </p:nvSpPr>
          <p:spPr>
            <a:xfrm>
              <a:off x="9245716" y="3161332"/>
              <a:ext cx="1709321" cy="282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1B8E65-34F1-4573-B764-CD664EF22184}"/>
              </a:ext>
            </a:extLst>
          </p:cNvPr>
          <p:cNvSpPr txBox="1"/>
          <p:nvPr/>
        </p:nvSpPr>
        <p:spPr>
          <a:xfrm>
            <a:off x="1925782" y="4914426"/>
            <a:ext cx="10266218" cy="17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Book Antiqua" panose="02040602050305030304" pitchFamily="18" charset="0"/>
              </a:rPr>
              <a:t>r</a:t>
            </a:r>
            <a:r>
              <a:rPr lang="en-US" i="1" baseline="-25000" dirty="0">
                <a:latin typeface="Book Antiqua" panose="02040602050305030304" pitchFamily="18" charset="0"/>
              </a:rPr>
              <a:t>a</a:t>
            </a:r>
            <a:r>
              <a:rPr lang="en-US" dirty="0">
                <a:latin typeface="Book Antiqua" panose="02040602050305030304" pitchFamily="18" charset="0"/>
              </a:rPr>
              <a:t> predictions differ between hybrid models due to equifinality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Book Antiqua" panose="02040602050305030304" pitchFamily="18" charset="0"/>
              </a:rPr>
              <a:t>r</a:t>
            </a:r>
            <a:r>
              <a:rPr lang="en-US" i="1" baseline="-25000" dirty="0">
                <a:latin typeface="Book Antiqua" panose="02040602050305030304" pitchFamily="18" charset="0"/>
              </a:rPr>
              <a:t>s</a:t>
            </a:r>
            <a:r>
              <a:rPr lang="en-US" dirty="0">
                <a:latin typeface="Book Antiqua" panose="02040602050305030304" pitchFamily="18" charset="0"/>
              </a:rPr>
              <a:t> predictions consistent among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Big Leaf model overestimates </a:t>
            </a:r>
            <a:r>
              <a:rPr lang="en-US" i="1" dirty="0">
                <a:latin typeface="Book Antiqua" panose="02040602050305030304" pitchFamily="18" charset="0"/>
              </a:rPr>
              <a:t>r</a:t>
            </a:r>
            <a:r>
              <a:rPr lang="en-US" i="1" baseline="-25000" dirty="0">
                <a:latin typeface="Book Antiqua" panose="02040602050305030304" pitchFamily="18" charset="0"/>
              </a:rPr>
              <a:t>s </a:t>
            </a:r>
            <a:r>
              <a:rPr lang="en-US" dirty="0">
                <a:latin typeface="Book Antiqua" panose="02040602050305030304" pitchFamily="18" charset="0"/>
              </a:rPr>
              <a:t>and overgeneralizes </a:t>
            </a:r>
            <a:r>
              <a:rPr lang="en-US" i="1" dirty="0">
                <a:latin typeface="Book Antiqua" panose="02040602050305030304" pitchFamily="18" charset="0"/>
              </a:rPr>
              <a:t>r</a:t>
            </a:r>
            <a:r>
              <a:rPr lang="en-US" i="1" baseline="-25000" dirty="0">
                <a:latin typeface="Book Antiqua" panose="02040602050305030304" pitchFamily="18" charset="0"/>
              </a:rPr>
              <a:t>a </a:t>
            </a:r>
            <a:r>
              <a:rPr lang="en-US" dirty="0">
                <a:latin typeface="Book Antiqua" panose="02040602050305030304" pitchFamily="18" charset="0"/>
              </a:rPr>
              <a:t>in comparison to hybrid models</a:t>
            </a:r>
            <a:endParaRPr lang="en-DE" dirty="0"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DE" dirty="0">
              <a:latin typeface="Book Antiqua" panose="02040602050305030304" pitchFamily="18" charset="0"/>
            </a:endParaRPr>
          </a:p>
        </p:txBody>
      </p:sp>
      <p:sp>
        <p:nvSpPr>
          <p:cNvPr id="21" name="Date Placeholder 16">
            <a:extLst>
              <a:ext uri="{FF2B5EF4-FFF2-40B4-BE49-F238E27FC236}">
                <a16:creationId xmlns:a16="http://schemas.microsoft.com/office/drawing/2014/main" id="{2EC6E985-16F5-4A63-87A6-FBE0B79C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9142" y="6552333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22" name="Footer Placeholder 17">
            <a:extLst>
              <a:ext uri="{FF2B5EF4-FFF2-40B4-BE49-F238E27FC236}">
                <a16:creationId xmlns:a16="http://schemas.microsoft.com/office/drawing/2014/main" id="{A1ABDFDC-F6CD-4CE1-9603-F4559DEA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7067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8</a:t>
            </a:fld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1CDED-8C3B-4D67-A6FD-30CE0A4C5D8A}"/>
              </a:ext>
            </a:extLst>
          </p:cNvPr>
          <p:cNvSpPr txBox="1"/>
          <p:nvPr/>
        </p:nvSpPr>
        <p:spPr>
          <a:xfrm>
            <a:off x="2045340" y="230643"/>
            <a:ext cx="6565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Conclusion</a:t>
            </a:r>
            <a:endParaRPr lang="en-DE" sz="24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5154D-B806-4721-B81B-CB305CB54726}"/>
              </a:ext>
            </a:extLst>
          </p:cNvPr>
          <p:cNvSpPr txBox="1"/>
          <p:nvPr/>
        </p:nvSpPr>
        <p:spPr>
          <a:xfrm>
            <a:off x="2018930" y="1509086"/>
            <a:ext cx="92679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Hybrid modelling allows the retrieval of latent variables that are physically interpretable in comparison to purely data-driven and physics-based approaches, and equifinality can be circumvented by inducing more theory or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Book Antiqua" panose="02040602050305030304" pitchFamily="18" charset="0"/>
            </a:endParaRPr>
          </a:p>
          <a:p>
            <a:endParaRPr lang="en-DE" sz="28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2F5F3-1B9C-4EBC-ADAE-D3B3C03D0366}"/>
              </a:ext>
            </a:extLst>
          </p:cNvPr>
          <p:cNvSpPr txBox="1"/>
          <p:nvPr/>
        </p:nvSpPr>
        <p:spPr>
          <a:xfrm>
            <a:off x="7060252" y="4462354"/>
            <a:ext cx="5705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Thanks!</a:t>
            </a:r>
          </a:p>
          <a:p>
            <a:pPr algn="ctr"/>
            <a:r>
              <a:rPr lang="en-US" sz="3200" dirty="0">
                <a:latin typeface="Book Antiqua" panose="02040602050305030304" pitchFamily="18" charset="0"/>
              </a:rPr>
              <a:t>Q&amp;A</a:t>
            </a:r>
            <a:endParaRPr lang="en-DE" sz="3200" dirty="0">
              <a:latin typeface="Book Antiqua" panose="02040602050305030304" pitchFamily="18" charset="0"/>
            </a:endParaRPr>
          </a:p>
        </p:txBody>
      </p:sp>
      <p:sp>
        <p:nvSpPr>
          <p:cNvPr id="14" name="Date Placeholder 16">
            <a:extLst>
              <a:ext uri="{FF2B5EF4-FFF2-40B4-BE49-F238E27FC236}">
                <a16:creationId xmlns:a16="http://schemas.microsoft.com/office/drawing/2014/main" id="{ADB9A4BD-EB7A-49AC-A98B-AE076363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9142" y="6552333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1DBF29E7-1935-41F5-8966-8816780A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9894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-3686175" y="3686175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buClr>
                <a:schemeClr val="tx2"/>
              </a:buClr>
              <a:buSzPct val="120000"/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A0745-29CD-4340-8F0E-A5063F2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" y="106532"/>
            <a:ext cx="1680792" cy="90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98B6A-F93E-41B4-B821-D08B16D4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5539572"/>
            <a:ext cx="1114148" cy="111414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16AC5-22FF-4484-B35D-9EBD6303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B413-F717-400D-92DD-D66931D89FB1}" type="slidenum">
              <a:rPr lang="en-DE" smtClean="0"/>
              <a:t>9</a:t>
            </a:fld>
            <a:endParaRPr lang="en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5572414-88E8-4785-B445-BF6DAF02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930" y="6538912"/>
            <a:ext cx="2743200" cy="365125"/>
          </a:xfrm>
        </p:spPr>
        <p:txBody>
          <a:bodyPr/>
          <a:lstStyle/>
          <a:p>
            <a:r>
              <a:rPr lang="en-DE" dirty="0"/>
              <a:t>27/05/2022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23B59C-89ED-4C47-8689-E13EC4BD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448" y="6356350"/>
            <a:ext cx="9198006" cy="365125"/>
          </a:xfrm>
        </p:spPr>
        <p:txBody>
          <a:bodyPr/>
          <a:lstStyle/>
          <a:p>
            <a:r>
              <a:rPr lang="en-US" dirty="0"/>
              <a:t>Hybrid Modelling of Land-Atmosphere Fluxes: Estimating Evapotranspiration using Combined Physics-Based and Data-Driven Machine Learning</a:t>
            </a:r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CB074-2E74-4C2F-AAF0-7752D6F10E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41"/>
          <a:stretch/>
        </p:blipFill>
        <p:spPr>
          <a:xfrm>
            <a:off x="1975155" y="189690"/>
            <a:ext cx="6919131" cy="2422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CD9CB0-4E75-4855-9E34-60932BBE3E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" r="13502" b="56596"/>
          <a:stretch/>
        </p:blipFill>
        <p:spPr>
          <a:xfrm>
            <a:off x="2018930" y="2794438"/>
            <a:ext cx="6215534" cy="23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0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6212</TotalTime>
  <Words>832</Words>
  <Application>Microsoft Office PowerPoint</Application>
  <PresentationFormat>Widescreen</PresentationFormat>
  <Paragraphs>167</Paragraphs>
  <Slides>15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 Unicode MS</vt:lpstr>
      <vt:lpstr>Book Antiqua</vt:lpstr>
      <vt:lpstr>Bookman Old Style</vt:lpstr>
      <vt:lpstr>Calibri</vt:lpstr>
      <vt:lpstr>Calibri Light</vt:lpstr>
      <vt:lpstr>Cambria Math</vt:lpstr>
      <vt:lpstr>Century</vt:lpstr>
      <vt:lpstr>Constantia</vt:lpstr>
      <vt:lpstr>Heiti SC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 Ghawi, Reda</dc:creator>
  <cp:lastModifiedBy>Reda El Ghawi</cp:lastModifiedBy>
  <cp:revision>116</cp:revision>
  <dcterms:created xsi:type="dcterms:W3CDTF">2022-05-16T08:17:34Z</dcterms:created>
  <dcterms:modified xsi:type="dcterms:W3CDTF">2022-05-23T07:17:12Z</dcterms:modified>
</cp:coreProperties>
</file>