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950075" cy="9236075"/>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52C915B-AF01-4297-9BD3-53F857AEA461}">
  <a:tblStyle styleId="{E52C915B-AF01-4297-9BD3-53F857AEA461}"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15" autoAdjust="0"/>
  </p:normalViewPr>
  <p:slideViewPr>
    <p:cSldViewPr snapToGrid="0">
      <p:cViewPr varScale="1">
        <p:scale>
          <a:sx n="107" d="100"/>
          <a:sy n="107" d="100"/>
        </p:scale>
        <p:origin x="6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Google Shape;3;n">
            <a:extLst>
              <a:ext uri="{FF2B5EF4-FFF2-40B4-BE49-F238E27FC236}">
                <a16:creationId xmlns:a16="http://schemas.microsoft.com/office/drawing/2014/main" id="{9CB96853-3C5A-4C92-8CAF-827D86CFFE74}"/>
              </a:ext>
            </a:extLst>
          </p:cNvPr>
          <p:cNvSpPr txBox="1">
            <a:spLocks noGrp="1" noChangeArrowheads="1"/>
          </p:cNvSpPr>
          <p:nvPr>
            <p:ph type="hdr" idx="2"/>
          </p:nvPr>
        </p:nvSpPr>
        <p:spPr bwMode="auto">
          <a:xfrm>
            <a:off x="0" y="0"/>
            <a:ext cx="30114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475" tIns="46225" rIns="92475" bIns="46225" numCol="1" anchor="t" anchorCtr="0" compatLnSpc="1">
            <a:prstTxWarp prst="textNoShape">
              <a:avLst/>
            </a:prstTxWarp>
          </a:bodyPr>
          <a:lstStyle>
            <a:lvl1pPr eaLnBrk="1" hangingPunct="1">
              <a:buClr>
                <a:srgbClr val="000000"/>
              </a:buClr>
              <a:buSzPts val="1400"/>
              <a:buFont typeface="Arial" panose="020B0604020202020204" pitchFamily="34" charset="0"/>
              <a:buNone/>
              <a:defRPr sz="1200">
                <a:latin typeface="Calibri" panose="020F0502020204030204" pitchFamily="34" charset="0"/>
                <a:cs typeface="Calibri" panose="020F0502020204030204" pitchFamily="34" charset="0"/>
                <a:sym typeface="Calibri" panose="020F0502020204030204" pitchFamily="34" charset="0"/>
              </a:defRPr>
            </a:lvl1pPr>
          </a:lstStyle>
          <a:p>
            <a:endParaRPr lang="en-US" altLang="en-US"/>
          </a:p>
        </p:txBody>
      </p:sp>
      <p:sp>
        <p:nvSpPr>
          <p:cNvPr id="2051" name="Google Shape;4;n">
            <a:extLst>
              <a:ext uri="{FF2B5EF4-FFF2-40B4-BE49-F238E27FC236}">
                <a16:creationId xmlns:a16="http://schemas.microsoft.com/office/drawing/2014/main" id="{C0F2032A-945B-4772-9580-A49C914739F3}"/>
              </a:ext>
            </a:extLst>
          </p:cNvPr>
          <p:cNvSpPr txBox="1">
            <a:spLocks noGrp="1" noChangeArrowheads="1"/>
          </p:cNvSpPr>
          <p:nvPr>
            <p:ph type="dt" idx="10"/>
          </p:nvPr>
        </p:nvSpPr>
        <p:spPr bwMode="auto">
          <a:xfrm>
            <a:off x="3937000" y="0"/>
            <a:ext cx="30114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475" tIns="46225" rIns="92475" bIns="46225" numCol="1" anchor="t" anchorCtr="0" compatLnSpc="1">
            <a:prstTxWarp prst="textNoShape">
              <a:avLst/>
            </a:prstTxWarp>
          </a:bodyPr>
          <a:lstStyle>
            <a:lvl1pPr algn="r" eaLnBrk="1" hangingPunct="1">
              <a:buClr>
                <a:srgbClr val="000000"/>
              </a:buClr>
              <a:buSzPts val="1400"/>
              <a:buFont typeface="Arial" panose="020B0604020202020204" pitchFamily="34" charset="0"/>
              <a:buNone/>
              <a:defRPr sz="1200">
                <a:latin typeface="Calibri" panose="020F0502020204030204" pitchFamily="34" charset="0"/>
                <a:cs typeface="Calibri" panose="020F0502020204030204" pitchFamily="34" charset="0"/>
                <a:sym typeface="Calibri" panose="020F0502020204030204" pitchFamily="34" charset="0"/>
              </a:defRPr>
            </a:lvl1pPr>
          </a:lstStyle>
          <a:p>
            <a:endParaRPr lang="en-US" altLang="en-US"/>
          </a:p>
        </p:txBody>
      </p:sp>
      <p:sp>
        <p:nvSpPr>
          <p:cNvPr id="2052" name="Google Shape;5;n">
            <a:extLst>
              <a:ext uri="{FF2B5EF4-FFF2-40B4-BE49-F238E27FC236}">
                <a16:creationId xmlns:a16="http://schemas.microsoft.com/office/drawing/2014/main" id="{03CD32BB-ACDF-4A1C-BB2E-00D37FF6FCFB}"/>
              </a:ext>
            </a:extLst>
          </p:cNvPr>
          <p:cNvSpPr>
            <a:spLocks noGrp="1" noRot="1" noChangeAspect="1"/>
          </p:cNvSpPr>
          <p:nvPr>
            <p:ph type="sldImg" idx="3"/>
          </p:nvPr>
        </p:nvSpPr>
        <p:spPr bwMode="auto">
          <a:xfrm>
            <a:off x="704850" y="1154113"/>
            <a:ext cx="5540375" cy="311785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2053" name="Google Shape;6;n">
            <a:extLst>
              <a:ext uri="{FF2B5EF4-FFF2-40B4-BE49-F238E27FC236}">
                <a16:creationId xmlns:a16="http://schemas.microsoft.com/office/drawing/2014/main" id="{5537ACD2-07BA-4BB5-BBBA-752FBC181CBD}"/>
              </a:ext>
            </a:extLst>
          </p:cNvPr>
          <p:cNvSpPr txBox="1">
            <a:spLocks noGrp="1" noChangeArrowheads="1"/>
          </p:cNvSpPr>
          <p:nvPr>
            <p:ph type="body" idx="1"/>
          </p:nvPr>
        </p:nvSpPr>
        <p:spPr bwMode="auto">
          <a:xfrm>
            <a:off x="695325" y="4445000"/>
            <a:ext cx="5559425"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475" tIns="46225" rIns="92475" bIns="46225" numCol="1" anchor="t" anchorCtr="0" compatLnSpc="1">
            <a:prstTxWarp prst="textNoShape">
              <a:avLst/>
            </a:prstTxWarp>
          </a:bodyPr>
          <a:lstStyle/>
          <a:p>
            <a:pPr lvl="0"/>
            <a:endParaRPr lang="en-US" altLang="en-US">
              <a:sym typeface="Arial" panose="020B0604020202020204" pitchFamily="34" charset="0"/>
            </a:endParaRPr>
          </a:p>
        </p:txBody>
      </p:sp>
      <p:sp>
        <p:nvSpPr>
          <p:cNvPr id="2054" name="Google Shape;7;n">
            <a:extLst>
              <a:ext uri="{FF2B5EF4-FFF2-40B4-BE49-F238E27FC236}">
                <a16:creationId xmlns:a16="http://schemas.microsoft.com/office/drawing/2014/main" id="{DCEC389E-093D-4C0A-852A-78CE9E817F49}"/>
              </a:ext>
            </a:extLst>
          </p:cNvPr>
          <p:cNvSpPr txBox="1">
            <a:spLocks noGrp="1" noChangeArrowheads="1"/>
          </p:cNvSpPr>
          <p:nvPr>
            <p:ph type="ftr" idx="11"/>
          </p:nvPr>
        </p:nvSpPr>
        <p:spPr bwMode="auto">
          <a:xfrm>
            <a:off x="0" y="8772525"/>
            <a:ext cx="30114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475" tIns="46225" rIns="92475" bIns="46225" numCol="1" anchor="b" anchorCtr="0" compatLnSpc="1">
            <a:prstTxWarp prst="textNoShape">
              <a:avLst/>
            </a:prstTxWarp>
          </a:bodyPr>
          <a:lstStyle>
            <a:lvl1pPr eaLnBrk="1" hangingPunct="1">
              <a:buClr>
                <a:srgbClr val="000000"/>
              </a:buClr>
              <a:buSzPts val="1400"/>
              <a:buFont typeface="Arial" panose="020B0604020202020204" pitchFamily="34" charset="0"/>
              <a:buNone/>
              <a:defRPr sz="1200">
                <a:latin typeface="Calibri" panose="020F0502020204030204" pitchFamily="34" charset="0"/>
                <a:cs typeface="Calibri" panose="020F0502020204030204" pitchFamily="34" charset="0"/>
                <a:sym typeface="Calibri" panose="020F0502020204030204" pitchFamily="34" charset="0"/>
              </a:defRPr>
            </a:lvl1pPr>
          </a:lstStyle>
          <a:p>
            <a:endParaRPr lang="en-US" altLang="en-US"/>
          </a:p>
        </p:txBody>
      </p:sp>
      <p:sp>
        <p:nvSpPr>
          <p:cNvPr id="2055" name="Google Shape;8;n">
            <a:extLst>
              <a:ext uri="{FF2B5EF4-FFF2-40B4-BE49-F238E27FC236}">
                <a16:creationId xmlns:a16="http://schemas.microsoft.com/office/drawing/2014/main" id="{B773475E-548A-4CE7-82F1-A155D01ACFCE}"/>
              </a:ext>
            </a:extLst>
          </p:cNvPr>
          <p:cNvSpPr txBox="1">
            <a:spLocks noGrp="1" noChangeArrowheads="1"/>
          </p:cNvSpPr>
          <p:nvPr>
            <p:ph type="sldNum" idx="12"/>
          </p:nvPr>
        </p:nvSpPr>
        <p:spPr bwMode="auto">
          <a:xfrm>
            <a:off x="3937000" y="8772525"/>
            <a:ext cx="30114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475" tIns="46225" rIns="92475" bIns="46225" numCol="1" anchor="b" anchorCtr="0" compatLnSpc="1">
            <a:prstTxWarp prst="textNoShape">
              <a:avLst/>
            </a:prstTxWarp>
          </a:bodyPr>
          <a:lstStyle>
            <a:lvl1pPr algn="r" eaLnBrk="1" hangingPunct="1">
              <a:buClr>
                <a:srgbClr val="000000"/>
              </a:buClr>
              <a:buFont typeface="Arial" panose="020B0604020202020204" pitchFamily="34" charset="0"/>
              <a:buNone/>
              <a:defRPr sz="1200">
                <a:latin typeface="Calibri" panose="020F0502020204030204" pitchFamily="34" charset="0"/>
                <a:cs typeface="Calibri" panose="020F0502020204030204" pitchFamily="34" charset="0"/>
                <a:sym typeface="Calibri" panose="020F0502020204030204" pitchFamily="34" charset="0"/>
              </a:defRPr>
            </a:lvl1pPr>
          </a:lstStyle>
          <a:p>
            <a:fld id="{B0A17E5D-39A8-4DB2-9E0B-8ED13A648678}" type="slidenum">
              <a:rPr lang="de-DE" altLang="en-US"/>
              <a:pPr/>
              <a:t>‹#›</a:t>
            </a:fld>
            <a:endParaRPr lang="en-US" altLang="en-US"/>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8" name="Google Shape;85;p1:notes">
            <a:extLst>
              <a:ext uri="{FF2B5EF4-FFF2-40B4-BE49-F238E27FC236}">
                <a16:creationId xmlns:a16="http://schemas.microsoft.com/office/drawing/2014/main" id="{46A9CC10-5F0F-410E-B709-93173EC73126}"/>
              </a:ext>
            </a:extLst>
          </p:cNvPr>
          <p:cNvSpPr>
            <a:spLocks noGrp="1" noRot="1" noChangeAspect="1" noTextEdit="1"/>
          </p:cNvSpPr>
          <p:nvPr>
            <p:ph type="sldImg" idx="2"/>
          </p:nvPr>
        </p:nvSpPr>
        <p:spPr>
          <a:noFill/>
        </p:spPr>
      </p:sp>
      <p:sp>
        <p:nvSpPr>
          <p:cNvPr id="4099" name="Google Shape;86;p1:notes">
            <a:extLst>
              <a:ext uri="{FF2B5EF4-FFF2-40B4-BE49-F238E27FC236}">
                <a16:creationId xmlns:a16="http://schemas.microsoft.com/office/drawing/2014/main" id="{AF738A0C-E19D-4A0C-8F10-4DE6930BC23F}"/>
              </a:ext>
            </a:extLst>
          </p:cNvPr>
          <p:cNvSpPr txBox="1">
            <a:spLocks noGrp="1" noChangeArrowheads="1"/>
          </p:cNvSpPr>
          <p:nvPr>
            <p:ph type="body" idx="1"/>
          </p:nvPr>
        </p:nvSpPr>
        <p:spPr>
          <a:noFill/>
          <a:ln/>
        </p:spPr>
        <p:txBody>
          <a:bodyPr/>
          <a:lstStyle/>
          <a:p>
            <a:pPr marL="0" indent="0" eaLnBrk="1" hangingPunct="1">
              <a:buSzPts val="1400"/>
            </a:pPr>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4100" name="Google Shape;87;p1:notes">
            <a:extLst>
              <a:ext uri="{FF2B5EF4-FFF2-40B4-BE49-F238E27FC236}">
                <a16:creationId xmlns:a16="http://schemas.microsoft.com/office/drawing/2014/main" id="{68D77C17-906C-46B2-8DBB-8057291AA204}"/>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919CEC86-4A55-4424-9F95-06E9B0EF7310}" type="slidenum">
              <a:rPr lang="de-DE" altLang="en-US"/>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30" name="Google Shape;193;p10:notes">
            <a:extLst>
              <a:ext uri="{FF2B5EF4-FFF2-40B4-BE49-F238E27FC236}">
                <a16:creationId xmlns:a16="http://schemas.microsoft.com/office/drawing/2014/main" id="{001A7488-4BCE-49EC-9930-06017616579D}"/>
              </a:ext>
            </a:extLst>
          </p:cNvPr>
          <p:cNvSpPr>
            <a:spLocks noGrp="1" noRot="1" noChangeAspect="1" noTextEdit="1"/>
          </p:cNvSpPr>
          <p:nvPr>
            <p:ph type="sldImg" idx="2"/>
          </p:nvPr>
        </p:nvSpPr>
        <p:spPr>
          <a:noFill/>
        </p:spPr>
      </p:sp>
      <p:sp>
        <p:nvSpPr>
          <p:cNvPr id="22531" name="Google Shape;194;p10:notes">
            <a:extLst>
              <a:ext uri="{FF2B5EF4-FFF2-40B4-BE49-F238E27FC236}">
                <a16:creationId xmlns:a16="http://schemas.microsoft.com/office/drawing/2014/main" id="{6DDD1B83-35D2-412C-9134-4868D2CF9399}"/>
              </a:ext>
            </a:extLst>
          </p:cNvPr>
          <p:cNvSpPr txBox="1">
            <a:spLocks noGrp="1" noChangeArrowheads="1"/>
          </p:cNvSpPr>
          <p:nvPr>
            <p:ph type="body" idx="1"/>
          </p:nvPr>
        </p:nvSpPr>
        <p:spPr>
          <a:noFill/>
          <a:ln/>
        </p:spPr>
        <p:txBody>
          <a:bodyPr/>
          <a:lstStyle/>
          <a:p>
            <a:pPr marL="0" indent="0" eaLnBrk="1" hangingPunct="1">
              <a:buSzPts val="1400"/>
            </a:pPr>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22532" name="Google Shape;195;p10:notes">
            <a:extLst>
              <a:ext uri="{FF2B5EF4-FFF2-40B4-BE49-F238E27FC236}">
                <a16:creationId xmlns:a16="http://schemas.microsoft.com/office/drawing/2014/main" id="{39AA8CBD-AD3C-4661-9C51-5FE4E894DDA8}"/>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07419512-7011-47B9-BB52-9B1374835874}" type="slidenum">
              <a:rPr lang="de-DE" altLang="en-US"/>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8" name="Google Shape;205;p11:notes">
            <a:extLst>
              <a:ext uri="{FF2B5EF4-FFF2-40B4-BE49-F238E27FC236}">
                <a16:creationId xmlns:a16="http://schemas.microsoft.com/office/drawing/2014/main" id="{7CC388F0-8507-4063-B47F-05ADBB5120D5}"/>
              </a:ext>
            </a:extLst>
          </p:cNvPr>
          <p:cNvSpPr>
            <a:spLocks noGrp="1" noRot="1" noChangeAspect="1" noTextEdit="1"/>
          </p:cNvSpPr>
          <p:nvPr>
            <p:ph type="sldImg" idx="2"/>
          </p:nvPr>
        </p:nvSpPr>
        <p:spPr>
          <a:noFill/>
        </p:spPr>
      </p:sp>
      <p:sp>
        <p:nvSpPr>
          <p:cNvPr id="24579" name="Google Shape;206;p11:notes">
            <a:extLst>
              <a:ext uri="{FF2B5EF4-FFF2-40B4-BE49-F238E27FC236}">
                <a16:creationId xmlns:a16="http://schemas.microsoft.com/office/drawing/2014/main" id="{A1AFCAD4-30D9-4F93-9332-AA01D5D63657}"/>
              </a:ext>
            </a:extLst>
          </p:cNvPr>
          <p:cNvSpPr txBox="1">
            <a:spLocks noGrp="1" noChangeArrowheads="1"/>
          </p:cNvSpPr>
          <p:nvPr>
            <p:ph type="body" idx="1"/>
          </p:nvPr>
        </p:nvSpPr>
        <p:spPr>
          <a:noFill/>
          <a:ln/>
        </p:spPr>
        <p:txBody>
          <a:bodyPr/>
          <a:lstStyle/>
          <a:p>
            <a:pPr marL="0" indent="0" eaLnBrk="1" hangingPunct="1">
              <a:buSzPts val="1200"/>
              <a:buFont typeface="Calibri" panose="020F0502020204030204" pitchFamily="34" charset="0"/>
              <a:buNone/>
            </a:pPr>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24580" name="Google Shape;207;p11:notes">
            <a:extLst>
              <a:ext uri="{FF2B5EF4-FFF2-40B4-BE49-F238E27FC236}">
                <a16:creationId xmlns:a16="http://schemas.microsoft.com/office/drawing/2014/main" id="{429D5715-703E-46EE-831A-DBCD4A747BDC}"/>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816F1DCA-4CEF-499B-A05A-8F762ADBBE77}" type="slidenum">
              <a:rPr lang="de-DE" altLang="en-US"/>
              <a:pPr/>
              <a:t>11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6" name="Google Shape;96;p2:notes">
            <a:extLst>
              <a:ext uri="{FF2B5EF4-FFF2-40B4-BE49-F238E27FC236}">
                <a16:creationId xmlns:a16="http://schemas.microsoft.com/office/drawing/2014/main" id="{4DE99FD4-3014-4F40-84AA-7D8B16977E5F}"/>
              </a:ext>
            </a:extLst>
          </p:cNvPr>
          <p:cNvSpPr>
            <a:spLocks noGrp="1" noRot="1" noChangeAspect="1" noTextEdit="1"/>
          </p:cNvSpPr>
          <p:nvPr>
            <p:ph type="sldImg" idx="2"/>
          </p:nvPr>
        </p:nvSpPr>
        <p:spPr>
          <a:noFill/>
        </p:spPr>
      </p:sp>
      <p:sp>
        <p:nvSpPr>
          <p:cNvPr id="6147" name="Google Shape;97;p2:notes">
            <a:extLst>
              <a:ext uri="{FF2B5EF4-FFF2-40B4-BE49-F238E27FC236}">
                <a16:creationId xmlns:a16="http://schemas.microsoft.com/office/drawing/2014/main" id="{C8233173-FE23-4F19-9B95-DF94ACCA52B4}"/>
              </a:ext>
            </a:extLst>
          </p:cNvPr>
          <p:cNvSpPr txBox="1">
            <a:spLocks noGrp="1" noChangeArrowheads="1"/>
          </p:cNvSpPr>
          <p:nvPr>
            <p:ph type="body" idx="1"/>
          </p:nvPr>
        </p:nvSpPr>
        <p:spPr>
          <a:noFill/>
          <a:ln/>
        </p:spPr>
        <p:txBody>
          <a:bodyPr/>
          <a:lstStyle/>
          <a:p>
            <a:pPr marL="0" indent="0" eaLnBrk="1" hangingPunct="1">
              <a:buSzPts val="1400"/>
            </a:pPr>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6148" name="Google Shape;98;p2:notes">
            <a:extLst>
              <a:ext uri="{FF2B5EF4-FFF2-40B4-BE49-F238E27FC236}">
                <a16:creationId xmlns:a16="http://schemas.microsoft.com/office/drawing/2014/main" id="{3A7E2913-30D4-4816-9725-FB76CA90F33F}"/>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496C12BC-7D73-4301-9386-124DFDFB910C}" type="slidenum">
              <a:rPr lang="de-DE" altLang="en-US"/>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4" name="Google Shape;107;p3:notes">
            <a:extLst>
              <a:ext uri="{FF2B5EF4-FFF2-40B4-BE49-F238E27FC236}">
                <a16:creationId xmlns:a16="http://schemas.microsoft.com/office/drawing/2014/main" id="{771410CC-E510-4EE1-93A4-DB0B83D57D74}"/>
              </a:ext>
            </a:extLst>
          </p:cNvPr>
          <p:cNvSpPr>
            <a:spLocks noGrp="1" noRot="1" noChangeAspect="1" noTextEdit="1"/>
          </p:cNvSpPr>
          <p:nvPr>
            <p:ph type="sldImg" idx="2"/>
          </p:nvPr>
        </p:nvSpPr>
        <p:spPr>
          <a:noFill/>
        </p:spPr>
      </p:sp>
      <p:sp>
        <p:nvSpPr>
          <p:cNvPr id="8195" name="Google Shape;108;p3:notes">
            <a:extLst>
              <a:ext uri="{FF2B5EF4-FFF2-40B4-BE49-F238E27FC236}">
                <a16:creationId xmlns:a16="http://schemas.microsoft.com/office/drawing/2014/main" id="{FC8EC64E-46CA-433E-AB4D-FB7BE5B7084E}"/>
              </a:ext>
            </a:extLst>
          </p:cNvPr>
          <p:cNvSpPr txBox="1">
            <a:spLocks noGrp="1" noChangeArrowheads="1"/>
          </p:cNvSpPr>
          <p:nvPr>
            <p:ph type="body" idx="1"/>
          </p:nvPr>
        </p:nvSpPr>
        <p:spPr>
          <a:noFill/>
          <a:ln/>
        </p:spPr>
        <p:txBody>
          <a:bodyPr/>
          <a:lstStyle/>
          <a:p>
            <a:pPr marL="0" indent="0" eaLnBrk="1" hangingPunct="1">
              <a:buSzPts val="1400"/>
            </a:pPr>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8196" name="Google Shape;109;p3:notes">
            <a:extLst>
              <a:ext uri="{FF2B5EF4-FFF2-40B4-BE49-F238E27FC236}">
                <a16:creationId xmlns:a16="http://schemas.microsoft.com/office/drawing/2014/main" id="{7DA2D7B2-61D2-43DA-983E-341E43A3ED37}"/>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8EBFE75A-B046-455B-9F3C-3E0AFF16E8AB}" type="slidenum">
              <a:rPr lang="de-DE" altLang="en-US"/>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Google Shape;126;p4:notes">
            <a:extLst>
              <a:ext uri="{FF2B5EF4-FFF2-40B4-BE49-F238E27FC236}">
                <a16:creationId xmlns:a16="http://schemas.microsoft.com/office/drawing/2014/main" id="{BFBB0216-FC52-429A-9C9E-324F08477DD9}"/>
              </a:ext>
            </a:extLst>
          </p:cNvPr>
          <p:cNvSpPr>
            <a:spLocks noGrp="1" noRot="1" noChangeAspect="1" noTextEdit="1"/>
          </p:cNvSpPr>
          <p:nvPr>
            <p:ph type="sldImg" idx="2"/>
          </p:nvPr>
        </p:nvSpPr>
        <p:spPr>
          <a:noFill/>
        </p:spPr>
      </p:sp>
      <p:sp>
        <p:nvSpPr>
          <p:cNvPr id="10243" name="Google Shape;127;p4:notes">
            <a:extLst>
              <a:ext uri="{FF2B5EF4-FFF2-40B4-BE49-F238E27FC236}">
                <a16:creationId xmlns:a16="http://schemas.microsoft.com/office/drawing/2014/main" id="{C0B9892A-6406-41F0-8D15-9866820E29A7}"/>
              </a:ext>
            </a:extLst>
          </p:cNvPr>
          <p:cNvSpPr txBox="1">
            <a:spLocks noGrp="1" noChangeArrowheads="1"/>
          </p:cNvSpPr>
          <p:nvPr>
            <p:ph type="body" idx="1"/>
          </p:nvPr>
        </p:nvSpPr>
        <p:spPr>
          <a:noFill/>
          <a:ln/>
        </p:spPr>
        <p:txBody>
          <a:bodyPr/>
          <a:lstStyle/>
          <a:p>
            <a:pPr marL="0" indent="0" eaLnBrk="1" hangingPunct="1">
              <a:buSzPts val="1400"/>
            </a:pPr>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10244" name="Google Shape;128;p4:notes">
            <a:extLst>
              <a:ext uri="{FF2B5EF4-FFF2-40B4-BE49-F238E27FC236}">
                <a16:creationId xmlns:a16="http://schemas.microsoft.com/office/drawing/2014/main" id="{EFC78BE3-53E2-4D7B-B894-915D277CC1F7}"/>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C73FC835-1762-4101-AAB3-5CD2E6F01AB2}" type="slidenum">
              <a:rPr lang="de-DE" altLang="en-US"/>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90" name="Google Shape;132;p5:notes">
            <a:extLst>
              <a:ext uri="{FF2B5EF4-FFF2-40B4-BE49-F238E27FC236}">
                <a16:creationId xmlns:a16="http://schemas.microsoft.com/office/drawing/2014/main" id="{0C774F15-2107-449B-BF8E-83309543E59A}"/>
              </a:ext>
            </a:extLst>
          </p:cNvPr>
          <p:cNvSpPr>
            <a:spLocks noGrp="1" noRot="1" noChangeAspect="1" noTextEdit="1"/>
          </p:cNvSpPr>
          <p:nvPr>
            <p:ph type="sldImg" idx="2"/>
          </p:nvPr>
        </p:nvSpPr>
        <p:spPr>
          <a:noFill/>
        </p:spPr>
      </p:sp>
      <p:sp>
        <p:nvSpPr>
          <p:cNvPr id="12291" name="Google Shape;133;p5:notes">
            <a:extLst>
              <a:ext uri="{FF2B5EF4-FFF2-40B4-BE49-F238E27FC236}">
                <a16:creationId xmlns:a16="http://schemas.microsoft.com/office/drawing/2014/main" id="{96F44EEB-B1A2-476F-BABC-24F693009613}"/>
              </a:ext>
            </a:extLst>
          </p:cNvPr>
          <p:cNvSpPr txBox="1">
            <a:spLocks noGrp="1" noChangeArrowheads="1"/>
          </p:cNvSpPr>
          <p:nvPr>
            <p:ph type="body" idx="1"/>
          </p:nvPr>
        </p:nvSpPr>
        <p:spPr>
          <a:noFill/>
          <a:ln/>
        </p:spPr>
        <p:txBody>
          <a:bodyPr/>
          <a:lstStyle/>
          <a:p>
            <a:pPr marL="0" indent="0" eaLnBrk="1" hangingPunct="1">
              <a:buSzPts val="1400"/>
            </a:pPr>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12292" name="Google Shape;134;p5:notes">
            <a:extLst>
              <a:ext uri="{FF2B5EF4-FFF2-40B4-BE49-F238E27FC236}">
                <a16:creationId xmlns:a16="http://schemas.microsoft.com/office/drawing/2014/main" id="{64A6F0CB-54B6-40C4-B075-3B02B0F1834D}"/>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B7972608-03CE-4B1C-829A-7F6DFFF89A79}" type="slidenum">
              <a:rPr lang="de-DE" altLang="en-US"/>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8" name="Google Shape;152;p6:notes">
            <a:extLst>
              <a:ext uri="{FF2B5EF4-FFF2-40B4-BE49-F238E27FC236}">
                <a16:creationId xmlns:a16="http://schemas.microsoft.com/office/drawing/2014/main" id="{B090BCD5-C434-4CA9-B0C4-7F9D54D9B3FC}"/>
              </a:ext>
            </a:extLst>
          </p:cNvPr>
          <p:cNvSpPr>
            <a:spLocks noGrp="1" noRot="1" noChangeAspect="1" noTextEdit="1"/>
          </p:cNvSpPr>
          <p:nvPr>
            <p:ph type="sldImg" idx="2"/>
          </p:nvPr>
        </p:nvSpPr>
        <p:spPr>
          <a:noFill/>
        </p:spPr>
      </p:sp>
      <p:sp>
        <p:nvSpPr>
          <p:cNvPr id="14339" name="Google Shape;153;p6:notes">
            <a:extLst>
              <a:ext uri="{FF2B5EF4-FFF2-40B4-BE49-F238E27FC236}">
                <a16:creationId xmlns:a16="http://schemas.microsoft.com/office/drawing/2014/main" id="{B1B8FC2F-0EDD-47EE-9D57-E524C46FA479}"/>
              </a:ext>
            </a:extLst>
          </p:cNvPr>
          <p:cNvSpPr txBox="1">
            <a:spLocks noGrp="1" noChangeArrowheads="1"/>
          </p:cNvSpPr>
          <p:nvPr>
            <p:ph type="body" idx="1"/>
          </p:nvPr>
        </p:nvSpPr>
        <p:spPr>
          <a:noFill/>
          <a:ln/>
        </p:spPr>
        <p:txBody>
          <a:bodyPr/>
          <a:lstStyle/>
          <a:p>
            <a:pPr marL="0" indent="0" eaLnBrk="1" hangingPunct="1">
              <a:buSzPts val="1400"/>
            </a:pPr>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14340" name="Google Shape;154;p6:notes">
            <a:extLst>
              <a:ext uri="{FF2B5EF4-FFF2-40B4-BE49-F238E27FC236}">
                <a16:creationId xmlns:a16="http://schemas.microsoft.com/office/drawing/2014/main" id="{1CF57F0B-6DD7-410F-A390-3DFA68F9FE09}"/>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123A2AC0-D72E-45DA-8910-9BB3D9DB3DAD}" type="slidenum">
              <a:rPr lang="de-DE" altLang="en-US"/>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6" name="Google Shape;164;p7:notes">
            <a:extLst>
              <a:ext uri="{FF2B5EF4-FFF2-40B4-BE49-F238E27FC236}">
                <a16:creationId xmlns:a16="http://schemas.microsoft.com/office/drawing/2014/main" id="{3C6DC3F0-ADD3-4A82-8236-198DA11651C8}"/>
              </a:ext>
            </a:extLst>
          </p:cNvPr>
          <p:cNvSpPr>
            <a:spLocks noGrp="1" noRot="1" noChangeAspect="1" noTextEdit="1"/>
          </p:cNvSpPr>
          <p:nvPr>
            <p:ph type="sldImg" idx="2"/>
          </p:nvPr>
        </p:nvSpPr>
        <p:spPr>
          <a:noFill/>
        </p:spPr>
      </p:sp>
      <p:sp>
        <p:nvSpPr>
          <p:cNvPr id="16387" name="Google Shape;165;p7:notes">
            <a:extLst>
              <a:ext uri="{FF2B5EF4-FFF2-40B4-BE49-F238E27FC236}">
                <a16:creationId xmlns:a16="http://schemas.microsoft.com/office/drawing/2014/main" id="{0D701E0E-09B0-4514-A010-75F073630D1A}"/>
              </a:ext>
            </a:extLst>
          </p:cNvPr>
          <p:cNvSpPr txBox="1">
            <a:spLocks noGrp="1" noChangeArrowheads="1"/>
          </p:cNvSpPr>
          <p:nvPr>
            <p:ph type="body" idx="1"/>
          </p:nvPr>
        </p:nvSpPr>
        <p:spPr>
          <a:noFill/>
          <a:ln/>
        </p:spPr>
        <p:txBody>
          <a:bodyPr/>
          <a:lstStyle/>
          <a:p>
            <a:pPr marL="0" indent="0" eaLnBrk="1" hangingPunct="1">
              <a:buSzPts val="1400"/>
            </a:pPr>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16388" name="Google Shape;166;p7:notes">
            <a:extLst>
              <a:ext uri="{FF2B5EF4-FFF2-40B4-BE49-F238E27FC236}">
                <a16:creationId xmlns:a16="http://schemas.microsoft.com/office/drawing/2014/main" id="{0BEEB91C-EE7A-4E83-9E63-C9C9E8DBDB5F}"/>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DE2F2A0D-C765-41F0-95C1-F11C037C619E}" type="slidenum">
              <a:rPr lang="de-DE" altLang="en-US"/>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4" name="Google Shape;176;p8:notes">
            <a:extLst>
              <a:ext uri="{FF2B5EF4-FFF2-40B4-BE49-F238E27FC236}">
                <a16:creationId xmlns:a16="http://schemas.microsoft.com/office/drawing/2014/main" id="{4FBBA892-58F7-47B0-AE52-0671F903FAE8}"/>
              </a:ext>
            </a:extLst>
          </p:cNvPr>
          <p:cNvSpPr>
            <a:spLocks noGrp="1" noRot="1" noChangeAspect="1" noTextEdit="1"/>
          </p:cNvSpPr>
          <p:nvPr>
            <p:ph type="sldImg" idx="2"/>
          </p:nvPr>
        </p:nvSpPr>
        <p:spPr>
          <a:noFill/>
        </p:spPr>
      </p:sp>
      <p:sp>
        <p:nvSpPr>
          <p:cNvPr id="18435" name="Google Shape;177;p8:notes">
            <a:extLst>
              <a:ext uri="{FF2B5EF4-FFF2-40B4-BE49-F238E27FC236}">
                <a16:creationId xmlns:a16="http://schemas.microsoft.com/office/drawing/2014/main" id="{4C344D71-0D05-487D-B0A0-14646BA295A3}"/>
              </a:ext>
            </a:extLst>
          </p:cNvPr>
          <p:cNvSpPr txBox="1">
            <a:spLocks noGrp="1" noChangeArrowheads="1"/>
          </p:cNvSpPr>
          <p:nvPr>
            <p:ph type="body" idx="1"/>
          </p:nvPr>
        </p:nvSpPr>
        <p:spPr>
          <a:noFill/>
          <a:ln/>
        </p:spPr>
        <p:txBody>
          <a:bodyPr/>
          <a:lstStyle/>
          <a:p>
            <a:pPr marL="0" indent="0" eaLnBrk="1" hangingPunct="1">
              <a:buSzPts val="1400"/>
            </a:pPr>
            <a:endParaRPr lang="en-US"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18436" name="Google Shape;178;p8:notes">
            <a:extLst>
              <a:ext uri="{FF2B5EF4-FFF2-40B4-BE49-F238E27FC236}">
                <a16:creationId xmlns:a16="http://schemas.microsoft.com/office/drawing/2014/main" id="{783D93E5-F83E-4763-A457-DC210C9DDD37}"/>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1DAB437C-CC0C-4F0C-9885-BDAB1497842B}" type="slidenum">
              <a:rPr lang="de-DE" altLang="en-US"/>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2" name="Google Shape;182;p9:notes">
            <a:extLst>
              <a:ext uri="{FF2B5EF4-FFF2-40B4-BE49-F238E27FC236}">
                <a16:creationId xmlns:a16="http://schemas.microsoft.com/office/drawing/2014/main" id="{92198FB7-FAC7-4EF7-897D-844DB3BDAC46}"/>
              </a:ext>
            </a:extLst>
          </p:cNvPr>
          <p:cNvSpPr>
            <a:spLocks noGrp="1" noRot="1" noChangeAspect="1" noTextEdit="1"/>
          </p:cNvSpPr>
          <p:nvPr>
            <p:ph type="sldImg" idx="2"/>
          </p:nvPr>
        </p:nvSpPr>
        <p:spPr>
          <a:noFill/>
        </p:spPr>
      </p:sp>
      <p:sp>
        <p:nvSpPr>
          <p:cNvPr id="20483" name="Google Shape;183;p9:notes">
            <a:extLst>
              <a:ext uri="{FF2B5EF4-FFF2-40B4-BE49-F238E27FC236}">
                <a16:creationId xmlns:a16="http://schemas.microsoft.com/office/drawing/2014/main" id="{EF8BCD21-F615-4143-8F5C-EC1227FE126A}"/>
              </a:ext>
            </a:extLst>
          </p:cNvPr>
          <p:cNvSpPr txBox="1">
            <a:spLocks noGrp="1" noChangeArrowheads="1"/>
          </p:cNvSpPr>
          <p:nvPr>
            <p:ph type="body" idx="1"/>
          </p:nvPr>
        </p:nvSpPr>
        <p:spPr>
          <a:noFill/>
          <a:ln/>
        </p:spPr>
        <p:txBody>
          <a:bodyPr/>
          <a:lstStyle/>
          <a:p>
            <a:pPr marL="0" indent="0" eaLnBrk="1" hangingPunct="1">
              <a:buSzPts val="1400"/>
            </a:pPr>
            <a:endParaRPr lang="en-US"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20484" name="Google Shape;184;p9:notes">
            <a:extLst>
              <a:ext uri="{FF2B5EF4-FFF2-40B4-BE49-F238E27FC236}">
                <a16:creationId xmlns:a16="http://schemas.microsoft.com/office/drawing/2014/main" id="{17F2FCC5-CCCC-479D-A129-D401BB5D855B}"/>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3E2EDA86-B5CF-46FF-ABF0-7D611B916F7C}" type="slidenum">
              <a:rPr lang="de-DE" altLang="en-US"/>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anchor="b">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 name="Google Shape;12;p12">
            <a:extLst>
              <a:ext uri="{FF2B5EF4-FFF2-40B4-BE49-F238E27FC236}">
                <a16:creationId xmlns:a16="http://schemas.microsoft.com/office/drawing/2014/main" id="{134835AD-B6B7-4D49-8ADE-4DA2F035E27D}"/>
              </a:ext>
            </a:extLst>
          </p:cNvPr>
          <p:cNvSpPr txBox="1">
            <a:spLocks noGrp="1" noChangeArrowheads="1"/>
          </p:cNvSpPr>
          <p:nvPr>
            <p:ph type="dt" idx="11"/>
          </p:nvPr>
        </p:nvSpPr>
        <p:spPr>
          <a:ln/>
        </p:spPr>
        <p:txBody>
          <a:bodyPr/>
          <a:lstStyle>
            <a:lvl1pPr>
              <a:defRPr/>
            </a:lvl1pPr>
          </a:lstStyle>
          <a:p>
            <a:endParaRPr lang="en-US" altLang="en-US"/>
          </a:p>
        </p:txBody>
      </p:sp>
      <p:sp>
        <p:nvSpPr>
          <p:cNvPr id="5" name="Google Shape;13;p12">
            <a:extLst>
              <a:ext uri="{FF2B5EF4-FFF2-40B4-BE49-F238E27FC236}">
                <a16:creationId xmlns:a16="http://schemas.microsoft.com/office/drawing/2014/main" id="{FC1BD2B7-DC7A-476C-8DB3-E243C6C52721}"/>
              </a:ext>
            </a:extLst>
          </p:cNvPr>
          <p:cNvSpPr txBox="1">
            <a:spLocks noGrp="1" noChangeArrowheads="1"/>
          </p:cNvSpPr>
          <p:nvPr>
            <p:ph type="ftr" idx="12"/>
          </p:nvPr>
        </p:nvSpPr>
        <p:spPr>
          <a:ln/>
        </p:spPr>
        <p:txBody>
          <a:bodyPr/>
          <a:lstStyle>
            <a:lvl1pPr>
              <a:defRPr/>
            </a:lvl1pPr>
          </a:lstStyle>
          <a:p>
            <a:endParaRPr lang="en-US" altLang="en-US"/>
          </a:p>
        </p:txBody>
      </p:sp>
      <p:sp>
        <p:nvSpPr>
          <p:cNvPr id="6" name="Google Shape;14;p12">
            <a:extLst>
              <a:ext uri="{FF2B5EF4-FFF2-40B4-BE49-F238E27FC236}">
                <a16:creationId xmlns:a16="http://schemas.microsoft.com/office/drawing/2014/main" id="{611227BD-9DF8-427D-97CC-0D4EC7FDD0CA}"/>
              </a:ext>
            </a:extLst>
          </p:cNvPr>
          <p:cNvSpPr txBox="1">
            <a:spLocks noGrp="1" noChangeArrowheads="1"/>
          </p:cNvSpPr>
          <p:nvPr>
            <p:ph type="sldNum" idx="13"/>
          </p:nvPr>
        </p:nvSpPr>
        <p:spPr>
          <a:ln/>
        </p:spPr>
        <p:txBody>
          <a:bodyPr/>
          <a:lstStyle>
            <a:lvl1pPr>
              <a:defRPr/>
            </a:lvl1pPr>
          </a:lstStyle>
          <a:p>
            <a:fld id="{32A89E09-5CDA-46B8-A03E-704F3ABF867D}" type="slidenum">
              <a:rPr lang="de-DE" altLang="en-US"/>
              <a:pPr/>
              <a:t>‹#›</a:t>
            </a:fld>
            <a:endParaRPr lang="en-US" altLang="en-US"/>
          </a:p>
        </p:txBody>
      </p:sp>
    </p:spTree>
    <p:extLst>
      <p:ext uri="{BB962C8B-B14F-4D97-AF65-F5344CB8AC3E}">
        <p14:creationId xmlns:p14="http://schemas.microsoft.com/office/powerpoint/2010/main" val="1096595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12;p12">
            <a:extLst>
              <a:ext uri="{FF2B5EF4-FFF2-40B4-BE49-F238E27FC236}">
                <a16:creationId xmlns:a16="http://schemas.microsoft.com/office/drawing/2014/main" id="{5A8A78CA-8984-4767-B21A-1EA4C07B1E57}"/>
              </a:ext>
            </a:extLst>
          </p:cNvPr>
          <p:cNvSpPr txBox="1">
            <a:spLocks noGrp="1" noChangeArrowheads="1"/>
          </p:cNvSpPr>
          <p:nvPr>
            <p:ph type="dt" idx="11"/>
          </p:nvPr>
        </p:nvSpPr>
        <p:spPr>
          <a:ln/>
        </p:spPr>
        <p:txBody>
          <a:bodyPr/>
          <a:lstStyle>
            <a:lvl1pPr>
              <a:defRPr/>
            </a:lvl1pPr>
          </a:lstStyle>
          <a:p>
            <a:endParaRPr lang="en-US" altLang="en-US"/>
          </a:p>
        </p:txBody>
      </p:sp>
      <p:sp>
        <p:nvSpPr>
          <p:cNvPr id="5" name="Google Shape;13;p12">
            <a:extLst>
              <a:ext uri="{FF2B5EF4-FFF2-40B4-BE49-F238E27FC236}">
                <a16:creationId xmlns:a16="http://schemas.microsoft.com/office/drawing/2014/main" id="{8E25D727-9CEE-40A9-AB5C-A83A265064D6}"/>
              </a:ext>
            </a:extLst>
          </p:cNvPr>
          <p:cNvSpPr txBox="1">
            <a:spLocks noGrp="1" noChangeArrowheads="1"/>
          </p:cNvSpPr>
          <p:nvPr>
            <p:ph type="ftr" idx="12"/>
          </p:nvPr>
        </p:nvSpPr>
        <p:spPr>
          <a:ln/>
        </p:spPr>
        <p:txBody>
          <a:bodyPr/>
          <a:lstStyle>
            <a:lvl1pPr>
              <a:defRPr/>
            </a:lvl1pPr>
          </a:lstStyle>
          <a:p>
            <a:endParaRPr lang="en-US" altLang="en-US"/>
          </a:p>
        </p:txBody>
      </p:sp>
      <p:sp>
        <p:nvSpPr>
          <p:cNvPr id="6" name="Google Shape;14;p12">
            <a:extLst>
              <a:ext uri="{FF2B5EF4-FFF2-40B4-BE49-F238E27FC236}">
                <a16:creationId xmlns:a16="http://schemas.microsoft.com/office/drawing/2014/main" id="{E9C1F282-B4A3-4AB0-AFF8-8B230654FCA3}"/>
              </a:ext>
            </a:extLst>
          </p:cNvPr>
          <p:cNvSpPr txBox="1">
            <a:spLocks noGrp="1" noChangeArrowheads="1"/>
          </p:cNvSpPr>
          <p:nvPr>
            <p:ph type="sldNum" idx="13"/>
          </p:nvPr>
        </p:nvSpPr>
        <p:spPr>
          <a:ln/>
        </p:spPr>
        <p:txBody>
          <a:bodyPr/>
          <a:lstStyle>
            <a:lvl1pPr>
              <a:defRPr/>
            </a:lvl1pPr>
          </a:lstStyle>
          <a:p>
            <a:fld id="{4E61D916-BEDD-4022-B690-A6BE114A5E5A}" type="slidenum">
              <a:rPr lang="de-DE" altLang="en-US"/>
              <a:pPr/>
              <a:t>‹#›</a:t>
            </a:fld>
            <a:endParaRPr lang="en-US" altLang="en-US"/>
          </a:p>
        </p:txBody>
      </p:sp>
    </p:spTree>
    <p:extLst>
      <p:ext uri="{BB962C8B-B14F-4D97-AF65-F5344CB8AC3E}">
        <p14:creationId xmlns:p14="http://schemas.microsoft.com/office/powerpoint/2010/main" val="1424389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12;p12">
            <a:extLst>
              <a:ext uri="{FF2B5EF4-FFF2-40B4-BE49-F238E27FC236}">
                <a16:creationId xmlns:a16="http://schemas.microsoft.com/office/drawing/2014/main" id="{A0750CB6-E415-47CE-8467-8BF238AEBB5D}"/>
              </a:ext>
            </a:extLst>
          </p:cNvPr>
          <p:cNvSpPr txBox="1">
            <a:spLocks noGrp="1" noChangeArrowheads="1"/>
          </p:cNvSpPr>
          <p:nvPr>
            <p:ph type="dt" idx="11"/>
          </p:nvPr>
        </p:nvSpPr>
        <p:spPr>
          <a:ln/>
        </p:spPr>
        <p:txBody>
          <a:bodyPr/>
          <a:lstStyle>
            <a:lvl1pPr>
              <a:defRPr/>
            </a:lvl1pPr>
          </a:lstStyle>
          <a:p>
            <a:endParaRPr lang="en-US" altLang="en-US"/>
          </a:p>
        </p:txBody>
      </p:sp>
      <p:sp>
        <p:nvSpPr>
          <p:cNvPr id="5" name="Google Shape;13;p12">
            <a:extLst>
              <a:ext uri="{FF2B5EF4-FFF2-40B4-BE49-F238E27FC236}">
                <a16:creationId xmlns:a16="http://schemas.microsoft.com/office/drawing/2014/main" id="{09591DA1-D6F9-4250-80A4-D9EA96FBDADF}"/>
              </a:ext>
            </a:extLst>
          </p:cNvPr>
          <p:cNvSpPr txBox="1">
            <a:spLocks noGrp="1" noChangeArrowheads="1"/>
          </p:cNvSpPr>
          <p:nvPr>
            <p:ph type="ftr" idx="12"/>
          </p:nvPr>
        </p:nvSpPr>
        <p:spPr>
          <a:ln/>
        </p:spPr>
        <p:txBody>
          <a:bodyPr/>
          <a:lstStyle>
            <a:lvl1pPr>
              <a:defRPr/>
            </a:lvl1pPr>
          </a:lstStyle>
          <a:p>
            <a:endParaRPr lang="en-US" altLang="en-US"/>
          </a:p>
        </p:txBody>
      </p:sp>
      <p:sp>
        <p:nvSpPr>
          <p:cNvPr id="6" name="Google Shape;14;p12">
            <a:extLst>
              <a:ext uri="{FF2B5EF4-FFF2-40B4-BE49-F238E27FC236}">
                <a16:creationId xmlns:a16="http://schemas.microsoft.com/office/drawing/2014/main" id="{0311F3D4-4264-4C6C-A5EB-6A5861A14B8C}"/>
              </a:ext>
            </a:extLst>
          </p:cNvPr>
          <p:cNvSpPr txBox="1">
            <a:spLocks noGrp="1" noChangeArrowheads="1"/>
          </p:cNvSpPr>
          <p:nvPr>
            <p:ph type="sldNum" idx="13"/>
          </p:nvPr>
        </p:nvSpPr>
        <p:spPr>
          <a:ln/>
        </p:spPr>
        <p:txBody>
          <a:bodyPr/>
          <a:lstStyle>
            <a:lvl1pPr>
              <a:defRPr/>
            </a:lvl1pPr>
          </a:lstStyle>
          <a:p>
            <a:fld id="{398299EE-105D-49F4-9E1B-A715D3A215E6}" type="slidenum">
              <a:rPr lang="de-DE" altLang="en-US"/>
              <a:pPr/>
              <a:t>‹#›</a:t>
            </a:fld>
            <a:endParaRPr lang="en-US" altLang="en-US"/>
          </a:p>
        </p:txBody>
      </p:sp>
    </p:spTree>
    <p:extLst>
      <p:ext uri="{BB962C8B-B14F-4D97-AF65-F5344CB8AC3E}">
        <p14:creationId xmlns:p14="http://schemas.microsoft.com/office/powerpoint/2010/main" val="3748016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12;p12">
            <a:extLst>
              <a:ext uri="{FF2B5EF4-FFF2-40B4-BE49-F238E27FC236}">
                <a16:creationId xmlns:a16="http://schemas.microsoft.com/office/drawing/2014/main" id="{A52C270B-07C8-4609-A3E6-355EBC7FED9A}"/>
              </a:ext>
            </a:extLst>
          </p:cNvPr>
          <p:cNvSpPr txBox="1">
            <a:spLocks noGrp="1" noChangeArrowheads="1"/>
          </p:cNvSpPr>
          <p:nvPr>
            <p:ph type="dt" idx="11"/>
          </p:nvPr>
        </p:nvSpPr>
        <p:spPr>
          <a:ln/>
        </p:spPr>
        <p:txBody>
          <a:bodyPr/>
          <a:lstStyle>
            <a:lvl1pPr>
              <a:defRPr/>
            </a:lvl1pPr>
          </a:lstStyle>
          <a:p>
            <a:endParaRPr lang="en-US" altLang="en-US"/>
          </a:p>
        </p:txBody>
      </p:sp>
      <p:sp>
        <p:nvSpPr>
          <p:cNvPr id="5" name="Google Shape;13;p12">
            <a:extLst>
              <a:ext uri="{FF2B5EF4-FFF2-40B4-BE49-F238E27FC236}">
                <a16:creationId xmlns:a16="http://schemas.microsoft.com/office/drawing/2014/main" id="{C5664E36-F891-4661-BB8C-1099DB6A49DF}"/>
              </a:ext>
            </a:extLst>
          </p:cNvPr>
          <p:cNvSpPr txBox="1">
            <a:spLocks noGrp="1" noChangeArrowheads="1"/>
          </p:cNvSpPr>
          <p:nvPr>
            <p:ph type="ftr" idx="12"/>
          </p:nvPr>
        </p:nvSpPr>
        <p:spPr>
          <a:ln/>
        </p:spPr>
        <p:txBody>
          <a:bodyPr/>
          <a:lstStyle>
            <a:lvl1pPr>
              <a:defRPr/>
            </a:lvl1pPr>
          </a:lstStyle>
          <a:p>
            <a:endParaRPr lang="en-US" altLang="en-US"/>
          </a:p>
        </p:txBody>
      </p:sp>
      <p:sp>
        <p:nvSpPr>
          <p:cNvPr id="6" name="Google Shape;14;p12">
            <a:extLst>
              <a:ext uri="{FF2B5EF4-FFF2-40B4-BE49-F238E27FC236}">
                <a16:creationId xmlns:a16="http://schemas.microsoft.com/office/drawing/2014/main" id="{267132D9-7132-46FE-9287-79DAAB3B87B6}"/>
              </a:ext>
            </a:extLst>
          </p:cNvPr>
          <p:cNvSpPr txBox="1">
            <a:spLocks noGrp="1" noChangeArrowheads="1"/>
          </p:cNvSpPr>
          <p:nvPr>
            <p:ph type="sldNum" idx="13"/>
          </p:nvPr>
        </p:nvSpPr>
        <p:spPr>
          <a:ln/>
        </p:spPr>
        <p:txBody>
          <a:bodyPr/>
          <a:lstStyle>
            <a:lvl1pPr>
              <a:defRPr/>
            </a:lvl1pPr>
          </a:lstStyle>
          <a:p>
            <a:fld id="{93C20144-B61B-4A9B-BBF5-7796DA6AD6E9}" type="slidenum">
              <a:rPr lang="de-DE" altLang="en-US"/>
              <a:pPr/>
              <a:t>‹#›</a:t>
            </a:fld>
            <a:endParaRPr lang="en-US" altLang="en-US"/>
          </a:p>
        </p:txBody>
      </p:sp>
    </p:spTree>
    <p:extLst>
      <p:ext uri="{BB962C8B-B14F-4D97-AF65-F5344CB8AC3E}">
        <p14:creationId xmlns:p14="http://schemas.microsoft.com/office/powerpoint/2010/main" val="694156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 name="Google Shape;12;p12">
            <a:extLst>
              <a:ext uri="{FF2B5EF4-FFF2-40B4-BE49-F238E27FC236}">
                <a16:creationId xmlns:a16="http://schemas.microsoft.com/office/drawing/2014/main" id="{ECE3EF56-1934-413E-AA3C-D366D58B7F79}"/>
              </a:ext>
            </a:extLst>
          </p:cNvPr>
          <p:cNvSpPr txBox="1">
            <a:spLocks noGrp="1" noChangeArrowheads="1"/>
          </p:cNvSpPr>
          <p:nvPr>
            <p:ph type="dt" idx="11"/>
          </p:nvPr>
        </p:nvSpPr>
        <p:spPr>
          <a:ln/>
        </p:spPr>
        <p:txBody>
          <a:bodyPr/>
          <a:lstStyle>
            <a:lvl1pPr>
              <a:defRPr/>
            </a:lvl1pPr>
          </a:lstStyle>
          <a:p>
            <a:endParaRPr lang="en-US" altLang="en-US"/>
          </a:p>
        </p:txBody>
      </p:sp>
      <p:sp>
        <p:nvSpPr>
          <p:cNvPr id="5" name="Google Shape;13;p12">
            <a:extLst>
              <a:ext uri="{FF2B5EF4-FFF2-40B4-BE49-F238E27FC236}">
                <a16:creationId xmlns:a16="http://schemas.microsoft.com/office/drawing/2014/main" id="{752184E0-CBCD-489F-A1E3-E638828813D0}"/>
              </a:ext>
            </a:extLst>
          </p:cNvPr>
          <p:cNvSpPr txBox="1">
            <a:spLocks noGrp="1" noChangeArrowheads="1"/>
          </p:cNvSpPr>
          <p:nvPr>
            <p:ph type="ftr" idx="12"/>
          </p:nvPr>
        </p:nvSpPr>
        <p:spPr>
          <a:ln/>
        </p:spPr>
        <p:txBody>
          <a:bodyPr/>
          <a:lstStyle>
            <a:lvl1pPr>
              <a:defRPr/>
            </a:lvl1pPr>
          </a:lstStyle>
          <a:p>
            <a:endParaRPr lang="en-US" altLang="en-US"/>
          </a:p>
        </p:txBody>
      </p:sp>
      <p:sp>
        <p:nvSpPr>
          <p:cNvPr id="6" name="Google Shape;14;p12">
            <a:extLst>
              <a:ext uri="{FF2B5EF4-FFF2-40B4-BE49-F238E27FC236}">
                <a16:creationId xmlns:a16="http://schemas.microsoft.com/office/drawing/2014/main" id="{0ABC8EA8-9C21-4516-A4D6-3B89C2085CB0}"/>
              </a:ext>
            </a:extLst>
          </p:cNvPr>
          <p:cNvSpPr txBox="1">
            <a:spLocks noGrp="1" noChangeArrowheads="1"/>
          </p:cNvSpPr>
          <p:nvPr>
            <p:ph type="sldNum" idx="13"/>
          </p:nvPr>
        </p:nvSpPr>
        <p:spPr>
          <a:ln/>
        </p:spPr>
        <p:txBody>
          <a:bodyPr/>
          <a:lstStyle>
            <a:lvl1pPr>
              <a:defRPr/>
            </a:lvl1pPr>
          </a:lstStyle>
          <a:p>
            <a:fld id="{2CA6221A-9358-4564-8FF3-06076E516BBC}" type="slidenum">
              <a:rPr lang="de-DE" altLang="en-US"/>
              <a:pPr/>
              <a:t>‹#›</a:t>
            </a:fld>
            <a:endParaRPr lang="en-US" altLang="en-US"/>
          </a:p>
        </p:txBody>
      </p:sp>
    </p:spTree>
    <p:extLst>
      <p:ext uri="{BB962C8B-B14F-4D97-AF65-F5344CB8AC3E}">
        <p14:creationId xmlns:p14="http://schemas.microsoft.com/office/powerpoint/2010/main" val="4264540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2" name="Google Shape;12;p12">
            <a:extLst>
              <a:ext uri="{FF2B5EF4-FFF2-40B4-BE49-F238E27FC236}">
                <a16:creationId xmlns:a16="http://schemas.microsoft.com/office/drawing/2014/main" id="{38413F6D-CA5A-452B-95D5-EE374A240314}"/>
              </a:ext>
            </a:extLst>
          </p:cNvPr>
          <p:cNvSpPr txBox="1">
            <a:spLocks noGrp="1" noChangeArrowheads="1"/>
          </p:cNvSpPr>
          <p:nvPr>
            <p:ph type="dt" idx="11"/>
          </p:nvPr>
        </p:nvSpPr>
        <p:spPr>
          <a:ln/>
        </p:spPr>
        <p:txBody>
          <a:bodyPr/>
          <a:lstStyle>
            <a:lvl1pPr>
              <a:defRPr/>
            </a:lvl1pPr>
          </a:lstStyle>
          <a:p>
            <a:endParaRPr lang="en-US" altLang="en-US"/>
          </a:p>
        </p:txBody>
      </p:sp>
      <p:sp>
        <p:nvSpPr>
          <p:cNvPr id="3" name="Google Shape;13;p12">
            <a:extLst>
              <a:ext uri="{FF2B5EF4-FFF2-40B4-BE49-F238E27FC236}">
                <a16:creationId xmlns:a16="http://schemas.microsoft.com/office/drawing/2014/main" id="{264C47B2-F2F7-4D8C-8DF4-D79F3A6C3249}"/>
              </a:ext>
            </a:extLst>
          </p:cNvPr>
          <p:cNvSpPr txBox="1">
            <a:spLocks noGrp="1" noChangeArrowheads="1"/>
          </p:cNvSpPr>
          <p:nvPr>
            <p:ph type="ftr" idx="12"/>
          </p:nvPr>
        </p:nvSpPr>
        <p:spPr>
          <a:ln/>
        </p:spPr>
        <p:txBody>
          <a:bodyPr/>
          <a:lstStyle>
            <a:lvl1pPr>
              <a:defRPr/>
            </a:lvl1pPr>
          </a:lstStyle>
          <a:p>
            <a:endParaRPr lang="en-US" altLang="en-US"/>
          </a:p>
        </p:txBody>
      </p:sp>
      <p:sp>
        <p:nvSpPr>
          <p:cNvPr id="4" name="Google Shape;14;p12">
            <a:extLst>
              <a:ext uri="{FF2B5EF4-FFF2-40B4-BE49-F238E27FC236}">
                <a16:creationId xmlns:a16="http://schemas.microsoft.com/office/drawing/2014/main" id="{79C99216-2657-437A-AC21-3040867150DC}"/>
              </a:ext>
            </a:extLst>
          </p:cNvPr>
          <p:cNvSpPr txBox="1">
            <a:spLocks noGrp="1" noChangeArrowheads="1"/>
          </p:cNvSpPr>
          <p:nvPr>
            <p:ph type="sldNum" idx="13"/>
          </p:nvPr>
        </p:nvSpPr>
        <p:spPr>
          <a:ln/>
        </p:spPr>
        <p:txBody>
          <a:bodyPr/>
          <a:lstStyle>
            <a:lvl1pPr>
              <a:defRPr/>
            </a:lvl1pPr>
          </a:lstStyle>
          <a:p>
            <a:fld id="{49FB8E84-19AA-4EFF-A2C4-1D08E271FA83}" type="slidenum">
              <a:rPr lang="de-DE" altLang="en-US"/>
              <a:pPr/>
              <a:t>‹#›</a:t>
            </a:fld>
            <a:endParaRPr lang="en-US" altLang="en-US"/>
          </a:p>
        </p:txBody>
      </p:sp>
    </p:spTree>
    <p:extLst>
      <p:ext uri="{BB962C8B-B14F-4D97-AF65-F5344CB8AC3E}">
        <p14:creationId xmlns:p14="http://schemas.microsoft.com/office/powerpoint/2010/main" val="4059022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7"/>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7"/>
          <p:cNvSpPr txBox="1">
            <a:spLocks noGrp="1"/>
          </p:cNvSpPr>
          <p:nvPr>
            <p:ph type="body" idx="1"/>
          </p:nvPr>
        </p:nvSpPr>
        <p:spPr>
          <a:xfrm>
            <a:off x="838200" y="1825625"/>
            <a:ext cx="5181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7"/>
          <p:cNvSpPr txBox="1">
            <a:spLocks noGrp="1"/>
          </p:cNvSpPr>
          <p:nvPr>
            <p:ph type="body" idx="2"/>
          </p:nvPr>
        </p:nvSpPr>
        <p:spPr>
          <a:xfrm>
            <a:off x="6172200" y="1825625"/>
            <a:ext cx="5181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 name="Google Shape;12;p12">
            <a:extLst>
              <a:ext uri="{FF2B5EF4-FFF2-40B4-BE49-F238E27FC236}">
                <a16:creationId xmlns:a16="http://schemas.microsoft.com/office/drawing/2014/main" id="{304945A5-74CB-442A-8631-B9156D710E5E}"/>
              </a:ext>
            </a:extLst>
          </p:cNvPr>
          <p:cNvSpPr txBox="1">
            <a:spLocks noGrp="1" noChangeArrowheads="1"/>
          </p:cNvSpPr>
          <p:nvPr>
            <p:ph type="dt" idx="11"/>
          </p:nvPr>
        </p:nvSpPr>
        <p:spPr>
          <a:ln/>
        </p:spPr>
        <p:txBody>
          <a:bodyPr/>
          <a:lstStyle>
            <a:lvl1pPr>
              <a:defRPr/>
            </a:lvl1pPr>
          </a:lstStyle>
          <a:p>
            <a:endParaRPr lang="en-US" altLang="en-US"/>
          </a:p>
        </p:txBody>
      </p:sp>
      <p:sp>
        <p:nvSpPr>
          <p:cNvPr id="6" name="Google Shape;13;p12">
            <a:extLst>
              <a:ext uri="{FF2B5EF4-FFF2-40B4-BE49-F238E27FC236}">
                <a16:creationId xmlns:a16="http://schemas.microsoft.com/office/drawing/2014/main" id="{A5F7A05E-40AB-4E74-9DA2-AEC99F63B520}"/>
              </a:ext>
            </a:extLst>
          </p:cNvPr>
          <p:cNvSpPr txBox="1">
            <a:spLocks noGrp="1" noChangeArrowheads="1"/>
          </p:cNvSpPr>
          <p:nvPr>
            <p:ph type="ftr" idx="12"/>
          </p:nvPr>
        </p:nvSpPr>
        <p:spPr>
          <a:ln/>
        </p:spPr>
        <p:txBody>
          <a:bodyPr/>
          <a:lstStyle>
            <a:lvl1pPr>
              <a:defRPr/>
            </a:lvl1pPr>
          </a:lstStyle>
          <a:p>
            <a:endParaRPr lang="en-US" altLang="en-US"/>
          </a:p>
        </p:txBody>
      </p:sp>
      <p:sp>
        <p:nvSpPr>
          <p:cNvPr id="7" name="Google Shape;14;p12">
            <a:extLst>
              <a:ext uri="{FF2B5EF4-FFF2-40B4-BE49-F238E27FC236}">
                <a16:creationId xmlns:a16="http://schemas.microsoft.com/office/drawing/2014/main" id="{7E655E88-A463-411A-9B36-40EA04641D11}"/>
              </a:ext>
            </a:extLst>
          </p:cNvPr>
          <p:cNvSpPr txBox="1">
            <a:spLocks noGrp="1" noChangeArrowheads="1"/>
          </p:cNvSpPr>
          <p:nvPr>
            <p:ph type="sldNum" idx="13"/>
          </p:nvPr>
        </p:nvSpPr>
        <p:spPr>
          <a:ln/>
        </p:spPr>
        <p:txBody>
          <a:bodyPr/>
          <a:lstStyle>
            <a:lvl1pPr>
              <a:defRPr/>
            </a:lvl1pPr>
          </a:lstStyle>
          <a:p>
            <a:fld id="{1C5E7301-22FF-47C3-A9A5-851A62269174}" type="slidenum">
              <a:rPr lang="de-DE" altLang="en-US"/>
              <a:pPr/>
              <a:t>‹#›</a:t>
            </a:fld>
            <a:endParaRPr lang="en-US" altLang="en-US"/>
          </a:p>
        </p:txBody>
      </p:sp>
    </p:spTree>
    <p:extLst>
      <p:ext uri="{BB962C8B-B14F-4D97-AF65-F5344CB8AC3E}">
        <p14:creationId xmlns:p14="http://schemas.microsoft.com/office/powerpoint/2010/main" val="2845096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8"/>
          <p:cNvSpPr txBox="1">
            <a:spLocks noGrp="1"/>
          </p:cNvSpPr>
          <p:nvPr>
            <p:ph type="title"/>
          </p:nvPr>
        </p:nvSpPr>
        <p:spPr>
          <a:xfrm>
            <a:off x="839788"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8"/>
          <p:cNvSpPr txBox="1">
            <a:spLocks noGrp="1"/>
          </p:cNvSpPr>
          <p:nvPr>
            <p:ph type="body" idx="1"/>
          </p:nvPr>
        </p:nvSpPr>
        <p:spPr>
          <a:xfrm>
            <a:off x="839788" y="1681163"/>
            <a:ext cx="5157787" cy="823912"/>
          </a:xfrm>
          <a:prstGeom prst="rect">
            <a:avLst/>
          </a:prstGeom>
          <a:noFill/>
          <a:ln>
            <a:noFill/>
          </a:ln>
        </p:spPr>
        <p:txBody>
          <a:bodyPr spcFirstLastPara="1" anchor="b">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18"/>
          <p:cNvSpPr txBox="1">
            <a:spLocks noGrp="1"/>
          </p:cNvSpPr>
          <p:nvPr>
            <p:ph type="body" idx="2"/>
          </p:nvPr>
        </p:nvSpPr>
        <p:spPr>
          <a:xfrm>
            <a:off x="839788" y="2505075"/>
            <a:ext cx="5157787" cy="368458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8"/>
          <p:cNvSpPr txBox="1">
            <a:spLocks noGrp="1"/>
          </p:cNvSpPr>
          <p:nvPr>
            <p:ph type="body" idx="3"/>
          </p:nvPr>
        </p:nvSpPr>
        <p:spPr>
          <a:xfrm>
            <a:off x="6172200" y="1681163"/>
            <a:ext cx="5183188" cy="823912"/>
          </a:xfrm>
          <a:prstGeom prst="rect">
            <a:avLst/>
          </a:prstGeom>
          <a:noFill/>
          <a:ln>
            <a:noFill/>
          </a:ln>
        </p:spPr>
        <p:txBody>
          <a:bodyPr spcFirstLastPara="1" anchor="b">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8"/>
          <p:cNvSpPr txBox="1">
            <a:spLocks noGrp="1"/>
          </p:cNvSpPr>
          <p:nvPr>
            <p:ph type="body" idx="4"/>
          </p:nvPr>
        </p:nvSpPr>
        <p:spPr>
          <a:xfrm>
            <a:off x="6172200" y="2505075"/>
            <a:ext cx="5183188" cy="368458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Google Shape;12;p12">
            <a:extLst>
              <a:ext uri="{FF2B5EF4-FFF2-40B4-BE49-F238E27FC236}">
                <a16:creationId xmlns:a16="http://schemas.microsoft.com/office/drawing/2014/main" id="{F3EF8046-5861-44F8-80EA-967C015BD67D}"/>
              </a:ext>
            </a:extLst>
          </p:cNvPr>
          <p:cNvSpPr txBox="1">
            <a:spLocks noGrp="1" noChangeArrowheads="1"/>
          </p:cNvSpPr>
          <p:nvPr>
            <p:ph type="dt" idx="11"/>
          </p:nvPr>
        </p:nvSpPr>
        <p:spPr>
          <a:ln/>
        </p:spPr>
        <p:txBody>
          <a:bodyPr/>
          <a:lstStyle>
            <a:lvl1pPr>
              <a:defRPr/>
            </a:lvl1pPr>
          </a:lstStyle>
          <a:p>
            <a:endParaRPr lang="en-US" altLang="en-US"/>
          </a:p>
        </p:txBody>
      </p:sp>
      <p:sp>
        <p:nvSpPr>
          <p:cNvPr id="8" name="Google Shape;13;p12">
            <a:extLst>
              <a:ext uri="{FF2B5EF4-FFF2-40B4-BE49-F238E27FC236}">
                <a16:creationId xmlns:a16="http://schemas.microsoft.com/office/drawing/2014/main" id="{9BB7A71C-CF4B-4C36-ACF8-DBC9C4E99A5D}"/>
              </a:ext>
            </a:extLst>
          </p:cNvPr>
          <p:cNvSpPr txBox="1">
            <a:spLocks noGrp="1" noChangeArrowheads="1"/>
          </p:cNvSpPr>
          <p:nvPr>
            <p:ph type="ftr" idx="12"/>
          </p:nvPr>
        </p:nvSpPr>
        <p:spPr>
          <a:ln/>
        </p:spPr>
        <p:txBody>
          <a:bodyPr/>
          <a:lstStyle>
            <a:lvl1pPr>
              <a:defRPr/>
            </a:lvl1pPr>
          </a:lstStyle>
          <a:p>
            <a:endParaRPr lang="en-US" altLang="en-US"/>
          </a:p>
        </p:txBody>
      </p:sp>
      <p:sp>
        <p:nvSpPr>
          <p:cNvPr id="9" name="Google Shape;14;p12">
            <a:extLst>
              <a:ext uri="{FF2B5EF4-FFF2-40B4-BE49-F238E27FC236}">
                <a16:creationId xmlns:a16="http://schemas.microsoft.com/office/drawing/2014/main" id="{9A94C44C-00CD-4414-AE91-712B3346D296}"/>
              </a:ext>
            </a:extLst>
          </p:cNvPr>
          <p:cNvSpPr txBox="1">
            <a:spLocks noGrp="1" noChangeArrowheads="1"/>
          </p:cNvSpPr>
          <p:nvPr>
            <p:ph type="sldNum" idx="13"/>
          </p:nvPr>
        </p:nvSpPr>
        <p:spPr>
          <a:ln/>
        </p:spPr>
        <p:txBody>
          <a:bodyPr/>
          <a:lstStyle>
            <a:lvl1pPr>
              <a:defRPr/>
            </a:lvl1pPr>
          </a:lstStyle>
          <a:p>
            <a:fld id="{8DA5536D-32D2-4454-8DB5-8E95EA8D88F1}" type="slidenum">
              <a:rPr lang="de-DE" altLang="en-US"/>
              <a:pPr/>
              <a:t>‹#›</a:t>
            </a:fld>
            <a:endParaRPr lang="en-US" altLang="en-US"/>
          </a:p>
        </p:txBody>
      </p:sp>
    </p:spTree>
    <p:extLst>
      <p:ext uri="{BB962C8B-B14F-4D97-AF65-F5344CB8AC3E}">
        <p14:creationId xmlns:p14="http://schemas.microsoft.com/office/powerpoint/2010/main" val="1774937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9"/>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 name="Google Shape;12;p12">
            <a:extLst>
              <a:ext uri="{FF2B5EF4-FFF2-40B4-BE49-F238E27FC236}">
                <a16:creationId xmlns:a16="http://schemas.microsoft.com/office/drawing/2014/main" id="{5234CC72-75CA-4742-A61B-E979C4967780}"/>
              </a:ext>
            </a:extLst>
          </p:cNvPr>
          <p:cNvSpPr txBox="1">
            <a:spLocks noGrp="1" noChangeArrowheads="1"/>
          </p:cNvSpPr>
          <p:nvPr>
            <p:ph type="dt" idx="11"/>
          </p:nvPr>
        </p:nvSpPr>
        <p:spPr>
          <a:ln/>
        </p:spPr>
        <p:txBody>
          <a:bodyPr/>
          <a:lstStyle>
            <a:lvl1pPr>
              <a:defRPr/>
            </a:lvl1pPr>
          </a:lstStyle>
          <a:p>
            <a:endParaRPr lang="en-US" altLang="en-US"/>
          </a:p>
        </p:txBody>
      </p:sp>
      <p:sp>
        <p:nvSpPr>
          <p:cNvPr id="4" name="Google Shape;13;p12">
            <a:extLst>
              <a:ext uri="{FF2B5EF4-FFF2-40B4-BE49-F238E27FC236}">
                <a16:creationId xmlns:a16="http://schemas.microsoft.com/office/drawing/2014/main" id="{72FB6A3F-B0A4-4BD9-B879-80208DBE9984}"/>
              </a:ext>
            </a:extLst>
          </p:cNvPr>
          <p:cNvSpPr txBox="1">
            <a:spLocks noGrp="1" noChangeArrowheads="1"/>
          </p:cNvSpPr>
          <p:nvPr>
            <p:ph type="ftr" idx="12"/>
          </p:nvPr>
        </p:nvSpPr>
        <p:spPr>
          <a:ln/>
        </p:spPr>
        <p:txBody>
          <a:bodyPr/>
          <a:lstStyle>
            <a:lvl1pPr>
              <a:defRPr/>
            </a:lvl1pPr>
          </a:lstStyle>
          <a:p>
            <a:endParaRPr lang="en-US" altLang="en-US"/>
          </a:p>
        </p:txBody>
      </p:sp>
      <p:sp>
        <p:nvSpPr>
          <p:cNvPr id="5" name="Google Shape;14;p12">
            <a:extLst>
              <a:ext uri="{FF2B5EF4-FFF2-40B4-BE49-F238E27FC236}">
                <a16:creationId xmlns:a16="http://schemas.microsoft.com/office/drawing/2014/main" id="{D16EB565-B94C-4A9F-9692-4C9951502568}"/>
              </a:ext>
            </a:extLst>
          </p:cNvPr>
          <p:cNvSpPr txBox="1">
            <a:spLocks noGrp="1" noChangeArrowheads="1"/>
          </p:cNvSpPr>
          <p:nvPr>
            <p:ph type="sldNum" idx="13"/>
          </p:nvPr>
        </p:nvSpPr>
        <p:spPr>
          <a:ln/>
        </p:spPr>
        <p:txBody>
          <a:bodyPr/>
          <a:lstStyle>
            <a:lvl1pPr>
              <a:defRPr/>
            </a:lvl1pPr>
          </a:lstStyle>
          <a:p>
            <a:fld id="{E6381F24-B340-4DAF-A587-B5E33F7986C4}" type="slidenum">
              <a:rPr lang="de-DE" altLang="en-US"/>
              <a:pPr/>
              <a:t>‹#›</a:t>
            </a:fld>
            <a:endParaRPr lang="en-US" altLang="en-US"/>
          </a:p>
        </p:txBody>
      </p:sp>
    </p:spTree>
    <p:extLst>
      <p:ext uri="{BB962C8B-B14F-4D97-AF65-F5344CB8AC3E}">
        <p14:creationId xmlns:p14="http://schemas.microsoft.com/office/powerpoint/2010/main" val="1001628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 name="Google Shape;12;p12">
            <a:extLst>
              <a:ext uri="{FF2B5EF4-FFF2-40B4-BE49-F238E27FC236}">
                <a16:creationId xmlns:a16="http://schemas.microsoft.com/office/drawing/2014/main" id="{D81A956E-0A33-474E-B14A-2D1F599C7F0F}"/>
              </a:ext>
            </a:extLst>
          </p:cNvPr>
          <p:cNvSpPr txBox="1">
            <a:spLocks noGrp="1" noChangeArrowheads="1"/>
          </p:cNvSpPr>
          <p:nvPr>
            <p:ph type="dt" idx="11"/>
          </p:nvPr>
        </p:nvSpPr>
        <p:spPr>
          <a:ln/>
        </p:spPr>
        <p:txBody>
          <a:bodyPr/>
          <a:lstStyle>
            <a:lvl1pPr>
              <a:defRPr/>
            </a:lvl1pPr>
          </a:lstStyle>
          <a:p>
            <a:endParaRPr lang="en-US" altLang="en-US"/>
          </a:p>
        </p:txBody>
      </p:sp>
      <p:sp>
        <p:nvSpPr>
          <p:cNvPr id="6" name="Google Shape;13;p12">
            <a:extLst>
              <a:ext uri="{FF2B5EF4-FFF2-40B4-BE49-F238E27FC236}">
                <a16:creationId xmlns:a16="http://schemas.microsoft.com/office/drawing/2014/main" id="{B7413250-1010-44DD-89B2-76F52E9F5897}"/>
              </a:ext>
            </a:extLst>
          </p:cNvPr>
          <p:cNvSpPr txBox="1">
            <a:spLocks noGrp="1" noChangeArrowheads="1"/>
          </p:cNvSpPr>
          <p:nvPr>
            <p:ph type="ftr" idx="12"/>
          </p:nvPr>
        </p:nvSpPr>
        <p:spPr>
          <a:ln/>
        </p:spPr>
        <p:txBody>
          <a:bodyPr/>
          <a:lstStyle>
            <a:lvl1pPr>
              <a:defRPr/>
            </a:lvl1pPr>
          </a:lstStyle>
          <a:p>
            <a:endParaRPr lang="en-US" altLang="en-US"/>
          </a:p>
        </p:txBody>
      </p:sp>
      <p:sp>
        <p:nvSpPr>
          <p:cNvPr id="7" name="Google Shape;14;p12">
            <a:extLst>
              <a:ext uri="{FF2B5EF4-FFF2-40B4-BE49-F238E27FC236}">
                <a16:creationId xmlns:a16="http://schemas.microsoft.com/office/drawing/2014/main" id="{CCBC30E5-460D-4982-A5B2-45E9B7722344}"/>
              </a:ext>
            </a:extLst>
          </p:cNvPr>
          <p:cNvSpPr txBox="1">
            <a:spLocks noGrp="1" noChangeArrowheads="1"/>
          </p:cNvSpPr>
          <p:nvPr>
            <p:ph type="sldNum" idx="13"/>
          </p:nvPr>
        </p:nvSpPr>
        <p:spPr>
          <a:ln/>
        </p:spPr>
        <p:txBody>
          <a:bodyPr/>
          <a:lstStyle>
            <a:lvl1pPr>
              <a:defRPr/>
            </a:lvl1pPr>
          </a:lstStyle>
          <a:p>
            <a:fld id="{58191FBF-08A9-497E-9C73-3AB3BC7F5D93}" type="slidenum">
              <a:rPr lang="de-DE" altLang="en-US"/>
              <a:pPr/>
              <a:t>‹#›</a:t>
            </a:fld>
            <a:endParaRPr lang="en-US" altLang="en-US"/>
          </a:p>
        </p:txBody>
      </p:sp>
    </p:spTree>
    <p:extLst>
      <p:ext uri="{BB962C8B-B14F-4D97-AF65-F5344CB8AC3E}">
        <p14:creationId xmlns:p14="http://schemas.microsoft.com/office/powerpoint/2010/main" val="2905228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 name="Google Shape;12;p12">
            <a:extLst>
              <a:ext uri="{FF2B5EF4-FFF2-40B4-BE49-F238E27FC236}">
                <a16:creationId xmlns:a16="http://schemas.microsoft.com/office/drawing/2014/main" id="{F82E022C-966B-4FE3-9D8B-EDE487455A47}"/>
              </a:ext>
            </a:extLst>
          </p:cNvPr>
          <p:cNvSpPr txBox="1">
            <a:spLocks noGrp="1" noChangeArrowheads="1"/>
          </p:cNvSpPr>
          <p:nvPr>
            <p:ph type="dt" idx="11"/>
          </p:nvPr>
        </p:nvSpPr>
        <p:spPr>
          <a:ln/>
        </p:spPr>
        <p:txBody>
          <a:bodyPr/>
          <a:lstStyle>
            <a:lvl1pPr>
              <a:defRPr/>
            </a:lvl1pPr>
          </a:lstStyle>
          <a:p>
            <a:endParaRPr lang="en-US" altLang="en-US"/>
          </a:p>
        </p:txBody>
      </p:sp>
      <p:sp>
        <p:nvSpPr>
          <p:cNvPr id="6" name="Google Shape;13;p12">
            <a:extLst>
              <a:ext uri="{FF2B5EF4-FFF2-40B4-BE49-F238E27FC236}">
                <a16:creationId xmlns:a16="http://schemas.microsoft.com/office/drawing/2014/main" id="{A1AF7777-1861-449E-8DFD-48DDACE0171E}"/>
              </a:ext>
            </a:extLst>
          </p:cNvPr>
          <p:cNvSpPr txBox="1">
            <a:spLocks noGrp="1" noChangeArrowheads="1"/>
          </p:cNvSpPr>
          <p:nvPr>
            <p:ph type="ftr" idx="12"/>
          </p:nvPr>
        </p:nvSpPr>
        <p:spPr>
          <a:ln/>
        </p:spPr>
        <p:txBody>
          <a:bodyPr/>
          <a:lstStyle>
            <a:lvl1pPr>
              <a:defRPr/>
            </a:lvl1pPr>
          </a:lstStyle>
          <a:p>
            <a:endParaRPr lang="en-US" altLang="en-US"/>
          </a:p>
        </p:txBody>
      </p:sp>
      <p:sp>
        <p:nvSpPr>
          <p:cNvPr id="7" name="Google Shape;14;p12">
            <a:extLst>
              <a:ext uri="{FF2B5EF4-FFF2-40B4-BE49-F238E27FC236}">
                <a16:creationId xmlns:a16="http://schemas.microsoft.com/office/drawing/2014/main" id="{DD616540-883E-476E-AB62-96D7E97C20C3}"/>
              </a:ext>
            </a:extLst>
          </p:cNvPr>
          <p:cNvSpPr txBox="1">
            <a:spLocks noGrp="1" noChangeArrowheads="1"/>
          </p:cNvSpPr>
          <p:nvPr>
            <p:ph type="sldNum" idx="13"/>
          </p:nvPr>
        </p:nvSpPr>
        <p:spPr>
          <a:ln/>
        </p:spPr>
        <p:txBody>
          <a:bodyPr/>
          <a:lstStyle>
            <a:lvl1pPr>
              <a:defRPr/>
            </a:lvl1pPr>
          </a:lstStyle>
          <a:p>
            <a:fld id="{B59FD490-FDA8-420D-808C-B5971C4FF043}" type="slidenum">
              <a:rPr lang="de-DE" altLang="en-US"/>
              <a:pPr/>
              <a:t>‹#›</a:t>
            </a:fld>
            <a:endParaRPr lang="en-US" altLang="en-US"/>
          </a:p>
        </p:txBody>
      </p:sp>
    </p:spTree>
    <p:extLst>
      <p:ext uri="{BB962C8B-B14F-4D97-AF65-F5344CB8AC3E}">
        <p14:creationId xmlns:p14="http://schemas.microsoft.com/office/powerpoint/2010/main" val="3473572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10;p12">
            <a:extLst>
              <a:ext uri="{FF2B5EF4-FFF2-40B4-BE49-F238E27FC236}">
                <a16:creationId xmlns:a16="http://schemas.microsoft.com/office/drawing/2014/main" id="{A1F25A10-DF3E-4387-A75B-6B60A27D5BA5}"/>
              </a:ext>
            </a:extLst>
          </p:cNvPr>
          <p:cNvSpPr txBox="1">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Google Shape;11;p12">
            <a:extLst>
              <a:ext uri="{FF2B5EF4-FFF2-40B4-BE49-F238E27FC236}">
                <a16:creationId xmlns:a16="http://schemas.microsoft.com/office/drawing/2014/main" id="{C7E3FA17-282D-4556-807B-84129B8FB7FA}"/>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
        <p:nvSpPr>
          <p:cNvPr id="1028" name="Google Shape;12;p12">
            <a:extLst>
              <a:ext uri="{FF2B5EF4-FFF2-40B4-BE49-F238E27FC236}">
                <a16:creationId xmlns:a16="http://schemas.microsoft.com/office/drawing/2014/main" id="{52921ED8-9A3A-4B8A-859F-84251BBBB312}"/>
              </a:ext>
            </a:extLst>
          </p:cNvPr>
          <p:cNvSpPr txBox="1">
            <a:spLocks noGrp="1" noChangeArrowheads="1"/>
          </p:cNvSpPr>
          <p:nvPr>
            <p:ph type="dt" idx="10"/>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eaLnBrk="1" hangingPunct="1">
              <a:buClr>
                <a:srgbClr val="000000"/>
              </a:buClr>
              <a:buSzPts val="1400"/>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endParaRPr lang="en-US" altLang="en-US"/>
          </a:p>
        </p:txBody>
      </p:sp>
      <p:sp>
        <p:nvSpPr>
          <p:cNvPr id="1029" name="Google Shape;13;p12">
            <a:extLst>
              <a:ext uri="{FF2B5EF4-FFF2-40B4-BE49-F238E27FC236}">
                <a16:creationId xmlns:a16="http://schemas.microsoft.com/office/drawing/2014/main" id="{EC428D20-2621-4CEF-AE20-4AB14C30695F}"/>
              </a:ext>
            </a:extLst>
          </p:cNvPr>
          <p:cNvSpPr txBox="1">
            <a:spLocks noGrp="1" noChangeArrowheads="1"/>
          </p:cNvSpPr>
          <p:nvPr>
            <p:ph type="ftr" idx="11"/>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ctr" eaLnBrk="1" hangingPunct="1">
              <a:buClr>
                <a:srgbClr val="000000"/>
              </a:buClr>
              <a:buSzPts val="1400"/>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endParaRPr lang="en-US" altLang="en-US"/>
          </a:p>
        </p:txBody>
      </p:sp>
      <p:sp>
        <p:nvSpPr>
          <p:cNvPr id="1030" name="Google Shape;14;p12">
            <a:extLst>
              <a:ext uri="{FF2B5EF4-FFF2-40B4-BE49-F238E27FC236}">
                <a16:creationId xmlns:a16="http://schemas.microsoft.com/office/drawing/2014/main" id="{1292A7EA-5344-4097-B505-C51068FE0D86}"/>
              </a:ext>
            </a:extLst>
          </p:cNvPr>
          <p:cNvSpPr txBox="1">
            <a:spLocks noGrp="1" noChangeArrowheads="1"/>
          </p:cNvSpPr>
          <p:nvPr>
            <p:ph type="sldNum" idx="12"/>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r" eaLnBrk="1" hangingPunct="1">
              <a:buClr>
                <a:srgbClr val="000000"/>
              </a:buClr>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fld id="{6CDBE79B-2D1A-438F-AB37-215671E7765A}" type="slidenum">
              <a:rPr lang="de-DE" altLang="en-US"/>
              <a:pPr/>
              <a:t>‹#›</a:t>
            </a:fld>
            <a:endParaRPr lang="en-US" alt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Google Shape;89;p1">
            <a:extLst>
              <a:ext uri="{FF2B5EF4-FFF2-40B4-BE49-F238E27FC236}">
                <a16:creationId xmlns:a16="http://schemas.microsoft.com/office/drawing/2014/main" id="{321006DC-F4FE-4FA4-97C2-24C8AEED523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44263" b="36188"/>
          <a:stretch>
            <a:fillRect/>
          </a:stretch>
        </p:blipFill>
        <p:spPr bwMode="auto">
          <a:xfrm>
            <a:off x="0" y="5268913"/>
            <a:ext cx="12192000"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Google Shape;90;p1">
            <a:extLst>
              <a:ext uri="{FF2B5EF4-FFF2-40B4-BE49-F238E27FC236}">
                <a16:creationId xmlns:a16="http://schemas.microsoft.com/office/drawing/2014/main" id="{15442DF9-4DDE-4256-9BAC-D33797841E91}"/>
              </a:ext>
            </a:extLst>
          </p:cNvPr>
          <p:cNvSpPr txBox="1">
            <a:spLocks noGrp="1" noChangeArrowheads="1"/>
          </p:cNvSpPr>
          <p:nvPr>
            <p:ph type="ctrTitle"/>
          </p:nvPr>
        </p:nvSpPr>
        <p:spPr>
          <a:xfrm>
            <a:off x="609600" y="1819275"/>
            <a:ext cx="10972800" cy="1322388"/>
          </a:xfrm>
        </p:spPr>
        <p:txBody>
          <a:bodyPr>
            <a:normAutofit/>
          </a:bodyPr>
          <a:lstStyle/>
          <a:p>
            <a:pPr eaLnBrk="1" hangingPunct="1">
              <a:spcBef>
                <a:spcPct val="0"/>
              </a:spcBef>
              <a:spcAft>
                <a:spcPct val="0"/>
              </a:spcAft>
              <a:buClr>
                <a:srgbClr val="000000"/>
              </a:buClr>
              <a:buSzPts val="4000"/>
              <a:buFont typeface="Calibri" panose="020F0502020204030204" pitchFamily="34" charset="0"/>
              <a:buNone/>
            </a:pPr>
            <a:r>
              <a:rPr lang="de-DE" altLang="en-US" sz="3800" b="1" dirty="0" err="1">
                <a:latin typeface="Calibri" panose="020F0502020204030204" pitchFamily="34" charset="0"/>
                <a:ea typeface="Verdana" panose="020B0604030504040204" pitchFamily="34" charset="0"/>
                <a:cs typeface="Calibri" panose="020F0502020204030204" pitchFamily="34" charset="0"/>
                <a:sym typeface="Calibri" panose="020F0502020204030204" pitchFamily="34" charset="0"/>
              </a:rPr>
              <a:t>Spatial</a:t>
            </a:r>
            <a:r>
              <a:rPr lang="de-DE" altLang="en-US" sz="3800" b="1" dirty="0">
                <a:latin typeface="Calibri" panose="020F0502020204030204" pitchFamily="34" charset="0"/>
                <a:ea typeface="Verdana" panose="020B0604030504040204" pitchFamily="34" charset="0"/>
                <a:cs typeface="Calibri" panose="020F0502020204030204" pitchFamily="34" charset="0"/>
                <a:sym typeface="Calibri" panose="020F0502020204030204" pitchFamily="34" charset="0"/>
              </a:rPr>
              <a:t> </a:t>
            </a:r>
            <a:r>
              <a:rPr lang="de-DE" altLang="en-US" sz="3800" b="1" dirty="0" err="1">
                <a:latin typeface="Calibri" panose="020F0502020204030204" pitchFamily="34" charset="0"/>
                <a:ea typeface="Verdana" panose="020B0604030504040204" pitchFamily="34" charset="0"/>
                <a:cs typeface="Calibri" panose="020F0502020204030204" pitchFamily="34" charset="0"/>
                <a:sym typeface="Calibri" panose="020F0502020204030204" pitchFamily="34" charset="0"/>
              </a:rPr>
              <a:t>variability</a:t>
            </a:r>
            <a:r>
              <a:rPr lang="de-DE" altLang="en-US" sz="3800" b="1" dirty="0">
                <a:latin typeface="Calibri" panose="020F0502020204030204" pitchFamily="34" charset="0"/>
                <a:ea typeface="Verdana" panose="020B0604030504040204" pitchFamily="34" charset="0"/>
                <a:cs typeface="Calibri" panose="020F0502020204030204" pitchFamily="34" charset="0"/>
                <a:sym typeface="Calibri" panose="020F0502020204030204" pitchFamily="34" charset="0"/>
              </a:rPr>
              <a:t> </a:t>
            </a:r>
            <a:r>
              <a:rPr lang="de-DE" altLang="en-US" sz="3800" b="1" dirty="0" err="1">
                <a:latin typeface="Calibri" panose="020F0502020204030204" pitchFamily="34" charset="0"/>
                <a:ea typeface="Verdana" panose="020B0604030504040204" pitchFamily="34" charset="0"/>
                <a:cs typeface="Calibri" panose="020F0502020204030204" pitchFamily="34" charset="0"/>
                <a:sym typeface="Calibri" panose="020F0502020204030204" pitchFamily="34" charset="0"/>
              </a:rPr>
              <a:t>shapes</a:t>
            </a:r>
            <a:r>
              <a:rPr lang="de-DE" altLang="en-US" sz="3800" b="1" dirty="0">
                <a:latin typeface="Calibri" panose="020F0502020204030204" pitchFamily="34" charset="0"/>
                <a:ea typeface="Verdana" panose="020B0604030504040204" pitchFamily="34" charset="0"/>
                <a:cs typeface="Calibri" panose="020F0502020204030204" pitchFamily="34" charset="0"/>
                <a:sym typeface="Calibri" panose="020F0502020204030204" pitchFamily="34" charset="0"/>
              </a:rPr>
              <a:t> </a:t>
            </a:r>
            <a:r>
              <a:rPr lang="de-DE" altLang="en-US" sz="3800" b="1" dirty="0" err="1">
                <a:latin typeface="Calibri" panose="020F0502020204030204" pitchFamily="34" charset="0"/>
                <a:ea typeface="Verdana" panose="020B0604030504040204" pitchFamily="34" charset="0"/>
                <a:cs typeface="Calibri" panose="020F0502020204030204" pitchFamily="34" charset="0"/>
                <a:sym typeface="Calibri" panose="020F0502020204030204" pitchFamily="34" charset="0"/>
              </a:rPr>
              <a:t>microbial</a:t>
            </a:r>
            <a:r>
              <a:rPr lang="de-DE" altLang="en-US" sz="3800" b="1" dirty="0">
                <a:latin typeface="Calibri" panose="020F0502020204030204" pitchFamily="34" charset="0"/>
                <a:ea typeface="Verdana" panose="020B0604030504040204" pitchFamily="34" charset="0"/>
                <a:cs typeface="Calibri" panose="020F0502020204030204" pitchFamily="34" charset="0"/>
                <a:sym typeface="Calibri" panose="020F0502020204030204" pitchFamily="34" charset="0"/>
              </a:rPr>
              <a:t> </a:t>
            </a:r>
            <a:r>
              <a:rPr lang="de-DE" altLang="en-US" sz="3800" b="1" dirty="0" err="1">
                <a:latin typeface="Calibri" panose="020F0502020204030204" pitchFamily="34" charset="0"/>
                <a:ea typeface="Verdana" panose="020B0604030504040204" pitchFamily="34" charset="0"/>
                <a:cs typeface="Calibri" panose="020F0502020204030204" pitchFamily="34" charset="0"/>
                <a:sym typeface="Calibri" panose="020F0502020204030204" pitchFamily="34" charset="0"/>
              </a:rPr>
              <a:t>communities</a:t>
            </a:r>
            <a:r>
              <a:rPr lang="de-DE" altLang="en-US" sz="3800" b="1" dirty="0">
                <a:latin typeface="Calibri" panose="020F0502020204030204" pitchFamily="34" charset="0"/>
                <a:ea typeface="Verdana" panose="020B0604030504040204" pitchFamily="34" charset="0"/>
                <a:cs typeface="Calibri" panose="020F0502020204030204" pitchFamily="34" charset="0"/>
                <a:sym typeface="Calibri" panose="020F0502020204030204" pitchFamily="34" charset="0"/>
              </a:rPr>
              <a:t> </a:t>
            </a:r>
            <a:r>
              <a:rPr lang="de-DE" altLang="en-US" sz="3800" b="1" dirty="0" err="1">
                <a:latin typeface="Calibri" panose="020F0502020204030204" pitchFamily="34" charset="0"/>
                <a:ea typeface="Verdana" panose="020B0604030504040204" pitchFamily="34" charset="0"/>
                <a:cs typeface="Calibri" panose="020F0502020204030204" pitchFamily="34" charset="0"/>
                <a:sym typeface="Calibri" panose="020F0502020204030204" pitchFamily="34" charset="0"/>
              </a:rPr>
              <a:t>of</a:t>
            </a:r>
            <a:r>
              <a:rPr lang="de-DE" altLang="en-US" sz="3800" b="1" dirty="0">
                <a:latin typeface="Calibri" panose="020F0502020204030204" pitchFamily="34" charset="0"/>
                <a:ea typeface="Verdana" panose="020B0604030504040204" pitchFamily="34" charset="0"/>
                <a:cs typeface="Calibri" panose="020F0502020204030204" pitchFamily="34" charset="0"/>
                <a:sym typeface="Calibri" panose="020F0502020204030204" pitchFamily="34" charset="0"/>
              </a:rPr>
              <a:t> </a:t>
            </a:r>
            <a:r>
              <a:rPr lang="de-DE" altLang="en-US" sz="3800" b="1" dirty="0" err="1">
                <a:latin typeface="Calibri" panose="020F0502020204030204" pitchFamily="34" charset="0"/>
                <a:ea typeface="Verdana" panose="020B0604030504040204" pitchFamily="34" charset="0"/>
                <a:cs typeface="Calibri" panose="020F0502020204030204" pitchFamily="34" charset="0"/>
                <a:sym typeface="Calibri" panose="020F0502020204030204" pitchFamily="34" charset="0"/>
              </a:rPr>
              <a:t>permafrost</a:t>
            </a:r>
            <a:r>
              <a:rPr lang="de-DE" altLang="en-US" sz="3800" b="1" dirty="0">
                <a:latin typeface="Calibri" panose="020F0502020204030204" pitchFamily="34" charset="0"/>
                <a:ea typeface="Verdana" panose="020B0604030504040204" pitchFamily="34" charset="0"/>
                <a:cs typeface="Calibri" panose="020F0502020204030204" pitchFamily="34" charset="0"/>
                <a:sym typeface="Calibri" panose="020F0502020204030204" pitchFamily="34" charset="0"/>
              </a:rPr>
              <a:t> </a:t>
            </a:r>
            <a:r>
              <a:rPr lang="de-DE" altLang="en-US" sz="3800" b="1" dirty="0" err="1">
                <a:latin typeface="Calibri" panose="020F0502020204030204" pitchFamily="34" charset="0"/>
                <a:ea typeface="Verdana" panose="020B0604030504040204" pitchFamily="34" charset="0"/>
                <a:cs typeface="Calibri" panose="020F0502020204030204" pitchFamily="34" charset="0"/>
                <a:sym typeface="Calibri" panose="020F0502020204030204" pitchFamily="34" charset="0"/>
              </a:rPr>
              <a:t>soils</a:t>
            </a:r>
            <a:r>
              <a:rPr lang="de-DE" altLang="en-US" sz="3800" b="1" dirty="0">
                <a:latin typeface="Calibri" panose="020F0502020204030204" pitchFamily="34" charset="0"/>
                <a:ea typeface="Verdana" panose="020B0604030504040204" pitchFamily="34" charset="0"/>
                <a:cs typeface="Calibri" panose="020F0502020204030204" pitchFamily="34" charset="0"/>
                <a:sym typeface="Calibri" panose="020F0502020204030204" pitchFamily="34" charset="0"/>
              </a:rPr>
              <a:t> and </a:t>
            </a:r>
            <a:r>
              <a:rPr lang="de-DE" altLang="en-US" sz="3800" b="1" dirty="0" err="1">
                <a:latin typeface="Calibri" panose="020F0502020204030204" pitchFamily="34" charset="0"/>
                <a:ea typeface="Verdana" panose="020B0604030504040204" pitchFamily="34" charset="0"/>
                <a:cs typeface="Calibri" panose="020F0502020204030204" pitchFamily="34" charset="0"/>
                <a:sym typeface="Calibri" panose="020F0502020204030204" pitchFamily="34" charset="0"/>
              </a:rPr>
              <a:t>their</a:t>
            </a:r>
            <a:r>
              <a:rPr lang="de-DE" altLang="en-US" sz="3800" b="1" dirty="0">
                <a:latin typeface="Calibri" panose="020F0502020204030204" pitchFamily="34" charset="0"/>
                <a:ea typeface="Verdana" panose="020B0604030504040204" pitchFamily="34" charset="0"/>
                <a:cs typeface="Calibri" panose="020F0502020204030204" pitchFamily="34" charset="0"/>
                <a:sym typeface="Calibri" panose="020F0502020204030204" pitchFamily="34" charset="0"/>
              </a:rPr>
              <a:t> </a:t>
            </a:r>
            <a:r>
              <a:rPr lang="de-DE" altLang="en-US" sz="3800" b="1" dirty="0" err="1">
                <a:latin typeface="Calibri" panose="020F0502020204030204" pitchFamily="34" charset="0"/>
                <a:ea typeface="Verdana" panose="020B0604030504040204" pitchFamily="34" charset="0"/>
                <a:cs typeface="Calibri" panose="020F0502020204030204" pitchFamily="34" charset="0"/>
                <a:sym typeface="Calibri" panose="020F0502020204030204" pitchFamily="34" charset="0"/>
              </a:rPr>
              <a:t>reaction</a:t>
            </a:r>
            <a:r>
              <a:rPr lang="de-DE" altLang="en-US" sz="3800" b="1" dirty="0">
                <a:latin typeface="Calibri" panose="020F0502020204030204" pitchFamily="34" charset="0"/>
                <a:ea typeface="Verdana" panose="020B0604030504040204" pitchFamily="34" charset="0"/>
                <a:cs typeface="Calibri" panose="020F0502020204030204" pitchFamily="34" charset="0"/>
                <a:sym typeface="Calibri" panose="020F0502020204030204" pitchFamily="34" charset="0"/>
              </a:rPr>
              <a:t> </a:t>
            </a:r>
            <a:r>
              <a:rPr lang="de-DE" altLang="en-US" sz="3800" b="1" dirty="0" err="1">
                <a:latin typeface="Calibri" panose="020F0502020204030204" pitchFamily="34" charset="0"/>
                <a:ea typeface="Verdana" panose="020B0604030504040204" pitchFamily="34" charset="0"/>
                <a:cs typeface="Calibri" panose="020F0502020204030204" pitchFamily="34" charset="0"/>
                <a:sym typeface="Calibri" panose="020F0502020204030204" pitchFamily="34" charset="0"/>
              </a:rPr>
              <a:t>to</a:t>
            </a:r>
            <a:r>
              <a:rPr lang="de-DE" altLang="en-US" sz="3800" b="1" dirty="0">
                <a:latin typeface="Calibri" panose="020F0502020204030204" pitchFamily="34" charset="0"/>
                <a:ea typeface="Verdana" panose="020B0604030504040204" pitchFamily="34" charset="0"/>
                <a:cs typeface="Calibri" panose="020F0502020204030204" pitchFamily="34" charset="0"/>
                <a:sym typeface="Calibri" panose="020F0502020204030204" pitchFamily="34" charset="0"/>
              </a:rPr>
              <a:t> </a:t>
            </a:r>
            <a:r>
              <a:rPr lang="de-DE" altLang="en-US" sz="3800" b="1" dirty="0" err="1">
                <a:latin typeface="Calibri" panose="020F0502020204030204" pitchFamily="34" charset="0"/>
                <a:ea typeface="Verdana" panose="020B0604030504040204" pitchFamily="34" charset="0"/>
                <a:cs typeface="Calibri" panose="020F0502020204030204" pitchFamily="34" charset="0"/>
                <a:sym typeface="Calibri" panose="020F0502020204030204" pitchFamily="34" charset="0"/>
              </a:rPr>
              <a:t>warming</a:t>
            </a:r>
            <a:endParaRPr lang="en-US" altLang="en-US" sz="3800" b="1" dirty="0">
              <a:latin typeface="Calibri" panose="020F0502020204030204" pitchFamily="34" charset="0"/>
              <a:ea typeface="Verdana" panose="020B0604030504040204" pitchFamily="34" charset="0"/>
              <a:cs typeface="Calibri" panose="020F0502020204030204" pitchFamily="34" charset="0"/>
              <a:sym typeface="Calibri" panose="020F0502020204030204" pitchFamily="34" charset="0"/>
            </a:endParaRPr>
          </a:p>
        </p:txBody>
      </p:sp>
      <p:sp>
        <p:nvSpPr>
          <p:cNvPr id="91" name="Google Shape;91;p1">
            <a:extLst>
              <a:ext uri="{FF2B5EF4-FFF2-40B4-BE49-F238E27FC236}">
                <a16:creationId xmlns:a16="http://schemas.microsoft.com/office/drawing/2014/main" id="{0F553298-F95B-488A-AAE3-079B9B2E6B3B}"/>
              </a:ext>
            </a:extLst>
          </p:cNvPr>
          <p:cNvSpPr txBox="1">
            <a:spLocks noGrp="1"/>
          </p:cNvSpPr>
          <p:nvPr>
            <p:ph type="subTitle" idx="1"/>
          </p:nvPr>
        </p:nvSpPr>
        <p:spPr>
          <a:xfrm>
            <a:off x="609600" y="3495675"/>
            <a:ext cx="10972800" cy="1589088"/>
          </a:xfrm>
        </p:spPr>
        <p:txBody>
          <a:bodyPr>
            <a:normAutofit fontScale="40000" lnSpcReduction="20000"/>
          </a:bodyPr>
          <a:lstStyle/>
          <a:p>
            <a:pPr eaLnBrk="1" fontAlgn="auto" hangingPunct="1">
              <a:spcBef>
                <a:spcPts val="0"/>
              </a:spcBef>
              <a:buSzPct val="100000"/>
              <a:buFont typeface="Arial"/>
              <a:buNone/>
              <a:defRPr/>
            </a:pPr>
            <a:r>
              <a:rPr lang="de-DE" sz="4200" b="1" dirty="0">
                <a:solidFill>
                  <a:schemeClr val="dk1"/>
                </a:solidFill>
                <a:latin typeface="Calibri" panose="020F0502020204030204" pitchFamily="34" charset="0"/>
                <a:ea typeface="Calibri"/>
                <a:cs typeface="Calibri" panose="020F0502020204030204" pitchFamily="34" charset="0"/>
                <a:sym typeface="Calibri"/>
              </a:rPr>
              <a:t>Cornelia Rottensteiner</a:t>
            </a:r>
            <a:r>
              <a:rPr lang="de-DE" sz="4200" baseline="30000" dirty="0">
                <a:solidFill>
                  <a:schemeClr val="dk1"/>
                </a:solidFill>
                <a:latin typeface="Calibri" panose="020F0502020204030204" pitchFamily="34" charset="0"/>
                <a:ea typeface="Calibri"/>
                <a:cs typeface="Calibri" panose="020F0502020204030204" pitchFamily="34" charset="0"/>
                <a:sym typeface="Calibri"/>
              </a:rPr>
              <a:t>1</a:t>
            </a:r>
            <a:r>
              <a:rPr lang="de-DE" sz="4200" dirty="0">
                <a:solidFill>
                  <a:schemeClr val="dk1"/>
                </a:solidFill>
                <a:latin typeface="Calibri" panose="020F0502020204030204" pitchFamily="34" charset="0"/>
                <a:ea typeface="Calibri"/>
                <a:cs typeface="Calibri" panose="020F0502020204030204" pitchFamily="34" charset="0"/>
                <a:sym typeface="Calibri"/>
              </a:rPr>
              <a:t>, Victoria Martin</a:t>
            </a:r>
            <a:r>
              <a:rPr lang="de-DE" sz="4200" baseline="30000" dirty="0">
                <a:solidFill>
                  <a:schemeClr val="dk1"/>
                </a:solidFill>
                <a:latin typeface="Calibri" panose="020F0502020204030204" pitchFamily="34" charset="0"/>
                <a:ea typeface="Calibri"/>
                <a:cs typeface="Calibri" panose="020F0502020204030204" pitchFamily="34" charset="0"/>
                <a:sym typeface="Calibri"/>
              </a:rPr>
              <a:t>1</a:t>
            </a:r>
            <a:r>
              <a:rPr lang="de-DE" sz="4200" dirty="0">
                <a:solidFill>
                  <a:schemeClr val="dk1"/>
                </a:solidFill>
                <a:latin typeface="Calibri" panose="020F0502020204030204" pitchFamily="34" charset="0"/>
                <a:ea typeface="Calibri"/>
                <a:cs typeface="Calibri" panose="020F0502020204030204" pitchFamily="34" charset="0"/>
                <a:sym typeface="Calibri"/>
              </a:rPr>
              <a:t>, Hannes Schmidt</a:t>
            </a:r>
            <a:r>
              <a:rPr lang="de-DE" sz="4200" baseline="30000" dirty="0">
                <a:solidFill>
                  <a:schemeClr val="dk1"/>
                </a:solidFill>
                <a:latin typeface="Calibri" panose="020F0502020204030204" pitchFamily="34" charset="0"/>
                <a:ea typeface="Calibri"/>
                <a:cs typeface="Calibri" panose="020F0502020204030204" pitchFamily="34" charset="0"/>
                <a:sym typeface="Calibri"/>
              </a:rPr>
              <a:t>1</a:t>
            </a:r>
            <a:r>
              <a:rPr lang="de-DE" sz="4200" dirty="0">
                <a:solidFill>
                  <a:schemeClr val="dk1"/>
                </a:solidFill>
                <a:latin typeface="Calibri" panose="020F0502020204030204" pitchFamily="34" charset="0"/>
                <a:ea typeface="Calibri"/>
                <a:cs typeface="Calibri" panose="020F0502020204030204" pitchFamily="34" charset="0"/>
                <a:sym typeface="Calibri"/>
              </a:rPr>
              <a:t>, Leila Hadžiabdić</a:t>
            </a:r>
            <a:r>
              <a:rPr lang="de-DE" sz="4200" baseline="30000" dirty="0">
                <a:solidFill>
                  <a:schemeClr val="dk1"/>
                </a:solidFill>
                <a:latin typeface="Calibri" panose="020F0502020204030204" pitchFamily="34" charset="0"/>
                <a:ea typeface="Calibri"/>
                <a:cs typeface="Calibri" panose="020F0502020204030204" pitchFamily="34" charset="0"/>
                <a:sym typeface="Calibri"/>
              </a:rPr>
              <a:t>1</a:t>
            </a:r>
            <a:r>
              <a:rPr lang="de-DE" sz="4200" dirty="0">
                <a:solidFill>
                  <a:schemeClr val="dk1"/>
                </a:solidFill>
                <a:latin typeface="Calibri" panose="020F0502020204030204" pitchFamily="34" charset="0"/>
                <a:ea typeface="Calibri"/>
                <a:cs typeface="Calibri" panose="020F0502020204030204" pitchFamily="34" charset="0"/>
                <a:sym typeface="Calibri"/>
              </a:rPr>
              <a:t>, Julia Horak</a:t>
            </a:r>
            <a:r>
              <a:rPr lang="de-DE" sz="4200" baseline="30000" dirty="0">
                <a:solidFill>
                  <a:schemeClr val="dk1"/>
                </a:solidFill>
                <a:latin typeface="Calibri" panose="020F0502020204030204" pitchFamily="34" charset="0"/>
                <a:ea typeface="Calibri"/>
                <a:cs typeface="Calibri" panose="020F0502020204030204" pitchFamily="34" charset="0"/>
                <a:sym typeface="Calibri"/>
              </a:rPr>
              <a:t>1</a:t>
            </a:r>
            <a:r>
              <a:rPr lang="de-DE" sz="4200" dirty="0">
                <a:solidFill>
                  <a:schemeClr val="dk1"/>
                </a:solidFill>
                <a:latin typeface="Calibri" panose="020F0502020204030204" pitchFamily="34" charset="0"/>
                <a:ea typeface="Calibri"/>
                <a:cs typeface="Calibri" panose="020F0502020204030204" pitchFamily="34" charset="0"/>
                <a:sym typeface="Calibri"/>
              </a:rPr>
              <a:t>, Moritz Mohrlok</a:t>
            </a:r>
            <a:r>
              <a:rPr lang="de-DE" sz="4200" baseline="30000" dirty="0">
                <a:solidFill>
                  <a:schemeClr val="dk1"/>
                </a:solidFill>
                <a:latin typeface="Calibri" panose="020F0502020204030204" pitchFamily="34" charset="0"/>
                <a:ea typeface="Calibri"/>
                <a:cs typeface="Calibri" panose="020F0502020204030204" pitchFamily="34" charset="0"/>
                <a:sym typeface="Calibri"/>
              </a:rPr>
              <a:t>1</a:t>
            </a:r>
            <a:r>
              <a:rPr lang="de-DE" sz="4200" dirty="0">
                <a:solidFill>
                  <a:schemeClr val="dk1"/>
                </a:solidFill>
                <a:latin typeface="Calibri" panose="020F0502020204030204" pitchFamily="34" charset="0"/>
                <a:ea typeface="Calibri"/>
                <a:cs typeface="Calibri" panose="020F0502020204030204" pitchFamily="34" charset="0"/>
                <a:sym typeface="Calibri"/>
              </a:rPr>
              <a:t>, </a:t>
            </a:r>
            <a:br>
              <a:rPr lang="de-DE" sz="4200" dirty="0">
                <a:solidFill>
                  <a:schemeClr val="dk1"/>
                </a:solidFill>
                <a:latin typeface="Calibri" panose="020F0502020204030204" pitchFamily="34" charset="0"/>
                <a:ea typeface="Calibri"/>
                <a:cs typeface="Calibri" panose="020F0502020204030204" pitchFamily="34" charset="0"/>
                <a:sym typeface="Calibri"/>
              </a:rPr>
            </a:br>
            <a:r>
              <a:rPr lang="de-DE" sz="4200" dirty="0">
                <a:solidFill>
                  <a:schemeClr val="dk1"/>
                </a:solidFill>
                <a:latin typeface="Calibri" panose="020F0502020204030204" pitchFamily="34" charset="0"/>
                <a:ea typeface="Calibri"/>
                <a:cs typeface="Calibri" panose="020F0502020204030204" pitchFamily="34" charset="0"/>
                <a:sym typeface="Calibri"/>
              </a:rPr>
              <a:t>Carolina Urbina Malo</a:t>
            </a:r>
            <a:r>
              <a:rPr lang="de-DE" sz="4200" baseline="30000" dirty="0">
                <a:solidFill>
                  <a:schemeClr val="dk1"/>
                </a:solidFill>
                <a:latin typeface="Calibri" panose="020F0502020204030204" pitchFamily="34" charset="0"/>
                <a:ea typeface="Calibri"/>
                <a:cs typeface="Calibri" panose="020F0502020204030204" pitchFamily="34" charset="0"/>
                <a:sym typeface="Calibri"/>
              </a:rPr>
              <a:t>1</a:t>
            </a:r>
            <a:r>
              <a:rPr lang="de-DE" sz="4200" dirty="0">
                <a:solidFill>
                  <a:schemeClr val="dk1"/>
                </a:solidFill>
                <a:latin typeface="Calibri" panose="020F0502020204030204" pitchFamily="34" charset="0"/>
                <a:ea typeface="Calibri"/>
                <a:cs typeface="Calibri" panose="020F0502020204030204" pitchFamily="34" charset="0"/>
                <a:sym typeface="Calibri"/>
              </a:rPr>
              <a:t>, Julia Wagner</a:t>
            </a:r>
            <a:r>
              <a:rPr lang="de-DE" sz="4200" baseline="30000" dirty="0">
                <a:solidFill>
                  <a:schemeClr val="dk1"/>
                </a:solidFill>
                <a:latin typeface="Calibri" panose="020F0502020204030204" pitchFamily="34" charset="0"/>
                <a:ea typeface="Calibri"/>
                <a:cs typeface="Calibri" panose="020F0502020204030204" pitchFamily="34" charset="0"/>
                <a:sym typeface="Calibri"/>
              </a:rPr>
              <a:t>2</a:t>
            </a:r>
            <a:r>
              <a:rPr lang="de-DE" sz="4200" dirty="0">
                <a:solidFill>
                  <a:schemeClr val="dk1"/>
                </a:solidFill>
                <a:latin typeface="Calibri" panose="020F0502020204030204" pitchFamily="34" charset="0"/>
                <a:ea typeface="Calibri"/>
                <a:cs typeface="Calibri" panose="020F0502020204030204" pitchFamily="34" charset="0"/>
                <a:sym typeface="Calibri"/>
              </a:rPr>
              <a:t>, </a:t>
            </a:r>
            <a:r>
              <a:rPr lang="de-DE" sz="4200" dirty="0" err="1">
                <a:solidFill>
                  <a:schemeClr val="dk1"/>
                </a:solidFill>
                <a:latin typeface="Calibri" panose="020F0502020204030204" pitchFamily="34" charset="0"/>
                <a:ea typeface="Calibri"/>
                <a:cs typeface="Calibri" panose="020F0502020204030204" pitchFamily="34" charset="0"/>
                <a:sym typeface="Calibri"/>
              </a:rPr>
              <a:t>Willeke</a:t>
            </a:r>
            <a:r>
              <a:rPr lang="de-DE" sz="4200" dirty="0">
                <a:solidFill>
                  <a:schemeClr val="dk1"/>
                </a:solidFill>
                <a:latin typeface="Calibri" panose="020F0502020204030204" pitchFamily="34" charset="0"/>
                <a:ea typeface="Calibri"/>
                <a:cs typeface="Calibri" panose="020F0502020204030204" pitchFamily="34" charset="0"/>
                <a:sym typeface="Calibri"/>
              </a:rPr>
              <a:t> A’Campo</a:t>
            </a:r>
            <a:r>
              <a:rPr lang="de-DE" sz="4200" baseline="30000" dirty="0">
                <a:solidFill>
                  <a:schemeClr val="dk1"/>
                </a:solidFill>
                <a:latin typeface="Calibri" panose="020F0502020204030204" pitchFamily="34" charset="0"/>
                <a:ea typeface="Calibri"/>
                <a:cs typeface="Calibri" panose="020F0502020204030204" pitchFamily="34" charset="0"/>
                <a:sym typeface="Calibri"/>
              </a:rPr>
              <a:t>2</a:t>
            </a:r>
            <a:r>
              <a:rPr lang="de-DE" sz="4200" dirty="0">
                <a:solidFill>
                  <a:schemeClr val="dk1"/>
                </a:solidFill>
                <a:latin typeface="Calibri" panose="020F0502020204030204" pitchFamily="34" charset="0"/>
                <a:ea typeface="Calibri"/>
                <a:cs typeface="Calibri" panose="020F0502020204030204" pitchFamily="34" charset="0"/>
                <a:sym typeface="Calibri"/>
              </a:rPr>
              <a:t>, Luca Durstewitz</a:t>
            </a:r>
            <a:r>
              <a:rPr lang="de-DE" sz="4200" baseline="30000" dirty="0">
                <a:solidFill>
                  <a:schemeClr val="dk1"/>
                </a:solidFill>
                <a:latin typeface="Calibri" panose="020F0502020204030204" pitchFamily="34" charset="0"/>
                <a:ea typeface="Calibri"/>
                <a:cs typeface="Calibri" panose="020F0502020204030204" pitchFamily="34" charset="0"/>
                <a:sym typeface="Calibri"/>
              </a:rPr>
              <a:t>2</a:t>
            </a:r>
            <a:r>
              <a:rPr lang="de-DE" sz="4200" dirty="0">
                <a:solidFill>
                  <a:schemeClr val="dk1"/>
                </a:solidFill>
                <a:latin typeface="Calibri" panose="020F0502020204030204" pitchFamily="34" charset="0"/>
                <a:ea typeface="Calibri"/>
                <a:cs typeface="Calibri" panose="020F0502020204030204" pitchFamily="34" charset="0"/>
                <a:sym typeface="Calibri"/>
              </a:rPr>
              <a:t>, </a:t>
            </a:r>
            <a:r>
              <a:rPr lang="de-DE" sz="4200" dirty="0" err="1">
                <a:solidFill>
                  <a:schemeClr val="dk1"/>
                </a:solidFill>
                <a:latin typeface="Calibri" panose="020F0502020204030204" pitchFamily="34" charset="0"/>
                <a:ea typeface="Calibri"/>
                <a:cs typeface="Calibri" panose="020F0502020204030204" pitchFamily="34" charset="0"/>
                <a:sym typeface="Calibri"/>
              </a:rPr>
              <a:t>Rachele</a:t>
            </a:r>
            <a:r>
              <a:rPr lang="de-DE" sz="4200" dirty="0">
                <a:solidFill>
                  <a:schemeClr val="dk1"/>
                </a:solidFill>
                <a:latin typeface="Calibri" panose="020F0502020204030204" pitchFamily="34" charset="0"/>
                <a:ea typeface="Calibri"/>
                <a:cs typeface="Calibri" panose="020F0502020204030204" pitchFamily="34" charset="0"/>
                <a:sym typeface="Calibri"/>
              </a:rPr>
              <a:t> Lodi</a:t>
            </a:r>
            <a:r>
              <a:rPr lang="de-DE" sz="4200" baseline="30000" dirty="0">
                <a:solidFill>
                  <a:schemeClr val="dk1"/>
                </a:solidFill>
                <a:latin typeface="Calibri" panose="020F0502020204030204" pitchFamily="34" charset="0"/>
                <a:ea typeface="Calibri"/>
                <a:cs typeface="Calibri" panose="020F0502020204030204" pitchFamily="34" charset="0"/>
                <a:sym typeface="Calibri"/>
              </a:rPr>
              <a:t>3</a:t>
            </a:r>
            <a:r>
              <a:rPr lang="de-DE" sz="4200" dirty="0">
                <a:solidFill>
                  <a:schemeClr val="dk1"/>
                </a:solidFill>
                <a:latin typeface="Calibri" panose="020F0502020204030204" pitchFamily="34" charset="0"/>
                <a:ea typeface="Calibri"/>
                <a:cs typeface="Calibri" panose="020F0502020204030204" pitchFamily="34" charset="0"/>
                <a:sym typeface="Calibri"/>
              </a:rPr>
              <a:t>, </a:t>
            </a:r>
            <a:r>
              <a:rPr lang="de-DE" sz="4200" dirty="0" err="1">
                <a:solidFill>
                  <a:schemeClr val="dk1"/>
                </a:solidFill>
                <a:latin typeface="Calibri" panose="020F0502020204030204" pitchFamily="34" charset="0"/>
                <a:ea typeface="Calibri"/>
                <a:cs typeface="Calibri" panose="020F0502020204030204" pitchFamily="34" charset="0"/>
                <a:sym typeface="Calibri"/>
              </a:rPr>
              <a:t>Niek</a:t>
            </a:r>
            <a:r>
              <a:rPr lang="de-DE" sz="4200" dirty="0">
                <a:solidFill>
                  <a:schemeClr val="dk1"/>
                </a:solidFill>
                <a:latin typeface="Calibri" panose="020F0502020204030204" pitchFamily="34" charset="0"/>
                <a:ea typeface="Calibri"/>
                <a:cs typeface="Calibri" panose="020F0502020204030204" pitchFamily="34" charset="0"/>
                <a:sym typeface="Calibri"/>
              </a:rPr>
              <a:t> Speetjens</a:t>
            </a:r>
            <a:r>
              <a:rPr lang="de-DE" sz="4200" baseline="30000" dirty="0">
                <a:solidFill>
                  <a:schemeClr val="dk1"/>
                </a:solidFill>
                <a:latin typeface="Calibri" panose="020F0502020204030204" pitchFamily="34" charset="0"/>
                <a:ea typeface="Calibri"/>
                <a:cs typeface="Calibri" panose="020F0502020204030204" pitchFamily="34" charset="0"/>
                <a:sym typeface="Calibri"/>
              </a:rPr>
              <a:t>4</a:t>
            </a:r>
            <a:r>
              <a:rPr lang="de-DE" sz="4200" dirty="0">
                <a:solidFill>
                  <a:schemeClr val="dk1"/>
                </a:solidFill>
                <a:latin typeface="Calibri" panose="020F0502020204030204" pitchFamily="34" charset="0"/>
                <a:ea typeface="Calibri"/>
                <a:cs typeface="Calibri" panose="020F0502020204030204" pitchFamily="34" charset="0"/>
                <a:sym typeface="Calibri"/>
              </a:rPr>
              <a:t>, </a:t>
            </a:r>
            <a:br>
              <a:rPr lang="de-DE" sz="4200" dirty="0">
                <a:solidFill>
                  <a:schemeClr val="dk1"/>
                </a:solidFill>
                <a:latin typeface="Calibri" panose="020F0502020204030204" pitchFamily="34" charset="0"/>
                <a:ea typeface="Calibri"/>
                <a:cs typeface="Calibri" panose="020F0502020204030204" pitchFamily="34" charset="0"/>
                <a:sym typeface="Calibri"/>
              </a:rPr>
            </a:br>
            <a:r>
              <a:rPr lang="de-DE" sz="4200" dirty="0">
                <a:solidFill>
                  <a:schemeClr val="dk1"/>
                </a:solidFill>
                <a:latin typeface="Calibri" panose="020F0502020204030204" pitchFamily="34" charset="0"/>
                <a:ea typeface="Calibri"/>
                <a:cs typeface="Calibri" panose="020F0502020204030204" pitchFamily="34" charset="0"/>
                <a:sym typeface="Calibri"/>
              </a:rPr>
              <a:t>George Tanski</a:t>
            </a:r>
            <a:r>
              <a:rPr lang="de-DE" sz="4200" baseline="30000" dirty="0">
                <a:solidFill>
                  <a:schemeClr val="dk1"/>
                </a:solidFill>
                <a:latin typeface="Calibri" panose="020F0502020204030204" pitchFamily="34" charset="0"/>
                <a:ea typeface="Calibri"/>
                <a:cs typeface="Calibri" panose="020F0502020204030204" pitchFamily="34" charset="0"/>
                <a:sym typeface="Calibri"/>
              </a:rPr>
              <a:t>4</a:t>
            </a:r>
            <a:r>
              <a:rPr lang="de-DE" sz="4200" dirty="0">
                <a:solidFill>
                  <a:schemeClr val="dk1"/>
                </a:solidFill>
                <a:latin typeface="Calibri" panose="020F0502020204030204" pitchFamily="34" charset="0"/>
                <a:ea typeface="Calibri"/>
                <a:cs typeface="Calibri" panose="020F0502020204030204" pitchFamily="34" charset="0"/>
                <a:sym typeface="Calibri"/>
              </a:rPr>
              <a:t>, Michael Fritz</a:t>
            </a:r>
            <a:r>
              <a:rPr lang="de-DE" sz="4200" baseline="30000" dirty="0">
                <a:solidFill>
                  <a:schemeClr val="dk1"/>
                </a:solidFill>
                <a:latin typeface="Calibri" panose="020F0502020204030204" pitchFamily="34" charset="0"/>
                <a:ea typeface="Calibri"/>
                <a:cs typeface="Calibri" panose="020F0502020204030204" pitchFamily="34" charset="0"/>
                <a:sym typeface="Calibri"/>
              </a:rPr>
              <a:t>5</a:t>
            </a:r>
            <a:r>
              <a:rPr lang="de-DE" sz="4200" dirty="0">
                <a:solidFill>
                  <a:schemeClr val="dk1"/>
                </a:solidFill>
                <a:latin typeface="Calibri" panose="020F0502020204030204" pitchFamily="34" charset="0"/>
                <a:ea typeface="Calibri"/>
                <a:cs typeface="Calibri" panose="020F0502020204030204" pitchFamily="34" charset="0"/>
                <a:sym typeface="Calibri"/>
              </a:rPr>
              <a:t>, Hugues Lantuit</a:t>
            </a:r>
            <a:r>
              <a:rPr lang="de-DE" sz="4200" baseline="30000" dirty="0">
                <a:solidFill>
                  <a:schemeClr val="dk1"/>
                </a:solidFill>
                <a:latin typeface="Calibri" panose="020F0502020204030204" pitchFamily="34" charset="0"/>
                <a:ea typeface="Calibri"/>
                <a:cs typeface="Calibri" panose="020F0502020204030204" pitchFamily="34" charset="0"/>
                <a:sym typeface="Calibri"/>
              </a:rPr>
              <a:t>5</a:t>
            </a:r>
            <a:r>
              <a:rPr lang="de-DE" sz="4200" dirty="0">
                <a:solidFill>
                  <a:schemeClr val="dk1"/>
                </a:solidFill>
                <a:latin typeface="Calibri" panose="020F0502020204030204" pitchFamily="34" charset="0"/>
                <a:ea typeface="Calibri"/>
                <a:cs typeface="Calibri" panose="020F0502020204030204" pitchFamily="34" charset="0"/>
                <a:sym typeface="Calibri"/>
              </a:rPr>
              <a:t>, Gustaf Hugelius</a:t>
            </a:r>
            <a:r>
              <a:rPr lang="de-DE" sz="4200" baseline="30000" dirty="0">
                <a:solidFill>
                  <a:schemeClr val="dk1"/>
                </a:solidFill>
                <a:latin typeface="Calibri" panose="020F0502020204030204" pitchFamily="34" charset="0"/>
                <a:ea typeface="Calibri"/>
                <a:cs typeface="Calibri" panose="020F0502020204030204" pitchFamily="34" charset="0"/>
                <a:sym typeface="Calibri"/>
              </a:rPr>
              <a:t>2</a:t>
            </a:r>
            <a:r>
              <a:rPr lang="de-DE" sz="4200" dirty="0">
                <a:solidFill>
                  <a:schemeClr val="dk1"/>
                </a:solidFill>
                <a:latin typeface="Calibri" panose="020F0502020204030204" pitchFamily="34" charset="0"/>
                <a:ea typeface="Calibri"/>
                <a:cs typeface="Calibri" panose="020F0502020204030204" pitchFamily="34" charset="0"/>
                <a:sym typeface="Calibri"/>
              </a:rPr>
              <a:t>, Andreas Richter</a:t>
            </a:r>
            <a:r>
              <a:rPr lang="de-DE" sz="4200" baseline="30000" dirty="0">
                <a:solidFill>
                  <a:schemeClr val="dk1"/>
                </a:solidFill>
                <a:latin typeface="Calibri" panose="020F0502020204030204" pitchFamily="34" charset="0"/>
                <a:ea typeface="Calibri"/>
                <a:cs typeface="Calibri" panose="020F0502020204030204" pitchFamily="34" charset="0"/>
                <a:sym typeface="Calibri"/>
              </a:rPr>
              <a:t>1</a:t>
            </a:r>
            <a:endParaRPr sz="4200" dirty="0">
              <a:solidFill>
                <a:schemeClr val="dk1"/>
              </a:solidFill>
              <a:latin typeface="Calibri" panose="020F0502020204030204" pitchFamily="34" charset="0"/>
              <a:ea typeface="Calibri"/>
              <a:cs typeface="Calibri" panose="020F0502020204030204" pitchFamily="34" charset="0"/>
              <a:sym typeface="Calibri"/>
            </a:endParaRPr>
          </a:p>
          <a:p>
            <a:pPr marL="517525" algn="l" eaLnBrk="1" fontAlgn="auto" hangingPunct="1">
              <a:spcBef>
                <a:spcPts val="600"/>
              </a:spcBef>
              <a:buSzPct val="100000"/>
              <a:buFont typeface="Arial"/>
              <a:buNone/>
              <a:defRPr/>
            </a:pPr>
            <a:endParaRPr sz="2500" dirty="0">
              <a:solidFill>
                <a:schemeClr val="dk1"/>
              </a:solidFill>
              <a:latin typeface="Calibri" panose="020F0502020204030204" pitchFamily="34" charset="0"/>
              <a:ea typeface="Calibri"/>
              <a:cs typeface="Calibri" panose="020F0502020204030204" pitchFamily="34" charset="0"/>
              <a:sym typeface="Calibri"/>
            </a:endParaRPr>
          </a:p>
          <a:p>
            <a:pPr marL="1141413" algn="l" eaLnBrk="1" fontAlgn="auto" hangingPunct="1">
              <a:spcBef>
                <a:spcPts val="0"/>
              </a:spcBef>
              <a:buSzPct val="100000"/>
              <a:buFont typeface="Arial"/>
              <a:buNone/>
              <a:defRPr/>
            </a:pPr>
            <a:r>
              <a:rPr lang="de-DE" sz="2800" baseline="30000" dirty="0">
                <a:solidFill>
                  <a:schemeClr val="dk1"/>
                </a:solidFill>
                <a:latin typeface="Calibri" panose="020F0502020204030204" pitchFamily="34" charset="0"/>
                <a:ea typeface="Calibri"/>
                <a:cs typeface="Calibri" panose="020F0502020204030204" pitchFamily="34" charset="0"/>
                <a:sym typeface="Calibri"/>
              </a:rPr>
              <a:t>1</a:t>
            </a:r>
            <a:r>
              <a:rPr lang="de-DE" sz="2800" dirty="0">
                <a:solidFill>
                  <a:schemeClr val="dk1"/>
                </a:solidFill>
                <a:latin typeface="Calibri" panose="020F0502020204030204" pitchFamily="34" charset="0"/>
                <a:ea typeface="Calibri"/>
                <a:cs typeface="Calibri" panose="020F0502020204030204" pitchFamily="34" charset="0"/>
                <a:sym typeface="Calibri"/>
              </a:rPr>
              <a:t>University </a:t>
            </a:r>
            <a:r>
              <a:rPr lang="de-DE" sz="2800" dirty="0" err="1">
                <a:solidFill>
                  <a:schemeClr val="dk1"/>
                </a:solidFill>
                <a:latin typeface="Calibri" panose="020F0502020204030204" pitchFamily="34" charset="0"/>
                <a:ea typeface="Calibri"/>
                <a:cs typeface="Calibri" panose="020F0502020204030204" pitchFamily="34" charset="0"/>
                <a:sym typeface="Calibri"/>
              </a:rPr>
              <a:t>of</a:t>
            </a:r>
            <a:r>
              <a:rPr lang="de-DE" sz="2800" dirty="0">
                <a:solidFill>
                  <a:schemeClr val="dk1"/>
                </a:solidFill>
                <a:latin typeface="Calibri" panose="020F0502020204030204" pitchFamily="34" charset="0"/>
                <a:ea typeface="Calibri"/>
                <a:cs typeface="Calibri" panose="020F0502020204030204" pitchFamily="34" charset="0"/>
                <a:sym typeface="Calibri"/>
              </a:rPr>
              <a:t> Vienna, </a:t>
            </a:r>
            <a:r>
              <a:rPr lang="de-DE" sz="2800" dirty="0" err="1">
                <a:solidFill>
                  <a:schemeClr val="dk1"/>
                </a:solidFill>
                <a:latin typeface="Calibri" panose="020F0502020204030204" pitchFamily="34" charset="0"/>
                <a:ea typeface="Calibri"/>
                <a:cs typeface="Calibri" panose="020F0502020204030204" pitchFamily="34" charset="0"/>
                <a:sym typeface="Calibri"/>
              </a:rPr>
              <a:t>Centre</a:t>
            </a:r>
            <a:r>
              <a:rPr lang="de-DE" sz="2800" dirty="0">
                <a:solidFill>
                  <a:schemeClr val="dk1"/>
                </a:solidFill>
                <a:latin typeface="Calibri" panose="020F0502020204030204" pitchFamily="34" charset="0"/>
                <a:ea typeface="Calibri"/>
                <a:cs typeface="Calibri" panose="020F0502020204030204" pitchFamily="34" charset="0"/>
                <a:sym typeface="Calibri"/>
              </a:rPr>
              <a:t> </a:t>
            </a:r>
            <a:r>
              <a:rPr lang="de-DE" sz="2800" dirty="0" err="1">
                <a:solidFill>
                  <a:schemeClr val="dk1"/>
                </a:solidFill>
                <a:latin typeface="Calibri" panose="020F0502020204030204" pitchFamily="34" charset="0"/>
                <a:ea typeface="Calibri"/>
                <a:cs typeface="Calibri" panose="020F0502020204030204" pitchFamily="34" charset="0"/>
                <a:sym typeface="Calibri"/>
              </a:rPr>
              <a:t>for</a:t>
            </a:r>
            <a:r>
              <a:rPr lang="de-DE" sz="2800" dirty="0">
                <a:solidFill>
                  <a:schemeClr val="dk1"/>
                </a:solidFill>
                <a:latin typeface="Calibri" panose="020F0502020204030204" pitchFamily="34" charset="0"/>
                <a:ea typeface="Calibri"/>
                <a:cs typeface="Calibri" panose="020F0502020204030204" pitchFamily="34" charset="0"/>
                <a:sym typeface="Calibri"/>
              </a:rPr>
              <a:t> </a:t>
            </a:r>
            <a:r>
              <a:rPr lang="de-DE" sz="2800" dirty="0" err="1">
                <a:solidFill>
                  <a:schemeClr val="dk1"/>
                </a:solidFill>
                <a:latin typeface="Calibri" panose="020F0502020204030204" pitchFamily="34" charset="0"/>
                <a:ea typeface="Calibri"/>
                <a:cs typeface="Calibri" panose="020F0502020204030204" pitchFamily="34" charset="0"/>
                <a:sym typeface="Calibri"/>
              </a:rPr>
              <a:t>Microbiology</a:t>
            </a:r>
            <a:r>
              <a:rPr lang="de-DE" sz="2800" dirty="0">
                <a:solidFill>
                  <a:schemeClr val="dk1"/>
                </a:solidFill>
                <a:latin typeface="Calibri" panose="020F0502020204030204" pitchFamily="34" charset="0"/>
                <a:ea typeface="Calibri"/>
                <a:cs typeface="Calibri" panose="020F0502020204030204" pitchFamily="34" charset="0"/>
                <a:sym typeface="Calibri"/>
              </a:rPr>
              <a:t> and Environmental Systems Science, Vienna, Austria</a:t>
            </a:r>
            <a:endParaRPr dirty="0">
              <a:solidFill>
                <a:schemeClr val="dk1"/>
              </a:solidFill>
              <a:latin typeface="Calibri" panose="020F0502020204030204" pitchFamily="34" charset="0"/>
              <a:ea typeface="Calibri"/>
              <a:cs typeface="Calibri" panose="020F0502020204030204" pitchFamily="34" charset="0"/>
              <a:sym typeface="Calibri"/>
            </a:endParaRPr>
          </a:p>
          <a:p>
            <a:pPr marL="1141413" algn="l" eaLnBrk="1" fontAlgn="auto" hangingPunct="1">
              <a:spcBef>
                <a:spcPts val="0"/>
              </a:spcBef>
              <a:buSzPct val="100000"/>
              <a:buFont typeface="Arial"/>
              <a:buNone/>
              <a:defRPr/>
            </a:pPr>
            <a:r>
              <a:rPr lang="de-DE" sz="2800" baseline="30000" dirty="0">
                <a:solidFill>
                  <a:schemeClr val="dk1"/>
                </a:solidFill>
                <a:latin typeface="Calibri" panose="020F0502020204030204" pitchFamily="34" charset="0"/>
                <a:ea typeface="Calibri"/>
                <a:cs typeface="Calibri" panose="020F0502020204030204" pitchFamily="34" charset="0"/>
                <a:sym typeface="Calibri"/>
              </a:rPr>
              <a:t>2</a:t>
            </a:r>
            <a:r>
              <a:rPr lang="de-DE" sz="2800" dirty="0">
                <a:solidFill>
                  <a:schemeClr val="dk1"/>
                </a:solidFill>
                <a:latin typeface="Calibri" panose="020F0502020204030204" pitchFamily="34" charset="0"/>
                <a:ea typeface="Calibri"/>
                <a:cs typeface="Calibri" panose="020F0502020204030204" pitchFamily="34" charset="0"/>
                <a:sym typeface="Calibri"/>
              </a:rPr>
              <a:t>Stockholm University, Department </a:t>
            </a:r>
            <a:r>
              <a:rPr lang="de-DE" sz="2800" dirty="0" err="1">
                <a:solidFill>
                  <a:schemeClr val="dk1"/>
                </a:solidFill>
                <a:latin typeface="Calibri" panose="020F0502020204030204" pitchFamily="34" charset="0"/>
                <a:ea typeface="Calibri"/>
                <a:cs typeface="Calibri" panose="020F0502020204030204" pitchFamily="34" charset="0"/>
                <a:sym typeface="Calibri"/>
              </a:rPr>
              <a:t>of</a:t>
            </a:r>
            <a:r>
              <a:rPr lang="de-DE" sz="2800" dirty="0">
                <a:solidFill>
                  <a:schemeClr val="dk1"/>
                </a:solidFill>
                <a:latin typeface="Calibri" panose="020F0502020204030204" pitchFamily="34" charset="0"/>
                <a:ea typeface="Calibri"/>
                <a:cs typeface="Calibri" panose="020F0502020204030204" pitchFamily="34" charset="0"/>
                <a:sym typeface="Calibri"/>
              </a:rPr>
              <a:t> </a:t>
            </a:r>
            <a:r>
              <a:rPr lang="de-DE" sz="2800" dirty="0" err="1">
                <a:solidFill>
                  <a:schemeClr val="dk1"/>
                </a:solidFill>
                <a:latin typeface="Calibri" panose="020F0502020204030204" pitchFamily="34" charset="0"/>
                <a:ea typeface="Calibri"/>
                <a:cs typeface="Calibri" panose="020F0502020204030204" pitchFamily="34" charset="0"/>
                <a:sym typeface="Calibri"/>
              </a:rPr>
              <a:t>Physical</a:t>
            </a:r>
            <a:r>
              <a:rPr lang="de-DE" sz="2800" dirty="0">
                <a:solidFill>
                  <a:schemeClr val="dk1"/>
                </a:solidFill>
                <a:latin typeface="Calibri" panose="020F0502020204030204" pitchFamily="34" charset="0"/>
                <a:ea typeface="Calibri"/>
                <a:cs typeface="Calibri" panose="020F0502020204030204" pitchFamily="34" charset="0"/>
                <a:sym typeface="Calibri"/>
              </a:rPr>
              <a:t> </a:t>
            </a:r>
            <a:r>
              <a:rPr lang="de-DE" sz="2800" dirty="0" err="1">
                <a:solidFill>
                  <a:schemeClr val="dk1"/>
                </a:solidFill>
                <a:latin typeface="Calibri" panose="020F0502020204030204" pitchFamily="34" charset="0"/>
                <a:ea typeface="Calibri"/>
                <a:cs typeface="Calibri" panose="020F0502020204030204" pitchFamily="34" charset="0"/>
                <a:sym typeface="Calibri"/>
              </a:rPr>
              <a:t>Geography</a:t>
            </a:r>
            <a:r>
              <a:rPr lang="de-DE" sz="2800" dirty="0">
                <a:solidFill>
                  <a:schemeClr val="dk1"/>
                </a:solidFill>
                <a:latin typeface="Calibri" panose="020F0502020204030204" pitchFamily="34" charset="0"/>
                <a:ea typeface="Calibri"/>
                <a:cs typeface="Calibri" panose="020F0502020204030204" pitchFamily="34" charset="0"/>
                <a:sym typeface="Calibri"/>
              </a:rPr>
              <a:t>, Stockholm, </a:t>
            </a:r>
            <a:r>
              <a:rPr lang="de-DE" sz="2800" dirty="0" err="1">
                <a:solidFill>
                  <a:schemeClr val="dk1"/>
                </a:solidFill>
                <a:latin typeface="Calibri" panose="020F0502020204030204" pitchFamily="34" charset="0"/>
                <a:ea typeface="Calibri"/>
                <a:cs typeface="Calibri" panose="020F0502020204030204" pitchFamily="34" charset="0"/>
                <a:sym typeface="Calibri"/>
              </a:rPr>
              <a:t>Sweden</a:t>
            </a:r>
            <a:endParaRPr dirty="0">
              <a:solidFill>
                <a:schemeClr val="dk1"/>
              </a:solidFill>
              <a:latin typeface="Calibri" panose="020F0502020204030204" pitchFamily="34" charset="0"/>
              <a:ea typeface="Calibri"/>
              <a:cs typeface="Calibri" panose="020F0502020204030204" pitchFamily="34" charset="0"/>
              <a:sym typeface="Calibri"/>
            </a:endParaRPr>
          </a:p>
          <a:p>
            <a:pPr marL="1141413" algn="l" eaLnBrk="1" fontAlgn="auto" hangingPunct="1">
              <a:spcBef>
                <a:spcPts val="0"/>
              </a:spcBef>
              <a:buSzPct val="100000"/>
              <a:buFont typeface="Arial"/>
              <a:buNone/>
              <a:defRPr/>
            </a:pPr>
            <a:r>
              <a:rPr lang="de-DE" sz="2800" baseline="30000" dirty="0">
                <a:solidFill>
                  <a:schemeClr val="dk1"/>
                </a:solidFill>
                <a:latin typeface="Calibri" panose="020F0502020204030204" pitchFamily="34" charset="0"/>
                <a:ea typeface="Calibri"/>
                <a:cs typeface="Calibri" panose="020F0502020204030204" pitchFamily="34" charset="0"/>
                <a:sym typeface="Calibri"/>
              </a:rPr>
              <a:t>3</a:t>
            </a:r>
            <a:r>
              <a:rPr lang="de-DE" sz="2800" dirty="0">
                <a:solidFill>
                  <a:schemeClr val="dk1"/>
                </a:solidFill>
                <a:latin typeface="Calibri" panose="020F0502020204030204" pitchFamily="34" charset="0"/>
                <a:ea typeface="Calibri"/>
                <a:cs typeface="Calibri" panose="020F0502020204030204" pitchFamily="34" charset="0"/>
                <a:sym typeface="Calibri"/>
              </a:rPr>
              <a:t>Ca' </a:t>
            </a:r>
            <a:r>
              <a:rPr lang="de-DE" sz="2800" dirty="0" err="1">
                <a:solidFill>
                  <a:schemeClr val="dk1"/>
                </a:solidFill>
                <a:latin typeface="Calibri" panose="020F0502020204030204" pitchFamily="34" charset="0"/>
                <a:ea typeface="Calibri"/>
                <a:cs typeface="Calibri" panose="020F0502020204030204" pitchFamily="34" charset="0"/>
                <a:sym typeface="Calibri"/>
              </a:rPr>
              <a:t>Foscari</a:t>
            </a:r>
            <a:r>
              <a:rPr lang="de-DE" sz="2800" dirty="0">
                <a:solidFill>
                  <a:schemeClr val="dk1"/>
                </a:solidFill>
                <a:latin typeface="Calibri" panose="020F0502020204030204" pitchFamily="34" charset="0"/>
                <a:ea typeface="Calibri"/>
                <a:cs typeface="Calibri" panose="020F0502020204030204" pitchFamily="34" charset="0"/>
                <a:sym typeface="Calibri"/>
              </a:rPr>
              <a:t> University, Department </a:t>
            </a:r>
            <a:r>
              <a:rPr lang="de-DE" sz="2800" dirty="0" err="1">
                <a:solidFill>
                  <a:schemeClr val="dk1"/>
                </a:solidFill>
                <a:latin typeface="Calibri" panose="020F0502020204030204" pitchFamily="34" charset="0"/>
                <a:ea typeface="Calibri"/>
                <a:cs typeface="Calibri" panose="020F0502020204030204" pitchFamily="34" charset="0"/>
                <a:sym typeface="Calibri"/>
              </a:rPr>
              <a:t>of</a:t>
            </a:r>
            <a:r>
              <a:rPr lang="de-DE" sz="2800" dirty="0">
                <a:solidFill>
                  <a:schemeClr val="dk1"/>
                </a:solidFill>
                <a:latin typeface="Calibri" panose="020F0502020204030204" pitchFamily="34" charset="0"/>
                <a:ea typeface="Calibri"/>
                <a:cs typeface="Calibri" panose="020F0502020204030204" pitchFamily="34" charset="0"/>
                <a:sym typeface="Calibri"/>
              </a:rPr>
              <a:t> Environmental Sciences, </a:t>
            </a:r>
            <a:r>
              <a:rPr lang="de-DE" sz="2800" dirty="0" err="1">
                <a:solidFill>
                  <a:schemeClr val="dk1"/>
                </a:solidFill>
                <a:latin typeface="Calibri" panose="020F0502020204030204" pitchFamily="34" charset="0"/>
                <a:ea typeface="Calibri"/>
                <a:cs typeface="Calibri" panose="020F0502020204030204" pitchFamily="34" charset="0"/>
                <a:sym typeface="Calibri"/>
              </a:rPr>
              <a:t>Informatics</a:t>
            </a:r>
            <a:r>
              <a:rPr lang="de-DE" sz="2800" dirty="0">
                <a:solidFill>
                  <a:schemeClr val="dk1"/>
                </a:solidFill>
                <a:latin typeface="Calibri" panose="020F0502020204030204" pitchFamily="34" charset="0"/>
                <a:ea typeface="Calibri"/>
                <a:cs typeface="Calibri" panose="020F0502020204030204" pitchFamily="34" charset="0"/>
                <a:sym typeface="Calibri"/>
              </a:rPr>
              <a:t> and </a:t>
            </a:r>
            <a:r>
              <a:rPr lang="de-DE" sz="2800" dirty="0" err="1">
                <a:solidFill>
                  <a:schemeClr val="dk1"/>
                </a:solidFill>
                <a:latin typeface="Calibri" panose="020F0502020204030204" pitchFamily="34" charset="0"/>
                <a:ea typeface="Calibri"/>
                <a:cs typeface="Calibri" panose="020F0502020204030204" pitchFamily="34" charset="0"/>
                <a:sym typeface="Calibri"/>
              </a:rPr>
              <a:t>Statistics</a:t>
            </a:r>
            <a:r>
              <a:rPr lang="de-DE" sz="2800" dirty="0">
                <a:solidFill>
                  <a:schemeClr val="dk1"/>
                </a:solidFill>
                <a:latin typeface="Calibri" panose="020F0502020204030204" pitchFamily="34" charset="0"/>
                <a:ea typeface="Calibri"/>
                <a:cs typeface="Calibri" panose="020F0502020204030204" pitchFamily="34" charset="0"/>
                <a:sym typeface="Calibri"/>
              </a:rPr>
              <a:t>, and CNR Institute </a:t>
            </a:r>
            <a:r>
              <a:rPr lang="de-DE" sz="2800" dirty="0" err="1">
                <a:solidFill>
                  <a:schemeClr val="dk1"/>
                </a:solidFill>
                <a:latin typeface="Calibri" panose="020F0502020204030204" pitchFamily="34" charset="0"/>
                <a:ea typeface="Calibri"/>
                <a:cs typeface="Calibri" panose="020F0502020204030204" pitchFamily="34" charset="0"/>
                <a:sym typeface="Calibri"/>
              </a:rPr>
              <a:t>of</a:t>
            </a:r>
            <a:r>
              <a:rPr lang="de-DE" sz="2800" dirty="0">
                <a:solidFill>
                  <a:schemeClr val="dk1"/>
                </a:solidFill>
                <a:latin typeface="Calibri" panose="020F0502020204030204" pitchFamily="34" charset="0"/>
                <a:ea typeface="Calibri"/>
                <a:cs typeface="Calibri" panose="020F0502020204030204" pitchFamily="34" charset="0"/>
                <a:sym typeface="Calibri"/>
              </a:rPr>
              <a:t> Polar Sciences, Venice, </a:t>
            </a:r>
            <a:r>
              <a:rPr lang="de-DE" sz="2800" dirty="0" err="1">
                <a:solidFill>
                  <a:schemeClr val="dk1"/>
                </a:solidFill>
                <a:latin typeface="Calibri" panose="020F0502020204030204" pitchFamily="34" charset="0"/>
                <a:ea typeface="Calibri"/>
                <a:cs typeface="Calibri" panose="020F0502020204030204" pitchFamily="34" charset="0"/>
                <a:sym typeface="Calibri"/>
              </a:rPr>
              <a:t>Italy</a:t>
            </a:r>
            <a:endParaRPr dirty="0">
              <a:solidFill>
                <a:schemeClr val="dk1"/>
              </a:solidFill>
              <a:latin typeface="Calibri" panose="020F0502020204030204" pitchFamily="34" charset="0"/>
              <a:ea typeface="Calibri"/>
              <a:cs typeface="Calibri" panose="020F0502020204030204" pitchFamily="34" charset="0"/>
              <a:sym typeface="Calibri"/>
            </a:endParaRPr>
          </a:p>
          <a:p>
            <a:pPr marL="1141413" algn="l" eaLnBrk="1" fontAlgn="auto" hangingPunct="1">
              <a:spcBef>
                <a:spcPts val="0"/>
              </a:spcBef>
              <a:buSzPct val="100000"/>
              <a:buFont typeface="Arial"/>
              <a:buNone/>
              <a:defRPr/>
            </a:pPr>
            <a:r>
              <a:rPr lang="de-DE" sz="2800" baseline="30000" dirty="0">
                <a:solidFill>
                  <a:schemeClr val="dk1"/>
                </a:solidFill>
                <a:latin typeface="Calibri" panose="020F0502020204030204" pitchFamily="34" charset="0"/>
                <a:ea typeface="Calibri"/>
                <a:cs typeface="Calibri" panose="020F0502020204030204" pitchFamily="34" charset="0"/>
                <a:sym typeface="Calibri"/>
              </a:rPr>
              <a:t>4</a:t>
            </a:r>
            <a:r>
              <a:rPr lang="de-DE" sz="2800" dirty="0">
                <a:solidFill>
                  <a:schemeClr val="dk1"/>
                </a:solidFill>
                <a:latin typeface="Calibri" panose="020F0502020204030204" pitchFamily="34" charset="0"/>
                <a:ea typeface="Calibri"/>
                <a:cs typeface="Calibri" panose="020F0502020204030204" pitchFamily="34" charset="0"/>
                <a:sym typeface="Calibri"/>
              </a:rPr>
              <a:t>Vrije </a:t>
            </a:r>
            <a:r>
              <a:rPr lang="de-DE" sz="2800" dirty="0" err="1">
                <a:solidFill>
                  <a:schemeClr val="dk1"/>
                </a:solidFill>
                <a:latin typeface="Calibri" panose="020F0502020204030204" pitchFamily="34" charset="0"/>
                <a:ea typeface="Calibri"/>
                <a:cs typeface="Calibri" panose="020F0502020204030204" pitchFamily="34" charset="0"/>
                <a:sym typeface="Calibri"/>
              </a:rPr>
              <a:t>Universiteit</a:t>
            </a:r>
            <a:r>
              <a:rPr lang="de-DE" sz="2800" dirty="0">
                <a:solidFill>
                  <a:schemeClr val="dk1"/>
                </a:solidFill>
                <a:latin typeface="Calibri" panose="020F0502020204030204" pitchFamily="34" charset="0"/>
                <a:ea typeface="Calibri"/>
                <a:cs typeface="Calibri" panose="020F0502020204030204" pitchFamily="34" charset="0"/>
                <a:sym typeface="Calibri"/>
              </a:rPr>
              <a:t> Amsterdam, Department </a:t>
            </a:r>
            <a:r>
              <a:rPr lang="de-DE" sz="2800" dirty="0" err="1">
                <a:solidFill>
                  <a:schemeClr val="dk1"/>
                </a:solidFill>
                <a:latin typeface="Calibri" panose="020F0502020204030204" pitchFamily="34" charset="0"/>
                <a:ea typeface="Calibri"/>
                <a:cs typeface="Calibri" panose="020F0502020204030204" pitchFamily="34" charset="0"/>
                <a:sym typeface="Calibri"/>
              </a:rPr>
              <a:t>of</a:t>
            </a:r>
            <a:r>
              <a:rPr lang="de-DE" sz="2800" dirty="0">
                <a:solidFill>
                  <a:schemeClr val="dk1"/>
                </a:solidFill>
                <a:latin typeface="Calibri" panose="020F0502020204030204" pitchFamily="34" charset="0"/>
                <a:ea typeface="Calibri"/>
                <a:cs typeface="Calibri" panose="020F0502020204030204" pitchFamily="34" charset="0"/>
                <a:sym typeface="Calibri"/>
              </a:rPr>
              <a:t> Earth and Climate, Amsterdam, </a:t>
            </a:r>
            <a:r>
              <a:rPr lang="de-DE" sz="2800" dirty="0" err="1">
                <a:solidFill>
                  <a:schemeClr val="dk1"/>
                </a:solidFill>
                <a:latin typeface="Calibri" panose="020F0502020204030204" pitchFamily="34" charset="0"/>
                <a:ea typeface="Calibri"/>
                <a:cs typeface="Calibri" panose="020F0502020204030204" pitchFamily="34" charset="0"/>
                <a:sym typeface="Calibri"/>
              </a:rPr>
              <a:t>Netherlands</a:t>
            </a:r>
            <a:endParaRPr dirty="0">
              <a:solidFill>
                <a:schemeClr val="dk1"/>
              </a:solidFill>
              <a:latin typeface="Calibri" panose="020F0502020204030204" pitchFamily="34" charset="0"/>
              <a:ea typeface="Calibri"/>
              <a:cs typeface="Calibri" panose="020F0502020204030204" pitchFamily="34" charset="0"/>
              <a:sym typeface="Calibri"/>
            </a:endParaRPr>
          </a:p>
          <a:p>
            <a:pPr marL="1141413" algn="l" eaLnBrk="1" fontAlgn="auto" hangingPunct="1">
              <a:spcBef>
                <a:spcPts val="0"/>
              </a:spcBef>
              <a:buSzPct val="100000"/>
              <a:buFont typeface="Arial"/>
              <a:buNone/>
              <a:defRPr/>
            </a:pPr>
            <a:r>
              <a:rPr lang="de-DE" sz="2800" baseline="30000" dirty="0">
                <a:solidFill>
                  <a:schemeClr val="dk1"/>
                </a:solidFill>
                <a:latin typeface="Calibri" panose="020F0502020204030204" pitchFamily="34" charset="0"/>
                <a:ea typeface="Calibri"/>
                <a:cs typeface="Calibri" panose="020F0502020204030204" pitchFamily="34" charset="0"/>
                <a:sym typeface="Calibri"/>
              </a:rPr>
              <a:t>5</a:t>
            </a:r>
            <a:r>
              <a:rPr lang="de-DE" sz="2800" dirty="0">
                <a:solidFill>
                  <a:schemeClr val="dk1"/>
                </a:solidFill>
                <a:latin typeface="Calibri" panose="020F0502020204030204" pitchFamily="34" charset="0"/>
                <a:ea typeface="Calibri"/>
                <a:cs typeface="Calibri" panose="020F0502020204030204" pitchFamily="34" charset="0"/>
                <a:sym typeface="Calibri"/>
              </a:rPr>
              <a:t>Alfred Wegener Institute, Helmholtz </a:t>
            </a:r>
            <a:r>
              <a:rPr lang="de-DE" sz="2800" dirty="0" err="1">
                <a:solidFill>
                  <a:schemeClr val="dk1"/>
                </a:solidFill>
                <a:latin typeface="Calibri" panose="020F0502020204030204" pitchFamily="34" charset="0"/>
                <a:ea typeface="Calibri"/>
                <a:cs typeface="Calibri" panose="020F0502020204030204" pitchFamily="34" charset="0"/>
                <a:sym typeface="Calibri"/>
              </a:rPr>
              <a:t>Centre</a:t>
            </a:r>
            <a:r>
              <a:rPr lang="de-DE" sz="2800" dirty="0">
                <a:solidFill>
                  <a:schemeClr val="dk1"/>
                </a:solidFill>
                <a:latin typeface="Calibri" panose="020F0502020204030204" pitchFamily="34" charset="0"/>
                <a:ea typeface="Calibri"/>
                <a:cs typeface="Calibri" panose="020F0502020204030204" pitchFamily="34" charset="0"/>
                <a:sym typeface="Calibri"/>
              </a:rPr>
              <a:t> </a:t>
            </a:r>
            <a:r>
              <a:rPr lang="de-DE" sz="2800" dirty="0" err="1">
                <a:solidFill>
                  <a:schemeClr val="dk1"/>
                </a:solidFill>
                <a:latin typeface="Calibri" panose="020F0502020204030204" pitchFamily="34" charset="0"/>
                <a:ea typeface="Calibri"/>
                <a:cs typeface="Calibri" panose="020F0502020204030204" pitchFamily="34" charset="0"/>
                <a:sym typeface="Calibri"/>
              </a:rPr>
              <a:t>for</a:t>
            </a:r>
            <a:r>
              <a:rPr lang="de-DE" sz="2800" dirty="0">
                <a:solidFill>
                  <a:schemeClr val="dk1"/>
                </a:solidFill>
                <a:latin typeface="Calibri" panose="020F0502020204030204" pitchFamily="34" charset="0"/>
                <a:ea typeface="Calibri"/>
                <a:cs typeface="Calibri" panose="020F0502020204030204" pitchFamily="34" charset="0"/>
                <a:sym typeface="Calibri"/>
              </a:rPr>
              <a:t> Polar and Marine Research, Potsdam, Germany</a:t>
            </a:r>
            <a:endParaRPr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3077" name="Google Shape;92;p1">
            <a:extLst>
              <a:ext uri="{FF2B5EF4-FFF2-40B4-BE49-F238E27FC236}">
                <a16:creationId xmlns:a16="http://schemas.microsoft.com/office/drawing/2014/main" id="{1C5E4C31-7393-4014-BFD2-C901E4AFDAD8}"/>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2" r="-92"/>
          <a:stretch>
            <a:fillRect/>
          </a:stretch>
        </p:blipFill>
        <p:spPr bwMode="auto">
          <a:xfrm>
            <a:off x="9170988" y="301625"/>
            <a:ext cx="2411412" cy="6746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078" name="Google Shape;93;p1">
            <a:extLst>
              <a:ext uri="{FF2B5EF4-FFF2-40B4-BE49-F238E27FC236}">
                <a16:creationId xmlns:a16="http://schemas.microsoft.com/office/drawing/2014/main" id="{D1A8F74F-4A6C-4A70-AC04-F7891B31D403}"/>
              </a:ext>
            </a:extLst>
          </p:cNvPr>
          <p:cNvSpPr txBox="1">
            <a:spLocks noChangeArrowheads="1"/>
          </p:cNvSpPr>
          <p:nvPr/>
        </p:nvSpPr>
        <p:spPr bwMode="auto">
          <a:xfrm>
            <a:off x="11039475" y="6642100"/>
            <a:ext cx="12366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800" dirty="0">
                <a:solidFill>
                  <a:srgbClr val="D8D8D8"/>
                </a:solidFill>
                <a:latin typeface="Calibri" panose="020F0502020204030204" pitchFamily="34" charset="0"/>
                <a:cs typeface="Calibri" panose="020F0502020204030204" pitchFamily="34" charset="0"/>
                <a:sym typeface="Calibri" panose="020F0502020204030204" pitchFamily="34" charset="0"/>
              </a:rPr>
              <a:t>© Victoria Martin, 2018</a:t>
            </a:r>
            <a:endParaRPr lang="en-US" altLang="en-US" sz="800" dirty="0">
              <a:solidFill>
                <a:srgbClr val="D8D8D8"/>
              </a:solidFill>
              <a:latin typeface="Calibri" panose="020F0502020204030204" pitchFamily="34" charset="0"/>
              <a:cs typeface="Calibri" panose="020F0502020204030204" pitchFamily="34" charset="0"/>
              <a:sym typeface="Calibri" panose="020F0502020204030204" pitchFamily="34" charset="0"/>
            </a:endParaRPr>
          </a:p>
        </p:txBody>
      </p:sp>
      <p:pic>
        <p:nvPicPr>
          <p:cNvPr id="3079" name="Google Shape;94;p1">
            <a:extLst>
              <a:ext uri="{FF2B5EF4-FFF2-40B4-BE49-F238E27FC236}">
                <a16:creationId xmlns:a16="http://schemas.microsoft.com/office/drawing/2014/main" id="{609EF8D5-730E-4FFC-9C9F-D3CC35611BD0}"/>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01625"/>
            <a:ext cx="47625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97;p10">
            <a:extLst>
              <a:ext uri="{FF2B5EF4-FFF2-40B4-BE49-F238E27FC236}">
                <a16:creationId xmlns:a16="http://schemas.microsoft.com/office/drawing/2014/main" id="{18201B64-A6C5-4321-AB76-1C9A91FD5FA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488" y="2139950"/>
            <a:ext cx="588645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Google Shape;198;p10">
            <a:extLst>
              <a:ext uri="{FF2B5EF4-FFF2-40B4-BE49-F238E27FC236}">
                <a16:creationId xmlns:a16="http://schemas.microsoft.com/office/drawing/2014/main" id="{93971D8A-5DA7-4F74-8860-6D2C59C09AD8}"/>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63" y="2127250"/>
            <a:ext cx="588645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Google Shape;199;p10">
            <a:extLst>
              <a:ext uri="{FF2B5EF4-FFF2-40B4-BE49-F238E27FC236}">
                <a16:creationId xmlns:a16="http://schemas.microsoft.com/office/drawing/2014/main" id="{F1E41105-BCED-4E08-8EEB-92C854265F4F}"/>
              </a:ext>
            </a:extLst>
          </p:cNvPr>
          <p:cNvSpPr>
            <a:spLocks noChangeArrowheads="1"/>
          </p:cNvSpPr>
          <p:nvPr/>
        </p:nvSpPr>
        <p:spPr bwMode="auto">
          <a:xfrm>
            <a:off x="598488" y="349250"/>
            <a:ext cx="10995025" cy="1425762"/>
          </a:xfrm>
          <a:prstGeom prst="roundRect">
            <a:avLst>
              <a:gd name="adj" fmla="val 16667"/>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90000"/>
              </a:lnSpc>
              <a:buSzPts val="1400"/>
              <a:buFont typeface="Calibri" panose="020F0502020204030204" pitchFamily="34" charset="0"/>
              <a:buNone/>
            </a:pPr>
            <a:r>
              <a:rPr lang="de-DE" altLang="en-US" dirty="0" err="1">
                <a:latin typeface="Calibri" panose="020F0502020204030204" pitchFamily="34" charset="0"/>
                <a:cs typeface="Calibri" panose="020F0502020204030204" pitchFamily="34" charset="0"/>
                <a:sym typeface="Calibri" panose="020F0502020204030204" pitchFamily="34" charset="0"/>
              </a:rPr>
              <a:t>Bacterial</a:t>
            </a:r>
            <a:r>
              <a:rPr lang="de-DE" altLang="en-US" dirty="0">
                <a:latin typeface="Calibri" panose="020F0502020204030204" pitchFamily="34" charset="0"/>
                <a:cs typeface="Calibri" panose="020F0502020204030204" pitchFamily="34" charset="0"/>
                <a:sym typeface="Calibri" panose="020F0502020204030204" pitchFamily="34" charset="0"/>
              </a:rPr>
              <a:t>/</a:t>
            </a:r>
            <a:r>
              <a:rPr lang="de-DE" altLang="en-US" dirty="0" err="1">
                <a:latin typeface="Calibri" panose="020F0502020204030204" pitchFamily="34" charset="0"/>
                <a:cs typeface="Calibri" panose="020F0502020204030204" pitchFamily="34" charset="0"/>
                <a:sym typeface="Calibri" panose="020F0502020204030204" pitchFamily="34" charset="0"/>
              </a:rPr>
              <a:t>archaeal</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communities</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of</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permanently</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frozen</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soils</a:t>
            </a:r>
            <a:r>
              <a:rPr lang="de-DE" altLang="en-US" dirty="0">
                <a:latin typeface="Calibri" panose="020F0502020204030204" pitchFamily="34" charset="0"/>
                <a:cs typeface="Calibri" panose="020F0502020204030204" pitchFamily="34" charset="0"/>
                <a:sym typeface="Calibri" panose="020F0502020204030204" pitchFamily="34" charset="0"/>
              </a:rPr>
              <a:t> and </a:t>
            </a:r>
            <a:r>
              <a:rPr lang="de-DE" altLang="en-US" dirty="0" err="1">
                <a:latin typeface="Calibri" panose="020F0502020204030204" pitchFamily="34" charset="0"/>
                <a:cs typeface="Calibri" panose="020F0502020204030204" pitchFamily="34" charset="0"/>
                <a:sym typeface="Calibri" panose="020F0502020204030204" pitchFamily="34" charset="0"/>
              </a:rPr>
              <a:t>low</a:t>
            </a:r>
            <a:r>
              <a:rPr lang="de-DE" altLang="en-US" dirty="0">
                <a:latin typeface="Calibri" panose="020F0502020204030204" pitchFamily="34" charset="0"/>
                <a:cs typeface="Calibri" panose="020F0502020204030204" pitchFamily="34" charset="0"/>
                <a:sym typeface="Calibri" panose="020F0502020204030204" pitchFamily="34" charset="0"/>
              </a:rPr>
              <a:t>-center </a:t>
            </a:r>
            <a:r>
              <a:rPr lang="de-DE" altLang="en-US" dirty="0" err="1">
                <a:latin typeface="Calibri" panose="020F0502020204030204" pitchFamily="34" charset="0"/>
                <a:cs typeface="Calibri" panose="020F0502020204030204" pitchFamily="34" charset="0"/>
                <a:sym typeface="Calibri" panose="020F0502020204030204" pitchFamily="34" charset="0"/>
              </a:rPr>
              <a:t>polygon</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soils</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differ</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between</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the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temperature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treatments</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indicating</a:t>
            </a:r>
            <a:r>
              <a:rPr lang="de-DE" altLang="en-US" dirty="0">
                <a:latin typeface="Calibri" panose="020F0502020204030204" pitchFamily="34" charset="0"/>
                <a:cs typeface="Calibri" panose="020F0502020204030204" pitchFamily="34" charset="0"/>
                <a:sym typeface="Calibri" panose="020F0502020204030204" pitchFamily="34" charset="0"/>
              </a:rPr>
              <a:t> a </a:t>
            </a:r>
            <a:r>
              <a:rPr lang="de-DE" altLang="en-US" dirty="0" err="1">
                <a:latin typeface="Calibri" panose="020F0502020204030204" pitchFamily="34" charset="0"/>
                <a:cs typeface="Calibri" panose="020F0502020204030204" pitchFamily="34" charset="0"/>
                <a:sym typeface="Calibri" panose="020F0502020204030204" pitchFamily="34" charset="0"/>
              </a:rPr>
              <a:t>warming</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effect</a:t>
            </a:r>
            <a:r>
              <a:rPr lang="de-DE" altLang="en-US" dirty="0">
                <a:latin typeface="Calibri" panose="020F0502020204030204" pitchFamily="34" charset="0"/>
                <a:cs typeface="Calibri" panose="020F0502020204030204" pitchFamily="34" charset="0"/>
                <a:sym typeface="Calibri" panose="020F0502020204030204" pitchFamily="34" charset="0"/>
              </a:rPr>
              <a:t> in </a:t>
            </a:r>
            <a:r>
              <a:rPr lang="de-DE" altLang="en-US" dirty="0" err="1">
                <a:latin typeface="Calibri" panose="020F0502020204030204" pitchFamily="34" charset="0"/>
                <a:cs typeface="Calibri" panose="020F0502020204030204" pitchFamily="34" charset="0"/>
                <a:sym typeface="Calibri" panose="020F0502020204030204" pitchFamily="34" charset="0"/>
              </a:rPr>
              <a:t>these</a:t>
            </a:r>
            <a:r>
              <a:rPr lang="de-DE" altLang="en-US" dirty="0">
                <a:latin typeface="Calibri" panose="020F0502020204030204" pitchFamily="34" charset="0"/>
                <a:cs typeface="Calibri" panose="020F0502020204030204" pitchFamily="34" charset="0"/>
                <a:sym typeface="Calibri" panose="020F0502020204030204" pitchFamily="34" charset="0"/>
              </a:rPr>
              <a:t> extreme </a:t>
            </a:r>
            <a:r>
              <a:rPr lang="de-DE" altLang="en-US" dirty="0" err="1">
                <a:latin typeface="Calibri" panose="020F0502020204030204" pitchFamily="34" charset="0"/>
                <a:cs typeface="Calibri" panose="020F0502020204030204" pitchFamily="34" charset="0"/>
                <a:sym typeface="Calibri" panose="020F0502020204030204" pitchFamily="34" charset="0"/>
              </a:rPr>
              <a:t>environments</a:t>
            </a:r>
            <a:r>
              <a:rPr lang="de-DE" altLang="en-US" dirty="0">
                <a:latin typeface="Calibri" panose="020F0502020204030204" pitchFamily="34" charset="0"/>
                <a:cs typeface="Calibri" panose="020F0502020204030204" pitchFamily="34" charset="0"/>
                <a:sym typeface="Calibri" panose="020F0502020204030204" pitchFamily="34" charset="0"/>
              </a:rPr>
              <a:t>. This </a:t>
            </a:r>
            <a:r>
              <a:rPr lang="de-DE" altLang="en-US" dirty="0" err="1">
                <a:latin typeface="Calibri" panose="020F0502020204030204" pitchFamily="34" charset="0"/>
                <a:cs typeface="Calibri" panose="020F0502020204030204" pitchFamily="34" charset="0"/>
                <a:sym typeface="Calibri" panose="020F0502020204030204" pitchFamily="34" charset="0"/>
              </a:rPr>
              <a:t>effect</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is</a:t>
            </a:r>
            <a:r>
              <a:rPr lang="de-DE" altLang="en-US" dirty="0">
                <a:latin typeface="Calibri" panose="020F0502020204030204" pitchFamily="34" charset="0"/>
                <a:cs typeface="Calibri" panose="020F0502020204030204" pitchFamily="34" charset="0"/>
                <a:sym typeface="Calibri" panose="020F0502020204030204" pitchFamily="34" charset="0"/>
              </a:rPr>
              <a:t> not </a:t>
            </a:r>
            <a:r>
              <a:rPr lang="de-DE" altLang="en-US" dirty="0" err="1">
                <a:latin typeface="Calibri" panose="020F0502020204030204" pitchFamily="34" charset="0"/>
                <a:cs typeface="Calibri" panose="020F0502020204030204" pitchFamily="34" charset="0"/>
                <a:sym typeface="Calibri" panose="020F0502020204030204" pitchFamily="34" charset="0"/>
              </a:rPr>
              <a:t>detectable</a:t>
            </a:r>
            <a:r>
              <a:rPr lang="de-DE" altLang="en-US" dirty="0">
                <a:latin typeface="Calibri" panose="020F0502020204030204" pitchFamily="34" charset="0"/>
                <a:cs typeface="Calibri" panose="020F0502020204030204" pitchFamily="34" charset="0"/>
                <a:sym typeface="Calibri" panose="020F0502020204030204" pitchFamily="34" charset="0"/>
              </a:rPr>
              <a:t> in </a:t>
            </a:r>
            <a:r>
              <a:rPr lang="de-DE" altLang="en-US" dirty="0" err="1">
                <a:latin typeface="Calibri" panose="020F0502020204030204" pitchFamily="34" charset="0"/>
                <a:cs typeface="Calibri" panose="020F0502020204030204" pitchFamily="34" charset="0"/>
                <a:sym typeface="Calibri" panose="020F0502020204030204" pitchFamily="34" charset="0"/>
              </a:rPr>
              <a:t>any</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other</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soil</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layer</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or</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polygon</a:t>
            </a:r>
            <a:r>
              <a:rPr lang="de-DE" altLang="en-US" dirty="0">
                <a:latin typeface="Calibri" panose="020F0502020204030204" pitchFamily="34" charset="0"/>
                <a:cs typeface="Calibri" panose="020F0502020204030204" pitchFamily="34" charset="0"/>
                <a:sym typeface="Calibri" panose="020F0502020204030204" pitchFamily="34" charset="0"/>
              </a:rPr>
              <a:t> type, </a:t>
            </a:r>
            <a:r>
              <a:rPr lang="de-DE" altLang="en-US" dirty="0" err="1">
                <a:latin typeface="Calibri" panose="020F0502020204030204" pitchFamily="34" charset="0"/>
                <a:cs typeface="Calibri" panose="020F0502020204030204" pitchFamily="34" charset="0"/>
                <a:sym typeface="Calibri" panose="020F0502020204030204" pitchFamily="34" charset="0"/>
              </a:rPr>
              <a:t>suggesting</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that</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those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communities</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are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used</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to</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fluctuating</a:t>
            </a:r>
            <a:r>
              <a:rPr lang="de-DE" altLang="en-US" dirty="0">
                <a:latin typeface="Calibri" panose="020F0502020204030204" pitchFamily="34" charset="0"/>
                <a:cs typeface="Calibri" panose="020F0502020204030204" pitchFamily="34" charset="0"/>
                <a:sym typeface="Calibri" panose="020F0502020204030204" pitchFamily="34" charset="0"/>
              </a:rPr>
              <a:t> (and warmer) </a:t>
            </a:r>
            <a:r>
              <a:rPr lang="de-DE" altLang="en-US" dirty="0" err="1">
                <a:latin typeface="Calibri" panose="020F0502020204030204" pitchFamily="34" charset="0"/>
                <a:cs typeface="Calibri" panose="020F0502020204030204" pitchFamily="34" charset="0"/>
                <a:sym typeface="Calibri" panose="020F0502020204030204" pitchFamily="34" charset="0"/>
              </a:rPr>
              <a:t>temperatures</a:t>
            </a:r>
            <a:r>
              <a:rPr lang="de-DE" altLang="en-US" dirty="0">
                <a:latin typeface="Calibri" panose="020F0502020204030204" pitchFamily="34" charset="0"/>
                <a:cs typeface="Calibri" panose="020F0502020204030204" pitchFamily="34" charset="0"/>
                <a:sym typeface="Calibri" panose="020F0502020204030204" pitchFamily="34" charset="0"/>
              </a:rPr>
              <a:t>. In </a:t>
            </a:r>
            <a:r>
              <a:rPr lang="de-DE" altLang="en-US" dirty="0" err="1">
                <a:latin typeface="Calibri" panose="020F0502020204030204" pitchFamily="34" charset="0"/>
                <a:cs typeface="Calibri" panose="020F0502020204030204" pitchFamily="34" charset="0"/>
                <a:sym typeface="Calibri" panose="020F0502020204030204" pitchFamily="34" charset="0"/>
              </a:rPr>
              <a:t>contrast</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communities</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of</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frozen</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or</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waterlogged</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soils</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are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probably</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highly</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adapted</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to</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these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conditions</a:t>
            </a:r>
            <a:r>
              <a:rPr lang="de-DE" altLang="en-US" dirty="0">
                <a:latin typeface="Calibri" panose="020F0502020204030204" pitchFamily="34" charset="0"/>
                <a:cs typeface="Calibri" panose="020F0502020204030204" pitchFamily="34" charset="0"/>
                <a:sym typeface="Calibri" panose="020F0502020204030204" pitchFamily="34" charset="0"/>
              </a:rPr>
              <a:t> and </a:t>
            </a:r>
            <a:r>
              <a:rPr lang="de-DE" altLang="en-US" dirty="0" err="1">
                <a:latin typeface="Calibri" panose="020F0502020204030204" pitchFamily="34" charset="0"/>
                <a:cs typeface="Calibri" panose="020F0502020204030204" pitchFamily="34" charset="0"/>
                <a:sym typeface="Calibri" panose="020F0502020204030204" pitchFamily="34" charset="0"/>
              </a:rPr>
              <a:t>they</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might</a:t>
            </a:r>
            <a:r>
              <a:rPr lang="de-DE" altLang="en-US" dirty="0">
                <a:latin typeface="Calibri" panose="020F0502020204030204" pitchFamily="34" charset="0"/>
                <a:cs typeface="Calibri" panose="020F0502020204030204" pitchFamily="34" charset="0"/>
                <a:sym typeface="Calibri" panose="020F0502020204030204" pitchFamily="34" charset="0"/>
              </a:rPr>
              <a:t> not </a:t>
            </a:r>
            <a:r>
              <a:rPr lang="de-DE" altLang="en-US" dirty="0" err="1">
                <a:latin typeface="Calibri" panose="020F0502020204030204" pitchFamily="34" charset="0"/>
                <a:cs typeface="Calibri" panose="020F0502020204030204" pitchFamily="34" charset="0"/>
                <a:sym typeface="Calibri" panose="020F0502020204030204" pitchFamily="34" charset="0"/>
              </a:rPr>
              <a:t>cope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with</a:t>
            </a:r>
            <a:r>
              <a:rPr lang="de-DE" altLang="en-US" dirty="0">
                <a:latin typeface="Calibri" panose="020F0502020204030204" pitchFamily="34" charset="0"/>
                <a:cs typeface="Calibri" panose="020F0502020204030204" pitchFamily="34" charset="0"/>
                <a:sym typeface="Calibri" panose="020F0502020204030204" pitchFamily="34" charset="0"/>
              </a:rPr>
              <a:t> global </a:t>
            </a:r>
            <a:r>
              <a:rPr lang="de-DE" altLang="en-US" dirty="0" err="1">
                <a:latin typeface="Calibri" panose="020F0502020204030204" pitchFamily="34" charset="0"/>
                <a:cs typeface="Calibri" panose="020F0502020204030204" pitchFamily="34" charset="0"/>
                <a:sym typeface="Calibri" panose="020F0502020204030204" pitchFamily="34" charset="0"/>
              </a:rPr>
              <a:t>warming</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or</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could</a:t>
            </a:r>
            <a:r>
              <a:rPr lang="de-DE" altLang="en-US" dirty="0">
                <a:latin typeface="Calibri" panose="020F0502020204030204" pitchFamily="34" charset="0"/>
                <a:cs typeface="Calibri" panose="020F0502020204030204" pitchFamily="34" charset="0"/>
                <a:sym typeface="Calibri" panose="020F0502020204030204" pitchFamily="34" charset="0"/>
              </a:rPr>
              <a:t> at least </a:t>
            </a:r>
            <a:r>
              <a:rPr lang="de-DE" altLang="en-US" dirty="0" err="1">
                <a:latin typeface="Calibri" panose="020F0502020204030204" pitchFamily="34" charset="0"/>
                <a:cs typeface="Calibri" panose="020F0502020204030204" pitchFamily="34" charset="0"/>
                <a:sym typeface="Calibri" panose="020F0502020204030204" pitchFamily="34" charset="0"/>
              </a:rPr>
              <a:t>change</a:t>
            </a:r>
            <a:r>
              <a:rPr lang="de-DE" altLang="en-US" dirty="0">
                <a:latin typeface="Calibri" panose="020F0502020204030204" pitchFamily="34" charset="0"/>
                <a:cs typeface="Calibri" panose="020F0502020204030204" pitchFamily="34" charset="0"/>
                <a:sym typeface="Calibri" panose="020F0502020204030204" pitchFamily="34" charset="0"/>
              </a:rPr>
              <a:t> in </a:t>
            </a:r>
            <a:r>
              <a:rPr lang="de-DE" altLang="en-US" dirty="0" err="1">
                <a:latin typeface="Calibri" panose="020F0502020204030204" pitchFamily="34" charset="0"/>
                <a:cs typeface="Calibri" panose="020F0502020204030204" pitchFamily="34" charset="0"/>
                <a:sym typeface="Calibri" panose="020F0502020204030204" pitchFamily="34" charset="0"/>
              </a:rPr>
              <a:t>their</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composition</a:t>
            </a:r>
            <a:r>
              <a:rPr lang="de-DE" altLang="en-US" dirty="0">
                <a:latin typeface="Calibri" panose="020F0502020204030204" pitchFamily="34" charset="0"/>
                <a:cs typeface="Calibri" panose="020F0502020204030204" pitchFamily="34" charset="0"/>
                <a:sym typeface="Calibri" panose="020F0502020204030204" pitchFamily="34" charset="0"/>
              </a:rPr>
              <a:t>. These </a:t>
            </a:r>
            <a:r>
              <a:rPr lang="de-DE" altLang="en-US" dirty="0" err="1">
                <a:latin typeface="Calibri" panose="020F0502020204030204" pitchFamily="34" charset="0"/>
                <a:cs typeface="Calibri" panose="020F0502020204030204" pitchFamily="34" charset="0"/>
                <a:sym typeface="Calibri" panose="020F0502020204030204" pitchFamily="34" charset="0"/>
              </a:rPr>
              <a:t>community</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shifts</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could</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potentially</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lead</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to</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changes</a:t>
            </a:r>
            <a:r>
              <a:rPr lang="de-DE" altLang="en-US" dirty="0">
                <a:latin typeface="Calibri" panose="020F0502020204030204" pitchFamily="34" charset="0"/>
                <a:cs typeface="Calibri" panose="020F0502020204030204" pitchFamily="34" charset="0"/>
                <a:sym typeface="Calibri" panose="020F0502020204030204" pitchFamily="34" charset="0"/>
              </a:rPr>
              <a:t> in </a:t>
            </a:r>
            <a:r>
              <a:rPr lang="de-DE" altLang="en-US" dirty="0" err="1">
                <a:latin typeface="Calibri" panose="020F0502020204030204" pitchFamily="34" charset="0"/>
                <a:cs typeface="Calibri" panose="020F0502020204030204" pitchFamily="34" charset="0"/>
                <a:sym typeface="Calibri" panose="020F0502020204030204" pitchFamily="34" charset="0"/>
              </a:rPr>
              <a:t>the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decomposition</a:t>
            </a:r>
            <a:r>
              <a:rPr lang="de-DE" altLang="en-US" dirty="0">
                <a:latin typeface="Calibri" panose="020F0502020204030204" pitchFamily="34" charset="0"/>
                <a:cs typeface="Calibri" panose="020F0502020204030204" pitchFamily="34" charset="0"/>
                <a:sym typeface="Calibri" panose="020F0502020204030204" pitchFamily="34" charset="0"/>
              </a:rPr>
              <a:t> potential.</a:t>
            </a:r>
            <a:endParaRPr lang="en-US" altLang="en-US" dirty="0">
              <a:latin typeface="Calibri" panose="020F0502020204030204" pitchFamily="34" charset="0"/>
              <a:cs typeface="Calibri" panose="020F0502020204030204" pitchFamily="34" charset="0"/>
              <a:sym typeface="Calibri" panose="020F0502020204030204" pitchFamily="34" charset="0"/>
            </a:endParaRPr>
          </a:p>
        </p:txBody>
      </p:sp>
      <p:sp>
        <p:nvSpPr>
          <p:cNvPr id="21509" name="Google Shape;200;p10">
            <a:extLst>
              <a:ext uri="{FF2B5EF4-FFF2-40B4-BE49-F238E27FC236}">
                <a16:creationId xmlns:a16="http://schemas.microsoft.com/office/drawing/2014/main" id="{E5A4E202-30FB-435F-8EEB-9D447DA581E1}"/>
              </a:ext>
            </a:extLst>
          </p:cNvPr>
          <p:cNvSpPr txBox="1">
            <a:spLocks noChangeArrowheads="1"/>
          </p:cNvSpPr>
          <p:nvPr/>
        </p:nvSpPr>
        <p:spPr bwMode="auto">
          <a:xfrm>
            <a:off x="4259263" y="2551113"/>
            <a:ext cx="9017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1100" b="1" dirty="0">
                <a:solidFill>
                  <a:schemeClr val="tx1"/>
                </a:solidFill>
                <a:latin typeface="Calibri" panose="020F0502020204030204" pitchFamily="34" charset="0"/>
                <a:cs typeface="Calibri" panose="020F0502020204030204" pitchFamily="34" charset="0"/>
                <a:sym typeface="Calibri" panose="020F0502020204030204" pitchFamily="34" charset="0"/>
              </a:rPr>
              <a:t>p=0.015 *</a:t>
            </a:r>
            <a:endParaRPr lang="en-US" altLang="en-US" sz="1100" b="1" dirty="0">
              <a:solidFill>
                <a:schemeClr val="tx1"/>
              </a:solidFill>
              <a:latin typeface="Calibri" panose="020F0502020204030204" pitchFamily="34" charset="0"/>
              <a:cs typeface="Calibri" panose="020F0502020204030204" pitchFamily="34" charset="0"/>
              <a:sym typeface="Calibri" panose="020F0502020204030204" pitchFamily="34" charset="0"/>
            </a:endParaRPr>
          </a:p>
        </p:txBody>
      </p:sp>
      <p:sp>
        <p:nvSpPr>
          <p:cNvPr id="21510" name="Google Shape;201;p10">
            <a:extLst>
              <a:ext uri="{FF2B5EF4-FFF2-40B4-BE49-F238E27FC236}">
                <a16:creationId xmlns:a16="http://schemas.microsoft.com/office/drawing/2014/main" id="{C01FBB73-C574-42AC-9715-BE43A81908B9}"/>
              </a:ext>
            </a:extLst>
          </p:cNvPr>
          <p:cNvSpPr txBox="1">
            <a:spLocks noChangeArrowheads="1"/>
          </p:cNvSpPr>
          <p:nvPr/>
        </p:nvSpPr>
        <p:spPr bwMode="auto">
          <a:xfrm>
            <a:off x="10633075" y="2573338"/>
            <a:ext cx="9017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1100" b="1" dirty="0">
                <a:solidFill>
                  <a:schemeClr val="tx1"/>
                </a:solidFill>
                <a:latin typeface="Calibri" panose="020F0502020204030204" pitchFamily="34" charset="0"/>
                <a:cs typeface="Calibri" panose="020F0502020204030204" pitchFamily="34" charset="0"/>
                <a:sym typeface="Calibri" panose="020F0502020204030204" pitchFamily="34" charset="0"/>
              </a:rPr>
              <a:t>p=0.027 *</a:t>
            </a:r>
            <a:endParaRPr lang="en-US" altLang="en-US" sz="1100" b="1" dirty="0">
              <a:solidFill>
                <a:schemeClr val="tx1"/>
              </a:solidFill>
              <a:latin typeface="Calibri" panose="020F0502020204030204" pitchFamily="34" charset="0"/>
              <a:cs typeface="Calibri" panose="020F0502020204030204" pitchFamily="34" charset="0"/>
              <a:sym typeface="Calibri" panose="020F0502020204030204" pitchFamily="34" charset="0"/>
            </a:endParaRPr>
          </a:p>
        </p:txBody>
      </p:sp>
      <p:sp>
        <p:nvSpPr>
          <p:cNvPr id="21511" name="Google Shape;202;p10">
            <a:extLst>
              <a:ext uri="{FF2B5EF4-FFF2-40B4-BE49-F238E27FC236}">
                <a16:creationId xmlns:a16="http://schemas.microsoft.com/office/drawing/2014/main" id="{327C45E7-7AB5-402F-B5E9-18132CF04B27}"/>
              </a:ext>
            </a:extLst>
          </p:cNvPr>
          <p:cNvSpPr txBox="1">
            <a:spLocks noChangeArrowheads="1"/>
          </p:cNvSpPr>
          <p:nvPr/>
        </p:nvSpPr>
        <p:spPr bwMode="auto">
          <a:xfrm>
            <a:off x="4259263" y="2311400"/>
            <a:ext cx="17462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1100" dirty="0" err="1">
                <a:latin typeface="Calibri" panose="020F0502020204030204" pitchFamily="34" charset="0"/>
                <a:cs typeface="Calibri" panose="020F0502020204030204" pitchFamily="34" charset="0"/>
                <a:sym typeface="Calibri" panose="020F0502020204030204" pitchFamily="34" charset="0"/>
              </a:rPr>
              <a:t>Permanova</a:t>
            </a:r>
            <a:r>
              <a:rPr lang="de-DE" altLang="en-US" sz="1100" dirty="0">
                <a:latin typeface="Calibri" panose="020F0502020204030204" pitchFamily="34" charset="0"/>
                <a:cs typeface="Calibri" panose="020F0502020204030204" pitchFamily="34" charset="0"/>
                <a:sym typeface="Calibri" panose="020F0502020204030204" pitchFamily="34" charset="0"/>
              </a:rPr>
              <a:t>:</a:t>
            </a:r>
            <a:endParaRPr lang="en-US" altLang="en-US" dirty="0"/>
          </a:p>
        </p:txBody>
      </p:sp>
      <p:sp>
        <p:nvSpPr>
          <p:cNvPr id="21512" name="Google Shape;203;p10">
            <a:extLst>
              <a:ext uri="{FF2B5EF4-FFF2-40B4-BE49-F238E27FC236}">
                <a16:creationId xmlns:a16="http://schemas.microsoft.com/office/drawing/2014/main" id="{30A08057-FA85-433B-9140-6703F33C9212}"/>
              </a:ext>
            </a:extLst>
          </p:cNvPr>
          <p:cNvSpPr txBox="1">
            <a:spLocks noChangeArrowheads="1"/>
          </p:cNvSpPr>
          <p:nvPr/>
        </p:nvSpPr>
        <p:spPr bwMode="auto">
          <a:xfrm>
            <a:off x="10614025" y="2311400"/>
            <a:ext cx="17462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1100">
                <a:latin typeface="Calibri" panose="020F0502020204030204" pitchFamily="34" charset="0"/>
                <a:cs typeface="Calibri" panose="020F0502020204030204" pitchFamily="34" charset="0"/>
                <a:sym typeface="Calibri" panose="020F0502020204030204" pitchFamily="34" charset="0"/>
              </a:rPr>
              <a:t>Permanova:</a:t>
            </a:r>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209;p11">
            <a:extLst>
              <a:ext uri="{FF2B5EF4-FFF2-40B4-BE49-F238E27FC236}">
                <a16:creationId xmlns:a16="http://schemas.microsoft.com/office/drawing/2014/main" id="{DF005368-34C3-4F27-9C66-E717108C0AE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59988" r="281" b="20468"/>
          <a:stretch>
            <a:fillRect/>
          </a:stretch>
        </p:blipFill>
        <p:spPr bwMode="auto">
          <a:xfrm>
            <a:off x="0" y="0"/>
            <a:ext cx="12192000"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Google Shape;210;p11">
            <a:extLst>
              <a:ext uri="{FF2B5EF4-FFF2-40B4-BE49-F238E27FC236}">
                <a16:creationId xmlns:a16="http://schemas.microsoft.com/office/drawing/2014/main" id="{405ECBA3-D555-4A9F-A42C-689CCD572756}"/>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8" y="6202363"/>
            <a:ext cx="18049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Google Shape;211;p11">
            <a:extLst>
              <a:ext uri="{FF2B5EF4-FFF2-40B4-BE49-F238E27FC236}">
                <a16:creationId xmlns:a16="http://schemas.microsoft.com/office/drawing/2014/main" id="{8372AF18-F8C4-4E37-8943-476F36C108AF}"/>
              </a:ext>
            </a:extLst>
          </p:cNvPr>
          <p:cNvSpPr txBox="1">
            <a:spLocks noChangeArrowheads="1"/>
          </p:cNvSpPr>
          <p:nvPr/>
        </p:nvSpPr>
        <p:spPr bwMode="auto">
          <a:xfrm>
            <a:off x="2165350" y="6308725"/>
            <a:ext cx="4449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1800">
                <a:latin typeface="Calibri" panose="020F0502020204030204" pitchFamily="34" charset="0"/>
                <a:cs typeface="Calibri" panose="020F0502020204030204" pitchFamily="34" charset="0"/>
                <a:sym typeface="Calibri" panose="020F0502020204030204" pitchFamily="34" charset="0"/>
              </a:rPr>
              <a:t>cornelia.rottensteiner@ecosystem-science.at</a:t>
            </a:r>
            <a:endParaRPr lang="en-US" altLang="en-US"/>
          </a:p>
        </p:txBody>
      </p:sp>
      <p:pic>
        <p:nvPicPr>
          <p:cNvPr id="23557" name="Google Shape;212;p11">
            <a:extLst>
              <a:ext uri="{FF2B5EF4-FFF2-40B4-BE49-F238E27FC236}">
                <a16:creationId xmlns:a16="http://schemas.microsoft.com/office/drawing/2014/main" id="{04B03EDE-17C9-4741-9596-8D4B44355166}"/>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3400" y="6351588"/>
            <a:ext cx="3429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Google Shape;213;p11">
            <a:extLst>
              <a:ext uri="{FF2B5EF4-FFF2-40B4-BE49-F238E27FC236}">
                <a16:creationId xmlns:a16="http://schemas.microsoft.com/office/drawing/2014/main" id="{C76872AD-D526-42E9-958F-1A5EBBCEA42C}"/>
              </a:ext>
            </a:extLst>
          </p:cNvPr>
          <p:cNvSpPr txBox="1">
            <a:spLocks noChangeArrowheads="1"/>
          </p:cNvSpPr>
          <p:nvPr/>
        </p:nvSpPr>
        <p:spPr bwMode="auto">
          <a:xfrm>
            <a:off x="7226300" y="6308725"/>
            <a:ext cx="2544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1800">
                <a:latin typeface="Calibri" panose="020F0502020204030204" pitchFamily="34" charset="0"/>
                <a:cs typeface="Calibri" panose="020F0502020204030204" pitchFamily="34" charset="0"/>
                <a:sym typeface="Calibri" panose="020F0502020204030204" pitchFamily="34" charset="0"/>
              </a:rPr>
              <a:t>@Cornelia_R</a:t>
            </a:r>
            <a:endParaRPr lang="en-US" altLang="en-US" sz="1800">
              <a:latin typeface="Calibri" panose="020F0502020204030204" pitchFamily="34" charset="0"/>
              <a:cs typeface="Calibri" panose="020F0502020204030204" pitchFamily="34" charset="0"/>
              <a:sym typeface="Calibri" panose="020F0502020204030204" pitchFamily="34" charset="0"/>
            </a:endParaRPr>
          </a:p>
        </p:txBody>
      </p:sp>
      <p:pic>
        <p:nvPicPr>
          <p:cNvPr id="23559" name="Google Shape;214;p11">
            <a:extLst>
              <a:ext uri="{FF2B5EF4-FFF2-40B4-BE49-F238E27FC236}">
                <a16:creationId xmlns:a16="http://schemas.microsoft.com/office/drawing/2014/main" id="{EBCE2E5C-627F-49C8-9701-5997A2DC9612}"/>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17200" y="4770438"/>
            <a:ext cx="157480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Google Shape;215;p11">
            <a:extLst>
              <a:ext uri="{FF2B5EF4-FFF2-40B4-BE49-F238E27FC236}">
                <a16:creationId xmlns:a16="http://schemas.microsoft.com/office/drawing/2014/main" id="{6EEF49AB-C98C-4D10-9E3D-D65A046CF935}"/>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2375" y="5003800"/>
            <a:ext cx="1674813"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Google Shape;216;p11">
            <a:extLst>
              <a:ext uri="{FF2B5EF4-FFF2-40B4-BE49-F238E27FC236}">
                <a16:creationId xmlns:a16="http://schemas.microsoft.com/office/drawing/2014/main" id="{9F434689-E3BD-468F-842E-0E14777558CA}"/>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411788"/>
            <a:ext cx="47625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Google Shape;217;p11">
            <a:extLst>
              <a:ext uri="{FF2B5EF4-FFF2-40B4-BE49-F238E27FC236}">
                <a16:creationId xmlns:a16="http://schemas.microsoft.com/office/drawing/2014/main" id="{D8830FE5-415B-4EF2-8FFC-98DE7AE3D4D0}"/>
              </a:ext>
            </a:extLst>
          </p:cNvPr>
          <p:cNvSpPr txBox="1">
            <a:spLocks noChangeArrowheads="1"/>
          </p:cNvSpPr>
          <p:nvPr/>
        </p:nvSpPr>
        <p:spPr bwMode="auto">
          <a:xfrm>
            <a:off x="9059676" y="1355726"/>
            <a:ext cx="3187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800" dirty="0">
                <a:solidFill>
                  <a:srgbClr val="D8D8D8"/>
                </a:solidFill>
                <a:latin typeface="Calibri" panose="020F0502020204030204" pitchFamily="34" charset="0"/>
                <a:cs typeface="Calibri" panose="020F0502020204030204" pitchFamily="34" charset="0"/>
                <a:sym typeface="Calibri" panose="020F0502020204030204" pitchFamily="34" charset="0"/>
              </a:rPr>
              <a:t>© Bering Land Bridge National </a:t>
            </a:r>
            <a:r>
              <a:rPr lang="de-DE" altLang="en-US" sz="800" dirty="0" err="1">
                <a:solidFill>
                  <a:srgbClr val="D8D8D8"/>
                </a:solidFill>
                <a:latin typeface="Calibri" panose="020F0502020204030204" pitchFamily="34" charset="0"/>
                <a:cs typeface="Calibri" panose="020F0502020204030204" pitchFamily="34" charset="0"/>
                <a:sym typeface="Calibri" panose="020F0502020204030204" pitchFamily="34" charset="0"/>
              </a:rPr>
              <a:t>Preserve</a:t>
            </a:r>
            <a:r>
              <a:rPr lang="de-DE" altLang="en-US" sz="800" dirty="0">
                <a:solidFill>
                  <a:srgbClr val="D8D8D8"/>
                </a:solidFill>
                <a:latin typeface="Calibri" panose="020F0502020204030204" pitchFamily="34" charset="0"/>
                <a:cs typeface="Calibri" panose="020F0502020204030204" pitchFamily="34" charset="0"/>
                <a:sym typeface="Calibri" panose="020F0502020204030204" pitchFamily="34" charset="0"/>
              </a:rPr>
              <a:t>, 2007, Flickr, CC BY 2.0, </a:t>
            </a:r>
            <a:r>
              <a:rPr lang="de-DE" altLang="en-US" sz="800" dirty="0" err="1">
                <a:solidFill>
                  <a:srgbClr val="D8D8D8"/>
                </a:solidFill>
                <a:latin typeface="Calibri" panose="020F0502020204030204" pitchFamily="34" charset="0"/>
                <a:cs typeface="Calibri" panose="020F0502020204030204" pitchFamily="34" charset="0"/>
                <a:sym typeface="Calibri" panose="020F0502020204030204" pitchFamily="34" charset="0"/>
              </a:rPr>
              <a:t>adapted</a:t>
            </a:r>
            <a:endParaRPr lang="en-US" altLang="en-US" dirty="0"/>
          </a:p>
          <a:p>
            <a:pPr eaLnBrk="1" hangingPunct="1"/>
            <a:endParaRPr lang="en-US" altLang="en-US" sz="800" dirty="0">
              <a:solidFill>
                <a:srgbClr val="D8D8D8"/>
              </a:solidFill>
              <a:latin typeface="Calibri" panose="020F0502020204030204" pitchFamily="34" charset="0"/>
              <a:cs typeface="Calibri" panose="020F0502020204030204" pitchFamily="34" charset="0"/>
              <a:sym typeface="Calibri" panose="020F0502020204030204" pitchFamily="34" charset="0"/>
            </a:endParaRPr>
          </a:p>
        </p:txBody>
      </p:sp>
      <p:sp>
        <p:nvSpPr>
          <p:cNvPr id="23563" name="Google Shape;218;p11">
            <a:extLst>
              <a:ext uri="{FF2B5EF4-FFF2-40B4-BE49-F238E27FC236}">
                <a16:creationId xmlns:a16="http://schemas.microsoft.com/office/drawing/2014/main" id="{6D34CC76-8A98-448D-9CEE-3AB4A763CA24}"/>
              </a:ext>
            </a:extLst>
          </p:cNvPr>
          <p:cNvSpPr txBox="1">
            <a:spLocks noChangeArrowheads="1"/>
          </p:cNvSpPr>
          <p:nvPr/>
        </p:nvSpPr>
        <p:spPr bwMode="auto">
          <a:xfrm>
            <a:off x="1052513" y="503238"/>
            <a:ext cx="8383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3200" b="1" dirty="0">
                <a:solidFill>
                  <a:srgbClr val="FFFFFF"/>
                </a:solidFill>
                <a:latin typeface="Calibri" panose="020F0502020204030204" pitchFamily="34" charset="0"/>
                <a:cs typeface="Calibri" panose="020F0502020204030204" pitchFamily="34" charset="0"/>
                <a:sym typeface="Calibri" panose="020F0502020204030204" pitchFamily="34" charset="0"/>
              </a:rPr>
              <a:t>Take Home Message &amp; Outlook</a:t>
            </a:r>
            <a:endParaRPr lang="en-US" altLang="en-US" sz="3200" b="1"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23564" name="Google Shape;219;p11">
            <a:extLst>
              <a:ext uri="{FF2B5EF4-FFF2-40B4-BE49-F238E27FC236}">
                <a16:creationId xmlns:a16="http://schemas.microsoft.com/office/drawing/2014/main" id="{AAC9A7AA-E5E6-42E1-96F7-BEE13F456418}"/>
              </a:ext>
            </a:extLst>
          </p:cNvPr>
          <p:cNvSpPr>
            <a:spLocks noChangeArrowheads="1"/>
          </p:cNvSpPr>
          <p:nvPr/>
        </p:nvSpPr>
        <p:spPr bwMode="auto">
          <a:xfrm>
            <a:off x="1536700" y="2070100"/>
            <a:ext cx="9080500" cy="2593975"/>
          </a:xfrm>
          <a:prstGeom prst="roundRect">
            <a:avLst>
              <a:gd name="adj" fmla="val 16667"/>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90000"/>
              </a:lnSpc>
              <a:buSzPts val="1800"/>
              <a:buFont typeface="Calibri" panose="020F0502020204030204" pitchFamily="34" charset="0"/>
              <a:buNone/>
            </a:pPr>
            <a:r>
              <a:rPr lang="de-DE" altLang="en-US" sz="1700" dirty="0" err="1">
                <a:latin typeface="Calibri" panose="020F0502020204030204" pitchFamily="34" charset="0"/>
                <a:cs typeface="Calibri" panose="020F0502020204030204" pitchFamily="34" charset="0"/>
                <a:sym typeface="Calibri" panose="020F0502020204030204" pitchFamily="34" charset="0"/>
              </a:rPr>
              <a:t>Microbial</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communities</a:t>
            </a:r>
            <a:r>
              <a:rPr lang="de-DE" altLang="en-US" sz="1700" dirty="0">
                <a:latin typeface="Calibri" panose="020F0502020204030204" pitchFamily="34" charset="0"/>
                <a:cs typeface="Calibri" panose="020F0502020204030204" pitchFamily="34" charset="0"/>
                <a:sym typeface="Calibri" panose="020F0502020204030204" pitchFamily="34" charset="0"/>
              </a:rPr>
              <a:t> in </a:t>
            </a:r>
            <a:r>
              <a:rPr lang="de-DE" altLang="en-US" sz="1700" dirty="0" err="1">
                <a:latin typeface="Calibri" panose="020F0502020204030204" pitchFamily="34" charset="0"/>
                <a:cs typeface="Calibri" panose="020F0502020204030204" pitchFamily="34" charset="0"/>
                <a:sym typeface="Calibri" panose="020F0502020204030204" pitchFamily="34" charset="0"/>
              </a:rPr>
              <a:t>permafrost</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affected</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soils</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are</a:t>
            </a:r>
            <a:r>
              <a:rPr lang="de-DE" altLang="en-US" sz="1700" dirty="0">
                <a:latin typeface="Calibri" panose="020F0502020204030204" pitchFamily="34" charset="0"/>
                <a:cs typeface="Calibri" panose="020F0502020204030204" pitchFamily="34" charset="0"/>
                <a:sym typeface="Calibri" panose="020F0502020204030204" pitchFamily="34" charset="0"/>
              </a:rPr>
              <a:t> not </a:t>
            </a:r>
            <a:r>
              <a:rPr lang="de-DE" altLang="en-US" sz="1700" dirty="0" err="1">
                <a:latin typeface="Calibri" panose="020F0502020204030204" pitchFamily="34" charset="0"/>
                <a:cs typeface="Calibri" panose="020F0502020204030204" pitchFamily="34" charset="0"/>
                <a:sym typeface="Calibri" panose="020F0502020204030204" pitchFamily="34" charset="0"/>
              </a:rPr>
              <a:t>only</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shaped</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by</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spatial</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heterogeneity</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within</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the</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soil</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profile</a:t>
            </a:r>
            <a:r>
              <a:rPr lang="de-DE" altLang="en-US" sz="1700" dirty="0">
                <a:latin typeface="Calibri" panose="020F0502020204030204" pitchFamily="34" charset="0"/>
                <a:cs typeface="Calibri" panose="020F0502020204030204" pitchFamily="34" charset="0"/>
                <a:sym typeface="Calibri" panose="020F0502020204030204" pitchFamily="34" charset="0"/>
              </a:rPr>
              <a:t>, but </a:t>
            </a:r>
            <a:r>
              <a:rPr lang="de-DE" altLang="en-US" sz="1700" dirty="0" err="1">
                <a:latin typeface="Calibri" panose="020F0502020204030204" pitchFamily="34" charset="0"/>
                <a:cs typeface="Calibri" panose="020F0502020204030204" pitchFamily="34" charset="0"/>
                <a:sym typeface="Calibri" panose="020F0502020204030204" pitchFamily="34" charset="0"/>
              </a:rPr>
              <a:t>are</a:t>
            </a:r>
            <a:r>
              <a:rPr lang="de-DE" altLang="en-US" sz="1700" dirty="0">
                <a:latin typeface="Calibri" panose="020F0502020204030204" pitchFamily="34" charset="0"/>
                <a:cs typeface="Calibri" panose="020F0502020204030204" pitchFamily="34" charset="0"/>
                <a:sym typeface="Calibri" panose="020F0502020204030204" pitchFamily="34" charset="0"/>
              </a:rPr>
              <a:t> also different on </a:t>
            </a:r>
            <a:r>
              <a:rPr lang="de-DE" altLang="en-US" sz="1700" dirty="0" err="1">
                <a:latin typeface="Calibri" panose="020F0502020204030204" pitchFamily="34" charset="0"/>
                <a:cs typeface="Calibri" panose="020F0502020204030204" pitchFamily="34" charset="0"/>
                <a:sym typeface="Calibri" panose="020F0502020204030204" pitchFamily="34" charset="0"/>
              </a:rPr>
              <a:t>the</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landscape</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scale</a:t>
            </a:r>
            <a:r>
              <a:rPr lang="de-DE" altLang="en-US" sz="1700" dirty="0">
                <a:latin typeface="Calibri" panose="020F0502020204030204" pitchFamily="34" charset="0"/>
                <a:cs typeface="Calibri" panose="020F0502020204030204" pitchFamily="34" charset="0"/>
                <a:sym typeface="Calibri" panose="020F0502020204030204" pitchFamily="34" charset="0"/>
              </a:rPr>
              <a:t> and </a:t>
            </a:r>
            <a:r>
              <a:rPr lang="de-DE" altLang="en-US" sz="1700" dirty="0" err="1">
                <a:latin typeface="Calibri" panose="020F0502020204030204" pitchFamily="34" charset="0"/>
                <a:cs typeface="Calibri" panose="020F0502020204030204" pitchFamily="34" charset="0"/>
                <a:sym typeface="Calibri" panose="020F0502020204030204" pitchFamily="34" charset="0"/>
              </a:rPr>
              <a:t>with</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ecosystem</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history</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Distinct</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microbial</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communities</a:t>
            </a:r>
            <a:r>
              <a:rPr lang="de-DE" altLang="en-US" sz="1700" dirty="0">
                <a:latin typeface="Calibri" panose="020F0502020204030204" pitchFamily="34" charset="0"/>
                <a:cs typeface="Calibri" panose="020F0502020204030204" pitchFamily="34" charset="0"/>
                <a:sym typeface="Calibri" panose="020F0502020204030204" pitchFamily="34" charset="0"/>
              </a:rPr>
              <a:t> also </a:t>
            </a:r>
            <a:r>
              <a:rPr lang="de-DE" altLang="en-US" sz="1700" dirty="0" err="1">
                <a:latin typeface="Calibri" panose="020F0502020204030204" pitchFamily="34" charset="0"/>
                <a:cs typeface="Calibri" panose="020F0502020204030204" pitchFamily="34" charset="0"/>
                <a:sym typeface="Calibri" panose="020F0502020204030204" pitchFamily="34" charset="0"/>
              </a:rPr>
              <a:t>react</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differently</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when</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subjected</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to</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warming</a:t>
            </a:r>
            <a:r>
              <a:rPr lang="de-DE" altLang="en-US" sz="1700" dirty="0">
                <a:latin typeface="Calibri" panose="020F0502020204030204" pitchFamily="34" charset="0"/>
                <a:cs typeface="Calibri" panose="020F0502020204030204" pitchFamily="34" charset="0"/>
                <a:sym typeface="Calibri" panose="020F0502020204030204" pitchFamily="34" charset="0"/>
              </a:rPr>
              <a:t>. </a:t>
            </a:r>
            <a:endParaRPr lang="en-US" altLang="en-US" sz="1700" dirty="0"/>
          </a:p>
          <a:p>
            <a:pPr algn="just" eaLnBrk="1" hangingPunct="1">
              <a:lnSpc>
                <a:spcPct val="90000"/>
              </a:lnSpc>
              <a:buSzPts val="1800"/>
              <a:buFont typeface="Calibri" panose="020F0502020204030204" pitchFamily="34" charset="0"/>
              <a:buNone/>
            </a:pPr>
            <a:endParaRPr lang="en-US" altLang="en-US" sz="1700" dirty="0">
              <a:latin typeface="Calibri" panose="020F0502020204030204" pitchFamily="34" charset="0"/>
              <a:cs typeface="Calibri" panose="020F0502020204030204" pitchFamily="34" charset="0"/>
              <a:sym typeface="Calibri" panose="020F0502020204030204" pitchFamily="34" charset="0"/>
            </a:endParaRPr>
          </a:p>
          <a:p>
            <a:pPr algn="just" eaLnBrk="1" hangingPunct="1">
              <a:lnSpc>
                <a:spcPct val="90000"/>
              </a:lnSpc>
              <a:buSzPts val="1800"/>
              <a:buFont typeface="Calibri" panose="020F0502020204030204" pitchFamily="34" charset="0"/>
              <a:buNone/>
            </a:pPr>
            <a:r>
              <a:rPr lang="de-DE" altLang="en-US" sz="1700" dirty="0">
                <a:latin typeface="Calibri" panose="020F0502020204030204" pitchFamily="34" charset="0"/>
                <a:cs typeface="Calibri" panose="020F0502020204030204" pitchFamily="34" charset="0"/>
                <a:sym typeface="Calibri" panose="020F0502020204030204" pitchFamily="34" charset="0"/>
              </a:rPr>
              <a:t>This </a:t>
            </a:r>
            <a:r>
              <a:rPr lang="de-DE" altLang="en-US" sz="1700" dirty="0" err="1">
                <a:latin typeface="Calibri" panose="020F0502020204030204" pitchFamily="34" charset="0"/>
                <a:cs typeface="Calibri" panose="020F0502020204030204" pitchFamily="34" charset="0"/>
                <a:sym typeface="Calibri" panose="020F0502020204030204" pitchFamily="34" charset="0"/>
              </a:rPr>
              <a:t>study</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may</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help</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to</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answer</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the</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question</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whether</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the</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composition</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of</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microbial</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communities</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can</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help</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to</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explain</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differences</a:t>
            </a:r>
            <a:r>
              <a:rPr lang="de-DE" altLang="en-US" sz="1700" dirty="0">
                <a:latin typeface="Calibri" panose="020F0502020204030204" pitchFamily="34" charset="0"/>
                <a:cs typeface="Calibri" panose="020F0502020204030204" pitchFamily="34" charset="0"/>
                <a:sym typeface="Calibri" panose="020F0502020204030204" pitchFamily="34" charset="0"/>
              </a:rPr>
              <a:t> in </a:t>
            </a:r>
            <a:r>
              <a:rPr lang="de-DE" altLang="en-US" sz="1700" dirty="0" err="1">
                <a:latin typeface="Calibri" panose="020F0502020204030204" pitchFamily="34" charset="0"/>
                <a:cs typeface="Calibri" panose="020F0502020204030204" pitchFamily="34" charset="0"/>
                <a:sym typeface="Calibri" panose="020F0502020204030204" pitchFamily="34" charset="0"/>
              </a:rPr>
              <a:t>microbial</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growth</a:t>
            </a:r>
            <a:r>
              <a:rPr lang="de-DE" altLang="en-US" sz="1700" dirty="0">
                <a:latin typeface="Calibri" panose="020F0502020204030204" pitchFamily="34" charset="0"/>
                <a:cs typeface="Calibri" panose="020F0502020204030204" pitchFamily="34" charset="0"/>
                <a:sym typeface="Calibri" panose="020F0502020204030204" pitchFamily="34" charset="0"/>
              </a:rPr>
              <a:t> and </a:t>
            </a:r>
            <a:r>
              <a:rPr lang="de-DE" altLang="en-US" sz="1700" dirty="0" err="1">
                <a:latin typeface="Calibri" panose="020F0502020204030204" pitchFamily="34" charset="0"/>
                <a:cs typeface="Calibri" panose="020F0502020204030204" pitchFamily="34" charset="0"/>
                <a:sym typeface="Calibri" panose="020F0502020204030204" pitchFamily="34" charset="0"/>
              </a:rPr>
              <a:t>respiration</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which</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are</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observed</a:t>
            </a:r>
            <a:r>
              <a:rPr lang="de-DE" altLang="en-US" sz="1700" dirty="0">
                <a:latin typeface="Calibri" panose="020F0502020204030204" pitchFamily="34" charset="0"/>
                <a:cs typeface="Calibri" panose="020F0502020204030204" pitchFamily="34" charset="0"/>
                <a:sym typeface="Calibri" panose="020F0502020204030204" pitchFamily="34" charset="0"/>
              </a:rPr>
              <a:t> in a </a:t>
            </a:r>
            <a:r>
              <a:rPr lang="de-DE" altLang="en-US" sz="1700" dirty="0" err="1">
                <a:latin typeface="Calibri" panose="020F0502020204030204" pitchFamily="34" charset="0"/>
                <a:cs typeface="Calibri" panose="020F0502020204030204" pitchFamily="34" charset="0"/>
                <a:sym typeface="Calibri" panose="020F0502020204030204" pitchFamily="34" charset="0"/>
              </a:rPr>
              <a:t>short</a:t>
            </a:r>
            <a:r>
              <a:rPr lang="de-DE" altLang="en-US" sz="1700" dirty="0">
                <a:latin typeface="Calibri" panose="020F0502020204030204" pitchFamily="34" charset="0"/>
                <a:cs typeface="Calibri" panose="020F0502020204030204" pitchFamily="34" charset="0"/>
                <a:sym typeface="Calibri" panose="020F0502020204030204" pitchFamily="34" charset="0"/>
              </a:rPr>
              <a:t>-term </a:t>
            </a:r>
            <a:r>
              <a:rPr lang="de-DE" altLang="en-US" sz="1700" dirty="0" err="1">
                <a:latin typeface="Calibri" panose="020F0502020204030204" pitchFamily="34" charset="0"/>
                <a:cs typeface="Calibri" panose="020F0502020204030204" pitchFamily="34" charset="0"/>
                <a:sym typeface="Calibri" panose="020F0502020204030204" pitchFamily="34" charset="0"/>
              </a:rPr>
              <a:t>warming</a:t>
            </a:r>
            <a:r>
              <a:rPr lang="de-DE" altLang="en-US" sz="1700" dirty="0">
                <a:latin typeface="Calibri" panose="020F0502020204030204" pitchFamily="34" charset="0"/>
                <a:cs typeface="Calibri" panose="020F0502020204030204" pitchFamily="34" charset="0"/>
                <a:sym typeface="Calibri" panose="020F0502020204030204" pitchFamily="34" charset="0"/>
              </a:rPr>
              <a:t> </a:t>
            </a:r>
            <a:r>
              <a:rPr lang="de-DE" altLang="en-US" sz="1700" dirty="0" err="1">
                <a:latin typeface="Calibri" panose="020F0502020204030204" pitchFamily="34" charset="0"/>
                <a:cs typeface="Calibri" panose="020F0502020204030204" pitchFamily="34" charset="0"/>
                <a:sym typeface="Calibri" panose="020F0502020204030204" pitchFamily="34" charset="0"/>
              </a:rPr>
              <a:t>experiment</a:t>
            </a:r>
            <a:r>
              <a:rPr lang="de-DE" altLang="en-US" sz="1700" dirty="0">
                <a:latin typeface="Calibri" panose="020F0502020204030204" pitchFamily="34" charset="0"/>
                <a:cs typeface="Calibri" panose="020F0502020204030204" pitchFamily="34" charset="0"/>
                <a:sym typeface="Calibri" panose="020F0502020204030204" pitchFamily="34" charset="0"/>
              </a:rPr>
              <a:t>. </a:t>
            </a:r>
            <a:endParaRPr lang="en-US" altLang="en-US" sz="17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Google Shape;100;p2">
            <a:extLst>
              <a:ext uri="{FF2B5EF4-FFF2-40B4-BE49-F238E27FC236}">
                <a16:creationId xmlns:a16="http://schemas.microsoft.com/office/drawing/2014/main" id="{4FF868B7-8AF6-4BB1-9B84-A1A0FE6B51B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1488" y="544513"/>
            <a:ext cx="6640512"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Google Shape;101;p2">
            <a:extLst>
              <a:ext uri="{FF2B5EF4-FFF2-40B4-BE49-F238E27FC236}">
                <a16:creationId xmlns:a16="http://schemas.microsoft.com/office/drawing/2014/main" id="{44A52DDA-ADFA-4221-9101-7190ECE18ECD}"/>
              </a:ext>
            </a:extLst>
          </p:cNvPr>
          <p:cNvSpPr>
            <a:spLocks noGrp="1"/>
          </p:cNvSpPr>
          <p:nvPr>
            <p:ph type="title"/>
          </p:nvPr>
        </p:nvSpPr>
        <p:spPr>
          <a:xfrm>
            <a:off x="779463" y="1463675"/>
            <a:ext cx="4510087" cy="1670050"/>
          </a:xfrm>
          <a:prstGeom prst="roundRect">
            <a:avLst>
              <a:gd name="adj" fmla="val 16667"/>
            </a:avLst>
          </a:prstGeom>
          <a:ln w="12700" cap="flat">
            <a:solidFill>
              <a:schemeClr val="tx1"/>
            </a:solidFill>
            <a:round/>
            <a:headEnd type="none" w="sm" len="sm"/>
            <a:tailEnd type="none" w="sm" len="sm"/>
          </a:ln>
        </p:spPr>
        <p:txBody>
          <a:bodyPr/>
          <a:lstStyle/>
          <a:p>
            <a:pPr algn="just" eaLnBrk="1" hangingPunct="1">
              <a:spcBef>
                <a:spcPct val="0"/>
              </a:spcBef>
              <a:spcAft>
                <a:spcPct val="0"/>
              </a:spcAft>
              <a:buClr>
                <a:srgbClr val="000000"/>
              </a:buClr>
              <a:buSzPts val="1400"/>
              <a:buFont typeface="Calibri" panose="020F0502020204030204" pitchFamily="34" charset="0"/>
              <a:buNone/>
            </a:pP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Permafrost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is</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defined</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as</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ground</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that</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was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frozen</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for</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more</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than</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two</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consecutive</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years</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Most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permafrost</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derives</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from</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the</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last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glacial</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period</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It</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covers</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app</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25 %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of</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the</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land</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area</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in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the</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Northern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Hemisphere</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and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stores</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huge</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amounts</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of</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soil</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organic</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carbon</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app</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1300-1700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PgC</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t>
            </a:r>
            <a:endParaRPr lang="en-US" altLang="en-US" sz="440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124" name="Google Shape;102;p2">
            <a:extLst>
              <a:ext uri="{FF2B5EF4-FFF2-40B4-BE49-F238E27FC236}">
                <a16:creationId xmlns:a16="http://schemas.microsoft.com/office/drawing/2014/main" id="{0A4A8399-CA84-475A-8617-8F839F496462}"/>
              </a:ext>
            </a:extLst>
          </p:cNvPr>
          <p:cNvSpPr txBox="1">
            <a:spLocks noChangeArrowheads="1"/>
          </p:cNvSpPr>
          <p:nvPr/>
        </p:nvSpPr>
        <p:spPr bwMode="auto">
          <a:xfrm>
            <a:off x="8303932" y="6519863"/>
            <a:ext cx="388806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r>
              <a:rPr lang="de-DE" altLang="en-US" sz="800"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Hugelius</a:t>
            </a:r>
            <a:r>
              <a:rPr lang="de-DE" altLang="en-US" sz="80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et al. 2014, </a:t>
            </a:r>
            <a:r>
              <a:rPr lang="de-DE" altLang="en-US" sz="800"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Schuur</a:t>
            </a:r>
            <a:r>
              <a:rPr lang="de-DE" altLang="en-US" sz="80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et al. 2015, </a:t>
            </a:r>
            <a:r>
              <a:rPr lang="de-DE" altLang="en-US" sz="800"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Strauss</a:t>
            </a:r>
            <a:r>
              <a:rPr lang="de-DE" altLang="en-US" sz="80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et al. 2017, </a:t>
            </a:r>
            <a:br>
              <a:rPr lang="de-DE" altLang="en-US" sz="80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br>
            <a:r>
              <a:rPr lang="de-DE" altLang="en-US" sz="800"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Rantanen</a:t>
            </a:r>
            <a:r>
              <a:rPr lang="de-DE" altLang="en-US" sz="80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et al. 2021 (</a:t>
            </a:r>
            <a:r>
              <a:rPr lang="de-DE" altLang="en-US" sz="800"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preprint</a:t>
            </a:r>
            <a:r>
              <a:rPr lang="de-DE" altLang="en-US" sz="80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International Permafrost </a:t>
            </a:r>
            <a:r>
              <a:rPr lang="de-DE" altLang="en-US" sz="800"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Association</a:t>
            </a:r>
            <a:endParaRPr lang="en-US" altLang="en-US" sz="80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125" name="Google Shape;103;p2">
            <a:extLst>
              <a:ext uri="{FF2B5EF4-FFF2-40B4-BE49-F238E27FC236}">
                <a16:creationId xmlns:a16="http://schemas.microsoft.com/office/drawing/2014/main" id="{116FF36F-D224-466C-92C9-E38E1C7801D1}"/>
              </a:ext>
            </a:extLst>
          </p:cNvPr>
          <p:cNvSpPr>
            <a:spLocks noChangeArrowheads="1"/>
          </p:cNvSpPr>
          <p:nvPr/>
        </p:nvSpPr>
        <p:spPr bwMode="auto">
          <a:xfrm>
            <a:off x="779463" y="3695700"/>
            <a:ext cx="4510087" cy="2133600"/>
          </a:xfrm>
          <a:prstGeom prst="roundRect">
            <a:avLst>
              <a:gd name="adj" fmla="val 16667"/>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90000"/>
              </a:lnSpc>
              <a:buSzPts val="1400"/>
              <a:buFont typeface="Calibri" panose="020F0502020204030204" pitchFamily="34" charset="0"/>
              <a:buNone/>
            </a:pP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The Arctic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warms</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2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to</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4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times</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faster</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than</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the</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global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average</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(polar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amplification</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Increasing</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temperatures</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thaw</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permafrost</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soils</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increase</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microbial</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activity</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and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make</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previously</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frozen</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carbon</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pools</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accessible</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for</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microbial</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decomposition</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Permafrost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carbon</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is</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taken</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up</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by</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microbes</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and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respired</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into</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the</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atmosphere</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as</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CO</a:t>
            </a:r>
            <a:r>
              <a:rPr lang="de-DE" altLang="en-US" baseline="-2500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2</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and CH</a:t>
            </a:r>
            <a:r>
              <a:rPr lang="de-DE" altLang="en-US" baseline="-2500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4</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potentially</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leading</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to</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 positive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permafrost</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carbon-climate</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feedback</a:t>
            </a:r>
            <a:r>
              <a:rPr lang="de-DE" alt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t>
            </a:r>
            <a:endParaRPr lang="en-US" altLang="en-US" dirty="0">
              <a:latin typeface="Calibri" panose="020F0502020204030204" pitchFamily="34" charset="0"/>
              <a:ea typeface="Calibri" panose="020F0502020204030204" pitchFamily="34" charset="0"/>
              <a:cs typeface="Calibri" panose="020F0502020204030204" pitchFamily="34" charset="0"/>
            </a:endParaRPr>
          </a:p>
        </p:txBody>
      </p:sp>
      <p:sp>
        <p:nvSpPr>
          <p:cNvPr id="5126" name="Google Shape;104;p2">
            <a:extLst>
              <a:ext uri="{FF2B5EF4-FFF2-40B4-BE49-F238E27FC236}">
                <a16:creationId xmlns:a16="http://schemas.microsoft.com/office/drawing/2014/main" id="{8AED0C21-5C5F-4A1C-9CC9-37B91EA55C95}"/>
              </a:ext>
            </a:extLst>
          </p:cNvPr>
          <p:cNvSpPr txBox="1">
            <a:spLocks noChangeArrowheads="1"/>
          </p:cNvSpPr>
          <p:nvPr/>
        </p:nvSpPr>
        <p:spPr bwMode="auto">
          <a:xfrm>
            <a:off x="779463" y="500063"/>
            <a:ext cx="46132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2500" b="1" dirty="0">
                <a:latin typeface="Calibri" panose="020F0502020204030204" pitchFamily="34" charset="0"/>
                <a:cs typeface="Calibri" panose="020F0502020204030204" pitchFamily="34" charset="0"/>
                <a:sym typeface="Calibri" panose="020F0502020204030204" pitchFamily="34" charset="0"/>
              </a:rPr>
              <a:t>The </a:t>
            </a:r>
            <a:r>
              <a:rPr lang="de-DE" altLang="en-US" sz="2500" b="1" dirty="0" err="1">
                <a:latin typeface="Calibri" panose="020F0502020204030204" pitchFamily="34" charset="0"/>
                <a:cs typeface="Calibri" panose="020F0502020204030204" pitchFamily="34" charset="0"/>
                <a:sym typeface="Calibri" panose="020F0502020204030204" pitchFamily="34" charset="0"/>
              </a:rPr>
              <a:t>relevance</a:t>
            </a:r>
            <a:r>
              <a:rPr lang="de-DE" altLang="en-US" sz="2500" b="1" dirty="0">
                <a:latin typeface="Calibri" panose="020F0502020204030204" pitchFamily="34" charset="0"/>
                <a:cs typeface="Calibri" panose="020F0502020204030204" pitchFamily="34" charset="0"/>
                <a:sym typeface="Calibri" panose="020F0502020204030204" pitchFamily="34" charset="0"/>
              </a:rPr>
              <a:t> </a:t>
            </a:r>
            <a:r>
              <a:rPr lang="de-DE" altLang="en-US" sz="2500" b="1" dirty="0" err="1">
                <a:latin typeface="Calibri" panose="020F0502020204030204" pitchFamily="34" charset="0"/>
                <a:cs typeface="Calibri" panose="020F0502020204030204" pitchFamily="34" charset="0"/>
                <a:sym typeface="Calibri" panose="020F0502020204030204" pitchFamily="34" charset="0"/>
              </a:rPr>
              <a:t>of</a:t>
            </a:r>
            <a:r>
              <a:rPr lang="de-DE" altLang="en-US" sz="2500" b="1" dirty="0">
                <a:latin typeface="Calibri" panose="020F0502020204030204" pitchFamily="34" charset="0"/>
                <a:cs typeface="Calibri" panose="020F0502020204030204" pitchFamily="34" charset="0"/>
                <a:sym typeface="Calibri" panose="020F0502020204030204" pitchFamily="34" charset="0"/>
              </a:rPr>
              <a:t> </a:t>
            </a:r>
            <a:r>
              <a:rPr lang="de-DE" altLang="en-US" sz="2500" b="1" dirty="0" err="1">
                <a:latin typeface="Calibri" panose="020F0502020204030204" pitchFamily="34" charset="0"/>
                <a:cs typeface="Calibri" panose="020F0502020204030204" pitchFamily="34" charset="0"/>
                <a:sym typeface="Calibri" panose="020F0502020204030204" pitchFamily="34" charset="0"/>
              </a:rPr>
              <a:t>permafrost</a:t>
            </a:r>
            <a:r>
              <a:rPr lang="de-DE" altLang="en-US" sz="2500" b="1" dirty="0">
                <a:latin typeface="Calibri" panose="020F0502020204030204" pitchFamily="34" charset="0"/>
                <a:cs typeface="Calibri" panose="020F0502020204030204" pitchFamily="34" charset="0"/>
                <a:sym typeface="Calibri" panose="020F0502020204030204" pitchFamily="34" charset="0"/>
              </a:rPr>
              <a:t> </a:t>
            </a:r>
            <a:r>
              <a:rPr lang="de-DE" altLang="en-US" sz="2500" b="1" dirty="0" err="1">
                <a:latin typeface="Calibri" panose="020F0502020204030204" pitchFamily="34" charset="0"/>
                <a:cs typeface="Calibri" panose="020F0502020204030204" pitchFamily="34" charset="0"/>
                <a:sym typeface="Calibri" panose="020F0502020204030204" pitchFamily="34" charset="0"/>
              </a:rPr>
              <a:t>soils</a:t>
            </a:r>
            <a:endParaRPr lang="en-US" altLang="en-US" sz="2500" b="1" dirty="0">
              <a:latin typeface="Calibri" panose="020F0502020204030204" pitchFamily="34" charset="0"/>
              <a:cs typeface="Calibri" panose="020F0502020204030204" pitchFamily="34" charset="0"/>
              <a:sym typeface="Calibri" panose="020F0502020204030204" pitchFamily="34" charset="0"/>
            </a:endParaRPr>
          </a:p>
        </p:txBody>
      </p:sp>
      <p:sp>
        <p:nvSpPr>
          <p:cNvPr id="5127" name="Google Shape;105;p2">
            <a:extLst>
              <a:ext uri="{FF2B5EF4-FFF2-40B4-BE49-F238E27FC236}">
                <a16:creationId xmlns:a16="http://schemas.microsoft.com/office/drawing/2014/main" id="{BE6DD03F-9E8E-4E5E-B4EB-1F66981384C0}"/>
              </a:ext>
            </a:extLst>
          </p:cNvPr>
          <p:cNvSpPr txBox="1">
            <a:spLocks noChangeArrowheads="1"/>
          </p:cNvSpPr>
          <p:nvPr/>
        </p:nvSpPr>
        <p:spPr bwMode="auto">
          <a:xfrm>
            <a:off x="10755313" y="5829300"/>
            <a:ext cx="13160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r>
              <a:rPr lang="de-DE" altLang="en-US" sz="800"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Strauss</a:t>
            </a:r>
            <a:r>
              <a:rPr lang="de-DE" altLang="en-US" sz="80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et al., 2017</a:t>
            </a:r>
            <a:endParaRPr lang="en-US" altLang="en-US" sz="80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oogle Shape;111;p3">
            <a:extLst>
              <a:ext uri="{FF2B5EF4-FFF2-40B4-BE49-F238E27FC236}">
                <a16:creationId xmlns:a16="http://schemas.microsoft.com/office/drawing/2014/main" id="{5136F8BE-EBCB-47BA-A567-024E33B8FF62}"/>
              </a:ext>
            </a:extLst>
          </p:cNvPr>
          <p:cNvGrpSpPr>
            <a:grpSpLocks/>
          </p:cNvGrpSpPr>
          <p:nvPr/>
        </p:nvGrpSpPr>
        <p:grpSpPr bwMode="auto">
          <a:xfrm>
            <a:off x="230188" y="3957638"/>
            <a:ext cx="4400550" cy="2544762"/>
            <a:chOff x="697465" y="1184000"/>
            <a:chExt cx="4400741" cy="2543937"/>
          </a:xfrm>
        </p:grpSpPr>
        <p:pic>
          <p:nvPicPr>
            <p:cNvPr id="7182" name="Google Shape;112;p3">
              <a:extLst>
                <a:ext uri="{FF2B5EF4-FFF2-40B4-BE49-F238E27FC236}">
                  <a16:creationId xmlns:a16="http://schemas.microsoft.com/office/drawing/2014/main" id="{F641FB7D-8F4D-447B-A2B8-33B5E6D5C3C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3426" t="26703" r="6882" b="18692"/>
            <a:stretch>
              <a:fillRect/>
            </a:stretch>
          </p:blipFill>
          <p:spPr bwMode="auto">
            <a:xfrm>
              <a:off x="697465" y="1184000"/>
              <a:ext cx="4400741" cy="2344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Google Shape;113;p3">
              <a:extLst>
                <a:ext uri="{FF2B5EF4-FFF2-40B4-BE49-F238E27FC236}">
                  <a16:creationId xmlns:a16="http://schemas.microsoft.com/office/drawing/2014/main" id="{B75DF87C-3E34-4626-AC15-9EBA6BFBB45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66589" t="94643" r="266" b="60"/>
            <a:stretch>
              <a:fillRect/>
            </a:stretch>
          </p:blipFill>
          <p:spPr bwMode="auto">
            <a:xfrm>
              <a:off x="1904026" y="3528251"/>
              <a:ext cx="1427877" cy="199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1" name="Google Shape;115;p3">
            <a:extLst>
              <a:ext uri="{FF2B5EF4-FFF2-40B4-BE49-F238E27FC236}">
                <a16:creationId xmlns:a16="http://schemas.microsoft.com/office/drawing/2014/main" id="{4F031F88-62A7-412C-A561-9AC9341155C7}"/>
              </a:ext>
            </a:extLst>
          </p:cNvPr>
          <p:cNvGrpSpPr>
            <a:grpSpLocks/>
          </p:cNvGrpSpPr>
          <p:nvPr/>
        </p:nvGrpSpPr>
        <p:grpSpPr bwMode="auto">
          <a:xfrm>
            <a:off x="5205413" y="4405313"/>
            <a:ext cx="6870700" cy="2097087"/>
            <a:chOff x="1840951" y="4279493"/>
            <a:chExt cx="8555199" cy="2610718"/>
          </a:xfrm>
        </p:grpSpPr>
        <p:pic>
          <p:nvPicPr>
            <p:cNvPr id="7177" name="Google Shape;116;p3" descr="Ein Bild, das Text, Gras enthält.&#10;&#10;Automatisch generierte Beschreibung">
              <a:extLst>
                <a:ext uri="{FF2B5EF4-FFF2-40B4-BE49-F238E27FC236}">
                  <a16:creationId xmlns:a16="http://schemas.microsoft.com/office/drawing/2014/main" id="{7BA3A882-AF10-4535-9E71-0DF67282E9C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t="8995"/>
            <a:stretch>
              <a:fillRect/>
            </a:stretch>
          </p:blipFill>
          <p:spPr bwMode="auto">
            <a:xfrm>
              <a:off x="1840951" y="4631836"/>
              <a:ext cx="8510097" cy="194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Google Shape;117;p3">
              <a:extLst>
                <a:ext uri="{FF2B5EF4-FFF2-40B4-BE49-F238E27FC236}">
                  <a16:creationId xmlns:a16="http://schemas.microsoft.com/office/drawing/2014/main" id="{44D917BE-FD4F-4E66-AFD6-FE641245D926}"/>
                </a:ext>
              </a:extLst>
            </p:cNvPr>
            <p:cNvSpPr txBox="1">
              <a:spLocks noChangeArrowheads="1"/>
            </p:cNvSpPr>
            <p:nvPr/>
          </p:nvSpPr>
          <p:spPr bwMode="auto">
            <a:xfrm>
              <a:off x="8757868" y="6621950"/>
              <a:ext cx="1638282" cy="268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r>
                <a:rPr lang="de-DE" altLang="en-US" sz="800" dirty="0">
                  <a:latin typeface="Calibri" panose="020F0502020204030204" pitchFamily="34" charset="0"/>
                  <a:cs typeface="Calibri" panose="020F0502020204030204" pitchFamily="34" charset="0"/>
                  <a:sym typeface="Calibri" panose="020F0502020204030204" pitchFamily="34" charset="0"/>
                </a:rPr>
                <a:t>Fritz et al., 2016</a:t>
              </a:r>
              <a:endParaRPr lang="en-US" altLang="en-US" sz="800" dirty="0">
                <a:latin typeface="Calibri" panose="020F0502020204030204" pitchFamily="34" charset="0"/>
                <a:cs typeface="Calibri" panose="020F0502020204030204" pitchFamily="34" charset="0"/>
                <a:sym typeface="Calibri" panose="020F0502020204030204" pitchFamily="34" charset="0"/>
              </a:endParaRPr>
            </a:p>
          </p:txBody>
        </p:sp>
        <p:sp>
          <p:nvSpPr>
            <p:cNvPr id="7179" name="Google Shape;118;p3">
              <a:extLst>
                <a:ext uri="{FF2B5EF4-FFF2-40B4-BE49-F238E27FC236}">
                  <a16:creationId xmlns:a16="http://schemas.microsoft.com/office/drawing/2014/main" id="{42AF46C0-87BB-43FF-A367-A53F26E93306}"/>
                </a:ext>
              </a:extLst>
            </p:cNvPr>
            <p:cNvSpPr txBox="1">
              <a:spLocks noChangeArrowheads="1"/>
            </p:cNvSpPr>
            <p:nvPr/>
          </p:nvSpPr>
          <p:spPr bwMode="auto">
            <a:xfrm>
              <a:off x="2321436" y="4279493"/>
              <a:ext cx="2161410" cy="383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dirty="0" err="1">
                  <a:latin typeface="Calibri" panose="020F0502020204030204" pitchFamily="34" charset="0"/>
                  <a:cs typeface="Calibri" panose="020F0502020204030204" pitchFamily="34" charset="0"/>
                  <a:sym typeface="Calibri" panose="020F0502020204030204" pitchFamily="34" charset="0"/>
                </a:rPr>
                <a:t>low</a:t>
              </a:r>
              <a:r>
                <a:rPr lang="de-DE" altLang="en-US" dirty="0">
                  <a:latin typeface="Calibri" panose="020F0502020204030204" pitchFamily="34" charset="0"/>
                  <a:cs typeface="Calibri" panose="020F0502020204030204" pitchFamily="34" charset="0"/>
                  <a:sym typeface="Calibri" panose="020F0502020204030204" pitchFamily="34" charset="0"/>
                </a:rPr>
                <a:t>-center </a:t>
              </a:r>
              <a:r>
                <a:rPr lang="de-DE" altLang="en-US" dirty="0" err="1">
                  <a:latin typeface="Calibri" panose="020F0502020204030204" pitchFamily="34" charset="0"/>
                  <a:cs typeface="Calibri" panose="020F0502020204030204" pitchFamily="34" charset="0"/>
                  <a:sym typeface="Calibri" panose="020F0502020204030204" pitchFamily="34" charset="0"/>
                </a:rPr>
                <a:t>polygons</a:t>
              </a:r>
              <a:endParaRPr lang="en-US" altLang="en-US" dirty="0">
                <a:latin typeface="Calibri" panose="020F0502020204030204" pitchFamily="34" charset="0"/>
                <a:cs typeface="Calibri" panose="020F0502020204030204" pitchFamily="34" charset="0"/>
                <a:sym typeface="Calibri" panose="020F0502020204030204" pitchFamily="34" charset="0"/>
              </a:endParaRPr>
            </a:p>
          </p:txBody>
        </p:sp>
        <p:sp>
          <p:nvSpPr>
            <p:cNvPr id="7180" name="Google Shape;119;p3">
              <a:extLst>
                <a:ext uri="{FF2B5EF4-FFF2-40B4-BE49-F238E27FC236}">
                  <a16:creationId xmlns:a16="http://schemas.microsoft.com/office/drawing/2014/main" id="{BD66A42C-2E22-4353-9684-D1A123240638}"/>
                </a:ext>
              </a:extLst>
            </p:cNvPr>
            <p:cNvSpPr txBox="1">
              <a:spLocks noChangeArrowheads="1"/>
            </p:cNvSpPr>
            <p:nvPr/>
          </p:nvSpPr>
          <p:spPr bwMode="auto">
            <a:xfrm>
              <a:off x="5075884" y="4282951"/>
              <a:ext cx="2260899" cy="38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dirty="0">
                  <a:latin typeface="Calibri" panose="020F0502020204030204" pitchFamily="34" charset="0"/>
                  <a:cs typeface="Calibri" panose="020F0502020204030204" pitchFamily="34" charset="0"/>
                  <a:sym typeface="Calibri" panose="020F0502020204030204" pitchFamily="34" charset="0"/>
                </a:rPr>
                <a:t>flat-center </a:t>
              </a:r>
              <a:r>
                <a:rPr lang="de-DE" altLang="en-US" dirty="0" err="1">
                  <a:latin typeface="Calibri" panose="020F0502020204030204" pitchFamily="34" charset="0"/>
                  <a:cs typeface="Calibri" panose="020F0502020204030204" pitchFamily="34" charset="0"/>
                  <a:sym typeface="Calibri" panose="020F0502020204030204" pitchFamily="34" charset="0"/>
                </a:rPr>
                <a:t>polygons</a:t>
              </a:r>
              <a:endParaRPr lang="en-US" altLang="en-US" dirty="0">
                <a:latin typeface="Calibri" panose="020F0502020204030204" pitchFamily="34" charset="0"/>
                <a:cs typeface="Calibri" panose="020F0502020204030204" pitchFamily="34" charset="0"/>
                <a:sym typeface="Calibri" panose="020F0502020204030204" pitchFamily="34" charset="0"/>
              </a:endParaRPr>
            </a:p>
          </p:txBody>
        </p:sp>
        <p:sp>
          <p:nvSpPr>
            <p:cNvPr id="7181" name="Google Shape;120;p3">
              <a:extLst>
                <a:ext uri="{FF2B5EF4-FFF2-40B4-BE49-F238E27FC236}">
                  <a16:creationId xmlns:a16="http://schemas.microsoft.com/office/drawing/2014/main" id="{6CAB0EF1-8F5B-40FB-B8F5-C197E743BEE5}"/>
                </a:ext>
              </a:extLst>
            </p:cNvPr>
            <p:cNvSpPr txBox="1">
              <a:spLocks noChangeArrowheads="1"/>
            </p:cNvSpPr>
            <p:nvPr/>
          </p:nvSpPr>
          <p:spPr bwMode="auto">
            <a:xfrm>
              <a:off x="7830332" y="4282951"/>
              <a:ext cx="2260899" cy="38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dirty="0">
                  <a:latin typeface="Calibri" panose="020F0502020204030204" pitchFamily="34" charset="0"/>
                  <a:cs typeface="Calibri" panose="020F0502020204030204" pitchFamily="34" charset="0"/>
                  <a:sym typeface="Calibri" panose="020F0502020204030204" pitchFamily="34" charset="0"/>
                </a:rPr>
                <a:t>high-center </a:t>
              </a:r>
              <a:r>
                <a:rPr lang="de-DE" altLang="en-US" dirty="0" err="1">
                  <a:latin typeface="Calibri" panose="020F0502020204030204" pitchFamily="34" charset="0"/>
                  <a:cs typeface="Calibri" panose="020F0502020204030204" pitchFamily="34" charset="0"/>
                  <a:sym typeface="Calibri" panose="020F0502020204030204" pitchFamily="34" charset="0"/>
                </a:rPr>
                <a:t>polygons</a:t>
              </a:r>
              <a:endParaRPr lang="en-US" altLang="en-US" dirty="0">
                <a:latin typeface="Calibri" panose="020F0502020204030204" pitchFamily="34" charset="0"/>
                <a:cs typeface="Calibri" panose="020F0502020204030204" pitchFamily="34" charset="0"/>
                <a:sym typeface="Calibri" panose="020F0502020204030204" pitchFamily="34" charset="0"/>
              </a:endParaRPr>
            </a:p>
          </p:txBody>
        </p:sp>
      </p:grpSp>
      <p:sp>
        <p:nvSpPr>
          <p:cNvPr id="7172" name="Google Shape;121;p3">
            <a:extLst>
              <a:ext uri="{FF2B5EF4-FFF2-40B4-BE49-F238E27FC236}">
                <a16:creationId xmlns:a16="http://schemas.microsoft.com/office/drawing/2014/main" id="{432BEBA8-E473-42C0-A18B-F772B978D075}"/>
              </a:ext>
            </a:extLst>
          </p:cNvPr>
          <p:cNvSpPr txBox="1">
            <a:spLocks noChangeArrowheads="1"/>
          </p:cNvSpPr>
          <p:nvPr/>
        </p:nvSpPr>
        <p:spPr bwMode="auto">
          <a:xfrm>
            <a:off x="779463" y="500063"/>
            <a:ext cx="5338762"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2500" b="1" dirty="0">
                <a:latin typeface="Calibri" panose="020F0502020204030204" pitchFamily="34" charset="0"/>
                <a:cs typeface="Calibri" panose="020F0502020204030204" pitchFamily="34" charset="0"/>
                <a:sym typeface="Calibri" panose="020F0502020204030204" pitchFamily="34" charset="0"/>
              </a:rPr>
              <a:t>The </a:t>
            </a:r>
            <a:r>
              <a:rPr lang="de-DE" altLang="en-US" sz="2500" b="1" dirty="0" err="1">
                <a:latin typeface="Calibri" panose="020F0502020204030204" pitchFamily="34" charset="0"/>
                <a:cs typeface="Calibri" panose="020F0502020204030204" pitchFamily="34" charset="0"/>
                <a:sym typeface="Calibri" panose="020F0502020204030204" pitchFamily="34" charset="0"/>
              </a:rPr>
              <a:t>spatial</a:t>
            </a:r>
            <a:r>
              <a:rPr lang="de-DE" altLang="en-US" sz="2500" b="1" dirty="0">
                <a:latin typeface="Calibri" panose="020F0502020204030204" pitchFamily="34" charset="0"/>
                <a:cs typeface="Calibri" panose="020F0502020204030204" pitchFamily="34" charset="0"/>
                <a:sym typeface="Calibri" panose="020F0502020204030204" pitchFamily="34" charset="0"/>
              </a:rPr>
              <a:t> </a:t>
            </a:r>
            <a:r>
              <a:rPr lang="de-DE" altLang="en-US" sz="2500" b="1" dirty="0" err="1">
                <a:latin typeface="Calibri" panose="020F0502020204030204" pitchFamily="34" charset="0"/>
                <a:cs typeface="Calibri" panose="020F0502020204030204" pitchFamily="34" charset="0"/>
                <a:sym typeface="Calibri" panose="020F0502020204030204" pitchFamily="34" charset="0"/>
              </a:rPr>
              <a:t>heterogeneity</a:t>
            </a:r>
            <a:r>
              <a:rPr lang="de-DE" altLang="en-US" sz="2500" b="1" dirty="0">
                <a:latin typeface="Calibri" panose="020F0502020204030204" pitchFamily="34" charset="0"/>
                <a:cs typeface="Calibri" panose="020F0502020204030204" pitchFamily="34" charset="0"/>
                <a:sym typeface="Calibri" panose="020F0502020204030204" pitchFamily="34" charset="0"/>
              </a:rPr>
              <a:t> </a:t>
            </a:r>
            <a:r>
              <a:rPr lang="de-DE" altLang="en-US" sz="2500" b="1" dirty="0" err="1">
                <a:latin typeface="Calibri" panose="020F0502020204030204" pitchFamily="34" charset="0"/>
                <a:cs typeface="Calibri" panose="020F0502020204030204" pitchFamily="34" charset="0"/>
                <a:sym typeface="Calibri" panose="020F0502020204030204" pitchFamily="34" charset="0"/>
              </a:rPr>
              <a:t>of</a:t>
            </a:r>
            <a:r>
              <a:rPr lang="de-DE" altLang="en-US" sz="2500" b="1" dirty="0">
                <a:latin typeface="Calibri" panose="020F0502020204030204" pitchFamily="34" charset="0"/>
                <a:cs typeface="Calibri" panose="020F0502020204030204" pitchFamily="34" charset="0"/>
                <a:sym typeface="Calibri" panose="020F0502020204030204" pitchFamily="34" charset="0"/>
              </a:rPr>
              <a:t> </a:t>
            </a:r>
            <a:r>
              <a:rPr lang="de-DE" altLang="en-US" sz="2500" b="1" dirty="0" err="1">
                <a:latin typeface="Calibri" panose="020F0502020204030204" pitchFamily="34" charset="0"/>
                <a:cs typeface="Calibri" panose="020F0502020204030204" pitchFamily="34" charset="0"/>
                <a:sym typeface="Calibri" panose="020F0502020204030204" pitchFamily="34" charset="0"/>
              </a:rPr>
              <a:t>the</a:t>
            </a:r>
            <a:r>
              <a:rPr lang="de-DE" altLang="en-US" sz="2500" b="1" dirty="0">
                <a:latin typeface="Calibri" panose="020F0502020204030204" pitchFamily="34" charset="0"/>
                <a:cs typeface="Calibri" panose="020F0502020204030204" pitchFamily="34" charset="0"/>
                <a:sym typeface="Calibri" panose="020F0502020204030204" pitchFamily="34" charset="0"/>
              </a:rPr>
              <a:t> Arctic</a:t>
            </a:r>
            <a:endParaRPr lang="en-US" altLang="en-US" sz="2500" b="1" dirty="0">
              <a:latin typeface="Calibri" panose="020F0502020204030204" pitchFamily="34" charset="0"/>
              <a:cs typeface="Calibri" panose="020F0502020204030204" pitchFamily="34" charset="0"/>
              <a:sym typeface="Calibri" panose="020F0502020204030204" pitchFamily="34" charset="0"/>
            </a:endParaRPr>
          </a:p>
        </p:txBody>
      </p:sp>
      <p:grpSp>
        <p:nvGrpSpPr>
          <p:cNvPr id="7173" name="Google Shape;122;p3">
            <a:extLst>
              <a:ext uri="{FF2B5EF4-FFF2-40B4-BE49-F238E27FC236}">
                <a16:creationId xmlns:a16="http://schemas.microsoft.com/office/drawing/2014/main" id="{997A3B59-7135-4096-801B-7818C0081573}"/>
              </a:ext>
            </a:extLst>
          </p:cNvPr>
          <p:cNvGrpSpPr>
            <a:grpSpLocks/>
          </p:cNvGrpSpPr>
          <p:nvPr/>
        </p:nvGrpSpPr>
        <p:grpSpPr bwMode="auto">
          <a:xfrm>
            <a:off x="7548563" y="534988"/>
            <a:ext cx="3638550" cy="3328987"/>
            <a:chOff x="808663" y="3011420"/>
            <a:chExt cx="3638946" cy="3328828"/>
          </a:xfrm>
        </p:grpSpPr>
        <p:pic>
          <p:nvPicPr>
            <p:cNvPr id="7175" name="Google Shape;123;p3">
              <a:extLst>
                <a:ext uri="{FF2B5EF4-FFF2-40B4-BE49-F238E27FC236}">
                  <a16:creationId xmlns:a16="http://schemas.microsoft.com/office/drawing/2014/main" id="{53D7B8FD-014E-41B0-8E7C-EB8DF429B0F2}"/>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816" y="3011420"/>
              <a:ext cx="3453934" cy="310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Google Shape;124;p3">
              <a:extLst>
                <a:ext uri="{FF2B5EF4-FFF2-40B4-BE49-F238E27FC236}">
                  <a16:creationId xmlns:a16="http://schemas.microsoft.com/office/drawing/2014/main" id="{B19EA86E-82A1-4CB5-A469-F69BB5F9F63A}"/>
                </a:ext>
              </a:extLst>
            </p:cNvPr>
            <p:cNvSpPr txBox="1">
              <a:spLocks noChangeArrowheads="1"/>
            </p:cNvSpPr>
            <p:nvPr/>
          </p:nvSpPr>
          <p:spPr bwMode="auto">
            <a:xfrm>
              <a:off x="808663" y="6124804"/>
              <a:ext cx="36389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r>
                <a:rPr lang="de-DE" altLang="en-US" sz="800" dirty="0" err="1">
                  <a:latin typeface="Calibri" panose="020F0502020204030204" pitchFamily="34" charset="0"/>
                  <a:cs typeface="Calibri" panose="020F0502020204030204" pitchFamily="34" charset="0"/>
                  <a:sym typeface="Calibri" panose="020F0502020204030204" pitchFamily="34" charset="0"/>
                </a:rPr>
                <a:t>Encyclopædia</a:t>
              </a:r>
              <a:r>
                <a:rPr lang="de-DE" altLang="en-US" sz="800" dirty="0">
                  <a:latin typeface="Calibri" panose="020F0502020204030204" pitchFamily="34" charset="0"/>
                  <a:cs typeface="Calibri" panose="020F0502020204030204" pitchFamily="34" charset="0"/>
                  <a:sym typeface="Calibri" panose="020F0502020204030204" pitchFamily="34" charset="0"/>
                </a:rPr>
                <a:t> Britannica, Inc./Kenny Chmielewski, </a:t>
              </a:r>
              <a:r>
                <a:rPr lang="de-DE" altLang="en-US" sz="800" dirty="0" err="1">
                  <a:latin typeface="Calibri" panose="020F0502020204030204" pitchFamily="34" charset="0"/>
                  <a:cs typeface="Calibri" panose="020F0502020204030204" pitchFamily="34" charset="0"/>
                  <a:sym typeface="Calibri" panose="020F0502020204030204" pitchFamily="34" charset="0"/>
                </a:rPr>
                <a:t>accessed</a:t>
              </a:r>
              <a:r>
                <a:rPr lang="de-DE" altLang="en-US" sz="800" dirty="0">
                  <a:latin typeface="Calibri" panose="020F0502020204030204" pitchFamily="34" charset="0"/>
                  <a:cs typeface="Calibri" panose="020F0502020204030204" pitchFamily="34" charset="0"/>
                  <a:sym typeface="Calibri" panose="020F0502020204030204" pitchFamily="34" charset="0"/>
                </a:rPr>
                <a:t> 2022</a:t>
              </a:r>
              <a:endParaRPr lang="en-US" altLang="en-US" sz="800" dirty="0">
                <a:latin typeface="Calibri" panose="020F0502020204030204" pitchFamily="34" charset="0"/>
                <a:cs typeface="Calibri" panose="020F0502020204030204" pitchFamily="34" charset="0"/>
                <a:sym typeface="Calibri" panose="020F0502020204030204" pitchFamily="34" charset="0"/>
              </a:endParaRPr>
            </a:p>
          </p:txBody>
        </p:sp>
      </p:grpSp>
      <p:sp>
        <p:nvSpPr>
          <p:cNvPr id="16" name="Google Shape;101;p2">
            <a:extLst>
              <a:ext uri="{FF2B5EF4-FFF2-40B4-BE49-F238E27FC236}">
                <a16:creationId xmlns:a16="http://schemas.microsoft.com/office/drawing/2014/main" id="{FDEAD5BA-29AC-4C7B-A6BB-A42BF3ACFF21}"/>
              </a:ext>
            </a:extLst>
          </p:cNvPr>
          <p:cNvSpPr txBox="1">
            <a:spLocks/>
          </p:cNvSpPr>
          <p:nvPr/>
        </p:nvSpPr>
        <p:spPr>
          <a:xfrm>
            <a:off x="1347788" y="1252538"/>
            <a:ext cx="5043487" cy="2343150"/>
          </a:xfrm>
          <a:prstGeom prst="roundRect">
            <a:avLst>
              <a:gd name="adj" fmla="val 16667"/>
            </a:avLst>
          </a:prstGeom>
          <a:noFill/>
          <a:ln w="12700" cap="flat" cmpd="sng">
            <a:solidFill>
              <a:schemeClr val="dk1"/>
            </a:solidFill>
            <a:prstDash val="solid"/>
            <a:round/>
            <a:headEnd type="none" w="sm" len="sm"/>
            <a:tailEnd type="none" w="sm" len="sm"/>
          </a:ln>
        </p:spPr>
        <p:txBody>
          <a:bodyPr spcFirstLastPara="1" lIns="91425" tIns="45700" rIns="91425" bIns="45700" anchor="ct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just" eaLnBrk="1" fontAlgn="auto" hangingPunct="1">
              <a:spcAft>
                <a:spcPts val="600"/>
              </a:spcAft>
              <a:buSzPts val="1400"/>
              <a:defRPr/>
            </a:pPr>
            <a:r>
              <a:rPr lang="de-DE" sz="1400" kern="0" dirty="0">
                <a:latin typeface="Calibri" panose="020F0502020204030204" pitchFamily="34" charset="0"/>
                <a:cs typeface="Calibri" panose="020F0502020204030204" pitchFamily="34" charset="0"/>
              </a:rPr>
              <a:t>Arctic </a:t>
            </a:r>
            <a:r>
              <a:rPr lang="de-DE" sz="1400" kern="0" dirty="0" err="1">
                <a:latin typeface="Calibri" panose="020F0502020204030204" pitchFamily="34" charset="0"/>
                <a:cs typeface="Calibri" panose="020F0502020204030204" pitchFamily="34" charset="0"/>
              </a:rPr>
              <a:t>soils</a:t>
            </a:r>
            <a:r>
              <a:rPr lang="de-DE" sz="1400" kern="0" dirty="0">
                <a:latin typeface="Calibri" panose="020F0502020204030204" pitchFamily="34" charset="0"/>
                <a:cs typeface="Calibri" panose="020F0502020204030204" pitchFamily="34" charset="0"/>
              </a:rPr>
              <a:t> </a:t>
            </a:r>
            <a:r>
              <a:rPr lang="de-DE" sz="1400" kern="0" dirty="0" err="1">
                <a:latin typeface="Calibri" panose="020F0502020204030204" pitchFamily="34" charset="0"/>
                <a:cs typeface="Calibri" panose="020F0502020204030204" pitchFamily="34" charset="0"/>
              </a:rPr>
              <a:t>are</a:t>
            </a:r>
            <a:r>
              <a:rPr lang="de-DE" sz="1400" kern="0" dirty="0">
                <a:latin typeface="Calibri" panose="020F0502020204030204" pitchFamily="34" charset="0"/>
                <a:cs typeface="Calibri" panose="020F0502020204030204" pitchFamily="34" charset="0"/>
              </a:rPr>
              <a:t> </a:t>
            </a:r>
            <a:r>
              <a:rPr lang="de-DE" sz="1400" kern="0" dirty="0" err="1">
                <a:latin typeface="Calibri" panose="020F0502020204030204" pitchFamily="34" charset="0"/>
                <a:cs typeface="Calibri" panose="020F0502020204030204" pitchFamily="34" charset="0"/>
              </a:rPr>
              <a:t>heterogeneous</a:t>
            </a:r>
            <a:r>
              <a:rPr lang="de-DE" sz="1400" kern="0" dirty="0">
                <a:latin typeface="Calibri" panose="020F0502020204030204" pitchFamily="34" charset="0"/>
                <a:cs typeface="Calibri" panose="020F0502020204030204" pitchFamily="34" charset="0"/>
              </a:rPr>
              <a:t> at multiple </a:t>
            </a:r>
            <a:r>
              <a:rPr lang="de-DE" sz="1400" kern="0" dirty="0" err="1">
                <a:latin typeface="Calibri" panose="020F0502020204030204" pitchFamily="34" charset="0"/>
                <a:cs typeface="Calibri" panose="020F0502020204030204" pitchFamily="34" charset="0"/>
              </a:rPr>
              <a:t>scales</a:t>
            </a:r>
            <a:r>
              <a:rPr lang="de-DE" sz="1400" kern="0" dirty="0">
                <a:latin typeface="Calibri" panose="020F0502020204030204" pitchFamily="34" charset="0"/>
                <a:cs typeface="Calibri" panose="020F0502020204030204" pitchFamily="34" charset="0"/>
              </a:rPr>
              <a:t>:</a:t>
            </a:r>
          </a:p>
          <a:p>
            <a:pPr marL="285750" indent="-285750" algn="just" eaLnBrk="1" fontAlgn="auto" hangingPunct="1">
              <a:spcAft>
                <a:spcPts val="300"/>
              </a:spcAft>
              <a:buSzPts val="1400"/>
              <a:buFont typeface="Arial" panose="020B0604020202020204" pitchFamily="34" charset="0"/>
              <a:buChar char="•"/>
              <a:defRPr/>
            </a:pPr>
            <a:r>
              <a:rPr lang="de-DE" sz="1400" u="sng" kern="0" dirty="0" err="1">
                <a:latin typeface="Calibri" panose="020F0502020204030204" pitchFamily="34" charset="0"/>
                <a:cs typeface="Calibri" panose="020F0502020204030204" pitchFamily="34" charset="0"/>
              </a:rPr>
              <a:t>soil</a:t>
            </a:r>
            <a:r>
              <a:rPr lang="de-DE" sz="1400" u="sng" kern="0" dirty="0">
                <a:latin typeface="Calibri" panose="020F0502020204030204" pitchFamily="34" charset="0"/>
                <a:cs typeface="Calibri" panose="020F0502020204030204" pitchFamily="34" charset="0"/>
              </a:rPr>
              <a:t> </a:t>
            </a:r>
            <a:r>
              <a:rPr lang="de-DE" sz="1400" u="sng" kern="0" dirty="0" err="1">
                <a:latin typeface="Calibri" panose="020F0502020204030204" pitchFamily="34" charset="0"/>
                <a:cs typeface="Calibri" panose="020F0502020204030204" pitchFamily="34" charset="0"/>
              </a:rPr>
              <a:t>profile</a:t>
            </a:r>
            <a:r>
              <a:rPr lang="de-DE" sz="1400" u="sng" kern="0" dirty="0">
                <a:latin typeface="Calibri" panose="020F0502020204030204" pitchFamily="34" charset="0"/>
                <a:cs typeface="Calibri" panose="020F0502020204030204" pitchFamily="34" charset="0"/>
              </a:rPr>
              <a:t> </a:t>
            </a:r>
            <a:r>
              <a:rPr lang="de-DE" sz="1400" u="sng" kern="0" dirty="0" err="1">
                <a:latin typeface="Calibri" panose="020F0502020204030204" pitchFamily="34" charset="0"/>
                <a:cs typeface="Calibri" panose="020F0502020204030204" pitchFamily="34" charset="0"/>
              </a:rPr>
              <a:t>scale</a:t>
            </a:r>
            <a:r>
              <a:rPr lang="de-DE" sz="1400" kern="0" dirty="0">
                <a:latin typeface="Calibri" panose="020F0502020204030204" pitchFamily="34" charset="0"/>
                <a:cs typeface="Calibri" panose="020F0502020204030204" pitchFamily="34" charset="0"/>
              </a:rPr>
              <a:t>: </a:t>
            </a:r>
            <a:r>
              <a:rPr lang="de-DE" sz="1400" kern="0" dirty="0" err="1">
                <a:latin typeface="Calibri" panose="020F0502020204030204" pitchFamily="34" charset="0"/>
                <a:cs typeface="Calibri" panose="020F0502020204030204" pitchFamily="34" charset="0"/>
              </a:rPr>
              <a:t>repeated</a:t>
            </a:r>
            <a:r>
              <a:rPr lang="de-DE" sz="1400" kern="0" dirty="0">
                <a:latin typeface="Calibri" panose="020F0502020204030204" pitchFamily="34" charset="0"/>
                <a:cs typeface="Calibri" panose="020F0502020204030204" pitchFamily="34" charset="0"/>
              </a:rPr>
              <a:t> </a:t>
            </a:r>
            <a:r>
              <a:rPr lang="de-DE" sz="1400" kern="0" dirty="0" err="1">
                <a:latin typeface="Calibri" panose="020F0502020204030204" pitchFamily="34" charset="0"/>
                <a:cs typeface="Calibri" panose="020F0502020204030204" pitchFamily="34" charset="0"/>
              </a:rPr>
              <a:t>freeze</a:t>
            </a:r>
            <a:r>
              <a:rPr lang="de-DE" sz="1400" kern="0" dirty="0">
                <a:latin typeface="Calibri" panose="020F0502020204030204" pitchFamily="34" charset="0"/>
                <a:cs typeface="Calibri" panose="020F0502020204030204" pitchFamily="34" charset="0"/>
              </a:rPr>
              <a:t> and </a:t>
            </a:r>
            <a:r>
              <a:rPr lang="de-DE" sz="1400" kern="0" dirty="0" err="1">
                <a:latin typeface="Calibri" panose="020F0502020204030204" pitchFamily="34" charset="0"/>
                <a:cs typeface="Calibri" panose="020F0502020204030204" pitchFamily="34" charset="0"/>
              </a:rPr>
              <a:t>thaw</a:t>
            </a:r>
            <a:r>
              <a:rPr lang="de-DE" sz="1400" kern="0" dirty="0">
                <a:latin typeface="Calibri" panose="020F0502020204030204" pitchFamily="34" charset="0"/>
                <a:cs typeface="Calibri" panose="020F0502020204030204" pitchFamily="34" charset="0"/>
              </a:rPr>
              <a:t> </a:t>
            </a:r>
            <a:r>
              <a:rPr lang="de-DE" sz="1400" kern="0" dirty="0" err="1">
                <a:latin typeface="Calibri" panose="020F0502020204030204" pitchFamily="34" charset="0"/>
                <a:cs typeface="Calibri" panose="020F0502020204030204" pitchFamily="34" charset="0"/>
              </a:rPr>
              <a:t>events</a:t>
            </a:r>
            <a:r>
              <a:rPr lang="de-DE" sz="1400" kern="0" dirty="0">
                <a:latin typeface="Calibri" panose="020F0502020204030204" pitchFamily="34" charset="0"/>
                <a:cs typeface="Calibri" panose="020F0502020204030204" pitchFamily="34" charset="0"/>
              </a:rPr>
              <a:t> </a:t>
            </a:r>
            <a:r>
              <a:rPr lang="de-DE" sz="1400" kern="0" dirty="0" err="1">
                <a:latin typeface="Calibri" panose="020F0502020204030204" pitchFamily="34" charset="0"/>
                <a:cs typeface="Calibri" panose="020F0502020204030204" pitchFamily="34" charset="0"/>
              </a:rPr>
              <a:t>create</a:t>
            </a:r>
            <a:r>
              <a:rPr lang="de-DE" sz="1400" kern="0" dirty="0">
                <a:latin typeface="Calibri" panose="020F0502020204030204" pitchFamily="34" charset="0"/>
                <a:cs typeface="Calibri" panose="020F0502020204030204" pitchFamily="34" charset="0"/>
              </a:rPr>
              <a:t> </a:t>
            </a:r>
            <a:r>
              <a:rPr lang="de-DE" sz="1400" kern="0" dirty="0" err="1">
                <a:latin typeface="Calibri" panose="020F0502020204030204" pitchFamily="34" charset="0"/>
                <a:cs typeface="Calibri" panose="020F0502020204030204" pitchFamily="34" charset="0"/>
              </a:rPr>
              <a:t>complex</a:t>
            </a:r>
            <a:r>
              <a:rPr lang="de-DE" sz="1400" kern="0" dirty="0">
                <a:latin typeface="Calibri" panose="020F0502020204030204" pitchFamily="34" charset="0"/>
                <a:cs typeface="Calibri" panose="020F0502020204030204" pitchFamily="34" charset="0"/>
              </a:rPr>
              <a:t> and </a:t>
            </a:r>
            <a:r>
              <a:rPr lang="de-DE" sz="1400" kern="0" dirty="0" err="1">
                <a:latin typeface="Calibri" panose="020F0502020204030204" pitchFamily="34" charset="0"/>
                <a:cs typeface="Calibri" panose="020F0502020204030204" pitchFamily="34" charset="0"/>
              </a:rPr>
              <a:t>irregular</a:t>
            </a:r>
            <a:r>
              <a:rPr lang="de-DE" sz="1400" kern="0" dirty="0">
                <a:latin typeface="Calibri" panose="020F0502020204030204" pitchFamily="34" charset="0"/>
                <a:cs typeface="Calibri" panose="020F0502020204030204" pitchFamily="34" charset="0"/>
              </a:rPr>
              <a:t> </a:t>
            </a:r>
            <a:r>
              <a:rPr lang="de-DE" sz="1400" kern="0" dirty="0" err="1">
                <a:latin typeface="Calibri" panose="020F0502020204030204" pitchFamily="34" charset="0"/>
                <a:cs typeface="Calibri" panose="020F0502020204030204" pitchFamily="34" charset="0"/>
              </a:rPr>
              <a:t>soil</a:t>
            </a:r>
            <a:r>
              <a:rPr lang="de-DE" sz="1400" kern="0" dirty="0">
                <a:latin typeface="Calibri" panose="020F0502020204030204" pitchFamily="34" charset="0"/>
                <a:cs typeface="Calibri" panose="020F0502020204030204" pitchFamily="34" charset="0"/>
              </a:rPr>
              <a:t> </a:t>
            </a:r>
            <a:r>
              <a:rPr lang="de-DE" sz="1400" kern="0" dirty="0" err="1">
                <a:latin typeface="Calibri" panose="020F0502020204030204" pitchFamily="34" charset="0"/>
                <a:cs typeface="Calibri" panose="020F0502020204030204" pitchFamily="34" charset="0"/>
              </a:rPr>
              <a:t>profiles</a:t>
            </a:r>
            <a:endParaRPr lang="de-DE" sz="1400" kern="0" dirty="0">
              <a:latin typeface="Calibri" panose="020F0502020204030204" pitchFamily="34" charset="0"/>
              <a:cs typeface="Calibri" panose="020F0502020204030204" pitchFamily="34" charset="0"/>
            </a:endParaRPr>
          </a:p>
          <a:p>
            <a:pPr marL="285750" indent="-285750" algn="just" eaLnBrk="1" fontAlgn="auto" hangingPunct="1">
              <a:spcAft>
                <a:spcPts val="300"/>
              </a:spcAft>
              <a:buSzPts val="1400"/>
              <a:buFont typeface="Arial" panose="020B0604020202020204" pitchFamily="34" charset="0"/>
              <a:buChar char="•"/>
              <a:defRPr/>
            </a:pPr>
            <a:r>
              <a:rPr lang="de-DE" sz="1400" u="sng" kern="0" dirty="0" err="1">
                <a:latin typeface="Calibri" panose="020F0502020204030204" pitchFamily="34" charset="0"/>
                <a:cs typeface="Calibri" panose="020F0502020204030204" pitchFamily="34" charset="0"/>
              </a:rPr>
              <a:t>landscape</a:t>
            </a:r>
            <a:r>
              <a:rPr lang="de-DE" sz="1400" u="sng" kern="0" dirty="0">
                <a:latin typeface="Calibri" panose="020F0502020204030204" pitchFamily="34" charset="0"/>
                <a:cs typeface="Calibri" panose="020F0502020204030204" pitchFamily="34" charset="0"/>
              </a:rPr>
              <a:t> </a:t>
            </a:r>
            <a:r>
              <a:rPr lang="de-DE" sz="1400" u="sng" kern="0" dirty="0" err="1">
                <a:latin typeface="Calibri" panose="020F0502020204030204" pitchFamily="34" charset="0"/>
                <a:cs typeface="Calibri" panose="020F0502020204030204" pitchFamily="34" charset="0"/>
              </a:rPr>
              <a:t>scale</a:t>
            </a:r>
            <a:r>
              <a:rPr lang="de-DE" sz="1400" kern="0" dirty="0">
                <a:latin typeface="Calibri" panose="020F0502020204030204" pitchFamily="34" charset="0"/>
                <a:cs typeface="Calibri" panose="020F0502020204030204" pitchFamily="34" charset="0"/>
              </a:rPr>
              <a:t>: different </a:t>
            </a:r>
            <a:r>
              <a:rPr lang="de-DE" sz="1400" kern="0" dirty="0" err="1">
                <a:latin typeface="Calibri" panose="020F0502020204030204" pitchFamily="34" charset="0"/>
                <a:cs typeface="Calibri" panose="020F0502020204030204" pitchFamily="34" charset="0"/>
              </a:rPr>
              <a:t>water</a:t>
            </a:r>
            <a:r>
              <a:rPr lang="de-DE" sz="1400" kern="0" dirty="0">
                <a:latin typeface="Calibri" panose="020F0502020204030204" pitchFamily="34" charset="0"/>
                <a:cs typeface="Calibri" panose="020F0502020204030204" pitchFamily="34" charset="0"/>
              </a:rPr>
              <a:t> and </a:t>
            </a:r>
            <a:r>
              <a:rPr lang="de-DE" sz="1400" kern="0" dirty="0" err="1">
                <a:latin typeface="Calibri" panose="020F0502020204030204" pitchFamily="34" charset="0"/>
                <a:cs typeface="Calibri" panose="020F0502020204030204" pitchFamily="34" charset="0"/>
              </a:rPr>
              <a:t>nutrient</a:t>
            </a:r>
            <a:r>
              <a:rPr lang="de-DE" sz="1400" kern="0" dirty="0">
                <a:latin typeface="Calibri" panose="020F0502020204030204" pitchFamily="34" charset="0"/>
                <a:cs typeface="Calibri" panose="020F0502020204030204" pitchFamily="34" charset="0"/>
              </a:rPr>
              <a:t> </a:t>
            </a:r>
            <a:r>
              <a:rPr lang="de-DE" sz="1400" kern="0" dirty="0" err="1">
                <a:latin typeface="Calibri" panose="020F0502020204030204" pitchFamily="34" charset="0"/>
                <a:cs typeface="Calibri" panose="020F0502020204030204" pitchFamily="34" charset="0"/>
              </a:rPr>
              <a:t>availabilities</a:t>
            </a:r>
            <a:r>
              <a:rPr lang="de-DE" sz="1400" kern="0" dirty="0">
                <a:latin typeface="Calibri" panose="020F0502020204030204" pitchFamily="34" charset="0"/>
                <a:cs typeface="Calibri" panose="020F0502020204030204" pitchFamily="34" charset="0"/>
              </a:rPr>
              <a:t> and different plant </a:t>
            </a:r>
            <a:r>
              <a:rPr lang="de-DE" sz="1400" kern="0" dirty="0" err="1">
                <a:latin typeface="Calibri" panose="020F0502020204030204" pitchFamily="34" charset="0"/>
                <a:cs typeface="Calibri" panose="020F0502020204030204" pitchFamily="34" charset="0"/>
              </a:rPr>
              <a:t>cover</a:t>
            </a:r>
            <a:endParaRPr lang="de-DE" sz="1400" kern="0" dirty="0">
              <a:latin typeface="Calibri" panose="020F0502020204030204" pitchFamily="34" charset="0"/>
              <a:cs typeface="Calibri" panose="020F0502020204030204" pitchFamily="34" charset="0"/>
            </a:endParaRPr>
          </a:p>
          <a:p>
            <a:pPr marL="285750" indent="-285750" algn="just" eaLnBrk="1" fontAlgn="auto" hangingPunct="1">
              <a:buSzPts val="1400"/>
              <a:buFont typeface="Arial" panose="020B0604020202020204" pitchFamily="34" charset="0"/>
              <a:buChar char="•"/>
              <a:defRPr/>
            </a:pPr>
            <a:r>
              <a:rPr lang="de-DE" sz="1400" u="sng" kern="0" dirty="0">
                <a:latin typeface="Calibri" panose="020F0502020204030204" pitchFamily="34" charset="0"/>
                <a:cs typeface="Calibri" panose="020F0502020204030204" pitchFamily="34" charset="0"/>
              </a:rPr>
              <a:t>temporal </a:t>
            </a:r>
            <a:r>
              <a:rPr lang="de-DE" sz="1400" u="sng" kern="0" dirty="0" err="1">
                <a:latin typeface="Calibri" panose="020F0502020204030204" pitchFamily="34" charset="0"/>
                <a:cs typeface="Calibri" panose="020F0502020204030204" pitchFamily="34" charset="0"/>
              </a:rPr>
              <a:t>scale</a:t>
            </a:r>
            <a:r>
              <a:rPr lang="de-DE" sz="1400" kern="0" dirty="0">
                <a:latin typeface="Calibri" panose="020F0502020204030204" pitchFamily="34" charset="0"/>
                <a:cs typeface="Calibri" panose="020F0502020204030204" pitchFamily="34" charset="0"/>
              </a:rPr>
              <a:t>: e.g. </a:t>
            </a:r>
            <a:r>
              <a:rPr lang="de-DE" sz="1400" kern="0" dirty="0" err="1">
                <a:latin typeface="Calibri" panose="020F0502020204030204" pitchFamily="34" charset="0"/>
                <a:cs typeface="Calibri" panose="020F0502020204030204" pitchFamily="34" charset="0"/>
              </a:rPr>
              <a:t>previous</a:t>
            </a:r>
            <a:r>
              <a:rPr lang="de-DE" sz="1400" kern="0" dirty="0">
                <a:latin typeface="Calibri" panose="020F0502020204030204" pitchFamily="34" charset="0"/>
                <a:cs typeface="Calibri" panose="020F0502020204030204" pitchFamily="34" charset="0"/>
              </a:rPr>
              <a:t> </a:t>
            </a:r>
            <a:r>
              <a:rPr lang="de-DE" sz="1400" kern="0" dirty="0" err="1">
                <a:latin typeface="Calibri" panose="020F0502020204030204" pitchFamily="34" charset="0"/>
                <a:cs typeface="Calibri" panose="020F0502020204030204" pitchFamily="34" charset="0"/>
              </a:rPr>
              <a:t>glaciation</a:t>
            </a:r>
            <a:endParaRPr lang="de-DE" sz="1400" kern="0" dirty="0">
              <a:latin typeface="Calibri" panose="020F0502020204030204" pitchFamily="34" charset="0"/>
              <a:cs typeface="Calibri" panose="020F0502020204030204" pitchFamily="34" charset="0"/>
            </a:endParaRPr>
          </a:p>
          <a:p>
            <a:pPr marL="285750" indent="-285750" algn="just" eaLnBrk="1" fontAlgn="auto" hangingPunct="1">
              <a:buSzPts val="1400"/>
              <a:buFont typeface="Arial" panose="020B0604020202020204" pitchFamily="34" charset="0"/>
              <a:buChar char="•"/>
              <a:defRPr/>
            </a:pPr>
            <a:endParaRPr lang="de-DE" sz="1400" kern="0" dirty="0">
              <a:latin typeface="Calibri" panose="020F0502020204030204" pitchFamily="34" charset="0"/>
              <a:cs typeface="Calibri" panose="020F0502020204030204" pitchFamily="34" charset="0"/>
            </a:endParaRPr>
          </a:p>
          <a:p>
            <a:pPr algn="just" eaLnBrk="1" fontAlgn="auto" hangingPunct="1">
              <a:buSzPts val="1400"/>
              <a:defRPr/>
            </a:pPr>
            <a:r>
              <a:rPr lang="de-DE" sz="1400" kern="0" dirty="0">
                <a:latin typeface="Calibri" panose="020F0502020204030204" pitchFamily="34" charset="0"/>
                <a:cs typeface="Calibri" panose="020F0502020204030204" pitchFamily="34" charset="0"/>
              </a:rPr>
              <a:t>Little </a:t>
            </a:r>
            <a:r>
              <a:rPr lang="de-DE" sz="1400" kern="0" dirty="0" err="1">
                <a:latin typeface="Calibri" panose="020F0502020204030204" pitchFamily="34" charset="0"/>
                <a:cs typeface="Calibri" panose="020F0502020204030204" pitchFamily="34" charset="0"/>
              </a:rPr>
              <a:t>is</a:t>
            </a:r>
            <a:r>
              <a:rPr lang="de-DE" sz="1400" kern="0" dirty="0">
                <a:latin typeface="Calibri" panose="020F0502020204030204" pitchFamily="34" charset="0"/>
                <a:cs typeface="Calibri" panose="020F0502020204030204" pitchFamily="34" charset="0"/>
              </a:rPr>
              <a:t> </a:t>
            </a:r>
            <a:r>
              <a:rPr lang="de-DE" sz="1400" kern="0" dirty="0" err="1">
                <a:latin typeface="Calibri" panose="020F0502020204030204" pitchFamily="34" charset="0"/>
                <a:cs typeface="Calibri" panose="020F0502020204030204" pitchFamily="34" charset="0"/>
              </a:rPr>
              <a:t>known</a:t>
            </a:r>
            <a:r>
              <a:rPr lang="de-DE" sz="1400" kern="0" dirty="0">
                <a:latin typeface="Calibri" panose="020F0502020204030204" pitchFamily="34" charset="0"/>
                <a:cs typeface="Calibri" panose="020F0502020204030204" pitchFamily="34" charset="0"/>
              </a:rPr>
              <a:t> </a:t>
            </a:r>
            <a:r>
              <a:rPr lang="de-DE" sz="1400" kern="0" dirty="0" err="1">
                <a:latin typeface="Calibri" panose="020F0502020204030204" pitchFamily="34" charset="0"/>
                <a:cs typeface="Calibri" panose="020F0502020204030204" pitchFamily="34" charset="0"/>
              </a:rPr>
              <a:t>how</a:t>
            </a:r>
            <a:r>
              <a:rPr lang="de-DE" sz="1400" kern="0" dirty="0">
                <a:latin typeface="Calibri" panose="020F0502020204030204" pitchFamily="34" charset="0"/>
                <a:cs typeface="Calibri" panose="020F0502020204030204" pitchFamily="34" charset="0"/>
              </a:rPr>
              <a:t> </a:t>
            </a:r>
            <a:r>
              <a:rPr lang="de-DE" sz="1400" kern="0" dirty="0" err="1">
                <a:latin typeface="Calibri" panose="020F0502020204030204" pitchFamily="34" charset="0"/>
                <a:cs typeface="Calibri" panose="020F0502020204030204" pitchFamily="34" charset="0"/>
              </a:rPr>
              <a:t>these</a:t>
            </a:r>
            <a:r>
              <a:rPr lang="de-DE" sz="1400" kern="0" dirty="0">
                <a:latin typeface="Calibri" panose="020F0502020204030204" pitchFamily="34" charset="0"/>
                <a:cs typeface="Calibri" panose="020F0502020204030204" pitchFamily="34" charset="0"/>
              </a:rPr>
              <a:t> </a:t>
            </a:r>
            <a:r>
              <a:rPr lang="de-DE" sz="1400" kern="0" dirty="0" err="1">
                <a:latin typeface="Calibri" panose="020F0502020204030204" pitchFamily="34" charset="0"/>
                <a:cs typeface="Calibri" panose="020F0502020204030204" pitchFamily="34" charset="0"/>
              </a:rPr>
              <a:t>scales</a:t>
            </a:r>
            <a:r>
              <a:rPr lang="de-DE" sz="1400" kern="0" dirty="0">
                <a:latin typeface="Calibri" panose="020F0502020204030204" pitchFamily="34" charset="0"/>
                <a:cs typeface="Calibri" panose="020F0502020204030204" pitchFamily="34" charset="0"/>
              </a:rPr>
              <a:t> </a:t>
            </a:r>
            <a:r>
              <a:rPr lang="de-DE" sz="1400" kern="0" dirty="0" err="1">
                <a:latin typeface="Calibri" panose="020F0502020204030204" pitchFamily="34" charset="0"/>
                <a:cs typeface="Calibri" panose="020F0502020204030204" pitchFamily="34" charset="0"/>
              </a:rPr>
              <a:t>influence</a:t>
            </a:r>
            <a:r>
              <a:rPr lang="de-DE" sz="1400" kern="0" dirty="0">
                <a:latin typeface="Calibri" panose="020F0502020204030204" pitchFamily="34" charset="0"/>
                <a:cs typeface="Calibri" panose="020F0502020204030204" pitchFamily="34" charset="0"/>
              </a:rPr>
              <a:t> </a:t>
            </a:r>
            <a:r>
              <a:rPr lang="de-DE" sz="1400" kern="0" dirty="0" err="1">
                <a:latin typeface="Calibri" panose="020F0502020204030204" pitchFamily="34" charset="0"/>
                <a:cs typeface="Calibri" panose="020F0502020204030204" pitchFamily="34" charset="0"/>
              </a:rPr>
              <a:t>the</a:t>
            </a:r>
            <a:r>
              <a:rPr lang="de-DE" sz="1400" kern="0" dirty="0">
                <a:latin typeface="Calibri" panose="020F0502020204030204" pitchFamily="34" charset="0"/>
                <a:cs typeface="Calibri" panose="020F0502020204030204" pitchFamily="34" charset="0"/>
              </a:rPr>
              <a:t> </a:t>
            </a:r>
            <a:r>
              <a:rPr lang="de-DE" sz="1400" kern="0" dirty="0" err="1">
                <a:latin typeface="Calibri" panose="020F0502020204030204" pitchFamily="34" charset="0"/>
                <a:cs typeface="Calibri" panose="020F0502020204030204" pitchFamily="34" charset="0"/>
              </a:rPr>
              <a:t>decomposition</a:t>
            </a:r>
            <a:r>
              <a:rPr lang="de-DE" sz="1400" kern="0" dirty="0">
                <a:latin typeface="Calibri" panose="020F0502020204030204" pitchFamily="34" charset="0"/>
                <a:cs typeface="Calibri" panose="020F0502020204030204" pitchFamily="34" charset="0"/>
              </a:rPr>
              <a:t> potential </a:t>
            </a:r>
            <a:r>
              <a:rPr lang="de-DE" sz="1400" kern="0" dirty="0" err="1">
                <a:latin typeface="Calibri" panose="020F0502020204030204" pitchFamily="34" charset="0"/>
                <a:cs typeface="Calibri" panose="020F0502020204030204" pitchFamily="34" charset="0"/>
              </a:rPr>
              <a:t>of</a:t>
            </a:r>
            <a:r>
              <a:rPr lang="de-DE" sz="1400" kern="0" dirty="0">
                <a:latin typeface="Calibri" panose="020F0502020204030204" pitchFamily="34" charset="0"/>
                <a:cs typeface="Calibri" panose="020F0502020204030204" pitchFamily="34" charset="0"/>
              </a:rPr>
              <a:t> </a:t>
            </a:r>
            <a:r>
              <a:rPr lang="de-DE" sz="1400" kern="0" dirty="0" err="1">
                <a:latin typeface="Calibri" panose="020F0502020204030204" pitchFamily="34" charset="0"/>
                <a:cs typeface="Calibri" panose="020F0502020204030204" pitchFamily="34" charset="0"/>
              </a:rPr>
              <a:t>soil</a:t>
            </a:r>
            <a:r>
              <a:rPr lang="de-DE" sz="1400" kern="0" dirty="0">
                <a:latin typeface="Calibri" panose="020F0502020204030204" pitchFamily="34" charset="0"/>
                <a:cs typeface="Calibri" panose="020F0502020204030204" pitchFamily="34" charset="0"/>
              </a:rPr>
              <a:t> </a:t>
            </a:r>
            <a:r>
              <a:rPr lang="de-DE" sz="1400" kern="0" dirty="0" err="1">
                <a:latin typeface="Calibri" panose="020F0502020204030204" pitchFamily="34" charset="0"/>
                <a:cs typeface="Calibri" panose="020F0502020204030204" pitchFamily="34" charset="0"/>
              </a:rPr>
              <a:t>microbial</a:t>
            </a:r>
            <a:r>
              <a:rPr lang="de-DE" sz="1400" kern="0" dirty="0">
                <a:latin typeface="Calibri" panose="020F0502020204030204" pitchFamily="34" charset="0"/>
                <a:cs typeface="Calibri" panose="020F0502020204030204" pitchFamily="34" charset="0"/>
              </a:rPr>
              <a:t> </a:t>
            </a:r>
            <a:r>
              <a:rPr lang="de-DE" sz="1400" kern="0" dirty="0" err="1">
                <a:latin typeface="Calibri" panose="020F0502020204030204" pitchFamily="34" charset="0"/>
                <a:cs typeface="Calibri" panose="020F0502020204030204" pitchFamily="34" charset="0"/>
              </a:rPr>
              <a:t>communities</a:t>
            </a:r>
            <a:r>
              <a:rPr lang="de-DE" sz="1400" kern="0" dirty="0">
                <a:latin typeface="Calibri" panose="020F0502020204030204" pitchFamily="34" charset="0"/>
                <a:cs typeface="Calibri" panose="020F0502020204030204" pitchFamily="34" charset="0"/>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Google Shape;130;p4">
            <a:extLst>
              <a:ext uri="{FF2B5EF4-FFF2-40B4-BE49-F238E27FC236}">
                <a16:creationId xmlns:a16="http://schemas.microsoft.com/office/drawing/2014/main" id="{5BC9CC44-29D9-4E49-9729-B9E3AC59629F}"/>
              </a:ext>
            </a:extLst>
          </p:cNvPr>
          <p:cNvSpPr txBox="1">
            <a:spLocks noChangeArrowheads="1"/>
          </p:cNvSpPr>
          <p:nvPr/>
        </p:nvSpPr>
        <p:spPr bwMode="auto">
          <a:xfrm>
            <a:off x="520887" y="4277845"/>
            <a:ext cx="11150226" cy="107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3200" b="1"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Part 1: </a:t>
            </a:r>
            <a:br>
              <a:rPr lang="de-DE" altLang="en-US" sz="3200" b="1"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br>
            <a:r>
              <a:rPr lang="de-DE" altLang="en-US" sz="3200" b="1"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Does</a:t>
            </a:r>
            <a:r>
              <a:rPr lang="de-DE" altLang="en-US" sz="3200" b="1"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sz="3200" b="1"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spatial</a:t>
            </a:r>
            <a:r>
              <a:rPr lang="de-DE" altLang="en-US" sz="3200" b="1"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sz="3200" b="1"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variability</a:t>
            </a:r>
            <a:r>
              <a:rPr lang="de-DE" altLang="en-US" sz="3200" b="1"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sz="3200" b="1"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affect</a:t>
            </a:r>
            <a:r>
              <a:rPr lang="de-DE" altLang="en-US" sz="3200" b="1"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sz="3200" b="1"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microbial</a:t>
            </a:r>
            <a:r>
              <a:rPr lang="de-DE" altLang="en-US" sz="3200" b="1"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sz="3200" b="1"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community</a:t>
            </a:r>
            <a:r>
              <a:rPr lang="de-DE" altLang="en-US" sz="3200" b="1"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sz="3200" b="1"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composition</a:t>
            </a:r>
            <a:r>
              <a:rPr lang="de-DE" altLang="en-US" sz="3200" b="1"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t>
            </a:r>
            <a:endParaRPr lang="en-US" altLang="en-US" sz="3200" b="1"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Google Shape;136;p5">
            <a:extLst>
              <a:ext uri="{FF2B5EF4-FFF2-40B4-BE49-F238E27FC236}">
                <a16:creationId xmlns:a16="http://schemas.microsoft.com/office/drawing/2014/main" id="{62FB05DE-68DE-4883-963C-29CABABE3829}"/>
              </a:ext>
            </a:extLst>
          </p:cNvPr>
          <p:cNvSpPr txBox="1">
            <a:spLocks noChangeArrowheads="1"/>
          </p:cNvSpPr>
          <p:nvPr/>
        </p:nvSpPr>
        <p:spPr bwMode="auto">
          <a:xfrm>
            <a:off x="779463" y="501650"/>
            <a:ext cx="477865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2500" b="1" dirty="0">
                <a:latin typeface="Calibri" panose="020F0502020204030204" pitchFamily="34" charset="0"/>
                <a:cs typeface="Calibri" panose="020F0502020204030204" pitchFamily="34" charset="0"/>
                <a:sym typeface="Calibri" panose="020F0502020204030204" pitchFamily="34" charset="0"/>
              </a:rPr>
              <a:t>Methods</a:t>
            </a:r>
            <a:endParaRPr lang="en-US" altLang="en-US" sz="2500" b="1" dirty="0">
              <a:latin typeface="Calibri" panose="020F0502020204030204" pitchFamily="34" charset="0"/>
              <a:cs typeface="Calibri" panose="020F0502020204030204" pitchFamily="34" charset="0"/>
              <a:sym typeface="Calibri" panose="020F0502020204030204" pitchFamily="34" charset="0"/>
            </a:endParaRPr>
          </a:p>
        </p:txBody>
      </p:sp>
      <p:grpSp>
        <p:nvGrpSpPr>
          <p:cNvPr id="11267" name="Google Shape;137;p5">
            <a:extLst>
              <a:ext uri="{FF2B5EF4-FFF2-40B4-BE49-F238E27FC236}">
                <a16:creationId xmlns:a16="http://schemas.microsoft.com/office/drawing/2014/main" id="{D42ED96B-2664-4A8D-90E2-D20224613B33}"/>
              </a:ext>
            </a:extLst>
          </p:cNvPr>
          <p:cNvGrpSpPr>
            <a:grpSpLocks/>
          </p:cNvGrpSpPr>
          <p:nvPr/>
        </p:nvGrpSpPr>
        <p:grpSpPr bwMode="auto">
          <a:xfrm>
            <a:off x="6767513" y="741363"/>
            <a:ext cx="4930775" cy="2932112"/>
            <a:chOff x="7340209" y="255975"/>
            <a:chExt cx="4929547" cy="2932746"/>
          </a:xfrm>
        </p:grpSpPr>
        <p:grpSp>
          <p:nvGrpSpPr>
            <p:cNvPr id="11331" name="Google Shape;138;p5">
              <a:extLst>
                <a:ext uri="{FF2B5EF4-FFF2-40B4-BE49-F238E27FC236}">
                  <a16:creationId xmlns:a16="http://schemas.microsoft.com/office/drawing/2014/main" id="{55154E56-C90B-46F2-AC6A-C304671B1117}"/>
                </a:ext>
              </a:extLst>
            </p:cNvPr>
            <p:cNvGrpSpPr>
              <a:grpSpLocks/>
            </p:cNvGrpSpPr>
            <p:nvPr/>
          </p:nvGrpSpPr>
          <p:grpSpPr bwMode="auto">
            <a:xfrm>
              <a:off x="7340209" y="301196"/>
              <a:ext cx="4929547" cy="2887525"/>
              <a:chOff x="7334148" y="923783"/>
              <a:chExt cx="4929547" cy="2887525"/>
            </a:xfrm>
          </p:grpSpPr>
          <p:grpSp>
            <p:nvGrpSpPr>
              <p:cNvPr id="11334" name="Google Shape;139;p5">
                <a:extLst>
                  <a:ext uri="{FF2B5EF4-FFF2-40B4-BE49-F238E27FC236}">
                    <a16:creationId xmlns:a16="http://schemas.microsoft.com/office/drawing/2014/main" id="{579CF908-C3FB-4ED1-B719-156AF39B09D3}"/>
                  </a:ext>
                </a:extLst>
              </p:cNvPr>
              <p:cNvGrpSpPr>
                <a:grpSpLocks/>
              </p:cNvGrpSpPr>
              <p:nvPr/>
            </p:nvGrpSpPr>
            <p:grpSpPr bwMode="auto">
              <a:xfrm>
                <a:off x="7334148" y="923783"/>
                <a:ext cx="4575511" cy="2672081"/>
                <a:chOff x="7616490" y="61692"/>
                <a:chExt cx="4575511" cy="2672081"/>
              </a:xfrm>
            </p:grpSpPr>
            <p:pic>
              <p:nvPicPr>
                <p:cNvPr id="11336" name="Google Shape;140;p5">
                  <a:extLst>
                    <a:ext uri="{FF2B5EF4-FFF2-40B4-BE49-F238E27FC236}">
                      <a16:creationId xmlns:a16="http://schemas.microsoft.com/office/drawing/2014/main" id="{407254B1-CB90-481B-A5C7-A0D20CF0D45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1511" t="6020" r="7027" b="22008"/>
                <a:stretch>
                  <a:fillRect/>
                </a:stretch>
              </p:blipFill>
              <p:spPr bwMode="auto">
                <a:xfrm>
                  <a:off x="7616490" y="61692"/>
                  <a:ext cx="4522546" cy="2672081"/>
                </a:xfrm>
                <a:prstGeom prst="rect">
                  <a:avLst/>
                </a:prstGeom>
                <a:noFill/>
                <a:ln w="952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11337" name="Google Shape;141;p5">
                  <a:extLst>
                    <a:ext uri="{FF2B5EF4-FFF2-40B4-BE49-F238E27FC236}">
                      <a16:creationId xmlns:a16="http://schemas.microsoft.com/office/drawing/2014/main" id="{97715175-6619-4F7C-820D-DF5609AFE828}"/>
                    </a:ext>
                  </a:extLst>
                </p:cNvPr>
                <p:cNvSpPr txBox="1">
                  <a:spLocks noChangeArrowheads="1"/>
                </p:cNvSpPr>
                <p:nvPr/>
              </p:nvSpPr>
              <p:spPr bwMode="auto">
                <a:xfrm>
                  <a:off x="8228397" y="1948007"/>
                  <a:ext cx="1253128" cy="246234"/>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1000" b="1" dirty="0">
                      <a:solidFill>
                        <a:srgbClr val="FA8D2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Sampling Area 2019</a:t>
                  </a:r>
                  <a:endParaRPr lang="en-US" altLang="en-US" dirty="0">
                    <a:latin typeface="Calibri" panose="020F0502020204030204" pitchFamily="34" charset="0"/>
                    <a:ea typeface="Calibri" panose="020F0502020204030204" pitchFamily="34" charset="0"/>
                    <a:cs typeface="Calibri" panose="020F0502020204030204" pitchFamily="34" charset="0"/>
                  </a:endParaRPr>
                </a:p>
              </p:txBody>
            </p:sp>
            <p:sp>
              <p:nvSpPr>
                <p:cNvPr id="11338" name="Google Shape;142;p5">
                  <a:extLst>
                    <a:ext uri="{FF2B5EF4-FFF2-40B4-BE49-F238E27FC236}">
                      <a16:creationId xmlns:a16="http://schemas.microsoft.com/office/drawing/2014/main" id="{4E0A1579-16F5-4023-9009-79EAD3E48DE4}"/>
                    </a:ext>
                  </a:extLst>
                </p:cNvPr>
                <p:cNvSpPr txBox="1">
                  <a:spLocks noChangeArrowheads="1"/>
                </p:cNvSpPr>
                <p:nvPr/>
              </p:nvSpPr>
              <p:spPr bwMode="auto">
                <a:xfrm>
                  <a:off x="10565966" y="2246562"/>
                  <a:ext cx="1217312" cy="246221"/>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1000" b="1">
                      <a:solidFill>
                        <a:srgbClr val="1F78B4"/>
                      </a:solidFill>
                      <a:latin typeface="Calibri Light" panose="020F0302020204030204" pitchFamily="34" charset="0"/>
                      <a:ea typeface="Calibri" panose="020F0502020204030204" pitchFamily="34" charset="0"/>
                      <a:cs typeface="Calibri Light" panose="020F0302020204030204" pitchFamily="34" charset="0"/>
                      <a:sym typeface="Calibri" panose="020F0502020204030204" pitchFamily="34" charset="0"/>
                    </a:rPr>
                    <a:t>Sampling Area 2018</a:t>
                  </a:r>
                  <a:endParaRPr lang="en-US" altLang="en-US">
                    <a:latin typeface="Calibri Light" panose="020F0302020204030204" pitchFamily="34" charset="0"/>
                    <a:ea typeface="Calibri" panose="020F0502020204030204" pitchFamily="34" charset="0"/>
                    <a:cs typeface="Calibri Light" panose="020F0302020204030204" pitchFamily="34" charset="0"/>
                  </a:endParaRPr>
                </a:p>
              </p:txBody>
            </p:sp>
            <p:sp>
              <p:nvSpPr>
                <p:cNvPr id="11339" name="Google Shape;143;p5">
                  <a:extLst>
                    <a:ext uri="{FF2B5EF4-FFF2-40B4-BE49-F238E27FC236}">
                      <a16:creationId xmlns:a16="http://schemas.microsoft.com/office/drawing/2014/main" id="{18E772F7-D2C2-4264-85AD-09919BCB0C70}"/>
                    </a:ext>
                  </a:extLst>
                </p:cNvPr>
                <p:cNvSpPr txBox="1">
                  <a:spLocks noChangeArrowheads="1"/>
                </p:cNvSpPr>
                <p:nvPr/>
              </p:nvSpPr>
              <p:spPr bwMode="auto">
                <a:xfrm>
                  <a:off x="11174623" y="132110"/>
                  <a:ext cx="1017378" cy="725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1000" b="1">
                      <a:solidFill>
                        <a:srgbClr val="F2F2F2"/>
                      </a:solidFill>
                      <a:latin typeface="Calibri Light" panose="020F0302020204030204" pitchFamily="34" charset="0"/>
                      <a:ea typeface="Calibri" panose="020F0502020204030204" pitchFamily="34" charset="0"/>
                      <a:cs typeface="Calibri Light" panose="020F0302020204030204" pitchFamily="34" charset="0"/>
                      <a:sym typeface="Calibri" panose="020F0502020204030204" pitchFamily="34" charset="0"/>
                    </a:rPr>
                    <a:t>covered by Laurentide ice sheet during LGM</a:t>
                  </a:r>
                  <a:endParaRPr lang="en-US" altLang="en-US">
                    <a:latin typeface="Calibri Light" panose="020F0302020204030204" pitchFamily="34" charset="0"/>
                    <a:ea typeface="Calibri" panose="020F0502020204030204" pitchFamily="34" charset="0"/>
                    <a:cs typeface="Calibri Light" panose="020F0302020204030204" pitchFamily="34" charset="0"/>
                  </a:endParaRPr>
                </a:p>
              </p:txBody>
            </p:sp>
            <p:sp>
              <p:nvSpPr>
                <p:cNvPr id="11340" name="Google Shape;144;p5">
                  <a:extLst>
                    <a:ext uri="{FF2B5EF4-FFF2-40B4-BE49-F238E27FC236}">
                      <a16:creationId xmlns:a16="http://schemas.microsoft.com/office/drawing/2014/main" id="{BF1272DA-B33A-4245-8B01-3BE6A5973A48}"/>
                    </a:ext>
                  </a:extLst>
                </p:cNvPr>
                <p:cNvSpPr txBox="1">
                  <a:spLocks noChangeArrowheads="1"/>
                </p:cNvSpPr>
                <p:nvPr/>
              </p:nvSpPr>
              <p:spPr bwMode="auto">
                <a:xfrm>
                  <a:off x="8326539" y="1159348"/>
                  <a:ext cx="10173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1000" b="1" dirty="0" err="1">
                      <a:solidFill>
                        <a:srgbClr val="F2F2F2"/>
                      </a:solidFill>
                      <a:latin typeface="Calibri Light" panose="020F0302020204030204" pitchFamily="34" charset="0"/>
                      <a:ea typeface="Calibri" panose="020F0502020204030204" pitchFamily="34" charset="0"/>
                      <a:cs typeface="Calibri Light" panose="020F0302020204030204" pitchFamily="34" charset="0"/>
                      <a:sym typeface="Calibri" panose="020F0502020204030204" pitchFamily="34" charset="0"/>
                    </a:rPr>
                    <a:t>glaciation-free</a:t>
                  </a:r>
                  <a:endParaRPr lang="en-US" altLang="en-US" sz="1000" b="1" dirty="0">
                    <a:solidFill>
                      <a:srgbClr val="F2F2F2"/>
                    </a:solidFill>
                    <a:latin typeface="Calibri Light" panose="020F0302020204030204" pitchFamily="34" charset="0"/>
                    <a:ea typeface="Calibri" panose="020F0502020204030204" pitchFamily="34" charset="0"/>
                    <a:cs typeface="Calibri Light" panose="020F0302020204030204" pitchFamily="34" charset="0"/>
                    <a:sym typeface="Calibri" panose="020F0502020204030204" pitchFamily="34" charset="0"/>
                  </a:endParaRPr>
                </a:p>
              </p:txBody>
            </p:sp>
          </p:grpSp>
          <p:sp>
            <p:nvSpPr>
              <p:cNvPr id="11335" name="Google Shape;145;p5">
                <a:extLst>
                  <a:ext uri="{FF2B5EF4-FFF2-40B4-BE49-F238E27FC236}">
                    <a16:creationId xmlns:a16="http://schemas.microsoft.com/office/drawing/2014/main" id="{FBB21F36-05AC-41F5-B0D8-45DABD2A2729}"/>
                  </a:ext>
                </a:extLst>
              </p:cNvPr>
              <p:cNvSpPr txBox="1">
                <a:spLocks noChangeArrowheads="1"/>
              </p:cNvSpPr>
              <p:nvPr/>
            </p:nvSpPr>
            <p:spPr bwMode="auto">
              <a:xfrm>
                <a:off x="10316946" y="3595864"/>
                <a:ext cx="19467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800"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Map</a:t>
                </a:r>
                <a:r>
                  <a:rPr lang="de-DE" altLang="en-US" sz="80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sz="800"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adapted</a:t>
                </a:r>
                <a:r>
                  <a:rPr lang="de-DE" altLang="en-US" sz="80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sz="800"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from</a:t>
                </a:r>
                <a:r>
                  <a:rPr lang="de-DE" altLang="en-US" sz="80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de-DE" altLang="en-US" sz="800" dirty="0" err="1">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Hugelius</a:t>
                </a:r>
                <a:r>
                  <a:rPr lang="de-DE" altLang="en-US" sz="80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2019</a:t>
                </a:r>
                <a:endParaRPr lang="en-US" altLang="en-US" sz="80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pic>
          <p:nvPicPr>
            <p:cNvPr id="11332" name="Google Shape;146;p5" descr="Ein Bild, das Karte enthält.&#10;&#10;Automatisch generierte Beschreibung">
              <a:extLst>
                <a:ext uri="{FF2B5EF4-FFF2-40B4-BE49-F238E27FC236}">
                  <a16:creationId xmlns:a16="http://schemas.microsoft.com/office/drawing/2014/main" id="{DF8559AC-8FEE-4A0E-AE5C-483F7BDAA5D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744" t="-2" r="45273" b="27298"/>
            <a:stretch>
              <a:fillRect/>
            </a:stretch>
          </p:blipFill>
          <p:spPr bwMode="auto">
            <a:xfrm>
              <a:off x="7340209" y="300771"/>
              <a:ext cx="1115634" cy="869965"/>
            </a:xfrm>
            <a:prstGeom prst="rect">
              <a:avLst/>
            </a:prstGeom>
            <a:noFill/>
            <a:ln w="952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pic>
        <p:pic>
          <p:nvPicPr>
            <p:cNvPr id="11333" name="Google Shape;147;p5" descr="Marker">
              <a:extLst>
                <a:ext uri="{FF2B5EF4-FFF2-40B4-BE49-F238E27FC236}">
                  <a16:creationId xmlns:a16="http://schemas.microsoft.com/office/drawing/2014/main" id="{850BA147-4F25-4221-B1DF-BE1B0E697C2D}"/>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6103" y="255975"/>
              <a:ext cx="266463" cy="26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68" name="Google Shape;148;p5">
            <a:extLst>
              <a:ext uri="{FF2B5EF4-FFF2-40B4-BE49-F238E27FC236}">
                <a16:creationId xmlns:a16="http://schemas.microsoft.com/office/drawing/2014/main" id="{7E29BBDE-2E38-4CF0-9E91-1B115C7A66AB}"/>
              </a:ext>
            </a:extLst>
          </p:cNvPr>
          <p:cNvSpPr>
            <a:spLocks noGrp="1"/>
          </p:cNvSpPr>
          <p:nvPr>
            <p:ph type="title"/>
          </p:nvPr>
        </p:nvSpPr>
        <p:spPr>
          <a:xfrm>
            <a:off x="1011238" y="1462089"/>
            <a:ext cx="5084762" cy="2087936"/>
          </a:xfrm>
          <a:prstGeom prst="roundRect">
            <a:avLst>
              <a:gd name="adj" fmla="val 16667"/>
            </a:avLst>
          </a:prstGeom>
          <a:ln w="12700" cap="flat">
            <a:solidFill>
              <a:schemeClr val="tx1"/>
            </a:solidFill>
            <a:round/>
            <a:headEnd type="none" w="sm" len="sm"/>
            <a:tailEnd type="none" w="sm" len="sm"/>
          </a:ln>
        </p:spPr>
        <p:txBody>
          <a:bodyPr/>
          <a:lstStyle/>
          <a:p>
            <a:pPr algn="just" eaLnBrk="1" hangingPunct="1">
              <a:spcBef>
                <a:spcPct val="0"/>
              </a:spcBef>
              <a:spcAft>
                <a:spcPct val="0"/>
              </a:spcAft>
              <a:buClr>
                <a:srgbClr val="000000"/>
              </a:buClr>
              <a:buSzPts val="1400"/>
              <a:buFont typeface="Calibri" panose="020F0502020204030204" pitchFamily="34" charset="0"/>
              <a:buNone/>
            </a:pPr>
            <a:r>
              <a:rPr lang="de-DE" altLang="en-US" dirty="0" err="1">
                <a:latin typeface="Calibri" panose="020F0502020204030204" pitchFamily="34" charset="0"/>
                <a:cs typeface="Calibri" panose="020F0502020204030204" pitchFamily="34" charset="0"/>
                <a:sym typeface="Calibri" panose="020F0502020204030204" pitchFamily="34" charset="0"/>
              </a:rPr>
              <a:t>We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took</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soil</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samples</a:t>
            </a:r>
            <a:r>
              <a:rPr lang="de-DE" altLang="en-US" dirty="0">
                <a:latin typeface="Calibri" panose="020F0502020204030204" pitchFamily="34" charset="0"/>
                <a:cs typeface="Calibri" panose="020F0502020204030204" pitchFamily="34" charset="0"/>
                <a:sym typeface="Calibri" panose="020F0502020204030204" pitchFamily="34" charset="0"/>
              </a:rPr>
              <a:t> in </a:t>
            </a:r>
            <a:r>
              <a:rPr lang="de-DE" altLang="en-US" dirty="0" err="1">
                <a:latin typeface="Calibri" panose="020F0502020204030204" pitchFamily="34" charset="0"/>
                <a:cs typeface="Calibri" panose="020F0502020204030204" pitchFamily="34" charset="0"/>
                <a:sym typeface="Calibri" panose="020F0502020204030204" pitchFamily="34" charset="0"/>
              </a:rPr>
              <a:t>two</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sampling</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areas</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differing</a:t>
            </a:r>
            <a:r>
              <a:rPr lang="de-DE" altLang="en-US" dirty="0">
                <a:latin typeface="Calibri" panose="020F0502020204030204" pitchFamily="34" charset="0"/>
                <a:cs typeface="Calibri" panose="020F0502020204030204" pitchFamily="34" charset="0"/>
                <a:sym typeface="Calibri" panose="020F0502020204030204" pitchFamily="34" charset="0"/>
              </a:rPr>
              <a:t> in </a:t>
            </a:r>
            <a:r>
              <a:rPr lang="de-DE" altLang="en-US" dirty="0" err="1">
                <a:latin typeface="Calibri" panose="020F0502020204030204" pitchFamily="34" charset="0"/>
                <a:cs typeface="Calibri" panose="020F0502020204030204" pitchFamily="34" charset="0"/>
                <a:sym typeface="Calibri" panose="020F0502020204030204" pitchFamily="34" charset="0"/>
              </a:rPr>
              <a:t>their</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glacial</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history</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one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has</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been</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covered</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by</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the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Laurentide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ice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sheet</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during</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the</a:t>
            </a:r>
            <a:r>
              <a:rPr lang="de-DE" altLang="en-US" dirty="0">
                <a:latin typeface="Calibri" panose="020F0502020204030204" pitchFamily="34" charset="0"/>
                <a:cs typeface="Calibri" panose="020F0502020204030204" pitchFamily="34" charset="0"/>
                <a:sym typeface="Calibri" panose="020F0502020204030204" pitchFamily="34" charset="0"/>
              </a:rPr>
              <a:t> last </a:t>
            </a:r>
            <a:r>
              <a:rPr lang="de-DE" altLang="en-US" dirty="0" err="1">
                <a:latin typeface="Calibri" panose="020F0502020204030204" pitchFamily="34" charset="0"/>
                <a:cs typeface="Calibri" panose="020F0502020204030204" pitchFamily="34" charset="0"/>
                <a:sym typeface="Calibri" panose="020F0502020204030204" pitchFamily="34" charset="0"/>
              </a:rPr>
              <a:t>glacial</a:t>
            </a:r>
            <a:r>
              <a:rPr lang="de-DE" altLang="en-US" dirty="0">
                <a:latin typeface="Calibri" panose="020F0502020204030204" pitchFamily="34" charset="0"/>
                <a:cs typeface="Calibri" panose="020F0502020204030204" pitchFamily="34" charset="0"/>
                <a:sym typeface="Calibri" panose="020F0502020204030204" pitchFamily="34" charset="0"/>
              </a:rPr>
              <a:t> maximum, </a:t>
            </a:r>
            <a:r>
              <a:rPr lang="de-DE" altLang="en-US" dirty="0" err="1">
                <a:latin typeface="Calibri" panose="020F0502020204030204" pitchFamily="34" charset="0"/>
                <a:cs typeface="Calibri" panose="020F0502020204030204" pitchFamily="34" charset="0"/>
                <a:sym typeface="Calibri" panose="020F0502020204030204" pitchFamily="34" charset="0"/>
              </a:rPr>
              <a:t>while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the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other</a:t>
            </a:r>
            <a:r>
              <a:rPr lang="de-DE" altLang="en-US" dirty="0">
                <a:latin typeface="Calibri" panose="020F0502020204030204" pitchFamily="34" charset="0"/>
                <a:cs typeface="Calibri" panose="020F0502020204030204" pitchFamily="34" charset="0"/>
                <a:sym typeface="Calibri" panose="020F0502020204030204" pitchFamily="34" charset="0"/>
              </a:rPr>
              <a:t> was not. In </a:t>
            </a:r>
            <a:r>
              <a:rPr lang="de-DE" altLang="en-US" dirty="0" err="1">
                <a:latin typeface="Calibri" panose="020F0502020204030204" pitchFamily="34" charset="0"/>
                <a:cs typeface="Calibri" panose="020F0502020204030204" pitchFamily="34" charset="0"/>
                <a:sym typeface="Calibri" panose="020F0502020204030204" pitchFamily="34" charset="0"/>
              </a:rPr>
              <a:t>each</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of</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these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sites</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we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sampled</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about</a:t>
            </a:r>
            <a:r>
              <a:rPr lang="de-DE" altLang="en-US" dirty="0">
                <a:latin typeface="Calibri" panose="020F0502020204030204" pitchFamily="34" charset="0"/>
                <a:cs typeface="Calibri" panose="020F0502020204030204" pitchFamily="34" charset="0"/>
                <a:sym typeface="Calibri" panose="020F0502020204030204" pitchFamily="34" charset="0"/>
              </a:rPr>
              <a:t> 40 </a:t>
            </a:r>
            <a:r>
              <a:rPr lang="de-DE" altLang="en-US" dirty="0" err="1">
                <a:latin typeface="Calibri" panose="020F0502020204030204" pitchFamily="34" charset="0"/>
                <a:cs typeface="Calibri" panose="020F0502020204030204" pitchFamily="34" charset="0"/>
                <a:sym typeface="Calibri" panose="020F0502020204030204" pitchFamily="34" charset="0"/>
              </a:rPr>
              <a:t>soil</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samples</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comprising</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three</a:t>
            </a:r>
            <a:r>
              <a:rPr lang="de-DE" altLang="en-US" dirty="0">
                <a:latin typeface="Calibri" panose="020F0502020204030204" pitchFamily="34" charset="0"/>
                <a:cs typeface="Calibri" panose="020F0502020204030204" pitchFamily="34" charset="0"/>
                <a:sym typeface="Calibri" panose="020F0502020204030204" pitchFamily="34" charset="0"/>
              </a:rPr>
              <a:t> polygonal </a:t>
            </a:r>
            <a:r>
              <a:rPr lang="de-DE" altLang="en-US" dirty="0" err="1">
                <a:latin typeface="Calibri" panose="020F0502020204030204" pitchFamily="34" charset="0"/>
                <a:cs typeface="Calibri" panose="020F0502020204030204" pitchFamily="34" charset="0"/>
                <a:sym typeface="Calibri" panose="020F0502020204030204" pitchFamily="34" charset="0"/>
              </a:rPr>
              <a:t>landscape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types</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low</a:t>
            </a:r>
            <a:r>
              <a:rPr lang="de-DE" altLang="en-US" dirty="0">
                <a:latin typeface="Calibri" panose="020F0502020204030204" pitchFamily="34" charset="0"/>
                <a:cs typeface="Calibri" panose="020F0502020204030204" pitchFamily="34" charset="0"/>
                <a:sym typeface="Calibri" panose="020F0502020204030204" pitchFamily="34" charset="0"/>
              </a:rPr>
              <a:t>-center, flat-center, high-center) and </a:t>
            </a:r>
            <a:r>
              <a:rPr lang="de-DE" altLang="en-US" dirty="0" err="1">
                <a:latin typeface="Calibri" panose="020F0502020204030204" pitchFamily="34" charset="0"/>
                <a:cs typeface="Calibri" panose="020F0502020204030204" pitchFamily="34" charset="0"/>
                <a:sym typeface="Calibri" panose="020F0502020204030204" pitchFamily="34" charset="0"/>
              </a:rPr>
              <a:t>four</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soil</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horizons</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organic</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topsoil</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mineral</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topsoil</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cryoturbated</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organic</a:t>
            </a:r>
            <a:r>
              <a:rPr lang="de-DE" altLang="en-US" dirty="0">
                <a:latin typeface="Calibri" panose="020F0502020204030204" pitchFamily="34" charset="0"/>
                <a:cs typeface="Calibri" panose="020F0502020204030204" pitchFamily="34" charset="0"/>
                <a:sym typeface="Calibri" panose="020F0502020204030204" pitchFamily="34" charset="0"/>
              </a:rPr>
              <a:t> matter, </a:t>
            </a:r>
            <a:r>
              <a:rPr lang="de-DE" altLang="en-US" dirty="0" err="1">
                <a:latin typeface="Calibri" panose="020F0502020204030204" pitchFamily="34" charset="0"/>
                <a:cs typeface="Calibri" panose="020F0502020204030204" pitchFamily="34" charset="0"/>
                <a:sym typeface="Calibri" panose="020F0502020204030204" pitchFamily="34" charset="0"/>
              </a:rPr>
              <a:t>upper</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permanently</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frozen</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soil</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organic</a:t>
            </a:r>
            <a:r>
              <a:rPr lang="de-DE" altLang="en-US" dirty="0">
                <a:latin typeface="Calibri" panose="020F0502020204030204" pitchFamily="34" charset="0"/>
                <a:cs typeface="Calibri" panose="020F0502020204030204" pitchFamily="34" charset="0"/>
                <a:sym typeface="Calibri" panose="020F0502020204030204" pitchFamily="34" charset="0"/>
              </a:rPr>
              <a:t> matter).</a:t>
            </a:r>
            <a:endParaRPr lang="en-US" altLang="en-US" dirty="0">
              <a:latin typeface="Calibri" panose="020F0502020204030204" pitchFamily="34" charset="0"/>
              <a:cs typeface="Calibri" panose="020F0502020204030204" pitchFamily="34" charset="0"/>
              <a:sym typeface="Calibri" panose="020F0502020204030204" pitchFamily="34" charset="0"/>
            </a:endParaRPr>
          </a:p>
        </p:txBody>
      </p:sp>
      <p:graphicFrame>
        <p:nvGraphicFramePr>
          <p:cNvPr id="149" name="Google Shape;149;p5">
            <a:extLst>
              <a:ext uri="{FF2B5EF4-FFF2-40B4-BE49-F238E27FC236}">
                <a16:creationId xmlns:a16="http://schemas.microsoft.com/office/drawing/2014/main" id="{533052F4-B97A-4356-B0B7-80DD8D14810E}"/>
              </a:ext>
            </a:extLst>
          </p:cNvPr>
          <p:cNvGraphicFramePr/>
          <p:nvPr/>
        </p:nvGraphicFramePr>
        <p:xfrm>
          <a:off x="6926263" y="4070350"/>
          <a:ext cx="4206876" cy="2444752"/>
        </p:xfrm>
        <a:graphic>
          <a:graphicData uri="http://schemas.openxmlformats.org/drawingml/2006/table">
            <a:tbl>
              <a:tblPr firstRow="1" bandRow="1">
                <a:noFill/>
                <a:tableStyleId>{E52C915B-AF01-4297-9BD3-53F857AEA461}</a:tableStyleId>
              </a:tblPr>
              <a:tblGrid>
                <a:gridCol w="731634">
                  <a:extLst>
                    <a:ext uri="{9D8B030D-6E8A-4147-A177-3AD203B41FA5}">
                      <a16:colId xmlns:a16="http://schemas.microsoft.com/office/drawing/2014/main" val="20000"/>
                    </a:ext>
                  </a:extLst>
                </a:gridCol>
                <a:gridCol w="457268">
                  <a:extLst>
                    <a:ext uri="{9D8B030D-6E8A-4147-A177-3AD203B41FA5}">
                      <a16:colId xmlns:a16="http://schemas.microsoft.com/office/drawing/2014/main" val="20001"/>
                    </a:ext>
                  </a:extLst>
                </a:gridCol>
                <a:gridCol w="457268">
                  <a:extLst>
                    <a:ext uri="{9D8B030D-6E8A-4147-A177-3AD203B41FA5}">
                      <a16:colId xmlns:a16="http://schemas.microsoft.com/office/drawing/2014/main" val="20002"/>
                    </a:ext>
                  </a:extLst>
                </a:gridCol>
                <a:gridCol w="457268">
                  <a:extLst>
                    <a:ext uri="{9D8B030D-6E8A-4147-A177-3AD203B41FA5}">
                      <a16:colId xmlns:a16="http://schemas.microsoft.com/office/drawing/2014/main" val="20003"/>
                    </a:ext>
                  </a:extLst>
                </a:gridCol>
                <a:gridCol w="731634">
                  <a:extLst>
                    <a:ext uri="{9D8B030D-6E8A-4147-A177-3AD203B41FA5}">
                      <a16:colId xmlns:a16="http://schemas.microsoft.com/office/drawing/2014/main" val="20004"/>
                    </a:ext>
                  </a:extLst>
                </a:gridCol>
                <a:gridCol w="457268">
                  <a:extLst>
                    <a:ext uri="{9D8B030D-6E8A-4147-A177-3AD203B41FA5}">
                      <a16:colId xmlns:a16="http://schemas.microsoft.com/office/drawing/2014/main" val="20005"/>
                    </a:ext>
                  </a:extLst>
                </a:gridCol>
                <a:gridCol w="457268">
                  <a:extLst>
                    <a:ext uri="{9D8B030D-6E8A-4147-A177-3AD203B41FA5}">
                      <a16:colId xmlns:a16="http://schemas.microsoft.com/office/drawing/2014/main" val="20006"/>
                    </a:ext>
                  </a:extLst>
                </a:gridCol>
                <a:gridCol w="457268">
                  <a:extLst>
                    <a:ext uri="{9D8B030D-6E8A-4147-A177-3AD203B41FA5}">
                      <a16:colId xmlns:a16="http://schemas.microsoft.com/office/drawing/2014/main" val="20007"/>
                    </a:ext>
                  </a:extLst>
                </a:gridCol>
              </a:tblGrid>
              <a:tr h="274424">
                <a:tc gridSpan="8">
                  <a:txBody>
                    <a:bodyPr/>
                    <a:lstStyle/>
                    <a:p>
                      <a:pPr marL="0" marR="0" lvl="0" indent="0" algn="ctr" rtl="0">
                        <a:spcBef>
                          <a:spcPts val="0"/>
                        </a:spcBef>
                        <a:spcAft>
                          <a:spcPts val="0"/>
                        </a:spcAft>
                        <a:buNone/>
                      </a:pPr>
                      <a:r>
                        <a:rPr lang="de-DE" sz="1200" u="none" strike="noStrike" cap="none" dirty="0">
                          <a:solidFill>
                            <a:schemeClr val="dk1"/>
                          </a:solidFill>
                          <a:latin typeface="Calibri"/>
                          <a:ea typeface="Calibri"/>
                          <a:cs typeface="Calibri"/>
                          <a:sym typeface="Calibri"/>
                        </a:rPr>
                        <a:t>Sample </a:t>
                      </a:r>
                      <a:r>
                        <a:rPr lang="de-DE" sz="1200" u="none" strike="noStrike" cap="none" dirty="0" err="1">
                          <a:solidFill>
                            <a:schemeClr val="dk1"/>
                          </a:solidFill>
                          <a:latin typeface="Calibri"/>
                          <a:ea typeface="Calibri"/>
                          <a:cs typeface="Calibri"/>
                          <a:sym typeface="Calibri"/>
                        </a:rPr>
                        <a:t>Structure</a:t>
                      </a:r>
                      <a:endParaRPr sz="1200" u="none" strike="noStrike" cap="none" dirty="0">
                        <a:solidFill>
                          <a:schemeClr val="dk1"/>
                        </a:solidFill>
                        <a:latin typeface="Calibri"/>
                        <a:ea typeface="Calibri"/>
                        <a:cs typeface="Calibri"/>
                        <a:sym typeface="Calibri"/>
                      </a:endParaRPr>
                    </a:p>
                  </a:txBody>
                  <a:tcPr marL="91464" marR="91464" marT="45741" marB="45741" anchor="ctr">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59198">
                <a:tc gridSpan="4">
                  <a:txBody>
                    <a:bodyPr/>
                    <a:lstStyle/>
                    <a:p>
                      <a:pPr marL="0" marR="0" lvl="0" indent="0" algn="ctr" rtl="0">
                        <a:spcBef>
                          <a:spcPts val="0"/>
                        </a:spcBef>
                        <a:spcAft>
                          <a:spcPts val="0"/>
                        </a:spcAft>
                        <a:buNone/>
                      </a:pPr>
                      <a:r>
                        <a:rPr lang="de-DE" sz="1000" b="1" u="none" strike="noStrike" cap="none" dirty="0" err="1">
                          <a:solidFill>
                            <a:schemeClr val="dk1"/>
                          </a:solidFill>
                          <a:latin typeface="Calibri"/>
                          <a:ea typeface="Calibri"/>
                          <a:cs typeface="Calibri"/>
                          <a:sym typeface="Calibri"/>
                        </a:rPr>
                        <a:t>glaciated</a:t>
                      </a:r>
                      <a:r>
                        <a:rPr lang="de-DE" sz="1000" b="1" u="none" strike="noStrike" cap="none" dirty="0">
                          <a:solidFill>
                            <a:schemeClr val="dk1"/>
                          </a:solidFill>
                          <a:latin typeface="Calibri"/>
                          <a:ea typeface="Calibri"/>
                          <a:cs typeface="Calibri"/>
                          <a:sym typeface="Calibri"/>
                        </a:rPr>
                        <a:t>: 39 </a:t>
                      </a:r>
                      <a:r>
                        <a:rPr lang="de-DE" sz="1000" b="1" u="none" strike="noStrike" cap="none" dirty="0" err="1">
                          <a:solidFill>
                            <a:schemeClr val="dk1"/>
                          </a:solidFill>
                          <a:latin typeface="Calibri"/>
                          <a:ea typeface="Calibri"/>
                          <a:cs typeface="Calibri"/>
                          <a:sym typeface="Calibri"/>
                        </a:rPr>
                        <a:t>samples</a:t>
                      </a:r>
                      <a:endParaRPr sz="1000" b="1" u="none" strike="noStrike" cap="none" dirty="0">
                        <a:solidFill>
                          <a:schemeClr val="dk1"/>
                        </a:solidFill>
                        <a:latin typeface="Calibri"/>
                        <a:ea typeface="Calibri"/>
                        <a:cs typeface="Calibri"/>
                        <a:sym typeface="Calibri"/>
                      </a:endParaRPr>
                    </a:p>
                  </a:txBody>
                  <a:tcPr marL="91464" marR="91464" marT="45741" marB="45741" anchor="ctr">
                    <a:solidFill>
                      <a:srgbClr val="DDEAF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a:spcBef>
                          <a:spcPts val="0"/>
                        </a:spcBef>
                        <a:spcAft>
                          <a:spcPts val="0"/>
                        </a:spcAft>
                        <a:buNone/>
                      </a:pPr>
                      <a:r>
                        <a:rPr lang="de-DE" sz="1000" b="1" u="none" strike="noStrike" cap="none" dirty="0" err="1">
                          <a:solidFill>
                            <a:schemeClr val="dk1"/>
                          </a:solidFill>
                          <a:latin typeface="Calibri"/>
                          <a:ea typeface="Calibri"/>
                          <a:cs typeface="Calibri"/>
                          <a:sym typeface="Calibri"/>
                        </a:rPr>
                        <a:t>glaciation-free</a:t>
                      </a:r>
                      <a:r>
                        <a:rPr lang="de-DE" sz="1000" b="1" u="none" strike="noStrike" cap="none" dirty="0">
                          <a:solidFill>
                            <a:schemeClr val="dk1"/>
                          </a:solidFill>
                          <a:latin typeface="Calibri"/>
                          <a:ea typeface="Calibri"/>
                          <a:cs typeface="Calibri"/>
                          <a:sym typeface="Calibri"/>
                        </a:rPr>
                        <a:t>: 42 </a:t>
                      </a:r>
                      <a:r>
                        <a:rPr lang="de-DE" sz="1000" b="1" u="none" strike="noStrike" cap="none" dirty="0" err="1">
                          <a:solidFill>
                            <a:schemeClr val="dk1"/>
                          </a:solidFill>
                          <a:latin typeface="Calibri"/>
                          <a:ea typeface="Calibri"/>
                          <a:cs typeface="Calibri"/>
                          <a:sym typeface="Calibri"/>
                        </a:rPr>
                        <a:t>samples</a:t>
                      </a:r>
                      <a:endParaRPr sz="1000" b="1" u="none" strike="noStrike" cap="none" dirty="0">
                        <a:solidFill>
                          <a:schemeClr val="dk1"/>
                        </a:solidFill>
                        <a:latin typeface="Calibri"/>
                        <a:ea typeface="Calibri"/>
                        <a:cs typeface="Calibri"/>
                        <a:sym typeface="Calibri"/>
                      </a:endParaRPr>
                    </a:p>
                  </a:txBody>
                  <a:tcPr marL="91464" marR="91464" marT="45741" marB="45741" anchor="ctr">
                    <a:solidFill>
                      <a:srgbClr val="FBE4D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366">
                <a:tc>
                  <a:txBody>
                    <a:bodyPr/>
                    <a:lstStyle/>
                    <a:p>
                      <a:pPr marL="0" marR="0" lvl="0" indent="0" algn="ctr" rtl="0">
                        <a:spcBef>
                          <a:spcPts val="0"/>
                        </a:spcBef>
                        <a:spcAft>
                          <a:spcPts val="0"/>
                        </a:spcAft>
                        <a:buNone/>
                      </a:pPr>
                      <a:endParaRPr sz="800" u="none" strike="noStrike" cap="none">
                        <a:latin typeface="Calibri"/>
                        <a:ea typeface="Calibri"/>
                        <a:cs typeface="Calibri"/>
                        <a:sym typeface="Calibri"/>
                      </a:endParaRPr>
                    </a:p>
                  </a:txBody>
                  <a:tcPr marL="91464" marR="91464" marT="45741" marB="45741" anchor="ctr"/>
                </a:tc>
                <a:tc>
                  <a:txBody>
                    <a:bodyPr/>
                    <a:lstStyle/>
                    <a:p>
                      <a:pPr marL="0" marR="0" lvl="0" indent="0" algn="ctr" rtl="0">
                        <a:spcBef>
                          <a:spcPts val="0"/>
                        </a:spcBef>
                        <a:spcAft>
                          <a:spcPts val="0"/>
                        </a:spcAft>
                        <a:buNone/>
                      </a:pPr>
                      <a:r>
                        <a:rPr lang="de-DE" sz="800" u="none" strike="noStrike" cap="none">
                          <a:latin typeface="Calibri"/>
                          <a:ea typeface="Calibri"/>
                          <a:cs typeface="Calibri"/>
                          <a:sym typeface="Calibri"/>
                        </a:rPr>
                        <a:t>low-center  8</a:t>
                      </a:r>
                      <a:endParaRPr sz="800" u="none" strike="noStrike" cap="none">
                        <a:latin typeface="Calibri"/>
                        <a:ea typeface="Calibri"/>
                        <a:cs typeface="Calibri"/>
                        <a:sym typeface="Calibri"/>
                      </a:endParaRPr>
                    </a:p>
                  </a:txBody>
                  <a:tcPr marL="91464" marR="91464" marT="45741" marB="45741" anchor="ctr">
                    <a:solidFill>
                      <a:srgbClr val="97E4FF"/>
                    </a:solidFill>
                  </a:tcPr>
                </a:tc>
                <a:tc>
                  <a:txBody>
                    <a:bodyPr/>
                    <a:lstStyle/>
                    <a:p>
                      <a:pPr marL="0" marR="0" lvl="0" indent="0" algn="ctr" rtl="0">
                        <a:spcBef>
                          <a:spcPts val="0"/>
                        </a:spcBef>
                        <a:spcAft>
                          <a:spcPts val="0"/>
                        </a:spcAft>
                        <a:buNone/>
                      </a:pPr>
                      <a:r>
                        <a:rPr lang="de-DE" sz="800" u="none" strike="noStrike" cap="none">
                          <a:latin typeface="Calibri"/>
                          <a:ea typeface="Calibri"/>
                          <a:cs typeface="Calibri"/>
                          <a:sym typeface="Calibri"/>
                        </a:rPr>
                        <a:t>flat-center 17</a:t>
                      </a:r>
                      <a:endParaRPr sz="800" u="none" strike="noStrike" cap="none">
                        <a:latin typeface="Calibri"/>
                        <a:ea typeface="Calibri"/>
                        <a:cs typeface="Calibri"/>
                        <a:sym typeface="Calibri"/>
                      </a:endParaRPr>
                    </a:p>
                  </a:txBody>
                  <a:tcPr marL="91464" marR="91464" marT="45741" marB="45741" anchor="ctr">
                    <a:solidFill>
                      <a:srgbClr val="D8D8D8"/>
                    </a:solidFill>
                  </a:tcPr>
                </a:tc>
                <a:tc>
                  <a:txBody>
                    <a:bodyPr/>
                    <a:lstStyle/>
                    <a:p>
                      <a:pPr marL="0" marR="0" lvl="0" indent="0" algn="ctr" rtl="0">
                        <a:spcBef>
                          <a:spcPts val="0"/>
                        </a:spcBef>
                        <a:spcAft>
                          <a:spcPts val="0"/>
                        </a:spcAft>
                        <a:buNone/>
                      </a:pPr>
                      <a:r>
                        <a:rPr lang="de-DE" sz="800" u="none" strike="noStrike" cap="none">
                          <a:latin typeface="Calibri"/>
                          <a:ea typeface="Calibri"/>
                          <a:cs typeface="Calibri"/>
                          <a:sym typeface="Calibri"/>
                        </a:rPr>
                        <a:t>high-center 14</a:t>
                      </a:r>
                      <a:endParaRPr sz="800" u="none" strike="noStrike" cap="none">
                        <a:latin typeface="Calibri"/>
                        <a:ea typeface="Calibri"/>
                        <a:cs typeface="Calibri"/>
                        <a:sym typeface="Calibri"/>
                      </a:endParaRPr>
                    </a:p>
                  </a:txBody>
                  <a:tcPr marL="91464" marR="91464" marT="45741" marB="45741" anchor="ctr">
                    <a:solidFill>
                      <a:srgbClr val="FF99CC"/>
                    </a:solidFill>
                  </a:tcPr>
                </a:tc>
                <a:tc>
                  <a:txBody>
                    <a:bodyPr/>
                    <a:lstStyle/>
                    <a:p>
                      <a:pPr marL="0" marR="0" lvl="0" indent="0" algn="ctr" rtl="0">
                        <a:spcBef>
                          <a:spcPts val="0"/>
                        </a:spcBef>
                        <a:spcAft>
                          <a:spcPts val="0"/>
                        </a:spcAft>
                        <a:buNone/>
                      </a:pPr>
                      <a:endParaRPr sz="800" u="none" strike="noStrike" cap="none">
                        <a:latin typeface="Calibri"/>
                        <a:ea typeface="Calibri"/>
                        <a:cs typeface="Calibri"/>
                        <a:sym typeface="Calibri"/>
                      </a:endParaRPr>
                    </a:p>
                  </a:txBody>
                  <a:tcPr marL="91464" marR="91464" marT="45741" marB="45741" anchor="ctr"/>
                </a:tc>
                <a:tc>
                  <a:txBody>
                    <a:bodyPr/>
                    <a:lstStyle/>
                    <a:p>
                      <a:pPr marL="0" marR="0" lvl="0" indent="0" algn="ctr" rtl="0">
                        <a:spcBef>
                          <a:spcPts val="0"/>
                        </a:spcBef>
                        <a:spcAft>
                          <a:spcPts val="0"/>
                        </a:spcAft>
                        <a:buNone/>
                      </a:pPr>
                      <a:r>
                        <a:rPr lang="de-DE" sz="800" u="none" strike="noStrike" cap="none">
                          <a:latin typeface="Calibri"/>
                          <a:ea typeface="Calibri"/>
                          <a:cs typeface="Calibri"/>
                          <a:sym typeface="Calibri"/>
                        </a:rPr>
                        <a:t>low-center 12</a:t>
                      </a:r>
                      <a:endParaRPr sz="800" u="none" strike="noStrike" cap="none">
                        <a:latin typeface="Calibri"/>
                        <a:ea typeface="Calibri"/>
                        <a:cs typeface="Calibri"/>
                        <a:sym typeface="Calibri"/>
                      </a:endParaRPr>
                    </a:p>
                  </a:txBody>
                  <a:tcPr marL="91464" marR="91464" marT="45741" marB="45741" anchor="ctr">
                    <a:solidFill>
                      <a:srgbClr val="97E4FF"/>
                    </a:solidFill>
                  </a:tcPr>
                </a:tc>
                <a:tc>
                  <a:txBody>
                    <a:bodyPr/>
                    <a:lstStyle/>
                    <a:p>
                      <a:pPr marL="0" marR="0" lvl="0" indent="0" algn="ctr" rtl="0">
                        <a:spcBef>
                          <a:spcPts val="0"/>
                        </a:spcBef>
                        <a:spcAft>
                          <a:spcPts val="0"/>
                        </a:spcAft>
                        <a:buNone/>
                      </a:pPr>
                      <a:r>
                        <a:rPr lang="de-DE" sz="800" u="none" strike="noStrike" cap="none">
                          <a:latin typeface="Calibri"/>
                          <a:ea typeface="Calibri"/>
                          <a:cs typeface="Calibri"/>
                          <a:sym typeface="Calibri"/>
                        </a:rPr>
                        <a:t>flat-center 15</a:t>
                      </a:r>
                      <a:endParaRPr sz="800" u="none" strike="noStrike" cap="none">
                        <a:latin typeface="Calibri"/>
                        <a:ea typeface="Calibri"/>
                        <a:cs typeface="Calibri"/>
                        <a:sym typeface="Calibri"/>
                      </a:endParaRPr>
                    </a:p>
                  </a:txBody>
                  <a:tcPr marL="91464" marR="91464" marT="45741" marB="45741" anchor="ctr">
                    <a:solidFill>
                      <a:srgbClr val="D8D8D8"/>
                    </a:solidFill>
                  </a:tcPr>
                </a:tc>
                <a:tc>
                  <a:txBody>
                    <a:bodyPr/>
                    <a:lstStyle/>
                    <a:p>
                      <a:pPr marL="0" marR="0" lvl="0" indent="0" algn="ctr" rtl="0">
                        <a:spcBef>
                          <a:spcPts val="0"/>
                        </a:spcBef>
                        <a:spcAft>
                          <a:spcPts val="0"/>
                        </a:spcAft>
                        <a:buNone/>
                      </a:pPr>
                      <a:r>
                        <a:rPr lang="de-DE" sz="800" u="none" strike="noStrike" cap="none">
                          <a:latin typeface="Calibri"/>
                          <a:ea typeface="Calibri"/>
                          <a:cs typeface="Calibri"/>
                          <a:sym typeface="Calibri"/>
                        </a:rPr>
                        <a:t>high-center 15</a:t>
                      </a:r>
                      <a:endParaRPr sz="800" u="none" strike="noStrike" cap="none">
                        <a:latin typeface="Calibri"/>
                        <a:ea typeface="Calibri"/>
                        <a:cs typeface="Calibri"/>
                        <a:sym typeface="Calibri"/>
                      </a:endParaRPr>
                    </a:p>
                  </a:txBody>
                  <a:tcPr marL="91464" marR="91464" marT="45741" marB="45741" anchor="ctr">
                    <a:solidFill>
                      <a:srgbClr val="FF99CC"/>
                    </a:solidFill>
                  </a:tcPr>
                </a:tc>
                <a:extLst>
                  <a:ext uri="{0D108BD9-81ED-4DB2-BD59-A6C34878D82A}">
                    <a16:rowId xmlns:a16="http://schemas.microsoft.com/office/drawing/2014/main" val="10002"/>
                  </a:ext>
                </a:extLst>
              </a:tr>
              <a:tr h="338441">
                <a:tc>
                  <a:txBody>
                    <a:bodyPr/>
                    <a:lstStyle/>
                    <a:p>
                      <a:pPr marL="0" marR="0" lvl="0" indent="0" algn="ctr" rtl="0">
                        <a:lnSpc>
                          <a:spcPct val="100000"/>
                        </a:lnSpc>
                        <a:spcBef>
                          <a:spcPts val="0"/>
                        </a:spcBef>
                        <a:spcAft>
                          <a:spcPts val="0"/>
                        </a:spcAft>
                        <a:buClr>
                          <a:schemeClr val="dk1"/>
                        </a:buClr>
                        <a:buSzPts val="800"/>
                        <a:buFont typeface="Calibri"/>
                        <a:buNone/>
                      </a:pPr>
                      <a:r>
                        <a:rPr lang="de-DE" sz="800" u="none" strike="noStrike" cap="none">
                          <a:solidFill>
                            <a:schemeClr val="dk1"/>
                          </a:solidFill>
                          <a:latin typeface="Calibri"/>
                          <a:ea typeface="Calibri"/>
                          <a:cs typeface="Calibri"/>
                          <a:sym typeface="Calibri"/>
                        </a:rPr>
                        <a:t>organic </a:t>
                      </a:r>
                      <a:br>
                        <a:rPr lang="de-DE" sz="800" u="none" strike="noStrike" cap="none">
                          <a:solidFill>
                            <a:schemeClr val="dk1"/>
                          </a:solidFill>
                          <a:latin typeface="Calibri"/>
                          <a:ea typeface="Calibri"/>
                          <a:cs typeface="Calibri"/>
                          <a:sym typeface="Calibri"/>
                        </a:rPr>
                      </a:br>
                      <a:r>
                        <a:rPr lang="de-DE" sz="800" u="none" strike="noStrike" cap="none">
                          <a:solidFill>
                            <a:schemeClr val="dk1"/>
                          </a:solidFill>
                          <a:latin typeface="Calibri"/>
                          <a:ea typeface="Calibri"/>
                          <a:cs typeface="Calibri"/>
                          <a:sym typeface="Calibri"/>
                        </a:rPr>
                        <a:t>15</a:t>
                      </a:r>
                      <a:endParaRPr sz="800" u="none" strike="noStrike" cap="none">
                        <a:solidFill>
                          <a:schemeClr val="dk1"/>
                        </a:solidFill>
                        <a:latin typeface="Calibri"/>
                        <a:ea typeface="Calibri"/>
                        <a:cs typeface="Calibri"/>
                        <a:sym typeface="Calibri"/>
                      </a:endParaRPr>
                    </a:p>
                  </a:txBody>
                  <a:tcPr marL="91464" marR="91464" marT="45741" marB="45741" anchor="ctr">
                    <a:solidFill>
                      <a:srgbClr val="A8D08C"/>
                    </a:solidFill>
                  </a:tcPr>
                </a:tc>
                <a:tc>
                  <a:txBody>
                    <a:bodyPr/>
                    <a:lstStyle/>
                    <a:p>
                      <a:pPr marL="0" marR="0" lvl="0" indent="0" algn="ctr" rtl="0">
                        <a:spcBef>
                          <a:spcPts val="0"/>
                        </a:spcBef>
                        <a:spcAft>
                          <a:spcPts val="0"/>
                        </a:spcAft>
                        <a:buNone/>
                      </a:pPr>
                      <a:r>
                        <a:rPr lang="de-DE" sz="800" u="none" strike="noStrike" cap="none">
                          <a:latin typeface="Calibri"/>
                          <a:ea typeface="Calibri"/>
                          <a:cs typeface="Calibri"/>
                          <a:sym typeface="Calibri"/>
                        </a:rPr>
                        <a:t>4</a:t>
                      </a:r>
                      <a:endParaRPr sz="1400"/>
                    </a:p>
                  </a:txBody>
                  <a:tcPr marL="91464" marR="91464" marT="45741" marB="45741" anchor="ctr">
                    <a:solidFill>
                      <a:srgbClr val="A8D08C"/>
                    </a:solidFill>
                  </a:tcPr>
                </a:tc>
                <a:tc>
                  <a:txBody>
                    <a:bodyPr/>
                    <a:lstStyle/>
                    <a:p>
                      <a:pPr marL="0" marR="0" lvl="0" indent="0" algn="ctr" rtl="0">
                        <a:spcBef>
                          <a:spcPts val="0"/>
                        </a:spcBef>
                        <a:spcAft>
                          <a:spcPts val="0"/>
                        </a:spcAft>
                        <a:buNone/>
                      </a:pPr>
                      <a:r>
                        <a:rPr lang="de-DE" sz="800" u="none" strike="noStrike" cap="none">
                          <a:latin typeface="Calibri"/>
                          <a:ea typeface="Calibri"/>
                          <a:cs typeface="Calibri"/>
                          <a:sym typeface="Calibri"/>
                        </a:rPr>
                        <a:t>6</a:t>
                      </a:r>
                      <a:endParaRPr sz="800" u="none" strike="noStrike" cap="none">
                        <a:latin typeface="Calibri"/>
                        <a:ea typeface="Calibri"/>
                        <a:cs typeface="Calibri"/>
                        <a:sym typeface="Calibri"/>
                      </a:endParaRPr>
                    </a:p>
                  </a:txBody>
                  <a:tcPr marL="91464" marR="91464" marT="45741" marB="45741" anchor="ctr">
                    <a:solidFill>
                      <a:srgbClr val="A8D08C"/>
                    </a:solidFill>
                  </a:tcPr>
                </a:tc>
                <a:tc>
                  <a:txBody>
                    <a:bodyPr/>
                    <a:lstStyle/>
                    <a:p>
                      <a:pPr marL="0" marR="0" lvl="0" indent="0" algn="ctr" rtl="0">
                        <a:spcBef>
                          <a:spcPts val="0"/>
                        </a:spcBef>
                        <a:spcAft>
                          <a:spcPts val="0"/>
                        </a:spcAft>
                        <a:buNone/>
                      </a:pPr>
                      <a:r>
                        <a:rPr lang="de-DE" sz="800" u="none" strike="noStrike" cap="none">
                          <a:latin typeface="Calibri"/>
                          <a:ea typeface="Calibri"/>
                          <a:cs typeface="Calibri"/>
                          <a:sym typeface="Calibri"/>
                        </a:rPr>
                        <a:t>5</a:t>
                      </a:r>
                      <a:endParaRPr sz="800" u="none" strike="noStrike" cap="none">
                        <a:latin typeface="Calibri"/>
                        <a:ea typeface="Calibri"/>
                        <a:cs typeface="Calibri"/>
                        <a:sym typeface="Calibri"/>
                      </a:endParaRPr>
                    </a:p>
                  </a:txBody>
                  <a:tcPr marL="91464" marR="91464" marT="45741" marB="45741" anchor="ctr">
                    <a:solidFill>
                      <a:srgbClr val="A8D08C"/>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de-DE" sz="800" u="none" strike="noStrike" cap="none">
                          <a:solidFill>
                            <a:schemeClr val="dk1"/>
                          </a:solidFill>
                          <a:latin typeface="Calibri"/>
                          <a:ea typeface="Calibri"/>
                          <a:cs typeface="Calibri"/>
                          <a:sym typeface="Calibri"/>
                        </a:rPr>
                        <a:t>organic </a:t>
                      </a:r>
                      <a:br>
                        <a:rPr lang="de-DE" sz="800" u="none" strike="noStrike" cap="none">
                          <a:solidFill>
                            <a:schemeClr val="dk1"/>
                          </a:solidFill>
                          <a:latin typeface="Calibri"/>
                          <a:ea typeface="Calibri"/>
                          <a:cs typeface="Calibri"/>
                          <a:sym typeface="Calibri"/>
                        </a:rPr>
                      </a:br>
                      <a:r>
                        <a:rPr lang="de-DE" sz="800" u="none" strike="noStrike" cap="none">
                          <a:latin typeface="Calibri"/>
                          <a:ea typeface="Calibri"/>
                          <a:cs typeface="Calibri"/>
                          <a:sym typeface="Calibri"/>
                        </a:rPr>
                        <a:t>20</a:t>
                      </a:r>
                      <a:endParaRPr sz="800" u="none" strike="noStrike" cap="none">
                        <a:latin typeface="Calibri"/>
                        <a:ea typeface="Calibri"/>
                        <a:cs typeface="Calibri"/>
                        <a:sym typeface="Calibri"/>
                      </a:endParaRPr>
                    </a:p>
                  </a:txBody>
                  <a:tcPr marL="91464" marR="91464" marT="45741" marB="45741" anchor="ctr">
                    <a:solidFill>
                      <a:srgbClr val="A8D08C"/>
                    </a:solidFill>
                  </a:tcPr>
                </a:tc>
                <a:tc>
                  <a:txBody>
                    <a:bodyPr/>
                    <a:lstStyle/>
                    <a:p>
                      <a:pPr marL="0" marR="0" lvl="0" indent="0" algn="ctr" rtl="0">
                        <a:spcBef>
                          <a:spcPts val="0"/>
                        </a:spcBef>
                        <a:spcAft>
                          <a:spcPts val="0"/>
                        </a:spcAft>
                        <a:buNone/>
                      </a:pPr>
                      <a:r>
                        <a:rPr lang="de-DE" sz="800" u="none" strike="noStrike" cap="none">
                          <a:latin typeface="Calibri"/>
                          <a:ea typeface="Calibri"/>
                          <a:cs typeface="Calibri"/>
                          <a:sym typeface="Calibri"/>
                        </a:rPr>
                        <a:t>8</a:t>
                      </a:r>
                      <a:endParaRPr sz="800" u="none" strike="noStrike" cap="none">
                        <a:latin typeface="Calibri"/>
                        <a:ea typeface="Calibri"/>
                        <a:cs typeface="Calibri"/>
                        <a:sym typeface="Calibri"/>
                      </a:endParaRPr>
                    </a:p>
                  </a:txBody>
                  <a:tcPr marL="91464" marR="91464" marT="45741" marB="45741" anchor="ctr">
                    <a:solidFill>
                      <a:srgbClr val="A8D08C"/>
                    </a:solidFill>
                  </a:tcPr>
                </a:tc>
                <a:tc>
                  <a:txBody>
                    <a:bodyPr/>
                    <a:lstStyle/>
                    <a:p>
                      <a:pPr marL="0" marR="0" lvl="0" indent="0" algn="ctr" rtl="0">
                        <a:spcBef>
                          <a:spcPts val="0"/>
                        </a:spcBef>
                        <a:spcAft>
                          <a:spcPts val="0"/>
                        </a:spcAft>
                        <a:buNone/>
                      </a:pPr>
                      <a:r>
                        <a:rPr lang="de-DE" sz="800" u="none" strike="noStrike" cap="none">
                          <a:latin typeface="Calibri"/>
                          <a:ea typeface="Calibri"/>
                          <a:cs typeface="Calibri"/>
                          <a:sym typeface="Calibri"/>
                        </a:rPr>
                        <a:t>6</a:t>
                      </a:r>
                      <a:endParaRPr sz="800" u="none" strike="noStrike" cap="none">
                        <a:latin typeface="Calibri"/>
                        <a:ea typeface="Calibri"/>
                        <a:cs typeface="Calibri"/>
                        <a:sym typeface="Calibri"/>
                      </a:endParaRPr>
                    </a:p>
                  </a:txBody>
                  <a:tcPr marL="91464" marR="91464" marT="45741" marB="45741" anchor="ctr">
                    <a:solidFill>
                      <a:srgbClr val="A8D08C"/>
                    </a:solidFill>
                  </a:tcPr>
                </a:tc>
                <a:tc>
                  <a:txBody>
                    <a:bodyPr/>
                    <a:lstStyle/>
                    <a:p>
                      <a:pPr marL="0" marR="0" lvl="0" indent="0" algn="ctr" rtl="0">
                        <a:spcBef>
                          <a:spcPts val="0"/>
                        </a:spcBef>
                        <a:spcAft>
                          <a:spcPts val="0"/>
                        </a:spcAft>
                        <a:buNone/>
                      </a:pPr>
                      <a:r>
                        <a:rPr lang="de-DE" sz="800" u="none" strike="noStrike" cap="none">
                          <a:latin typeface="Calibri"/>
                          <a:ea typeface="Calibri"/>
                          <a:cs typeface="Calibri"/>
                          <a:sym typeface="Calibri"/>
                        </a:rPr>
                        <a:t>6</a:t>
                      </a:r>
                      <a:endParaRPr sz="1400"/>
                    </a:p>
                  </a:txBody>
                  <a:tcPr marL="91464" marR="91464" marT="45741" marB="45741" anchor="ctr">
                    <a:solidFill>
                      <a:srgbClr val="A8D08C"/>
                    </a:solidFill>
                  </a:tcPr>
                </a:tc>
                <a:extLst>
                  <a:ext uri="{0D108BD9-81ED-4DB2-BD59-A6C34878D82A}">
                    <a16:rowId xmlns:a16="http://schemas.microsoft.com/office/drawing/2014/main" val="10003"/>
                  </a:ext>
                </a:extLst>
              </a:tr>
              <a:tr h="338441">
                <a:tc>
                  <a:txBody>
                    <a:bodyPr/>
                    <a:lstStyle/>
                    <a:p>
                      <a:pPr marL="0" marR="0" lvl="0" indent="0" algn="ctr" rtl="0">
                        <a:lnSpc>
                          <a:spcPct val="100000"/>
                        </a:lnSpc>
                        <a:spcBef>
                          <a:spcPts val="0"/>
                        </a:spcBef>
                        <a:spcAft>
                          <a:spcPts val="0"/>
                        </a:spcAft>
                        <a:buClr>
                          <a:schemeClr val="dk1"/>
                        </a:buClr>
                        <a:buSzPts val="800"/>
                        <a:buFont typeface="Calibri"/>
                        <a:buNone/>
                      </a:pPr>
                      <a:r>
                        <a:rPr lang="de-DE" sz="800" u="none" strike="noStrike" cap="none">
                          <a:latin typeface="Calibri"/>
                          <a:ea typeface="Calibri"/>
                          <a:cs typeface="Calibri"/>
                          <a:sym typeface="Calibri"/>
                        </a:rPr>
                        <a:t>mineral </a:t>
                      </a:r>
                      <a:br>
                        <a:rPr lang="de-DE" sz="800" u="none" strike="noStrike" cap="none">
                          <a:latin typeface="Calibri"/>
                          <a:ea typeface="Calibri"/>
                          <a:cs typeface="Calibri"/>
                          <a:sym typeface="Calibri"/>
                        </a:rPr>
                      </a:br>
                      <a:r>
                        <a:rPr lang="de-DE" sz="800" u="none" strike="noStrike" cap="none">
                          <a:latin typeface="Calibri"/>
                          <a:ea typeface="Calibri"/>
                          <a:cs typeface="Calibri"/>
                          <a:sym typeface="Calibri"/>
                        </a:rPr>
                        <a:t>7</a:t>
                      </a:r>
                      <a:endParaRPr sz="800" u="none" strike="noStrike" cap="none">
                        <a:latin typeface="Calibri"/>
                        <a:ea typeface="Calibri"/>
                        <a:cs typeface="Calibri"/>
                        <a:sym typeface="Calibri"/>
                      </a:endParaRPr>
                    </a:p>
                  </a:txBody>
                  <a:tcPr marL="91464" marR="91464" marT="45741" marB="45741" anchor="ctr">
                    <a:solidFill>
                      <a:srgbClr val="BF9000"/>
                    </a:solidFill>
                  </a:tcPr>
                </a:tc>
                <a:tc>
                  <a:txBody>
                    <a:bodyPr/>
                    <a:lstStyle/>
                    <a:p>
                      <a:pPr marL="0" marR="0" lvl="0" indent="0" algn="ctr" rtl="0">
                        <a:spcBef>
                          <a:spcPts val="0"/>
                        </a:spcBef>
                        <a:spcAft>
                          <a:spcPts val="0"/>
                        </a:spcAft>
                        <a:buNone/>
                      </a:pPr>
                      <a:r>
                        <a:rPr lang="de-DE" sz="800" u="none" strike="noStrike" cap="none">
                          <a:latin typeface="Calibri"/>
                          <a:ea typeface="Calibri"/>
                          <a:cs typeface="Calibri"/>
                          <a:sym typeface="Calibri"/>
                        </a:rPr>
                        <a:t>1</a:t>
                      </a:r>
                      <a:endParaRPr sz="800" u="none" strike="noStrike" cap="none">
                        <a:latin typeface="Calibri"/>
                        <a:ea typeface="Calibri"/>
                        <a:cs typeface="Calibri"/>
                        <a:sym typeface="Calibri"/>
                      </a:endParaRPr>
                    </a:p>
                  </a:txBody>
                  <a:tcPr marL="91464" marR="91464" marT="45741" marB="45741" anchor="ctr">
                    <a:solidFill>
                      <a:srgbClr val="BF9000"/>
                    </a:solidFill>
                  </a:tcPr>
                </a:tc>
                <a:tc>
                  <a:txBody>
                    <a:bodyPr/>
                    <a:lstStyle/>
                    <a:p>
                      <a:pPr marL="0" marR="0" lvl="0" indent="0" algn="ctr" rtl="0">
                        <a:spcBef>
                          <a:spcPts val="0"/>
                        </a:spcBef>
                        <a:spcAft>
                          <a:spcPts val="0"/>
                        </a:spcAft>
                        <a:buNone/>
                      </a:pPr>
                      <a:r>
                        <a:rPr lang="de-DE" sz="800" u="none" strike="noStrike" cap="none">
                          <a:latin typeface="Calibri"/>
                          <a:ea typeface="Calibri"/>
                          <a:cs typeface="Calibri"/>
                          <a:sym typeface="Calibri"/>
                        </a:rPr>
                        <a:t>3</a:t>
                      </a:r>
                      <a:endParaRPr sz="800" u="none" strike="noStrike" cap="none">
                        <a:latin typeface="Calibri"/>
                        <a:ea typeface="Calibri"/>
                        <a:cs typeface="Calibri"/>
                        <a:sym typeface="Calibri"/>
                      </a:endParaRPr>
                    </a:p>
                  </a:txBody>
                  <a:tcPr marL="91464" marR="91464" marT="45741" marB="45741" anchor="ctr">
                    <a:solidFill>
                      <a:srgbClr val="BF9000"/>
                    </a:solidFill>
                  </a:tcPr>
                </a:tc>
                <a:tc>
                  <a:txBody>
                    <a:bodyPr/>
                    <a:lstStyle/>
                    <a:p>
                      <a:pPr marL="0" marR="0" lvl="0" indent="0" algn="ctr" rtl="0">
                        <a:spcBef>
                          <a:spcPts val="0"/>
                        </a:spcBef>
                        <a:spcAft>
                          <a:spcPts val="0"/>
                        </a:spcAft>
                        <a:buNone/>
                      </a:pPr>
                      <a:r>
                        <a:rPr lang="de-DE" sz="800" u="none" strike="noStrike" cap="none">
                          <a:latin typeface="Calibri"/>
                          <a:ea typeface="Calibri"/>
                          <a:cs typeface="Calibri"/>
                          <a:sym typeface="Calibri"/>
                        </a:rPr>
                        <a:t>3</a:t>
                      </a:r>
                      <a:endParaRPr sz="800" u="none" strike="noStrike" cap="none">
                        <a:latin typeface="Calibri"/>
                        <a:ea typeface="Calibri"/>
                        <a:cs typeface="Calibri"/>
                        <a:sym typeface="Calibri"/>
                      </a:endParaRPr>
                    </a:p>
                  </a:txBody>
                  <a:tcPr marL="91464" marR="91464" marT="45741" marB="45741" anchor="ctr">
                    <a:solidFill>
                      <a:srgbClr val="BF9000"/>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de-DE" sz="800" u="none" strike="noStrike" cap="none">
                          <a:solidFill>
                            <a:schemeClr val="dk1"/>
                          </a:solidFill>
                          <a:latin typeface="Calibri"/>
                          <a:ea typeface="Calibri"/>
                          <a:cs typeface="Calibri"/>
                          <a:sym typeface="Calibri"/>
                        </a:rPr>
                        <a:t>mineral </a:t>
                      </a:r>
                      <a:br>
                        <a:rPr lang="de-DE" sz="800" u="none" strike="noStrike" cap="none">
                          <a:solidFill>
                            <a:schemeClr val="dk1"/>
                          </a:solidFill>
                          <a:latin typeface="Calibri"/>
                          <a:ea typeface="Calibri"/>
                          <a:cs typeface="Calibri"/>
                          <a:sym typeface="Calibri"/>
                        </a:rPr>
                      </a:br>
                      <a:r>
                        <a:rPr lang="de-DE" sz="800" u="none" strike="noStrike" cap="none">
                          <a:latin typeface="Calibri"/>
                          <a:ea typeface="Calibri"/>
                          <a:cs typeface="Calibri"/>
                          <a:sym typeface="Calibri"/>
                        </a:rPr>
                        <a:t>7</a:t>
                      </a:r>
                      <a:endParaRPr sz="800" u="none" strike="noStrike" cap="none">
                        <a:latin typeface="Calibri"/>
                        <a:ea typeface="Calibri"/>
                        <a:cs typeface="Calibri"/>
                        <a:sym typeface="Calibri"/>
                      </a:endParaRPr>
                    </a:p>
                  </a:txBody>
                  <a:tcPr marL="91464" marR="91464" marT="45741" marB="45741" anchor="ctr">
                    <a:solidFill>
                      <a:srgbClr val="BF9000"/>
                    </a:solidFill>
                  </a:tcPr>
                </a:tc>
                <a:tc>
                  <a:txBody>
                    <a:bodyPr/>
                    <a:lstStyle/>
                    <a:p>
                      <a:pPr marL="0" marR="0" lvl="0" indent="0" algn="ctr" rtl="0">
                        <a:spcBef>
                          <a:spcPts val="0"/>
                        </a:spcBef>
                        <a:spcAft>
                          <a:spcPts val="0"/>
                        </a:spcAft>
                        <a:buNone/>
                      </a:pPr>
                      <a:r>
                        <a:rPr lang="de-DE" sz="800" u="none" strike="noStrike" cap="none">
                          <a:latin typeface="Calibri"/>
                          <a:ea typeface="Calibri"/>
                          <a:cs typeface="Calibri"/>
                          <a:sym typeface="Calibri"/>
                        </a:rPr>
                        <a:t>1</a:t>
                      </a:r>
                      <a:endParaRPr sz="800" u="none" strike="noStrike" cap="none">
                        <a:latin typeface="Calibri"/>
                        <a:ea typeface="Calibri"/>
                        <a:cs typeface="Calibri"/>
                        <a:sym typeface="Calibri"/>
                      </a:endParaRPr>
                    </a:p>
                  </a:txBody>
                  <a:tcPr marL="91464" marR="91464" marT="45741" marB="45741" anchor="ctr">
                    <a:solidFill>
                      <a:srgbClr val="BF9000"/>
                    </a:solidFill>
                  </a:tcPr>
                </a:tc>
                <a:tc>
                  <a:txBody>
                    <a:bodyPr/>
                    <a:lstStyle/>
                    <a:p>
                      <a:pPr marL="0" marR="0" lvl="0" indent="0" algn="ctr" rtl="0">
                        <a:spcBef>
                          <a:spcPts val="0"/>
                        </a:spcBef>
                        <a:spcAft>
                          <a:spcPts val="0"/>
                        </a:spcAft>
                        <a:buNone/>
                      </a:pPr>
                      <a:r>
                        <a:rPr lang="de-DE" sz="800" u="none" strike="noStrike" cap="none">
                          <a:latin typeface="Calibri"/>
                          <a:ea typeface="Calibri"/>
                          <a:cs typeface="Calibri"/>
                          <a:sym typeface="Calibri"/>
                        </a:rPr>
                        <a:t>3</a:t>
                      </a:r>
                      <a:endParaRPr sz="800" u="none" strike="noStrike" cap="none">
                        <a:latin typeface="Calibri"/>
                        <a:ea typeface="Calibri"/>
                        <a:cs typeface="Calibri"/>
                        <a:sym typeface="Calibri"/>
                      </a:endParaRPr>
                    </a:p>
                  </a:txBody>
                  <a:tcPr marL="91464" marR="91464" marT="45741" marB="45741" anchor="ctr">
                    <a:solidFill>
                      <a:srgbClr val="BF9000"/>
                    </a:solidFill>
                  </a:tcPr>
                </a:tc>
                <a:tc>
                  <a:txBody>
                    <a:bodyPr/>
                    <a:lstStyle/>
                    <a:p>
                      <a:pPr marL="0" marR="0" lvl="0" indent="0" algn="ctr" rtl="0">
                        <a:spcBef>
                          <a:spcPts val="0"/>
                        </a:spcBef>
                        <a:spcAft>
                          <a:spcPts val="0"/>
                        </a:spcAft>
                        <a:buNone/>
                      </a:pPr>
                      <a:r>
                        <a:rPr lang="de-DE" sz="800" u="none" strike="noStrike" cap="none">
                          <a:latin typeface="Calibri"/>
                          <a:ea typeface="Calibri"/>
                          <a:cs typeface="Calibri"/>
                          <a:sym typeface="Calibri"/>
                        </a:rPr>
                        <a:t>3</a:t>
                      </a:r>
                      <a:endParaRPr sz="800" u="none" strike="noStrike" cap="none">
                        <a:latin typeface="Calibri"/>
                        <a:ea typeface="Calibri"/>
                        <a:cs typeface="Calibri"/>
                        <a:sym typeface="Calibri"/>
                      </a:endParaRPr>
                    </a:p>
                  </a:txBody>
                  <a:tcPr marL="91464" marR="91464" marT="45741" marB="45741" anchor="ctr">
                    <a:solidFill>
                      <a:srgbClr val="BF9000"/>
                    </a:solidFill>
                  </a:tcPr>
                </a:tc>
                <a:extLst>
                  <a:ext uri="{0D108BD9-81ED-4DB2-BD59-A6C34878D82A}">
                    <a16:rowId xmlns:a16="http://schemas.microsoft.com/office/drawing/2014/main" val="10004"/>
                  </a:ext>
                </a:extLst>
              </a:tr>
              <a:tr h="338441">
                <a:tc>
                  <a:txBody>
                    <a:bodyPr/>
                    <a:lstStyle/>
                    <a:p>
                      <a:pPr marL="0" marR="0" lvl="0" indent="0" algn="ctr" rtl="0">
                        <a:lnSpc>
                          <a:spcPct val="100000"/>
                        </a:lnSpc>
                        <a:spcBef>
                          <a:spcPts val="0"/>
                        </a:spcBef>
                        <a:spcAft>
                          <a:spcPts val="0"/>
                        </a:spcAft>
                        <a:buClr>
                          <a:schemeClr val="dk1"/>
                        </a:buClr>
                        <a:buSzPts val="800"/>
                        <a:buFont typeface="Calibri"/>
                        <a:buNone/>
                      </a:pPr>
                      <a:r>
                        <a:rPr lang="de-DE" sz="800" u="none" strike="noStrike" cap="none">
                          <a:latin typeface="Calibri"/>
                          <a:ea typeface="Calibri"/>
                          <a:cs typeface="Calibri"/>
                          <a:sym typeface="Calibri"/>
                        </a:rPr>
                        <a:t>cryoturbated 7</a:t>
                      </a:r>
                      <a:endParaRPr sz="800" u="none" strike="noStrike" cap="none">
                        <a:latin typeface="Calibri"/>
                        <a:ea typeface="Calibri"/>
                        <a:cs typeface="Calibri"/>
                        <a:sym typeface="Calibri"/>
                      </a:endParaRPr>
                    </a:p>
                  </a:txBody>
                  <a:tcPr marL="91464" marR="91464" marT="45741" marB="45741" anchor="ctr">
                    <a:solidFill>
                      <a:srgbClr val="FFFFCC"/>
                    </a:solidFill>
                  </a:tcPr>
                </a:tc>
                <a:tc>
                  <a:txBody>
                    <a:bodyPr/>
                    <a:lstStyle/>
                    <a:p>
                      <a:pPr marL="0" marR="0" lvl="0" indent="0" algn="ctr" rtl="0">
                        <a:spcBef>
                          <a:spcPts val="0"/>
                        </a:spcBef>
                        <a:spcAft>
                          <a:spcPts val="0"/>
                        </a:spcAft>
                        <a:buNone/>
                      </a:pPr>
                      <a:r>
                        <a:rPr lang="de-DE" sz="800" u="none" strike="noStrike" cap="none">
                          <a:latin typeface="Calibri"/>
                          <a:ea typeface="Calibri"/>
                          <a:cs typeface="Calibri"/>
                          <a:sym typeface="Calibri"/>
                        </a:rPr>
                        <a:t>0</a:t>
                      </a:r>
                      <a:endParaRPr sz="800" u="none" strike="noStrike" cap="none">
                        <a:latin typeface="Calibri"/>
                        <a:ea typeface="Calibri"/>
                        <a:cs typeface="Calibri"/>
                        <a:sym typeface="Calibri"/>
                      </a:endParaRPr>
                    </a:p>
                  </a:txBody>
                  <a:tcPr marL="91464" marR="91464" marT="45741" marB="45741" anchor="ctr">
                    <a:solidFill>
                      <a:srgbClr val="FFFFCC"/>
                    </a:solidFill>
                  </a:tcPr>
                </a:tc>
                <a:tc>
                  <a:txBody>
                    <a:bodyPr/>
                    <a:lstStyle/>
                    <a:p>
                      <a:pPr marL="0" marR="0" lvl="0" indent="0" algn="ctr" rtl="0">
                        <a:spcBef>
                          <a:spcPts val="0"/>
                        </a:spcBef>
                        <a:spcAft>
                          <a:spcPts val="0"/>
                        </a:spcAft>
                        <a:buNone/>
                      </a:pPr>
                      <a:r>
                        <a:rPr lang="de-DE" sz="800" u="none" strike="noStrike" cap="none">
                          <a:latin typeface="Calibri"/>
                          <a:ea typeface="Calibri"/>
                          <a:cs typeface="Calibri"/>
                          <a:sym typeface="Calibri"/>
                        </a:rPr>
                        <a:t>4</a:t>
                      </a:r>
                      <a:endParaRPr sz="800" u="none" strike="noStrike" cap="none">
                        <a:latin typeface="Calibri"/>
                        <a:ea typeface="Calibri"/>
                        <a:cs typeface="Calibri"/>
                        <a:sym typeface="Calibri"/>
                      </a:endParaRPr>
                    </a:p>
                  </a:txBody>
                  <a:tcPr marL="91464" marR="91464" marT="45741" marB="45741" anchor="ctr">
                    <a:solidFill>
                      <a:srgbClr val="FFFFCC"/>
                    </a:solidFill>
                  </a:tcPr>
                </a:tc>
                <a:tc>
                  <a:txBody>
                    <a:bodyPr/>
                    <a:lstStyle/>
                    <a:p>
                      <a:pPr marL="0" marR="0" lvl="0" indent="0" algn="ctr" rtl="0">
                        <a:spcBef>
                          <a:spcPts val="0"/>
                        </a:spcBef>
                        <a:spcAft>
                          <a:spcPts val="0"/>
                        </a:spcAft>
                        <a:buNone/>
                      </a:pPr>
                      <a:r>
                        <a:rPr lang="de-DE" sz="800" u="none" strike="noStrike" cap="none">
                          <a:latin typeface="Calibri"/>
                          <a:ea typeface="Calibri"/>
                          <a:cs typeface="Calibri"/>
                          <a:sym typeface="Calibri"/>
                        </a:rPr>
                        <a:t>3</a:t>
                      </a:r>
                      <a:endParaRPr sz="800" u="none" strike="noStrike" cap="none">
                        <a:latin typeface="Calibri"/>
                        <a:ea typeface="Calibri"/>
                        <a:cs typeface="Calibri"/>
                        <a:sym typeface="Calibri"/>
                      </a:endParaRPr>
                    </a:p>
                  </a:txBody>
                  <a:tcPr marL="91464" marR="91464" marT="45741" marB="45741" anchor="ctr">
                    <a:solidFill>
                      <a:srgbClr val="FFFFCC"/>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de-DE" sz="800" u="none" strike="noStrike" cap="none">
                          <a:solidFill>
                            <a:schemeClr val="dk1"/>
                          </a:solidFill>
                          <a:latin typeface="Calibri"/>
                          <a:ea typeface="Calibri"/>
                          <a:cs typeface="Calibri"/>
                          <a:sym typeface="Calibri"/>
                        </a:rPr>
                        <a:t>cryoturbated</a:t>
                      </a:r>
                      <a:r>
                        <a:rPr lang="de-DE" sz="800" u="none" strike="noStrike" cap="none">
                          <a:latin typeface="Calibri"/>
                          <a:ea typeface="Calibri"/>
                          <a:cs typeface="Calibri"/>
                          <a:sym typeface="Calibri"/>
                        </a:rPr>
                        <a:t>6</a:t>
                      </a:r>
                      <a:endParaRPr sz="800" u="none" strike="noStrike" cap="none">
                        <a:latin typeface="Calibri"/>
                        <a:ea typeface="Calibri"/>
                        <a:cs typeface="Calibri"/>
                        <a:sym typeface="Calibri"/>
                      </a:endParaRPr>
                    </a:p>
                  </a:txBody>
                  <a:tcPr marL="91464" marR="91464" marT="45741" marB="45741" anchor="ctr">
                    <a:solidFill>
                      <a:srgbClr val="FFFFCC"/>
                    </a:solidFill>
                  </a:tcPr>
                </a:tc>
                <a:tc>
                  <a:txBody>
                    <a:bodyPr/>
                    <a:lstStyle/>
                    <a:p>
                      <a:pPr marL="0" marR="0" lvl="0" indent="0" algn="ctr" rtl="0">
                        <a:spcBef>
                          <a:spcPts val="0"/>
                        </a:spcBef>
                        <a:spcAft>
                          <a:spcPts val="0"/>
                        </a:spcAft>
                        <a:buNone/>
                      </a:pPr>
                      <a:r>
                        <a:rPr lang="de-DE" sz="800" u="none" strike="noStrike" cap="none">
                          <a:latin typeface="Calibri"/>
                          <a:ea typeface="Calibri"/>
                          <a:cs typeface="Calibri"/>
                          <a:sym typeface="Calibri"/>
                        </a:rPr>
                        <a:t>0</a:t>
                      </a:r>
                      <a:endParaRPr sz="800" u="none" strike="noStrike" cap="none">
                        <a:latin typeface="Calibri"/>
                        <a:ea typeface="Calibri"/>
                        <a:cs typeface="Calibri"/>
                        <a:sym typeface="Calibri"/>
                      </a:endParaRPr>
                    </a:p>
                  </a:txBody>
                  <a:tcPr marL="91464" marR="91464" marT="45741" marB="45741" anchor="ctr">
                    <a:solidFill>
                      <a:srgbClr val="FFFFCC"/>
                    </a:solidFill>
                  </a:tcPr>
                </a:tc>
                <a:tc>
                  <a:txBody>
                    <a:bodyPr/>
                    <a:lstStyle/>
                    <a:p>
                      <a:pPr marL="0" marR="0" lvl="0" indent="0" algn="ctr" rtl="0">
                        <a:spcBef>
                          <a:spcPts val="0"/>
                        </a:spcBef>
                        <a:spcAft>
                          <a:spcPts val="0"/>
                        </a:spcAft>
                        <a:buNone/>
                      </a:pPr>
                      <a:r>
                        <a:rPr lang="de-DE" sz="800" u="none" strike="noStrike" cap="none">
                          <a:latin typeface="Calibri"/>
                          <a:ea typeface="Calibri"/>
                          <a:cs typeface="Calibri"/>
                          <a:sym typeface="Calibri"/>
                        </a:rPr>
                        <a:t>3</a:t>
                      </a:r>
                      <a:endParaRPr sz="800" u="none" strike="noStrike" cap="none">
                        <a:latin typeface="Calibri"/>
                        <a:ea typeface="Calibri"/>
                        <a:cs typeface="Calibri"/>
                        <a:sym typeface="Calibri"/>
                      </a:endParaRPr>
                    </a:p>
                  </a:txBody>
                  <a:tcPr marL="91464" marR="91464" marT="45741" marB="45741" anchor="ctr">
                    <a:solidFill>
                      <a:srgbClr val="FFFFCC"/>
                    </a:solidFill>
                  </a:tcPr>
                </a:tc>
                <a:tc>
                  <a:txBody>
                    <a:bodyPr/>
                    <a:lstStyle/>
                    <a:p>
                      <a:pPr marL="0" marR="0" lvl="0" indent="0" algn="ctr" rtl="0">
                        <a:spcBef>
                          <a:spcPts val="0"/>
                        </a:spcBef>
                        <a:spcAft>
                          <a:spcPts val="0"/>
                        </a:spcAft>
                        <a:buNone/>
                      </a:pPr>
                      <a:r>
                        <a:rPr lang="de-DE" sz="800" u="none" strike="noStrike" cap="none">
                          <a:latin typeface="Calibri"/>
                          <a:ea typeface="Calibri"/>
                          <a:cs typeface="Calibri"/>
                          <a:sym typeface="Calibri"/>
                        </a:rPr>
                        <a:t>3</a:t>
                      </a:r>
                      <a:endParaRPr sz="800" u="none" strike="noStrike" cap="none">
                        <a:latin typeface="Calibri"/>
                        <a:ea typeface="Calibri"/>
                        <a:cs typeface="Calibri"/>
                        <a:sym typeface="Calibri"/>
                      </a:endParaRPr>
                    </a:p>
                  </a:txBody>
                  <a:tcPr marL="91464" marR="91464" marT="45741" marB="45741" anchor="ctr">
                    <a:solidFill>
                      <a:srgbClr val="FFFFCC"/>
                    </a:solidFill>
                  </a:tcPr>
                </a:tc>
                <a:extLst>
                  <a:ext uri="{0D108BD9-81ED-4DB2-BD59-A6C34878D82A}">
                    <a16:rowId xmlns:a16="http://schemas.microsoft.com/office/drawing/2014/main" val="10005"/>
                  </a:ext>
                </a:extLst>
              </a:tr>
              <a:tr h="338441">
                <a:tc>
                  <a:txBody>
                    <a:bodyPr/>
                    <a:lstStyle/>
                    <a:p>
                      <a:pPr marL="0" marR="0" lvl="0" indent="0" algn="ctr" rtl="0">
                        <a:lnSpc>
                          <a:spcPct val="100000"/>
                        </a:lnSpc>
                        <a:spcBef>
                          <a:spcPts val="0"/>
                        </a:spcBef>
                        <a:spcAft>
                          <a:spcPts val="0"/>
                        </a:spcAft>
                        <a:buClr>
                          <a:schemeClr val="dk1"/>
                        </a:buClr>
                        <a:buSzPts val="800"/>
                        <a:buFont typeface="Calibri"/>
                        <a:buNone/>
                      </a:pPr>
                      <a:r>
                        <a:rPr lang="de-DE" sz="800" u="none" strike="noStrike" cap="none">
                          <a:solidFill>
                            <a:schemeClr val="dk1"/>
                          </a:solidFill>
                          <a:latin typeface="Calibri"/>
                          <a:ea typeface="Calibri"/>
                          <a:cs typeface="Calibri"/>
                          <a:sym typeface="Calibri"/>
                        </a:rPr>
                        <a:t>permanently frozen </a:t>
                      </a:r>
                      <a:r>
                        <a:rPr lang="de-DE" sz="800" u="none" strike="noStrike" cap="none">
                          <a:latin typeface="Calibri"/>
                          <a:ea typeface="Calibri"/>
                          <a:cs typeface="Calibri"/>
                          <a:sym typeface="Calibri"/>
                        </a:rPr>
                        <a:t>10</a:t>
                      </a:r>
                      <a:endParaRPr sz="800" u="none" strike="noStrike" cap="none">
                        <a:latin typeface="Calibri"/>
                        <a:ea typeface="Calibri"/>
                        <a:cs typeface="Calibri"/>
                        <a:sym typeface="Calibri"/>
                      </a:endParaRPr>
                    </a:p>
                  </a:txBody>
                  <a:tcPr marL="91464" marR="91464" marT="45741" marB="45741" anchor="ctr">
                    <a:solidFill>
                      <a:srgbClr val="9CC2E5"/>
                    </a:solidFill>
                  </a:tcPr>
                </a:tc>
                <a:tc>
                  <a:txBody>
                    <a:bodyPr/>
                    <a:lstStyle/>
                    <a:p>
                      <a:pPr marL="0" marR="0" lvl="0" indent="0" algn="ctr" rtl="0">
                        <a:spcBef>
                          <a:spcPts val="0"/>
                        </a:spcBef>
                        <a:spcAft>
                          <a:spcPts val="0"/>
                        </a:spcAft>
                        <a:buNone/>
                      </a:pPr>
                      <a:r>
                        <a:rPr lang="de-DE" sz="800" u="none" strike="noStrike" cap="none">
                          <a:latin typeface="Calibri"/>
                          <a:ea typeface="Calibri"/>
                          <a:cs typeface="Calibri"/>
                          <a:sym typeface="Calibri"/>
                        </a:rPr>
                        <a:t>3</a:t>
                      </a:r>
                      <a:endParaRPr sz="800" u="none" strike="noStrike" cap="none">
                        <a:latin typeface="Calibri"/>
                        <a:ea typeface="Calibri"/>
                        <a:cs typeface="Calibri"/>
                        <a:sym typeface="Calibri"/>
                      </a:endParaRPr>
                    </a:p>
                  </a:txBody>
                  <a:tcPr marL="91464" marR="91464" marT="45741" marB="45741" anchor="ctr">
                    <a:solidFill>
                      <a:srgbClr val="9CC2E5"/>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de-DE" sz="800" u="none" strike="noStrike" cap="none">
                          <a:latin typeface="Calibri"/>
                          <a:ea typeface="Calibri"/>
                          <a:cs typeface="Calibri"/>
                          <a:sym typeface="Calibri"/>
                        </a:rPr>
                        <a:t>4</a:t>
                      </a:r>
                      <a:endParaRPr sz="800" u="none" strike="noStrike" cap="none">
                        <a:latin typeface="Calibri"/>
                        <a:ea typeface="Calibri"/>
                        <a:cs typeface="Calibri"/>
                        <a:sym typeface="Calibri"/>
                      </a:endParaRPr>
                    </a:p>
                  </a:txBody>
                  <a:tcPr marL="91464" marR="91464" marT="45741" marB="45741" anchor="ctr">
                    <a:solidFill>
                      <a:srgbClr val="9CC2E5"/>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de-DE" sz="800" u="none" strike="noStrike" cap="none">
                          <a:latin typeface="Calibri"/>
                          <a:ea typeface="Calibri"/>
                          <a:cs typeface="Calibri"/>
                          <a:sym typeface="Calibri"/>
                        </a:rPr>
                        <a:t>3</a:t>
                      </a:r>
                      <a:endParaRPr sz="800" u="none" strike="noStrike" cap="none">
                        <a:latin typeface="Calibri"/>
                        <a:ea typeface="Calibri"/>
                        <a:cs typeface="Calibri"/>
                        <a:sym typeface="Calibri"/>
                      </a:endParaRPr>
                    </a:p>
                  </a:txBody>
                  <a:tcPr marL="91464" marR="91464" marT="45741" marB="45741" anchor="ctr">
                    <a:solidFill>
                      <a:srgbClr val="9CC2E5"/>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de-DE" sz="800" u="none" strike="noStrike" cap="none">
                          <a:solidFill>
                            <a:schemeClr val="dk1"/>
                          </a:solidFill>
                          <a:latin typeface="Calibri"/>
                          <a:ea typeface="Calibri"/>
                          <a:cs typeface="Calibri"/>
                          <a:sym typeface="Calibri"/>
                        </a:rPr>
                        <a:t>permanently frozen 9</a:t>
                      </a:r>
                      <a:endParaRPr sz="800" u="none" strike="noStrike" cap="none">
                        <a:solidFill>
                          <a:schemeClr val="dk1"/>
                        </a:solidFill>
                        <a:latin typeface="Calibri"/>
                        <a:ea typeface="Calibri"/>
                        <a:cs typeface="Calibri"/>
                        <a:sym typeface="Calibri"/>
                      </a:endParaRPr>
                    </a:p>
                  </a:txBody>
                  <a:tcPr marL="91464" marR="91464" marT="45741" marB="45741" anchor="ctr">
                    <a:solidFill>
                      <a:srgbClr val="9CC2E5"/>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de-DE" sz="800" u="none" strike="noStrike" cap="none">
                          <a:latin typeface="Calibri"/>
                          <a:ea typeface="Calibri"/>
                          <a:cs typeface="Calibri"/>
                          <a:sym typeface="Calibri"/>
                        </a:rPr>
                        <a:t>3</a:t>
                      </a:r>
                      <a:endParaRPr sz="800" u="none" strike="noStrike" cap="none">
                        <a:latin typeface="Calibri"/>
                        <a:ea typeface="Calibri"/>
                        <a:cs typeface="Calibri"/>
                        <a:sym typeface="Calibri"/>
                      </a:endParaRPr>
                    </a:p>
                  </a:txBody>
                  <a:tcPr marL="91464" marR="91464" marT="45741" marB="45741" anchor="ctr">
                    <a:solidFill>
                      <a:srgbClr val="9CC2E5"/>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de-DE" sz="800" u="none" strike="noStrike" cap="none">
                          <a:latin typeface="Calibri"/>
                          <a:ea typeface="Calibri"/>
                          <a:cs typeface="Calibri"/>
                          <a:sym typeface="Calibri"/>
                        </a:rPr>
                        <a:t>3</a:t>
                      </a:r>
                      <a:endParaRPr sz="800" u="none" strike="noStrike" cap="none">
                        <a:latin typeface="Calibri"/>
                        <a:ea typeface="Calibri"/>
                        <a:cs typeface="Calibri"/>
                        <a:sym typeface="Calibri"/>
                      </a:endParaRPr>
                    </a:p>
                  </a:txBody>
                  <a:tcPr marL="91464" marR="91464" marT="45741" marB="45741" anchor="ctr">
                    <a:solidFill>
                      <a:srgbClr val="9CC2E5"/>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de-DE" sz="800" u="none" strike="noStrike" cap="none" dirty="0">
                          <a:latin typeface="Calibri"/>
                          <a:ea typeface="Calibri"/>
                          <a:cs typeface="Calibri"/>
                          <a:sym typeface="Calibri"/>
                        </a:rPr>
                        <a:t>3</a:t>
                      </a:r>
                      <a:endParaRPr sz="800" u="none" strike="noStrike" cap="none" dirty="0">
                        <a:latin typeface="Calibri"/>
                        <a:ea typeface="Calibri"/>
                        <a:cs typeface="Calibri"/>
                        <a:sym typeface="Calibri"/>
                      </a:endParaRPr>
                    </a:p>
                  </a:txBody>
                  <a:tcPr marL="91464" marR="91464" marT="45741" marB="45741" anchor="ctr">
                    <a:solidFill>
                      <a:srgbClr val="9CC2E5"/>
                    </a:solidFill>
                  </a:tcPr>
                </a:tc>
                <a:extLst>
                  <a:ext uri="{0D108BD9-81ED-4DB2-BD59-A6C34878D82A}">
                    <a16:rowId xmlns:a16="http://schemas.microsoft.com/office/drawing/2014/main" val="10006"/>
                  </a:ext>
                </a:extLst>
              </a:tr>
            </a:tbl>
          </a:graphicData>
        </a:graphic>
      </p:graphicFrame>
      <p:sp>
        <p:nvSpPr>
          <p:cNvPr id="11330" name="Google Shape;150;p5">
            <a:extLst>
              <a:ext uri="{FF2B5EF4-FFF2-40B4-BE49-F238E27FC236}">
                <a16:creationId xmlns:a16="http://schemas.microsoft.com/office/drawing/2014/main" id="{4DAA36C3-3E7F-4BF3-9C59-47065A019476}"/>
              </a:ext>
            </a:extLst>
          </p:cNvPr>
          <p:cNvSpPr>
            <a:spLocks noChangeArrowheads="1"/>
          </p:cNvSpPr>
          <p:nvPr/>
        </p:nvSpPr>
        <p:spPr bwMode="auto">
          <a:xfrm>
            <a:off x="1011238" y="4346856"/>
            <a:ext cx="5084762" cy="1392237"/>
          </a:xfrm>
          <a:prstGeom prst="roundRect">
            <a:avLst>
              <a:gd name="adj" fmla="val 16667"/>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90000"/>
              </a:lnSpc>
              <a:buSzPts val="1400"/>
              <a:buFont typeface="Calibri" panose="020F0502020204030204" pitchFamily="34" charset="0"/>
              <a:buNone/>
            </a:pPr>
            <a:r>
              <a:rPr lang="de-DE" altLang="en-US" dirty="0" err="1">
                <a:latin typeface="Calibri" panose="020F0502020204030204" pitchFamily="34" charset="0"/>
                <a:cs typeface="Calibri" panose="020F0502020204030204" pitchFamily="34" charset="0"/>
                <a:sym typeface="Calibri" panose="020F0502020204030204" pitchFamily="34" charset="0"/>
              </a:rPr>
              <a:t>We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sequenced</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the</a:t>
            </a:r>
            <a:r>
              <a:rPr lang="de-DE" altLang="en-US" dirty="0">
                <a:latin typeface="Calibri" panose="020F0502020204030204" pitchFamily="34" charset="0"/>
                <a:cs typeface="Calibri" panose="020F0502020204030204" pitchFamily="34" charset="0"/>
                <a:sym typeface="Calibri" panose="020F0502020204030204" pitchFamily="34" charset="0"/>
              </a:rPr>
              <a:t> 16S rRNA </a:t>
            </a:r>
            <a:r>
              <a:rPr lang="de-DE" altLang="en-US" dirty="0" err="1">
                <a:latin typeface="Calibri" panose="020F0502020204030204" pitchFamily="34" charset="0"/>
                <a:cs typeface="Calibri" panose="020F0502020204030204" pitchFamily="34" charset="0"/>
                <a:sym typeface="Calibri" panose="020F0502020204030204" pitchFamily="34" charset="0"/>
              </a:rPr>
              <a:t>gene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bacteria</a:t>
            </a:r>
            <a:r>
              <a:rPr lang="de-DE" altLang="en-US" dirty="0">
                <a:latin typeface="Calibri" panose="020F0502020204030204" pitchFamily="34" charset="0"/>
                <a:cs typeface="Calibri" panose="020F0502020204030204" pitchFamily="34" charset="0"/>
                <a:sym typeface="Calibri" panose="020F0502020204030204" pitchFamily="34" charset="0"/>
              </a:rPr>
              <a:t>/</a:t>
            </a:r>
            <a:r>
              <a:rPr lang="de-DE" altLang="en-US" dirty="0" err="1">
                <a:latin typeface="Calibri" panose="020F0502020204030204" pitchFamily="34" charset="0"/>
                <a:cs typeface="Calibri" panose="020F0502020204030204" pitchFamily="34" charset="0"/>
                <a:sym typeface="Calibri" panose="020F0502020204030204" pitchFamily="34" charset="0"/>
              </a:rPr>
              <a:t>archaea</a:t>
            </a:r>
            <a:r>
              <a:rPr lang="de-DE" altLang="en-US" dirty="0">
                <a:latin typeface="Calibri" panose="020F0502020204030204" pitchFamily="34" charset="0"/>
                <a:cs typeface="Calibri" panose="020F0502020204030204" pitchFamily="34" charset="0"/>
                <a:sym typeface="Calibri" panose="020F0502020204030204" pitchFamily="34" charset="0"/>
              </a:rPr>
              <a:t>) and </a:t>
            </a:r>
            <a:r>
              <a:rPr lang="de-DE" altLang="en-US" dirty="0" err="1">
                <a:latin typeface="Calibri" panose="020F0502020204030204" pitchFamily="34" charset="0"/>
                <a:cs typeface="Calibri" panose="020F0502020204030204" pitchFamily="34" charset="0"/>
                <a:sym typeface="Calibri" panose="020F0502020204030204" pitchFamily="34" charset="0"/>
              </a:rPr>
              <a:t>the</a:t>
            </a:r>
            <a:r>
              <a:rPr lang="de-DE" altLang="en-US" dirty="0">
                <a:latin typeface="Calibri" panose="020F0502020204030204" pitchFamily="34" charset="0"/>
                <a:cs typeface="Calibri" panose="020F0502020204030204" pitchFamily="34" charset="0"/>
                <a:sym typeface="Calibri" panose="020F0502020204030204" pitchFamily="34" charset="0"/>
              </a:rPr>
              <a:t> ITS1 </a:t>
            </a:r>
            <a:r>
              <a:rPr lang="de-DE" altLang="en-US" dirty="0" err="1">
                <a:latin typeface="Calibri" panose="020F0502020204030204" pitchFamily="34" charset="0"/>
                <a:cs typeface="Calibri" panose="020F0502020204030204" pitchFamily="34" charset="0"/>
                <a:sym typeface="Calibri" panose="020F0502020204030204" pitchFamily="34" charset="0"/>
              </a:rPr>
              <a:t>region</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fungi</a:t>
            </a:r>
            <a:r>
              <a:rPr lang="de-DE" altLang="en-US" dirty="0">
                <a:latin typeface="Calibri" panose="020F0502020204030204" pitchFamily="34" charset="0"/>
                <a:cs typeface="Calibri" panose="020F0502020204030204" pitchFamily="34" charset="0"/>
                <a:sym typeface="Calibri" panose="020F0502020204030204" pitchFamily="34" charset="0"/>
              </a:rPr>
              <a:t>). Digital </a:t>
            </a:r>
            <a:r>
              <a:rPr lang="de-DE" altLang="en-US" dirty="0" err="1">
                <a:latin typeface="Calibri" panose="020F0502020204030204" pitchFamily="34" charset="0"/>
                <a:cs typeface="Calibri" panose="020F0502020204030204" pitchFamily="34" charset="0"/>
                <a:sym typeface="Calibri" panose="020F0502020204030204" pitchFamily="34" charset="0"/>
              </a:rPr>
              <a:t>droplet</a:t>
            </a:r>
            <a:r>
              <a:rPr lang="de-DE" altLang="en-US" dirty="0">
                <a:latin typeface="Calibri" panose="020F0502020204030204" pitchFamily="34" charset="0"/>
                <a:cs typeface="Calibri" panose="020F0502020204030204" pitchFamily="34" charset="0"/>
                <a:sym typeface="Calibri" panose="020F0502020204030204" pitchFamily="34" charset="0"/>
              </a:rPr>
              <a:t> PCR was </a:t>
            </a:r>
            <a:r>
              <a:rPr lang="de-DE" altLang="en-US" dirty="0" err="1">
                <a:latin typeface="Calibri" panose="020F0502020204030204" pitchFamily="34" charset="0"/>
                <a:cs typeface="Calibri" panose="020F0502020204030204" pitchFamily="34" charset="0"/>
                <a:sym typeface="Calibri" panose="020F0502020204030204" pitchFamily="34" charset="0"/>
              </a:rPr>
              <a:t>used</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to</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quantify</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gene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copy</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numbers</a:t>
            </a:r>
            <a:r>
              <a:rPr lang="de-DE" altLang="en-US" dirty="0">
                <a:latin typeface="Calibri" panose="020F0502020204030204" pitchFamily="34" charset="0"/>
                <a:cs typeface="Calibri" panose="020F0502020204030204" pitchFamily="34" charset="0"/>
                <a:sym typeface="Calibri" panose="020F0502020204030204" pitchFamily="34" charset="0"/>
              </a:rPr>
              <a:t> per gram dry </a:t>
            </a:r>
            <a:r>
              <a:rPr lang="de-DE" altLang="en-US" dirty="0" err="1">
                <a:latin typeface="Calibri" panose="020F0502020204030204" pitchFamily="34" charset="0"/>
                <a:cs typeface="Calibri" panose="020F0502020204030204" pitchFamily="34" charset="0"/>
                <a:sym typeface="Calibri" panose="020F0502020204030204" pitchFamily="34" charset="0"/>
              </a:rPr>
              <a:t>weight</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of</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soil</a:t>
            </a:r>
            <a:r>
              <a:rPr lang="de-DE" altLang="en-US" dirty="0">
                <a:latin typeface="Calibri" panose="020F0502020204030204" pitchFamily="34" charset="0"/>
                <a:cs typeface="Calibri" panose="020F0502020204030204" pitchFamily="34" charset="0"/>
                <a:sym typeface="Calibri" panose="020F0502020204030204" pitchFamily="34" charset="0"/>
              </a:rPr>
              <a:t>. </a:t>
            </a:r>
            <a:endParaRPr lang="en-US" altLang="en-US" dirty="0"/>
          </a:p>
          <a:p>
            <a:pPr algn="just" eaLnBrk="1" hangingPunct="1">
              <a:lnSpc>
                <a:spcPct val="90000"/>
              </a:lnSpc>
              <a:buSzPts val="1400"/>
              <a:buFont typeface="Calibri" panose="020F0502020204030204" pitchFamily="34" charset="0"/>
              <a:buNone/>
            </a:pPr>
            <a:endParaRPr lang="en-US" altLang="en-US" dirty="0">
              <a:latin typeface="Calibri" panose="020F0502020204030204" pitchFamily="34" charset="0"/>
              <a:cs typeface="Calibri" panose="020F0502020204030204" pitchFamily="34" charset="0"/>
              <a:sym typeface="Calibri" panose="020F0502020204030204" pitchFamily="34" charset="0"/>
            </a:endParaRPr>
          </a:p>
          <a:p>
            <a:pPr algn="just" eaLnBrk="1" hangingPunct="1">
              <a:lnSpc>
                <a:spcPct val="90000"/>
              </a:lnSpc>
              <a:buSzPts val="1400"/>
              <a:buFont typeface="Calibri" panose="020F0502020204030204" pitchFamily="34" charset="0"/>
              <a:buNone/>
            </a:pPr>
            <a:r>
              <a:rPr lang="de-DE" altLang="en-US" dirty="0">
                <a:latin typeface="Calibri" panose="020F0502020204030204" pitchFamily="34" charset="0"/>
                <a:cs typeface="Calibri" panose="020F0502020204030204" pitchFamily="34" charset="0"/>
                <a:sym typeface="Calibri" panose="020F0502020204030204" pitchFamily="34" charset="0"/>
              </a:rPr>
              <a:t>Statistical </a:t>
            </a:r>
            <a:r>
              <a:rPr lang="de-DE" altLang="en-US" dirty="0" err="1">
                <a:latin typeface="Calibri" panose="020F0502020204030204" pitchFamily="34" charset="0"/>
                <a:cs typeface="Calibri" panose="020F0502020204030204" pitchFamily="34" charset="0"/>
                <a:sym typeface="Calibri" panose="020F0502020204030204" pitchFamily="34" charset="0"/>
              </a:rPr>
              <a:t>analysis</a:t>
            </a:r>
            <a:r>
              <a:rPr lang="de-DE" altLang="en-US" dirty="0">
                <a:latin typeface="Calibri" panose="020F0502020204030204" pitchFamily="34" charset="0"/>
                <a:cs typeface="Calibri" panose="020F0502020204030204" pitchFamily="34" charset="0"/>
                <a:sym typeface="Calibri" panose="020F0502020204030204" pitchFamily="34" charset="0"/>
              </a:rPr>
              <a:t> was </a:t>
            </a:r>
            <a:r>
              <a:rPr lang="de-DE" altLang="en-US" dirty="0" err="1">
                <a:latin typeface="Calibri" panose="020F0502020204030204" pitchFamily="34" charset="0"/>
                <a:cs typeface="Calibri" panose="020F0502020204030204" pitchFamily="34" charset="0"/>
                <a:sym typeface="Calibri" panose="020F0502020204030204" pitchFamily="34" charset="0"/>
              </a:rPr>
              <a:t>done</a:t>
            </a:r>
            <a:r>
              <a:rPr lang="de-DE" altLang="en-US" dirty="0">
                <a:latin typeface="Calibri" panose="020F0502020204030204" pitchFamily="34" charset="0"/>
                <a:cs typeface="Calibri" panose="020F0502020204030204" pitchFamily="34" charset="0"/>
                <a:sym typeface="Calibri" panose="020F0502020204030204" pitchFamily="34" charset="0"/>
              </a:rPr>
              <a:t> in R and </a:t>
            </a:r>
            <a:r>
              <a:rPr lang="de-DE" altLang="en-US" dirty="0" err="1">
                <a:latin typeface="Calibri" panose="020F0502020204030204" pitchFamily="34" charset="0"/>
                <a:cs typeface="Calibri" panose="020F0502020204030204" pitchFamily="34" charset="0"/>
                <a:sym typeface="Calibri" panose="020F0502020204030204" pitchFamily="34" charset="0"/>
              </a:rPr>
              <a:t>RStudio</a:t>
            </a:r>
            <a:r>
              <a:rPr lang="de-DE" altLang="en-US" dirty="0">
                <a:latin typeface="Calibri" panose="020F0502020204030204" pitchFamily="34" charset="0"/>
                <a:cs typeface="Calibri" panose="020F0502020204030204" pitchFamily="34" charset="0"/>
                <a:sym typeface="Calibri" panose="020F0502020204030204" pitchFamily="34" charset="0"/>
              </a:rPr>
              <a:t>.</a:t>
            </a:r>
            <a:endParaRPr lang="en-US" altLang="en-US" dirty="0">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Google Shape;156;p6">
            <a:extLst>
              <a:ext uri="{FF2B5EF4-FFF2-40B4-BE49-F238E27FC236}">
                <a16:creationId xmlns:a16="http://schemas.microsoft.com/office/drawing/2014/main" id="{789282BB-4D40-4A4A-BD63-98977A18476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1865313"/>
            <a:ext cx="6308725" cy="389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Google Shape;157;p6">
            <a:extLst>
              <a:ext uri="{FF2B5EF4-FFF2-40B4-BE49-F238E27FC236}">
                <a16:creationId xmlns:a16="http://schemas.microsoft.com/office/drawing/2014/main" id="{443EBF39-82CB-40F2-84D8-2BA14E909C1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r="16264"/>
          <a:stretch>
            <a:fillRect/>
          </a:stretch>
        </p:blipFill>
        <p:spPr bwMode="auto">
          <a:xfrm>
            <a:off x="6708775" y="1865313"/>
            <a:ext cx="5283200" cy="389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Google Shape;158;p6">
            <a:extLst>
              <a:ext uri="{FF2B5EF4-FFF2-40B4-BE49-F238E27FC236}">
                <a16:creationId xmlns:a16="http://schemas.microsoft.com/office/drawing/2014/main" id="{3082C994-0441-402B-89AE-042B3AACD83B}"/>
              </a:ext>
            </a:extLst>
          </p:cNvPr>
          <p:cNvSpPr txBox="1">
            <a:spLocks noChangeArrowheads="1"/>
          </p:cNvSpPr>
          <p:nvPr/>
        </p:nvSpPr>
        <p:spPr bwMode="auto">
          <a:xfrm>
            <a:off x="5222875" y="5802313"/>
            <a:ext cx="17462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1100" b="1" dirty="0" err="1">
                <a:solidFill>
                  <a:srgbClr val="980000"/>
                </a:solidFill>
                <a:latin typeface="Calibri" panose="020F0502020204030204" pitchFamily="34" charset="0"/>
                <a:cs typeface="Calibri" panose="020F0502020204030204" pitchFamily="34" charset="0"/>
                <a:sym typeface="Calibri" panose="020F0502020204030204" pitchFamily="34" charset="0"/>
              </a:rPr>
              <a:t>Soil</a:t>
            </a:r>
            <a:r>
              <a:rPr lang="de-DE" altLang="en-US" sz="1100" b="1" dirty="0">
                <a:solidFill>
                  <a:srgbClr val="980000"/>
                </a:solidFill>
                <a:latin typeface="Calibri" panose="020F0502020204030204" pitchFamily="34" charset="0"/>
                <a:cs typeface="Calibri" panose="020F0502020204030204" pitchFamily="34" charset="0"/>
                <a:sym typeface="Calibri" panose="020F0502020204030204" pitchFamily="34" charset="0"/>
              </a:rPr>
              <a:t> Layer p=0.001 ***</a:t>
            </a:r>
            <a:endParaRPr lang="en-US" altLang="en-US" b="1" dirty="0">
              <a:solidFill>
                <a:srgbClr val="980000"/>
              </a:solidFill>
            </a:endParaRPr>
          </a:p>
          <a:p>
            <a:pPr eaLnBrk="1" hangingPunct="1"/>
            <a:r>
              <a:rPr lang="de-DE" altLang="en-US" sz="1100" b="1" dirty="0">
                <a:solidFill>
                  <a:srgbClr val="980000"/>
                </a:solidFill>
                <a:latin typeface="Calibri" panose="020F0502020204030204" pitchFamily="34" charset="0"/>
                <a:cs typeface="Calibri" panose="020F0502020204030204" pitchFamily="34" charset="0"/>
                <a:sym typeface="Calibri" panose="020F0502020204030204" pitchFamily="34" charset="0"/>
              </a:rPr>
              <a:t>Polygon Type p=0.001 ***</a:t>
            </a:r>
            <a:endParaRPr lang="en-US" altLang="en-US" b="1" dirty="0">
              <a:solidFill>
                <a:srgbClr val="980000"/>
              </a:solidFill>
            </a:endParaRPr>
          </a:p>
          <a:p>
            <a:pPr eaLnBrk="1" hangingPunct="1"/>
            <a:r>
              <a:rPr lang="de-DE" altLang="en-US" sz="1100" b="1" dirty="0">
                <a:solidFill>
                  <a:srgbClr val="980000"/>
                </a:solidFill>
                <a:latin typeface="Calibri" panose="020F0502020204030204" pitchFamily="34" charset="0"/>
                <a:cs typeface="Calibri" panose="020F0502020204030204" pitchFamily="34" charset="0"/>
                <a:sym typeface="Calibri" panose="020F0502020204030204" pitchFamily="34" charset="0"/>
              </a:rPr>
              <a:t>Interaction p=0.001 ***</a:t>
            </a:r>
            <a:endParaRPr lang="en-US" altLang="en-US" sz="1100" b="1" dirty="0">
              <a:solidFill>
                <a:srgbClr val="980000"/>
              </a:solidFill>
              <a:latin typeface="Calibri" panose="020F0502020204030204" pitchFamily="34" charset="0"/>
              <a:cs typeface="Calibri" panose="020F0502020204030204" pitchFamily="34" charset="0"/>
              <a:sym typeface="Calibri" panose="020F0502020204030204" pitchFamily="34" charset="0"/>
            </a:endParaRPr>
          </a:p>
        </p:txBody>
      </p:sp>
      <p:sp>
        <p:nvSpPr>
          <p:cNvPr id="13317" name="Google Shape;159;p6">
            <a:extLst>
              <a:ext uri="{FF2B5EF4-FFF2-40B4-BE49-F238E27FC236}">
                <a16:creationId xmlns:a16="http://schemas.microsoft.com/office/drawing/2014/main" id="{7A06B4C8-730D-475C-8CA5-478E5268237F}"/>
              </a:ext>
            </a:extLst>
          </p:cNvPr>
          <p:cNvSpPr txBox="1">
            <a:spLocks noChangeArrowheads="1"/>
          </p:cNvSpPr>
          <p:nvPr/>
        </p:nvSpPr>
        <p:spPr bwMode="auto">
          <a:xfrm>
            <a:off x="1630363" y="5802313"/>
            <a:ext cx="2295525"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900">
                <a:latin typeface="Calibri" panose="020F0502020204030204" pitchFamily="34" charset="0"/>
                <a:cs typeface="Calibri" panose="020F0502020204030204" pitchFamily="34" charset="0"/>
                <a:sym typeface="Calibri" panose="020F0502020204030204" pitchFamily="34" charset="0"/>
              </a:rPr>
              <a:t>organic : mineral </a:t>
            </a:r>
            <a:r>
              <a:rPr lang="de-DE" altLang="en-US" sz="900">
                <a:solidFill>
                  <a:srgbClr val="1F3864"/>
                </a:solidFill>
                <a:latin typeface="Calibri" panose="020F0502020204030204" pitchFamily="34" charset="0"/>
                <a:cs typeface="Calibri" panose="020F0502020204030204" pitchFamily="34" charset="0"/>
                <a:sym typeface="Calibri" panose="020F0502020204030204" pitchFamily="34" charset="0"/>
              </a:rPr>
              <a:t>p=0.006 *</a:t>
            </a:r>
            <a:endParaRPr lang="en-US" altLang="en-US"/>
          </a:p>
          <a:p>
            <a:pPr eaLnBrk="1" hangingPunct="1"/>
            <a:r>
              <a:rPr lang="de-DE" altLang="en-US" sz="900">
                <a:latin typeface="Calibri" panose="020F0502020204030204" pitchFamily="34" charset="0"/>
                <a:cs typeface="Calibri" panose="020F0502020204030204" pitchFamily="34" charset="0"/>
                <a:sym typeface="Calibri" panose="020F0502020204030204" pitchFamily="34" charset="0"/>
              </a:rPr>
              <a:t>organic : cryoturbated </a:t>
            </a:r>
            <a:r>
              <a:rPr lang="de-DE" altLang="en-US" sz="900">
                <a:solidFill>
                  <a:srgbClr val="1F3864"/>
                </a:solidFill>
                <a:latin typeface="Calibri" panose="020F0502020204030204" pitchFamily="34" charset="0"/>
                <a:cs typeface="Calibri" panose="020F0502020204030204" pitchFamily="34" charset="0"/>
                <a:sym typeface="Calibri" panose="020F0502020204030204" pitchFamily="34" charset="0"/>
              </a:rPr>
              <a:t>p=0.006 *</a:t>
            </a:r>
            <a:endParaRPr lang="en-US" altLang="en-US"/>
          </a:p>
          <a:p>
            <a:pPr eaLnBrk="1" hangingPunct="1"/>
            <a:r>
              <a:rPr lang="de-DE" altLang="en-US" sz="900">
                <a:latin typeface="Calibri" panose="020F0502020204030204" pitchFamily="34" charset="0"/>
                <a:cs typeface="Calibri" panose="020F0502020204030204" pitchFamily="34" charset="0"/>
                <a:sym typeface="Calibri" panose="020F0502020204030204" pitchFamily="34" charset="0"/>
              </a:rPr>
              <a:t>organic : permanently frozen </a:t>
            </a:r>
            <a:r>
              <a:rPr lang="de-DE" altLang="en-US" sz="900">
                <a:solidFill>
                  <a:srgbClr val="1F3864"/>
                </a:solidFill>
                <a:latin typeface="Calibri" panose="020F0502020204030204" pitchFamily="34" charset="0"/>
                <a:cs typeface="Calibri" panose="020F0502020204030204" pitchFamily="34" charset="0"/>
                <a:sym typeface="Calibri" panose="020F0502020204030204" pitchFamily="34" charset="0"/>
              </a:rPr>
              <a:t>p=0.006 *</a:t>
            </a:r>
            <a:endParaRPr lang="en-US" altLang="en-US"/>
          </a:p>
          <a:p>
            <a:pPr eaLnBrk="1" hangingPunct="1"/>
            <a:r>
              <a:rPr lang="de-DE" altLang="en-US" sz="900">
                <a:latin typeface="Calibri" panose="020F0502020204030204" pitchFamily="34" charset="0"/>
                <a:cs typeface="Calibri" panose="020F0502020204030204" pitchFamily="34" charset="0"/>
                <a:sym typeface="Calibri" panose="020F0502020204030204" pitchFamily="34" charset="0"/>
              </a:rPr>
              <a:t>mineral : cryoturbated </a:t>
            </a:r>
            <a:r>
              <a:rPr lang="de-DE" altLang="en-US" sz="900">
                <a:solidFill>
                  <a:srgbClr val="1F3864"/>
                </a:solidFill>
                <a:latin typeface="Calibri" panose="020F0502020204030204" pitchFamily="34" charset="0"/>
                <a:cs typeface="Calibri" panose="020F0502020204030204" pitchFamily="34" charset="0"/>
                <a:sym typeface="Calibri" panose="020F0502020204030204" pitchFamily="34" charset="0"/>
              </a:rPr>
              <a:t>p=0.222</a:t>
            </a:r>
            <a:endParaRPr lang="en-US" altLang="en-US"/>
          </a:p>
          <a:p>
            <a:pPr eaLnBrk="1" hangingPunct="1"/>
            <a:r>
              <a:rPr lang="de-DE" altLang="en-US" sz="900">
                <a:latin typeface="Calibri" panose="020F0502020204030204" pitchFamily="34" charset="0"/>
                <a:cs typeface="Calibri" panose="020F0502020204030204" pitchFamily="34" charset="0"/>
                <a:sym typeface="Calibri" panose="020F0502020204030204" pitchFamily="34" charset="0"/>
              </a:rPr>
              <a:t>mineral : permanently frozen </a:t>
            </a:r>
            <a:r>
              <a:rPr lang="de-DE" altLang="en-US" sz="900">
                <a:solidFill>
                  <a:srgbClr val="1F3864"/>
                </a:solidFill>
                <a:latin typeface="Calibri" panose="020F0502020204030204" pitchFamily="34" charset="0"/>
                <a:cs typeface="Calibri" panose="020F0502020204030204" pitchFamily="34" charset="0"/>
                <a:sym typeface="Calibri" panose="020F0502020204030204" pitchFamily="34" charset="0"/>
              </a:rPr>
              <a:t>p=0.006 *</a:t>
            </a:r>
            <a:endParaRPr lang="en-US" altLang="en-US"/>
          </a:p>
          <a:p>
            <a:pPr eaLnBrk="1" hangingPunct="1"/>
            <a:r>
              <a:rPr lang="de-DE" altLang="en-US" sz="900">
                <a:latin typeface="Calibri" panose="020F0502020204030204" pitchFamily="34" charset="0"/>
                <a:cs typeface="Calibri" panose="020F0502020204030204" pitchFamily="34" charset="0"/>
                <a:sym typeface="Calibri" panose="020F0502020204030204" pitchFamily="34" charset="0"/>
              </a:rPr>
              <a:t>cryoturbated : permanently frozen </a:t>
            </a:r>
            <a:r>
              <a:rPr lang="de-DE" altLang="en-US" sz="900">
                <a:solidFill>
                  <a:srgbClr val="1F3864"/>
                </a:solidFill>
                <a:latin typeface="Calibri" panose="020F0502020204030204" pitchFamily="34" charset="0"/>
                <a:cs typeface="Calibri" panose="020F0502020204030204" pitchFamily="34" charset="0"/>
                <a:sym typeface="Calibri" panose="020F0502020204030204" pitchFamily="34" charset="0"/>
              </a:rPr>
              <a:t>p=0.006 *</a:t>
            </a:r>
            <a:endParaRPr lang="en-US" altLang="en-US"/>
          </a:p>
          <a:p>
            <a:pPr eaLnBrk="1" hangingPunct="1"/>
            <a:endParaRPr lang="en-US" altLang="en-US" sz="900">
              <a:latin typeface="Calibri" panose="020F0502020204030204" pitchFamily="34" charset="0"/>
              <a:cs typeface="Calibri" panose="020F0502020204030204" pitchFamily="34" charset="0"/>
              <a:sym typeface="Calibri" panose="020F0502020204030204" pitchFamily="34" charset="0"/>
            </a:endParaRPr>
          </a:p>
        </p:txBody>
      </p:sp>
      <p:sp>
        <p:nvSpPr>
          <p:cNvPr id="13318" name="Google Shape;160;p6">
            <a:extLst>
              <a:ext uri="{FF2B5EF4-FFF2-40B4-BE49-F238E27FC236}">
                <a16:creationId xmlns:a16="http://schemas.microsoft.com/office/drawing/2014/main" id="{43585E53-E250-42E6-A7F9-9C65E4211444}"/>
              </a:ext>
            </a:extLst>
          </p:cNvPr>
          <p:cNvSpPr txBox="1">
            <a:spLocks noChangeArrowheads="1"/>
          </p:cNvSpPr>
          <p:nvPr/>
        </p:nvSpPr>
        <p:spPr bwMode="auto">
          <a:xfrm>
            <a:off x="8464550" y="5802313"/>
            <a:ext cx="20970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900">
                <a:latin typeface="Calibri" panose="020F0502020204030204" pitchFamily="34" charset="0"/>
                <a:cs typeface="Calibri" panose="020F0502020204030204" pitchFamily="34" charset="0"/>
                <a:sym typeface="Calibri" panose="020F0502020204030204" pitchFamily="34" charset="0"/>
              </a:rPr>
              <a:t>low-center : flat-center </a:t>
            </a:r>
            <a:r>
              <a:rPr lang="de-DE" altLang="en-US" sz="900">
                <a:solidFill>
                  <a:srgbClr val="1F3864"/>
                </a:solidFill>
                <a:latin typeface="Calibri" panose="020F0502020204030204" pitchFamily="34" charset="0"/>
                <a:cs typeface="Calibri" panose="020F0502020204030204" pitchFamily="34" charset="0"/>
                <a:sym typeface="Calibri" panose="020F0502020204030204" pitchFamily="34" charset="0"/>
              </a:rPr>
              <a:t>p=0.003 *</a:t>
            </a:r>
            <a:endParaRPr lang="en-US" altLang="en-US"/>
          </a:p>
          <a:p>
            <a:pPr eaLnBrk="1" hangingPunct="1"/>
            <a:r>
              <a:rPr lang="de-DE" altLang="en-US" sz="900">
                <a:latin typeface="Calibri" panose="020F0502020204030204" pitchFamily="34" charset="0"/>
                <a:cs typeface="Calibri" panose="020F0502020204030204" pitchFamily="34" charset="0"/>
                <a:sym typeface="Calibri" panose="020F0502020204030204" pitchFamily="34" charset="0"/>
              </a:rPr>
              <a:t>low-center : high-center </a:t>
            </a:r>
            <a:r>
              <a:rPr lang="de-DE" altLang="en-US" sz="900">
                <a:solidFill>
                  <a:srgbClr val="1F3864"/>
                </a:solidFill>
                <a:latin typeface="Calibri" panose="020F0502020204030204" pitchFamily="34" charset="0"/>
                <a:cs typeface="Calibri" panose="020F0502020204030204" pitchFamily="34" charset="0"/>
                <a:sym typeface="Calibri" panose="020F0502020204030204" pitchFamily="34" charset="0"/>
              </a:rPr>
              <a:t>p=0.003 *</a:t>
            </a:r>
            <a:endParaRPr lang="en-US" altLang="en-US"/>
          </a:p>
          <a:p>
            <a:pPr eaLnBrk="1" hangingPunct="1"/>
            <a:r>
              <a:rPr lang="de-DE" altLang="en-US" sz="900">
                <a:latin typeface="Calibri" panose="020F0502020204030204" pitchFamily="34" charset="0"/>
                <a:cs typeface="Calibri" panose="020F0502020204030204" pitchFamily="34" charset="0"/>
                <a:sym typeface="Calibri" panose="020F0502020204030204" pitchFamily="34" charset="0"/>
              </a:rPr>
              <a:t>flat-center : high-center </a:t>
            </a:r>
            <a:r>
              <a:rPr lang="de-DE" altLang="en-US" sz="900">
                <a:solidFill>
                  <a:srgbClr val="1F3864"/>
                </a:solidFill>
                <a:latin typeface="Calibri" panose="020F0502020204030204" pitchFamily="34" charset="0"/>
                <a:cs typeface="Calibri" panose="020F0502020204030204" pitchFamily="34" charset="0"/>
                <a:sym typeface="Calibri" panose="020F0502020204030204" pitchFamily="34" charset="0"/>
              </a:rPr>
              <a:t>p=0.204</a:t>
            </a:r>
            <a:endParaRPr lang="en-US" altLang="en-US"/>
          </a:p>
        </p:txBody>
      </p:sp>
      <p:sp>
        <p:nvSpPr>
          <p:cNvPr id="13319" name="Google Shape;161;p6">
            <a:extLst>
              <a:ext uri="{FF2B5EF4-FFF2-40B4-BE49-F238E27FC236}">
                <a16:creationId xmlns:a16="http://schemas.microsoft.com/office/drawing/2014/main" id="{96E359E5-DA9E-49C0-89B5-08213AF3408E}"/>
              </a:ext>
            </a:extLst>
          </p:cNvPr>
          <p:cNvSpPr>
            <a:spLocks noChangeArrowheads="1"/>
          </p:cNvSpPr>
          <p:nvPr/>
        </p:nvSpPr>
        <p:spPr bwMode="auto">
          <a:xfrm>
            <a:off x="598488" y="342900"/>
            <a:ext cx="10995025" cy="1155700"/>
          </a:xfrm>
          <a:prstGeom prst="roundRect">
            <a:avLst>
              <a:gd name="adj" fmla="val 16667"/>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90000"/>
              </a:lnSpc>
              <a:buSzPts val="1400"/>
              <a:buFont typeface="Calibri" panose="020F0502020204030204" pitchFamily="34" charset="0"/>
              <a:buNone/>
            </a:pPr>
            <a:r>
              <a:rPr lang="de-DE" altLang="en-US" dirty="0">
                <a:latin typeface="Calibri" panose="020F0502020204030204" pitchFamily="34" charset="0"/>
                <a:cs typeface="Calibri" panose="020F0502020204030204" pitchFamily="34" charset="0"/>
                <a:sym typeface="Calibri" panose="020F0502020204030204" pitchFamily="34" charset="0"/>
              </a:rPr>
              <a:t>The </a:t>
            </a:r>
            <a:r>
              <a:rPr lang="de-DE" altLang="en-US" dirty="0" err="1">
                <a:latin typeface="Calibri" panose="020F0502020204030204" pitchFamily="34" charset="0"/>
                <a:cs typeface="Calibri" panose="020F0502020204030204" pitchFamily="34" charset="0"/>
                <a:sym typeface="Calibri" panose="020F0502020204030204" pitchFamily="34" charset="0"/>
              </a:rPr>
              <a:t>majority</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of</a:t>
            </a:r>
            <a:r>
              <a:rPr lang="de-DE" altLang="en-US" dirty="0">
                <a:latin typeface="Calibri" panose="020F0502020204030204" pitchFamily="34" charset="0"/>
                <a:cs typeface="Calibri" panose="020F0502020204030204" pitchFamily="34" charset="0"/>
                <a:sym typeface="Calibri" panose="020F0502020204030204" pitchFamily="34" charset="0"/>
              </a:rPr>
              <a:t> 16S </a:t>
            </a:r>
            <a:r>
              <a:rPr lang="de-DE" altLang="en-US" dirty="0" err="1">
                <a:latin typeface="Calibri" panose="020F0502020204030204" pitchFamily="34" charset="0"/>
                <a:cs typeface="Calibri" panose="020F0502020204030204" pitchFamily="34" charset="0"/>
                <a:sym typeface="Calibri" panose="020F0502020204030204" pitchFamily="34" charset="0"/>
              </a:rPr>
              <a:t>gene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amplicon</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sequence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variants</a:t>
            </a:r>
            <a:r>
              <a:rPr lang="de-DE" altLang="en-US" dirty="0">
                <a:latin typeface="Calibri" panose="020F0502020204030204" pitchFamily="34" charset="0"/>
                <a:cs typeface="Calibri" panose="020F0502020204030204" pitchFamily="34" charset="0"/>
                <a:sym typeface="Calibri" panose="020F0502020204030204" pitchFamily="34" charset="0"/>
              </a:rPr>
              <a:t> (ASVs; 3628) </a:t>
            </a:r>
            <a:r>
              <a:rPr lang="de-DE" altLang="en-US" dirty="0" err="1">
                <a:latin typeface="Calibri" panose="020F0502020204030204" pitchFamily="34" charset="0"/>
                <a:cs typeface="Calibri" panose="020F0502020204030204" pitchFamily="34" charset="0"/>
                <a:sym typeface="Calibri" panose="020F0502020204030204" pitchFamily="34" charset="0"/>
              </a:rPr>
              <a:t>were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bacteria</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only</a:t>
            </a:r>
            <a:r>
              <a:rPr lang="de-DE" altLang="en-US" dirty="0">
                <a:latin typeface="Calibri" panose="020F0502020204030204" pitchFamily="34" charset="0"/>
                <a:cs typeface="Calibri" panose="020F0502020204030204" pitchFamily="34" charset="0"/>
                <a:sym typeface="Calibri" panose="020F0502020204030204" pitchFamily="34" charset="0"/>
              </a:rPr>
              <a:t> 137 ASVs </a:t>
            </a:r>
            <a:r>
              <a:rPr lang="de-DE" altLang="en-US" dirty="0" err="1">
                <a:latin typeface="Calibri" panose="020F0502020204030204" pitchFamily="34" charset="0"/>
                <a:cs typeface="Calibri" panose="020F0502020204030204" pitchFamily="34" charset="0"/>
                <a:sym typeface="Calibri" panose="020F0502020204030204" pitchFamily="34" charset="0"/>
              </a:rPr>
              <a:t>belonged</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to</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archaea</a:t>
            </a:r>
            <a:r>
              <a:rPr lang="de-DE" altLang="en-US" dirty="0">
                <a:latin typeface="Calibri" panose="020F0502020204030204" pitchFamily="34" charset="0"/>
                <a:cs typeface="Calibri" panose="020F0502020204030204" pitchFamily="34" charset="0"/>
                <a:sym typeface="Calibri" panose="020F0502020204030204" pitchFamily="34" charset="0"/>
              </a:rPr>
              <a:t>. The </a:t>
            </a:r>
            <a:r>
              <a:rPr lang="de-DE" altLang="en-US" dirty="0" err="1">
                <a:latin typeface="Calibri" panose="020F0502020204030204" pitchFamily="34" charset="0"/>
                <a:cs typeface="Calibri" panose="020F0502020204030204" pitchFamily="34" charset="0"/>
                <a:sym typeface="Calibri" panose="020F0502020204030204" pitchFamily="34" charset="0"/>
              </a:rPr>
              <a:t>bacterial</a:t>
            </a:r>
            <a:r>
              <a:rPr lang="de-DE" altLang="en-US" dirty="0">
                <a:latin typeface="Calibri" panose="020F0502020204030204" pitchFamily="34" charset="0"/>
                <a:cs typeface="Calibri" panose="020F0502020204030204" pitchFamily="34" charset="0"/>
                <a:sym typeface="Calibri" panose="020F0502020204030204" pitchFamily="34" charset="0"/>
              </a:rPr>
              <a:t> and </a:t>
            </a:r>
            <a:r>
              <a:rPr lang="de-DE" altLang="en-US" dirty="0" err="1">
                <a:latin typeface="Calibri" panose="020F0502020204030204" pitchFamily="34" charset="0"/>
                <a:cs typeface="Calibri" panose="020F0502020204030204" pitchFamily="34" charset="0"/>
                <a:sym typeface="Calibri" panose="020F0502020204030204" pitchFamily="34" charset="0"/>
              </a:rPr>
              <a:t>archaeal</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community</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composition</a:t>
            </a:r>
            <a:r>
              <a:rPr lang="de-DE" altLang="en-US" dirty="0">
                <a:latin typeface="Calibri" panose="020F0502020204030204" pitchFamily="34" charset="0"/>
                <a:cs typeface="Calibri" panose="020F0502020204030204" pitchFamily="34" charset="0"/>
                <a:sym typeface="Calibri" panose="020F0502020204030204" pitchFamily="34" charset="0"/>
              </a:rPr>
              <a:t> was </a:t>
            </a:r>
            <a:r>
              <a:rPr lang="de-DE" altLang="en-US" dirty="0" err="1">
                <a:latin typeface="Calibri" panose="020F0502020204030204" pitchFamily="34" charset="0"/>
                <a:cs typeface="Calibri" panose="020F0502020204030204" pitchFamily="34" charset="0"/>
                <a:sym typeface="Calibri" panose="020F0502020204030204" pitchFamily="34" charset="0"/>
              </a:rPr>
              <a:t>significantly</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affected</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by</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horizon</a:t>
            </a:r>
            <a:r>
              <a:rPr lang="de-DE" altLang="en-US" dirty="0">
                <a:latin typeface="Calibri" panose="020F0502020204030204" pitchFamily="34" charset="0"/>
                <a:cs typeface="Calibri" panose="020F0502020204030204" pitchFamily="34" charset="0"/>
                <a:sym typeface="Calibri" panose="020F0502020204030204" pitchFamily="34" charset="0"/>
              </a:rPr>
              <a:t> and </a:t>
            </a:r>
            <a:r>
              <a:rPr lang="de-DE" altLang="en-US" dirty="0" err="1">
                <a:latin typeface="Calibri" panose="020F0502020204030204" pitchFamily="34" charset="0"/>
                <a:cs typeface="Calibri" panose="020F0502020204030204" pitchFamily="34" charset="0"/>
                <a:sym typeface="Calibri" panose="020F0502020204030204" pitchFamily="34" charset="0"/>
              </a:rPr>
              <a:t>polygon</a:t>
            </a:r>
            <a:r>
              <a:rPr lang="de-DE" altLang="en-US" dirty="0">
                <a:latin typeface="Calibri" panose="020F0502020204030204" pitchFamily="34" charset="0"/>
                <a:cs typeface="Calibri" panose="020F0502020204030204" pitchFamily="34" charset="0"/>
                <a:sym typeface="Calibri" panose="020F0502020204030204" pitchFamily="34" charset="0"/>
              </a:rPr>
              <a:t> type. </a:t>
            </a:r>
            <a:r>
              <a:rPr lang="de-DE" altLang="en-US" dirty="0" err="1">
                <a:latin typeface="Calibri" panose="020F0502020204030204" pitchFamily="34" charset="0"/>
                <a:cs typeface="Calibri" panose="020F0502020204030204" pitchFamily="34" charset="0"/>
                <a:sym typeface="Calibri" panose="020F0502020204030204" pitchFamily="34" charset="0"/>
              </a:rPr>
              <a:t>We</a:t>
            </a:r>
            <a:r>
              <a:rPr lang="de-DE" altLang="en-US" dirty="0">
                <a:latin typeface="Calibri" panose="020F0502020204030204" pitchFamily="34" charset="0"/>
                <a:cs typeface="Calibri" panose="020F0502020204030204" pitchFamily="34" charset="0"/>
                <a:sym typeface="Calibri" panose="020F0502020204030204" pitchFamily="34" charset="0"/>
              </a:rPr>
              <a:t> also </a:t>
            </a:r>
            <a:r>
              <a:rPr lang="de-DE" altLang="en-US" dirty="0" err="1">
                <a:latin typeface="Calibri" panose="020F0502020204030204" pitchFamily="34" charset="0"/>
                <a:cs typeface="Calibri" panose="020F0502020204030204" pitchFamily="34" charset="0"/>
                <a:sym typeface="Calibri" panose="020F0502020204030204" pitchFamily="34" charset="0"/>
              </a:rPr>
              <a:t>observe</a:t>
            </a:r>
            <a:r>
              <a:rPr lang="de-DE" altLang="en-US" dirty="0">
                <a:latin typeface="Calibri" panose="020F0502020204030204" pitchFamily="34" charset="0"/>
                <a:cs typeface="Calibri" panose="020F0502020204030204" pitchFamily="34" charset="0"/>
                <a:sym typeface="Calibri" panose="020F0502020204030204" pitchFamily="34" charset="0"/>
              </a:rPr>
              <a:t> a </a:t>
            </a:r>
            <a:r>
              <a:rPr lang="de-DE" altLang="en-US" dirty="0" err="1">
                <a:latin typeface="Calibri" panose="020F0502020204030204" pitchFamily="34" charset="0"/>
                <a:cs typeface="Calibri" panose="020F0502020204030204" pitchFamily="34" charset="0"/>
                <a:sym typeface="Calibri" panose="020F0502020204030204" pitchFamily="34" charset="0"/>
              </a:rPr>
              <a:t>change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of</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microbial</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community</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composition</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with</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soil</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depth</a:t>
            </a:r>
            <a:r>
              <a:rPr lang="de-DE" altLang="en-US" dirty="0">
                <a:latin typeface="Calibri" panose="020F0502020204030204" pitchFamily="34" charset="0"/>
                <a:cs typeface="Calibri" panose="020F0502020204030204" pitchFamily="34" charset="0"/>
                <a:sym typeface="Calibri" panose="020F0502020204030204" pitchFamily="34" charset="0"/>
              </a:rPr>
              <a:t>. The </a:t>
            </a:r>
            <a:r>
              <a:rPr lang="de-DE" altLang="en-US" dirty="0" err="1">
                <a:latin typeface="Calibri" panose="020F0502020204030204" pitchFamily="34" charset="0"/>
                <a:cs typeface="Calibri" panose="020F0502020204030204" pitchFamily="34" charset="0"/>
                <a:sym typeface="Calibri" panose="020F0502020204030204" pitchFamily="34" charset="0"/>
              </a:rPr>
              <a:t>separation</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of</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microbial</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communities</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from</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low</a:t>
            </a:r>
            <a:r>
              <a:rPr lang="de-DE" altLang="en-US" dirty="0">
                <a:latin typeface="Calibri" panose="020F0502020204030204" pitchFamily="34" charset="0"/>
                <a:cs typeface="Calibri" panose="020F0502020204030204" pitchFamily="34" charset="0"/>
                <a:sym typeface="Calibri" panose="020F0502020204030204" pitchFamily="34" charset="0"/>
              </a:rPr>
              <a:t>-center </a:t>
            </a:r>
            <a:r>
              <a:rPr lang="de-DE" altLang="en-US" dirty="0" err="1">
                <a:latin typeface="Calibri" panose="020F0502020204030204" pitchFamily="34" charset="0"/>
                <a:cs typeface="Calibri" panose="020F0502020204030204" pitchFamily="34" charset="0"/>
                <a:sym typeface="Calibri" panose="020F0502020204030204" pitchFamily="34" charset="0"/>
              </a:rPr>
              <a:t>polygons</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is</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likely</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caused</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by</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taxa</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that</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are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adapted</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to</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these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waterlogged</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systems</a:t>
            </a:r>
            <a:r>
              <a:rPr lang="de-DE" altLang="en-US" dirty="0">
                <a:latin typeface="Calibri" panose="020F0502020204030204" pitchFamily="34" charset="0"/>
                <a:cs typeface="Calibri" panose="020F0502020204030204" pitchFamily="34" charset="0"/>
                <a:sym typeface="Calibri" panose="020F0502020204030204" pitchFamily="34" charset="0"/>
              </a:rPr>
              <a:t> and do not </a:t>
            </a:r>
            <a:r>
              <a:rPr lang="de-DE" altLang="en-US" dirty="0" err="1">
                <a:latin typeface="Calibri" panose="020F0502020204030204" pitchFamily="34" charset="0"/>
                <a:cs typeface="Calibri" panose="020F0502020204030204" pitchFamily="34" charset="0"/>
                <a:sym typeface="Calibri" panose="020F0502020204030204" pitchFamily="34" charset="0"/>
              </a:rPr>
              <a:t>occur</a:t>
            </a:r>
            <a:r>
              <a:rPr lang="de-DE" altLang="en-US" dirty="0">
                <a:latin typeface="Calibri" panose="020F0502020204030204" pitchFamily="34" charset="0"/>
                <a:cs typeface="Calibri" panose="020F0502020204030204" pitchFamily="34" charset="0"/>
                <a:sym typeface="Calibri" panose="020F0502020204030204" pitchFamily="34" charset="0"/>
              </a:rPr>
              <a:t> in </a:t>
            </a:r>
            <a:r>
              <a:rPr lang="de-DE" altLang="en-US" dirty="0" err="1">
                <a:latin typeface="Calibri" panose="020F0502020204030204" pitchFamily="34" charset="0"/>
                <a:cs typeface="Calibri" panose="020F0502020204030204" pitchFamily="34" charset="0"/>
                <a:sym typeface="Calibri" panose="020F0502020204030204" pitchFamily="34" charset="0"/>
              </a:rPr>
              <a:t>the</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other</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polygon</a:t>
            </a:r>
            <a:r>
              <a:rPr lang="de-DE" altLang="en-US" dirty="0">
                <a:latin typeface="Calibri" panose="020F0502020204030204" pitchFamily="34" charset="0"/>
                <a:cs typeface="Calibri" panose="020F0502020204030204" pitchFamily="34" charset="0"/>
                <a:sym typeface="Calibri" panose="020F0502020204030204" pitchFamily="34" charset="0"/>
              </a:rPr>
              <a:t> </a:t>
            </a:r>
            <a:r>
              <a:rPr lang="de-DE" altLang="en-US" dirty="0" err="1">
                <a:latin typeface="Calibri" panose="020F0502020204030204" pitchFamily="34" charset="0"/>
                <a:cs typeface="Calibri" panose="020F0502020204030204" pitchFamily="34" charset="0"/>
                <a:sym typeface="Calibri" panose="020F0502020204030204" pitchFamily="34" charset="0"/>
              </a:rPr>
              <a:t>types</a:t>
            </a:r>
            <a:r>
              <a:rPr lang="de-DE" altLang="en-US" dirty="0">
                <a:latin typeface="Calibri" panose="020F0502020204030204" pitchFamily="34" charset="0"/>
                <a:cs typeface="Calibri" panose="020F0502020204030204" pitchFamily="34" charset="0"/>
                <a:sym typeface="Calibri" panose="020F0502020204030204" pitchFamily="34" charset="0"/>
              </a:rPr>
              <a:t>.</a:t>
            </a:r>
            <a:endParaRPr lang="en-US" altLang="en-US" dirty="0">
              <a:latin typeface="Calibri" panose="020F0502020204030204" pitchFamily="34" charset="0"/>
              <a:cs typeface="Calibri" panose="020F0502020204030204" pitchFamily="34" charset="0"/>
              <a:sym typeface="Calibri" panose="020F0502020204030204" pitchFamily="34" charset="0"/>
            </a:endParaRPr>
          </a:p>
        </p:txBody>
      </p:sp>
      <p:sp>
        <p:nvSpPr>
          <p:cNvPr id="13320" name="Google Shape;162;p6">
            <a:extLst>
              <a:ext uri="{FF2B5EF4-FFF2-40B4-BE49-F238E27FC236}">
                <a16:creationId xmlns:a16="http://schemas.microsoft.com/office/drawing/2014/main" id="{2FFEABBB-6B04-48AA-B1BF-B129C9F08E22}"/>
              </a:ext>
            </a:extLst>
          </p:cNvPr>
          <p:cNvSpPr txBox="1">
            <a:spLocks noChangeArrowheads="1"/>
          </p:cNvSpPr>
          <p:nvPr/>
        </p:nvSpPr>
        <p:spPr bwMode="auto">
          <a:xfrm>
            <a:off x="5222875" y="5540375"/>
            <a:ext cx="17462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1100">
                <a:latin typeface="Calibri" panose="020F0502020204030204" pitchFamily="34" charset="0"/>
                <a:cs typeface="Calibri" panose="020F0502020204030204" pitchFamily="34" charset="0"/>
                <a:sym typeface="Calibri" panose="020F0502020204030204" pitchFamily="34" charset="0"/>
              </a:rPr>
              <a:t>Permanova:</a:t>
            </a:r>
            <a:endParaRPr lang="en-US"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Google Shape;168;p7">
            <a:extLst>
              <a:ext uri="{FF2B5EF4-FFF2-40B4-BE49-F238E27FC236}">
                <a16:creationId xmlns:a16="http://schemas.microsoft.com/office/drawing/2014/main" id="{B85B4CCF-2969-4E0E-90A3-BCCB8A351F1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1865313"/>
            <a:ext cx="6308725" cy="389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Google Shape;169;p7">
            <a:extLst>
              <a:ext uri="{FF2B5EF4-FFF2-40B4-BE49-F238E27FC236}">
                <a16:creationId xmlns:a16="http://schemas.microsoft.com/office/drawing/2014/main" id="{420C79A2-5DE5-4352-878D-AA805E9577DD}"/>
              </a:ext>
            </a:extLst>
          </p:cNvPr>
          <p:cNvSpPr>
            <a:spLocks noChangeArrowheads="1"/>
          </p:cNvSpPr>
          <p:nvPr/>
        </p:nvSpPr>
        <p:spPr bwMode="auto">
          <a:xfrm>
            <a:off x="598488" y="358775"/>
            <a:ext cx="10995025" cy="1129366"/>
          </a:xfrm>
          <a:prstGeom prst="roundRect">
            <a:avLst>
              <a:gd name="adj" fmla="val 16667"/>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90000"/>
              </a:lnSpc>
              <a:buSzPts val="1400"/>
              <a:buFont typeface="Calibri" panose="020F0502020204030204" pitchFamily="34" charset="0"/>
              <a:buNone/>
            </a:pPr>
            <a:r>
              <a:rPr lang="de-DE" altLang="en-US">
                <a:latin typeface="Calibri" panose="020F0502020204030204" pitchFamily="34" charset="0"/>
                <a:cs typeface="Calibri" panose="020F0502020204030204" pitchFamily="34" charset="0"/>
                <a:sym typeface="Calibri" panose="020F0502020204030204" pitchFamily="34" charset="0"/>
              </a:rPr>
              <a:t>Fungal community composition (1604 ASVs) shows similar patterns to that of bacteria. Fungal communities of the organic soil layer are different from all other soil layers, possibly because fungal diversity decreases with soil depth. Analogous to bacteria, the waterlogged conditions of low-center polygons bring about distinct communities. In contrast to bacteria, fungal communities do slightly differ between high- and flat-center polygons.</a:t>
            </a:r>
            <a:endParaRPr lang="en-US" altLang="en-US">
              <a:latin typeface="Calibri" panose="020F0502020204030204" pitchFamily="34" charset="0"/>
              <a:cs typeface="Calibri" panose="020F0502020204030204" pitchFamily="34" charset="0"/>
              <a:sym typeface="Calibri" panose="020F0502020204030204" pitchFamily="34" charset="0"/>
            </a:endParaRPr>
          </a:p>
        </p:txBody>
      </p:sp>
      <p:pic>
        <p:nvPicPr>
          <p:cNvPr id="15364" name="Google Shape;170;p7">
            <a:extLst>
              <a:ext uri="{FF2B5EF4-FFF2-40B4-BE49-F238E27FC236}">
                <a16:creationId xmlns:a16="http://schemas.microsoft.com/office/drawing/2014/main" id="{E1C0FD51-8F72-466B-94B0-B39C5E2E973E}"/>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r="12599"/>
          <a:stretch>
            <a:fillRect/>
          </a:stretch>
        </p:blipFill>
        <p:spPr bwMode="auto">
          <a:xfrm>
            <a:off x="6677025" y="1865313"/>
            <a:ext cx="5514975" cy="389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Google Shape;171;p7">
            <a:extLst>
              <a:ext uri="{FF2B5EF4-FFF2-40B4-BE49-F238E27FC236}">
                <a16:creationId xmlns:a16="http://schemas.microsoft.com/office/drawing/2014/main" id="{E10781DA-DD74-48E7-84DA-BC6F48169AAE}"/>
              </a:ext>
            </a:extLst>
          </p:cNvPr>
          <p:cNvSpPr txBox="1">
            <a:spLocks noChangeArrowheads="1"/>
          </p:cNvSpPr>
          <p:nvPr/>
        </p:nvSpPr>
        <p:spPr bwMode="auto">
          <a:xfrm>
            <a:off x="5222875" y="5802313"/>
            <a:ext cx="17462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1100" b="1">
                <a:solidFill>
                  <a:srgbClr val="980000"/>
                </a:solidFill>
                <a:latin typeface="Calibri" panose="020F0502020204030204" pitchFamily="34" charset="0"/>
                <a:cs typeface="Calibri" panose="020F0502020204030204" pitchFamily="34" charset="0"/>
                <a:sym typeface="Calibri" panose="020F0502020204030204" pitchFamily="34" charset="0"/>
              </a:rPr>
              <a:t>Soil Layer p=0.001 ***</a:t>
            </a:r>
            <a:endParaRPr lang="en-US" altLang="en-US" b="1">
              <a:solidFill>
                <a:srgbClr val="980000"/>
              </a:solidFill>
            </a:endParaRPr>
          </a:p>
          <a:p>
            <a:pPr eaLnBrk="1" hangingPunct="1"/>
            <a:r>
              <a:rPr lang="de-DE" altLang="en-US" sz="1100" b="1">
                <a:solidFill>
                  <a:srgbClr val="980000"/>
                </a:solidFill>
                <a:latin typeface="Calibri" panose="020F0502020204030204" pitchFamily="34" charset="0"/>
                <a:cs typeface="Calibri" panose="020F0502020204030204" pitchFamily="34" charset="0"/>
                <a:sym typeface="Calibri" panose="020F0502020204030204" pitchFamily="34" charset="0"/>
              </a:rPr>
              <a:t>Polygon Type p=0.001 ***</a:t>
            </a:r>
            <a:endParaRPr lang="en-US" altLang="en-US" b="1">
              <a:solidFill>
                <a:srgbClr val="980000"/>
              </a:solidFill>
            </a:endParaRPr>
          </a:p>
          <a:p>
            <a:pPr eaLnBrk="1" hangingPunct="1"/>
            <a:r>
              <a:rPr lang="de-DE" altLang="en-US" sz="1100" b="1">
                <a:solidFill>
                  <a:srgbClr val="980000"/>
                </a:solidFill>
                <a:latin typeface="Calibri" panose="020F0502020204030204" pitchFamily="34" charset="0"/>
                <a:cs typeface="Calibri" panose="020F0502020204030204" pitchFamily="34" charset="0"/>
                <a:sym typeface="Calibri" panose="020F0502020204030204" pitchFamily="34" charset="0"/>
              </a:rPr>
              <a:t>Interaction p=0.001 ***</a:t>
            </a:r>
            <a:endParaRPr lang="en-US" altLang="en-US" sz="1100" b="1">
              <a:solidFill>
                <a:srgbClr val="980000"/>
              </a:solidFill>
              <a:latin typeface="Calibri" panose="020F0502020204030204" pitchFamily="34" charset="0"/>
              <a:cs typeface="Calibri" panose="020F0502020204030204" pitchFamily="34" charset="0"/>
              <a:sym typeface="Calibri" panose="020F0502020204030204" pitchFamily="34" charset="0"/>
            </a:endParaRPr>
          </a:p>
        </p:txBody>
      </p:sp>
      <p:sp>
        <p:nvSpPr>
          <p:cNvPr id="15366" name="Google Shape;172;p7">
            <a:extLst>
              <a:ext uri="{FF2B5EF4-FFF2-40B4-BE49-F238E27FC236}">
                <a16:creationId xmlns:a16="http://schemas.microsoft.com/office/drawing/2014/main" id="{0E56BAF8-6EEE-4BFF-943E-EAEF0A9AC208}"/>
              </a:ext>
            </a:extLst>
          </p:cNvPr>
          <p:cNvSpPr txBox="1">
            <a:spLocks noChangeArrowheads="1"/>
          </p:cNvSpPr>
          <p:nvPr/>
        </p:nvSpPr>
        <p:spPr bwMode="auto">
          <a:xfrm>
            <a:off x="1630363" y="5802313"/>
            <a:ext cx="2295525"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900">
                <a:latin typeface="Calibri" panose="020F0502020204030204" pitchFamily="34" charset="0"/>
                <a:cs typeface="Calibri" panose="020F0502020204030204" pitchFamily="34" charset="0"/>
                <a:sym typeface="Calibri" panose="020F0502020204030204" pitchFamily="34" charset="0"/>
              </a:rPr>
              <a:t>organic : mineral </a:t>
            </a:r>
            <a:r>
              <a:rPr lang="de-DE" altLang="en-US" sz="900">
                <a:solidFill>
                  <a:srgbClr val="1F3864"/>
                </a:solidFill>
                <a:latin typeface="Calibri" panose="020F0502020204030204" pitchFamily="34" charset="0"/>
                <a:cs typeface="Calibri" panose="020F0502020204030204" pitchFamily="34" charset="0"/>
                <a:sym typeface="Calibri" panose="020F0502020204030204" pitchFamily="34" charset="0"/>
              </a:rPr>
              <a:t>p=0.006 *</a:t>
            </a:r>
            <a:endParaRPr lang="en-US" altLang="en-US"/>
          </a:p>
          <a:p>
            <a:pPr eaLnBrk="1" hangingPunct="1"/>
            <a:r>
              <a:rPr lang="de-DE" altLang="en-US" sz="900">
                <a:latin typeface="Calibri" panose="020F0502020204030204" pitchFamily="34" charset="0"/>
                <a:cs typeface="Calibri" panose="020F0502020204030204" pitchFamily="34" charset="0"/>
                <a:sym typeface="Calibri" panose="020F0502020204030204" pitchFamily="34" charset="0"/>
              </a:rPr>
              <a:t>organic : cryoturbated </a:t>
            </a:r>
            <a:r>
              <a:rPr lang="de-DE" altLang="en-US" sz="900">
                <a:solidFill>
                  <a:srgbClr val="1F3864"/>
                </a:solidFill>
                <a:latin typeface="Calibri" panose="020F0502020204030204" pitchFamily="34" charset="0"/>
                <a:cs typeface="Calibri" panose="020F0502020204030204" pitchFamily="34" charset="0"/>
                <a:sym typeface="Calibri" panose="020F0502020204030204" pitchFamily="34" charset="0"/>
              </a:rPr>
              <a:t>p=0.006 *</a:t>
            </a:r>
            <a:endParaRPr lang="en-US" altLang="en-US"/>
          </a:p>
          <a:p>
            <a:pPr eaLnBrk="1" hangingPunct="1"/>
            <a:r>
              <a:rPr lang="de-DE" altLang="en-US" sz="900">
                <a:latin typeface="Calibri" panose="020F0502020204030204" pitchFamily="34" charset="0"/>
                <a:cs typeface="Calibri" panose="020F0502020204030204" pitchFamily="34" charset="0"/>
                <a:sym typeface="Calibri" panose="020F0502020204030204" pitchFamily="34" charset="0"/>
              </a:rPr>
              <a:t>organic : permanently frozen </a:t>
            </a:r>
            <a:r>
              <a:rPr lang="de-DE" altLang="en-US" sz="900">
                <a:solidFill>
                  <a:srgbClr val="1F3864"/>
                </a:solidFill>
                <a:latin typeface="Calibri" panose="020F0502020204030204" pitchFamily="34" charset="0"/>
                <a:cs typeface="Calibri" panose="020F0502020204030204" pitchFamily="34" charset="0"/>
                <a:sym typeface="Calibri" panose="020F0502020204030204" pitchFamily="34" charset="0"/>
              </a:rPr>
              <a:t>p=0.006 *</a:t>
            </a:r>
            <a:endParaRPr lang="en-US" altLang="en-US"/>
          </a:p>
          <a:p>
            <a:pPr eaLnBrk="1" hangingPunct="1"/>
            <a:r>
              <a:rPr lang="de-DE" altLang="en-US" sz="900">
                <a:latin typeface="Calibri" panose="020F0502020204030204" pitchFamily="34" charset="0"/>
                <a:cs typeface="Calibri" panose="020F0502020204030204" pitchFamily="34" charset="0"/>
                <a:sym typeface="Calibri" panose="020F0502020204030204" pitchFamily="34" charset="0"/>
              </a:rPr>
              <a:t>mineral : cryoturbated </a:t>
            </a:r>
            <a:r>
              <a:rPr lang="de-DE" altLang="en-US" sz="900">
                <a:solidFill>
                  <a:srgbClr val="1F3864"/>
                </a:solidFill>
                <a:latin typeface="Calibri" panose="020F0502020204030204" pitchFamily="34" charset="0"/>
                <a:cs typeface="Calibri" panose="020F0502020204030204" pitchFamily="34" charset="0"/>
                <a:sym typeface="Calibri" panose="020F0502020204030204" pitchFamily="34" charset="0"/>
              </a:rPr>
              <a:t>p=0.216</a:t>
            </a:r>
            <a:endParaRPr lang="en-US" altLang="en-US"/>
          </a:p>
          <a:p>
            <a:pPr eaLnBrk="1" hangingPunct="1"/>
            <a:r>
              <a:rPr lang="de-DE" altLang="en-US" sz="900">
                <a:latin typeface="Calibri" panose="020F0502020204030204" pitchFamily="34" charset="0"/>
                <a:cs typeface="Calibri" panose="020F0502020204030204" pitchFamily="34" charset="0"/>
                <a:sym typeface="Calibri" panose="020F0502020204030204" pitchFamily="34" charset="0"/>
              </a:rPr>
              <a:t>mineral : permanently frozen </a:t>
            </a:r>
            <a:r>
              <a:rPr lang="de-DE" altLang="en-US" sz="900">
                <a:solidFill>
                  <a:srgbClr val="1F3864"/>
                </a:solidFill>
                <a:latin typeface="Calibri" panose="020F0502020204030204" pitchFamily="34" charset="0"/>
                <a:cs typeface="Calibri" panose="020F0502020204030204" pitchFamily="34" charset="0"/>
                <a:sym typeface="Calibri" panose="020F0502020204030204" pitchFamily="34" charset="0"/>
              </a:rPr>
              <a:t>p=1</a:t>
            </a:r>
            <a:endParaRPr lang="en-US" altLang="en-US"/>
          </a:p>
          <a:p>
            <a:pPr eaLnBrk="1" hangingPunct="1"/>
            <a:r>
              <a:rPr lang="de-DE" altLang="en-US" sz="900">
                <a:latin typeface="Calibri" panose="020F0502020204030204" pitchFamily="34" charset="0"/>
                <a:cs typeface="Calibri" panose="020F0502020204030204" pitchFamily="34" charset="0"/>
                <a:sym typeface="Calibri" panose="020F0502020204030204" pitchFamily="34" charset="0"/>
              </a:rPr>
              <a:t>cryoturbated : permanently frozen </a:t>
            </a:r>
            <a:r>
              <a:rPr lang="de-DE" altLang="en-US" sz="900">
                <a:solidFill>
                  <a:srgbClr val="1F3864"/>
                </a:solidFill>
                <a:latin typeface="Calibri" panose="020F0502020204030204" pitchFamily="34" charset="0"/>
                <a:cs typeface="Calibri" panose="020F0502020204030204" pitchFamily="34" charset="0"/>
                <a:sym typeface="Calibri" panose="020F0502020204030204" pitchFamily="34" charset="0"/>
              </a:rPr>
              <a:t>p=0.534</a:t>
            </a:r>
            <a:endParaRPr lang="en-US" altLang="en-US"/>
          </a:p>
          <a:p>
            <a:pPr eaLnBrk="1" hangingPunct="1"/>
            <a:endParaRPr lang="en-US" altLang="en-US" sz="900">
              <a:latin typeface="Calibri" panose="020F0502020204030204" pitchFamily="34" charset="0"/>
              <a:cs typeface="Calibri" panose="020F0502020204030204" pitchFamily="34" charset="0"/>
              <a:sym typeface="Calibri" panose="020F0502020204030204" pitchFamily="34" charset="0"/>
            </a:endParaRPr>
          </a:p>
        </p:txBody>
      </p:sp>
      <p:sp>
        <p:nvSpPr>
          <p:cNvPr id="15367" name="Google Shape;173;p7">
            <a:extLst>
              <a:ext uri="{FF2B5EF4-FFF2-40B4-BE49-F238E27FC236}">
                <a16:creationId xmlns:a16="http://schemas.microsoft.com/office/drawing/2014/main" id="{C3800795-81FD-42A8-B46B-3C517FB27C63}"/>
              </a:ext>
            </a:extLst>
          </p:cNvPr>
          <p:cNvSpPr txBox="1">
            <a:spLocks noChangeArrowheads="1"/>
          </p:cNvSpPr>
          <p:nvPr/>
        </p:nvSpPr>
        <p:spPr bwMode="auto">
          <a:xfrm>
            <a:off x="8464550" y="5802313"/>
            <a:ext cx="20970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900">
                <a:latin typeface="Calibri" panose="020F0502020204030204" pitchFamily="34" charset="0"/>
                <a:cs typeface="Calibri" panose="020F0502020204030204" pitchFamily="34" charset="0"/>
                <a:sym typeface="Calibri" panose="020F0502020204030204" pitchFamily="34" charset="0"/>
              </a:rPr>
              <a:t>low-center : flat-center </a:t>
            </a:r>
            <a:r>
              <a:rPr lang="de-DE" altLang="en-US" sz="900">
                <a:solidFill>
                  <a:srgbClr val="1F3864"/>
                </a:solidFill>
                <a:latin typeface="Calibri" panose="020F0502020204030204" pitchFamily="34" charset="0"/>
                <a:cs typeface="Calibri" panose="020F0502020204030204" pitchFamily="34" charset="0"/>
                <a:sym typeface="Calibri" panose="020F0502020204030204" pitchFamily="34" charset="0"/>
              </a:rPr>
              <a:t>p=0.003 *</a:t>
            </a:r>
            <a:endParaRPr lang="en-US" altLang="en-US"/>
          </a:p>
          <a:p>
            <a:pPr eaLnBrk="1" hangingPunct="1"/>
            <a:r>
              <a:rPr lang="de-DE" altLang="en-US" sz="900">
                <a:latin typeface="Calibri" panose="020F0502020204030204" pitchFamily="34" charset="0"/>
                <a:cs typeface="Calibri" panose="020F0502020204030204" pitchFamily="34" charset="0"/>
                <a:sym typeface="Calibri" panose="020F0502020204030204" pitchFamily="34" charset="0"/>
              </a:rPr>
              <a:t>low-center : high-center </a:t>
            </a:r>
            <a:r>
              <a:rPr lang="de-DE" altLang="en-US" sz="900">
                <a:solidFill>
                  <a:srgbClr val="1F3864"/>
                </a:solidFill>
                <a:latin typeface="Calibri" panose="020F0502020204030204" pitchFamily="34" charset="0"/>
                <a:cs typeface="Calibri" panose="020F0502020204030204" pitchFamily="34" charset="0"/>
                <a:sym typeface="Calibri" panose="020F0502020204030204" pitchFamily="34" charset="0"/>
              </a:rPr>
              <a:t>p=0.003 *</a:t>
            </a:r>
            <a:endParaRPr lang="en-US" altLang="en-US"/>
          </a:p>
          <a:p>
            <a:pPr eaLnBrk="1" hangingPunct="1"/>
            <a:r>
              <a:rPr lang="de-DE" altLang="en-US" sz="900">
                <a:latin typeface="Calibri" panose="020F0502020204030204" pitchFamily="34" charset="0"/>
                <a:cs typeface="Calibri" panose="020F0502020204030204" pitchFamily="34" charset="0"/>
                <a:sym typeface="Calibri" panose="020F0502020204030204" pitchFamily="34" charset="0"/>
              </a:rPr>
              <a:t>flat-center : high-center </a:t>
            </a:r>
            <a:r>
              <a:rPr lang="de-DE" altLang="en-US" sz="900">
                <a:solidFill>
                  <a:srgbClr val="1F3864"/>
                </a:solidFill>
                <a:latin typeface="Calibri" panose="020F0502020204030204" pitchFamily="34" charset="0"/>
                <a:cs typeface="Calibri" panose="020F0502020204030204" pitchFamily="34" charset="0"/>
                <a:sym typeface="Calibri" panose="020F0502020204030204" pitchFamily="34" charset="0"/>
              </a:rPr>
              <a:t>p=0.012 .</a:t>
            </a:r>
            <a:endParaRPr lang="en-US" altLang="en-US"/>
          </a:p>
        </p:txBody>
      </p:sp>
      <p:sp>
        <p:nvSpPr>
          <p:cNvPr id="15368" name="Google Shape;174;p7">
            <a:extLst>
              <a:ext uri="{FF2B5EF4-FFF2-40B4-BE49-F238E27FC236}">
                <a16:creationId xmlns:a16="http://schemas.microsoft.com/office/drawing/2014/main" id="{6C9A694D-8B63-42F6-AEE9-223B502E5AE7}"/>
              </a:ext>
            </a:extLst>
          </p:cNvPr>
          <p:cNvSpPr txBox="1">
            <a:spLocks noChangeArrowheads="1"/>
          </p:cNvSpPr>
          <p:nvPr/>
        </p:nvSpPr>
        <p:spPr bwMode="auto">
          <a:xfrm>
            <a:off x="5222875" y="5540375"/>
            <a:ext cx="17462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1100">
                <a:latin typeface="Calibri" panose="020F0502020204030204" pitchFamily="34" charset="0"/>
                <a:cs typeface="Calibri" panose="020F0502020204030204" pitchFamily="34" charset="0"/>
                <a:sym typeface="Calibri" panose="020F0502020204030204" pitchFamily="34" charset="0"/>
              </a:rPr>
              <a:t>Permanova:</a:t>
            </a:r>
            <a:endParaRPr lang="en-US"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Google Shape;180;p8">
            <a:extLst>
              <a:ext uri="{FF2B5EF4-FFF2-40B4-BE49-F238E27FC236}">
                <a16:creationId xmlns:a16="http://schemas.microsoft.com/office/drawing/2014/main" id="{CCADD798-3C57-4788-A9CA-242D0ADBC511}"/>
              </a:ext>
            </a:extLst>
          </p:cNvPr>
          <p:cNvSpPr txBox="1">
            <a:spLocks noChangeArrowheads="1"/>
          </p:cNvSpPr>
          <p:nvPr/>
        </p:nvSpPr>
        <p:spPr bwMode="auto">
          <a:xfrm>
            <a:off x="520887" y="4277845"/>
            <a:ext cx="11277600" cy="107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3200" b="1" dirty="0">
                <a:latin typeface="Calibri" panose="020F0502020204030204" pitchFamily="34" charset="0"/>
                <a:cs typeface="Calibri" panose="020F0502020204030204" pitchFamily="34" charset="0"/>
                <a:sym typeface="Calibri" panose="020F0502020204030204" pitchFamily="34" charset="0"/>
              </a:rPr>
              <a:t>Part 2: </a:t>
            </a:r>
            <a:br>
              <a:rPr lang="de-DE" altLang="en-US" sz="3200" b="1" dirty="0">
                <a:latin typeface="Calibri" panose="020F0502020204030204" pitchFamily="34" charset="0"/>
                <a:cs typeface="Calibri" panose="020F0502020204030204" pitchFamily="34" charset="0"/>
                <a:sym typeface="Calibri" panose="020F0502020204030204" pitchFamily="34" charset="0"/>
              </a:rPr>
            </a:br>
            <a:r>
              <a:rPr lang="de-DE" altLang="en-US" sz="3200" b="1" dirty="0" err="1">
                <a:latin typeface="Calibri" panose="020F0502020204030204" pitchFamily="34" charset="0"/>
                <a:cs typeface="Calibri" panose="020F0502020204030204" pitchFamily="34" charset="0"/>
                <a:sym typeface="Calibri" panose="020F0502020204030204" pitchFamily="34" charset="0"/>
              </a:rPr>
              <a:t>How</a:t>
            </a:r>
            <a:r>
              <a:rPr lang="de-DE" altLang="en-US" sz="3200" b="1" dirty="0">
                <a:latin typeface="Calibri" panose="020F0502020204030204" pitchFamily="34" charset="0"/>
                <a:cs typeface="Calibri" panose="020F0502020204030204" pitchFamily="34" charset="0"/>
                <a:sym typeface="Calibri" panose="020F0502020204030204" pitchFamily="34" charset="0"/>
              </a:rPr>
              <a:t> do </a:t>
            </a:r>
            <a:r>
              <a:rPr lang="de-DE" altLang="en-US" sz="3200" b="1" dirty="0" err="1">
                <a:latin typeface="Calibri" panose="020F0502020204030204" pitchFamily="34" charset="0"/>
                <a:cs typeface="Calibri" panose="020F0502020204030204" pitchFamily="34" charset="0"/>
                <a:sym typeface="Calibri" panose="020F0502020204030204" pitchFamily="34" charset="0"/>
              </a:rPr>
              <a:t>these</a:t>
            </a:r>
            <a:r>
              <a:rPr lang="de-DE" altLang="en-US" sz="3200" b="1" dirty="0">
                <a:latin typeface="Calibri" panose="020F0502020204030204" pitchFamily="34" charset="0"/>
                <a:cs typeface="Calibri" panose="020F0502020204030204" pitchFamily="34" charset="0"/>
                <a:sym typeface="Calibri" panose="020F0502020204030204" pitchFamily="34" charset="0"/>
              </a:rPr>
              <a:t> different </a:t>
            </a:r>
            <a:r>
              <a:rPr lang="de-DE" altLang="en-US" sz="3200" b="1" dirty="0" err="1">
                <a:latin typeface="Calibri" panose="020F0502020204030204" pitchFamily="34" charset="0"/>
                <a:cs typeface="Calibri" panose="020F0502020204030204" pitchFamily="34" charset="0"/>
                <a:sym typeface="Calibri" panose="020F0502020204030204" pitchFamily="34" charset="0"/>
              </a:rPr>
              <a:t>microbial</a:t>
            </a:r>
            <a:r>
              <a:rPr lang="de-DE" altLang="en-US" sz="3200" b="1" dirty="0">
                <a:latin typeface="Calibri" panose="020F0502020204030204" pitchFamily="34" charset="0"/>
                <a:cs typeface="Calibri" panose="020F0502020204030204" pitchFamily="34" charset="0"/>
                <a:sym typeface="Calibri" panose="020F0502020204030204" pitchFamily="34" charset="0"/>
              </a:rPr>
              <a:t> </a:t>
            </a:r>
            <a:r>
              <a:rPr lang="de-DE" altLang="en-US" sz="3200" b="1" dirty="0" err="1">
                <a:latin typeface="Calibri" panose="020F0502020204030204" pitchFamily="34" charset="0"/>
                <a:cs typeface="Calibri" panose="020F0502020204030204" pitchFamily="34" charset="0"/>
                <a:sym typeface="Calibri" panose="020F0502020204030204" pitchFamily="34" charset="0"/>
              </a:rPr>
              <a:t>communities</a:t>
            </a:r>
            <a:r>
              <a:rPr lang="de-DE" altLang="en-US" sz="3200" b="1" dirty="0">
                <a:latin typeface="Calibri" panose="020F0502020204030204" pitchFamily="34" charset="0"/>
                <a:cs typeface="Calibri" panose="020F0502020204030204" pitchFamily="34" charset="0"/>
                <a:sym typeface="Calibri" panose="020F0502020204030204" pitchFamily="34" charset="0"/>
              </a:rPr>
              <a:t> </a:t>
            </a:r>
            <a:r>
              <a:rPr lang="de-DE" altLang="en-US" sz="3200" b="1" dirty="0" err="1">
                <a:latin typeface="Calibri" panose="020F0502020204030204" pitchFamily="34" charset="0"/>
                <a:cs typeface="Calibri" panose="020F0502020204030204" pitchFamily="34" charset="0"/>
                <a:sym typeface="Calibri" panose="020F0502020204030204" pitchFamily="34" charset="0"/>
              </a:rPr>
              <a:t>react</a:t>
            </a:r>
            <a:r>
              <a:rPr lang="de-DE" altLang="en-US" sz="3200" b="1" dirty="0">
                <a:latin typeface="Calibri" panose="020F0502020204030204" pitchFamily="34" charset="0"/>
                <a:cs typeface="Calibri" panose="020F0502020204030204" pitchFamily="34" charset="0"/>
                <a:sym typeface="Calibri" panose="020F0502020204030204" pitchFamily="34" charset="0"/>
              </a:rPr>
              <a:t> </a:t>
            </a:r>
            <a:r>
              <a:rPr lang="de-DE" altLang="en-US" sz="3200" b="1" dirty="0" err="1">
                <a:latin typeface="Calibri" panose="020F0502020204030204" pitchFamily="34" charset="0"/>
                <a:cs typeface="Calibri" panose="020F0502020204030204" pitchFamily="34" charset="0"/>
                <a:sym typeface="Calibri" panose="020F0502020204030204" pitchFamily="34" charset="0"/>
              </a:rPr>
              <a:t>to</a:t>
            </a:r>
            <a:r>
              <a:rPr lang="de-DE" altLang="en-US" sz="3200" b="1" dirty="0">
                <a:latin typeface="Calibri" panose="020F0502020204030204" pitchFamily="34" charset="0"/>
                <a:cs typeface="Calibri" panose="020F0502020204030204" pitchFamily="34" charset="0"/>
                <a:sym typeface="Calibri" panose="020F0502020204030204" pitchFamily="34" charset="0"/>
              </a:rPr>
              <a:t> </a:t>
            </a:r>
            <a:r>
              <a:rPr lang="de-DE" altLang="en-US" sz="3200" b="1" dirty="0" err="1">
                <a:latin typeface="Calibri" panose="020F0502020204030204" pitchFamily="34" charset="0"/>
                <a:cs typeface="Calibri" panose="020F0502020204030204" pitchFamily="34" charset="0"/>
                <a:sym typeface="Calibri" panose="020F0502020204030204" pitchFamily="34" charset="0"/>
              </a:rPr>
              <a:t>warming</a:t>
            </a:r>
            <a:r>
              <a:rPr lang="de-DE" altLang="en-US" sz="3200" b="1" dirty="0">
                <a:latin typeface="Calibri" panose="020F0502020204030204" pitchFamily="34" charset="0"/>
                <a:cs typeface="Calibri" panose="020F0502020204030204" pitchFamily="34" charset="0"/>
                <a:sym typeface="Calibri" panose="020F0502020204030204" pitchFamily="34" charset="0"/>
              </a:rPr>
              <a:t>?</a:t>
            </a:r>
            <a:endParaRPr lang="en-US"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Google Shape;186;p9">
            <a:extLst>
              <a:ext uri="{FF2B5EF4-FFF2-40B4-BE49-F238E27FC236}">
                <a16:creationId xmlns:a16="http://schemas.microsoft.com/office/drawing/2014/main" id="{F1A1C3CE-3D4C-4CF8-B3DD-F55C7E639ECB}"/>
              </a:ext>
            </a:extLst>
          </p:cNvPr>
          <p:cNvSpPr txBox="1">
            <a:spLocks noChangeArrowheads="1"/>
          </p:cNvSpPr>
          <p:nvPr/>
        </p:nvSpPr>
        <p:spPr bwMode="auto">
          <a:xfrm>
            <a:off x="1052513" y="503238"/>
            <a:ext cx="838358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de-DE" altLang="en-US" sz="2500" b="1">
                <a:latin typeface="Calibri" panose="020F0502020204030204" pitchFamily="34" charset="0"/>
                <a:cs typeface="Calibri" panose="020F0502020204030204" pitchFamily="34" charset="0"/>
                <a:sym typeface="Calibri" panose="020F0502020204030204" pitchFamily="34" charset="0"/>
              </a:rPr>
              <a:t>Methods</a:t>
            </a:r>
            <a:endParaRPr lang="en-US" altLang="en-US" sz="2500" b="1">
              <a:latin typeface="Calibri" panose="020F0502020204030204" pitchFamily="34" charset="0"/>
              <a:cs typeface="Calibri" panose="020F0502020204030204" pitchFamily="34" charset="0"/>
              <a:sym typeface="Calibri" panose="020F0502020204030204" pitchFamily="34" charset="0"/>
            </a:endParaRPr>
          </a:p>
        </p:txBody>
      </p:sp>
      <p:sp>
        <p:nvSpPr>
          <p:cNvPr id="19459" name="Google Shape;187;p9">
            <a:extLst>
              <a:ext uri="{FF2B5EF4-FFF2-40B4-BE49-F238E27FC236}">
                <a16:creationId xmlns:a16="http://schemas.microsoft.com/office/drawing/2014/main" id="{326D7E8F-9485-4714-BF19-93E5E63ACA64}"/>
              </a:ext>
            </a:extLst>
          </p:cNvPr>
          <p:cNvSpPr>
            <a:spLocks noChangeArrowheads="1"/>
          </p:cNvSpPr>
          <p:nvPr/>
        </p:nvSpPr>
        <p:spPr bwMode="auto">
          <a:xfrm>
            <a:off x="1758950" y="2200275"/>
            <a:ext cx="3590925" cy="2447925"/>
          </a:xfrm>
          <a:prstGeom prst="roundRect">
            <a:avLst>
              <a:gd name="adj" fmla="val 16667"/>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90000"/>
              </a:lnSpc>
              <a:buSzPts val="1400"/>
              <a:buFont typeface="Calibri" panose="020F0502020204030204" pitchFamily="34" charset="0"/>
              <a:buNone/>
            </a:pPr>
            <a:r>
              <a:rPr lang="de-DE" altLang="en-US">
                <a:latin typeface="Calibri" panose="020F0502020204030204" pitchFamily="34" charset="0"/>
                <a:cs typeface="Calibri" panose="020F0502020204030204" pitchFamily="34" charset="0"/>
                <a:sym typeface="Calibri" panose="020F0502020204030204" pitchFamily="34" charset="0"/>
              </a:rPr>
              <a:t>We performed a short-term warming experiment over the course of 8 weeks. Aliquots were incubated at two different temperatures (4 °C and 14 °C).</a:t>
            </a:r>
            <a:endParaRPr lang="en-US" altLang="en-US"/>
          </a:p>
          <a:p>
            <a:pPr algn="just" eaLnBrk="1" hangingPunct="1">
              <a:lnSpc>
                <a:spcPct val="90000"/>
              </a:lnSpc>
              <a:buSzPts val="1400"/>
              <a:buFont typeface="Calibri" panose="020F0502020204030204" pitchFamily="34" charset="0"/>
              <a:buNone/>
            </a:pPr>
            <a:endParaRPr lang="en-US" altLang="en-US">
              <a:latin typeface="Calibri" panose="020F0502020204030204" pitchFamily="34" charset="0"/>
              <a:cs typeface="Calibri" panose="020F0502020204030204" pitchFamily="34" charset="0"/>
              <a:sym typeface="Calibri" panose="020F0502020204030204" pitchFamily="34" charset="0"/>
            </a:endParaRPr>
          </a:p>
          <a:p>
            <a:pPr algn="just" eaLnBrk="1" hangingPunct="1">
              <a:lnSpc>
                <a:spcPct val="90000"/>
              </a:lnSpc>
              <a:buSzPts val="1400"/>
              <a:buFont typeface="Calibri" panose="020F0502020204030204" pitchFamily="34" charset="0"/>
              <a:buNone/>
            </a:pPr>
            <a:r>
              <a:rPr lang="de-DE" altLang="en-US">
                <a:latin typeface="Calibri" panose="020F0502020204030204" pitchFamily="34" charset="0"/>
                <a:cs typeface="Calibri" panose="020F0502020204030204" pitchFamily="34" charset="0"/>
                <a:sym typeface="Calibri" panose="020F0502020204030204" pitchFamily="34" charset="0"/>
              </a:rPr>
              <a:t>Soil microbial community composition was analyzed by 16S gene amplicon sequencing at the beginning and end of the incubation experiment. </a:t>
            </a:r>
            <a:endParaRPr lang="en-US" altLang="en-US">
              <a:latin typeface="Calibri" panose="020F0502020204030204" pitchFamily="34" charset="0"/>
              <a:cs typeface="Calibri" panose="020F0502020204030204" pitchFamily="34" charset="0"/>
              <a:sym typeface="Calibri" panose="020F0502020204030204" pitchFamily="34" charset="0"/>
            </a:endParaRPr>
          </a:p>
        </p:txBody>
      </p:sp>
      <p:grpSp>
        <p:nvGrpSpPr>
          <p:cNvPr id="19460" name="Google Shape;188;p9">
            <a:extLst>
              <a:ext uri="{FF2B5EF4-FFF2-40B4-BE49-F238E27FC236}">
                <a16:creationId xmlns:a16="http://schemas.microsoft.com/office/drawing/2014/main" id="{4FF5FA73-BD79-48D7-BD8D-BBC007A0CE0E}"/>
              </a:ext>
            </a:extLst>
          </p:cNvPr>
          <p:cNvGrpSpPr>
            <a:grpSpLocks/>
          </p:cNvGrpSpPr>
          <p:nvPr/>
        </p:nvGrpSpPr>
        <p:grpSpPr bwMode="auto">
          <a:xfrm>
            <a:off x="6096000" y="979488"/>
            <a:ext cx="5202238" cy="4603750"/>
            <a:chOff x="6922952" y="1344104"/>
            <a:chExt cx="3638018" cy="3219450"/>
          </a:xfrm>
        </p:grpSpPr>
        <p:pic>
          <p:nvPicPr>
            <p:cNvPr id="19461" name="Google Shape;189;p9">
              <a:extLst>
                <a:ext uri="{FF2B5EF4-FFF2-40B4-BE49-F238E27FC236}">
                  <a16:creationId xmlns:a16="http://schemas.microsoft.com/office/drawing/2014/main" id="{F63B71AB-992C-4F15-834D-22E694B45D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38448" t="13646" r="33604" b="24844"/>
            <a:stretch>
              <a:fillRect/>
            </a:stretch>
          </p:blipFill>
          <p:spPr bwMode="auto">
            <a:xfrm>
              <a:off x="7213974" y="1477454"/>
              <a:ext cx="2003157"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Google Shape;190;p9">
              <a:extLst>
                <a:ext uri="{FF2B5EF4-FFF2-40B4-BE49-F238E27FC236}">
                  <a16:creationId xmlns:a16="http://schemas.microsoft.com/office/drawing/2014/main" id="{011CA260-D48B-4E1B-BB3B-CC4E796446FE}"/>
                </a:ext>
              </a:extLst>
            </p:cNvPr>
            <p:cNvSpPr>
              <a:spLocks noChangeArrowheads="1"/>
            </p:cNvSpPr>
            <p:nvPr/>
          </p:nvSpPr>
          <p:spPr bwMode="auto">
            <a:xfrm>
              <a:off x="6922952" y="1344104"/>
              <a:ext cx="582041" cy="1325563"/>
            </a:xfrm>
            <a:prstGeom prst="rect">
              <a:avLst/>
            </a:prstGeom>
            <a:solidFill>
              <a:schemeClr val="bg1"/>
            </a:solidFill>
            <a:ln w="12700">
              <a:solidFill>
                <a:schemeClr val="bg1"/>
              </a:solidFill>
              <a:miter lim="800000"/>
              <a:headEnd type="none" w="sm" len="sm"/>
              <a:tailEnd type="none" w="sm" len="sm"/>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19463" name="Google Shape;191;p9">
              <a:extLst>
                <a:ext uri="{FF2B5EF4-FFF2-40B4-BE49-F238E27FC236}">
                  <a16:creationId xmlns:a16="http://schemas.microsoft.com/office/drawing/2014/main" id="{44945DE0-A6F1-4770-A05E-81B7B8A7FFE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66589" t="94643" r="266" b="60"/>
            <a:stretch>
              <a:fillRect/>
            </a:stretch>
          </p:blipFill>
          <p:spPr bwMode="auto">
            <a:xfrm>
              <a:off x="9133093" y="4363868"/>
              <a:ext cx="1427877" cy="199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1227</Words>
  <Application>Microsoft Office PowerPoint</Application>
  <PresentationFormat>Widescreen</PresentationFormat>
  <Paragraphs>134</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Spatial variability shapes microbial communities of permafrost soils and their reaction to warming</vt:lpstr>
      <vt:lpstr>Permafrost is defined as ground that was frozen for more than two consecutive years. Most permafrost derives from the last glacial period. It covers app. 25 % of the land area in the Northern Hemisphere and stores huge amounts of soil organic carbon (app. 1300-1700 PgC).</vt:lpstr>
      <vt:lpstr>PowerPoint Presentation</vt:lpstr>
      <vt:lpstr>PowerPoint Presentation</vt:lpstr>
      <vt:lpstr>We took soil samples in two sampling areas differing in their glacial history: one has been covered by the Laurentide ice sheet during the last glacial maximum, while the other was not. In each of these sites we sampled about 40 soil samples, comprising three polygonal landscape types (low-center, flat-center, high-center) and four soil horizons (organic topsoil, mineral topsoil, cryoturbated organic matter, upper permanently frozen soil organic matter).</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Spatial variability shapes microbial communities of permafrost soils and their reaction to warming</dc:title>
  <dc:creator>Cornelia Rottensteiner</dc:creator>
  <cp:lastModifiedBy>Cornelia Rottensteiner</cp:lastModifiedBy>
  <cp:revision>9</cp:revision>
  <dcterms:created xsi:type="dcterms:W3CDTF">2022-04-29T07:05:18Z</dcterms:created>
  <dcterms:modified xsi:type="dcterms:W3CDTF">2022-05-22T16:25:42Z</dcterms:modified>
</cp:coreProperties>
</file>