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491" r:id="rId4"/>
    <p:sldId id="484" r:id="rId5"/>
    <p:sldId id="485" r:id="rId6"/>
    <p:sldId id="486" r:id="rId7"/>
    <p:sldId id="488" r:id="rId8"/>
    <p:sldId id="489" r:id="rId9"/>
    <p:sldId id="490" r:id="rId10"/>
    <p:sldId id="492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96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Station Number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Sheet1!$A$2:$A$61</c:f>
              <c:numCache>
                <c:formatCode>General</c:formatCode>
                <c:ptCount val="60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</c:numCache>
            </c:numRef>
          </c:xVal>
          <c:yVal>
            <c:numRef>
              <c:f>Sheet1!$B$2:$B$61</c:f>
              <c:numCache>
                <c:formatCode>General</c:formatCode>
                <c:ptCount val="60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0</c:v>
                </c:pt>
                <c:pt idx="4">
                  <c:v>0</c:v>
                </c:pt>
                <c:pt idx="5">
                  <c:v>4</c:v>
                </c:pt>
                <c:pt idx="6">
                  <c:v>0</c:v>
                </c:pt>
                <c:pt idx="7">
                  <c:v>7</c:v>
                </c:pt>
                <c:pt idx="8">
                  <c:v>0</c:v>
                </c:pt>
                <c:pt idx="9">
                  <c:v>1</c:v>
                </c:pt>
                <c:pt idx="10">
                  <c:v>0</c:v>
                </c:pt>
                <c:pt idx="11">
                  <c:v>4</c:v>
                </c:pt>
                <c:pt idx="12">
                  <c:v>0</c:v>
                </c:pt>
                <c:pt idx="13">
                  <c:v>7</c:v>
                </c:pt>
                <c:pt idx="14">
                  <c:v>0</c:v>
                </c:pt>
                <c:pt idx="15">
                  <c:v>3</c:v>
                </c:pt>
                <c:pt idx="16">
                  <c:v>0</c:v>
                </c:pt>
                <c:pt idx="17">
                  <c:v>0</c:v>
                </c:pt>
                <c:pt idx="18">
                  <c:v>5</c:v>
                </c:pt>
                <c:pt idx="19">
                  <c:v>0</c:v>
                </c:pt>
                <c:pt idx="20">
                  <c:v>3</c:v>
                </c:pt>
                <c:pt idx="21">
                  <c:v>0</c:v>
                </c:pt>
                <c:pt idx="22">
                  <c:v>5</c:v>
                </c:pt>
                <c:pt idx="23">
                  <c:v>0</c:v>
                </c:pt>
                <c:pt idx="24">
                  <c:v>1</c:v>
                </c:pt>
                <c:pt idx="25">
                  <c:v>0</c:v>
                </c:pt>
                <c:pt idx="26">
                  <c:v>4</c:v>
                </c:pt>
                <c:pt idx="27">
                  <c:v>0</c:v>
                </c:pt>
                <c:pt idx="28">
                  <c:v>7</c:v>
                </c:pt>
                <c:pt idx="29">
                  <c:v>0</c:v>
                </c:pt>
                <c:pt idx="30">
                  <c:v>1</c:v>
                </c:pt>
                <c:pt idx="31">
                  <c:v>0</c:v>
                </c:pt>
                <c:pt idx="32">
                  <c:v>3</c:v>
                </c:pt>
                <c:pt idx="33">
                  <c:v>0</c:v>
                </c:pt>
                <c:pt idx="34">
                  <c:v>5</c:v>
                </c:pt>
                <c:pt idx="35">
                  <c:v>0</c:v>
                </c:pt>
                <c:pt idx="36">
                  <c:v>0</c:v>
                </c:pt>
                <c:pt idx="37">
                  <c:v>4</c:v>
                </c:pt>
                <c:pt idx="38">
                  <c:v>0</c:v>
                </c:pt>
                <c:pt idx="39">
                  <c:v>7</c:v>
                </c:pt>
                <c:pt idx="40">
                  <c:v>0</c:v>
                </c:pt>
                <c:pt idx="41">
                  <c:v>1</c:v>
                </c:pt>
                <c:pt idx="42">
                  <c:v>0</c:v>
                </c:pt>
                <c:pt idx="43">
                  <c:v>4</c:v>
                </c:pt>
                <c:pt idx="44">
                  <c:v>0</c:v>
                </c:pt>
                <c:pt idx="45">
                  <c:v>7</c:v>
                </c:pt>
                <c:pt idx="46">
                  <c:v>0</c:v>
                </c:pt>
                <c:pt idx="47">
                  <c:v>3</c:v>
                </c:pt>
                <c:pt idx="48">
                  <c:v>0</c:v>
                </c:pt>
                <c:pt idx="49">
                  <c:v>5</c:v>
                </c:pt>
                <c:pt idx="50">
                  <c:v>0</c:v>
                </c:pt>
                <c:pt idx="51">
                  <c:v>0</c:v>
                </c:pt>
                <c:pt idx="52">
                  <c:v>3</c:v>
                </c:pt>
                <c:pt idx="53">
                  <c:v>0</c:v>
                </c:pt>
                <c:pt idx="54">
                  <c:v>5</c:v>
                </c:pt>
                <c:pt idx="55">
                  <c:v>0</c:v>
                </c:pt>
                <c:pt idx="56">
                  <c:v>4</c:v>
                </c:pt>
                <c:pt idx="57">
                  <c:v>0</c:v>
                </c:pt>
                <c:pt idx="58">
                  <c:v>3</c:v>
                </c:pt>
                <c:pt idx="59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C84A-4F39-A1E0-D6F1C7A99D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18263456"/>
        <c:axId val="1818265120"/>
      </c:scatterChart>
      <c:valAx>
        <c:axId val="1818263456"/>
        <c:scaling>
          <c:orientation val="minMax"/>
          <c:max val="6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b="1"/>
                  <a:t>Measurement Number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18265120"/>
        <c:crosses val="autoZero"/>
        <c:crossBetween val="midCat"/>
        <c:minorUnit val="1"/>
      </c:valAx>
      <c:valAx>
        <c:axId val="18182651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b="1"/>
                  <a:t>Station Number</a:t>
                </a:r>
              </a:p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GB" b="1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one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1826345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ysClr val="windowText" lastClr="000000"/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D1DC21-5D63-EFEE-D1A2-6DC36C742B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EA4153-8318-AE07-68B6-6502F74FD6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5F485D-26F7-CF92-758C-F27DB7C80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93397-C781-4CF4-BD38-10CFBDB296F2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6DDDCF-EFC3-FFE6-11DA-A9AFE277D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7AED13-8B09-1C55-B845-DE8E72D9F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A564F-31D2-44D3-82C0-0C782D836B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8809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B6178-0B36-6925-9B5D-A29930815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2F1B6F-D2D1-67F9-4DA0-A04F1285F8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8A70FC-AE4C-127E-6A24-6EE3A37FF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93397-C781-4CF4-BD38-10CFBDB296F2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A3A3AD-60E8-D61C-269C-BFB41E973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922A5-E2B0-163D-CBB9-1A87F85D5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A564F-31D2-44D3-82C0-0C782D836B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3151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333C29-9D30-D087-2856-1AA40767B4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5665C3-E2F3-C1B9-E116-D1A5620B4F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4239A2-1E9A-40D6-3858-D76BC52DB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93397-C781-4CF4-BD38-10CFBDB296F2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710D9A-723F-86E7-8443-EA5FBC0DC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6A01E9-3C95-B55C-A95E-094696CA2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A564F-31D2-44D3-82C0-0C782D836B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76699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5B392-0B98-3FD1-C02C-2C2598CD6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687DD3-91B5-F9C8-1667-51EF16ADE0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5DBAC4-87AC-2DD4-3017-D13560609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93397-C781-4CF4-BD38-10CFBDB296F2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FCB676-7B32-E2F6-6D7E-852207F72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EECB8D-2B37-A80B-A264-A25A56B18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A564F-31D2-44D3-82C0-0C782D836B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2373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11345-B258-F3DD-E41E-C3039D3A9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ADA84B-93BD-E0D2-BC6E-945AE653A4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6E1456-0898-2C29-4690-5BA51CCCAF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93397-C781-4CF4-BD38-10CFBDB296F2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364540-422B-313F-6B3D-3B7D673CA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4ED437-3B29-5EB2-3FEB-AA062BF40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A564F-31D2-44D3-82C0-0C782D836B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0113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2CA379-8C38-2552-B90B-B2E4FBB47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FD787E-5445-BAB2-49DA-98D9765C74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9D76DF-2620-D94C-7FE1-3035A89B12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171BBF-DC9A-F731-DFB6-BB7B1AA740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93397-C781-4CF4-BD38-10CFBDB296F2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BCE400-E829-15BC-AB73-2C0379480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1B91F5-DF37-A3BA-BBDF-5D257BA77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A564F-31D2-44D3-82C0-0C782D836B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9990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F2A04-14AF-649F-3A59-5D54557E1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1578F2-AFAB-88EB-B1DB-2C1F25904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015DEB-1287-AABF-B3AF-6B3BF47EB0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0F9CA7-5204-6AFB-69F0-8CF447CFE7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2D7C35-4C63-9287-3DC1-A4A181393A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90728E4-8CC7-217C-999D-BD1F60CBFF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93397-C781-4CF4-BD38-10CFBDB296F2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4773F2-72F8-DD3D-4C20-022C52739A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E6C830-B0ED-9224-F2F4-34214C2EC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A564F-31D2-44D3-82C0-0C782D836B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34922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BBD09-8EB5-97D6-BC33-7638D4FD3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804ED5-195C-30BF-874C-36C7A7B1E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93397-C781-4CF4-BD38-10CFBDB296F2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1FF2EE-DE05-ABFD-EB33-E5FDCCBA8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77B736-0F61-155E-980D-CEAC56A11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A564F-31D2-44D3-82C0-0C782D836B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57166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228E21-B900-9BCE-D50A-83145EA92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93397-C781-4CF4-BD38-10CFBDB296F2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7C51E6-E7D6-6F4E-4AE8-69B706EBA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5A1430-19CD-58E2-D634-19D5C3A65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A564F-31D2-44D3-82C0-0C782D836B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954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F530F-5BB3-6872-83B6-7A735D0D5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E23C3B-863A-616A-BD47-94E2B8222B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C878C7-308B-EA00-6E18-D827137D49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68A3C1-3625-14A7-07F9-1F98CD14F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93397-C781-4CF4-BD38-10CFBDB296F2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1F2F10-C96A-7AE1-EC0A-B9B16363A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71E39B-95F0-39B5-3AD0-6C471D2BB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A564F-31D2-44D3-82C0-0C782D836B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95960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81641E-6DA0-D821-44FD-7C7AAE86B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65CE3D8-1119-23A0-BFD2-CE25E17D0D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598A49-51F5-DAEA-F873-DC6C6F260E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4ED0AA-729C-DC3F-ACCF-729E5FE7F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93397-C781-4CF4-BD38-10CFBDB296F2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0392B9-9A0F-8105-8DE2-AC7D2CC5C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F5DE71-83FC-CB32-669B-AEAB14B08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A564F-31D2-44D3-82C0-0C782D836B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459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E961414-34AF-A330-C61C-301470860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C5CA8C-32DD-FB64-F6B4-7B772140F2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23FA0-8736-E058-A105-14303DB842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93397-C781-4CF4-BD38-10CFBDB296F2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F27420-7EE7-0CBD-8530-759C29AEFE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0F4048-645C-7210-5C64-6951B20ADE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EA564F-31D2-44D3-82C0-0C782D836B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4528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0.png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3.png"/><Relationship Id="rId4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0.png"/><Relationship Id="rId7" Type="http://schemas.openxmlformats.org/officeDocument/2006/relationships/image" Target="../media/image1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GU 2022 - European Geosciences Union General Assembly | Copernicus">
            <a:extLst>
              <a:ext uri="{FF2B5EF4-FFF2-40B4-BE49-F238E27FC236}">
                <a16:creationId xmlns:a16="http://schemas.microsoft.com/office/drawing/2014/main" id="{489EBD3B-38BD-A242-16F0-39F104B064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01014" cy="1464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23C874-4EF8-2415-C1B5-76A0EA0126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5075" y="480040"/>
            <a:ext cx="5876925" cy="504825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9F6A7C8C-F819-64CB-1725-3F5D5F5555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6223" y="5568868"/>
            <a:ext cx="3983734" cy="12003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EAC866-00A6-D836-C9D5-CD6FDCB97D27}"/>
              </a:ext>
            </a:extLst>
          </p:cNvPr>
          <p:cNvSpPr txBox="1"/>
          <p:nvPr/>
        </p:nvSpPr>
        <p:spPr>
          <a:xfrm>
            <a:off x="895350" y="1547425"/>
            <a:ext cx="104013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In-situ gravity measurements using a vibrating beam MEMS accelerometer designed for surface microgravimetry.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76FE50-C4BA-2DA0-B9EB-25E1407C5104}"/>
              </a:ext>
            </a:extLst>
          </p:cNvPr>
          <p:cNvSpPr txBox="1"/>
          <p:nvPr/>
        </p:nvSpPr>
        <p:spPr>
          <a:xfrm>
            <a:off x="1905001" y="3429000"/>
            <a:ext cx="9029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Matthew Reed</a:t>
            </a:r>
            <a:r>
              <a:rPr lang="en-GB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, Guillermo Sobreviela-</a:t>
            </a:r>
            <a:r>
              <a:rPr lang="en-GB" b="0" i="0" dirty="0" err="1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Falces</a:t>
            </a:r>
            <a:r>
              <a:rPr lang="en-GB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, Milind Pandit, James Mcintosh, Douglas Young, Callisto Pili, Julian Abbott, Guy Brook, Niall MacCarthy, Daniel Boddice, </a:t>
            </a:r>
            <a:r>
              <a:rPr lang="en-GB" b="0" i="0" dirty="0" err="1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Farough</a:t>
            </a:r>
            <a:r>
              <a:rPr lang="en-GB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b="0" i="0" dirty="0" err="1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Rahimzadah</a:t>
            </a:r>
            <a:r>
              <a:rPr lang="en-GB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, Nicole Metje, Jamie Vovrosh, Colin Baker, and Ashwin Seshia</a:t>
            </a:r>
            <a:endParaRPr lang="en-GB" dirty="0"/>
          </a:p>
        </p:txBody>
      </p:sp>
      <p:pic>
        <p:nvPicPr>
          <p:cNvPr id="8" name="Picture 12" descr="Job: Teaching Associate in the History of England Before the Norman  Conquest (Fixed Term), University of Cambridge, deadline 21 July 2020 –  Medieval Art Research">
            <a:extLst>
              <a:ext uri="{FF2B5EF4-FFF2-40B4-BE49-F238E27FC236}">
                <a16:creationId xmlns:a16="http://schemas.microsoft.com/office/drawing/2014/main" id="{46FE7E1A-9420-8BAB-D6A1-87C848294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3" y="5597839"/>
            <a:ext cx="3728055" cy="1260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Research Associate at University of Birmingham">
            <a:extLst>
              <a:ext uri="{FF2B5EF4-FFF2-40B4-BE49-F238E27FC236}">
                <a16:creationId xmlns:a16="http://schemas.microsoft.com/office/drawing/2014/main" id="{07754FB6-4BEA-945B-4B92-8AEAF45437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60" b="23273"/>
          <a:stretch/>
        </p:blipFill>
        <p:spPr bwMode="auto">
          <a:xfrm>
            <a:off x="4097785" y="5828884"/>
            <a:ext cx="3497639" cy="940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86469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GU 2022 - European Geosciences Union General Assembly | Copernicus">
            <a:extLst>
              <a:ext uri="{FF2B5EF4-FFF2-40B4-BE49-F238E27FC236}">
                <a16:creationId xmlns:a16="http://schemas.microsoft.com/office/drawing/2014/main" id="{35900ADC-3306-8031-66F7-C073AC74D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" y="6191082"/>
            <a:ext cx="2367772" cy="67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6C51C3C2-24C6-416F-4DB6-D91342CAB1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449" y="6141168"/>
            <a:ext cx="2294058" cy="6912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D9C9B1E-D287-2EF6-35D0-FB00AA409093}"/>
              </a:ext>
            </a:extLst>
          </p:cNvPr>
          <p:cNvSpPr txBox="1"/>
          <p:nvPr/>
        </p:nvSpPr>
        <p:spPr>
          <a:xfrm>
            <a:off x="1372332" y="2196123"/>
            <a:ext cx="96651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b="1" dirty="0">
                <a:solidFill>
                  <a:srgbClr val="FF0000"/>
                </a:solidFill>
              </a:rPr>
              <a:t>Thank You 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16724040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DB54D6F-43CD-F60C-0F5A-BF48D9396226}"/>
              </a:ext>
            </a:extLst>
          </p:cNvPr>
          <p:cNvGrpSpPr/>
          <p:nvPr/>
        </p:nvGrpSpPr>
        <p:grpSpPr>
          <a:xfrm>
            <a:off x="25750" y="817646"/>
            <a:ext cx="5121127" cy="5668860"/>
            <a:chOff x="1830662" y="480654"/>
            <a:chExt cx="5121127" cy="566886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08A8956-523F-9D5F-FD8A-28AEBD170376}"/>
                </a:ext>
              </a:extLst>
            </p:cNvPr>
            <p:cNvGrpSpPr/>
            <p:nvPr/>
          </p:nvGrpSpPr>
          <p:grpSpPr>
            <a:xfrm>
              <a:off x="4435664" y="480654"/>
              <a:ext cx="2311200" cy="5668860"/>
              <a:chOff x="4435664" y="480654"/>
              <a:chExt cx="2311200" cy="5668860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A5EAA192-FDF6-8232-44EE-506ACF22D839}"/>
                  </a:ext>
                </a:extLst>
              </p:cNvPr>
              <p:cNvGrpSpPr/>
              <p:nvPr/>
            </p:nvGrpSpPr>
            <p:grpSpPr>
              <a:xfrm rot="16200000">
                <a:off x="3840761" y="2160882"/>
                <a:ext cx="3501005" cy="2311200"/>
                <a:chOff x="3840760" y="2147582"/>
                <a:chExt cx="3501005" cy="2311200"/>
              </a:xfrm>
            </p:grpSpPr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E34D6688-1EFB-8C4B-632A-41A04DBE7FE5}"/>
                    </a:ext>
                  </a:extLst>
                </p:cNvPr>
                <p:cNvSpPr/>
                <p:nvPr/>
              </p:nvSpPr>
              <p:spPr>
                <a:xfrm>
                  <a:off x="6737758" y="3123182"/>
                  <a:ext cx="604007" cy="360000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58B69B87-1688-F349-4F84-803672C6831E}"/>
                    </a:ext>
                  </a:extLst>
                </p:cNvPr>
                <p:cNvSpPr/>
                <p:nvPr/>
              </p:nvSpPr>
              <p:spPr>
                <a:xfrm>
                  <a:off x="3840760" y="3123182"/>
                  <a:ext cx="604007" cy="360000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grpSp>
              <p:nvGrpSpPr>
                <p:cNvPr id="29" name="Group 28">
                  <a:extLst>
                    <a:ext uri="{FF2B5EF4-FFF2-40B4-BE49-F238E27FC236}">
                      <a16:creationId xmlns:a16="http://schemas.microsoft.com/office/drawing/2014/main" id="{C106D4CF-C516-EA3E-81A8-D9DB732F564B}"/>
                    </a:ext>
                  </a:extLst>
                </p:cNvPr>
                <p:cNvGrpSpPr/>
                <p:nvPr/>
              </p:nvGrpSpPr>
              <p:grpSpPr>
                <a:xfrm>
                  <a:off x="4317534" y="2147582"/>
                  <a:ext cx="2550253" cy="2311200"/>
                  <a:chOff x="4317534" y="2147582"/>
                  <a:chExt cx="2550253" cy="2311200"/>
                </a:xfrm>
              </p:grpSpPr>
              <p:sp>
                <p:nvSpPr>
                  <p:cNvPr id="32" name="Rectangle 31">
                    <a:extLst>
                      <a:ext uri="{FF2B5EF4-FFF2-40B4-BE49-F238E27FC236}">
                        <a16:creationId xmlns:a16="http://schemas.microsoft.com/office/drawing/2014/main" id="{D4665BB4-A48C-9117-8B64-C31FB329FDAC}"/>
                      </a:ext>
                    </a:extLst>
                  </p:cNvPr>
                  <p:cNvSpPr/>
                  <p:nvPr/>
                </p:nvSpPr>
                <p:spPr>
                  <a:xfrm>
                    <a:off x="4317534" y="2147582"/>
                    <a:ext cx="2550253" cy="2311200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vert="vert" rtlCol="0" anchor="ctr"/>
                  <a:lstStyle/>
                  <a:p>
                    <a:pPr algn="ctr"/>
                    <a:r>
                      <a:rPr lang="en-GB" dirty="0"/>
                      <a:t>Proof Mass</a:t>
                    </a:r>
                  </a:p>
                </p:txBody>
              </p:sp>
              <p:sp>
                <p:nvSpPr>
                  <p:cNvPr id="33" name="Rectangle 32">
                    <a:extLst>
                      <a:ext uri="{FF2B5EF4-FFF2-40B4-BE49-F238E27FC236}">
                        <a16:creationId xmlns:a16="http://schemas.microsoft.com/office/drawing/2014/main" id="{FC40A6DA-3405-48C8-D6A3-CAF8C013CF22}"/>
                      </a:ext>
                    </a:extLst>
                  </p:cNvPr>
                  <p:cNvSpPr/>
                  <p:nvPr/>
                </p:nvSpPr>
                <p:spPr>
                  <a:xfrm>
                    <a:off x="4446165" y="2172750"/>
                    <a:ext cx="251670" cy="226800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4" name="Rectangle 33">
                    <a:extLst>
                      <a:ext uri="{FF2B5EF4-FFF2-40B4-BE49-F238E27FC236}">
                        <a16:creationId xmlns:a16="http://schemas.microsoft.com/office/drawing/2014/main" id="{BB405983-338F-4921-2984-555B0E5480DC}"/>
                      </a:ext>
                    </a:extLst>
                  </p:cNvPr>
                  <p:cNvSpPr/>
                  <p:nvPr/>
                </p:nvSpPr>
                <p:spPr>
                  <a:xfrm>
                    <a:off x="6486088" y="2169182"/>
                    <a:ext cx="251670" cy="226800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D67528F5-C581-E219-7A0B-D04220D5F766}"/>
                    </a:ext>
                  </a:extLst>
                </p:cNvPr>
                <p:cNvSpPr/>
                <p:nvPr/>
              </p:nvSpPr>
              <p:spPr>
                <a:xfrm>
                  <a:off x="6737758" y="3162782"/>
                  <a:ext cx="511729" cy="2808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65C41873-3982-2672-B95E-D7907B5BC1A0}"/>
                    </a:ext>
                  </a:extLst>
                </p:cNvPr>
                <p:cNvSpPr/>
                <p:nvPr/>
              </p:nvSpPr>
              <p:spPr>
                <a:xfrm>
                  <a:off x="3933038" y="3160702"/>
                  <a:ext cx="511729" cy="2808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9C792CA6-02FA-5E32-2E65-8F399F4C0A7C}"/>
                  </a:ext>
                </a:extLst>
              </p:cNvPr>
              <p:cNvSpPr/>
              <p:nvPr/>
            </p:nvSpPr>
            <p:spPr>
              <a:xfrm>
                <a:off x="5480871" y="684470"/>
                <a:ext cx="248713" cy="889233"/>
              </a:xfrm>
              <a:custGeom>
                <a:avLst/>
                <a:gdLst>
                  <a:gd name="connsiteX0" fmla="*/ 136940 w 248713"/>
                  <a:gd name="connsiteY0" fmla="*/ 889233 h 889233"/>
                  <a:gd name="connsiteX1" fmla="*/ 2716 w 248713"/>
                  <a:gd name="connsiteY1" fmla="*/ 654342 h 889233"/>
                  <a:gd name="connsiteX2" fmla="*/ 245997 w 248713"/>
                  <a:gd name="connsiteY2" fmla="*/ 234892 h 889233"/>
                  <a:gd name="connsiteX3" fmla="*/ 111773 w 248713"/>
                  <a:gd name="connsiteY3" fmla="*/ 0 h 8892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8713" h="889233">
                    <a:moveTo>
                      <a:pt x="136940" y="889233"/>
                    </a:moveTo>
                    <a:cubicBezTo>
                      <a:pt x="60740" y="826316"/>
                      <a:pt x="-15460" y="763399"/>
                      <a:pt x="2716" y="654342"/>
                    </a:cubicBezTo>
                    <a:cubicBezTo>
                      <a:pt x="20892" y="545285"/>
                      <a:pt x="227821" y="343949"/>
                      <a:pt x="245997" y="234892"/>
                    </a:cubicBezTo>
                    <a:cubicBezTo>
                      <a:pt x="264173" y="125835"/>
                      <a:pt x="187973" y="62917"/>
                      <a:pt x="111773" y="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3A896C35-AE59-CD5A-4B1C-700695084659}"/>
                  </a:ext>
                </a:extLst>
              </p:cNvPr>
              <p:cNvSpPr/>
              <p:nvPr/>
            </p:nvSpPr>
            <p:spPr>
              <a:xfrm>
                <a:off x="5464826" y="480654"/>
                <a:ext cx="248713" cy="22307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62839EA7-ED66-0DFA-8ECD-83C656395B82}"/>
                  </a:ext>
                </a:extLst>
              </p:cNvPr>
              <p:cNvGrpSpPr/>
              <p:nvPr/>
            </p:nvGrpSpPr>
            <p:grpSpPr>
              <a:xfrm flipV="1">
                <a:off x="5448781" y="5056465"/>
                <a:ext cx="264758" cy="1093049"/>
                <a:chOff x="8368815" y="2663190"/>
                <a:chExt cx="264758" cy="1093049"/>
              </a:xfrm>
            </p:grpSpPr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id="{7293BC0A-F4B3-01DC-5341-E9BCB2265F8F}"/>
                    </a:ext>
                  </a:extLst>
                </p:cNvPr>
                <p:cNvSpPr/>
                <p:nvPr/>
              </p:nvSpPr>
              <p:spPr>
                <a:xfrm>
                  <a:off x="8384860" y="2867006"/>
                  <a:ext cx="248713" cy="889233"/>
                </a:xfrm>
                <a:custGeom>
                  <a:avLst/>
                  <a:gdLst>
                    <a:gd name="connsiteX0" fmla="*/ 136940 w 248713"/>
                    <a:gd name="connsiteY0" fmla="*/ 889233 h 889233"/>
                    <a:gd name="connsiteX1" fmla="*/ 2716 w 248713"/>
                    <a:gd name="connsiteY1" fmla="*/ 654342 h 889233"/>
                    <a:gd name="connsiteX2" fmla="*/ 245997 w 248713"/>
                    <a:gd name="connsiteY2" fmla="*/ 234892 h 889233"/>
                    <a:gd name="connsiteX3" fmla="*/ 111773 w 248713"/>
                    <a:gd name="connsiteY3" fmla="*/ 0 h 8892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8713" h="889233">
                      <a:moveTo>
                        <a:pt x="136940" y="889233"/>
                      </a:moveTo>
                      <a:cubicBezTo>
                        <a:pt x="60740" y="826316"/>
                        <a:pt x="-15460" y="763399"/>
                        <a:pt x="2716" y="654342"/>
                      </a:cubicBezTo>
                      <a:cubicBezTo>
                        <a:pt x="20892" y="545285"/>
                        <a:pt x="227821" y="343949"/>
                        <a:pt x="245997" y="234892"/>
                      </a:cubicBezTo>
                      <a:cubicBezTo>
                        <a:pt x="264173" y="125835"/>
                        <a:pt x="187973" y="62917"/>
                        <a:pt x="111773" y="0"/>
                      </a:cubicBezTo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BE777A13-0AB3-9A01-8FA3-24589EF261E0}"/>
                    </a:ext>
                  </a:extLst>
                </p:cNvPr>
                <p:cNvSpPr/>
                <p:nvPr/>
              </p:nvSpPr>
              <p:spPr>
                <a:xfrm>
                  <a:off x="8368815" y="2663190"/>
                  <a:ext cx="248713" cy="223076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ED07536A-1381-0A90-09CB-977F0C10FC59}"/>
                </a:ext>
              </a:extLst>
            </p:cNvPr>
            <p:cNvCxnSpPr>
              <a:cxnSpLocks/>
            </p:cNvCxnSpPr>
            <p:nvPr/>
          </p:nvCxnSpPr>
          <p:spPr>
            <a:xfrm>
              <a:off x="4096592" y="2039957"/>
              <a:ext cx="0" cy="2550254"/>
            </a:xfrm>
            <a:prstGeom prst="straightConnector1">
              <a:avLst/>
            </a:prstGeom>
            <a:ln w="76200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F083B82-A941-3A88-1112-4DD2629FD8A0}"/>
                </a:ext>
              </a:extLst>
            </p:cNvPr>
            <p:cNvSpPr txBox="1"/>
            <p:nvPr/>
          </p:nvSpPr>
          <p:spPr>
            <a:xfrm rot="16200000">
              <a:off x="3486456" y="3244332"/>
              <a:ext cx="8509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C00000"/>
                  </a:solidFill>
                </a:rPr>
                <a:t>Gravity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6EEB9D94-9EE6-987A-C428-F0F06F1B715E}"/>
                </a:ext>
              </a:extLst>
            </p:cNvPr>
            <p:cNvCxnSpPr/>
            <p:nvPr/>
          </p:nvCxnSpPr>
          <p:spPr>
            <a:xfrm>
              <a:off x="5134062" y="703730"/>
              <a:ext cx="0" cy="862249"/>
            </a:xfrm>
            <a:prstGeom prst="straightConnector1">
              <a:avLst/>
            </a:prstGeom>
            <a:ln>
              <a:gradFill>
                <a:gsLst>
                  <a:gs pos="0">
                    <a:srgbClr val="FF0000"/>
                  </a:gs>
                  <a:gs pos="53000">
                    <a:schemeClr val="bg1"/>
                  </a:gs>
                  <a:gs pos="100000">
                    <a:srgbClr val="FF0000"/>
                  </a:gs>
                </a:gsLst>
                <a:lin ang="5400000" scaled="1"/>
              </a:gra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A7CD99F-7DF1-8879-448E-8AC21E248B45}"/>
                </a:ext>
              </a:extLst>
            </p:cNvPr>
            <p:cNvSpPr txBox="1"/>
            <p:nvPr/>
          </p:nvSpPr>
          <p:spPr>
            <a:xfrm rot="16200000">
              <a:off x="4628403" y="957061"/>
              <a:ext cx="7425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Tension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96F3A5B0-D105-C3B9-F03F-CCAADB4447A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41220" y="5025900"/>
              <a:ext cx="14333" cy="360602"/>
            </a:xfrm>
            <a:prstGeom prst="straightConnector1">
              <a:avLst/>
            </a:prstGeom>
            <a:ln>
              <a:gradFill>
                <a:gsLst>
                  <a:gs pos="0">
                    <a:schemeClr val="bg1"/>
                  </a:gs>
                  <a:gs pos="100000">
                    <a:srgbClr val="FF0000"/>
                  </a:gs>
                </a:gsLst>
                <a:lin ang="5400000" scaled="1"/>
              </a:gra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4DBFCCB-FF19-1570-4274-E84F935E53BC}"/>
                </a:ext>
              </a:extLst>
            </p:cNvPr>
            <p:cNvSpPr txBox="1"/>
            <p:nvPr/>
          </p:nvSpPr>
          <p:spPr>
            <a:xfrm rot="16200000">
              <a:off x="4435271" y="5362669"/>
              <a:ext cx="113447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Compression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FF5CD627-F142-4903-B277-EB602650A20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141219" y="5621786"/>
              <a:ext cx="14333" cy="360602"/>
            </a:xfrm>
            <a:prstGeom prst="straightConnector1">
              <a:avLst/>
            </a:prstGeom>
            <a:ln>
              <a:gradFill>
                <a:gsLst>
                  <a:gs pos="0">
                    <a:schemeClr val="bg1"/>
                  </a:gs>
                  <a:gs pos="100000">
                    <a:srgbClr val="FF0000"/>
                  </a:gs>
                </a:gsLst>
                <a:lin ang="5400000" scaled="1"/>
              </a:gra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68E30C4-889C-D48E-A0B4-96CE26575CA8}"/>
                </a:ext>
              </a:extLst>
            </p:cNvPr>
            <p:cNvSpPr/>
            <p:nvPr/>
          </p:nvSpPr>
          <p:spPr>
            <a:xfrm>
              <a:off x="5774520" y="1110949"/>
              <a:ext cx="58055" cy="399401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E90A82E-41DA-8CE4-3947-858167ECC45C}"/>
                </a:ext>
              </a:extLst>
            </p:cNvPr>
            <p:cNvSpPr/>
            <p:nvPr/>
          </p:nvSpPr>
          <p:spPr>
            <a:xfrm>
              <a:off x="5353207" y="752116"/>
              <a:ext cx="58055" cy="399401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1AF71FC-B914-4934-66D3-FB73F5319D91}"/>
                </a:ext>
              </a:extLst>
            </p:cNvPr>
            <p:cNvSpPr/>
            <p:nvPr/>
          </p:nvSpPr>
          <p:spPr>
            <a:xfrm>
              <a:off x="5353208" y="5501081"/>
              <a:ext cx="58055" cy="399401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9F384A5-57E7-8D3D-45B8-D5D501BB14CC}"/>
                </a:ext>
              </a:extLst>
            </p:cNvPr>
            <p:cNvSpPr/>
            <p:nvPr/>
          </p:nvSpPr>
          <p:spPr>
            <a:xfrm>
              <a:off x="5791618" y="5117157"/>
              <a:ext cx="58055" cy="399401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7" name="Picture 2" descr="Electronic Circuit Symbols">
              <a:extLst>
                <a:ext uri="{FF2B5EF4-FFF2-40B4-BE49-F238E27FC236}">
                  <a16:creationId xmlns:a16="http://schemas.microsoft.com/office/drawing/2014/main" id="{E640FAF2-30F3-9552-1FC8-20248604AF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 flipV="1">
              <a:off x="5589182" y="4718842"/>
              <a:ext cx="1238250" cy="1238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Electronic Circuit Symbols">
              <a:extLst>
                <a:ext uri="{FF2B5EF4-FFF2-40B4-BE49-F238E27FC236}">
                  <a16:creationId xmlns:a16="http://schemas.microsoft.com/office/drawing/2014/main" id="{BC4C8B89-A7FF-134D-73FF-B49B5AF95F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 flipV="1">
              <a:off x="5713539" y="691407"/>
              <a:ext cx="1238250" cy="1238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08628AAF-2013-01FB-EEAF-1CA38E0FDFF5}"/>
                    </a:ext>
                  </a:extLst>
                </p:cNvPr>
                <p:cNvSpPr txBox="1"/>
                <p:nvPr/>
              </p:nvSpPr>
              <p:spPr>
                <a:xfrm>
                  <a:off x="1830662" y="833879"/>
                  <a:ext cx="3084947" cy="44198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𝑔𝑟𝑎𝑣𝑖𝑡𝑦</m:t>
                            </m:r>
                          </m:sup>
                        </m:sSub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= </m:t>
                        </m:r>
                        <m:sSubSup>
                          <m:sSubSup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𝑟𝑒𝑠𝑡</m:t>
                            </m:r>
                          </m:sup>
                        </m:sSub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+ 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𝑔𝑟𝑎𝑣𝑖𝑡𝑦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C7A8E69E-E5E8-31A4-DBBE-948E7D0810E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30662" y="833879"/>
                  <a:ext cx="3084947" cy="441980"/>
                </a:xfrm>
                <a:prstGeom prst="rect">
                  <a:avLst/>
                </a:prstGeom>
                <a:blipFill>
                  <a:blip r:embed="rId3"/>
                  <a:stretch>
                    <a:fillRect b="-8219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A69E0B8E-7A83-15BF-6DB1-CD19D3F3FFF3}"/>
                    </a:ext>
                  </a:extLst>
                </p:cNvPr>
                <p:cNvSpPr txBox="1"/>
                <p:nvPr/>
              </p:nvSpPr>
              <p:spPr>
                <a:xfrm>
                  <a:off x="1844847" y="5212090"/>
                  <a:ext cx="3084947" cy="44198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𝑔𝑟𝑎𝑣𝑖𝑡𝑦</m:t>
                            </m:r>
                          </m:sup>
                        </m:sSub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= </m:t>
                        </m:r>
                        <m:sSubSup>
                          <m:sSubSup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𝑟𝑒𝑠𝑡</m:t>
                            </m:r>
                          </m:sup>
                        </m:sSub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− 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𝑔𝑟𝑎𝑣𝑖𝑡𝑦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EC261ABE-DE83-0298-49DB-1B93EAA228A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44847" y="5212090"/>
                  <a:ext cx="3084947" cy="441980"/>
                </a:xfrm>
                <a:prstGeom prst="rect">
                  <a:avLst/>
                </a:prstGeom>
                <a:blipFill>
                  <a:blip r:embed="rId4"/>
                  <a:stretch>
                    <a:fillRect b="-8219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DEB666EF-7C59-44F4-4ABF-5B7743176EDF}"/>
                  </a:ext>
                </a:extLst>
              </p:cNvPr>
              <p:cNvSpPr txBox="1"/>
              <p:nvPr/>
            </p:nvSpPr>
            <p:spPr>
              <a:xfrm>
                <a:off x="5332521" y="3652076"/>
                <a:ext cx="3036216" cy="37510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𝑑𝑖𝑓𝑓</m:t>
                          </m:r>
                        </m:sub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𝑔𝑟𝑎𝑣𝑖𝑡𝑦</m:t>
                          </m:r>
                        </m:sup>
                      </m:sSubSup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𝑔𝑟𝑎𝑣𝑖𝑡𝑦</m:t>
                          </m:r>
                        </m:sup>
                      </m:sSubSup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𝑔𝑟𝑎𝑣𝑖𝑡𝑦</m:t>
                          </m:r>
                        </m:sup>
                      </m:sSub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DEB666EF-7C59-44F4-4ABF-5B7743176E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2521" y="3652076"/>
                <a:ext cx="3036216" cy="375103"/>
              </a:xfrm>
              <a:prstGeom prst="rect">
                <a:avLst/>
              </a:prstGeom>
              <a:blipFill>
                <a:blip r:embed="rId5"/>
                <a:stretch>
                  <a:fillRect l="-2209" t="-3226" r="-1004" b="-2258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5BCE36E-A2B6-7331-F5E7-E378B9A82CC1}"/>
              </a:ext>
            </a:extLst>
          </p:cNvPr>
          <p:cNvCxnSpPr/>
          <p:nvPr/>
        </p:nvCxnSpPr>
        <p:spPr>
          <a:xfrm>
            <a:off x="0" y="443100"/>
            <a:ext cx="12192000" cy="0"/>
          </a:xfrm>
          <a:prstGeom prst="line">
            <a:avLst/>
          </a:prstGeom>
          <a:ln w="38100">
            <a:solidFill>
              <a:srgbClr val="0A2A7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45BEDACF-AC6A-4059-2D43-8BE7C7B650B5}"/>
                  </a:ext>
                </a:extLst>
              </p:cNvPr>
              <p:cNvSpPr txBox="1"/>
              <p:nvPr/>
            </p:nvSpPr>
            <p:spPr>
              <a:xfrm>
                <a:off x="5332521" y="2338246"/>
                <a:ext cx="3036216" cy="3374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𝑐𝑜𝑚𝑚𝑜𝑛</m:t>
                          </m:r>
                        </m:sub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𝑔𝑟𝑎𝑣𝑖𝑡𝑦</m:t>
                          </m:r>
                        </m:sup>
                      </m:sSubSup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𝑔𝑟𝑎𝑣𝑖𝑡𝑦</m:t>
                          </m:r>
                        </m:sup>
                      </m:sSubSup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𝑔𝑟𝑎𝑣𝑖𝑡𝑦</m:t>
                          </m:r>
                        </m:sup>
                      </m:sSub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45BEDACF-AC6A-4059-2D43-8BE7C7B650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2521" y="2338246"/>
                <a:ext cx="3036216" cy="337465"/>
              </a:xfrm>
              <a:prstGeom prst="rect">
                <a:avLst/>
              </a:prstGeom>
              <a:blipFill>
                <a:blip r:embed="rId6"/>
                <a:stretch>
                  <a:fillRect l="-2209" t="-3636" r="-1004" b="-2727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1CE5CEAB-52EC-857B-2E08-429C8CF5DECD}"/>
              </a:ext>
            </a:extLst>
          </p:cNvPr>
          <p:cNvCxnSpPr>
            <a:cxnSpLocks/>
          </p:cNvCxnSpPr>
          <p:nvPr/>
        </p:nvCxnSpPr>
        <p:spPr>
          <a:xfrm flipV="1">
            <a:off x="8487293" y="2115648"/>
            <a:ext cx="415636" cy="3020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BB421C81-FFE0-F654-29CA-BF45C1BFD1CF}"/>
              </a:ext>
            </a:extLst>
          </p:cNvPr>
          <p:cNvSpPr txBox="1"/>
          <p:nvPr/>
        </p:nvSpPr>
        <p:spPr>
          <a:xfrm>
            <a:off x="8971310" y="1137753"/>
            <a:ext cx="322069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This value includes: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gravity measurement,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Seismic effects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Audio effects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thermal and pressure effects,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electrical noise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common-mode noise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B81F6B32-F55F-61E6-391D-F3A6B2F2043E}"/>
              </a:ext>
            </a:extLst>
          </p:cNvPr>
          <p:cNvCxnSpPr>
            <a:cxnSpLocks/>
          </p:cNvCxnSpPr>
          <p:nvPr/>
        </p:nvCxnSpPr>
        <p:spPr>
          <a:xfrm>
            <a:off x="8409841" y="3862279"/>
            <a:ext cx="499091" cy="2112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05F84C5D-2B86-BAFF-3A7B-0A251A0CD913}"/>
                  </a:ext>
                </a:extLst>
              </p:cNvPr>
              <p:cNvSpPr txBox="1"/>
              <p:nvPr/>
            </p:nvSpPr>
            <p:spPr>
              <a:xfrm>
                <a:off x="5146876" y="4509074"/>
                <a:ext cx="2451186" cy="7245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𝑑𝑖𝑓𝑓</m:t>
                              </m:r>
                            </m:sub>
                            <m:sup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𝑔𝑟𝑎𝑣𝑖𝑡𝑦</m:t>
                              </m:r>
                            </m:sup>
                          </m:sSubSup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𝐵𝑖𝑎𝑠</m:t>
                          </m:r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𝑆𝑐𝑎𝑙𝑒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𝐹𝑎𝑐𝑡𝑜𝑟</m:t>
                          </m:r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05F84C5D-2B86-BAFF-3A7B-0A251A0CD9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6876" y="4509074"/>
                <a:ext cx="2451186" cy="72455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Box 41">
            <a:extLst>
              <a:ext uri="{FF2B5EF4-FFF2-40B4-BE49-F238E27FC236}">
                <a16:creationId xmlns:a16="http://schemas.microsoft.com/office/drawing/2014/main" id="{30C06DC4-AC44-5B0B-F641-55116E6A6D28}"/>
              </a:ext>
            </a:extLst>
          </p:cNvPr>
          <p:cNvSpPr txBox="1"/>
          <p:nvPr/>
        </p:nvSpPr>
        <p:spPr>
          <a:xfrm>
            <a:off x="8950036" y="3427014"/>
            <a:ext cx="257705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This value includes: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gravity measurement,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Seismic effect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Audio effects</a:t>
            </a:r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30D12150-D191-FB6F-61CC-0EE190D72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721"/>
            <a:ext cx="11210925" cy="439379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sz="4000" dirty="0">
                <a:latin typeface="+mn-lt"/>
              </a:rPr>
              <a:t>Resonant Beam Accelerometer</a:t>
            </a:r>
          </a:p>
        </p:txBody>
      </p:sp>
      <p:pic>
        <p:nvPicPr>
          <p:cNvPr id="44" name="Picture 2" descr="EGU 2022 - European Geosciences Union General Assembly | Copernicus">
            <a:extLst>
              <a:ext uri="{FF2B5EF4-FFF2-40B4-BE49-F238E27FC236}">
                <a16:creationId xmlns:a16="http://schemas.microsoft.com/office/drawing/2014/main" id="{A7B29B4A-04D6-6E3B-261B-1D6061209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8025"/>
            <a:ext cx="2367772" cy="67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 descr="Logo&#10;&#10;Description automatically generated">
            <a:extLst>
              <a:ext uri="{FF2B5EF4-FFF2-40B4-BE49-F238E27FC236}">
                <a16:creationId xmlns:a16="http://schemas.microsoft.com/office/drawing/2014/main" id="{5E0A6251-1250-87E4-D04C-BA6E6EA0DCF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449" y="6141168"/>
            <a:ext cx="2294058" cy="691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8699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18489-79FE-4830-83CD-998889751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721"/>
            <a:ext cx="11210925" cy="439379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000" dirty="0">
                <a:latin typeface="+mn-lt"/>
              </a:rPr>
              <a:t>Field ready gravimeter prototype</a:t>
            </a:r>
            <a:endParaRPr lang="en-US" sz="4000" kern="1200" dirty="0">
              <a:latin typeface="+mn-lt"/>
              <a:ea typeface="+mj-ea"/>
              <a:cs typeface="+mj-cs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587183B-DB51-F7D6-14BB-BB6D17D6073D}"/>
              </a:ext>
            </a:extLst>
          </p:cNvPr>
          <p:cNvCxnSpPr/>
          <p:nvPr/>
        </p:nvCxnSpPr>
        <p:spPr>
          <a:xfrm>
            <a:off x="0" y="443100"/>
            <a:ext cx="12192000" cy="0"/>
          </a:xfrm>
          <a:prstGeom prst="line">
            <a:avLst/>
          </a:prstGeom>
          <a:ln w="38100">
            <a:solidFill>
              <a:srgbClr val="0A2A7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" descr="EGU 2022 - European Geosciences Union General Assembly | Copernicus">
            <a:extLst>
              <a:ext uri="{FF2B5EF4-FFF2-40B4-BE49-F238E27FC236}">
                <a16:creationId xmlns:a16="http://schemas.microsoft.com/office/drawing/2014/main" id="{8CF5E2AB-BA9B-F63E-3CA4-CBEF15A95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" y="6191082"/>
            <a:ext cx="2367772" cy="67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Logo&#10;&#10;Description automatically generated">
            <a:extLst>
              <a:ext uri="{FF2B5EF4-FFF2-40B4-BE49-F238E27FC236}">
                <a16:creationId xmlns:a16="http://schemas.microsoft.com/office/drawing/2014/main" id="{49A5AE58-2627-8E7E-3F63-B0936A1BEB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449" y="6141168"/>
            <a:ext cx="2294058" cy="691217"/>
          </a:xfrm>
          <a:prstGeom prst="rect">
            <a:avLst/>
          </a:prstGeom>
        </p:spPr>
      </p:pic>
      <p:grpSp>
        <p:nvGrpSpPr>
          <p:cNvPr id="124" name="Group 123">
            <a:extLst>
              <a:ext uri="{FF2B5EF4-FFF2-40B4-BE49-F238E27FC236}">
                <a16:creationId xmlns:a16="http://schemas.microsoft.com/office/drawing/2014/main" id="{D159FCBC-AE53-9781-505B-134E84C9C728}"/>
              </a:ext>
            </a:extLst>
          </p:cNvPr>
          <p:cNvGrpSpPr/>
          <p:nvPr/>
        </p:nvGrpSpPr>
        <p:grpSpPr>
          <a:xfrm>
            <a:off x="8039" y="501917"/>
            <a:ext cx="11309375" cy="5580433"/>
            <a:chOff x="7493" y="719216"/>
            <a:chExt cx="11309375" cy="5580433"/>
          </a:xfrm>
        </p:grpSpPr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C70329AC-F145-6357-C072-5088423ABA4D}"/>
                </a:ext>
              </a:extLst>
            </p:cNvPr>
            <p:cNvSpPr/>
            <p:nvPr/>
          </p:nvSpPr>
          <p:spPr>
            <a:xfrm>
              <a:off x="6595411" y="3424334"/>
              <a:ext cx="1512892" cy="1221761"/>
            </a:xfrm>
            <a:custGeom>
              <a:avLst/>
              <a:gdLst>
                <a:gd name="connsiteX0" fmla="*/ 1411527 w 1411527"/>
                <a:gd name="connsiteY0" fmla="*/ 186613 h 1130419"/>
                <a:gd name="connsiteX1" fmla="*/ 86580 w 1411527"/>
                <a:gd name="connsiteY1" fmla="*/ 1129004 h 1130419"/>
                <a:gd name="connsiteX2" fmla="*/ 123902 w 1411527"/>
                <a:gd name="connsiteY2" fmla="*/ 0 h 1130419"/>
                <a:gd name="connsiteX3" fmla="*/ 123902 w 1411527"/>
                <a:gd name="connsiteY3" fmla="*/ 0 h 1130419"/>
                <a:gd name="connsiteX0" fmla="*/ 1344063 w 1344063"/>
                <a:gd name="connsiteY0" fmla="*/ 186613 h 1223508"/>
                <a:gd name="connsiteX1" fmla="*/ 112422 w 1344063"/>
                <a:gd name="connsiteY1" fmla="*/ 1222310 h 1223508"/>
                <a:gd name="connsiteX2" fmla="*/ 56438 w 1344063"/>
                <a:gd name="connsiteY2" fmla="*/ 0 h 1223508"/>
                <a:gd name="connsiteX3" fmla="*/ 56438 w 1344063"/>
                <a:gd name="connsiteY3" fmla="*/ 0 h 1223508"/>
                <a:gd name="connsiteX0" fmla="*/ 1495849 w 1495849"/>
                <a:gd name="connsiteY0" fmla="*/ 186613 h 1235918"/>
                <a:gd name="connsiteX1" fmla="*/ 264208 w 1495849"/>
                <a:gd name="connsiteY1" fmla="*/ 1222310 h 1235918"/>
                <a:gd name="connsiteX2" fmla="*/ 208224 w 1495849"/>
                <a:gd name="connsiteY2" fmla="*/ 0 h 1235918"/>
                <a:gd name="connsiteX3" fmla="*/ 208224 w 1495849"/>
                <a:gd name="connsiteY3" fmla="*/ 0 h 1235918"/>
                <a:gd name="connsiteX0" fmla="*/ 1495849 w 1495849"/>
                <a:gd name="connsiteY0" fmla="*/ 186613 h 1235918"/>
                <a:gd name="connsiteX1" fmla="*/ 264208 w 1495849"/>
                <a:gd name="connsiteY1" fmla="*/ 1222310 h 1235918"/>
                <a:gd name="connsiteX2" fmla="*/ 208224 w 1495849"/>
                <a:gd name="connsiteY2" fmla="*/ 0 h 1235918"/>
                <a:gd name="connsiteX3" fmla="*/ 208224 w 1495849"/>
                <a:gd name="connsiteY3" fmla="*/ 0 h 1235918"/>
                <a:gd name="connsiteX0" fmla="*/ 1512892 w 1512892"/>
                <a:gd name="connsiteY0" fmla="*/ 186613 h 1221761"/>
                <a:gd name="connsiteX1" fmla="*/ 257439 w 1512892"/>
                <a:gd name="connsiteY1" fmla="*/ 1208022 h 1221761"/>
                <a:gd name="connsiteX2" fmla="*/ 225267 w 1512892"/>
                <a:gd name="connsiteY2" fmla="*/ 0 h 1221761"/>
                <a:gd name="connsiteX3" fmla="*/ 225267 w 1512892"/>
                <a:gd name="connsiteY3" fmla="*/ 0 h 1221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2892" h="1221761">
                  <a:moveTo>
                    <a:pt x="1512892" y="186613"/>
                  </a:moveTo>
                  <a:cubicBezTo>
                    <a:pt x="1088349" y="720013"/>
                    <a:pt x="817275" y="1043181"/>
                    <a:pt x="257439" y="1208022"/>
                  </a:cubicBezTo>
                  <a:cubicBezTo>
                    <a:pt x="-302397" y="1372863"/>
                    <a:pt x="225267" y="0"/>
                    <a:pt x="225267" y="0"/>
                  </a:cubicBezTo>
                  <a:lnTo>
                    <a:pt x="225267" y="0"/>
                  </a:lnTo>
                </a:path>
              </a:pathLst>
            </a:custGeom>
            <a:noFill/>
            <a:ln w="28575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DDBB8542-6007-3A59-747F-2616AEB60508}"/>
                </a:ext>
              </a:extLst>
            </p:cNvPr>
            <p:cNvSpPr/>
            <p:nvPr/>
          </p:nvSpPr>
          <p:spPr>
            <a:xfrm>
              <a:off x="3032449" y="3387012"/>
              <a:ext cx="5085184" cy="1307902"/>
            </a:xfrm>
            <a:custGeom>
              <a:avLst/>
              <a:gdLst>
                <a:gd name="connsiteX0" fmla="*/ 5085184 w 5085184"/>
                <a:gd name="connsiteY0" fmla="*/ 214604 h 1307902"/>
                <a:gd name="connsiteX1" fmla="*/ 3321698 w 5085184"/>
                <a:gd name="connsiteY1" fmla="*/ 1306286 h 1307902"/>
                <a:gd name="connsiteX2" fmla="*/ 0 w 5085184"/>
                <a:gd name="connsiteY2" fmla="*/ 0 h 1307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85184" h="1307902">
                  <a:moveTo>
                    <a:pt x="5085184" y="214604"/>
                  </a:moveTo>
                  <a:cubicBezTo>
                    <a:pt x="4627206" y="778328"/>
                    <a:pt x="4169229" y="1342053"/>
                    <a:pt x="3321698" y="1306286"/>
                  </a:cubicBezTo>
                  <a:cubicBezTo>
                    <a:pt x="2474167" y="1270519"/>
                    <a:pt x="1237083" y="635259"/>
                    <a:pt x="0" y="0"/>
                  </a:cubicBezTo>
                </a:path>
              </a:pathLst>
            </a:custGeom>
            <a:noFill/>
            <a:ln w="28575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E6865D64-2550-154A-57A8-236CF593BBF7}"/>
                </a:ext>
              </a:extLst>
            </p:cNvPr>
            <p:cNvCxnSpPr/>
            <p:nvPr/>
          </p:nvCxnSpPr>
          <p:spPr>
            <a:xfrm>
              <a:off x="9559612" y="3587807"/>
              <a:ext cx="0" cy="1301022"/>
            </a:xfrm>
            <a:prstGeom prst="line">
              <a:avLst/>
            </a:prstGeom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D3D8491E-1A9F-2372-C564-BBBFA42E08C1}"/>
                </a:ext>
              </a:extLst>
            </p:cNvPr>
            <p:cNvSpPr/>
            <p:nvPr/>
          </p:nvSpPr>
          <p:spPr>
            <a:xfrm>
              <a:off x="2916365" y="3508078"/>
              <a:ext cx="4025424" cy="8945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FBFAA683-40E5-C0DB-2E96-6AB41903D4C4}"/>
                </a:ext>
              </a:extLst>
            </p:cNvPr>
            <p:cNvGrpSpPr/>
            <p:nvPr/>
          </p:nvGrpSpPr>
          <p:grpSpPr>
            <a:xfrm>
              <a:off x="7493" y="719216"/>
              <a:ext cx="11309375" cy="5580433"/>
              <a:chOff x="7493" y="719216"/>
              <a:chExt cx="11309375" cy="5580433"/>
            </a:xfrm>
          </p:grpSpPr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42912D7F-6A4B-7235-2BB9-FE0B765CCDA1}"/>
                  </a:ext>
                </a:extLst>
              </p:cNvPr>
              <p:cNvSpPr/>
              <p:nvPr/>
            </p:nvSpPr>
            <p:spPr>
              <a:xfrm>
                <a:off x="10491188" y="3533807"/>
                <a:ext cx="225601" cy="1250302"/>
              </a:xfrm>
              <a:custGeom>
                <a:avLst/>
                <a:gdLst>
                  <a:gd name="connsiteX0" fmla="*/ 2784 w 174872"/>
                  <a:gd name="connsiteY0" fmla="*/ 0 h 1250302"/>
                  <a:gd name="connsiteX1" fmla="*/ 21446 w 174872"/>
                  <a:gd name="connsiteY1" fmla="*/ 550506 h 1250302"/>
                  <a:gd name="connsiteX2" fmla="*/ 161405 w 174872"/>
                  <a:gd name="connsiteY2" fmla="*/ 821094 h 1250302"/>
                  <a:gd name="connsiteX3" fmla="*/ 161405 w 174872"/>
                  <a:gd name="connsiteY3" fmla="*/ 1250302 h 1250302"/>
                  <a:gd name="connsiteX0" fmla="*/ 2784 w 171340"/>
                  <a:gd name="connsiteY0" fmla="*/ 0 h 1250302"/>
                  <a:gd name="connsiteX1" fmla="*/ 21446 w 171340"/>
                  <a:gd name="connsiteY1" fmla="*/ 550506 h 1250302"/>
                  <a:gd name="connsiteX2" fmla="*/ 161405 w 171340"/>
                  <a:gd name="connsiteY2" fmla="*/ 821094 h 1250302"/>
                  <a:gd name="connsiteX3" fmla="*/ 161405 w 171340"/>
                  <a:gd name="connsiteY3" fmla="*/ 1250302 h 1250302"/>
                  <a:gd name="connsiteX0" fmla="*/ 2784 w 165282"/>
                  <a:gd name="connsiteY0" fmla="*/ 0 h 1250302"/>
                  <a:gd name="connsiteX1" fmla="*/ 21446 w 165282"/>
                  <a:gd name="connsiteY1" fmla="*/ 550506 h 1250302"/>
                  <a:gd name="connsiteX2" fmla="*/ 161405 w 165282"/>
                  <a:gd name="connsiteY2" fmla="*/ 821094 h 1250302"/>
                  <a:gd name="connsiteX3" fmla="*/ 161405 w 165282"/>
                  <a:gd name="connsiteY3" fmla="*/ 1250302 h 1250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282" h="1250302">
                    <a:moveTo>
                      <a:pt x="2784" y="0"/>
                    </a:moveTo>
                    <a:cubicBezTo>
                      <a:pt x="-1104" y="206828"/>
                      <a:pt x="-4991" y="413657"/>
                      <a:pt x="21446" y="550506"/>
                    </a:cubicBezTo>
                    <a:cubicBezTo>
                      <a:pt x="47883" y="687355"/>
                      <a:pt x="138079" y="704461"/>
                      <a:pt x="161405" y="821094"/>
                    </a:cubicBezTo>
                    <a:cubicBezTo>
                      <a:pt x="171059" y="1189653"/>
                      <a:pt x="159397" y="870079"/>
                      <a:pt x="161405" y="1250302"/>
                    </a:cubicBezTo>
                  </a:path>
                </a:pathLst>
              </a:custGeom>
              <a:noFill/>
              <a:ln w="3810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5311783F-BAF2-8196-937E-57938674F894}"/>
                  </a:ext>
                </a:extLst>
              </p:cNvPr>
              <p:cNvSpPr/>
              <p:nvPr/>
            </p:nvSpPr>
            <p:spPr>
              <a:xfrm>
                <a:off x="4982546" y="1287625"/>
                <a:ext cx="4535460" cy="3741575"/>
              </a:xfrm>
              <a:custGeom>
                <a:avLst/>
                <a:gdLst>
                  <a:gd name="connsiteX0" fmla="*/ 0 w 3200400"/>
                  <a:gd name="connsiteY0" fmla="*/ 0 h 3769567"/>
                  <a:gd name="connsiteX1" fmla="*/ 494523 w 3200400"/>
                  <a:gd name="connsiteY1" fmla="*/ 27991 h 3769567"/>
                  <a:gd name="connsiteX2" fmla="*/ 1073021 w 3200400"/>
                  <a:gd name="connsiteY2" fmla="*/ 121298 h 3769567"/>
                  <a:gd name="connsiteX3" fmla="*/ 1408923 w 3200400"/>
                  <a:gd name="connsiteY3" fmla="*/ 410547 h 3769567"/>
                  <a:gd name="connsiteX4" fmla="*/ 1791478 w 3200400"/>
                  <a:gd name="connsiteY4" fmla="*/ 1231640 h 3769567"/>
                  <a:gd name="connsiteX5" fmla="*/ 1931437 w 3200400"/>
                  <a:gd name="connsiteY5" fmla="*/ 2230016 h 3769567"/>
                  <a:gd name="connsiteX6" fmla="*/ 2024743 w 3200400"/>
                  <a:gd name="connsiteY6" fmla="*/ 3125755 h 3769567"/>
                  <a:gd name="connsiteX7" fmla="*/ 2640563 w 3200400"/>
                  <a:gd name="connsiteY7" fmla="*/ 3461657 h 3769567"/>
                  <a:gd name="connsiteX8" fmla="*/ 3088433 w 3200400"/>
                  <a:gd name="connsiteY8" fmla="*/ 3480318 h 3769567"/>
                  <a:gd name="connsiteX9" fmla="*/ 3200400 w 3200400"/>
                  <a:gd name="connsiteY9" fmla="*/ 3769567 h 3769567"/>
                  <a:gd name="connsiteX0" fmla="*/ 0 w 3340359"/>
                  <a:gd name="connsiteY0" fmla="*/ 6126 h 3747701"/>
                  <a:gd name="connsiteX1" fmla="*/ 634482 w 3340359"/>
                  <a:gd name="connsiteY1" fmla="*/ 6125 h 3747701"/>
                  <a:gd name="connsiteX2" fmla="*/ 1212980 w 3340359"/>
                  <a:gd name="connsiteY2" fmla="*/ 99432 h 3747701"/>
                  <a:gd name="connsiteX3" fmla="*/ 1548882 w 3340359"/>
                  <a:gd name="connsiteY3" fmla="*/ 388681 h 3747701"/>
                  <a:gd name="connsiteX4" fmla="*/ 1931437 w 3340359"/>
                  <a:gd name="connsiteY4" fmla="*/ 1209774 h 3747701"/>
                  <a:gd name="connsiteX5" fmla="*/ 2071396 w 3340359"/>
                  <a:gd name="connsiteY5" fmla="*/ 2208150 h 3747701"/>
                  <a:gd name="connsiteX6" fmla="*/ 2164702 w 3340359"/>
                  <a:gd name="connsiteY6" fmla="*/ 3103889 h 3747701"/>
                  <a:gd name="connsiteX7" fmla="*/ 2780522 w 3340359"/>
                  <a:gd name="connsiteY7" fmla="*/ 3439791 h 3747701"/>
                  <a:gd name="connsiteX8" fmla="*/ 3228392 w 3340359"/>
                  <a:gd name="connsiteY8" fmla="*/ 3458452 h 3747701"/>
                  <a:gd name="connsiteX9" fmla="*/ 3340359 w 3340359"/>
                  <a:gd name="connsiteY9" fmla="*/ 3747701 h 3747701"/>
                  <a:gd name="connsiteX0" fmla="*/ 0 w 3340359"/>
                  <a:gd name="connsiteY0" fmla="*/ 4750 h 3746325"/>
                  <a:gd name="connsiteX1" fmla="*/ 634482 w 3340359"/>
                  <a:gd name="connsiteY1" fmla="*/ 4749 h 3746325"/>
                  <a:gd name="connsiteX2" fmla="*/ 1212980 w 3340359"/>
                  <a:gd name="connsiteY2" fmla="*/ 98056 h 3746325"/>
                  <a:gd name="connsiteX3" fmla="*/ 1548882 w 3340359"/>
                  <a:gd name="connsiteY3" fmla="*/ 387305 h 3746325"/>
                  <a:gd name="connsiteX4" fmla="*/ 1931437 w 3340359"/>
                  <a:gd name="connsiteY4" fmla="*/ 1208398 h 3746325"/>
                  <a:gd name="connsiteX5" fmla="*/ 2071396 w 3340359"/>
                  <a:gd name="connsiteY5" fmla="*/ 2206774 h 3746325"/>
                  <a:gd name="connsiteX6" fmla="*/ 2164702 w 3340359"/>
                  <a:gd name="connsiteY6" fmla="*/ 3102513 h 3746325"/>
                  <a:gd name="connsiteX7" fmla="*/ 2780522 w 3340359"/>
                  <a:gd name="connsiteY7" fmla="*/ 3438415 h 3746325"/>
                  <a:gd name="connsiteX8" fmla="*/ 3228392 w 3340359"/>
                  <a:gd name="connsiteY8" fmla="*/ 3457076 h 3746325"/>
                  <a:gd name="connsiteX9" fmla="*/ 3340359 w 3340359"/>
                  <a:gd name="connsiteY9" fmla="*/ 3746325 h 3746325"/>
                  <a:gd name="connsiteX0" fmla="*/ 0 w 3340359"/>
                  <a:gd name="connsiteY0" fmla="*/ 0 h 3741575"/>
                  <a:gd name="connsiteX1" fmla="*/ 625151 w 3340359"/>
                  <a:gd name="connsiteY1" fmla="*/ 27991 h 3741575"/>
                  <a:gd name="connsiteX2" fmla="*/ 1212980 w 3340359"/>
                  <a:gd name="connsiteY2" fmla="*/ 93306 h 3741575"/>
                  <a:gd name="connsiteX3" fmla="*/ 1548882 w 3340359"/>
                  <a:gd name="connsiteY3" fmla="*/ 382555 h 3741575"/>
                  <a:gd name="connsiteX4" fmla="*/ 1931437 w 3340359"/>
                  <a:gd name="connsiteY4" fmla="*/ 1203648 h 3741575"/>
                  <a:gd name="connsiteX5" fmla="*/ 2071396 w 3340359"/>
                  <a:gd name="connsiteY5" fmla="*/ 2202024 h 3741575"/>
                  <a:gd name="connsiteX6" fmla="*/ 2164702 w 3340359"/>
                  <a:gd name="connsiteY6" fmla="*/ 3097763 h 3741575"/>
                  <a:gd name="connsiteX7" fmla="*/ 2780522 w 3340359"/>
                  <a:gd name="connsiteY7" fmla="*/ 3433665 h 3741575"/>
                  <a:gd name="connsiteX8" fmla="*/ 3228392 w 3340359"/>
                  <a:gd name="connsiteY8" fmla="*/ 3452326 h 3741575"/>
                  <a:gd name="connsiteX9" fmla="*/ 3340359 w 3340359"/>
                  <a:gd name="connsiteY9" fmla="*/ 3741575 h 3741575"/>
                  <a:gd name="connsiteX0" fmla="*/ 0 w 3340359"/>
                  <a:gd name="connsiteY0" fmla="*/ 0 h 3741575"/>
                  <a:gd name="connsiteX1" fmla="*/ 625151 w 3340359"/>
                  <a:gd name="connsiteY1" fmla="*/ 27991 h 3741575"/>
                  <a:gd name="connsiteX2" fmla="*/ 1212980 w 3340359"/>
                  <a:gd name="connsiteY2" fmla="*/ 93306 h 3741575"/>
                  <a:gd name="connsiteX3" fmla="*/ 1548882 w 3340359"/>
                  <a:gd name="connsiteY3" fmla="*/ 382555 h 3741575"/>
                  <a:gd name="connsiteX4" fmla="*/ 1931437 w 3340359"/>
                  <a:gd name="connsiteY4" fmla="*/ 1203648 h 3741575"/>
                  <a:gd name="connsiteX5" fmla="*/ 2071396 w 3340359"/>
                  <a:gd name="connsiteY5" fmla="*/ 2202024 h 3741575"/>
                  <a:gd name="connsiteX6" fmla="*/ 2164702 w 3340359"/>
                  <a:gd name="connsiteY6" fmla="*/ 3097763 h 3741575"/>
                  <a:gd name="connsiteX7" fmla="*/ 2780522 w 3340359"/>
                  <a:gd name="connsiteY7" fmla="*/ 3433665 h 3741575"/>
                  <a:gd name="connsiteX8" fmla="*/ 3228392 w 3340359"/>
                  <a:gd name="connsiteY8" fmla="*/ 3452326 h 3741575"/>
                  <a:gd name="connsiteX9" fmla="*/ 3340359 w 3340359"/>
                  <a:gd name="connsiteY9" fmla="*/ 3741575 h 3741575"/>
                  <a:gd name="connsiteX0" fmla="*/ 0 w 3340359"/>
                  <a:gd name="connsiteY0" fmla="*/ 0 h 3741575"/>
                  <a:gd name="connsiteX1" fmla="*/ 625151 w 3340359"/>
                  <a:gd name="connsiteY1" fmla="*/ 27991 h 3741575"/>
                  <a:gd name="connsiteX2" fmla="*/ 1212980 w 3340359"/>
                  <a:gd name="connsiteY2" fmla="*/ 93306 h 3741575"/>
                  <a:gd name="connsiteX3" fmla="*/ 1548882 w 3340359"/>
                  <a:gd name="connsiteY3" fmla="*/ 382555 h 3741575"/>
                  <a:gd name="connsiteX4" fmla="*/ 1931437 w 3340359"/>
                  <a:gd name="connsiteY4" fmla="*/ 1203648 h 3741575"/>
                  <a:gd name="connsiteX5" fmla="*/ 2071396 w 3340359"/>
                  <a:gd name="connsiteY5" fmla="*/ 2202024 h 3741575"/>
                  <a:gd name="connsiteX6" fmla="*/ 2164702 w 3340359"/>
                  <a:gd name="connsiteY6" fmla="*/ 3097763 h 3741575"/>
                  <a:gd name="connsiteX7" fmla="*/ 2780522 w 3340359"/>
                  <a:gd name="connsiteY7" fmla="*/ 3433665 h 3741575"/>
                  <a:gd name="connsiteX8" fmla="*/ 3228392 w 3340359"/>
                  <a:gd name="connsiteY8" fmla="*/ 3452326 h 3741575"/>
                  <a:gd name="connsiteX9" fmla="*/ 3340359 w 3340359"/>
                  <a:gd name="connsiteY9" fmla="*/ 3741575 h 3741575"/>
                  <a:gd name="connsiteX0" fmla="*/ 0 w 3340359"/>
                  <a:gd name="connsiteY0" fmla="*/ 0 h 3741575"/>
                  <a:gd name="connsiteX1" fmla="*/ 625151 w 3340359"/>
                  <a:gd name="connsiteY1" fmla="*/ 27991 h 3741575"/>
                  <a:gd name="connsiteX2" fmla="*/ 1212980 w 3340359"/>
                  <a:gd name="connsiteY2" fmla="*/ 93306 h 3741575"/>
                  <a:gd name="connsiteX3" fmla="*/ 1562626 w 3340359"/>
                  <a:gd name="connsiteY3" fmla="*/ 718457 h 3741575"/>
                  <a:gd name="connsiteX4" fmla="*/ 1931437 w 3340359"/>
                  <a:gd name="connsiteY4" fmla="*/ 1203648 h 3741575"/>
                  <a:gd name="connsiteX5" fmla="*/ 2071396 w 3340359"/>
                  <a:gd name="connsiteY5" fmla="*/ 2202024 h 3741575"/>
                  <a:gd name="connsiteX6" fmla="*/ 2164702 w 3340359"/>
                  <a:gd name="connsiteY6" fmla="*/ 3097763 h 3741575"/>
                  <a:gd name="connsiteX7" fmla="*/ 2780522 w 3340359"/>
                  <a:gd name="connsiteY7" fmla="*/ 3433665 h 3741575"/>
                  <a:gd name="connsiteX8" fmla="*/ 3228392 w 3340359"/>
                  <a:gd name="connsiteY8" fmla="*/ 3452326 h 3741575"/>
                  <a:gd name="connsiteX9" fmla="*/ 3340359 w 3340359"/>
                  <a:gd name="connsiteY9" fmla="*/ 3741575 h 3741575"/>
                  <a:gd name="connsiteX0" fmla="*/ 0 w 3340359"/>
                  <a:gd name="connsiteY0" fmla="*/ 0 h 3741575"/>
                  <a:gd name="connsiteX1" fmla="*/ 625151 w 3340359"/>
                  <a:gd name="connsiteY1" fmla="*/ 27991 h 3741575"/>
                  <a:gd name="connsiteX2" fmla="*/ 1212980 w 3340359"/>
                  <a:gd name="connsiteY2" fmla="*/ 93306 h 3741575"/>
                  <a:gd name="connsiteX3" fmla="*/ 1562626 w 3340359"/>
                  <a:gd name="connsiteY3" fmla="*/ 718457 h 3741575"/>
                  <a:gd name="connsiteX4" fmla="*/ 1622198 w 3340359"/>
                  <a:gd name="connsiteY4" fmla="*/ 1446244 h 3741575"/>
                  <a:gd name="connsiteX5" fmla="*/ 2071396 w 3340359"/>
                  <a:gd name="connsiteY5" fmla="*/ 2202024 h 3741575"/>
                  <a:gd name="connsiteX6" fmla="*/ 2164702 w 3340359"/>
                  <a:gd name="connsiteY6" fmla="*/ 3097763 h 3741575"/>
                  <a:gd name="connsiteX7" fmla="*/ 2780522 w 3340359"/>
                  <a:gd name="connsiteY7" fmla="*/ 3433665 h 3741575"/>
                  <a:gd name="connsiteX8" fmla="*/ 3228392 w 3340359"/>
                  <a:gd name="connsiteY8" fmla="*/ 3452326 h 3741575"/>
                  <a:gd name="connsiteX9" fmla="*/ 3340359 w 3340359"/>
                  <a:gd name="connsiteY9" fmla="*/ 3741575 h 3741575"/>
                  <a:gd name="connsiteX0" fmla="*/ 0 w 3340359"/>
                  <a:gd name="connsiteY0" fmla="*/ 0 h 3741575"/>
                  <a:gd name="connsiteX1" fmla="*/ 625151 w 3340359"/>
                  <a:gd name="connsiteY1" fmla="*/ 27991 h 3741575"/>
                  <a:gd name="connsiteX2" fmla="*/ 1212980 w 3340359"/>
                  <a:gd name="connsiteY2" fmla="*/ 93306 h 3741575"/>
                  <a:gd name="connsiteX3" fmla="*/ 1562626 w 3340359"/>
                  <a:gd name="connsiteY3" fmla="*/ 718457 h 3741575"/>
                  <a:gd name="connsiteX4" fmla="*/ 1622198 w 3340359"/>
                  <a:gd name="connsiteY4" fmla="*/ 1446244 h 3741575"/>
                  <a:gd name="connsiteX5" fmla="*/ 1659078 w 3340359"/>
                  <a:gd name="connsiteY5" fmla="*/ 2537926 h 3741575"/>
                  <a:gd name="connsiteX6" fmla="*/ 2164702 w 3340359"/>
                  <a:gd name="connsiteY6" fmla="*/ 3097763 h 3741575"/>
                  <a:gd name="connsiteX7" fmla="*/ 2780522 w 3340359"/>
                  <a:gd name="connsiteY7" fmla="*/ 3433665 h 3741575"/>
                  <a:gd name="connsiteX8" fmla="*/ 3228392 w 3340359"/>
                  <a:gd name="connsiteY8" fmla="*/ 3452326 h 3741575"/>
                  <a:gd name="connsiteX9" fmla="*/ 3340359 w 3340359"/>
                  <a:gd name="connsiteY9" fmla="*/ 3741575 h 3741575"/>
                  <a:gd name="connsiteX0" fmla="*/ 0 w 3340359"/>
                  <a:gd name="connsiteY0" fmla="*/ 0 h 3741575"/>
                  <a:gd name="connsiteX1" fmla="*/ 625151 w 3340359"/>
                  <a:gd name="connsiteY1" fmla="*/ 27991 h 3741575"/>
                  <a:gd name="connsiteX2" fmla="*/ 1212980 w 3340359"/>
                  <a:gd name="connsiteY2" fmla="*/ 93306 h 3741575"/>
                  <a:gd name="connsiteX3" fmla="*/ 1562626 w 3340359"/>
                  <a:gd name="connsiteY3" fmla="*/ 718457 h 3741575"/>
                  <a:gd name="connsiteX4" fmla="*/ 1622198 w 3340359"/>
                  <a:gd name="connsiteY4" fmla="*/ 1446244 h 3741575"/>
                  <a:gd name="connsiteX5" fmla="*/ 1659078 w 3340359"/>
                  <a:gd name="connsiteY5" fmla="*/ 2537926 h 3741575"/>
                  <a:gd name="connsiteX6" fmla="*/ 2391478 w 3340359"/>
                  <a:gd name="connsiteY6" fmla="*/ 2883159 h 3741575"/>
                  <a:gd name="connsiteX7" fmla="*/ 2780522 w 3340359"/>
                  <a:gd name="connsiteY7" fmla="*/ 3433665 h 3741575"/>
                  <a:gd name="connsiteX8" fmla="*/ 3228392 w 3340359"/>
                  <a:gd name="connsiteY8" fmla="*/ 3452326 h 3741575"/>
                  <a:gd name="connsiteX9" fmla="*/ 3340359 w 3340359"/>
                  <a:gd name="connsiteY9" fmla="*/ 3741575 h 3741575"/>
                  <a:gd name="connsiteX0" fmla="*/ 0 w 3340359"/>
                  <a:gd name="connsiteY0" fmla="*/ 0 h 3741575"/>
                  <a:gd name="connsiteX1" fmla="*/ 625151 w 3340359"/>
                  <a:gd name="connsiteY1" fmla="*/ 27991 h 3741575"/>
                  <a:gd name="connsiteX2" fmla="*/ 1212980 w 3340359"/>
                  <a:gd name="connsiteY2" fmla="*/ 93306 h 3741575"/>
                  <a:gd name="connsiteX3" fmla="*/ 1562626 w 3340359"/>
                  <a:gd name="connsiteY3" fmla="*/ 718457 h 3741575"/>
                  <a:gd name="connsiteX4" fmla="*/ 1622198 w 3340359"/>
                  <a:gd name="connsiteY4" fmla="*/ 1446244 h 3741575"/>
                  <a:gd name="connsiteX5" fmla="*/ 1659078 w 3340359"/>
                  <a:gd name="connsiteY5" fmla="*/ 2537926 h 3741575"/>
                  <a:gd name="connsiteX6" fmla="*/ 2391478 w 3340359"/>
                  <a:gd name="connsiteY6" fmla="*/ 2883159 h 3741575"/>
                  <a:gd name="connsiteX7" fmla="*/ 2986681 w 3340359"/>
                  <a:gd name="connsiteY7" fmla="*/ 2967134 h 3741575"/>
                  <a:gd name="connsiteX8" fmla="*/ 3228392 w 3340359"/>
                  <a:gd name="connsiteY8" fmla="*/ 3452326 h 3741575"/>
                  <a:gd name="connsiteX9" fmla="*/ 3340359 w 3340359"/>
                  <a:gd name="connsiteY9" fmla="*/ 3741575 h 3741575"/>
                  <a:gd name="connsiteX0" fmla="*/ 0 w 3340359"/>
                  <a:gd name="connsiteY0" fmla="*/ 0 h 3741575"/>
                  <a:gd name="connsiteX1" fmla="*/ 625151 w 3340359"/>
                  <a:gd name="connsiteY1" fmla="*/ 27991 h 3741575"/>
                  <a:gd name="connsiteX2" fmla="*/ 1212980 w 3340359"/>
                  <a:gd name="connsiteY2" fmla="*/ 93306 h 3741575"/>
                  <a:gd name="connsiteX3" fmla="*/ 1562626 w 3340359"/>
                  <a:gd name="connsiteY3" fmla="*/ 718457 h 3741575"/>
                  <a:gd name="connsiteX4" fmla="*/ 1622198 w 3340359"/>
                  <a:gd name="connsiteY4" fmla="*/ 1446244 h 3741575"/>
                  <a:gd name="connsiteX5" fmla="*/ 1659078 w 3340359"/>
                  <a:gd name="connsiteY5" fmla="*/ 2537926 h 3741575"/>
                  <a:gd name="connsiteX6" fmla="*/ 2391478 w 3340359"/>
                  <a:gd name="connsiteY6" fmla="*/ 2883159 h 3741575"/>
                  <a:gd name="connsiteX7" fmla="*/ 2986681 w 3340359"/>
                  <a:gd name="connsiteY7" fmla="*/ 2967134 h 3741575"/>
                  <a:gd name="connsiteX8" fmla="*/ 3249007 w 3340359"/>
                  <a:gd name="connsiteY8" fmla="*/ 3125755 h 3741575"/>
                  <a:gd name="connsiteX9" fmla="*/ 3340359 w 3340359"/>
                  <a:gd name="connsiteY9" fmla="*/ 3741575 h 374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40359" h="3741575">
                    <a:moveTo>
                      <a:pt x="0" y="0"/>
                    </a:moveTo>
                    <a:cubicBezTo>
                      <a:pt x="531067" y="13218"/>
                      <a:pt x="264367" y="3109"/>
                      <a:pt x="625151" y="27991"/>
                    </a:cubicBezTo>
                    <a:cubicBezTo>
                      <a:pt x="985935" y="52873"/>
                      <a:pt x="1056734" y="-21772"/>
                      <a:pt x="1212980" y="93306"/>
                    </a:cubicBezTo>
                    <a:cubicBezTo>
                      <a:pt x="1369226" y="208384"/>
                      <a:pt x="1494423" y="492967"/>
                      <a:pt x="1562626" y="718457"/>
                    </a:cubicBezTo>
                    <a:cubicBezTo>
                      <a:pt x="1630829" y="943947"/>
                      <a:pt x="1606123" y="1142999"/>
                      <a:pt x="1622198" y="1446244"/>
                    </a:cubicBezTo>
                    <a:cubicBezTo>
                      <a:pt x="1638273" y="1749489"/>
                      <a:pt x="1530865" y="2298440"/>
                      <a:pt x="1659078" y="2537926"/>
                    </a:cubicBezTo>
                    <a:cubicBezTo>
                      <a:pt x="1787291" y="2777412"/>
                      <a:pt x="2170211" y="2811624"/>
                      <a:pt x="2391478" y="2883159"/>
                    </a:cubicBezTo>
                    <a:cubicBezTo>
                      <a:pt x="2612745" y="2954694"/>
                      <a:pt x="2843760" y="2926701"/>
                      <a:pt x="2986681" y="2967134"/>
                    </a:cubicBezTo>
                    <a:cubicBezTo>
                      <a:pt x="3129602" y="3007567"/>
                      <a:pt x="3155701" y="3074437"/>
                      <a:pt x="3249007" y="3125755"/>
                    </a:cubicBezTo>
                    <a:cubicBezTo>
                      <a:pt x="3342313" y="3177073"/>
                      <a:pt x="3331028" y="3622609"/>
                      <a:pt x="3340359" y="3741575"/>
                    </a:cubicBezTo>
                  </a:path>
                </a:pathLst>
              </a:custGeom>
              <a:noFill/>
              <a:ln w="28575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79" name="Group 78">
                <a:extLst>
                  <a:ext uri="{FF2B5EF4-FFF2-40B4-BE49-F238E27FC236}">
                    <a16:creationId xmlns:a16="http://schemas.microsoft.com/office/drawing/2014/main" id="{C1151DCA-A141-6FBD-5E03-978F42C47CDE}"/>
                  </a:ext>
                </a:extLst>
              </p:cNvPr>
              <p:cNvGrpSpPr/>
              <p:nvPr/>
            </p:nvGrpSpPr>
            <p:grpSpPr>
              <a:xfrm>
                <a:off x="7493" y="719216"/>
                <a:ext cx="11309375" cy="5580433"/>
                <a:chOff x="744969" y="1092441"/>
                <a:chExt cx="11309375" cy="5580433"/>
              </a:xfrm>
            </p:grpSpPr>
            <p:sp>
              <p:nvSpPr>
                <p:cNvPr id="27" name="Freeform: Shape 26">
                  <a:extLst>
                    <a:ext uri="{FF2B5EF4-FFF2-40B4-BE49-F238E27FC236}">
                      <a16:creationId xmlns:a16="http://schemas.microsoft.com/office/drawing/2014/main" id="{B99128CF-3EAC-14C1-68F7-2898E28FED35}"/>
                    </a:ext>
                  </a:extLst>
                </p:cNvPr>
                <p:cNvSpPr/>
                <p:nvPr/>
              </p:nvSpPr>
              <p:spPr>
                <a:xfrm rot="5400000">
                  <a:off x="4618630" y="2213022"/>
                  <a:ext cx="2108200" cy="1206500"/>
                </a:xfrm>
                <a:custGeom>
                  <a:avLst/>
                  <a:gdLst>
                    <a:gd name="connsiteX0" fmla="*/ 257175 w 2108200"/>
                    <a:gd name="connsiteY0" fmla="*/ 260353 h 1206500"/>
                    <a:gd name="connsiteX1" fmla="*/ 257175 w 2108200"/>
                    <a:gd name="connsiteY1" fmla="*/ 946146 h 1206500"/>
                    <a:gd name="connsiteX2" fmla="*/ 1851025 w 2108200"/>
                    <a:gd name="connsiteY2" fmla="*/ 946146 h 1206500"/>
                    <a:gd name="connsiteX3" fmla="*/ 1851025 w 2108200"/>
                    <a:gd name="connsiteY3" fmla="*/ 260353 h 1206500"/>
                    <a:gd name="connsiteX4" fmla="*/ 0 w 2108200"/>
                    <a:gd name="connsiteY4" fmla="*/ 0 h 1206500"/>
                    <a:gd name="connsiteX5" fmla="*/ 2108200 w 2108200"/>
                    <a:gd name="connsiteY5" fmla="*/ 0 h 1206500"/>
                    <a:gd name="connsiteX6" fmla="*/ 2108200 w 2108200"/>
                    <a:gd name="connsiteY6" fmla="*/ 1206500 h 1206500"/>
                    <a:gd name="connsiteX7" fmla="*/ 0 w 2108200"/>
                    <a:gd name="connsiteY7" fmla="*/ 1206500 h 1206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108200" h="1206500">
                      <a:moveTo>
                        <a:pt x="257175" y="260353"/>
                      </a:moveTo>
                      <a:lnTo>
                        <a:pt x="257175" y="946146"/>
                      </a:lnTo>
                      <a:lnTo>
                        <a:pt x="1851025" y="946146"/>
                      </a:lnTo>
                      <a:lnTo>
                        <a:pt x="1851025" y="260353"/>
                      </a:lnTo>
                      <a:close/>
                      <a:moveTo>
                        <a:pt x="0" y="0"/>
                      </a:moveTo>
                      <a:lnTo>
                        <a:pt x="2108200" y="0"/>
                      </a:lnTo>
                      <a:lnTo>
                        <a:pt x="2108200" y="1206500"/>
                      </a:lnTo>
                      <a:lnTo>
                        <a:pt x="0" y="1206500"/>
                      </a:lnTo>
                      <a:close/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F6FDA713-63C5-64BB-CE04-9DAB0A085810}"/>
                    </a:ext>
                  </a:extLst>
                </p:cNvPr>
                <p:cNvSpPr txBox="1"/>
                <p:nvPr/>
              </p:nvSpPr>
              <p:spPr>
                <a:xfrm rot="5400000">
                  <a:off x="4871068" y="2631606"/>
                  <a:ext cx="160332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GB" dirty="0"/>
                    <a:t>Sensor Module</a:t>
                  </a:r>
                </a:p>
              </p:txBody>
            </p:sp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22F30CB6-D65E-5C8C-3BFF-4041009485BF}"/>
                    </a:ext>
                  </a:extLst>
                </p:cNvPr>
                <p:cNvSpPr txBox="1"/>
                <p:nvPr/>
              </p:nvSpPr>
              <p:spPr>
                <a:xfrm>
                  <a:off x="5096530" y="3591700"/>
                  <a:ext cx="11938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dirty="0"/>
                    <a:t>Insulation</a:t>
                  </a:r>
                </a:p>
              </p:txBody>
            </p:sp>
            <p:sp>
              <p:nvSpPr>
                <p:cNvPr id="71" name="Freeform: Shape 70">
                  <a:extLst>
                    <a:ext uri="{FF2B5EF4-FFF2-40B4-BE49-F238E27FC236}">
                      <a16:creationId xmlns:a16="http://schemas.microsoft.com/office/drawing/2014/main" id="{FA54E987-0DC1-3DC9-F8F9-66CA251203DF}"/>
                    </a:ext>
                  </a:extLst>
                </p:cNvPr>
                <p:cNvSpPr/>
                <p:nvPr/>
              </p:nvSpPr>
              <p:spPr>
                <a:xfrm>
                  <a:off x="5762626" y="1193378"/>
                  <a:ext cx="4127824" cy="792585"/>
                </a:xfrm>
                <a:custGeom>
                  <a:avLst/>
                  <a:gdLst>
                    <a:gd name="connsiteX0" fmla="*/ 0 w 3267075"/>
                    <a:gd name="connsiteY0" fmla="*/ 764848 h 764848"/>
                    <a:gd name="connsiteX1" fmla="*/ 733425 w 3267075"/>
                    <a:gd name="connsiteY1" fmla="*/ 345748 h 764848"/>
                    <a:gd name="connsiteX2" fmla="*/ 1085850 w 3267075"/>
                    <a:gd name="connsiteY2" fmla="*/ 212398 h 764848"/>
                    <a:gd name="connsiteX3" fmla="*/ 1857375 w 3267075"/>
                    <a:gd name="connsiteY3" fmla="*/ 50473 h 764848"/>
                    <a:gd name="connsiteX4" fmla="*/ 2990850 w 3267075"/>
                    <a:gd name="connsiteY4" fmla="*/ 31423 h 764848"/>
                    <a:gd name="connsiteX5" fmla="*/ 3267075 w 3267075"/>
                    <a:gd name="connsiteY5" fmla="*/ 450523 h 764848"/>
                    <a:gd name="connsiteX0" fmla="*/ 0 w 3215142"/>
                    <a:gd name="connsiteY0" fmla="*/ 807711 h 807711"/>
                    <a:gd name="connsiteX1" fmla="*/ 681492 w 3215142"/>
                    <a:gd name="connsiteY1" fmla="*/ 345748 h 807711"/>
                    <a:gd name="connsiteX2" fmla="*/ 1033917 w 3215142"/>
                    <a:gd name="connsiteY2" fmla="*/ 212398 h 807711"/>
                    <a:gd name="connsiteX3" fmla="*/ 1805442 w 3215142"/>
                    <a:gd name="connsiteY3" fmla="*/ 50473 h 807711"/>
                    <a:gd name="connsiteX4" fmla="*/ 2938917 w 3215142"/>
                    <a:gd name="connsiteY4" fmla="*/ 31423 h 807711"/>
                    <a:gd name="connsiteX5" fmla="*/ 3215142 w 3215142"/>
                    <a:gd name="connsiteY5" fmla="*/ 450523 h 807711"/>
                    <a:gd name="connsiteX0" fmla="*/ 0 w 3215142"/>
                    <a:gd name="connsiteY0" fmla="*/ 807711 h 807711"/>
                    <a:gd name="connsiteX1" fmla="*/ 681492 w 3215142"/>
                    <a:gd name="connsiteY1" fmla="*/ 345748 h 807711"/>
                    <a:gd name="connsiteX2" fmla="*/ 1033917 w 3215142"/>
                    <a:gd name="connsiteY2" fmla="*/ 212398 h 807711"/>
                    <a:gd name="connsiteX3" fmla="*/ 1805442 w 3215142"/>
                    <a:gd name="connsiteY3" fmla="*/ 50473 h 807711"/>
                    <a:gd name="connsiteX4" fmla="*/ 2938917 w 3215142"/>
                    <a:gd name="connsiteY4" fmla="*/ 31423 h 807711"/>
                    <a:gd name="connsiteX5" fmla="*/ 3215142 w 3215142"/>
                    <a:gd name="connsiteY5" fmla="*/ 450523 h 807711"/>
                    <a:gd name="connsiteX0" fmla="*/ 0 w 3215142"/>
                    <a:gd name="connsiteY0" fmla="*/ 807711 h 807711"/>
                    <a:gd name="connsiteX1" fmla="*/ 681492 w 3215142"/>
                    <a:gd name="connsiteY1" fmla="*/ 345748 h 807711"/>
                    <a:gd name="connsiteX2" fmla="*/ 1033917 w 3215142"/>
                    <a:gd name="connsiteY2" fmla="*/ 212398 h 807711"/>
                    <a:gd name="connsiteX3" fmla="*/ 1805442 w 3215142"/>
                    <a:gd name="connsiteY3" fmla="*/ 50473 h 807711"/>
                    <a:gd name="connsiteX4" fmla="*/ 2938917 w 3215142"/>
                    <a:gd name="connsiteY4" fmla="*/ 31423 h 807711"/>
                    <a:gd name="connsiteX5" fmla="*/ 3215142 w 3215142"/>
                    <a:gd name="connsiteY5" fmla="*/ 704523 h 807711"/>
                    <a:gd name="connsiteX0" fmla="*/ 0 w 3215142"/>
                    <a:gd name="connsiteY0" fmla="*/ 807711 h 807711"/>
                    <a:gd name="connsiteX1" fmla="*/ 681492 w 3215142"/>
                    <a:gd name="connsiteY1" fmla="*/ 345748 h 807711"/>
                    <a:gd name="connsiteX2" fmla="*/ 1033917 w 3215142"/>
                    <a:gd name="connsiteY2" fmla="*/ 212398 h 807711"/>
                    <a:gd name="connsiteX3" fmla="*/ 1805442 w 3215142"/>
                    <a:gd name="connsiteY3" fmla="*/ 50473 h 807711"/>
                    <a:gd name="connsiteX4" fmla="*/ 2938917 w 3215142"/>
                    <a:gd name="connsiteY4" fmla="*/ 31423 h 807711"/>
                    <a:gd name="connsiteX5" fmla="*/ 3215142 w 3215142"/>
                    <a:gd name="connsiteY5" fmla="*/ 704523 h 807711"/>
                    <a:gd name="connsiteX0" fmla="*/ 0 w 3215142"/>
                    <a:gd name="connsiteY0" fmla="*/ 817670 h 817670"/>
                    <a:gd name="connsiteX1" fmla="*/ 681492 w 3215142"/>
                    <a:gd name="connsiteY1" fmla="*/ 355707 h 817670"/>
                    <a:gd name="connsiteX2" fmla="*/ 1033917 w 3215142"/>
                    <a:gd name="connsiteY2" fmla="*/ 222357 h 817670"/>
                    <a:gd name="connsiteX3" fmla="*/ 1805442 w 3215142"/>
                    <a:gd name="connsiteY3" fmla="*/ 60432 h 817670"/>
                    <a:gd name="connsiteX4" fmla="*/ 3008161 w 3215142"/>
                    <a:gd name="connsiteY4" fmla="*/ 28682 h 817670"/>
                    <a:gd name="connsiteX5" fmla="*/ 3215142 w 3215142"/>
                    <a:gd name="connsiteY5" fmla="*/ 714482 h 817670"/>
                    <a:gd name="connsiteX0" fmla="*/ 0 w 3222194"/>
                    <a:gd name="connsiteY0" fmla="*/ 817670 h 817670"/>
                    <a:gd name="connsiteX1" fmla="*/ 681492 w 3222194"/>
                    <a:gd name="connsiteY1" fmla="*/ 355707 h 817670"/>
                    <a:gd name="connsiteX2" fmla="*/ 1033917 w 3222194"/>
                    <a:gd name="connsiteY2" fmla="*/ 222357 h 817670"/>
                    <a:gd name="connsiteX3" fmla="*/ 1805442 w 3222194"/>
                    <a:gd name="connsiteY3" fmla="*/ 60432 h 817670"/>
                    <a:gd name="connsiteX4" fmla="*/ 3008161 w 3222194"/>
                    <a:gd name="connsiteY4" fmla="*/ 28682 h 817670"/>
                    <a:gd name="connsiteX5" fmla="*/ 3215142 w 3222194"/>
                    <a:gd name="connsiteY5" fmla="*/ 714482 h 817670"/>
                    <a:gd name="connsiteX0" fmla="*/ 0 w 3222194"/>
                    <a:gd name="connsiteY0" fmla="*/ 792585 h 792585"/>
                    <a:gd name="connsiteX1" fmla="*/ 681492 w 3222194"/>
                    <a:gd name="connsiteY1" fmla="*/ 330622 h 792585"/>
                    <a:gd name="connsiteX2" fmla="*/ 1033917 w 3222194"/>
                    <a:gd name="connsiteY2" fmla="*/ 197272 h 792585"/>
                    <a:gd name="connsiteX3" fmla="*/ 1805442 w 3222194"/>
                    <a:gd name="connsiteY3" fmla="*/ 35347 h 792585"/>
                    <a:gd name="connsiteX4" fmla="*/ 3008161 w 3222194"/>
                    <a:gd name="connsiteY4" fmla="*/ 3597 h 792585"/>
                    <a:gd name="connsiteX5" fmla="*/ 3215142 w 3222194"/>
                    <a:gd name="connsiteY5" fmla="*/ 689397 h 792585"/>
                    <a:gd name="connsiteX0" fmla="*/ 0 w 3215142"/>
                    <a:gd name="connsiteY0" fmla="*/ 792585 h 792585"/>
                    <a:gd name="connsiteX1" fmla="*/ 681492 w 3215142"/>
                    <a:gd name="connsiteY1" fmla="*/ 330622 h 792585"/>
                    <a:gd name="connsiteX2" fmla="*/ 1033917 w 3215142"/>
                    <a:gd name="connsiteY2" fmla="*/ 197272 h 792585"/>
                    <a:gd name="connsiteX3" fmla="*/ 1805442 w 3215142"/>
                    <a:gd name="connsiteY3" fmla="*/ 35347 h 792585"/>
                    <a:gd name="connsiteX4" fmla="*/ 3008161 w 3215142"/>
                    <a:gd name="connsiteY4" fmla="*/ 3597 h 792585"/>
                    <a:gd name="connsiteX5" fmla="*/ 3215142 w 3215142"/>
                    <a:gd name="connsiteY5" fmla="*/ 689397 h 7925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215142" h="792585">
                      <a:moveTo>
                        <a:pt x="0" y="792585"/>
                      </a:moveTo>
                      <a:cubicBezTo>
                        <a:pt x="276225" y="605260"/>
                        <a:pt x="509173" y="429841"/>
                        <a:pt x="681492" y="330622"/>
                      </a:cubicBezTo>
                      <a:cubicBezTo>
                        <a:pt x="853812" y="231403"/>
                        <a:pt x="846592" y="246484"/>
                        <a:pt x="1033917" y="197272"/>
                      </a:cubicBezTo>
                      <a:cubicBezTo>
                        <a:pt x="1221242" y="148059"/>
                        <a:pt x="1476401" y="67626"/>
                        <a:pt x="1805442" y="35347"/>
                      </a:cubicBezTo>
                      <a:cubicBezTo>
                        <a:pt x="2134483" y="3068"/>
                        <a:pt x="2753427" y="-5928"/>
                        <a:pt x="3008161" y="3597"/>
                      </a:cubicBezTo>
                      <a:cubicBezTo>
                        <a:pt x="3223327" y="6772"/>
                        <a:pt x="3209342" y="62334"/>
                        <a:pt x="3215142" y="689397"/>
                      </a:cubicBezTo>
                    </a:path>
                  </a:pathLst>
                </a:custGeom>
                <a:ln w="28575">
                  <a:solidFill>
                    <a:srgbClr val="C0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3" name="Freeform: Shape 72">
                  <a:extLst>
                    <a:ext uri="{FF2B5EF4-FFF2-40B4-BE49-F238E27FC236}">
                      <a16:creationId xmlns:a16="http://schemas.microsoft.com/office/drawing/2014/main" id="{696D95E7-1B1E-4C5C-8486-4446A76BC271}"/>
                    </a:ext>
                  </a:extLst>
                </p:cNvPr>
                <p:cNvSpPr/>
                <p:nvPr/>
              </p:nvSpPr>
              <p:spPr>
                <a:xfrm>
                  <a:off x="5700713" y="1268071"/>
                  <a:ext cx="3915212" cy="2614168"/>
                </a:xfrm>
                <a:custGeom>
                  <a:avLst/>
                  <a:gdLst>
                    <a:gd name="connsiteX0" fmla="*/ 0 w 2992966"/>
                    <a:gd name="connsiteY0" fmla="*/ 2279629 h 2533065"/>
                    <a:gd name="connsiteX1" fmla="*/ 342900 w 2992966"/>
                    <a:gd name="connsiteY1" fmla="*/ 2336779 h 2533065"/>
                    <a:gd name="connsiteX2" fmla="*/ 1114425 w 2992966"/>
                    <a:gd name="connsiteY2" fmla="*/ 2412979 h 2533065"/>
                    <a:gd name="connsiteX3" fmla="*/ 1657350 w 2992966"/>
                    <a:gd name="connsiteY3" fmla="*/ 536554 h 2533065"/>
                    <a:gd name="connsiteX4" fmla="*/ 2781300 w 2992966"/>
                    <a:gd name="connsiteY4" fmla="*/ 3154 h 2533065"/>
                    <a:gd name="connsiteX5" fmla="*/ 2990850 w 2992966"/>
                    <a:gd name="connsiteY5" fmla="*/ 355579 h 2533065"/>
                    <a:gd name="connsiteX0" fmla="*/ 0 w 2992966"/>
                    <a:gd name="connsiteY0" fmla="*/ 2285350 h 2558360"/>
                    <a:gd name="connsiteX1" fmla="*/ 342900 w 2992966"/>
                    <a:gd name="connsiteY1" fmla="*/ 2342500 h 2558360"/>
                    <a:gd name="connsiteX2" fmla="*/ 1114425 w 2992966"/>
                    <a:gd name="connsiteY2" fmla="*/ 2418700 h 2558360"/>
                    <a:gd name="connsiteX3" fmla="*/ 1543501 w 2992966"/>
                    <a:gd name="connsiteY3" fmla="*/ 275575 h 2558360"/>
                    <a:gd name="connsiteX4" fmla="*/ 2781300 w 2992966"/>
                    <a:gd name="connsiteY4" fmla="*/ 8875 h 2558360"/>
                    <a:gd name="connsiteX5" fmla="*/ 2990850 w 2992966"/>
                    <a:gd name="connsiteY5" fmla="*/ 361300 h 2558360"/>
                    <a:gd name="connsiteX0" fmla="*/ 0 w 2996980"/>
                    <a:gd name="connsiteY0" fmla="*/ 2291867 h 2564877"/>
                    <a:gd name="connsiteX1" fmla="*/ 342900 w 2996980"/>
                    <a:gd name="connsiteY1" fmla="*/ 2349017 h 2564877"/>
                    <a:gd name="connsiteX2" fmla="*/ 1114425 w 2996980"/>
                    <a:gd name="connsiteY2" fmla="*/ 2425217 h 2564877"/>
                    <a:gd name="connsiteX3" fmla="*/ 1543501 w 2996980"/>
                    <a:gd name="connsiteY3" fmla="*/ 282092 h 2564877"/>
                    <a:gd name="connsiteX4" fmla="*/ 2811660 w 2996980"/>
                    <a:gd name="connsiteY4" fmla="*/ 5867 h 2564877"/>
                    <a:gd name="connsiteX5" fmla="*/ 2990850 w 2996980"/>
                    <a:gd name="connsiteY5" fmla="*/ 367817 h 2564877"/>
                    <a:gd name="connsiteX0" fmla="*/ 0 w 3122214"/>
                    <a:gd name="connsiteY0" fmla="*/ 2315679 h 2564133"/>
                    <a:gd name="connsiteX1" fmla="*/ 468134 w 3122214"/>
                    <a:gd name="connsiteY1" fmla="*/ 2349017 h 2564133"/>
                    <a:gd name="connsiteX2" fmla="*/ 1239659 w 3122214"/>
                    <a:gd name="connsiteY2" fmla="*/ 2425217 h 2564133"/>
                    <a:gd name="connsiteX3" fmla="*/ 1668735 w 3122214"/>
                    <a:gd name="connsiteY3" fmla="*/ 282092 h 2564133"/>
                    <a:gd name="connsiteX4" fmla="*/ 2936894 w 3122214"/>
                    <a:gd name="connsiteY4" fmla="*/ 5867 h 2564133"/>
                    <a:gd name="connsiteX5" fmla="*/ 3116084 w 3122214"/>
                    <a:gd name="connsiteY5" fmla="*/ 367817 h 2564133"/>
                    <a:gd name="connsiteX0" fmla="*/ 0 w 3119911"/>
                    <a:gd name="connsiteY0" fmla="*/ 2315679 h 2564133"/>
                    <a:gd name="connsiteX1" fmla="*/ 468134 w 3119911"/>
                    <a:gd name="connsiteY1" fmla="*/ 2349017 h 2564133"/>
                    <a:gd name="connsiteX2" fmla="*/ 1239659 w 3119911"/>
                    <a:gd name="connsiteY2" fmla="*/ 2425217 h 2564133"/>
                    <a:gd name="connsiteX3" fmla="*/ 1668735 w 3119911"/>
                    <a:gd name="connsiteY3" fmla="*/ 282092 h 2564133"/>
                    <a:gd name="connsiteX4" fmla="*/ 2936894 w 3119911"/>
                    <a:gd name="connsiteY4" fmla="*/ 5867 h 2564133"/>
                    <a:gd name="connsiteX5" fmla="*/ 3116084 w 3119911"/>
                    <a:gd name="connsiteY5" fmla="*/ 367817 h 2564133"/>
                    <a:gd name="connsiteX0" fmla="*/ 0 w 3123141"/>
                    <a:gd name="connsiteY0" fmla="*/ 2315679 h 2564133"/>
                    <a:gd name="connsiteX1" fmla="*/ 468134 w 3123141"/>
                    <a:gd name="connsiteY1" fmla="*/ 2349017 h 2564133"/>
                    <a:gd name="connsiteX2" fmla="*/ 1239659 w 3123141"/>
                    <a:gd name="connsiteY2" fmla="*/ 2425217 h 2564133"/>
                    <a:gd name="connsiteX3" fmla="*/ 1668735 w 3123141"/>
                    <a:gd name="connsiteY3" fmla="*/ 282092 h 2564133"/>
                    <a:gd name="connsiteX4" fmla="*/ 2936894 w 3123141"/>
                    <a:gd name="connsiteY4" fmla="*/ 5867 h 2564133"/>
                    <a:gd name="connsiteX5" fmla="*/ 3116084 w 3123141"/>
                    <a:gd name="connsiteY5" fmla="*/ 367817 h 2564133"/>
                    <a:gd name="connsiteX0" fmla="*/ 0 w 3123141"/>
                    <a:gd name="connsiteY0" fmla="*/ 2315679 h 2564133"/>
                    <a:gd name="connsiteX1" fmla="*/ 468134 w 3123141"/>
                    <a:gd name="connsiteY1" fmla="*/ 2349017 h 2564133"/>
                    <a:gd name="connsiteX2" fmla="*/ 1239659 w 3123141"/>
                    <a:gd name="connsiteY2" fmla="*/ 2425217 h 2564133"/>
                    <a:gd name="connsiteX3" fmla="*/ 1668735 w 3123141"/>
                    <a:gd name="connsiteY3" fmla="*/ 282092 h 2564133"/>
                    <a:gd name="connsiteX4" fmla="*/ 2936894 w 3123141"/>
                    <a:gd name="connsiteY4" fmla="*/ 5867 h 2564133"/>
                    <a:gd name="connsiteX5" fmla="*/ 3116084 w 3123141"/>
                    <a:gd name="connsiteY5" fmla="*/ 367817 h 2564133"/>
                    <a:gd name="connsiteX0" fmla="*/ 0 w 3124306"/>
                    <a:gd name="connsiteY0" fmla="*/ 2360612 h 2609066"/>
                    <a:gd name="connsiteX1" fmla="*/ 468134 w 3124306"/>
                    <a:gd name="connsiteY1" fmla="*/ 2393950 h 2609066"/>
                    <a:gd name="connsiteX2" fmla="*/ 1239659 w 3124306"/>
                    <a:gd name="connsiteY2" fmla="*/ 2470150 h 2609066"/>
                    <a:gd name="connsiteX3" fmla="*/ 1668735 w 3124306"/>
                    <a:gd name="connsiteY3" fmla="*/ 327025 h 2609066"/>
                    <a:gd name="connsiteX4" fmla="*/ 2941954 w 3124306"/>
                    <a:gd name="connsiteY4" fmla="*/ 0 h 2609066"/>
                    <a:gd name="connsiteX5" fmla="*/ 3116084 w 3124306"/>
                    <a:gd name="connsiteY5" fmla="*/ 412750 h 2609066"/>
                    <a:gd name="connsiteX0" fmla="*/ 0 w 3124306"/>
                    <a:gd name="connsiteY0" fmla="*/ 2365714 h 2614168"/>
                    <a:gd name="connsiteX1" fmla="*/ 468134 w 3124306"/>
                    <a:gd name="connsiteY1" fmla="*/ 2399052 h 2614168"/>
                    <a:gd name="connsiteX2" fmla="*/ 1239659 w 3124306"/>
                    <a:gd name="connsiteY2" fmla="*/ 2475252 h 2614168"/>
                    <a:gd name="connsiteX3" fmla="*/ 1668735 w 3124306"/>
                    <a:gd name="connsiteY3" fmla="*/ 332127 h 2614168"/>
                    <a:gd name="connsiteX4" fmla="*/ 2941954 w 3124306"/>
                    <a:gd name="connsiteY4" fmla="*/ 5102 h 2614168"/>
                    <a:gd name="connsiteX5" fmla="*/ 3116084 w 3124306"/>
                    <a:gd name="connsiteY5" fmla="*/ 417852 h 2614168"/>
                    <a:gd name="connsiteX0" fmla="*/ 0 w 3119814"/>
                    <a:gd name="connsiteY0" fmla="*/ 2365714 h 2614168"/>
                    <a:gd name="connsiteX1" fmla="*/ 468134 w 3119814"/>
                    <a:gd name="connsiteY1" fmla="*/ 2399052 h 2614168"/>
                    <a:gd name="connsiteX2" fmla="*/ 1239659 w 3119814"/>
                    <a:gd name="connsiteY2" fmla="*/ 2475252 h 2614168"/>
                    <a:gd name="connsiteX3" fmla="*/ 1668735 w 3119814"/>
                    <a:gd name="connsiteY3" fmla="*/ 332127 h 2614168"/>
                    <a:gd name="connsiteX4" fmla="*/ 2941954 w 3119814"/>
                    <a:gd name="connsiteY4" fmla="*/ 5102 h 2614168"/>
                    <a:gd name="connsiteX5" fmla="*/ 3116084 w 3119814"/>
                    <a:gd name="connsiteY5" fmla="*/ 417852 h 26141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119814" h="2614168">
                      <a:moveTo>
                        <a:pt x="0" y="2365714"/>
                      </a:moveTo>
                      <a:cubicBezTo>
                        <a:pt x="78581" y="2383176"/>
                        <a:pt x="261524" y="2380796"/>
                        <a:pt x="468134" y="2399052"/>
                      </a:cubicBezTo>
                      <a:cubicBezTo>
                        <a:pt x="674744" y="2417308"/>
                        <a:pt x="1039559" y="2819739"/>
                        <a:pt x="1239659" y="2475252"/>
                      </a:cubicBezTo>
                      <a:cubicBezTo>
                        <a:pt x="1439759" y="2130765"/>
                        <a:pt x="1385019" y="743819"/>
                        <a:pt x="1668735" y="332127"/>
                      </a:cubicBezTo>
                      <a:cubicBezTo>
                        <a:pt x="1952451" y="-79565"/>
                        <a:pt x="2714644" y="9864"/>
                        <a:pt x="2941954" y="5102"/>
                      </a:cubicBezTo>
                      <a:cubicBezTo>
                        <a:pt x="3169264" y="25739"/>
                        <a:pt x="3112314" y="-65542"/>
                        <a:pt x="3116084" y="417852"/>
                      </a:cubicBezTo>
                    </a:path>
                  </a:pathLst>
                </a:custGeom>
                <a:ln w="28575">
                  <a:solidFill>
                    <a:srgbClr val="C0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DBFB3073-6D9B-EB27-5B76-73E4041342A6}"/>
                    </a:ext>
                  </a:extLst>
                </p:cNvPr>
                <p:cNvSpPr/>
                <p:nvPr/>
              </p:nvSpPr>
              <p:spPr>
                <a:xfrm>
                  <a:off x="6114624" y="2665114"/>
                  <a:ext cx="2140990" cy="369331"/>
                </a:xfrm>
                <a:prstGeom prst="rect">
                  <a:avLst/>
                </a:prstGeom>
                <a:pattFill prst="ltHorz">
                  <a:fgClr>
                    <a:schemeClr val="accent4">
                      <a:lumMod val="75000"/>
                    </a:schemeClr>
                  </a:fgClr>
                  <a:bgClr>
                    <a:schemeClr val="bg1">
                      <a:lumMod val="95000"/>
                    </a:schemeClr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384A91A2-66EC-4233-0833-0F17DD1CFB6F}"/>
                    </a:ext>
                  </a:extLst>
                </p:cNvPr>
                <p:cNvSpPr/>
                <p:nvPr/>
              </p:nvSpPr>
              <p:spPr>
                <a:xfrm>
                  <a:off x="8139132" y="1600199"/>
                  <a:ext cx="3915212" cy="2486021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r>
                    <a:rPr lang="en-GB" dirty="0"/>
                    <a:t>System</a:t>
                  </a:r>
                </a:p>
                <a:p>
                  <a:pPr algn="r"/>
                  <a:r>
                    <a:rPr lang="en-GB" dirty="0"/>
                    <a:t>Controller</a:t>
                  </a:r>
                </a:p>
                <a:p>
                  <a:pPr algn="r"/>
                  <a:r>
                    <a:rPr lang="en-GB" dirty="0"/>
                    <a:t>(</a:t>
                  </a:r>
                  <a:r>
                    <a:rPr lang="en-GB" dirty="0" err="1"/>
                    <a:t>Sysc</a:t>
                  </a:r>
                  <a:r>
                    <a:rPr lang="en-GB" dirty="0"/>
                    <a:t>)</a:t>
                  </a:r>
                </a:p>
              </p:txBody>
            </p:sp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5DB965AA-733A-9642-42C8-FE534F99B57B}"/>
                    </a:ext>
                  </a:extLst>
                </p:cNvPr>
                <p:cNvSpPr txBox="1"/>
                <p:nvPr/>
              </p:nvSpPr>
              <p:spPr>
                <a:xfrm>
                  <a:off x="744969" y="2857397"/>
                  <a:ext cx="183313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dirty="0"/>
                    <a:t>Heating Elements</a:t>
                  </a:r>
                </a:p>
              </p:txBody>
            </p:sp>
            <p:sp>
              <p:nvSpPr>
                <p:cNvPr id="41" name="Freeform: Shape 40">
                  <a:extLst>
                    <a:ext uri="{FF2B5EF4-FFF2-40B4-BE49-F238E27FC236}">
                      <a16:creationId xmlns:a16="http://schemas.microsoft.com/office/drawing/2014/main" id="{32C3AF72-2BC1-11B1-D88C-3BD48C00A351}"/>
                    </a:ext>
                  </a:extLst>
                </p:cNvPr>
                <p:cNvSpPr/>
                <p:nvPr/>
              </p:nvSpPr>
              <p:spPr>
                <a:xfrm>
                  <a:off x="3681127" y="2444417"/>
                  <a:ext cx="1684931" cy="2856165"/>
                </a:xfrm>
                <a:custGeom>
                  <a:avLst/>
                  <a:gdLst>
                    <a:gd name="connsiteX0" fmla="*/ 1339774 w 1339774"/>
                    <a:gd name="connsiteY0" fmla="*/ 0 h 2578100"/>
                    <a:gd name="connsiteX1" fmla="*/ 628574 w 1339774"/>
                    <a:gd name="connsiteY1" fmla="*/ 165100 h 2578100"/>
                    <a:gd name="connsiteX2" fmla="*/ 6274 w 1339774"/>
                    <a:gd name="connsiteY2" fmla="*/ 787400 h 2578100"/>
                    <a:gd name="connsiteX3" fmla="*/ 1022274 w 1339774"/>
                    <a:gd name="connsiteY3" fmla="*/ 2032000 h 2578100"/>
                    <a:gd name="connsiteX4" fmla="*/ 1263574 w 1339774"/>
                    <a:gd name="connsiteY4" fmla="*/ 2578100 h 2578100"/>
                    <a:gd name="connsiteX0" fmla="*/ 1341458 w 1341458"/>
                    <a:gd name="connsiteY0" fmla="*/ 0 h 2578100"/>
                    <a:gd name="connsiteX1" fmla="*/ 592158 w 1341458"/>
                    <a:gd name="connsiteY1" fmla="*/ 127000 h 2578100"/>
                    <a:gd name="connsiteX2" fmla="*/ 7958 w 1341458"/>
                    <a:gd name="connsiteY2" fmla="*/ 787400 h 2578100"/>
                    <a:gd name="connsiteX3" fmla="*/ 1023958 w 1341458"/>
                    <a:gd name="connsiteY3" fmla="*/ 2032000 h 2578100"/>
                    <a:gd name="connsiteX4" fmla="*/ 1265258 w 1341458"/>
                    <a:gd name="connsiteY4" fmla="*/ 2578100 h 2578100"/>
                    <a:gd name="connsiteX0" fmla="*/ 1341662 w 1341662"/>
                    <a:gd name="connsiteY0" fmla="*/ 0 h 2578100"/>
                    <a:gd name="connsiteX1" fmla="*/ 592362 w 1341662"/>
                    <a:gd name="connsiteY1" fmla="*/ 127000 h 2578100"/>
                    <a:gd name="connsiteX2" fmla="*/ 8162 w 1341662"/>
                    <a:gd name="connsiteY2" fmla="*/ 787400 h 2578100"/>
                    <a:gd name="connsiteX3" fmla="*/ 1024162 w 1341662"/>
                    <a:gd name="connsiteY3" fmla="*/ 2032000 h 2578100"/>
                    <a:gd name="connsiteX4" fmla="*/ 1265462 w 1341662"/>
                    <a:gd name="connsiteY4" fmla="*/ 2578100 h 2578100"/>
                    <a:gd name="connsiteX0" fmla="*/ 1341662 w 1341662"/>
                    <a:gd name="connsiteY0" fmla="*/ 0 h 2681733"/>
                    <a:gd name="connsiteX1" fmla="*/ 592362 w 1341662"/>
                    <a:gd name="connsiteY1" fmla="*/ 127000 h 2681733"/>
                    <a:gd name="connsiteX2" fmla="*/ 8162 w 1341662"/>
                    <a:gd name="connsiteY2" fmla="*/ 787400 h 2681733"/>
                    <a:gd name="connsiteX3" fmla="*/ 1024162 w 1341662"/>
                    <a:gd name="connsiteY3" fmla="*/ 2032000 h 2681733"/>
                    <a:gd name="connsiteX4" fmla="*/ 1032950 w 1341662"/>
                    <a:gd name="connsiteY4" fmla="*/ 2681733 h 2681733"/>
                    <a:gd name="connsiteX0" fmla="*/ 1335341 w 1335341"/>
                    <a:gd name="connsiteY0" fmla="*/ 0 h 2681733"/>
                    <a:gd name="connsiteX1" fmla="*/ 586041 w 1335341"/>
                    <a:gd name="connsiteY1" fmla="*/ 127000 h 2681733"/>
                    <a:gd name="connsiteX2" fmla="*/ 1841 w 1335341"/>
                    <a:gd name="connsiteY2" fmla="*/ 787400 h 2681733"/>
                    <a:gd name="connsiteX3" fmla="*/ 775219 w 1335341"/>
                    <a:gd name="connsiteY3" fmla="*/ 2055030 h 2681733"/>
                    <a:gd name="connsiteX4" fmla="*/ 1026629 w 1335341"/>
                    <a:gd name="connsiteY4" fmla="*/ 2681733 h 2681733"/>
                    <a:gd name="connsiteX0" fmla="*/ 1338058 w 1338058"/>
                    <a:gd name="connsiteY0" fmla="*/ 0 h 2681733"/>
                    <a:gd name="connsiteX1" fmla="*/ 588758 w 1338058"/>
                    <a:gd name="connsiteY1" fmla="*/ 127000 h 2681733"/>
                    <a:gd name="connsiteX2" fmla="*/ 4558 w 1338058"/>
                    <a:gd name="connsiteY2" fmla="*/ 787400 h 2681733"/>
                    <a:gd name="connsiteX3" fmla="*/ 899247 w 1338058"/>
                    <a:gd name="connsiteY3" fmla="*/ 2147148 h 2681733"/>
                    <a:gd name="connsiteX4" fmla="*/ 1029346 w 1338058"/>
                    <a:gd name="connsiteY4" fmla="*/ 2681733 h 2681733"/>
                    <a:gd name="connsiteX0" fmla="*/ 1338058 w 1338058"/>
                    <a:gd name="connsiteY0" fmla="*/ 0 h 2589615"/>
                    <a:gd name="connsiteX1" fmla="*/ 588758 w 1338058"/>
                    <a:gd name="connsiteY1" fmla="*/ 127000 h 2589615"/>
                    <a:gd name="connsiteX2" fmla="*/ 4558 w 1338058"/>
                    <a:gd name="connsiteY2" fmla="*/ 787400 h 2589615"/>
                    <a:gd name="connsiteX3" fmla="*/ 899247 w 1338058"/>
                    <a:gd name="connsiteY3" fmla="*/ 2147148 h 2589615"/>
                    <a:gd name="connsiteX4" fmla="*/ 988909 w 1338058"/>
                    <a:gd name="connsiteY4" fmla="*/ 2589615 h 2589615"/>
                    <a:gd name="connsiteX0" fmla="*/ 1337044 w 1337044"/>
                    <a:gd name="connsiteY0" fmla="*/ 0 h 2589615"/>
                    <a:gd name="connsiteX1" fmla="*/ 587744 w 1337044"/>
                    <a:gd name="connsiteY1" fmla="*/ 127000 h 2589615"/>
                    <a:gd name="connsiteX2" fmla="*/ 3544 w 1337044"/>
                    <a:gd name="connsiteY2" fmla="*/ 787400 h 2589615"/>
                    <a:gd name="connsiteX3" fmla="*/ 857796 w 1337044"/>
                    <a:gd name="connsiteY3" fmla="*/ 2147148 h 2589615"/>
                    <a:gd name="connsiteX4" fmla="*/ 987895 w 1337044"/>
                    <a:gd name="connsiteY4" fmla="*/ 2589615 h 2589615"/>
                    <a:gd name="connsiteX0" fmla="*/ 1339913 w 1339913"/>
                    <a:gd name="connsiteY0" fmla="*/ 0 h 2589615"/>
                    <a:gd name="connsiteX1" fmla="*/ 590613 w 1339913"/>
                    <a:gd name="connsiteY1" fmla="*/ 127000 h 2589615"/>
                    <a:gd name="connsiteX2" fmla="*/ 6413 w 1339913"/>
                    <a:gd name="connsiteY2" fmla="*/ 787400 h 2589615"/>
                    <a:gd name="connsiteX3" fmla="*/ 966812 w 1339913"/>
                    <a:gd name="connsiteY3" fmla="*/ 2263736 h 2589615"/>
                    <a:gd name="connsiteX4" fmla="*/ 990764 w 1339913"/>
                    <a:gd name="connsiteY4" fmla="*/ 2589615 h 2589615"/>
                    <a:gd name="connsiteX0" fmla="*/ 1339913 w 1339913"/>
                    <a:gd name="connsiteY0" fmla="*/ 0 h 2589615"/>
                    <a:gd name="connsiteX1" fmla="*/ 590613 w 1339913"/>
                    <a:gd name="connsiteY1" fmla="*/ 127000 h 2589615"/>
                    <a:gd name="connsiteX2" fmla="*/ 6413 w 1339913"/>
                    <a:gd name="connsiteY2" fmla="*/ 787400 h 2589615"/>
                    <a:gd name="connsiteX3" fmla="*/ 966812 w 1339913"/>
                    <a:gd name="connsiteY3" fmla="*/ 2263736 h 2589615"/>
                    <a:gd name="connsiteX4" fmla="*/ 990764 w 1339913"/>
                    <a:gd name="connsiteY4" fmla="*/ 2589615 h 2589615"/>
                    <a:gd name="connsiteX0" fmla="*/ 1341828 w 1341828"/>
                    <a:gd name="connsiteY0" fmla="*/ 0 h 2589615"/>
                    <a:gd name="connsiteX1" fmla="*/ 592528 w 1341828"/>
                    <a:gd name="connsiteY1" fmla="*/ 127000 h 2589615"/>
                    <a:gd name="connsiteX2" fmla="*/ 8328 w 1341828"/>
                    <a:gd name="connsiteY2" fmla="*/ 787400 h 2589615"/>
                    <a:gd name="connsiteX3" fmla="*/ 1029382 w 1341828"/>
                    <a:gd name="connsiteY3" fmla="*/ 2298280 h 2589615"/>
                    <a:gd name="connsiteX4" fmla="*/ 992679 w 1341828"/>
                    <a:gd name="connsiteY4" fmla="*/ 2589615 h 2589615"/>
                    <a:gd name="connsiteX0" fmla="*/ 1341828 w 1341828"/>
                    <a:gd name="connsiteY0" fmla="*/ 0 h 2589615"/>
                    <a:gd name="connsiteX1" fmla="*/ 592528 w 1341828"/>
                    <a:gd name="connsiteY1" fmla="*/ 127000 h 2589615"/>
                    <a:gd name="connsiteX2" fmla="*/ 8328 w 1341828"/>
                    <a:gd name="connsiteY2" fmla="*/ 787400 h 2589615"/>
                    <a:gd name="connsiteX3" fmla="*/ 1029382 w 1341828"/>
                    <a:gd name="connsiteY3" fmla="*/ 2298280 h 2589615"/>
                    <a:gd name="connsiteX4" fmla="*/ 1030589 w 1341828"/>
                    <a:gd name="connsiteY4" fmla="*/ 2589615 h 2589615"/>
                    <a:gd name="connsiteX0" fmla="*/ 1341211 w 1341211"/>
                    <a:gd name="connsiteY0" fmla="*/ 0 h 2589615"/>
                    <a:gd name="connsiteX1" fmla="*/ 591911 w 1341211"/>
                    <a:gd name="connsiteY1" fmla="*/ 127000 h 2589615"/>
                    <a:gd name="connsiteX2" fmla="*/ 7711 w 1341211"/>
                    <a:gd name="connsiteY2" fmla="*/ 787400 h 2589615"/>
                    <a:gd name="connsiteX3" fmla="*/ 1009811 w 1341211"/>
                    <a:gd name="connsiteY3" fmla="*/ 2298280 h 2589615"/>
                    <a:gd name="connsiteX4" fmla="*/ 1029972 w 1341211"/>
                    <a:gd name="connsiteY4" fmla="*/ 2589615 h 2589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41211" h="2589615">
                      <a:moveTo>
                        <a:pt x="1341211" y="0"/>
                      </a:moveTo>
                      <a:cubicBezTo>
                        <a:pt x="1096736" y="16933"/>
                        <a:pt x="826861" y="8467"/>
                        <a:pt x="591911" y="127000"/>
                      </a:cubicBezTo>
                      <a:cubicBezTo>
                        <a:pt x="356961" y="245533"/>
                        <a:pt x="-61939" y="425520"/>
                        <a:pt x="7711" y="787400"/>
                      </a:cubicBezTo>
                      <a:cubicBezTo>
                        <a:pt x="77361" y="1149280"/>
                        <a:pt x="800261" y="1999830"/>
                        <a:pt x="1009811" y="2298280"/>
                      </a:cubicBezTo>
                      <a:cubicBezTo>
                        <a:pt x="1014649" y="2618320"/>
                        <a:pt x="1014097" y="2465790"/>
                        <a:pt x="1029972" y="2589615"/>
                      </a:cubicBezTo>
                    </a:path>
                  </a:pathLst>
                </a:custGeom>
                <a:noFill/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2" name="Freeform: Shape 41">
                  <a:extLst>
                    <a:ext uri="{FF2B5EF4-FFF2-40B4-BE49-F238E27FC236}">
                      <a16:creationId xmlns:a16="http://schemas.microsoft.com/office/drawing/2014/main" id="{9E35E373-9FE8-E9C1-26D6-BD2574753CC1}"/>
                    </a:ext>
                  </a:extLst>
                </p:cNvPr>
                <p:cNvSpPr/>
                <p:nvPr/>
              </p:nvSpPr>
              <p:spPr>
                <a:xfrm>
                  <a:off x="4028585" y="2697066"/>
                  <a:ext cx="1336609" cy="2590800"/>
                </a:xfrm>
                <a:custGeom>
                  <a:avLst/>
                  <a:gdLst>
                    <a:gd name="connsiteX0" fmla="*/ 1339774 w 1339774"/>
                    <a:gd name="connsiteY0" fmla="*/ 0 h 2578100"/>
                    <a:gd name="connsiteX1" fmla="*/ 628574 w 1339774"/>
                    <a:gd name="connsiteY1" fmla="*/ 165100 h 2578100"/>
                    <a:gd name="connsiteX2" fmla="*/ 6274 w 1339774"/>
                    <a:gd name="connsiteY2" fmla="*/ 787400 h 2578100"/>
                    <a:gd name="connsiteX3" fmla="*/ 1022274 w 1339774"/>
                    <a:gd name="connsiteY3" fmla="*/ 2032000 h 2578100"/>
                    <a:gd name="connsiteX4" fmla="*/ 1263574 w 1339774"/>
                    <a:gd name="connsiteY4" fmla="*/ 2578100 h 2578100"/>
                    <a:gd name="connsiteX0" fmla="*/ 1341458 w 1341458"/>
                    <a:gd name="connsiteY0" fmla="*/ 0 h 2578100"/>
                    <a:gd name="connsiteX1" fmla="*/ 592158 w 1341458"/>
                    <a:gd name="connsiteY1" fmla="*/ 127000 h 2578100"/>
                    <a:gd name="connsiteX2" fmla="*/ 7958 w 1341458"/>
                    <a:gd name="connsiteY2" fmla="*/ 787400 h 2578100"/>
                    <a:gd name="connsiteX3" fmla="*/ 1023958 w 1341458"/>
                    <a:gd name="connsiteY3" fmla="*/ 2032000 h 2578100"/>
                    <a:gd name="connsiteX4" fmla="*/ 1265258 w 1341458"/>
                    <a:gd name="connsiteY4" fmla="*/ 2578100 h 2578100"/>
                    <a:gd name="connsiteX0" fmla="*/ 1341662 w 1341662"/>
                    <a:gd name="connsiteY0" fmla="*/ 0 h 2578100"/>
                    <a:gd name="connsiteX1" fmla="*/ 592362 w 1341662"/>
                    <a:gd name="connsiteY1" fmla="*/ 127000 h 2578100"/>
                    <a:gd name="connsiteX2" fmla="*/ 8162 w 1341662"/>
                    <a:gd name="connsiteY2" fmla="*/ 787400 h 2578100"/>
                    <a:gd name="connsiteX3" fmla="*/ 1024162 w 1341662"/>
                    <a:gd name="connsiteY3" fmla="*/ 2032000 h 2578100"/>
                    <a:gd name="connsiteX4" fmla="*/ 1265462 w 1341662"/>
                    <a:gd name="connsiteY4" fmla="*/ 2578100 h 2578100"/>
                    <a:gd name="connsiteX0" fmla="*/ 1341662 w 1341662"/>
                    <a:gd name="connsiteY0" fmla="*/ 0 h 2590800"/>
                    <a:gd name="connsiteX1" fmla="*/ 592362 w 1341662"/>
                    <a:gd name="connsiteY1" fmla="*/ 127000 h 2590800"/>
                    <a:gd name="connsiteX2" fmla="*/ 8162 w 1341662"/>
                    <a:gd name="connsiteY2" fmla="*/ 787400 h 2590800"/>
                    <a:gd name="connsiteX3" fmla="*/ 1024162 w 1341662"/>
                    <a:gd name="connsiteY3" fmla="*/ 2032000 h 2590800"/>
                    <a:gd name="connsiteX4" fmla="*/ 1168573 w 1341662"/>
                    <a:gd name="connsiteY4" fmla="*/ 2590800 h 2590800"/>
                    <a:gd name="connsiteX0" fmla="*/ 1269906 w 1269906"/>
                    <a:gd name="connsiteY0" fmla="*/ 0 h 2590800"/>
                    <a:gd name="connsiteX1" fmla="*/ 520606 w 1269906"/>
                    <a:gd name="connsiteY1" fmla="*/ 127000 h 2590800"/>
                    <a:gd name="connsiteX2" fmla="*/ 9074 w 1269906"/>
                    <a:gd name="connsiteY2" fmla="*/ 723900 h 2590800"/>
                    <a:gd name="connsiteX3" fmla="*/ 952406 w 1269906"/>
                    <a:gd name="connsiteY3" fmla="*/ 2032000 h 2590800"/>
                    <a:gd name="connsiteX4" fmla="*/ 1096817 w 1269906"/>
                    <a:gd name="connsiteY4" fmla="*/ 2590800 h 2590800"/>
                    <a:gd name="connsiteX0" fmla="*/ 1274643 w 1274643"/>
                    <a:gd name="connsiteY0" fmla="*/ 0 h 2590800"/>
                    <a:gd name="connsiteX1" fmla="*/ 525343 w 1274643"/>
                    <a:gd name="connsiteY1" fmla="*/ 127000 h 2590800"/>
                    <a:gd name="connsiteX2" fmla="*/ 13811 w 1274643"/>
                    <a:gd name="connsiteY2" fmla="*/ 723900 h 2590800"/>
                    <a:gd name="connsiteX3" fmla="*/ 1079770 w 1274643"/>
                    <a:gd name="connsiteY3" fmla="*/ 2222500 h 2590800"/>
                    <a:gd name="connsiteX4" fmla="*/ 1101554 w 1274643"/>
                    <a:gd name="connsiteY4" fmla="*/ 2590800 h 2590800"/>
                    <a:gd name="connsiteX0" fmla="*/ 1274643 w 1274643"/>
                    <a:gd name="connsiteY0" fmla="*/ 0 h 2590800"/>
                    <a:gd name="connsiteX1" fmla="*/ 525343 w 1274643"/>
                    <a:gd name="connsiteY1" fmla="*/ 127000 h 2590800"/>
                    <a:gd name="connsiteX2" fmla="*/ 13811 w 1274643"/>
                    <a:gd name="connsiteY2" fmla="*/ 723900 h 2590800"/>
                    <a:gd name="connsiteX3" fmla="*/ 1079770 w 1274643"/>
                    <a:gd name="connsiteY3" fmla="*/ 2222500 h 2590800"/>
                    <a:gd name="connsiteX4" fmla="*/ 1101554 w 1274643"/>
                    <a:gd name="connsiteY4" fmla="*/ 2590800 h 2590800"/>
                    <a:gd name="connsiteX0" fmla="*/ 1274643 w 1274643"/>
                    <a:gd name="connsiteY0" fmla="*/ 0 h 2590800"/>
                    <a:gd name="connsiteX1" fmla="*/ 525343 w 1274643"/>
                    <a:gd name="connsiteY1" fmla="*/ 127000 h 2590800"/>
                    <a:gd name="connsiteX2" fmla="*/ 13811 w 1274643"/>
                    <a:gd name="connsiteY2" fmla="*/ 723900 h 2590800"/>
                    <a:gd name="connsiteX3" fmla="*/ 1079770 w 1274643"/>
                    <a:gd name="connsiteY3" fmla="*/ 2255838 h 2590800"/>
                    <a:gd name="connsiteX4" fmla="*/ 1101554 w 1274643"/>
                    <a:gd name="connsiteY4" fmla="*/ 2590800 h 2590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74643" h="2590800">
                      <a:moveTo>
                        <a:pt x="1274643" y="0"/>
                      </a:moveTo>
                      <a:cubicBezTo>
                        <a:pt x="1030168" y="16933"/>
                        <a:pt x="735482" y="6350"/>
                        <a:pt x="525343" y="127000"/>
                      </a:cubicBezTo>
                      <a:cubicBezTo>
                        <a:pt x="315204" y="247650"/>
                        <a:pt x="-78594" y="369094"/>
                        <a:pt x="13811" y="723900"/>
                      </a:cubicBezTo>
                      <a:cubicBezTo>
                        <a:pt x="106216" y="1078706"/>
                        <a:pt x="870220" y="1957388"/>
                        <a:pt x="1079770" y="2255838"/>
                      </a:cubicBezTo>
                      <a:cubicBezTo>
                        <a:pt x="1098569" y="2616201"/>
                        <a:pt x="1085679" y="2466975"/>
                        <a:pt x="1101554" y="2590800"/>
                      </a:cubicBezTo>
                    </a:path>
                  </a:pathLst>
                </a:custGeom>
                <a:noFill/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3" name="Freeform: Shape 42">
                  <a:extLst>
                    <a:ext uri="{FF2B5EF4-FFF2-40B4-BE49-F238E27FC236}">
                      <a16:creationId xmlns:a16="http://schemas.microsoft.com/office/drawing/2014/main" id="{5BD3EAA5-0E32-C4D5-5008-C99C3A5D9BF8}"/>
                    </a:ext>
                  </a:extLst>
                </p:cNvPr>
                <p:cNvSpPr/>
                <p:nvPr/>
              </p:nvSpPr>
              <p:spPr>
                <a:xfrm>
                  <a:off x="4670491" y="3178417"/>
                  <a:ext cx="993944" cy="2198687"/>
                </a:xfrm>
                <a:custGeom>
                  <a:avLst/>
                  <a:gdLst>
                    <a:gd name="connsiteX0" fmla="*/ 1339774 w 1339774"/>
                    <a:gd name="connsiteY0" fmla="*/ 0 h 2578100"/>
                    <a:gd name="connsiteX1" fmla="*/ 628574 w 1339774"/>
                    <a:gd name="connsiteY1" fmla="*/ 165100 h 2578100"/>
                    <a:gd name="connsiteX2" fmla="*/ 6274 w 1339774"/>
                    <a:gd name="connsiteY2" fmla="*/ 787400 h 2578100"/>
                    <a:gd name="connsiteX3" fmla="*/ 1022274 w 1339774"/>
                    <a:gd name="connsiteY3" fmla="*/ 2032000 h 2578100"/>
                    <a:gd name="connsiteX4" fmla="*/ 1263574 w 1339774"/>
                    <a:gd name="connsiteY4" fmla="*/ 2578100 h 2578100"/>
                    <a:gd name="connsiteX0" fmla="*/ 1341458 w 1341458"/>
                    <a:gd name="connsiteY0" fmla="*/ 0 h 2578100"/>
                    <a:gd name="connsiteX1" fmla="*/ 592158 w 1341458"/>
                    <a:gd name="connsiteY1" fmla="*/ 127000 h 2578100"/>
                    <a:gd name="connsiteX2" fmla="*/ 7958 w 1341458"/>
                    <a:gd name="connsiteY2" fmla="*/ 787400 h 2578100"/>
                    <a:gd name="connsiteX3" fmla="*/ 1023958 w 1341458"/>
                    <a:gd name="connsiteY3" fmla="*/ 2032000 h 2578100"/>
                    <a:gd name="connsiteX4" fmla="*/ 1265258 w 1341458"/>
                    <a:gd name="connsiteY4" fmla="*/ 2578100 h 2578100"/>
                    <a:gd name="connsiteX0" fmla="*/ 1341662 w 1341662"/>
                    <a:gd name="connsiteY0" fmla="*/ 0 h 2578100"/>
                    <a:gd name="connsiteX1" fmla="*/ 592362 w 1341662"/>
                    <a:gd name="connsiteY1" fmla="*/ 127000 h 2578100"/>
                    <a:gd name="connsiteX2" fmla="*/ 8162 w 1341662"/>
                    <a:gd name="connsiteY2" fmla="*/ 787400 h 2578100"/>
                    <a:gd name="connsiteX3" fmla="*/ 1024162 w 1341662"/>
                    <a:gd name="connsiteY3" fmla="*/ 2032000 h 2578100"/>
                    <a:gd name="connsiteX4" fmla="*/ 1265462 w 1341662"/>
                    <a:gd name="connsiteY4" fmla="*/ 2578100 h 2578100"/>
                    <a:gd name="connsiteX0" fmla="*/ 1341662 w 2081636"/>
                    <a:gd name="connsiteY0" fmla="*/ 0 h 2167029"/>
                    <a:gd name="connsiteX1" fmla="*/ 592362 w 2081636"/>
                    <a:gd name="connsiteY1" fmla="*/ 127000 h 2167029"/>
                    <a:gd name="connsiteX2" fmla="*/ 8162 w 2081636"/>
                    <a:gd name="connsiteY2" fmla="*/ 787400 h 2167029"/>
                    <a:gd name="connsiteX3" fmla="*/ 1024162 w 2081636"/>
                    <a:gd name="connsiteY3" fmla="*/ 2032000 h 2167029"/>
                    <a:gd name="connsiteX4" fmla="*/ 2081636 w 2081636"/>
                    <a:gd name="connsiteY4" fmla="*/ 2146300 h 2167029"/>
                    <a:gd name="connsiteX0" fmla="*/ 1385797 w 2137910"/>
                    <a:gd name="connsiteY0" fmla="*/ 0 h 2146300"/>
                    <a:gd name="connsiteX1" fmla="*/ 636497 w 2137910"/>
                    <a:gd name="connsiteY1" fmla="*/ 127000 h 2146300"/>
                    <a:gd name="connsiteX2" fmla="*/ 52297 w 2137910"/>
                    <a:gd name="connsiteY2" fmla="*/ 787400 h 2146300"/>
                    <a:gd name="connsiteX3" fmla="*/ 2004498 w 2137910"/>
                    <a:gd name="connsiteY3" fmla="*/ 1790700 h 2146300"/>
                    <a:gd name="connsiteX4" fmla="*/ 2125771 w 2137910"/>
                    <a:gd name="connsiteY4" fmla="*/ 2146300 h 2146300"/>
                    <a:gd name="connsiteX0" fmla="*/ 906095 w 1658206"/>
                    <a:gd name="connsiteY0" fmla="*/ 0 h 2146300"/>
                    <a:gd name="connsiteX1" fmla="*/ 156795 w 1658206"/>
                    <a:gd name="connsiteY1" fmla="*/ 127000 h 2146300"/>
                    <a:gd name="connsiteX2" fmla="*/ 124713 w 1658206"/>
                    <a:gd name="connsiteY2" fmla="*/ 914400 h 2146300"/>
                    <a:gd name="connsiteX3" fmla="*/ 1524796 w 1658206"/>
                    <a:gd name="connsiteY3" fmla="*/ 1790700 h 2146300"/>
                    <a:gd name="connsiteX4" fmla="*/ 1646069 w 1658206"/>
                    <a:gd name="connsiteY4" fmla="*/ 2146300 h 2146300"/>
                    <a:gd name="connsiteX0" fmla="*/ 1228433 w 1980546"/>
                    <a:gd name="connsiteY0" fmla="*/ 0 h 2146300"/>
                    <a:gd name="connsiteX1" fmla="*/ 479133 w 1980546"/>
                    <a:gd name="connsiteY1" fmla="*/ 127000 h 2146300"/>
                    <a:gd name="connsiteX2" fmla="*/ 62969 w 1980546"/>
                    <a:gd name="connsiteY2" fmla="*/ 635000 h 2146300"/>
                    <a:gd name="connsiteX3" fmla="*/ 1847134 w 1980546"/>
                    <a:gd name="connsiteY3" fmla="*/ 1790700 h 2146300"/>
                    <a:gd name="connsiteX4" fmla="*/ 1968407 w 1980546"/>
                    <a:gd name="connsiteY4" fmla="*/ 2146300 h 2146300"/>
                    <a:gd name="connsiteX0" fmla="*/ 1476136 w 2228247"/>
                    <a:gd name="connsiteY0" fmla="*/ 0 h 2146300"/>
                    <a:gd name="connsiteX1" fmla="*/ 726836 w 2228247"/>
                    <a:gd name="connsiteY1" fmla="*/ 127000 h 2146300"/>
                    <a:gd name="connsiteX2" fmla="*/ 46616 w 2228247"/>
                    <a:gd name="connsiteY2" fmla="*/ 469900 h 2146300"/>
                    <a:gd name="connsiteX3" fmla="*/ 2094837 w 2228247"/>
                    <a:gd name="connsiteY3" fmla="*/ 1790700 h 2146300"/>
                    <a:gd name="connsiteX4" fmla="*/ 2216110 w 2228247"/>
                    <a:gd name="connsiteY4" fmla="*/ 2146300 h 2146300"/>
                    <a:gd name="connsiteX0" fmla="*/ 1481534 w 2233647"/>
                    <a:gd name="connsiteY0" fmla="*/ 12589 h 2158889"/>
                    <a:gd name="connsiteX1" fmla="*/ 684223 w 2233647"/>
                    <a:gd name="connsiteY1" fmla="*/ 37989 h 2158889"/>
                    <a:gd name="connsiteX2" fmla="*/ 52014 w 2233647"/>
                    <a:gd name="connsiteY2" fmla="*/ 482489 h 2158889"/>
                    <a:gd name="connsiteX3" fmla="*/ 2100235 w 2233647"/>
                    <a:gd name="connsiteY3" fmla="*/ 1803289 h 2158889"/>
                    <a:gd name="connsiteX4" fmla="*/ 2221508 w 2233647"/>
                    <a:gd name="connsiteY4" fmla="*/ 2158889 h 2158889"/>
                    <a:gd name="connsiteX0" fmla="*/ 1481536 w 2233647"/>
                    <a:gd name="connsiteY0" fmla="*/ 0 h 2146300"/>
                    <a:gd name="connsiteX1" fmla="*/ 684226 w 2233647"/>
                    <a:gd name="connsiteY1" fmla="*/ 114300 h 2146300"/>
                    <a:gd name="connsiteX2" fmla="*/ 52016 w 2233647"/>
                    <a:gd name="connsiteY2" fmla="*/ 469900 h 2146300"/>
                    <a:gd name="connsiteX3" fmla="*/ 2100237 w 2233647"/>
                    <a:gd name="connsiteY3" fmla="*/ 1790700 h 2146300"/>
                    <a:gd name="connsiteX4" fmla="*/ 2221510 w 2233647"/>
                    <a:gd name="connsiteY4" fmla="*/ 2146300 h 2146300"/>
                    <a:gd name="connsiteX0" fmla="*/ 1324302 w 2076415"/>
                    <a:gd name="connsiteY0" fmla="*/ 0 h 2146300"/>
                    <a:gd name="connsiteX1" fmla="*/ 526992 w 2076415"/>
                    <a:gd name="connsiteY1" fmla="*/ 114300 h 2146300"/>
                    <a:gd name="connsiteX2" fmla="*/ 62817 w 2076415"/>
                    <a:gd name="connsiteY2" fmla="*/ 495300 h 2146300"/>
                    <a:gd name="connsiteX3" fmla="*/ 1943003 w 2076415"/>
                    <a:gd name="connsiteY3" fmla="*/ 1790700 h 2146300"/>
                    <a:gd name="connsiteX4" fmla="*/ 2064276 w 2076415"/>
                    <a:gd name="connsiteY4" fmla="*/ 2146300 h 2146300"/>
                    <a:gd name="connsiteX0" fmla="*/ 1311216 w 2051191"/>
                    <a:gd name="connsiteY0" fmla="*/ 0 h 2146300"/>
                    <a:gd name="connsiteX1" fmla="*/ 513906 w 2051191"/>
                    <a:gd name="connsiteY1" fmla="*/ 114300 h 2146300"/>
                    <a:gd name="connsiteX2" fmla="*/ 49731 w 2051191"/>
                    <a:gd name="connsiteY2" fmla="*/ 495300 h 2146300"/>
                    <a:gd name="connsiteX3" fmla="*/ 1713871 w 2051191"/>
                    <a:gd name="connsiteY3" fmla="*/ 1701800 h 2146300"/>
                    <a:gd name="connsiteX4" fmla="*/ 2051190 w 2051191"/>
                    <a:gd name="connsiteY4" fmla="*/ 2146300 h 2146300"/>
                    <a:gd name="connsiteX0" fmla="*/ 1311216 w 1817368"/>
                    <a:gd name="connsiteY0" fmla="*/ 0 h 2184400"/>
                    <a:gd name="connsiteX1" fmla="*/ 513906 w 1817368"/>
                    <a:gd name="connsiteY1" fmla="*/ 114300 h 2184400"/>
                    <a:gd name="connsiteX2" fmla="*/ 49731 w 1817368"/>
                    <a:gd name="connsiteY2" fmla="*/ 495300 h 2184400"/>
                    <a:gd name="connsiteX3" fmla="*/ 1713871 w 1817368"/>
                    <a:gd name="connsiteY3" fmla="*/ 1701800 h 2184400"/>
                    <a:gd name="connsiteX4" fmla="*/ 1763129 w 1817368"/>
                    <a:gd name="connsiteY4" fmla="*/ 2184400 h 2184400"/>
                    <a:gd name="connsiteX0" fmla="*/ 1311216 w 1763130"/>
                    <a:gd name="connsiteY0" fmla="*/ 0 h 2184400"/>
                    <a:gd name="connsiteX1" fmla="*/ 513906 w 1763130"/>
                    <a:gd name="connsiteY1" fmla="*/ 114300 h 2184400"/>
                    <a:gd name="connsiteX2" fmla="*/ 49731 w 1763130"/>
                    <a:gd name="connsiteY2" fmla="*/ 495300 h 2184400"/>
                    <a:gd name="connsiteX3" fmla="*/ 1713871 w 1763130"/>
                    <a:gd name="connsiteY3" fmla="*/ 1701800 h 2184400"/>
                    <a:gd name="connsiteX4" fmla="*/ 1763129 w 1763130"/>
                    <a:gd name="connsiteY4" fmla="*/ 2184400 h 2184400"/>
                    <a:gd name="connsiteX0" fmla="*/ 1318784 w 1849961"/>
                    <a:gd name="connsiteY0" fmla="*/ 0 h 2184400"/>
                    <a:gd name="connsiteX1" fmla="*/ 521474 w 1849961"/>
                    <a:gd name="connsiteY1" fmla="*/ 114300 h 2184400"/>
                    <a:gd name="connsiteX2" fmla="*/ 57299 w 1849961"/>
                    <a:gd name="connsiteY2" fmla="*/ 495300 h 2184400"/>
                    <a:gd name="connsiteX3" fmla="*/ 1847465 w 1849961"/>
                    <a:gd name="connsiteY3" fmla="*/ 1758950 h 2184400"/>
                    <a:gd name="connsiteX4" fmla="*/ 1770697 w 1849961"/>
                    <a:gd name="connsiteY4" fmla="*/ 2184400 h 2184400"/>
                    <a:gd name="connsiteX0" fmla="*/ 1318786 w 1878722"/>
                    <a:gd name="connsiteY0" fmla="*/ 0 h 2198687"/>
                    <a:gd name="connsiteX1" fmla="*/ 521476 w 1878722"/>
                    <a:gd name="connsiteY1" fmla="*/ 114300 h 2198687"/>
                    <a:gd name="connsiteX2" fmla="*/ 57301 w 1878722"/>
                    <a:gd name="connsiteY2" fmla="*/ 495300 h 2198687"/>
                    <a:gd name="connsiteX3" fmla="*/ 1847467 w 1878722"/>
                    <a:gd name="connsiteY3" fmla="*/ 1758950 h 2198687"/>
                    <a:gd name="connsiteX4" fmla="*/ 1878722 w 1878722"/>
                    <a:gd name="connsiteY4" fmla="*/ 2198687 h 2198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78722" h="2198687">
                      <a:moveTo>
                        <a:pt x="1318786" y="0"/>
                      </a:moveTo>
                      <a:cubicBezTo>
                        <a:pt x="1074311" y="16933"/>
                        <a:pt x="731723" y="31750"/>
                        <a:pt x="521476" y="114300"/>
                      </a:cubicBezTo>
                      <a:cubicBezTo>
                        <a:pt x="311229" y="196850"/>
                        <a:pt x="-163697" y="221192"/>
                        <a:pt x="57301" y="495300"/>
                      </a:cubicBezTo>
                      <a:cubicBezTo>
                        <a:pt x="278299" y="769408"/>
                        <a:pt x="1637917" y="1460500"/>
                        <a:pt x="1847467" y="1758950"/>
                      </a:cubicBezTo>
                      <a:cubicBezTo>
                        <a:pt x="1867978" y="2071687"/>
                        <a:pt x="1862847" y="2074862"/>
                        <a:pt x="1878722" y="2198687"/>
                      </a:cubicBezTo>
                    </a:path>
                  </a:pathLst>
                </a:custGeom>
                <a:noFill/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4" name="Freeform: Shape 43">
                  <a:extLst>
                    <a:ext uri="{FF2B5EF4-FFF2-40B4-BE49-F238E27FC236}">
                      <a16:creationId xmlns:a16="http://schemas.microsoft.com/office/drawing/2014/main" id="{8EE2723C-7B28-7A37-3D06-BDEDC09F7558}"/>
                    </a:ext>
                  </a:extLst>
                </p:cNvPr>
                <p:cNvSpPr/>
                <p:nvPr/>
              </p:nvSpPr>
              <p:spPr>
                <a:xfrm>
                  <a:off x="4359089" y="2949714"/>
                  <a:ext cx="1100903" cy="2416175"/>
                </a:xfrm>
                <a:custGeom>
                  <a:avLst/>
                  <a:gdLst>
                    <a:gd name="connsiteX0" fmla="*/ 1339774 w 1339774"/>
                    <a:gd name="connsiteY0" fmla="*/ 0 h 2578100"/>
                    <a:gd name="connsiteX1" fmla="*/ 628574 w 1339774"/>
                    <a:gd name="connsiteY1" fmla="*/ 165100 h 2578100"/>
                    <a:gd name="connsiteX2" fmla="*/ 6274 w 1339774"/>
                    <a:gd name="connsiteY2" fmla="*/ 787400 h 2578100"/>
                    <a:gd name="connsiteX3" fmla="*/ 1022274 w 1339774"/>
                    <a:gd name="connsiteY3" fmla="*/ 2032000 h 2578100"/>
                    <a:gd name="connsiteX4" fmla="*/ 1263574 w 1339774"/>
                    <a:gd name="connsiteY4" fmla="*/ 2578100 h 2578100"/>
                    <a:gd name="connsiteX0" fmla="*/ 1341458 w 1341458"/>
                    <a:gd name="connsiteY0" fmla="*/ 0 h 2578100"/>
                    <a:gd name="connsiteX1" fmla="*/ 592158 w 1341458"/>
                    <a:gd name="connsiteY1" fmla="*/ 127000 h 2578100"/>
                    <a:gd name="connsiteX2" fmla="*/ 7958 w 1341458"/>
                    <a:gd name="connsiteY2" fmla="*/ 787400 h 2578100"/>
                    <a:gd name="connsiteX3" fmla="*/ 1023958 w 1341458"/>
                    <a:gd name="connsiteY3" fmla="*/ 2032000 h 2578100"/>
                    <a:gd name="connsiteX4" fmla="*/ 1265258 w 1341458"/>
                    <a:gd name="connsiteY4" fmla="*/ 2578100 h 2578100"/>
                    <a:gd name="connsiteX0" fmla="*/ 1341662 w 1341662"/>
                    <a:gd name="connsiteY0" fmla="*/ 0 h 2578100"/>
                    <a:gd name="connsiteX1" fmla="*/ 592362 w 1341662"/>
                    <a:gd name="connsiteY1" fmla="*/ 127000 h 2578100"/>
                    <a:gd name="connsiteX2" fmla="*/ 8162 w 1341662"/>
                    <a:gd name="connsiteY2" fmla="*/ 787400 h 2578100"/>
                    <a:gd name="connsiteX3" fmla="*/ 1024162 w 1341662"/>
                    <a:gd name="connsiteY3" fmla="*/ 2032000 h 2578100"/>
                    <a:gd name="connsiteX4" fmla="*/ 1265462 w 1341662"/>
                    <a:gd name="connsiteY4" fmla="*/ 2578100 h 2578100"/>
                    <a:gd name="connsiteX0" fmla="*/ 1244943 w 1244943"/>
                    <a:gd name="connsiteY0" fmla="*/ 0 h 2578100"/>
                    <a:gd name="connsiteX1" fmla="*/ 495643 w 1244943"/>
                    <a:gd name="connsiteY1" fmla="*/ 127000 h 2578100"/>
                    <a:gd name="connsiteX2" fmla="*/ 9541 w 1244943"/>
                    <a:gd name="connsiteY2" fmla="*/ 622300 h 2578100"/>
                    <a:gd name="connsiteX3" fmla="*/ 927443 w 1244943"/>
                    <a:gd name="connsiteY3" fmla="*/ 2032000 h 2578100"/>
                    <a:gd name="connsiteX4" fmla="*/ 1168743 w 1244943"/>
                    <a:gd name="connsiteY4" fmla="*/ 2578100 h 2578100"/>
                    <a:gd name="connsiteX0" fmla="*/ 1255371 w 1271871"/>
                    <a:gd name="connsiteY0" fmla="*/ 0 h 2578100"/>
                    <a:gd name="connsiteX1" fmla="*/ 506071 w 1271871"/>
                    <a:gd name="connsiteY1" fmla="*/ 127000 h 2578100"/>
                    <a:gd name="connsiteX2" fmla="*/ 19969 w 1271871"/>
                    <a:gd name="connsiteY2" fmla="*/ 622300 h 2578100"/>
                    <a:gd name="connsiteX3" fmla="*/ 1183115 w 1271871"/>
                    <a:gd name="connsiteY3" fmla="*/ 1841500 h 2578100"/>
                    <a:gd name="connsiteX4" fmla="*/ 1179171 w 1271871"/>
                    <a:gd name="connsiteY4" fmla="*/ 2578100 h 2578100"/>
                    <a:gd name="connsiteX0" fmla="*/ 1255371 w 1440765"/>
                    <a:gd name="connsiteY0" fmla="*/ 0 h 2501900"/>
                    <a:gd name="connsiteX1" fmla="*/ 506071 w 1440765"/>
                    <a:gd name="connsiteY1" fmla="*/ 127000 h 2501900"/>
                    <a:gd name="connsiteX2" fmla="*/ 19969 w 1440765"/>
                    <a:gd name="connsiteY2" fmla="*/ 622300 h 2501900"/>
                    <a:gd name="connsiteX3" fmla="*/ 1183115 w 1440765"/>
                    <a:gd name="connsiteY3" fmla="*/ 1841500 h 2501900"/>
                    <a:gd name="connsiteX4" fmla="*/ 1440765 w 1440765"/>
                    <a:gd name="connsiteY4" fmla="*/ 2501900 h 2501900"/>
                    <a:gd name="connsiteX0" fmla="*/ 1264896 w 1493770"/>
                    <a:gd name="connsiteY0" fmla="*/ 0 h 2501900"/>
                    <a:gd name="connsiteX1" fmla="*/ 515596 w 1493770"/>
                    <a:gd name="connsiteY1" fmla="*/ 127000 h 2501900"/>
                    <a:gd name="connsiteX2" fmla="*/ 29494 w 1493770"/>
                    <a:gd name="connsiteY2" fmla="*/ 622300 h 2501900"/>
                    <a:gd name="connsiteX3" fmla="*/ 1384734 w 1493770"/>
                    <a:gd name="connsiteY3" fmla="*/ 2019300 h 2501900"/>
                    <a:gd name="connsiteX4" fmla="*/ 1450290 w 1493770"/>
                    <a:gd name="connsiteY4" fmla="*/ 2501900 h 2501900"/>
                    <a:gd name="connsiteX0" fmla="*/ 1262428 w 1463662"/>
                    <a:gd name="connsiteY0" fmla="*/ 0 h 2501900"/>
                    <a:gd name="connsiteX1" fmla="*/ 513128 w 1463662"/>
                    <a:gd name="connsiteY1" fmla="*/ 127000 h 2501900"/>
                    <a:gd name="connsiteX2" fmla="*/ 27026 w 1463662"/>
                    <a:gd name="connsiteY2" fmla="*/ 622300 h 2501900"/>
                    <a:gd name="connsiteX3" fmla="*/ 1334243 w 1463662"/>
                    <a:gd name="connsiteY3" fmla="*/ 2019300 h 2501900"/>
                    <a:gd name="connsiteX4" fmla="*/ 1447822 w 1463662"/>
                    <a:gd name="connsiteY4" fmla="*/ 2501900 h 2501900"/>
                    <a:gd name="connsiteX0" fmla="*/ 1262428 w 1449326"/>
                    <a:gd name="connsiteY0" fmla="*/ 0 h 2413000"/>
                    <a:gd name="connsiteX1" fmla="*/ 513128 w 1449326"/>
                    <a:gd name="connsiteY1" fmla="*/ 127000 h 2413000"/>
                    <a:gd name="connsiteX2" fmla="*/ 27026 w 1449326"/>
                    <a:gd name="connsiteY2" fmla="*/ 622300 h 2413000"/>
                    <a:gd name="connsiteX3" fmla="*/ 1334243 w 1449326"/>
                    <a:gd name="connsiteY3" fmla="*/ 2019300 h 2413000"/>
                    <a:gd name="connsiteX4" fmla="*/ 1415806 w 1449326"/>
                    <a:gd name="connsiteY4" fmla="*/ 2413000 h 2413000"/>
                    <a:gd name="connsiteX0" fmla="*/ 1262428 w 1420561"/>
                    <a:gd name="connsiteY0" fmla="*/ 0 h 2425700"/>
                    <a:gd name="connsiteX1" fmla="*/ 513128 w 1420561"/>
                    <a:gd name="connsiteY1" fmla="*/ 127000 h 2425700"/>
                    <a:gd name="connsiteX2" fmla="*/ 27026 w 1420561"/>
                    <a:gd name="connsiteY2" fmla="*/ 622300 h 2425700"/>
                    <a:gd name="connsiteX3" fmla="*/ 1334243 w 1420561"/>
                    <a:gd name="connsiteY3" fmla="*/ 2019300 h 2425700"/>
                    <a:gd name="connsiteX4" fmla="*/ 1319760 w 1420561"/>
                    <a:gd name="connsiteY4" fmla="*/ 2425700 h 2425700"/>
                    <a:gd name="connsiteX0" fmla="*/ 1262428 w 1404648"/>
                    <a:gd name="connsiteY0" fmla="*/ 0 h 2425700"/>
                    <a:gd name="connsiteX1" fmla="*/ 513128 w 1404648"/>
                    <a:gd name="connsiteY1" fmla="*/ 127000 h 2425700"/>
                    <a:gd name="connsiteX2" fmla="*/ 27026 w 1404648"/>
                    <a:gd name="connsiteY2" fmla="*/ 622300 h 2425700"/>
                    <a:gd name="connsiteX3" fmla="*/ 1334243 w 1404648"/>
                    <a:gd name="connsiteY3" fmla="*/ 2019300 h 2425700"/>
                    <a:gd name="connsiteX4" fmla="*/ 1319760 w 1404648"/>
                    <a:gd name="connsiteY4" fmla="*/ 2425700 h 2425700"/>
                    <a:gd name="connsiteX0" fmla="*/ 1262428 w 1404648"/>
                    <a:gd name="connsiteY0" fmla="*/ 0 h 2425700"/>
                    <a:gd name="connsiteX1" fmla="*/ 513128 w 1404648"/>
                    <a:gd name="connsiteY1" fmla="*/ 127000 h 2425700"/>
                    <a:gd name="connsiteX2" fmla="*/ 27026 w 1404648"/>
                    <a:gd name="connsiteY2" fmla="*/ 622300 h 2425700"/>
                    <a:gd name="connsiteX3" fmla="*/ 1334243 w 1404648"/>
                    <a:gd name="connsiteY3" fmla="*/ 2019300 h 2425700"/>
                    <a:gd name="connsiteX4" fmla="*/ 1319760 w 1404648"/>
                    <a:gd name="connsiteY4" fmla="*/ 2425700 h 2425700"/>
                    <a:gd name="connsiteX0" fmla="*/ 1262428 w 1430830"/>
                    <a:gd name="connsiteY0" fmla="*/ 0 h 2425700"/>
                    <a:gd name="connsiteX1" fmla="*/ 513128 w 1430830"/>
                    <a:gd name="connsiteY1" fmla="*/ 127000 h 2425700"/>
                    <a:gd name="connsiteX2" fmla="*/ 27026 w 1430830"/>
                    <a:gd name="connsiteY2" fmla="*/ 622300 h 2425700"/>
                    <a:gd name="connsiteX3" fmla="*/ 1334243 w 1430830"/>
                    <a:gd name="connsiteY3" fmla="*/ 2019300 h 2425700"/>
                    <a:gd name="connsiteX4" fmla="*/ 1319760 w 1430830"/>
                    <a:gd name="connsiteY4" fmla="*/ 2425700 h 2425700"/>
                    <a:gd name="connsiteX0" fmla="*/ 1262428 w 1345994"/>
                    <a:gd name="connsiteY0" fmla="*/ 0 h 2425700"/>
                    <a:gd name="connsiteX1" fmla="*/ 513128 w 1345994"/>
                    <a:gd name="connsiteY1" fmla="*/ 127000 h 2425700"/>
                    <a:gd name="connsiteX2" fmla="*/ 27026 w 1345994"/>
                    <a:gd name="connsiteY2" fmla="*/ 622300 h 2425700"/>
                    <a:gd name="connsiteX3" fmla="*/ 1334243 w 1345994"/>
                    <a:gd name="connsiteY3" fmla="*/ 2019300 h 2425700"/>
                    <a:gd name="connsiteX4" fmla="*/ 1319760 w 1345994"/>
                    <a:gd name="connsiteY4" fmla="*/ 2425700 h 2425700"/>
                    <a:gd name="connsiteX0" fmla="*/ 1264275 w 1376687"/>
                    <a:gd name="connsiteY0" fmla="*/ 0 h 2425700"/>
                    <a:gd name="connsiteX1" fmla="*/ 514975 w 1376687"/>
                    <a:gd name="connsiteY1" fmla="*/ 127000 h 2425700"/>
                    <a:gd name="connsiteX2" fmla="*/ 28873 w 1376687"/>
                    <a:gd name="connsiteY2" fmla="*/ 622300 h 2425700"/>
                    <a:gd name="connsiteX3" fmla="*/ 1372107 w 1376687"/>
                    <a:gd name="connsiteY3" fmla="*/ 2019300 h 2425700"/>
                    <a:gd name="connsiteX4" fmla="*/ 1321607 w 1376687"/>
                    <a:gd name="connsiteY4" fmla="*/ 2425700 h 2425700"/>
                    <a:gd name="connsiteX0" fmla="*/ 1264275 w 1383858"/>
                    <a:gd name="connsiteY0" fmla="*/ 0 h 2425700"/>
                    <a:gd name="connsiteX1" fmla="*/ 514975 w 1383858"/>
                    <a:gd name="connsiteY1" fmla="*/ 127000 h 2425700"/>
                    <a:gd name="connsiteX2" fmla="*/ 28873 w 1383858"/>
                    <a:gd name="connsiteY2" fmla="*/ 622300 h 2425700"/>
                    <a:gd name="connsiteX3" fmla="*/ 1372107 w 1383858"/>
                    <a:gd name="connsiteY3" fmla="*/ 2019300 h 2425700"/>
                    <a:gd name="connsiteX4" fmla="*/ 1357625 w 1383858"/>
                    <a:gd name="connsiteY4" fmla="*/ 2425700 h 2425700"/>
                    <a:gd name="connsiteX0" fmla="*/ 1264275 w 1397386"/>
                    <a:gd name="connsiteY0" fmla="*/ 0 h 2416175"/>
                    <a:gd name="connsiteX1" fmla="*/ 514975 w 1397386"/>
                    <a:gd name="connsiteY1" fmla="*/ 127000 h 2416175"/>
                    <a:gd name="connsiteX2" fmla="*/ 28873 w 1397386"/>
                    <a:gd name="connsiteY2" fmla="*/ 622300 h 2416175"/>
                    <a:gd name="connsiteX3" fmla="*/ 1372107 w 1397386"/>
                    <a:gd name="connsiteY3" fmla="*/ 2019300 h 2416175"/>
                    <a:gd name="connsiteX4" fmla="*/ 1381637 w 1397386"/>
                    <a:gd name="connsiteY4" fmla="*/ 2416175 h 2416175"/>
                    <a:gd name="connsiteX0" fmla="*/ 1264275 w 1382000"/>
                    <a:gd name="connsiteY0" fmla="*/ 0 h 2416175"/>
                    <a:gd name="connsiteX1" fmla="*/ 514975 w 1382000"/>
                    <a:gd name="connsiteY1" fmla="*/ 127000 h 2416175"/>
                    <a:gd name="connsiteX2" fmla="*/ 28873 w 1382000"/>
                    <a:gd name="connsiteY2" fmla="*/ 622300 h 2416175"/>
                    <a:gd name="connsiteX3" fmla="*/ 1372107 w 1382000"/>
                    <a:gd name="connsiteY3" fmla="*/ 2019300 h 2416175"/>
                    <a:gd name="connsiteX4" fmla="*/ 1381637 w 1382000"/>
                    <a:gd name="connsiteY4" fmla="*/ 2416175 h 2416175"/>
                    <a:gd name="connsiteX0" fmla="*/ 1264275 w 1387639"/>
                    <a:gd name="connsiteY0" fmla="*/ 0 h 2416175"/>
                    <a:gd name="connsiteX1" fmla="*/ 514975 w 1387639"/>
                    <a:gd name="connsiteY1" fmla="*/ 127000 h 2416175"/>
                    <a:gd name="connsiteX2" fmla="*/ 28873 w 1387639"/>
                    <a:gd name="connsiteY2" fmla="*/ 622300 h 2416175"/>
                    <a:gd name="connsiteX3" fmla="*/ 1372107 w 1387639"/>
                    <a:gd name="connsiteY3" fmla="*/ 2019300 h 2416175"/>
                    <a:gd name="connsiteX4" fmla="*/ 1387639 w 1387639"/>
                    <a:gd name="connsiteY4" fmla="*/ 2416175 h 2416175"/>
                    <a:gd name="connsiteX0" fmla="*/ 1264275 w 1387639"/>
                    <a:gd name="connsiteY0" fmla="*/ 0 h 2416175"/>
                    <a:gd name="connsiteX1" fmla="*/ 514975 w 1387639"/>
                    <a:gd name="connsiteY1" fmla="*/ 127000 h 2416175"/>
                    <a:gd name="connsiteX2" fmla="*/ 28873 w 1387639"/>
                    <a:gd name="connsiteY2" fmla="*/ 622300 h 2416175"/>
                    <a:gd name="connsiteX3" fmla="*/ 1372107 w 1387639"/>
                    <a:gd name="connsiteY3" fmla="*/ 2019300 h 2416175"/>
                    <a:gd name="connsiteX4" fmla="*/ 1387639 w 1387639"/>
                    <a:gd name="connsiteY4" fmla="*/ 2416175 h 2416175"/>
                    <a:gd name="connsiteX0" fmla="*/ 1264275 w 1387639"/>
                    <a:gd name="connsiteY0" fmla="*/ 0 h 2416175"/>
                    <a:gd name="connsiteX1" fmla="*/ 514975 w 1387639"/>
                    <a:gd name="connsiteY1" fmla="*/ 127000 h 2416175"/>
                    <a:gd name="connsiteX2" fmla="*/ 28873 w 1387639"/>
                    <a:gd name="connsiteY2" fmla="*/ 622300 h 2416175"/>
                    <a:gd name="connsiteX3" fmla="*/ 1372108 w 1387639"/>
                    <a:gd name="connsiteY3" fmla="*/ 2024063 h 2416175"/>
                    <a:gd name="connsiteX4" fmla="*/ 1387639 w 1387639"/>
                    <a:gd name="connsiteY4" fmla="*/ 2416175 h 2416175"/>
                    <a:gd name="connsiteX0" fmla="*/ 1264275 w 1387639"/>
                    <a:gd name="connsiteY0" fmla="*/ 0 h 2416175"/>
                    <a:gd name="connsiteX1" fmla="*/ 514975 w 1387639"/>
                    <a:gd name="connsiteY1" fmla="*/ 127000 h 2416175"/>
                    <a:gd name="connsiteX2" fmla="*/ 28873 w 1387639"/>
                    <a:gd name="connsiteY2" fmla="*/ 622300 h 2416175"/>
                    <a:gd name="connsiteX3" fmla="*/ 1372108 w 1387639"/>
                    <a:gd name="connsiteY3" fmla="*/ 2024063 h 2416175"/>
                    <a:gd name="connsiteX4" fmla="*/ 1387639 w 1387639"/>
                    <a:gd name="connsiteY4" fmla="*/ 2416175 h 24161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7639" h="2416175">
                      <a:moveTo>
                        <a:pt x="1264275" y="0"/>
                      </a:moveTo>
                      <a:cubicBezTo>
                        <a:pt x="1019800" y="16933"/>
                        <a:pt x="720875" y="23283"/>
                        <a:pt x="514975" y="127000"/>
                      </a:cubicBezTo>
                      <a:cubicBezTo>
                        <a:pt x="309075" y="230717"/>
                        <a:pt x="-113982" y="306123"/>
                        <a:pt x="28873" y="622300"/>
                      </a:cubicBezTo>
                      <a:cubicBezTo>
                        <a:pt x="171728" y="938477"/>
                        <a:pt x="1162558" y="1725613"/>
                        <a:pt x="1372108" y="2024063"/>
                      </a:cubicBezTo>
                      <a:cubicBezTo>
                        <a:pt x="1371557" y="2332038"/>
                        <a:pt x="1383769" y="2144712"/>
                        <a:pt x="1387639" y="2416175"/>
                      </a:cubicBezTo>
                    </a:path>
                  </a:pathLst>
                </a:custGeom>
                <a:noFill/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D25A09A3-854E-B8E2-6524-AD801320D747}"/>
                    </a:ext>
                  </a:extLst>
                </p:cNvPr>
                <p:cNvSpPr/>
                <p:nvPr/>
              </p:nvSpPr>
              <p:spPr>
                <a:xfrm>
                  <a:off x="4391279" y="5154833"/>
                  <a:ext cx="2309664" cy="1518041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b"/>
                <a:lstStyle/>
                <a:p>
                  <a:r>
                    <a:rPr lang="en-GB" dirty="0"/>
                    <a:t>Digital Resonance Tracking Unit</a:t>
                  </a:r>
                </a:p>
                <a:p>
                  <a:r>
                    <a:rPr lang="en-GB" dirty="0"/>
                    <a:t>(DRTU)</a:t>
                  </a:r>
                </a:p>
              </p:txBody>
            </p:sp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F868A922-911F-F049-94B2-FB0914103696}"/>
                    </a:ext>
                  </a:extLst>
                </p:cNvPr>
                <p:cNvSpPr txBox="1"/>
                <p:nvPr/>
              </p:nvSpPr>
              <p:spPr>
                <a:xfrm rot="16200000">
                  <a:off x="4584860" y="5330398"/>
                  <a:ext cx="70564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dirty="0"/>
                    <a:t>Out 1</a:t>
                  </a:r>
                </a:p>
              </p:txBody>
            </p:sp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96AD21B0-D182-AB71-3EC8-E8DB7A8457D7}"/>
                    </a:ext>
                  </a:extLst>
                </p:cNvPr>
                <p:cNvSpPr txBox="1"/>
                <p:nvPr/>
              </p:nvSpPr>
              <p:spPr>
                <a:xfrm rot="16200000">
                  <a:off x="5311643" y="5334122"/>
                  <a:ext cx="70564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dirty="0"/>
                    <a:t>Out 2</a:t>
                  </a:r>
                </a:p>
              </p:txBody>
            </p:sp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0D5A9EE0-4F44-8BBA-4288-F46F67B2296E}"/>
                    </a:ext>
                  </a:extLst>
                </p:cNvPr>
                <p:cNvSpPr txBox="1"/>
                <p:nvPr/>
              </p:nvSpPr>
              <p:spPr>
                <a:xfrm rot="16200000">
                  <a:off x="4902589" y="5244636"/>
                  <a:ext cx="53412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dirty="0"/>
                    <a:t>In 1</a:t>
                  </a:r>
                </a:p>
              </p:txBody>
            </p:sp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02342A83-139A-00CF-71D7-2B72858CCD54}"/>
                    </a:ext>
                  </a:extLst>
                </p:cNvPr>
                <p:cNvSpPr txBox="1"/>
                <p:nvPr/>
              </p:nvSpPr>
              <p:spPr>
                <a:xfrm rot="16200000">
                  <a:off x="5161357" y="5244634"/>
                  <a:ext cx="53412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dirty="0"/>
                    <a:t>In 2</a:t>
                  </a:r>
                </a:p>
              </p:txBody>
            </p:sp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42FDF3E6-6529-1E9E-95AA-81E41E0D77A8}"/>
                    </a:ext>
                  </a:extLst>
                </p:cNvPr>
                <p:cNvSpPr/>
                <p:nvPr/>
              </p:nvSpPr>
              <p:spPr>
                <a:xfrm>
                  <a:off x="5260967" y="2397652"/>
                  <a:ext cx="107731" cy="112020"/>
                </a:xfrm>
                <a:prstGeom prst="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FA66684B-578A-ADA1-697D-D13452642D59}"/>
                    </a:ext>
                  </a:extLst>
                </p:cNvPr>
                <p:cNvSpPr/>
                <p:nvPr/>
              </p:nvSpPr>
              <p:spPr>
                <a:xfrm>
                  <a:off x="5258327" y="2650580"/>
                  <a:ext cx="107731" cy="112020"/>
                </a:xfrm>
                <a:prstGeom prst="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CE2C0325-B6AC-F1E2-9E8A-E3C56757203B}"/>
                    </a:ext>
                  </a:extLst>
                </p:cNvPr>
                <p:cNvSpPr/>
                <p:nvPr/>
              </p:nvSpPr>
              <p:spPr>
                <a:xfrm>
                  <a:off x="5257464" y="2904250"/>
                  <a:ext cx="107731" cy="112020"/>
                </a:xfrm>
                <a:prstGeom prst="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B6EB57E6-C705-9325-1BAC-884BB2BB3926}"/>
                    </a:ext>
                  </a:extLst>
                </p:cNvPr>
                <p:cNvSpPr/>
                <p:nvPr/>
              </p:nvSpPr>
              <p:spPr>
                <a:xfrm>
                  <a:off x="5256583" y="3141179"/>
                  <a:ext cx="107731" cy="112020"/>
                </a:xfrm>
                <a:prstGeom prst="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EAE7695B-5ABB-69B6-A756-F96513D2CBF1}"/>
                    </a:ext>
                  </a:extLst>
                </p:cNvPr>
                <p:cNvSpPr/>
                <p:nvPr/>
              </p:nvSpPr>
              <p:spPr>
                <a:xfrm>
                  <a:off x="4898494" y="5042691"/>
                  <a:ext cx="107731" cy="112020"/>
                </a:xfrm>
                <a:prstGeom prst="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4A70F168-FEC8-A419-FE97-3EFDFF6FE73D}"/>
                    </a:ext>
                  </a:extLst>
                </p:cNvPr>
                <p:cNvSpPr/>
                <p:nvPr/>
              </p:nvSpPr>
              <p:spPr>
                <a:xfrm>
                  <a:off x="5111587" y="5043452"/>
                  <a:ext cx="107731" cy="112020"/>
                </a:xfrm>
                <a:prstGeom prst="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F93FA457-E92E-A425-C42A-24D424AE28C6}"/>
                    </a:ext>
                  </a:extLst>
                </p:cNvPr>
                <p:cNvSpPr/>
                <p:nvPr/>
              </p:nvSpPr>
              <p:spPr>
                <a:xfrm>
                  <a:off x="5395016" y="5043015"/>
                  <a:ext cx="107731" cy="112020"/>
                </a:xfrm>
                <a:prstGeom prst="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E6290AAE-BE55-22E4-508F-0772E4E6C887}"/>
                    </a:ext>
                  </a:extLst>
                </p:cNvPr>
                <p:cNvSpPr/>
                <p:nvPr/>
              </p:nvSpPr>
              <p:spPr>
                <a:xfrm>
                  <a:off x="5598310" y="5043015"/>
                  <a:ext cx="107731" cy="112020"/>
                </a:xfrm>
                <a:prstGeom prst="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9" name="Rectangle: Top Corners Snipped 58">
                  <a:extLst>
                    <a:ext uri="{FF2B5EF4-FFF2-40B4-BE49-F238E27FC236}">
                      <a16:creationId xmlns:a16="http://schemas.microsoft.com/office/drawing/2014/main" id="{6E254BA6-34F9-029F-1F6E-23A75556C27F}"/>
                    </a:ext>
                  </a:extLst>
                </p:cNvPr>
                <p:cNvSpPr/>
                <p:nvPr/>
              </p:nvSpPr>
              <p:spPr>
                <a:xfrm rot="5400000">
                  <a:off x="5725709" y="2821546"/>
                  <a:ext cx="711314" cy="59905"/>
                </a:xfrm>
                <a:prstGeom prst="snip2SameRect">
                  <a:avLst>
                    <a:gd name="adj1" fmla="val 50000"/>
                    <a:gd name="adj2" fmla="val 0"/>
                  </a:avLst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26A6BC25-BF93-DC02-9F6F-899F53047286}"/>
                    </a:ext>
                  </a:extLst>
                </p:cNvPr>
                <p:cNvSpPr/>
                <p:nvPr/>
              </p:nvSpPr>
              <p:spPr>
                <a:xfrm>
                  <a:off x="5454727" y="1543482"/>
                  <a:ext cx="391263" cy="218739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cxnSp>
              <p:nvCxnSpPr>
                <p:cNvPr id="67" name="Straight Arrow Connector 66">
                  <a:extLst>
                    <a:ext uri="{FF2B5EF4-FFF2-40B4-BE49-F238E27FC236}">
                      <a16:creationId xmlns:a16="http://schemas.microsoft.com/office/drawing/2014/main" id="{843D6C67-793A-358F-B072-FA152BFDC87E}"/>
                    </a:ext>
                  </a:extLst>
                </p:cNvPr>
                <p:cNvCxnSpPr>
                  <a:cxnSpLocks/>
                  <a:endCxn id="63" idx="1"/>
                </p:cNvCxnSpPr>
                <p:nvPr/>
              </p:nvCxnSpPr>
              <p:spPr>
                <a:xfrm>
                  <a:off x="2522418" y="1612005"/>
                  <a:ext cx="2932309" cy="40847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BCA74984-452C-D8E4-C57A-E2FA2ADA9C63}"/>
                    </a:ext>
                  </a:extLst>
                </p:cNvPr>
                <p:cNvSpPr txBox="1"/>
                <p:nvPr/>
              </p:nvSpPr>
              <p:spPr>
                <a:xfrm>
                  <a:off x="1402279" y="1092441"/>
                  <a:ext cx="1514474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dirty="0"/>
                    <a:t>Tilt Sensor (500 µ</a:t>
                  </a:r>
                  <a:r>
                    <a:rPr lang="en-GB" dirty="0" err="1"/>
                    <a:t>deg</a:t>
                  </a:r>
                  <a:r>
                    <a:rPr lang="en-GB" dirty="0"/>
                    <a:t> precision)</a:t>
                  </a:r>
                </a:p>
              </p:txBody>
            </p:sp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3163681D-58E0-267B-49C3-5F1A7F262D7A}"/>
                    </a:ext>
                  </a:extLst>
                </p:cNvPr>
                <p:cNvSpPr txBox="1"/>
                <p:nvPr/>
              </p:nvSpPr>
              <p:spPr>
                <a:xfrm>
                  <a:off x="8104377" y="2520043"/>
                  <a:ext cx="1388585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dirty="0"/>
                    <a:t>Pressure</a:t>
                  </a:r>
                </a:p>
                <a:p>
                  <a:r>
                    <a:rPr lang="en-GB" dirty="0"/>
                    <a:t>Temperature</a:t>
                  </a:r>
                </a:p>
              </p:txBody>
            </p:sp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4202DB07-DD94-2113-A492-6EFF655884E2}"/>
                    </a:ext>
                  </a:extLst>
                </p:cNvPr>
                <p:cNvSpPr/>
                <p:nvPr/>
              </p:nvSpPr>
              <p:spPr>
                <a:xfrm rot="5400000">
                  <a:off x="5646955" y="1753687"/>
                  <a:ext cx="45719" cy="482085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cxnSp>
              <p:nvCxnSpPr>
                <p:cNvPr id="36" name="Straight Arrow Connector 35">
                  <a:extLst>
                    <a:ext uri="{FF2B5EF4-FFF2-40B4-BE49-F238E27FC236}">
                      <a16:creationId xmlns:a16="http://schemas.microsoft.com/office/drawing/2014/main" id="{AB1D17EC-0A5C-4111-E119-6977FFF71AEB}"/>
                    </a:ext>
                  </a:extLst>
                </p:cNvPr>
                <p:cNvCxnSpPr>
                  <a:cxnSpLocks/>
                  <a:endCxn id="28" idx="1"/>
                </p:cNvCxnSpPr>
                <p:nvPr/>
              </p:nvCxnSpPr>
              <p:spPr>
                <a:xfrm flipV="1">
                  <a:off x="2538570" y="1971870"/>
                  <a:ext cx="3131244" cy="998683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FD7E61B6-0EA7-C7B5-0CE4-2094BFF31E74}"/>
                    </a:ext>
                  </a:extLst>
                </p:cNvPr>
                <p:cNvSpPr/>
                <p:nvPr/>
              </p:nvSpPr>
              <p:spPr>
                <a:xfrm rot="5400000">
                  <a:off x="5668147" y="3394988"/>
                  <a:ext cx="45719" cy="482085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cxnSp>
              <p:nvCxnSpPr>
                <p:cNvPr id="38" name="Straight Arrow Connector 37">
                  <a:extLst>
                    <a:ext uri="{FF2B5EF4-FFF2-40B4-BE49-F238E27FC236}">
                      <a16:creationId xmlns:a16="http://schemas.microsoft.com/office/drawing/2014/main" id="{250FE43A-987C-A6B3-6719-C9C3AE75D8EE}"/>
                    </a:ext>
                  </a:extLst>
                </p:cNvPr>
                <p:cNvCxnSpPr>
                  <a:endCxn id="10" idx="3"/>
                </p:cNvCxnSpPr>
                <p:nvPr/>
              </p:nvCxnSpPr>
              <p:spPr>
                <a:xfrm>
                  <a:off x="2541486" y="2953629"/>
                  <a:ext cx="3149520" cy="705261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CEC4B834-ACE1-8391-BD1F-DC6A0B55F183}"/>
                    </a:ext>
                  </a:extLst>
                </p:cNvPr>
                <p:cNvSpPr txBox="1"/>
                <p:nvPr/>
              </p:nvSpPr>
              <p:spPr>
                <a:xfrm>
                  <a:off x="9241406" y="1533956"/>
                  <a:ext cx="137576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dirty="0"/>
                    <a:t>Heat Control</a:t>
                  </a:r>
                </a:p>
              </p:txBody>
            </p:sp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7E83753F-4520-5FFE-6B5E-F18705307A6D}"/>
                    </a:ext>
                  </a:extLst>
                </p:cNvPr>
                <p:cNvSpPr/>
                <p:nvPr/>
              </p:nvSpPr>
              <p:spPr>
                <a:xfrm>
                  <a:off x="8855108" y="5154711"/>
                  <a:ext cx="3074049" cy="1518035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b"/>
                <a:lstStyle/>
                <a:p>
                  <a:pPr algn="r"/>
                  <a:r>
                    <a:rPr lang="en-GB" dirty="0"/>
                    <a:t>Collection Device</a:t>
                  </a:r>
                </a:p>
              </p:txBody>
            </p:sp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178724B1-654B-A759-C9BD-B97856BDFA88}"/>
                    </a:ext>
                  </a:extLst>
                </p:cNvPr>
                <p:cNvSpPr txBox="1"/>
                <p:nvPr/>
              </p:nvSpPr>
              <p:spPr>
                <a:xfrm>
                  <a:off x="6162051" y="5601772"/>
                  <a:ext cx="620554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en-GB" dirty="0"/>
                    <a:t>Data</a:t>
                  </a:r>
                </a:p>
                <a:p>
                  <a:pPr algn="r"/>
                  <a:r>
                    <a:rPr lang="en-GB" dirty="0"/>
                    <a:t>Out</a:t>
                  </a:r>
                </a:p>
              </p:txBody>
            </p:sp>
            <p:sp>
              <p:nvSpPr>
                <p:cNvPr id="78" name="TextBox 77">
                  <a:extLst>
                    <a:ext uri="{FF2B5EF4-FFF2-40B4-BE49-F238E27FC236}">
                      <a16:creationId xmlns:a16="http://schemas.microsoft.com/office/drawing/2014/main" id="{2BC1B806-B4F2-CB30-B2C3-AC918E350B6B}"/>
                    </a:ext>
                  </a:extLst>
                </p:cNvPr>
                <p:cNvSpPr txBox="1"/>
                <p:nvPr/>
              </p:nvSpPr>
              <p:spPr>
                <a:xfrm>
                  <a:off x="10955278" y="3444388"/>
                  <a:ext cx="620554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dirty="0"/>
                    <a:t>Data</a:t>
                  </a:r>
                </a:p>
                <a:p>
                  <a:r>
                    <a:rPr lang="en-GB" dirty="0"/>
                    <a:t>Out</a:t>
                  </a:r>
                </a:p>
              </p:txBody>
            </p:sp>
          </p:grp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AD6F1299-A1B1-083D-0880-3FDE1DA1C2BC}"/>
                  </a:ext>
                </a:extLst>
              </p:cNvPr>
              <p:cNvSpPr txBox="1"/>
              <p:nvPr/>
            </p:nvSpPr>
            <p:spPr>
              <a:xfrm>
                <a:off x="8222073" y="5247209"/>
                <a:ext cx="76270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DRTU </a:t>
                </a:r>
              </a:p>
              <a:p>
                <a:r>
                  <a:rPr lang="en-GB" dirty="0"/>
                  <a:t>data</a:t>
                </a:r>
              </a:p>
            </p:txBody>
          </p: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0B012854-11EE-BE23-0045-BD6A01888A4E}"/>
                  </a:ext>
                </a:extLst>
              </p:cNvPr>
              <p:cNvSpPr txBox="1"/>
              <p:nvPr/>
            </p:nvSpPr>
            <p:spPr>
              <a:xfrm>
                <a:off x="9063362" y="4733154"/>
                <a:ext cx="906851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dirty="0"/>
                  <a:t>Tilt </a:t>
                </a:r>
              </a:p>
              <a:p>
                <a:pPr algn="ctr"/>
                <a:r>
                  <a:rPr lang="en-GB" dirty="0"/>
                  <a:t>data</a:t>
                </a:r>
              </a:p>
              <a:p>
                <a:pPr algn="ctr"/>
                <a:r>
                  <a:rPr lang="en-GB" dirty="0"/>
                  <a:t>(in/out)</a:t>
                </a:r>
              </a:p>
            </p:txBody>
          </p: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478F395E-3A6C-1DFA-4913-CF8D459DA944}"/>
                  </a:ext>
                </a:extLst>
              </p:cNvPr>
              <p:cNvCxnSpPr>
                <a:cxnSpLocks/>
                <a:stCxn id="45" idx="3"/>
                <a:endCxn id="76" idx="1"/>
              </p:cNvCxnSpPr>
              <p:nvPr/>
            </p:nvCxnSpPr>
            <p:spPr>
              <a:xfrm flipV="1">
                <a:off x="5963467" y="5540504"/>
                <a:ext cx="2154165" cy="125"/>
              </a:xfrm>
              <a:prstGeom prst="line">
                <a:avLst/>
              </a:prstGeom>
              <a:ln w="28575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2043CA46-8E01-6A72-8B15-9F956B552349}"/>
                  </a:ext>
                </a:extLst>
              </p:cNvPr>
              <p:cNvSpPr txBox="1"/>
              <p:nvPr/>
            </p:nvSpPr>
            <p:spPr>
              <a:xfrm>
                <a:off x="10279497" y="4749511"/>
                <a:ext cx="61144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 err="1"/>
                  <a:t>Sysc</a:t>
                </a:r>
                <a:endParaRPr lang="en-GB" dirty="0"/>
              </a:p>
              <a:p>
                <a:pPr algn="ctr"/>
                <a:r>
                  <a:rPr lang="en-GB" dirty="0"/>
                  <a:t>data</a:t>
                </a:r>
              </a:p>
            </p:txBody>
          </p:sp>
        </p:grp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9049AE65-387E-6552-7722-98C00BB10B14}"/>
                </a:ext>
              </a:extLst>
            </p:cNvPr>
            <p:cNvSpPr txBox="1"/>
            <p:nvPr/>
          </p:nvSpPr>
          <p:spPr>
            <a:xfrm>
              <a:off x="9124301" y="3064169"/>
              <a:ext cx="87062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/>
                <a:t>Tilt </a:t>
              </a:r>
            </a:p>
            <a:p>
              <a:pPr algn="ctr"/>
              <a:r>
                <a:rPr lang="en-GB" dirty="0"/>
                <a:t>Data-In</a:t>
              </a: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60C68D3C-BD04-267C-29EE-4CFD11C1C3AC}"/>
                </a:ext>
              </a:extLst>
            </p:cNvPr>
            <p:cNvSpPr txBox="1"/>
            <p:nvPr/>
          </p:nvSpPr>
          <p:spPr>
            <a:xfrm>
              <a:off x="7725747" y="3218475"/>
              <a:ext cx="12255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Tilt Control</a:t>
              </a:r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40EFA5BA-1710-8356-09D9-341472022A82}"/>
                </a:ext>
              </a:extLst>
            </p:cNvPr>
            <p:cNvSpPr/>
            <p:nvPr/>
          </p:nvSpPr>
          <p:spPr>
            <a:xfrm>
              <a:off x="6735071" y="3261704"/>
              <a:ext cx="200798" cy="607887"/>
            </a:xfrm>
            <a:custGeom>
              <a:avLst/>
              <a:gdLst>
                <a:gd name="connsiteX0" fmla="*/ 0 w 259912"/>
                <a:gd name="connsiteY0" fmla="*/ 0 h 607887"/>
                <a:gd name="connsiteX1" fmla="*/ 259912 w 259912"/>
                <a:gd name="connsiteY1" fmla="*/ 0 h 607887"/>
                <a:gd name="connsiteX2" fmla="*/ 259912 w 259912"/>
                <a:gd name="connsiteY2" fmla="*/ 241457 h 607887"/>
                <a:gd name="connsiteX3" fmla="*/ 186924 w 259912"/>
                <a:gd name="connsiteY3" fmla="*/ 241457 h 607887"/>
                <a:gd name="connsiteX4" fmla="*/ 186924 w 259912"/>
                <a:gd name="connsiteY4" fmla="*/ 607887 h 607887"/>
                <a:gd name="connsiteX5" fmla="*/ 72988 w 259912"/>
                <a:gd name="connsiteY5" fmla="*/ 607887 h 607887"/>
                <a:gd name="connsiteX6" fmla="*/ 72988 w 259912"/>
                <a:gd name="connsiteY6" fmla="*/ 241457 h 607887"/>
                <a:gd name="connsiteX7" fmla="*/ 0 w 259912"/>
                <a:gd name="connsiteY7" fmla="*/ 241457 h 607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9912" h="607887">
                  <a:moveTo>
                    <a:pt x="0" y="0"/>
                  </a:moveTo>
                  <a:lnTo>
                    <a:pt x="259912" y="0"/>
                  </a:lnTo>
                  <a:lnTo>
                    <a:pt x="259912" y="241457"/>
                  </a:lnTo>
                  <a:lnTo>
                    <a:pt x="186924" y="241457"/>
                  </a:lnTo>
                  <a:lnTo>
                    <a:pt x="186924" y="607887"/>
                  </a:lnTo>
                  <a:lnTo>
                    <a:pt x="72988" y="607887"/>
                  </a:lnTo>
                  <a:lnTo>
                    <a:pt x="72988" y="241457"/>
                  </a:lnTo>
                  <a:lnTo>
                    <a:pt x="0" y="241457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B7E25217-9C0A-628C-15B0-A557955DD39E}"/>
                </a:ext>
              </a:extLst>
            </p:cNvPr>
            <p:cNvSpPr/>
            <p:nvPr/>
          </p:nvSpPr>
          <p:spPr>
            <a:xfrm>
              <a:off x="2929614" y="3261703"/>
              <a:ext cx="200798" cy="607887"/>
            </a:xfrm>
            <a:custGeom>
              <a:avLst/>
              <a:gdLst>
                <a:gd name="connsiteX0" fmla="*/ 0 w 259912"/>
                <a:gd name="connsiteY0" fmla="*/ 0 h 607887"/>
                <a:gd name="connsiteX1" fmla="*/ 259912 w 259912"/>
                <a:gd name="connsiteY1" fmla="*/ 0 h 607887"/>
                <a:gd name="connsiteX2" fmla="*/ 259912 w 259912"/>
                <a:gd name="connsiteY2" fmla="*/ 241457 h 607887"/>
                <a:gd name="connsiteX3" fmla="*/ 186924 w 259912"/>
                <a:gd name="connsiteY3" fmla="*/ 241457 h 607887"/>
                <a:gd name="connsiteX4" fmla="*/ 186924 w 259912"/>
                <a:gd name="connsiteY4" fmla="*/ 607887 h 607887"/>
                <a:gd name="connsiteX5" fmla="*/ 72988 w 259912"/>
                <a:gd name="connsiteY5" fmla="*/ 607887 h 607887"/>
                <a:gd name="connsiteX6" fmla="*/ 72988 w 259912"/>
                <a:gd name="connsiteY6" fmla="*/ 241457 h 607887"/>
                <a:gd name="connsiteX7" fmla="*/ 0 w 259912"/>
                <a:gd name="connsiteY7" fmla="*/ 241457 h 607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9912" h="607887">
                  <a:moveTo>
                    <a:pt x="0" y="0"/>
                  </a:moveTo>
                  <a:lnTo>
                    <a:pt x="259912" y="0"/>
                  </a:lnTo>
                  <a:lnTo>
                    <a:pt x="259912" y="241457"/>
                  </a:lnTo>
                  <a:lnTo>
                    <a:pt x="186924" y="241457"/>
                  </a:lnTo>
                  <a:lnTo>
                    <a:pt x="186924" y="607887"/>
                  </a:lnTo>
                  <a:lnTo>
                    <a:pt x="72988" y="607887"/>
                  </a:lnTo>
                  <a:lnTo>
                    <a:pt x="72988" y="241457"/>
                  </a:lnTo>
                  <a:lnTo>
                    <a:pt x="0" y="241457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  <p:cxnSp>
          <p:nvCxnSpPr>
            <p:cNvPr id="109" name="Straight Arrow Connector 108">
              <a:extLst>
                <a:ext uri="{FF2B5EF4-FFF2-40B4-BE49-F238E27FC236}">
                  <a16:creationId xmlns:a16="http://schemas.microsoft.com/office/drawing/2014/main" id="{A9C8756B-75C6-9855-549C-0DE86D9F10F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40624" y="3359020"/>
              <a:ext cx="1210486" cy="121298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4" name="Straight Arrow Connector 113">
              <a:extLst>
                <a:ext uri="{FF2B5EF4-FFF2-40B4-BE49-F238E27FC236}">
                  <a16:creationId xmlns:a16="http://schemas.microsoft.com/office/drawing/2014/main" id="{021D4FBD-F0F8-D0EA-F786-1C558A6ED8C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40624" y="3359020"/>
              <a:ext cx="4961392" cy="121298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50BAD32C-CAEE-9618-AA1A-AABF150261BF}"/>
                </a:ext>
              </a:extLst>
            </p:cNvPr>
            <p:cNvSpPr txBox="1"/>
            <p:nvPr/>
          </p:nvSpPr>
          <p:spPr>
            <a:xfrm>
              <a:off x="528076" y="4110335"/>
              <a:ext cx="147837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Controlled Piezo motor micrometre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730774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1BAC5970-5B69-A55F-1C53-3FCCE13763F0}"/>
              </a:ext>
            </a:extLst>
          </p:cNvPr>
          <p:cNvGrpSpPr/>
          <p:nvPr/>
        </p:nvGrpSpPr>
        <p:grpSpPr>
          <a:xfrm>
            <a:off x="-4774" y="412345"/>
            <a:ext cx="4676460" cy="6033310"/>
            <a:chOff x="-81494" y="663652"/>
            <a:chExt cx="4676460" cy="6102513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E02DD19-5D3D-04D6-9B9D-9C291A771FFE}"/>
                </a:ext>
              </a:extLst>
            </p:cNvPr>
            <p:cNvGrpSpPr/>
            <p:nvPr/>
          </p:nvGrpSpPr>
          <p:grpSpPr>
            <a:xfrm>
              <a:off x="28603" y="663652"/>
              <a:ext cx="4566363" cy="6102513"/>
              <a:chOff x="28603" y="663652"/>
              <a:chExt cx="4566363" cy="6102513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448BBC54-DC2E-B48E-BE66-7420051E1312}"/>
                  </a:ext>
                </a:extLst>
              </p:cNvPr>
              <p:cNvGrpSpPr/>
              <p:nvPr/>
            </p:nvGrpSpPr>
            <p:grpSpPr>
              <a:xfrm>
                <a:off x="28603" y="663652"/>
                <a:ext cx="4566363" cy="6102513"/>
                <a:chOff x="28603" y="663652"/>
                <a:chExt cx="4566363" cy="6102513"/>
              </a:xfrm>
              <a:solidFill>
                <a:schemeClr val="bg1"/>
              </a:solidFill>
            </p:grpSpPr>
            <p:grpSp>
              <p:nvGrpSpPr>
                <p:cNvPr id="8" name="Group 7">
                  <a:extLst>
                    <a:ext uri="{FF2B5EF4-FFF2-40B4-BE49-F238E27FC236}">
                      <a16:creationId xmlns:a16="http://schemas.microsoft.com/office/drawing/2014/main" id="{1E62051B-DEFB-2B40-3517-33F6C73B8DCD}"/>
                    </a:ext>
                  </a:extLst>
                </p:cNvPr>
                <p:cNvGrpSpPr/>
                <p:nvPr/>
              </p:nvGrpSpPr>
              <p:grpSpPr>
                <a:xfrm>
                  <a:off x="28603" y="663652"/>
                  <a:ext cx="4391161" cy="5889443"/>
                  <a:chOff x="28603" y="663652"/>
                  <a:chExt cx="4391161" cy="5889443"/>
                </a:xfrm>
                <a:grpFill/>
              </p:grpSpPr>
              <p:pic>
                <p:nvPicPr>
                  <p:cNvPr id="3" name="Picture 2" descr="A picture containing indoor&#10;&#10;Description automatically generated">
                    <a:extLst>
                      <a:ext uri="{FF2B5EF4-FFF2-40B4-BE49-F238E27FC236}">
                        <a16:creationId xmlns:a16="http://schemas.microsoft.com/office/drawing/2014/main" id="{37B47041-6AA8-7707-8134-E1FDB41011A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"/>
                  <a:srcRect l="12094" t="1153" r="2549" b="7162"/>
                  <a:stretch/>
                </p:blipFill>
                <p:spPr>
                  <a:xfrm rot="5280000">
                    <a:off x="-597451" y="1535879"/>
                    <a:ext cx="5853756" cy="4180675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</p:pic>
              <p:sp>
                <p:nvSpPr>
                  <p:cNvPr id="6" name="Rectangle 5">
                    <a:extLst>
                      <a:ext uri="{FF2B5EF4-FFF2-40B4-BE49-F238E27FC236}">
                        <a16:creationId xmlns:a16="http://schemas.microsoft.com/office/drawing/2014/main" id="{A7E0B587-74C5-0EB1-FF84-EDDBD3ADA80A}"/>
                      </a:ext>
                    </a:extLst>
                  </p:cNvPr>
                  <p:cNvSpPr/>
                  <p:nvPr/>
                </p:nvSpPr>
                <p:spPr>
                  <a:xfrm>
                    <a:off x="28603" y="663652"/>
                    <a:ext cx="4382422" cy="314036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6249631D-C176-EDA3-DEDB-B5244C32D7FD}"/>
                    </a:ext>
                  </a:extLst>
                </p:cNvPr>
                <p:cNvSpPr/>
                <p:nvPr/>
              </p:nvSpPr>
              <p:spPr>
                <a:xfrm>
                  <a:off x="212544" y="6452129"/>
                  <a:ext cx="4382422" cy="314036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1C533E2-16DF-A670-2FC2-297FFD257F29}"/>
                  </a:ext>
                </a:extLst>
              </p:cNvPr>
              <p:cNvSpPr/>
              <p:nvPr/>
            </p:nvSpPr>
            <p:spPr>
              <a:xfrm>
                <a:off x="4126045" y="799229"/>
                <a:ext cx="468921" cy="571730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/>
                  <a:t>6</a:t>
                </a:r>
              </a:p>
            </p:txBody>
          </p:sp>
        </p:grp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B9EF2C9-CD87-DB06-A654-3F11EBD6965E}"/>
                </a:ext>
              </a:extLst>
            </p:cNvPr>
            <p:cNvSpPr/>
            <p:nvPr/>
          </p:nvSpPr>
          <p:spPr>
            <a:xfrm>
              <a:off x="-81494" y="895855"/>
              <a:ext cx="468921" cy="57173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0EFE25C5-C00F-AD81-9E16-B43669E9C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721"/>
            <a:ext cx="11210925" cy="439379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000" dirty="0">
                <a:latin typeface="+mn-lt"/>
              </a:rPr>
              <a:t>Elevation testing </a:t>
            </a:r>
            <a:endParaRPr lang="en-US" sz="4000" kern="1200" dirty="0">
              <a:latin typeface="+mn-lt"/>
              <a:ea typeface="+mj-ea"/>
              <a:cs typeface="+mj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AA1390C-3501-A64A-37B9-9666CE76FDE0}"/>
              </a:ext>
            </a:extLst>
          </p:cNvPr>
          <p:cNvCxnSpPr/>
          <p:nvPr/>
        </p:nvCxnSpPr>
        <p:spPr>
          <a:xfrm>
            <a:off x="0" y="443100"/>
            <a:ext cx="12192000" cy="0"/>
          </a:xfrm>
          <a:prstGeom prst="line">
            <a:avLst/>
          </a:prstGeom>
          <a:ln w="38100">
            <a:solidFill>
              <a:srgbClr val="0A2A7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E1B9D8F-AF74-0F9F-B732-60C6045C924B}"/>
              </a:ext>
            </a:extLst>
          </p:cNvPr>
          <p:cNvGrpSpPr/>
          <p:nvPr/>
        </p:nvGrpSpPr>
        <p:grpSpPr>
          <a:xfrm>
            <a:off x="4251926" y="1118880"/>
            <a:ext cx="957313" cy="4806531"/>
            <a:chOff x="4374306" y="1003019"/>
            <a:chExt cx="957313" cy="4806531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8F6686E0-C428-B87D-452B-82B6E250621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45177" y="1330565"/>
              <a:ext cx="0" cy="410965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FB40C6E-149F-6EBB-F101-2F9C1594806F}"/>
                </a:ext>
              </a:extLst>
            </p:cNvPr>
            <p:cNvSpPr txBox="1"/>
            <p:nvPr/>
          </p:nvSpPr>
          <p:spPr>
            <a:xfrm>
              <a:off x="4383540" y="5440218"/>
              <a:ext cx="7232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0 mm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2D04D54-B48E-172B-D33E-F32BCA432D36}"/>
                </a:ext>
              </a:extLst>
            </p:cNvPr>
            <p:cNvSpPr txBox="1"/>
            <p:nvPr/>
          </p:nvSpPr>
          <p:spPr>
            <a:xfrm>
              <a:off x="4374306" y="1003019"/>
              <a:ext cx="9573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600 mm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495345B-DB2E-9597-AAD9-DB36DBE26FE3}"/>
                </a:ext>
              </a:extLst>
            </p:cNvPr>
            <p:cNvSpPr txBox="1"/>
            <p:nvPr/>
          </p:nvSpPr>
          <p:spPr>
            <a:xfrm rot="16200000">
              <a:off x="3979855" y="3221618"/>
              <a:ext cx="17429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&lt;1 mm precision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872BD448-D015-762B-4AB2-44C6E44B9F1E}"/>
              </a:ext>
            </a:extLst>
          </p:cNvPr>
          <p:cNvSpPr txBox="1"/>
          <p:nvPr/>
        </p:nvSpPr>
        <p:spPr>
          <a:xfrm>
            <a:off x="5605462" y="641915"/>
            <a:ext cx="2508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Experimental procedure: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96846B5-F4A1-C7D5-6882-E791FED1FEEF}"/>
              </a:ext>
            </a:extLst>
          </p:cNvPr>
          <p:cNvSpPr/>
          <p:nvPr/>
        </p:nvSpPr>
        <p:spPr>
          <a:xfrm>
            <a:off x="5698836" y="1200726"/>
            <a:ext cx="6258703" cy="28725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78F8DA1-1BD5-0273-784E-9320D110CC80}"/>
              </a:ext>
            </a:extLst>
          </p:cNvPr>
          <p:cNvGrpSpPr/>
          <p:nvPr/>
        </p:nvGrpSpPr>
        <p:grpSpPr>
          <a:xfrm>
            <a:off x="5698216" y="1325984"/>
            <a:ext cx="3575093" cy="2737750"/>
            <a:chOff x="5698216" y="1325984"/>
            <a:chExt cx="3575093" cy="2737750"/>
          </a:xfrm>
        </p:grpSpPr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26ADFB4A-5B43-8A99-30C4-76344E281511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3740727"/>
              <a:ext cx="317730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1EBF1C6-B2D3-7DA2-2A51-974C20B66FCC}"/>
                </a:ext>
              </a:extLst>
            </p:cNvPr>
            <p:cNvSpPr txBox="1"/>
            <p:nvPr/>
          </p:nvSpPr>
          <p:spPr>
            <a:xfrm>
              <a:off x="7331433" y="3694402"/>
              <a:ext cx="6495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Time</a:t>
              </a: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216AB7A5-336D-F3E5-F3CC-2D9BA75A1990}"/>
                </a:ext>
              </a:extLst>
            </p:cNvPr>
            <p:cNvCxnSpPr/>
            <p:nvPr/>
          </p:nvCxnSpPr>
          <p:spPr>
            <a:xfrm flipV="1">
              <a:off x="6096000" y="1446426"/>
              <a:ext cx="0" cy="229430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C418BFD-FBBE-126D-4803-AEF768C601D5}"/>
                </a:ext>
              </a:extLst>
            </p:cNvPr>
            <p:cNvSpPr txBox="1"/>
            <p:nvPr/>
          </p:nvSpPr>
          <p:spPr>
            <a:xfrm rot="16200000">
              <a:off x="4615291" y="2408909"/>
              <a:ext cx="25351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Height/Changing Gravity</a:t>
              </a:r>
            </a:p>
          </p:txBody>
        </p:sp>
      </p:grp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2E0D9EE-72CB-2D1C-7B18-B6ACC082D821}"/>
              </a:ext>
            </a:extLst>
          </p:cNvPr>
          <p:cNvCxnSpPr/>
          <p:nvPr/>
        </p:nvCxnSpPr>
        <p:spPr>
          <a:xfrm>
            <a:off x="6096000" y="3617968"/>
            <a:ext cx="424873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5BD2DF14-3C0D-D1FA-B429-D268D2215C1E}"/>
              </a:ext>
            </a:extLst>
          </p:cNvPr>
          <p:cNvCxnSpPr/>
          <p:nvPr/>
        </p:nvCxnSpPr>
        <p:spPr>
          <a:xfrm>
            <a:off x="6520873" y="3393986"/>
            <a:ext cx="42487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CB5B637E-26A5-D01A-84A3-AE21A5388F5C}"/>
              </a:ext>
            </a:extLst>
          </p:cNvPr>
          <p:cNvCxnSpPr/>
          <p:nvPr/>
        </p:nvCxnSpPr>
        <p:spPr>
          <a:xfrm>
            <a:off x="6945746" y="3638806"/>
            <a:ext cx="424873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4EF333FC-E4D5-7CDE-25C6-CB76E8DEA6C2}"/>
              </a:ext>
            </a:extLst>
          </p:cNvPr>
          <p:cNvCxnSpPr/>
          <p:nvPr/>
        </p:nvCxnSpPr>
        <p:spPr>
          <a:xfrm>
            <a:off x="7370619" y="3190843"/>
            <a:ext cx="42487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70A7EEB-B2DB-CBD6-9E52-04AE140082D8}"/>
              </a:ext>
            </a:extLst>
          </p:cNvPr>
          <p:cNvCxnSpPr/>
          <p:nvPr/>
        </p:nvCxnSpPr>
        <p:spPr>
          <a:xfrm>
            <a:off x="7795492" y="3638806"/>
            <a:ext cx="424873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09D969FF-7B8B-993E-03DC-5C69008EF902}"/>
              </a:ext>
            </a:extLst>
          </p:cNvPr>
          <p:cNvCxnSpPr/>
          <p:nvPr/>
        </p:nvCxnSpPr>
        <p:spPr>
          <a:xfrm>
            <a:off x="8227743" y="3006116"/>
            <a:ext cx="42487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901FCA47-722D-2CC2-364F-1071095C9E9C}"/>
              </a:ext>
            </a:extLst>
          </p:cNvPr>
          <p:cNvCxnSpPr/>
          <p:nvPr/>
        </p:nvCxnSpPr>
        <p:spPr>
          <a:xfrm>
            <a:off x="8664843" y="3638806"/>
            <a:ext cx="424873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E297170-0712-7C5D-E9CC-1C262425997A}"/>
              </a:ext>
            </a:extLst>
          </p:cNvPr>
          <p:cNvCxnSpPr/>
          <p:nvPr/>
        </p:nvCxnSpPr>
        <p:spPr>
          <a:xfrm>
            <a:off x="9156202" y="1584901"/>
            <a:ext cx="424873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7715B85-701B-26E8-F591-2DA4C7BAE660}"/>
              </a:ext>
            </a:extLst>
          </p:cNvPr>
          <p:cNvSpPr txBox="1"/>
          <p:nvPr/>
        </p:nvSpPr>
        <p:spPr>
          <a:xfrm>
            <a:off x="9653253" y="1405048"/>
            <a:ext cx="1340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Base Station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D12064E-DE22-3CB4-3ADC-7AAC70FB1BB1}"/>
              </a:ext>
            </a:extLst>
          </p:cNvPr>
          <p:cNvCxnSpPr/>
          <p:nvPr/>
        </p:nvCxnSpPr>
        <p:spPr>
          <a:xfrm>
            <a:off x="9157050" y="1975668"/>
            <a:ext cx="42487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7E8AE68E-FE8A-975D-CFB8-BD2E4FAD014E}"/>
              </a:ext>
            </a:extLst>
          </p:cNvPr>
          <p:cNvSpPr txBox="1"/>
          <p:nvPr/>
        </p:nvSpPr>
        <p:spPr>
          <a:xfrm>
            <a:off x="9654101" y="1774380"/>
            <a:ext cx="2223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Measurement Station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961101-D3E2-C3F5-3B66-C35C6F114E0B}"/>
              </a:ext>
            </a:extLst>
          </p:cNvPr>
          <p:cNvSpPr txBox="1"/>
          <p:nvPr/>
        </p:nvSpPr>
        <p:spPr>
          <a:xfrm>
            <a:off x="9268729" y="2152253"/>
            <a:ext cx="26842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After every measurement system returns to base station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D512FF9-DCF4-3EEB-AF1C-BCD4E048B7AD}"/>
                  </a:ext>
                </a:extLst>
              </p:cNvPr>
              <p:cNvSpPr txBox="1"/>
              <p:nvPr/>
            </p:nvSpPr>
            <p:spPr>
              <a:xfrm>
                <a:off x="5698836" y="4230498"/>
                <a:ext cx="4429308" cy="185781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𝑅𝑒𝑙𝑎𝑡𝑖𝑣𝑒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𝑆𝑡𝑎𝑡𝑖𝑜𝑛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− 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𝐵𝑎𝑠𝑒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𝑅𝑒𝑙𝑎𝑡𝑖𝑣𝑒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𝑑𝑖𝑓𝑓</m:t>
                            </m:r>
                            <m:d>
                              <m:d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𝑆𝑡𝑎𝑡𝑖𝑜𝑛</m:t>
                                </m:r>
                              </m:e>
                            </m:d>
                          </m:sub>
                        </m:sSub>
                        <m:r>
                          <a:rPr lang="en-GB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𝐵𝑖𝑎𝑠</m:t>
                        </m:r>
                      </m:num>
                      <m:den>
                        <m:r>
                          <a:rPr lang="en-GB" i="1">
                            <a:latin typeface="Cambria Math" panose="02040503050406030204" pitchFamily="18" charset="0"/>
                          </a:rPr>
                          <m:t>𝑆𝑐𝑎𝑙𝑒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𝐹𝑎𝑐𝑡𝑜𝑟</m:t>
                        </m:r>
                      </m:den>
                    </m:f>
                  </m:oMath>
                </a14:m>
                <a:r>
                  <a:rPr lang="en-GB" dirty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𝑑𝑖𝑓𝑓</m:t>
                            </m:r>
                            <m:d>
                              <m:d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𝐵𝑎𝑠𝑒</m:t>
                                </m:r>
                              </m:e>
                            </m:d>
                          </m:sub>
                        </m:sSub>
                        <m:r>
                          <a:rPr lang="en-GB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𝐵𝑖𝑎𝑠</m:t>
                        </m:r>
                      </m:num>
                      <m:den>
                        <m:r>
                          <a:rPr lang="en-GB" i="1">
                            <a:latin typeface="Cambria Math" panose="02040503050406030204" pitchFamily="18" charset="0"/>
                          </a:rPr>
                          <m:t>𝑆𝑐𝑎𝑙𝑒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𝐹𝑎𝑐𝑡𝑜𝑟</m:t>
                        </m:r>
                      </m:den>
                    </m:f>
                  </m:oMath>
                </a14:m>
                <a:endParaRPr lang="en-GB" dirty="0"/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𝑅𝑒𝑙𝑎𝑡𝑖𝑣𝑒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𝑑𝑖𝑓𝑓</m:t>
                              </m:r>
                              <m:d>
                                <m:d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𝑆𝑡𝑎𝑡𝑖𝑜𝑛</m:t>
                                  </m:r>
                                </m:e>
                              </m:d>
                            </m:sub>
                          </m:s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𝑑𝑖𝑓𝑓</m:t>
                              </m:r>
                              <m:d>
                                <m:d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𝐵𝑎𝑠𝑒</m:t>
                                  </m:r>
                                </m:e>
                              </m:d>
                            </m:sub>
                          </m:sSub>
                          <m:r>
                            <m:rPr>
                              <m:nor/>
                            </m:rPr>
                            <a:rPr lang="en-GB" dirty="0"/>
                            <m:t> </m:t>
                          </m:r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𝑆𝑐𝑎𝑙𝑒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𝐹𝑎𝑐𝑡𝑜𝑟</m:t>
                          </m:r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D512FF9-DCF4-3EEB-AF1C-BCD4E048B7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8836" y="4230498"/>
                <a:ext cx="4429308" cy="185781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3" name="Picture 2" descr="EGU 2022 - European Geosciences Union General Assembly | Copernicus">
            <a:extLst>
              <a:ext uri="{FF2B5EF4-FFF2-40B4-BE49-F238E27FC236}">
                <a16:creationId xmlns:a16="http://schemas.microsoft.com/office/drawing/2014/main" id="{871CF44D-4944-7FF2-6550-065CF44248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8025"/>
            <a:ext cx="2367772" cy="67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3" descr="Logo&#10;&#10;Description automatically generated">
            <a:extLst>
              <a:ext uri="{FF2B5EF4-FFF2-40B4-BE49-F238E27FC236}">
                <a16:creationId xmlns:a16="http://schemas.microsoft.com/office/drawing/2014/main" id="{7E1CE6DF-7149-2399-7DBB-A43A8BFDEA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449" y="6141168"/>
            <a:ext cx="2294058" cy="691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185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9CFE5-E51A-3CE4-66F5-95B7B7210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721"/>
            <a:ext cx="11210925" cy="439379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000" dirty="0">
                <a:latin typeface="+mn-lt"/>
              </a:rPr>
              <a:t>Elevation testing </a:t>
            </a:r>
            <a:endParaRPr lang="en-US" sz="4000" kern="1200" dirty="0">
              <a:latin typeface="+mn-lt"/>
              <a:ea typeface="+mj-ea"/>
              <a:cs typeface="+mj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B64D11A-E87D-678B-548C-BACF62F676F8}"/>
              </a:ext>
            </a:extLst>
          </p:cNvPr>
          <p:cNvCxnSpPr/>
          <p:nvPr/>
        </p:nvCxnSpPr>
        <p:spPr>
          <a:xfrm>
            <a:off x="0" y="443100"/>
            <a:ext cx="12192000" cy="0"/>
          </a:xfrm>
          <a:prstGeom prst="line">
            <a:avLst/>
          </a:prstGeom>
          <a:ln w="38100">
            <a:solidFill>
              <a:srgbClr val="0A2A7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B298330-5B53-F57D-D829-EC771AEFFDC1}"/>
                  </a:ext>
                </a:extLst>
              </p:cNvPr>
              <p:cNvSpPr txBox="1"/>
              <p:nvPr/>
            </p:nvSpPr>
            <p:spPr>
              <a:xfrm>
                <a:off x="8086987" y="669904"/>
                <a:ext cx="3951214" cy="16182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𝑆𝑐𝑎𝑙𝑒</m:t>
                      </m:r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𝐹𝑎𝑐𝑡𝑜𝑟</m:t>
                      </m:r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6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GB" sz="1600" i="1">
                                  <a:latin typeface="Cambria Math" panose="02040503050406030204" pitchFamily="18" charset="0"/>
                                </a:rPr>
                                <m:t>𝑑𝑖𝑓𝑓</m:t>
                              </m:r>
                              <m:d>
                                <m:dPr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  <m:t>𝑆𝑡𝑎𝑡𝑖𝑜𝑛</m:t>
                                  </m:r>
                                </m:e>
                              </m:d>
                            </m:sub>
                          </m:sSub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GB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6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GB" sz="1600" i="1">
                                  <a:latin typeface="Cambria Math" panose="02040503050406030204" pitchFamily="18" charset="0"/>
                                </a:rPr>
                                <m:t>𝑑𝑖𝑓𝑓</m:t>
                              </m:r>
                              <m:d>
                                <m:dPr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  <m:t>𝐵𝑎𝑠𝑒</m:t>
                                  </m:r>
                                </m:e>
                              </m:d>
                            </m:sub>
                          </m:sSub>
                          <m:r>
                            <m:rPr>
                              <m:nor/>
                            </m:rPr>
                            <a:rPr lang="en-GB" sz="1600" dirty="0"/>
                            <m:t> </m:t>
                          </m:r>
                        </m:num>
                        <m:den>
                          <m:sSub>
                            <m:sSubPr>
                              <m:ctrlPr>
                                <a:rPr lang="en-GB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600" i="1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GB" sz="1600" i="1">
                                  <a:latin typeface="Cambria Math" panose="02040503050406030204" pitchFamily="18" charset="0"/>
                                </a:rPr>
                                <m:t>𝑅𝑒𝑙𝑎𝑡𝑖𝑣𝑒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sz="1600" b="0" dirty="0"/>
              </a:p>
              <a:p>
                <a:pPr>
                  <a:lnSpc>
                    <a:spcPct val="20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𝑆𝑐𝑎𝑙𝑒</m:t>
                      </m:r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𝐹𝑎𝑐𝑡𝑜𝑟</m:t>
                      </m:r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=10232 </m:t>
                      </m:r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𝐻𝑧</m:t>
                      </m:r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B298330-5B53-F57D-D829-EC771AEFFD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86987" y="669904"/>
                <a:ext cx="3951214" cy="161826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>
            <a:extLst>
              <a:ext uri="{FF2B5EF4-FFF2-40B4-BE49-F238E27FC236}">
                <a16:creationId xmlns:a16="http://schemas.microsoft.com/office/drawing/2014/main" id="{07EFF521-4C95-747C-D9D4-3DCCB924A3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99" y="882479"/>
            <a:ext cx="7814667" cy="5467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EGU 2022 - European Geosciences Union General Assembly | Copernicus">
            <a:extLst>
              <a:ext uri="{FF2B5EF4-FFF2-40B4-BE49-F238E27FC236}">
                <a16:creationId xmlns:a16="http://schemas.microsoft.com/office/drawing/2014/main" id="{E0966A2C-92EB-F9A3-6AE6-1DD2964E7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8025"/>
            <a:ext cx="2367772" cy="67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EE358677-9C73-B47F-B4BF-A0F75AA1E3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449" y="6141168"/>
            <a:ext cx="2294058" cy="691217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BAE9F1C-B84F-D554-5F15-CE65A6FD4C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22264" y="2514972"/>
            <a:ext cx="3631585" cy="3626196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Gravity measurements at varying height to simulate effect of moving system and varying gravity</a:t>
            </a:r>
          </a:p>
          <a:p>
            <a:r>
              <a:rPr lang="en-US" dirty="0"/>
              <a:t>Measurement time at each height 20 mins and 5 repeats used</a:t>
            </a:r>
          </a:p>
          <a:p>
            <a:r>
              <a:rPr lang="en-US" dirty="0"/>
              <a:t>Detection levels below &lt;15 µGal</a:t>
            </a:r>
          </a:p>
          <a:p>
            <a:r>
              <a:rPr lang="en-US" dirty="0"/>
              <a:t>Average gravity repeatability of 6.5 µGal </a:t>
            </a:r>
          </a:p>
          <a:p>
            <a:r>
              <a:rPr lang="en-US" dirty="0"/>
              <a:t>Time varying residual compared to fit is due to earth tides (not compensated)</a:t>
            </a:r>
          </a:p>
        </p:txBody>
      </p:sp>
    </p:spTree>
    <p:extLst>
      <p:ext uri="{BB962C8B-B14F-4D97-AF65-F5344CB8AC3E}">
        <p14:creationId xmlns:p14="http://schemas.microsoft.com/office/powerpoint/2010/main" val="16447655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D672A549-78E0-64DB-2B97-34DF50D32E3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9" b="10797"/>
          <a:stretch/>
        </p:blipFill>
        <p:spPr>
          <a:xfrm>
            <a:off x="5665053" y="605514"/>
            <a:ext cx="3483103" cy="234852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9D988E6-DA98-4219-B2F0-5386F712C9B5}"/>
              </a:ext>
            </a:extLst>
          </p:cNvPr>
          <p:cNvGrpSpPr/>
          <p:nvPr/>
        </p:nvGrpSpPr>
        <p:grpSpPr>
          <a:xfrm>
            <a:off x="260906" y="988067"/>
            <a:ext cx="5526197" cy="3467041"/>
            <a:chOff x="0" y="0"/>
            <a:chExt cx="9068061" cy="600732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A16FD8E-9EA3-41EA-A8B6-D18E8B7E2703}"/>
                </a:ext>
              </a:extLst>
            </p:cNvPr>
            <p:cNvGrpSpPr/>
            <p:nvPr/>
          </p:nvGrpSpPr>
          <p:grpSpPr>
            <a:xfrm>
              <a:off x="0" y="0"/>
              <a:ext cx="9068061" cy="6007323"/>
              <a:chOff x="0" y="0"/>
              <a:chExt cx="9068061" cy="6007323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F67BE98A-D990-428D-A333-1B9BB1B9073B}"/>
                  </a:ext>
                </a:extLst>
              </p:cNvPr>
              <p:cNvSpPr/>
              <p:nvPr/>
            </p:nvSpPr>
            <p:spPr>
              <a:xfrm>
                <a:off x="0" y="2082969"/>
                <a:ext cx="9068061" cy="3573617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A60E8EDE-8CB6-475A-B075-7A29BCAB9485}"/>
                  </a:ext>
                </a:extLst>
              </p:cNvPr>
              <p:cNvSpPr/>
              <p:nvPr/>
            </p:nvSpPr>
            <p:spPr>
              <a:xfrm>
                <a:off x="3552195" y="2455903"/>
                <a:ext cx="2470687" cy="2471996"/>
              </a:xfrm>
              <a:prstGeom prst="ellipse">
                <a:avLst/>
              </a:prstGeom>
              <a:solidFill>
                <a:schemeClr val="bg1"/>
              </a:solidFill>
              <a:ln w="762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GB">
                    <a:solidFill>
                      <a:schemeClr val="accent1">
                        <a:lumMod val="50000"/>
                      </a:schemeClr>
                    </a:solidFill>
                  </a:rPr>
                  <a:t>2 m</a:t>
                </a:r>
              </a:p>
            </p:txBody>
          </p: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09B13601-AEA1-4A21-9B25-52A0EA9E4ADD}"/>
                  </a:ext>
                </a:extLst>
              </p:cNvPr>
              <p:cNvCxnSpPr>
                <a:cxnSpLocks/>
                <a:stCxn id="18" idx="2"/>
                <a:endCxn id="18" idx="6"/>
              </p:cNvCxnSpPr>
              <p:nvPr/>
            </p:nvCxnSpPr>
            <p:spPr>
              <a:xfrm>
                <a:off x="3552195" y="3691901"/>
                <a:ext cx="2470687" cy="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93913A2D-27EC-4B70-A8D4-2C15042B7150}"/>
                  </a:ext>
                </a:extLst>
              </p:cNvPr>
              <p:cNvCxnSpPr>
                <a:endCxn id="18" idx="0"/>
              </p:cNvCxnSpPr>
              <p:nvPr/>
            </p:nvCxnSpPr>
            <p:spPr>
              <a:xfrm>
                <a:off x="4787538" y="2082969"/>
                <a:ext cx="1" cy="372934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Box 11">
                <a:extLst>
                  <a:ext uri="{FF2B5EF4-FFF2-40B4-BE49-F238E27FC236}">
                    <a16:creationId xmlns:a16="http://schemas.microsoft.com/office/drawing/2014/main" id="{C420D7D3-164D-4452-9992-E7E6C2CB0D60}"/>
                  </a:ext>
                </a:extLst>
              </p:cNvPr>
              <p:cNvSpPr txBox="1"/>
              <p:nvPr/>
            </p:nvSpPr>
            <p:spPr>
              <a:xfrm>
                <a:off x="4783240" y="2082968"/>
                <a:ext cx="156641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>
                    <a:solidFill>
                      <a:schemeClr val="accent1">
                        <a:lumMod val="50000"/>
                      </a:schemeClr>
                    </a:solidFill>
                  </a:rPr>
                  <a:t>0.3 m</a:t>
                </a:r>
              </a:p>
            </p:txBody>
          </p: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381205DD-B9F6-41AF-80A9-0ABA35C2416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2082969"/>
                <a:ext cx="9068061" cy="0"/>
              </a:xfrm>
              <a:prstGeom prst="line">
                <a:avLst/>
              </a:prstGeom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Box 27">
                <a:extLst>
                  <a:ext uri="{FF2B5EF4-FFF2-40B4-BE49-F238E27FC236}">
                    <a16:creationId xmlns:a16="http://schemas.microsoft.com/office/drawing/2014/main" id="{CDAE4B9C-11A2-42FB-9052-B39C22B87DDD}"/>
                  </a:ext>
                </a:extLst>
              </p:cNvPr>
              <p:cNvSpPr txBox="1"/>
              <p:nvPr/>
            </p:nvSpPr>
            <p:spPr>
              <a:xfrm>
                <a:off x="234985" y="394088"/>
                <a:ext cx="1704185" cy="6559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dirty="0">
                    <a:solidFill>
                      <a:schemeClr val="accent1">
                        <a:lumMod val="50000"/>
                      </a:schemeClr>
                    </a:solidFill>
                  </a:rPr>
                  <a:t>Base Station (0)</a:t>
                </a:r>
              </a:p>
              <a:p>
                <a:pPr algn="ctr"/>
                <a:r>
                  <a:rPr lang="en-GB" dirty="0">
                    <a:solidFill>
                      <a:schemeClr val="accent1">
                        <a:lumMod val="50000"/>
                      </a:schemeClr>
                    </a:solidFill>
                  </a:rPr>
                  <a:t>And Station 1</a:t>
                </a:r>
              </a:p>
            </p:txBody>
          </p:sp>
          <p:sp>
            <p:nvSpPr>
              <p:cNvPr id="24" name="TextBox 29">
                <a:extLst>
                  <a:ext uri="{FF2B5EF4-FFF2-40B4-BE49-F238E27FC236}">
                    <a16:creationId xmlns:a16="http://schemas.microsoft.com/office/drawing/2014/main" id="{59166557-A5F4-4999-A7FC-DBCBE134530F}"/>
                  </a:ext>
                </a:extLst>
              </p:cNvPr>
              <p:cNvSpPr txBox="1"/>
              <p:nvPr/>
            </p:nvSpPr>
            <p:spPr>
              <a:xfrm>
                <a:off x="3415366" y="0"/>
                <a:ext cx="222323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>
                    <a:solidFill>
                      <a:schemeClr val="accent1">
                        <a:lumMod val="50000"/>
                      </a:schemeClr>
                    </a:solidFill>
                  </a:rPr>
                  <a:t>Measurement Station</a:t>
                </a:r>
              </a:p>
            </p:txBody>
          </p: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176C0FC9-6708-4E27-AB8C-917C48560C4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83240" y="1195510"/>
                <a:ext cx="1" cy="481181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9B9E6C53-0037-498D-B34A-78025B2CDAA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37649" y="1195506"/>
                <a:ext cx="1" cy="481181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09CEA4CA-BDE5-46C1-993E-32F4E8BED1A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47022" y="1195503"/>
                <a:ext cx="1" cy="481181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F6445096-FA09-4E0A-B981-6578D942A12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53829" y="1195503"/>
                <a:ext cx="1" cy="481181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67B5FE5F-1735-41B6-8BFF-0A15B1141FF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05686" y="1195503"/>
                <a:ext cx="1" cy="481181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6C88FC7B-80C2-406A-BF53-5792C77E5C8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13506" y="1195503"/>
                <a:ext cx="1" cy="481181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8B01C3D7-4629-48EF-B956-49B654C7A9D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23817" y="1195503"/>
                <a:ext cx="1" cy="481181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TextBox 45">
                <a:extLst>
                  <a:ext uri="{FF2B5EF4-FFF2-40B4-BE49-F238E27FC236}">
                    <a16:creationId xmlns:a16="http://schemas.microsoft.com/office/drawing/2014/main" id="{462D9C92-53C3-49BD-A4A1-4CF69E9ACEB5}"/>
                  </a:ext>
                </a:extLst>
              </p:cNvPr>
              <p:cNvSpPr txBox="1"/>
              <p:nvPr/>
            </p:nvSpPr>
            <p:spPr>
              <a:xfrm>
                <a:off x="2156815" y="666708"/>
                <a:ext cx="30168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>
                    <a:solidFill>
                      <a:schemeClr val="accent1">
                        <a:lumMod val="50000"/>
                      </a:schemeClr>
                    </a:solidFill>
                  </a:rPr>
                  <a:t>2</a:t>
                </a:r>
              </a:p>
            </p:txBody>
          </p:sp>
          <p:sp>
            <p:nvSpPr>
              <p:cNvPr id="33" name="TextBox 47">
                <a:extLst>
                  <a:ext uri="{FF2B5EF4-FFF2-40B4-BE49-F238E27FC236}">
                    <a16:creationId xmlns:a16="http://schemas.microsoft.com/office/drawing/2014/main" id="{D91A403B-8689-4313-8808-0A59A8FCED0B}"/>
                  </a:ext>
                </a:extLst>
              </p:cNvPr>
              <p:cNvSpPr txBox="1"/>
              <p:nvPr/>
            </p:nvSpPr>
            <p:spPr>
              <a:xfrm>
                <a:off x="3386806" y="666708"/>
                <a:ext cx="30168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>
                    <a:solidFill>
                      <a:schemeClr val="accent1">
                        <a:lumMod val="50000"/>
                      </a:schemeClr>
                    </a:solidFill>
                  </a:rPr>
                  <a:t>3</a:t>
                </a:r>
              </a:p>
            </p:txBody>
          </p:sp>
          <p:sp>
            <p:nvSpPr>
              <p:cNvPr id="34" name="TextBox 48">
                <a:extLst>
                  <a:ext uri="{FF2B5EF4-FFF2-40B4-BE49-F238E27FC236}">
                    <a16:creationId xmlns:a16="http://schemas.microsoft.com/office/drawing/2014/main" id="{62838071-6AAD-4C36-A042-C1B3B3AC0772}"/>
                  </a:ext>
                </a:extLst>
              </p:cNvPr>
              <p:cNvSpPr txBox="1"/>
              <p:nvPr/>
            </p:nvSpPr>
            <p:spPr>
              <a:xfrm>
                <a:off x="4632397" y="674260"/>
                <a:ext cx="30168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>
                    <a:solidFill>
                      <a:schemeClr val="accent1">
                        <a:lumMod val="50000"/>
                      </a:schemeClr>
                    </a:solidFill>
                  </a:rPr>
                  <a:t>4</a:t>
                </a:r>
              </a:p>
            </p:txBody>
          </p:sp>
          <p:sp>
            <p:nvSpPr>
              <p:cNvPr id="35" name="TextBox 49">
                <a:extLst>
                  <a:ext uri="{FF2B5EF4-FFF2-40B4-BE49-F238E27FC236}">
                    <a16:creationId xmlns:a16="http://schemas.microsoft.com/office/drawing/2014/main" id="{FD6AF94B-8265-44A9-B714-3C48267E87B8}"/>
                  </a:ext>
                </a:extLst>
              </p:cNvPr>
              <p:cNvSpPr txBox="1"/>
              <p:nvPr/>
            </p:nvSpPr>
            <p:spPr>
              <a:xfrm>
                <a:off x="5854843" y="666708"/>
                <a:ext cx="30168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>
                    <a:solidFill>
                      <a:schemeClr val="accent1">
                        <a:lumMod val="50000"/>
                      </a:schemeClr>
                    </a:solidFill>
                  </a:rPr>
                  <a:t>5</a:t>
                </a:r>
              </a:p>
            </p:txBody>
          </p:sp>
          <p:sp>
            <p:nvSpPr>
              <p:cNvPr id="36" name="TextBox 50">
                <a:extLst>
                  <a:ext uri="{FF2B5EF4-FFF2-40B4-BE49-F238E27FC236}">
                    <a16:creationId xmlns:a16="http://schemas.microsoft.com/office/drawing/2014/main" id="{83FAB23F-F61C-4B2F-B618-F585330B4DC9}"/>
                  </a:ext>
                </a:extLst>
              </p:cNvPr>
              <p:cNvSpPr txBox="1"/>
              <p:nvPr/>
            </p:nvSpPr>
            <p:spPr>
              <a:xfrm>
                <a:off x="7100434" y="666708"/>
                <a:ext cx="30168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>
                    <a:solidFill>
                      <a:schemeClr val="accent1">
                        <a:lumMod val="50000"/>
                      </a:schemeClr>
                    </a:solidFill>
                  </a:rPr>
                  <a:t>6</a:t>
                </a:r>
              </a:p>
            </p:txBody>
          </p:sp>
          <p:sp>
            <p:nvSpPr>
              <p:cNvPr id="37" name="TextBox 51">
                <a:extLst>
                  <a:ext uri="{FF2B5EF4-FFF2-40B4-BE49-F238E27FC236}">
                    <a16:creationId xmlns:a16="http://schemas.microsoft.com/office/drawing/2014/main" id="{42B3CC79-636F-49ED-9227-4519E33C0F0B}"/>
                  </a:ext>
                </a:extLst>
              </p:cNvPr>
              <p:cNvSpPr txBox="1"/>
              <p:nvPr/>
            </p:nvSpPr>
            <p:spPr>
              <a:xfrm>
                <a:off x="8329345" y="674260"/>
                <a:ext cx="30168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>
                    <a:solidFill>
                      <a:schemeClr val="accent1">
                        <a:lumMod val="50000"/>
                      </a:schemeClr>
                    </a:solidFill>
                  </a:rPr>
                  <a:t>7</a:t>
                </a:r>
              </a:p>
            </p:txBody>
          </p:sp>
        </p:grp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D08E066F-539C-4F02-9DA1-27E78E0D0DA1}"/>
                </a:ext>
              </a:extLst>
            </p:cNvPr>
            <p:cNvCxnSpPr/>
            <p:nvPr/>
          </p:nvCxnSpPr>
          <p:spPr>
            <a:xfrm flipH="1">
              <a:off x="2347025" y="3691901"/>
              <a:ext cx="1190625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5EAAEDB9-6264-456F-9FF2-1291FF2A529C}"/>
                </a:ext>
              </a:extLst>
            </p:cNvPr>
            <p:cNvCxnSpPr/>
            <p:nvPr/>
          </p:nvCxnSpPr>
          <p:spPr>
            <a:xfrm flipH="1">
              <a:off x="1153830" y="3691901"/>
              <a:ext cx="1190625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8981EAEA-629A-435C-9A10-E2FF42C5FCCC}"/>
                </a:ext>
              </a:extLst>
            </p:cNvPr>
            <p:cNvCxnSpPr/>
            <p:nvPr/>
          </p:nvCxnSpPr>
          <p:spPr>
            <a:xfrm flipH="1">
              <a:off x="7216078" y="3691901"/>
              <a:ext cx="1190625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7AD1E70E-4968-418B-93F0-BB718AE32749}"/>
                </a:ext>
              </a:extLst>
            </p:cNvPr>
            <p:cNvCxnSpPr/>
            <p:nvPr/>
          </p:nvCxnSpPr>
          <p:spPr>
            <a:xfrm flipH="1">
              <a:off x="6022883" y="3691901"/>
              <a:ext cx="1190625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58">
              <a:extLst>
                <a:ext uri="{FF2B5EF4-FFF2-40B4-BE49-F238E27FC236}">
                  <a16:creationId xmlns:a16="http://schemas.microsoft.com/office/drawing/2014/main" id="{BD1243E2-E8A0-4A84-926A-A35340FDB2E5}"/>
                </a:ext>
              </a:extLst>
            </p:cNvPr>
            <p:cNvSpPr txBox="1"/>
            <p:nvPr/>
          </p:nvSpPr>
          <p:spPr>
            <a:xfrm>
              <a:off x="2667566" y="3348545"/>
              <a:ext cx="6311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>
                  <a:solidFill>
                    <a:schemeClr val="accent1">
                      <a:lumMod val="50000"/>
                    </a:schemeClr>
                  </a:solidFill>
                </a:rPr>
                <a:t>1 m</a:t>
              </a:r>
            </a:p>
          </p:txBody>
        </p:sp>
        <p:sp>
          <p:nvSpPr>
            <p:cNvPr id="12" name="TextBox 59">
              <a:extLst>
                <a:ext uri="{FF2B5EF4-FFF2-40B4-BE49-F238E27FC236}">
                  <a16:creationId xmlns:a16="http://schemas.microsoft.com/office/drawing/2014/main" id="{C5F8BD7E-CB28-4FE8-87A2-B5A8A3DAAA54}"/>
                </a:ext>
              </a:extLst>
            </p:cNvPr>
            <p:cNvSpPr txBox="1"/>
            <p:nvPr/>
          </p:nvSpPr>
          <p:spPr>
            <a:xfrm>
              <a:off x="1420516" y="3313269"/>
              <a:ext cx="6311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>
                  <a:solidFill>
                    <a:schemeClr val="accent1">
                      <a:lumMod val="50000"/>
                    </a:schemeClr>
                  </a:solidFill>
                </a:rPr>
                <a:t>1 m</a:t>
              </a:r>
            </a:p>
          </p:txBody>
        </p:sp>
        <p:sp>
          <p:nvSpPr>
            <p:cNvPr id="13" name="TextBox 60">
              <a:extLst>
                <a:ext uri="{FF2B5EF4-FFF2-40B4-BE49-F238E27FC236}">
                  <a16:creationId xmlns:a16="http://schemas.microsoft.com/office/drawing/2014/main" id="{D7062C78-ABFA-46F1-81F5-C62BA185B1C9}"/>
                </a:ext>
              </a:extLst>
            </p:cNvPr>
            <p:cNvSpPr txBox="1"/>
            <p:nvPr/>
          </p:nvSpPr>
          <p:spPr>
            <a:xfrm>
              <a:off x="6326229" y="3244334"/>
              <a:ext cx="6311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>
                  <a:solidFill>
                    <a:schemeClr val="accent1">
                      <a:lumMod val="50000"/>
                    </a:schemeClr>
                  </a:solidFill>
                </a:rPr>
                <a:t>1 m</a:t>
              </a:r>
            </a:p>
          </p:txBody>
        </p:sp>
        <p:sp>
          <p:nvSpPr>
            <p:cNvPr id="14" name="TextBox 61">
              <a:extLst>
                <a:ext uri="{FF2B5EF4-FFF2-40B4-BE49-F238E27FC236}">
                  <a16:creationId xmlns:a16="http://schemas.microsoft.com/office/drawing/2014/main" id="{04045940-E8C7-44FD-B2C3-AD162A114663}"/>
                </a:ext>
              </a:extLst>
            </p:cNvPr>
            <p:cNvSpPr txBox="1"/>
            <p:nvPr/>
          </p:nvSpPr>
          <p:spPr>
            <a:xfrm>
              <a:off x="7505672" y="3244334"/>
              <a:ext cx="6311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>
                  <a:solidFill>
                    <a:schemeClr val="accent1">
                      <a:lumMod val="50000"/>
                    </a:schemeClr>
                  </a:solidFill>
                </a:rPr>
                <a:t>1 m</a:t>
              </a:r>
            </a:p>
          </p:txBody>
        </p:sp>
        <p:sp>
          <p:nvSpPr>
            <p:cNvPr id="15" name="TextBox 62">
              <a:extLst>
                <a:ext uri="{FF2B5EF4-FFF2-40B4-BE49-F238E27FC236}">
                  <a16:creationId xmlns:a16="http://schemas.microsoft.com/office/drawing/2014/main" id="{AFA3133A-EFA0-4E5C-9FE7-EEC2053BF9A1}"/>
                </a:ext>
              </a:extLst>
            </p:cNvPr>
            <p:cNvSpPr txBox="1"/>
            <p:nvPr/>
          </p:nvSpPr>
          <p:spPr>
            <a:xfrm>
              <a:off x="5039327" y="3755902"/>
              <a:ext cx="6311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>
                  <a:solidFill>
                    <a:schemeClr val="accent1">
                      <a:lumMod val="50000"/>
                    </a:schemeClr>
                  </a:solidFill>
                </a:rPr>
                <a:t>1 m</a:t>
              </a:r>
            </a:p>
          </p:txBody>
        </p:sp>
        <p:sp>
          <p:nvSpPr>
            <p:cNvPr id="16" name="TextBox 63">
              <a:extLst>
                <a:ext uri="{FF2B5EF4-FFF2-40B4-BE49-F238E27FC236}">
                  <a16:creationId xmlns:a16="http://schemas.microsoft.com/office/drawing/2014/main" id="{71A6FA71-83E5-469F-A96B-EB71B24DF3E2}"/>
                </a:ext>
              </a:extLst>
            </p:cNvPr>
            <p:cNvSpPr txBox="1"/>
            <p:nvPr/>
          </p:nvSpPr>
          <p:spPr>
            <a:xfrm>
              <a:off x="3949064" y="3755902"/>
              <a:ext cx="6311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>
                  <a:solidFill>
                    <a:schemeClr val="accent1">
                      <a:lumMod val="50000"/>
                    </a:schemeClr>
                  </a:solidFill>
                </a:rPr>
                <a:t>1 m</a:t>
              </a:r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C6E06B3E-2419-4767-9E0E-1CD394C8E8A2}"/>
              </a:ext>
            </a:extLst>
          </p:cNvPr>
          <p:cNvSpPr/>
          <p:nvPr/>
        </p:nvSpPr>
        <p:spPr>
          <a:xfrm>
            <a:off x="1520108" y="1291905"/>
            <a:ext cx="354404" cy="359048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noFill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979E638-B1E2-4A2D-8A32-56A3F572BAAF}"/>
              </a:ext>
            </a:extLst>
          </p:cNvPr>
          <p:cNvSpPr/>
          <p:nvPr/>
        </p:nvSpPr>
        <p:spPr>
          <a:xfrm>
            <a:off x="4537081" y="1271325"/>
            <a:ext cx="354404" cy="359048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noFill/>
            </a:endParaRPr>
          </a:p>
        </p:txBody>
      </p:sp>
      <p:sp>
        <p:nvSpPr>
          <p:cNvPr id="40" name="Right Brace 39">
            <a:extLst>
              <a:ext uri="{FF2B5EF4-FFF2-40B4-BE49-F238E27FC236}">
                <a16:creationId xmlns:a16="http://schemas.microsoft.com/office/drawing/2014/main" id="{DAA9DCA5-719B-4E40-99AA-93BABF7B2246}"/>
              </a:ext>
            </a:extLst>
          </p:cNvPr>
          <p:cNvSpPr/>
          <p:nvPr/>
        </p:nvSpPr>
        <p:spPr>
          <a:xfrm rot="5400000">
            <a:off x="2869153" y="3689522"/>
            <a:ext cx="723197" cy="308220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B0FE433-6E74-4AAE-A35F-7098B5466331}"/>
              </a:ext>
            </a:extLst>
          </p:cNvPr>
          <p:cNvSpPr txBox="1"/>
          <p:nvPr/>
        </p:nvSpPr>
        <p:spPr>
          <a:xfrm>
            <a:off x="1401778" y="5653283"/>
            <a:ext cx="3817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Not performed due to time constraints</a:t>
            </a:r>
          </a:p>
        </p:txBody>
      </p:sp>
      <p:sp>
        <p:nvSpPr>
          <p:cNvPr id="54" name="Title 1">
            <a:extLst>
              <a:ext uri="{FF2B5EF4-FFF2-40B4-BE49-F238E27FC236}">
                <a16:creationId xmlns:a16="http://schemas.microsoft.com/office/drawing/2014/main" id="{444E8717-D57F-BA82-0710-BDC9B45A6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721"/>
            <a:ext cx="11210925" cy="439379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000" dirty="0">
                <a:latin typeface="+mn-lt"/>
              </a:rPr>
              <a:t>NBIF Field trial </a:t>
            </a:r>
            <a:endParaRPr lang="en-US" sz="4000" kern="1200" dirty="0">
              <a:latin typeface="+mn-lt"/>
              <a:ea typeface="+mj-ea"/>
              <a:cs typeface="+mj-cs"/>
            </a:endParaRP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BAFD9F95-0452-55E0-2FA7-20F3134AD03B}"/>
              </a:ext>
            </a:extLst>
          </p:cNvPr>
          <p:cNvCxnSpPr/>
          <p:nvPr/>
        </p:nvCxnSpPr>
        <p:spPr>
          <a:xfrm>
            <a:off x="0" y="443100"/>
            <a:ext cx="12192000" cy="0"/>
          </a:xfrm>
          <a:prstGeom prst="line">
            <a:avLst/>
          </a:prstGeom>
          <a:ln w="38100">
            <a:solidFill>
              <a:srgbClr val="0A2A7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2" descr="EGU 2022 - European Geosciences Union General Assembly | Copernicus">
            <a:extLst>
              <a:ext uri="{FF2B5EF4-FFF2-40B4-BE49-F238E27FC236}">
                <a16:creationId xmlns:a16="http://schemas.microsoft.com/office/drawing/2014/main" id="{3CE0E4F3-4D67-2F81-5160-B76151767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" y="6191082"/>
            <a:ext cx="2367772" cy="67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4" name="Chart 43">
            <a:extLst>
              <a:ext uri="{FF2B5EF4-FFF2-40B4-BE49-F238E27FC236}">
                <a16:creationId xmlns:a16="http://schemas.microsoft.com/office/drawing/2014/main" id="{0A9BD2D1-D503-D1CC-4D2E-1749B18C53B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15793978"/>
              </p:ext>
            </p:extLst>
          </p:nvPr>
        </p:nvGraphicFramePr>
        <p:xfrm>
          <a:off x="5887070" y="3095397"/>
          <a:ext cx="6153342" cy="29091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47" name="Picture 46" descr="Logo&#10;&#10;Description automatically generated">
            <a:extLst>
              <a:ext uri="{FF2B5EF4-FFF2-40B4-BE49-F238E27FC236}">
                <a16:creationId xmlns:a16="http://schemas.microsoft.com/office/drawing/2014/main" id="{F88EC946-7C8D-4152-AF82-14B5C108C3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449" y="6141168"/>
            <a:ext cx="2294058" cy="691217"/>
          </a:xfrm>
          <a:prstGeom prst="rect">
            <a:avLst/>
          </a:prstGeom>
        </p:spPr>
      </p:pic>
      <p:pic>
        <p:nvPicPr>
          <p:cNvPr id="4" name="Picture 3" descr="A picture containing text, building, indoor&#10;&#10;Description automatically generated">
            <a:extLst>
              <a:ext uri="{FF2B5EF4-FFF2-40B4-BE49-F238E27FC236}">
                <a16:creationId xmlns:a16="http://schemas.microsoft.com/office/drawing/2014/main" id="{337EC97F-DE66-0927-5222-36FFEC1BE3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162" y="623545"/>
            <a:ext cx="3079251" cy="2309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8379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D76E1748-ADA8-FDCC-B46A-FF339D903BE0}"/>
              </a:ext>
            </a:extLst>
          </p:cNvPr>
          <p:cNvGrpSpPr>
            <a:grpSpLocks noChangeAspect="1"/>
          </p:cNvGrpSpPr>
          <p:nvPr/>
        </p:nvGrpSpPr>
        <p:grpSpPr>
          <a:xfrm>
            <a:off x="7672459" y="1010333"/>
            <a:ext cx="4431673" cy="2207703"/>
            <a:chOff x="6137546" y="3104839"/>
            <a:chExt cx="6054454" cy="3016115"/>
          </a:xfrm>
        </p:grpSpPr>
        <p:pic>
          <p:nvPicPr>
            <p:cNvPr id="42" name="Picture 41" descr="Chart, line chart&#10;&#10;Description automatically generated">
              <a:extLst>
                <a:ext uri="{FF2B5EF4-FFF2-40B4-BE49-F238E27FC236}">
                  <a16:creationId xmlns:a16="http://schemas.microsoft.com/office/drawing/2014/main" id="{34E6C73C-8673-4E01-BF88-BC546612DF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37546" y="3232475"/>
              <a:ext cx="6054454" cy="2888479"/>
            </a:xfrm>
            <a:prstGeom prst="rect">
              <a:avLst/>
            </a:prstGeom>
          </p:spPr>
        </p:pic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61750B7E-D59E-4296-93E5-23E9A6D507A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95376" y="3429000"/>
              <a:ext cx="0" cy="2367793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90E617D0-B768-42A3-A8B2-1BCE9A40C44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44730" y="3429000"/>
              <a:ext cx="0" cy="2367793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0FFA9A72-2EC7-462B-9696-053DECEA993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10319" y="3429000"/>
              <a:ext cx="0" cy="2367793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9247FB90-BA10-4A4F-AE52-A3B61ADF2EA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85695" y="3429000"/>
              <a:ext cx="0" cy="2367793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6EFC8394-11AB-43C5-922E-223A179D433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904290" y="3429000"/>
              <a:ext cx="0" cy="2367793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93D66A84-BF97-45AD-BEB7-246B7AF2ED3B}"/>
                </a:ext>
              </a:extLst>
            </p:cNvPr>
            <p:cNvSpPr txBox="1"/>
            <p:nvPr/>
          </p:nvSpPr>
          <p:spPr>
            <a:xfrm>
              <a:off x="7944533" y="3104839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1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7A085DAB-6EAC-4929-AFD5-DE01CE6ED2A9}"/>
                </a:ext>
              </a:extLst>
            </p:cNvPr>
            <p:cNvSpPr txBox="1"/>
            <p:nvPr/>
          </p:nvSpPr>
          <p:spPr>
            <a:xfrm>
              <a:off x="8900179" y="3104839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3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72A3DEC0-BD9F-4034-8BFA-30A8F4FBCD2A}"/>
                </a:ext>
              </a:extLst>
            </p:cNvPr>
            <p:cNvSpPr txBox="1"/>
            <p:nvPr/>
          </p:nvSpPr>
          <p:spPr>
            <a:xfrm>
              <a:off x="9359476" y="3104839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4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D5226FFB-5284-4E34-A427-8E78450F06E8}"/>
                </a:ext>
              </a:extLst>
            </p:cNvPr>
            <p:cNvSpPr txBox="1"/>
            <p:nvPr/>
          </p:nvSpPr>
          <p:spPr>
            <a:xfrm>
              <a:off x="9830197" y="3104839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5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265D23F8-597A-4B46-8E66-5E45D2120C37}"/>
                </a:ext>
              </a:extLst>
            </p:cNvPr>
            <p:cNvSpPr txBox="1"/>
            <p:nvPr/>
          </p:nvSpPr>
          <p:spPr>
            <a:xfrm>
              <a:off x="10753447" y="3104839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7</a:t>
              </a:r>
            </a:p>
          </p:txBody>
        </p:sp>
      </p:grpSp>
      <p:sp>
        <p:nvSpPr>
          <p:cNvPr id="17" name="Title 1">
            <a:extLst>
              <a:ext uri="{FF2B5EF4-FFF2-40B4-BE49-F238E27FC236}">
                <a16:creationId xmlns:a16="http://schemas.microsoft.com/office/drawing/2014/main" id="{7683E62E-C007-59DF-58CB-2BD70E3D8698}"/>
              </a:ext>
            </a:extLst>
          </p:cNvPr>
          <p:cNvSpPr txBox="1">
            <a:spLocks/>
          </p:cNvSpPr>
          <p:nvPr/>
        </p:nvSpPr>
        <p:spPr>
          <a:xfrm>
            <a:off x="0" y="3721"/>
            <a:ext cx="11210925" cy="4393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+mn-lt"/>
              </a:rPr>
              <a:t>NBIF Field trial 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942D8BB-55DD-BBA5-0523-90A1DBCFD28E}"/>
              </a:ext>
            </a:extLst>
          </p:cNvPr>
          <p:cNvCxnSpPr/>
          <p:nvPr/>
        </p:nvCxnSpPr>
        <p:spPr>
          <a:xfrm>
            <a:off x="0" y="443100"/>
            <a:ext cx="12192000" cy="0"/>
          </a:xfrm>
          <a:prstGeom prst="line">
            <a:avLst/>
          </a:prstGeom>
          <a:ln w="38100">
            <a:solidFill>
              <a:srgbClr val="0A2A7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E483B726-5BDA-C327-9128-94A381ACA67A}"/>
              </a:ext>
            </a:extLst>
          </p:cNvPr>
          <p:cNvSpPr txBox="1"/>
          <p:nvPr/>
        </p:nvSpPr>
        <p:spPr>
          <a:xfrm>
            <a:off x="0" y="562644"/>
            <a:ext cx="6173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Results (Compared with </a:t>
            </a:r>
            <a:r>
              <a:rPr lang="en-GB" dirty="0" err="1"/>
              <a:t>Scintrex</a:t>
            </a:r>
            <a:r>
              <a:rPr lang="en-GB" dirty="0"/>
              <a:t> CG6 – Provided by D. Boddice)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E6F6AD-89B0-607A-C55D-B09511DF0737}"/>
              </a:ext>
            </a:extLst>
          </p:cNvPr>
          <p:cNvSpPr txBox="1"/>
          <p:nvPr/>
        </p:nvSpPr>
        <p:spPr>
          <a:xfrm>
            <a:off x="8295483" y="513147"/>
            <a:ext cx="3239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Model – Provided by D. Boddice</a:t>
            </a: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9BD5DB1B-2BED-BBE9-57AD-27BDA9358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7" y="1010334"/>
            <a:ext cx="7953601" cy="4837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EGU 2022 - European Geosciences Union General Assembly | Copernicus">
            <a:extLst>
              <a:ext uri="{FF2B5EF4-FFF2-40B4-BE49-F238E27FC236}">
                <a16:creationId xmlns:a16="http://schemas.microsoft.com/office/drawing/2014/main" id="{5C75A51C-4E8D-19B0-9AC4-EEC6D912C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" y="6191082"/>
            <a:ext cx="2367772" cy="67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948B9B24-639F-BB18-5DA7-06E6B84B32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449" y="6141168"/>
            <a:ext cx="2294058" cy="691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9401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7683E62E-C007-59DF-58CB-2BD70E3D8698}"/>
              </a:ext>
            </a:extLst>
          </p:cNvPr>
          <p:cNvSpPr txBox="1">
            <a:spLocks/>
          </p:cNvSpPr>
          <p:nvPr/>
        </p:nvSpPr>
        <p:spPr>
          <a:xfrm>
            <a:off x="0" y="3721"/>
            <a:ext cx="11210925" cy="4393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+mn-lt"/>
              </a:rPr>
              <a:t>Future Directions and proposed product range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942D8BB-55DD-BBA5-0523-90A1DBCFD28E}"/>
              </a:ext>
            </a:extLst>
          </p:cNvPr>
          <p:cNvCxnSpPr/>
          <p:nvPr/>
        </p:nvCxnSpPr>
        <p:spPr>
          <a:xfrm>
            <a:off x="0" y="443100"/>
            <a:ext cx="12192000" cy="0"/>
          </a:xfrm>
          <a:prstGeom prst="line">
            <a:avLst/>
          </a:prstGeom>
          <a:ln w="38100">
            <a:solidFill>
              <a:srgbClr val="0A2A7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080B3CE-B664-8DD9-BF26-DBB7A96474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6149942"/>
              </p:ext>
            </p:extLst>
          </p:nvPr>
        </p:nvGraphicFramePr>
        <p:xfrm>
          <a:off x="21000" y="598782"/>
          <a:ext cx="12150000" cy="40354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0000">
                  <a:extLst>
                    <a:ext uri="{9D8B030D-6E8A-4147-A177-3AD203B41FA5}">
                      <a16:colId xmlns:a16="http://schemas.microsoft.com/office/drawing/2014/main" val="3638615852"/>
                    </a:ext>
                  </a:extLst>
                </a:gridCol>
                <a:gridCol w="2430000">
                  <a:extLst>
                    <a:ext uri="{9D8B030D-6E8A-4147-A177-3AD203B41FA5}">
                      <a16:colId xmlns:a16="http://schemas.microsoft.com/office/drawing/2014/main" val="2334739265"/>
                    </a:ext>
                  </a:extLst>
                </a:gridCol>
                <a:gridCol w="2430000">
                  <a:extLst>
                    <a:ext uri="{9D8B030D-6E8A-4147-A177-3AD203B41FA5}">
                      <a16:colId xmlns:a16="http://schemas.microsoft.com/office/drawing/2014/main" val="2402575058"/>
                    </a:ext>
                  </a:extLst>
                </a:gridCol>
                <a:gridCol w="2430000">
                  <a:extLst>
                    <a:ext uri="{9D8B030D-6E8A-4147-A177-3AD203B41FA5}">
                      <a16:colId xmlns:a16="http://schemas.microsoft.com/office/drawing/2014/main" val="1102526554"/>
                    </a:ext>
                  </a:extLst>
                </a:gridCol>
                <a:gridCol w="2430000">
                  <a:extLst>
                    <a:ext uri="{9D8B030D-6E8A-4147-A177-3AD203B41FA5}">
                      <a16:colId xmlns:a16="http://schemas.microsoft.com/office/drawing/2014/main" val="2268718879"/>
                    </a:ext>
                  </a:extLst>
                </a:gridCol>
              </a:tblGrid>
              <a:tr h="103233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800" dirty="0">
                          <a:effectLst/>
                          <a:latin typeface="+mn-lt"/>
                        </a:rPr>
                        <a:t>OEM Gravimeter</a:t>
                      </a:r>
                      <a:endParaRPr lang="en-GB" sz="2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800" dirty="0">
                          <a:effectLst/>
                          <a:latin typeface="+mn-lt"/>
                        </a:rPr>
                        <a:t>Static Gravimeter</a:t>
                      </a:r>
                      <a:endParaRPr lang="en-GB" sz="2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800" dirty="0">
                          <a:effectLst/>
                          <a:latin typeface="+mn-lt"/>
                        </a:rPr>
                        <a:t>Drone Deployed </a:t>
                      </a:r>
                      <a:endParaRPr lang="en-GB" sz="2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800" dirty="0">
                          <a:effectLst/>
                          <a:latin typeface="+mn-lt"/>
                        </a:rPr>
                        <a:t>Rover Deployed</a:t>
                      </a:r>
                      <a:endParaRPr lang="en-GB" sz="2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800" dirty="0">
                          <a:effectLst/>
                          <a:latin typeface="+mn-lt"/>
                        </a:rPr>
                        <a:t>Stacked </a:t>
                      </a:r>
                      <a:r>
                        <a:rPr lang="en-GB" sz="2800" dirty="0" err="1">
                          <a:effectLst/>
                          <a:latin typeface="+mn-lt"/>
                        </a:rPr>
                        <a:t>Gradiometry</a:t>
                      </a:r>
                      <a:endParaRPr lang="en-GB" sz="2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853549570"/>
                  </a:ext>
                </a:extLst>
              </a:tr>
              <a:tr h="25227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11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11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11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11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11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884784388"/>
                  </a:ext>
                </a:extLst>
              </a:tr>
              <a:tr h="48029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dirty="0">
                          <a:effectLst/>
                          <a:latin typeface="+mn-lt"/>
                        </a:rPr>
                        <a:t>Single OEM Gravity Sensor</a:t>
                      </a:r>
                      <a:endParaRPr lang="en-GB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+mn-lt"/>
                        </a:rPr>
                        <a:t>Static independent system on a Tripod</a:t>
                      </a:r>
                      <a:endParaRPr lang="en-GB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dirty="0">
                          <a:effectLst/>
                          <a:latin typeface="+mn-lt"/>
                        </a:rPr>
                        <a:t>Drone deployment for wide area surveys</a:t>
                      </a:r>
                      <a:endParaRPr lang="en-GB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dirty="0">
                          <a:effectLst/>
                          <a:latin typeface="+mn-lt"/>
                        </a:rPr>
                        <a:t>Ruggedized tracked vehicle for automated surveys</a:t>
                      </a:r>
                      <a:endParaRPr lang="en-GB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dirty="0">
                          <a:effectLst/>
                          <a:latin typeface="+mn-lt"/>
                        </a:rPr>
                        <a:t>Stacked pair for gradiometric studies</a:t>
                      </a:r>
                      <a:endParaRPr lang="en-GB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1226517"/>
                  </a:ext>
                </a:extLst>
              </a:tr>
            </a:tbl>
          </a:graphicData>
        </a:graphic>
      </p:graphicFrame>
      <p:pic>
        <p:nvPicPr>
          <p:cNvPr id="3084" name="Picture 9">
            <a:extLst>
              <a:ext uri="{FF2B5EF4-FFF2-40B4-BE49-F238E27FC236}">
                <a16:creationId xmlns:a16="http://schemas.microsoft.com/office/drawing/2014/main" id="{40720C0A-177D-75E0-C309-2BE7FEEA1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36" y="1732058"/>
            <a:ext cx="2155565" cy="204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7">
            <a:extLst>
              <a:ext uri="{FF2B5EF4-FFF2-40B4-BE49-F238E27FC236}">
                <a16:creationId xmlns:a16="http://schemas.microsoft.com/office/drawing/2014/main" id="{3C85E186-B4E6-1283-AA85-6ADFF67432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8" r="3931"/>
          <a:stretch>
            <a:fillRect/>
          </a:stretch>
        </p:blipFill>
        <p:spPr bwMode="auto">
          <a:xfrm>
            <a:off x="2576516" y="1720434"/>
            <a:ext cx="2177924" cy="2258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6">
            <a:extLst>
              <a:ext uri="{FF2B5EF4-FFF2-40B4-BE49-F238E27FC236}">
                <a16:creationId xmlns:a16="http://schemas.microsoft.com/office/drawing/2014/main" id="{F7B00511-6916-62BA-4575-FC605EA7E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7" r="30005"/>
          <a:stretch>
            <a:fillRect/>
          </a:stretch>
        </p:blipFill>
        <p:spPr bwMode="auto">
          <a:xfrm>
            <a:off x="5213629" y="1732058"/>
            <a:ext cx="1645543" cy="2258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8">
            <a:extLst>
              <a:ext uri="{FF2B5EF4-FFF2-40B4-BE49-F238E27FC236}">
                <a16:creationId xmlns:a16="http://schemas.microsoft.com/office/drawing/2014/main" id="{703B4EB6-7DD8-D6EE-C273-0CAF1125C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17"/>
          <a:stretch>
            <a:fillRect/>
          </a:stretch>
        </p:blipFill>
        <p:spPr bwMode="auto">
          <a:xfrm>
            <a:off x="7570377" y="1732058"/>
            <a:ext cx="1919799" cy="2258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10">
            <a:extLst>
              <a:ext uri="{FF2B5EF4-FFF2-40B4-BE49-F238E27FC236}">
                <a16:creationId xmlns:a16="http://schemas.microsoft.com/office/drawing/2014/main" id="{E0C44FB8-7F04-7D03-CF82-5D19584B9D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9081" y="1732058"/>
            <a:ext cx="1331518" cy="2359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le 7">
            <a:extLst>
              <a:ext uri="{FF2B5EF4-FFF2-40B4-BE49-F238E27FC236}">
                <a16:creationId xmlns:a16="http://schemas.microsoft.com/office/drawing/2014/main" id="{B4E66FA8-DC03-019C-EB8F-4444953E81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1793750"/>
              </p:ext>
            </p:extLst>
          </p:nvPr>
        </p:nvGraphicFramePr>
        <p:xfrm>
          <a:off x="3710866" y="4785816"/>
          <a:ext cx="4527612" cy="1841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3806">
                  <a:extLst>
                    <a:ext uri="{9D8B030D-6E8A-4147-A177-3AD203B41FA5}">
                      <a16:colId xmlns:a16="http://schemas.microsoft.com/office/drawing/2014/main" val="763940985"/>
                    </a:ext>
                  </a:extLst>
                </a:gridCol>
                <a:gridCol w="2263806">
                  <a:extLst>
                    <a:ext uri="{9D8B030D-6E8A-4147-A177-3AD203B41FA5}">
                      <a16:colId xmlns:a16="http://schemas.microsoft.com/office/drawing/2014/main" val="1437680356"/>
                    </a:ext>
                  </a:extLst>
                </a:gridCol>
              </a:tblGrid>
              <a:tr h="431475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Property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OEM Gravimeter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2380931"/>
                  </a:ext>
                </a:extLst>
              </a:tr>
              <a:tr h="352567">
                <a:tc>
                  <a:txBody>
                    <a:bodyPr/>
                    <a:lstStyle/>
                    <a:p>
                      <a:r>
                        <a:rPr lang="en-GB" sz="1200" dirty="0"/>
                        <a:t>Resolution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&lt;5 µGal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4935747"/>
                  </a:ext>
                </a:extLst>
              </a:tr>
              <a:tr h="352567">
                <a:tc>
                  <a:txBody>
                    <a:bodyPr/>
                    <a:lstStyle/>
                    <a:p>
                      <a:r>
                        <a:rPr lang="en-GB" sz="1200" dirty="0"/>
                        <a:t>Power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~5 W @25°C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1694350"/>
                  </a:ext>
                </a:extLst>
              </a:tr>
              <a:tr h="352567">
                <a:tc>
                  <a:txBody>
                    <a:bodyPr/>
                    <a:lstStyle/>
                    <a:p>
                      <a:r>
                        <a:rPr lang="en-GB" sz="1200" dirty="0"/>
                        <a:t>Size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L&lt;20cm,  W&lt;20cm,  D&lt;20cm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4020766"/>
                  </a:ext>
                </a:extLst>
              </a:tr>
              <a:tr h="352567">
                <a:tc>
                  <a:txBody>
                    <a:bodyPr/>
                    <a:lstStyle/>
                    <a:p>
                      <a:r>
                        <a:rPr lang="en-GB" sz="1200" dirty="0"/>
                        <a:t>Weight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&lt;5 kg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1814608"/>
                  </a:ext>
                </a:extLst>
              </a:tr>
            </a:tbl>
          </a:graphicData>
        </a:graphic>
      </p:graphicFrame>
      <p:pic>
        <p:nvPicPr>
          <p:cNvPr id="11" name="Picture 2" descr="EGU 2022 - European Geosciences Union General Assembly | Copernicus">
            <a:extLst>
              <a:ext uri="{FF2B5EF4-FFF2-40B4-BE49-F238E27FC236}">
                <a16:creationId xmlns:a16="http://schemas.microsoft.com/office/drawing/2014/main" id="{7D09D598-50E5-F46A-9AF5-A87C07ED31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" y="6191082"/>
            <a:ext cx="2367772" cy="67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B40EA936-5D2B-86CA-9336-BB5489EDBF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449" y="6141168"/>
            <a:ext cx="2294058" cy="691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943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7683E62E-C007-59DF-58CB-2BD70E3D8698}"/>
              </a:ext>
            </a:extLst>
          </p:cNvPr>
          <p:cNvSpPr txBox="1">
            <a:spLocks/>
          </p:cNvSpPr>
          <p:nvPr/>
        </p:nvSpPr>
        <p:spPr>
          <a:xfrm>
            <a:off x="0" y="3721"/>
            <a:ext cx="11210925" cy="4393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+mn-lt"/>
              </a:rPr>
              <a:t>Acknowledgements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942D8BB-55DD-BBA5-0523-90A1DBCFD28E}"/>
              </a:ext>
            </a:extLst>
          </p:cNvPr>
          <p:cNvCxnSpPr/>
          <p:nvPr/>
        </p:nvCxnSpPr>
        <p:spPr>
          <a:xfrm>
            <a:off x="0" y="443100"/>
            <a:ext cx="12192000" cy="0"/>
          </a:xfrm>
          <a:prstGeom prst="line">
            <a:avLst/>
          </a:prstGeom>
          <a:ln w="38100">
            <a:solidFill>
              <a:srgbClr val="0A2A7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 descr="EGU 2022 - European Geosciences Union General Assembly | Copernicus">
            <a:extLst>
              <a:ext uri="{FF2B5EF4-FFF2-40B4-BE49-F238E27FC236}">
                <a16:creationId xmlns:a16="http://schemas.microsoft.com/office/drawing/2014/main" id="{35900ADC-3306-8031-66F7-C073AC74D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" y="6191082"/>
            <a:ext cx="2367772" cy="67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249A4E67-DB46-2AFD-5EE8-1D710502E0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8" t="15630" r="38331" b="69565"/>
          <a:stretch/>
        </p:blipFill>
        <p:spPr bwMode="auto">
          <a:xfrm>
            <a:off x="88255" y="1984702"/>
            <a:ext cx="7779132" cy="1359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New Innovate UK Grant Funding Competitions | University of Warwick Science  Park">
            <a:extLst>
              <a:ext uri="{FF2B5EF4-FFF2-40B4-BE49-F238E27FC236}">
                <a16:creationId xmlns:a16="http://schemas.microsoft.com/office/drawing/2014/main" id="{64792EC3-7D29-E4BD-569C-4DA3F53AB6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98" b="27131"/>
          <a:stretch/>
        </p:blipFill>
        <p:spPr bwMode="auto">
          <a:xfrm>
            <a:off x="0" y="518771"/>
            <a:ext cx="4593771" cy="1054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EE3FE34D-8F1D-40E3-4CA4-F0D7ECA02E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625" r="54354" b="89184"/>
          <a:stretch/>
        </p:blipFill>
        <p:spPr bwMode="auto">
          <a:xfrm>
            <a:off x="-121298" y="1215639"/>
            <a:ext cx="6765985" cy="843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 descr="Job: Teaching Associate in the History of England Before the Norman  Conquest (Fixed Term), University of Cambridge, deadline 21 July 2020 –  Medieval Art Research">
            <a:extLst>
              <a:ext uri="{FF2B5EF4-FFF2-40B4-BE49-F238E27FC236}">
                <a16:creationId xmlns:a16="http://schemas.microsoft.com/office/drawing/2014/main" id="{BA5BE427-3687-FB91-F168-0D4E5C697E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604" y="4494857"/>
            <a:ext cx="5018107" cy="169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search Associate at University of Birmingham">
            <a:extLst>
              <a:ext uri="{FF2B5EF4-FFF2-40B4-BE49-F238E27FC236}">
                <a16:creationId xmlns:a16="http://schemas.microsoft.com/office/drawing/2014/main" id="{765102F4-23A6-19EC-F26F-D6B3C09501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60" b="23273"/>
          <a:stretch/>
        </p:blipFill>
        <p:spPr bwMode="auto">
          <a:xfrm>
            <a:off x="7381741" y="3653118"/>
            <a:ext cx="4286250" cy="115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BIF_UK (@NBIF_UK) / Twitter">
            <a:extLst>
              <a:ext uri="{FF2B5EF4-FFF2-40B4-BE49-F238E27FC236}">
                <a16:creationId xmlns:a16="http://schemas.microsoft.com/office/drawing/2014/main" id="{B7594259-0DE9-B172-EF9E-4E7DDF4A7F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592" y="3653118"/>
            <a:ext cx="2189459" cy="2189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6C51C3C2-24C6-416F-4DB6-D91342CAB1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449" y="6141168"/>
            <a:ext cx="2294058" cy="691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2246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530</TotalTime>
  <Words>451</Words>
  <Application>Microsoft Office PowerPoint</Application>
  <PresentationFormat>Widescreen</PresentationFormat>
  <Paragraphs>130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Cambria Math</vt:lpstr>
      <vt:lpstr>Open Sans</vt:lpstr>
      <vt:lpstr>Office Theme</vt:lpstr>
      <vt:lpstr>PowerPoint Presentation</vt:lpstr>
      <vt:lpstr>Resonant Beam Accelerometer</vt:lpstr>
      <vt:lpstr>Field ready gravimeter prototype</vt:lpstr>
      <vt:lpstr>Elevation testing </vt:lpstr>
      <vt:lpstr>Elevation testing </vt:lpstr>
      <vt:lpstr>NBIF Field trial 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Matthew Reed</dc:creator>
  <cp:lastModifiedBy>Matthew Reed</cp:lastModifiedBy>
  <cp:revision>13</cp:revision>
  <dcterms:created xsi:type="dcterms:W3CDTF">2022-05-19T17:30:33Z</dcterms:created>
  <dcterms:modified xsi:type="dcterms:W3CDTF">2022-05-24T06:41:37Z</dcterms:modified>
</cp:coreProperties>
</file>