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419" r:id="rId3"/>
    <p:sldId id="416" r:id="rId4"/>
    <p:sldId id="417" r:id="rId5"/>
    <p:sldId id="258" r:id="rId6"/>
    <p:sldId id="418" r:id="rId7"/>
    <p:sldId id="264" r:id="rId8"/>
    <p:sldId id="415" r:id="rId9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E69"/>
    <a:srgbClr val="0F2446"/>
    <a:srgbClr val="1E3353"/>
    <a:srgbClr val="0F2546"/>
    <a:srgbClr val="0D2447"/>
    <a:srgbClr val="102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6370" autoAdjust="0"/>
  </p:normalViewPr>
  <p:slideViewPr>
    <p:cSldViewPr snapToGrid="0">
      <p:cViewPr varScale="1">
        <p:scale>
          <a:sx n="55" d="100"/>
          <a:sy n="55" d="100"/>
        </p:scale>
        <p:origin x="1056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FCC528-25B2-44C4-98A9-9AFEAEDB5C17}" type="datetimeFigureOut">
              <a:rPr lang="en-US"/>
              <a:pPr>
                <a:defRPr/>
              </a:pPr>
              <a:t>5/27/2022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A3077F-2C3C-4D47-96F4-4C6C10D31DC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32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CE9D8-F40B-4AE0-9628-78C7198D239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8">
            <a:extLst>
              <a:ext uri="{FF2B5EF4-FFF2-40B4-BE49-F238E27FC236}">
                <a16:creationId xmlns:a16="http://schemas.microsoft.com/office/drawing/2014/main" id="{BA61B813-3E7B-43BE-899D-9E317C39E2FE}"/>
              </a:ext>
            </a:extLst>
          </p:cNvPr>
          <p:cNvSpPr/>
          <p:nvPr userDrawn="1"/>
        </p:nvSpPr>
        <p:spPr>
          <a:xfrm>
            <a:off x="0" y="915520"/>
            <a:ext cx="12192000" cy="216024"/>
          </a:xfrm>
          <a:prstGeom prst="rect">
            <a:avLst/>
          </a:prstGeom>
          <a:gradFill>
            <a:gsLst>
              <a:gs pos="100000">
                <a:srgbClr val="123E69"/>
              </a:gs>
              <a:gs pos="49000">
                <a:srgbClr val="002060">
                  <a:alpha val="80000"/>
                </a:srgbClr>
              </a:gs>
              <a:gs pos="50000">
                <a:srgbClr val="002060">
                  <a:alpha val="80000"/>
                </a:srgbClr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ttangolo 8">
            <a:extLst>
              <a:ext uri="{FF2B5EF4-FFF2-40B4-BE49-F238E27FC236}">
                <a16:creationId xmlns:a16="http://schemas.microsoft.com/office/drawing/2014/main" id="{07A985A4-8AC0-9B43-BFD0-FEA515FE5D7F}"/>
              </a:ext>
            </a:extLst>
          </p:cNvPr>
          <p:cNvSpPr/>
          <p:nvPr userDrawn="1"/>
        </p:nvSpPr>
        <p:spPr>
          <a:xfrm>
            <a:off x="0" y="6005750"/>
            <a:ext cx="12192000" cy="138721"/>
          </a:xfrm>
          <a:prstGeom prst="rect">
            <a:avLst/>
          </a:prstGeom>
          <a:gradFill>
            <a:gsLst>
              <a:gs pos="100000">
                <a:srgbClr val="123E69"/>
              </a:gs>
              <a:gs pos="49000">
                <a:srgbClr val="002060">
                  <a:alpha val="80000"/>
                </a:srgbClr>
              </a:gs>
              <a:gs pos="50000">
                <a:srgbClr val="002060">
                  <a:alpha val="80000"/>
                </a:srgbClr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BEBB7F-BC81-425B-B48A-B190EB7E35D5}"/>
              </a:ext>
            </a:extLst>
          </p:cNvPr>
          <p:cNvSpPr txBox="1"/>
          <p:nvPr userDrawn="1"/>
        </p:nvSpPr>
        <p:spPr>
          <a:xfrm>
            <a:off x="8150347" y="6288613"/>
            <a:ext cx="4666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F2446"/>
                </a:solidFill>
                <a:latin typeface="Tw Cen MT" panose="020B0602020104020603" pitchFamily="34" charset="0"/>
              </a:rPr>
              <a:t>Stefano Crema | CNR-IRPI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911731B-1E7B-451B-80D6-8FC07B1EF16D}"/>
              </a:ext>
            </a:extLst>
          </p:cNvPr>
          <p:cNvSpPr/>
          <p:nvPr userDrawn="1"/>
        </p:nvSpPr>
        <p:spPr>
          <a:xfrm>
            <a:off x="84310" y="6319391"/>
            <a:ext cx="3024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426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0F2446"/>
                </a:solidFill>
                <a:effectLst/>
                <a:uLnTx/>
                <a:uFillTx/>
                <a:latin typeface="Tw Cen MT" panose="020B0602020104020603" pitchFamily="34" charset="0"/>
                <a:ea typeface="Calibri" pitchFamily="34" charset="0"/>
                <a:cs typeface="Times New Roman" panose="02020603050405020304" pitchFamily="18" charset="0"/>
              </a:rPr>
              <a:t>May, 27, 2022 - session NH6.3</a:t>
            </a:r>
          </a:p>
        </p:txBody>
      </p:sp>
      <p:pic>
        <p:nvPicPr>
          <p:cNvPr id="1026" name="Picture 2" descr="File:CNR.png - Wikipedia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5564" r="32341" b="48311"/>
          <a:stretch/>
        </p:blipFill>
        <p:spPr bwMode="auto">
          <a:xfrm>
            <a:off x="8611580" y="79541"/>
            <a:ext cx="718538" cy="6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ject CNR-Malta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r="3826" b="34632"/>
          <a:stretch/>
        </p:blipFill>
        <p:spPr bwMode="auto">
          <a:xfrm>
            <a:off x="9641362" y="69378"/>
            <a:ext cx="1290447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4499" r="17092" b="14883"/>
          <a:stretch/>
        </p:blipFill>
        <p:spPr>
          <a:xfrm>
            <a:off x="11084718" y="51378"/>
            <a:ext cx="1022972" cy="720000"/>
          </a:xfrm>
          <a:prstGeom prst="rect">
            <a:avLst/>
          </a:prstGeom>
        </p:spPr>
      </p:pic>
      <p:pic>
        <p:nvPicPr>
          <p:cNvPr id="7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3E464914-5714-4DD0-84B5-89FB3A607D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0" y="39017"/>
            <a:ext cx="2880000" cy="8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38556"/>
      </p:ext>
    </p:extLst>
  </p:cSld>
  <p:clrMapOvr>
    <a:masterClrMapping/>
  </p:clrMapOvr>
  <p:transition spd="slow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8">
            <a:extLst>
              <a:ext uri="{FF2B5EF4-FFF2-40B4-BE49-F238E27FC236}">
                <a16:creationId xmlns:a16="http://schemas.microsoft.com/office/drawing/2014/main" id="{8F8AC242-8636-5D4E-971D-D3412F33A0CC}"/>
              </a:ext>
            </a:extLst>
          </p:cNvPr>
          <p:cNvSpPr/>
          <p:nvPr userDrawn="1"/>
        </p:nvSpPr>
        <p:spPr>
          <a:xfrm>
            <a:off x="0" y="6142612"/>
            <a:ext cx="12192000" cy="138721"/>
          </a:xfrm>
          <a:prstGeom prst="rect">
            <a:avLst/>
          </a:prstGeom>
          <a:gradFill>
            <a:gsLst>
              <a:gs pos="100000">
                <a:srgbClr val="123E69"/>
              </a:gs>
              <a:gs pos="49000">
                <a:srgbClr val="002060">
                  <a:alpha val="80000"/>
                </a:srgbClr>
              </a:gs>
              <a:gs pos="50000">
                <a:srgbClr val="002060">
                  <a:alpha val="80000"/>
                </a:srgbClr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13D6976-977C-C74A-BA45-DD68B7E4D3E8}"/>
              </a:ext>
            </a:extLst>
          </p:cNvPr>
          <p:cNvSpPr/>
          <p:nvPr userDrawn="1"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2707" y="160339"/>
            <a:ext cx="10972800" cy="777812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F2446"/>
                </a:solidFill>
                <a:latin typeface="Tw Cen MT" panose="020B06020201040206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rgbClr val="0F2446"/>
                </a:solidFill>
                <a:latin typeface="Tw Cen MT" panose="020B0602020104020603" pitchFamily="34" charset="0"/>
              </a:defRPr>
            </a:lvl1pPr>
            <a:lvl2pPr>
              <a:defRPr>
                <a:solidFill>
                  <a:srgbClr val="0F2446"/>
                </a:solidFill>
                <a:latin typeface="Tw Cen MT" panose="020B0602020104020603" pitchFamily="34" charset="0"/>
              </a:defRPr>
            </a:lvl2pPr>
            <a:lvl3pPr>
              <a:defRPr>
                <a:solidFill>
                  <a:srgbClr val="0F2446"/>
                </a:solidFill>
                <a:latin typeface="Tw Cen MT" panose="020B0602020104020603" pitchFamily="34" charset="0"/>
              </a:defRPr>
            </a:lvl3pPr>
            <a:lvl4pPr>
              <a:defRPr>
                <a:solidFill>
                  <a:srgbClr val="0F2446"/>
                </a:solidFill>
                <a:latin typeface="Tw Cen MT" panose="020B0602020104020603" pitchFamily="34" charset="0"/>
              </a:defRPr>
            </a:lvl4pPr>
            <a:lvl5pPr>
              <a:defRPr>
                <a:solidFill>
                  <a:srgbClr val="0F2446"/>
                </a:solidFill>
                <a:latin typeface="Tw Cen MT" panose="020B0602020104020603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1CC9FCCD-73E2-9C4A-8DC7-261E4A01FEBB}"/>
              </a:ext>
            </a:extLst>
          </p:cNvPr>
          <p:cNvSpPr/>
          <p:nvPr userDrawn="1"/>
        </p:nvSpPr>
        <p:spPr bwMode="auto">
          <a:xfrm flipV="1">
            <a:off x="0" y="284862"/>
            <a:ext cx="956779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rgbClr val="123E69"/>
          </a:solidFill>
          <a:ln>
            <a:noFill/>
          </a:ln>
        </p:spPr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E1A2954-478F-1745-904B-CFB4FE483B64}"/>
              </a:ext>
            </a:extLst>
          </p:cNvPr>
          <p:cNvSpPr txBox="1">
            <a:spLocks/>
          </p:cNvSpPr>
          <p:nvPr userDrawn="1"/>
        </p:nvSpPr>
        <p:spPr>
          <a:xfrm>
            <a:off x="144379" y="355947"/>
            <a:ext cx="668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fld id="{23C7D69F-D390-164A-8DF6-FB975B26F79E}" type="slidenum">
              <a:rPr lang="it-IT" sz="2800" b="0" smtClean="0">
                <a:solidFill>
                  <a:schemeClr val="bg1"/>
                </a:solidFill>
                <a:latin typeface="Tw Cen MT" panose="020B0602020104020603" pitchFamily="34" charset="0"/>
              </a:rPr>
              <a:pPr/>
              <a:t>‹N›</a:t>
            </a:fld>
            <a:endParaRPr lang="it-IT" sz="2000" b="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3AFB9E-8FF2-429D-B8BC-D7CE5FC00140}"/>
              </a:ext>
            </a:extLst>
          </p:cNvPr>
          <p:cNvSpPr txBox="1"/>
          <p:nvPr userDrawn="1"/>
        </p:nvSpPr>
        <p:spPr>
          <a:xfrm>
            <a:off x="8345965" y="6352180"/>
            <a:ext cx="416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F2446"/>
                </a:solidFill>
                <a:latin typeface="Tw Cen MT" panose="020B0602020104020603" pitchFamily="34" charset="0"/>
              </a:rPr>
              <a:t>Stefano Crema | CNR-IRPI</a:t>
            </a:r>
          </a:p>
        </p:txBody>
      </p:sp>
      <p:pic>
        <p:nvPicPr>
          <p:cNvPr id="15" name="Immagin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9129" r="17092" b="16699"/>
          <a:stretch/>
        </p:blipFill>
        <p:spPr>
          <a:xfrm>
            <a:off x="10743246" y="104175"/>
            <a:ext cx="1448755" cy="938151"/>
          </a:xfrm>
          <a:prstGeom prst="rect">
            <a:avLst/>
          </a:prstGeom>
        </p:spPr>
      </p:pic>
      <p:pic>
        <p:nvPicPr>
          <p:cNvPr id="2050" name="Picture 2" descr="EGU 2022 - European Geosciences Union General Assembly | Copernicus">
            <a:extLst>
              <a:ext uri="{FF2B5EF4-FFF2-40B4-BE49-F238E27FC236}">
                <a16:creationId xmlns:a16="http://schemas.microsoft.com/office/drawing/2014/main" id="{1E747B10-7957-40C3-B10B-054249EECF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t="8393" r="3307" b="6109"/>
          <a:stretch/>
        </p:blipFill>
        <p:spPr bwMode="auto">
          <a:xfrm>
            <a:off x="226424" y="6297780"/>
            <a:ext cx="2071076" cy="5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C4D1C28-9C6B-4BC5-A349-5BD37F2638E8}"/>
              </a:ext>
            </a:extLst>
          </p:cNvPr>
          <p:cNvSpPr txBox="1"/>
          <p:nvPr userDrawn="1"/>
        </p:nvSpPr>
        <p:spPr>
          <a:xfrm rot="16200000">
            <a:off x="-1990431" y="3378732"/>
            <a:ext cx="4163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spc="1000" baseline="0" dirty="0">
                <a:solidFill>
                  <a:schemeClr val="bg1"/>
                </a:solidFill>
                <a:latin typeface="Tw Cen MT" panose="020B0602020104020603" pitchFamily="34" charset="0"/>
              </a:rPr>
              <a:t>THUNDERSLIDE</a:t>
            </a:r>
          </a:p>
        </p:txBody>
      </p:sp>
    </p:spTree>
    <p:extLst>
      <p:ext uri="{BB962C8B-B14F-4D97-AF65-F5344CB8AC3E}">
        <p14:creationId xmlns:p14="http://schemas.microsoft.com/office/powerpoint/2010/main" val="3000349322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90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/>
              <a:t>Fare clic per modificare lo stile del titolo</a:t>
            </a:r>
            <a:endParaRPr lang="en-US" altLang="en-US" dirty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508167"/>
            <a:ext cx="10972800" cy="461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/>
              <a:t>Fare clic per modificare stili del testo dello schema</a:t>
            </a:r>
          </a:p>
          <a:p>
            <a:pPr lvl="1"/>
            <a:r>
              <a:rPr lang="it-IT" altLang="en-US" dirty="0"/>
              <a:t>Secondo livello</a:t>
            </a:r>
          </a:p>
          <a:p>
            <a:pPr lvl="2"/>
            <a:r>
              <a:rPr lang="it-IT" altLang="en-US" dirty="0"/>
              <a:t>Terzo livello</a:t>
            </a:r>
          </a:p>
          <a:p>
            <a:pPr lvl="3"/>
            <a:r>
              <a:rPr lang="it-IT" altLang="en-US" dirty="0"/>
              <a:t>Quarto livello</a:t>
            </a:r>
          </a:p>
          <a:p>
            <a:pPr lvl="4"/>
            <a:r>
              <a:rPr lang="it-IT" altLang="en-US" dirty="0"/>
              <a:t>Quinto livello</a:t>
            </a:r>
            <a:endParaRPr lang="en-US" alt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42950" y="6356351"/>
            <a:ext cx="27114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5A7145-BAF1-4A5D-AD44-149A113981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 spd="slow" advTm="1000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F2446"/>
          </a:solidFill>
          <a:latin typeface="Tw Cen MT" panose="020B0602020104020603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0F2446"/>
          </a:solidFill>
          <a:latin typeface="Tw Cen MT" panose="020B0602020104020603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0F2446"/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F2446"/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F2446"/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0F2446"/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ctrTitle" idx="4294967295"/>
          </p:nvPr>
        </p:nvSpPr>
        <p:spPr>
          <a:xfrm>
            <a:off x="0" y="1450951"/>
            <a:ext cx="12192000" cy="1249378"/>
          </a:xfrm>
        </p:spPr>
        <p:txBody>
          <a:bodyPr/>
          <a:lstStyle/>
          <a:p>
            <a:r>
              <a:rPr lang="en-US" sz="3300" b="1" dirty="0">
                <a:latin typeface="Tw Cen MT" panose="020B0602020104020603" pitchFamily="34" charset="0"/>
              </a:rPr>
              <a:t>Thunderslide - from rainfall to preliminary landslide mapping:</a:t>
            </a:r>
            <a:br>
              <a:rPr lang="en-US" sz="3300" b="1" dirty="0">
                <a:latin typeface="Tw Cen MT" panose="020B0602020104020603" pitchFamily="34" charset="0"/>
              </a:rPr>
            </a:br>
            <a:r>
              <a:rPr lang="en-US" sz="3300" b="1" dirty="0">
                <a:latin typeface="Tw Cen MT" panose="020B0602020104020603" pitchFamily="34" charset="0"/>
              </a:rPr>
              <a:t>an automated open data workflow </a:t>
            </a:r>
            <a:r>
              <a:rPr lang="en-US" sz="3300" b="1">
                <a:latin typeface="Tw Cen MT" panose="020B0602020104020603" pitchFamily="34" charset="0"/>
              </a:rPr>
              <a:t>for regional </a:t>
            </a:r>
            <a:r>
              <a:rPr lang="en-US" sz="3300" b="1" dirty="0">
                <a:latin typeface="Tw Cen MT" panose="020B0602020104020603" pitchFamily="34" charset="0"/>
              </a:rPr>
              <a:t>authorities</a:t>
            </a:r>
            <a:endParaRPr lang="it-IT" sz="3300" b="1" dirty="0">
              <a:latin typeface="Tw Cen MT" panose="020B0602020104020603" pitchFamily="34" charset="0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AF842545-7FE7-824A-A81A-93C07B1B3075}"/>
              </a:ext>
            </a:extLst>
          </p:cNvPr>
          <p:cNvSpPr txBox="1">
            <a:spLocks/>
          </p:cNvSpPr>
          <p:nvPr/>
        </p:nvSpPr>
        <p:spPr>
          <a:xfrm>
            <a:off x="0" y="3131025"/>
            <a:ext cx="12192000" cy="271586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>
                <a:latin typeface="Tw Cen MT" panose="020B0602020104020603" pitchFamily="34" charset="0"/>
              </a:rPr>
              <a:t>Stefano Crema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r>
              <a:rPr lang="fr-FR" sz="2200" b="1" dirty="0">
                <a:latin typeface="Tw Cen MT" panose="020B0602020104020603" pitchFamily="34" charset="0"/>
              </a:rPr>
              <a:t>*</a:t>
            </a:r>
            <a:r>
              <a:rPr lang="it-IT" sz="2200" dirty="0">
                <a:latin typeface="Tw Cen MT" panose="020B0602020104020603" pitchFamily="34" charset="0"/>
              </a:rPr>
              <a:t>, Alessandro Sarretta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r>
              <a:rPr lang="it-IT" sz="2200" dirty="0">
                <a:latin typeface="Tw Cen MT" panose="020B0602020104020603" pitchFamily="34" charset="0"/>
              </a:rPr>
              <a:t>, Donato Maio</a:t>
            </a:r>
            <a:r>
              <a:rPr lang="fr-FR" sz="2200" baseline="30000" dirty="0">
                <a:latin typeface="Tw Cen MT" panose="020B0602020104020603" pitchFamily="34" charset="0"/>
              </a:rPr>
              <a:t> 2</a:t>
            </a:r>
            <a:r>
              <a:rPr lang="it-IT" sz="2200" dirty="0">
                <a:latin typeface="Tw Cen MT" panose="020B0602020104020603" pitchFamily="34" charset="0"/>
              </a:rPr>
              <a:t>, Francesco Marra</a:t>
            </a:r>
            <a:r>
              <a:rPr lang="fr-FR" sz="2200" baseline="30000" dirty="0">
                <a:latin typeface="Tw Cen MT" panose="020B0602020104020603" pitchFamily="34" charset="0"/>
              </a:rPr>
              <a:t>3</a:t>
            </a:r>
            <a:r>
              <a:rPr lang="it-IT" sz="2200" dirty="0">
                <a:latin typeface="Tw Cen MT" panose="020B0602020104020603" pitchFamily="34" charset="0"/>
              </a:rPr>
              <a:t>, Giorgia Macchi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r>
              <a:rPr lang="it-IT" sz="2200" dirty="0">
                <a:latin typeface="Tw Cen MT" panose="020B0602020104020603" pitchFamily="34" charset="0"/>
              </a:rPr>
              <a:t>, Velio Coviello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r>
              <a:rPr lang="it-IT" sz="2200" dirty="0">
                <a:latin typeface="Tw Cen MT" panose="020B0602020104020603" pitchFamily="34" charset="0"/>
              </a:rPr>
              <a:t>, Marco Borga</a:t>
            </a:r>
            <a:r>
              <a:rPr lang="fr-FR" sz="2200" baseline="30000" dirty="0">
                <a:latin typeface="Tw Cen MT" panose="020B0602020104020603" pitchFamily="34" charset="0"/>
              </a:rPr>
              <a:t>4</a:t>
            </a:r>
            <a:r>
              <a:rPr lang="it-IT" sz="2200" dirty="0">
                <a:latin typeface="Tw Cen MT" panose="020B0602020104020603" pitchFamily="34" charset="0"/>
              </a:rPr>
              <a:t>, Lorenzo Marchi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r>
              <a:rPr lang="it-IT" sz="2200" dirty="0">
                <a:latin typeface="Tw Cen MT" panose="020B0602020104020603" pitchFamily="34" charset="0"/>
              </a:rPr>
              <a:t> and Marco Cavalli</a:t>
            </a:r>
            <a:r>
              <a:rPr lang="fr-FR" sz="2200" baseline="30000" dirty="0">
                <a:latin typeface="Tw Cen MT" panose="020B0602020104020603" pitchFamily="34" charset="0"/>
              </a:rPr>
              <a:t>1</a:t>
            </a:r>
            <a:br>
              <a:rPr lang="it-IT" sz="1600" dirty="0">
                <a:latin typeface="Tw Cen MT" panose="020B0602020104020603" pitchFamily="34" charset="0"/>
              </a:rPr>
            </a:br>
            <a:endParaRPr lang="it-IT" sz="1600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endParaRPr lang="fr-FR" sz="700" dirty="0">
              <a:latin typeface="Tw Cen MT" panose="020B0602020104020603" pitchFamily="34" charset="0"/>
            </a:endParaRPr>
          </a:p>
          <a:p>
            <a:pPr marL="0" indent="0" algn="ctr">
              <a:buNone/>
            </a:pPr>
            <a:r>
              <a:rPr lang="fr-FR" sz="1600" baseline="30000" dirty="0">
                <a:latin typeface="Tw Cen MT" panose="020B0602020104020603" pitchFamily="34" charset="0"/>
              </a:rPr>
              <a:t>1</a:t>
            </a:r>
            <a:r>
              <a:rPr lang="it-IT" altLang="en-US" sz="1600" dirty="0">
                <a:latin typeface="Tw Cen MT" panose="020B0602020104020603" pitchFamily="34" charset="0"/>
              </a:rPr>
              <a:t>Hydrogeomorphology Research Group, CNR-IRPI, Padova, Italy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600" baseline="30000" dirty="0">
                <a:latin typeface="Tw Cen MT" panose="020B0602020104020603" pitchFamily="34" charset="0"/>
              </a:rPr>
              <a:t>2</a:t>
            </a:r>
            <a:r>
              <a:rPr lang="it-IT" sz="1600" dirty="0">
                <a:latin typeface="Tw Cen MT" panose="020B0602020104020603" pitchFamily="34" charset="0"/>
              </a:rPr>
              <a:t>CNR-IMAA, Italy</a:t>
            </a:r>
            <a:br>
              <a:rPr lang="it-IT" sz="1600" dirty="0">
                <a:latin typeface="Tw Cen MT" panose="020B0602020104020603" pitchFamily="34" charset="0"/>
              </a:rPr>
            </a:br>
            <a:r>
              <a:rPr lang="fr-FR" sz="1600" baseline="30000" dirty="0">
                <a:latin typeface="Tw Cen MT" panose="020B0602020104020603" pitchFamily="34" charset="0"/>
              </a:rPr>
              <a:t>3</a:t>
            </a:r>
            <a:r>
              <a:rPr lang="it-IT" sz="1600" dirty="0">
                <a:latin typeface="Tw Cen MT" panose="020B0602020104020603" pitchFamily="34" charset="0"/>
              </a:rPr>
              <a:t>CNR-ISAC, Italy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1600" baseline="30000" dirty="0">
                <a:latin typeface="Tw Cen MT" panose="020B0602020104020603" pitchFamily="34" charset="0"/>
              </a:rPr>
              <a:t>4</a:t>
            </a:r>
            <a:r>
              <a:rPr lang="it-IT" sz="1600" dirty="0">
                <a:latin typeface="Tw Cen MT" panose="020B0602020104020603" pitchFamily="34" charset="0"/>
              </a:rPr>
              <a:t>University of Padova, Italy</a:t>
            </a:r>
          </a:p>
          <a:p>
            <a:pPr marL="0" indent="0" algn="ctr">
              <a:buNone/>
            </a:pPr>
            <a:r>
              <a:rPr lang="en-US" sz="1400" dirty="0">
                <a:latin typeface="Tw Cen MT" panose="020B0602020104020603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600" b="1" dirty="0">
                <a:latin typeface="Tw Cen MT" panose="020B0602020104020603" pitchFamily="34" charset="0"/>
              </a:rPr>
              <a:t>*</a:t>
            </a:r>
            <a:r>
              <a:rPr lang="en-US" sz="1600" dirty="0">
                <a:latin typeface="Tw Cen MT" panose="020B0602020104020603" pitchFamily="34" charset="0"/>
              </a:rPr>
              <a:t>e-mail: </a:t>
            </a:r>
            <a:r>
              <a:rPr lang="en-US" sz="1600" i="1" dirty="0">
                <a:latin typeface="Tw Cen MT" panose="020B0602020104020603" pitchFamily="34" charset="0"/>
              </a:rPr>
              <a:t>stefano.crema@irpi.cnr.it</a:t>
            </a:r>
          </a:p>
          <a:p>
            <a:pPr marL="0" indent="0" algn="ctr">
              <a:buNone/>
            </a:pPr>
            <a:endParaRPr lang="en-US" sz="1400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98439"/>
            <a:ext cx="10972800" cy="77781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F2446"/>
                </a:solidFill>
              </a:rPr>
              <a:t>QUESTIONS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000"/>
              </a:spcAft>
            </a:pPr>
            <a:r>
              <a:rPr lang="en-US" sz="3600" noProof="1">
                <a:solidFill>
                  <a:srgbClr val="1E3353"/>
                </a:solidFill>
                <a:latin typeface="Tw Cen MT" panose="020B0602020104020603" pitchFamily="34" charset="0"/>
              </a:rPr>
              <a:t>Rainfall </a:t>
            </a:r>
            <a:r>
              <a:rPr lang="en-US" sz="2800" i="1" noProof="1">
                <a:solidFill>
                  <a:srgbClr val="1E3353"/>
                </a:solidFill>
                <a:latin typeface="Tw Cen MT" panose="020B0602020104020603" pitchFamily="34" charset="0"/>
              </a:rPr>
              <a:t>(or other severe conditions) </a:t>
            </a:r>
            <a:r>
              <a:rPr lang="en-US" sz="3600" noProof="1">
                <a:solidFill>
                  <a:srgbClr val="1E3353"/>
                </a:solidFill>
                <a:latin typeface="Tw Cen MT" panose="020B0602020104020603" pitchFamily="34" charset="0"/>
              </a:rPr>
              <a:t>-induced Landslides </a:t>
            </a:r>
            <a:r>
              <a:rPr lang="en-US" sz="2800" i="1" noProof="1">
                <a:solidFill>
                  <a:srgbClr val="1E3353"/>
                </a:solidFill>
                <a:latin typeface="Tw Cen MT" panose="020B0602020104020603" pitchFamily="34" charset="0"/>
              </a:rPr>
              <a:t>(“land cover changes”)</a:t>
            </a:r>
          </a:p>
          <a:p>
            <a:pPr lvl="2">
              <a:spcAft>
                <a:spcPts val="2000"/>
              </a:spcAft>
            </a:pPr>
            <a:r>
              <a:rPr lang="en-US" sz="3200" noProof="1">
                <a:solidFill>
                  <a:srgbClr val="1E3353"/>
                </a:solidFill>
                <a:latin typeface="Tw Cen MT" panose="020B0602020104020603" pitchFamily="34" charset="0"/>
              </a:rPr>
              <a:t>Can we improve bias in census?</a:t>
            </a:r>
          </a:p>
          <a:p>
            <a:pPr lvl="2">
              <a:spcAft>
                <a:spcPts val="2000"/>
              </a:spcAft>
            </a:pPr>
            <a:r>
              <a:rPr lang="en-US" sz="3200" noProof="1">
                <a:solidFill>
                  <a:srgbClr val="1E3353"/>
                </a:solidFill>
                <a:latin typeface="Tw Cen MT" panose="020B0602020104020603" pitchFamily="34" charset="0"/>
              </a:rPr>
              <a:t>Can we systematize it on a budget?</a:t>
            </a:r>
          </a:p>
          <a:p>
            <a:pPr lvl="2">
              <a:spcAft>
                <a:spcPts val="2000"/>
              </a:spcAft>
            </a:pPr>
            <a:r>
              <a:rPr lang="it-IT" sz="3200" noProof="1">
                <a:solidFill>
                  <a:srgbClr val="1E3353"/>
                </a:solidFill>
                <a:latin typeface="Tw Cen MT" panose="020B0602020104020603" pitchFamily="34" charset="0"/>
              </a:rPr>
              <a:t>Can we provide a tool for management authorities?</a:t>
            </a:r>
            <a:endParaRPr lang="en-US" sz="3200" noProof="1">
              <a:solidFill>
                <a:srgbClr val="1E3353"/>
              </a:solidFill>
              <a:latin typeface="Tw Cen MT" panose="020B0602020104020603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9138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52" y="1055767"/>
            <a:ext cx="6480000" cy="2194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85" y="3633855"/>
            <a:ext cx="6480000" cy="21944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6" name="Gruppo 5"/>
          <p:cNvGrpSpPr/>
          <p:nvPr/>
        </p:nvGrpSpPr>
        <p:grpSpPr>
          <a:xfrm>
            <a:off x="521757" y="1964127"/>
            <a:ext cx="2499417" cy="4016310"/>
            <a:chOff x="224118" y="1479922"/>
            <a:chExt cx="3121709" cy="500351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118" y="1479922"/>
              <a:ext cx="2520683" cy="15770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5"/>
            <a:srcRect l="29530" t="17401" r="26944" b="12080"/>
            <a:stretch/>
          </p:blipFill>
          <p:spPr>
            <a:xfrm>
              <a:off x="1113371" y="2450372"/>
              <a:ext cx="1898819" cy="2007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787" y="3736920"/>
              <a:ext cx="1364040" cy="2746512"/>
            </a:xfrm>
            <a:prstGeom prst="roundRect">
              <a:avLst>
                <a:gd name="adj" fmla="val 4806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sp>
        <p:nvSpPr>
          <p:cNvPr id="10" name="Freccia ad arco 9"/>
          <p:cNvSpPr/>
          <p:nvPr/>
        </p:nvSpPr>
        <p:spPr>
          <a:xfrm>
            <a:off x="6512295" y="2472700"/>
            <a:ext cx="2383282" cy="2699916"/>
          </a:xfrm>
          <a:prstGeom prst="circularArrow">
            <a:avLst>
              <a:gd name="adj1" fmla="val 11313"/>
              <a:gd name="adj2" fmla="val 1012960"/>
              <a:gd name="adj3" fmla="val 20921206"/>
              <a:gd name="adj4" fmla="val 18786742"/>
              <a:gd name="adj5" fmla="val 12500"/>
            </a:avLst>
          </a:prstGeom>
          <a:solidFill>
            <a:srgbClr val="0F2546"/>
          </a:solidFill>
          <a:ln>
            <a:solidFill>
              <a:srgbClr val="0D2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46"/>
              </a:solidFill>
              <a:latin typeface="Tw Cen MT" panose="020B0602020104020603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511342" y="4209524"/>
            <a:ext cx="9838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MASK</a:t>
            </a:r>
          </a:p>
          <a:p>
            <a:pPr algn="r"/>
            <a:endParaRPr lang="en-US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929026" y="2598250"/>
            <a:ext cx="2465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SEVERE WEATHER</a:t>
            </a:r>
            <a:endParaRPr lang="it-IT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23120" y="1073464"/>
            <a:ext cx="354154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F2446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AVAILABLE INPUTS</a:t>
            </a:r>
          </a:p>
          <a:p>
            <a:pPr algn="ctr" defTabSz="457200">
              <a:spcBef>
                <a:spcPct val="0"/>
              </a:spcBef>
            </a:pPr>
            <a:r>
              <a:rPr lang="en-US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F2446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(Open) weather data </a:t>
            </a:r>
          </a:p>
          <a:p>
            <a:pPr algn="r"/>
            <a:endParaRPr lang="en-US" sz="1600" dirty="0">
              <a:solidFill>
                <a:srgbClr val="0F2446"/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Freccia ad arco 13"/>
          <p:cNvSpPr/>
          <p:nvPr/>
        </p:nvSpPr>
        <p:spPr>
          <a:xfrm rot="14070708" flipH="1">
            <a:off x="1949021" y="-685994"/>
            <a:ext cx="3745542" cy="5011085"/>
          </a:xfrm>
          <a:prstGeom prst="circularArrow">
            <a:avLst>
              <a:gd name="adj1" fmla="val 7042"/>
              <a:gd name="adj2" fmla="val 1987313"/>
              <a:gd name="adj3" fmla="val 20995252"/>
              <a:gd name="adj4" fmla="val 17947487"/>
              <a:gd name="adj5" fmla="val 14199"/>
            </a:avLst>
          </a:prstGeom>
          <a:solidFill>
            <a:srgbClr val="102649"/>
          </a:solidFill>
          <a:ln>
            <a:solidFill>
              <a:srgbClr val="0D24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F2446"/>
              </a:solidFill>
              <a:latin typeface="Tw Cen MT" panose="020B0602020104020603" pitchFamily="34" charset="0"/>
            </a:endParaRPr>
          </a:p>
        </p:txBody>
      </p:sp>
      <p:pic>
        <p:nvPicPr>
          <p:cNvPr id="16" name="Picture 2" descr="Hint Icons - Download Free Vector Icons | Noun Project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96" y="5510528"/>
            <a:ext cx="634639" cy="6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5338972" y="5731099"/>
            <a:ext cx="574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en-US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F2446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Area shrinking to speed up the analyses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776474" y="3372533"/>
            <a:ext cx="2345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0"/>
              </a:spcBef>
            </a:pPr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F2446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IMAGE ANALYSIS</a:t>
            </a:r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562707" y="160339"/>
            <a:ext cx="10972800" cy="77781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F2446"/>
                </a:solidFill>
                <a:latin typeface="Tw Cen MT" panose="020B0602020104020603" pitchFamily="34" charset="0"/>
              </a:rPr>
              <a:t>IDEA-WORKFLOW/1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6877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470409" y="574708"/>
            <a:ext cx="3018474" cy="2727212"/>
            <a:chOff x="884090" y="517428"/>
            <a:chExt cx="7204057" cy="4794363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147" y="2665791"/>
              <a:ext cx="5400000" cy="2646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8" name="Gruppo 7"/>
            <p:cNvGrpSpPr/>
            <p:nvPr/>
          </p:nvGrpSpPr>
          <p:grpSpPr>
            <a:xfrm>
              <a:off x="884090" y="517428"/>
              <a:ext cx="6965907" cy="4418169"/>
              <a:chOff x="884090" y="517428"/>
              <a:chExt cx="6965907" cy="4418169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9996" y="2289597"/>
                <a:ext cx="5400001" cy="2646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10" name="Immagin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7735" y="1913405"/>
                <a:ext cx="5400000" cy="2646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1739" y="1482560"/>
                <a:ext cx="5400000" cy="2646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0623" y="1051713"/>
                <a:ext cx="5400000" cy="2646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090" y="517428"/>
                <a:ext cx="5400000" cy="2646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cene3d>
                <a:camera prst="perspectiveRelaxed">
                  <a:rot lat="19800000" lon="1200000" rev="20820000"/>
                </a:camera>
                <a:lightRig rig="threePt" dir="t"/>
              </a:scene3d>
              <a:sp3d contourW="6350" prstMaterial="matte">
                <a:bevelT w="101600" h="101600"/>
                <a:contourClr>
                  <a:srgbClr val="969696"/>
                </a:contourClr>
              </a:sp3d>
            </p:spPr>
          </p:pic>
        </p:grpSp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71" y="2226597"/>
            <a:ext cx="3946574" cy="215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2"/>
          <a:stretch/>
        </p:blipFill>
        <p:spPr>
          <a:xfrm>
            <a:off x="7911437" y="3779536"/>
            <a:ext cx="4128856" cy="2095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b="35570"/>
          <a:stretch/>
        </p:blipFill>
        <p:spPr>
          <a:xfrm>
            <a:off x="8134761" y="2490387"/>
            <a:ext cx="3938615" cy="2076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asellaDiTesto 16"/>
          <p:cNvSpPr txBox="1"/>
          <p:nvPr/>
        </p:nvSpPr>
        <p:spPr>
          <a:xfrm>
            <a:off x="58218" y="3393062"/>
            <a:ext cx="3816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PRE-POST SENTINEL-2(1)</a:t>
            </a:r>
          </a:p>
          <a:p>
            <a:pPr algn="ctr"/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MULTISPECTRAL IMAGES</a:t>
            </a:r>
          </a:p>
          <a:p>
            <a:pPr algn="ctr"/>
            <a:endParaRPr lang="en-US" sz="1600" b="1" dirty="0">
              <a:latin typeface="Tw Cen MT" panose="020B0602020104020603" pitchFamily="34" charset="0"/>
            </a:endParaRPr>
          </a:p>
        </p:txBody>
      </p:sp>
      <p:sp>
        <p:nvSpPr>
          <p:cNvPr id="18" name="Freccia ad arco 17"/>
          <p:cNvSpPr/>
          <p:nvPr/>
        </p:nvSpPr>
        <p:spPr>
          <a:xfrm rot="20738158">
            <a:off x="2198634" y="1931174"/>
            <a:ext cx="2391401" cy="1839131"/>
          </a:xfrm>
          <a:prstGeom prst="circularArrow">
            <a:avLst>
              <a:gd name="adj1" fmla="val 6199"/>
              <a:gd name="adj2" fmla="val 1185753"/>
              <a:gd name="adj3" fmla="val 21009673"/>
              <a:gd name="adj4" fmla="val 17466128"/>
              <a:gd name="adj5" fmla="val 13604"/>
            </a:avLst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9" name="Freccia ad arco 18"/>
          <p:cNvSpPr/>
          <p:nvPr/>
        </p:nvSpPr>
        <p:spPr>
          <a:xfrm rot="19245552">
            <a:off x="7116391" y="3401987"/>
            <a:ext cx="1545501" cy="1688399"/>
          </a:xfrm>
          <a:prstGeom prst="circularArrow">
            <a:avLst>
              <a:gd name="adj1" fmla="val 11205"/>
              <a:gd name="adj2" fmla="val 1629252"/>
              <a:gd name="adj3" fmla="val 20891886"/>
              <a:gd name="adj4" fmla="val 16906313"/>
              <a:gd name="adj5" fmla="val 11275"/>
            </a:avLst>
          </a:prstGeom>
          <a:solidFill>
            <a:srgbClr val="1E3353"/>
          </a:solidFill>
          <a:ln>
            <a:solidFill>
              <a:srgbClr val="1E33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889141" y="5776425"/>
            <a:ext cx="3796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RAW CLASSIFICATION</a:t>
            </a:r>
          </a:p>
          <a:p>
            <a:pPr algn="ctr"/>
            <a:endParaRPr lang="en-US" b="1" dirty="0">
              <a:latin typeface="Tw Cen MT" panose="020B0602020104020603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870686" y="4631285"/>
            <a:ext cx="3796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CHANGE DETECTION</a:t>
            </a:r>
          </a:p>
          <a:p>
            <a:pPr algn="ctr"/>
            <a:endParaRPr lang="en-US" b="1" dirty="0">
              <a:latin typeface="Tw Cen MT" panose="020B0602020104020603" pitchFamily="34" charset="0"/>
            </a:endParaRPr>
          </a:p>
        </p:txBody>
      </p:sp>
      <p:pic>
        <p:nvPicPr>
          <p:cNvPr id="22" name="Picture 2" descr="Hint Icons - Download Free Vector Icons | Noun Project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727" y="1399886"/>
            <a:ext cx="720000" cy="720000"/>
          </a:xfrm>
          <a:prstGeom prst="rect">
            <a:avLst/>
          </a:prstGeom>
          <a:noFill/>
        </p:spPr>
      </p:pic>
      <p:sp>
        <p:nvSpPr>
          <p:cNvPr id="23" name="CasellaDiTesto 22"/>
          <p:cNvSpPr txBox="1"/>
          <p:nvPr/>
        </p:nvSpPr>
        <p:spPr>
          <a:xfrm>
            <a:off x="8308727" y="1058471"/>
            <a:ext cx="3731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«</a:t>
            </a:r>
            <a:r>
              <a:rPr lang="en-US" sz="24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Quick and dirty</a:t>
            </a:r>
            <a:r>
              <a:rPr lang="en-US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» approach, with or without ad hoc software, for landscape management authorities</a:t>
            </a:r>
          </a:p>
        </p:txBody>
      </p:sp>
      <p:sp>
        <p:nvSpPr>
          <p:cNvPr id="26" name="Titolo 1"/>
          <p:cNvSpPr>
            <a:spLocks noGrp="1"/>
          </p:cNvSpPr>
          <p:nvPr>
            <p:ph type="title"/>
          </p:nvPr>
        </p:nvSpPr>
        <p:spPr>
          <a:xfrm>
            <a:off x="562707" y="160339"/>
            <a:ext cx="10972800" cy="777812"/>
          </a:xfrm>
        </p:spPr>
        <p:txBody>
          <a:bodyPr>
            <a:normAutofit/>
          </a:bodyPr>
          <a:lstStyle/>
          <a:p>
            <a:r>
              <a:rPr lang="en-US" sz="4400" dirty="0"/>
              <a:t>IDEA-WORKFLOW</a:t>
            </a:r>
            <a:r>
              <a:rPr lang="en-US" sz="4400" dirty="0">
                <a:solidFill>
                  <a:srgbClr val="0F2446"/>
                </a:solidFill>
              </a:rPr>
              <a:t>/2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9471639" y="2796448"/>
            <a:ext cx="3051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Erosional</a:t>
            </a:r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 </a:t>
            </a:r>
            <a:r>
              <a:rPr lang="it-IT" sz="24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features</a:t>
            </a:r>
            <a:endParaRPr lang="it-IT" sz="24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w Cen MT" panose="020B0602020104020603" pitchFamily="34" charset="0"/>
              <a:ea typeface="+mj-ea"/>
              <a:cs typeface="Trebuchet MS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701837" y="4717276"/>
            <a:ext cx="3051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bg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Windthrows</a:t>
            </a:r>
          </a:p>
          <a:p>
            <a:pPr algn="ctr"/>
            <a:endParaRPr lang="en-US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680004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9265" r="8071" b="22273"/>
          <a:stretch/>
        </p:blipFill>
        <p:spPr>
          <a:xfrm>
            <a:off x="6175860" y="3706974"/>
            <a:ext cx="5375843" cy="2653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671" y="2433090"/>
            <a:ext cx="5448912" cy="270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76" y="443431"/>
            <a:ext cx="5302782" cy="2748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212855" y="2107492"/>
            <a:ext cx="4731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RAINVIEWER API</a:t>
            </a:r>
            <a:br>
              <a:rPr lang="it-IT" sz="24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it-IT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or </a:t>
            </a:r>
            <a:r>
              <a:rPr lang="it-IT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other</a:t>
            </a:r>
            <a:r>
              <a:rPr lang="it-IT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severe </a:t>
            </a:r>
            <a:r>
              <a:rPr lang="it-IT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weather</a:t>
            </a:r>
            <a:r>
              <a:rPr lang="it-IT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</a:t>
            </a:r>
            <a:r>
              <a:rPr lang="it-IT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products</a:t>
            </a:r>
            <a:r>
              <a:rPr lang="it-IT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e.g., </a:t>
            </a:r>
            <a:r>
              <a:rPr lang="it-IT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meteosat</a:t>
            </a:r>
            <a:endParaRPr lang="it-IT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r"/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79329" y="4239481"/>
            <a:ext cx="31697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SENTINEL EO BROWSER</a:t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+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scripting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/API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42981" y="5460513"/>
            <a:ext cx="39769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MATLAB IMAGE PROCESSING </a:t>
            </a:r>
            <a:b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+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change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detection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sp>
        <p:nvSpPr>
          <p:cNvPr id="12" name="Freccia ad arco 11"/>
          <p:cNvSpPr/>
          <p:nvPr/>
        </p:nvSpPr>
        <p:spPr>
          <a:xfrm rot="1316804">
            <a:off x="3958827" y="1184019"/>
            <a:ext cx="3121890" cy="1977594"/>
          </a:xfrm>
          <a:prstGeom prst="circularArrow">
            <a:avLst>
              <a:gd name="adj1" fmla="val 11313"/>
              <a:gd name="adj2" fmla="val 681796"/>
              <a:gd name="adj3" fmla="val 20921206"/>
              <a:gd name="adj4" fmla="val 14996441"/>
              <a:gd name="adj5" fmla="val 12500"/>
            </a:avLst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Freccia ad arco 12"/>
          <p:cNvSpPr/>
          <p:nvPr/>
        </p:nvSpPr>
        <p:spPr>
          <a:xfrm rot="619233">
            <a:off x="6397959" y="2864427"/>
            <a:ext cx="2880589" cy="1967330"/>
          </a:xfrm>
          <a:prstGeom prst="circularArrow">
            <a:avLst>
              <a:gd name="adj1" fmla="val 11313"/>
              <a:gd name="adj2" fmla="val 1012960"/>
              <a:gd name="adj3" fmla="val 20921206"/>
              <a:gd name="adj4" fmla="val 15439723"/>
              <a:gd name="adj5" fmla="val 16104"/>
            </a:avLst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DA34222-D99D-42B3-8830-DA2F6629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31" y="160339"/>
            <a:ext cx="10722707" cy="777812"/>
          </a:xfrm>
        </p:spPr>
        <p:txBody>
          <a:bodyPr>
            <a:normAutofit/>
          </a:bodyPr>
          <a:lstStyle/>
          <a:p>
            <a:r>
              <a:rPr lang="en-US" sz="4000" dirty="0"/>
              <a:t>SAMPLE APPLICATION</a:t>
            </a:r>
          </a:p>
        </p:txBody>
      </p:sp>
      <p:sp>
        <p:nvSpPr>
          <p:cNvPr id="16" name="CasellaDiTesto 22">
            <a:extLst>
              <a:ext uri="{FF2B5EF4-FFF2-40B4-BE49-F238E27FC236}">
                <a16:creationId xmlns:a16="http://schemas.microsoft.com/office/drawing/2014/main" id="{B48986E2-1EE3-48F8-A58C-3C0D1E928C62}"/>
              </a:ext>
            </a:extLst>
          </p:cNvPr>
          <p:cNvSpPr txBox="1"/>
          <p:nvPr/>
        </p:nvSpPr>
        <p:spPr>
          <a:xfrm>
            <a:off x="7941212" y="1335673"/>
            <a:ext cx="3877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«</a:t>
            </a:r>
            <a:r>
              <a:rPr lang="en-US" sz="3200" i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How do we do it?</a:t>
            </a:r>
            <a:r>
              <a:rPr lang="en-US" sz="3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w Cen MT" panose="020B0602020104020603" pitchFamily="34" charset="0"/>
                <a:ea typeface="+mj-ea"/>
                <a:cs typeface="Trebuchet MS"/>
              </a:rPr>
              <a:t>» this is one of the possible configurations</a:t>
            </a:r>
          </a:p>
        </p:txBody>
      </p:sp>
      <p:sp>
        <p:nvSpPr>
          <p:cNvPr id="17" name="Rettangolo 23">
            <a:extLst>
              <a:ext uri="{FF2B5EF4-FFF2-40B4-BE49-F238E27FC236}">
                <a16:creationId xmlns:a16="http://schemas.microsoft.com/office/drawing/2014/main" id="{DE5F2A29-D118-4008-827E-6347A9A6D1ED}"/>
              </a:ext>
            </a:extLst>
          </p:cNvPr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799" y="160339"/>
            <a:ext cx="10722707" cy="777812"/>
          </a:xfrm>
        </p:spPr>
        <p:txBody>
          <a:bodyPr>
            <a:normAutofit/>
          </a:bodyPr>
          <a:lstStyle/>
          <a:p>
            <a:r>
              <a:rPr lang="en-US" sz="4000" dirty="0"/>
              <a:t>SAMPLE APPLICATION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762707" y="1039316"/>
            <a:ext cx="3253212" cy="1068309"/>
          </a:xfrm>
        </p:spPr>
        <p:txBody>
          <a:bodyPr/>
          <a:lstStyle/>
          <a:p>
            <a:r>
              <a:rPr lang="en-US" dirty="0"/>
              <a:t>Severe weather and event mask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938151"/>
            <a:ext cx="7200000" cy="352500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1030787" y="4706808"/>
            <a:ext cx="5018320" cy="106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w Cen MT" panose="020B0602020104020603" pitchFamily="34" charset="0"/>
              </a:rPr>
              <a:t>Change detection and DoD comparison</a:t>
            </a:r>
          </a:p>
        </p:txBody>
      </p:sp>
      <p:sp>
        <p:nvSpPr>
          <p:cNvPr id="12" name="Figura a mano libera 11"/>
          <p:cNvSpPr/>
          <p:nvPr/>
        </p:nvSpPr>
        <p:spPr>
          <a:xfrm>
            <a:off x="562706" y="2255520"/>
            <a:ext cx="5762293" cy="2186940"/>
          </a:xfrm>
          <a:custGeom>
            <a:avLst/>
            <a:gdLst>
              <a:gd name="connsiteX0" fmla="*/ 22860 w 5783980"/>
              <a:gd name="connsiteY0" fmla="*/ 1005840 h 2186940"/>
              <a:gd name="connsiteX1" fmla="*/ 7620 w 5783980"/>
              <a:gd name="connsiteY1" fmla="*/ 937260 h 2186940"/>
              <a:gd name="connsiteX2" fmla="*/ 22860 w 5783980"/>
              <a:gd name="connsiteY2" fmla="*/ 853440 h 2186940"/>
              <a:gd name="connsiteX3" fmla="*/ 60960 w 5783980"/>
              <a:gd name="connsiteY3" fmla="*/ 807720 h 2186940"/>
              <a:gd name="connsiteX4" fmla="*/ 68580 w 5783980"/>
              <a:gd name="connsiteY4" fmla="*/ 777240 h 2186940"/>
              <a:gd name="connsiteX5" fmla="*/ 76200 w 5783980"/>
              <a:gd name="connsiteY5" fmla="*/ 731520 h 2186940"/>
              <a:gd name="connsiteX6" fmla="*/ 91440 w 5783980"/>
              <a:gd name="connsiteY6" fmla="*/ 685800 h 2186940"/>
              <a:gd name="connsiteX7" fmla="*/ 99060 w 5783980"/>
              <a:gd name="connsiteY7" fmla="*/ 662940 h 2186940"/>
              <a:gd name="connsiteX8" fmla="*/ 114300 w 5783980"/>
              <a:gd name="connsiteY8" fmla="*/ 632460 h 2186940"/>
              <a:gd name="connsiteX9" fmla="*/ 129540 w 5783980"/>
              <a:gd name="connsiteY9" fmla="*/ 586740 h 2186940"/>
              <a:gd name="connsiteX10" fmla="*/ 137160 w 5783980"/>
              <a:gd name="connsiteY10" fmla="*/ 563880 h 2186940"/>
              <a:gd name="connsiteX11" fmla="*/ 152400 w 5783980"/>
              <a:gd name="connsiteY11" fmla="*/ 541020 h 2186940"/>
              <a:gd name="connsiteX12" fmla="*/ 167640 w 5783980"/>
              <a:gd name="connsiteY12" fmla="*/ 510540 h 2186940"/>
              <a:gd name="connsiteX13" fmla="*/ 190500 w 5783980"/>
              <a:gd name="connsiteY13" fmla="*/ 487680 h 2186940"/>
              <a:gd name="connsiteX14" fmla="*/ 213360 w 5783980"/>
              <a:gd name="connsiteY14" fmla="*/ 457200 h 2186940"/>
              <a:gd name="connsiteX15" fmla="*/ 236220 w 5783980"/>
              <a:gd name="connsiteY15" fmla="*/ 449580 h 2186940"/>
              <a:gd name="connsiteX16" fmla="*/ 259080 w 5783980"/>
              <a:gd name="connsiteY16" fmla="*/ 434340 h 2186940"/>
              <a:gd name="connsiteX17" fmla="*/ 281940 w 5783980"/>
              <a:gd name="connsiteY17" fmla="*/ 411480 h 2186940"/>
              <a:gd name="connsiteX18" fmla="*/ 320040 w 5783980"/>
              <a:gd name="connsiteY18" fmla="*/ 403860 h 2186940"/>
              <a:gd name="connsiteX19" fmla="*/ 342900 w 5783980"/>
              <a:gd name="connsiteY19" fmla="*/ 388620 h 2186940"/>
              <a:gd name="connsiteX20" fmla="*/ 388620 w 5783980"/>
              <a:gd name="connsiteY20" fmla="*/ 373380 h 2186940"/>
              <a:gd name="connsiteX21" fmla="*/ 411480 w 5783980"/>
              <a:gd name="connsiteY21" fmla="*/ 365760 h 2186940"/>
              <a:gd name="connsiteX22" fmla="*/ 434340 w 5783980"/>
              <a:gd name="connsiteY22" fmla="*/ 358140 h 2186940"/>
              <a:gd name="connsiteX23" fmla="*/ 464820 w 5783980"/>
              <a:gd name="connsiteY23" fmla="*/ 342900 h 2186940"/>
              <a:gd name="connsiteX24" fmla="*/ 518160 w 5783980"/>
              <a:gd name="connsiteY24" fmla="*/ 327660 h 2186940"/>
              <a:gd name="connsiteX25" fmla="*/ 586740 w 5783980"/>
              <a:gd name="connsiteY25" fmla="*/ 297180 h 2186940"/>
              <a:gd name="connsiteX26" fmla="*/ 617220 w 5783980"/>
              <a:gd name="connsiteY26" fmla="*/ 281940 h 2186940"/>
              <a:gd name="connsiteX27" fmla="*/ 655320 w 5783980"/>
              <a:gd name="connsiteY27" fmla="*/ 266700 h 2186940"/>
              <a:gd name="connsiteX28" fmla="*/ 701040 w 5783980"/>
              <a:gd name="connsiteY28" fmla="*/ 236220 h 2186940"/>
              <a:gd name="connsiteX29" fmla="*/ 723900 w 5783980"/>
              <a:gd name="connsiteY29" fmla="*/ 228600 h 2186940"/>
              <a:gd name="connsiteX30" fmla="*/ 746760 w 5783980"/>
              <a:gd name="connsiteY30" fmla="*/ 213360 h 2186940"/>
              <a:gd name="connsiteX31" fmla="*/ 777240 w 5783980"/>
              <a:gd name="connsiteY31" fmla="*/ 205740 h 2186940"/>
              <a:gd name="connsiteX32" fmla="*/ 822960 w 5783980"/>
              <a:gd name="connsiteY32" fmla="*/ 190500 h 2186940"/>
              <a:gd name="connsiteX33" fmla="*/ 853440 w 5783980"/>
              <a:gd name="connsiteY33" fmla="*/ 182880 h 2186940"/>
              <a:gd name="connsiteX34" fmla="*/ 876300 w 5783980"/>
              <a:gd name="connsiteY34" fmla="*/ 175260 h 2186940"/>
              <a:gd name="connsiteX35" fmla="*/ 906780 w 5783980"/>
              <a:gd name="connsiteY35" fmla="*/ 160020 h 2186940"/>
              <a:gd name="connsiteX36" fmla="*/ 944880 w 5783980"/>
              <a:gd name="connsiteY36" fmla="*/ 152400 h 2186940"/>
              <a:gd name="connsiteX37" fmla="*/ 967740 w 5783980"/>
              <a:gd name="connsiteY37" fmla="*/ 129540 h 2186940"/>
              <a:gd name="connsiteX38" fmla="*/ 990600 w 5783980"/>
              <a:gd name="connsiteY38" fmla="*/ 114300 h 2186940"/>
              <a:gd name="connsiteX39" fmla="*/ 1013460 w 5783980"/>
              <a:gd name="connsiteY39" fmla="*/ 106680 h 2186940"/>
              <a:gd name="connsiteX40" fmla="*/ 1074420 w 5783980"/>
              <a:gd name="connsiteY40" fmla="*/ 91440 h 2186940"/>
              <a:gd name="connsiteX41" fmla="*/ 1120140 w 5783980"/>
              <a:gd name="connsiteY41" fmla="*/ 76200 h 2186940"/>
              <a:gd name="connsiteX42" fmla="*/ 1143000 w 5783980"/>
              <a:gd name="connsiteY42" fmla="*/ 68580 h 2186940"/>
              <a:gd name="connsiteX43" fmla="*/ 1226820 w 5783980"/>
              <a:gd name="connsiteY43" fmla="*/ 53340 h 2186940"/>
              <a:gd name="connsiteX44" fmla="*/ 1325880 w 5783980"/>
              <a:gd name="connsiteY44" fmla="*/ 45720 h 2186940"/>
              <a:gd name="connsiteX45" fmla="*/ 1562100 w 5783980"/>
              <a:gd name="connsiteY45" fmla="*/ 38100 h 2186940"/>
              <a:gd name="connsiteX46" fmla="*/ 1638300 w 5783980"/>
              <a:gd name="connsiteY46" fmla="*/ 22860 h 2186940"/>
              <a:gd name="connsiteX47" fmla="*/ 1714500 w 5783980"/>
              <a:gd name="connsiteY47" fmla="*/ 0 h 2186940"/>
              <a:gd name="connsiteX48" fmla="*/ 2057400 w 5783980"/>
              <a:gd name="connsiteY48" fmla="*/ 7620 h 2186940"/>
              <a:gd name="connsiteX49" fmla="*/ 2110740 w 5783980"/>
              <a:gd name="connsiteY49" fmla="*/ 15240 h 2186940"/>
              <a:gd name="connsiteX50" fmla="*/ 2186940 w 5783980"/>
              <a:gd name="connsiteY50" fmla="*/ 22860 h 2186940"/>
              <a:gd name="connsiteX51" fmla="*/ 2499360 w 5783980"/>
              <a:gd name="connsiteY51" fmla="*/ 38100 h 2186940"/>
              <a:gd name="connsiteX52" fmla="*/ 3185160 w 5783980"/>
              <a:gd name="connsiteY52" fmla="*/ 53340 h 2186940"/>
              <a:gd name="connsiteX53" fmla="*/ 3268980 w 5783980"/>
              <a:gd name="connsiteY53" fmla="*/ 60960 h 2186940"/>
              <a:gd name="connsiteX54" fmla="*/ 3322320 w 5783980"/>
              <a:gd name="connsiteY54" fmla="*/ 76200 h 2186940"/>
              <a:gd name="connsiteX55" fmla="*/ 3368040 w 5783980"/>
              <a:gd name="connsiteY55" fmla="*/ 83820 h 2186940"/>
              <a:gd name="connsiteX56" fmla="*/ 3474720 w 5783980"/>
              <a:gd name="connsiteY56" fmla="*/ 99060 h 2186940"/>
              <a:gd name="connsiteX57" fmla="*/ 3505200 w 5783980"/>
              <a:gd name="connsiteY57" fmla="*/ 106680 h 2186940"/>
              <a:gd name="connsiteX58" fmla="*/ 3543300 w 5783980"/>
              <a:gd name="connsiteY58" fmla="*/ 121920 h 2186940"/>
              <a:gd name="connsiteX59" fmla="*/ 3573780 w 5783980"/>
              <a:gd name="connsiteY59" fmla="*/ 144780 h 2186940"/>
              <a:gd name="connsiteX60" fmla="*/ 3832860 w 5783980"/>
              <a:gd name="connsiteY60" fmla="*/ 175260 h 2186940"/>
              <a:gd name="connsiteX61" fmla="*/ 3939540 w 5783980"/>
              <a:gd name="connsiteY61" fmla="*/ 190500 h 2186940"/>
              <a:gd name="connsiteX62" fmla="*/ 3992880 w 5783980"/>
              <a:gd name="connsiteY62" fmla="*/ 198120 h 2186940"/>
              <a:gd name="connsiteX63" fmla="*/ 4358640 w 5783980"/>
              <a:gd name="connsiteY63" fmla="*/ 205740 h 2186940"/>
              <a:gd name="connsiteX64" fmla="*/ 4579620 w 5783980"/>
              <a:gd name="connsiteY64" fmla="*/ 213360 h 2186940"/>
              <a:gd name="connsiteX65" fmla="*/ 4686300 w 5783980"/>
              <a:gd name="connsiteY65" fmla="*/ 259080 h 2186940"/>
              <a:gd name="connsiteX66" fmla="*/ 4770120 w 5783980"/>
              <a:gd name="connsiteY66" fmla="*/ 297180 h 2186940"/>
              <a:gd name="connsiteX67" fmla="*/ 4823460 w 5783980"/>
              <a:gd name="connsiteY67" fmla="*/ 312420 h 2186940"/>
              <a:gd name="connsiteX68" fmla="*/ 4884420 w 5783980"/>
              <a:gd name="connsiteY68" fmla="*/ 327660 h 2186940"/>
              <a:gd name="connsiteX69" fmla="*/ 4907280 w 5783980"/>
              <a:gd name="connsiteY69" fmla="*/ 335280 h 2186940"/>
              <a:gd name="connsiteX70" fmla="*/ 4937760 w 5783980"/>
              <a:gd name="connsiteY70" fmla="*/ 342900 h 2186940"/>
              <a:gd name="connsiteX71" fmla="*/ 5036820 w 5783980"/>
              <a:gd name="connsiteY71" fmla="*/ 373380 h 2186940"/>
              <a:gd name="connsiteX72" fmla="*/ 5067300 w 5783980"/>
              <a:gd name="connsiteY72" fmla="*/ 388620 h 2186940"/>
              <a:gd name="connsiteX73" fmla="*/ 5105400 w 5783980"/>
              <a:gd name="connsiteY73" fmla="*/ 411480 h 2186940"/>
              <a:gd name="connsiteX74" fmla="*/ 5166360 w 5783980"/>
              <a:gd name="connsiteY74" fmla="*/ 434340 h 2186940"/>
              <a:gd name="connsiteX75" fmla="*/ 5227320 w 5783980"/>
              <a:gd name="connsiteY75" fmla="*/ 449580 h 2186940"/>
              <a:gd name="connsiteX76" fmla="*/ 5250180 w 5783980"/>
              <a:gd name="connsiteY76" fmla="*/ 457200 h 2186940"/>
              <a:gd name="connsiteX77" fmla="*/ 5318760 w 5783980"/>
              <a:gd name="connsiteY77" fmla="*/ 502920 h 2186940"/>
              <a:gd name="connsiteX78" fmla="*/ 5349240 w 5783980"/>
              <a:gd name="connsiteY78" fmla="*/ 525780 h 2186940"/>
              <a:gd name="connsiteX79" fmla="*/ 5379720 w 5783980"/>
              <a:gd name="connsiteY79" fmla="*/ 533400 h 2186940"/>
              <a:gd name="connsiteX80" fmla="*/ 5402580 w 5783980"/>
              <a:gd name="connsiteY80" fmla="*/ 556260 h 2186940"/>
              <a:gd name="connsiteX81" fmla="*/ 5425440 w 5783980"/>
              <a:gd name="connsiteY81" fmla="*/ 563880 h 2186940"/>
              <a:gd name="connsiteX82" fmla="*/ 5455920 w 5783980"/>
              <a:gd name="connsiteY82" fmla="*/ 586740 h 2186940"/>
              <a:gd name="connsiteX83" fmla="*/ 5501640 w 5783980"/>
              <a:gd name="connsiteY83" fmla="*/ 617220 h 2186940"/>
              <a:gd name="connsiteX84" fmla="*/ 5562600 w 5783980"/>
              <a:gd name="connsiteY84" fmla="*/ 670560 h 2186940"/>
              <a:gd name="connsiteX85" fmla="*/ 5600700 w 5783980"/>
              <a:gd name="connsiteY85" fmla="*/ 723900 h 2186940"/>
              <a:gd name="connsiteX86" fmla="*/ 5654040 w 5783980"/>
              <a:gd name="connsiteY86" fmla="*/ 777240 h 2186940"/>
              <a:gd name="connsiteX87" fmla="*/ 5722620 w 5783980"/>
              <a:gd name="connsiteY87" fmla="*/ 822960 h 2186940"/>
              <a:gd name="connsiteX88" fmla="*/ 5737860 w 5783980"/>
              <a:gd name="connsiteY88" fmla="*/ 868680 h 2186940"/>
              <a:gd name="connsiteX89" fmla="*/ 5753100 w 5783980"/>
              <a:gd name="connsiteY89" fmla="*/ 922020 h 2186940"/>
              <a:gd name="connsiteX90" fmla="*/ 5768340 w 5783980"/>
              <a:gd name="connsiteY90" fmla="*/ 944880 h 2186940"/>
              <a:gd name="connsiteX91" fmla="*/ 5783580 w 5783980"/>
              <a:gd name="connsiteY91" fmla="*/ 1165860 h 2186940"/>
              <a:gd name="connsiteX92" fmla="*/ 5768340 w 5783980"/>
              <a:gd name="connsiteY92" fmla="*/ 1447800 h 2186940"/>
              <a:gd name="connsiteX93" fmla="*/ 5760720 w 5783980"/>
              <a:gd name="connsiteY93" fmla="*/ 1493520 h 2186940"/>
              <a:gd name="connsiteX94" fmla="*/ 5745480 w 5783980"/>
              <a:gd name="connsiteY94" fmla="*/ 1539240 h 2186940"/>
              <a:gd name="connsiteX95" fmla="*/ 5737860 w 5783980"/>
              <a:gd name="connsiteY95" fmla="*/ 1592580 h 2186940"/>
              <a:gd name="connsiteX96" fmla="*/ 5730240 w 5783980"/>
              <a:gd name="connsiteY96" fmla="*/ 1630680 h 2186940"/>
              <a:gd name="connsiteX97" fmla="*/ 5722620 w 5783980"/>
              <a:gd name="connsiteY97" fmla="*/ 1737360 h 2186940"/>
              <a:gd name="connsiteX98" fmla="*/ 5707380 w 5783980"/>
              <a:gd name="connsiteY98" fmla="*/ 1813560 h 2186940"/>
              <a:gd name="connsiteX99" fmla="*/ 5669280 w 5783980"/>
              <a:gd name="connsiteY99" fmla="*/ 1866900 h 2186940"/>
              <a:gd name="connsiteX100" fmla="*/ 5661660 w 5783980"/>
              <a:gd name="connsiteY100" fmla="*/ 1889760 h 2186940"/>
              <a:gd name="connsiteX101" fmla="*/ 5623560 w 5783980"/>
              <a:gd name="connsiteY101" fmla="*/ 1943100 h 2186940"/>
              <a:gd name="connsiteX102" fmla="*/ 5593080 w 5783980"/>
              <a:gd name="connsiteY102" fmla="*/ 1981200 h 2186940"/>
              <a:gd name="connsiteX103" fmla="*/ 5570220 w 5783980"/>
              <a:gd name="connsiteY103" fmla="*/ 2026920 h 2186940"/>
              <a:gd name="connsiteX104" fmla="*/ 5547360 w 5783980"/>
              <a:gd name="connsiteY104" fmla="*/ 2042160 h 2186940"/>
              <a:gd name="connsiteX105" fmla="*/ 5509260 w 5783980"/>
              <a:gd name="connsiteY105" fmla="*/ 2110740 h 2186940"/>
              <a:gd name="connsiteX106" fmla="*/ 5486400 w 5783980"/>
              <a:gd name="connsiteY106" fmla="*/ 2125980 h 2186940"/>
              <a:gd name="connsiteX107" fmla="*/ 5463540 w 5783980"/>
              <a:gd name="connsiteY107" fmla="*/ 2148840 h 2186940"/>
              <a:gd name="connsiteX108" fmla="*/ 5410200 w 5783980"/>
              <a:gd name="connsiteY108" fmla="*/ 2179320 h 2186940"/>
              <a:gd name="connsiteX109" fmla="*/ 5387340 w 5783980"/>
              <a:gd name="connsiteY109" fmla="*/ 2186940 h 2186940"/>
              <a:gd name="connsiteX110" fmla="*/ 5341620 w 5783980"/>
              <a:gd name="connsiteY110" fmla="*/ 2179320 h 2186940"/>
              <a:gd name="connsiteX111" fmla="*/ 5234940 w 5783980"/>
              <a:gd name="connsiteY111" fmla="*/ 2156460 h 2186940"/>
              <a:gd name="connsiteX112" fmla="*/ 5181600 w 5783980"/>
              <a:gd name="connsiteY112" fmla="*/ 2148840 h 2186940"/>
              <a:gd name="connsiteX113" fmla="*/ 5113020 w 5783980"/>
              <a:gd name="connsiteY113" fmla="*/ 2125980 h 2186940"/>
              <a:gd name="connsiteX114" fmla="*/ 5090160 w 5783980"/>
              <a:gd name="connsiteY114" fmla="*/ 2118360 h 2186940"/>
              <a:gd name="connsiteX115" fmla="*/ 5044440 w 5783980"/>
              <a:gd name="connsiteY115" fmla="*/ 2080260 h 2186940"/>
              <a:gd name="connsiteX116" fmla="*/ 4998720 w 5783980"/>
              <a:gd name="connsiteY116" fmla="*/ 2049780 h 2186940"/>
              <a:gd name="connsiteX117" fmla="*/ 4975860 w 5783980"/>
              <a:gd name="connsiteY117" fmla="*/ 2042160 h 2186940"/>
              <a:gd name="connsiteX118" fmla="*/ 4930140 w 5783980"/>
              <a:gd name="connsiteY118" fmla="*/ 2011680 h 2186940"/>
              <a:gd name="connsiteX119" fmla="*/ 4861560 w 5783980"/>
              <a:gd name="connsiteY119" fmla="*/ 1981200 h 2186940"/>
              <a:gd name="connsiteX120" fmla="*/ 4808220 w 5783980"/>
              <a:gd name="connsiteY120" fmla="*/ 1935480 h 2186940"/>
              <a:gd name="connsiteX121" fmla="*/ 4792980 w 5783980"/>
              <a:gd name="connsiteY121" fmla="*/ 1905000 h 2186940"/>
              <a:gd name="connsiteX122" fmla="*/ 4777740 w 5783980"/>
              <a:gd name="connsiteY122" fmla="*/ 1882140 h 2186940"/>
              <a:gd name="connsiteX123" fmla="*/ 4762500 w 5783980"/>
              <a:gd name="connsiteY123" fmla="*/ 1836420 h 2186940"/>
              <a:gd name="connsiteX124" fmla="*/ 4754880 w 5783980"/>
              <a:gd name="connsiteY124" fmla="*/ 1775460 h 2186940"/>
              <a:gd name="connsiteX125" fmla="*/ 4724400 w 5783980"/>
              <a:gd name="connsiteY125" fmla="*/ 1729740 h 2186940"/>
              <a:gd name="connsiteX126" fmla="*/ 4686300 w 5783980"/>
              <a:gd name="connsiteY126" fmla="*/ 1676400 h 2186940"/>
              <a:gd name="connsiteX127" fmla="*/ 4663440 w 5783980"/>
              <a:gd name="connsiteY127" fmla="*/ 1668780 h 2186940"/>
              <a:gd name="connsiteX128" fmla="*/ 4640580 w 5783980"/>
              <a:gd name="connsiteY128" fmla="*/ 1645920 h 2186940"/>
              <a:gd name="connsiteX129" fmla="*/ 4617720 w 5783980"/>
              <a:gd name="connsiteY129" fmla="*/ 1638300 h 2186940"/>
              <a:gd name="connsiteX130" fmla="*/ 4602480 w 5783980"/>
              <a:gd name="connsiteY130" fmla="*/ 1615440 h 2186940"/>
              <a:gd name="connsiteX131" fmla="*/ 4572000 w 5783980"/>
              <a:gd name="connsiteY131" fmla="*/ 1607820 h 2186940"/>
              <a:gd name="connsiteX132" fmla="*/ 4488180 w 5783980"/>
              <a:gd name="connsiteY132" fmla="*/ 1592580 h 2186940"/>
              <a:gd name="connsiteX133" fmla="*/ 4450080 w 5783980"/>
              <a:gd name="connsiteY133" fmla="*/ 1577340 h 2186940"/>
              <a:gd name="connsiteX134" fmla="*/ 4404360 w 5783980"/>
              <a:gd name="connsiteY134" fmla="*/ 1546860 h 2186940"/>
              <a:gd name="connsiteX135" fmla="*/ 4297680 w 5783980"/>
              <a:gd name="connsiteY135" fmla="*/ 1485900 h 2186940"/>
              <a:gd name="connsiteX136" fmla="*/ 4259580 w 5783980"/>
              <a:gd name="connsiteY136" fmla="*/ 1455420 h 2186940"/>
              <a:gd name="connsiteX137" fmla="*/ 4236720 w 5783980"/>
              <a:gd name="connsiteY137" fmla="*/ 1432560 h 2186940"/>
              <a:gd name="connsiteX138" fmla="*/ 4168140 w 5783980"/>
              <a:gd name="connsiteY138" fmla="*/ 1402080 h 2186940"/>
              <a:gd name="connsiteX139" fmla="*/ 4130040 w 5783980"/>
              <a:gd name="connsiteY139" fmla="*/ 1379220 h 2186940"/>
              <a:gd name="connsiteX140" fmla="*/ 4069080 w 5783980"/>
              <a:gd name="connsiteY140" fmla="*/ 1363980 h 2186940"/>
              <a:gd name="connsiteX141" fmla="*/ 4000500 w 5783980"/>
              <a:gd name="connsiteY141" fmla="*/ 1348740 h 2186940"/>
              <a:gd name="connsiteX142" fmla="*/ 3985260 w 5783980"/>
              <a:gd name="connsiteY142" fmla="*/ 1325880 h 2186940"/>
              <a:gd name="connsiteX143" fmla="*/ 3962400 w 5783980"/>
              <a:gd name="connsiteY143" fmla="*/ 1318260 h 2186940"/>
              <a:gd name="connsiteX144" fmla="*/ 3901440 w 5783980"/>
              <a:gd name="connsiteY144" fmla="*/ 1287780 h 2186940"/>
              <a:gd name="connsiteX145" fmla="*/ 3840480 w 5783980"/>
              <a:gd name="connsiteY145" fmla="*/ 1257300 h 2186940"/>
              <a:gd name="connsiteX146" fmla="*/ 3817620 w 5783980"/>
              <a:gd name="connsiteY146" fmla="*/ 1242060 h 2186940"/>
              <a:gd name="connsiteX147" fmla="*/ 3771900 w 5783980"/>
              <a:gd name="connsiteY147" fmla="*/ 1219200 h 2186940"/>
              <a:gd name="connsiteX148" fmla="*/ 3741420 w 5783980"/>
              <a:gd name="connsiteY148" fmla="*/ 1196340 h 2186940"/>
              <a:gd name="connsiteX149" fmla="*/ 3718560 w 5783980"/>
              <a:gd name="connsiteY149" fmla="*/ 1188720 h 2186940"/>
              <a:gd name="connsiteX150" fmla="*/ 3688080 w 5783980"/>
              <a:gd name="connsiteY150" fmla="*/ 1173480 h 2186940"/>
              <a:gd name="connsiteX151" fmla="*/ 3627120 w 5783980"/>
              <a:gd name="connsiteY151" fmla="*/ 1158240 h 2186940"/>
              <a:gd name="connsiteX152" fmla="*/ 3604260 w 5783980"/>
              <a:gd name="connsiteY152" fmla="*/ 1143000 h 2186940"/>
              <a:gd name="connsiteX153" fmla="*/ 3505200 w 5783980"/>
              <a:gd name="connsiteY153" fmla="*/ 1127760 h 2186940"/>
              <a:gd name="connsiteX154" fmla="*/ 3482340 w 5783980"/>
              <a:gd name="connsiteY154" fmla="*/ 1112520 h 2186940"/>
              <a:gd name="connsiteX155" fmla="*/ 3413760 w 5783980"/>
              <a:gd name="connsiteY155" fmla="*/ 1104900 h 2186940"/>
              <a:gd name="connsiteX156" fmla="*/ 3352800 w 5783980"/>
              <a:gd name="connsiteY156" fmla="*/ 1097280 h 2186940"/>
              <a:gd name="connsiteX157" fmla="*/ 3314700 w 5783980"/>
              <a:gd name="connsiteY157" fmla="*/ 1089660 h 2186940"/>
              <a:gd name="connsiteX158" fmla="*/ 3124200 w 5783980"/>
              <a:gd name="connsiteY158" fmla="*/ 1074420 h 2186940"/>
              <a:gd name="connsiteX159" fmla="*/ 3055620 w 5783980"/>
              <a:gd name="connsiteY159" fmla="*/ 1066800 h 2186940"/>
              <a:gd name="connsiteX160" fmla="*/ 3017520 w 5783980"/>
              <a:gd name="connsiteY160" fmla="*/ 1043940 h 2186940"/>
              <a:gd name="connsiteX161" fmla="*/ 2948940 w 5783980"/>
              <a:gd name="connsiteY161" fmla="*/ 1036320 h 2186940"/>
              <a:gd name="connsiteX162" fmla="*/ 2918460 w 5783980"/>
              <a:gd name="connsiteY162" fmla="*/ 1028700 h 2186940"/>
              <a:gd name="connsiteX163" fmla="*/ 2872740 w 5783980"/>
              <a:gd name="connsiteY163" fmla="*/ 1013460 h 2186940"/>
              <a:gd name="connsiteX164" fmla="*/ 2834640 w 5783980"/>
              <a:gd name="connsiteY164" fmla="*/ 1005840 h 2186940"/>
              <a:gd name="connsiteX165" fmla="*/ 2735580 w 5783980"/>
              <a:gd name="connsiteY165" fmla="*/ 990600 h 2186940"/>
              <a:gd name="connsiteX166" fmla="*/ 2644140 w 5783980"/>
              <a:gd name="connsiteY166" fmla="*/ 975360 h 2186940"/>
              <a:gd name="connsiteX167" fmla="*/ 2461260 w 5783980"/>
              <a:gd name="connsiteY167" fmla="*/ 944880 h 2186940"/>
              <a:gd name="connsiteX168" fmla="*/ 2400300 w 5783980"/>
              <a:gd name="connsiteY168" fmla="*/ 937260 h 2186940"/>
              <a:gd name="connsiteX169" fmla="*/ 2354580 w 5783980"/>
              <a:gd name="connsiteY169" fmla="*/ 922020 h 2186940"/>
              <a:gd name="connsiteX170" fmla="*/ 2331720 w 5783980"/>
              <a:gd name="connsiteY170" fmla="*/ 914400 h 2186940"/>
              <a:gd name="connsiteX171" fmla="*/ 2240280 w 5783980"/>
              <a:gd name="connsiteY171" fmla="*/ 906780 h 2186940"/>
              <a:gd name="connsiteX172" fmla="*/ 1501140 w 5783980"/>
              <a:gd name="connsiteY172" fmla="*/ 906780 h 2186940"/>
              <a:gd name="connsiteX173" fmla="*/ 1440180 w 5783980"/>
              <a:gd name="connsiteY173" fmla="*/ 922020 h 2186940"/>
              <a:gd name="connsiteX174" fmla="*/ 1386840 w 5783980"/>
              <a:gd name="connsiteY174" fmla="*/ 929640 h 2186940"/>
              <a:gd name="connsiteX175" fmla="*/ 1363980 w 5783980"/>
              <a:gd name="connsiteY175" fmla="*/ 944880 h 2186940"/>
              <a:gd name="connsiteX176" fmla="*/ 1219200 w 5783980"/>
              <a:gd name="connsiteY176" fmla="*/ 960120 h 2186940"/>
              <a:gd name="connsiteX177" fmla="*/ 1150620 w 5783980"/>
              <a:gd name="connsiteY177" fmla="*/ 975360 h 2186940"/>
              <a:gd name="connsiteX178" fmla="*/ 1120140 w 5783980"/>
              <a:gd name="connsiteY178" fmla="*/ 982980 h 2186940"/>
              <a:gd name="connsiteX179" fmla="*/ 1074420 w 5783980"/>
              <a:gd name="connsiteY179" fmla="*/ 998220 h 2186940"/>
              <a:gd name="connsiteX180" fmla="*/ 1005840 w 5783980"/>
              <a:gd name="connsiteY180" fmla="*/ 1013460 h 2186940"/>
              <a:gd name="connsiteX181" fmla="*/ 922020 w 5783980"/>
              <a:gd name="connsiteY181" fmla="*/ 1036320 h 2186940"/>
              <a:gd name="connsiteX182" fmla="*/ 830580 w 5783980"/>
              <a:gd name="connsiteY182" fmla="*/ 1066800 h 2186940"/>
              <a:gd name="connsiteX183" fmla="*/ 777240 w 5783980"/>
              <a:gd name="connsiteY183" fmla="*/ 1089660 h 2186940"/>
              <a:gd name="connsiteX184" fmla="*/ 731520 w 5783980"/>
              <a:gd name="connsiteY184" fmla="*/ 1104900 h 2186940"/>
              <a:gd name="connsiteX185" fmla="*/ 708660 w 5783980"/>
              <a:gd name="connsiteY185" fmla="*/ 1112520 h 2186940"/>
              <a:gd name="connsiteX186" fmla="*/ 685800 w 5783980"/>
              <a:gd name="connsiteY186" fmla="*/ 1120140 h 2186940"/>
              <a:gd name="connsiteX187" fmla="*/ 632460 w 5783980"/>
              <a:gd name="connsiteY187" fmla="*/ 1143000 h 2186940"/>
              <a:gd name="connsiteX188" fmla="*/ 601980 w 5783980"/>
              <a:gd name="connsiteY188" fmla="*/ 1158240 h 2186940"/>
              <a:gd name="connsiteX189" fmla="*/ 480060 w 5783980"/>
              <a:gd name="connsiteY189" fmla="*/ 1173480 h 2186940"/>
              <a:gd name="connsiteX190" fmla="*/ 358140 w 5783980"/>
              <a:gd name="connsiteY190" fmla="*/ 1188720 h 2186940"/>
              <a:gd name="connsiteX191" fmla="*/ 76200 w 5783980"/>
              <a:gd name="connsiteY191" fmla="*/ 1181100 h 2186940"/>
              <a:gd name="connsiteX192" fmla="*/ 53340 w 5783980"/>
              <a:gd name="connsiteY192" fmla="*/ 1165860 h 2186940"/>
              <a:gd name="connsiteX193" fmla="*/ 45720 w 5783980"/>
              <a:gd name="connsiteY193" fmla="*/ 1143000 h 2186940"/>
              <a:gd name="connsiteX194" fmla="*/ 30480 w 5783980"/>
              <a:gd name="connsiteY194" fmla="*/ 1120140 h 2186940"/>
              <a:gd name="connsiteX195" fmla="*/ 7620 w 5783980"/>
              <a:gd name="connsiteY195" fmla="*/ 1036320 h 2186940"/>
              <a:gd name="connsiteX196" fmla="*/ 0 w 5783980"/>
              <a:gd name="connsiteY196" fmla="*/ 1013460 h 2186940"/>
              <a:gd name="connsiteX197" fmla="*/ 22860 w 5783980"/>
              <a:gd name="connsiteY197" fmla="*/ 1005840 h 218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5783980" h="2186940">
                <a:moveTo>
                  <a:pt x="22860" y="1005840"/>
                </a:moveTo>
                <a:cubicBezTo>
                  <a:pt x="17780" y="982980"/>
                  <a:pt x="9081" y="960632"/>
                  <a:pt x="7620" y="937260"/>
                </a:cubicBezTo>
                <a:cubicBezTo>
                  <a:pt x="7171" y="930068"/>
                  <a:pt x="16453" y="868390"/>
                  <a:pt x="22860" y="853440"/>
                </a:cubicBezTo>
                <a:cubicBezTo>
                  <a:pt x="30817" y="834875"/>
                  <a:pt x="47228" y="821452"/>
                  <a:pt x="60960" y="807720"/>
                </a:cubicBezTo>
                <a:cubicBezTo>
                  <a:pt x="63500" y="797560"/>
                  <a:pt x="66526" y="787509"/>
                  <a:pt x="68580" y="777240"/>
                </a:cubicBezTo>
                <a:cubicBezTo>
                  <a:pt x="71610" y="762090"/>
                  <a:pt x="72453" y="746509"/>
                  <a:pt x="76200" y="731520"/>
                </a:cubicBezTo>
                <a:cubicBezTo>
                  <a:pt x="80096" y="715935"/>
                  <a:pt x="86360" y="701040"/>
                  <a:pt x="91440" y="685800"/>
                </a:cubicBezTo>
                <a:cubicBezTo>
                  <a:pt x="93980" y="678180"/>
                  <a:pt x="95468" y="670124"/>
                  <a:pt x="99060" y="662940"/>
                </a:cubicBezTo>
                <a:cubicBezTo>
                  <a:pt x="104140" y="652780"/>
                  <a:pt x="110081" y="643007"/>
                  <a:pt x="114300" y="632460"/>
                </a:cubicBezTo>
                <a:cubicBezTo>
                  <a:pt x="120266" y="617545"/>
                  <a:pt x="124460" y="601980"/>
                  <a:pt x="129540" y="586740"/>
                </a:cubicBezTo>
                <a:cubicBezTo>
                  <a:pt x="132080" y="579120"/>
                  <a:pt x="132705" y="570563"/>
                  <a:pt x="137160" y="563880"/>
                </a:cubicBezTo>
                <a:cubicBezTo>
                  <a:pt x="142240" y="556260"/>
                  <a:pt x="147856" y="548971"/>
                  <a:pt x="152400" y="541020"/>
                </a:cubicBezTo>
                <a:cubicBezTo>
                  <a:pt x="158036" y="531157"/>
                  <a:pt x="161038" y="519783"/>
                  <a:pt x="167640" y="510540"/>
                </a:cubicBezTo>
                <a:cubicBezTo>
                  <a:pt x="173904" y="501771"/>
                  <a:pt x="183487" y="495862"/>
                  <a:pt x="190500" y="487680"/>
                </a:cubicBezTo>
                <a:cubicBezTo>
                  <a:pt x="198765" y="478037"/>
                  <a:pt x="203604" y="465330"/>
                  <a:pt x="213360" y="457200"/>
                </a:cubicBezTo>
                <a:cubicBezTo>
                  <a:pt x="219530" y="452058"/>
                  <a:pt x="229036" y="453172"/>
                  <a:pt x="236220" y="449580"/>
                </a:cubicBezTo>
                <a:cubicBezTo>
                  <a:pt x="244411" y="445484"/>
                  <a:pt x="252045" y="440203"/>
                  <a:pt x="259080" y="434340"/>
                </a:cubicBezTo>
                <a:cubicBezTo>
                  <a:pt x="267359" y="427441"/>
                  <a:pt x="272301" y="416299"/>
                  <a:pt x="281940" y="411480"/>
                </a:cubicBezTo>
                <a:cubicBezTo>
                  <a:pt x="293524" y="405688"/>
                  <a:pt x="307340" y="406400"/>
                  <a:pt x="320040" y="403860"/>
                </a:cubicBezTo>
                <a:cubicBezTo>
                  <a:pt x="327660" y="398780"/>
                  <a:pt x="334531" y="392339"/>
                  <a:pt x="342900" y="388620"/>
                </a:cubicBezTo>
                <a:cubicBezTo>
                  <a:pt x="357580" y="382096"/>
                  <a:pt x="373380" y="378460"/>
                  <a:pt x="388620" y="373380"/>
                </a:cubicBezTo>
                <a:lnTo>
                  <a:pt x="411480" y="365760"/>
                </a:lnTo>
                <a:cubicBezTo>
                  <a:pt x="419100" y="363220"/>
                  <a:pt x="427156" y="361732"/>
                  <a:pt x="434340" y="358140"/>
                </a:cubicBezTo>
                <a:cubicBezTo>
                  <a:pt x="444500" y="353060"/>
                  <a:pt x="454379" y="347375"/>
                  <a:pt x="464820" y="342900"/>
                </a:cubicBezTo>
                <a:cubicBezTo>
                  <a:pt x="480124" y="336341"/>
                  <a:pt x="502693" y="331527"/>
                  <a:pt x="518160" y="327660"/>
                </a:cubicBezTo>
                <a:cubicBezTo>
                  <a:pt x="585404" y="282831"/>
                  <a:pt x="477924" y="351588"/>
                  <a:pt x="586740" y="297180"/>
                </a:cubicBezTo>
                <a:cubicBezTo>
                  <a:pt x="596900" y="292100"/>
                  <a:pt x="606840" y="286553"/>
                  <a:pt x="617220" y="281940"/>
                </a:cubicBezTo>
                <a:cubicBezTo>
                  <a:pt x="629719" y="276385"/>
                  <a:pt x="643312" y="273250"/>
                  <a:pt x="655320" y="266700"/>
                </a:cubicBezTo>
                <a:cubicBezTo>
                  <a:pt x="671400" y="257929"/>
                  <a:pt x="683664" y="242012"/>
                  <a:pt x="701040" y="236220"/>
                </a:cubicBezTo>
                <a:cubicBezTo>
                  <a:pt x="708660" y="233680"/>
                  <a:pt x="716716" y="232192"/>
                  <a:pt x="723900" y="228600"/>
                </a:cubicBezTo>
                <a:cubicBezTo>
                  <a:pt x="732091" y="224504"/>
                  <a:pt x="738342" y="216968"/>
                  <a:pt x="746760" y="213360"/>
                </a:cubicBezTo>
                <a:cubicBezTo>
                  <a:pt x="756386" y="209235"/>
                  <a:pt x="767209" y="208749"/>
                  <a:pt x="777240" y="205740"/>
                </a:cubicBezTo>
                <a:cubicBezTo>
                  <a:pt x="792627" y="201124"/>
                  <a:pt x="807573" y="195116"/>
                  <a:pt x="822960" y="190500"/>
                </a:cubicBezTo>
                <a:cubicBezTo>
                  <a:pt x="832991" y="187491"/>
                  <a:pt x="843370" y="185757"/>
                  <a:pt x="853440" y="182880"/>
                </a:cubicBezTo>
                <a:cubicBezTo>
                  <a:pt x="861163" y="180673"/>
                  <a:pt x="868917" y="178424"/>
                  <a:pt x="876300" y="175260"/>
                </a:cubicBezTo>
                <a:cubicBezTo>
                  <a:pt x="886741" y="170785"/>
                  <a:pt x="896004" y="163612"/>
                  <a:pt x="906780" y="160020"/>
                </a:cubicBezTo>
                <a:cubicBezTo>
                  <a:pt x="919067" y="155924"/>
                  <a:pt x="932180" y="154940"/>
                  <a:pt x="944880" y="152400"/>
                </a:cubicBezTo>
                <a:cubicBezTo>
                  <a:pt x="952500" y="144780"/>
                  <a:pt x="959461" y="136439"/>
                  <a:pt x="967740" y="129540"/>
                </a:cubicBezTo>
                <a:cubicBezTo>
                  <a:pt x="974775" y="123677"/>
                  <a:pt x="982409" y="118396"/>
                  <a:pt x="990600" y="114300"/>
                </a:cubicBezTo>
                <a:cubicBezTo>
                  <a:pt x="997784" y="110708"/>
                  <a:pt x="1005711" y="108793"/>
                  <a:pt x="1013460" y="106680"/>
                </a:cubicBezTo>
                <a:cubicBezTo>
                  <a:pt x="1033667" y="101169"/>
                  <a:pt x="1054549" y="98064"/>
                  <a:pt x="1074420" y="91440"/>
                </a:cubicBezTo>
                <a:lnTo>
                  <a:pt x="1120140" y="76200"/>
                </a:lnTo>
                <a:cubicBezTo>
                  <a:pt x="1127760" y="73660"/>
                  <a:pt x="1135124" y="70155"/>
                  <a:pt x="1143000" y="68580"/>
                </a:cubicBezTo>
                <a:cubicBezTo>
                  <a:pt x="1164468" y="64286"/>
                  <a:pt x="1206238" y="55506"/>
                  <a:pt x="1226820" y="53340"/>
                </a:cubicBezTo>
                <a:cubicBezTo>
                  <a:pt x="1259756" y="49873"/>
                  <a:pt x="1292797" y="47224"/>
                  <a:pt x="1325880" y="45720"/>
                </a:cubicBezTo>
                <a:cubicBezTo>
                  <a:pt x="1404580" y="42143"/>
                  <a:pt x="1483360" y="40640"/>
                  <a:pt x="1562100" y="38100"/>
                </a:cubicBezTo>
                <a:cubicBezTo>
                  <a:pt x="1587500" y="33020"/>
                  <a:pt x="1613726" y="31051"/>
                  <a:pt x="1638300" y="22860"/>
                </a:cubicBezTo>
                <a:cubicBezTo>
                  <a:pt x="1693955" y="4308"/>
                  <a:pt x="1668435" y="11516"/>
                  <a:pt x="1714500" y="0"/>
                </a:cubicBezTo>
                <a:lnTo>
                  <a:pt x="2057400" y="7620"/>
                </a:lnTo>
                <a:cubicBezTo>
                  <a:pt x="2075347" y="8310"/>
                  <a:pt x="2092903" y="13141"/>
                  <a:pt x="2110740" y="15240"/>
                </a:cubicBezTo>
                <a:cubicBezTo>
                  <a:pt x="2136092" y="18223"/>
                  <a:pt x="2161457" y="21361"/>
                  <a:pt x="2186940" y="22860"/>
                </a:cubicBezTo>
                <a:cubicBezTo>
                  <a:pt x="2291024" y="28983"/>
                  <a:pt x="2395145" y="34918"/>
                  <a:pt x="2499360" y="38100"/>
                </a:cubicBezTo>
                <a:lnTo>
                  <a:pt x="3185160" y="53340"/>
                </a:lnTo>
                <a:cubicBezTo>
                  <a:pt x="3213100" y="55880"/>
                  <a:pt x="3241307" y="56348"/>
                  <a:pt x="3268980" y="60960"/>
                </a:cubicBezTo>
                <a:cubicBezTo>
                  <a:pt x="3287220" y="64000"/>
                  <a:pt x="3304302" y="72042"/>
                  <a:pt x="3322320" y="76200"/>
                </a:cubicBezTo>
                <a:cubicBezTo>
                  <a:pt x="3337375" y="79674"/>
                  <a:pt x="3352725" y="81778"/>
                  <a:pt x="3368040" y="83820"/>
                </a:cubicBezTo>
                <a:cubicBezTo>
                  <a:pt x="3442926" y="93805"/>
                  <a:pt x="3417763" y="86403"/>
                  <a:pt x="3474720" y="99060"/>
                </a:cubicBezTo>
                <a:cubicBezTo>
                  <a:pt x="3484943" y="101332"/>
                  <a:pt x="3495265" y="103368"/>
                  <a:pt x="3505200" y="106680"/>
                </a:cubicBezTo>
                <a:cubicBezTo>
                  <a:pt x="3518176" y="111005"/>
                  <a:pt x="3531343" y="115277"/>
                  <a:pt x="3543300" y="121920"/>
                </a:cubicBezTo>
                <a:cubicBezTo>
                  <a:pt x="3554402" y="128088"/>
                  <a:pt x="3561459" y="141700"/>
                  <a:pt x="3573780" y="144780"/>
                </a:cubicBezTo>
                <a:cubicBezTo>
                  <a:pt x="3656349" y="165422"/>
                  <a:pt x="3747875" y="169190"/>
                  <a:pt x="3832860" y="175260"/>
                </a:cubicBezTo>
                <a:cubicBezTo>
                  <a:pt x="3913169" y="188645"/>
                  <a:pt x="3844176" y="177785"/>
                  <a:pt x="3939540" y="190500"/>
                </a:cubicBezTo>
                <a:cubicBezTo>
                  <a:pt x="3957343" y="192874"/>
                  <a:pt x="3974931" y="197467"/>
                  <a:pt x="3992880" y="198120"/>
                </a:cubicBezTo>
                <a:cubicBezTo>
                  <a:pt x="4114746" y="202551"/>
                  <a:pt x="4236735" y="202574"/>
                  <a:pt x="4358640" y="205740"/>
                </a:cubicBezTo>
                <a:lnTo>
                  <a:pt x="4579620" y="213360"/>
                </a:lnTo>
                <a:cubicBezTo>
                  <a:pt x="4739515" y="293308"/>
                  <a:pt x="4559230" y="206757"/>
                  <a:pt x="4686300" y="259080"/>
                </a:cubicBezTo>
                <a:cubicBezTo>
                  <a:pt x="4714679" y="270766"/>
                  <a:pt x="4741516" y="286056"/>
                  <a:pt x="4770120" y="297180"/>
                </a:cubicBezTo>
                <a:cubicBezTo>
                  <a:pt x="4787354" y="303882"/>
                  <a:pt x="4805748" y="307107"/>
                  <a:pt x="4823460" y="312420"/>
                </a:cubicBezTo>
                <a:cubicBezTo>
                  <a:pt x="4910551" y="338547"/>
                  <a:pt x="4754686" y="295226"/>
                  <a:pt x="4884420" y="327660"/>
                </a:cubicBezTo>
                <a:cubicBezTo>
                  <a:pt x="4892212" y="329608"/>
                  <a:pt x="4899557" y="333073"/>
                  <a:pt x="4907280" y="335280"/>
                </a:cubicBezTo>
                <a:cubicBezTo>
                  <a:pt x="4917350" y="338157"/>
                  <a:pt x="4927825" y="339588"/>
                  <a:pt x="4937760" y="342900"/>
                </a:cubicBezTo>
                <a:cubicBezTo>
                  <a:pt x="5033687" y="374876"/>
                  <a:pt x="4963809" y="358778"/>
                  <a:pt x="5036820" y="373380"/>
                </a:cubicBezTo>
                <a:cubicBezTo>
                  <a:pt x="5046980" y="378460"/>
                  <a:pt x="5057370" y="383103"/>
                  <a:pt x="5067300" y="388620"/>
                </a:cubicBezTo>
                <a:cubicBezTo>
                  <a:pt x="5080247" y="395813"/>
                  <a:pt x="5091953" y="405273"/>
                  <a:pt x="5105400" y="411480"/>
                </a:cubicBezTo>
                <a:cubicBezTo>
                  <a:pt x="5125104" y="420574"/>
                  <a:pt x="5145646" y="427867"/>
                  <a:pt x="5166360" y="434340"/>
                </a:cubicBezTo>
                <a:cubicBezTo>
                  <a:pt x="5186352" y="440587"/>
                  <a:pt x="5207113" y="444069"/>
                  <a:pt x="5227320" y="449580"/>
                </a:cubicBezTo>
                <a:cubicBezTo>
                  <a:pt x="5235069" y="451693"/>
                  <a:pt x="5243242" y="453153"/>
                  <a:pt x="5250180" y="457200"/>
                </a:cubicBezTo>
                <a:cubicBezTo>
                  <a:pt x="5273912" y="471044"/>
                  <a:pt x="5296781" y="486435"/>
                  <a:pt x="5318760" y="502920"/>
                </a:cubicBezTo>
                <a:cubicBezTo>
                  <a:pt x="5328920" y="510540"/>
                  <a:pt x="5337881" y="520100"/>
                  <a:pt x="5349240" y="525780"/>
                </a:cubicBezTo>
                <a:cubicBezTo>
                  <a:pt x="5358607" y="530464"/>
                  <a:pt x="5369560" y="530860"/>
                  <a:pt x="5379720" y="533400"/>
                </a:cubicBezTo>
                <a:cubicBezTo>
                  <a:pt x="5387340" y="541020"/>
                  <a:pt x="5393614" y="550282"/>
                  <a:pt x="5402580" y="556260"/>
                </a:cubicBezTo>
                <a:cubicBezTo>
                  <a:pt x="5409263" y="560715"/>
                  <a:pt x="5418466" y="559895"/>
                  <a:pt x="5425440" y="563880"/>
                </a:cubicBezTo>
                <a:cubicBezTo>
                  <a:pt x="5436467" y="570181"/>
                  <a:pt x="5445516" y="579457"/>
                  <a:pt x="5455920" y="586740"/>
                </a:cubicBezTo>
                <a:cubicBezTo>
                  <a:pt x="5470925" y="597244"/>
                  <a:pt x="5488688" y="604268"/>
                  <a:pt x="5501640" y="617220"/>
                </a:cubicBezTo>
                <a:cubicBezTo>
                  <a:pt x="5546216" y="661796"/>
                  <a:pt x="5524796" y="645357"/>
                  <a:pt x="5562600" y="670560"/>
                </a:cubicBezTo>
                <a:cubicBezTo>
                  <a:pt x="5572957" y="686096"/>
                  <a:pt x="5588885" y="710904"/>
                  <a:pt x="5600700" y="723900"/>
                </a:cubicBezTo>
                <a:cubicBezTo>
                  <a:pt x="5617614" y="742506"/>
                  <a:pt x="5633118" y="763292"/>
                  <a:pt x="5654040" y="777240"/>
                </a:cubicBezTo>
                <a:lnTo>
                  <a:pt x="5722620" y="822960"/>
                </a:lnTo>
                <a:cubicBezTo>
                  <a:pt x="5727700" y="838200"/>
                  <a:pt x="5733964" y="853095"/>
                  <a:pt x="5737860" y="868680"/>
                </a:cubicBezTo>
                <a:cubicBezTo>
                  <a:pt x="5740301" y="878446"/>
                  <a:pt x="5747634" y="911088"/>
                  <a:pt x="5753100" y="922020"/>
                </a:cubicBezTo>
                <a:cubicBezTo>
                  <a:pt x="5757196" y="930211"/>
                  <a:pt x="5763260" y="937260"/>
                  <a:pt x="5768340" y="944880"/>
                </a:cubicBezTo>
                <a:cubicBezTo>
                  <a:pt x="5780547" y="1030327"/>
                  <a:pt x="5785497" y="1052747"/>
                  <a:pt x="5783580" y="1165860"/>
                </a:cubicBezTo>
                <a:cubicBezTo>
                  <a:pt x="5781985" y="1259964"/>
                  <a:pt x="5774890" y="1353911"/>
                  <a:pt x="5768340" y="1447800"/>
                </a:cubicBezTo>
                <a:cubicBezTo>
                  <a:pt x="5767265" y="1463213"/>
                  <a:pt x="5764467" y="1478531"/>
                  <a:pt x="5760720" y="1493520"/>
                </a:cubicBezTo>
                <a:cubicBezTo>
                  <a:pt x="5756824" y="1509105"/>
                  <a:pt x="5745480" y="1539240"/>
                  <a:pt x="5745480" y="1539240"/>
                </a:cubicBezTo>
                <a:cubicBezTo>
                  <a:pt x="5742940" y="1557020"/>
                  <a:pt x="5740813" y="1574864"/>
                  <a:pt x="5737860" y="1592580"/>
                </a:cubicBezTo>
                <a:cubicBezTo>
                  <a:pt x="5735731" y="1605355"/>
                  <a:pt x="5731596" y="1617800"/>
                  <a:pt x="5730240" y="1630680"/>
                </a:cubicBezTo>
                <a:cubicBezTo>
                  <a:pt x="5726508" y="1666135"/>
                  <a:pt x="5727042" y="1701985"/>
                  <a:pt x="5722620" y="1737360"/>
                </a:cubicBezTo>
                <a:cubicBezTo>
                  <a:pt x="5719407" y="1763063"/>
                  <a:pt x="5722922" y="1792838"/>
                  <a:pt x="5707380" y="1813560"/>
                </a:cubicBezTo>
                <a:cubicBezTo>
                  <a:pt x="5702203" y="1820463"/>
                  <a:pt x="5674851" y="1855758"/>
                  <a:pt x="5669280" y="1866900"/>
                </a:cubicBezTo>
                <a:cubicBezTo>
                  <a:pt x="5665688" y="1874084"/>
                  <a:pt x="5665252" y="1882576"/>
                  <a:pt x="5661660" y="1889760"/>
                </a:cubicBezTo>
                <a:cubicBezTo>
                  <a:pt x="5656089" y="1900902"/>
                  <a:pt x="5628737" y="1936197"/>
                  <a:pt x="5623560" y="1943100"/>
                </a:cubicBezTo>
                <a:cubicBezTo>
                  <a:pt x="5608725" y="1987604"/>
                  <a:pt x="5627547" y="1946733"/>
                  <a:pt x="5593080" y="1981200"/>
                </a:cubicBezTo>
                <a:cubicBezTo>
                  <a:pt x="5528844" y="2045436"/>
                  <a:pt x="5619800" y="1964945"/>
                  <a:pt x="5570220" y="2026920"/>
                </a:cubicBezTo>
                <a:cubicBezTo>
                  <a:pt x="5564499" y="2034071"/>
                  <a:pt x="5554980" y="2037080"/>
                  <a:pt x="5547360" y="2042160"/>
                </a:cubicBezTo>
                <a:cubicBezTo>
                  <a:pt x="5539419" y="2065982"/>
                  <a:pt x="5531719" y="2095768"/>
                  <a:pt x="5509260" y="2110740"/>
                </a:cubicBezTo>
                <a:cubicBezTo>
                  <a:pt x="5501640" y="2115820"/>
                  <a:pt x="5493435" y="2120117"/>
                  <a:pt x="5486400" y="2125980"/>
                </a:cubicBezTo>
                <a:cubicBezTo>
                  <a:pt x="5478121" y="2132879"/>
                  <a:pt x="5471819" y="2141941"/>
                  <a:pt x="5463540" y="2148840"/>
                </a:cubicBezTo>
                <a:cubicBezTo>
                  <a:pt x="5450035" y="2160094"/>
                  <a:pt x="5425544" y="2172744"/>
                  <a:pt x="5410200" y="2179320"/>
                </a:cubicBezTo>
                <a:cubicBezTo>
                  <a:pt x="5402817" y="2182484"/>
                  <a:pt x="5394960" y="2184400"/>
                  <a:pt x="5387340" y="2186940"/>
                </a:cubicBezTo>
                <a:cubicBezTo>
                  <a:pt x="5372100" y="2184400"/>
                  <a:pt x="5356770" y="2182350"/>
                  <a:pt x="5341620" y="2179320"/>
                </a:cubicBezTo>
                <a:cubicBezTo>
                  <a:pt x="5272312" y="2165458"/>
                  <a:pt x="5355291" y="2173653"/>
                  <a:pt x="5234940" y="2156460"/>
                </a:cubicBezTo>
                <a:lnTo>
                  <a:pt x="5181600" y="2148840"/>
                </a:lnTo>
                <a:lnTo>
                  <a:pt x="5113020" y="2125980"/>
                </a:lnTo>
                <a:lnTo>
                  <a:pt x="5090160" y="2118360"/>
                </a:lnTo>
                <a:cubicBezTo>
                  <a:pt x="5065155" y="2080852"/>
                  <a:pt x="5087408" y="2106041"/>
                  <a:pt x="5044440" y="2080260"/>
                </a:cubicBezTo>
                <a:cubicBezTo>
                  <a:pt x="5028734" y="2070836"/>
                  <a:pt x="5016096" y="2055572"/>
                  <a:pt x="4998720" y="2049780"/>
                </a:cubicBezTo>
                <a:cubicBezTo>
                  <a:pt x="4991100" y="2047240"/>
                  <a:pt x="4982881" y="2046061"/>
                  <a:pt x="4975860" y="2042160"/>
                </a:cubicBezTo>
                <a:cubicBezTo>
                  <a:pt x="4959849" y="2033265"/>
                  <a:pt x="4947516" y="2017472"/>
                  <a:pt x="4930140" y="2011680"/>
                </a:cubicBezTo>
                <a:cubicBezTo>
                  <a:pt x="4883675" y="1996192"/>
                  <a:pt x="4893258" y="2003841"/>
                  <a:pt x="4861560" y="1981200"/>
                </a:cubicBezTo>
                <a:cubicBezTo>
                  <a:pt x="4846385" y="1970360"/>
                  <a:pt x="4819759" y="1951634"/>
                  <a:pt x="4808220" y="1935480"/>
                </a:cubicBezTo>
                <a:cubicBezTo>
                  <a:pt x="4801618" y="1926237"/>
                  <a:pt x="4798616" y="1914863"/>
                  <a:pt x="4792980" y="1905000"/>
                </a:cubicBezTo>
                <a:cubicBezTo>
                  <a:pt x="4788436" y="1897049"/>
                  <a:pt x="4781459" y="1890509"/>
                  <a:pt x="4777740" y="1882140"/>
                </a:cubicBezTo>
                <a:cubicBezTo>
                  <a:pt x="4771216" y="1867460"/>
                  <a:pt x="4762500" y="1836420"/>
                  <a:pt x="4762500" y="1836420"/>
                </a:cubicBezTo>
                <a:cubicBezTo>
                  <a:pt x="4759960" y="1816100"/>
                  <a:pt x="4761768" y="1794745"/>
                  <a:pt x="4754880" y="1775460"/>
                </a:cubicBezTo>
                <a:cubicBezTo>
                  <a:pt x="4748720" y="1758211"/>
                  <a:pt x="4734560" y="1744980"/>
                  <a:pt x="4724400" y="1729740"/>
                </a:cubicBezTo>
                <a:cubicBezTo>
                  <a:pt x="4717451" y="1719316"/>
                  <a:pt x="4693389" y="1682307"/>
                  <a:pt x="4686300" y="1676400"/>
                </a:cubicBezTo>
                <a:cubicBezTo>
                  <a:pt x="4680130" y="1671258"/>
                  <a:pt x="4671060" y="1671320"/>
                  <a:pt x="4663440" y="1668780"/>
                </a:cubicBezTo>
                <a:cubicBezTo>
                  <a:pt x="4655820" y="1661160"/>
                  <a:pt x="4649546" y="1651898"/>
                  <a:pt x="4640580" y="1645920"/>
                </a:cubicBezTo>
                <a:cubicBezTo>
                  <a:pt x="4633897" y="1641465"/>
                  <a:pt x="4623992" y="1643318"/>
                  <a:pt x="4617720" y="1638300"/>
                </a:cubicBezTo>
                <a:cubicBezTo>
                  <a:pt x="4610569" y="1632579"/>
                  <a:pt x="4610100" y="1620520"/>
                  <a:pt x="4602480" y="1615440"/>
                </a:cubicBezTo>
                <a:cubicBezTo>
                  <a:pt x="4593766" y="1609631"/>
                  <a:pt x="4582269" y="1609874"/>
                  <a:pt x="4572000" y="1607820"/>
                </a:cubicBezTo>
                <a:cubicBezTo>
                  <a:pt x="4557530" y="1604926"/>
                  <a:pt x="4504525" y="1597484"/>
                  <a:pt x="4488180" y="1592580"/>
                </a:cubicBezTo>
                <a:cubicBezTo>
                  <a:pt x="4475079" y="1588650"/>
                  <a:pt x="4462088" y="1583890"/>
                  <a:pt x="4450080" y="1577340"/>
                </a:cubicBezTo>
                <a:cubicBezTo>
                  <a:pt x="4434000" y="1568569"/>
                  <a:pt x="4420263" y="1555947"/>
                  <a:pt x="4404360" y="1546860"/>
                </a:cubicBezTo>
                <a:cubicBezTo>
                  <a:pt x="4349605" y="1515571"/>
                  <a:pt x="4344092" y="1523030"/>
                  <a:pt x="4297680" y="1485900"/>
                </a:cubicBezTo>
                <a:cubicBezTo>
                  <a:pt x="4284980" y="1475740"/>
                  <a:pt x="4271820" y="1466130"/>
                  <a:pt x="4259580" y="1455420"/>
                </a:cubicBezTo>
                <a:cubicBezTo>
                  <a:pt x="4251470" y="1448324"/>
                  <a:pt x="4245489" y="1438824"/>
                  <a:pt x="4236720" y="1432560"/>
                </a:cubicBezTo>
                <a:cubicBezTo>
                  <a:pt x="4217867" y="1419094"/>
                  <a:pt x="4188054" y="1412037"/>
                  <a:pt x="4168140" y="1402080"/>
                </a:cubicBezTo>
                <a:cubicBezTo>
                  <a:pt x="4154893" y="1395456"/>
                  <a:pt x="4143287" y="1385844"/>
                  <a:pt x="4130040" y="1379220"/>
                </a:cubicBezTo>
                <a:cubicBezTo>
                  <a:pt x="4112622" y="1370511"/>
                  <a:pt x="4086470" y="1368327"/>
                  <a:pt x="4069080" y="1363980"/>
                </a:cubicBezTo>
                <a:cubicBezTo>
                  <a:pt x="3994045" y="1345221"/>
                  <a:pt x="4126309" y="1369708"/>
                  <a:pt x="4000500" y="1348740"/>
                </a:cubicBezTo>
                <a:cubicBezTo>
                  <a:pt x="3995420" y="1341120"/>
                  <a:pt x="3992411" y="1331601"/>
                  <a:pt x="3985260" y="1325880"/>
                </a:cubicBezTo>
                <a:cubicBezTo>
                  <a:pt x="3978988" y="1320862"/>
                  <a:pt x="3969712" y="1321584"/>
                  <a:pt x="3962400" y="1318260"/>
                </a:cubicBezTo>
                <a:cubicBezTo>
                  <a:pt x="3941718" y="1308859"/>
                  <a:pt x="3919615" y="1301411"/>
                  <a:pt x="3901440" y="1287780"/>
                </a:cubicBezTo>
                <a:cubicBezTo>
                  <a:pt x="3862582" y="1258636"/>
                  <a:pt x="3883281" y="1268000"/>
                  <a:pt x="3840480" y="1257300"/>
                </a:cubicBezTo>
                <a:cubicBezTo>
                  <a:pt x="3832860" y="1252220"/>
                  <a:pt x="3825626" y="1246508"/>
                  <a:pt x="3817620" y="1242060"/>
                </a:cubicBezTo>
                <a:cubicBezTo>
                  <a:pt x="3802725" y="1233785"/>
                  <a:pt x="3786511" y="1227966"/>
                  <a:pt x="3771900" y="1219200"/>
                </a:cubicBezTo>
                <a:cubicBezTo>
                  <a:pt x="3761010" y="1212666"/>
                  <a:pt x="3752447" y="1202641"/>
                  <a:pt x="3741420" y="1196340"/>
                </a:cubicBezTo>
                <a:cubicBezTo>
                  <a:pt x="3734446" y="1192355"/>
                  <a:pt x="3725943" y="1191884"/>
                  <a:pt x="3718560" y="1188720"/>
                </a:cubicBezTo>
                <a:cubicBezTo>
                  <a:pt x="3708119" y="1184245"/>
                  <a:pt x="3698856" y="1177072"/>
                  <a:pt x="3688080" y="1173480"/>
                </a:cubicBezTo>
                <a:cubicBezTo>
                  <a:pt x="3668209" y="1166856"/>
                  <a:pt x="3627120" y="1158240"/>
                  <a:pt x="3627120" y="1158240"/>
                </a:cubicBezTo>
                <a:cubicBezTo>
                  <a:pt x="3619500" y="1153160"/>
                  <a:pt x="3612835" y="1146216"/>
                  <a:pt x="3604260" y="1143000"/>
                </a:cubicBezTo>
                <a:cubicBezTo>
                  <a:pt x="3586806" y="1136455"/>
                  <a:pt x="3514618" y="1128937"/>
                  <a:pt x="3505200" y="1127760"/>
                </a:cubicBezTo>
                <a:cubicBezTo>
                  <a:pt x="3497580" y="1122680"/>
                  <a:pt x="3491225" y="1114741"/>
                  <a:pt x="3482340" y="1112520"/>
                </a:cubicBezTo>
                <a:cubicBezTo>
                  <a:pt x="3460026" y="1106942"/>
                  <a:pt x="3436603" y="1107587"/>
                  <a:pt x="3413760" y="1104900"/>
                </a:cubicBezTo>
                <a:cubicBezTo>
                  <a:pt x="3393422" y="1102507"/>
                  <a:pt x="3373040" y="1100394"/>
                  <a:pt x="3352800" y="1097280"/>
                </a:cubicBezTo>
                <a:cubicBezTo>
                  <a:pt x="3339999" y="1095311"/>
                  <a:pt x="3327551" y="1091266"/>
                  <a:pt x="3314700" y="1089660"/>
                </a:cubicBezTo>
                <a:cubicBezTo>
                  <a:pt x="3259048" y="1082704"/>
                  <a:pt x="3177954" y="1079094"/>
                  <a:pt x="3124200" y="1074420"/>
                </a:cubicBezTo>
                <a:cubicBezTo>
                  <a:pt x="3101286" y="1072427"/>
                  <a:pt x="3078480" y="1069340"/>
                  <a:pt x="3055620" y="1066800"/>
                </a:cubicBezTo>
                <a:cubicBezTo>
                  <a:pt x="3042920" y="1059180"/>
                  <a:pt x="3031761" y="1048009"/>
                  <a:pt x="3017520" y="1043940"/>
                </a:cubicBezTo>
                <a:cubicBezTo>
                  <a:pt x="2995404" y="1037621"/>
                  <a:pt x="2971673" y="1039817"/>
                  <a:pt x="2948940" y="1036320"/>
                </a:cubicBezTo>
                <a:cubicBezTo>
                  <a:pt x="2938589" y="1034728"/>
                  <a:pt x="2928491" y="1031709"/>
                  <a:pt x="2918460" y="1028700"/>
                </a:cubicBezTo>
                <a:cubicBezTo>
                  <a:pt x="2903073" y="1024084"/>
                  <a:pt x="2888238" y="1017687"/>
                  <a:pt x="2872740" y="1013460"/>
                </a:cubicBezTo>
                <a:cubicBezTo>
                  <a:pt x="2860245" y="1010052"/>
                  <a:pt x="2847383" y="1008157"/>
                  <a:pt x="2834640" y="1005840"/>
                </a:cubicBezTo>
                <a:cubicBezTo>
                  <a:pt x="2741860" y="988971"/>
                  <a:pt x="2838327" y="1007724"/>
                  <a:pt x="2735580" y="990600"/>
                </a:cubicBezTo>
                <a:cubicBezTo>
                  <a:pt x="2601872" y="968315"/>
                  <a:pt x="2818463" y="1000263"/>
                  <a:pt x="2644140" y="975360"/>
                </a:cubicBezTo>
                <a:cubicBezTo>
                  <a:pt x="2572310" y="951417"/>
                  <a:pt x="2614834" y="964077"/>
                  <a:pt x="2461260" y="944880"/>
                </a:cubicBezTo>
                <a:lnTo>
                  <a:pt x="2400300" y="937260"/>
                </a:lnTo>
                <a:lnTo>
                  <a:pt x="2354580" y="922020"/>
                </a:lnTo>
                <a:cubicBezTo>
                  <a:pt x="2346960" y="919480"/>
                  <a:pt x="2339724" y="915067"/>
                  <a:pt x="2331720" y="914400"/>
                </a:cubicBezTo>
                <a:lnTo>
                  <a:pt x="2240280" y="906780"/>
                </a:lnTo>
                <a:cubicBezTo>
                  <a:pt x="1982780" y="842405"/>
                  <a:pt x="2171550" y="886867"/>
                  <a:pt x="1501140" y="906780"/>
                </a:cubicBezTo>
                <a:cubicBezTo>
                  <a:pt x="1480204" y="907402"/>
                  <a:pt x="1460915" y="919058"/>
                  <a:pt x="1440180" y="922020"/>
                </a:cubicBezTo>
                <a:lnTo>
                  <a:pt x="1386840" y="929640"/>
                </a:lnTo>
                <a:cubicBezTo>
                  <a:pt x="1379220" y="934720"/>
                  <a:pt x="1372752" y="942248"/>
                  <a:pt x="1363980" y="944880"/>
                </a:cubicBezTo>
                <a:cubicBezTo>
                  <a:pt x="1341008" y="951772"/>
                  <a:pt x="1225262" y="959615"/>
                  <a:pt x="1219200" y="960120"/>
                </a:cubicBezTo>
                <a:cubicBezTo>
                  <a:pt x="1174711" y="974950"/>
                  <a:pt x="1217674" y="961949"/>
                  <a:pt x="1150620" y="975360"/>
                </a:cubicBezTo>
                <a:cubicBezTo>
                  <a:pt x="1140351" y="977414"/>
                  <a:pt x="1130171" y="979971"/>
                  <a:pt x="1120140" y="982980"/>
                </a:cubicBezTo>
                <a:cubicBezTo>
                  <a:pt x="1104753" y="987596"/>
                  <a:pt x="1090172" y="995070"/>
                  <a:pt x="1074420" y="998220"/>
                </a:cubicBezTo>
                <a:cubicBezTo>
                  <a:pt x="1026051" y="1007894"/>
                  <a:pt x="1048885" y="1002699"/>
                  <a:pt x="1005840" y="1013460"/>
                </a:cubicBezTo>
                <a:cubicBezTo>
                  <a:pt x="957932" y="1045399"/>
                  <a:pt x="1009977" y="1015624"/>
                  <a:pt x="922020" y="1036320"/>
                </a:cubicBezTo>
                <a:lnTo>
                  <a:pt x="830580" y="1066800"/>
                </a:lnTo>
                <a:cubicBezTo>
                  <a:pt x="756995" y="1091328"/>
                  <a:pt x="871401" y="1051996"/>
                  <a:pt x="777240" y="1089660"/>
                </a:cubicBezTo>
                <a:cubicBezTo>
                  <a:pt x="762325" y="1095626"/>
                  <a:pt x="746760" y="1099820"/>
                  <a:pt x="731520" y="1104900"/>
                </a:cubicBezTo>
                <a:lnTo>
                  <a:pt x="708660" y="1112520"/>
                </a:lnTo>
                <a:cubicBezTo>
                  <a:pt x="701040" y="1115060"/>
                  <a:pt x="692483" y="1115685"/>
                  <a:pt x="685800" y="1120140"/>
                </a:cubicBezTo>
                <a:cubicBezTo>
                  <a:pt x="639473" y="1151024"/>
                  <a:pt x="688695" y="1121912"/>
                  <a:pt x="632460" y="1143000"/>
                </a:cubicBezTo>
                <a:cubicBezTo>
                  <a:pt x="621824" y="1146988"/>
                  <a:pt x="613119" y="1156012"/>
                  <a:pt x="601980" y="1158240"/>
                </a:cubicBezTo>
                <a:cubicBezTo>
                  <a:pt x="561819" y="1166272"/>
                  <a:pt x="520221" y="1165448"/>
                  <a:pt x="480060" y="1173480"/>
                </a:cubicBezTo>
                <a:cubicBezTo>
                  <a:pt x="414450" y="1186602"/>
                  <a:pt x="454858" y="1179927"/>
                  <a:pt x="358140" y="1188720"/>
                </a:cubicBezTo>
                <a:cubicBezTo>
                  <a:pt x="264160" y="1186180"/>
                  <a:pt x="169951" y="1188131"/>
                  <a:pt x="76200" y="1181100"/>
                </a:cubicBezTo>
                <a:cubicBezTo>
                  <a:pt x="67068" y="1180415"/>
                  <a:pt x="59061" y="1173011"/>
                  <a:pt x="53340" y="1165860"/>
                </a:cubicBezTo>
                <a:cubicBezTo>
                  <a:pt x="48322" y="1159588"/>
                  <a:pt x="49312" y="1150184"/>
                  <a:pt x="45720" y="1143000"/>
                </a:cubicBezTo>
                <a:cubicBezTo>
                  <a:pt x="41624" y="1134809"/>
                  <a:pt x="35560" y="1127760"/>
                  <a:pt x="30480" y="1120140"/>
                </a:cubicBezTo>
                <a:cubicBezTo>
                  <a:pt x="19710" y="1066288"/>
                  <a:pt x="26956" y="1094327"/>
                  <a:pt x="7620" y="1036320"/>
                </a:cubicBezTo>
                <a:cubicBezTo>
                  <a:pt x="5080" y="1028700"/>
                  <a:pt x="0" y="1021492"/>
                  <a:pt x="0" y="1013460"/>
                </a:cubicBezTo>
                <a:lnTo>
                  <a:pt x="22860" y="100584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w Cen MT" panose="020B0602020104020603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00" y="2219676"/>
            <a:ext cx="5400000" cy="3906489"/>
          </a:xfrm>
          <a:prstGeom prst="roundRect">
            <a:avLst>
              <a:gd name="adj" fmla="val 18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tangolo 7"/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99620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95" y="144087"/>
            <a:ext cx="10353762" cy="970450"/>
          </a:xfrm>
        </p:spPr>
        <p:txBody>
          <a:bodyPr>
            <a:normAutofit/>
          </a:bodyPr>
          <a:lstStyle/>
          <a:p>
            <a:r>
              <a:rPr lang="it-IT" sz="4400" dirty="0"/>
              <a:t>KEY POINTS</a:t>
            </a:r>
            <a:endParaRPr lang="en-US" sz="4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62298" y="1209378"/>
            <a:ext cx="9617826" cy="5054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spcAft>
                <a:spcPts val="5400"/>
              </a:spcAft>
            </a:pPr>
            <a:r>
              <a:rPr lang="it-IT" sz="2400" dirty="0"/>
              <a:t>SIMPLE EFFECTIVE APPROACH - </a:t>
            </a:r>
            <a:r>
              <a:rPr lang="it-IT" sz="2400" dirty="0" err="1"/>
              <a:t>Raw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</a:t>
            </a:r>
            <a:r>
              <a:rPr lang="it-IT" sz="2400" dirty="0" err="1"/>
              <a:t>detection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 are </a:t>
            </a:r>
            <a:r>
              <a:rPr lang="it-IT" sz="2400" dirty="0" err="1"/>
              <a:t>obtainable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in </a:t>
            </a:r>
            <a:r>
              <a:rPr lang="it-IT" sz="2400" dirty="0" err="1"/>
              <a:t>depth</a:t>
            </a:r>
            <a:r>
              <a:rPr lang="it-IT" sz="2400" dirty="0"/>
              <a:t> </a:t>
            </a:r>
            <a:r>
              <a:rPr lang="it-IT" sz="2400" dirty="0" err="1"/>
              <a:t>knowledge</a:t>
            </a:r>
            <a:r>
              <a:rPr lang="it-IT" sz="2400" dirty="0"/>
              <a:t> in RS</a:t>
            </a:r>
          </a:p>
          <a:p>
            <a:pPr>
              <a:spcAft>
                <a:spcPts val="5400"/>
              </a:spcAft>
            </a:pPr>
            <a:r>
              <a:rPr lang="it-IT" sz="2400" dirty="0"/>
              <a:t>FLEXIBILITY (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products</a:t>
            </a:r>
            <a:r>
              <a:rPr lang="it-IT" sz="2400" dirty="0"/>
              <a:t>, RS </a:t>
            </a:r>
            <a:r>
              <a:rPr lang="it-IT" sz="2400" dirty="0" err="1"/>
              <a:t>products</a:t>
            </a:r>
            <a:r>
              <a:rPr lang="it-IT" sz="2400" dirty="0"/>
              <a:t>)</a:t>
            </a:r>
          </a:p>
          <a:p>
            <a:pPr>
              <a:spcAft>
                <a:spcPts val="5400"/>
              </a:spcAft>
            </a:pPr>
            <a:r>
              <a:rPr lang="it-IT" sz="2400" dirty="0"/>
              <a:t>SCALABILITY/PORTABILITY (Free global </a:t>
            </a:r>
            <a:r>
              <a:rPr lang="it-IT" sz="2400" dirty="0" err="1"/>
              <a:t>products</a:t>
            </a:r>
            <a:r>
              <a:rPr lang="it-IT" sz="2400" dirty="0"/>
              <a:t>  or </a:t>
            </a:r>
            <a:r>
              <a:rPr lang="it-IT" sz="2400" dirty="0" err="1"/>
              <a:t>other</a:t>
            </a:r>
            <a:r>
              <a:rPr lang="it-IT" sz="2400" dirty="0"/>
              <a:t>)</a:t>
            </a:r>
          </a:p>
          <a:p>
            <a:pPr>
              <a:spcAft>
                <a:spcPts val="5400"/>
              </a:spcAft>
            </a:pPr>
            <a:r>
              <a:rPr lang="it-IT" sz="2400" dirty="0"/>
              <a:t>IMPROVE-ABILITY (Refinement layers can be added as optional modules, e.g., image transformation, component analysis, machine learning, but this will target only RS experts)</a:t>
            </a:r>
            <a:endParaRPr lang="en-US" sz="2400" dirty="0"/>
          </a:p>
        </p:txBody>
      </p:sp>
      <p:pic>
        <p:nvPicPr>
          <p:cNvPr id="2050" name="Picture 2" descr="Agility, flexibility, flexible, human, versatile, versatility icon -  Download on Iconfinder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38" y="2477172"/>
            <a:ext cx="7073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+ Black And White Target Icon Png | Icon, Beautiful logos, Library ic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3" y="1287434"/>
            <a:ext cx="88615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alable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1" y="3684625"/>
            <a:ext cx="955980" cy="95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earch Icon Png - 980x584 PNG Download - PNGki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1" y="5128058"/>
            <a:ext cx="111818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AFEC153-8E3C-4A64-977D-97005C1BD0A4}"/>
              </a:ext>
            </a:extLst>
          </p:cNvPr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9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61775" y="2597052"/>
            <a:ext cx="6653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F2446"/>
                </a:solidFill>
              </a:rPr>
              <a:t>Thanks for your patience!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12192000" cy="81481"/>
          </a:xfrm>
          <a:prstGeom prst="rect">
            <a:avLst/>
          </a:prstGeom>
          <a:solidFill>
            <a:srgbClr val="123E69"/>
          </a:solidFill>
          <a:ln>
            <a:solidFill>
              <a:srgbClr val="123E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06413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317</Words>
  <Application>Microsoft Office PowerPoint</Application>
  <PresentationFormat>Widescreen</PresentationFormat>
  <Paragraphs>43</Paragraphs>
  <Slides>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Tw Cen MT</vt:lpstr>
      <vt:lpstr>Tema di Office</vt:lpstr>
      <vt:lpstr>Thunderslide - from rainfall to preliminary landslide mapping: an automated open data workflow for regional authorities</vt:lpstr>
      <vt:lpstr>QUESTIONS</vt:lpstr>
      <vt:lpstr>IDEA-WORKFLOW/1</vt:lpstr>
      <vt:lpstr>IDEA-WORKFLOW/2</vt:lpstr>
      <vt:lpstr>SAMPLE APPLICATION</vt:lpstr>
      <vt:lpstr>SAMPLE APPLICATION</vt:lpstr>
      <vt:lpstr>KEY POINTS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Strollo</dc:creator>
  <cp:lastModifiedBy>Stefano Crema</cp:lastModifiedBy>
  <cp:revision>242</cp:revision>
  <cp:lastPrinted>2020-05-02T12:07:03Z</cp:lastPrinted>
  <dcterms:created xsi:type="dcterms:W3CDTF">2014-02-04T16:52:23Z</dcterms:created>
  <dcterms:modified xsi:type="dcterms:W3CDTF">2022-05-27T09:30:14Z</dcterms:modified>
</cp:coreProperties>
</file>