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59" r:id="rId7"/>
    <p:sldId id="264" r:id="rId8"/>
    <p:sldId id="263" r:id="rId9"/>
    <p:sldId id="265" r:id="rId10"/>
    <p:sldId id="25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5" autoAdjust="0"/>
    <p:restoredTop sz="94660"/>
  </p:normalViewPr>
  <p:slideViewPr>
    <p:cSldViewPr snapToGrid="0">
      <p:cViewPr varScale="1">
        <p:scale>
          <a:sx n="91" d="100"/>
          <a:sy n="91" d="100"/>
        </p:scale>
        <p:origin x="10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F70F1-C69C-4272-B7FD-85DA275671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A23D39B-3CA3-4B33-87A8-60685FC245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6AE45C3-3BC0-4505-BE93-006049F08008}"/>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5" name="Footer Placeholder 4">
            <a:extLst>
              <a:ext uri="{FF2B5EF4-FFF2-40B4-BE49-F238E27FC236}">
                <a16:creationId xmlns:a16="http://schemas.microsoft.com/office/drawing/2014/main" id="{51A50701-FB52-486E-857A-3253F31E96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9CDA56-F7CC-49C1-98CF-70B876B790EC}"/>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2227871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73106-824B-4DFB-A205-00325B78139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D74E9A-EF35-4B83-83C5-3223F314F10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6D5B7-FC91-4E05-B4C0-4D2727D2328B}"/>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5" name="Footer Placeholder 4">
            <a:extLst>
              <a:ext uri="{FF2B5EF4-FFF2-40B4-BE49-F238E27FC236}">
                <a16:creationId xmlns:a16="http://schemas.microsoft.com/office/drawing/2014/main" id="{34CF748C-082B-4A5B-BB96-100E4B8144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E0613A-9251-4C82-81EE-0E78FD212D4E}"/>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3954724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6412E0-260C-48FE-B425-87100FAA1F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9B5631-EE40-4629-9C61-55512BEB14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44884A-5DD9-4BD5-88F8-F365C862FECB}"/>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5" name="Footer Placeholder 4">
            <a:extLst>
              <a:ext uri="{FF2B5EF4-FFF2-40B4-BE49-F238E27FC236}">
                <a16:creationId xmlns:a16="http://schemas.microsoft.com/office/drawing/2014/main" id="{D81D1391-D569-4487-920F-1311E00C7D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06B920-FFF7-4AC5-B61A-868E632FA1A0}"/>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3828239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80CC3-479D-4ED8-BD0E-04CC593D68E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C0BF533-41DE-4DAB-B1F8-C01986EB2F7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45A57A-BAAB-4285-A477-164E3824DDAA}"/>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5" name="Footer Placeholder 4">
            <a:extLst>
              <a:ext uri="{FF2B5EF4-FFF2-40B4-BE49-F238E27FC236}">
                <a16:creationId xmlns:a16="http://schemas.microsoft.com/office/drawing/2014/main" id="{EAC65341-FAD7-42A0-947E-819FF2F680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B6175D-7D36-4120-955E-77F160FDD4F3}"/>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97644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A347-7CBD-422B-AD2B-E34AED6ACB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A089DA4-8EF2-418A-B885-508A51E8F8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45ED8B2-1F0E-4A58-AFF5-28D7A971262B}"/>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5" name="Footer Placeholder 4">
            <a:extLst>
              <a:ext uri="{FF2B5EF4-FFF2-40B4-BE49-F238E27FC236}">
                <a16:creationId xmlns:a16="http://schemas.microsoft.com/office/drawing/2014/main" id="{79CBD456-5747-450E-8259-E96B379B17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40D008-1510-477B-977C-BE7B31FF2357}"/>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1677290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27957-89E1-4C0C-83AA-2011584D952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F7AD8-630A-47FF-8B7D-4EB82301231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4ACEEE8-73C1-4687-8485-B3C7BC12175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47F4470-6AD9-446C-8237-F8285007561B}"/>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6" name="Footer Placeholder 5">
            <a:extLst>
              <a:ext uri="{FF2B5EF4-FFF2-40B4-BE49-F238E27FC236}">
                <a16:creationId xmlns:a16="http://schemas.microsoft.com/office/drawing/2014/main" id="{5151A054-F604-49FE-BC85-D83D5336F4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EF854D-0E4D-4C73-ABB6-7FB84800CDDF}"/>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2260542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1A4CB-7D3C-4662-BF62-A1CFFDA536D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DB9081E-12F1-4EDC-A8A5-6ECF2E3B7E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AD6A53B-6965-4C51-9BE1-304D9A77BCE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5399DB-EF17-40FA-ACEF-305A41C953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3497188-3761-48B3-B3F5-1EC19874CC3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52BAF4-D0B7-4CEA-963A-480F8D7AC0E6}"/>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8" name="Footer Placeholder 7">
            <a:extLst>
              <a:ext uri="{FF2B5EF4-FFF2-40B4-BE49-F238E27FC236}">
                <a16:creationId xmlns:a16="http://schemas.microsoft.com/office/drawing/2014/main" id="{4C57CE13-F79C-4E5B-ABED-8A5D5BDF790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2B93AD2-C505-42D6-AA7B-BE3C5A9513AE}"/>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3958471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A65BB-E1F9-4BE4-B241-C6207527DFB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D850F54-935C-4C7F-84B9-D90DBFCB9FCE}"/>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4" name="Footer Placeholder 3">
            <a:extLst>
              <a:ext uri="{FF2B5EF4-FFF2-40B4-BE49-F238E27FC236}">
                <a16:creationId xmlns:a16="http://schemas.microsoft.com/office/drawing/2014/main" id="{B2FCC3FF-9AA1-460E-9549-6334A64FDDF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A39E10F-52B5-487F-BC97-60E13D2D9B1F}"/>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2977040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6DAE2F-9ED5-46DB-9CB4-A46D65B6AED1}"/>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3" name="Footer Placeholder 2">
            <a:extLst>
              <a:ext uri="{FF2B5EF4-FFF2-40B4-BE49-F238E27FC236}">
                <a16:creationId xmlns:a16="http://schemas.microsoft.com/office/drawing/2014/main" id="{1352F49C-1031-49E7-864C-E147B5092EA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C4D1A6D-C8C8-473E-BCC4-4E61E9D1C4EB}"/>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4280469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A679A-35A6-4784-8BAC-FF2CC99F71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F8CB30-A2DA-4ACE-804D-F53DECF17F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C43867D-4B3B-4BDB-868C-EAC4C2347D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B6CECB2-9E32-4361-86C3-926D9C48C4DD}"/>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6" name="Footer Placeholder 5">
            <a:extLst>
              <a:ext uri="{FF2B5EF4-FFF2-40B4-BE49-F238E27FC236}">
                <a16:creationId xmlns:a16="http://schemas.microsoft.com/office/drawing/2014/main" id="{849D6558-5C7F-4F66-AEEB-05D667B343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3B15BF-C7F0-4C5C-9A1F-8D7FAC63ECD6}"/>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3429676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EF7AC-BF06-45AF-814A-B6CABE958D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E5E0506-C8A7-4F33-B50F-348CBDD4F3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7ED3947-0D6F-47D4-82F7-59FE623F36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C074890-2DAC-426A-BF21-FC035BF6D376}"/>
              </a:ext>
            </a:extLst>
          </p:cNvPr>
          <p:cNvSpPr>
            <a:spLocks noGrp="1"/>
          </p:cNvSpPr>
          <p:nvPr>
            <p:ph type="dt" sz="half" idx="10"/>
          </p:nvPr>
        </p:nvSpPr>
        <p:spPr/>
        <p:txBody>
          <a:bodyPr/>
          <a:lstStyle/>
          <a:p>
            <a:fld id="{45F15924-C2CC-4B88-9DE0-8F6C888D02BB}" type="datetimeFigureOut">
              <a:rPr lang="en-GB" smtClean="0"/>
              <a:t>26/05/2022</a:t>
            </a:fld>
            <a:endParaRPr lang="en-GB"/>
          </a:p>
        </p:txBody>
      </p:sp>
      <p:sp>
        <p:nvSpPr>
          <p:cNvPr id="6" name="Footer Placeholder 5">
            <a:extLst>
              <a:ext uri="{FF2B5EF4-FFF2-40B4-BE49-F238E27FC236}">
                <a16:creationId xmlns:a16="http://schemas.microsoft.com/office/drawing/2014/main" id="{2357C56E-C045-47A1-87E6-E4E9374B4A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168820-8BBE-48A6-8737-68AC202F1507}"/>
              </a:ext>
            </a:extLst>
          </p:cNvPr>
          <p:cNvSpPr>
            <a:spLocks noGrp="1"/>
          </p:cNvSpPr>
          <p:nvPr>
            <p:ph type="sldNum" sz="quarter" idx="12"/>
          </p:nvPr>
        </p:nvSpPr>
        <p:spPr/>
        <p:txBody>
          <a:bodyPr/>
          <a:lstStyle/>
          <a:p>
            <a:fld id="{03114CB6-F87F-462E-833E-3704B20DFDD1}" type="slidenum">
              <a:rPr lang="en-GB" smtClean="0"/>
              <a:t>‹#›</a:t>
            </a:fld>
            <a:endParaRPr lang="en-GB"/>
          </a:p>
        </p:txBody>
      </p:sp>
    </p:spTree>
    <p:extLst>
      <p:ext uri="{BB962C8B-B14F-4D97-AF65-F5344CB8AC3E}">
        <p14:creationId xmlns:p14="http://schemas.microsoft.com/office/powerpoint/2010/main" val="3586460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45CC09-9C4A-4C7E-A563-6FAB5B6704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1BE177-BE47-4BDE-B8AF-34BAFD4400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11A48F9-FD23-4D2D-A92A-026EC3EF39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F15924-C2CC-4B88-9DE0-8F6C888D02BB}" type="datetimeFigureOut">
              <a:rPr lang="en-GB" smtClean="0"/>
              <a:t>26/05/2022</a:t>
            </a:fld>
            <a:endParaRPr lang="en-GB"/>
          </a:p>
        </p:txBody>
      </p:sp>
      <p:sp>
        <p:nvSpPr>
          <p:cNvPr id="5" name="Footer Placeholder 4">
            <a:extLst>
              <a:ext uri="{FF2B5EF4-FFF2-40B4-BE49-F238E27FC236}">
                <a16:creationId xmlns:a16="http://schemas.microsoft.com/office/drawing/2014/main" id="{86C273EB-3324-422E-B378-8A877F2709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8C01A28-F774-494B-8021-A9975E9144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114CB6-F87F-462E-833E-3704B20DFDD1}" type="slidenum">
              <a:rPr lang="en-GB" smtClean="0"/>
              <a:t>‹#›</a:t>
            </a:fld>
            <a:endParaRPr lang="en-GB"/>
          </a:p>
        </p:txBody>
      </p:sp>
    </p:spTree>
    <p:extLst>
      <p:ext uri="{BB962C8B-B14F-4D97-AF65-F5344CB8AC3E}">
        <p14:creationId xmlns:p14="http://schemas.microsoft.com/office/powerpoint/2010/main" val="3910553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gu.confex.com/agu/fm21/meetingapp.cgi/Person/81293" TargetMode="External"/><Relationship Id="rId7" Type="http://schemas.openxmlformats.org/officeDocument/2006/relationships/hyperlink" Target="https://agu.confex.com/agu/fm21/meetingapp.cgi/Person/1038480" TargetMode="External"/><Relationship Id="rId2" Type="http://schemas.openxmlformats.org/officeDocument/2006/relationships/hyperlink" Target="https://agu.confex.com/agu/fm21/meetingapp.cgi/Person/1004654" TargetMode="External"/><Relationship Id="rId1" Type="http://schemas.openxmlformats.org/officeDocument/2006/relationships/slideLayout" Target="../slideLayouts/slideLayout1.xml"/><Relationship Id="rId6" Type="http://schemas.openxmlformats.org/officeDocument/2006/relationships/hyperlink" Target="https://agu.confex.com/agu/fm21/meetingapp.cgi/Person/220142" TargetMode="External"/><Relationship Id="rId5" Type="http://schemas.openxmlformats.org/officeDocument/2006/relationships/hyperlink" Target="https://agu.confex.com/agu/fm21/meetingapp.cgi/Person/17302" TargetMode="External"/><Relationship Id="rId4" Type="http://schemas.openxmlformats.org/officeDocument/2006/relationships/hyperlink" Target="https://agu.confex.com/agu/fm21/meetingapp.cgi/Person/216078"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zenodo.org/record/5641236#.Yo80UqjMJ-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zenodo.org/record/5641236#.Yo80UqjMJ-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zenodo.org/record/5641236#.Yo80UqjMJ-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zenodo.org/record/5641236#.Yo80UqjMJ-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rd-alliance.org/groups/earth-space-and-environmental-science-complex-citations-working-grou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BC3C8-7EE0-4111-9441-926152A57662}"/>
              </a:ext>
            </a:extLst>
          </p:cNvPr>
          <p:cNvSpPr>
            <a:spLocks noGrp="1"/>
          </p:cNvSpPr>
          <p:nvPr>
            <p:ph type="ctrTitle"/>
          </p:nvPr>
        </p:nvSpPr>
        <p:spPr>
          <a:xfrm>
            <a:off x="1524000" y="1122363"/>
            <a:ext cx="9144000" cy="2306637"/>
          </a:xfrm>
        </p:spPr>
        <p:txBody>
          <a:bodyPr>
            <a:normAutofit/>
          </a:bodyPr>
          <a:lstStyle/>
          <a:p>
            <a:r>
              <a:rPr lang="en-GB" dirty="0"/>
              <a:t>Citing large numbers of diverse datasets</a:t>
            </a:r>
          </a:p>
        </p:txBody>
      </p:sp>
      <p:sp>
        <p:nvSpPr>
          <p:cNvPr id="3" name="Subtitle 2">
            <a:extLst>
              <a:ext uri="{FF2B5EF4-FFF2-40B4-BE49-F238E27FC236}">
                <a16:creationId xmlns:a16="http://schemas.microsoft.com/office/drawing/2014/main" id="{598BE4E1-3F1D-4C3F-A59E-A40BE55621CC}"/>
              </a:ext>
            </a:extLst>
          </p:cNvPr>
          <p:cNvSpPr>
            <a:spLocks noGrp="1"/>
          </p:cNvSpPr>
          <p:nvPr>
            <p:ph type="subTitle" idx="1"/>
          </p:nvPr>
        </p:nvSpPr>
        <p:spPr>
          <a:xfrm>
            <a:off x="0" y="0"/>
            <a:ext cx="12192000" cy="578069"/>
          </a:xfrm>
        </p:spPr>
        <p:txBody>
          <a:bodyPr>
            <a:normAutofit fontScale="92500" lnSpcReduction="20000"/>
          </a:bodyPr>
          <a:lstStyle/>
          <a:p>
            <a:r>
              <a:rPr lang="en-GB" b="1" dirty="0"/>
              <a:t>EGU 2022 – 27</a:t>
            </a:r>
            <a:r>
              <a:rPr lang="en-GB" b="1" baseline="30000" dirty="0"/>
              <a:t>th</a:t>
            </a:r>
            <a:r>
              <a:rPr lang="en-GB" b="1" dirty="0"/>
              <a:t> May 2022 – ESSI3.1 – Best Practices and Realities of Research Data Repositories: Balancing the needs of Repositories, Researchers and Publishers</a:t>
            </a:r>
            <a:endParaRPr lang="en-GB" dirty="0"/>
          </a:p>
        </p:txBody>
      </p:sp>
      <p:sp>
        <p:nvSpPr>
          <p:cNvPr id="4" name="Subtitle 2">
            <a:extLst>
              <a:ext uri="{FF2B5EF4-FFF2-40B4-BE49-F238E27FC236}">
                <a16:creationId xmlns:a16="http://schemas.microsoft.com/office/drawing/2014/main" id="{8B931738-6158-4E40-A95B-EB815F7FDE0D}"/>
              </a:ext>
            </a:extLst>
          </p:cNvPr>
          <p:cNvSpPr txBox="1">
            <a:spLocks/>
          </p:cNvSpPr>
          <p:nvPr/>
        </p:nvSpPr>
        <p:spPr>
          <a:xfrm>
            <a:off x="-15766" y="4524704"/>
            <a:ext cx="12192000" cy="1210933"/>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0">
              <a:lnSpc>
                <a:spcPct val="95000"/>
              </a:lnSpc>
              <a:spcBef>
                <a:spcPts val="300"/>
              </a:spcBef>
            </a:pPr>
            <a:r>
              <a:rPr lang="en-GB" dirty="0">
                <a:solidFill>
                  <a:srgbClr val="0051CA"/>
                </a:solidFill>
                <a:highlight>
                  <a:srgbClr val="FFFFFF"/>
                </a:highlight>
                <a:uFill>
                  <a:noFill/>
                </a:uFill>
                <a:latin typeface="Roboto"/>
                <a:ea typeface="Roboto"/>
                <a:cs typeface="Roboto"/>
                <a:sym typeface="Roboto"/>
                <a:hlinkClick r:id="rId2">
                  <a:extLst>
                    <a:ext uri="{A12FA001-AC4F-418D-AE19-62706E023703}">
                      <ahyp:hlinkClr xmlns:ahyp="http://schemas.microsoft.com/office/drawing/2018/hyperlinkcolor" val="tx"/>
                    </a:ext>
                  </a:extLst>
                </a:hlinkClick>
              </a:rPr>
              <a:t>James Ayliffe</a:t>
            </a:r>
            <a:r>
              <a:rPr lang="en-GB" dirty="0">
                <a:solidFill>
                  <a:srgbClr val="0051CA"/>
                </a:solidFill>
                <a:highlight>
                  <a:srgbClr val="FFFFFF"/>
                </a:highlight>
                <a:latin typeface="Roboto"/>
                <a:ea typeface="Roboto"/>
                <a:cs typeface="Roboto"/>
                <a:sym typeface="Roboto"/>
              </a:rPr>
              <a:t> (</a:t>
            </a:r>
            <a:r>
              <a:rPr lang="en-GB" dirty="0">
                <a:solidFill>
                  <a:srgbClr val="262626"/>
                </a:solidFill>
                <a:highlight>
                  <a:srgbClr val="FFFFFF"/>
                </a:highlight>
                <a:latin typeface="Roboto"/>
                <a:ea typeface="Roboto"/>
                <a:cs typeface="Roboto"/>
                <a:sym typeface="Roboto"/>
              </a:rPr>
              <a:t>National Oceanography </a:t>
            </a:r>
            <a:r>
              <a:rPr lang="en-GB" dirty="0" err="1">
                <a:solidFill>
                  <a:srgbClr val="262626"/>
                </a:solidFill>
                <a:highlight>
                  <a:srgbClr val="FFFFFF"/>
                </a:highlight>
                <a:latin typeface="Roboto"/>
                <a:ea typeface="Roboto"/>
                <a:cs typeface="Roboto"/>
                <a:sym typeface="Roboto"/>
              </a:rPr>
              <a:t>Center</a:t>
            </a:r>
            <a:r>
              <a:rPr lang="en-GB" dirty="0">
                <a:solidFill>
                  <a:srgbClr val="262626"/>
                </a:solidFill>
                <a:highlight>
                  <a:srgbClr val="FFFFFF"/>
                </a:highlight>
                <a:latin typeface="Roboto"/>
                <a:ea typeface="Roboto"/>
                <a:cs typeface="Roboto"/>
                <a:sym typeface="Roboto"/>
              </a:rPr>
              <a:t>), </a:t>
            </a:r>
            <a:r>
              <a:rPr lang="en-GB" dirty="0">
                <a:solidFill>
                  <a:srgbClr val="0070C0"/>
                </a:solidFill>
                <a:highlight>
                  <a:srgbClr val="FFFFFF"/>
                </a:highlight>
                <a:latin typeface="Roboto"/>
                <a:ea typeface="Roboto"/>
                <a:cs typeface="Roboto"/>
                <a:sym typeface="Roboto"/>
              </a:rPr>
              <a:t>M</a:t>
            </a:r>
            <a:r>
              <a:rPr lang="en-GB" dirty="0">
                <a:solidFill>
                  <a:srgbClr val="0051CA"/>
                </a:solidFill>
                <a:highlight>
                  <a:srgbClr val="FFFFFF"/>
                </a:highlight>
                <a:uFill>
                  <a:noFill/>
                </a:uFill>
                <a:latin typeface="Roboto"/>
                <a:ea typeface="Roboto"/>
                <a:cs typeface="Roboto"/>
                <a:sym typeface="Roboto"/>
                <a:hlinkClick r:id="rId3">
                  <a:extLst>
                    <a:ext uri="{A12FA001-AC4F-418D-AE19-62706E023703}">
                      <ahyp:hlinkClr xmlns:ahyp="http://schemas.microsoft.com/office/drawing/2018/hyperlinkcolor" val="tx"/>
                    </a:ext>
                  </a:extLst>
                </a:hlinkClick>
              </a:rPr>
              <a:t>artina Stockhause</a:t>
            </a:r>
            <a:r>
              <a:rPr lang="en-GB" dirty="0">
                <a:solidFill>
                  <a:srgbClr val="0051CA"/>
                </a:solidFill>
                <a:highlight>
                  <a:srgbClr val="FFFFFF"/>
                </a:highlight>
                <a:latin typeface="Roboto"/>
                <a:ea typeface="Roboto"/>
                <a:cs typeface="Roboto"/>
                <a:sym typeface="Roboto"/>
              </a:rPr>
              <a:t> (</a:t>
            </a:r>
            <a:r>
              <a:rPr lang="en-GB" dirty="0">
                <a:solidFill>
                  <a:srgbClr val="262626"/>
                </a:solidFill>
                <a:highlight>
                  <a:srgbClr val="FFFFFF"/>
                </a:highlight>
                <a:latin typeface="Roboto"/>
                <a:ea typeface="Roboto"/>
                <a:cs typeface="Roboto"/>
                <a:sym typeface="Roboto"/>
              </a:rPr>
              <a:t>DKRZ German Climate Computing Centre), </a:t>
            </a:r>
            <a:r>
              <a:rPr lang="en-GB" dirty="0">
                <a:solidFill>
                  <a:srgbClr val="0051CA"/>
                </a:solidFill>
                <a:highlight>
                  <a:srgbClr val="FFFFFF"/>
                </a:highlight>
                <a:uFill>
                  <a:noFill/>
                </a:uFill>
                <a:latin typeface="Roboto"/>
                <a:ea typeface="Roboto"/>
                <a:cs typeface="Roboto"/>
                <a:sym typeface="Roboto"/>
                <a:hlinkClick r:id="rId4">
                  <a:extLst>
                    <a:ext uri="{A12FA001-AC4F-418D-AE19-62706E023703}">
                      <ahyp:hlinkClr xmlns:ahyp="http://schemas.microsoft.com/office/drawing/2018/hyperlinkcolor" val="tx"/>
                    </a:ext>
                  </a:extLst>
                </a:hlinkClick>
              </a:rPr>
              <a:t>Shelley Stall</a:t>
            </a:r>
            <a:r>
              <a:rPr lang="en-GB" dirty="0">
                <a:solidFill>
                  <a:srgbClr val="0051CA"/>
                </a:solidFill>
                <a:highlight>
                  <a:srgbClr val="FFFFFF"/>
                </a:highlight>
                <a:latin typeface="Roboto"/>
                <a:ea typeface="Roboto"/>
                <a:cs typeface="Roboto"/>
                <a:sym typeface="Roboto"/>
              </a:rPr>
              <a:t> (</a:t>
            </a:r>
            <a:r>
              <a:rPr lang="en-GB" dirty="0">
                <a:solidFill>
                  <a:srgbClr val="262626"/>
                </a:solidFill>
                <a:highlight>
                  <a:srgbClr val="FFFFFF"/>
                </a:highlight>
                <a:latin typeface="Roboto"/>
                <a:ea typeface="Roboto"/>
                <a:cs typeface="Roboto"/>
                <a:sym typeface="Roboto"/>
              </a:rPr>
              <a:t>American Geophysical Union), </a:t>
            </a:r>
            <a:r>
              <a:rPr lang="en-GB" dirty="0">
                <a:solidFill>
                  <a:srgbClr val="0051CA"/>
                </a:solidFill>
                <a:highlight>
                  <a:srgbClr val="FFFFFF"/>
                </a:highlight>
                <a:uFill>
                  <a:noFill/>
                </a:uFill>
                <a:latin typeface="Roboto"/>
                <a:ea typeface="Roboto"/>
                <a:cs typeface="Roboto"/>
                <a:sym typeface="Roboto"/>
                <a:hlinkClick r:id="rId5">
                  <a:extLst>
                    <a:ext uri="{A12FA001-AC4F-418D-AE19-62706E023703}">
                      <ahyp:hlinkClr xmlns:ahyp="http://schemas.microsoft.com/office/drawing/2018/hyperlinkcolor" val="tx"/>
                    </a:ext>
                  </a:extLst>
                </a:hlinkClick>
              </a:rPr>
              <a:t>Deb Agarwal</a:t>
            </a:r>
            <a:r>
              <a:rPr lang="en-GB" dirty="0">
                <a:solidFill>
                  <a:srgbClr val="0051CA"/>
                </a:solidFill>
                <a:highlight>
                  <a:srgbClr val="FFFFFF"/>
                </a:highlight>
                <a:latin typeface="Roboto"/>
                <a:ea typeface="Roboto"/>
                <a:cs typeface="Roboto"/>
                <a:sym typeface="Roboto"/>
              </a:rPr>
              <a:t> (</a:t>
            </a:r>
            <a:r>
              <a:rPr lang="en-GB" dirty="0">
                <a:solidFill>
                  <a:srgbClr val="262626"/>
                </a:solidFill>
                <a:highlight>
                  <a:srgbClr val="FFFFFF"/>
                </a:highlight>
                <a:latin typeface="Roboto"/>
                <a:ea typeface="Roboto"/>
                <a:cs typeface="Roboto"/>
                <a:sym typeface="Roboto"/>
              </a:rPr>
              <a:t>Lawrence Berkeley National Laboratory), </a:t>
            </a:r>
            <a:r>
              <a:rPr lang="en-GB" dirty="0">
                <a:solidFill>
                  <a:srgbClr val="0051CA"/>
                </a:solidFill>
                <a:highlight>
                  <a:srgbClr val="FFFFFF"/>
                </a:highlight>
                <a:uFill>
                  <a:noFill/>
                </a:uFill>
                <a:latin typeface="Roboto"/>
                <a:ea typeface="Roboto"/>
                <a:cs typeface="Roboto"/>
                <a:sym typeface="Roboto"/>
                <a:hlinkClick r:id="rId6">
                  <a:extLst>
                    <a:ext uri="{A12FA001-AC4F-418D-AE19-62706E023703}">
                      <ahyp:hlinkClr xmlns:ahyp="http://schemas.microsoft.com/office/drawing/2018/hyperlinkcolor" val="tx"/>
                    </a:ext>
                  </a:extLst>
                </a:hlinkClick>
              </a:rPr>
              <a:t>Justin James Henry Buck</a:t>
            </a:r>
            <a:r>
              <a:rPr lang="en-GB" dirty="0">
                <a:solidFill>
                  <a:srgbClr val="262626"/>
                </a:solidFill>
                <a:highlight>
                  <a:srgbClr val="FFFFFF"/>
                </a:highlight>
                <a:latin typeface="Roboto"/>
                <a:ea typeface="Roboto"/>
                <a:cs typeface="Roboto"/>
                <a:sym typeface="Roboto"/>
              </a:rPr>
              <a:t> (National Oceanography </a:t>
            </a:r>
            <a:r>
              <a:rPr lang="en-GB" dirty="0" err="1">
                <a:solidFill>
                  <a:srgbClr val="262626"/>
                </a:solidFill>
                <a:highlight>
                  <a:srgbClr val="FFFFFF"/>
                </a:highlight>
                <a:latin typeface="Roboto"/>
                <a:ea typeface="Roboto"/>
                <a:cs typeface="Roboto"/>
                <a:sym typeface="Roboto"/>
              </a:rPr>
              <a:t>Center</a:t>
            </a:r>
            <a:r>
              <a:rPr lang="en-GB" dirty="0">
                <a:solidFill>
                  <a:srgbClr val="262626"/>
                </a:solidFill>
                <a:highlight>
                  <a:srgbClr val="FFFFFF"/>
                </a:highlight>
                <a:latin typeface="Roboto"/>
                <a:ea typeface="Roboto"/>
                <a:cs typeface="Roboto"/>
                <a:sym typeface="Roboto"/>
              </a:rPr>
              <a:t>), </a:t>
            </a:r>
            <a:r>
              <a:rPr lang="en-GB" dirty="0">
                <a:solidFill>
                  <a:srgbClr val="0051CA"/>
                </a:solidFill>
                <a:highlight>
                  <a:srgbClr val="FFFFFF"/>
                </a:highlight>
                <a:uFill>
                  <a:noFill/>
                </a:uFill>
                <a:latin typeface="Roboto"/>
                <a:ea typeface="Roboto"/>
                <a:cs typeface="Roboto"/>
                <a:sym typeface="Roboto"/>
                <a:hlinkClick r:id="rId7">
                  <a:extLst>
                    <a:ext uri="{A12FA001-AC4F-418D-AE19-62706E023703}">
                      <ahyp:hlinkClr xmlns:ahyp="http://schemas.microsoft.com/office/drawing/2018/hyperlinkcolor" val="tx"/>
                    </a:ext>
                  </a:extLst>
                </a:hlinkClick>
              </a:rPr>
              <a:t>Chris Erdmann</a:t>
            </a:r>
            <a:r>
              <a:rPr lang="en-GB" dirty="0">
                <a:solidFill>
                  <a:srgbClr val="262626"/>
                </a:solidFill>
                <a:highlight>
                  <a:srgbClr val="FFFFFF"/>
                </a:highlight>
                <a:latin typeface="Roboto"/>
                <a:ea typeface="Roboto"/>
                <a:cs typeface="Roboto"/>
                <a:sym typeface="Roboto"/>
              </a:rPr>
              <a:t> (AGU)</a:t>
            </a:r>
          </a:p>
          <a:p>
            <a:pPr lvl="0">
              <a:lnSpc>
                <a:spcPct val="95000"/>
              </a:lnSpc>
              <a:spcBef>
                <a:spcPts val="300"/>
              </a:spcBef>
            </a:pPr>
            <a:endParaRPr lang="en-GB" dirty="0">
              <a:solidFill>
                <a:srgbClr val="262626"/>
              </a:solidFill>
              <a:highlight>
                <a:srgbClr val="FFFFFF"/>
              </a:highlight>
              <a:latin typeface="Roboto"/>
              <a:ea typeface="Roboto"/>
              <a:cs typeface="Roboto"/>
              <a:sym typeface="Roboto"/>
            </a:endParaRPr>
          </a:p>
          <a:p>
            <a:pPr lvl="0">
              <a:lnSpc>
                <a:spcPct val="95000"/>
              </a:lnSpc>
              <a:spcBef>
                <a:spcPts val="300"/>
              </a:spcBef>
              <a:spcAft>
                <a:spcPts val="300"/>
              </a:spcAft>
            </a:pPr>
            <a:r>
              <a:rPr lang="en-GB" dirty="0">
                <a:solidFill>
                  <a:srgbClr val="262626"/>
                </a:solidFill>
                <a:highlight>
                  <a:srgbClr val="FFFFFF"/>
                </a:highlight>
                <a:latin typeface="Roboto"/>
                <a:ea typeface="Roboto"/>
                <a:cs typeface="Roboto"/>
                <a:sym typeface="Roboto"/>
              </a:rPr>
              <a:t>(Plus many more contributors to the workshops)</a:t>
            </a:r>
          </a:p>
        </p:txBody>
      </p:sp>
    </p:spTree>
    <p:extLst>
      <p:ext uri="{BB962C8B-B14F-4D97-AF65-F5344CB8AC3E}">
        <p14:creationId xmlns:p14="http://schemas.microsoft.com/office/powerpoint/2010/main" val="3894454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1FA88-CE0B-48A3-8F5F-696FA2BF0782}"/>
              </a:ext>
            </a:extLst>
          </p:cNvPr>
          <p:cNvSpPr>
            <a:spLocks noGrp="1"/>
          </p:cNvSpPr>
          <p:nvPr>
            <p:ph type="title"/>
          </p:nvPr>
        </p:nvSpPr>
        <p:spPr/>
        <p:txBody>
          <a:bodyPr/>
          <a:lstStyle/>
          <a:p>
            <a:r>
              <a:rPr lang="en-GB" dirty="0"/>
              <a:t>Abstract here for notes</a:t>
            </a:r>
          </a:p>
        </p:txBody>
      </p:sp>
      <p:sp>
        <p:nvSpPr>
          <p:cNvPr id="3" name="Content Placeholder 2">
            <a:extLst>
              <a:ext uri="{FF2B5EF4-FFF2-40B4-BE49-F238E27FC236}">
                <a16:creationId xmlns:a16="http://schemas.microsoft.com/office/drawing/2014/main" id="{757F0B71-2AEA-4965-ABF9-79A9177225B2}"/>
              </a:ext>
            </a:extLst>
          </p:cNvPr>
          <p:cNvSpPr>
            <a:spLocks noGrp="1"/>
          </p:cNvSpPr>
          <p:nvPr>
            <p:ph idx="1"/>
          </p:nvPr>
        </p:nvSpPr>
        <p:spPr/>
        <p:txBody>
          <a:bodyPr>
            <a:normAutofit fontScale="62500" lnSpcReduction="20000"/>
          </a:bodyPr>
          <a:lstStyle/>
          <a:p>
            <a:r>
              <a:rPr lang="en-GB" dirty="0"/>
              <a:t>In Earth and Biological sciences, data are often preserved and publicly available in data repositories where the data are citable by DOIs and published under a Creative Commons CC-BY license. Researchers combine many datasets across disciplines, repositories, and regions to better understand processes, patterns, and drivers. Citing these many datasets is difficult as the large number does not fit into the references section of a paper but the licenses of the datasets require that credit is given to their creators.</a:t>
            </a:r>
          </a:p>
          <a:p>
            <a:r>
              <a:rPr lang="en-GB" dirty="0"/>
              <a:t>The Data Citation Community of Practice (CoP) was formed to target such challenges in data citation and other scholarly work that will support indexing and measuring the impact. The CoP identified a container as a solution for large numbers of data citations that holds the citations and its internal format, which is referred to as a 'reliquary'. The existing dataset collection methods have been gathered and evaluated using concrete citation use cases. Requirements for the reliquary content have been identified and applied to the use cases. In this presentation, we will report on the current progress on an approach to building a reliquary.</a:t>
            </a:r>
          </a:p>
          <a:p>
            <a:r>
              <a:rPr lang="en-GB" dirty="0"/>
              <a:t>Reliquaries are an important part of enabling cross-disciplinary analysis of large amounts of data stored in many repositories. The challenge with a reliquary will be to design a method that works across diverse repositories and domain citation practices and to enhance the indexing system to direct credit to the reliquary content and authors. The CoP is in the process of setting up a Research Data Alliance (RDA) Working Group on Complex Citations in the Earth, Space, and Environmental Sciences to broaden the discussion and to find further use cases for evaluation and interested early adopters.</a:t>
            </a:r>
          </a:p>
          <a:p>
            <a:r>
              <a:rPr lang="en-GB" b="1" dirty="0"/>
              <a:t>How to cite:</a:t>
            </a:r>
            <a:r>
              <a:rPr lang="en-GB" dirty="0"/>
              <a:t> Ayliffe, J., Stockhause, M., Stall, S., Agarwal, D., Buck, J., Coward, C., and Erdmann, C.: Citing large numbers of diverse datasets, EGU General Assembly 2022, Vienna, Austria, 23–27 May 2022, EGU22-9964, https://doi.org/10.5194/egusphere-egu22-9964, 2022.</a:t>
            </a:r>
          </a:p>
        </p:txBody>
      </p:sp>
    </p:spTree>
    <p:extLst>
      <p:ext uri="{BB962C8B-B14F-4D97-AF65-F5344CB8AC3E}">
        <p14:creationId xmlns:p14="http://schemas.microsoft.com/office/powerpoint/2010/main" val="612515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CACAE-4FFE-451F-B90A-8ABC858F220C}"/>
              </a:ext>
            </a:extLst>
          </p:cNvPr>
          <p:cNvSpPr>
            <a:spLocks noGrp="1"/>
          </p:cNvSpPr>
          <p:nvPr>
            <p:ph type="title"/>
          </p:nvPr>
        </p:nvSpPr>
        <p:spPr/>
        <p:txBody>
          <a:bodyPr/>
          <a:lstStyle/>
          <a:p>
            <a:r>
              <a:rPr lang="en-GB" dirty="0"/>
              <a:t>The Challenge</a:t>
            </a:r>
          </a:p>
        </p:txBody>
      </p:sp>
      <p:sp>
        <p:nvSpPr>
          <p:cNvPr id="4" name="Google Shape;62;p14">
            <a:extLst>
              <a:ext uri="{FF2B5EF4-FFF2-40B4-BE49-F238E27FC236}">
                <a16:creationId xmlns:a16="http://schemas.microsoft.com/office/drawing/2014/main" id="{7B5350BD-76EA-473A-BDDD-A8A040320FA8}"/>
              </a:ext>
            </a:extLst>
          </p:cNvPr>
          <p:cNvSpPr txBox="1">
            <a:spLocks noGrp="1"/>
          </p:cNvSpPr>
          <p:nvPr>
            <p:ph idx="1"/>
          </p:nvPr>
        </p:nvSpPr>
        <p:spPr>
          <a:xfrm>
            <a:off x="838200" y="1331319"/>
            <a:ext cx="9761262" cy="3365984"/>
          </a:xfrm>
          <a:prstGeom prst="rect">
            <a:avLst/>
          </a:prstGeom>
        </p:spPr>
        <p:txBody>
          <a:bodyPr spcFirstLastPara="1" wrap="square" lIns="91425" tIns="91425" rIns="91425" bIns="91425" anchor="t" anchorCtr="0">
            <a:normAutofit/>
          </a:bodyPr>
          <a:lstStyle/>
          <a:p>
            <a:pPr>
              <a:lnSpc>
                <a:spcPct val="115000"/>
              </a:lnSpc>
              <a:spcBef>
                <a:spcPts val="0"/>
              </a:spcBef>
              <a:buClr>
                <a:schemeClr val="dk1"/>
              </a:buClr>
              <a:buSzPct val="100000"/>
            </a:pPr>
            <a:r>
              <a:rPr lang="en-GB" sz="2000" dirty="0">
                <a:solidFill>
                  <a:srgbClr val="666666"/>
                </a:solidFill>
              </a:rPr>
              <a:t>Enable citation of a large numbers of papers, software, and datasets (research objects) in a paper by providing a means to collapse them into a small number of references.</a:t>
            </a:r>
            <a:endParaRPr sz="2000" dirty="0">
              <a:solidFill>
                <a:srgbClr val="666666"/>
              </a:solidFill>
            </a:endParaRPr>
          </a:p>
          <a:p>
            <a:pPr>
              <a:lnSpc>
                <a:spcPct val="115000"/>
              </a:lnSpc>
              <a:spcBef>
                <a:spcPts val="1600"/>
              </a:spcBef>
              <a:buClr>
                <a:schemeClr val="dk1"/>
              </a:buClr>
              <a:buSzPct val="100000"/>
            </a:pPr>
            <a:r>
              <a:rPr lang="en-GB" sz="2000" dirty="0">
                <a:solidFill>
                  <a:srgbClr val="666666"/>
                </a:solidFill>
              </a:rPr>
              <a:t>Allow a project or data system collecting large numbers of research objects to enable citation of the group and constituents within it</a:t>
            </a:r>
            <a:endParaRPr sz="2000" dirty="0">
              <a:solidFill>
                <a:srgbClr val="666666"/>
              </a:solidFill>
            </a:endParaRPr>
          </a:p>
          <a:p>
            <a:pPr>
              <a:lnSpc>
                <a:spcPct val="115000"/>
              </a:lnSpc>
              <a:spcBef>
                <a:spcPts val="1600"/>
              </a:spcBef>
              <a:buClr>
                <a:schemeClr val="dk1"/>
              </a:buClr>
              <a:buSzPct val="100000"/>
            </a:pPr>
            <a:r>
              <a:rPr lang="en-GB" sz="2000" dirty="0">
                <a:solidFill>
                  <a:srgbClr val="666666"/>
                </a:solidFill>
              </a:rPr>
              <a:t>Empower an individual to create a group of research objects that might span repositories</a:t>
            </a:r>
          </a:p>
          <a:p>
            <a:pPr>
              <a:lnSpc>
                <a:spcPct val="115000"/>
              </a:lnSpc>
              <a:spcBef>
                <a:spcPts val="1600"/>
              </a:spcBef>
              <a:buClr>
                <a:schemeClr val="dk1"/>
              </a:buClr>
              <a:buSzPct val="100000"/>
            </a:pPr>
            <a:r>
              <a:rPr lang="en-GB" sz="2150" dirty="0">
                <a:solidFill>
                  <a:srgbClr val="666666"/>
                </a:solidFill>
              </a:rPr>
              <a:t>Provide an ability to cite any subset of research objects belonging to one or multiple groups</a:t>
            </a:r>
          </a:p>
        </p:txBody>
      </p:sp>
      <p:sp>
        <p:nvSpPr>
          <p:cNvPr id="5" name="Rectangle 4">
            <a:extLst>
              <a:ext uri="{FF2B5EF4-FFF2-40B4-BE49-F238E27FC236}">
                <a16:creationId xmlns:a16="http://schemas.microsoft.com/office/drawing/2014/main" id="{8556D0F7-C73A-46B2-8102-C8CED03E7C1B}"/>
              </a:ext>
            </a:extLst>
          </p:cNvPr>
          <p:cNvSpPr/>
          <p:nvPr/>
        </p:nvSpPr>
        <p:spPr>
          <a:xfrm>
            <a:off x="0" y="5171327"/>
            <a:ext cx="12192000" cy="710707"/>
          </a:xfrm>
          <a:prstGeom prst="rect">
            <a:avLst/>
          </a:prstGeom>
        </p:spPr>
        <p:txBody>
          <a:bodyPr wrap="square">
            <a:spAutoFit/>
          </a:bodyPr>
          <a:lstStyle/>
          <a:p>
            <a:pPr>
              <a:lnSpc>
                <a:spcPct val="115000"/>
              </a:lnSpc>
              <a:spcBef>
                <a:spcPts val="1600"/>
              </a:spcBef>
              <a:buClr>
                <a:schemeClr val="dk1"/>
              </a:buClr>
              <a:buSzPct val="100000"/>
            </a:pPr>
            <a:r>
              <a:rPr lang="en-GB" b="1" dirty="0">
                <a:solidFill>
                  <a:srgbClr val="666666"/>
                </a:solidFill>
              </a:rPr>
              <a:t>Working name “Reliquary” </a:t>
            </a:r>
          </a:p>
          <a:p>
            <a:pPr lvl="1">
              <a:lnSpc>
                <a:spcPct val="115000"/>
              </a:lnSpc>
              <a:buClr>
                <a:schemeClr val="dk1"/>
              </a:buClr>
              <a:buSzPct val="100000"/>
            </a:pPr>
            <a:r>
              <a:rPr lang="en-GB" b="1" dirty="0"/>
              <a:t>A reliquary is defined as an object collection where precious objects (relics) are held for posterity.</a:t>
            </a:r>
            <a:endParaRPr lang="en-GB" b="1" dirty="0">
              <a:solidFill>
                <a:srgbClr val="666666"/>
              </a:solidFill>
            </a:endParaRPr>
          </a:p>
        </p:txBody>
      </p:sp>
    </p:spTree>
    <p:extLst>
      <p:ext uri="{BB962C8B-B14F-4D97-AF65-F5344CB8AC3E}">
        <p14:creationId xmlns:p14="http://schemas.microsoft.com/office/powerpoint/2010/main" val="1381130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35340-78FB-483B-9997-05B395E86862}"/>
              </a:ext>
            </a:extLst>
          </p:cNvPr>
          <p:cNvSpPr>
            <a:spLocks noGrp="1"/>
          </p:cNvSpPr>
          <p:nvPr>
            <p:ph type="title"/>
          </p:nvPr>
        </p:nvSpPr>
        <p:spPr>
          <a:xfrm>
            <a:off x="0" y="6399"/>
            <a:ext cx="10515600" cy="1325563"/>
          </a:xfrm>
        </p:spPr>
        <p:txBody>
          <a:bodyPr/>
          <a:lstStyle/>
          <a:p>
            <a:r>
              <a:rPr lang="en-GB" dirty="0"/>
              <a:t>The Use Cases: Large Collaborative Earth Science Projects</a:t>
            </a:r>
          </a:p>
        </p:txBody>
      </p:sp>
      <p:sp>
        <p:nvSpPr>
          <p:cNvPr id="6" name="Rectangle: Top Corners Snipped 5">
            <a:extLst>
              <a:ext uri="{FF2B5EF4-FFF2-40B4-BE49-F238E27FC236}">
                <a16:creationId xmlns:a16="http://schemas.microsoft.com/office/drawing/2014/main" id="{D3CD1AB3-BFE3-459E-B730-F992394E75B6}"/>
              </a:ext>
            </a:extLst>
          </p:cNvPr>
          <p:cNvSpPr/>
          <p:nvPr/>
        </p:nvSpPr>
        <p:spPr>
          <a:xfrm rot="10800000">
            <a:off x="8868328" y="2337006"/>
            <a:ext cx="2617720" cy="1560140"/>
          </a:xfrm>
          <a:prstGeom prst="snip2SameRect">
            <a:avLst>
              <a:gd name="adj1" fmla="val 50000"/>
              <a:gd name="adj2" fmla="val 0"/>
            </a:avLst>
          </a:prstGeom>
          <a:solidFill>
            <a:srgbClr val="1A6F6D">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AFBFA"/>
              </a:solidFill>
              <a:effectLst/>
              <a:uLnTx/>
              <a:uFillTx/>
              <a:latin typeface="Arial" panose="020B0604020202020204"/>
              <a:ea typeface="+mn-ea"/>
              <a:cs typeface="+mn-cs"/>
            </a:endParaRPr>
          </a:p>
        </p:txBody>
      </p:sp>
      <p:sp>
        <p:nvSpPr>
          <p:cNvPr id="7" name="Rectangle: Top Corners Snipped 6">
            <a:extLst>
              <a:ext uri="{FF2B5EF4-FFF2-40B4-BE49-F238E27FC236}">
                <a16:creationId xmlns:a16="http://schemas.microsoft.com/office/drawing/2014/main" id="{47890A6F-DEEB-4AF1-97CA-B4D33BE40FCC}"/>
              </a:ext>
            </a:extLst>
          </p:cNvPr>
          <p:cNvSpPr/>
          <p:nvPr/>
        </p:nvSpPr>
        <p:spPr>
          <a:xfrm rot="10800000">
            <a:off x="5091236" y="2337007"/>
            <a:ext cx="2617720" cy="1535695"/>
          </a:xfrm>
          <a:prstGeom prst="snip2SameRect">
            <a:avLst>
              <a:gd name="adj1" fmla="val 50000"/>
              <a:gd name="adj2" fmla="val 0"/>
            </a:avLst>
          </a:prstGeom>
          <a:solidFill>
            <a:srgbClr val="1A6F6D">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AFBFA"/>
              </a:solidFill>
              <a:effectLst/>
              <a:uLnTx/>
              <a:uFillTx/>
              <a:latin typeface="Arial" panose="020B0604020202020204"/>
              <a:ea typeface="+mn-ea"/>
              <a:cs typeface="+mn-cs"/>
            </a:endParaRPr>
          </a:p>
        </p:txBody>
      </p:sp>
      <p:sp>
        <p:nvSpPr>
          <p:cNvPr id="8" name="Rectangle 7">
            <a:extLst>
              <a:ext uri="{FF2B5EF4-FFF2-40B4-BE49-F238E27FC236}">
                <a16:creationId xmlns:a16="http://schemas.microsoft.com/office/drawing/2014/main" id="{D5A03643-225F-4472-9FA0-19193454BD38}"/>
              </a:ext>
            </a:extLst>
          </p:cNvPr>
          <p:cNvSpPr/>
          <p:nvPr/>
        </p:nvSpPr>
        <p:spPr>
          <a:xfrm>
            <a:off x="4707244" y="2944870"/>
            <a:ext cx="3305660" cy="367392"/>
          </a:xfrm>
          <a:prstGeom prst="rect">
            <a:avLst/>
          </a:prstGeom>
          <a:solidFill>
            <a:srgbClr val="F8C37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Filter by location and variable</a:t>
            </a:r>
          </a:p>
        </p:txBody>
      </p:sp>
      <p:sp>
        <p:nvSpPr>
          <p:cNvPr id="9" name="Rectangle: Top Corners Snipped 8">
            <a:extLst>
              <a:ext uri="{FF2B5EF4-FFF2-40B4-BE49-F238E27FC236}">
                <a16:creationId xmlns:a16="http://schemas.microsoft.com/office/drawing/2014/main" id="{ADD07D4A-3AFD-42DA-8818-2F7B386511D7}"/>
              </a:ext>
            </a:extLst>
          </p:cNvPr>
          <p:cNvSpPr/>
          <p:nvPr/>
        </p:nvSpPr>
        <p:spPr>
          <a:xfrm rot="10800000">
            <a:off x="961806" y="2293024"/>
            <a:ext cx="2617720" cy="1545802"/>
          </a:xfrm>
          <a:prstGeom prst="snip2SameRect">
            <a:avLst>
              <a:gd name="adj1" fmla="val 50000"/>
              <a:gd name="adj2" fmla="val 0"/>
            </a:avLst>
          </a:prstGeom>
          <a:solidFill>
            <a:srgbClr val="1A6F6D">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AFBFA"/>
              </a:solidFill>
              <a:effectLst/>
              <a:uLnTx/>
              <a:uFillTx/>
              <a:latin typeface="Arial" panose="020B0604020202020204"/>
              <a:ea typeface="+mn-ea"/>
              <a:cs typeface="+mn-cs"/>
            </a:endParaRPr>
          </a:p>
        </p:txBody>
      </p:sp>
      <p:sp>
        <p:nvSpPr>
          <p:cNvPr id="10" name="Rectangle: Rounded Corners 9">
            <a:extLst>
              <a:ext uri="{FF2B5EF4-FFF2-40B4-BE49-F238E27FC236}">
                <a16:creationId xmlns:a16="http://schemas.microsoft.com/office/drawing/2014/main" id="{43DB2E13-60D8-432B-A998-8D5E83E7DE9D}"/>
              </a:ext>
            </a:extLst>
          </p:cNvPr>
          <p:cNvSpPr/>
          <p:nvPr/>
        </p:nvSpPr>
        <p:spPr>
          <a:xfrm>
            <a:off x="5256588" y="4108086"/>
            <a:ext cx="6152385" cy="959147"/>
          </a:xfrm>
          <a:prstGeom prst="roundRect">
            <a:avLst/>
          </a:prstGeom>
          <a:solidFill>
            <a:srgbClr val="1A6F6D"/>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grpSp>
        <p:nvGrpSpPr>
          <p:cNvPr id="11" name="Group 10">
            <a:extLst>
              <a:ext uri="{FF2B5EF4-FFF2-40B4-BE49-F238E27FC236}">
                <a16:creationId xmlns:a16="http://schemas.microsoft.com/office/drawing/2014/main" id="{EBDC222A-CBDE-4AD9-9966-051DD1484306}"/>
              </a:ext>
            </a:extLst>
          </p:cNvPr>
          <p:cNvGrpSpPr/>
          <p:nvPr/>
        </p:nvGrpSpPr>
        <p:grpSpPr>
          <a:xfrm>
            <a:off x="368157" y="1273036"/>
            <a:ext cx="3799927" cy="1024963"/>
            <a:chOff x="463137" y="650121"/>
            <a:chExt cx="4480647" cy="1392436"/>
          </a:xfrm>
        </p:grpSpPr>
        <p:sp>
          <p:nvSpPr>
            <p:cNvPr id="12" name="Rectangle: Rounded Corners 11">
              <a:extLst>
                <a:ext uri="{FF2B5EF4-FFF2-40B4-BE49-F238E27FC236}">
                  <a16:creationId xmlns:a16="http://schemas.microsoft.com/office/drawing/2014/main" id="{2DA211B5-D1B7-4243-BDDB-CB1673CD1479}"/>
                </a:ext>
              </a:extLst>
            </p:cNvPr>
            <p:cNvSpPr/>
            <p:nvPr/>
          </p:nvSpPr>
          <p:spPr>
            <a:xfrm>
              <a:off x="463137" y="748146"/>
              <a:ext cx="4480647" cy="1294411"/>
            </a:xfrm>
            <a:prstGeom prst="roundRect">
              <a:avLst/>
            </a:prstGeom>
            <a:solidFill>
              <a:srgbClr val="1A6F6D"/>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3" name="Rectangle 12">
              <a:extLst>
                <a:ext uri="{FF2B5EF4-FFF2-40B4-BE49-F238E27FC236}">
                  <a16:creationId xmlns:a16="http://schemas.microsoft.com/office/drawing/2014/main" id="{5AAD6A23-BEB8-43FF-B587-4B53E33E8ECF}"/>
                </a:ext>
              </a:extLst>
            </p:cNvPr>
            <p:cNvSpPr/>
            <p:nvPr/>
          </p:nvSpPr>
          <p:spPr>
            <a:xfrm>
              <a:off x="983432" y="1196752"/>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4" name="Rectangle 13">
              <a:extLst>
                <a:ext uri="{FF2B5EF4-FFF2-40B4-BE49-F238E27FC236}">
                  <a16:creationId xmlns:a16="http://schemas.microsoft.com/office/drawing/2014/main" id="{76C2798D-C0AD-4B3F-9C97-C6F5A20E0E1C}"/>
                </a:ext>
              </a:extLst>
            </p:cNvPr>
            <p:cNvSpPr/>
            <p:nvPr/>
          </p:nvSpPr>
          <p:spPr>
            <a:xfrm>
              <a:off x="3313687" y="1215331"/>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5" name="Rectangle 14">
              <a:extLst>
                <a:ext uri="{FF2B5EF4-FFF2-40B4-BE49-F238E27FC236}">
                  <a16:creationId xmlns:a16="http://schemas.microsoft.com/office/drawing/2014/main" id="{7E428489-D60B-41D9-8415-9AECB1CD24CD}"/>
                </a:ext>
              </a:extLst>
            </p:cNvPr>
            <p:cNvSpPr/>
            <p:nvPr/>
          </p:nvSpPr>
          <p:spPr>
            <a:xfrm>
              <a:off x="2146844" y="1208575"/>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t>
              </a:r>
            </a:p>
          </p:txBody>
        </p:sp>
        <p:sp>
          <p:nvSpPr>
            <p:cNvPr id="16" name="Rectangle 15">
              <a:extLst>
                <a:ext uri="{FF2B5EF4-FFF2-40B4-BE49-F238E27FC236}">
                  <a16:creationId xmlns:a16="http://schemas.microsoft.com/office/drawing/2014/main" id="{53D8A8C2-D706-42A3-9F6A-B89600CB3C07}"/>
                </a:ext>
              </a:extLst>
            </p:cNvPr>
            <p:cNvSpPr/>
            <p:nvPr/>
          </p:nvSpPr>
          <p:spPr>
            <a:xfrm>
              <a:off x="559127" y="650121"/>
              <a:ext cx="2960440" cy="454043"/>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Repo 1 (CC-BY-4.0)</a:t>
              </a:r>
            </a:p>
          </p:txBody>
        </p:sp>
      </p:grpSp>
      <p:sp>
        <p:nvSpPr>
          <p:cNvPr id="17" name="Rectangle: Rounded Corners 16">
            <a:extLst>
              <a:ext uri="{FF2B5EF4-FFF2-40B4-BE49-F238E27FC236}">
                <a16:creationId xmlns:a16="http://schemas.microsoft.com/office/drawing/2014/main" id="{E855D289-4D1C-41C6-BDB3-E8F6EB3819EE}"/>
              </a:ext>
            </a:extLst>
          </p:cNvPr>
          <p:cNvSpPr/>
          <p:nvPr/>
        </p:nvSpPr>
        <p:spPr>
          <a:xfrm>
            <a:off x="482704" y="3845018"/>
            <a:ext cx="11313375" cy="2535725"/>
          </a:xfrm>
          <a:prstGeom prst="roundRect">
            <a:avLst/>
          </a:prstGeom>
          <a:solidFill>
            <a:srgbClr val="1A6F6D">
              <a:lumMod val="5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8" name="Rectangle 17">
            <a:extLst>
              <a:ext uri="{FF2B5EF4-FFF2-40B4-BE49-F238E27FC236}">
                <a16:creationId xmlns:a16="http://schemas.microsoft.com/office/drawing/2014/main" id="{660B49D6-82C6-4A72-A1E5-7BCB2200DA73}"/>
              </a:ext>
            </a:extLst>
          </p:cNvPr>
          <p:cNvSpPr/>
          <p:nvPr/>
        </p:nvSpPr>
        <p:spPr>
          <a:xfrm>
            <a:off x="9641971" y="5938116"/>
            <a:ext cx="1383265" cy="261453"/>
          </a:xfrm>
          <a:prstGeom prst="rect">
            <a:avLst/>
          </a:prstGeom>
          <a:solidFill>
            <a:srgbClr val="7030A0"/>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chemeClr val="bg1"/>
                </a:solidFill>
                <a:effectLst/>
                <a:uLnTx/>
                <a:uFillTx/>
                <a:latin typeface="Arial" panose="020B0604020202020204"/>
                <a:ea typeface="+mn-ea"/>
                <a:cs typeface="+mn-cs"/>
              </a:rPr>
              <a:t>Reliquary</a:t>
            </a:r>
          </a:p>
        </p:txBody>
      </p:sp>
      <p:sp>
        <p:nvSpPr>
          <p:cNvPr id="19" name="Rectangle 18">
            <a:extLst>
              <a:ext uri="{FF2B5EF4-FFF2-40B4-BE49-F238E27FC236}">
                <a16:creationId xmlns:a16="http://schemas.microsoft.com/office/drawing/2014/main" id="{997B4D74-25A7-4CC4-AA76-82BD139E988B}"/>
              </a:ext>
            </a:extLst>
          </p:cNvPr>
          <p:cNvSpPr/>
          <p:nvPr/>
        </p:nvSpPr>
        <p:spPr>
          <a:xfrm>
            <a:off x="635626" y="2944869"/>
            <a:ext cx="3143791" cy="367392"/>
          </a:xfrm>
          <a:prstGeom prst="rect">
            <a:avLst/>
          </a:prstGeom>
          <a:solidFill>
            <a:srgbClr val="F8C37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Filter by ecosystem +years</a:t>
            </a:r>
          </a:p>
        </p:txBody>
      </p:sp>
      <p:sp>
        <p:nvSpPr>
          <p:cNvPr id="20" name="Rectangle 19">
            <a:extLst>
              <a:ext uri="{FF2B5EF4-FFF2-40B4-BE49-F238E27FC236}">
                <a16:creationId xmlns:a16="http://schemas.microsoft.com/office/drawing/2014/main" id="{70743234-6C02-4888-AF97-313B6BDB0730}"/>
              </a:ext>
            </a:extLst>
          </p:cNvPr>
          <p:cNvSpPr/>
          <p:nvPr/>
        </p:nvSpPr>
        <p:spPr>
          <a:xfrm>
            <a:off x="809406" y="43906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1" name="Rectangle 20">
            <a:extLst>
              <a:ext uri="{FF2B5EF4-FFF2-40B4-BE49-F238E27FC236}">
                <a16:creationId xmlns:a16="http://schemas.microsoft.com/office/drawing/2014/main" id="{2E510AD2-D5AA-495D-830B-941825F9D01B}"/>
              </a:ext>
            </a:extLst>
          </p:cNvPr>
          <p:cNvSpPr/>
          <p:nvPr/>
        </p:nvSpPr>
        <p:spPr>
          <a:xfrm>
            <a:off x="961806" y="45430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2" name="Rectangle 21">
            <a:extLst>
              <a:ext uri="{FF2B5EF4-FFF2-40B4-BE49-F238E27FC236}">
                <a16:creationId xmlns:a16="http://schemas.microsoft.com/office/drawing/2014/main" id="{54811444-FB29-470D-856D-69FFEC77B2B7}"/>
              </a:ext>
            </a:extLst>
          </p:cNvPr>
          <p:cNvSpPr/>
          <p:nvPr/>
        </p:nvSpPr>
        <p:spPr>
          <a:xfrm>
            <a:off x="1114206" y="46954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3" name="Rectangle 22">
            <a:extLst>
              <a:ext uri="{FF2B5EF4-FFF2-40B4-BE49-F238E27FC236}">
                <a16:creationId xmlns:a16="http://schemas.microsoft.com/office/drawing/2014/main" id="{EC5285F7-F11B-4AC5-B521-25DCE7FACFA7}"/>
              </a:ext>
            </a:extLst>
          </p:cNvPr>
          <p:cNvSpPr/>
          <p:nvPr/>
        </p:nvSpPr>
        <p:spPr>
          <a:xfrm>
            <a:off x="1266606" y="48478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4" name="Rectangle 23">
            <a:extLst>
              <a:ext uri="{FF2B5EF4-FFF2-40B4-BE49-F238E27FC236}">
                <a16:creationId xmlns:a16="http://schemas.microsoft.com/office/drawing/2014/main" id="{B53461F6-AA65-4C5D-A037-3AAE9E51E93D}"/>
              </a:ext>
            </a:extLst>
          </p:cNvPr>
          <p:cNvSpPr/>
          <p:nvPr/>
        </p:nvSpPr>
        <p:spPr>
          <a:xfrm>
            <a:off x="1419006" y="50002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5" name="Rectangle 24">
            <a:extLst>
              <a:ext uri="{FF2B5EF4-FFF2-40B4-BE49-F238E27FC236}">
                <a16:creationId xmlns:a16="http://schemas.microsoft.com/office/drawing/2014/main" id="{8A192CC6-8946-4B31-B342-2BF4ADECDD84}"/>
              </a:ext>
            </a:extLst>
          </p:cNvPr>
          <p:cNvSpPr/>
          <p:nvPr/>
        </p:nvSpPr>
        <p:spPr>
          <a:xfrm>
            <a:off x="1571406" y="51526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6" name="Rectangle 25">
            <a:extLst>
              <a:ext uri="{FF2B5EF4-FFF2-40B4-BE49-F238E27FC236}">
                <a16:creationId xmlns:a16="http://schemas.microsoft.com/office/drawing/2014/main" id="{2BCA98F5-ACF7-4CFF-B046-50E479E3B8DF}"/>
              </a:ext>
            </a:extLst>
          </p:cNvPr>
          <p:cNvSpPr/>
          <p:nvPr/>
        </p:nvSpPr>
        <p:spPr>
          <a:xfrm>
            <a:off x="1723806" y="53050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7" name="Rectangle 26">
            <a:extLst>
              <a:ext uri="{FF2B5EF4-FFF2-40B4-BE49-F238E27FC236}">
                <a16:creationId xmlns:a16="http://schemas.microsoft.com/office/drawing/2014/main" id="{2C3F0419-B3C8-4441-BF1D-E3C062066711}"/>
              </a:ext>
            </a:extLst>
          </p:cNvPr>
          <p:cNvSpPr/>
          <p:nvPr/>
        </p:nvSpPr>
        <p:spPr>
          <a:xfrm>
            <a:off x="1876206" y="54574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8" name="Rectangle 27">
            <a:extLst>
              <a:ext uri="{FF2B5EF4-FFF2-40B4-BE49-F238E27FC236}">
                <a16:creationId xmlns:a16="http://schemas.microsoft.com/office/drawing/2014/main" id="{7EB2AAE9-BC0A-4C17-935D-0F1DEF9B3E3D}"/>
              </a:ext>
            </a:extLst>
          </p:cNvPr>
          <p:cNvSpPr/>
          <p:nvPr/>
        </p:nvSpPr>
        <p:spPr>
          <a:xfrm>
            <a:off x="2028606" y="56098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29" name="Rectangle 28">
            <a:extLst>
              <a:ext uri="{FF2B5EF4-FFF2-40B4-BE49-F238E27FC236}">
                <a16:creationId xmlns:a16="http://schemas.microsoft.com/office/drawing/2014/main" id="{9C01F696-0E59-471D-A91D-BDEE92D20F86}"/>
              </a:ext>
            </a:extLst>
          </p:cNvPr>
          <p:cNvSpPr/>
          <p:nvPr/>
        </p:nvSpPr>
        <p:spPr>
          <a:xfrm>
            <a:off x="2181006" y="57622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30" name="Rectangle 29">
            <a:extLst>
              <a:ext uri="{FF2B5EF4-FFF2-40B4-BE49-F238E27FC236}">
                <a16:creationId xmlns:a16="http://schemas.microsoft.com/office/drawing/2014/main" id="{FBF90CD4-27C5-4188-BBCA-57A1B93338A6}"/>
              </a:ext>
            </a:extLst>
          </p:cNvPr>
          <p:cNvSpPr/>
          <p:nvPr/>
        </p:nvSpPr>
        <p:spPr>
          <a:xfrm>
            <a:off x="2333406" y="5914658"/>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33" name="Rectangle 32">
            <a:extLst>
              <a:ext uri="{FF2B5EF4-FFF2-40B4-BE49-F238E27FC236}">
                <a16:creationId xmlns:a16="http://schemas.microsoft.com/office/drawing/2014/main" id="{19F8A411-E374-428B-8833-6C39B7B70F7A}"/>
              </a:ext>
            </a:extLst>
          </p:cNvPr>
          <p:cNvSpPr/>
          <p:nvPr/>
        </p:nvSpPr>
        <p:spPr>
          <a:xfrm>
            <a:off x="2559348" y="4877207"/>
            <a:ext cx="1390755" cy="367392"/>
          </a:xfrm>
          <a:prstGeom prst="rect">
            <a:avLst/>
          </a:prstGeom>
          <a:solidFill>
            <a:srgbClr val="F8C37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 filter info</a:t>
            </a:r>
          </a:p>
        </p:txBody>
      </p:sp>
      <p:grpSp>
        <p:nvGrpSpPr>
          <p:cNvPr id="34" name="Group 33">
            <a:extLst>
              <a:ext uri="{FF2B5EF4-FFF2-40B4-BE49-F238E27FC236}">
                <a16:creationId xmlns:a16="http://schemas.microsoft.com/office/drawing/2014/main" id="{E4A64011-A5C2-4277-9C89-EDE2C9F18C44}"/>
              </a:ext>
            </a:extLst>
          </p:cNvPr>
          <p:cNvGrpSpPr/>
          <p:nvPr/>
        </p:nvGrpSpPr>
        <p:grpSpPr>
          <a:xfrm>
            <a:off x="4457892" y="1300721"/>
            <a:ext cx="3799927" cy="1024963"/>
            <a:chOff x="463137" y="650121"/>
            <a:chExt cx="4480647" cy="1392436"/>
          </a:xfrm>
        </p:grpSpPr>
        <p:sp>
          <p:nvSpPr>
            <p:cNvPr id="35" name="Rectangle: Rounded Corners 34">
              <a:extLst>
                <a:ext uri="{FF2B5EF4-FFF2-40B4-BE49-F238E27FC236}">
                  <a16:creationId xmlns:a16="http://schemas.microsoft.com/office/drawing/2014/main" id="{E572FDEC-0C47-4B63-BFB3-FA617FA71116}"/>
                </a:ext>
              </a:extLst>
            </p:cNvPr>
            <p:cNvSpPr/>
            <p:nvPr/>
          </p:nvSpPr>
          <p:spPr>
            <a:xfrm>
              <a:off x="463137" y="748146"/>
              <a:ext cx="4480647" cy="1294411"/>
            </a:xfrm>
            <a:prstGeom prst="roundRect">
              <a:avLst/>
            </a:prstGeom>
            <a:solidFill>
              <a:srgbClr val="1A6F6D"/>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36" name="Rectangle 35">
              <a:extLst>
                <a:ext uri="{FF2B5EF4-FFF2-40B4-BE49-F238E27FC236}">
                  <a16:creationId xmlns:a16="http://schemas.microsoft.com/office/drawing/2014/main" id="{4326F5A1-C8C5-4848-8F58-5AA4906FAF0E}"/>
                </a:ext>
              </a:extLst>
            </p:cNvPr>
            <p:cNvSpPr/>
            <p:nvPr/>
          </p:nvSpPr>
          <p:spPr>
            <a:xfrm>
              <a:off x="983432" y="1196752"/>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37" name="Rectangle 36">
              <a:extLst>
                <a:ext uri="{FF2B5EF4-FFF2-40B4-BE49-F238E27FC236}">
                  <a16:creationId xmlns:a16="http://schemas.microsoft.com/office/drawing/2014/main" id="{3F2BD605-D46A-4EFF-B61D-AB740F6952CE}"/>
                </a:ext>
              </a:extLst>
            </p:cNvPr>
            <p:cNvSpPr/>
            <p:nvPr/>
          </p:nvSpPr>
          <p:spPr>
            <a:xfrm>
              <a:off x="3313687" y="1215331"/>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38" name="Rectangle 37">
              <a:extLst>
                <a:ext uri="{FF2B5EF4-FFF2-40B4-BE49-F238E27FC236}">
                  <a16:creationId xmlns:a16="http://schemas.microsoft.com/office/drawing/2014/main" id="{78F7F121-20E1-4497-AFB2-A085A2CA2E30}"/>
                </a:ext>
              </a:extLst>
            </p:cNvPr>
            <p:cNvSpPr/>
            <p:nvPr/>
          </p:nvSpPr>
          <p:spPr>
            <a:xfrm>
              <a:off x="2146844" y="1208575"/>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t>
              </a:r>
            </a:p>
          </p:txBody>
        </p:sp>
        <p:sp>
          <p:nvSpPr>
            <p:cNvPr id="39" name="Rectangle 38">
              <a:extLst>
                <a:ext uri="{FF2B5EF4-FFF2-40B4-BE49-F238E27FC236}">
                  <a16:creationId xmlns:a16="http://schemas.microsoft.com/office/drawing/2014/main" id="{7A6055B1-F082-4614-9BC6-A5AF6E524DE7}"/>
                </a:ext>
              </a:extLst>
            </p:cNvPr>
            <p:cNvSpPr/>
            <p:nvPr/>
          </p:nvSpPr>
          <p:spPr>
            <a:xfrm>
              <a:off x="559127" y="650121"/>
              <a:ext cx="3331700" cy="454043"/>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Repo 2 (Custom License)</a:t>
              </a:r>
            </a:p>
          </p:txBody>
        </p:sp>
      </p:grpSp>
      <p:grpSp>
        <p:nvGrpSpPr>
          <p:cNvPr id="40" name="Group 39">
            <a:extLst>
              <a:ext uri="{FF2B5EF4-FFF2-40B4-BE49-F238E27FC236}">
                <a16:creationId xmlns:a16="http://schemas.microsoft.com/office/drawing/2014/main" id="{7E04B651-5175-4422-BC03-B2C9F7BD0CFF}"/>
              </a:ext>
            </a:extLst>
          </p:cNvPr>
          <p:cNvGrpSpPr/>
          <p:nvPr/>
        </p:nvGrpSpPr>
        <p:grpSpPr>
          <a:xfrm>
            <a:off x="8508117" y="1317041"/>
            <a:ext cx="3320571" cy="1024963"/>
            <a:chOff x="463137" y="650121"/>
            <a:chExt cx="4480647" cy="1392436"/>
          </a:xfrm>
        </p:grpSpPr>
        <p:sp>
          <p:nvSpPr>
            <p:cNvPr id="41" name="Rectangle: Rounded Corners 40">
              <a:extLst>
                <a:ext uri="{FF2B5EF4-FFF2-40B4-BE49-F238E27FC236}">
                  <a16:creationId xmlns:a16="http://schemas.microsoft.com/office/drawing/2014/main" id="{084C69DA-1842-4BAC-9435-258E6E52AA28}"/>
                </a:ext>
              </a:extLst>
            </p:cNvPr>
            <p:cNvSpPr/>
            <p:nvPr/>
          </p:nvSpPr>
          <p:spPr>
            <a:xfrm>
              <a:off x="463137" y="748146"/>
              <a:ext cx="4480647" cy="1294411"/>
            </a:xfrm>
            <a:prstGeom prst="roundRect">
              <a:avLst/>
            </a:prstGeom>
            <a:solidFill>
              <a:srgbClr val="1A6F6D"/>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42" name="Rectangle 41">
              <a:extLst>
                <a:ext uri="{FF2B5EF4-FFF2-40B4-BE49-F238E27FC236}">
                  <a16:creationId xmlns:a16="http://schemas.microsoft.com/office/drawing/2014/main" id="{71BAF0C8-9D24-4CA7-B6FD-34C30C5451D3}"/>
                </a:ext>
              </a:extLst>
            </p:cNvPr>
            <p:cNvSpPr/>
            <p:nvPr/>
          </p:nvSpPr>
          <p:spPr>
            <a:xfrm>
              <a:off x="983432" y="1196752"/>
              <a:ext cx="936104" cy="360040"/>
            </a:xfrm>
            <a:prstGeom prst="rect">
              <a:avLst/>
            </a:prstGeom>
            <a:solidFill>
              <a:srgbClr val="1164A2">
                <a:lumMod val="60000"/>
                <a:lumOff val="4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Ack</a:t>
              </a:r>
            </a:p>
          </p:txBody>
        </p:sp>
        <p:sp>
          <p:nvSpPr>
            <p:cNvPr id="43" name="Rectangle 42">
              <a:extLst>
                <a:ext uri="{FF2B5EF4-FFF2-40B4-BE49-F238E27FC236}">
                  <a16:creationId xmlns:a16="http://schemas.microsoft.com/office/drawing/2014/main" id="{CC7A251D-8B42-44F8-A4CB-2162561DC1C2}"/>
                </a:ext>
              </a:extLst>
            </p:cNvPr>
            <p:cNvSpPr/>
            <p:nvPr/>
          </p:nvSpPr>
          <p:spPr>
            <a:xfrm>
              <a:off x="559127" y="650121"/>
              <a:ext cx="3331700" cy="454043"/>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Repo 3 (CC0)</a:t>
              </a:r>
            </a:p>
          </p:txBody>
        </p:sp>
      </p:grpSp>
      <p:sp>
        <p:nvSpPr>
          <p:cNvPr id="44" name="Rectangle 43">
            <a:extLst>
              <a:ext uri="{FF2B5EF4-FFF2-40B4-BE49-F238E27FC236}">
                <a16:creationId xmlns:a16="http://schemas.microsoft.com/office/drawing/2014/main" id="{9F8C780A-2B7B-41BF-9B61-BCAB527BB1B4}"/>
              </a:ext>
            </a:extLst>
          </p:cNvPr>
          <p:cNvSpPr/>
          <p:nvPr/>
        </p:nvSpPr>
        <p:spPr>
          <a:xfrm>
            <a:off x="4707244" y="4356667"/>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45" name="Rectangle 44">
            <a:extLst>
              <a:ext uri="{FF2B5EF4-FFF2-40B4-BE49-F238E27FC236}">
                <a16:creationId xmlns:a16="http://schemas.microsoft.com/office/drawing/2014/main" id="{634B77CE-FEA3-4968-91C4-9A6F4C360348}"/>
              </a:ext>
            </a:extLst>
          </p:cNvPr>
          <p:cNvSpPr/>
          <p:nvPr/>
        </p:nvSpPr>
        <p:spPr>
          <a:xfrm>
            <a:off x="4859644" y="4509067"/>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46" name="Rectangle 45">
            <a:extLst>
              <a:ext uri="{FF2B5EF4-FFF2-40B4-BE49-F238E27FC236}">
                <a16:creationId xmlns:a16="http://schemas.microsoft.com/office/drawing/2014/main" id="{4E91D161-77F6-4B0F-8774-D79C41757EA9}"/>
              </a:ext>
            </a:extLst>
          </p:cNvPr>
          <p:cNvSpPr/>
          <p:nvPr/>
        </p:nvSpPr>
        <p:spPr>
          <a:xfrm>
            <a:off x="5012044" y="4661467"/>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47" name="Rectangle 46">
            <a:extLst>
              <a:ext uri="{FF2B5EF4-FFF2-40B4-BE49-F238E27FC236}">
                <a16:creationId xmlns:a16="http://schemas.microsoft.com/office/drawing/2014/main" id="{01E40FD0-D297-4226-961F-2CF42588A65B}"/>
              </a:ext>
            </a:extLst>
          </p:cNvPr>
          <p:cNvSpPr/>
          <p:nvPr/>
        </p:nvSpPr>
        <p:spPr>
          <a:xfrm>
            <a:off x="5164444" y="4813867"/>
            <a:ext cx="793887" cy="265023"/>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48" name="Rectangle 47">
            <a:extLst>
              <a:ext uri="{FF2B5EF4-FFF2-40B4-BE49-F238E27FC236}">
                <a16:creationId xmlns:a16="http://schemas.microsoft.com/office/drawing/2014/main" id="{0E75F19C-F361-48FE-BD51-0C95E3C80B14}"/>
              </a:ext>
            </a:extLst>
          </p:cNvPr>
          <p:cNvSpPr/>
          <p:nvPr/>
        </p:nvSpPr>
        <p:spPr>
          <a:xfrm>
            <a:off x="6154991" y="4479802"/>
            <a:ext cx="1390755" cy="367392"/>
          </a:xfrm>
          <a:prstGeom prst="rect">
            <a:avLst/>
          </a:prstGeom>
          <a:solidFill>
            <a:srgbClr val="F8C37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 filter info</a:t>
            </a:r>
          </a:p>
        </p:txBody>
      </p:sp>
      <p:sp>
        <p:nvSpPr>
          <p:cNvPr id="49" name="Rectangle 48">
            <a:extLst>
              <a:ext uri="{FF2B5EF4-FFF2-40B4-BE49-F238E27FC236}">
                <a16:creationId xmlns:a16="http://schemas.microsoft.com/office/drawing/2014/main" id="{588D9D15-C552-45F2-8D33-7DAA508824AB}"/>
              </a:ext>
            </a:extLst>
          </p:cNvPr>
          <p:cNvSpPr/>
          <p:nvPr/>
        </p:nvSpPr>
        <p:spPr>
          <a:xfrm>
            <a:off x="8527637" y="2944870"/>
            <a:ext cx="3143791" cy="367392"/>
          </a:xfrm>
          <a:prstGeom prst="rect">
            <a:avLst/>
          </a:prstGeom>
          <a:solidFill>
            <a:srgbClr val="F8C37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Filter by location</a:t>
            </a:r>
          </a:p>
        </p:txBody>
      </p:sp>
      <p:sp>
        <p:nvSpPr>
          <p:cNvPr id="50" name="Rectangle 49">
            <a:extLst>
              <a:ext uri="{FF2B5EF4-FFF2-40B4-BE49-F238E27FC236}">
                <a16:creationId xmlns:a16="http://schemas.microsoft.com/office/drawing/2014/main" id="{82559AF7-CC32-4F8F-AE4E-F2E36E4C7C3D}"/>
              </a:ext>
            </a:extLst>
          </p:cNvPr>
          <p:cNvSpPr/>
          <p:nvPr/>
        </p:nvSpPr>
        <p:spPr>
          <a:xfrm>
            <a:off x="8822967" y="4372987"/>
            <a:ext cx="793887" cy="265023"/>
          </a:xfrm>
          <a:prstGeom prst="rect">
            <a:avLst/>
          </a:prstGeom>
          <a:solidFill>
            <a:srgbClr val="1164A2">
              <a:lumMod val="60000"/>
              <a:lumOff val="4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Ack</a:t>
            </a:r>
          </a:p>
        </p:txBody>
      </p:sp>
      <p:sp>
        <p:nvSpPr>
          <p:cNvPr id="51" name="Rectangle 50">
            <a:extLst>
              <a:ext uri="{FF2B5EF4-FFF2-40B4-BE49-F238E27FC236}">
                <a16:creationId xmlns:a16="http://schemas.microsoft.com/office/drawing/2014/main" id="{D6C919A8-D79F-43DB-BE1D-FC48EC3D4369}"/>
              </a:ext>
            </a:extLst>
          </p:cNvPr>
          <p:cNvSpPr/>
          <p:nvPr/>
        </p:nvSpPr>
        <p:spPr>
          <a:xfrm>
            <a:off x="9792427" y="4598211"/>
            <a:ext cx="1813206" cy="469022"/>
          </a:xfrm>
          <a:prstGeom prst="rect">
            <a:avLst/>
          </a:prstGeom>
          <a:solidFill>
            <a:srgbClr val="F8C37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 citation + filter info</a:t>
            </a:r>
          </a:p>
        </p:txBody>
      </p:sp>
      <p:sp>
        <p:nvSpPr>
          <p:cNvPr id="52" name="TextBox 51">
            <a:extLst>
              <a:ext uri="{FF2B5EF4-FFF2-40B4-BE49-F238E27FC236}">
                <a16:creationId xmlns:a16="http://schemas.microsoft.com/office/drawing/2014/main" id="{902BE8E1-1621-445A-9BDF-7CEA03D70478}"/>
              </a:ext>
            </a:extLst>
          </p:cNvPr>
          <p:cNvSpPr txBox="1"/>
          <p:nvPr/>
        </p:nvSpPr>
        <p:spPr>
          <a:xfrm>
            <a:off x="0" y="6628793"/>
            <a:ext cx="11300278" cy="215444"/>
          </a:xfrm>
          <a:prstGeom prst="rect">
            <a:avLst/>
          </a:prstGeom>
          <a:noFill/>
        </p:spPr>
        <p:txBody>
          <a:bodyPr wrap="square" rtlCol="0">
            <a:spAutoFit/>
          </a:bodyPr>
          <a:lstStyle/>
          <a:p>
            <a:r>
              <a:rPr lang="en-GB" sz="800" dirty="0"/>
              <a:t>Stall, Shelley, Buck, Justin, Ayliffe, James, Stockhause, Martina, Agarwal, Deb, Coward, Caroline, &amp; Erdmann, Chris. (2021, October 29). Data Citation Community of Practice - 29 October 2021 Workshop. </a:t>
            </a:r>
            <a:r>
              <a:rPr lang="en-GB" sz="800" dirty="0" err="1"/>
              <a:t>Zenodo</a:t>
            </a:r>
            <a:r>
              <a:rPr lang="en-GB" sz="800" dirty="0"/>
              <a:t>. </a:t>
            </a:r>
            <a:r>
              <a:rPr lang="en-GB" sz="800" dirty="0">
                <a:hlinkClick r:id="rId2"/>
              </a:rPr>
              <a:t>https://doi.org/10.5281/zenodo.5641236</a:t>
            </a:r>
            <a:endParaRPr lang="en-GB" sz="800" dirty="0"/>
          </a:p>
        </p:txBody>
      </p:sp>
    </p:spTree>
    <p:extLst>
      <p:ext uri="{BB962C8B-B14F-4D97-AF65-F5344CB8AC3E}">
        <p14:creationId xmlns:p14="http://schemas.microsoft.com/office/powerpoint/2010/main" val="3070255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CE5FB-7D30-4AFE-ABDA-566AF85E4FFC}"/>
              </a:ext>
            </a:extLst>
          </p:cNvPr>
          <p:cNvSpPr>
            <a:spLocks noGrp="1"/>
          </p:cNvSpPr>
          <p:nvPr>
            <p:ph type="title"/>
          </p:nvPr>
        </p:nvSpPr>
        <p:spPr/>
        <p:txBody>
          <a:bodyPr/>
          <a:lstStyle/>
          <a:p>
            <a:r>
              <a:rPr lang="en-GB" dirty="0"/>
              <a:t>Use Case IPCC: Model </a:t>
            </a:r>
            <a:r>
              <a:rPr lang="en-GB" dirty="0" err="1"/>
              <a:t>Intercomparison</a:t>
            </a:r>
            <a:r>
              <a:rPr lang="en-GB" dirty="0"/>
              <a:t> Study (Data User View)</a:t>
            </a:r>
          </a:p>
        </p:txBody>
      </p:sp>
      <p:grpSp>
        <p:nvGrpSpPr>
          <p:cNvPr id="46" name="Group 45">
            <a:extLst>
              <a:ext uri="{FF2B5EF4-FFF2-40B4-BE49-F238E27FC236}">
                <a16:creationId xmlns:a16="http://schemas.microsoft.com/office/drawing/2014/main" id="{9C4B1B08-079D-467A-AFD5-FFCD0A1F61DF}"/>
              </a:ext>
            </a:extLst>
          </p:cNvPr>
          <p:cNvGrpSpPr/>
          <p:nvPr/>
        </p:nvGrpSpPr>
        <p:grpSpPr>
          <a:xfrm>
            <a:off x="5847579" y="2350480"/>
            <a:ext cx="3221641" cy="867559"/>
            <a:chOff x="463137" y="748146"/>
            <a:chExt cx="4046383" cy="1294411"/>
          </a:xfrm>
        </p:grpSpPr>
        <p:sp>
          <p:nvSpPr>
            <p:cNvPr id="47" name="Rectangle: Rounded Corners 46">
              <a:extLst>
                <a:ext uri="{FF2B5EF4-FFF2-40B4-BE49-F238E27FC236}">
                  <a16:creationId xmlns:a16="http://schemas.microsoft.com/office/drawing/2014/main" id="{A7B70A21-7D65-461D-9959-075DF432C5B3}"/>
                </a:ext>
              </a:extLst>
            </p:cNvPr>
            <p:cNvSpPr/>
            <p:nvPr/>
          </p:nvSpPr>
          <p:spPr>
            <a:xfrm>
              <a:off x="463137" y="748146"/>
              <a:ext cx="4046383" cy="1294411"/>
            </a:xfrm>
            <a:prstGeom prst="round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48" name="Rectangle 47">
              <a:extLst>
                <a:ext uri="{FF2B5EF4-FFF2-40B4-BE49-F238E27FC236}">
                  <a16:creationId xmlns:a16="http://schemas.microsoft.com/office/drawing/2014/main" id="{7FB92AF2-B88B-4764-9C0B-3085ECF83854}"/>
                </a:ext>
              </a:extLst>
            </p:cNvPr>
            <p:cNvSpPr/>
            <p:nvPr/>
          </p:nvSpPr>
          <p:spPr>
            <a:xfrm>
              <a:off x="619833" y="841389"/>
              <a:ext cx="936104" cy="360040"/>
            </a:xfrm>
            <a:prstGeom prst="rect">
              <a:avLst/>
            </a:prstGeom>
            <a:solidFill>
              <a:srgbClr val="3A8FCC">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49" name="Rectangle 48">
              <a:extLst>
                <a:ext uri="{FF2B5EF4-FFF2-40B4-BE49-F238E27FC236}">
                  <a16:creationId xmlns:a16="http://schemas.microsoft.com/office/drawing/2014/main" id="{8CD138BA-CCB5-478C-8AFC-E9CA03290DA6}"/>
                </a:ext>
              </a:extLst>
            </p:cNvPr>
            <p:cNvSpPr/>
            <p:nvPr/>
          </p:nvSpPr>
          <p:spPr>
            <a:xfrm>
              <a:off x="1352472" y="1088967"/>
              <a:ext cx="936104" cy="725725"/>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grpSp>
      <p:grpSp>
        <p:nvGrpSpPr>
          <p:cNvPr id="50" name="Group 49">
            <a:extLst>
              <a:ext uri="{FF2B5EF4-FFF2-40B4-BE49-F238E27FC236}">
                <a16:creationId xmlns:a16="http://schemas.microsoft.com/office/drawing/2014/main" id="{D336E1B1-0F00-4AAD-9E79-678C884ED319}"/>
              </a:ext>
            </a:extLst>
          </p:cNvPr>
          <p:cNvGrpSpPr/>
          <p:nvPr/>
        </p:nvGrpSpPr>
        <p:grpSpPr>
          <a:xfrm>
            <a:off x="838200" y="2091485"/>
            <a:ext cx="7576499" cy="1126555"/>
            <a:chOff x="463137" y="361720"/>
            <a:chExt cx="8437455" cy="1680837"/>
          </a:xfrm>
        </p:grpSpPr>
        <p:sp>
          <p:nvSpPr>
            <p:cNvPr id="51" name="Rectangle: Rounded Corners 50">
              <a:extLst>
                <a:ext uri="{FF2B5EF4-FFF2-40B4-BE49-F238E27FC236}">
                  <a16:creationId xmlns:a16="http://schemas.microsoft.com/office/drawing/2014/main" id="{7EE09C55-58E3-4BD5-A27D-E3820D6E6AAA}"/>
                </a:ext>
              </a:extLst>
            </p:cNvPr>
            <p:cNvSpPr/>
            <p:nvPr/>
          </p:nvSpPr>
          <p:spPr>
            <a:xfrm>
              <a:off x="463137" y="748146"/>
              <a:ext cx="5225143" cy="1294411"/>
            </a:xfrm>
            <a:prstGeom prst="round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52" name="Rectangle 51">
              <a:extLst>
                <a:ext uri="{FF2B5EF4-FFF2-40B4-BE49-F238E27FC236}">
                  <a16:creationId xmlns:a16="http://schemas.microsoft.com/office/drawing/2014/main" id="{402972EC-53AB-4547-842F-147066BCE733}"/>
                </a:ext>
              </a:extLst>
            </p:cNvPr>
            <p:cNvSpPr/>
            <p:nvPr/>
          </p:nvSpPr>
          <p:spPr>
            <a:xfrm>
              <a:off x="618114" y="361720"/>
              <a:ext cx="8282478" cy="454042"/>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CMIP Input Data Collections</a:t>
              </a:r>
            </a:p>
          </p:txBody>
        </p:sp>
      </p:grpSp>
      <p:grpSp>
        <p:nvGrpSpPr>
          <p:cNvPr id="53" name="Group 52">
            <a:extLst>
              <a:ext uri="{FF2B5EF4-FFF2-40B4-BE49-F238E27FC236}">
                <a16:creationId xmlns:a16="http://schemas.microsoft.com/office/drawing/2014/main" id="{633E67D2-C74E-4D33-BB97-53F52EA1DF00}"/>
              </a:ext>
            </a:extLst>
          </p:cNvPr>
          <p:cNvGrpSpPr/>
          <p:nvPr/>
        </p:nvGrpSpPr>
        <p:grpSpPr>
          <a:xfrm>
            <a:off x="838200" y="3622327"/>
            <a:ext cx="9963175" cy="2171338"/>
            <a:chOff x="463137" y="748146"/>
            <a:chExt cx="5225143" cy="1446225"/>
          </a:xfrm>
        </p:grpSpPr>
        <p:sp>
          <p:nvSpPr>
            <p:cNvPr id="54" name="Rectangle: Rounded Corners 53">
              <a:extLst>
                <a:ext uri="{FF2B5EF4-FFF2-40B4-BE49-F238E27FC236}">
                  <a16:creationId xmlns:a16="http://schemas.microsoft.com/office/drawing/2014/main" id="{9A0E1827-8C56-445E-B4AB-2868834B3FA2}"/>
                </a:ext>
              </a:extLst>
            </p:cNvPr>
            <p:cNvSpPr/>
            <p:nvPr/>
          </p:nvSpPr>
          <p:spPr>
            <a:xfrm>
              <a:off x="463137" y="748146"/>
              <a:ext cx="5225143" cy="1294411"/>
            </a:xfrm>
            <a:prstGeom prst="roundRect">
              <a:avLst/>
            </a:prstGeom>
            <a:solidFill>
              <a:srgbClr val="1A6F6D">
                <a:lumMod val="5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55" name="Rectangle 54">
              <a:extLst>
                <a:ext uri="{FF2B5EF4-FFF2-40B4-BE49-F238E27FC236}">
                  <a16:creationId xmlns:a16="http://schemas.microsoft.com/office/drawing/2014/main" id="{CA712B23-2668-46DF-91E2-8DB4811D97B1}"/>
                </a:ext>
              </a:extLst>
            </p:cNvPr>
            <p:cNvSpPr/>
            <p:nvPr/>
          </p:nvSpPr>
          <p:spPr>
            <a:xfrm>
              <a:off x="2137063" y="1559427"/>
              <a:ext cx="1435528" cy="258212"/>
            </a:xfrm>
            <a:prstGeom prst="rect">
              <a:avLst/>
            </a:prstGeom>
            <a:solidFill>
              <a:srgbClr val="7030A0"/>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Reliquary</a:t>
              </a:r>
            </a:p>
          </p:txBody>
        </p:sp>
        <p:sp>
          <p:nvSpPr>
            <p:cNvPr id="56" name="Rectangle 55">
              <a:extLst>
                <a:ext uri="{FF2B5EF4-FFF2-40B4-BE49-F238E27FC236}">
                  <a16:creationId xmlns:a16="http://schemas.microsoft.com/office/drawing/2014/main" id="{B1E6AA7D-0654-4165-A94A-BB05AE596648}"/>
                </a:ext>
              </a:extLst>
            </p:cNvPr>
            <p:cNvSpPr/>
            <p:nvPr/>
          </p:nvSpPr>
          <p:spPr>
            <a:xfrm>
              <a:off x="623391" y="1971213"/>
              <a:ext cx="2300430" cy="223158"/>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Digital Information for a Figure (or Table)</a:t>
              </a:r>
            </a:p>
          </p:txBody>
        </p:sp>
      </p:grpSp>
      <p:sp>
        <p:nvSpPr>
          <p:cNvPr id="57" name="Rectangle 56">
            <a:extLst>
              <a:ext uri="{FF2B5EF4-FFF2-40B4-BE49-F238E27FC236}">
                <a16:creationId xmlns:a16="http://schemas.microsoft.com/office/drawing/2014/main" id="{4BE4E120-B631-43A0-8464-6480AEF4896E}"/>
              </a:ext>
            </a:extLst>
          </p:cNvPr>
          <p:cNvSpPr/>
          <p:nvPr/>
        </p:nvSpPr>
        <p:spPr>
          <a:xfrm>
            <a:off x="910086" y="2402821"/>
            <a:ext cx="619923" cy="241311"/>
          </a:xfrm>
          <a:prstGeom prst="rect">
            <a:avLst/>
          </a:prstGeom>
          <a:solidFill>
            <a:srgbClr val="3A8FCC">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58" name="Rectangle 57">
            <a:extLst>
              <a:ext uri="{FF2B5EF4-FFF2-40B4-BE49-F238E27FC236}">
                <a16:creationId xmlns:a16="http://schemas.microsoft.com/office/drawing/2014/main" id="{59ED6D56-9707-4C0B-9C86-B69CC912E2A4}"/>
              </a:ext>
            </a:extLst>
          </p:cNvPr>
          <p:cNvSpPr/>
          <p:nvPr/>
        </p:nvSpPr>
        <p:spPr>
          <a:xfrm>
            <a:off x="7374605" y="2575959"/>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59" name="Rectangle 58">
            <a:extLst>
              <a:ext uri="{FF2B5EF4-FFF2-40B4-BE49-F238E27FC236}">
                <a16:creationId xmlns:a16="http://schemas.microsoft.com/office/drawing/2014/main" id="{285E72A6-5A42-4F12-B47E-F72D3E89AB8D}"/>
              </a:ext>
            </a:extLst>
          </p:cNvPr>
          <p:cNvSpPr/>
          <p:nvPr/>
        </p:nvSpPr>
        <p:spPr>
          <a:xfrm>
            <a:off x="8193564" y="2580819"/>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60" name="Rectangle 59">
            <a:extLst>
              <a:ext uri="{FF2B5EF4-FFF2-40B4-BE49-F238E27FC236}">
                <a16:creationId xmlns:a16="http://schemas.microsoft.com/office/drawing/2014/main" id="{2326EC1C-BDBF-478A-9E06-8DA983B10BB2}"/>
              </a:ext>
            </a:extLst>
          </p:cNvPr>
          <p:cNvSpPr/>
          <p:nvPr/>
        </p:nvSpPr>
        <p:spPr>
          <a:xfrm>
            <a:off x="1501434" y="2613533"/>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61" name="Rectangle 60">
            <a:extLst>
              <a:ext uri="{FF2B5EF4-FFF2-40B4-BE49-F238E27FC236}">
                <a16:creationId xmlns:a16="http://schemas.microsoft.com/office/drawing/2014/main" id="{B1B49B0F-68F9-4F82-A3B5-FF62E2B8434C}"/>
              </a:ext>
            </a:extLst>
          </p:cNvPr>
          <p:cNvSpPr/>
          <p:nvPr/>
        </p:nvSpPr>
        <p:spPr>
          <a:xfrm>
            <a:off x="2320393" y="2618393"/>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62" name="Rectangle 61">
            <a:extLst>
              <a:ext uri="{FF2B5EF4-FFF2-40B4-BE49-F238E27FC236}">
                <a16:creationId xmlns:a16="http://schemas.microsoft.com/office/drawing/2014/main" id="{41E4B8F3-B144-43F2-84A3-7DFD22443CC9}"/>
              </a:ext>
            </a:extLst>
          </p:cNvPr>
          <p:cNvSpPr/>
          <p:nvPr/>
        </p:nvSpPr>
        <p:spPr>
          <a:xfrm>
            <a:off x="3951796" y="2618393"/>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63" name="Rectangle 62">
            <a:extLst>
              <a:ext uri="{FF2B5EF4-FFF2-40B4-BE49-F238E27FC236}">
                <a16:creationId xmlns:a16="http://schemas.microsoft.com/office/drawing/2014/main" id="{5A06DECF-B1A8-4BF2-859A-85D466CA68A8}"/>
              </a:ext>
            </a:extLst>
          </p:cNvPr>
          <p:cNvSpPr/>
          <p:nvPr/>
        </p:nvSpPr>
        <p:spPr>
          <a:xfrm>
            <a:off x="3179284" y="2668993"/>
            <a:ext cx="619923" cy="241311"/>
          </a:xfrm>
          <a:prstGeom prst="rect">
            <a:avLst/>
          </a:prstGeom>
          <a:solidFill>
            <a:srgbClr val="3A8FCC">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t>
            </a:r>
          </a:p>
        </p:txBody>
      </p:sp>
      <p:sp>
        <p:nvSpPr>
          <p:cNvPr id="64" name="Rectangle 63">
            <a:extLst>
              <a:ext uri="{FF2B5EF4-FFF2-40B4-BE49-F238E27FC236}">
                <a16:creationId xmlns:a16="http://schemas.microsoft.com/office/drawing/2014/main" id="{55998B78-253D-4764-B952-BBB984E05C33}"/>
              </a:ext>
            </a:extLst>
          </p:cNvPr>
          <p:cNvSpPr/>
          <p:nvPr/>
        </p:nvSpPr>
        <p:spPr>
          <a:xfrm>
            <a:off x="5398617" y="2629864"/>
            <a:ext cx="619923" cy="241311"/>
          </a:xfrm>
          <a:prstGeom prst="rect">
            <a:avLst/>
          </a:prstGeom>
          <a:solidFill>
            <a:srgbClr val="3A8FCC">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t>
            </a:r>
          </a:p>
        </p:txBody>
      </p:sp>
      <p:grpSp>
        <p:nvGrpSpPr>
          <p:cNvPr id="65" name="Group 64">
            <a:extLst>
              <a:ext uri="{FF2B5EF4-FFF2-40B4-BE49-F238E27FC236}">
                <a16:creationId xmlns:a16="http://schemas.microsoft.com/office/drawing/2014/main" id="{A3D87EF8-29A4-40F5-BB2F-FA9EC6DBB357}"/>
              </a:ext>
            </a:extLst>
          </p:cNvPr>
          <p:cNvGrpSpPr/>
          <p:nvPr/>
        </p:nvGrpSpPr>
        <p:grpSpPr>
          <a:xfrm>
            <a:off x="9379147" y="2090580"/>
            <a:ext cx="2491649" cy="1097651"/>
            <a:chOff x="446876" y="404845"/>
            <a:chExt cx="5415839" cy="1637712"/>
          </a:xfrm>
        </p:grpSpPr>
        <p:sp>
          <p:nvSpPr>
            <p:cNvPr id="66" name="Rectangle: Rounded Corners 65">
              <a:extLst>
                <a:ext uri="{FF2B5EF4-FFF2-40B4-BE49-F238E27FC236}">
                  <a16:creationId xmlns:a16="http://schemas.microsoft.com/office/drawing/2014/main" id="{05676BC4-EE00-43F8-81EC-E71612A2104E}"/>
                </a:ext>
              </a:extLst>
            </p:cNvPr>
            <p:cNvSpPr/>
            <p:nvPr/>
          </p:nvSpPr>
          <p:spPr>
            <a:xfrm>
              <a:off x="463137" y="748146"/>
              <a:ext cx="5225143" cy="1294411"/>
            </a:xfrm>
            <a:prstGeom prst="roundRect">
              <a:avLst/>
            </a:prstGeom>
            <a:solidFill>
              <a:srgbClr val="1A6F6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67" name="Rectangle 66">
              <a:extLst>
                <a:ext uri="{FF2B5EF4-FFF2-40B4-BE49-F238E27FC236}">
                  <a16:creationId xmlns:a16="http://schemas.microsoft.com/office/drawing/2014/main" id="{51B4AEBA-EA10-4902-8308-36FCEB08FFB5}"/>
                </a:ext>
              </a:extLst>
            </p:cNvPr>
            <p:cNvSpPr/>
            <p:nvPr/>
          </p:nvSpPr>
          <p:spPr>
            <a:xfrm>
              <a:off x="446876" y="404845"/>
              <a:ext cx="5415839" cy="454043"/>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Further Input Datasets</a:t>
              </a:r>
            </a:p>
          </p:txBody>
        </p:sp>
      </p:grpSp>
      <p:sp>
        <p:nvSpPr>
          <p:cNvPr id="68" name="Rectangle 67">
            <a:extLst>
              <a:ext uri="{FF2B5EF4-FFF2-40B4-BE49-F238E27FC236}">
                <a16:creationId xmlns:a16="http://schemas.microsoft.com/office/drawing/2014/main" id="{147FB478-F5EB-427D-BC84-E2F86B24EFF1}"/>
              </a:ext>
            </a:extLst>
          </p:cNvPr>
          <p:cNvSpPr/>
          <p:nvPr/>
        </p:nvSpPr>
        <p:spPr>
          <a:xfrm>
            <a:off x="9541539" y="2640821"/>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69" name="Rectangle 68">
            <a:extLst>
              <a:ext uri="{FF2B5EF4-FFF2-40B4-BE49-F238E27FC236}">
                <a16:creationId xmlns:a16="http://schemas.microsoft.com/office/drawing/2014/main" id="{8A6F8212-679E-4753-8FB4-F46E767FEFA0}"/>
              </a:ext>
            </a:extLst>
          </p:cNvPr>
          <p:cNvSpPr/>
          <p:nvPr/>
        </p:nvSpPr>
        <p:spPr>
          <a:xfrm>
            <a:off x="10624972" y="2641418"/>
            <a:ext cx="840584" cy="229757"/>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70" name="Rectangle 69">
            <a:extLst>
              <a:ext uri="{FF2B5EF4-FFF2-40B4-BE49-F238E27FC236}">
                <a16:creationId xmlns:a16="http://schemas.microsoft.com/office/drawing/2014/main" id="{8E5487BD-835D-4ED5-80F7-EE0049945D54}"/>
              </a:ext>
            </a:extLst>
          </p:cNvPr>
          <p:cNvSpPr/>
          <p:nvPr/>
        </p:nvSpPr>
        <p:spPr>
          <a:xfrm>
            <a:off x="8119911" y="4642846"/>
            <a:ext cx="1224136" cy="767451"/>
          </a:xfrm>
          <a:prstGeom prst="rect">
            <a:avLst/>
          </a:prstGeom>
          <a:solidFill>
            <a:srgbClr val="EDAC37"/>
          </a:solidFill>
          <a:ln w="12700" cap="flat" cmpd="sng" algn="ctr">
            <a:solidFill>
              <a:srgbClr val="1A6F6D">
                <a:shade val="50000"/>
              </a:srgbClr>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Code</a:t>
            </a:r>
          </a:p>
        </p:txBody>
      </p:sp>
      <p:sp>
        <p:nvSpPr>
          <p:cNvPr id="71" name="Rectangle 70">
            <a:extLst>
              <a:ext uri="{FF2B5EF4-FFF2-40B4-BE49-F238E27FC236}">
                <a16:creationId xmlns:a16="http://schemas.microsoft.com/office/drawing/2014/main" id="{283A894D-C860-4246-96EC-D2D206E9EAD8}"/>
              </a:ext>
            </a:extLst>
          </p:cNvPr>
          <p:cNvSpPr/>
          <p:nvPr/>
        </p:nvSpPr>
        <p:spPr>
          <a:xfrm>
            <a:off x="9400835" y="4642846"/>
            <a:ext cx="1224137" cy="767451"/>
          </a:xfrm>
          <a:prstGeom prst="rect">
            <a:avLst/>
          </a:prstGeom>
          <a:solidFill>
            <a:srgbClr val="F6D498"/>
          </a:solidFill>
          <a:ln w="12700" cap="flat" cmpd="sng" algn="ctr">
            <a:solidFill>
              <a:srgbClr val="1A6F6D">
                <a:shade val="50000"/>
              </a:srgbClr>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Final Data</a:t>
            </a:r>
          </a:p>
        </p:txBody>
      </p:sp>
      <p:sp>
        <p:nvSpPr>
          <p:cNvPr id="72" name="Rectangle 71">
            <a:extLst>
              <a:ext uri="{FF2B5EF4-FFF2-40B4-BE49-F238E27FC236}">
                <a16:creationId xmlns:a16="http://schemas.microsoft.com/office/drawing/2014/main" id="{E28CFA8E-D389-4B6C-B6A9-72FEB10B98BE}"/>
              </a:ext>
            </a:extLst>
          </p:cNvPr>
          <p:cNvSpPr/>
          <p:nvPr/>
        </p:nvSpPr>
        <p:spPr>
          <a:xfrm>
            <a:off x="8311687" y="5026571"/>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73" name="Rectangle 72">
            <a:extLst>
              <a:ext uri="{FF2B5EF4-FFF2-40B4-BE49-F238E27FC236}">
                <a16:creationId xmlns:a16="http://schemas.microsoft.com/office/drawing/2014/main" id="{50A8869F-EC46-44AA-81D8-126CDBDA490A}"/>
              </a:ext>
            </a:extLst>
          </p:cNvPr>
          <p:cNvSpPr/>
          <p:nvPr/>
        </p:nvSpPr>
        <p:spPr>
          <a:xfrm>
            <a:off x="9636387" y="5026570"/>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74" name="Rectangle 73">
            <a:extLst>
              <a:ext uri="{FF2B5EF4-FFF2-40B4-BE49-F238E27FC236}">
                <a16:creationId xmlns:a16="http://schemas.microsoft.com/office/drawing/2014/main" id="{07935268-4450-43E7-BECF-83D881146DD9}"/>
              </a:ext>
            </a:extLst>
          </p:cNvPr>
          <p:cNvSpPr/>
          <p:nvPr/>
        </p:nvSpPr>
        <p:spPr>
          <a:xfrm>
            <a:off x="6135356" y="4194773"/>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75" name="Rectangle 74">
            <a:extLst>
              <a:ext uri="{FF2B5EF4-FFF2-40B4-BE49-F238E27FC236}">
                <a16:creationId xmlns:a16="http://schemas.microsoft.com/office/drawing/2014/main" id="{6CF42F7E-B184-40A2-AE48-52918AFCE2CA}"/>
              </a:ext>
            </a:extLst>
          </p:cNvPr>
          <p:cNvSpPr/>
          <p:nvPr/>
        </p:nvSpPr>
        <p:spPr>
          <a:xfrm>
            <a:off x="7127633" y="4207058"/>
            <a:ext cx="840584" cy="22535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76" name="Rectangle 75">
            <a:extLst>
              <a:ext uri="{FF2B5EF4-FFF2-40B4-BE49-F238E27FC236}">
                <a16:creationId xmlns:a16="http://schemas.microsoft.com/office/drawing/2014/main" id="{EB248963-DF6E-44AE-A527-5877CEE409B6}"/>
              </a:ext>
            </a:extLst>
          </p:cNvPr>
          <p:cNvSpPr/>
          <p:nvPr/>
        </p:nvSpPr>
        <p:spPr>
          <a:xfrm>
            <a:off x="1352208" y="4072226"/>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77" name="Rectangle 76">
            <a:extLst>
              <a:ext uri="{FF2B5EF4-FFF2-40B4-BE49-F238E27FC236}">
                <a16:creationId xmlns:a16="http://schemas.microsoft.com/office/drawing/2014/main" id="{43483768-1D72-4030-BD87-015091D4AADD}"/>
              </a:ext>
            </a:extLst>
          </p:cNvPr>
          <p:cNvSpPr/>
          <p:nvPr/>
        </p:nvSpPr>
        <p:spPr>
          <a:xfrm>
            <a:off x="2289290" y="4080548"/>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78" name="Rectangle 77">
            <a:extLst>
              <a:ext uri="{FF2B5EF4-FFF2-40B4-BE49-F238E27FC236}">
                <a16:creationId xmlns:a16="http://schemas.microsoft.com/office/drawing/2014/main" id="{5A7C42C8-419A-4178-863B-99840A563E77}"/>
              </a:ext>
            </a:extLst>
          </p:cNvPr>
          <p:cNvSpPr/>
          <p:nvPr/>
        </p:nvSpPr>
        <p:spPr>
          <a:xfrm>
            <a:off x="3422569" y="4080548"/>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79" name="Rectangle 78">
            <a:extLst>
              <a:ext uri="{FF2B5EF4-FFF2-40B4-BE49-F238E27FC236}">
                <a16:creationId xmlns:a16="http://schemas.microsoft.com/office/drawing/2014/main" id="{A847A39E-671B-4B14-97BE-02CDD5672A17}"/>
              </a:ext>
            </a:extLst>
          </p:cNvPr>
          <p:cNvSpPr/>
          <p:nvPr/>
        </p:nvSpPr>
        <p:spPr>
          <a:xfrm>
            <a:off x="4305375" y="4080548"/>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80" name="Rectangle 79">
            <a:extLst>
              <a:ext uri="{FF2B5EF4-FFF2-40B4-BE49-F238E27FC236}">
                <a16:creationId xmlns:a16="http://schemas.microsoft.com/office/drawing/2014/main" id="{796BFC8B-6B90-4006-A322-A9AA24D32523}"/>
              </a:ext>
            </a:extLst>
          </p:cNvPr>
          <p:cNvSpPr/>
          <p:nvPr/>
        </p:nvSpPr>
        <p:spPr>
          <a:xfrm>
            <a:off x="2931523" y="4203095"/>
            <a:ext cx="619923" cy="241311"/>
          </a:xfrm>
          <a:prstGeom prst="rect">
            <a:avLst/>
          </a:prstGeom>
          <a:solidFill>
            <a:srgbClr val="1164A2">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t>
            </a:r>
          </a:p>
        </p:txBody>
      </p:sp>
      <p:cxnSp>
        <p:nvCxnSpPr>
          <p:cNvPr id="81" name="Straight Arrow Connector 80">
            <a:extLst>
              <a:ext uri="{FF2B5EF4-FFF2-40B4-BE49-F238E27FC236}">
                <a16:creationId xmlns:a16="http://schemas.microsoft.com/office/drawing/2014/main" id="{0A549FE4-F99B-469A-B595-248620AA5552}"/>
              </a:ext>
            </a:extLst>
          </p:cNvPr>
          <p:cNvCxnSpPr>
            <a:cxnSpLocks/>
            <a:stCxn id="58" idx="2"/>
            <a:endCxn id="78" idx="0"/>
          </p:cNvCxnSpPr>
          <p:nvPr/>
        </p:nvCxnSpPr>
        <p:spPr>
          <a:xfrm flipH="1">
            <a:off x="3795222" y="3062365"/>
            <a:ext cx="3952036" cy="1018183"/>
          </a:xfrm>
          <a:prstGeom prst="straightConnector1">
            <a:avLst/>
          </a:prstGeom>
          <a:noFill/>
          <a:ln w="38100" cap="flat" cmpd="sng" algn="ctr">
            <a:solidFill>
              <a:srgbClr val="FFC000"/>
            </a:solidFill>
            <a:prstDash val="solid"/>
            <a:miter lim="800000"/>
            <a:tailEnd type="triangle"/>
          </a:ln>
          <a:effectLst/>
        </p:spPr>
      </p:cxnSp>
      <p:cxnSp>
        <p:nvCxnSpPr>
          <p:cNvPr id="82" name="Straight Arrow Connector 81">
            <a:extLst>
              <a:ext uri="{FF2B5EF4-FFF2-40B4-BE49-F238E27FC236}">
                <a16:creationId xmlns:a16="http://schemas.microsoft.com/office/drawing/2014/main" id="{9460EB83-6509-4C0A-876B-D5ACFC9F271E}"/>
              </a:ext>
            </a:extLst>
          </p:cNvPr>
          <p:cNvCxnSpPr>
            <a:cxnSpLocks/>
            <a:stCxn id="59" idx="2"/>
            <a:endCxn id="79" idx="0"/>
          </p:cNvCxnSpPr>
          <p:nvPr/>
        </p:nvCxnSpPr>
        <p:spPr>
          <a:xfrm flipH="1">
            <a:off x="4678028" y="3067225"/>
            <a:ext cx="3888189" cy="1013323"/>
          </a:xfrm>
          <a:prstGeom prst="straightConnector1">
            <a:avLst/>
          </a:prstGeom>
          <a:noFill/>
          <a:ln w="38100" cap="flat" cmpd="sng" algn="ctr">
            <a:solidFill>
              <a:srgbClr val="FFC000"/>
            </a:solidFill>
            <a:prstDash val="solid"/>
            <a:miter lim="800000"/>
            <a:tailEnd type="triangle"/>
          </a:ln>
          <a:effectLst/>
        </p:spPr>
      </p:cxnSp>
      <p:cxnSp>
        <p:nvCxnSpPr>
          <p:cNvPr id="83" name="Straight Arrow Connector 82">
            <a:extLst>
              <a:ext uri="{FF2B5EF4-FFF2-40B4-BE49-F238E27FC236}">
                <a16:creationId xmlns:a16="http://schemas.microsoft.com/office/drawing/2014/main" id="{5584948F-F8B0-40B0-8D2E-79F96D35A110}"/>
              </a:ext>
            </a:extLst>
          </p:cNvPr>
          <p:cNvCxnSpPr>
            <a:cxnSpLocks/>
            <a:stCxn id="60" idx="2"/>
            <a:endCxn id="76" idx="0"/>
          </p:cNvCxnSpPr>
          <p:nvPr/>
        </p:nvCxnSpPr>
        <p:spPr>
          <a:xfrm flipH="1">
            <a:off x="1724861" y="3099939"/>
            <a:ext cx="149226" cy="972287"/>
          </a:xfrm>
          <a:prstGeom prst="straightConnector1">
            <a:avLst/>
          </a:prstGeom>
          <a:noFill/>
          <a:ln w="38100" cap="flat" cmpd="sng" algn="ctr">
            <a:solidFill>
              <a:srgbClr val="FFC000"/>
            </a:solidFill>
            <a:prstDash val="solid"/>
            <a:miter lim="800000"/>
            <a:tailEnd type="triangle"/>
          </a:ln>
          <a:effectLst/>
        </p:spPr>
      </p:cxnSp>
      <p:cxnSp>
        <p:nvCxnSpPr>
          <p:cNvPr id="84" name="Straight Arrow Connector 83">
            <a:extLst>
              <a:ext uri="{FF2B5EF4-FFF2-40B4-BE49-F238E27FC236}">
                <a16:creationId xmlns:a16="http://schemas.microsoft.com/office/drawing/2014/main" id="{A4D5667B-F330-4947-BE5B-28A79611ED18}"/>
              </a:ext>
            </a:extLst>
          </p:cNvPr>
          <p:cNvCxnSpPr>
            <a:cxnSpLocks/>
            <a:stCxn id="62" idx="2"/>
            <a:endCxn id="77" idx="0"/>
          </p:cNvCxnSpPr>
          <p:nvPr/>
        </p:nvCxnSpPr>
        <p:spPr>
          <a:xfrm flipH="1">
            <a:off x="2661943" y="3104799"/>
            <a:ext cx="1662506" cy="975749"/>
          </a:xfrm>
          <a:prstGeom prst="straightConnector1">
            <a:avLst/>
          </a:prstGeom>
          <a:noFill/>
          <a:ln w="38100" cap="flat" cmpd="sng" algn="ctr">
            <a:solidFill>
              <a:srgbClr val="FFC000"/>
            </a:solidFill>
            <a:prstDash val="solid"/>
            <a:miter lim="800000"/>
            <a:tailEnd type="triangle"/>
          </a:ln>
          <a:effectLst/>
        </p:spPr>
      </p:cxnSp>
      <p:cxnSp>
        <p:nvCxnSpPr>
          <p:cNvPr id="85" name="Straight Arrow Connector 84">
            <a:extLst>
              <a:ext uri="{FF2B5EF4-FFF2-40B4-BE49-F238E27FC236}">
                <a16:creationId xmlns:a16="http://schemas.microsoft.com/office/drawing/2014/main" id="{36E1097E-D212-4A3F-84D5-160FF7E45420}"/>
              </a:ext>
            </a:extLst>
          </p:cNvPr>
          <p:cNvCxnSpPr>
            <a:cxnSpLocks/>
            <a:stCxn id="68" idx="2"/>
            <a:endCxn id="74" idx="0"/>
          </p:cNvCxnSpPr>
          <p:nvPr/>
        </p:nvCxnSpPr>
        <p:spPr>
          <a:xfrm flipH="1">
            <a:off x="6555648" y="2882132"/>
            <a:ext cx="3406183" cy="1312641"/>
          </a:xfrm>
          <a:prstGeom prst="straightConnector1">
            <a:avLst/>
          </a:prstGeom>
          <a:noFill/>
          <a:ln w="38100" cap="flat" cmpd="sng" algn="ctr">
            <a:solidFill>
              <a:srgbClr val="FFC000"/>
            </a:solidFill>
            <a:prstDash val="solid"/>
            <a:miter lim="800000"/>
            <a:tailEnd type="triangle"/>
          </a:ln>
          <a:effectLst/>
        </p:spPr>
      </p:cxnSp>
      <p:cxnSp>
        <p:nvCxnSpPr>
          <p:cNvPr id="86" name="Straight Arrow Connector 85">
            <a:extLst>
              <a:ext uri="{FF2B5EF4-FFF2-40B4-BE49-F238E27FC236}">
                <a16:creationId xmlns:a16="http://schemas.microsoft.com/office/drawing/2014/main" id="{4BD960FF-1856-4F1A-9E21-58DF19B47FC6}"/>
              </a:ext>
            </a:extLst>
          </p:cNvPr>
          <p:cNvCxnSpPr>
            <a:cxnSpLocks/>
            <a:stCxn id="69" idx="2"/>
            <a:endCxn id="75" idx="0"/>
          </p:cNvCxnSpPr>
          <p:nvPr/>
        </p:nvCxnSpPr>
        <p:spPr>
          <a:xfrm flipH="1">
            <a:off x="7547925" y="2871175"/>
            <a:ext cx="3497339" cy="1335883"/>
          </a:xfrm>
          <a:prstGeom prst="straightConnector1">
            <a:avLst/>
          </a:prstGeom>
          <a:noFill/>
          <a:ln w="38100" cap="flat" cmpd="sng" algn="ctr">
            <a:solidFill>
              <a:srgbClr val="FFC000"/>
            </a:solidFill>
            <a:prstDash val="solid"/>
            <a:miter lim="800000"/>
            <a:tailEnd type="triangle"/>
          </a:ln>
          <a:effectLst/>
        </p:spPr>
      </p:cxnSp>
      <p:sp>
        <p:nvSpPr>
          <p:cNvPr id="87" name="Rectangle: Rounded Corners 86">
            <a:extLst>
              <a:ext uri="{FF2B5EF4-FFF2-40B4-BE49-F238E27FC236}">
                <a16:creationId xmlns:a16="http://schemas.microsoft.com/office/drawing/2014/main" id="{FF18620C-D20A-4BE3-82C2-E324878DB13E}"/>
              </a:ext>
            </a:extLst>
          </p:cNvPr>
          <p:cNvSpPr/>
          <p:nvPr/>
        </p:nvSpPr>
        <p:spPr>
          <a:xfrm>
            <a:off x="1143768" y="3802560"/>
            <a:ext cx="6919355" cy="878545"/>
          </a:xfrm>
          <a:prstGeom prst="roundRect">
            <a:avLst/>
          </a:prstGeom>
          <a:noFill/>
          <a:ln w="38100" cap="flat" cmpd="sng" algn="ctr">
            <a:solidFill>
              <a:srgbClr val="FF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AFBFA"/>
              </a:solidFill>
              <a:effectLst/>
              <a:uLnTx/>
              <a:uFillTx/>
              <a:latin typeface="Arial" panose="020B0604020202020204"/>
              <a:ea typeface="+mn-ea"/>
              <a:cs typeface="+mn-cs"/>
            </a:endParaRPr>
          </a:p>
        </p:txBody>
      </p:sp>
      <p:sp>
        <p:nvSpPr>
          <p:cNvPr id="88" name="TextBox 87">
            <a:extLst>
              <a:ext uri="{FF2B5EF4-FFF2-40B4-BE49-F238E27FC236}">
                <a16:creationId xmlns:a16="http://schemas.microsoft.com/office/drawing/2014/main" id="{2A2BE00D-EBC1-4C41-A523-86004473BD02}"/>
              </a:ext>
            </a:extLst>
          </p:cNvPr>
          <p:cNvSpPr txBox="1"/>
          <p:nvPr/>
        </p:nvSpPr>
        <p:spPr>
          <a:xfrm>
            <a:off x="0" y="6628793"/>
            <a:ext cx="11300278" cy="215444"/>
          </a:xfrm>
          <a:prstGeom prst="rect">
            <a:avLst/>
          </a:prstGeom>
          <a:noFill/>
        </p:spPr>
        <p:txBody>
          <a:bodyPr wrap="square" rtlCol="0">
            <a:spAutoFit/>
          </a:bodyPr>
          <a:lstStyle/>
          <a:p>
            <a:r>
              <a:rPr lang="en-GB" sz="800" dirty="0"/>
              <a:t>Stall, Shelley, Buck, Justin, Ayliffe, James, Stockhause, Martina, Agarwal, Deb, Coward, Caroline, &amp; Erdmann, Chris. (2021, October 29). Data Citation Community of Practice - 29 October 2021 Workshop. </a:t>
            </a:r>
            <a:r>
              <a:rPr lang="en-GB" sz="800" dirty="0" err="1"/>
              <a:t>Zenodo</a:t>
            </a:r>
            <a:r>
              <a:rPr lang="en-GB" sz="800" dirty="0"/>
              <a:t>. </a:t>
            </a:r>
            <a:r>
              <a:rPr lang="en-GB" sz="800" dirty="0">
                <a:hlinkClick r:id="rId2"/>
              </a:rPr>
              <a:t>https://doi.org/10.5281/zenodo.5641236</a:t>
            </a:r>
            <a:endParaRPr lang="en-GB" sz="800" dirty="0"/>
          </a:p>
        </p:txBody>
      </p:sp>
    </p:spTree>
    <p:extLst>
      <p:ext uri="{BB962C8B-B14F-4D97-AF65-F5344CB8AC3E}">
        <p14:creationId xmlns:p14="http://schemas.microsoft.com/office/powerpoint/2010/main" val="2811549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CE5FB-7D30-4AFE-ABDA-566AF85E4FFC}"/>
              </a:ext>
            </a:extLst>
          </p:cNvPr>
          <p:cNvSpPr>
            <a:spLocks noGrp="1"/>
          </p:cNvSpPr>
          <p:nvPr>
            <p:ph type="title"/>
          </p:nvPr>
        </p:nvSpPr>
        <p:spPr>
          <a:xfrm>
            <a:off x="39808" y="23089"/>
            <a:ext cx="10515600" cy="1325563"/>
          </a:xfrm>
        </p:spPr>
        <p:txBody>
          <a:bodyPr/>
          <a:lstStyle/>
          <a:p>
            <a:r>
              <a:rPr lang="en-GB" dirty="0"/>
              <a:t>Use Case IPCC: Digital Information for Chapters and Reports</a:t>
            </a:r>
          </a:p>
        </p:txBody>
      </p:sp>
      <p:sp>
        <p:nvSpPr>
          <p:cNvPr id="130" name="Rectangle: Rounded Corners 129">
            <a:extLst>
              <a:ext uri="{FF2B5EF4-FFF2-40B4-BE49-F238E27FC236}">
                <a16:creationId xmlns:a16="http://schemas.microsoft.com/office/drawing/2014/main" id="{8606C61A-9AA8-429D-9187-2A04451B96EE}"/>
              </a:ext>
            </a:extLst>
          </p:cNvPr>
          <p:cNvSpPr/>
          <p:nvPr/>
        </p:nvSpPr>
        <p:spPr>
          <a:xfrm>
            <a:off x="384424" y="1980846"/>
            <a:ext cx="10915854" cy="4483397"/>
          </a:xfrm>
          <a:prstGeom prst="roundRect">
            <a:avLst/>
          </a:prstGeom>
          <a:solidFill>
            <a:srgbClr val="1A6F6D">
              <a:lumMod val="5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grpSp>
        <p:nvGrpSpPr>
          <p:cNvPr id="131" name="Group 130">
            <a:extLst>
              <a:ext uri="{FF2B5EF4-FFF2-40B4-BE49-F238E27FC236}">
                <a16:creationId xmlns:a16="http://schemas.microsoft.com/office/drawing/2014/main" id="{A3C98940-7D93-4779-9DAF-0A04E6D27500}"/>
              </a:ext>
            </a:extLst>
          </p:cNvPr>
          <p:cNvGrpSpPr/>
          <p:nvPr/>
        </p:nvGrpSpPr>
        <p:grpSpPr>
          <a:xfrm>
            <a:off x="724867" y="2716636"/>
            <a:ext cx="9963175" cy="1799631"/>
            <a:chOff x="463137" y="748146"/>
            <a:chExt cx="5225143" cy="1446225"/>
          </a:xfrm>
        </p:grpSpPr>
        <p:sp>
          <p:nvSpPr>
            <p:cNvPr id="132" name="Rectangle: Rounded Corners 131">
              <a:extLst>
                <a:ext uri="{FF2B5EF4-FFF2-40B4-BE49-F238E27FC236}">
                  <a16:creationId xmlns:a16="http://schemas.microsoft.com/office/drawing/2014/main" id="{DA35E010-BF7F-4479-A0BC-D393ABC9F807}"/>
                </a:ext>
              </a:extLst>
            </p:cNvPr>
            <p:cNvSpPr/>
            <p:nvPr/>
          </p:nvSpPr>
          <p:spPr>
            <a:xfrm>
              <a:off x="463137" y="748146"/>
              <a:ext cx="5225143" cy="1294411"/>
            </a:xfrm>
            <a:prstGeom prst="roundRect">
              <a:avLst/>
            </a:prstGeom>
            <a:solidFill>
              <a:srgbClr val="95C8ED"/>
            </a:solidFill>
            <a:ln w="12700" cap="flat" cmpd="sng" algn="ctr">
              <a:solidFill>
                <a:srgbClr val="95C8E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33" name="Rectangle 132">
              <a:extLst>
                <a:ext uri="{FF2B5EF4-FFF2-40B4-BE49-F238E27FC236}">
                  <a16:creationId xmlns:a16="http://schemas.microsoft.com/office/drawing/2014/main" id="{CBE146E2-79FE-48DF-BB11-A93DD8476C20}"/>
                </a:ext>
              </a:extLst>
            </p:cNvPr>
            <p:cNvSpPr/>
            <p:nvPr/>
          </p:nvSpPr>
          <p:spPr>
            <a:xfrm>
              <a:off x="623391" y="1971213"/>
              <a:ext cx="2300430" cy="223158"/>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Digital Information for a Figure (or Table)</a:t>
              </a:r>
            </a:p>
          </p:txBody>
        </p:sp>
      </p:grpSp>
      <p:sp>
        <p:nvSpPr>
          <p:cNvPr id="134" name="Rectangle 133">
            <a:extLst>
              <a:ext uri="{FF2B5EF4-FFF2-40B4-BE49-F238E27FC236}">
                <a16:creationId xmlns:a16="http://schemas.microsoft.com/office/drawing/2014/main" id="{454687E2-F9E8-4CD1-AA78-FFD0C72AA677}"/>
              </a:ext>
            </a:extLst>
          </p:cNvPr>
          <p:cNvSpPr/>
          <p:nvPr/>
        </p:nvSpPr>
        <p:spPr>
          <a:xfrm>
            <a:off x="8066385" y="3216084"/>
            <a:ext cx="1224136" cy="767451"/>
          </a:xfrm>
          <a:prstGeom prst="rect">
            <a:avLst/>
          </a:prstGeom>
          <a:solidFill>
            <a:srgbClr val="EDAC37"/>
          </a:solidFill>
          <a:ln w="12700" cap="flat" cmpd="sng" algn="ctr">
            <a:solidFill>
              <a:srgbClr val="1A6F6D">
                <a:shade val="50000"/>
              </a:srgbClr>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Code</a:t>
            </a:r>
          </a:p>
        </p:txBody>
      </p:sp>
      <p:sp>
        <p:nvSpPr>
          <p:cNvPr id="135" name="Rectangle 134">
            <a:extLst>
              <a:ext uri="{FF2B5EF4-FFF2-40B4-BE49-F238E27FC236}">
                <a16:creationId xmlns:a16="http://schemas.microsoft.com/office/drawing/2014/main" id="{1D1BBA51-B2C9-47D5-866E-E4CCD66274CF}"/>
              </a:ext>
            </a:extLst>
          </p:cNvPr>
          <p:cNvSpPr/>
          <p:nvPr/>
        </p:nvSpPr>
        <p:spPr>
          <a:xfrm>
            <a:off x="9347309" y="3216084"/>
            <a:ext cx="1224137" cy="767451"/>
          </a:xfrm>
          <a:prstGeom prst="rect">
            <a:avLst/>
          </a:prstGeom>
          <a:solidFill>
            <a:srgbClr val="F6D498"/>
          </a:solidFill>
          <a:ln w="12700" cap="flat" cmpd="sng" algn="ctr">
            <a:solidFill>
              <a:srgbClr val="1A6F6D">
                <a:shade val="50000"/>
              </a:srgbClr>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Final Data</a:t>
            </a:r>
          </a:p>
        </p:txBody>
      </p:sp>
      <p:sp>
        <p:nvSpPr>
          <p:cNvPr id="136" name="Rectangle 135">
            <a:extLst>
              <a:ext uri="{FF2B5EF4-FFF2-40B4-BE49-F238E27FC236}">
                <a16:creationId xmlns:a16="http://schemas.microsoft.com/office/drawing/2014/main" id="{6D0C6E03-74F2-4B2F-869C-2FF26C0B753E}"/>
              </a:ext>
            </a:extLst>
          </p:cNvPr>
          <p:cNvSpPr/>
          <p:nvPr/>
        </p:nvSpPr>
        <p:spPr>
          <a:xfrm>
            <a:off x="8258161" y="3599809"/>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37" name="Rectangle 136">
            <a:extLst>
              <a:ext uri="{FF2B5EF4-FFF2-40B4-BE49-F238E27FC236}">
                <a16:creationId xmlns:a16="http://schemas.microsoft.com/office/drawing/2014/main" id="{9C755018-9EC0-4788-82A0-3A662224EA43}"/>
              </a:ext>
            </a:extLst>
          </p:cNvPr>
          <p:cNvSpPr/>
          <p:nvPr/>
        </p:nvSpPr>
        <p:spPr>
          <a:xfrm>
            <a:off x="9582861" y="3599808"/>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38" name="Rectangle 137">
            <a:extLst>
              <a:ext uri="{FF2B5EF4-FFF2-40B4-BE49-F238E27FC236}">
                <a16:creationId xmlns:a16="http://schemas.microsoft.com/office/drawing/2014/main" id="{417BD633-8861-40DC-A9CE-07326551FDCC}"/>
              </a:ext>
            </a:extLst>
          </p:cNvPr>
          <p:cNvSpPr/>
          <p:nvPr/>
        </p:nvSpPr>
        <p:spPr>
          <a:xfrm>
            <a:off x="6022023" y="3578175"/>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39" name="Rectangle 138">
            <a:extLst>
              <a:ext uri="{FF2B5EF4-FFF2-40B4-BE49-F238E27FC236}">
                <a16:creationId xmlns:a16="http://schemas.microsoft.com/office/drawing/2014/main" id="{0C13FF5A-C2A8-49A8-9B32-81030F726D0E}"/>
              </a:ext>
            </a:extLst>
          </p:cNvPr>
          <p:cNvSpPr/>
          <p:nvPr/>
        </p:nvSpPr>
        <p:spPr>
          <a:xfrm>
            <a:off x="7014300" y="3590460"/>
            <a:ext cx="840584" cy="22535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40" name="Rectangle 139">
            <a:extLst>
              <a:ext uri="{FF2B5EF4-FFF2-40B4-BE49-F238E27FC236}">
                <a16:creationId xmlns:a16="http://schemas.microsoft.com/office/drawing/2014/main" id="{6EB94786-EA59-4650-B7A1-47ACF4A2B6BB}"/>
              </a:ext>
            </a:extLst>
          </p:cNvPr>
          <p:cNvSpPr/>
          <p:nvPr/>
        </p:nvSpPr>
        <p:spPr>
          <a:xfrm>
            <a:off x="1238875" y="3455628"/>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141" name="Rectangle 140">
            <a:extLst>
              <a:ext uri="{FF2B5EF4-FFF2-40B4-BE49-F238E27FC236}">
                <a16:creationId xmlns:a16="http://schemas.microsoft.com/office/drawing/2014/main" id="{E54FB92B-7800-465A-93E4-C60B9A5089BE}"/>
              </a:ext>
            </a:extLst>
          </p:cNvPr>
          <p:cNvSpPr/>
          <p:nvPr/>
        </p:nvSpPr>
        <p:spPr>
          <a:xfrm>
            <a:off x="2175957" y="3463950"/>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142" name="Rectangle 141">
            <a:extLst>
              <a:ext uri="{FF2B5EF4-FFF2-40B4-BE49-F238E27FC236}">
                <a16:creationId xmlns:a16="http://schemas.microsoft.com/office/drawing/2014/main" id="{1312CBBE-3D75-44C9-88E5-4CB780A6FBA0}"/>
              </a:ext>
            </a:extLst>
          </p:cNvPr>
          <p:cNvSpPr/>
          <p:nvPr/>
        </p:nvSpPr>
        <p:spPr>
          <a:xfrm>
            <a:off x="3309236" y="3463950"/>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143" name="Rectangle 142">
            <a:extLst>
              <a:ext uri="{FF2B5EF4-FFF2-40B4-BE49-F238E27FC236}">
                <a16:creationId xmlns:a16="http://schemas.microsoft.com/office/drawing/2014/main" id="{2AA3C783-12C0-4F97-927D-8FC120D229FE}"/>
              </a:ext>
            </a:extLst>
          </p:cNvPr>
          <p:cNvSpPr/>
          <p:nvPr/>
        </p:nvSpPr>
        <p:spPr>
          <a:xfrm>
            <a:off x="4192042" y="3463950"/>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144" name="Rectangle 143">
            <a:extLst>
              <a:ext uri="{FF2B5EF4-FFF2-40B4-BE49-F238E27FC236}">
                <a16:creationId xmlns:a16="http://schemas.microsoft.com/office/drawing/2014/main" id="{6A97E826-50C0-4C5C-83BC-48F2351B31A5}"/>
              </a:ext>
            </a:extLst>
          </p:cNvPr>
          <p:cNvSpPr/>
          <p:nvPr/>
        </p:nvSpPr>
        <p:spPr>
          <a:xfrm>
            <a:off x="2818190" y="3586497"/>
            <a:ext cx="619923" cy="241311"/>
          </a:xfrm>
          <a:prstGeom prst="rect">
            <a:avLst/>
          </a:prstGeom>
          <a:solidFill>
            <a:srgbClr val="1164A2">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t>
            </a:r>
          </a:p>
        </p:txBody>
      </p:sp>
      <p:sp>
        <p:nvSpPr>
          <p:cNvPr id="145" name="Rectangle: Rounded Corners 144">
            <a:extLst>
              <a:ext uri="{FF2B5EF4-FFF2-40B4-BE49-F238E27FC236}">
                <a16:creationId xmlns:a16="http://schemas.microsoft.com/office/drawing/2014/main" id="{098537AE-5C88-48C0-9EDC-A84577605B75}"/>
              </a:ext>
            </a:extLst>
          </p:cNvPr>
          <p:cNvSpPr/>
          <p:nvPr/>
        </p:nvSpPr>
        <p:spPr>
          <a:xfrm>
            <a:off x="1030435" y="3185962"/>
            <a:ext cx="6919355" cy="878545"/>
          </a:xfrm>
          <a:prstGeom prst="roundRect">
            <a:avLst/>
          </a:prstGeom>
          <a:noFill/>
          <a:ln w="38100" cap="flat" cmpd="sng" algn="ctr">
            <a:solidFill>
              <a:srgbClr val="FF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AFBFA"/>
              </a:solidFill>
              <a:effectLst/>
              <a:uLnTx/>
              <a:uFillTx/>
              <a:latin typeface="Arial" panose="020B0604020202020204"/>
              <a:ea typeface="+mn-ea"/>
              <a:cs typeface="+mn-cs"/>
            </a:endParaRPr>
          </a:p>
        </p:txBody>
      </p:sp>
      <p:grpSp>
        <p:nvGrpSpPr>
          <p:cNvPr id="146" name="Group 145">
            <a:extLst>
              <a:ext uri="{FF2B5EF4-FFF2-40B4-BE49-F238E27FC236}">
                <a16:creationId xmlns:a16="http://schemas.microsoft.com/office/drawing/2014/main" id="{D2CD72F2-8CAB-4ABE-BFE5-81D0C2E3FC17}"/>
              </a:ext>
            </a:extLst>
          </p:cNvPr>
          <p:cNvGrpSpPr/>
          <p:nvPr/>
        </p:nvGrpSpPr>
        <p:grpSpPr>
          <a:xfrm>
            <a:off x="5685511" y="880044"/>
            <a:ext cx="5390819" cy="926732"/>
            <a:chOff x="463138" y="659861"/>
            <a:chExt cx="6385619" cy="1382697"/>
          </a:xfrm>
        </p:grpSpPr>
        <p:sp>
          <p:nvSpPr>
            <p:cNvPr id="147" name="Rectangle: Rounded Corners 146">
              <a:extLst>
                <a:ext uri="{FF2B5EF4-FFF2-40B4-BE49-F238E27FC236}">
                  <a16:creationId xmlns:a16="http://schemas.microsoft.com/office/drawing/2014/main" id="{2495967E-255E-4A42-AABC-DBB3D22414C4}"/>
                </a:ext>
              </a:extLst>
            </p:cNvPr>
            <p:cNvSpPr/>
            <p:nvPr/>
          </p:nvSpPr>
          <p:spPr>
            <a:xfrm>
              <a:off x="463138" y="748146"/>
              <a:ext cx="6385619" cy="1294412"/>
            </a:xfrm>
            <a:prstGeom prst="roundRect">
              <a:avLst/>
            </a:prstGeom>
            <a:solidFill>
              <a:srgbClr val="95C8ED"/>
            </a:solidFill>
            <a:ln w="12700" cap="flat" cmpd="sng" algn="ctr">
              <a:solidFill>
                <a:srgbClr val="95C8E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48" name="Rectangle 147">
              <a:extLst>
                <a:ext uri="{FF2B5EF4-FFF2-40B4-BE49-F238E27FC236}">
                  <a16:creationId xmlns:a16="http://schemas.microsoft.com/office/drawing/2014/main" id="{8A0FABCB-73E1-46DA-A747-A1E3E6E7BA99}"/>
                </a:ext>
              </a:extLst>
            </p:cNvPr>
            <p:cNvSpPr/>
            <p:nvPr/>
          </p:nvSpPr>
          <p:spPr>
            <a:xfrm>
              <a:off x="983432" y="1196752"/>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49" name="Rectangle 148">
              <a:extLst>
                <a:ext uri="{FF2B5EF4-FFF2-40B4-BE49-F238E27FC236}">
                  <a16:creationId xmlns:a16="http://schemas.microsoft.com/office/drawing/2014/main" id="{2598730B-7F5C-4F16-924B-A444FA841384}"/>
                </a:ext>
              </a:extLst>
            </p:cNvPr>
            <p:cNvSpPr/>
            <p:nvPr/>
          </p:nvSpPr>
          <p:spPr>
            <a:xfrm>
              <a:off x="2071936" y="1215331"/>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50" name="Rectangle 149">
              <a:extLst>
                <a:ext uri="{FF2B5EF4-FFF2-40B4-BE49-F238E27FC236}">
                  <a16:creationId xmlns:a16="http://schemas.microsoft.com/office/drawing/2014/main" id="{790EF053-EB92-4D31-84AF-BE003ECAF9A8}"/>
                </a:ext>
              </a:extLst>
            </p:cNvPr>
            <p:cNvSpPr/>
            <p:nvPr/>
          </p:nvSpPr>
          <p:spPr>
            <a:xfrm>
              <a:off x="3175872" y="1219777"/>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51" name="Rectangle 150">
              <a:extLst>
                <a:ext uri="{FF2B5EF4-FFF2-40B4-BE49-F238E27FC236}">
                  <a16:creationId xmlns:a16="http://schemas.microsoft.com/office/drawing/2014/main" id="{35C94A6E-56E3-4B37-8E0D-27784705C427}"/>
                </a:ext>
              </a:extLst>
            </p:cNvPr>
            <p:cNvSpPr/>
            <p:nvPr/>
          </p:nvSpPr>
          <p:spPr>
            <a:xfrm>
              <a:off x="607867" y="659861"/>
              <a:ext cx="2504041" cy="454042"/>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WGI AR6 DOI</a:t>
              </a:r>
            </a:p>
          </p:txBody>
        </p:sp>
      </p:grpSp>
      <p:sp>
        <p:nvSpPr>
          <p:cNvPr id="152" name="Rectangle 151">
            <a:extLst>
              <a:ext uri="{FF2B5EF4-FFF2-40B4-BE49-F238E27FC236}">
                <a16:creationId xmlns:a16="http://schemas.microsoft.com/office/drawing/2014/main" id="{D0808FCC-44D7-4EEB-89DE-2E7DDFC32ACA}"/>
              </a:ext>
            </a:extLst>
          </p:cNvPr>
          <p:cNvSpPr/>
          <p:nvPr/>
        </p:nvSpPr>
        <p:spPr>
          <a:xfrm>
            <a:off x="9328708" y="1249637"/>
            <a:ext cx="790271"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69" name="Rectangle: Rounded Corners 168">
            <a:extLst>
              <a:ext uri="{FF2B5EF4-FFF2-40B4-BE49-F238E27FC236}">
                <a16:creationId xmlns:a16="http://schemas.microsoft.com/office/drawing/2014/main" id="{73C9845B-969A-4772-AA94-1CC95CA0AAED}"/>
              </a:ext>
            </a:extLst>
          </p:cNvPr>
          <p:cNvSpPr/>
          <p:nvPr/>
        </p:nvSpPr>
        <p:spPr>
          <a:xfrm>
            <a:off x="4951107" y="2844259"/>
            <a:ext cx="931464" cy="288939"/>
          </a:xfrm>
          <a:prstGeom prst="roundRect">
            <a:avLst/>
          </a:prstGeom>
          <a:solidFill>
            <a:srgbClr val="95C8E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ysClr val="windowText" lastClr="000000"/>
                </a:solidFill>
                <a:effectLst/>
                <a:uLnTx/>
                <a:uFillTx/>
                <a:latin typeface="Arial" panose="020B0604020202020204"/>
                <a:ea typeface="+mn-ea"/>
                <a:cs typeface="+mn-cs"/>
              </a:rPr>
              <a:t>DOI</a:t>
            </a:r>
          </a:p>
        </p:txBody>
      </p:sp>
      <p:sp>
        <p:nvSpPr>
          <p:cNvPr id="171" name="Rectangle 170">
            <a:extLst>
              <a:ext uri="{FF2B5EF4-FFF2-40B4-BE49-F238E27FC236}">
                <a16:creationId xmlns:a16="http://schemas.microsoft.com/office/drawing/2014/main" id="{FE84E8EA-B7C3-4A6A-95E8-EF3998CF2A4F}"/>
              </a:ext>
            </a:extLst>
          </p:cNvPr>
          <p:cNvSpPr/>
          <p:nvPr/>
        </p:nvSpPr>
        <p:spPr>
          <a:xfrm>
            <a:off x="7854884" y="2167484"/>
            <a:ext cx="2737230" cy="387675"/>
          </a:xfrm>
          <a:prstGeom prst="rect">
            <a:avLst/>
          </a:prstGeom>
          <a:solidFill>
            <a:srgbClr val="7030A0"/>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Reliquary</a:t>
            </a:r>
          </a:p>
        </p:txBody>
      </p:sp>
      <p:cxnSp>
        <p:nvCxnSpPr>
          <p:cNvPr id="172" name="Straight Arrow Connector 171">
            <a:extLst>
              <a:ext uri="{FF2B5EF4-FFF2-40B4-BE49-F238E27FC236}">
                <a16:creationId xmlns:a16="http://schemas.microsoft.com/office/drawing/2014/main" id="{33EAD0EF-4480-4C02-82CA-AFC8D177063F}"/>
              </a:ext>
            </a:extLst>
          </p:cNvPr>
          <p:cNvCxnSpPr>
            <a:cxnSpLocks/>
            <a:stCxn id="148" idx="2"/>
            <a:endCxn id="130" idx="0"/>
          </p:cNvCxnSpPr>
          <p:nvPr/>
        </p:nvCxnSpPr>
        <p:spPr>
          <a:xfrm flipH="1">
            <a:off x="5842351" y="1481198"/>
            <a:ext cx="677535" cy="499648"/>
          </a:xfrm>
          <a:prstGeom prst="straightConnector1">
            <a:avLst/>
          </a:prstGeom>
          <a:noFill/>
          <a:ln w="38100" cap="flat" cmpd="sng" algn="ctr">
            <a:solidFill>
              <a:srgbClr val="FFC000"/>
            </a:solidFill>
            <a:prstDash val="solid"/>
            <a:miter lim="800000"/>
            <a:tailEnd type="triangle"/>
          </a:ln>
          <a:effectLst/>
        </p:spPr>
      </p:cxnSp>
      <p:grpSp>
        <p:nvGrpSpPr>
          <p:cNvPr id="173" name="Group 172">
            <a:extLst>
              <a:ext uri="{FF2B5EF4-FFF2-40B4-BE49-F238E27FC236}">
                <a16:creationId xmlns:a16="http://schemas.microsoft.com/office/drawing/2014/main" id="{F0B891D5-001A-4D6D-A3E5-4C620FF9F666}"/>
              </a:ext>
            </a:extLst>
          </p:cNvPr>
          <p:cNvGrpSpPr/>
          <p:nvPr/>
        </p:nvGrpSpPr>
        <p:grpSpPr>
          <a:xfrm>
            <a:off x="703924" y="4581489"/>
            <a:ext cx="9963175" cy="1799631"/>
            <a:chOff x="463137" y="748146"/>
            <a:chExt cx="5225143" cy="1446225"/>
          </a:xfrm>
        </p:grpSpPr>
        <p:sp>
          <p:nvSpPr>
            <p:cNvPr id="174" name="Rectangle: Rounded Corners 173">
              <a:extLst>
                <a:ext uri="{FF2B5EF4-FFF2-40B4-BE49-F238E27FC236}">
                  <a16:creationId xmlns:a16="http://schemas.microsoft.com/office/drawing/2014/main" id="{68DA97F9-F9C8-4F51-97DC-F7DB71BF2A8D}"/>
                </a:ext>
              </a:extLst>
            </p:cNvPr>
            <p:cNvSpPr/>
            <p:nvPr/>
          </p:nvSpPr>
          <p:spPr>
            <a:xfrm>
              <a:off x="463137" y="748146"/>
              <a:ext cx="5225143" cy="1294411"/>
            </a:xfrm>
            <a:prstGeom prst="roundRect">
              <a:avLst/>
            </a:prstGeom>
            <a:solidFill>
              <a:srgbClr val="95C8ED"/>
            </a:solidFill>
            <a:ln w="12700" cap="flat" cmpd="sng" algn="ctr">
              <a:solidFill>
                <a:srgbClr val="95C8E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75" name="Rectangle 174">
              <a:extLst>
                <a:ext uri="{FF2B5EF4-FFF2-40B4-BE49-F238E27FC236}">
                  <a16:creationId xmlns:a16="http://schemas.microsoft.com/office/drawing/2014/main" id="{B3E6F204-C689-49AD-B135-4319808565B8}"/>
                </a:ext>
              </a:extLst>
            </p:cNvPr>
            <p:cNvSpPr/>
            <p:nvPr/>
          </p:nvSpPr>
          <p:spPr>
            <a:xfrm>
              <a:off x="623391" y="1971213"/>
              <a:ext cx="2300430" cy="223158"/>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Digital Information for a Figure (or Table)</a:t>
              </a:r>
            </a:p>
          </p:txBody>
        </p:sp>
      </p:grpSp>
      <p:sp>
        <p:nvSpPr>
          <p:cNvPr id="176" name="Rectangle 175">
            <a:extLst>
              <a:ext uri="{FF2B5EF4-FFF2-40B4-BE49-F238E27FC236}">
                <a16:creationId xmlns:a16="http://schemas.microsoft.com/office/drawing/2014/main" id="{F3199F65-D2E3-41DB-9AF7-1CA14F90E43E}"/>
              </a:ext>
            </a:extLst>
          </p:cNvPr>
          <p:cNvSpPr/>
          <p:nvPr/>
        </p:nvSpPr>
        <p:spPr>
          <a:xfrm>
            <a:off x="8045442" y="5080937"/>
            <a:ext cx="1224136" cy="767451"/>
          </a:xfrm>
          <a:prstGeom prst="rect">
            <a:avLst/>
          </a:prstGeom>
          <a:solidFill>
            <a:srgbClr val="EDAC37"/>
          </a:solidFill>
          <a:ln w="12700" cap="flat" cmpd="sng" algn="ctr">
            <a:solidFill>
              <a:srgbClr val="1A6F6D">
                <a:shade val="50000"/>
              </a:srgbClr>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Code</a:t>
            </a:r>
          </a:p>
        </p:txBody>
      </p:sp>
      <p:sp>
        <p:nvSpPr>
          <p:cNvPr id="177" name="Rectangle 176">
            <a:extLst>
              <a:ext uri="{FF2B5EF4-FFF2-40B4-BE49-F238E27FC236}">
                <a16:creationId xmlns:a16="http://schemas.microsoft.com/office/drawing/2014/main" id="{EF6316D5-6451-4D1A-97A0-DF807858DD73}"/>
              </a:ext>
            </a:extLst>
          </p:cNvPr>
          <p:cNvSpPr/>
          <p:nvPr/>
        </p:nvSpPr>
        <p:spPr>
          <a:xfrm>
            <a:off x="9326366" y="5080937"/>
            <a:ext cx="1224137" cy="767451"/>
          </a:xfrm>
          <a:prstGeom prst="rect">
            <a:avLst/>
          </a:prstGeom>
          <a:solidFill>
            <a:srgbClr val="F6D498"/>
          </a:solidFill>
          <a:ln w="12700" cap="flat" cmpd="sng" algn="ctr">
            <a:solidFill>
              <a:srgbClr val="1A6F6D">
                <a:shade val="50000"/>
              </a:srgbClr>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Final Data</a:t>
            </a:r>
          </a:p>
        </p:txBody>
      </p:sp>
      <p:sp>
        <p:nvSpPr>
          <p:cNvPr id="178" name="Rectangle 177">
            <a:extLst>
              <a:ext uri="{FF2B5EF4-FFF2-40B4-BE49-F238E27FC236}">
                <a16:creationId xmlns:a16="http://schemas.microsoft.com/office/drawing/2014/main" id="{534FBF6A-261F-424A-95B8-A59B97E942D5}"/>
              </a:ext>
            </a:extLst>
          </p:cNvPr>
          <p:cNvSpPr/>
          <p:nvPr/>
        </p:nvSpPr>
        <p:spPr>
          <a:xfrm>
            <a:off x="8237218" y="5464662"/>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79" name="Rectangle 178">
            <a:extLst>
              <a:ext uri="{FF2B5EF4-FFF2-40B4-BE49-F238E27FC236}">
                <a16:creationId xmlns:a16="http://schemas.microsoft.com/office/drawing/2014/main" id="{17C17C16-3D5F-425D-9F1D-BE14541990D4}"/>
              </a:ext>
            </a:extLst>
          </p:cNvPr>
          <p:cNvSpPr/>
          <p:nvPr/>
        </p:nvSpPr>
        <p:spPr>
          <a:xfrm>
            <a:off x="9561918" y="5464661"/>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80" name="Rectangle 179">
            <a:extLst>
              <a:ext uri="{FF2B5EF4-FFF2-40B4-BE49-F238E27FC236}">
                <a16:creationId xmlns:a16="http://schemas.microsoft.com/office/drawing/2014/main" id="{D0D624F5-3FA5-4343-AF06-4A6DF41AE3B8}"/>
              </a:ext>
            </a:extLst>
          </p:cNvPr>
          <p:cNvSpPr/>
          <p:nvPr/>
        </p:nvSpPr>
        <p:spPr>
          <a:xfrm>
            <a:off x="6001080" y="5443028"/>
            <a:ext cx="840584" cy="241311"/>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81" name="Rectangle 180">
            <a:extLst>
              <a:ext uri="{FF2B5EF4-FFF2-40B4-BE49-F238E27FC236}">
                <a16:creationId xmlns:a16="http://schemas.microsoft.com/office/drawing/2014/main" id="{2CECAF75-ECCA-49AD-810F-11C1F47C437C}"/>
              </a:ext>
            </a:extLst>
          </p:cNvPr>
          <p:cNvSpPr/>
          <p:nvPr/>
        </p:nvSpPr>
        <p:spPr>
          <a:xfrm>
            <a:off x="6993357" y="5455313"/>
            <a:ext cx="840584" cy="22535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82" name="Rectangle 181">
            <a:extLst>
              <a:ext uri="{FF2B5EF4-FFF2-40B4-BE49-F238E27FC236}">
                <a16:creationId xmlns:a16="http://schemas.microsoft.com/office/drawing/2014/main" id="{99CED5E7-96A6-43C5-A145-1492BA49CDA9}"/>
              </a:ext>
            </a:extLst>
          </p:cNvPr>
          <p:cNvSpPr/>
          <p:nvPr/>
        </p:nvSpPr>
        <p:spPr>
          <a:xfrm>
            <a:off x="1217932" y="5320481"/>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183" name="Rectangle 182">
            <a:extLst>
              <a:ext uri="{FF2B5EF4-FFF2-40B4-BE49-F238E27FC236}">
                <a16:creationId xmlns:a16="http://schemas.microsoft.com/office/drawing/2014/main" id="{3C69B078-0441-46ED-9AF2-1457DDA337E8}"/>
              </a:ext>
            </a:extLst>
          </p:cNvPr>
          <p:cNvSpPr/>
          <p:nvPr/>
        </p:nvSpPr>
        <p:spPr>
          <a:xfrm>
            <a:off x="2155014" y="5328803"/>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184" name="Rectangle 183">
            <a:extLst>
              <a:ext uri="{FF2B5EF4-FFF2-40B4-BE49-F238E27FC236}">
                <a16:creationId xmlns:a16="http://schemas.microsoft.com/office/drawing/2014/main" id="{F369D2DF-F62B-485E-B956-F15AE0AED628}"/>
              </a:ext>
            </a:extLst>
          </p:cNvPr>
          <p:cNvSpPr/>
          <p:nvPr/>
        </p:nvSpPr>
        <p:spPr>
          <a:xfrm>
            <a:off x="3288293" y="5328803"/>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185" name="Rectangle 184">
            <a:extLst>
              <a:ext uri="{FF2B5EF4-FFF2-40B4-BE49-F238E27FC236}">
                <a16:creationId xmlns:a16="http://schemas.microsoft.com/office/drawing/2014/main" id="{4FFE3E81-1E56-4C55-A113-2EBFCDF596EC}"/>
              </a:ext>
            </a:extLst>
          </p:cNvPr>
          <p:cNvSpPr/>
          <p:nvPr/>
        </p:nvSpPr>
        <p:spPr>
          <a:xfrm>
            <a:off x="4171099" y="5328803"/>
            <a:ext cx="745306" cy="486406"/>
          </a:xfrm>
          <a:prstGeom prst="rect">
            <a:avLst/>
          </a:prstGeom>
          <a:solidFill>
            <a:srgbClr val="0D5584">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srgbClr val="000000"/>
                </a:solidFill>
                <a:effectLst/>
                <a:uLnTx/>
                <a:uFillTx/>
                <a:latin typeface="Arial" panose="020B0604020202020204"/>
                <a:ea typeface="+mn-ea"/>
                <a:cs typeface="+mn-cs"/>
              </a:rPr>
              <a:t>Handle ID</a:t>
            </a:r>
          </a:p>
        </p:txBody>
      </p:sp>
      <p:sp>
        <p:nvSpPr>
          <p:cNvPr id="186" name="Rectangle 185">
            <a:extLst>
              <a:ext uri="{FF2B5EF4-FFF2-40B4-BE49-F238E27FC236}">
                <a16:creationId xmlns:a16="http://schemas.microsoft.com/office/drawing/2014/main" id="{95EDD9F0-845E-4DA7-B8B1-42C99468CBD5}"/>
              </a:ext>
            </a:extLst>
          </p:cNvPr>
          <p:cNvSpPr/>
          <p:nvPr/>
        </p:nvSpPr>
        <p:spPr>
          <a:xfrm>
            <a:off x="2797247" y="5451350"/>
            <a:ext cx="619923" cy="241311"/>
          </a:xfrm>
          <a:prstGeom prst="rect">
            <a:avLst/>
          </a:prstGeom>
          <a:solidFill>
            <a:srgbClr val="1164A2">
              <a:lumMod val="40000"/>
              <a:lumOff val="6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a:t>
            </a:r>
          </a:p>
        </p:txBody>
      </p:sp>
      <p:sp>
        <p:nvSpPr>
          <p:cNvPr id="187" name="Rectangle: Rounded Corners 186">
            <a:extLst>
              <a:ext uri="{FF2B5EF4-FFF2-40B4-BE49-F238E27FC236}">
                <a16:creationId xmlns:a16="http://schemas.microsoft.com/office/drawing/2014/main" id="{806F6AF0-5992-4B0F-B5DE-22E88C2FCD73}"/>
              </a:ext>
            </a:extLst>
          </p:cNvPr>
          <p:cNvSpPr/>
          <p:nvPr/>
        </p:nvSpPr>
        <p:spPr>
          <a:xfrm>
            <a:off x="1009492" y="5050815"/>
            <a:ext cx="6919355" cy="878545"/>
          </a:xfrm>
          <a:prstGeom prst="roundRect">
            <a:avLst/>
          </a:prstGeom>
          <a:noFill/>
          <a:ln w="38100" cap="flat" cmpd="sng" algn="ctr">
            <a:solidFill>
              <a:srgbClr val="FF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AFBFA"/>
              </a:solidFill>
              <a:effectLst/>
              <a:uLnTx/>
              <a:uFillTx/>
              <a:latin typeface="Arial" panose="020B0604020202020204"/>
              <a:ea typeface="+mn-ea"/>
              <a:cs typeface="+mn-cs"/>
            </a:endParaRPr>
          </a:p>
        </p:txBody>
      </p:sp>
      <p:sp>
        <p:nvSpPr>
          <p:cNvPr id="188" name="Rectangle: Rounded Corners 187">
            <a:extLst>
              <a:ext uri="{FF2B5EF4-FFF2-40B4-BE49-F238E27FC236}">
                <a16:creationId xmlns:a16="http://schemas.microsoft.com/office/drawing/2014/main" id="{8CEC58DD-06A1-45A6-A1D4-803A2C4D6B16}"/>
              </a:ext>
            </a:extLst>
          </p:cNvPr>
          <p:cNvSpPr/>
          <p:nvPr/>
        </p:nvSpPr>
        <p:spPr>
          <a:xfrm>
            <a:off x="4930164" y="4709112"/>
            <a:ext cx="931464" cy="288939"/>
          </a:xfrm>
          <a:prstGeom prst="roundRect">
            <a:avLst/>
          </a:prstGeom>
          <a:solidFill>
            <a:srgbClr val="95C8E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ysClr val="windowText" lastClr="000000"/>
                </a:solidFill>
                <a:effectLst/>
                <a:uLnTx/>
                <a:uFillTx/>
                <a:latin typeface="Arial" panose="020B0604020202020204"/>
                <a:ea typeface="+mn-ea"/>
                <a:cs typeface="+mn-cs"/>
              </a:rPr>
              <a:t>DOI</a:t>
            </a:r>
          </a:p>
        </p:txBody>
      </p:sp>
      <p:cxnSp>
        <p:nvCxnSpPr>
          <p:cNvPr id="8" name="Straight Connector 7">
            <a:extLst>
              <a:ext uri="{FF2B5EF4-FFF2-40B4-BE49-F238E27FC236}">
                <a16:creationId xmlns:a16="http://schemas.microsoft.com/office/drawing/2014/main" id="{AA56D418-2E64-4EB8-87CA-193067B497DE}"/>
              </a:ext>
            </a:extLst>
          </p:cNvPr>
          <p:cNvCxnSpPr>
            <a:stCxn id="150" idx="3"/>
            <a:endCxn id="152" idx="1"/>
          </p:cNvCxnSpPr>
          <p:nvPr/>
        </p:nvCxnSpPr>
        <p:spPr>
          <a:xfrm flipV="1">
            <a:off x="8765906" y="1370293"/>
            <a:ext cx="562802" cy="568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89" name="Rectangle 188">
            <a:extLst>
              <a:ext uri="{FF2B5EF4-FFF2-40B4-BE49-F238E27FC236}">
                <a16:creationId xmlns:a16="http://schemas.microsoft.com/office/drawing/2014/main" id="{A6E5FA35-D9DD-481F-8067-F9E1635A4924}"/>
              </a:ext>
            </a:extLst>
          </p:cNvPr>
          <p:cNvSpPr/>
          <p:nvPr/>
        </p:nvSpPr>
        <p:spPr>
          <a:xfrm>
            <a:off x="673194" y="1829126"/>
            <a:ext cx="2743976" cy="304315"/>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WGI AR6 Chapter</a:t>
            </a:r>
          </a:p>
        </p:txBody>
      </p:sp>
      <p:sp>
        <p:nvSpPr>
          <p:cNvPr id="190" name="TextBox 189">
            <a:extLst>
              <a:ext uri="{FF2B5EF4-FFF2-40B4-BE49-F238E27FC236}">
                <a16:creationId xmlns:a16="http://schemas.microsoft.com/office/drawing/2014/main" id="{729B1CE5-4823-4C2A-83A0-BF047D079B21}"/>
              </a:ext>
            </a:extLst>
          </p:cNvPr>
          <p:cNvSpPr txBox="1"/>
          <p:nvPr/>
        </p:nvSpPr>
        <p:spPr>
          <a:xfrm>
            <a:off x="0" y="6628793"/>
            <a:ext cx="11300278" cy="215444"/>
          </a:xfrm>
          <a:prstGeom prst="rect">
            <a:avLst/>
          </a:prstGeom>
          <a:noFill/>
        </p:spPr>
        <p:txBody>
          <a:bodyPr wrap="square" rtlCol="0">
            <a:spAutoFit/>
          </a:bodyPr>
          <a:lstStyle/>
          <a:p>
            <a:r>
              <a:rPr lang="en-GB" sz="800" dirty="0"/>
              <a:t>Stall, Shelley, Buck, Justin, Ayliffe, James, Stockhause, Martina, Agarwal, Deb, Coward, Caroline, &amp; Erdmann, Chris. (2021, October 29). Data Citation Community of Practice - 29 October 2021 Workshop. </a:t>
            </a:r>
            <a:r>
              <a:rPr lang="en-GB" sz="800" dirty="0" err="1"/>
              <a:t>Zenodo</a:t>
            </a:r>
            <a:r>
              <a:rPr lang="en-GB" sz="800" dirty="0"/>
              <a:t>. </a:t>
            </a:r>
            <a:r>
              <a:rPr lang="en-GB" sz="800" dirty="0">
                <a:hlinkClick r:id="rId2"/>
              </a:rPr>
              <a:t>https://doi.org/10.5281/zenodo.5641236</a:t>
            </a:r>
            <a:endParaRPr lang="en-GB" sz="800" dirty="0"/>
          </a:p>
        </p:txBody>
      </p:sp>
    </p:spTree>
    <p:extLst>
      <p:ext uri="{BB962C8B-B14F-4D97-AF65-F5344CB8AC3E}">
        <p14:creationId xmlns:p14="http://schemas.microsoft.com/office/powerpoint/2010/main" val="1964280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35340-78FB-483B-9997-05B395E86862}"/>
              </a:ext>
            </a:extLst>
          </p:cNvPr>
          <p:cNvSpPr>
            <a:spLocks noGrp="1"/>
          </p:cNvSpPr>
          <p:nvPr>
            <p:ph type="title"/>
          </p:nvPr>
        </p:nvSpPr>
        <p:spPr>
          <a:xfrm>
            <a:off x="0" y="-2171"/>
            <a:ext cx="10515600" cy="1325563"/>
          </a:xfrm>
        </p:spPr>
        <p:txBody>
          <a:bodyPr/>
          <a:lstStyle/>
          <a:p>
            <a:r>
              <a:rPr lang="en-GB" dirty="0"/>
              <a:t>The Use Cases: BODC</a:t>
            </a:r>
          </a:p>
        </p:txBody>
      </p:sp>
      <p:sp>
        <p:nvSpPr>
          <p:cNvPr id="134" name="Rectangle: Rounded Corners 133">
            <a:extLst>
              <a:ext uri="{FF2B5EF4-FFF2-40B4-BE49-F238E27FC236}">
                <a16:creationId xmlns:a16="http://schemas.microsoft.com/office/drawing/2014/main" id="{7ED1559B-A1C6-413E-A34A-4FED4C9C7F03}"/>
              </a:ext>
            </a:extLst>
          </p:cNvPr>
          <p:cNvSpPr/>
          <p:nvPr/>
        </p:nvSpPr>
        <p:spPr>
          <a:xfrm>
            <a:off x="5174379" y="3907630"/>
            <a:ext cx="6267535" cy="885257"/>
          </a:xfrm>
          <a:prstGeom prst="roundRect">
            <a:avLst/>
          </a:prstGeom>
          <a:solidFill>
            <a:srgbClr val="1A6F6D">
              <a:lumMod val="20000"/>
              <a:lumOff val="8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35" name="Rectangle 134">
            <a:extLst>
              <a:ext uri="{FF2B5EF4-FFF2-40B4-BE49-F238E27FC236}">
                <a16:creationId xmlns:a16="http://schemas.microsoft.com/office/drawing/2014/main" id="{58439FF3-04E2-4B86-8D5A-F57B555A8B42}"/>
              </a:ext>
            </a:extLst>
          </p:cNvPr>
          <p:cNvSpPr/>
          <p:nvPr/>
        </p:nvSpPr>
        <p:spPr>
          <a:xfrm>
            <a:off x="8956900" y="3677279"/>
            <a:ext cx="2715181" cy="339089"/>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Data brokerage service</a:t>
            </a:r>
          </a:p>
        </p:txBody>
      </p:sp>
      <p:grpSp>
        <p:nvGrpSpPr>
          <p:cNvPr id="136" name="Group 135">
            <a:extLst>
              <a:ext uri="{FF2B5EF4-FFF2-40B4-BE49-F238E27FC236}">
                <a16:creationId xmlns:a16="http://schemas.microsoft.com/office/drawing/2014/main" id="{A3FB0048-3E3D-42D7-8723-2E91A79D6A45}"/>
              </a:ext>
            </a:extLst>
          </p:cNvPr>
          <p:cNvGrpSpPr/>
          <p:nvPr/>
        </p:nvGrpSpPr>
        <p:grpSpPr>
          <a:xfrm>
            <a:off x="487235" y="1346716"/>
            <a:ext cx="4691971" cy="926731"/>
            <a:chOff x="463137" y="659861"/>
            <a:chExt cx="5225143" cy="1382696"/>
          </a:xfrm>
        </p:grpSpPr>
        <p:sp>
          <p:nvSpPr>
            <p:cNvPr id="137" name="Rectangle: Rounded Corners 136">
              <a:extLst>
                <a:ext uri="{FF2B5EF4-FFF2-40B4-BE49-F238E27FC236}">
                  <a16:creationId xmlns:a16="http://schemas.microsoft.com/office/drawing/2014/main" id="{53E257AD-12F6-434E-B6D8-BD7CD67ABCC5}"/>
                </a:ext>
              </a:extLst>
            </p:cNvPr>
            <p:cNvSpPr/>
            <p:nvPr/>
          </p:nvSpPr>
          <p:spPr>
            <a:xfrm>
              <a:off x="463137" y="748146"/>
              <a:ext cx="5225143" cy="1294411"/>
            </a:xfrm>
            <a:prstGeom prst="roundRect">
              <a:avLst/>
            </a:prstGeom>
            <a:solidFill>
              <a:srgbClr val="1A6F6D"/>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38" name="Rectangle 137">
              <a:extLst>
                <a:ext uri="{FF2B5EF4-FFF2-40B4-BE49-F238E27FC236}">
                  <a16:creationId xmlns:a16="http://schemas.microsoft.com/office/drawing/2014/main" id="{68866B35-88A4-46FE-8AD1-1B437A118598}"/>
                </a:ext>
              </a:extLst>
            </p:cNvPr>
            <p:cNvSpPr/>
            <p:nvPr/>
          </p:nvSpPr>
          <p:spPr>
            <a:xfrm>
              <a:off x="983432" y="1196752"/>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39" name="Rectangle 138">
              <a:extLst>
                <a:ext uri="{FF2B5EF4-FFF2-40B4-BE49-F238E27FC236}">
                  <a16:creationId xmlns:a16="http://schemas.microsoft.com/office/drawing/2014/main" id="{9C2AB506-D2C5-49F8-8E5C-7A451B64BD9E}"/>
                </a:ext>
              </a:extLst>
            </p:cNvPr>
            <p:cNvSpPr/>
            <p:nvPr/>
          </p:nvSpPr>
          <p:spPr>
            <a:xfrm>
              <a:off x="2071936" y="1215331"/>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40" name="Rectangle 139">
              <a:extLst>
                <a:ext uri="{FF2B5EF4-FFF2-40B4-BE49-F238E27FC236}">
                  <a16:creationId xmlns:a16="http://schemas.microsoft.com/office/drawing/2014/main" id="{119A26F7-78A3-46C2-9E5D-9D03BB93F115}"/>
                </a:ext>
              </a:extLst>
            </p:cNvPr>
            <p:cNvSpPr/>
            <p:nvPr/>
          </p:nvSpPr>
          <p:spPr>
            <a:xfrm>
              <a:off x="3175872" y="1219777"/>
              <a:ext cx="936104" cy="360040"/>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sp>
          <p:nvSpPr>
            <p:cNvPr id="141" name="Rectangle 140">
              <a:extLst>
                <a:ext uri="{FF2B5EF4-FFF2-40B4-BE49-F238E27FC236}">
                  <a16:creationId xmlns:a16="http://schemas.microsoft.com/office/drawing/2014/main" id="{9E5DC9D6-BD73-4590-A7F8-7E7CF29D960C}"/>
                </a:ext>
              </a:extLst>
            </p:cNvPr>
            <p:cNvSpPr/>
            <p:nvPr/>
          </p:nvSpPr>
          <p:spPr>
            <a:xfrm>
              <a:off x="607867" y="659861"/>
              <a:ext cx="2504041" cy="454042"/>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Data Accessions</a:t>
              </a:r>
            </a:p>
          </p:txBody>
        </p:sp>
      </p:grpSp>
      <p:sp>
        <p:nvSpPr>
          <p:cNvPr id="142" name="Rectangle: Rounded Corners 141">
            <a:extLst>
              <a:ext uri="{FF2B5EF4-FFF2-40B4-BE49-F238E27FC236}">
                <a16:creationId xmlns:a16="http://schemas.microsoft.com/office/drawing/2014/main" id="{E28A165A-3F63-4BD7-9574-5A4808CE55F8}"/>
              </a:ext>
            </a:extLst>
          </p:cNvPr>
          <p:cNvSpPr/>
          <p:nvPr/>
        </p:nvSpPr>
        <p:spPr>
          <a:xfrm>
            <a:off x="491015" y="2560202"/>
            <a:ext cx="10230913" cy="867558"/>
          </a:xfrm>
          <a:prstGeom prst="roundRect">
            <a:avLst/>
          </a:prstGeom>
          <a:solidFill>
            <a:srgbClr val="1A6F6D">
              <a:lumMod val="20000"/>
              <a:lumOff val="8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43" name="Rectangle 142">
            <a:extLst>
              <a:ext uri="{FF2B5EF4-FFF2-40B4-BE49-F238E27FC236}">
                <a16:creationId xmlns:a16="http://schemas.microsoft.com/office/drawing/2014/main" id="{D7AFD223-0F5D-4D10-8345-CF6CDF6A1977}"/>
              </a:ext>
            </a:extLst>
          </p:cNvPr>
          <p:cNvSpPr/>
          <p:nvPr/>
        </p:nvSpPr>
        <p:spPr>
          <a:xfrm>
            <a:off x="758752" y="2859662"/>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44" name="Rectangle 143">
            <a:extLst>
              <a:ext uri="{FF2B5EF4-FFF2-40B4-BE49-F238E27FC236}">
                <a16:creationId xmlns:a16="http://schemas.microsoft.com/office/drawing/2014/main" id="{0CFFE3FF-6A18-464E-88C6-1F6A9E799A69}"/>
              </a:ext>
            </a:extLst>
          </p:cNvPr>
          <p:cNvSpPr/>
          <p:nvPr/>
        </p:nvSpPr>
        <p:spPr>
          <a:xfrm>
            <a:off x="1847256" y="2878241"/>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45" name="Rectangle 144">
            <a:extLst>
              <a:ext uri="{FF2B5EF4-FFF2-40B4-BE49-F238E27FC236}">
                <a16:creationId xmlns:a16="http://schemas.microsoft.com/office/drawing/2014/main" id="{589ADFCE-8282-4C55-862F-65B299CA8D6C}"/>
              </a:ext>
            </a:extLst>
          </p:cNvPr>
          <p:cNvSpPr/>
          <p:nvPr/>
        </p:nvSpPr>
        <p:spPr>
          <a:xfrm>
            <a:off x="2951192" y="2882687"/>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46" name="Rectangle 145">
            <a:extLst>
              <a:ext uri="{FF2B5EF4-FFF2-40B4-BE49-F238E27FC236}">
                <a16:creationId xmlns:a16="http://schemas.microsoft.com/office/drawing/2014/main" id="{6D2A6045-021B-489F-AFFF-7A174877A066}"/>
              </a:ext>
            </a:extLst>
          </p:cNvPr>
          <p:cNvSpPr/>
          <p:nvPr/>
        </p:nvSpPr>
        <p:spPr>
          <a:xfrm>
            <a:off x="9582351" y="2410097"/>
            <a:ext cx="2016261" cy="339089"/>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Data Collections</a:t>
            </a:r>
          </a:p>
        </p:txBody>
      </p:sp>
      <p:sp>
        <p:nvSpPr>
          <p:cNvPr id="147" name="Rectangle 146">
            <a:extLst>
              <a:ext uri="{FF2B5EF4-FFF2-40B4-BE49-F238E27FC236}">
                <a16:creationId xmlns:a16="http://schemas.microsoft.com/office/drawing/2014/main" id="{7EA4068F-5D93-44C5-B914-9DB173B4B586}"/>
              </a:ext>
            </a:extLst>
          </p:cNvPr>
          <p:cNvSpPr/>
          <p:nvPr/>
        </p:nvSpPr>
        <p:spPr>
          <a:xfrm>
            <a:off x="4034605" y="2885621"/>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48" name="Rectangle 147">
            <a:extLst>
              <a:ext uri="{FF2B5EF4-FFF2-40B4-BE49-F238E27FC236}">
                <a16:creationId xmlns:a16="http://schemas.microsoft.com/office/drawing/2014/main" id="{08D53E6C-B379-43DD-AB9D-61100ED252D1}"/>
              </a:ext>
            </a:extLst>
          </p:cNvPr>
          <p:cNvSpPr/>
          <p:nvPr/>
        </p:nvSpPr>
        <p:spPr>
          <a:xfrm>
            <a:off x="5123109" y="2904200"/>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49" name="Rectangle 148">
            <a:extLst>
              <a:ext uri="{FF2B5EF4-FFF2-40B4-BE49-F238E27FC236}">
                <a16:creationId xmlns:a16="http://schemas.microsoft.com/office/drawing/2014/main" id="{ECB6454D-8E38-46DF-8887-0AE58569E5D3}"/>
              </a:ext>
            </a:extLst>
          </p:cNvPr>
          <p:cNvSpPr/>
          <p:nvPr/>
        </p:nvSpPr>
        <p:spPr>
          <a:xfrm>
            <a:off x="6227045" y="2908646"/>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0" name="Rectangle 149">
            <a:extLst>
              <a:ext uri="{FF2B5EF4-FFF2-40B4-BE49-F238E27FC236}">
                <a16:creationId xmlns:a16="http://schemas.microsoft.com/office/drawing/2014/main" id="{3412DC69-0EEC-4FEE-8EAE-0FEB2C7E93FF}"/>
              </a:ext>
            </a:extLst>
          </p:cNvPr>
          <p:cNvSpPr/>
          <p:nvPr/>
        </p:nvSpPr>
        <p:spPr>
          <a:xfrm>
            <a:off x="7335697" y="2908205"/>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1" name="Rectangle 150">
            <a:extLst>
              <a:ext uri="{FF2B5EF4-FFF2-40B4-BE49-F238E27FC236}">
                <a16:creationId xmlns:a16="http://schemas.microsoft.com/office/drawing/2014/main" id="{86F979A8-731A-419E-98D3-22534D0DF877}"/>
              </a:ext>
            </a:extLst>
          </p:cNvPr>
          <p:cNvSpPr/>
          <p:nvPr/>
        </p:nvSpPr>
        <p:spPr>
          <a:xfrm>
            <a:off x="8424201" y="2926784"/>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2" name="Rectangle 151">
            <a:extLst>
              <a:ext uri="{FF2B5EF4-FFF2-40B4-BE49-F238E27FC236}">
                <a16:creationId xmlns:a16="http://schemas.microsoft.com/office/drawing/2014/main" id="{47C6F6CC-4BD6-49AD-AD44-EB7B7D5CC114}"/>
              </a:ext>
            </a:extLst>
          </p:cNvPr>
          <p:cNvSpPr/>
          <p:nvPr/>
        </p:nvSpPr>
        <p:spPr>
          <a:xfrm>
            <a:off x="9528137" y="2931230"/>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3" name="Rectangle: Rounded Corners 152">
            <a:extLst>
              <a:ext uri="{FF2B5EF4-FFF2-40B4-BE49-F238E27FC236}">
                <a16:creationId xmlns:a16="http://schemas.microsoft.com/office/drawing/2014/main" id="{6C07E6C8-2519-44DD-AC3E-10124131478B}"/>
              </a:ext>
            </a:extLst>
          </p:cNvPr>
          <p:cNvSpPr/>
          <p:nvPr/>
        </p:nvSpPr>
        <p:spPr>
          <a:xfrm>
            <a:off x="604520" y="3891525"/>
            <a:ext cx="3563609" cy="885257"/>
          </a:xfrm>
          <a:prstGeom prst="roundRect">
            <a:avLst/>
          </a:prstGeom>
          <a:solidFill>
            <a:srgbClr val="1A6F6D">
              <a:lumMod val="20000"/>
              <a:lumOff val="8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54" name="Rectangle 153">
            <a:extLst>
              <a:ext uri="{FF2B5EF4-FFF2-40B4-BE49-F238E27FC236}">
                <a16:creationId xmlns:a16="http://schemas.microsoft.com/office/drawing/2014/main" id="{B4BD6B7F-F490-4F5C-B3FD-30DBEE0C4FB6}"/>
              </a:ext>
            </a:extLst>
          </p:cNvPr>
          <p:cNvSpPr/>
          <p:nvPr/>
        </p:nvSpPr>
        <p:spPr>
          <a:xfrm>
            <a:off x="893011" y="4205641"/>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5" name="Rectangle 154">
            <a:extLst>
              <a:ext uri="{FF2B5EF4-FFF2-40B4-BE49-F238E27FC236}">
                <a16:creationId xmlns:a16="http://schemas.microsoft.com/office/drawing/2014/main" id="{F717D731-42DB-4E2F-A242-3709003A8EF6}"/>
              </a:ext>
            </a:extLst>
          </p:cNvPr>
          <p:cNvSpPr/>
          <p:nvPr/>
        </p:nvSpPr>
        <p:spPr>
          <a:xfrm>
            <a:off x="1981515" y="4205641"/>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6" name="Rectangle 155">
            <a:extLst>
              <a:ext uri="{FF2B5EF4-FFF2-40B4-BE49-F238E27FC236}">
                <a16:creationId xmlns:a16="http://schemas.microsoft.com/office/drawing/2014/main" id="{7BDBB3B7-1FF2-41A5-99FC-DCE4E44F0235}"/>
              </a:ext>
            </a:extLst>
          </p:cNvPr>
          <p:cNvSpPr/>
          <p:nvPr/>
        </p:nvSpPr>
        <p:spPr>
          <a:xfrm>
            <a:off x="3085451" y="4210087"/>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7" name="Rectangle 156">
            <a:extLst>
              <a:ext uri="{FF2B5EF4-FFF2-40B4-BE49-F238E27FC236}">
                <a16:creationId xmlns:a16="http://schemas.microsoft.com/office/drawing/2014/main" id="{EC01E2B2-2FA1-4579-BEE8-FA82C1C0C436}"/>
              </a:ext>
            </a:extLst>
          </p:cNvPr>
          <p:cNvSpPr/>
          <p:nvPr/>
        </p:nvSpPr>
        <p:spPr>
          <a:xfrm>
            <a:off x="10459694" y="4165447"/>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8" name="Rectangle 157">
            <a:extLst>
              <a:ext uri="{FF2B5EF4-FFF2-40B4-BE49-F238E27FC236}">
                <a16:creationId xmlns:a16="http://schemas.microsoft.com/office/drawing/2014/main" id="{B1DBB324-B020-49CE-A156-891747CD2F3D}"/>
              </a:ext>
            </a:extLst>
          </p:cNvPr>
          <p:cNvSpPr/>
          <p:nvPr/>
        </p:nvSpPr>
        <p:spPr>
          <a:xfrm>
            <a:off x="5384264" y="4155795"/>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59" name="Rectangle 158">
            <a:extLst>
              <a:ext uri="{FF2B5EF4-FFF2-40B4-BE49-F238E27FC236}">
                <a16:creationId xmlns:a16="http://schemas.microsoft.com/office/drawing/2014/main" id="{6D20006A-A873-4F96-A67D-3AC33D944507}"/>
              </a:ext>
            </a:extLst>
          </p:cNvPr>
          <p:cNvSpPr/>
          <p:nvPr/>
        </p:nvSpPr>
        <p:spPr>
          <a:xfrm>
            <a:off x="6383544" y="4159898"/>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60" name="Rectangle 159">
            <a:extLst>
              <a:ext uri="{FF2B5EF4-FFF2-40B4-BE49-F238E27FC236}">
                <a16:creationId xmlns:a16="http://schemas.microsoft.com/office/drawing/2014/main" id="{2E453714-7385-4FF4-A240-EF6F322706DD}"/>
              </a:ext>
            </a:extLst>
          </p:cNvPr>
          <p:cNvSpPr/>
          <p:nvPr/>
        </p:nvSpPr>
        <p:spPr>
          <a:xfrm>
            <a:off x="7422307" y="4159898"/>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61" name="Rectangle 160">
            <a:extLst>
              <a:ext uri="{FF2B5EF4-FFF2-40B4-BE49-F238E27FC236}">
                <a16:creationId xmlns:a16="http://schemas.microsoft.com/office/drawing/2014/main" id="{6AA2915D-9E51-40EF-9075-FED9597CD337}"/>
              </a:ext>
            </a:extLst>
          </p:cNvPr>
          <p:cNvSpPr/>
          <p:nvPr/>
        </p:nvSpPr>
        <p:spPr>
          <a:xfrm>
            <a:off x="8421651" y="4159898"/>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162" name="Rectangle 161">
            <a:extLst>
              <a:ext uri="{FF2B5EF4-FFF2-40B4-BE49-F238E27FC236}">
                <a16:creationId xmlns:a16="http://schemas.microsoft.com/office/drawing/2014/main" id="{A399123C-E5AD-4D96-8340-F2A48C370FC6}"/>
              </a:ext>
            </a:extLst>
          </p:cNvPr>
          <p:cNvSpPr/>
          <p:nvPr/>
        </p:nvSpPr>
        <p:spPr>
          <a:xfrm>
            <a:off x="9433423" y="4155795"/>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cxnSp>
        <p:nvCxnSpPr>
          <p:cNvPr id="163" name="Straight Arrow Connector 162">
            <a:extLst>
              <a:ext uri="{FF2B5EF4-FFF2-40B4-BE49-F238E27FC236}">
                <a16:creationId xmlns:a16="http://schemas.microsoft.com/office/drawing/2014/main" id="{A34A459A-F9D7-4F45-A08C-D4E0BAA53762}"/>
              </a:ext>
            </a:extLst>
          </p:cNvPr>
          <p:cNvCxnSpPr>
            <a:cxnSpLocks/>
            <a:stCxn id="138" idx="2"/>
            <a:endCxn id="143" idx="0"/>
          </p:cNvCxnSpPr>
          <p:nvPr/>
        </p:nvCxnSpPr>
        <p:spPr>
          <a:xfrm flipH="1">
            <a:off x="1179044" y="1947870"/>
            <a:ext cx="195687" cy="911792"/>
          </a:xfrm>
          <a:prstGeom prst="straightConnector1">
            <a:avLst/>
          </a:prstGeom>
          <a:noFill/>
          <a:ln w="38100" cap="flat" cmpd="sng" algn="ctr">
            <a:solidFill>
              <a:srgbClr val="FFC000"/>
            </a:solidFill>
            <a:prstDash val="solid"/>
            <a:miter lim="800000"/>
            <a:tailEnd type="triangle"/>
          </a:ln>
          <a:effectLst/>
        </p:spPr>
      </p:cxnSp>
      <p:cxnSp>
        <p:nvCxnSpPr>
          <p:cNvPr id="164" name="Straight Arrow Connector 163">
            <a:extLst>
              <a:ext uri="{FF2B5EF4-FFF2-40B4-BE49-F238E27FC236}">
                <a16:creationId xmlns:a16="http://schemas.microsoft.com/office/drawing/2014/main" id="{D0C87B4D-303A-4B8E-9549-09BCDFD24271}"/>
              </a:ext>
            </a:extLst>
          </p:cNvPr>
          <p:cNvCxnSpPr>
            <a:cxnSpLocks/>
            <a:stCxn id="138" idx="2"/>
            <a:endCxn id="144" idx="0"/>
          </p:cNvCxnSpPr>
          <p:nvPr/>
        </p:nvCxnSpPr>
        <p:spPr>
          <a:xfrm>
            <a:off x="1374731" y="1947870"/>
            <a:ext cx="892817" cy="930371"/>
          </a:xfrm>
          <a:prstGeom prst="straightConnector1">
            <a:avLst/>
          </a:prstGeom>
          <a:noFill/>
          <a:ln w="38100" cap="flat" cmpd="sng" algn="ctr">
            <a:solidFill>
              <a:srgbClr val="FFC000"/>
            </a:solidFill>
            <a:prstDash val="solid"/>
            <a:miter lim="800000"/>
            <a:tailEnd type="triangle"/>
          </a:ln>
          <a:effectLst/>
        </p:spPr>
      </p:cxnSp>
      <p:cxnSp>
        <p:nvCxnSpPr>
          <p:cNvPr id="165" name="Straight Arrow Connector 164">
            <a:extLst>
              <a:ext uri="{FF2B5EF4-FFF2-40B4-BE49-F238E27FC236}">
                <a16:creationId xmlns:a16="http://schemas.microsoft.com/office/drawing/2014/main" id="{5223FC99-DFEF-4698-8E98-F83765D3CE5A}"/>
              </a:ext>
            </a:extLst>
          </p:cNvPr>
          <p:cNvCxnSpPr>
            <a:cxnSpLocks/>
            <a:stCxn id="138" idx="2"/>
            <a:endCxn id="145" idx="0"/>
          </p:cNvCxnSpPr>
          <p:nvPr/>
        </p:nvCxnSpPr>
        <p:spPr>
          <a:xfrm>
            <a:off x="1374731" y="1947870"/>
            <a:ext cx="1996753" cy="934817"/>
          </a:xfrm>
          <a:prstGeom prst="straightConnector1">
            <a:avLst/>
          </a:prstGeom>
          <a:noFill/>
          <a:ln w="38100" cap="flat" cmpd="sng" algn="ctr">
            <a:solidFill>
              <a:srgbClr val="FFC000"/>
            </a:solidFill>
            <a:prstDash val="solid"/>
            <a:miter lim="800000"/>
            <a:tailEnd type="triangle"/>
          </a:ln>
          <a:effectLst/>
        </p:spPr>
      </p:cxnSp>
      <p:cxnSp>
        <p:nvCxnSpPr>
          <p:cNvPr id="166" name="Straight Arrow Connector 165">
            <a:extLst>
              <a:ext uri="{FF2B5EF4-FFF2-40B4-BE49-F238E27FC236}">
                <a16:creationId xmlns:a16="http://schemas.microsoft.com/office/drawing/2014/main" id="{DB60A82A-935E-47B1-896E-3B64FCDB1A3A}"/>
              </a:ext>
            </a:extLst>
          </p:cNvPr>
          <p:cNvCxnSpPr>
            <a:cxnSpLocks/>
            <a:stCxn id="139" idx="2"/>
            <a:endCxn id="147" idx="0"/>
          </p:cNvCxnSpPr>
          <p:nvPr/>
        </p:nvCxnSpPr>
        <p:spPr>
          <a:xfrm>
            <a:off x="2352165" y="1960322"/>
            <a:ext cx="2102732" cy="925299"/>
          </a:xfrm>
          <a:prstGeom prst="straightConnector1">
            <a:avLst/>
          </a:prstGeom>
          <a:noFill/>
          <a:ln w="38100" cap="flat" cmpd="sng" algn="ctr">
            <a:solidFill>
              <a:srgbClr val="FFC000"/>
            </a:solidFill>
            <a:prstDash val="solid"/>
            <a:miter lim="800000"/>
            <a:tailEnd type="triangle"/>
          </a:ln>
          <a:effectLst/>
        </p:spPr>
      </p:cxnSp>
      <p:cxnSp>
        <p:nvCxnSpPr>
          <p:cNvPr id="167" name="Straight Arrow Connector 166">
            <a:extLst>
              <a:ext uri="{FF2B5EF4-FFF2-40B4-BE49-F238E27FC236}">
                <a16:creationId xmlns:a16="http://schemas.microsoft.com/office/drawing/2014/main" id="{13F6DFA1-E666-46DB-8EFB-72B3A63F48A6}"/>
              </a:ext>
            </a:extLst>
          </p:cNvPr>
          <p:cNvCxnSpPr>
            <a:cxnSpLocks/>
            <a:stCxn id="139" idx="2"/>
            <a:endCxn id="148" idx="0"/>
          </p:cNvCxnSpPr>
          <p:nvPr/>
        </p:nvCxnSpPr>
        <p:spPr>
          <a:xfrm>
            <a:off x="2352165" y="1960322"/>
            <a:ext cx="3191236" cy="943878"/>
          </a:xfrm>
          <a:prstGeom prst="straightConnector1">
            <a:avLst/>
          </a:prstGeom>
          <a:noFill/>
          <a:ln w="38100" cap="flat" cmpd="sng" algn="ctr">
            <a:solidFill>
              <a:srgbClr val="FFC000"/>
            </a:solidFill>
            <a:prstDash val="solid"/>
            <a:miter lim="800000"/>
            <a:tailEnd type="triangle"/>
          </a:ln>
          <a:effectLst/>
        </p:spPr>
      </p:cxnSp>
      <p:cxnSp>
        <p:nvCxnSpPr>
          <p:cNvPr id="168" name="Straight Arrow Connector 167">
            <a:extLst>
              <a:ext uri="{FF2B5EF4-FFF2-40B4-BE49-F238E27FC236}">
                <a16:creationId xmlns:a16="http://schemas.microsoft.com/office/drawing/2014/main" id="{EC151FFC-5AA8-47B1-9C02-1AB5C74E1573}"/>
              </a:ext>
            </a:extLst>
          </p:cNvPr>
          <p:cNvCxnSpPr>
            <a:cxnSpLocks/>
            <a:stCxn id="140" idx="2"/>
            <a:endCxn id="149" idx="0"/>
          </p:cNvCxnSpPr>
          <p:nvPr/>
        </p:nvCxnSpPr>
        <p:spPr>
          <a:xfrm>
            <a:off x="3343455" y="1963302"/>
            <a:ext cx="3303882" cy="945344"/>
          </a:xfrm>
          <a:prstGeom prst="straightConnector1">
            <a:avLst/>
          </a:prstGeom>
          <a:noFill/>
          <a:ln w="38100" cap="flat" cmpd="sng" algn="ctr">
            <a:solidFill>
              <a:srgbClr val="FFC000"/>
            </a:solidFill>
            <a:prstDash val="solid"/>
            <a:miter lim="800000"/>
            <a:tailEnd type="triangle"/>
          </a:ln>
          <a:effectLst/>
        </p:spPr>
      </p:cxnSp>
      <p:cxnSp>
        <p:nvCxnSpPr>
          <p:cNvPr id="169" name="Straight Arrow Connector 168">
            <a:extLst>
              <a:ext uri="{FF2B5EF4-FFF2-40B4-BE49-F238E27FC236}">
                <a16:creationId xmlns:a16="http://schemas.microsoft.com/office/drawing/2014/main" id="{566277B9-FEC1-4AB1-B71F-66350DA2A3DF}"/>
              </a:ext>
            </a:extLst>
          </p:cNvPr>
          <p:cNvCxnSpPr>
            <a:cxnSpLocks/>
            <a:stCxn id="173" idx="2"/>
            <a:endCxn id="150" idx="0"/>
          </p:cNvCxnSpPr>
          <p:nvPr/>
        </p:nvCxnSpPr>
        <p:spPr>
          <a:xfrm>
            <a:off x="4407047" y="1958048"/>
            <a:ext cx="3348942" cy="950157"/>
          </a:xfrm>
          <a:prstGeom prst="straightConnector1">
            <a:avLst/>
          </a:prstGeom>
          <a:noFill/>
          <a:ln w="38100" cap="flat" cmpd="sng" algn="ctr">
            <a:solidFill>
              <a:srgbClr val="FFC000"/>
            </a:solidFill>
            <a:prstDash val="solid"/>
            <a:miter lim="800000"/>
            <a:tailEnd type="triangle"/>
          </a:ln>
          <a:effectLst/>
        </p:spPr>
      </p:cxnSp>
      <p:cxnSp>
        <p:nvCxnSpPr>
          <p:cNvPr id="170" name="Straight Arrow Connector 169">
            <a:extLst>
              <a:ext uri="{FF2B5EF4-FFF2-40B4-BE49-F238E27FC236}">
                <a16:creationId xmlns:a16="http://schemas.microsoft.com/office/drawing/2014/main" id="{00DFB555-59B8-4B2B-B1BA-0A23FFE5545E}"/>
              </a:ext>
            </a:extLst>
          </p:cNvPr>
          <p:cNvCxnSpPr>
            <a:cxnSpLocks/>
            <a:stCxn id="173" idx="2"/>
            <a:endCxn id="151" idx="0"/>
          </p:cNvCxnSpPr>
          <p:nvPr/>
        </p:nvCxnSpPr>
        <p:spPr>
          <a:xfrm>
            <a:off x="4407047" y="1958048"/>
            <a:ext cx="4437446" cy="968736"/>
          </a:xfrm>
          <a:prstGeom prst="straightConnector1">
            <a:avLst/>
          </a:prstGeom>
          <a:noFill/>
          <a:ln w="38100" cap="flat" cmpd="sng" algn="ctr">
            <a:solidFill>
              <a:srgbClr val="FFC000"/>
            </a:solidFill>
            <a:prstDash val="solid"/>
            <a:miter lim="800000"/>
            <a:tailEnd type="triangle"/>
          </a:ln>
          <a:effectLst/>
        </p:spPr>
      </p:cxnSp>
      <p:cxnSp>
        <p:nvCxnSpPr>
          <p:cNvPr id="171" name="Straight Arrow Connector 170">
            <a:extLst>
              <a:ext uri="{FF2B5EF4-FFF2-40B4-BE49-F238E27FC236}">
                <a16:creationId xmlns:a16="http://schemas.microsoft.com/office/drawing/2014/main" id="{FEFE92A1-36EB-4697-B0E0-4213CBE466CC}"/>
              </a:ext>
            </a:extLst>
          </p:cNvPr>
          <p:cNvCxnSpPr>
            <a:cxnSpLocks/>
            <a:stCxn id="173" idx="2"/>
            <a:endCxn id="152" idx="0"/>
          </p:cNvCxnSpPr>
          <p:nvPr/>
        </p:nvCxnSpPr>
        <p:spPr>
          <a:xfrm>
            <a:off x="4407047" y="1958048"/>
            <a:ext cx="5541382" cy="973182"/>
          </a:xfrm>
          <a:prstGeom prst="straightConnector1">
            <a:avLst/>
          </a:prstGeom>
          <a:noFill/>
          <a:ln w="38100" cap="flat" cmpd="sng" algn="ctr">
            <a:solidFill>
              <a:srgbClr val="FFC000"/>
            </a:solidFill>
            <a:prstDash val="solid"/>
            <a:miter lim="800000"/>
            <a:tailEnd type="triangle"/>
          </a:ln>
          <a:effectLst/>
        </p:spPr>
      </p:cxnSp>
      <p:cxnSp>
        <p:nvCxnSpPr>
          <p:cNvPr id="172" name="Straight Arrow Connector 171">
            <a:extLst>
              <a:ext uri="{FF2B5EF4-FFF2-40B4-BE49-F238E27FC236}">
                <a16:creationId xmlns:a16="http://schemas.microsoft.com/office/drawing/2014/main" id="{C66DDF85-4861-400A-8561-594C2D32AE0F}"/>
              </a:ext>
            </a:extLst>
          </p:cNvPr>
          <p:cNvCxnSpPr>
            <a:cxnSpLocks/>
            <a:stCxn id="143" idx="2"/>
            <a:endCxn id="154" idx="0"/>
          </p:cNvCxnSpPr>
          <p:nvPr/>
        </p:nvCxnSpPr>
        <p:spPr>
          <a:xfrm>
            <a:off x="1179044" y="3128548"/>
            <a:ext cx="134259" cy="1077093"/>
          </a:xfrm>
          <a:prstGeom prst="straightConnector1">
            <a:avLst/>
          </a:prstGeom>
          <a:noFill/>
          <a:ln w="38100" cap="flat" cmpd="sng" algn="ctr">
            <a:solidFill>
              <a:srgbClr val="FFC000"/>
            </a:solidFill>
            <a:prstDash val="solid"/>
            <a:miter lim="800000"/>
            <a:tailEnd type="triangle"/>
          </a:ln>
          <a:effectLst/>
        </p:spPr>
      </p:cxnSp>
      <p:sp>
        <p:nvSpPr>
          <p:cNvPr id="173" name="Rectangle 172">
            <a:extLst>
              <a:ext uri="{FF2B5EF4-FFF2-40B4-BE49-F238E27FC236}">
                <a16:creationId xmlns:a16="http://schemas.microsoft.com/office/drawing/2014/main" id="{F04F3869-E6C1-43C5-AE71-2BB64A14326B}"/>
              </a:ext>
            </a:extLst>
          </p:cNvPr>
          <p:cNvSpPr/>
          <p:nvPr/>
        </p:nvSpPr>
        <p:spPr>
          <a:xfrm>
            <a:off x="3986755" y="1716736"/>
            <a:ext cx="840584" cy="241312"/>
          </a:xfrm>
          <a:prstGeom prst="rect">
            <a:avLst/>
          </a:prstGeom>
          <a:solidFill>
            <a:srgbClr val="3A8FCC">
              <a:lumMod val="40000"/>
              <a:lumOff val="6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DOI</a:t>
            </a:r>
          </a:p>
        </p:txBody>
      </p:sp>
      <p:cxnSp>
        <p:nvCxnSpPr>
          <p:cNvPr id="174" name="Straight Arrow Connector 173">
            <a:extLst>
              <a:ext uri="{FF2B5EF4-FFF2-40B4-BE49-F238E27FC236}">
                <a16:creationId xmlns:a16="http://schemas.microsoft.com/office/drawing/2014/main" id="{6612E331-0FF0-4917-AC4F-D9C6E418CA35}"/>
              </a:ext>
            </a:extLst>
          </p:cNvPr>
          <p:cNvCxnSpPr>
            <a:cxnSpLocks/>
            <a:stCxn id="143" idx="2"/>
            <a:endCxn id="158" idx="0"/>
          </p:cNvCxnSpPr>
          <p:nvPr/>
        </p:nvCxnSpPr>
        <p:spPr>
          <a:xfrm>
            <a:off x="1179044" y="3128548"/>
            <a:ext cx="4625512" cy="1027247"/>
          </a:xfrm>
          <a:prstGeom prst="straightConnector1">
            <a:avLst/>
          </a:prstGeom>
          <a:noFill/>
          <a:ln w="38100" cap="flat" cmpd="sng" algn="ctr">
            <a:solidFill>
              <a:srgbClr val="FFC000"/>
            </a:solidFill>
            <a:prstDash val="solid"/>
            <a:miter lim="800000"/>
            <a:tailEnd type="triangle"/>
          </a:ln>
          <a:effectLst/>
        </p:spPr>
      </p:cxnSp>
      <p:cxnSp>
        <p:nvCxnSpPr>
          <p:cNvPr id="175" name="Straight Arrow Connector 174">
            <a:extLst>
              <a:ext uri="{FF2B5EF4-FFF2-40B4-BE49-F238E27FC236}">
                <a16:creationId xmlns:a16="http://schemas.microsoft.com/office/drawing/2014/main" id="{C3CA7B3D-A414-4003-AB51-A7B28FCAEEBC}"/>
              </a:ext>
            </a:extLst>
          </p:cNvPr>
          <p:cNvCxnSpPr>
            <a:cxnSpLocks/>
            <a:stCxn id="144" idx="2"/>
            <a:endCxn id="159" idx="0"/>
          </p:cNvCxnSpPr>
          <p:nvPr/>
        </p:nvCxnSpPr>
        <p:spPr>
          <a:xfrm>
            <a:off x="2267548" y="3147127"/>
            <a:ext cx="4536288" cy="1012771"/>
          </a:xfrm>
          <a:prstGeom prst="straightConnector1">
            <a:avLst/>
          </a:prstGeom>
          <a:noFill/>
          <a:ln w="38100" cap="flat" cmpd="sng" algn="ctr">
            <a:solidFill>
              <a:srgbClr val="FFC000"/>
            </a:solidFill>
            <a:prstDash val="solid"/>
            <a:miter lim="800000"/>
            <a:tailEnd type="triangle"/>
          </a:ln>
          <a:effectLst/>
        </p:spPr>
      </p:cxnSp>
      <p:cxnSp>
        <p:nvCxnSpPr>
          <p:cNvPr id="176" name="Straight Arrow Connector 175">
            <a:extLst>
              <a:ext uri="{FF2B5EF4-FFF2-40B4-BE49-F238E27FC236}">
                <a16:creationId xmlns:a16="http://schemas.microsoft.com/office/drawing/2014/main" id="{DD428668-CA7F-4A82-96BD-80B870F7BB14}"/>
              </a:ext>
            </a:extLst>
          </p:cNvPr>
          <p:cNvCxnSpPr>
            <a:cxnSpLocks/>
            <a:stCxn id="145" idx="2"/>
            <a:endCxn id="160" idx="0"/>
          </p:cNvCxnSpPr>
          <p:nvPr/>
        </p:nvCxnSpPr>
        <p:spPr>
          <a:xfrm>
            <a:off x="3371484" y="3151573"/>
            <a:ext cx="4471115" cy="1008325"/>
          </a:xfrm>
          <a:prstGeom prst="straightConnector1">
            <a:avLst/>
          </a:prstGeom>
          <a:noFill/>
          <a:ln w="38100" cap="flat" cmpd="sng" algn="ctr">
            <a:solidFill>
              <a:srgbClr val="FFC000"/>
            </a:solidFill>
            <a:prstDash val="solid"/>
            <a:miter lim="800000"/>
            <a:tailEnd type="triangle"/>
          </a:ln>
          <a:effectLst/>
        </p:spPr>
      </p:cxnSp>
      <p:cxnSp>
        <p:nvCxnSpPr>
          <p:cNvPr id="177" name="Straight Arrow Connector 176">
            <a:extLst>
              <a:ext uri="{FF2B5EF4-FFF2-40B4-BE49-F238E27FC236}">
                <a16:creationId xmlns:a16="http://schemas.microsoft.com/office/drawing/2014/main" id="{D38B0623-A47F-45F3-8DDE-5E58C07A28A2}"/>
              </a:ext>
            </a:extLst>
          </p:cNvPr>
          <p:cNvCxnSpPr>
            <a:cxnSpLocks/>
            <a:stCxn id="147" idx="2"/>
            <a:endCxn id="155" idx="0"/>
          </p:cNvCxnSpPr>
          <p:nvPr/>
        </p:nvCxnSpPr>
        <p:spPr>
          <a:xfrm flipH="1">
            <a:off x="2401807" y="3154507"/>
            <a:ext cx="2053090" cy="1051134"/>
          </a:xfrm>
          <a:prstGeom prst="straightConnector1">
            <a:avLst/>
          </a:prstGeom>
          <a:noFill/>
          <a:ln w="38100" cap="flat" cmpd="sng" algn="ctr">
            <a:solidFill>
              <a:srgbClr val="FFC000"/>
            </a:solidFill>
            <a:prstDash val="solid"/>
            <a:miter lim="800000"/>
            <a:tailEnd type="triangle"/>
          </a:ln>
          <a:effectLst/>
        </p:spPr>
      </p:cxnSp>
      <p:cxnSp>
        <p:nvCxnSpPr>
          <p:cNvPr id="178" name="Straight Arrow Connector 177">
            <a:extLst>
              <a:ext uri="{FF2B5EF4-FFF2-40B4-BE49-F238E27FC236}">
                <a16:creationId xmlns:a16="http://schemas.microsoft.com/office/drawing/2014/main" id="{9A6C57BD-F20C-468E-A3C0-89C76FEE529C}"/>
              </a:ext>
            </a:extLst>
          </p:cNvPr>
          <p:cNvCxnSpPr>
            <a:cxnSpLocks/>
            <a:stCxn id="149" idx="2"/>
            <a:endCxn id="156" idx="0"/>
          </p:cNvCxnSpPr>
          <p:nvPr/>
        </p:nvCxnSpPr>
        <p:spPr>
          <a:xfrm flipH="1">
            <a:off x="3505743" y="3177532"/>
            <a:ext cx="3141594" cy="1032555"/>
          </a:xfrm>
          <a:prstGeom prst="straightConnector1">
            <a:avLst/>
          </a:prstGeom>
          <a:noFill/>
          <a:ln w="38100" cap="flat" cmpd="sng" algn="ctr">
            <a:solidFill>
              <a:srgbClr val="FFC000"/>
            </a:solidFill>
            <a:prstDash val="solid"/>
            <a:miter lim="800000"/>
            <a:tailEnd type="triangle"/>
          </a:ln>
          <a:effectLst/>
        </p:spPr>
      </p:cxnSp>
      <p:cxnSp>
        <p:nvCxnSpPr>
          <p:cNvPr id="179" name="Straight Arrow Connector 178">
            <a:extLst>
              <a:ext uri="{FF2B5EF4-FFF2-40B4-BE49-F238E27FC236}">
                <a16:creationId xmlns:a16="http://schemas.microsoft.com/office/drawing/2014/main" id="{2C65214E-4C18-43D6-8F50-A4C23D2701F1}"/>
              </a:ext>
            </a:extLst>
          </p:cNvPr>
          <p:cNvCxnSpPr>
            <a:cxnSpLocks/>
            <a:stCxn id="150" idx="2"/>
            <a:endCxn id="161" idx="0"/>
          </p:cNvCxnSpPr>
          <p:nvPr/>
        </p:nvCxnSpPr>
        <p:spPr>
          <a:xfrm>
            <a:off x="7755989" y="3177091"/>
            <a:ext cx="1085954" cy="982807"/>
          </a:xfrm>
          <a:prstGeom prst="straightConnector1">
            <a:avLst/>
          </a:prstGeom>
          <a:noFill/>
          <a:ln w="38100" cap="flat" cmpd="sng" algn="ctr">
            <a:solidFill>
              <a:srgbClr val="FFC000"/>
            </a:solidFill>
            <a:prstDash val="solid"/>
            <a:miter lim="800000"/>
            <a:tailEnd type="triangle"/>
          </a:ln>
          <a:effectLst/>
        </p:spPr>
      </p:cxnSp>
      <p:cxnSp>
        <p:nvCxnSpPr>
          <p:cNvPr id="180" name="Straight Arrow Connector 179">
            <a:extLst>
              <a:ext uri="{FF2B5EF4-FFF2-40B4-BE49-F238E27FC236}">
                <a16:creationId xmlns:a16="http://schemas.microsoft.com/office/drawing/2014/main" id="{85CE7C82-3C8B-4D2D-9CF8-71C165176DCD}"/>
              </a:ext>
            </a:extLst>
          </p:cNvPr>
          <p:cNvCxnSpPr>
            <a:cxnSpLocks/>
            <a:stCxn id="148" idx="2"/>
            <a:endCxn id="162" idx="0"/>
          </p:cNvCxnSpPr>
          <p:nvPr/>
        </p:nvCxnSpPr>
        <p:spPr>
          <a:xfrm>
            <a:off x="5543401" y="3173086"/>
            <a:ext cx="4310314" cy="982709"/>
          </a:xfrm>
          <a:prstGeom prst="straightConnector1">
            <a:avLst/>
          </a:prstGeom>
          <a:noFill/>
          <a:ln w="38100" cap="flat" cmpd="sng" algn="ctr">
            <a:solidFill>
              <a:srgbClr val="FFC000"/>
            </a:solidFill>
            <a:prstDash val="solid"/>
            <a:miter lim="800000"/>
            <a:tailEnd type="triangle"/>
          </a:ln>
          <a:effectLst/>
        </p:spPr>
      </p:cxnSp>
      <p:cxnSp>
        <p:nvCxnSpPr>
          <p:cNvPr id="181" name="Straight Arrow Connector 180">
            <a:extLst>
              <a:ext uri="{FF2B5EF4-FFF2-40B4-BE49-F238E27FC236}">
                <a16:creationId xmlns:a16="http://schemas.microsoft.com/office/drawing/2014/main" id="{361E5193-BABA-4B69-ABFE-F7F84B141D83}"/>
              </a:ext>
            </a:extLst>
          </p:cNvPr>
          <p:cNvCxnSpPr>
            <a:cxnSpLocks/>
            <a:stCxn id="152" idx="2"/>
            <a:endCxn id="157" idx="0"/>
          </p:cNvCxnSpPr>
          <p:nvPr/>
        </p:nvCxnSpPr>
        <p:spPr>
          <a:xfrm>
            <a:off x="9948429" y="3200116"/>
            <a:ext cx="931557" cy="965331"/>
          </a:xfrm>
          <a:prstGeom prst="straightConnector1">
            <a:avLst/>
          </a:prstGeom>
          <a:noFill/>
          <a:ln w="38100" cap="flat" cmpd="sng" algn="ctr">
            <a:solidFill>
              <a:srgbClr val="FFC000"/>
            </a:solidFill>
            <a:prstDash val="solid"/>
            <a:miter lim="800000"/>
            <a:tailEnd type="triangle"/>
          </a:ln>
          <a:effectLst/>
        </p:spPr>
      </p:cxnSp>
      <p:grpSp>
        <p:nvGrpSpPr>
          <p:cNvPr id="183" name="Group 182">
            <a:extLst>
              <a:ext uri="{FF2B5EF4-FFF2-40B4-BE49-F238E27FC236}">
                <a16:creationId xmlns:a16="http://schemas.microsoft.com/office/drawing/2014/main" id="{14F52AF7-90D7-40A2-BA42-4F436895270D}"/>
              </a:ext>
            </a:extLst>
          </p:cNvPr>
          <p:cNvGrpSpPr/>
          <p:nvPr/>
        </p:nvGrpSpPr>
        <p:grpSpPr>
          <a:xfrm>
            <a:off x="2043720" y="5069772"/>
            <a:ext cx="9628361" cy="1465556"/>
            <a:chOff x="-3876636" y="825191"/>
            <a:chExt cx="11897141" cy="2186631"/>
          </a:xfrm>
        </p:grpSpPr>
        <p:sp>
          <p:nvSpPr>
            <p:cNvPr id="184" name="Rectangle: Rounded Corners 183">
              <a:extLst>
                <a:ext uri="{FF2B5EF4-FFF2-40B4-BE49-F238E27FC236}">
                  <a16:creationId xmlns:a16="http://schemas.microsoft.com/office/drawing/2014/main" id="{FFC447D0-FC5D-41F1-80C9-83F6CCD4786C}"/>
                </a:ext>
              </a:extLst>
            </p:cNvPr>
            <p:cNvSpPr/>
            <p:nvPr/>
          </p:nvSpPr>
          <p:spPr>
            <a:xfrm>
              <a:off x="-3876636" y="825191"/>
              <a:ext cx="11897141" cy="1922454"/>
            </a:xfrm>
            <a:prstGeom prst="roundRect">
              <a:avLst/>
            </a:prstGeom>
            <a:solidFill>
              <a:srgbClr val="1A6F6D">
                <a:lumMod val="50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endParaRPr>
            </a:p>
          </p:txBody>
        </p:sp>
        <p:sp>
          <p:nvSpPr>
            <p:cNvPr id="185" name="Rectangle 184">
              <a:extLst>
                <a:ext uri="{FF2B5EF4-FFF2-40B4-BE49-F238E27FC236}">
                  <a16:creationId xmlns:a16="http://schemas.microsoft.com/office/drawing/2014/main" id="{16DB9485-C6B2-4077-B98A-C0D56A5A9CB8}"/>
                </a:ext>
              </a:extLst>
            </p:cNvPr>
            <p:cNvSpPr/>
            <p:nvPr/>
          </p:nvSpPr>
          <p:spPr>
            <a:xfrm>
              <a:off x="822890" y="2197740"/>
              <a:ext cx="1739638" cy="360040"/>
            </a:xfrm>
            <a:prstGeom prst="rect">
              <a:avLst/>
            </a:prstGeom>
            <a:solidFill>
              <a:srgbClr val="7030A0"/>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chemeClr val="bg1"/>
                  </a:solidFill>
                  <a:effectLst/>
                  <a:uLnTx/>
                  <a:uFillTx/>
                  <a:latin typeface="Arial" panose="020B0604020202020204"/>
                  <a:ea typeface="+mn-ea"/>
                  <a:cs typeface="+mn-cs"/>
                </a:rPr>
                <a:t>Reliquary</a:t>
              </a:r>
            </a:p>
          </p:txBody>
        </p:sp>
        <p:sp>
          <p:nvSpPr>
            <p:cNvPr id="186" name="Rectangle 185">
              <a:extLst>
                <a:ext uri="{FF2B5EF4-FFF2-40B4-BE49-F238E27FC236}">
                  <a16:creationId xmlns:a16="http://schemas.microsoft.com/office/drawing/2014/main" id="{DC3336BD-A936-4DD8-B71F-7FD84EE9C8F5}"/>
                </a:ext>
              </a:extLst>
            </p:cNvPr>
            <p:cNvSpPr/>
            <p:nvPr/>
          </p:nvSpPr>
          <p:spPr>
            <a:xfrm>
              <a:off x="2703464" y="2557780"/>
              <a:ext cx="5242107" cy="454042"/>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Aggregated Data Product/Paper</a:t>
              </a:r>
            </a:p>
          </p:txBody>
        </p:sp>
      </p:grpSp>
      <p:cxnSp>
        <p:nvCxnSpPr>
          <p:cNvPr id="188" name="Straight Arrow Connector 187">
            <a:extLst>
              <a:ext uri="{FF2B5EF4-FFF2-40B4-BE49-F238E27FC236}">
                <a16:creationId xmlns:a16="http://schemas.microsoft.com/office/drawing/2014/main" id="{764E4FDC-5A41-4579-9779-CEBAB3F3EA46}"/>
              </a:ext>
            </a:extLst>
          </p:cNvPr>
          <p:cNvCxnSpPr>
            <a:cxnSpLocks/>
            <a:stCxn id="158" idx="2"/>
            <a:endCxn id="207" idx="0"/>
          </p:cNvCxnSpPr>
          <p:nvPr/>
        </p:nvCxnSpPr>
        <p:spPr>
          <a:xfrm flipH="1">
            <a:off x="3067753" y="4424681"/>
            <a:ext cx="2736803" cy="1170300"/>
          </a:xfrm>
          <a:prstGeom prst="straightConnector1">
            <a:avLst/>
          </a:prstGeom>
          <a:noFill/>
          <a:ln w="38100" cap="flat" cmpd="sng" algn="ctr">
            <a:solidFill>
              <a:srgbClr val="FFC000"/>
            </a:solidFill>
            <a:prstDash val="solid"/>
            <a:miter lim="800000"/>
            <a:tailEnd type="triangle"/>
          </a:ln>
          <a:effectLst/>
        </p:spPr>
      </p:cxnSp>
      <p:cxnSp>
        <p:nvCxnSpPr>
          <p:cNvPr id="189" name="Straight Arrow Connector 188">
            <a:extLst>
              <a:ext uri="{FF2B5EF4-FFF2-40B4-BE49-F238E27FC236}">
                <a16:creationId xmlns:a16="http://schemas.microsoft.com/office/drawing/2014/main" id="{7B1DEC6D-8FA8-4B5E-BB98-36F6FB4C37A5}"/>
              </a:ext>
            </a:extLst>
          </p:cNvPr>
          <p:cNvCxnSpPr>
            <a:cxnSpLocks/>
            <a:stCxn id="159" idx="2"/>
            <a:endCxn id="208" idx="0"/>
          </p:cNvCxnSpPr>
          <p:nvPr/>
        </p:nvCxnSpPr>
        <p:spPr>
          <a:xfrm flipH="1">
            <a:off x="4067033" y="4428784"/>
            <a:ext cx="2736803" cy="1170300"/>
          </a:xfrm>
          <a:prstGeom prst="straightConnector1">
            <a:avLst/>
          </a:prstGeom>
          <a:noFill/>
          <a:ln w="38100" cap="flat" cmpd="sng" algn="ctr">
            <a:solidFill>
              <a:srgbClr val="FFC000"/>
            </a:solidFill>
            <a:prstDash val="solid"/>
            <a:miter lim="800000"/>
            <a:tailEnd type="triangle"/>
          </a:ln>
          <a:effectLst/>
        </p:spPr>
      </p:cxnSp>
      <p:cxnSp>
        <p:nvCxnSpPr>
          <p:cNvPr id="190" name="Straight Arrow Connector 189">
            <a:extLst>
              <a:ext uri="{FF2B5EF4-FFF2-40B4-BE49-F238E27FC236}">
                <a16:creationId xmlns:a16="http://schemas.microsoft.com/office/drawing/2014/main" id="{AC08309A-114A-42FF-9444-592F2277CBDE}"/>
              </a:ext>
            </a:extLst>
          </p:cNvPr>
          <p:cNvCxnSpPr>
            <a:cxnSpLocks/>
            <a:stCxn id="160" idx="2"/>
            <a:endCxn id="209" idx="0"/>
          </p:cNvCxnSpPr>
          <p:nvPr/>
        </p:nvCxnSpPr>
        <p:spPr>
          <a:xfrm flipH="1">
            <a:off x="5105796" y="4428784"/>
            <a:ext cx="2736803" cy="1170300"/>
          </a:xfrm>
          <a:prstGeom prst="straightConnector1">
            <a:avLst/>
          </a:prstGeom>
          <a:noFill/>
          <a:ln w="38100" cap="flat" cmpd="sng" algn="ctr">
            <a:solidFill>
              <a:srgbClr val="FFC000"/>
            </a:solidFill>
            <a:prstDash val="solid"/>
            <a:miter lim="800000"/>
            <a:tailEnd type="triangle"/>
          </a:ln>
          <a:effectLst/>
        </p:spPr>
      </p:cxnSp>
      <p:cxnSp>
        <p:nvCxnSpPr>
          <p:cNvPr id="191" name="Straight Arrow Connector 190">
            <a:extLst>
              <a:ext uri="{FF2B5EF4-FFF2-40B4-BE49-F238E27FC236}">
                <a16:creationId xmlns:a16="http://schemas.microsoft.com/office/drawing/2014/main" id="{5DDC41A6-6749-4B63-A7BA-1523C49D05F7}"/>
              </a:ext>
            </a:extLst>
          </p:cNvPr>
          <p:cNvCxnSpPr>
            <a:cxnSpLocks/>
            <a:stCxn id="161" idx="2"/>
            <a:endCxn id="210" idx="0"/>
          </p:cNvCxnSpPr>
          <p:nvPr/>
        </p:nvCxnSpPr>
        <p:spPr>
          <a:xfrm flipH="1">
            <a:off x="6105140" y="4428784"/>
            <a:ext cx="2736803" cy="1170300"/>
          </a:xfrm>
          <a:prstGeom prst="straightConnector1">
            <a:avLst/>
          </a:prstGeom>
          <a:noFill/>
          <a:ln w="38100" cap="flat" cmpd="sng" algn="ctr">
            <a:solidFill>
              <a:srgbClr val="FFC000"/>
            </a:solidFill>
            <a:prstDash val="solid"/>
            <a:miter lim="800000"/>
            <a:tailEnd type="triangle"/>
          </a:ln>
          <a:effectLst/>
        </p:spPr>
      </p:cxnSp>
      <p:cxnSp>
        <p:nvCxnSpPr>
          <p:cNvPr id="192" name="Straight Arrow Connector 191">
            <a:extLst>
              <a:ext uri="{FF2B5EF4-FFF2-40B4-BE49-F238E27FC236}">
                <a16:creationId xmlns:a16="http://schemas.microsoft.com/office/drawing/2014/main" id="{C4BAF311-181B-405A-A240-44E4345C67E9}"/>
              </a:ext>
            </a:extLst>
          </p:cNvPr>
          <p:cNvCxnSpPr>
            <a:cxnSpLocks/>
            <a:stCxn id="162" idx="2"/>
            <a:endCxn id="211" idx="0"/>
          </p:cNvCxnSpPr>
          <p:nvPr/>
        </p:nvCxnSpPr>
        <p:spPr>
          <a:xfrm flipH="1">
            <a:off x="7116912" y="4424681"/>
            <a:ext cx="2736803" cy="1170300"/>
          </a:xfrm>
          <a:prstGeom prst="straightConnector1">
            <a:avLst/>
          </a:prstGeom>
          <a:noFill/>
          <a:ln w="38100" cap="flat" cmpd="sng" algn="ctr">
            <a:solidFill>
              <a:srgbClr val="FFC000"/>
            </a:solidFill>
            <a:prstDash val="solid"/>
            <a:miter lim="800000"/>
            <a:tailEnd type="triangle"/>
          </a:ln>
          <a:effectLst/>
        </p:spPr>
      </p:cxnSp>
      <p:cxnSp>
        <p:nvCxnSpPr>
          <p:cNvPr id="193" name="Straight Arrow Connector 192">
            <a:extLst>
              <a:ext uri="{FF2B5EF4-FFF2-40B4-BE49-F238E27FC236}">
                <a16:creationId xmlns:a16="http://schemas.microsoft.com/office/drawing/2014/main" id="{30ACDFF3-612F-449B-85EF-6003A7431C60}"/>
              </a:ext>
            </a:extLst>
          </p:cNvPr>
          <p:cNvCxnSpPr>
            <a:cxnSpLocks/>
            <a:stCxn id="157" idx="2"/>
            <a:endCxn id="206" idx="0"/>
          </p:cNvCxnSpPr>
          <p:nvPr/>
        </p:nvCxnSpPr>
        <p:spPr>
          <a:xfrm flipH="1">
            <a:off x="8143183" y="4434333"/>
            <a:ext cx="2736803" cy="1170300"/>
          </a:xfrm>
          <a:prstGeom prst="straightConnector1">
            <a:avLst/>
          </a:prstGeom>
          <a:noFill/>
          <a:ln w="38100" cap="flat" cmpd="sng" algn="ctr">
            <a:solidFill>
              <a:srgbClr val="FFC000"/>
            </a:solidFill>
            <a:prstDash val="solid"/>
            <a:miter lim="800000"/>
            <a:tailEnd type="triangle"/>
          </a:ln>
          <a:effectLst/>
        </p:spPr>
      </p:cxnSp>
      <p:sp>
        <p:nvSpPr>
          <p:cNvPr id="196" name="Rectangle 195">
            <a:extLst>
              <a:ext uri="{FF2B5EF4-FFF2-40B4-BE49-F238E27FC236}">
                <a16:creationId xmlns:a16="http://schemas.microsoft.com/office/drawing/2014/main" id="{2A730D7F-E572-45F5-85EC-B4A2619C7ED0}"/>
              </a:ext>
            </a:extLst>
          </p:cNvPr>
          <p:cNvSpPr/>
          <p:nvPr/>
        </p:nvSpPr>
        <p:spPr>
          <a:xfrm>
            <a:off x="376844" y="4652980"/>
            <a:ext cx="2402707" cy="339089"/>
          </a:xfrm>
          <a:prstGeom prst="rect">
            <a:avLst/>
          </a:prstGeom>
          <a:solidFill>
            <a:srgbClr val="FAFBFA">
              <a:lumMod val="5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FAFBFA"/>
                </a:solidFill>
                <a:effectLst/>
                <a:uLnTx/>
                <a:uFillTx/>
                <a:latin typeface="Arial" panose="020B0604020202020204"/>
                <a:ea typeface="+mn-ea"/>
                <a:cs typeface="+mn-cs"/>
              </a:rPr>
              <a:t>Data delivery/request</a:t>
            </a:r>
          </a:p>
        </p:txBody>
      </p:sp>
      <p:sp>
        <p:nvSpPr>
          <p:cNvPr id="197" name="Rectangle 196">
            <a:extLst>
              <a:ext uri="{FF2B5EF4-FFF2-40B4-BE49-F238E27FC236}">
                <a16:creationId xmlns:a16="http://schemas.microsoft.com/office/drawing/2014/main" id="{BB66D6CF-03F4-43C7-B654-D3E11846AFC9}"/>
              </a:ext>
            </a:extLst>
          </p:cNvPr>
          <p:cNvSpPr/>
          <p:nvPr/>
        </p:nvSpPr>
        <p:spPr>
          <a:xfrm>
            <a:off x="8720905" y="5348302"/>
            <a:ext cx="1350542" cy="744260"/>
          </a:xfrm>
          <a:prstGeom prst="rect">
            <a:avLst/>
          </a:prstGeom>
          <a:solidFill>
            <a:srgbClr val="EDAC37"/>
          </a:solidFill>
          <a:ln w="12700" cap="flat" cmpd="sng" algn="ctr">
            <a:solidFill>
              <a:srgbClr val="1A6F6D">
                <a:shade val="50000"/>
              </a:srgbClr>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Code</a:t>
            </a:r>
          </a:p>
        </p:txBody>
      </p:sp>
      <p:sp>
        <p:nvSpPr>
          <p:cNvPr id="198" name="Rectangle 197">
            <a:extLst>
              <a:ext uri="{FF2B5EF4-FFF2-40B4-BE49-F238E27FC236}">
                <a16:creationId xmlns:a16="http://schemas.microsoft.com/office/drawing/2014/main" id="{139A612D-85B0-4F5C-AB39-9E5FD5FC3433}"/>
              </a:ext>
            </a:extLst>
          </p:cNvPr>
          <p:cNvSpPr/>
          <p:nvPr/>
        </p:nvSpPr>
        <p:spPr>
          <a:xfrm>
            <a:off x="10120925" y="5188228"/>
            <a:ext cx="1426866" cy="801474"/>
          </a:xfrm>
          <a:prstGeom prst="rect">
            <a:avLst/>
          </a:prstGeom>
          <a:solidFill>
            <a:srgbClr val="F6D498"/>
          </a:solidFill>
          <a:ln w="12700" cap="flat" cmpd="sng" algn="ctr">
            <a:solidFill>
              <a:srgbClr val="1A6F6D">
                <a:shade val="50000"/>
              </a:srgbClr>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srgbClr val="000000"/>
                </a:solidFill>
                <a:effectLst/>
                <a:uLnTx/>
                <a:uFillTx/>
                <a:latin typeface="Arial" panose="020B0604020202020204"/>
                <a:ea typeface="+mn-ea"/>
                <a:cs typeface="+mn-cs"/>
              </a:rPr>
              <a:t>Methodology</a:t>
            </a:r>
          </a:p>
        </p:txBody>
      </p:sp>
      <p:sp>
        <p:nvSpPr>
          <p:cNvPr id="206" name="Rectangle 205">
            <a:extLst>
              <a:ext uri="{FF2B5EF4-FFF2-40B4-BE49-F238E27FC236}">
                <a16:creationId xmlns:a16="http://schemas.microsoft.com/office/drawing/2014/main" id="{4C57047C-0A06-4B83-A68E-B1410EB4DEB1}"/>
              </a:ext>
            </a:extLst>
          </p:cNvPr>
          <p:cNvSpPr/>
          <p:nvPr/>
        </p:nvSpPr>
        <p:spPr>
          <a:xfrm>
            <a:off x="7695108" y="5604633"/>
            <a:ext cx="896149"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207" name="Rectangle 206">
            <a:extLst>
              <a:ext uri="{FF2B5EF4-FFF2-40B4-BE49-F238E27FC236}">
                <a16:creationId xmlns:a16="http://schemas.microsoft.com/office/drawing/2014/main" id="{26D69917-DFAA-4913-83C8-51F68F02CBA5}"/>
              </a:ext>
            </a:extLst>
          </p:cNvPr>
          <p:cNvSpPr/>
          <p:nvPr/>
        </p:nvSpPr>
        <p:spPr>
          <a:xfrm>
            <a:off x="2619678" y="5594981"/>
            <a:ext cx="896149"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208" name="Rectangle 207">
            <a:extLst>
              <a:ext uri="{FF2B5EF4-FFF2-40B4-BE49-F238E27FC236}">
                <a16:creationId xmlns:a16="http://schemas.microsoft.com/office/drawing/2014/main" id="{9F8C9F02-CEDE-44C8-B18B-79E01BF14CBC}"/>
              </a:ext>
            </a:extLst>
          </p:cNvPr>
          <p:cNvSpPr/>
          <p:nvPr/>
        </p:nvSpPr>
        <p:spPr>
          <a:xfrm>
            <a:off x="3618958" y="5599084"/>
            <a:ext cx="896149"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209" name="Rectangle 208">
            <a:extLst>
              <a:ext uri="{FF2B5EF4-FFF2-40B4-BE49-F238E27FC236}">
                <a16:creationId xmlns:a16="http://schemas.microsoft.com/office/drawing/2014/main" id="{66FA22E1-DC1C-4B07-BB09-6FE8A468B456}"/>
              </a:ext>
            </a:extLst>
          </p:cNvPr>
          <p:cNvSpPr/>
          <p:nvPr/>
        </p:nvSpPr>
        <p:spPr>
          <a:xfrm>
            <a:off x="4657721" y="5599084"/>
            <a:ext cx="896149"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210" name="Rectangle 209">
            <a:extLst>
              <a:ext uri="{FF2B5EF4-FFF2-40B4-BE49-F238E27FC236}">
                <a16:creationId xmlns:a16="http://schemas.microsoft.com/office/drawing/2014/main" id="{868F14B7-3E98-4572-A7F2-3C647783F906}"/>
              </a:ext>
            </a:extLst>
          </p:cNvPr>
          <p:cNvSpPr/>
          <p:nvPr/>
        </p:nvSpPr>
        <p:spPr>
          <a:xfrm>
            <a:off x="5657065" y="5599084"/>
            <a:ext cx="896149"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211" name="Rectangle 210">
            <a:extLst>
              <a:ext uri="{FF2B5EF4-FFF2-40B4-BE49-F238E27FC236}">
                <a16:creationId xmlns:a16="http://schemas.microsoft.com/office/drawing/2014/main" id="{D3599B28-0E47-484C-9789-FF8C946EDC6C}"/>
              </a:ext>
            </a:extLst>
          </p:cNvPr>
          <p:cNvSpPr/>
          <p:nvPr/>
        </p:nvSpPr>
        <p:spPr>
          <a:xfrm>
            <a:off x="6668837" y="5594981"/>
            <a:ext cx="896149"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237" name="Rectangle 236">
            <a:extLst>
              <a:ext uri="{FF2B5EF4-FFF2-40B4-BE49-F238E27FC236}">
                <a16:creationId xmlns:a16="http://schemas.microsoft.com/office/drawing/2014/main" id="{644CE150-5905-49D9-99DD-3EE6755545E1}"/>
              </a:ext>
            </a:extLst>
          </p:cNvPr>
          <p:cNvSpPr/>
          <p:nvPr/>
        </p:nvSpPr>
        <p:spPr>
          <a:xfrm>
            <a:off x="8988169" y="5733527"/>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238" name="Rectangle 237">
            <a:extLst>
              <a:ext uri="{FF2B5EF4-FFF2-40B4-BE49-F238E27FC236}">
                <a16:creationId xmlns:a16="http://schemas.microsoft.com/office/drawing/2014/main" id="{B6888EF0-CB63-459E-8A3E-35BCD31CB224}"/>
              </a:ext>
            </a:extLst>
          </p:cNvPr>
          <p:cNvSpPr/>
          <p:nvPr/>
        </p:nvSpPr>
        <p:spPr>
          <a:xfrm>
            <a:off x="10409219" y="5611969"/>
            <a:ext cx="840584" cy="268886"/>
          </a:xfrm>
          <a:prstGeom prst="rect">
            <a:avLst/>
          </a:prstGeom>
          <a:solidFill>
            <a:srgbClr val="95C8ED">
              <a:lumMod val="75000"/>
            </a:srgbClr>
          </a:solidFill>
          <a:ln w="12700" cap="flat" cmpd="sng" algn="ctr">
            <a:solidFill>
              <a:srgbClr val="1A6F6D">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a:ea typeface="+mn-ea"/>
                <a:cs typeface="+mn-cs"/>
              </a:rPr>
              <a:t>PID</a:t>
            </a:r>
          </a:p>
        </p:txBody>
      </p:sp>
      <p:sp>
        <p:nvSpPr>
          <p:cNvPr id="245" name="TextBox 244">
            <a:extLst>
              <a:ext uri="{FF2B5EF4-FFF2-40B4-BE49-F238E27FC236}">
                <a16:creationId xmlns:a16="http://schemas.microsoft.com/office/drawing/2014/main" id="{AC925CC1-CCF1-4707-BD85-5005753375F5}"/>
              </a:ext>
            </a:extLst>
          </p:cNvPr>
          <p:cNvSpPr txBox="1"/>
          <p:nvPr/>
        </p:nvSpPr>
        <p:spPr>
          <a:xfrm>
            <a:off x="0" y="6628793"/>
            <a:ext cx="11300278" cy="215444"/>
          </a:xfrm>
          <a:prstGeom prst="rect">
            <a:avLst/>
          </a:prstGeom>
          <a:noFill/>
        </p:spPr>
        <p:txBody>
          <a:bodyPr wrap="square" rtlCol="0">
            <a:spAutoFit/>
          </a:bodyPr>
          <a:lstStyle/>
          <a:p>
            <a:r>
              <a:rPr lang="en-GB" sz="800" dirty="0"/>
              <a:t>Stall, Shelley, Buck, Justin, Ayliffe, James, Stockhause, Martina, Agarwal, Deb, Coward, Caroline, &amp; Erdmann, Chris. (2021, October 29). Data Citation Community of Practice - 29 October 2021 Workshop. </a:t>
            </a:r>
            <a:r>
              <a:rPr lang="en-GB" sz="800" dirty="0" err="1"/>
              <a:t>Zenodo</a:t>
            </a:r>
            <a:r>
              <a:rPr lang="en-GB" sz="800" dirty="0"/>
              <a:t>. </a:t>
            </a:r>
            <a:r>
              <a:rPr lang="en-GB" sz="800" dirty="0">
                <a:hlinkClick r:id="rId2"/>
              </a:rPr>
              <a:t>https://doi.org/10.5281/zenodo.5641236</a:t>
            </a:r>
            <a:endParaRPr lang="en-GB" sz="800" dirty="0"/>
          </a:p>
        </p:txBody>
      </p:sp>
    </p:spTree>
    <p:extLst>
      <p:ext uri="{BB962C8B-B14F-4D97-AF65-F5344CB8AC3E}">
        <p14:creationId xmlns:p14="http://schemas.microsoft.com/office/powerpoint/2010/main" val="2062108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D12E4-BBAF-4C63-8BBB-A032EA1F4B34}"/>
              </a:ext>
            </a:extLst>
          </p:cNvPr>
          <p:cNvSpPr>
            <a:spLocks noGrp="1"/>
          </p:cNvSpPr>
          <p:nvPr>
            <p:ph type="title"/>
          </p:nvPr>
        </p:nvSpPr>
        <p:spPr>
          <a:xfrm>
            <a:off x="0" y="-46400"/>
            <a:ext cx="10515600" cy="1325563"/>
          </a:xfrm>
        </p:spPr>
        <p:txBody>
          <a:bodyPr/>
          <a:lstStyle/>
          <a:p>
            <a:r>
              <a:rPr lang="en-GB" dirty="0"/>
              <a:t>Defining a reliquary for each use case</a:t>
            </a:r>
          </a:p>
        </p:txBody>
      </p:sp>
      <p:sp>
        <p:nvSpPr>
          <p:cNvPr id="3" name="Content Placeholder 2">
            <a:extLst>
              <a:ext uri="{FF2B5EF4-FFF2-40B4-BE49-F238E27FC236}">
                <a16:creationId xmlns:a16="http://schemas.microsoft.com/office/drawing/2014/main" id="{ED6879C2-C623-4F58-B2AA-A7C57B81A7BA}"/>
              </a:ext>
            </a:extLst>
          </p:cNvPr>
          <p:cNvSpPr>
            <a:spLocks noGrp="1"/>
          </p:cNvSpPr>
          <p:nvPr>
            <p:ph idx="1"/>
          </p:nvPr>
        </p:nvSpPr>
        <p:spPr>
          <a:xfrm>
            <a:off x="838200" y="1439917"/>
            <a:ext cx="3838903" cy="4737046"/>
          </a:xfrm>
        </p:spPr>
        <p:txBody>
          <a:bodyPr/>
          <a:lstStyle/>
          <a:p>
            <a:pPr marL="0" indent="0">
              <a:buNone/>
            </a:pPr>
            <a:endParaRPr lang="en-GB" dirty="0"/>
          </a:p>
          <a:p>
            <a:pPr marL="0" indent="0">
              <a:buNone/>
            </a:pPr>
            <a:endParaRPr lang="en-GB" dirty="0"/>
          </a:p>
          <a:p>
            <a:pPr marL="0" indent="0">
              <a:buNone/>
            </a:pPr>
            <a:endParaRPr lang="en-GB" dirty="0"/>
          </a:p>
          <a:p>
            <a:pPr marL="0" indent="0">
              <a:buNone/>
            </a:pPr>
            <a:r>
              <a:rPr lang="en-GB" dirty="0"/>
              <a:t>Reliquary examples for each use case</a:t>
            </a:r>
          </a:p>
        </p:txBody>
      </p:sp>
      <p:pic>
        <p:nvPicPr>
          <p:cNvPr id="4" name="Google Shape;206;p14">
            <a:extLst>
              <a:ext uri="{FF2B5EF4-FFF2-40B4-BE49-F238E27FC236}">
                <a16:creationId xmlns:a16="http://schemas.microsoft.com/office/drawing/2014/main" id="{6BF9BE69-80F2-49B2-B5C2-4562C4230517}"/>
              </a:ext>
            </a:extLst>
          </p:cNvPr>
          <p:cNvPicPr preferRelativeResize="0"/>
          <p:nvPr/>
        </p:nvPicPr>
        <p:blipFill rotWithShape="1">
          <a:blip r:embed="rId2">
            <a:alphaModFix/>
          </a:blip>
          <a:srcRect/>
          <a:stretch/>
        </p:blipFill>
        <p:spPr>
          <a:xfrm>
            <a:off x="4908332" y="1027906"/>
            <a:ext cx="7103602" cy="4859816"/>
          </a:xfrm>
          <a:prstGeom prst="rect">
            <a:avLst/>
          </a:prstGeom>
          <a:noFill/>
          <a:ln>
            <a:noFill/>
          </a:ln>
        </p:spPr>
      </p:pic>
      <p:sp>
        <p:nvSpPr>
          <p:cNvPr id="5" name="TextBox 4">
            <a:extLst>
              <a:ext uri="{FF2B5EF4-FFF2-40B4-BE49-F238E27FC236}">
                <a16:creationId xmlns:a16="http://schemas.microsoft.com/office/drawing/2014/main" id="{BA3673B5-A7D7-4B49-B187-B8EA8D610F6E}"/>
              </a:ext>
            </a:extLst>
          </p:cNvPr>
          <p:cNvSpPr txBox="1"/>
          <p:nvPr/>
        </p:nvSpPr>
        <p:spPr>
          <a:xfrm>
            <a:off x="4908332" y="6176963"/>
            <a:ext cx="7103602" cy="338554"/>
          </a:xfrm>
          <a:prstGeom prst="rect">
            <a:avLst/>
          </a:prstGeom>
          <a:noFill/>
        </p:spPr>
        <p:txBody>
          <a:bodyPr wrap="square" rtlCol="0">
            <a:spAutoFit/>
          </a:bodyPr>
          <a:lstStyle/>
          <a:p>
            <a:pPr algn="ctr"/>
            <a:r>
              <a:rPr lang="en-GB" sz="1600" dirty="0"/>
              <a:t>Citation CoP Deb Agarwal 03/05/2022</a:t>
            </a:r>
          </a:p>
        </p:txBody>
      </p:sp>
    </p:spTree>
    <p:extLst>
      <p:ext uri="{BB962C8B-B14F-4D97-AF65-F5344CB8AC3E}">
        <p14:creationId xmlns:p14="http://schemas.microsoft.com/office/powerpoint/2010/main" val="2301187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DBE50-7DD5-49F4-A6E0-1E390D3BDF62}"/>
              </a:ext>
            </a:extLst>
          </p:cNvPr>
          <p:cNvSpPr>
            <a:spLocks noGrp="1"/>
          </p:cNvSpPr>
          <p:nvPr>
            <p:ph type="title"/>
          </p:nvPr>
        </p:nvSpPr>
        <p:spPr/>
        <p:txBody>
          <a:bodyPr/>
          <a:lstStyle/>
          <a:p>
            <a:r>
              <a:rPr lang="en-GB" dirty="0"/>
              <a:t>Next steps</a:t>
            </a:r>
          </a:p>
        </p:txBody>
      </p:sp>
      <p:sp>
        <p:nvSpPr>
          <p:cNvPr id="3" name="Content Placeholder 2">
            <a:extLst>
              <a:ext uri="{FF2B5EF4-FFF2-40B4-BE49-F238E27FC236}">
                <a16:creationId xmlns:a16="http://schemas.microsoft.com/office/drawing/2014/main" id="{BB42F78F-8C50-4257-BDD2-586BC9497B04}"/>
              </a:ext>
            </a:extLst>
          </p:cNvPr>
          <p:cNvSpPr>
            <a:spLocks noGrp="1"/>
          </p:cNvSpPr>
          <p:nvPr>
            <p:ph idx="1"/>
          </p:nvPr>
        </p:nvSpPr>
        <p:spPr>
          <a:xfrm>
            <a:off x="838200" y="1825625"/>
            <a:ext cx="8494986" cy="4351338"/>
          </a:xfrm>
        </p:spPr>
        <p:txBody>
          <a:bodyPr/>
          <a:lstStyle/>
          <a:p>
            <a:r>
              <a:rPr lang="en-GB" dirty="0"/>
              <a:t>Early draft of recommendations</a:t>
            </a:r>
          </a:p>
          <a:p>
            <a:pPr lvl="1"/>
            <a:r>
              <a:rPr lang="en-GB" dirty="0"/>
              <a:t>Examples of how a reliquary might look</a:t>
            </a:r>
          </a:p>
          <a:p>
            <a:pPr lvl="1"/>
            <a:r>
              <a:rPr lang="en-GB" dirty="0"/>
              <a:t>Who can create them?</a:t>
            </a:r>
          </a:p>
          <a:p>
            <a:pPr lvl="1"/>
            <a:r>
              <a:rPr lang="en-GB" dirty="0"/>
              <a:t>Machine vs human readable</a:t>
            </a:r>
          </a:p>
          <a:p>
            <a:r>
              <a:rPr lang="en-GB" dirty="0"/>
              <a:t>Work with Indexers</a:t>
            </a:r>
          </a:p>
          <a:p>
            <a:r>
              <a:rPr lang="en-GB" dirty="0"/>
              <a:t>RDA </a:t>
            </a:r>
            <a:r>
              <a:rPr lang="en-GB" b="1" dirty="0">
                <a:hlinkClick r:id="rId2"/>
              </a:rPr>
              <a:t>Earth, Space, and Environmental Science Complex Citations Working Group</a:t>
            </a:r>
            <a:r>
              <a:rPr lang="en-GB" b="1" dirty="0"/>
              <a:t> </a:t>
            </a:r>
            <a:endParaRPr lang="en-GB" dirty="0"/>
          </a:p>
          <a:p>
            <a:endParaRPr lang="en-GB" dirty="0"/>
          </a:p>
        </p:txBody>
      </p:sp>
      <p:pic>
        <p:nvPicPr>
          <p:cNvPr id="4" name="Google Shape;157;p19">
            <a:extLst>
              <a:ext uri="{FF2B5EF4-FFF2-40B4-BE49-F238E27FC236}">
                <a16:creationId xmlns:a16="http://schemas.microsoft.com/office/drawing/2014/main" id="{9D0233DA-0DA5-4F89-98A8-EAE078009B24}"/>
              </a:ext>
            </a:extLst>
          </p:cNvPr>
          <p:cNvPicPr preferRelativeResize="0"/>
          <p:nvPr/>
        </p:nvPicPr>
        <p:blipFill>
          <a:blip r:embed="rId3">
            <a:alphaModFix/>
          </a:blip>
          <a:stretch>
            <a:fillRect/>
          </a:stretch>
        </p:blipFill>
        <p:spPr>
          <a:xfrm>
            <a:off x="9674081" y="4299009"/>
            <a:ext cx="1144525" cy="645775"/>
          </a:xfrm>
          <a:prstGeom prst="rect">
            <a:avLst/>
          </a:prstGeom>
          <a:noFill/>
          <a:ln>
            <a:noFill/>
          </a:ln>
        </p:spPr>
      </p:pic>
    </p:spTree>
    <p:extLst>
      <p:ext uri="{BB962C8B-B14F-4D97-AF65-F5344CB8AC3E}">
        <p14:creationId xmlns:p14="http://schemas.microsoft.com/office/powerpoint/2010/main" val="3103419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5FB3A-FF49-4520-936C-EC8976009593}"/>
              </a:ext>
            </a:extLst>
          </p:cNvPr>
          <p:cNvSpPr>
            <a:spLocks noGrp="1"/>
          </p:cNvSpPr>
          <p:nvPr>
            <p:ph type="title"/>
          </p:nvPr>
        </p:nvSpPr>
        <p:spPr>
          <a:xfrm>
            <a:off x="838200" y="2517781"/>
            <a:ext cx="10515600" cy="1325563"/>
          </a:xfrm>
        </p:spPr>
        <p:txBody>
          <a:bodyPr/>
          <a:lstStyle/>
          <a:p>
            <a:pPr algn="ctr"/>
            <a:r>
              <a:rPr lang="en-GB" b="1" dirty="0"/>
              <a:t>Thank You</a:t>
            </a:r>
          </a:p>
        </p:txBody>
      </p:sp>
      <p:pic>
        <p:nvPicPr>
          <p:cNvPr id="4" name="Google Shape;163;p20">
            <a:extLst>
              <a:ext uri="{FF2B5EF4-FFF2-40B4-BE49-F238E27FC236}">
                <a16:creationId xmlns:a16="http://schemas.microsoft.com/office/drawing/2014/main" id="{F361BAEF-E684-4428-A5AF-C56CFEE5D737}"/>
              </a:ext>
            </a:extLst>
          </p:cNvPr>
          <p:cNvPicPr preferRelativeResize="0"/>
          <p:nvPr/>
        </p:nvPicPr>
        <p:blipFill rotWithShape="1">
          <a:blip r:embed="rId2">
            <a:alphaModFix/>
          </a:blip>
          <a:srcRect l="80855" b="78183"/>
          <a:stretch/>
        </p:blipFill>
        <p:spPr>
          <a:xfrm>
            <a:off x="3456504" y="5861064"/>
            <a:ext cx="1180603" cy="708850"/>
          </a:xfrm>
          <a:prstGeom prst="rect">
            <a:avLst/>
          </a:prstGeom>
          <a:noFill/>
          <a:ln>
            <a:noFill/>
          </a:ln>
        </p:spPr>
      </p:pic>
      <p:pic>
        <p:nvPicPr>
          <p:cNvPr id="5" name="Google Shape;164;p20">
            <a:extLst>
              <a:ext uri="{FF2B5EF4-FFF2-40B4-BE49-F238E27FC236}">
                <a16:creationId xmlns:a16="http://schemas.microsoft.com/office/drawing/2014/main" id="{AD8F7FD7-F733-4BE7-88CE-43348909273F}"/>
              </a:ext>
            </a:extLst>
          </p:cNvPr>
          <p:cNvPicPr preferRelativeResize="0"/>
          <p:nvPr/>
        </p:nvPicPr>
        <p:blipFill>
          <a:blip r:embed="rId3">
            <a:alphaModFix/>
          </a:blip>
          <a:stretch>
            <a:fillRect/>
          </a:stretch>
        </p:blipFill>
        <p:spPr>
          <a:xfrm>
            <a:off x="4637107" y="5938100"/>
            <a:ext cx="728376" cy="554775"/>
          </a:xfrm>
          <a:prstGeom prst="rect">
            <a:avLst/>
          </a:prstGeom>
          <a:noFill/>
          <a:ln>
            <a:noFill/>
          </a:ln>
        </p:spPr>
      </p:pic>
      <p:pic>
        <p:nvPicPr>
          <p:cNvPr id="8" name="Google Shape;167;p20">
            <a:extLst>
              <a:ext uri="{FF2B5EF4-FFF2-40B4-BE49-F238E27FC236}">
                <a16:creationId xmlns:a16="http://schemas.microsoft.com/office/drawing/2014/main" id="{0962DD8D-51F3-4270-A7D3-CAC9085A83FB}"/>
              </a:ext>
            </a:extLst>
          </p:cNvPr>
          <p:cNvPicPr preferRelativeResize="0"/>
          <p:nvPr/>
        </p:nvPicPr>
        <p:blipFill>
          <a:blip r:embed="rId4">
            <a:alphaModFix/>
          </a:blip>
          <a:stretch>
            <a:fillRect/>
          </a:stretch>
        </p:blipFill>
        <p:spPr>
          <a:xfrm>
            <a:off x="7152229" y="5822537"/>
            <a:ext cx="2364334" cy="708851"/>
          </a:xfrm>
          <a:prstGeom prst="rect">
            <a:avLst/>
          </a:prstGeom>
          <a:noFill/>
          <a:ln>
            <a:noFill/>
          </a:ln>
        </p:spPr>
      </p:pic>
      <p:pic>
        <p:nvPicPr>
          <p:cNvPr id="1026" name="Picture 2" descr="Image result for dkrz">
            <a:extLst>
              <a:ext uri="{FF2B5EF4-FFF2-40B4-BE49-F238E27FC236}">
                <a16:creationId xmlns:a16="http://schemas.microsoft.com/office/drawing/2014/main" id="{0419A7C8-8867-42DD-95AA-DE5953A629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4233" y="5752406"/>
            <a:ext cx="1389246" cy="926164"/>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10">
            <a:extLst>
              <a:ext uri="{FF2B5EF4-FFF2-40B4-BE49-F238E27FC236}">
                <a16:creationId xmlns:a16="http://schemas.microsoft.com/office/drawing/2014/main" id="{B77F1F11-EE38-43A4-8AF0-9B25C8FB6465}"/>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36376135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TotalTime>
  <Words>1129</Words>
  <Application>Microsoft Office PowerPoint</Application>
  <PresentationFormat>Widescreen</PresentationFormat>
  <Paragraphs>170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Roboto</vt:lpstr>
      <vt:lpstr>Office Theme</vt:lpstr>
      <vt:lpstr>Citing large numbers of diverse datasets</vt:lpstr>
      <vt:lpstr>The Challenge</vt:lpstr>
      <vt:lpstr>The Use Cases: Large Collaborative Earth Science Projects</vt:lpstr>
      <vt:lpstr>Use Case IPCC: Model Intercomparison Study (Data User View)</vt:lpstr>
      <vt:lpstr>Use Case IPCC: Digital Information for Chapters and Reports</vt:lpstr>
      <vt:lpstr>The Use Cases: BODC</vt:lpstr>
      <vt:lpstr>Defining a reliquary for each use case</vt:lpstr>
      <vt:lpstr>Next steps</vt:lpstr>
      <vt:lpstr>Thank You</vt:lpstr>
      <vt:lpstr>Abstract here for notes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Citing large numbers of diverse datasets</dc:title>
  <dc:creator>Ayliffe, James O.</dc:creator>
  <cp:lastModifiedBy>Ayliffe, James O.</cp:lastModifiedBy>
  <cp:revision>14</cp:revision>
  <dcterms:created xsi:type="dcterms:W3CDTF">2022-05-26T05:46:19Z</dcterms:created>
  <dcterms:modified xsi:type="dcterms:W3CDTF">2022-05-26T10:45:20Z</dcterms:modified>
</cp:coreProperties>
</file>