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modernComment_121_BE8356CC.xml" ContentType="application/vnd.ms-powerpoint.comments+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74" r:id="rId3"/>
    <p:sldId id="268" r:id="rId4"/>
    <p:sldId id="294" r:id="rId5"/>
    <p:sldId id="288" r:id="rId6"/>
    <p:sldId id="295" r:id="rId7"/>
    <p:sldId id="293" r:id="rId8"/>
    <p:sldId id="292" r:id="rId9"/>
    <p:sldId id="289" r:id="rId10"/>
    <p:sldId id="290" r:id="rId11"/>
    <p:sldId id="283" r:id="rId12"/>
    <p:sldId id="278" r:id="rId1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9E7404D-F407-1B74-EACF-71E83A6794D1}" name="Alba Martín Lorenzo" initials="AML" userId="f7cee9e53354da76"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70B8"/>
    <a:srgbClr val="D9EAE8"/>
    <a:srgbClr val="DFF0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9EFCA7-5665-4451-8551-20AB96A3B5F8}" v="159" dt="2022-05-22T17:42:25.059"/>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349" autoAdjust="0"/>
    <p:restoredTop sz="85050" autoAdjust="0"/>
  </p:normalViewPr>
  <p:slideViewPr>
    <p:cSldViewPr snapToObjects="1">
      <p:cViewPr varScale="1">
        <p:scale>
          <a:sx n="73" d="100"/>
          <a:sy n="73" d="100"/>
        </p:scale>
        <p:origin x="1291"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omments/modernComment_121_BE8356CC.xml><?xml version="1.0" encoding="utf-8"?>
<p188:cmLst xmlns:a="http://schemas.openxmlformats.org/drawingml/2006/main" xmlns:r="http://schemas.openxmlformats.org/officeDocument/2006/relationships" xmlns:p188="http://schemas.microsoft.com/office/powerpoint/2018/8/main">
  <p188:cm id="{F161A524-4A20-44FF-8AFE-4ADB275647A3}" authorId="{D9E7404D-F407-1B74-EACF-71E83A6794D1}" created="2022-05-17T23:58:45.019">
    <pc:sldMkLst xmlns:pc="http://schemas.microsoft.com/office/powerpoint/2013/main/command">
      <pc:docMk/>
      <pc:sldMk cId="3196278476" sldId="289"/>
    </pc:sldMkLst>
    <p188:txBody>
      <a:bodyPr/>
      <a:lstStyle/>
      <a:p>
        <a:r>
          <a:rPr lang="es-ES"/>
          <a:t>Fala seleccionar las fotos con las fases más representativas</a:t>
        </a:r>
      </a:p>
    </p188:txBody>
  </p188:cm>
  <p188:cm id="{FAA7552F-24B1-43F7-A0BD-E61F240ADDAE}" authorId="{D9E7404D-F407-1B74-EACF-71E83A6794D1}" created="2022-05-17T23:59:35.980">
    <pc:sldMkLst xmlns:pc="http://schemas.microsoft.com/office/powerpoint/2013/main/command">
      <pc:docMk/>
      <pc:sldMk cId="3196278476" sldId="289"/>
    </pc:sldMkLst>
    <p188:txBody>
      <a:bodyPr/>
      <a:lstStyle/>
      <a:p>
        <a:r>
          <a:rPr lang="es-ES"/>
          <a:t>Cristales (tipos: Pg, Px, Ol)
Liticos (sedimentarios,…)
Sideromelana
Taquilita</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76133B-74F7-4916-899B-5DC3DF72E720}" type="datetimeFigureOut">
              <a:rPr lang="es-ES" smtClean="0"/>
              <a:t>22/05/2022</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C7FA03-6E3E-4A62-B010-F05C8F1F8EB1}" type="slidenum">
              <a:rPr lang="es-ES" smtClean="0"/>
              <a:t>‹Nº›</a:t>
            </a:fld>
            <a:endParaRPr lang="es-ES"/>
          </a:p>
        </p:txBody>
      </p:sp>
    </p:spTree>
    <p:extLst>
      <p:ext uri="{BB962C8B-B14F-4D97-AF65-F5344CB8AC3E}">
        <p14:creationId xmlns:p14="http://schemas.microsoft.com/office/powerpoint/2010/main" val="1133228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5C7FA03-6E3E-4A62-B010-F05C8F1F8EB1}" type="slidenum">
              <a:rPr lang="es-ES" smtClean="0"/>
              <a:t>1</a:t>
            </a:fld>
            <a:endParaRPr lang="es-ES"/>
          </a:p>
        </p:txBody>
      </p:sp>
    </p:spTree>
    <p:extLst>
      <p:ext uri="{BB962C8B-B14F-4D97-AF65-F5344CB8AC3E}">
        <p14:creationId xmlns:p14="http://schemas.microsoft.com/office/powerpoint/2010/main" val="3624086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en-US" dirty="0"/>
          </a:p>
        </p:txBody>
      </p:sp>
      <p:sp>
        <p:nvSpPr>
          <p:cNvPr id="4" name="Marcador de número de diapositiva 3"/>
          <p:cNvSpPr>
            <a:spLocks noGrp="1"/>
          </p:cNvSpPr>
          <p:nvPr>
            <p:ph type="sldNum" sz="quarter" idx="5"/>
          </p:nvPr>
        </p:nvSpPr>
        <p:spPr/>
        <p:txBody>
          <a:bodyPr/>
          <a:lstStyle/>
          <a:p>
            <a:fld id="{C5C7FA03-6E3E-4A62-B010-F05C8F1F8EB1}" type="slidenum">
              <a:rPr lang="es-ES" smtClean="0"/>
              <a:t>10</a:t>
            </a:fld>
            <a:endParaRPr lang="es-ES"/>
          </a:p>
        </p:txBody>
      </p:sp>
    </p:spTree>
    <p:extLst>
      <p:ext uri="{BB962C8B-B14F-4D97-AF65-F5344CB8AC3E}">
        <p14:creationId xmlns:p14="http://schemas.microsoft.com/office/powerpoint/2010/main" val="2945862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None/>
            </a:pPr>
            <a:r>
              <a:rPr lang="en-US" sz="1200" b="0" i="0" u="none" strike="noStrike" baseline="0" dirty="0">
                <a:latin typeface="OpenSans"/>
              </a:rPr>
              <a:t>2) With rotation of the dispersal for few days towards other directions. </a:t>
            </a:r>
          </a:p>
          <a:p>
            <a:pPr marL="0" indent="0">
              <a:buNone/>
            </a:pPr>
            <a:endParaRPr lang="es-ES" dirty="0"/>
          </a:p>
        </p:txBody>
      </p:sp>
      <p:sp>
        <p:nvSpPr>
          <p:cNvPr id="4" name="Marcador de número de diapositiva 3"/>
          <p:cNvSpPr>
            <a:spLocks noGrp="1"/>
          </p:cNvSpPr>
          <p:nvPr>
            <p:ph type="sldNum" sz="quarter" idx="5"/>
          </p:nvPr>
        </p:nvSpPr>
        <p:spPr/>
        <p:txBody>
          <a:bodyPr/>
          <a:lstStyle/>
          <a:p>
            <a:fld id="{C5C7FA03-6E3E-4A62-B010-F05C8F1F8EB1}" type="slidenum">
              <a:rPr lang="es-ES" smtClean="0"/>
              <a:t>2</a:t>
            </a:fld>
            <a:endParaRPr lang="es-ES"/>
          </a:p>
        </p:txBody>
      </p:sp>
    </p:spTree>
    <p:extLst>
      <p:ext uri="{BB962C8B-B14F-4D97-AF65-F5344CB8AC3E}">
        <p14:creationId xmlns:p14="http://schemas.microsoft.com/office/powerpoint/2010/main" val="4083594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en-US" dirty="0"/>
          </a:p>
        </p:txBody>
      </p:sp>
      <p:sp>
        <p:nvSpPr>
          <p:cNvPr id="4" name="Marcador de número de diapositiva 3"/>
          <p:cNvSpPr>
            <a:spLocks noGrp="1"/>
          </p:cNvSpPr>
          <p:nvPr>
            <p:ph type="sldNum" sz="quarter" idx="5"/>
          </p:nvPr>
        </p:nvSpPr>
        <p:spPr/>
        <p:txBody>
          <a:bodyPr/>
          <a:lstStyle/>
          <a:p>
            <a:fld id="{C5C7FA03-6E3E-4A62-B010-F05C8F1F8EB1}" type="slidenum">
              <a:rPr lang="es-ES" smtClean="0"/>
              <a:t>3</a:t>
            </a:fld>
            <a:endParaRPr lang="es-ES"/>
          </a:p>
        </p:txBody>
      </p:sp>
    </p:spTree>
    <p:extLst>
      <p:ext uri="{BB962C8B-B14F-4D97-AF65-F5344CB8AC3E}">
        <p14:creationId xmlns:p14="http://schemas.microsoft.com/office/powerpoint/2010/main" val="4267082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n-US" dirty="0"/>
              <a:t>A total of 39 Samples were used to evaluate the mass load per square meter unit, together with grain-size analysis. The grain-size distribution of samples was measured at half-phi steps by CAMSIZER (</a:t>
            </a:r>
            <a:r>
              <a:rPr lang="en-US" dirty="0" err="1"/>
              <a:t>Retsch</a:t>
            </a:r>
            <a:r>
              <a:rPr lang="en-US" dirty="0"/>
              <a:t>).</a:t>
            </a:r>
          </a:p>
          <a:p>
            <a:pPr algn="just"/>
            <a:endParaRPr lang="en-US" dirty="0"/>
          </a:p>
          <a:p>
            <a:pPr algn="just"/>
            <a:r>
              <a:rPr lang="en-US" sz="1200" b="0" i="0" u="none" strike="noStrike" baseline="0" dirty="0">
                <a:latin typeface="OpenSans"/>
              </a:rPr>
              <a:t>Componentry analysis on ash samples was performed to assess both style and changes in the explosive activity. Seventeen ash samples </a:t>
            </a:r>
          </a:p>
          <a:p>
            <a:pPr algn="just"/>
            <a:r>
              <a:rPr lang="en-US" sz="1200" b="0" i="0" u="none" strike="noStrike" baseline="0" dirty="0">
                <a:latin typeface="OpenSans"/>
              </a:rPr>
              <a:t>(22 September – 1 November) were sieved to separate the 0.25-0.5 mm fraction, which allows easier distinction of particle components. </a:t>
            </a:r>
          </a:p>
        </p:txBody>
      </p:sp>
      <p:sp>
        <p:nvSpPr>
          <p:cNvPr id="4" name="Marcador de número de diapositiva 3"/>
          <p:cNvSpPr>
            <a:spLocks noGrp="1"/>
          </p:cNvSpPr>
          <p:nvPr>
            <p:ph type="sldNum" sz="quarter" idx="5"/>
          </p:nvPr>
        </p:nvSpPr>
        <p:spPr/>
        <p:txBody>
          <a:bodyPr/>
          <a:lstStyle/>
          <a:p>
            <a:fld id="{C5C7FA03-6E3E-4A62-B010-F05C8F1F8EB1}" type="slidenum">
              <a:rPr lang="es-ES" smtClean="0"/>
              <a:t>4</a:t>
            </a:fld>
            <a:endParaRPr lang="es-ES"/>
          </a:p>
        </p:txBody>
      </p:sp>
    </p:spTree>
    <p:extLst>
      <p:ext uri="{BB962C8B-B14F-4D97-AF65-F5344CB8AC3E}">
        <p14:creationId xmlns:p14="http://schemas.microsoft.com/office/powerpoint/2010/main" val="2890044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es-ES" dirty="0"/>
          </a:p>
        </p:txBody>
      </p:sp>
      <p:sp>
        <p:nvSpPr>
          <p:cNvPr id="4" name="Marcador de número de diapositiva 3"/>
          <p:cNvSpPr>
            <a:spLocks noGrp="1"/>
          </p:cNvSpPr>
          <p:nvPr>
            <p:ph type="sldNum" sz="quarter" idx="5"/>
          </p:nvPr>
        </p:nvSpPr>
        <p:spPr/>
        <p:txBody>
          <a:bodyPr/>
          <a:lstStyle/>
          <a:p>
            <a:fld id="{C5C7FA03-6E3E-4A62-B010-F05C8F1F8EB1}" type="slidenum">
              <a:rPr lang="es-ES" smtClean="0"/>
              <a:t>5</a:t>
            </a:fld>
            <a:endParaRPr lang="es-ES"/>
          </a:p>
        </p:txBody>
      </p:sp>
    </p:spTree>
    <p:extLst>
      <p:ext uri="{BB962C8B-B14F-4D97-AF65-F5344CB8AC3E}">
        <p14:creationId xmlns:p14="http://schemas.microsoft.com/office/powerpoint/2010/main" val="2549444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This slide provides a tangible idea of the tephra sedimentation rate during the first days of the eruption from sites at different distances from the cone much better than any quantitative diagram. You can see that after few days different stratigraphic units are visible both based on colour and grain-size of products.</a:t>
            </a:r>
            <a:endParaRPr lang="it-IT" sz="1200" kern="1200" dirty="0">
              <a:solidFill>
                <a:schemeClr val="tx1"/>
              </a:solidFill>
              <a:effectLst/>
              <a:latin typeface="+mn-lt"/>
              <a:ea typeface="+mn-ea"/>
              <a:cs typeface="+mn-cs"/>
            </a:endParaRPr>
          </a:p>
          <a:p>
            <a:pPr algn="just"/>
            <a:endParaRPr lang="es-ES" dirty="0"/>
          </a:p>
        </p:txBody>
      </p:sp>
      <p:sp>
        <p:nvSpPr>
          <p:cNvPr id="4" name="Marcador de número de diapositiva 3"/>
          <p:cNvSpPr>
            <a:spLocks noGrp="1"/>
          </p:cNvSpPr>
          <p:nvPr>
            <p:ph type="sldNum" sz="quarter" idx="5"/>
          </p:nvPr>
        </p:nvSpPr>
        <p:spPr/>
        <p:txBody>
          <a:bodyPr/>
          <a:lstStyle/>
          <a:p>
            <a:fld id="{C5C7FA03-6E3E-4A62-B010-F05C8F1F8EB1}" type="slidenum">
              <a:rPr lang="es-ES" smtClean="0"/>
              <a:t>6</a:t>
            </a:fld>
            <a:endParaRPr lang="es-ES"/>
          </a:p>
        </p:txBody>
      </p:sp>
    </p:spTree>
    <p:extLst>
      <p:ext uri="{BB962C8B-B14F-4D97-AF65-F5344CB8AC3E}">
        <p14:creationId xmlns:p14="http://schemas.microsoft.com/office/powerpoint/2010/main" val="270529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9705" indent="168910" algn="just">
              <a:lnSpc>
                <a:spcPct val="90000"/>
              </a:lnSpc>
              <a:spcBef>
                <a:spcPts val="590"/>
              </a:spcBef>
              <a:spcAft>
                <a:spcPts val="0"/>
              </a:spcAft>
            </a:pPr>
            <a:r>
              <a:rPr lang="en-US" sz="1800" dirty="0">
                <a:solidFill>
                  <a:srgbClr val="FF0000"/>
                </a:solidFill>
                <a:effectLst/>
                <a:latin typeface="Trebuchet MS" panose="020B0603020202020204" pitchFamily="34" charset="0"/>
                <a:ea typeface="Trebuchet MS" panose="020B0603020202020204" pitchFamily="34" charset="0"/>
                <a:cs typeface="Trebuchet MS" panose="020B0603020202020204" pitchFamily="34" charset="0"/>
              </a:rPr>
              <a:t>We can see how Median</a:t>
            </a:r>
            <a:r>
              <a:rPr lang="en-US" sz="1800" spc="35" dirty="0">
                <a:solidFill>
                  <a:srgbClr val="FF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800" dirty="0">
                <a:solidFill>
                  <a:srgbClr val="FF0000"/>
                </a:solidFill>
                <a:effectLst/>
                <a:latin typeface="Trebuchet MS" panose="020B0603020202020204" pitchFamily="34" charset="0"/>
                <a:ea typeface="Trebuchet MS" panose="020B0603020202020204" pitchFamily="34" charset="0"/>
                <a:cs typeface="Trebuchet MS" panose="020B0603020202020204" pitchFamily="34" charset="0"/>
              </a:rPr>
              <a:t>(Md</a:t>
            </a:r>
            <a:r>
              <a:rPr lang="en-US" sz="1800" dirty="0">
                <a:solidFill>
                  <a:srgbClr val="FF0000"/>
                </a:solidFill>
                <a:effectLst/>
                <a:latin typeface="Lucida Sans Unicode" panose="020B0602030504020204" pitchFamily="34" charset="0"/>
                <a:ea typeface="Trebuchet MS" panose="020B0603020202020204" pitchFamily="34" charset="0"/>
                <a:cs typeface="Trebuchet MS" panose="020B0603020202020204" pitchFamily="34" charset="0"/>
              </a:rPr>
              <a:t>$</a:t>
            </a:r>
            <a:r>
              <a:rPr lang="en-US" sz="1800" dirty="0">
                <a:solidFill>
                  <a:srgbClr val="FF0000"/>
                </a:solidFill>
                <a:effectLst/>
                <a:latin typeface="Trebuchet MS" panose="020B0603020202020204" pitchFamily="34" charset="0"/>
                <a:ea typeface="Trebuchet MS" panose="020B0603020202020204" pitchFamily="34" charset="0"/>
                <a:cs typeface="Trebuchet MS" panose="020B0603020202020204" pitchFamily="34" charset="0"/>
              </a:rPr>
              <a:t>)</a:t>
            </a:r>
            <a:r>
              <a:rPr lang="en-US" sz="1800" spc="30" dirty="0">
                <a:solidFill>
                  <a:srgbClr val="FF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800" dirty="0">
                <a:solidFill>
                  <a:srgbClr val="FF0000"/>
                </a:solidFill>
                <a:effectLst/>
                <a:latin typeface="Trebuchet MS" panose="020B0603020202020204" pitchFamily="34" charset="0"/>
                <a:ea typeface="Trebuchet MS" panose="020B0603020202020204" pitchFamily="34" charset="0"/>
                <a:cs typeface="Trebuchet MS" panose="020B0603020202020204" pitchFamily="34" charset="0"/>
              </a:rPr>
              <a:t>varies</a:t>
            </a:r>
            <a:r>
              <a:rPr lang="en-US" sz="1800" spc="30" dirty="0">
                <a:solidFill>
                  <a:srgbClr val="FF0000"/>
                </a:solidFill>
                <a:effectLst/>
                <a:latin typeface="Trebuchet MS" panose="020B0603020202020204" pitchFamily="34" charset="0"/>
                <a:ea typeface="Trebuchet MS" panose="020B0603020202020204" pitchFamily="34" charset="0"/>
                <a:cs typeface="Trebuchet MS" panose="020B0603020202020204" pitchFamily="34" charset="0"/>
              </a:rPr>
              <a:t> f</a:t>
            </a:r>
            <a:r>
              <a:rPr lang="en-US" sz="1800" dirty="0">
                <a:solidFill>
                  <a:srgbClr val="FF0000"/>
                </a:solidFill>
                <a:effectLst/>
                <a:latin typeface="Trebuchet MS" panose="020B0603020202020204" pitchFamily="34" charset="0"/>
                <a:ea typeface="Trebuchet MS" panose="020B0603020202020204" pitchFamily="34" charset="0"/>
                <a:cs typeface="Trebuchet MS" panose="020B0603020202020204" pitchFamily="34" charset="0"/>
              </a:rPr>
              <a:t>rom</a:t>
            </a:r>
            <a:r>
              <a:rPr lang="en-US" sz="1800" spc="30" dirty="0">
                <a:solidFill>
                  <a:srgbClr val="FF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800" dirty="0">
                <a:solidFill>
                  <a:srgbClr val="FF0000"/>
                </a:solidFill>
                <a:effectLst/>
                <a:latin typeface="Trebuchet MS" panose="020B0603020202020204" pitchFamily="34" charset="0"/>
                <a:ea typeface="Trebuchet MS" panose="020B0603020202020204" pitchFamily="34" charset="0"/>
                <a:cs typeface="Trebuchet MS" panose="020B0603020202020204" pitchFamily="34" charset="0"/>
              </a:rPr>
              <a:t>–</a:t>
            </a:r>
            <a:r>
              <a:rPr lang="es-ES" sz="1800" dirty="0">
                <a:solidFill>
                  <a:srgbClr val="FF0000"/>
                </a:solidFill>
                <a:effectLst/>
                <a:latin typeface="Trebuchet MS" panose="020B0603020202020204" pitchFamily="34" charset="0"/>
                <a:ea typeface="Trebuchet MS" panose="020B0603020202020204" pitchFamily="34" charset="0"/>
                <a:cs typeface="Trebuchet MS" panose="020B0603020202020204" pitchFamily="34" charset="0"/>
              </a:rPr>
              <a:t>2 </a:t>
            </a:r>
            <a:r>
              <a:rPr lang="es-ES" sz="1800" dirty="0" err="1">
                <a:solidFill>
                  <a:srgbClr val="FF0000"/>
                </a:solidFill>
                <a:effectLst/>
                <a:latin typeface="Trebuchet MS" panose="020B0603020202020204" pitchFamily="34" charset="0"/>
                <a:ea typeface="Trebuchet MS" panose="020B0603020202020204" pitchFamily="34" charset="0"/>
                <a:cs typeface="Trebuchet MS" panose="020B0603020202020204" pitchFamily="34" charset="0"/>
              </a:rPr>
              <a:t>to</a:t>
            </a:r>
            <a:r>
              <a:rPr lang="es-ES" sz="1800" dirty="0">
                <a:solidFill>
                  <a:srgbClr val="FF0000"/>
                </a:solidFill>
                <a:effectLst/>
                <a:latin typeface="Trebuchet MS" panose="020B0603020202020204" pitchFamily="34" charset="0"/>
                <a:ea typeface="Trebuchet MS" panose="020B0603020202020204" pitchFamily="34" charset="0"/>
                <a:cs typeface="Trebuchet MS" panose="020B0603020202020204" pitchFamily="34" charset="0"/>
              </a:rPr>
              <a:t> +2</a:t>
            </a:r>
            <a:r>
              <a:rPr lang="en-US" sz="1800" spc="480" dirty="0">
                <a:solidFill>
                  <a:srgbClr val="FF0000"/>
                </a:solidFill>
                <a:effectLst/>
                <a:latin typeface="Lucida Sans Unicode" panose="020B0602030504020204" pitchFamily="34" charset="0"/>
                <a:ea typeface="Trebuchet MS" panose="020B0603020202020204" pitchFamily="34" charset="0"/>
                <a:cs typeface="Trebuchet MS" panose="020B0603020202020204" pitchFamily="34" charset="0"/>
              </a:rPr>
              <a:t> </a:t>
            </a:r>
            <a:r>
              <a:rPr lang="en-US" sz="1800" dirty="0">
                <a:solidFill>
                  <a:srgbClr val="FF0000"/>
                </a:solidFill>
                <a:effectLst/>
                <a:latin typeface="Trebuchet MS" panose="020B0603020202020204" pitchFamily="34" charset="0"/>
                <a:ea typeface="Trebuchet MS" panose="020B0603020202020204" pitchFamily="34" charset="0"/>
                <a:cs typeface="Trebuchet MS" panose="020B0603020202020204" pitchFamily="34" charset="0"/>
              </a:rPr>
              <a:t>(fine gravel to fine ash),</a:t>
            </a:r>
            <a:r>
              <a:rPr lang="es-ES" sz="1800" dirty="0">
                <a:solidFill>
                  <a:srgbClr val="FF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800" dirty="0">
                <a:solidFill>
                  <a:srgbClr val="FF0000"/>
                </a:solidFill>
                <a:effectLst/>
                <a:latin typeface="Trebuchet MS" panose="020B0603020202020204" pitchFamily="34" charset="0"/>
                <a:ea typeface="Trebuchet MS" panose="020B0603020202020204" pitchFamily="34" charset="0"/>
                <a:cs typeface="Trebuchet MS" panose="020B0603020202020204" pitchFamily="34" charset="0"/>
              </a:rPr>
              <a:t>whereas sorting (</a:t>
            </a:r>
            <a:r>
              <a:rPr lang="en-US" sz="1800" dirty="0">
                <a:solidFill>
                  <a:srgbClr val="FF0000"/>
                </a:solidFill>
                <a:effectLst/>
                <a:latin typeface="Lucida Sans Unicode" panose="020B0602030504020204" pitchFamily="34" charset="0"/>
                <a:ea typeface="Trebuchet MS" panose="020B0603020202020204" pitchFamily="34" charset="0"/>
                <a:cs typeface="Trebuchet MS" panose="020B0603020202020204" pitchFamily="34" charset="0"/>
              </a:rPr>
              <a:t>σ$</a:t>
            </a:r>
            <a:r>
              <a:rPr lang="en-US" sz="1800" dirty="0">
                <a:solidFill>
                  <a:srgbClr val="FF0000"/>
                </a:solidFill>
                <a:effectLst/>
                <a:latin typeface="Trebuchet MS" panose="020B0603020202020204" pitchFamily="34" charset="0"/>
                <a:ea typeface="Trebuchet MS" panose="020B0603020202020204" pitchFamily="34" charset="0"/>
                <a:cs typeface="Trebuchet MS" panose="020B0603020202020204" pitchFamily="34" charset="0"/>
              </a:rPr>
              <a:t>) varies from 0,6 to 1,55 (Moderately Well l to</a:t>
            </a:r>
            <a:r>
              <a:rPr lang="en-US" sz="1800" spc="5" dirty="0">
                <a:solidFill>
                  <a:srgbClr val="FF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800" dirty="0">
                <a:solidFill>
                  <a:srgbClr val="FF0000"/>
                </a:solidFill>
                <a:effectLst/>
                <a:latin typeface="Trebuchet MS" panose="020B0603020202020204" pitchFamily="34" charset="0"/>
                <a:ea typeface="Trebuchet MS" panose="020B0603020202020204" pitchFamily="34" charset="0"/>
                <a:cs typeface="Trebuchet MS" panose="020B0603020202020204" pitchFamily="34" charset="0"/>
              </a:rPr>
              <a:t>poorly</a:t>
            </a:r>
            <a:r>
              <a:rPr lang="en-US" sz="1800" spc="80" dirty="0">
                <a:solidFill>
                  <a:srgbClr val="FF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800" dirty="0">
                <a:solidFill>
                  <a:srgbClr val="FF0000"/>
                </a:solidFill>
                <a:effectLst/>
                <a:latin typeface="Trebuchet MS" panose="020B0603020202020204" pitchFamily="34" charset="0"/>
                <a:ea typeface="Trebuchet MS" panose="020B0603020202020204" pitchFamily="34" charset="0"/>
                <a:cs typeface="Trebuchet MS" panose="020B0603020202020204" pitchFamily="34" charset="0"/>
              </a:rPr>
              <a:t>sorted</a:t>
            </a:r>
            <a:r>
              <a:rPr lang="en-US" sz="1800" spc="80" dirty="0">
                <a:solidFill>
                  <a:srgbClr val="FF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800" dirty="0">
                <a:solidFill>
                  <a:srgbClr val="FF0000"/>
                </a:solidFill>
                <a:effectLst/>
                <a:latin typeface="Trebuchet MS" panose="020B0603020202020204" pitchFamily="34" charset="0"/>
                <a:ea typeface="Trebuchet MS" panose="020B0603020202020204" pitchFamily="34" charset="0"/>
                <a:cs typeface="Trebuchet MS" panose="020B0603020202020204" pitchFamily="34" charset="0"/>
              </a:rPr>
              <a:t>ash).</a:t>
            </a:r>
            <a:r>
              <a:rPr lang="en-US" sz="1800" spc="85" dirty="0">
                <a:solidFill>
                  <a:srgbClr val="FF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800" dirty="0">
                <a:solidFill>
                  <a:srgbClr val="FF0000"/>
                </a:solidFill>
                <a:effectLst/>
                <a:latin typeface="Trebuchet MS" panose="020B0603020202020204" pitchFamily="34" charset="0"/>
                <a:ea typeface="Trebuchet MS" panose="020B0603020202020204" pitchFamily="34" charset="0"/>
                <a:cs typeface="Trebuchet MS" panose="020B0603020202020204" pitchFamily="34" charset="0"/>
              </a:rPr>
              <a:t>F2</a:t>
            </a:r>
            <a:r>
              <a:rPr lang="en-US" sz="1800" spc="80" dirty="0">
                <a:solidFill>
                  <a:srgbClr val="FF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800" dirty="0">
                <a:solidFill>
                  <a:srgbClr val="FF0000"/>
                </a:solidFill>
                <a:effectLst/>
                <a:latin typeface="Trebuchet MS" panose="020B0603020202020204" pitchFamily="34" charset="0"/>
                <a:ea typeface="Trebuchet MS" panose="020B0603020202020204" pitchFamily="34" charset="0"/>
                <a:cs typeface="Trebuchet MS" panose="020B0603020202020204" pitchFamily="34" charset="0"/>
              </a:rPr>
              <a:t>accounts</a:t>
            </a:r>
            <a:r>
              <a:rPr lang="en-US" sz="1800" spc="85" dirty="0">
                <a:solidFill>
                  <a:srgbClr val="FF0000"/>
                </a:solidFill>
                <a:effectLst/>
                <a:latin typeface="Trebuchet MS" panose="020B0603020202020204" pitchFamily="34" charset="0"/>
                <a:ea typeface="Trebuchet MS" panose="020B0603020202020204" pitchFamily="34" charset="0"/>
                <a:cs typeface="Trebuchet MS" panose="020B0603020202020204" pitchFamily="34" charset="0"/>
              </a:rPr>
              <a:t> f</a:t>
            </a:r>
            <a:r>
              <a:rPr lang="en-US" sz="1800" dirty="0">
                <a:solidFill>
                  <a:srgbClr val="FF0000"/>
                </a:solidFill>
                <a:effectLst/>
                <a:latin typeface="Trebuchet MS" panose="020B0603020202020204" pitchFamily="34" charset="0"/>
                <a:ea typeface="Trebuchet MS" panose="020B0603020202020204" pitchFamily="34" charset="0"/>
                <a:cs typeface="Trebuchet MS" panose="020B0603020202020204" pitchFamily="34" charset="0"/>
              </a:rPr>
              <a:t>or</a:t>
            </a:r>
            <a:r>
              <a:rPr lang="en-US" sz="1800" spc="80" dirty="0">
                <a:solidFill>
                  <a:srgbClr val="FF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800" dirty="0">
                <a:solidFill>
                  <a:srgbClr val="FF0000"/>
                </a:solidFill>
                <a:effectLst/>
                <a:latin typeface="Trebuchet MS" panose="020B0603020202020204" pitchFamily="34" charset="0"/>
                <a:ea typeface="Trebuchet MS" panose="020B0603020202020204" pitchFamily="34" charset="0"/>
                <a:cs typeface="Trebuchet MS" panose="020B0603020202020204" pitchFamily="34" charset="0"/>
              </a:rPr>
              <a:t>between</a:t>
            </a:r>
            <a:r>
              <a:rPr lang="en-US" sz="1800" spc="85" dirty="0">
                <a:solidFill>
                  <a:srgbClr val="FF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800" dirty="0">
                <a:solidFill>
                  <a:srgbClr val="FF0000"/>
                </a:solidFill>
                <a:effectLst/>
                <a:latin typeface="Trebuchet MS" panose="020B0603020202020204" pitchFamily="34" charset="0"/>
                <a:ea typeface="Trebuchet MS" panose="020B0603020202020204" pitchFamily="34" charset="0"/>
                <a:cs typeface="Trebuchet MS" panose="020B0603020202020204" pitchFamily="34" charset="0"/>
              </a:rPr>
              <a:t>0,1</a:t>
            </a:r>
            <a:r>
              <a:rPr lang="en-US" sz="1800" spc="75" dirty="0">
                <a:solidFill>
                  <a:srgbClr val="FF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800" dirty="0">
                <a:solidFill>
                  <a:srgbClr val="FF0000"/>
                </a:solidFill>
                <a:effectLst/>
                <a:latin typeface="Trebuchet MS" panose="020B0603020202020204" pitchFamily="34" charset="0"/>
                <a:ea typeface="Trebuchet MS" panose="020B0603020202020204" pitchFamily="34" charset="0"/>
                <a:cs typeface="Trebuchet MS" panose="020B0603020202020204" pitchFamily="34" charset="0"/>
              </a:rPr>
              <a:t>and</a:t>
            </a:r>
            <a:r>
              <a:rPr lang="es-ES" sz="1800" dirty="0">
                <a:solidFill>
                  <a:srgbClr val="FF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800" dirty="0">
                <a:solidFill>
                  <a:srgbClr val="FF0000"/>
                </a:solidFill>
                <a:effectLst/>
                <a:latin typeface="Trebuchet MS" panose="020B0603020202020204" pitchFamily="34" charset="0"/>
                <a:ea typeface="Trebuchet MS" panose="020B0603020202020204" pitchFamily="34" charset="0"/>
                <a:cs typeface="Trebuchet MS" panose="020B0603020202020204" pitchFamily="34" charset="0"/>
              </a:rPr>
              <a:t>1,9</a:t>
            </a:r>
            <a:r>
              <a:rPr lang="en-US" sz="1800" spc="-10" dirty="0">
                <a:solidFill>
                  <a:srgbClr val="FF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800" dirty="0">
                <a:solidFill>
                  <a:srgbClr val="FF0000"/>
                </a:solidFill>
                <a:effectLst/>
                <a:latin typeface="Trebuchet MS" panose="020B0603020202020204" pitchFamily="34" charset="0"/>
                <a:ea typeface="Trebuchet MS" panose="020B0603020202020204" pitchFamily="34" charset="0"/>
                <a:cs typeface="Trebuchet MS" panose="020B0603020202020204" pitchFamily="34" charset="0"/>
              </a:rPr>
              <a:t>wt.%</a:t>
            </a:r>
            <a:r>
              <a:rPr lang="en-US" sz="1800" spc="145" dirty="0">
                <a:solidFill>
                  <a:srgbClr val="FF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800" dirty="0">
                <a:solidFill>
                  <a:srgbClr val="FF0000"/>
                </a:solidFill>
                <a:effectLst/>
                <a:latin typeface="Trebuchet MS" panose="020B0603020202020204" pitchFamily="34" charset="0"/>
                <a:ea typeface="Trebuchet MS" panose="020B0603020202020204" pitchFamily="34" charset="0"/>
                <a:cs typeface="Trebuchet MS" panose="020B0603020202020204" pitchFamily="34" charset="0"/>
              </a:rPr>
              <a:t>and</a:t>
            </a:r>
            <a:r>
              <a:rPr lang="en-US" sz="1800" spc="135" dirty="0">
                <a:solidFill>
                  <a:srgbClr val="FF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800" dirty="0">
                <a:solidFill>
                  <a:srgbClr val="FF0000"/>
                </a:solidFill>
                <a:effectLst/>
                <a:latin typeface="Trebuchet MS" panose="020B0603020202020204" pitchFamily="34" charset="0"/>
                <a:ea typeface="Trebuchet MS" panose="020B0603020202020204" pitchFamily="34" charset="0"/>
                <a:cs typeface="Trebuchet MS" panose="020B0603020202020204" pitchFamily="34" charset="0"/>
              </a:rPr>
              <a:t>F1</a:t>
            </a:r>
            <a:r>
              <a:rPr lang="en-US" sz="1800" spc="145" dirty="0">
                <a:solidFill>
                  <a:srgbClr val="FF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800" dirty="0">
                <a:solidFill>
                  <a:srgbClr val="FF0000"/>
                </a:solidFill>
                <a:effectLst/>
                <a:latin typeface="Trebuchet MS" panose="020B0603020202020204" pitchFamily="34" charset="0"/>
                <a:ea typeface="Trebuchet MS" panose="020B0603020202020204" pitchFamily="34" charset="0"/>
                <a:cs typeface="Trebuchet MS" panose="020B0603020202020204" pitchFamily="34" charset="0"/>
              </a:rPr>
              <a:t>represents</a:t>
            </a:r>
            <a:r>
              <a:rPr lang="en-US" sz="1800" spc="145" dirty="0">
                <a:solidFill>
                  <a:srgbClr val="FF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800" dirty="0">
                <a:solidFill>
                  <a:srgbClr val="FF0000"/>
                </a:solidFill>
                <a:effectLst/>
                <a:latin typeface="Trebuchet MS" panose="020B0603020202020204" pitchFamily="34" charset="0"/>
                <a:ea typeface="Trebuchet MS" panose="020B0603020202020204" pitchFamily="34" charset="0"/>
                <a:cs typeface="Trebuchet MS" panose="020B0603020202020204" pitchFamily="34" charset="0"/>
              </a:rPr>
              <a:t>1rom</a:t>
            </a:r>
            <a:r>
              <a:rPr lang="en-US" sz="1800" spc="140" dirty="0">
                <a:solidFill>
                  <a:srgbClr val="FF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800" dirty="0">
                <a:solidFill>
                  <a:srgbClr val="FF0000"/>
                </a:solidFill>
                <a:effectLst/>
                <a:latin typeface="Trebuchet MS" panose="020B0603020202020204" pitchFamily="34" charset="0"/>
                <a:ea typeface="Trebuchet MS" panose="020B0603020202020204" pitchFamily="34" charset="0"/>
                <a:cs typeface="Trebuchet MS" panose="020B0603020202020204" pitchFamily="34" charset="0"/>
              </a:rPr>
              <a:t>10</a:t>
            </a:r>
            <a:r>
              <a:rPr lang="en-US" sz="1800" spc="140" dirty="0">
                <a:solidFill>
                  <a:srgbClr val="FF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800" dirty="0">
                <a:solidFill>
                  <a:srgbClr val="FF0000"/>
                </a:solidFill>
                <a:effectLst/>
                <a:latin typeface="Trebuchet MS" panose="020B0603020202020204" pitchFamily="34" charset="0"/>
                <a:ea typeface="Trebuchet MS" panose="020B0603020202020204" pitchFamily="34" charset="0"/>
                <a:cs typeface="Trebuchet MS" panose="020B0603020202020204" pitchFamily="34" charset="0"/>
              </a:rPr>
              <a:t>to</a:t>
            </a:r>
            <a:r>
              <a:rPr lang="en-US" sz="1800" spc="140" dirty="0">
                <a:solidFill>
                  <a:srgbClr val="FF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1800" dirty="0">
                <a:solidFill>
                  <a:srgbClr val="FF0000"/>
                </a:solidFill>
                <a:effectLst/>
                <a:latin typeface="Trebuchet MS" panose="020B0603020202020204" pitchFamily="34" charset="0"/>
                <a:ea typeface="Trebuchet MS" panose="020B0603020202020204" pitchFamily="34" charset="0"/>
                <a:cs typeface="Trebuchet MS" panose="020B0603020202020204" pitchFamily="34" charset="0"/>
              </a:rPr>
              <a:t>99,8 wt.%.</a:t>
            </a:r>
          </a:p>
          <a:p>
            <a:pPr marL="179705" indent="168910" algn="just">
              <a:lnSpc>
                <a:spcPct val="90000"/>
              </a:lnSpc>
              <a:spcBef>
                <a:spcPts val="590"/>
              </a:spcBef>
              <a:spcAft>
                <a:spcPts val="0"/>
              </a:spcAft>
            </a:pPr>
            <a:r>
              <a:rPr lang="en-US" sz="1800" b="1" dirty="0">
                <a:solidFill>
                  <a:srgbClr val="FF0000"/>
                </a:solidFill>
                <a:effectLst/>
                <a:latin typeface="Trebuchet MS" panose="020B0603020202020204" pitchFamily="34" charset="0"/>
              </a:rPr>
              <a:t>THIS</a:t>
            </a:r>
            <a:r>
              <a:rPr lang="en-US" sz="1800" b="1" baseline="0" dirty="0">
                <a:solidFill>
                  <a:srgbClr val="FF0000"/>
                </a:solidFill>
                <a:effectLst/>
                <a:latin typeface="Trebuchet MS" panose="020B0603020202020204" pitchFamily="34" charset="0"/>
              </a:rPr>
              <a:t> PART LATER</a:t>
            </a:r>
            <a:endParaRPr lang="es-ES" b="1" dirty="0">
              <a:solidFill>
                <a:srgbClr val="FF0000"/>
              </a:solidFill>
            </a:endParaRPr>
          </a:p>
        </p:txBody>
      </p:sp>
      <p:sp>
        <p:nvSpPr>
          <p:cNvPr id="4" name="Marcador de número de diapositiva 3"/>
          <p:cNvSpPr>
            <a:spLocks noGrp="1"/>
          </p:cNvSpPr>
          <p:nvPr>
            <p:ph type="sldNum" sz="quarter" idx="5"/>
          </p:nvPr>
        </p:nvSpPr>
        <p:spPr/>
        <p:txBody>
          <a:bodyPr/>
          <a:lstStyle/>
          <a:p>
            <a:fld id="{C5C7FA03-6E3E-4A62-B010-F05C8F1F8EB1}" type="slidenum">
              <a:rPr lang="es-ES" smtClean="0"/>
              <a:t>7</a:t>
            </a:fld>
            <a:endParaRPr lang="es-ES"/>
          </a:p>
        </p:txBody>
      </p:sp>
    </p:spTree>
    <p:extLst>
      <p:ext uri="{BB962C8B-B14F-4D97-AF65-F5344CB8AC3E}">
        <p14:creationId xmlns:p14="http://schemas.microsoft.com/office/powerpoint/2010/main" val="414955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en-US" sz="1800" b="0" i="0" u="none" strike="noStrike" baseline="0" dirty="0">
              <a:latin typeface="OpenSans"/>
            </a:endParaRPr>
          </a:p>
        </p:txBody>
      </p:sp>
      <p:sp>
        <p:nvSpPr>
          <p:cNvPr id="4" name="Marcador de número de diapositiva 3"/>
          <p:cNvSpPr>
            <a:spLocks noGrp="1"/>
          </p:cNvSpPr>
          <p:nvPr>
            <p:ph type="sldNum" sz="quarter" idx="5"/>
          </p:nvPr>
        </p:nvSpPr>
        <p:spPr/>
        <p:txBody>
          <a:bodyPr/>
          <a:lstStyle/>
          <a:p>
            <a:fld id="{C5C7FA03-6E3E-4A62-B010-F05C8F1F8EB1}" type="slidenum">
              <a:rPr lang="es-ES" smtClean="0"/>
              <a:t>8</a:t>
            </a:fld>
            <a:endParaRPr lang="es-ES"/>
          </a:p>
        </p:txBody>
      </p:sp>
    </p:spTree>
    <p:extLst>
      <p:ext uri="{BB962C8B-B14F-4D97-AF65-F5344CB8AC3E}">
        <p14:creationId xmlns:p14="http://schemas.microsoft.com/office/powerpoint/2010/main" val="29592615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en-US" sz="1800" b="0" i="0" u="none" strike="noStrike" baseline="0" dirty="0">
              <a:latin typeface="OpenSans"/>
            </a:endParaRPr>
          </a:p>
        </p:txBody>
      </p:sp>
      <p:sp>
        <p:nvSpPr>
          <p:cNvPr id="4" name="Marcador de número de diapositiva 3"/>
          <p:cNvSpPr>
            <a:spLocks noGrp="1"/>
          </p:cNvSpPr>
          <p:nvPr>
            <p:ph type="sldNum" sz="quarter" idx="5"/>
          </p:nvPr>
        </p:nvSpPr>
        <p:spPr/>
        <p:txBody>
          <a:bodyPr/>
          <a:lstStyle/>
          <a:p>
            <a:fld id="{C5C7FA03-6E3E-4A62-B010-F05C8F1F8EB1}" type="slidenum">
              <a:rPr lang="es-ES" smtClean="0"/>
              <a:t>9</a:t>
            </a:fld>
            <a:endParaRPr lang="es-ES"/>
          </a:p>
        </p:txBody>
      </p:sp>
    </p:spTree>
    <p:extLst>
      <p:ext uri="{BB962C8B-B14F-4D97-AF65-F5344CB8AC3E}">
        <p14:creationId xmlns:p14="http://schemas.microsoft.com/office/powerpoint/2010/main" val="396150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1531D0EC-6052-4FFE-9C5C-9982810366F9}" type="datetimeFigureOut">
              <a:rPr lang="es-ES" smtClean="0"/>
              <a:t>22/05/2022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E5D426C-9DB4-450A-806B-28D90514EF4F}" type="slidenum">
              <a:rPr lang="es-ES" smtClean="0"/>
              <a:t>‹Nº›</a:t>
            </a:fld>
            <a:endParaRPr lang="es-ES"/>
          </a:p>
        </p:txBody>
      </p:sp>
    </p:spTree>
    <p:extLst>
      <p:ext uri="{BB962C8B-B14F-4D97-AF65-F5344CB8AC3E}">
        <p14:creationId xmlns:p14="http://schemas.microsoft.com/office/powerpoint/2010/main" val="3532420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1531D0EC-6052-4FFE-9C5C-9982810366F9}" type="datetimeFigureOut">
              <a:rPr lang="es-ES" smtClean="0"/>
              <a:t>22/05/2022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E5D426C-9DB4-450A-806B-28D90514EF4F}" type="slidenum">
              <a:rPr lang="es-ES" smtClean="0"/>
              <a:t>‹Nº›</a:t>
            </a:fld>
            <a:endParaRPr lang="es-ES"/>
          </a:p>
        </p:txBody>
      </p:sp>
    </p:spTree>
    <p:extLst>
      <p:ext uri="{BB962C8B-B14F-4D97-AF65-F5344CB8AC3E}">
        <p14:creationId xmlns:p14="http://schemas.microsoft.com/office/powerpoint/2010/main" val="2704430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1531D0EC-6052-4FFE-9C5C-9982810366F9}" type="datetimeFigureOut">
              <a:rPr lang="es-ES" smtClean="0"/>
              <a:t>22/05/2022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E5D426C-9DB4-450A-806B-28D90514EF4F}" type="slidenum">
              <a:rPr lang="es-ES" smtClean="0"/>
              <a:t>‹Nº›</a:t>
            </a:fld>
            <a:endParaRPr lang="es-ES"/>
          </a:p>
        </p:txBody>
      </p:sp>
    </p:spTree>
    <p:extLst>
      <p:ext uri="{BB962C8B-B14F-4D97-AF65-F5344CB8AC3E}">
        <p14:creationId xmlns:p14="http://schemas.microsoft.com/office/powerpoint/2010/main" val="2231437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1531D0EC-6052-4FFE-9C5C-9982810366F9}" type="datetimeFigureOut">
              <a:rPr lang="es-ES" smtClean="0"/>
              <a:t>22/05/2022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E5D426C-9DB4-450A-806B-28D90514EF4F}" type="slidenum">
              <a:rPr lang="es-ES" smtClean="0"/>
              <a:t>‹Nº›</a:t>
            </a:fld>
            <a:endParaRPr lang="es-ES"/>
          </a:p>
        </p:txBody>
      </p:sp>
    </p:spTree>
    <p:extLst>
      <p:ext uri="{BB962C8B-B14F-4D97-AF65-F5344CB8AC3E}">
        <p14:creationId xmlns:p14="http://schemas.microsoft.com/office/powerpoint/2010/main" val="2658182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1531D0EC-6052-4FFE-9C5C-9982810366F9}" type="datetimeFigureOut">
              <a:rPr lang="es-ES" smtClean="0"/>
              <a:t>22/05/2022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E5D426C-9DB4-450A-806B-28D90514EF4F}" type="slidenum">
              <a:rPr lang="es-ES" smtClean="0"/>
              <a:t>‹Nº›</a:t>
            </a:fld>
            <a:endParaRPr lang="es-ES"/>
          </a:p>
        </p:txBody>
      </p:sp>
    </p:spTree>
    <p:extLst>
      <p:ext uri="{BB962C8B-B14F-4D97-AF65-F5344CB8AC3E}">
        <p14:creationId xmlns:p14="http://schemas.microsoft.com/office/powerpoint/2010/main" val="2149638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1531D0EC-6052-4FFE-9C5C-9982810366F9}" type="datetimeFigureOut">
              <a:rPr lang="es-ES" smtClean="0"/>
              <a:t>22/05/2022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E5D426C-9DB4-450A-806B-28D90514EF4F}" type="slidenum">
              <a:rPr lang="es-ES" smtClean="0"/>
              <a:t>‹Nº›</a:t>
            </a:fld>
            <a:endParaRPr lang="es-ES"/>
          </a:p>
        </p:txBody>
      </p:sp>
    </p:spTree>
    <p:extLst>
      <p:ext uri="{BB962C8B-B14F-4D97-AF65-F5344CB8AC3E}">
        <p14:creationId xmlns:p14="http://schemas.microsoft.com/office/powerpoint/2010/main" val="3074026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1531D0EC-6052-4FFE-9C5C-9982810366F9}" type="datetimeFigureOut">
              <a:rPr lang="es-ES" smtClean="0"/>
              <a:t>22/05/2022</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6E5D426C-9DB4-450A-806B-28D90514EF4F}" type="slidenum">
              <a:rPr lang="es-ES" smtClean="0"/>
              <a:t>‹Nº›</a:t>
            </a:fld>
            <a:endParaRPr lang="es-ES"/>
          </a:p>
        </p:txBody>
      </p:sp>
    </p:spTree>
    <p:extLst>
      <p:ext uri="{BB962C8B-B14F-4D97-AF65-F5344CB8AC3E}">
        <p14:creationId xmlns:p14="http://schemas.microsoft.com/office/powerpoint/2010/main" val="1638954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1531D0EC-6052-4FFE-9C5C-9982810366F9}" type="datetimeFigureOut">
              <a:rPr lang="es-ES" smtClean="0"/>
              <a:t>22/05/2022</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6E5D426C-9DB4-450A-806B-28D90514EF4F}" type="slidenum">
              <a:rPr lang="es-ES" smtClean="0"/>
              <a:t>‹Nº›</a:t>
            </a:fld>
            <a:endParaRPr lang="es-ES"/>
          </a:p>
        </p:txBody>
      </p:sp>
    </p:spTree>
    <p:extLst>
      <p:ext uri="{BB962C8B-B14F-4D97-AF65-F5344CB8AC3E}">
        <p14:creationId xmlns:p14="http://schemas.microsoft.com/office/powerpoint/2010/main" val="418084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531D0EC-6052-4FFE-9C5C-9982810366F9}" type="datetimeFigureOut">
              <a:rPr lang="es-ES" smtClean="0"/>
              <a:t>22/05/2022</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6E5D426C-9DB4-450A-806B-28D90514EF4F}" type="slidenum">
              <a:rPr lang="es-ES" smtClean="0"/>
              <a:t>‹Nº›</a:t>
            </a:fld>
            <a:endParaRPr lang="es-ES"/>
          </a:p>
        </p:txBody>
      </p:sp>
    </p:spTree>
    <p:extLst>
      <p:ext uri="{BB962C8B-B14F-4D97-AF65-F5344CB8AC3E}">
        <p14:creationId xmlns:p14="http://schemas.microsoft.com/office/powerpoint/2010/main" val="3247645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531D0EC-6052-4FFE-9C5C-9982810366F9}" type="datetimeFigureOut">
              <a:rPr lang="es-ES" smtClean="0"/>
              <a:t>22/05/2022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E5D426C-9DB4-450A-806B-28D90514EF4F}" type="slidenum">
              <a:rPr lang="es-ES" smtClean="0"/>
              <a:t>‹Nº›</a:t>
            </a:fld>
            <a:endParaRPr lang="es-ES"/>
          </a:p>
        </p:txBody>
      </p:sp>
    </p:spTree>
    <p:extLst>
      <p:ext uri="{BB962C8B-B14F-4D97-AF65-F5344CB8AC3E}">
        <p14:creationId xmlns:p14="http://schemas.microsoft.com/office/powerpoint/2010/main" val="3064804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531D0EC-6052-4FFE-9C5C-9982810366F9}" type="datetimeFigureOut">
              <a:rPr lang="es-ES" smtClean="0"/>
              <a:t>22/05/2022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E5D426C-9DB4-450A-806B-28D90514EF4F}" type="slidenum">
              <a:rPr lang="es-ES" smtClean="0"/>
              <a:t>‹Nº›</a:t>
            </a:fld>
            <a:endParaRPr lang="es-ES"/>
          </a:p>
        </p:txBody>
      </p:sp>
    </p:spTree>
    <p:extLst>
      <p:ext uri="{BB962C8B-B14F-4D97-AF65-F5344CB8AC3E}">
        <p14:creationId xmlns:p14="http://schemas.microsoft.com/office/powerpoint/2010/main" val="44571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31D0EC-6052-4FFE-9C5C-9982810366F9}" type="datetimeFigureOut">
              <a:rPr lang="es-ES" smtClean="0"/>
              <a:t>22/05/2022</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5D426C-9DB4-450A-806B-28D90514EF4F}" type="slidenum">
              <a:rPr lang="es-ES" smtClean="0"/>
              <a:t>‹Nº›</a:t>
            </a:fld>
            <a:endParaRPr lang="es-ES"/>
          </a:p>
        </p:txBody>
      </p:sp>
    </p:spTree>
    <p:extLst>
      <p:ext uri="{BB962C8B-B14F-4D97-AF65-F5344CB8AC3E}">
        <p14:creationId xmlns:p14="http://schemas.microsoft.com/office/powerpoint/2010/main" val="1498527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gif"/></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jpeg"/><Relationship Id="rId3" Type="http://schemas.openxmlformats.org/officeDocument/2006/relationships/image" Target="../media/image3.png"/><Relationship Id="rId7" Type="http://schemas.openxmlformats.org/officeDocument/2006/relationships/image" Target="../media/image18.jpeg"/><Relationship Id="rId12"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4.png"/><Relationship Id="rId9"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microsoft.com/office/2018/10/relationships/comments" Target="../comments/modernComment_121_BE8356CC.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0" r="-30000"/>
          </a:stretch>
        </a:blipFill>
        <a:effectLst/>
      </p:bgPr>
    </p:bg>
    <p:spTree>
      <p:nvGrpSpPr>
        <p:cNvPr id="1" name=""/>
        <p:cNvGrpSpPr/>
        <p:nvPr/>
      </p:nvGrpSpPr>
      <p:grpSpPr>
        <a:xfrm>
          <a:off x="0" y="0"/>
          <a:ext cx="0" cy="0"/>
          <a:chOff x="0" y="0"/>
          <a:chExt cx="0" cy="0"/>
        </a:xfrm>
      </p:grpSpPr>
      <p:pic>
        <p:nvPicPr>
          <p:cNvPr id="28" name="Imagen 27" descr="Humo saliendo de una montaña&#10;&#10;Descripción generada automáticamente con confianza media">
            <a:extLst>
              <a:ext uri="{FF2B5EF4-FFF2-40B4-BE49-F238E27FC236}">
                <a16:creationId xmlns:a16="http://schemas.microsoft.com/office/drawing/2014/main" id="{1D70C7C7-9096-891E-5B6A-0FAE44B774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32656"/>
            <a:ext cx="9143999" cy="6552728"/>
          </a:xfrm>
          <a:prstGeom prst="rect">
            <a:avLst/>
          </a:prstGeom>
        </p:spPr>
      </p:pic>
      <p:sp>
        <p:nvSpPr>
          <p:cNvPr id="16" name="15 Rectángulo"/>
          <p:cNvSpPr/>
          <p:nvPr/>
        </p:nvSpPr>
        <p:spPr>
          <a:xfrm>
            <a:off x="0" y="5877272"/>
            <a:ext cx="9144000" cy="1008112"/>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Text Box 28"/>
          <p:cNvSpPr txBox="1">
            <a:spLocks noChangeArrowheads="1"/>
          </p:cNvSpPr>
          <p:nvPr/>
        </p:nvSpPr>
        <p:spPr bwMode="auto">
          <a:xfrm>
            <a:off x="106339" y="1105580"/>
            <a:ext cx="8916534" cy="984885"/>
          </a:xfrm>
          <a:prstGeom prst="rect">
            <a:avLst/>
          </a:prstGeom>
          <a:solidFill>
            <a:srgbClr val="D9EAE8">
              <a:alpha val="10000"/>
            </a:srgbClr>
          </a:solidFill>
          <a:ln>
            <a:noFill/>
          </a:ln>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s-ES" sz="2900" b="1" dirty="0">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Preliminary results from textural studies on tephra deposits erupted during the 2021 eruption at Cumbre </a:t>
            </a:r>
            <a:r>
              <a:rPr lang="en-US" altLang="es-ES" sz="2900" b="1" dirty="0" err="1">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Vieja</a:t>
            </a:r>
            <a:r>
              <a:rPr lang="en-US" altLang="es-ES" sz="2900" b="1" dirty="0">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 volcano</a:t>
            </a:r>
          </a:p>
        </p:txBody>
      </p:sp>
      <p:sp>
        <p:nvSpPr>
          <p:cNvPr id="9" name="8 Rectángulo"/>
          <p:cNvSpPr/>
          <p:nvPr/>
        </p:nvSpPr>
        <p:spPr>
          <a:xfrm>
            <a:off x="0" y="3212976"/>
            <a:ext cx="9143999" cy="2739211"/>
          </a:xfrm>
          <a:prstGeom prst="rect">
            <a:avLst/>
          </a:prstGeom>
          <a:solidFill>
            <a:srgbClr val="D9EAE8">
              <a:alpha val="10000"/>
            </a:srgbClr>
          </a:solidFill>
        </p:spPr>
        <p:txBody>
          <a:bodyPr wrap="square">
            <a:spAutoFit/>
          </a:bodyPr>
          <a:lstStyle/>
          <a:p>
            <a:pPr algn="just"/>
            <a:r>
              <a:rPr lang="it-IT" sz="1800" b="1" u="sng" dirty="0">
                <a:solidFill>
                  <a:schemeClr val="bg1"/>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cs typeface="Times New Roman" panose="02020603050405020304" pitchFamily="18" charset="0"/>
              </a:rPr>
              <a:t>Alba Martín-Lorenzo</a:t>
            </a:r>
            <a:r>
              <a:rPr lang="it-IT" sz="1800" b="1" dirty="0">
                <a:solidFill>
                  <a:schemeClr val="bg1"/>
                </a:solidFill>
                <a:latin typeface="Arial Narrow" panose="020B0606020202030204" pitchFamily="34" charset="0"/>
                <a:ea typeface="Times New Roman" panose="02020603050405020304" pitchFamily="18" charset="0"/>
                <a:cs typeface="Times New Roman" panose="02020603050405020304" pitchFamily="18" charset="0"/>
              </a:rPr>
              <a:t> </a:t>
            </a:r>
            <a:r>
              <a:rPr lang="it-IT" sz="1800" b="1" baseline="30000" dirty="0">
                <a:solidFill>
                  <a:schemeClr val="bg1"/>
                </a:solidFill>
                <a:latin typeface="Arial Narrow" panose="020B0606020202030204" pitchFamily="34" charset="0"/>
                <a:ea typeface="Times New Roman" panose="02020603050405020304" pitchFamily="18" charset="0"/>
                <a:cs typeface="Times New Roman" panose="02020603050405020304" pitchFamily="18" charset="0"/>
              </a:rPr>
              <a:t>1,2</a:t>
            </a:r>
            <a:r>
              <a:rPr lang="it-IT" sz="1800" dirty="0">
                <a:solidFill>
                  <a:schemeClr val="bg1"/>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cs typeface="Times New Roman" panose="02020603050405020304" pitchFamily="18" charset="0"/>
              </a:rPr>
              <a:t>, Daniele Andronico</a:t>
            </a:r>
            <a:r>
              <a:rPr lang="it-IT" sz="1800" baseline="30000" dirty="0">
                <a:solidFill>
                  <a:schemeClr val="bg1"/>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cs typeface="Times New Roman" panose="02020603050405020304" pitchFamily="18" charset="0"/>
              </a:rPr>
              <a:t>3</a:t>
            </a:r>
            <a:r>
              <a:rPr lang="it-IT" sz="1800" dirty="0">
                <a:solidFill>
                  <a:schemeClr val="bg1"/>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cs typeface="Times New Roman" panose="02020603050405020304" pitchFamily="18" charset="0"/>
              </a:rPr>
              <a:t>, Fátima Rodriguez</a:t>
            </a:r>
            <a:r>
              <a:rPr lang="it-IT" sz="1800" baseline="30000" dirty="0">
                <a:solidFill>
                  <a:schemeClr val="bg1"/>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cs typeface="Times New Roman" panose="02020603050405020304" pitchFamily="18" charset="0"/>
              </a:rPr>
              <a:t>1</a:t>
            </a:r>
            <a:r>
              <a:rPr lang="it-IT" sz="1800" dirty="0">
                <a:solidFill>
                  <a:schemeClr val="bg1"/>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cs typeface="Times New Roman" panose="02020603050405020304" pitchFamily="18" charset="0"/>
              </a:rPr>
              <a:t>, Beverley Coldwell</a:t>
            </a:r>
            <a:r>
              <a:rPr lang="it-IT" sz="1800" baseline="30000" dirty="0">
                <a:solidFill>
                  <a:schemeClr val="bg1"/>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cs typeface="Times New Roman" panose="02020603050405020304" pitchFamily="18" charset="0"/>
              </a:rPr>
              <a:t>1, 2</a:t>
            </a:r>
            <a:r>
              <a:rPr lang="it-IT" sz="1800" dirty="0">
                <a:solidFill>
                  <a:schemeClr val="bg1"/>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cs typeface="Times New Roman" panose="02020603050405020304" pitchFamily="18" charset="0"/>
              </a:rPr>
              <a:t>, Matt Pankhurst </a:t>
            </a:r>
            <a:r>
              <a:rPr lang="it-IT" sz="1800" baseline="30000" dirty="0">
                <a:solidFill>
                  <a:schemeClr val="bg1"/>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cs typeface="Times New Roman" panose="02020603050405020304" pitchFamily="18" charset="0"/>
              </a:rPr>
              <a:t>1,2</a:t>
            </a:r>
            <a:r>
              <a:rPr lang="it-IT" sz="1800" dirty="0">
                <a:solidFill>
                  <a:schemeClr val="bg1"/>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cs typeface="Times New Roman" panose="02020603050405020304" pitchFamily="18" charset="0"/>
              </a:rPr>
              <a:t>, Jacopo Taddeucci</a:t>
            </a:r>
            <a:r>
              <a:rPr lang="it-IT" sz="1800" baseline="30000" dirty="0">
                <a:solidFill>
                  <a:schemeClr val="bg1"/>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cs typeface="Times New Roman" panose="02020603050405020304" pitchFamily="18" charset="0"/>
              </a:rPr>
              <a:t>4</a:t>
            </a:r>
            <a:r>
              <a:rPr lang="it-IT" sz="1800" dirty="0">
                <a:solidFill>
                  <a:schemeClr val="bg1"/>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cs typeface="Times New Roman" panose="02020603050405020304" pitchFamily="18" charset="0"/>
              </a:rPr>
              <a:t>, Piergiorgio Scarlato</a:t>
            </a:r>
            <a:r>
              <a:rPr lang="it-IT" sz="1800" baseline="30000" dirty="0">
                <a:solidFill>
                  <a:schemeClr val="bg1"/>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cs typeface="Times New Roman" panose="02020603050405020304" pitchFamily="18" charset="0"/>
              </a:rPr>
              <a:t>4</a:t>
            </a:r>
            <a:r>
              <a:rPr lang="it-IT" sz="1800" dirty="0">
                <a:solidFill>
                  <a:schemeClr val="bg1"/>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cs typeface="Times New Roman" panose="02020603050405020304" pitchFamily="18" charset="0"/>
              </a:rPr>
              <a:t>, Costanza Bonadonna</a:t>
            </a:r>
            <a:r>
              <a:rPr lang="it-IT" sz="1800" baseline="30000" dirty="0">
                <a:solidFill>
                  <a:schemeClr val="bg1"/>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cs typeface="Times New Roman" panose="02020603050405020304" pitchFamily="18" charset="0"/>
              </a:rPr>
              <a:t>5</a:t>
            </a:r>
            <a:r>
              <a:rPr lang="it-IT" sz="1800" dirty="0">
                <a:solidFill>
                  <a:schemeClr val="bg1"/>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cs typeface="Times New Roman" panose="02020603050405020304" pitchFamily="18" charset="0"/>
              </a:rPr>
              <a:t>, Marco Pistolesi</a:t>
            </a:r>
            <a:r>
              <a:rPr lang="it-IT" sz="1800" baseline="30000" dirty="0">
                <a:solidFill>
                  <a:schemeClr val="bg1"/>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cs typeface="Times New Roman" panose="02020603050405020304" pitchFamily="18" charset="0"/>
              </a:rPr>
              <a:t>6</a:t>
            </a:r>
            <a:r>
              <a:rPr lang="it-IT" sz="1800" dirty="0">
                <a:solidFill>
                  <a:schemeClr val="bg1"/>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cs typeface="Times New Roman" panose="02020603050405020304" pitchFamily="18" charset="0"/>
              </a:rPr>
              <a:t>, Jorge E. Romero </a:t>
            </a:r>
            <a:r>
              <a:rPr lang="it-IT" sz="1800" baseline="30000" dirty="0">
                <a:solidFill>
                  <a:schemeClr val="bg1"/>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cs typeface="Times New Roman" panose="02020603050405020304" pitchFamily="18" charset="0"/>
              </a:rPr>
              <a:t>7</a:t>
            </a:r>
            <a:r>
              <a:rPr lang="it-IT" sz="1800" dirty="0">
                <a:solidFill>
                  <a:schemeClr val="bg1"/>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cs typeface="Times New Roman" panose="02020603050405020304" pitchFamily="18" charset="0"/>
              </a:rPr>
              <a:t>, Gladys Melián</a:t>
            </a:r>
            <a:r>
              <a:rPr lang="it-IT" sz="1800" baseline="30000" dirty="0">
                <a:solidFill>
                  <a:schemeClr val="bg1"/>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cs typeface="Times New Roman" panose="02020603050405020304" pitchFamily="18" charset="0"/>
              </a:rPr>
              <a:t>1, 2</a:t>
            </a:r>
            <a:r>
              <a:rPr lang="it-IT" sz="1800" dirty="0">
                <a:solidFill>
                  <a:schemeClr val="bg1"/>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cs typeface="Times New Roman" panose="02020603050405020304" pitchFamily="18" charset="0"/>
              </a:rPr>
              <a:t>, Nemesio M. Pérez </a:t>
            </a:r>
            <a:r>
              <a:rPr lang="it-IT" sz="1800" baseline="30000" dirty="0">
                <a:solidFill>
                  <a:schemeClr val="bg1"/>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cs typeface="Times New Roman" panose="02020603050405020304" pitchFamily="18" charset="0"/>
              </a:rPr>
              <a:t>1, 2</a:t>
            </a:r>
          </a:p>
          <a:p>
            <a:pPr algn="ctr"/>
            <a:endParaRPr lang="es-ES" sz="1800" dirty="0">
              <a:solidFill>
                <a:schemeClr val="bg1"/>
              </a:solidFill>
              <a:effectLst/>
              <a:latin typeface="Arial" panose="020B0604020202020204" pitchFamily="34" charset="0"/>
              <a:ea typeface="Calibri" panose="020F0502020204030204" pitchFamily="34" charset="0"/>
            </a:endParaRPr>
          </a:p>
          <a:p>
            <a:pPr algn="ctr"/>
            <a:r>
              <a:rPr lang="es-ES_tradnl" sz="1200" baseline="30000" dirty="0">
                <a:solidFill>
                  <a:schemeClr val="bg1"/>
                </a:solidFill>
                <a:effectLst/>
                <a:latin typeface="Arial Narrow" panose="020B0606020202030204" pitchFamily="34" charset="0"/>
                <a:ea typeface="Calibri" panose="020F0502020204030204" pitchFamily="34" charset="0"/>
              </a:rPr>
              <a:t>1</a:t>
            </a:r>
            <a:r>
              <a:rPr lang="es-ES_tradnl" sz="1200" dirty="0">
                <a:solidFill>
                  <a:schemeClr val="bg1"/>
                </a:solidFill>
                <a:effectLst/>
                <a:latin typeface="Arial Narrow" panose="020B0606020202030204" pitchFamily="34" charset="0"/>
                <a:ea typeface="Calibri" panose="020F0502020204030204" pitchFamily="34" charset="0"/>
              </a:rPr>
              <a:t>Instituto Volcanológico de Canarias (INVOLCAN), 38240 San Cristóbal de La Laguna, Tenerife, </a:t>
            </a:r>
            <a:r>
              <a:rPr lang="es-ES_tradnl" sz="1200" dirty="0" err="1">
                <a:solidFill>
                  <a:schemeClr val="bg1"/>
                </a:solidFill>
                <a:effectLst/>
                <a:latin typeface="Arial Narrow" panose="020B0606020202030204" pitchFamily="34" charset="0"/>
                <a:ea typeface="Calibri" panose="020F0502020204030204" pitchFamily="34" charset="0"/>
              </a:rPr>
              <a:t>Spain</a:t>
            </a:r>
            <a:r>
              <a:rPr lang="es-ES_tradnl" sz="1200" dirty="0">
                <a:solidFill>
                  <a:schemeClr val="bg1"/>
                </a:solidFill>
                <a:effectLst/>
                <a:latin typeface="Arial Narrow" panose="020B0606020202030204" pitchFamily="34" charset="0"/>
                <a:ea typeface="Calibri" panose="020F0502020204030204" pitchFamily="34" charset="0"/>
              </a:rPr>
              <a:t> </a:t>
            </a:r>
            <a:endParaRPr lang="es-ES" sz="1200" dirty="0">
              <a:solidFill>
                <a:schemeClr val="bg1"/>
              </a:solidFill>
              <a:effectLst/>
              <a:latin typeface="Arial" panose="020B0604020202020204" pitchFamily="34" charset="0"/>
              <a:ea typeface="Calibri" panose="020F0502020204030204" pitchFamily="34" charset="0"/>
            </a:endParaRPr>
          </a:p>
          <a:p>
            <a:pPr algn="ctr"/>
            <a:r>
              <a:rPr lang="es-ES_tradnl" sz="1200" baseline="30000" dirty="0">
                <a:solidFill>
                  <a:schemeClr val="bg1"/>
                </a:solidFill>
                <a:effectLst/>
                <a:latin typeface="Arial Narrow" panose="020B0606020202030204" pitchFamily="34" charset="0"/>
                <a:ea typeface="Calibri" panose="020F0502020204030204" pitchFamily="34" charset="0"/>
              </a:rPr>
              <a:t>2</a:t>
            </a:r>
            <a:r>
              <a:rPr lang="es-ES_tradnl" sz="1200" dirty="0">
                <a:solidFill>
                  <a:schemeClr val="bg1"/>
                </a:solidFill>
                <a:effectLst/>
                <a:latin typeface="Arial Narrow" panose="020B0606020202030204" pitchFamily="34" charset="0"/>
                <a:ea typeface="Calibri" panose="020F0502020204030204" pitchFamily="34" charset="0"/>
              </a:rPr>
              <a:t>Instituto Tecnológico y de Energías Renovables (ITER), 38600 Granadilla de Abona, Tenerife, </a:t>
            </a:r>
            <a:r>
              <a:rPr lang="es-ES_tradnl" sz="1200" dirty="0" err="1">
                <a:solidFill>
                  <a:schemeClr val="bg1"/>
                </a:solidFill>
                <a:effectLst/>
                <a:latin typeface="Arial Narrow" panose="020B0606020202030204" pitchFamily="34" charset="0"/>
                <a:ea typeface="Calibri" panose="020F0502020204030204" pitchFamily="34" charset="0"/>
              </a:rPr>
              <a:t>Spain</a:t>
            </a:r>
            <a:r>
              <a:rPr lang="es-ES_tradnl" sz="1200" dirty="0">
                <a:solidFill>
                  <a:schemeClr val="bg1"/>
                </a:solidFill>
                <a:effectLst/>
                <a:latin typeface="Arial Narrow" panose="020B0606020202030204" pitchFamily="34" charset="0"/>
                <a:ea typeface="Calibri" panose="020F0502020204030204" pitchFamily="34" charset="0"/>
              </a:rPr>
              <a:t> </a:t>
            </a:r>
            <a:endParaRPr lang="es-ES" sz="1200" dirty="0">
              <a:solidFill>
                <a:schemeClr val="bg1"/>
              </a:solidFill>
              <a:effectLst/>
              <a:latin typeface="Arial" panose="020B0604020202020204" pitchFamily="34" charset="0"/>
              <a:ea typeface="Calibri" panose="020F0502020204030204" pitchFamily="34" charset="0"/>
            </a:endParaRPr>
          </a:p>
          <a:p>
            <a:pPr algn="ctr"/>
            <a:r>
              <a:rPr lang="it-IT" sz="1200" baseline="30000" dirty="0">
                <a:solidFill>
                  <a:schemeClr val="bg1"/>
                </a:solidFill>
                <a:effectLst/>
                <a:latin typeface="Arial Narrow" panose="020B0606020202030204" pitchFamily="34" charset="0"/>
                <a:ea typeface="Calibri" panose="020F0502020204030204" pitchFamily="34" charset="0"/>
              </a:rPr>
              <a:t>3</a:t>
            </a:r>
            <a:r>
              <a:rPr lang="it-IT" sz="1200" dirty="0">
                <a:solidFill>
                  <a:schemeClr val="bg1"/>
                </a:solidFill>
                <a:effectLst/>
                <a:latin typeface="Arial Narrow" panose="020B0606020202030204" pitchFamily="34" charset="0"/>
                <a:ea typeface="Calibri" panose="020F0502020204030204" pitchFamily="34" charset="0"/>
              </a:rPr>
              <a:t>Istituto Nazionale di Geofisica e Vulcanologia, Osservatorio Etneo, P.zza Roma 2, 95125, Catania, Italy</a:t>
            </a:r>
            <a:endParaRPr lang="es-ES" sz="1200" dirty="0">
              <a:solidFill>
                <a:schemeClr val="bg1"/>
              </a:solidFill>
              <a:effectLst/>
              <a:latin typeface="Arial" panose="020B0604020202020204" pitchFamily="34" charset="0"/>
              <a:ea typeface="Calibri" panose="020F0502020204030204" pitchFamily="34" charset="0"/>
            </a:endParaRPr>
          </a:p>
          <a:p>
            <a:pPr algn="ctr"/>
            <a:r>
              <a:rPr lang="it-IT" sz="1200" baseline="30000" dirty="0">
                <a:solidFill>
                  <a:schemeClr val="bg1"/>
                </a:solidFill>
                <a:effectLst/>
                <a:latin typeface="Arial Narrow" panose="020B0606020202030204" pitchFamily="34" charset="0"/>
                <a:ea typeface="Calibri" panose="020F0502020204030204" pitchFamily="34" charset="0"/>
              </a:rPr>
              <a:t>4</a:t>
            </a:r>
            <a:r>
              <a:rPr lang="it-IT" sz="1200" dirty="0">
                <a:solidFill>
                  <a:schemeClr val="bg1"/>
                </a:solidFill>
                <a:effectLst/>
                <a:latin typeface="Arial Narrow" panose="020B0606020202030204" pitchFamily="34" charset="0"/>
                <a:ea typeface="Calibri" panose="020F0502020204030204" pitchFamily="34" charset="0"/>
              </a:rPr>
              <a:t>Istituto Nazionale di Geofisica e Vulcanologia, Sezione Roma1, Via di Vigna Murata 605, 00143 Roma, Italy</a:t>
            </a:r>
            <a:endParaRPr lang="es-ES" sz="1200" dirty="0">
              <a:solidFill>
                <a:schemeClr val="bg1"/>
              </a:solidFill>
              <a:effectLst/>
              <a:latin typeface="Arial" panose="020B0604020202020204" pitchFamily="34" charset="0"/>
              <a:ea typeface="Calibri" panose="020F0502020204030204" pitchFamily="34" charset="0"/>
            </a:endParaRPr>
          </a:p>
          <a:p>
            <a:pPr algn="ctr"/>
            <a:r>
              <a:rPr lang="it-IT" sz="1200" baseline="30000" dirty="0">
                <a:solidFill>
                  <a:schemeClr val="bg1"/>
                </a:solidFill>
                <a:effectLst/>
                <a:latin typeface="Arial Narrow" panose="020B0606020202030204" pitchFamily="34" charset="0"/>
                <a:ea typeface="Calibri" panose="020F0502020204030204" pitchFamily="34" charset="0"/>
              </a:rPr>
              <a:t>5</a:t>
            </a:r>
            <a:r>
              <a:rPr lang="en-GB" sz="1200" dirty="0">
                <a:solidFill>
                  <a:schemeClr val="bg1"/>
                </a:solidFill>
                <a:effectLst/>
                <a:latin typeface="Arial Narrow" panose="020B0606020202030204" pitchFamily="34" charset="0"/>
                <a:ea typeface="Calibri" panose="020F0502020204030204" pitchFamily="34" charset="0"/>
              </a:rPr>
              <a:t>Department of Earth Sciences, University of Geneva, 1205 Geneva, Switzerland</a:t>
            </a:r>
            <a:endParaRPr lang="es-ES" sz="1200" dirty="0">
              <a:solidFill>
                <a:schemeClr val="bg1"/>
              </a:solidFill>
              <a:effectLst/>
              <a:latin typeface="Arial" panose="020B0604020202020204" pitchFamily="34" charset="0"/>
              <a:ea typeface="Calibri" panose="020F0502020204030204" pitchFamily="34" charset="0"/>
            </a:endParaRPr>
          </a:p>
          <a:p>
            <a:pPr algn="ctr"/>
            <a:r>
              <a:rPr lang="en-GB" sz="1200" baseline="30000" dirty="0">
                <a:solidFill>
                  <a:schemeClr val="bg1"/>
                </a:solidFill>
                <a:effectLst/>
                <a:latin typeface="Arial Narrow" panose="020B0606020202030204" pitchFamily="34" charset="0"/>
                <a:ea typeface="Calibri" panose="020F0502020204030204" pitchFamily="34" charset="0"/>
              </a:rPr>
              <a:t>6</a:t>
            </a:r>
            <a:r>
              <a:rPr lang="en-GB" sz="1200" dirty="0">
                <a:solidFill>
                  <a:schemeClr val="bg1"/>
                </a:solidFill>
                <a:effectLst/>
                <a:latin typeface="Arial Narrow" panose="020B0606020202030204" pitchFamily="34" charset="0"/>
                <a:ea typeface="Calibri" panose="020F0502020204030204" pitchFamily="34" charset="0"/>
              </a:rPr>
              <a:t>Department of Earth Sciences, University of Pisa, 56126 Pisa, Italy</a:t>
            </a:r>
            <a:endParaRPr lang="es-ES" sz="1200" dirty="0">
              <a:solidFill>
                <a:schemeClr val="bg1"/>
              </a:solidFill>
              <a:effectLst/>
              <a:latin typeface="Arial" panose="020B0604020202020204" pitchFamily="34" charset="0"/>
              <a:ea typeface="Calibri" panose="020F0502020204030204" pitchFamily="34" charset="0"/>
            </a:endParaRPr>
          </a:p>
          <a:p>
            <a:pPr algn="ctr"/>
            <a:r>
              <a:rPr lang="en-GB" sz="1200" baseline="30000" dirty="0">
                <a:solidFill>
                  <a:schemeClr val="bg1"/>
                </a:solidFill>
                <a:effectLst/>
                <a:latin typeface="Arial Narrow" panose="020B0606020202030204" pitchFamily="34" charset="0"/>
                <a:ea typeface="Calibri" panose="020F0502020204030204" pitchFamily="34" charset="0"/>
              </a:rPr>
              <a:t>7</a:t>
            </a:r>
            <a:r>
              <a:rPr lang="en-GB" sz="1200" dirty="0">
                <a:solidFill>
                  <a:schemeClr val="bg1"/>
                </a:solidFill>
                <a:effectLst/>
                <a:latin typeface="Arial Narrow" panose="020B0606020202030204" pitchFamily="34" charset="0"/>
                <a:ea typeface="Calibri" panose="020F0502020204030204" pitchFamily="34" charset="0"/>
              </a:rPr>
              <a:t>University of Manchester (Department of Earth and Environmental Sciences), Manchester, United Kingdom.</a:t>
            </a:r>
            <a:endParaRPr lang="es-ES" sz="1200" dirty="0">
              <a:solidFill>
                <a:schemeClr val="bg1"/>
              </a:solidFill>
              <a:effectLst/>
              <a:latin typeface="Arial" panose="020B0604020202020204" pitchFamily="34" charset="0"/>
              <a:ea typeface="Calibri" panose="020F0502020204030204" pitchFamily="34" charset="0"/>
            </a:endParaRPr>
          </a:p>
          <a:p>
            <a:pPr algn="ctr"/>
            <a:endParaRPr lang="es-ES" sz="1600" b="1" dirty="0">
              <a:solidFill>
                <a:schemeClr val="bg1"/>
              </a:solidFill>
              <a:latin typeface="Arial" panose="020B0604020202020204" pitchFamily="34" charset="0"/>
              <a:cs typeface="Arial" panose="020B0604020202020204" pitchFamily="34" charset="0"/>
            </a:endParaRPr>
          </a:p>
        </p:txBody>
      </p:sp>
      <p:grpSp>
        <p:nvGrpSpPr>
          <p:cNvPr id="12" name="Grupo 11">
            <a:extLst>
              <a:ext uri="{FF2B5EF4-FFF2-40B4-BE49-F238E27FC236}">
                <a16:creationId xmlns:a16="http://schemas.microsoft.com/office/drawing/2014/main" id="{D23CDF0D-2109-84FA-6237-B3692181A673}"/>
              </a:ext>
            </a:extLst>
          </p:cNvPr>
          <p:cNvGrpSpPr/>
          <p:nvPr/>
        </p:nvGrpSpPr>
        <p:grpSpPr>
          <a:xfrm>
            <a:off x="0" y="9560"/>
            <a:ext cx="9144000" cy="899160"/>
            <a:chOff x="0" y="0"/>
            <a:chExt cx="9144000" cy="899160"/>
          </a:xfrm>
        </p:grpSpPr>
        <p:sp>
          <p:nvSpPr>
            <p:cNvPr id="7" name="Rectángulo 6">
              <a:extLst>
                <a:ext uri="{FF2B5EF4-FFF2-40B4-BE49-F238E27FC236}">
                  <a16:creationId xmlns:a16="http://schemas.microsoft.com/office/drawing/2014/main" id="{6E24B097-172E-47EA-27A6-0F3240807F85}"/>
                </a:ext>
              </a:extLst>
            </p:cNvPr>
            <p:cNvSpPr/>
            <p:nvPr/>
          </p:nvSpPr>
          <p:spPr>
            <a:xfrm>
              <a:off x="0" y="0"/>
              <a:ext cx="9144000" cy="89916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pic>
          <p:nvPicPr>
            <p:cNvPr id="4" name="Imagen 3">
              <a:extLst>
                <a:ext uri="{FF2B5EF4-FFF2-40B4-BE49-F238E27FC236}">
                  <a16:creationId xmlns:a16="http://schemas.microsoft.com/office/drawing/2014/main" id="{13B0635D-F63F-BE44-5C7C-D9FB8356D640}"/>
                </a:ext>
              </a:extLst>
            </p:cNvPr>
            <p:cNvPicPr>
              <a:picLocks noChangeAspect="1"/>
            </p:cNvPicPr>
            <p:nvPr/>
          </p:nvPicPr>
          <p:blipFill>
            <a:blip r:embed="rId5"/>
            <a:stretch>
              <a:fillRect/>
            </a:stretch>
          </p:blipFill>
          <p:spPr>
            <a:xfrm>
              <a:off x="106338" y="1"/>
              <a:ext cx="3097510" cy="866055"/>
            </a:xfrm>
            <a:prstGeom prst="rect">
              <a:avLst/>
            </a:prstGeom>
          </p:spPr>
        </p:pic>
        <p:pic>
          <p:nvPicPr>
            <p:cNvPr id="6" name="Imagen 5">
              <a:extLst>
                <a:ext uri="{FF2B5EF4-FFF2-40B4-BE49-F238E27FC236}">
                  <a16:creationId xmlns:a16="http://schemas.microsoft.com/office/drawing/2014/main" id="{98EB04E6-55F7-1305-D1BC-662C1223514D}"/>
                </a:ext>
              </a:extLst>
            </p:cNvPr>
            <p:cNvPicPr>
              <a:picLocks noChangeAspect="1"/>
            </p:cNvPicPr>
            <p:nvPr/>
          </p:nvPicPr>
          <p:blipFill rotWithShape="1">
            <a:blip r:embed="rId6"/>
            <a:srcRect l="4442"/>
            <a:stretch/>
          </p:blipFill>
          <p:spPr>
            <a:xfrm>
              <a:off x="3491880" y="179080"/>
              <a:ext cx="5530993" cy="569762"/>
            </a:xfrm>
            <a:prstGeom prst="rect">
              <a:avLst/>
            </a:prstGeom>
          </p:spPr>
        </p:pic>
      </p:grpSp>
      <p:grpSp>
        <p:nvGrpSpPr>
          <p:cNvPr id="24" name="Grupo 23">
            <a:extLst>
              <a:ext uri="{FF2B5EF4-FFF2-40B4-BE49-F238E27FC236}">
                <a16:creationId xmlns:a16="http://schemas.microsoft.com/office/drawing/2014/main" id="{90388DD7-9586-2EBF-C5A8-24773F66FE67}"/>
              </a:ext>
            </a:extLst>
          </p:cNvPr>
          <p:cNvGrpSpPr/>
          <p:nvPr/>
        </p:nvGrpSpPr>
        <p:grpSpPr>
          <a:xfrm>
            <a:off x="1260749" y="5635960"/>
            <a:ext cx="6607714" cy="1609464"/>
            <a:chOff x="1229934" y="5589240"/>
            <a:chExt cx="6607714" cy="1609464"/>
          </a:xfrm>
        </p:grpSpPr>
        <p:pic>
          <p:nvPicPr>
            <p:cNvPr id="14" name="13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29934" y="6021288"/>
              <a:ext cx="533754" cy="696400"/>
            </a:xfrm>
            <a:prstGeom prst="rect">
              <a:avLst/>
            </a:prstGeom>
          </p:spPr>
        </p:pic>
        <p:pic>
          <p:nvPicPr>
            <p:cNvPr id="5" name="Imagen 4" descr="Logotipo, nombre de la empresa&#10;&#10;Descripción generada automáticamente">
              <a:extLst>
                <a:ext uri="{FF2B5EF4-FFF2-40B4-BE49-F238E27FC236}">
                  <a16:creationId xmlns:a16="http://schemas.microsoft.com/office/drawing/2014/main" id="{37A5F6DD-C1D7-B38F-4B92-CE231E77733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14021" b="7321"/>
            <a:stretch/>
          </p:blipFill>
          <p:spPr>
            <a:xfrm>
              <a:off x="3164064" y="5989132"/>
              <a:ext cx="1047896" cy="824244"/>
            </a:xfrm>
            <a:prstGeom prst="rect">
              <a:avLst/>
            </a:prstGeom>
          </p:spPr>
        </p:pic>
        <p:pic>
          <p:nvPicPr>
            <p:cNvPr id="11" name="Imagen 10" descr="Imagen en blanco y negro&#10;&#10;Descripción generada automáticamente con confianza media">
              <a:extLst>
                <a:ext uri="{FF2B5EF4-FFF2-40B4-BE49-F238E27FC236}">
                  <a16:creationId xmlns:a16="http://schemas.microsoft.com/office/drawing/2014/main" id="{C3952784-B528-1B47-8531-876E84D6F49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83968" y="5983870"/>
              <a:ext cx="648072" cy="713305"/>
            </a:xfrm>
            <a:prstGeom prst="rect">
              <a:avLst/>
            </a:prstGeom>
          </p:spPr>
        </p:pic>
        <p:pic>
          <p:nvPicPr>
            <p:cNvPr id="3" name="2 Imagen"/>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83944" y="6024813"/>
              <a:ext cx="1047896" cy="647790"/>
            </a:xfrm>
            <a:prstGeom prst="rect">
              <a:avLst/>
            </a:prstGeom>
          </p:spPr>
        </p:pic>
        <p:pic>
          <p:nvPicPr>
            <p:cNvPr id="17" name="Imagen 16" descr="Logotipo&#10;&#10;Descripción generada automáticamente">
              <a:extLst>
                <a:ext uri="{FF2B5EF4-FFF2-40B4-BE49-F238E27FC236}">
                  <a16:creationId xmlns:a16="http://schemas.microsoft.com/office/drawing/2014/main" id="{AF1D17D8-ADCE-3A8C-A2AE-0CA1F141D61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220072" y="6035877"/>
              <a:ext cx="648072" cy="661298"/>
            </a:xfrm>
            <a:prstGeom prst="rect">
              <a:avLst/>
            </a:prstGeom>
          </p:spPr>
        </p:pic>
        <p:pic>
          <p:nvPicPr>
            <p:cNvPr id="22" name="Imagen 21" descr="Logotipo, nombre de la empresa&#10;&#10;Descripción generada automáticamente">
              <a:extLst>
                <a:ext uri="{FF2B5EF4-FFF2-40B4-BE49-F238E27FC236}">
                  <a16:creationId xmlns:a16="http://schemas.microsoft.com/office/drawing/2014/main" id="{912FA1EC-2BDE-48D6-CAA7-CA86B2DDA6B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228184" y="5589240"/>
              <a:ext cx="1609464" cy="1609464"/>
            </a:xfrm>
            <a:prstGeom prst="rect">
              <a:avLst/>
            </a:prstGeom>
          </p:spPr>
        </p:pic>
      </p:grpSp>
    </p:spTree>
    <p:extLst>
      <p:ext uri="{BB962C8B-B14F-4D97-AF65-F5344CB8AC3E}">
        <p14:creationId xmlns:p14="http://schemas.microsoft.com/office/powerpoint/2010/main" val="2252019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21 Rectángulo">
            <a:extLst>
              <a:ext uri="{FF2B5EF4-FFF2-40B4-BE49-F238E27FC236}">
                <a16:creationId xmlns:a16="http://schemas.microsoft.com/office/drawing/2014/main" id="{BE3C65C5-84D2-3A9D-3B87-16EA2E4E3C1B}"/>
              </a:ext>
            </a:extLst>
          </p:cNvPr>
          <p:cNvSpPr/>
          <p:nvPr/>
        </p:nvSpPr>
        <p:spPr>
          <a:xfrm>
            <a:off x="0" y="0"/>
            <a:ext cx="9144000" cy="522738"/>
          </a:xfrm>
          <a:prstGeom prst="rect">
            <a:avLst/>
          </a:prstGeom>
          <a:solidFill>
            <a:srgbClr val="0D70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28 Rectángulo">
            <a:extLst>
              <a:ext uri="{FF2B5EF4-FFF2-40B4-BE49-F238E27FC236}">
                <a16:creationId xmlns:a16="http://schemas.microsoft.com/office/drawing/2014/main" id="{3F7A0370-97DB-D74C-3BA8-95B66E1525ED}"/>
              </a:ext>
            </a:extLst>
          </p:cNvPr>
          <p:cNvSpPr/>
          <p:nvPr/>
        </p:nvSpPr>
        <p:spPr>
          <a:xfrm rot="5400000">
            <a:off x="3208959" y="-886367"/>
            <a:ext cx="421824" cy="23042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ES" sz="1600" b="1" dirty="0">
                <a:solidFill>
                  <a:schemeClr val="bg1">
                    <a:lumMod val="75000"/>
                  </a:schemeClr>
                </a:solidFill>
                <a:latin typeface="Trebuchet MS" pitchFamily="34" charset="0"/>
                <a:cs typeface="Arial" panose="020B0604020202020204" pitchFamily="34" charset="0"/>
              </a:rPr>
              <a:t>METHODOLOGY</a:t>
            </a:r>
          </a:p>
        </p:txBody>
      </p:sp>
      <p:sp>
        <p:nvSpPr>
          <p:cNvPr id="18" name="29 Rectángulo">
            <a:extLst>
              <a:ext uri="{FF2B5EF4-FFF2-40B4-BE49-F238E27FC236}">
                <a16:creationId xmlns:a16="http://schemas.microsoft.com/office/drawing/2014/main" id="{937F0F22-60EF-6023-6B73-65B9D9096387}"/>
              </a:ext>
            </a:extLst>
          </p:cNvPr>
          <p:cNvSpPr/>
          <p:nvPr/>
        </p:nvSpPr>
        <p:spPr>
          <a:xfrm rot="5400000">
            <a:off x="5297192" y="-454320"/>
            <a:ext cx="421824" cy="14401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ES" sz="1600" b="1" dirty="0">
                <a:solidFill>
                  <a:schemeClr val="bg1">
                    <a:lumMod val="75000"/>
                  </a:schemeClr>
                </a:solidFill>
                <a:latin typeface="Trebuchet MS" pitchFamily="34" charset="0"/>
                <a:cs typeface="Arial" panose="020B0604020202020204" pitchFamily="34" charset="0"/>
              </a:rPr>
              <a:t>RESULTS</a:t>
            </a:r>
          </a:p>
        </p:txBody>
      </p:sp>
      <p:sp>
        <p:nvSpPr>
          <p:cNvPr id="19" name="30 Rectángulo">
            <a:extLst>
              <a:ext uri="{FF2B5EF4-FFF2-40B4-BE49-F238E27FC236}">
                <a16:creationId xmlns:a16="http://schemas.microsoft.com/office/drawing/2014/main" id="{C71215BA-88CA-8DA9-93CE-D5A3FCC56708}"/>
              </a:ext>
            </a:extLst>
          </p:cNvPr>
          <p:cNvSpPr/>
          <p:nvPr/>
        </p:nvSpPr>
        <p:spPr>
          <a:xfrm rot="5400000">
            <a:off x="7493437" y="-788581"/>
            <a:ext cx="421824" cy="20882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ES" sz="2400" b="1" dirty="0">
                <a:solidFill>
                  <a:schemeClr val="tx1"/>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CONCLUSIONS</a:t>
            </a:r>
          </a:p>
        </p:txBody>
      </p:sp>
      <p:sp>
        <p:nvSpPr>
          <p:cNvPr id="27" name="31 Rectángulo">
            <a:extLst>
              <a:ext uri="{FF2B5EF4-FFF2-40B4-BE49-F238E27FC236}">
                <a16:creationId xmlns:a16="http://schemas.microsoft.com/office/drawing/2014/main" id="{A02A1975-AA15-E9D2-CCDA-7F001F84FE8B}"/>
              </a:ext>
            </a:extLst>
          </p:cNvPr>
          <p:cNvSpPr/>
          <p:nvPr/>
        </p:nvSpPr>
        <p:spPr>
          <a:xfrm rot="5400000">
            <a:off x="1001526" y="-860588"/>
            <a:ext cx="421824" cy="2232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ES" sz="1600" b="1" dirty="0">
                <a:solidFill>
                  <a:schemeClr val="bg1">
                    <a:lumMod val="75000"/>
                  </a:schemeClr>
                </a:solidFill>
                <a:latin typeface="Trebuchet MS" pitchFamily="34" charset="0"/>
                <a:cs typeface="Arial" panose="020B0604020202020204" pitchFamily="34" charset="0"/>
              </a:rPr>
              <a:t>INTRODUCTION</a:t>
            </a:r>
          </a:p>
        </p:txBody>
      </p:sp>
      <p:grpSp>
        <p:nvGrpSpPr>
          <p:cNvPr id="29" name="Grupo 28">
            <a:extLst>
              <a:ext uri="{FF2B5EF4-FFF2-40B4-BE49-F238E27FC236}">
                <a16:creationId xmlns:a16="http://schemas.microsoft.com/office/drawing/2014/main" id="{F021340F-2762-ABF9-A2A2-BC4A61837836}"/>
              </a:ext>
            </a:extLst>
          </p:cNvPr>
          <p:cNvGrpSpPr/>
          <p:nvPr/>
        </p:nvGrpSpPr>
        <p:grpSpPr>
          <a:xfrm>
            <a:off x="71500" y="6165304"/>
            <a:ext cx="9001000" cy="620688"/>
            <a:chOff x="36512" y="6240598"/>
            <a:chExt cx="9144000" cy="620688"/>
          </a:xfrm>
        </p:grpSpPr>
        <p:sp>
          <p:nvSpPr>
            <p:cNvPr id="30" name="Rectángulo 29">
              <a:extLst>
                <a:ext uri="{FF2B5EF4-FFF2-40B4-BE49-F238E27FC236}">
                  <a16:creationId xmlns:a16="http://schemas.microsoft.com/office/drawing/2014/main" id="{0B825BE4-4A82-9EF4-D83B-454F8FFC0766}"/>
                </a:ext>
              </a:extLst>
            </p:cNvPr>
            <p:cNvSpPr/>
            <p:nvPr/>
          </p:nvSpPr>
          <p:spPr>
            <a:xfrm>
              <a:off x="36512" y="6240598"/>
              <a:ext cx="9144000" cy="62068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pic>
          <p:nvPicPr>
            <p:cNvPr id="31" name="Imagen 30">
              <a:extLst>
                <a:ext uri="{FF2B5EF4-FFF2-40B4-BE49-F238E27FC236}">
                  <a16:creationId xmlns:a16="http://schemas.microsoft.com/office/drawing/2014/main" id="{2D2E2E9E-1D6A-1A34-9AB8-F51BB08BA412}"/>
                </a:ext>
              </a:extLst>
            </p:cNvPr>
            <p:cNvPicPr>
              <a:picLocks noChangeAspect="1"/>
            </p:cNvPicPr>
            <p:nvPr/>
          </p:nvPicPr>
          <p:blipFill>
            <a:blip r:embed="rId3"/>
            <a:stretch>
              <a:fillRect/>
            </a:stretch>
          </p:blipFill>
          <p:spPr>
            <a:xfrm>
              <a:off x="1512168" y="6240599"/>
              <a:ext cx="2213298" cy="618831"/>
            </a:xfrm>
            <a:prstGeom prst="rect">
              <a:avLst/>
            </a:prstGeom>
          </p:spPr>
        </p:pic>
        <p:pic>
          <p:nvPicPr>
            <p:cNvPr id="32" name="Imagen 31">
              <a:extLst>
                <a:ext uri="{FF2B5EF4-FFF2-40B4-BE49-F238E27FC236}">
                  <a16:creationId xmlns:a16="http://schemas.microsoft.com/office/drawing/2014/main" id="{DCEA40A9-8E74-43F6-FC49-2CC0A7134D5C}"/>
                </a:ext>
              </a:extLst>
            </p:cNvPr>
            <p:cNvPicPr>
              <a:picLocks noChangeAspect="1"/>
            </p:cNvPicPr>
            <p:nvPr/>
          </p:nvPicPr>
          <p:blipFill>
            <a:blip r:embed="rId4"/>
            <a:stretch>
              <a:fillRect/>
            </a:stretch>
          </p:blipFill>
          <p:spPr>
            <a:xfrm>
              <a:off x="4104456" y="6368860"/>
              <a:ext cx="4087341" cy="402347"/>
            </a:xfrm>
            <a:prstGeom prst="rect">
              <a:avLst/>
            </a:prstGeom>
          </p:spPr>
        </p:pic>
      </p:grpSp>
      <p:sp>
        <p:nvSpPr>
          <p:cNvPr id="11" name="Título 4">
            <a:extLst>
              <a:ext uri="{FF2B5EF4-FFF2-40B4-BE49-F238E27FC236}">
                <a16:creationId xmlns:a16="http://schemas.microsoft.com/office/drawing/2014/main" id="{893BE5D3-4DF9-A981-41E6-D2C8AF5EBE23}"/>
              </a:ext>
            </a:extLst>
          </p:cNvPr>
          <p:cNvSpPr>
            <a:spLocks noGrp="1"/>
          </p:cNvSpPr>
          <p:nvPr>
            <p:ph type="title"/>
          </p:nvPr>
        </p:nvSpPr>
        <p:spPr>
          <a:xfrm>
            <a:off x="457200" y="548680"/>
            <a:ext cx="8229600" cy="1143000"/>
          </a:xfrm>
        </p:spPr>
        <p:txBody>
          <a:bodyPr>
            <a:normAutofit/>
          </a:bodyPr>
          <a:lstStyle/>
          <a:p>
            <a:r>
              <a:rPr lang="es-ES" sz="4800" b="1" dirty="0">
                <a:effectLst>
                  <a:outerShdw blurRad="38100" dist="38100" dir="2700000" algn="tl">
                    <a:srgbClr val="000000">
                      <a:alpha val="43137"/>
                    </a:srgbClr>
                  </a:outerShdw>
                </a:effectLst>
                <a:latin typeface="Arial Narrow" panose="020B0606020202030204" pitchFamily="34" charset="0"/>
              </a:rPr>
              <a:t>CONCLUSIONS</a:t>
            </a:r>
          </a:p>
        </p:txBody>
      </p:sp>
      <p:sp>
        <p:nvSpPr>
          <p:cNvPr id="20" name="CuadroTexto 19">
            <a:extLst>
              <a:ext uri="{FF2B5EF4-FFF2-40B4-BE49-F238E27FC236}">
                <a16:creationId xmlns:a16="http://schemas.microsoft.com/office/drawing/2014/main" id="{0644B5D2-7FDD-1A76-FA59-B6FA47FA1628}"/>
              </a:ext>
            </a:extLst>
          </p:cNvPr>
          <p:cNvSpPr txBox="1"/>
          <p:nvPr/>
        </p:nvSpPr>
        <p:spPr>
          <a:xfrm>
            <a:off x="179512" y="1628800"/>
            <a:ext cx="8568954" cy="4606389"/>
          </a:xfrm>
          <a:prstGeom prst="rect">
            <a:avLst/>
          </a:prstGeom>
          <a:noFill/>
        </p:spPr>
        <p:txBody>
          <a:bodyPr wrap="square">
            <a:spAutoFit/>
          </a:bodyPr>
          <a:lstStyle/>
          <a:p>
            <a:pPr marL="742950" indent="-285750" algn="just">
              <a:spcAft>
                <a:spcPts val="800"/>
              </a:spcAft>
              <a:buFont typeface="Arial" panose="020B0604020202020204" pitchFamily="34" charset="0"/>
              <a:buChar char="•"/>
            </a:pPr>
            <a:r>
              <a:rPr lang="en-GB" sz="2000" dirty="0">
                <a:effectLst/>
                <a:latin typeface="Arial Narrow" panose="020B0606020202030204" pitchFamily="34" charset="0"/>
                <a:ea typeface="Times New Roman" panose="02020603050405020304" pitchFamily="18" charset="0"/>
                <a:cs typeface="Calibri" panose="020F0502020204030204" pitchFamily="34" charset="0"/>
              </a:rPr>
              <a:t>During the </a:t>
            </a:r>
            <a:r>
              <a:rPr lang="en-GB" sz="2000" b="1" dirty="0">
                <a:effectLst/>
                <a:latin typeface="Arial Narrow" panose="020B0606020202030204" pitchFamily="34" charset="0"/>
                <a:ea typeface="Times New Roman" panose="02020603050405020304" pitchFamily="18" charset="0"/>
                <a:cs typeface="Calibri" panose="020F0502020204030204" pitchFamily="34" charset="0"/>
              </a:rPr>
              <a:t>first 12 days of the eruption</a:t>
            </a:r>
            <a:r>
              <a:rPr lang="en-GB" sz="2000" dirty="0">
                <a:effectLst/>
                <a:latin typeface="Arial Narrow" panose="020B0606020202030204" pitchFamily="34" charset="0"/>
                <a:ea typeface="Times New Roman" panose="02020603050405020304" pitchFamily="18" charset="0"/>
                <a:cs typeface="Calibri" panose="020F0502020204030204" pitchFamily="34" charset="0"/>
              </a:rPr>
              <a:t>, the eruption style was quite homogenous ranging from powerful Strombolian to lava fountaining.</a:t>
            </a:r>
            <a:endParaRPr lang="es-ES" sz="2000" dirty="0">
              <a:latin typeface="Arial Narrow" panose="020B0606020202030204" pitchFamily="34" charset="0"/>
              <a:ea typeface="Times New Roman" panose="02020603050405020304" pitchFamily="18" charset="0"/>
              <a:cs typeface="Times New Roman" panose="02020603050405020304" pitchFamily="18" charset="0"/>
            </a:endParaRPr>
          </a:p>
          <a:p>
            <a:pPr marL="742950" indent="-285750" algn="just">
              <a:spcAft>
                <a:spcPts val="800"/>
              </a:spcAft>
              <a:buFont typeface="Arial" panose="020B0604020202020204" pitchFamily="34" charset="0"/>
              <a:buChar char="•"/>
            </a:pPr>
            <a:r>
              <a:rPr lang="en-GB" sz="2000" dirty="0">
                <a:effectLst/>
                <a:latin typeface="Arial Narrow" panose="020B0606020202030204" pitchFamily="34" charset="0"/>
                <a:ea typeface="Times New Roman" panose="02020603050405020304" pitchFamily="18" charset="0"/>
                <a:cs typeface="Calibri" panose="020F0502020204030204" pitchFamily="34" charset="0"/>
              </a:rPr>
              <a:t>Tephra deposits are composed of lapilli up to 4.5 km, afterward they are dominated by ash particles. </a:t>
            </a:r>
            <a:endParaRPr lang="es-ES" sz="2000" dirty="0">
              <a:effectLst/>
              <a:latin typeface="Arial Narrow" panose="020B0606020202030204" pitchFamily="34" charset="0"/>
              <a:ea typeface="Calibri" panose="020F0502020204030204" pitchFamily="34" charset="0"/>
              <a:cs typeface="Times New Roman" panose="02020603050405020304" pitchFamily="18" charset="0"/>
            </a:endParaRPr>
          </a:p>
          <a:p>
            <a:pPr marL="742950" indent="-285750" algn="just">
              <a:spcAft>
                <a:spcPts val="800"/>
              </a:spcAft>
              <a:buFont typeface="Arial" panose="020B0604020202020204" pitchFamily="34" charset="0"/>
              <a:buChar char="•"/>
            </a:pPr>
            <a:r>
              <a:rPr lang="en-GB" sz="2000" dirty="0">
                <a:effectLst/>
                <a:latin typeface="Arial Narrow" panose="020B0606020202030204" pitchFamily="34" charset="0"/>
                <a:ea typeface="Times New Roman" panose="02020603050405020304" pitchFamily="18" charset="0"/>
                <a:cs typeface="Calibri" panose="020F0502020204030204" pitchFamily="34" charset="0"/>
              </a:rPr>
              <a:t>The masses per square meter evidence loads not impacting the roofs from a collapsing point of view, ranging from </a:t>
            </a:r>
            <a:r>
              <a:rPr lang="en-GB" sz="20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503 to 77000</a:t>
            </a:r>
            <a:r>
              <a:rPr lang="en-GB" sz="2000" dirty="0">
                <a:effectLst/>
                <a:latin typeface="Arial Narrow" panose="020B0606020202030204" pitchFamily="34" charset="0"/>
                <a:ea typeface="Times New Roman" panose="02020603050405020304" pitchFamily="18" charset="0"/>
                <a:cs typeface="Calibri" panose="020F0502020204030204" pitchFamily="34" charset="0"/>
              </a:rPr>
              <a:t> g/m</a:t>
            </a:r>
            <a:r>
              <a:rPr lang="en-GB" sz="2000" baseline="30000" dirty="0">
                <a:effectLst/>
                <a:latin typeface="Arial Narrow" panose="020B0606020202030204" pitchFamily="34" charset="0"/>
                <a:ea typeface="Times New Roman" panose="02020603050405020304" pitchFamily="18" charset="0"/>
                <a:cs typeface="Calibri" panose="020F0502020204030204" pitchFamily="34" charset="0"/>
              </a:rPr>
              <a:t>2</a:t>
            </a:r>
            <a:r>
              <a:rPr lang="en-GB" sz="2000" dirty="0">
                <a:effectLst/>
                <a:latin typeface="Arial Narrow" panose="020B0606020202030204" pitchFamily="34" charset="0"/>
                <a:ea typeface="Times New Roman" panose="02020603050405020304" pitchFamily="18" charset="0"/>
                <a:cs typeface="Calibri" panose="020F0502020204030204" pitchFamily="34" charset="0"/>
              </a:rPr>
              <a:t> per day from 1.3 km up to 4.5 km, while the </a:t>
            </a:r>
            <a:r>
              <a:rPr lang="en-GB" sz="2000" dirty="0">
                <a:latin typeface="Arial Narrow" panose="020B0606020202030204" pitchFamily="34" charset="0"/>
                <a:ea typeface="Times New Roman" panose="02020603050405020304" pitchFamily="18" charset="0"/>
                <a:cs typeface="Calibri" panose="020F0502020204030204" pitchFamily="34" charset="0"/>
              </a:rPr>
              <a:t>tephra loads range </a:t>
            </a:r>
            <a:r>
              <a:rPr lang="en-GB" sz="2000" dirty="0">
                <a:effectLst/>
                <a:latin typeface="Arial Narrow" panose="020B0606020202030204" pitchFamily="34" charset="0"/>
                <a:ea typeface="Times New Roman" panose="02020603050405020304" pitchFamily="18" charset="0"/>
                <a:cs typeface="Calibri" panose="020F0502020204030204" pitchFamily="34" charset="0"/>
              </a:rPr>
              <a:t>from </a:t>
            </a:r>
            <a:r>
              <a:rPr lang="en-GB" sz="2000" dirty="0">
                <a:latin typeface="Arial Narrow" panose="020B0606020202030204" pitchFamily="34" charset="0"/>
                <a:ea typeface="Times New Roman" panose="02020603050405020304" pitchFamily="18" charset="0"/>
                <a:cs typeface="Calibri" panose="020F0502020204030204" pitchFamily="34" charset="0"/>
              </a:rPr>
              <a:t>99</a:t>
            </a:r>
            <a:r>
              <a:rPr lang="en-GB" sz="2000" dirty="0">
                <a:effectLst/>
                <a:latin typeface="Arial Narrow" panose="020B0606020202030204" pitchFamily="34" charset="0"/>
                <a:ea typeface="Times New Roman" panose="02020603050405020304" pitchFamily="18" charset="0"/>
                <a:cs typeface="Calibri" panose="020F0502020204030204" pitchFamily="34" charset="0"/>
              </a:rPr>
              <a:t> to </a:t>
            </a:r>
            <a:r>
              <a:rPr lang="en-GB" sz="2000" dirty="0">
                <a:latin typeface="Arial Narrow" panose="020B0606020202030204" pitchFamily="34" charset="0"/>
                <a:ea typeface="Times New Roman" panose="02020603050405020304" pitchFamily="18" charset="0"/>
                <a:cs typeface="Calibri" panose="020F0502020204030204" pitchFamily="34" charset="0"/>
              </a:rPr>
              <a:t>3000</a:t>
            </a:r>
            <a:r>
              <a:rPr lang="en-GB" sz="2000" dirty="0">
                <a:effectLst/>
                <a:latin typeface="Arial Narrow" panose="020B0606020202030204" pitchFamily="34" charset="0"/>
                <a:ea typeface="Times New Roman" panose="02020603050405020304" pitchFamily="18" charset="0"/>
                <a:cs typeface="Calibri" panose="020F0502020204030204" pitchFamily="34" charset="0"/>
              </a:rPr>
              <a:t> g/m</a:t>
            </a:r>
            <a:r>
              <a:rPr lang="en-GB" sz="2000" baseline="30000" dirty="0">
                <a:effectLst/>
                <a:latin typeface="Arial Narrow" panose="020B0606020202030204" pitchFamily="34" charset="0"/>
                <a:ea typeface="Times New Roman" panose="02020603050405020304" pitchFamily="18" charset="0"/>
                <a:cs typeface="Calibri" panose="020F0502020204030204" pitchFamily="34" charset="0"/>
              </a:rPr>
              <a:t>2</a:t>
            </a:r>
            <a:r>
              <a:rPr lang="en-GB" sz="2000" dirty="0">
                <a:latin typeface="Arial Narrow" panose="020B0606020202030204" pitchFamily="34" charset="0"/>
                <a:ea typeface="Times New Roman" panose="02020603050405020304" pitchFamily="18" charset="0"/>
                <a:cs typeface="Calibri" panose="020F0502020204030204" pitchFamily="34" charset="0"/>
              </a:rPr>
              <a:t> from 4,6 to 13 km.</a:t>
            </a:r>
          </a:p>
          <a:p>
            <a:pPr marL="742950" indent="-285750" algn="just">
              <a:spcAft>
                <a:spcPts val="800"/>
              </a:spcAft>
              <a:buFont typeface="Arial" panose="020B0604020202020204" pitchFamily="34" charset="0"/>
              <a:buChar char="•"/>
            </a:pPr>
            <a:r>
              <a:rPr lang="en-GB" sz="2000" dirty="0">
                <a:effectLst/>
                <a:latin typeface="Arial Narrow" panose="020B0606020202030204" pitchFamily="34" charset="0"/>
                <a:ea typeface="Calibri" panose="020F0502020204030204" pitchFamily="34" charset="0"/>
                <a:cs typeface="Calibri" panose="020F0502020204030204" pitchFamily="34" charset="0"/>
              </a:rPr>
              <a:t>The total mass estimation in terms of distal tephra fallout is in progress.  </a:t>
            </a:r>
            <a:endParaRPr lang="es-ES" sz="2000" dirty="0">
              <a:effectLst/>
              <a:latin typeface="Arial Narrow" panose="020B0606020202030204" pitchFamily="34" charset="0"/>
              <a:ea typeface="Calibri" panose="020F0502020204030204" pitchFamily="34" charset="0"/>
              <a:cs typeface="Times New Roman" panose="02020603050405020304" pitchFamily="18" charset="0"/>
            </a:endParaRPr>
          </a:p>
          <a:p>
            <a:pPr marL="742950" indent="-285750" algn="just">
              <a:spcAft>
                <a:spcPts val="800"/>
              </a:spcAft>
              <a:buFont typeface="Arial" panose="020B0604020202020204" pitchFamily="34" charset="0"/>
              <a:buChar char="•"/>
            </a:pPr>
            <a:r>
              <a:rPr lang="en-GB" sz="2000" dirty="0">
                <a:effectLst/>
                <a:latin typeface="Arial Narrow" panose="020B0606020202030204" pitchFamily="34" charset="0"/>
                <a:ea typeface="Times New Roman" panose="02020603050405020304" pitchFamily="18" charset="0"/>
                <a:cs typeface="Calibri" panose="020F0502020204030204" pitchFamily="34" charset="0"/>
              </a:rPr>
              <a:t>The componentry analysis carried out on all the available samples throughout the whole eruption can help to improve the interpretation of magma dynamics or eruption style changes (future work).</a:t>
            </a:r>
            <a:endParaRPr lang="es-ES" sz="2000" dirty="0">
              <a:effectLst/>
              <a:latin typeface="Arial Narrow" panose="020B0606020202030204" pitchFamily="34" charset="0"/>
              <a:ea typeface="Calibri" panose="020F0502020204030204" pitchFamily="34" charset="0"/>
              <a:cs typeface="Times New Roman" panose="02020603050405020304" pitchFamily="18" charset="0"/>
            </a:endParaRPr>
          </a:p>
          <a:p>
            <a:pPr marL="742950" indent="-285750" algn="just">
              <a:spcAft>
                <a:spcPts val="800"/>
              </a:spcAft>
              <a:buFont typeface="Arial" panose="020B0604020202020204" pitchFamily="34" charset="0"/>
              <a:buChar char="•"/>
            </a:pPr>
            <a:r>
              <a:rPr lang="en-GB" sz="2000" dirty="0">
                <a:effectLst/>
                <a:latin typeface="Arial Narrow" panose="020B0606020202030204" pitchFamily="34" charset="0"/>
                <a:ea typeface="Times New Roman" panose="02020603050405020304" pitchFamily="18" charset="0"/>
                <a:cs typeface="Calibri" panose="020F0502020204030204" pitchFamily="34" charset="0"/>
              </a:rPr>
              <a:t>Such a data can be used for hazard assessment in case of new eruptions at Cumbre </a:t>
            </a:r>
            <a:r>
              <a:rPr lang="en-GB" sz="2000" dirty="0" err="1">
                <a:effectLst/>
                <a:latin typeface="Arial Narrow" panose="020B0606020202030204" pitchFamily="34" charset="0"/>
                <a:ea typeface="Times New Roman" panose="02020603050405020304" pitchFamily="18" charset="0"/>
                <a:cs typeface="Calibri" panose="020F0502020204030204" pitchFamily="34" charset="0"/>
              </a:rPr>
              <a:t>Vieja</a:t>
            </a:r>
            <a:r>
              <a:rPr lang="en-GB" dirty="0">
                <a:effectLst/>
                <a:latin typeface="Arial Narrow" panose="020B0606020202030204" pitchFamily="34" charset="0"/>
                <a:ea typeface="Times New Roman" panose="02020603050405020304" pitchFamily="18" charset="0"/>
                <a:cs typeface="Calibri" panose="020F0502020204030204" pitchFamily="34" charset="0"/>
              </a:rPr>
              <a:t>. </a:t>
            </a:r>
            <a:endParaRPr lang="es-ES" dirty="0">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1588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D:\Personal\Escritorio\LOGOS\CAB2.jpg">
            <a:extLst>
              <a:ext uri="{FF2B5EF4-FFF2-40B4-BE49-F238E27FC236}">
                <a16:creationId xmlns:a16="http://schemas.microsoft.com/office/drawing/2014/main" id="{251233C6-EE97-67E0-EB37-E976A386ADA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175" r="25531"/>
          <a:stretch/>
        </p:blipFill>
        <p:spPr bwMode="auto">
          <a:xfrm>
            <a:off x="7380312" y="1937297"/>
            <a:ext cx="1727176" cy="1816604"/>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28"/>
          <p:cNvSpPr txBox="1">
            <a:spLocks noChangeArrowheads="1"/>
          </p:cNvSpPr>
          <p:nvPr/>
        </p:nvSpPr>
        <p:spPr bwMode="auto">
          <a:xfrm>
            <a:off x="1007604" y="332656"/>
            <a:ext cx="712879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s-ES" sz="4800" b="1" dirty="0">
                <a:effectLst>
                  <a:outerShdw blurRad="38100" dist="38100" dir="2700000" algn="tl">
                    <a:srgbClr val="000000">
                      <a:alpha val="43137"/>
                    </a:srgbClr>
                  </a:outerShdw>
                </a:effectLst>
                <a:latin typeface="Arial Narrow" panose="020B0606020202030204" pitchFamily="34" charset="0"/>
                <a:ea typeface="+mj-ea"/>
                <a:cs typeface="+mj-cs"/>
              </a:rPr>
              <a:t>Acknowledgements</a:t>
            </a:r>
          </a:p>
        </p:txBody>
      </p:sp>
      <p:sp>
        <p:nvSpPr>
          <p:cNvPr id="2" name="1 Rectángulo"/>
          <p:cNvSpPr/>
          <p:nvPr/>
        </p:nvSpPr>
        <p:spPr>
          <a:xfrm>
            <a:off x="395536" y="4418668"/>
            <a:ext cx="8352928" cy="1046440"/>
          </a:xfrm>
          <a:prstGeom prst="rect">
            <a:avLst/>
          </a:prstGeom>
        </p:spPr>
        <p:txBody>
          <a:bodyPr wrap="square">
            <a:spAutoFit/>
          </a:bodyPr>
          <a:lstStyle/>
          <a:p>
            <a:pPr algn="ctr"/>
            <a:r>
              <a:rPr lang="es-ES" sz="2400" b="1" dirty="0">
                <a:solidFill>
                  <a:srgbClr val="FF0000"/>
                </a:solidFill>
                <a:latin typeface="Arial Narrow" panose="020B0606020202030204" pitchFamily="34" charset="0"/>
                <a:cs typeface="Arial" panose="020B0604020202020204" pitchFamily="34" charset="0"/>
              </a:rPr>
              <a:t>Project </a:t>
            </a:r>
            <a:r>
              <a:rPr lang="es-ES" sz="2400" b="1" dirty="0" err="1">
                <a:solidFill>
                  <a:srgbClr val="FF0000"/>
                </a:solidFill>
                <a:latin typeface="Arial Narrow" panose="020B0606020202030204" pitchFamily="34" charset="0"/>
                <a:cs typeface="Arial" panose="020B0604020202020204" pitchFamily="34" charset="0"/>
              </a:rPr>
              <a:t>TFassistance</a:t>
            </a:r>
            <a:r>
              <a:rPr lang="es-ES" sz="2400" b="1" dirty="0">
                <a:latin typeface="Arial Narrow" panose="020B0606020202030204" pitchFamily="34" charset="0"/>
                <a:cs typeface="Arial" panose="020B0604020202020204" pitchFamily="34" charset="0"/>
              </a:rPr>
              <a:t> </a:t>
            </a:r>
            <a:r>
              <a:rPr lang="es-ES" sz="2000" b="1" dirty="0">
                <a:latin typeface="Arial Narrow" panose="020B0606020202030204" pitchFamily="34" charset="0"/>
                <a:cs typeface="Arial" panose="020B0604020202020204" pitchFamily="34" charset="0"/>
              </a:rPr>
              <a:t>– </a:t>
            </a:r>
            <a:r>
              <a:rPr lang="it-IT" sz="2000" dirty="0">
                <a:latin typeface="Arial Narrow" panose="020B0606020202030204" pitchFamily="34" charset="0"/>
                <a:cs typeface="Arial" panose="020B0604020202020204" pitchFamily="34" charset="0"/>
              </a:rPr>
              <a:t>TENERIFE VOLCANO DISASTER ASSISTANCE TEAM</a:t>
            </a:r>
            <a:r>
              <a:rPr lang="es-ES" sz="2000" dirty="0">
                <a:latin typeface="Arial Narrow" panose="020B0606020202030204" pitchFamily="34" charset="0"/>
                <a:cs typeface="Arial" panose="020B0604020202020204" pitchFamily="34" charset="0"/>
              </a:rPr>
              <a:t> </a:t>
            </a:r>
            <a:r>
              <a:rPr lang="es-ES" dirty="0">
                <a:latin typeface="Arial Narrow" panose="020B0606020202030204" pitchFamily="34" charset="0"/>
                <a:cs typeface="Arial" panose="020B0604020202020204" pitchFamily="34" charset="0"/>
              </a:rPr>
              <a:t>f</a:t>
            </a:r>
            <a:r>
              <a:rPr lang="en-US" dirty="0" err="1">
                <a:latin typeface="Arial Narrow" panose="020B0606020202030204" pitchFamily="34" charset="0"/>
                <a:cs typeface="Arial" panose="020B0604020202020204" pitchFamily="34" charset="0"/>
              </a:rPr>
              <a:t>inanced</a:t>
            </a:r>
            <a:r>
              <a:rPr lang="en-US" dirty="0">
                <a:latin typeface="Arial Narrow" panose="020B0606020202030204" pitchFamily="34" charset="0"/>
                <a:cs typeface="Arial" panose="020B0604020202020204" pitchFamily="34" charset="0"/>
              </a:rPr>
              <a:t> by the Program Tenerife INNOVA 2016-2021 coordinated by the Tenerife 2030 Area of the </a:t>
            </a:r>
            <a:r>
              <a:rPr lang="en-US" dirty="0" err="1">
                <a:latin typeface="Arial Narrow" panose="020B0606020202030204" pitchFamily="34" charset="0"/>
                <a:cs typeface="Arial" panose="020B0604020202020204" pitchFamily="34" charset="0"/>
              </a:rPr>
              <a:t>Cabildo</a:t>
            </a:r>
            <a:r>
              <a:rPr lang="en-US" dirty="0">
                <a:latin typeface="Arial Narrow" panose="020B0606020202030204" pitchFamily="34" charset="0"/>
                <a:cs typeface="Arial" panose="020B0604020202020204" pitchFamily="34" charset="0"/>
              </a:rPr>
              <a:t> Insular de Tenerife.</a:t>
            </a:r>
            <a:endParaRPr lang="es-ES" dirty="0">
              <a:latin typeface="Arial Narrow" panose="020B0606020202030204" pitchFamily="34" charset="0"/>
            </a:endParaRPr>
          </a:p>
        </p:txBody>
      </p:sp>
      <p:grpSp>
        <p:nvGrpSpPr>
          <p:cNvPr id="19" name="Grupo 18">
            <a:extLst>
              <a:ext uri="{FF2B5EF4-FFF2-40B4-BE49-F238E27FC236}">
                <a16:creationId xmlns:a16="http://schemas.microsoft.com/office/drawing/2014/main" id="{76374B9C-6AFF-4A01-386B-ED696768A6DA}"/>
              </a:ext>
            </a:extLst>
          </p:cNvPr>
          <p:cNvGrpSpPr/>
          <p:nvPr/>
        </p:nvGrpSpPr>
        <p:grpSpPr>
          <a:xfrm>
            <a:off x="0" y="6264696"/>
            <a:ext cx="9144000" cy="620688"/>
            <a:chOff x="36512" y="6240598"/>
            <a:chExt cx="9144000" cy="620688"/>
          </a:xfrm>
        </p:grpSpPr>
        <p:sp>
          <p:nvSpPr>
            <p:cNvPr id="20" name="Rectángulo 19">
              <a:extLst>
                <a:ext uri="{FF2B5EF4-FFF2-40B4-BE49-F238E27FC236}">
                  <a16:creationId xmlns:a16="http://schemas.microsoft.com/office/drawing/2014/main" id="{9A36026C-CC54-86AE-37E5-F67214A27ABA}"/>
                </a:ext>
              </a:extLst>
            </p:cNvPr>
            <p:cNvSpPr/>
            <p:nvPr/>
          </p:nvSpPr>
          <p:spPr>
            <a:xfrm>
              <a:off x="36512" y="6240598"/>
              <a:ext cx="9144000" cy="62068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pic>
          <p:nvPicPr>
            <p:cNvPr id="21" name="Imagen 20">
              <a:extLst>
                <a:ext uri="{FF2B5EF4-FFF2-40B4-BE49-F238E27FC236}">
                  <a16:creationId xmlns:a16="http://schemas.microsoft.com/office/drawing/2014/main" id="{D3E90BA0-CA8C-FD51-7E37-E299688F7958}"/>
                </a:ext>
              </a:extLst>
            </p:cNvPr>
            <p:cNvPicPr>
              <a:picLocks noChangeAspect="1"/>
            </p:cNvPicPr>
            <p:nvPr/>
          </p:nvPicPr>
          <p:blipFill>
            <a:blip r:embed="rId3"/>
            <a:stretch>
              <a:fillRect/>
            </a:stretch>
          </p:blipFill>
          <p:spPr>
            <a:xfrm>
              <a:off x="1512168" y="6240599"/>
              <a:ext cx="2213298" cy="618831"/>
            </a:xfrm>
            <a:prstGeom prst="rect">
              <a:avLst/>
            </a:prstGeom>
          </p:spPr>
        </p:pic>
        <p:pic>
          <p:nvPicPr>
            <p:cNvPr id="22" name="Imagen 21">
              <a:extLst>
                <a:ext uri="{FF2B5EF4-FFF2-40B4-BE49-F238E27FC236}">
                  <a16:creationId xmlns:a16="http://schemas.microsoft.com/office/drawing/2014/main" id="{4649D9A9-89BC-9F7A-DBD6-621C86ADD80F}"/>
                </a:ext>
              </a:extLst>
            </p:cNvPr>
            <p:cNvPicPr>
              <a:picLocks noChangeAspect="1"/>
            </p:cNvPicPr>
            <p:nvPr/>
          </p:nvPicPr>
          <p:blipFill>
            <a:blip r:embed="rId4"/>
            <a:stretch>
              <a:fillRect/>
            </a:stretch>
          </p:blipFill>
          <p:spPr>
            <a:xfrm>
              <a:off x="4104456" y="6368860"/>
              <a:ext cx="4087341" cy="402347"/>
            </a:xfrm>
            <a:prstGeom prst="rect">
              <a:avLst/>
            </a:prstGeom>
          </p:spPr>
        </p:pic>
      </p:grpSp>
      <p:pic>
        <p:nvPicPr>
          <p:cNvPr id="8" name="Picture 2" descr="D:\Personal\Escritorio\LOGOS\involcan-235x300.png">
            <a:extLst>
              <a:ext uri="{FF2B5EF4-FFF2-40B4-BE49-F238E27FC236}">
                <a16:creationId xmlns:a16="http://schemas.microsoft.com/office/drawing/2014/main" id="{C009422D-0A5E-C18E-867C-9DA7075614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339" y="1484784"/>
            <a:ext cx="1933389" cy="246815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Personal\Escritorio\LOGOS\iter_logo.png">
            <a:extLst>
              <a:ext uri="{FF2B5EF4-FFF2-40B4-BE49-F238E27FC236}">
                <a16:creationId xmlns:a16="http://schemas.microsoft.com/office/drawing/2014/main" id="{E8041A82-335C-0026-41A6-A88EE493E6C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16893" y="2402444"/>
            <a:ext cx="5063419" cy="1046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20963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Imagen 3" descr="Humo saliendo de una montaña&#10;&#10;Descripción generada automáticamente con confianza media">
            <a:extLst>
              <a:ext uri="{FF2B5EF4-FFF2-40B4-BE49-F238E27FC236}">
                <a16:creationId xmlns:a16="http://schemas.microsoft.com/office/drawing/2014/main" id="{7E385974-3C15-CC69-B0B1-9C5B9F9315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Box 28"/>
          <p:cNvSpPr txBox="1">
            <a:spLocks noChangeArrowheads="1"/>
          </p:cNvSpPr>
          <p:nvPr/>
        </p:nvSpPr>
        <p:spPr bwMode="auto">
          <a:xfrm>
            <a:off x="-180528" y="332656"/>
            <a:ext cx="9505056"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s-ES" sz="5400" b="1" dirty="0">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THANK YOU</a:t>
            </a:r>
          </a:p>
          <a:p>
            <a:pPr algn="ctr" eaLnBrk="1" hangingPunct="1">
              <a:spcBef>
                <a:spcPct val="0"/>
              </a:spcBef>
              <a:buFontTx/>
              <a:buNone/>
            </a:pPr>
            <a:r>
              <a:rPr lang="en-US" altLang="es-ES" sz="5400" b="1" dirty="0">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FOR YOUR ATTENTION</a:t>
            </a:r>
            <a:endParaRPr lang="es-ES" altLang="es-ES" sz="5400" b="1" dirty="0">
              <a:effectLst>
                <a:outerShdw blurRad="38100" dist="38100" dir="2700000" algn="tl">
                  <a:srgbClr val="000000">
                    <a:alpha val="43137"/>
                  </a:srgbClr>
                </a:outerShdw>
              </a:effectLst>
              <a:latin typeface="Arial Narrow" panose="020B0606020202030204" pitchFamily="34" charset="0"/>
              <a:cs typeface="Arial" panose="020B0604020202020204" pitchFamily="34" charset="0"/>
            </a:endParaRPr>
          </a:p>
        </p:txBody>
      </p:sp>
      <p:grpSp>
        <p:nvGrpSpPr>
          <p:cNvPr id="10" name="Grupo 9">
            <a:extLst>
              <a:ext uri="{FF2B5EF4-FFF2-40B4-BE49-F238E27FC236}">
                <a16:creationId xmlns:a16="http://schemas.microsoft.com/office/drawing/2014/main" id="{ED40CB6F-89AC-66F9-A628-96AB15C6FC67}"/>
              </a:ext>
            </a:extLst>
          </p:cNvPr>
          <p:cNvGrpSpPr/>
          <p:nvPr/>
        </p:nvGrpSpPr>
        <p:grpSpPr>
          <a:xfrm>
            <a:off x="0" y="6165304"/>
            <a:ext cx="9144000" cy="692696"/>
            <a:chOff x="36512" y="6240598"/>
            <a:chExt cx="9144000" cy="620688"/>
          </a:xfrm>
        </p:grpSpPr>
        <p:sp>
          <p:nvSpPr>
            <p:cNvPr id="11" name="Rectángulo 10">
              <a:extLst>
                <a:ext uri="{FF2B5EF4-FFF2-40B4-BE49-F238E27FC236}">
                  <a16:creationId xmlns:a16="http://schemas.microsoft.com/office/drawing/2014/main" id="{5C32804B-143B-458D-8A1A-EFAA34782512}"/>
                </a:ext>
              </a:extLst>
            </p:cNvPr>
            <p:cNvSpPr/>
            <p:nvPr/>
          </p:nvSpPr>
          <p:spPr>
            <a:xfrm>
              <a:off x="36512" y="6240598"/>
              <a:ext cx="9144000" cy="62068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pic>
          <p:nvPicPr>
            <p:cNvPr id="12" name="Imagen 11">
              <a:extLst>
                <a:ext uri="{FF2B5EF4-FFF2-40B4-BE49-F238E27FC236}">
                  <a16:creationId xmlns:a16="http://schemas.microsoft.com/office/drawing/2014/main" id="{9C8C304A-A1E8-941A-44BD-527BB8EECDAB}"/>
                </a:ext>
              </a:extLst>
            </p:cNvPr>
            <p:cNvPicPr>
              <a:picLocks noChangeAspect="1"/>
            </p:cNvPicPr>
            <p:nvPr/>
          </p:nvPicPr>
          <p:blipFill>
            <a:blip r:embed="rId4"/>
            <a:stretch>
              <a:fillRect/>
            </a:stretch>
          </p:blipFill>
          <p:spPr>
            <a:xfrm>
              <a:off x="1512168" y="6240599"/>
              <a:ext cx="2213298" cy="618831"/>
            </a:xfrm>
            <a:prstGeom prst="rect">
              <a:avLst/>
            </a:prstGeom>
          </p:spPr>
        </p:pic>
        <p:pic>
          <p:nvPicPr>
            <p:cNvPr id="18" name="Imagen 17">
              <a:extLst>
                <a:ext uri="{FF2B5EF4-FFF2-40B4-BE49-F238E27FC236}">
                  <a16:creationId xmlns:a16="http://schemas.microsoft.com/office/drawing/2014/main" id="{4EEE3741-0E26-F353-69FD-B2CE2C04F162}"/>
                </a:ext>
              </a:extLst>
            </p:cNvPr>
            <p:cNvPicPr>
              <a:picLocks noChangeAspect="1"/>
            </p:cNvPicPr>
            <p:nvPr/>
          </p:nvPicPr>
          <p:blipFill>
            <a:blip r:embed="rId5"/>
            <a:stretch>
              <a:fillRect/>
            </a:stretch>
          </p:blipFill>
          <p:spPr>
            <a:xfrm>
              <a:off x="4104456" y="6368860"/>
              <a:ext cx="4087341" cy="402347"/>
            </a:xfrm>
            <a:prstGeom prst="rect">
              <a:avLst/>
            </a:prstGeom>
          </p:spPr>
        </p:pic>
      </p:grpSp>
    </p:spTree>
    <p:extLst>
      <p:ext uri="{BB962C8B-B14F-4D97-AF65-F5344CB8AC3E}">
        <p14:creationId xmlns:p14="http://schemas.microsoft.com/office/powerpoint/2010/main" val="4284915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21 Rectángulo"/>
          <p:cNvSpPr/>
          <p:nvPr/>
        </p:nvSpPr>
        <p:spPr>
          <a:xfrm>
            <a:off x="0" y="0"/>
            <a:ext cx="9144000" cy="522738"/>
          </a:xfrm>
          <a:prstGeom prst="rect">
            <a:avLst/>
          </a:prstGeom>
          <a:solidFill>
            <a:srgbClr val="0D70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24 Rectángulo"/>
          <p:cNvSpPr/>
          <p:nvPr/>
        </p:nvSpPr>
        <p:spPr>
          <a:xfrm rot="5400000">
            <a:off x="8204731" y="-427102"/>
            <a:ext cx="421824" cy="13857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s-ES" sz="1200" b="1" dirty="0">
              <a:solidFill>
                <a:schemeClr val="bg1">
                  <a:lumMod val="75000"/>
                </a:schemeClr>
              </a:solidFill>
              <a:latin typeface="Trebuchet MS" pitchFamily="34" charset="0"/>
              <a:cs typeface="Arial" panose="020B0604020202020204" pitchFamily="34" charset="0"/>
            </a:endParaRPr>
          </a:p>
        </p:txBody>
      </p:sp>
      <p:sp>
        <p:nvSpPr>
          <p:cNvPr id="29" name="28 Rectángulo"/>
          <p:cNvSpPr/>
          <p:nvPr/>
        </p:nvSpPr>
        <p:spPr>
          <a:xfrm rot="5400000">
            <a:off x="3785025" y="-886367"/>
            <a:ext cx="421824" cy="23042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ES" sz="1600" b="1" dirty="0">
                <a:solidFill>
                  <a:schemeClr val="bg1">
                    <a:lumMod val="75000"/>
                  </a:schemeClr>
                </a:solidFill>
                <a:latin typeface="Trebuchet MS" pitchFamily="34" charset="0"/>
                <a:cs typeface="Arial" panose="020B0604020202020204" pitchFamily="34" charset="0"/>
              </a:rPr>
              <a:t>METHODOLOGY</a:t>
            </a:r>
            <a:endParaRPr lang="es-ES" sz="1000" b="1" dirty="0">
              <a:solidFill>
                <a:schemeClr val="bg1">
                  <a:lumMod val="75000"/>
                </a:schemeClr>
              </a:solidFill>
              <a:latin typeface="Trebuchet MS" pitchFamily="34" charset="0"/>
              <a:cs typeface="Arial" panose="020B0604020202020204" pitchFamily="34" charset="0"/>
            </a:endParaRPr>
          </a:p>
        </p:txBody>
      </p:sp>
      <p:sp>
        <p:nvSpPr>
          <p:cNvPr id="30" name="29 Rectángulo"/>
          <p:cNvSpPr/>
          <p:nvPr/>
        </p:nvSpPr>
        <p:spPr>
          <a:xfrm rot="5400000">
            <a:off x="5873257" y="-310305"/>
            <a:ext cx="421824" cy="11521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ES" sz="1600" b="1" dirty="0">
                <a:solidFill>
                  <a:schemeClr val="bg1">
                    <a:lumMod val="75000"/>
                  </a:schemeClr>
                </a:solidFill>
                <a:latin typeface="Trebuchet MS" pitchFamily="34" charset="0"/>
                <a:cs typeface="Arial" panose="020B0604020202020204" pitchFamily="34" charset="0"/>
              </a:rPr>
              <a:t>RESULTS</a:t>
            </a:r>
            <a:endParaRPr lang="es-ES" sz="1200" b="1" dirty="0">
              <a:solidFill>
                <a:schemeClr val="bg1">
                  <a:lumMod val="75000"/>
                </a:schemeClr>
              </a:solidFill>
              <a:latin typeface="Trebuchet MS" pitchFamily="34" charset="0"/>
              <a:cs typeface="Arial" panose="020B0604020202020204" pitchFamily="34" charset="0"/>
            </a:endParaRPr>
          </a:p>
        </p:txBody>
      </p:sp>
      <p:sp>
        <p:nvSpPr>
          <p:cNvPr id="31" name="30 Rectángulo"/>
          <p:cNvSpPr/>
          <p:nvPr/>
        </p:nvSpPr>
        <p:spPr>
          <a:xfrm rot="5400000">
            <a:off x="7925484" y="-562332"/>
            <a:ext cx="421824"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ES" sz="1600" b="1" dirty="0">
                <a:solidFill>
                  <a:schemeClr val="bg1">
                    <a:lumMod val="75000"/>
                  </a:schemeClr>
                </a:solidFill>
                <a:latin typeface="Trebuchet MS" pitchFamily="34" charset="0"/>
                <a:cs typeface="Arial" panose="020B0604020202020204" pitchFamily="34" charset="0"/>
              </a:rPr>
              <a:t>CONCLUSIONS</a:t>
            </a:r>
            <a:endParaRPr lang="es-ES" sz="1200" b="1" dirty="0">
              <a:solidFill>
                <a:schemeClr val="bg1">
                  <a:lumMod val="75000"/>
                </a:schemeClr>
              </a:solidFill>
              <a:latin typeface="Trebuchet MS" pitchFamily="34" charset="0"/>
              <a:cs typeface="Arial" panose="020B0604020202020204" pitchFamily="34" charset="0"/>
            </a:endParaRPr>
          </a:p>
        </p:txBody>
      </p:sp>
      <p:sp>
        <p:nvSpPr>
          <p:cNvPr id="32" name="31 Rectángulo"/>
          <p:cNvSpPr/>
          <p:nvPr/>
        </p:nvSpPr>
        <p:spPr>
          <a:xfrm rot="5400000">
            <a:off x="1138585" y="-877139"/>
            <a:ext cx="421824" cy="2232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ES" sz="2400" b="1" dirty="0">
                <a:solidFill>
                  <a:schemeClr val="tx1"/>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INTRODUCTION</a:t>
            </a:r>
            <a:endParaRPr lang="es-ES" sz="1200" b="1" dirty="0">
              <a:solidFill>
                <a:schemeClr val="tx1"/>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endParaRPr>
          </a:p>
        </p:txBody>
      </p:sp>
      <p:grpSp>
        <p:nvGrpSpPr>
          <p:cNvPr id="40" name="Grupo 39">
            <a:extLst>
              <a:ext uri="{FF2B5EF4-FFF2-40B4-BE49-F238E27FC236}">
                <a16:creationId xmlns:a16="http://schemas.microsoft.com/office/drawing/2014/main" id="{F548AC19-8E87-F6BB-49E6-349704A21F5D}"/>
              </a:ext>
            </a:extLst>
          </p:cNvPr>
          <p:cNvGrpSpPr/>
          <p:nvPr/>
        </p:nvGrpSpPr>
        <p:grpSpPr>
          <a:xfrm>
            <a:off x="71500" y="6165304"/>
            <a:ext cx="9001000" cy="620688"/>
            <a:chOff x="36512" y="6240598"/>
            <a:chExt cx="9144000" cy="620688"/>
          </a:xfrm>
        </p:grpSpPr>
        <p:sp>
          <p:nvSpPr>
            <p:cNvPr id="41" name="Rectángulo 40">
              <a:extLst>
                <a:ext uri="{FF2B5EF4-FFF2-40B4-BE49-F238E27FC236}">
                  <a16:creationId xmlns:a16="http://schemas.microsoft.com/office/drawing/2014/main" id="{5BAE919E-AD1A-8CD3-745B-ED5D36CFD31E}"/>
                </a:ext>
              </a:extLst>
            </p:cNvPr>
            <p:cNvSpPr/>
            <p:nvPr/>
          </p:nvSpPr>
          <p:spPr>
            <a:xfrm>
              <a:off x="36512" y="6240598"/>
              <a:ext cx="9144000" cy="62068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pic>
          <p:nvPicPr>
            <p:cNvPr id="42" name="Imagen 41">
              <a:extLst>
                <a:ext uri="{FF2B5EF4-FFF2-40B4-BE49-F238E27FC236}">
                  <a16:creationId xmlns:a16="http://schemas.microsoft.com/office/drawing/2014/main" id="{4C25432B-DDBF-52A5-0862-28493C92EE4D}"/>
                </a:ext>
              </a:extLst>
            </p:cNvPr>
            <p:cNvPicPr>
              <a:picLocks noChangeAspect="1"/>
            </p:cNvPicPr>
            <p:nvPr/>
          </p:nvPicPr>
          <p:blipFill>
            <a:blip r:embed="rId3"/>
            <a:stretch>
              <a:fillRect/>
            </a:stretch>
          </p:blipFill>
          <p:spPr>
            <a:xfrm>
              <a:off x="1512168" y="6240599"/>
              <a:ext cx="2213298" cy="618831"/>
            </a:xfrm>
            <a:prstGeom prst="rect">
              <a:avLst/>
            </a:prstGeom>
          </p:spPr>
        </p:pic>
        <p:pic>
          <p:nvPicPr>
            <p:cNvPr id="43" name="Imagen 42">
              <a:extLst>
                <a:ext uri="{FF2B5EF4-FFF2-40B4-BE49-F238E27FC236}">
                  <a16:creationId xmlns:a16="http://schemas.microsoft.com/office/drawing/2014/main" id="{8CE64B48-CE65-DA84-D69B-7B3B436F268F}"/>
                </a:ext>
              </a:extLst>
            </p:cNvPr>
            <p:cNvPicPr>
              <a:picLocks noChangeAspect="1"/>
            </p:cNvPicPr>
            <p:nvPr/>
          </p:nvPicPr>
          <p:blipFill>
            <a:blip r:embed="rId4"/>
            <a:stretch>
              <a:fillRect/>
            </a:stretch>
          </p:blipFill>
          <p:spPr>
            <a:xfrm>
              <a:off x="4104456" y="6368860"/>
              <a:ext cx="4087341" cy="402347"/>
            </a:xfrm>
            <a:prstGeom prst="rect">
              <a:avLst/>
            </a:prstGeom>
          </p:spPr>
        </p:pic>
      </p:grpSp>
      <p:sp>
        <p:nvSpPr>
          <p:cNvPr id="5" name="Título 4">
            <a:extLst>
              <a:ext uri="{FF2B5EF4-FFF2-40B4-BE49-F238E27FC236}">
                <a16:creationId xmlns:a16="http://schemas.microsoft.com/office/drawing/2014/main" id="{EA654031-A06E-6CC1-50BE-981309375935}"/>
              </a:ext>
            </a:extLst>
          </p:cNvPr>
          <p:cNvSpPr>
            <a:spLocks noGrp="1"/>
          </p:cNvSpPr>
          <p:nvPr>
            <p:ph type="title"/>
          </p:nvPr>
        </p:nvSpPr>
        <p:spPr>
          <a:xfrm>
            <a:off x="457200" y="620688"/>
            <a:ext cx="8229600" cy="1143000"/>
          </a:xfrm>
        </p:spPr>
        <p:txBody>
          <a:bodyPr>
            <a:normAutofit/>
          </a:bodyPr>
          <a:lstStyle/>
          <a:p>
            <a:r>
              <a:rPr lang="es-ES" sz="4800" b="1" dirty="0">
                <a:effectLst>
                  <a:outerShdw blurRad="38100" dist="38100" dir="2700000" algn="tl">
                    <a:srgbClr val="000000">
                      <a:alpha val="43137"/>
                    </a:srgbClr>
                  </a:outerShdw>
                </a:effectLst>
                <a:latin typeface="Arial Narrow" panose="020B0606020202030204" pitchFamily="34" charset="0"/>
              </a:rPr>
              <a:t>INTRODUCTION</a:t>
            </a:r>
          </a:p>
        </p:txBody>
      </p:sp>
      <p:sp>
        <p:nvSpPr>
          <p:cNvPr id="6" name="Marcador de contenido 5">
            <a:extLst>
              <a:ext uri="{FF2B5EF4-FFF2-40B4-BE49-F238E27FC236}">
                <a16:creationId xmlns:a16="http://schemas.microsoft.com/office/drawing/2014/main" id="{B35D5B18-21FC-382D-C19D-46474A3C007C}"/>
              </a:ext>
            </a:extLst>
          </p:cNvPr>
          <p:cNvSpPr>
            <a:spLocks noGrp="1"/>
          </p:cNvSpPr>
          <p:nvPr>
            <p:ph idx="1"/>
          </p:nvPr>
        </p:nvSpPr>
        <p:spPr>
          <a:xfrm>
            <a:off x="107504" y="1844824"/>
            <a:ext cx="5490755" cy="4184335"/>
          </a:xfrm>
        </p:spPr>
        <p:txBody>
          <a:bodyPr>
            <a:normAutofit/>
          </a:bodyPr>
          <a:lstStyle/>
          <a:p>
            <a:pPr algn="just"/>
            <a:r>
              <a:rPr lang="en-US" sz="2200" dirty="0">
                <a:latin typeface="Arial Narrow" panose="020B0606020202030204" pitchFamily="34" charset="0"/>
              </a:rPr>
              <a:t>The first ten days of eruption were represented by prevalent lava fountaining alternated to powerful Strombolian activity.</a:t>
            </a:r>
          </a:p>
          <a:p>
            <a:pPr algn="just"/>
            <a:endParaRPr lang="en-US" sz="2200" dirty="0">
              <a:latin typeface="Arial Narrow" panose="020B0606020202030204" pitchFamily="34" charset="0"/>
            </a:endParaRPr>
          </a:p>
          <a:p>
            <a:pPr algn="just"/>
            <a:r>
              <a:rPr lang="en-US" sz="2200" dirty="0">
                <a:latin typeface="Arial Narrow" panose="020B0606020202030204" pitchFamily="34" charset="0"/>
              </a:rPr>
              <a:t>The eruption plume dispersed tephra products mostly to the SW.</a:t>
            </a:r>
          </a:p>
          <a:p>
            <a:pPr algn="just"/>
            <a:endParaRPr lang="en-US" sz="2200" dirty="0">
              <a:latin typeface="Arial Narrow" panose="020B0606020202030204" pitchFamily="34" charset="0"/>
            </a:endParaRPr>
          </a:p>
          <a:p>
            <a:pPr algn="just"/>
            <a:r>
              <a:rPr lang="en-US" sz="2200" dirty="0">
                <a:latin typeface="Arial Narrow" panose="020B0606020202030204" pitchFamily="34" charset="0"/>
              </a:rPr>
              <a:t>A significant pause occurred on 27 September for a ten of hours, after which the explosive activity resumed with similar or higher intensity than before</a:t>
            </a:r>
          </a:p>
        </p:txBody>
      </p:sp>
      <p:pic>
        <p:nvPicPr>
          <p:cNvPr id="7" name="Imagen 6" descr="Humo saliendo de la tierra&#10;&#10;Descripción generada automáticamente con confianza baja">
            <a:extLst>
              <a:ext uri="{FF2B5EF4-FFF2-40B4-BE49-F238E27FC236}">
                <a16:creationId xmlns:a16="http://schemas.microsoft.com/office/drawing/2014/main" id="{39276CF3-6CAA-182B-9ACA-085BD72E0B9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56176" y="1643390"/>
            <a:ext cx="2543008" cy="4449906"/>
          </a:xfrm>
          <a:prstGeom prst="rect">
            <a:avLst/>
          </a:prstGeom>
        </p:spPr>
      </p:pic>
    </p:spTree>
    <p:extLst>
      <p:ext uri="{BB962C8B-B14F-4D97-AF65-F5344CB8AC3E}">
        <p14:creationId xmlns:p14="http://schemas.microsoft.com/office/powerpoint/2010/main" val="623561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21 Rectángulo">
            <a:extLst>
              <a:ext uri="{FF2B5EF4-FFF2-40B4-BE49-F238E27FC236}">
                <a16:creationId xmlns:a16="http://schemas.microsoft.com/office/drawing/2014/main" id="{BE3C65C5-84D2-3A9D-3B87-16EA2E4E3C1B}"/>
              </a:ext>
            </a:extLst>
          </p:cNvPr>
          <p:cNvSpPr/>
          <p:nvPr/>
        </p:nvSpPr>
        <p:spPr>
          <a:xfrm>
            <a:off x="0" y="0"/>
            <a:ext cx="9144000" cy="522738"/>
          </a:xfrm>
          <a:prstGeom prst="rect">
            <a:avLst/>
          </a:prstGeom>
          <a:solidFill>
            <a:srgbClr val="0D70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28 Rectángulo">
            <a:extLst>
              <a:ext uri="{FF2B5EF4-FFF2-40B4-BE49-F238E27FC236}">
                <a16:creationId xmlns:a16="http://schemas.microsoft.com/office/drawing/2014/main" id="{3F7A0370-97DB-D74C-3BA8-95B66E1525ED}"/>
              </a:ext>
            </a:extLst>
          </p:cNvPr>
          <p:cNvSpPr/>
          <p:nvPr/>
        </p:nvSpPr>
        <p:spPr>
          <a:xfrm rot="5400000">
            <a:off x="3496991" y="-886367"/>
            <a:ext cx="421824" cy="23042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ES" sz="2400" b="1" dirty="0">
                <a:solidFill>
                  <a:schemeClr val="tx1"/>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METHODOLOGY</a:t>
            </a:r>
          </a:p>
        </p:txBody>
      </p:sp>
      <p:sp>
        <p:nvSpPr>
          <p:cNvPr id="18" name="29 Rectángulo">
            <a:extLst>
              <a:ext uri="{FF2B5EF4-FFF2-40B4-BE49-F238E27FC236}">
                <a16:creationId xmlns:a16="http://schemas.microsoft.com/office/drawing/2014/main" id="{937F0F22-60EF-6023-6B73-65B9D9096387}"/>
              </a:ext>
            </a:extLst>
          </p:cNvPr>
          <p:cNvSpPr/>
          <p:nvPr/>
        </p:nvSpPr>
        <p:spPr>
          <a:xfrm rot="5400000">
            <a:off x="5729241" y="-310305"/>
            <a:ext cx="421824" cy="11521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ES" sz="1600" b="1" dirty="0">
                <a:solidFill>
                  <a:schemeClr val="bg1">
                    <a:lumMod val="75000"/>
                  </a:schemeClr>
                </a:solidFill>
                <a:latin typeface="Trebuchet MS" pitchFamily="34" charset="0"/>
                <a:cs typeface="Arial" panose="020B0604020202020204" pitchFamily="34" charset="0"/>
              </a:rPr>
              <a:t>RESULTS</a:t>
            </a:r>
            <a:endParaRPr lang="es-ES" sz="1200" b="1" dirty="0">
              <a:solidFill>
                <a:schemeClr val="bg1">
                  <a:lumMod val="75000"/>
                </a:schemeClr>
              </a:solidFill>
              <a:latin typeface="Trebuchet MS" pitchFamily="34" charset="0"/>
              <a:cs typeface="Arial" panose="020B0604020202020204" pitchFamily="34" charset="0"/>
            </a:endParaRPr>
          </a:p>
        </p:txBody>
      </p:sp>
      <p:sp>
        <p:nvSpPr>
          <p:cNvPr id="19" name="30 Rectángulo">
            <a:extLst>
              <a:ext uri="{FF2B5EF4-FFF2-40B4-BE49-F238E27FC236}">
                <a16:creationId xmlns:a16="http://schemas.microsoft.com/office/drawing/2014/main" id="{C71215BA-88CA-8DA9-93CE-D5A3FCC56708}"/>
              </a:ext>
            </a:extLst>
          </p:cNvPr>
          <p:cNvSpPr/>
          <p:nvPr/>
        </p:nvSpPr>
        <p:spPr>
          <a:xfrm rot="5400000">
            <a:off x="7781468" y="-562332"/>
            <a:ext cx="421824"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ES" sz="1600" b="1" dirty="0">
                <a:solidFill>
                  <a:schemeClr val="bg1">
                    <a:lumMod val="75000"/>
                  </a:schemeClr>
                </a:solidFill>
                <a:latin typeface="Trebuchet MS" pitchFamily="34" charset="0"/>
                <a:cs typeface="Arial" panose="020B0604020202020204" pitchFamily="34" charset="0"/>
              </a:rPr>
              <a:t>CONCLUSIONS</a:t>
            </a:r>
            <a:endParaRPr lang="es-ES" sz="1200" b="1" dirty="0">
              <a:solidFill>
                <a:schemeClr val="bg1">
                  <a:lumMod val="75000"/>
                </a:schemeClr>
              </a:solidFill>
              <a:latin typeface="Trebuchet MS" pitchFamily="34" charset="0"/>
              <a:cs typeface="Arial" panose="020B0604020202020204" pitchFamily="34" charset="0"/>
            </a:endParaRPr>
          </a:p>
        </p:txBody>
      </p:sp>
      <p:sp>
        <p:nvSpPr>
          <p:cNvPr id="27" name="31 Rectángulo">
            <a:extLst>
              <a:ext uri="{FF2B5EF4-FFF2-40B4-BE49-F238E27FC236}">
                <a16:creationId xmlns:a16="http://schemas.microsoft.com/office/drawing/2014/main" id="{A02A1975-AA15-E9D2-CCDA-7F001F84FE8B}"/>
              </a:ext>
            </a:extLst>
          </p:cNvPr>
          <p:cNvSpPr/>
          <p:nvPr/>
        </p:nvSpPr>
        <p:spPr>
          <a:xfrm rot="5400000">
            <a:off x="1001526" y="-860588"/>
            <a:ext cx="421824" cy="2232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ES" sz="1600" b="1" dirty="0">
                <a:solidFill>
                  <a:schemeClr val="bg1">
                    <a:lumMod val="75000"/>
                  </a:schemeClr>
                </a:solidFill>
                <a:latin typeface="Trebuchet MS" pitchFamily="34" charset="0"/>
                <a:cs typeface="Arial" panose="020B0604020202020204" pitchFamily="34" charset="0"/>
              </a:rPr>
              <a:t>INTRODUCTION</a:t>
            </a:r>
          </a:p>
        </p:txBody>
      </p:sp>
      <p:grpSp>
        <p:nvGrpSpPr>
          <p:cNvPr id="29" name="Grupo 28">
            <a:extLst>
              <a:ext uri="{FF2B5EF4-FFF2-40B4-BE49-F238E27FC236}">
                <a16:creationId xmlns:a16="http://schemas.microsoft.com/office/drawing/2014/main" id="{F021340F-2762-ABF9-A2A2-BC4A61837836}"/>
              </a:ext>
            </a:extLst>
          </p:cNvPr>
          <p:cNvGrpSpPr/>
          <p:nvPr/>
        </p:nvGrpSpPr>
        <p:grpSpPr>
          <a:xfrm>
            <a:off x="71500" y="6165304"/>
            <a:ext cx="9001000" cy="620688"/>
            <a:chOff x="36512" y="6240598"/>
            <a:chExt cx="9144000" cy="620688"/>
          </a:xfrm>
        </p:grpSpPr>
        <p:sp>
          <p:nvSpPr>
            <p:cNvPr id="30" name="Rectángulo 29">
              <a:extLst>
                <a:ext uri="{FF2B5EF4-FFF2-40B4-BE49-F238E27FC236}">
                  <a16:creationId xmlns:a16="http://schemas.microsoft.com/office/drawing/2014/main" id="{0B825BE4-4A82-9EF4-D83B-454F8FFC0766}"/>
                </a:ext>
              </a:extLst>
            </p:cNvPr>
            <p:cNvSpPr/>
            <p:nvPr/>
          </p:nvSpPr>
          <p:spPr>
            <a:xfrm>
              <a:off x="36512" y="6240598"/>
              <a:ext cx="9144000" cy="62068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pic>
          <p:nvPicPr>
            <p:cNvPr id="31" name="Imagen 30">
              <a:extLst>
                <a:ext uri="{FF2B5EF4-FFF2-40B4-BE49-F238E27FC236}">
                  <a16:creationId xmlns:a16="http://schemas.microsoft.com/office/drawing/2014/main" id="{2D2E2E9E-1D6A-1A34-9AB8-F51BB08BA412}"/>
                </a:ext>
              </a:extLst>
            </p:cNvPr>
            <p:cNvPicPr>
              <a:picLocks noChangeAspect="1"/>
            </p:cNvPicPr>
            <p:nvPr/>
          </p:nvPicPr>
          <p:blipFill>
            <a:blip r:embed="rId3"/>
            <a:stretch>
              <a:fillRect/>
            </a:stretch>
          </p:blipFill>
          <p:spPr>
            <a:xfrm>
              <a:off x="1512168" y="6240599"/>
              <a:ext cx="2213298" cy="618831"/>
            </a:xfrm>
            <a:prstGeom prst="rect">
              <a:avLst/>
            </a:prstGeom>
          </p:spPr>
        </p:pic>
        <p:pic>
          <p:nvPicPr>
            <p:cNvPr id="32" name="Imagen 31">
              <a:extLst>
                <a:ext uri="{FF2B5EF4-FFF2-40B4-BE49-F238E27FC236}">
                  <a16:creationId xmlns:a16="http://schemas.microsoft.com/office/drawing/2014/main" id="{DCEA40A9-8E74-43F6-FC49-2CC0A7134D5C}"/>
                </a:ext>
              </a:extLst>
            </p:cNvPr>
            <p:cNvPicPr>
              <a:picLocks noChangeAspect="1"/>
            </p:cNvPicPr>
            <p:nvPr/>
          </p:nvPicPr>
          <p:blipFill>
            <a:blip r:embed="rId4"/>
            <a:stretch>
              <a:fillRect/>
            </a:stretch>
          </p:blipFill>
          <p:spPr>
            <a:xfrm>
              <a:off x="4104456" y="6368860"/>
              <a:ext cx="4087341" cy="402347"/>
            </a:xfrm>
            <a:prstGeom prst="rect">
              <a:avLst/>
            </a:prstGeom>
          </p:spPr>
        </p:pic>
      </p:grpSp>
      <p:sp>
        <p:nvSpPr>
          <p:cNvPr id="33" name="Título 4">
            <a:extLst>
              <a:ext uri="{FF2B5EF4-FFF2-40B4-BE49-F238E27FC236}">
                <a16:creationId xmlns:a16="http://schemas.microsoft.com/office/drawing/2014/main" id="{6E7EF3B8-9803-8558-C1D3-F7B1BF6E6682}"/>
              </a:ext>
            </a:extLst>
          </p:cNvPr>
          <p:cNvSpPr>
            <a:spLocks noGrp="1"/>
          </p:cNvSpPr>
          <p:nvPr>
            <p:ph type="title"/>
          </p:nvPr>
        </p:nvSpPr>
        <p:spPr>
          <a:xfrm>
            <a:off x="457200" y="548680"/>
            <a:ext cx="8229600" cy="1143000"/>
          </a:xfrm>
        </p:spPr>
        <p:txBody>
          <a:bodyPr>
            <a:normAutofit/>
          </a:bodyPr>
          <a:lstStyle/>
          <a:p>
            <a:r>
              <a:rPr lang="es-ES" sz="4800" b="1" dirty="0" err="1">
                <a:effectLst>
                  <a:outerShdw blurRad="38100" dist="38100" dir="2700000" algn="tl">
                    <a:srgbClr val="000000">
                      <a:alpha val="43137"/>
                    </a:srgbClr>
                  </a:outerShdw>
                </a:effectLst>
                <a:latin typeface="Arial Narrow" panose="020B0606020202030204" pitchFamily="34" charset="0"/>
              </a:rPr>
              <a:t>Tephra</a:t>
            </a:r>
            <a:r>
              <a:rPr lang="es-ES" sz="4800" b="1" dirty="0">
                <a:effectLst>
                  <a:outerShdw blurRad="38100" dist="38100" dir="2700000" algn="tl">
                    <a:srgbClr val="000000">
                      <a:alpha val="43137"/>
                    </a:srgbClr>
                  </a:outerShdw>
                </a:effectLst>
                <a:latin typeface="Arial Narrow" panose="020B0606020202030204" pitchFamily="34" charset="0"/>
              </a:rPr>
              <a:t> </a:t>
            </a:r>
            <a:r>
              <a:rPr lang="es-ES" sz="4800" b="1" dirty="0" err="1">
                <a:effectLst>
                  <a:outerShdw blurRad="38100" dist="38100" dir="2700000" algn="tl">
                    <a:srgbClr val="000000">
                      <a:alpha val="43137"/>
                    </a:srgbClr>
                  </a:outerShdw>
                </a:effectLst>
                <a:latin typeface="Arial Narrow" panose="020B0606020202030204" pitchFamily="34" charset="0"/>
              </a:rPr>
              <a:t>Sampling</a:t>
            </a:r>
            <a:r>
              <a:rPr lang="es-ES" sz="4800" b="1" dirty="0">
                <a:effectLst>
                  <a:outerShdw blurRad="38100" dist="38100" dir="2700000" algn="tl">
                    <a:srgbClr val="000000">
                      <a:alpha val="43137"/>
                    </a:srgbClr>
                  </a:outerShdw>
                </a:effectLst>
                <a:latin typeface="Arial Narrow" panose="020B0606020202030204" pitchFamily="34" charset="0"/>
              </a:rPr>
              <a:t> </a:t>
            </a:r>
          </a:p>
        </p:txBody>
      </p:sp>
      <p:pic>
        <p:nvPicPr>
          <p:cNvPr id="3" name="Imagen 2" descr="Mapa&#10;&#10;Descripción generada automáticamente">
            <a:extLst>
              <a:ext uri="{FF2B5EF4-FFF2-40B4-BE49-F238E27FC236}">
                <a16:creationId xmlns:a16="http://schemas.microsoft.com/office/drawing/2014/main" id="{1B225403-62BA-FF6F-6717-607AAA6D8C0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5536" y="1577816"/>
            <a:ext cx="3919105" cy="4515480"/>
          </a:xfrm>
          <a:prstGeom prst="rect">
            <a:avLst/>
          </a:prstGeom>
        </p:spPr>
      </p:pic>
      <p:sp>
        <p:nvSpPr>
          <p:cNvPr id="13" name="Marcador de contenido 5">
            <a:extLst>
              <a:ext uri="{FF2B5EF4-FFF2-40B4-BE49-F238E27FC236}">
                <a16:creationId xmlns:a16="http://schemas.microsoft.com/office/drawing/2014/main" id="{7C6D7EA0-61B1-2683-6455-976A977973B7}"/>
              </a:ext>
            </a:extLst>
          </p:cNvPr>
          <p:cNvSpPr>
            <a:spLocks noGrp="1"/>
          </p:cNvSpPr>
          <p:nvPr>
            <p:ph idx="1"/>
          </p:nvPr>
        </p:nvSpPr>
        <p:spPr>
          <a:xfrm>
            <a:off x="4572000" y="1691680"/>
            <a:ext cx="4320480" cy="4257600"/>
          </a:xfrm>
        </p:spPr>
        <p:txBody>
          <a:bodyPr>
            <a:normAutofit/>
          </a:bodyPr>
          <a:lstStyle/>
          <a:p>
            <a:pPr marL="0" indent="0" algn="ctr">
              <a:buNone/>
            </a:pPr>
            <a:r>
              <a:rPr lang="en-US" sz="2800" b="1" dirty="0">
                <a:latin typeface="Arial Narrow" panose="020B0606020202030204" pitchFamily="34" charset="0"/>
              </a:rPr>
              <a:t>Daily tephra sampling (periods)</a:t>
            </a:r>
          </a:p>
          <a:p>
            <a:pPr marL="0" indent="0" algn="just">
              <a:buNone/>
            </a:pPr>
            <a:endParaRPr lang="en-US" sz="2400" b="1" dirty="0">
              <a:latin typeface="Arial Narrow" panose="020B0606020202030204" pitchFamily="34" charset="0"/>
            </a:endParaRPr>
          </a:p>
          <a:p>
            <a:pPr algn="just"/>
            <a:r>
              <a:rPr lang="en-US" sz="2400" b="1" dirty="0">
                <a:solidFill>
                  <a:srgbClr val="FF0000"/>
                </a:solidFill>
                <a:latin typeface="Arial Narrow" panose="020B0606020202030204" pitchFamily="34" charset="0"/>
              </a:rPr>
              <a:t>Permanent Ash Stations</a:t>
            </a:r>
            <a:r>
              <a:rPr lang="en-US" sz="2400" dirty="0">
                <a:latin typeface="Arial Narrow" panose="020B0606020202030204" pitchFamily="34" charset="0"/>
              </a:rPr>
              <a:t>: From September 25 to December 14.</a:t>
            </a:r>
          </a:p>
          <a:p>
            <a:pPr marL="57150" indent="0" algn="just">
              <a:buNone/>
            </a:pPr>
            <a:r>
              <a:rPr lang="en-US" sz="2400" dirty="0">
                <a:latin typeface="Arial Narrow" panose="020B0606020202030204" pitchFamily="34" charset="0"/>
              </a:rPr>
              <a:t>    Total = 438</a:t>
            </a:r>
          </a:p>
          <a:p>
            <a:pPr algn="just"/>
            <a:r>
              <a:rPr lang="en-US" sz="2400" b="1" dirty="0">
                <a:solidFill>
                  <a:schemeClr val="tx2">
                    <a:lumMod val="60000"/>
                    <a:lumOff val="40000"/>
                  </a:schemeClr>
                </a:solidFill>
                <a:latin typeface="Arial Narrow" panose="020B0606020202030204" pitchFamily="34" charset="0"/>
              </a:rPr>
              <a:t>Temporary Sampling Sites</a:t>
            </a:r>
            <a:r>
              <a:rPr lang="en-US" sz="2400" dirty="0">
                <a:latin typeface="Arial Narrow" panose="020B0606020202030204" pitchFamily="34" charset="0"/>
              </a:rPr>
              <a:t>: From September 22 to October 1.</a:t>
            </a:r>
          </a:p>
          <a:p>
            <a:pPr marL="57150" indent="0" algn="just">
              <a:buNone/>
            </a:pPr>
            <a:r>
              <a:rPr lang="en-US" sz="2400" dirty="0">
                <a:latin typeface="Arial Narrow" panose="020B0606020202030204" pitchFamily="34" charset="0"/>
              </a:rPr>
              <a:t>    Total = 64</a:t>
            </a:r>
          </a:p>
          <a:p>
            <a:pPr marL="457200" lvl="1" indent="0" algn="just">
              <a:buNone/>
            </a:pPr>
            <a:endParaRPr lang="en-US" sz="2400" dirty="0">
              <a:latin typeface="Arial Narrow" panose="020B0606020202030204" pitchFamily="34" charset="0"/>
            </a:endParaRPr>
          </a:p>
          <a:p>
            <a:endParaRPr lang="es-ES" dirty="0"/>
          </a:p>
        </p:txBody>
      </p:sp>
    </p:spTree>
    <p:extLst>
      <p:ext uri="{BB962C8B-B14F-4D97-AF65-F5344CB8AC3E}">
        <p14:creationId xmlns:p14="http://schemas.microsoft.com/office/powerpoint/2010/main" val="2917556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21 Rectángulo">
            <a:extLst>
              <a:ext uri="{FF2B5EF4-FFF2-40B4-BE49-F238E27FC236}">
                <a16:creationId xmlns:a16="http://schemas.microsoft.com/office/drawing/2014/main" id="{BE3C65C5-84D2-3A9D-3B87-16EA2E4E3C1B}"/>
              </a:ext>
            </a:extLst>
          </p:cNvPr>
          <p:cNvSpPr/>
          <p:nvPr/>
        </p:nvSpPr>
        <p:spPr>
          <a:xfrm>
            <a:off x="0" y="0"/>
            <a:ext cx="9144000" cy="522738"/>
          </a:xfrm>
          <a:prstGeom prst="rect">
            <a:avLst/>
          </a:prstGeom>
          <a:solidFill>
            <a:srgbClr val="0D70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28 Rectángulo">
            <a:extLst>
              <a:ext uri="{FF2B5EF4-FFF2-40B4-BE49-F238E27FC236}">
                <a16:creationId xmlns:a16="http://schemas.microsoft.com/office/drawing/2014/main" id="{3F7A0370-97DB-D74C-3BA8-95B66E1525ED}"/>
              </a:ext>
            </a:extLst>
          </p:cNvPr>
          <p:cNvSpPr/>
          <p:nvPr/>
        </p:nvSpPr>
        <p:spPr>
          <a:xfrm rot="5400000">
            <a:off x="3496991" y="-886367"/>
            <a:ext cx="421824" cy="23042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ES" sz="2400" b="1" dirty="0">
                <a:solidFill>
                  <a:schemeClr val="tx1"/>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METHODOLOGY</a:t>
            </a:r>
          </a:p>
        </p:txBody>
      </p:sp>
      <p:sp>
        <p:nvSpPr>
          <p:cNvPr id="18" name="29 Rectángulo">
            <a:extLst>
              <a:ext uri="{FF2B5EF4-FFF2-40B4-BE49-F238E27FC236}">
                <a16:creationId xmlns:a16="http://schemas.microsoft.com/office/drawing/2014/main" id="{937F0F22-60EF-6023-6B73-65B9D9096387}"/>
              </a:ext>
            </a:extLst>
          </p:cNvPr>
          <p:cNvSpPr/>
          <p:nvPr/>
        </p:nvSpPr>
        <p:spPr>
          <a:xfrm rot="5400000">
            <a:off x="5729241" y="-310305"/>
            <a:ext cx="421824" cy="11521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ES" sz="1600" b="1" dirty="0">
                <a:solidFill>
                  <a:schemeClr val="bg1">
                    <a:lumMod val="75000"/>
                  </a:schemeClr>
                </a:solidFill>
                <a:latin typeface="Trebuchet MS" pitchFamily="34" charset="0"/>
                <a:cs typeface="Arial" panose="020B0604020202020204" pitchFamily="34" charset="0"/>
              </a:rPr>
              <a:t>RESULTS</a:t>
            </a:r>
            <a:endParaRPr lang="es-ES" sz="1200" b="1" dirty="0">
              <a:solidFill>
                <a:schemeClr val="bg1">
                  <a:lumMod val="75000"/>
                </a:schemeClr>
              </a:solidFill>
              <a:latin typeface="Trebuchet MS" pitchFamily="34" charset="0"/>
              <a:cs typeface="Arial" panose="020B0604020202020204" pitchFamily="34" charset="0"/>
            </a:endParaRPr>
          </a:p>
        </p:txBody>
      </p:sp>
      <p:sp>
        <p:nvSpPr>
          <p:cNvPr id="19" name="30 Rectángulo">
            <a:extLst>
              <a:ext uri="{FF2B5EF4-FFF2-40B4-BE49-F238E27FC236}">
                <a16:creationId xmlns:a16="http://schemas.microsoft.com/office/drawing/2014/main" id="{C71215BA-88CA-8DA9-93CE-D5A3FCC56708}"/>
              </a:ext>
            </a:extLst>
          </p:cNvPr>
          <p:cNvSpPr/>
          <p:nvPr/>
        </p:nvSpPr>
        <p:spPr>
          <a:xfrm rot="5400000">
            <a:off x="7781468" y="-562332"/>
            <a:ext cx="421824"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ES" sz="1600" b="1" dirty="0">
                <a:solidFill>
                  <a:schemeClr val="bg1">
                    <a:lumMod val="75000"/>
                  </a:schemeClr>
                </a:solidFill>
                <a:latin typeface="Trebuchet MS" pitchFamily="34" charset="0"/>
                <a:cs typeface="Arial" panose="020B0604020202020204" pitchFamily="34" charset="0"/>
              </a:rPr>
              <a:t>CONCLUSIONS</a:t>
            </a:r>
            <a:endParaRPr lang="es-ES" sz="1200" b="1" dirty="0">
              <a:solidFill>
                <a:schemeClr val="bg1">
                  <a:lumMod val="75000"/>
                </a:schemeClr>
              </a:solidFill>
              <a:latin typeface="Trebuchet MS" pitchFamily="34" charset="0"/>
              <a:cs typeface="Arial" panose="020B0604020202020204" pitchFamily="34" charset="0"/>
            </a:endParaRPr>
          </a:p>
        </p:txBody>
      </p:sp>
      <p:sp>
        <p:nvSpPr>
          <p:cNvPr id="27" name="31 Rectángulo">
            <a:extLst>
              <a:ext uri="{FF2B5EF4-FFF2-40B4-BE49-F238E27FC236}">
                <a16:creationId xmlns:a16="http://schemas.microsoft.com/office/drawing/2014/main" id="{A02A1975-AA15-E9D2-CCDA-7F001F84FE8B}"/>
              </a:ext>
            </a:extLst>
          </p:cNvPr>
          <p:cNvSpPr/>
          <p:nvPr/>
        </p:nvSpPr>
        <p:spPr>
          <a:xfrm rot="5400000">
            <a:off x="1001526" y="-860588"/>
            <a:ext cx="421824" cy="2232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ES" sz="1600" b="1" dirty="0">
                <a:solidFill>
                  <a:schemeClr val="bg1">
                    <a:lumMod val="75000"/>
                  </a:schemeClr>
                </a:solidFill>
                <a:latin typeface="Trebuchet MS" pitchFamily="34" charset="0"/>
                <a:cs typeface="Arial" panose="020B0604020202020204" pitchFamily="34" charset="0"/>
              </a:rPr>
              <a:t>INTRODUCTION</a:t>
            </a:r>
          </a:p>
        </p:txBody>
      </p:sp>
      <p:grpSp>
        <p:nvGrpSpPr>
          <p:cNvPr id="29" name="Grupo 28">
            <a:extLst>
              <a:ext uri="{FF2B5EF4-FFF2-40B4-BE49-F238E27FC236}">
                <a16:creationId xmlns:a16="http://schemas.microsoft.com/office/drawing/2014/main" id="{F021340F-2762-ABF9-A2A2-BC4A61837836}"/>
              </a:ext>
            </a:extLst>
          </p:cNvPr>
          <p:cNvGrpSpPr/>
          <p:nvPr/>
        </p:nvGrpSpPr>
        <p:grpSpPr>
          <a:xfrm>
            <a:off x="71500" y="6165304"/>
            <a:ext cx="9001000" cy="620688"/>
            <a:chOff x="36512" y="6240598"/>
            <a:chExt cx="9144000" cy="620688"/>
          </a:xfrm>
        </p:grpSpPr>
        <p:sp>
          <p:nvSpPr>
            <p:cNvPr id="30" name="Rectángulo 29">
              <a:extLst>
                <a:ext uri="{FF2B5EF4-FFF2-40B4-BE49-F238E27FC236}">
                  <a16:creationId xmlns:a16="http://schemas.microsoft.com/office/drawing/2014/main" id="{0B825BE4-4A82-9EF4-D83B-454F8FFC0766}"/>
                </a:ext>
              </a:extLst>
            </p:cNvPr>
            <p:cNvSpPr/>
            <p:nvPr/>
          </p:nvSpPr>
          <p:spPr>
            <a:xfrm>
              <a:off x="36512" y="6240598"/>
              <a:ext cx="9144000" cy="62068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pic>
          <p:nvPicPr>
            <p:cNvPr id="31" name="Imagen 30">
              <a:extLst>
                <a:ext uri="{FF2B5EF4-FFF2-40B4-BE49-F238E27FC236}">
                  <a16:creationId xmlns:a16="http://schemas.microsoft.com/office/drawing/2014/main" id="{2D2E2E9E-1D6A-1A34-9AB8-F51BB08BA412}"/>
                </a:ext>
              </a:extLst>
            </p:cNvPr>
            <p:cNvPicPr>
              <a:picLocks noChangeAspect="1"/>
            </p:cNvPicPr>
            <p:nvPr/>
          </p:nvPicPr>
          <p:blipFill>
            <a:blip r:embed="rId3"/>
            <a:stretch>
              <a:fillRect/>
            </a:stretch>
          </p:blipFill>
          <p:spPr>
            <a:xfrm>
              <a:off x="1512168" y="6240599"/>
              <a:ext cx="2213298" cy="618831"/>
            </a:xfrm>
            <a:prstGeom prst="rect">
              <a:avLst/>
            </a:prstGeom>
          </p:spPr>
        </p:pic>
        <p:pic>
          <p:nvPicPr>
            <p:cNvPr id="32" name="Imagen 31">
              <a:extLst>
                <a:ext uri="{FF2B5EF4-FFF2-40B4-BE49-F238E27FC236}">
                  <a16:creationId xmlns:a16="http://schemas.microsoft.com/office/drawing/2014/main" id="{DCEA40A9-8E74-43F6-FC49-2CC0A7134D5C}"/>
                </a:ext>
              </a:extLst>
            </p:cNvPr>
            <p:cNvPicPr>
              <a:picLocks noChangeAspect="1"/>
            </p:cNvPicPr>
            <p:nvPr/>
          </p:nvPicPr>
          <p:blipFill>
            <a:blip r:embed="rId4"/>
            <a:stretch>
              <a:fillRect/>
            </a:stretch>
          </p:blipFill>
          <p:spPr>
            <a:xfrm>
              <a:off x="4104456" y="6368860"/>
              <a:ext cx="4087341" cy="402347"/>
            </a:xfrm>
            <a:prstGeom prst="rect">
              <a:avLst/>
            </a:prstGeom>
          </p:spPr>
        </p:pic>
      </p:grpSp>
      <p:sp>
        <p:nvSpPr>
          <p:cNvPr id="33" name="Título 4">
            <a:extLst>
              <a:ext uri="{FF2B5EF4-FFF2-40B4-BE49-F238E27FC236}">
                <a16:creationId xmlns:a16="http://schemas.microsoft.com/office/drawing/2014/main" id="{6E7EF3B8-9803-8558-C1D3-F7B1BF6E6682}"/>
              </a:ext>
            </a:extLst>
          </p:cNvPr>
          <p:cNvSpPr>
            <a:spLocks noGrp="1"/>
          </p:cNvSpPr>
          <p:nvPr>
            <p:ph type="title"/>
          </p:nvPr>
        </p:nvSpPr>
        <p:spPr>
          <a:xfrm>
            <a:off x="457200" y="548680"/>
            <a:ext cx="8229600" cy="1143000"/>
          </a:xfrm>
        </p:spPr>
        <p:txBody>
          <a:bodyPr>
            <a:normAutofit fontScale="90000"/>
          </a:bodyPr>
          <a:lstStyle/>
          <a:p>
            <a:r>
              <a:rPr lang="es-ES" sz="4800" b="1" dirty="0" err="1">
                <a:effectLst>
                  <a:outerShdw blurRad="38100" dist="38100" dir="2700000" algn="tl">
                    <a:srgbClr val="000000">
                      <a:alpha val="43137"/>
                    </a:srgbClr>
                  </a:outerShdw>
                </a:effectLst>
                <a:latin typeface="Arial Narrow" panose="020B0606020202030204" pitchFamily="34" charset="0"/>
              </a:rPr>
              <a:t>Grain-size</a:t>
            </a:r>
            <a:r>
              <a:rPr lang="es-ES" sz="4800" b="1" dirty="0">
                <a:effectLst>
                  <a:outerShdw blurRad="38100" dist="38100" dir="2700000" algn="tl">
                    <a:srgbClr val="000000">
                      <a:alpha val="43137"/>
                    </a:srgbClr>
                  </a:outerShdw>
                </a:effectLst>
                <a:latin typeface="Arial Narrow" panose="020B0606020202030204" pitchFamily="34" charset="0"/>
              </a:rPr>
              <a:t> and </a:t>
            </a:r>
            <a:r>
              <a:rPr lang="es-ES" sz="4800" b="1" dirty="0" err="1">
                <a:effectLst>
                  <a:outerShdw blurRad="38100" dist="38100" dir="2700000" algn="tl">
                    <a:srgbClr val="000000">
                      <a:alpha val="43137"/>
                    </a:srgbClr>
                  </a:outerShdw>
                </a:effectLst>
                <a:latin typeface="Arial Narrow" panose="020B0606020202030204" pitchFamily="34" charset="0"/>
              </a:rPr>
              <a:t>Componentry</a:t>
            </a:r>
            <a:r>
              <a:rPr lang="es-ES" sz="4800" b="1" dirty="0">
                <a:effectLst>
                  <a:outerShdw blurRad="38100" dist="38100" dir="2700000" algn="tl">
                    <a:srgbClr val="000000">
                      <a:alpha val="43137"/>
                    </a:srgbClr>
                  </a:outerShdw>
                </a:effectLst>
                <a:latin typeface="Arial Narrow" panose="020B0606020202030204" pitchFamily="34" charset="0"/>
              </a:rPr>
              <a:t> </a:t>
            </a:r>
            <a:r>
              <a:rPr lang="es-ES" sz="4800" b="1" dirty="0" err="1">
                <a:effectLst>
                  <a:outerShdw blurRad="38100" dist="38100" dir="2700000" algn="tl">
                    <a:srgbClr val="000000">
                      <a:alpha val="43137"/>
                    </a:srgbClr>
                  </a:outerShdw>
                </a:effectLst>
                <a:latin typeface="Arial Narrow" panose="020B0606020202030204" pitchFamily="34" charset="0"/>
              </a:rPr>
              <a:t>analysis</a:t>
            </a:r>
            <a:endParaRPr lang="es-ES" sz="4800" b="1" dirty="0">
              <a:effectLst>
                <a:outerShdw blurRad="38100" dist="38100" dir="2700000" algn="tl">
                  <a:srgbClr val="000000">
                    <a:alpha val="43137"/>
                  </a:srgbClr>
                </a:outerShdw>
              </a:effectLst>
              <a:latin typeface="Arial Narrow" panose="020B0606020202030204" pitchFamily="34" charset="0"/>
            </a:endParaRPr>
          </a:p>
        </p:txBody>
      </p:sp>
      <p:sp>
        <p:nvSpPr>
          <p:cNvPr id="13" name="Marcador de contenido 5">
            <a:extLst>
              <a:ext uri="{FF2B5EF4-FFF2-40B4-BE49-F238E27FC236}">
                <a16:creationId xmlns:a16="http://schemas.microsoft.com/office/drawing/2014/main" id="{7C6D7EA0-61B1-2683-6455-976A977973B7}"/>
              </a:ext>
            </a:extLst>
          </p:cNvPr>
          <p:cNvSpPr>
            <a:spLocks noGrp="1"/>
          </p:cNvSpPr>
          <p:nvPr>
            <p:ph idx="1"/>
          </p:nvPr>
        </p:nvSpPr>
        <p:spPr>
          <a:xfrm>
            <a:off x="683568" y="1539461"/>
            <a:ext cx="3312368" cy="3329699"/>
          </a:xfrm>
        </p:spPr>
        <p:txBody>
          <a:bodyPr>
            <a:normAutofit fontScale="92500" lnSpcReduction="20000"/>
          </a:bodyPr>
          <a:lstStyle/>
          <a:p>
            <a:pPr marL="0" indent="0" algn="just">
              <a:buNone/>
            </a:pPr>
            <a:endParaRPr lang="en-US" sz="2400" b="1" dirty="0">
              <a:latin typeface="Arial Narrow" panose="020B0606020202030204" pitchFamily="34" charset="0"/>
            </a:endParaRPr>
          </a:p>
          <a:p>
            <a:pPr marL="0" indent="0" algn="just">
              <a:buNone/>
            </a:pPr>
            <a:endParaRPr lang="en-US" sz="2400" b="1" dirty="0">
              <a:latin typeface="Arial Narrow" panose="020B0606020202030204" pitchFamily="34" charset="0"/>
            </a:endParaRPr>
          </a:p>
          <a:p>
            <a:pPr marL="0" indent="0" algn="just">
              <a:buNone/>
            </a:pPr>
            <a:endParaRPr lang="en-US" sz="2400" b="1" dirty="0">
              <a:latin typeface="Arial Narrow" panose="020B0606020202030204" pitchFamily="34" charset="0"/>
            </a:endParaRPr>
          </a:p>
          <a:p>
            <a:pPr marL="0" indent="0" algn="just">
              <a:buNone/>
            </a:pPr>
            <a:r>
              <a:rPr lang="en-US" sz="2400" b="1" dirty="0">
                <a:solidFill>
                  <a:srgbClr val="FF0000"/>
                </a:solidFill>
                <a:latin typeface="Arial Narrow" panose="020B0606020202030204" pitchFamily="34" charset="0"/>
              </a:rPr>
              <a:t>Permanent Ash Stations</a:t>
            </a:r>
            <a:r>
              <a:rPr lang="en-US" sz="2400" dirty="0">
                <a:latin typeface="Arial Narrow" panose="020B0606020202030204" pitchFamily="34" charset="0"/>
              </a:rPr>
              <a:t>: From September 25 to December 14.</a:t>
            </a:r>
          </a:p>
          <a:p>
            <a:pPr marL="57150" indent="0" algn="just">
              <a:buNone/>
            </a:pPr>
            <a:endParaRPr lang="en-US" sz="2400" dirty="0">
              <a:latin typeface="Arial Narrow" panose="020B0606020202030204" pitchFamily="34" charset="0"/>
            </a:endParaRPr>
          </a:p>
          <a:p>
            <a:pPr marL="0" indent="0" algn="just">
              <a:buNone/>
            </a:pPr>
            <a:r>
              <a:rPr lang="en-US" sz="2400" b="1" dirty="0">
                <a:solidFill>
                  <a:schemeClr val="tx2">
                    <a:lumMod val="60000"/>
                    <a:lumOff val="40000"/>
                  </a:schemeClr>
                </a:solidFill>
                <a:latin typeface="Arial Narrow" panose="020B0606020202030204" pitchFamily="34" charset="0"/>
              </a:rPr>
              <a:t>Temporary Sampling Sites</a:t>
            </a:r>
            <a:r>
              <a:rPr lang="en-US" sz="2400" dirty="0">
                <a:latin typeface="Arial Narrow" panose="020B0606020202030204" pitchFamily="34" charset="0"/>
              </a:rPr>
              <a:t>: From September 22 to October 1.</a:t>
            </a:r>
          </a:p>
          <a:p>
            <a:pPr marL="457200" lvl="1" indent="0" algn="just">
              <a:buNone/>
            </a:pPr>
            <a:endParaRPr lang="en-US" sz="2400" dirty="0">
              <a:latin typeface="Arial Narrow" panose="020B0606020202030204" pitchFamily="34" charset="0"/>
            </a:endParaRPr>
          </a:p>
          <a:p>
            <a:endParaRPr lang="es-ES" dirty="0"/>
          </a:p>
        </p:txBody>
      </p:sp>
      <p:sp>
        <p:nvSpPr>
          <p:cNvPr id="2" name="Rectángulo 1">
            <a:extLst>
              <a:ext uri="{FF2B5EF4-FFF2-40B4-BE49-F238E27FC236}">
                <a16:creationId xmlns:a16="http://schemas.microsoft.com/office/drawing/2014/main" id="{DB145B89-AEF2-0DEE-5F73-93AC15309910}"/>
              </a:ext>
            </a:extLst>
          </p:cNvPr>
          <p:cNvSpPr/>
          <p:nvPr/>
        </p:nvSpPr>
        <p:spPr>
          <a:xfrm>
            <a:off x="611560" y="2375339"/>
            <a:ext cx="3456384" cy="1143000"/>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5" name="Conector recto de flecha 4">
            <a:extLst>
              <a:ext uri="{FF2B5EF4-FFF2-40B4-BE49-F238E27FC236}">
                <a16:creationId xmlns:a16="http://schemas.microsoft.com/office/drawing/2014/main" id="{3C1E0E8B-AB0C-FDB0-58D2-12E1D7D8D10D}"/>
              </a:ext>
            </a:extLst>
          </p:cNvPr>
          <p:cNvCxnSpPr>
            <a:cxnSpLocks/>
            <a:stCxn id="2" idx="3"/>
          </p:cNvCxnSpPr>
          <p:nvPr/>
        </p:nvCxnSpPr>
        <p:spPr>
          <a:xfrm>
            <a:off x="4067944" y="2946839"/>
            <a:ext cx="7920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CuadroTexto 19">
            <a:extLst>
              <a:ext uri="{FF2B5EF4-FFF2-40B4-BE49-F238E27FC236}">
                <a16:creationId xmlns:a16="http://schemas.microsoft.com/office/drawing/2014/main" id="{984DDFC8-7642-42E3-F016-4315B775158E}"/>
              </a:ext>
            </a:extLst>
          </p:cNvPr>
          <p:cNvSpPr txBox="1"/>
          <p:nvPr/>
        </p:nvSpPr>
        <p:spPr>
          <a:xfrm>
            <a:off x="4932040" y="2655984"/>
            <a:ext cx="3600400" cy="646331"/>
          </a:xfrm>
          <a:prstGeom prst="rect">
            <a:avLst/>
          </a:prstGeom>
          <a:noFill/>
        </p:spPr>
        <p:txBody>
          <a:bodyPr wrap="square">
            <a:spAutoFit/>
          </a:bodyPr>
          <a:lstStyle/>
          <a:p>
            <a:pPr marL="0" indent="0" algn="just">
              <a:buNone/>
            </a:pPr>
            <a:r>
              <a:rPr lang="en-US" sz="1800" b="1" dirty="0">
                <a:latin typeface="Arial Narrow" panose="020B0606020202030204" pitchFamily="34" charset="0"/>
              </a:rPr>
              <a:t>Componentry analysis: </a:t>
            </a:r>
            <a:r>
              <a:rPr lang="en-US" sz="1800" dirty="0">
                <a:latin typeface="Arial Narrow" panose="020B0606020202030204" pitchFamily="34" charset="0"/>
              </a:rPr>
              <a:t>Seventeen ash samples (22 September – 1 November) </a:t>
            </a:r>
          </a:p>
        </p:txBody>
      </p:sp>
      <p:sp>
        <p:nvSpPr>
          <p:cNvPr id="21" name="Rectángulo 20">
            <a:extLst>
              <a:ext uri="{FF2B5EF4-FFF2-40B4-BE49-F238E27FC236}">
                <a16:creationId xmlns:a16="http://schemas.microsoft.com/office/drawing/2014/main" id="{5E9B541D-E7E1-81E5-39FA-995A2F8EEC10}"/>
              </a:ext>
            </a:extLst>
          </p:cNvPr>
          <p:cNvSpPr/>
          <p:nvPr/>
        </p:nvSpPr>
        <p:spPr>
          <a:xfrm>
            <a:off x="611560" y="3599475"/>
            <a:ext cx="3456384" cy="1143000"/>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2" name="Conector recto de flecha 21">
            <a:extLst>
              <a:ext uri="{FF2B5EF4-FFF2-40B4-BE49-F238E27FC236}">
                <a16:creationId xmlns:a16="http://schemas.microsoft.com/office/drawing/2014/main" id="{75CEC9A4-4E20-A48E-C655-8CAAE8A92B55}"/>
              </a:ext>
            </a:extLst>
          </p:cNvPr>
          <p:cNvCxnSpPr>
            <a:cxnSpLocks/>
          </p:cNvCxnSpPr>
          <p:nvPr/>
        </p:nvCxnSpPr>
        <p:spPr>
          <a:xfrm flipV="1">
            <a:off x="4067944" y="3158299"/>
            <a:ext cx="792088" cy="10081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de flecha 22">
            <a:extLst>
              <a:ext uri="{FF2B5EF4-FFF2-40B4-BE49-F238E27FC236}">
                <a16:creationId xmlns:a16="http://schemas.microsoft.com/office/drawing/2014/main" id="{F0CAA7C4-89F5-9C15-F3B3-BB4875C7E2F6}"/>
              </a:ext>
            </a:extLst>
          </p:cNvPr>
          <p:cNvCxnSpPr>
            <a:cxnSpLocks/>
          </p:cNvCxnSpPr>
          <p:nvPr/>
        </p:nvCxnSpPr>
        <p:spPr>
          <a:xfrm>
            <a:off x="4067944" y="4166411"/>
            <a:ext cx="7920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CuadroTexto 23">
            <a:extLst>
              <a:ext uri="{FF2B5EF4-FFF2-40B4-BE49-F238E27FC236}">
                <a16:creationId xmlns:a16="http://schemas.microsoft.com/office/drawing/2014/main" id="{6DE130FF-3979-5EA0-48A8-E0173772117F}"/>
              </a:ext>
            </a:extLst>
          </p:cNvPr>
          <p:cNvSpPr txBox="1"/>
          <p:nvPr/>
        </p:nvSpPr>
        <p:spPr>
          <a:xfrm>
            <a:off x="4932040" y="3662355"/>
            <a:ext cx="3600400" cy="923330"/>
          </a:xfrm>
          <a:prstGeom prst="rect">
            <a:avLst/>
          </a:prstGeom>
          <a:noFill/>
        </p:spPr>
        <p:txBody>
          <a:bodyPr wrap="square">
            <a:spAutoFit/>
          </a:bodyPr>
          <a:lstStyle/>
          <a:p>
            <a:pPr marL="0" indent="0" algn="just">
              <a:buNone/>
            </a:pPr>
            <a:r>
              <a:rPr lang="en-US" b="1" dirty="0">
                <a:latin typeface="Arial Narrow" panose="020B0606020202030204" pitchFamily="34" charset="0"/>
              </a:rPr>
              <a:t>G</a:t>
            </a:r>
            <a:r>
              <a:rPr lang="en-US" sz="1800" b="1" dirty="0">
                <a:latin typeface="Arial Narrow" panose="020B0606020202030204" pitchFamily="34" charset="0"/>
              </a:rPr>
              <a:t>rain-size distribution by CAMSIZER (</a:t>
            </a:r>
            <a:r>
              <a:rPr lang="en-US" sz="1800" b="1" dirty="0" err="1">
                <a:latin typeface="Arial Narrow" panose="020B0606020202030204" pitchFamily="34" charset="0"/>
              </a:rPr>
              <a:t>Retsch</a:t>
            </a:r>
            <a:r>
              <a:rPr lang="en-US" sz="1800" b="1" dirty="0">
                <a:latin typeface="Arial Narrow" panose="020B0606020202030204" pitchFamily="34" charset="0"/>
              </a:rPr>
              <a:t>): </a:t>
            </a:r>
            <a:r>
              <a:rPr lang="en-US" sz="1800" dirty="0">
                <a:latin typeface="Arial Narrow" panose="020B0606020202030204" pitchFamily="34" charset="0"/>
              </a:rPr>
              <a:t>Thirty Nine ash samples (22 September – 1 October) </a:t>
            </a:r>
          </a:p>
        </p:txBody>
      </p:sp>
    </p:spTree>
    <p:extLst>
      <p:ext uri="{BB962C8B-B14F-4D97-AF65-F5344CB8AC3E}">
        <p14:creationId xmlns:p14="http://schemas.microsoft.com/office/powerpoint/2010/main" val="2196577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21 Rectángulo">
            <a:extLst>
              <a:ext uri="{FF2B5EF4-FFF2-40B4-BE49-F238E27FC236}">
                <a16:creationId xmlns:a16="http://schemas.microsoft.com/office/drawing/2014/main" id="{BE3C65C5-84D2-3A9D-3B87-16EA2E4E3C1B}"/>
              </a:ext>
            </a:extLst>
          </p:cNvPr>
          <p:cNvSpPr/>
          <p:nvPr/>
        </p:nvSpPr>
        <p:spPr>
          <a:xfrm>
            <a:off x="0" y="0"/>
            <a:ext cx="9144000" cy="522738"/>
          </a:xfrm>
          <a:prstGeom prst="rect">
            <a:avLst/>
          </a:prstGeom>
          <a:solidFill>
            <a:srgbClr val="0D70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28 Rectángulo">
            <a:extLst>
              <a:ext uri="{FF2B5EF4-FFF2-40B4-BE49-F238E27FC236}">
                <a16:creationId xmlns:a16="http://schemas.microsoft.com/office/drawing/2014/main" id="{3F7A0370-97DB-D74C-3BA8-95B66E1525ED}"/>
              </a:ext>
            </a:extLst>
          </p:cNvPr>
          <p:cNvSpPr/>
          <p:nvPr/>
        </p:nvSpPr>
        <p:spPr>
          <a:xfrm rot="5400000">
            <a:off x="3424983" y="-886367"/>
            <a:ext cx="421824" cy="23042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ES" sz="1600" b="1" dirty="0">
                <a:solidFill>
                  <a:schemeClr val="bg1">
                    <a:lumMod val="75000"/>
                  </a:schemeClr>
                </a:solidFill>
                <a:latin typeface="Trebuchet MS" pitchFamily="34" charset="0"/>
                <a:cs typeface="Arial" panose="020B0604020202020204" pitchFamily="34" charset="0"/>
              </a:rPr>
              <a:t>METHODOLOGY</a:t>
            </a:r>
          </a:p>
        </p:txBody>
      </p:sp>
      <p:sp>
        <p:nvSpPr>
          <p:cNvPr id="18" name="29 Rectángulo">
            <a:extLst>
              <a:ext uri="{FF2B5EF4-FFF2-40B4-BE49-F238E27FC236}">
                <a16:creationId xmlns:a16="http://schemas.microsoft.com/office/drawing/2014/main" id="{937F0F22-60EF-6023-6B73-65B9D9096387}"/>
              </a:ext>
            </a:extLst>
          </p:cNvPr>
          <p:cNvSpPr/>
          <p:nvPr/>
        </p:nvSpPr>
        <p:spPr>
          <a:xfrm rot="5400000">
            <a:off x="5585224" y="-454320"/>
            <a:ext cx="421824" cy="14401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ES" sz="2400" b="1" dirty="0">
                <a:solidFill>
                  <a:schemeClr val="tx1"/>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RESULTS</a:t>
            </a:r>
          </a:p>
        </p:txBody>
      </p:sp>
      <p:sp>
        <p:nvSpPr>
          <p:cNvPr id="19" name="30 Rectángulo">
            <a:extLst>
              <a:ext uri="{FF2B5EF4-FFF2-40B4-BE49-F238E27FC236}">
                <a16:creationId xmlns:a16="http://schemas.microsoft.com/office/drawing/2014/main" id="{C71215BA-88CA-8DA9-93CE-D5A3FCC56708}"/>
              </a:ext>
            </a:extLst>
          </p:cNvPr>
          <p:cNvSpPr/>
          <p:nvPr/>
        </p:nvSpPr>
        <p:spPr>
          <a:xfrm rot="5400000">
            <a:off x="7781468" y="-562332"/>
            <a:ext cx="421824"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ES" sz="1600" b="1" dirty="0">
                <a:solidFill>
                  <a:schemeClr val="bg1">
                    <a:lumMod val="75000"/>
                  </a:schemeClr>
                </a:solidFill>
                <a:latin typeface="Trebuchet MS" pitchFamily="34" charset="0"/>
                <a:cs typeface="Arial" panose="020B0604020202020204" pitchFamily="34" charset="0"/>
              </a:rPr>
              <a:t>CONCLUSIONS</a:t>
            </a:r>
            <a:endParaRPr lang="es-ES" sz="1200" b="1" dirty="0">
              <a:solidFill>
                <a:schemeClr val="bg1">
                  <a:lumMod val="75000"/>
                </a:schemeClr>
              </a:solidFill>
              <a:latin typeface="Trebuchet MS" pitchFamily="34" charset="0"/>
              <a:cs typeface="Arial" panose="020B0604020202020204" pitchFamily="34" charset="0"/>
            </a:endParaRPr>
          </a:p>
        </p:txBody>
      </p:sp>
      <p:sp>
        <p:nvSpPr>
          <p:cNvPr id="27" name="31 Rectángulo">
            <a:extLst>
              <a:ext uri="{FF2B5EF4-FFF2-40B4-BE49-F238E27FC236}">
                <a16:creationId xmlns:a16="http://schemas.microsoft.com/office/drawing/2014/main" id="{A02A1975-AA15-E9D2-CCDA-7F001F84FE8B}"/>
              </a:ext>
            </a:extLst>
          </p:cNvPr>
          <p:cNvSpPr/>
          <p:nvPr/>
        </p:nvSpPr>
        <p:spPr>
          <a:xfrm rot="5400000">
            <a:off x="1001526" y="-860588"/>
            <a:ext cx="421824" cy="2232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ES" sz="1600" b="1" dirty="0">
                <a:solidFill>
                  <a:schemeClr val="bg1">
                    <a:lumMod val="75000"/>
                  </a:schemeClr>
                </a:solidFill>
                <a:latin typeface="Trebuchet MS" pitchFamily="34" charset="0"/>
                <a:cs typeface="Arial" panose="020B0604020202020204" pitchFamily="34" charset="0"/>
              </a:rPr>
              <a:t>INTRODUCTION</a:t>
            </a:r>
          </a:p>
        </p:txBody>
      </p:sp>
      <p:grpSp>
        <p:nvGrpSpPr>
          <p:cNvPr id="29" name="Grupo 28">
            <a:extLst>
              <a:ext uri="{FF2B5EF4-FFF2-40B4-BE49-F238E27FC236}">
                <a16:creationId xmlns:a16="http://schemas.microsoft.com/office/drawing/2014/main" id="{F021340F-2762-ABF9-A2A2-BC4A61837836}"/>
              </a:ext>
            </a:extLst>
          </p:cNvPr>
          <p:cNvGrpSpPr/>
          <p:nvPr/>
        </p:nvGrpSpPr>
        <p:grpSpPr>
          <a:xfrm>
            <a:off x="71500" y="6165304"/>
            <a:ext cx="9001000" cy="620688"/>
            <a:chOff x="36512" y="6240598"/>
            <a:chExt cx="9144000" cy="620688"/>
          </a:xfrm>
        </p:grpSpPr>
        <p:sp>
          <p:nvSpPr>
            <p:cNvPr id="30" name="Rectángulo 29">
              <a:extLst>
                <a:ext uri="{FF2B5EF4-FFF2-40B4-BE49-F238E27FC236}">
                  <a16:creationId xmlns:a16="http://schemas.microsoft.com/office/drawing/2014/main" id="{0B825BE4-4A82-9EF4-D83B-454F8FFC0766}"/>
                </a:ext>
              </a:extLst>
            </p:cNvPr>
            <p:cNvSpPr/>
            <p:nvPr/>
          </p:nvSpPr>
          <p:spPr>
            <a:xfrm>
              <a:off x="36512" y="6240598"/>
              <a:ext cx="9144000" cy="62068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pic>
          <p:nvPicPr>
            <p:cNvPr id="31" name="Imagen 30">
              <a:extLst>
                <a:ext uri="{FF2B5EF4-FFF2-40B4-BE49-F238E27FC236}">
                  <a16:creationId xmlns:a16="http://schemas.microsoft.com/office/drawing/2014/main" id="{2D2E2E9E-1D6A-1A34-9AB8-F51BB08BA412}"/>
                </a:ext>
              </a:extLst>
            </p:cNvPr>
            <p:cNvPicPr>
              <a:picLocks noChangeAspect="1"/>
            </p:cNvPicPr>
            <p:nvPr/>
          </p:nvPicPr>
          <p:blipFill>
            <a:blip r:embed="rId3"/>
            <a:stretch>
              <a:fillRect/>
            </a:stretch>
          </p:blipFill>
          <p:spPr>
            <a:xfrm>
              <a:off x="1512168" y="6240599"/>
              <a:ext cx="2213298" cy="618831"/>
            </a:xfrm>
            <a:prstGeom prst="rect">
              <a:avLst/>
            </a:prstGeom>
          </p:spPr>
        </p:pic>
        <p:pic>
          <p:nvPicPr>
            <p:cNvPr id="32" name="Imagen 31">
              <a:extLst>
                <a:ext uri="{FF2B5EF4-FFF2-40B4-BE49-F238E27FC236}">
                  <a16:creationId xmlns:a16="http://schemas.microsoft.com/office/drawing/2014/main" id="{DCEA40A9-8E74-43F6-FC49-2CC0A7134D5C}"/>
                </a:ext>
              </a:extLst>
            </p:cNvPr>
            <p:cNvPicPr>
              <a:picLocks noChangeAspect="1"/>
            </p:cNvPicPr>
            <p:nvPr/>
          </p:nvPicPr>
          <p:blipFill>
            <a:blip r:embed="rId4"/>
            <a:stretch>
              <a:fillRect/>
            </a:stretch>
          </p:blipFill>
          <p:spPr>
            <a:xfrm>
              <a:off x="4104456" y="6368860"/>
              <a:ext cx="4087341" cy="402347"/>
            </a:xfrm>
            <a:prstGeom prst="rect">
              <a:avLst/>
            </a:prstGeom>
          </p:spPr>
        </p:pic>
      </p:grpSp>
      <p:sp>
        <p:nvSpPr>
          <p:cNvPr id="33" name="Título 4">
            <a:extLst>
              <a:ext uri="{FF2B5EF4-FFF2-40B4-BE49-F238E27FC236}">
                <a16:creationId xmlns:a16="http://schemas.microsoft.com/office/drawing/2014/main" id="{6E7EF3B8-9803-8558-C1D3-F7B1BF6E6682}"/>
              </a:ext>
            </a:extLst>
          </p:cNvPr>
          <p:cNvSpPr>
            <a:spLocks noGrp="1"/>
          </p:cNvSpPr>
          <p:nvPr>
            <p:ph type="title"/>
          </p:nvPr>
        </p:nvSpPr>
        <p:spPr>
          <a:xfrm>
            <a:off x="457200" y="548680"/>
            <a:ext cx="8229600" cy="1143000"/>
          </a:xfrm>
        </p:spPr>
        <p:txBody>
          <a:bodyPr>
            <a:normAutofit/>
          </a:bodyPr>
          <a:lstStyle/>
          <a:p>
            <a:r>
              <a:rPr lang="es-ES" sz="4800" b="1" dirty="0" err="1">
                <a:effectLst>
                  <a:outerShdw blurRad="38100" dist="38100" dir="2700000" algn="tl">
                    <a:srgbClr val="000000">
                      <a:alpha val="43137"/>
                    </a:srgbClr>
                  </a:outerShdw>
                </a:effectLst>
                <a:latin typeface="Arial Narrow" panose="020B0606020202030204" pitchFamily="34" charset="0"/>
              </a:rPr>
              <a:t>Grain-size</a:t>
            </a:r>
            <a:r>
              <a:rPr lang="es-ES" sz="4800" b="1" dirty="0">
                <a:effectLst>
                  <a:outerShdw blurRad="38100" dist="38100" dir="2700000" algn="tl">
                    <a:srgbClr val="000000">
                      <a:alpha val="43137"/>
                    </a:srgbClr>
                  </a:outerShdw>
                </a:effectLst>
                <a:latin typeface="Arial Narrow" panose="020B0606020202030204" pitchFamily="34" charset="0"/>
              </a:rPr>
              <a:t> </a:t>
            </a:r>
            <a:r>
              <a:rPr lang="es-ES" sz="4800" b="1" dirty="0" err="1">
                <a:effectLst>
                  <a:outerShdw blurRad="38100" dist="38100" dir="2700000" algn="tl">
                    <a:srgbClr val="000000">
                      <a:alpha val="43137"/>
                    </a:srgbClr>
                  </a:outerShdw>
                </a:effectLst>
                <a:latin typeface="Arial Narrow" panose="020B0606020202030204" pitchFamily="34" charset="0"/>
              </a:rPr>
              <a:t>analysis</a:t>
            </a:r>
            <a:endParaRPr lang="es-ES" sz="4800" b="1" dirty="0">
              <a:effectLst>
                <a:outerShdw blurRad="38100" dist="38100" dir="2700000" algn="tl">
                  <a:srgbClr val="000000">
                    <a:alpha val="43137"/>
                  </a:srgbClr>
                </a:outerShdw>
              </a:effectLst>
              <a:latin typeface="Arial Narrow" panose="020B0606020202030204" pitchFamily="34" charset="0"/>
            </a:endParaRPr>
          </a:p>
        </p:txBody>
      </p:sp>
      <p:pic>
        <p:nvPicPr>
          <p:cNvPr id="3" name="Imagen 2" descr="Mapa&#10;&#10;Descripción generada automáticamente">
            <a:extLst>
              <a:ext uri="{FF2B5EF4-FFF2-40B4-BE49-F238E27FC236}">
                <a16:creationId xmlns:a16="http://schemas.microsoft.com/office/drawing/2014/main" id="{A895B738-DA04-C2C1-CC0B-4A1D7A19D5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1600" y="1622884"/>
            <a:ext cx="2192933" cy="2614701"/>
          </a:xfrm>
          <a:prstGeom prst="rect">
            <a:avLst/>
          </a:prstGeom>
        </p:spPr>
      </p:pic>
      <p:pic>
        <p:nvPicPr>
          <p:cNvPr id="5" name="Imagen 4" descr="Imagen que contiene Diagrama&#10;&#10;Descripción generada automáticamente">
            <a:extLst>
              <a:ext uri="{FF2B5EF4-FFF2-40B4-BE49-F238E27FC236}">
                <a16:creationId xmlns:a16="http://schemas.microsoft.com/office/drawing/2014/main" id="{F19B2FE6-59EB-B664-6163-1CF50FD528E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4647" y="4437112"/>
            <a:ext cx="2574838" cy="1620425"/>
          </a:xfrm>
          <a:prstGeom prst="rect">
            <a:avLst/>
          </a:prstGeom>
        </p:spPr>
      </p:pic>
      <p:pic>
        <p:nvPicPr>
          <p:cNvPr id="4" name="Imagen 3" descr="Imagen que contiene Forma&#10;&#10;Descripción generada automáticamente">
            <a:extLst>
              <a:ext uri="{FF2B5EF4-FFF2-40B4-BE49-F238E27FC236}">
                <a16:creationId xmlns:a16="http://schemas.microsoft.com/office/drawing/2014/main" id="{BC4B4592-832C-BD64-8004-A8007BE7135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32379" y="1671802"/>
            <a:ext cx="4468013" cy="4565510"/>
          </a:xfrm>
          <a:prstGeom prst="rect">
            <a:avLst/>
          </a:prstGeom>
        </p:spPr>
      </p:pic>
      <p:cxnSp>
        <p:nvCxnSpPr>
          <p:cNvPr id="6" name="Conector recto de flecha 5">
            <a:extLst>
              <a:ext uri="{FF2B5EF4-FFF2-40B4-BE49-F238E27FC236}">
                <a16:creationId xmlns:a16="http://schemas.microsoft.com/office/drawing/2014/main" id="{EBF6A675-B44E-1956-4405-7AD4EE80B7B2}"/>
              </a:ext>
            </a:extLst>
          </p:cNvPr>
          <p:cNvCxnSpPr>
            <a:cxnSpLocks/>
          </p:cNvCxnSpPr>
          <p:nvPr/>
        </p:nvCxnSpPr>
        <p:spPr>
          <a:xfrm flipV="1">
            <a:off x="3059832" y="1967703"/>
            <a:ext cx="1152128" cy="39521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de flecha 19">
            <a:extLst>
              <a:ext uri="{FF2B5EF4-FFF2-40B4-BE49-F238E27FC236}">
                <a16:creationId xmlns:a16="http://schemas.microsoft.com/office/drawing/2014/main" id="{0F11E86A-122D-FF8E-D78D-9EC44E1B552D}"/>
              </a:ext>
            </a:extLst>
          </p:cNvPr>
          <p:cNvCxnSpPr>
            <a:cxnSpLocks/>
          </p:cNvCxnSpPr>
          <p:nvPr/>
        </p:nvCxnSpPr>
        <p:spPr>
          <a:xfrm>
            <a:off x="1907704" y="3814230"/>
            <a:ext cx="0" cy="83890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5845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21 Rectángulo">
            <a:extLst>
              <a:ext uri="{FF2B5EF4-FFF2-40B4-BE49-F238E27FC236}">
                <a16:creationId xmlns:a16="http://schemas.microsoft.com/office/drawing/2014/main" id="{BE3C65C5-84D2-3A9D-3B87-16EA2E4E3C1B}"/>
              </a:ext>
            </a:extLst>
          </p:cNvPr>
          <p:cNvSpPr/>
          <p:nvPr/>
        </p:nvSpPr>
        <p:spPr>
          <a:xfrm>
            <a:off x="0" y="0"/>
            <a:ext cx="9144000" cy="522738"/>
          </a:xfrm>
          <a:prstGeom prst="rect">
            <a:avLst/>
          </a:prstGeom>
          <a:solidFill>
            <a:srgbClr val="0D70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28 Rectángulo">
            <a:extLst>
              <a:ext uri="{FF2B5EF4-FFF2-40B4-BE49-F238E27FC236}">
                <a16:creationId xmlns:a16="http://schemas.microsoft.com/office/drawing/2014/main" id="{3F7A0370-97DB-D74C-3BA8-95B66E1525ED}"/>
              </a:ext>
            </a:extLst>
          </p:cNvPr>
          <p:cNvSpPr/>
          <p:nvPr/>
        </p:nvSpPr>
        <p:spPr>
          <a:xfrm rot="5400000">
            <a:off x="3424983" y="-886367"/>
            <a:ext cx="421824" cy="23042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ES" sz="1600" b="1" dirty="0">
                <a:solidFill>
                  <a:schemeClr val="bg1">
                    <a:lumMod val="75000"/>
                  </a:schemeClr>
                </a:solidFill>
                <a:latin typeface="Trebuchet MS" pitchFamily="34" charset="0"/>
                <a:cs typeface="Arial" panose="020B0604020202020204" pitchFamily="34" charset="0"/>
              </a:rPr>
              <a:t>METHODOLOGY</a:t>
            </a:r>
          </a:p>
        </p:txBody>
      </p:sp>
      <p:sp>
        <p:nvSpPr>
          <p:cNvPr id="18" name="29 Rectángulo">
            <a:extLst>
              <a:ext uri="{FF2B5EF4-FFF2-40B4-BE49-F238E27FC236}">
                <a16:creationId xmlns:a16="http://schemas.microsoft.com/office/drawing/2014/main" id="{937F0F22-60EF-6023-6B73-65B9D9096387}"/>
              </a:ext>
            </a:extLst>
          </p:cNvPr>
          <p:cNvSpPr/>
          <p:nvPr/>
        </p:nvSpPr>
        <p:spPr>
          <a:xfrm rot="5400000">
            <a:off x="5585224" y="-454320"/>
            <a:ext cx="421824" cy="14401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ES" sz="2400" b="1" dirty="0">
                <a:solidFill>
                  <a:schemeClr val="tx1"/>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RESULTS</a:t>
            </a:r>
          </a:p>
        </p:txBody>
      </p:sp>
      <p:sp>
        <p:nvSpPr>
          <p:cNvPr id="19" name="30 Rectángulo">
            <a:extLst>
              <a:ext uri="{FF2B5EF4-FFF2-40B4-BE49-F238E27FC236}">
                <a16:creationId xmlns:a16="http://schemas.microsoft.com/office/drawing/2014/main" id="{C71215BA-88CA-8DA9-93CE-D5A3FCC56708}"/>
              </a:ext>
            </a:extLst>
          </p:cNvPr>
          <p:cNvSpPr/>
          <p:nvPr/>
        </p:nvSpPr>
        <p:spPr>
          <a:xfrm rot="5400000">
            <a:off x="7781468" y="-562332"/>
            <a:ext cx="421824"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ES" sz="1600" b="1" dirty="0">
                <a:solidFill>
                  <a:schemeClr val="bg1">
                    <a:lumMod val="75000"/>
                  </a:schemeClr>
                </a:solidFill>
                <a:latin typeface="Trebuchet MS" pitchFamily="34" charset="0"/>
                <a:cs typeface="Arial" panose="020B0604020202020204" pitchFamily="34" charset="0"/>
              </a:rPr>
              <a:t>CONCLUSIONS</a:t>
            </a:r>
            <a:endParaRPr lang="es-ES" sz="1200" b="1" dirty="0">
              <a:solidFill>
                <a:schemeClr val="bg1">
                  <a:lumMod val="75000"/>
                </a:schemeClr>
              </a:solidFill>
              <a:latin typeface="Trebuchet MS" pitchFamily="34" charset="0"/>
              <a:cs typeface="Arial" panose="020B0604020202020204" pitchFamily="34" charset="0"/>
            </a:endParaRPr>
          </a:p>
        </p:txBody>
      </p:sp>
      <p:sp>
        <p:nvSpPr>
          <p:cNvPr id="27" name="31 Rectángulo">
            <a:extLst>
              <a:ext uri="{FF2B5EF4-FFF2-40B4-BE49-F238E27FC236}">
                <a16:creationId xmlns:a16="http://schemas.microsoft.com/office/drawing/2014/main" id="{A02A1975-AA15-E9D2-CCDA-7F001F84FE8B}"/>
              </a:ext>
            </a:extLst>
          </p:cNvPr>
          <p:cNvSpPr/>
          <p:nvPr/>
        </p:nvSpPr>
        <p:spPr>
          <a:xfrm rot="5400000">
            <a:off x="1001526" y="-860588"/>
            <a:ext cx="421824" cy="2232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ES" sz="1600" b="1" dirty="0">
                <a:solidFill>
                  <a:schemeClr val="bg1">
                    <a:lumMod val="75000"/>
                  </a:schemeClr>
                </a:solidFill>
                <a:latin typeface="Trebuchet MS" pitchFamily="34" charset="0"/>
                <a:cs typeface="Arial" panose="020B0604020202020204" pitchFamily="34" charset="0"/>
              </a:rPr>
              <a:t>INTRODUCTION</a:t>
            </a:r>
          </a:p>
        </p:txBody>
      </p:sp>
      <p:grpSp>
        <p:nvGrpSpPr>
          <p:cNvPr id="29" name="Grupo 28">
            <a:extLst>
              <a:ext uri="{FF2B5EF4-FFF2-40B4-BE49-F238E27FC236}">
                <a16:creationId xmlns:a16="http://schemas.microsoft.com/office/drawing/2014/main" id="{F021340F-2762-ABF9-A2A2-BC4A61837836}"/>
              </a:ext>
            </a:extLst>
          </p:cNvPr>
          <p:cNvGrpSpPr/>
          <p:nvPr/>
        </p:nvGrpSpPr>
        <p:grpSpPr>
          <a:xfrm>
            <a:off x="71500" y="6165304"/>
            <a:ext cx="9001000" cy="620688"/>
            <a:chOff x="36512" y="6240598"/>
            <a:chExt cx="9144000" cy="620688"/>
          </a:xfrm>
        </p:grpSpPr>
        <p:sp>
          <p:nvSpPr>
            <p:cNvPr id="30" name="Rectángulo 29">
              <a:extLst>
                <a:ext uri="{FF2B5EF4-FFF2-40B4-BE49-F238E27FC236}">
                  <a16:creationId xmlns:a16="http://schemas.microsoft.com/office/drawing/2014/main" id="{0B825BE4-4A82-9EF4-D83B-454F8FFC0766}"/>
                </a:ext>
              </a:extLst>
            </p:cNvPr>
            <p:cNvSpPr/>
            <p:nvPr/>
          </p:nvSpPr>
          <p:spPr>
            <a:xfrm>
              <a:off x="36512" y="6240598"/>
              <a:ext cx="9144000" cy="62068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pic>
          <p:nvPicPr>
            <p:cNvPr id="31" name="Imagen 30">
              <a:extLst>
                <a:ext uri="{FF2B5EF4-FFF2-40B4-BE49-F238E27FC236}">
                  <a16:creationId xmlns:a16="http://schemas.microsoft.com/office/drawing/2014/main" id="{2D2E2E9E-1D6A-1A34-9AB8-F51BB08BA412}"/>
                </a:ext>
              </a:extLst>
            </p:cNvPr>
            <p:cNvPicPr>
              <a:picLocks noChangeAspect="1"/>
            </p:cNvPicPr>
            <p:nvPr/>
          </p:nvPicPr>
          <p:blipFill>
            <a:blip r:embed="rId3"/>
            <a:stretch>
              <a:fillRect/>
            </a:stretch>
          </p:blipFill>
          <p:spPr>
            <a:xfrm>
              <a:off x="1512168" y="6240599"/>
              <a:ext cx="2213298" cy="618831"/>
            </a:xfrm>
            <a:prstGeom prst="rect">
              <a:avLst/>
            </a:prstGeom>
          </p:spPr>
        </p:pic>
        <p:pic>
          <p:nvPicPr>
            <p:cNvPr id="32" name="Imagen 31">
              <a:extLst>
                <a:ext uri="{FF2B5EF4-FFF2-40B4-BE49-F238E27FC236}">
                  <a16:creationId xmlns:a16="http://schemas.microsoft.com/office/drawing/2014/main" id="{DCEA40A9-8E74-43F6-FC49-2CC0A7134D5C}"/>
                </a:ext>
              </a:extLst>
            </p:cNvPr>
            <p:cNvPicPr>
              <a:picLocks noChangeAspect="1"/>
            </p:cNvPicPr>
            <p:nvPr/>
          </p:nvPicPr>
          <p:blipFill>
            <a:blip r:embed="rId4"/>
            <a:stretch>
              <a:fillRect/>
            </a:stretch>
          </p:blipFill>
          <p:spPr>
            <a:xfrm>
              <a:off x="4104456" y="6368860"/>
              <a:ext cx="4087341" cy="402347"/>
            </a:xfrm>
            <a:prstGeom prst="rect">
              <a:avLst/>
            </a:prstGeom>
          </p:spPr>
        </p:pic>
      </p:grpSp>
      <p:grpSp>
        <p:nvGrpSpPr>
          <p:cNvPr id="46" name="Grupo 45">
            <a:extLst>
              <a:ext uri="{FF2B5EF4-FFF2-40B4-BE49-F238E27FC236}">
                <a16:creationId xmlns:a16="http://schemas.microsoft.com/office/drawing/2014/main" id="{CF3BD36E-49AD-AA47-66AE-5ED4BDAC28A1}"/>
              </a:ext>
            </a:extLst>
          </p:cNvPr>
          <p:cNvGrpSpPr/>
          <p:nvPr/>
        </p:nvGrpSpPr>
        <p:grpSpPr>
          <a:xfrm>
            <a:off x="971138" y="1421602"/>
            <a:ext cx="7201725" cy="4599686"/>
            <a:chOff x="78804" y="122140"/>
            <a:chExt cx="9877996" cy="6603887"/>
          </a:xfrm>
        </p:grpSpPr>
        <p:pic>
          <p:nvPicPr>
            <p:cNvPr id="47" name="Immagine 1">
              <a:extLst>
                <a:ext uri="{FF2B5EF4-FFF2-40B4-BE49-F238E27FC236}">
                  <a16:creationId xmlns:a16="http://schemas.microsoft.com/office/drawing/2014/main" id="{9C6B2F57-6CDC-1D7C-9FB8-B9A7D2DEC24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804" y="122140"/>
              <a:ext cx="3240000" cy="2160000"/>
            </a:xfrm>
            <a:prstGeom prst="rect">
              <a:avLst/>
            </a:prstGeom>
            <a:ln w="9525">
              <a:solidFill>
                <a:schemeClr val="tx1"/>
              </a:solidFill>
            </a:ln>
          </p:spPr>
        </p:pic>
        <p:pic>
          <p:nvPicPr>
            <p:cNvPr id="48" name="Immagine 4">
              <a:extLst>
                <a:ext uri="{FF2B5EF4-FFF2-40B4-BE49-F238E27FC236}">
                  <a16:creationId xmlns:a16="http://schemas.microsoft.com/office/drawing/2014/main" id="{528BA50E-FEBB-7519-E8D7-4F9DC4BCCFC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804" y="2357528"/>
              <a:ext cx="3240000" cy="2160000"/>
            </a:xfrm>
            <a:prstGeom prst="rect">
              <a:avLst/>
            </a:prstGeom>
            <a:ln w="9525">
              <a:solidFill>
                <a:schemeClr val="tx1"/>
              </a:solidFill>
            </a:ln>
          </p:spPr>
        </p:pic>
        <p:pic>
          <p:nvPicPr>
            <p:cNvPr id="49" name="Immagine 8">
              <a:extLst>
                <a:ext uri="{FF2B5EF4-FFF2-40B4-BE49-F238E27FC236}">
                  <a16:creationId xmlns:a16="http://schemas.microsoft.com/office/drawing/2014/main" id="{7217C6BA-41A0-0C5D-5471-2092B4C8E36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318" t="13358"/>
            <a:stretch/>
          </p:blipFill>
          <p:spPr>
            <a:xfrm rot="10800000">
              <a:off x="3374548" y="4566025"/>
              <a:ext cx="3280251" cy="2159999"/>
            </a:xfrm>
            <a:prstGeom prst="rect">
              <a:avLst/>
            </a:prstGeom>
            <a:ln w="9525">
              <a:noFill/>
            </a:ln>
          </p:spPr>
        </p:pic>
        <p:pic>
          <p:nvPicPr>
            <p:cNvPr id="50" name="Immagine 9">
              <a:extLst>
                <a:ext uri="{FF2B5EF4-FFF2-40B4-BE49-F238E27FC236}">
                  <a16:creationId xmlns:a16="http://schemas.microsoft.com/office/drawing/2014/main" id="{EA0BDF8B-7BF8-55E8-9FE4-97968062E98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1484" b="14132"/>
            <a:stretch/>
          </p:blipFill>
          <p:spPr>
            <a:xfrm>
              <a:off x="6693747" y="4592915"/>
              <a:ext cx="3263053" cy="2133111"/>
            </a:xfrm>
            <a:prstGeom prst="rect">
              <a:avLst/>
            </a:prstGeom>
            <a:ln w="9525">
              <a:solidFill>
                <a:schemeClr val="tx1"/>
              </a:solidFill>
            </a:ln>
          </p:spPr>
        </p:pic>
        <p:pic>
          <p:nvPicPr>
            <p:cNvPr id="51" name="Immagine 10">
              <a:extLst>
                <a:ext uri="{FF2B5EF4-FFF2-40B4-BE49-F238E27FC236}">
                  <a16:creationId xmlns:a16="http://schemas.microsoft.com/office/drawing/2014/main" id="{3C76BAD7-38C7-361E-ACEE-EE997C033EE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95241" y="122973"/>
              <a:ext cx="3240000" cy="2160000"/>
            </a:xfrm>
            <a:prstGeom prst="rect">
              <a:avLst/>
            </a:prstGeom>
            <a:ln w="9525">
              <a:solidFill>
                <a:schemeClr val="tx1"/>
              </a:solidFill>
            </a:ln>
          </p:spPr>
        </p:pic>
        <p:pic>
          <p:nvPicPr>
            <p:cNvPr id="52" name="Immagine 11">
              <a:extLst>
                <a:ext uri="{FF2B5EF4-FFF2-40B4-BE49-F238E27FC236}">
                  <a16:creationId xmlns:a16="http://schemas.microsoft.com/office/drawing/2014/main" id="{1EC9AE05-93AC-04FF-FDF2-E27CCD664B0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705189" y="122140"/>
              <a:ext cx="3240000" cy="2160000"/>
            </a:xfrm>
            <a:prstGeom prst="rect">
              <a:avLst/>
            </a:prstGeom>
            <a:ln w="9525">
              <a:solidFill>
                <a:schemeClr val="tx1"/>
              </a:solidFill>
            </a:ln>
          </p:spPr>
        </p:pic>
        <p:pic>
          <p:nvPicPr>
            <p:cNvPr id="53" name="Immagine 14">
              <a:extLst>
                <a:ext uri="{FF2B5EF4-FFF2-40B4-BE49-F238E27FC236}">
                  <a16:creationId xmlns:a16="http://schemas.microsoft.com/office/drawing/2014/main" id="{D06CA304-EE05-DD6C-98EE-33C3BFF8846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705189" y="2357528"/>
              <a:ext cx="3240000" cy="2160000"/>
            </a:xfrm>
            <a:prstGeom prst="rect">
              <a:avLst/>
            </a:prstGeom>
            <a:ln w="9525">
              <a:solidFill>
                <a:schemeClr val="tx1"/>
              </a:solidFill>
            </a:ln>
          </p:spPr>
        </p:pic>
        <p:pic>
          <p:nvPicPr>
            <p:cNvPr id="54" name="Immagine 15">
              <a:extLst>
                <a:ext uri="{FF2B5EF4-FFF2-40B4-BE49-F238E27FC236}">
                  <a16:creationId xmlns:a16="http://schemas.microsoft.com/office/drawing/2014/main" id="{CBF7C5AE-0679-8ECE-97EF-244884EDFE1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8804" y="4566027"/>
              <a:ext cx="3240000" cy="2160000"/>
            </a:xfrm>
            <a:prstGeom prst="rect">
              <a:avLst/>
            </a:prstGeom>
            <a:ln w="9525">
              <a:solidFill>
                <a:schemeClr val="tx1"/>
              </a:solidFill>
            </a:ln>
          </p:spPr>
        </p:pic>
        <p:pic>
          <p:nvPicPr>
            <p:cNvPr id="55" name="Immagine 18">
              <a:extLst>
                <a:ext uri="{FF2B5EF4-FFF2-40B4-BE49-F238E27FC236}">
                  <a16:creationId xmlns:a16="http://schemas.microsoft.com/office/drawing/2014/main" id="{B274D31C-A349-3C58-79E6-76E4B9133F1E}"/>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395241" y="2358361"/>
              <a:ext cx="3240000" cy="2160000"/>
            </a:xfrm>
            <a:prstGeom prst="rect">
              <a:avLst/>
            </a:prstGeom>
            <a:ln w="9525">
              <a:solidFill>
                <a:schemeClr val="tx1"/>
              </a:solidFill>
            </a:ln>
          </p:spPr>
        </p:pic>
        <p:sp>
          <p:nvSpPr>
            <p:cNvPr id="56" name="CasellaDiTesto 19">
              <a:extLst>
                <a:ext uri="{FF2B5EF4-FFF2-40B4-BE49-F238E27FC236}">
                  <a16:creationId xmlns:a16="http://schemas.microsoft.com/office/drawing/2014/main" id="{FD70B322-BAC4-A43D-16F0-0A890848090C}"/>
                </a:ext>
              </a:extLst>
            </p:cNvPr>
            <p:cNvSpPr txBox="1"/>
            <p:nvPr/>
          </p:nvSpPr>
          <p:spPr>
            <a:xfrm>
              <a:off x="83746" y="122140"/>
              <a:ext cx="1816570" cy="397695"/>
            </a:xfrm>
            <a:prstGeom prst="rect">
              <a:avLst/>
            </a:prstGeom>
            <a:solidFill>
              <a:srgbClr val="FFFF00"/>
            </a:solidFill>
            <a:ln w="9525">
              <a:solidFill>
                <a:schemeClr val="tx1"/>
              </a:solidFill>
            </a:ln>
          </p:spPr>
          <p:txBody>
            <a:bodyPr wrap="none" rtlCol="0">
              <a:spAutoFit/>
            </a:bodyPr>
            <a:lstStyle/>
            <a:p>
              <a:r>
                <a:rPr lang="it-IT" sz="1200" b="1" dirty="0">
                  <a:latin typeface="Arial Narrow" panose="020B0606020202030204" pitchFamily="34" charset="0"/>
                </a:rPr>
                <a:t>3rd </a:t>
              </a:r>
              <a:r>
                <a:rPr lang="it-IT" sz="1200" b="1" dirty="0" err="1">
                  <a:latin typeface="Arial Narrow" panose="020B0606020202030204" pitchFamily="34" charset="0"/>
                </a:rPr>
                <a:t>day</a:t>
              </a:r>
              <a:r>
                <a:rPr lang="it-IT" sz="1200" b="1" dirty="0">
                  <a:latin typeface="Arial Narrow" panose="020B0606020202030204" pitchFamily="34" charset="0"/>
                </a:rPr>
                <a:t> – 2.5 km W</a:t>
              </a:r>
            </a:p>
          </p:txBody>
        </p:sp>
        <p:sp>
          <p:nvSpPr>
            <p:cNvPr id="57" name="CasellaDiTesto 21">
              <a:extLst>
                <a:ext uri="{FF2B5EF4-FFF2-40B4-BE49-F238E27FC236}">
                  <a16:creationId xmlns:a16="http://schemas.microsoft.com/office/drawing/2014/main" id="{360017ED-62CF-2EDB-AC71-77FE65951525}"/>
                </a:ext>
              </a:extLst>
            </p:cNvPr>
            <p:cNvSpPr txBox="1"/>
            <p:nvPr/>
          </p:nvSpPr>
          <p:spPr>
            <a:xfrm>
              <a:off x="6710130" y="122140"/>
              <a:ext cx="1853947" cy="397695"/>
            </a:xfrm>
            <a:prstGeom prst="rect">
              <a:avLst/>
            </a:prstGeom>
            <a:solidFill>
              <a:srgbClr val="FFFF00"/>
            </a:solidFill>
            <a:ln w="9525">
              <a:solidFill>
                <a:schemeClr val="tx1"/>
              </a:solidFill>
            </a:ln>
          </p:spPr>
          <p:txBody>
            <a:bodyPr wrap="none" rtlCol="0">
              <a:spAutoFit/>
            </a:bodyPr>
            <a:lstStyle/>
            <a:p>
              <a:r>
                <a:rPr lang="it-IT" sz="1200" b="1" dirty="0">
                  <a:latin typeface="Arial Narrow" panose="020B0606020202030204" pitchFamily="34" charset="0"/>
                </a:rPr>
                <a:t>8th </a:t>
              </a:r>
              <a:r>
                <a:rPr lang="it-IT" sz="1200" b="1" dirty="0" err="1">
                  <a:latin typeface="Arial Narrow" panose="020B0606020202030204" pitchFamily="34" charset="0"/>
                </a:rPr>
                <a:t>day</a:t>
              </a:r>
              <a:r>
                <a:rPr lang="it-IT" sz="1200" b="1" dirty="0">
                  <a:latin typeface="Arial Narrow" panose="020B0606020202030204" pitchFamily="34" charset="0"/>
                </a:rPr>
                <a:t> – 2.6 km W </a:t>
              </a:r>
            </a:p>
          </p:txBody>
        </p:sp>
        <p:sp>
          <p:nvSpPr>
            <p:cNvPr id="58" name="CasellaDiTesto 22">
              <a:extLst>
                <a:ext uri="{FF2B5EF4-FFF2-40B4-BE49-F238E27FC236}">
                  <a16:creationId xmlns:a16="http://schemas.microsoft.com/office/drawing/2014/main" id="{72D3D3C0-32CB-F5BA-40AC-7370AF15CC9A}"/>
                </a:ext>
              </a:extLst>
            </p:cNvPr>
            <p:cNvSpPr txBox="1"/>
            <p:nvPr/>
          </p:nvSpPr>
          <p:spPr>
            <a:xfrm>
              <a:off x="83677" y="2358347"/>
              <a:ext cx="1853947" cy="397695"/>
            </a:xfrm>
            <a:prstGeom prst="rect">
              <a:avLst/>
            </a:prstGeom>
            <a:solidFill>
              <a:srgbClr val="FFFF00"/>
            </a:solidFill>
            <a:ln w="9525">
              <a:solidFill>
                <a:schemeClr val="tx1"/>
              </a:solidFill>
            </a:ln>
          </p:spPr>
          <p:txBody>
            <a:bodyPr wrap="none" rtlCol="0">
              <a:spAutoFit/>
            </a:bodyPr>
            <a:lstStyle/>
            <a:p>
              <a:r>
                <a:rPr lang="it-IT" sz="1200" b="1" dirty="0">
                  <a:latin typeface="Arial Narrow" panose="020B0606020202030204" pitchFamily="34" charset="0"/>
                </a:rPr>
                <a:t>8th </a:t>
              </a:r>
              <a:r>
                <a:rPr lang="it-IT" sz="1200" b="1" dirty="0" err="1">
                  <a:latin typeface="Arial Narrow" panose="020B0606020202030204" pitchFamily="34" charset="0"/>
                </a:rPr>
                <a:t>day</a:t>
              </a:r>
              <a:r>
                <a:rPr lang="it-IT" sz="1200" b="1" dirty="0">
                  <a:latin typeface="Arial Narrow" panose="020B0606020202030204" pitchFamily="34" charset="0"/>
                </a:rPr>
                <a:t> – 2.8 km W </a:t>
              </a:r>
            </a:p>
          </p:txBody>
        </p:sp>
        <p:sp>
          <p:nvSpPr>
            <p:cNvPr id="59" name="CasellaDiTesto 23">
              <a:extLst>
                <a:ext uri="{FF2B5EF4-FFF2-40B4-BE49-F238E27FC236}">
                  <a16:creationId xmlns:a16="http://schemas.microsoft.com/office/drawing/2014/main" id="{7ED27AC8-F355-26C5-A187-EE8F58ACEECB}"/>
                </a:ext>
              </a:extLst>
            </p:cNvPr>
            <p:cNvSpPr txBox="1"/>
            <p:nvPr/>
          </p:nvSpPr>
          <p:spPr>
            <a:xfrm>
              <a:off x="3402989" y="2354945"/>
              <a:ext cx="1853947" cy="397695"/>
            </a:xfrm>
            <a:prstGeom prst="rect">
              <a:avLst/>
            </a:prstGeom>
            <a:solidFill>
              <a:srgbClr val="FFFF00"/>
            </a:solidFill>
            <a:ln w="9525">
              <a:solidFill>
                <a:schemeClr val="tx1"/>
              </a:solidFill>
            </a:ln>
          </p:spPr>
          <p:txBody>
            <a:bodyPr wrap="none" rtlCol="0">
              <a:spAutoFit/>
            </a:bodyPr>
            <a:lstStyle/>
            <a:p>
              <a:r>
                <a:rPr lang="it-IT" sz="1200" b="1" dirty="0">
                  <a:latin typeface="Arial Narrow" panose="020B0606020202030204" pitchFamily="34" charset="0"/>
                </a:rPr>
                <a:t>9th </a:t>
              </a:r>
              <a:r>
                <a:rPr lang="it-IT" sz="1200" b="1" dirty="0" err="1">
                  <a:latin typeface="Arial Narrow" panose="020B0606020202030204" pitchFamily="34" charset="0"/>
                </a:rPr>
                <a:t>day</a:t>
              </a:r>
              <a:r>
                <a:rPr lang="it-IT" sz="1200" b="1" dirty="0">
                  <a:latin typeface="Arial Narrow" panose="020B0606020202030204" pitchFamily="34" charset="0"/>
                </a:rPr>
                <a:t> – 4.5 km W </a:t>
              </a:r>
            </a:p>
          </p:txBody>
        </p:sp>
        <p:sp>
          <p:nvSpPr>
            <p:cNvPr id="60" name="CasellaDiTesto 24">
              <a:extLst>
                <a:ext uri="{FF2B5EF4-FFF2-40B4-BE49-F238E27FC236}">
                  <a16:creationId xmlns:a16="http://schemas.microsoft.com/office/drawing/2014/main" id="{645118EC-A5CC-911F-0EEA-71E0A8C996D0}"/>
                </a:ext>
              </a:extLst>
            </p:cNvPr>
            <p:cNvSpPr txBox="1"/>
            <p:nvPr/>
          </p:nvSpPr>
          <p:spPr>
            <a:xfrm>
              <a:off x="6703153" y="2357527"/>
              <a:ext cx="2067222" cy="397695"/>
            </a:xfrm>
            <a:prstGeom prst="rect">
              <a:avLst/>
            </a:prstGeom>
            <a:solidFill>
              <a:srgbClr val="FFFF00"/>
            </a:solidFill>
            <a:ln w="9525">
              <a:solidFill>
                <a:schemeClr val="tx1"/>
              </a:solidFill>
            </a:ln>
          </p:spPr>
          <p:txBody>
            <a:bodyPr wrap="none" rtlCol="0">
              <a:spAutoFit/>
            </a:bodyPr>
            <a:lstStyle/>
            <a:p>
              <a:r>
                <a:rPr lang="it-IT" sz="1200" b="1" dirty="0">
                  <a:latin typeface="Arial Narrow" panose="020B0606020202030204" pitchFamily="34" charset="0"/>
                </a:rPr>
                <a:t>10th </a:t>
              </a:r>
              <a:r>
                <a:rPr lang="it-IT" sz="1200" b="1" dirty="0" err="1">
                  <a:latin typeface="Arial Narrow" panose="020B0606020202030204" pitchFamily="34" charset="0"/>
                </a:rPr>
                <a:t>day</a:t>
              </a:r>
              <a:r>
                <a:rPr lang="it-IT" sz="1200" b="1" dirty="0">
                  <a:latin typeface="Arial Narrow" panose="020B0606020202030204" pitchFamily="34" charset="0"/>
                </a:rPr>
                <a:t> – 2.5 km SW </a:t>
              </a:r>
            </a:p>
          </p:txBody>
        </p:sp>
        <p:sp>
          <p:nvSpPr>
            <p:cNvPr id="61" name="CasellaDiTesto 25">
              <a:extLst>
                <a:ext uri="{FF2B5EF4-FFF2-40B4-BE49-F238E27FC236}">
                  <a16:creationId xmlns:a16="http://schemas.microsoft.com/office/drawing/2014/main" id="{31A9B98A-CCF2-3C82-B9D4-34E47ECA716E}"/>
                </a:ext>
              </a:extLst>
            </p:cNvPr>
            <p:cNvSpPr txBox="1"/>
            <p:nvPr/>
          </p:nvSpPr>
          <p:spPr>
            <a:xfrm>
              <a:off x="78804" y="4574987"/>
              <a:ext cx="2057723" cy="397695"/>
            </a:xfrm>
            <a:prstGeom prst="rect">
              <a:avLst/>
            </a:prstGeom>
            <a:solidFill>
              <a:srgbClr val="FFFF00"/>
            </a:solidFill>
            <a:ln w="9525">
              <a:solidFill>
                <a:schemeClr val="tx1"/>
              </a:solidFill>
            </a:ln>
          </p:spPr>
          <p:txBody>
            <a:bodyPr wrap="none" rtlCol="0">
              <a:spAutoFit/>
            </a:bodyPr>
            <a:lstStyle/>
            <a:p>
              <a:r>
                <a:rPr lang="it-IT" sz="1200" b="1" dirty="0">
                  <a:latin typeface="Arial Narrow" panose="020B0606020202030204" pitchFamily="34" charset="0"/>
                </a:rPr>
                <a:t>11th </a:t>
              </a:r>
              <a:r>
                <a:rPr lang="it-IT" sz="1200" b="1" dirty="0" err="1">
                  <a:latin typeface="Arial Narrow" panose="020B0606020202030204" pitchFamily="34" charset="0"/>
                </a:rPr>
                <a:t>day</a:t>
              </a:r>
              <a:r>
                <a:rPr lang="it-IT" sz="1200" b="1" dirty="0">
                  <a:latin typeface="Arial Narrow" panose="020B0606020202030204" pitchFamily="34" charset="0"/>
                </a:rPr>
                <a:t> – 4.7 km SW </a:t>
              </a:r>
            </a:p>
          </p:txBody>
        </p:sp>
        <p:sp>
          <p:nvSpPr>
            <p:cNvPr id="62" name="CasellaDiTesto 26">
              <a:extLst>
                <a:ext uri="{FF2B5EF4-FFF2-40B4-BE49-F238E27FC236}">
                  <a16:creationId xmlns:a16="http://schemas.microsoft.com/office/drawing/2014/main" id="{75489681-14F9-D8AF-EE98-375BC30F4353}"/>
                </a:ext>
              </a:extLst>
            </p:cNvPr>
            <p:cNvSpPr txBox="1"/>
            <p:nvPr/>
          </p:nvSpPr>
          <p:spPr>
            <a:xfrm>
              <a:off x="6695952" y="4587765"/>
              <a:ext cx="1856147" cy="397695"/>
            </a:xfrm>
            <a:prstGeom prst="rect">
              <a:avLst/>
            </a:prstGeom>
            <a:solidFill>
              <a:srgbClr val="FFFF00"/>
            </a:solidFill>
            <a:ln w="9525">
              <a:solidFill>
                <a:schemeClr val="tx1"/>
              </a:solidFill>
            </a:ln>
          </p:spPr>
          <p:txBody>
            <a:bodyPr wrap="none" rtlCol="0">
              <a:spAutoFit/>
            </a:bodyPr>
            <a:lstStyle/>
            <a:p>
              <a:r>
                <a:rPr lang="it-IT" sz="1200" b="1" dirty="0">
                  <a:latin typeface="Arial Narrow" panose="020B0606020202030204" pitchFamily="34" charset="0"/>
                </a:rPr>
                <a:t>12th day – 3.5 km E</a:t>
              </a:r>
            </a:p>
          </p:txBody>
        </p:sp>
        <p:sp>
          <p:nvSpPr>
            <p:cNvPr id="63" name="CasellaDiTesto 27">
              <a:extLst>
                <a:ext uri="{FF2B5EF4-FFF2-40B4-BE49-F238E27FC236}">
                  <a16:creationId xmlns:a16="http://schemas.microsoft.com/office/drawing/2014/main" id="{25867723-D431-59A9-F492-78A01E71E761}"/>
                </a:ext>
              </a:extLst>
            </p:cNvPr>
            <p:cNvSpPr txBox="1"/>
            <p:nvPr/>
          </p:nvSpPr>
          <p:spPr>
            <a:xfrm>
              <a:off x="3391199" y="4584513"/>
              <a:ext cx="2011549" cy="397695"/>
            </a:xfrm>
            <a:prstGeom prst="rect">
              <a:avLst/>
            </a:prstGeom>
            <a:solidFill>
              <a:srgbClr val="FFFF00"/>
            </a:solidFill>
            <a:ln w="9525">
              <a:solidFill>
                <a:schemeClr val="tx1"/>
              </a:solidFill>
            </a:ln>
          </p:spPr>
          <p:txBody>
            <a:bodyPr wrap="none" rtlCol="0">
              <a:spAutoFit/>
            </a:bodyPr>
            <a:lstStyle/>
            <a:p>
              <a:r>
                <a:rPr lang="it-IT" sz="1200" b="1" dirty="0">
                  <a:latin typeface="Arial Narrow" panose="020B0606020202030204" pitchFamily="34" charset="0"/>
                </a:rPr>
                <a:t>11th </a:t>
              </a:r>
              <a:r>
                <a:rPr lang="it-IT" sz="1200" b="1" dirty="0" err="1">
                  <a:latin typeface="Arial Narrow" panose="020B0606020202030204" pitchFamily="34" charset="0"/>
                </a:rPr>
                <a:t>day</a:t>
              </a:r>
              <a:r>
                <a:rPr lang="it-IT" sz="1200" b="1" dirty="0">
                  <a:latin typeface="Arial Narrow" panose="020B0606020202030204" pitchFamily="34" charset="0"/>
                </a:rPr>
                <a:t> – 7.5 km SE </a:t>
              </a:r>
            </a:p>
          </p:txBody>
        </p:sp>
        <p:sp>
          <p:nvSpPr>
            <p:cNvPr id="64" name="CasellaDiTesto 28">
              <a:extLst>
                <a:ext uri="{FF2B5EF4-FFF2-40B4-BE49-F238E27FC236}">
                  <a16:creationId xmlns:a16="http://schemas.microsoft.com/office/drawing/2014/main" id="{CE485BCE-2D90-A491-42F3-C01B85EFEAED}"/>
                </a:ext>
              </a:extLst>
            </p:cNvPr>
            <p:cNvSpPr txBox="1"/>
            <p:nvPr/>
          </p:nvSpPr>
          <p:spPr>
            <a:xfrm>
              <a:off x="3395217" y="122973"/>
              <a:ext cx="1816570" cy="397695"/>
            </a:xfrm>
            <a:prstGeom prst="rect">
              <a:avLst/>
            </a:prstGeom>
            <a:solidFill>
              <a:srgbClr val="FFFF00"/>
            </a:solidFill>
            <a:ln w="9525">
              <a:solidFill>
                <a:schemeClr val="tx1"/>
              </a:solidFill>
            </a:ln>
          </p:spPr>
          <p:txBody>
            <a:bodyPr wrap="none" rtlCol="0">
              <a:spAutoFit/>
            </a:bodyPr>
            <a:lstStyle/>
            <a:p>
              <a:r>
                <a:rPr lang="it-IT" sz="1200" b="1" dirty="0">
                  <a:latin typeface="Arial Narrow" panose="020B0606020202030204" pitchFamily="34" charset="0"/>
                </a:rPr>
                <a:t>3rd </a:t>
              </a:r>
              <a:r>
                <a:rPr lang="it-IT" sz="1200" b="1" dirty="0" err="1">
                  <a:latin typeface="Arial Narrow" panose="020B0606020202030204" pitchFamily="34" charset="0"/>
                </a:rPr>
                <a:t>day</a:t>
              </a:r>
              <a:r>
                <a:rPr lang="it-IT" sz="1200" b="1" dirty="0">
                  <a:latin typeface="Arial Narrow" panose="020B0606020202030204" pitchFamily="34" charset="0"/>
                </a:rPr>
                <a:t> – 2.5 km W</a:t>
              </a:r>
            </a:p>
          </p:txBody>
        </p:sp>
      </p:grpSp>
      <p:sp>
        <p:nvSpPr>
          <p:cNvPr id="65" name="Título 4">
            <a:extLst>
              <a:ext uri="{FF2B5EF4-FFF2-40B4-BE49-F238E27FC236}">
                <a16:creationId xmlns:a16="http://schemas.microsoft.com/office/drawing/2014/main" id="{D579D44D-AF65-C944-D5A0-FD9C69024DF2}"/>
              </a:ext>
            </a:extLst>
          </p:cNvPr>
          <p:cNvSpPr>
            <a:spLocks noGrp="1"/>
          </p:cNvSpPr>
          <p:nvPr>
            <p:ph type="title"/>
          </p:nvPr>
        </p:nvSpPr>
        <p:spPr>
          <a:xfrm>
            <a:off x="457200" y="341784"/>
            <a:ext cx="8229600" cy="1143000"/>
          </a:xfrm>
        </p:spPr>
        <p:txBody>
          <a:bodyPr>
            <a:normAutofit/>
          </a:bodyPr>
          <a:lstStyle/>
          <a:p>
            <a:r>
              <a:rPr lang="en-CA" sz="3200" b="1" dirty="0">
                <a:latin typeface="Arial Narrow" panose="020B0606020202030204" pitchFamily="34" charset="0"/>
              </a:rPr>
              <a:t>Tephra Sedimentation around the volcano</a:t>
            </a:r>
          </a:p>
        </p:txBody>
      </p:sp>
    </p:spTree>
    <p:extLst>
      <p:ext uri="{BB962C8B-B14F-4D97-AF65-F5344CB8AC3E}">
        <p14:creationId xmlns:p14="http://schemas.microsoft.com/office/powerpoint/2010/main" val="2769061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21 Rectángulo">
            <a:extLst>
              <a:ext uri="{FF2B5EF4-FFF2-40B4-BE49-F238E27FC236}">
                <a16:creationId xmlns:a16="http://schemas.microsoft.com/office/drawing/2014/main" id="{BE3C65C5-84D2-3A9D-3B87-16EA2E4E3C1B}"/>
              </a:ext>
            </a:extLst>
          </p:cNvPr>
          <p:cNvSpPr/>
          <p:nvPr/>
        </p:nvSpPr>
        <p:spPr>
          <a:xfrm>
            <a:off x="0" y="0"/>
            <a:ext cx="9144000" cy="522738"/>
          </a:xfrm>
          <a:prstGeom prst="rect">
            <a:avLst/>
          </a:prstGeom>
          <a:solidFill>
            <a:srgbClr val="0D70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28 Rectángulo">
            <a:extLst>
              <a:ext uri="{FF2B5EF4-FFF2-40B4-BE49-F238E27FC236}">
                <a16:creationId xmlns:a16="http://schemas.microsoft.com/office/drawing/2014/main" id="{3F7A0370-97DB-D74C-3BA8-95B66E1525ED}"/>
              </a:ext>
            </a:extLst>
          </p:cNvPr>
          <p:cNvSpPr/>
          <p:nvPr/>
        </p:nvSpPr>
        <p:spPr>
          <a:xfrm rot="5400000">
            <a:off x="3424983" y="-886367"/>
            <a:ext cx="421824" cy="23042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ES" sz="1600" b="1" dirty="0">
                <a:solidFill>
                  <a:schemeClr val="bg1">
                    <a:lumMod val="75000"/>
                  </a:schemeClr>
                </a:solidFill>
                <a:latin typeface="Trebuchet MS" pitchFamily="34" charset="0"/>
                <a:cs typeface="Arial" panose="020B0604020202020204" pitchFamily="34" charset="0"/>
              </a:rPr>
              <a:t>METHODOLOGY</a:t>
            </a:r>
          </a:p>
        </p:txBody>
      </p:sp>
      <p:sp>
        <p:nvSpPr>
          <p:cNvPr id="18" name="29 Rectángulo">
            <a:extLst>
              <a:ext uri="{FF2B5EF4-FFF2-40B4-BE49-F238E27FC236}">
                <a16:creationId xmlns:a16="http://schemas.microsoft.com/office/drawing/2014/main" id="{937F0F22-60EF-6023-6B73-65B9D9096387}"/>
              </a:ext>
            </a:extLst>
          </p:cNvPr>
          <p:cNvSpPr/>
          <p:nvPr/>
        </p:nvSpPr>
        <p:spPr>
          <a:xfrm rot="5400000">
            <a:off x="5585224" y="-454320"/>
            <a:ext cx="421824" cy="14401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ES" sz="2400" b="1" dirty="0">
                <a:solidFill>
                  <a:schemeClr val="tx1"/>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RESULTS</a:t>
            </a:r>
          </a:p>
        </p:txBody>
      </p:sp>
      <p:sp>
        <p:nvSpPr>
          <p:cNvPr id="19" name="30 Rectángulo">
            <a:extLst>
              <a:ext uri="{FF2B5EF4-FFF2-40B4-BE49-F238E27FC236}">
                <a16:creationId xmlns:a16="http://schemas.microsoft.com/office/drawing/2014/main" id="{C71215BA-88CA-8DA9-93CE-D5A3FCC56708}"/>
              </a:ext>
            </a:extLst>
          </p:cNvPr>
          <p:cNvSpPr/>
          <p:nvPr/>
        </p:nvSpPr>
        <p:spPr>
          <a:xfrm rot="5400000">
            <a:off x="7781468" y="-562332"/>
            <a:ext cx="421824"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ES" sz="1600" b="1" dirty="0">
                <a:solidFill>
                  <a:schemeClr val="bg1">
                    <a:lumMod val="75000"/>
                  </a:schemeClr>
                </a:solidFill>
                <a:latin typeface="Trebuchet MS" pitchFamily="34" charset="0"/>
                <a:cs typeface="Arial" panose="020B0604020202020204" pitchFamily="34" charset="0"/>
              </a:rPr>
              <a:t>CONCLUSIONS</a:t>
            </a:r>
            <a:endParaRPr lang="es-ES" sz="1200" b="1" dirty="0">
              <a:solidFill>
                <a:schemeClr val="bg1">
                  <a:lumMod val="75000"/>
                </a:schemeClr>
              </a:solidFill>
              <a:latin typeface="Trebuchet MS" pitchFamily="34" charset="0"/>
              <a:cs typeface="Arial" panose="020B0604020202020204" pitchFamily="34" charset="0"/>
            </a:endParaRPr>
          </a:p>
        </p:txBody>
      </p:sp>
      <p:sp>
        <p:nvSpPr>
          <p:cNvPr id="27" name="31 Rectángulo">
            <a:extLst>
              <a:ext uri="{FF2B5EF4-FFF2-40B4-BE49-F238E27FC236}">
                <a16:creationId xmlns:a16="http://schemas.microsoft.com/office/drawing/2014/main" id="{A02A1975-AA15-E9D2-CCDA-7F001F84FE8B}"/>
              </a:ext>
            </a:extLst>
          </p:cNvPr>
          <p:cNvSpPr/>
          <p:nvPr/>
        </p:nvSpPr>
        <p:spPr>
          <a:xfrm rot="5400000">
            <a:off x="1001526" y="-860588"/>
            <a:ext cx="421824" cy="2232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ES" sz="1600" b="1" dirty="0">
                <a:solidFill>
                  <a:schemeClr val="bg1">
                    <a:lumMod val="75000"/>
                  </a:schemeClr>
                </a:solidFill>
                <a:latin typeface="Trebuchet MS" pitchFamily="34" charset="0"/>
                <a:cs typeface="Arial" panose="020B0604020202020204" pitchFamily="34" charset="0"/>
              </a:rPr>
              <a:t>INTRODUCTION</a:t>
            </a:r>
          </a:p>
        </p:txBody>
      </p:sp>
      <p:grpSp>
        <p:nvGrpSpPr>
          <p:cNvPr id="29" name="Grupo 28">
            <a:extLst>
              <a:ext uri="{FF2B5EF4-FFF2-40B4-BE49-F238E27FC236}">
                <a16:creationId xmlns:a16="http://schemas.microsoft.com/office/drawing/2014/main" id="{F021340F-2762-ABF9-A2A2-BC4A61837836}"/>
              </a:ext>
            </a:extLst>
          </p:cNvPr>
          <p:cNvGrpSpPr/>
          <p:nvPr/>
        </p:nvGrpSpPr>
        <p:grpSpPr>
          <a:xfrm>
            <a:off x="71500" y="6165304"/>
            <a:ext cx="9001000" cy="620688"/>
            <a:chOff x="36512" y="6240598"/>
            <a:chExt cx="9144000" cy="620688"/>
          </a:xfrm>
        </p:grpSpPr>
        <p:sp>
          <p:nvSpPr>
            <p:cNvPr id="30" name="Rectángulo 29">
              <a:extLst>
                <a:ext uri="{FF2B5EF4-FFF2-40B4-BE49-F238E27FC236}">
                  <a16:creationId xmlns:a16="http://schemas.microsoft.com/office/drawing/2014/main" id="{0B825BE4-4A82-9EF4-D83B-454F8FFC0766}"/>
                </a:ext>
              </a:extLst>
            </p:cNvPr>
            <p:cNvSpPr/>
            <p:nvPr/>
          </p:nvSpPr>
          <p:spPr>
            <a:xfrm>
              <a:off x="36512" y="6240598"/>
              <a:ext cx="9144000" cy="62068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pic>
          <p:nvPicPr>
            <p:cNvPr id="31" name="Imagen 30">
              <a:extLst>
                <a:ext uri="{FF2B5EF4-FFF2-40B4-BE49-F238E27FC236}">
                  <a16:creationId xmlns:a16="http://schemas.microsoft.com/office/drawing/2014/main" id="{2D2E2E9E-1D6A-1A34-9AB8-F51BB08BA412}"/>
                </a:ext>
              </a:extLst>
            </p:cNvPr>
            <p:cNvPicPr>
              <a:picLocks noChangeAspect="1"/>
            </p:cNvPicPr>
            <p:nvPr/>
          </p:nvPicPr>
          <p:blipFill>
            <a:blip r:embed="rId3"/>
            <a:stretch>
              <a:fillRect/>
            </a:stretch>
          </p:blipFill>
          <p:spPr>
            <a:xfrm>
              <a:off x="1512168" y="6240599"/>
              <a:ext cx="2213298" cy="618831"/>
            </a:xfrm>
            <a:prstGeom prst="rect">
              <a:avLst/>
            </a:prstGeom>
          </p:spPr>
        </p:pic>
        <p:pic>
          <p:nvPicPr>
            <p:cNvPr id="32" name="Imagen 31">
              <a:extLst>
                <a:ext uri="{FF2B5EF4-FFF2-40B4-BE49-F238E27FC236}">
                  <a16:creationId xmlns:a16="http://schemas.microsoft.com/office/drawing/2014/main" id="{DCEA40A9-8E74-43F6-FC49-2CC0A7134D5C}"/>
                </a:ext>
              </a:extLst>
            </p:cNvPr>
            <p:cNvPicPr>
              <a:picLocks noChangeAspect="1"/>
            </p:cNvPicPr>
            <p:nvPr/>
          </p:nvPicPr>
          <p:blipFill>
            <a:blip r:embed="rId4"/>
            <a:stretch>
              <a:fillRect/>
            </a:stretch>
          </p:blipFill>
          <p:spPr>
            <a:xfrm>
              <a:off x="4104456" y="6368860"/>
              <a:ext cx="4087341" cy="402347"/>
            </a:xfrm>
            <a:prstGeom prst="rect">
              <a:avLst/>
            </a:prstGeom>
          </p:spPr>
        </p:pic>
      </p:grpSp>
      <p:sp>
        <p:nvSpPr>
          <p:cNvPr id="33" name="Título 4">
            <a:extLst>
              <a:ext uri="{FF2B5EF4-FFF2-40B4-BE49-F238E27FC236}">
                <a16:creationId xmlns:a16="http://schemas.microsoft.com/office/drawing/2014/main" id="{6E7EF3B8-9803-8558-C1D3-F7B1BF6E6682}"/>
              </a:ext>
            </a:extLst>
          </p:cNvPr>
          <p:cNvSpPr>
            <a:spLocks noGrp="1"/>
          </p:cNvSpPr>
          <p:nvPr>
            <p:ph type="title"/>
          </p:nvPr>
        </p:nvSpPr>
        <p:spPr>
          <a:xfrm>
            <a:off x="457200" y="620688"/>
            <a:ext cx="8229600" cy="1143000"/>
          </a:xfrm>
        </p:spPr>
        <p:txBody>
          <a:bodyPr>
            <a:normAutofit/>
          </a:bodyPr>
          <a:lstStyle/>
          <a:p>
            <a:r>
              <a:rPr lang="es-ES" sz="4800" b="1" dirty="0" err="1">
                <a:effectLst>
                  <a:outerShdw blurRad="38100" dist="38100" dir="2700000" algn="tl">
                    <a:srgbClr val="000000">
                      <a:alpha val="43137"/>
                    </a:srgbClr>
                  </a:outerShdw>
                </a:effectLst>
                <a:latin typeface="Arial Narrow" panose="020B0606020202030204" pitchFamily="34" charset="0"/>
              </a:rPr>
              <a:t>Grain-size</a:t>
            </a:r>
            <a:r>
              <a:rPr lang="es-ES" sz="4800" b="1" dirty="0">
                <a:effectLst>
                  <a:outerShdw blurRad="38100" dist="38100" dir="2700000" algn="tl">
                    <a:srgbClr val="000000">
                      <a:alpha val="43137"/>
                    </a:srgbClr>
                  </a:outerShdw>
                </a:effectLst>
                <a:latin typeface="Arial Narrow" panose="020B0606020202030204" pitchFamily="34" charset="0"/>
              </a:rPr>
              <a:t> </a:t>
            </a:r>
            <a:r>
              <a:rPr lang="es-ES" sz="4800" b="1" dirty="0" err="1">
                <a:effectLst>
                  <a:outerShdw blurRad="38100" dist="38100" dir="2700000" algn="tl">
                    <a:srgbClr val="000000">
                      <a:alpha val="43137"/>
                    </a:srgbClr>
                  </a:outerShdw>
                </a:effectLst>
                <a:latin typeface="Arial Narrow" panose="020B0606020202030204" pitchFamily="34" charset="0"/>
              </a:rPr>
              <a:t>analysis</a:t>
            </a:r>
            <a:endParaRPr lang="es-ES" sz="4800" b="1" dirty="0">
              <a:effectLst>
                <a:outerShdw blurRad="38100" dist="38100" dir="2700000" algn="tl">
                  <a:srgbClr val="000000">
                    <a:alpha val="43137"/>
                  </a:srgbClr>
                </a:outerShdw>
              </a:effectLst>
              <a:latin typeface="Arial Narrow" panose="020B0606020202030204" pitchFamily="34" charset="0"/>
            </a:endParaRPr>
          </a:p>
        </p:txBody>
      </p:sp>
      <p:pic>
        <p:nvPicPr>
          <p:cNvPr id="3" name="Imagen 2" descr="Gráfico, Gráfico de dispersión&#10;&#10;Descripción generada automáticamente">
            <a:extLst>
              <a:ext uri="{FF2B5EF4-FFF2-40B4-BE49-F238E27FC236}">
                <a16:creationId xmlns:a16="http://schemas.microsoft.com/office/drawing/2014/main" id="{31AA1C2E-F236-75F1-48EA-9C28F8D5FA4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2103606"/>
            <a:ext cx="9144000" cy="3413626"/>
          </a:xfrm>
          <a:prstGeom prst="rect">
            <a:avLst/>
          </a:prstGeom>
        </p:spPr>
      </p:pic>
    </p:spTree>
    <p:extLst>
      <p:ext uri="{BB962C8B-B14F-4D97-AF65-F5344CB8AC3E}">
        <p14:creationId xmlns:p14="http://schemas.microsoft.com/office/powerpoint/2010/main" val="2872800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21 Rectángulo">
            <a:extLst>
              <a:ext uri="{FF2B5EF4-FFF2-40B4-BE49-F238E27FC236}">
                <a16:creationId xmlns:a16="http://schemas.microsoft.com/office/drawing/2014/main" id="{BE3C65C5-84D2-3A9D-3B87-16EA2E4E3C1B}"/>
              </a:ext>
            </a:extLst>
          </p:cNvPr>
          <p:cNvSpPr/>
          <p:nvPr/>
        </p:nvSpPr>
        <p:spPr>
          <a:xfrm>
            <a:off x="0" y="0"/>
            <a:ext cx="9144000" cy="522738"/>
          </a:xfrm>
          <a:prstGeom prst="rect">
            <a:avLst/>
          </a:prstGeom>
          <a:solidFill>
            <a:srgbClr val="0D70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28 Rectángulo">
            <a:extLst>
              <a:ext uri="{FF2B5EF4-FFF2-40B4-BE49-F238E27FC236}">
                <a16:creationId xmlns:a16="http://schemas.microsoft.com/office/drawing/2014/main" id="{3F7A0370-97DB-D74C-3BA8-95B66E1525ED}"/>
              </a:ext>
            </a:extLst>
          </p:cNvPr>
          <p:cNvSpPr/>
          <p:nvPr/>
        </p:nvSpPr>
        <p:spPr>
          <a:xfrm rot="5400000">
            <a:off x="3424983" y="-886367"/>
            <a:ext cx="421824" cy="23042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ES" sz="1600" b="1" dirty="0">
                <a:solidFill>
                  <a:schemeClr val="bg1">
                    <a:lumMod val="75000"/>
                  </a:schemeClr>
                </a:solidFill>
                <a:latin typeface="Trebuchet MS" pitchFamily="34" charset="0"/>
                <a:cs typeface="Arial" panose="020B0604020202020204" pitchFamily="34" charset="0"/>
              </a:rPr>
              <a:t>METHODOLOGY</a:t>
            </a:r>
          </a:p>
        </p:txBody>
      </p:sp>
      <p:sp>
        <p:nvSpPr>
          <p:cNvPr id="18" name="29 Rectángulo">
            <a:extLst>
              <a:ext uri="{FF2B5EF4-FFF2-40B4-BE49-F238E27FC236}">
                <a16:creationId xmlns:a16="http://schemas.microsoft.com/office/drawing/2014/main" id="{937F0F22-60EF-6023-6B73-65B9D9096387}"/>
              </a:ext>
            </a:extLst>
          </p:cNvPr>
          <p:cNvSpPr/>
          <p:nvPr/>
        </p:nvSpPr>
        <p:spPr>
          <a:xfrm rot="5400000">
            <a:off x="5585224" y="-454320"/>
            <a:ext cx="421824" cy="14401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ES" sz="2400" b="1" dirty="0">
                <a:solidFill>
                  <a:schemeClr val="tx1"/>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RESULTS</a:t>
            </a:r>
          </a:p>
        </p:txBody>
      </p:sp>
      <p:sp>
        <p:nvSpPr>
          <p:cNvPr id="19" name="30 Rectángulo">
            <a:extLst>
              <a:ext uri="{FF2B5EF4-FFF2-40B4-BE49-F238E27FC236}">
                <a16:creationId xmlns:a16="http://schemas.microsoft.com/office/drawing/2014/main" id="{C71215BA-88CA-8DA9-93CE-D5A3FCC56708}"/>
              </a:ext>
            </a:extLst>
          </p:cNvPr>
          <p:cNvSpPr/>
          <p:nvPr/>
        </p:nvSpPr>
        <p:spPr>
          <a:xfrm rot="5400000">
            <a:off x="7781468" y="-562332"/>
            <a:ext cx="421824"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ES" sz="1600" b="1" dirty="0">
                <a:solidFill>
                  <a:schemeClr val="bg1">
                    <a:lumMod val="75000"/>
                  </a:schemeClr>
                </a:solidFill>
                <a:latin typeface="Trebuchet MS" pitchFamily="34" charset="0"/>
                <a:cs typeface="Arial" panose="020B0604020202020204" pitchFamily="34" charset="0"/>
              </a:rPr>
              <a:t>CONCLUSIONS</a:t>
            </a:r>
            <a:endParaRPr lang="es-ES" sz="1200" b="1" dirty="0">
              <a:solidFill>
                <a:schemeClr val="bg1">
                  <a:lumMod val="75000"/>
                </a:schemeClr>
              </a:solidFill>
              <a:latin typeface="Trebuchet MS" pitchFamily="34" charset="0"/>
              <a:cs typeface="Arial" panose="020B0604020202020204" pitchFamily="34" charset="0"/>
            </a:endParaRPr>
          </a:p>
        </p:txBody>
      </p:sp>
      <p:sp>
        <p:nvSpPr>
          <p:cNvPr id="27" name="31 Rectángulo">
            <a:extLst>
              <a:ext uri="{FF2B5EF4-FFF2-40B4-BE49-F238E27FC236}">
                <a16:creationId xmlns:a16="http://schemas.microsoft.com/office/drawing/2014/main" id="{A02A1975-AA15-E9D2-CCDA-7F001F84FE8B}"/>
              </a:ext>
            </a:extLst>
          </p:cNvPr>
          <p:cNvSpPr/>
          <p:nvPr/>
        </p:nvSpPr>
        <p:spPr>
          <a:xfrm rot="5400000">
            <a:off x="1001526" y="-860588"/>
            <a:ext cx="421824" cy="2232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ES" sz="1600" b="1" dirty="0">
                <a:solidFill>
                  <a:schemeClr val="bg1">
                    <a:lumMod val="75000"/>
                  </a:schemeClr>
                </a:solidFill>
                <a:latin typeface="Trebuchet MS" pitchFamily="34" charset="0"/>
                <a:cs typeface="Arial" panose="020B0604020202020204" pitchFamily="34" charset="0"/>
              </a:rPr>
              <a:t>INTRODUCTION</a:t>
            </a:r>
          </a:p>
        </p:txBody>
      </p:sp>
      <p:grpSp>
        <p:nvGrpSpPr>
          <p:cNvPr id="29" name="Grupo 28">
            <a:extLst>
              <a:ext uri="{FF2B5EF4-FFF2-40B4-BE49-F238E27FC236}">
                <a16:creationId xmlns:a16="http://schemas.microsoft.com/office/drawing/2014/main" id="{F021340F-2762-ABF9-A2A2-BC4A61837836}"/>
              </a:ext>
            </a:extLst>
          </p:cNvPr>
          <p:cNvGrpSpPr/>
          <p:nvPr/>
        </p:nvGrpSpPr>
        <p:grpSpPr>
          <a:xfrm>
            <a:off x="71500" y="6165304"/>
            <a:ext cx="9001000" cy="620688"/>
            <a:chOff x="36512" y="6240598"/>
            <a:chExt cx="9144000" cy="620688"/>
          </a:xfrm>
        </p:grpSpPr>
        <p:sp>
          <p:nvSpPr>
            <p:cNvPr id="30" name="Rectángulo 29">
              <a:extLst>
                <a:ext uri="{FF2B5EF4-FFF2-40B4-BE49-F238E27FC236}">
                  <a16:creationId xmlns:a16="http://schemas.microsoft.com/office/drawing/2014/main" id="{0B825BE4-4A82-9EF4-D83B-454F8FFC0766}"/>
                </a:ext>
              </a:extLst>
            </p:cNvPr>
            <p:cNvSpPr/>
            <p:nvPr/>
          </p:nvSpPr>
          <p:spPr>
            <a:xfrm>
              <a:off x="36512" y="6240598"/>
              <a:ext cx="9144000" cy="62068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pic>
          <p:nvPicPr>
            <p:cNvPr id="31" name="Imagen 30">
              <a:extLst>
                <a:ext uri="{FF2B5EF4-FFF2-40B4-BE49-F238E27FC236}">
                  <a16:creationId xmlns:a16="http://schemas.microsoft.com/office/drawing/2014/main" id="{2D2E2E9E-1D6A-1A34-9AB8-F51BB08BA412}"/>
                </a:ext>
              </a:extLst>
            </p:cNvPr>
            <p:cNvPicPr>
              <a:picLocks noChangeAspect="1"/>
            </p:cNvPicPr>
            <p:nvPr/>
          </p:nvPicPr>
          <p:blipFill>
            <a:blip r:embed="rId3"/>
            <a:stretch>
              <a:fillRect/>
            </a:stretch>
          </p:blipFill>
          <p:spPr>
            <a:xfrm>
              <a:off x="1512168" y="6240599"/>
              <a:ext cx="2213298" cy="618831"/>
            </a:xfrm>
            <a:prstGeom prst="rect">
              <a:avLst/>
            </a:prstGeom>
          </p:spPr>
        </p:pic>
        <p:pic>
          <p:nvPicPr>
            <p:cNvPr id="32" name="Imagen 31">
              <a:extLst>
                <a:ext uri="{FF2B5EF4-FFF2-40B4-BE49-F238E27FC236}">
                  <a16:creationId xmlns:a16="http://schemas.microsoft.com/office/drawing/2014/main" id="{DCEA40A9-8E74-43F6-FC49-2CC0A7134D5C}"/>
                </a:ext>
              </a:extLst>
            </p:cNvPr>
            <p:cNvPicPr>
              <a:picLocks noChangeAspect="1"/>
            </p:cNvPicPr>
            <p:nvPr/>
          </p:nvPicPr>
          <p:blipFill>
            <a:blip r:embed="rId4"/>
            <a:stretch>
              <a:fillRect/>
            </a:stretch>
          </p:blipFill>
          <p:spPr>
            <a:xfrm>
              <a:off x="4104456" y="6368860"/>
              <a:ext cx="4087341" cy="402347"/>
            </a:xfrm>
            <a:prstGeom prst="rect">
              <a:avLst/>
            </a:prstGeom>
          </p:spPr>
        </p:pic>
      </p:grpSp>
      <p:sp>
        <p:nvSpPr>
          <p:cNvPr id="33" name="Título 4">
            <a:extLst>
              <a:ext uri="{FF2B5EF4-FFF2-40B4-BE49-F238E27FC236}">
                <a16:creationId xmlns:a16="http://schemas.microsoft.com/office/drawing/2014/main" id="{6E7EF3B8-9803-8558-C1D3-F7B1BF6E6682}"/>
              </a:ext>
            </a:extLst>
          </p:cNvPr>
          <p:cNvSpPr>
            <a:spLocks noGrp="1"/>
          </p:cNvSpPr>
          <p:nvPr>
            <p:ph type="title"/>
          </p:nvPr>
        </p:nvSpPr>
        <p:spPr>
          <a:xfrm>
            <a:off x="457200" y="620688"/>
            <a:ext cx="8229600" cy="1143000"/>
          </a:xfrm>
        </p:spPr>
        <p:txBody>
          <a:bodyPr>
            <a:normAutofit/>
          </a:bodyPr>
          <a:lstStyle/>
          <a:p>
            <a:r>
              <a:rPr lang="es-ES" sz="4800" b="1" dirty="0" err="1">
                <a:effectLst>
                  <a:outerShdw blurRad="38100" dist="38100" dir="2700000" algn="tl">
                    <a:srgbClr val="000000">
                      <a:alpha val="43137"/>
                    </a:srgbClr>
                  </a:outerShdw>
                </a:effectLst>
                <a:latin typeface="Arial Narrow" panose="020B0606020202030204" pitchFamily="34" charset="0"/>
              </a:rPr>
              <a:t>Componentry</a:t>
            </a:r>
            <a:r>
              <a:rPr lang="es-ES" sz="4800" b="1" dirty="0">
                <a:effectLst>
                  <a:outerShdw blurRad="38100" dist="38100" dir="2700000" algn="tl">
                    <a:srgbClr val="000000">
                      <a:alpha val="43137"/>
                    </a:srgbClr>
                  </a:outerShdw>
                </a:effectLst>
                <a:latin typeface="Arial Narrow" panose="020B0606020202030204" pitchFamily="34" charset="0"/>
              </a:rPr>
              <a:t> </a:t>
            </a:r>
            <a:r>
              <a:rPr lang="es-ES" sz="4800" b="1" dirty="0" err="1">
                <a:effectLst>
                  <a:outerShdw blurRad="38100" dist="38100" dir="2700000" algn="tl">
                    <a:srgbClr val="000000">
                      <a:alpha val="43137"/>
                    </a:srgbClr>
                  </a:outerShdw>
                </a:effectLst>
                <a:latin typeface="Arial Narrow" panose="020B0606020202030204" pitchFamily="34" charset="0"/>
              </a:rPr>
              <a:t>analysis</a:t>
            </a:r>
            <a:endParaRPr lang="es-ES" sz="4800" b="1" dirty="0">
              <a:effectLst>
                <a:outerShdw blurRad="38100" dist="38100" dir="2700000" algn="tl">
                  <a:srgbClr val="000000">
                    <a:alpha val="43137"/>
                  </a:srgbClr>
                </a:outerShdw>
              </a:effectLst>
              <a:latin typeface="Arial Narrow" panose="020B0606020202030204" pitchFamily="34" charset="0"/>
            </a:endParaRPr>
          </a:p>
        </p:txBody>
      </p:sp>
      <p:pic>
        <p:nvPicPr>
          <p:cNvPr id="6" name="Imagen 5" descr="Gráfico, Histograma&#10;&#10;Descripción generada automáticamente">
            <a:extLst>
              <a:ext uri="{FF2B5EF4-FFF2-40B4-BE49-F238E27FC236}">
                <a16:creationId xmlns:a16="http://schemas.microsoft.com/office/drawing/2014/main" id="{CAA9952C-EE7F-13D7-0520-E87FA152356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7585" y="1690641"/>
            <a:ext cx="7551234" cy="4223733"/>
          </a:xfrm>
          <a:prstGeom prst="rect">
            <a:avLst/>
          </a:prstGeom>
        </p:spPr>
      </p:pic>
    </p:spTree>
    <p:extLst>
      <p:ext uri="{BB962C8B-B14F-4D97-AF65-F5344CB8AC3E}">
        <p14:creationId xmlns:p14="http://schemas.microsoft.com/office/powerpoint/2010/main" val="1250962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21 Rectángulo">
            <a:extLst>
              <a:ext uri="{FF2B5EF4-FFF2-40B4-BE49-F238E27FC236}">
                <a16:creationId xmlns:a16="http://schemas.microsoft.com/office/drawing/2014/main" id="{BE3C65C5-84D2-3A9D-3B87-16EA2E4E3C1B}"/>
              </a:ext>
            </a:extLst>
          </p:cNvPr>
          <p:cNvSpPr/>
          <p:nvPr/>
        </p:nvSpPr>
        <p:spPr>
          <a:xfrm>
            <a:off x="0" y="0"/>
            <a:ext cx="9144000" cy="522738"/>
          </a:xfrm>
          <a:prstGeom prst="rect">
            <a:avLst/>
          </a:prstGeom>
          <a:solidFill>
            <a:srgbClr val="0D70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28 Rectángulo">
            <a:extLst>
              <a:ext uri="{FF2B5EF4-FFF2-40B4-BE49-F238E27FC236}">
                <a16:creationId xmlns:a16="http://schemas.microsoft.com/office/drawing/2014/main" id="{3F7A0370-97DB-D74C-3BA8-95B66E1525ED}"/>
              </a:ext>
            </a:extLst>
          </p:cNvPr>
          <p:cNvSpPr/>
          <p:nvPr/>
        </p:nvSpPr>
        <p:spPr>
          <a:xfrm rot="5400000">
            <a:off x="3424983" y="-886367"/>
            <a:ext cx="421824" cy="23042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ES" sz="1600" b="1" dirty="0">
                <a:solidFill>
                  <a:schemeClr val="bg1">
                    <a:lumMod val="75000"/>
                  </a:schemeClr>
                </a:solidFill>
                <a:latin typeface="Trebuchet MS" pitchFamily="34" charset="0"/>
                <a:cs typeface="Arial" panose="020B0604020202020204" pitchFamily="34" charset="0"/>
              </a:rPr>
              <a:t>METHODOLOGY</a:t>
            </a:r>
          </a:p>
        </p:txBody>
      </p:sp>
      <p:sp>
        <p:nvSpPr>
          <p:cNvPr id="18" name="29 Rectángulo">
            <a:extLst>
              <a:ext uri="{FF2B5EF4-FFF2-40B4-BE49-F238E27FC236}">
                <a16:creationId xmlns:a16="http://schemas.microsoft.com/office/drawing/2014/main" id="{937F0F22-60EF-6023-6B73-65B9D9096387}"/>
              </a:ext>
            </a:extLst>
          </p:cNvPr>
          <p:cNvSpPr/>
          <p:nvPr/>
        </p:nvSpPr>
        <p:spPr>
          <a:xfrm rot="5400000">
            <a:off x="5585224" y="-454320"/>
            <a:ext cx="421824" cy="14401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ES" sz="2400" b="1" dirty="0">
                <a:solidFill>
                  <a:schemeClr val="tx1"/>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RESULTS</a:t>
            </a:r>
          </a:p>
        </p:txBody>
      </p:sp>
      <p:sp>
        <p:nvSpPr>
          <p:cNvPr id="19" name="30 Rectángulo">
            <a:extLst>
              <a:ext uri="{FF2B5EF4-FFF2-40B4-BE49-F238E27FC236}">
                <a16:creationId xmlns:a16="http://schemas.microsoft.com/office/drawing/2014/main" id="{C71215BA-88CA-8DA9-93CE-D5A3FCC56708}"/>
              </a:ext>
            </a:extLst>
          </p:cNvPr>
          <p:cNvSpPr/>
          <p:nvPr/>
        </p:nvSpPr>
        <p:spPr>
          <a:xfrm rot="5400000">
            <a:off x="7781468" y="-562332"/>
            <a:ext cx="421824"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ES" sz="1600" b="1" dirty="0">
                <a:solidFill>
                  <a:schemeClr val="bg1">
                    <a:lumMod val="75000"/>
                  </a:schemeClr>
                </a:solidFill>
                <a:latin typeface="Trebuchet MS" pitchFamily="34" charset="0"/>
                <a:cs typeface="Arial" panose="020B0604020202020204" pitchFamily="34" charset="0"/>
              </a:rPr>
              <a:t>CONCLUSIONS</a:t>
            </a:r>
            <a:endParaRPr lang="es-ES" sz="1200" b="1" dirty="0">
              <a:solidFill>
                <a:schemeClr val="bg1">
                  <a:lumMod val="75000"/>
                </a:schemeClr>
              </a:solidFill>
              <a:latin typeface="Trebuchet MS" pitchFamily="34" charset="0"/>
              <a:cs typeface="Arial" panose="020B0604020202020204" pitchFamily="34" charset="0"/>
            </a:endParaRPr>
          </a:p>
        </p:txBody>
      </p:sp>
      <p:sp>
        <p:nvSpPr>
          <p:cNvPr id="27" name="31 Rectángulo">
            <a:extLst>
              <a:ext uri="{FF2B5EF4-FFF2-40B4-BE49-F238E27FC236}">
                <a16:creationId xmlns:a16="http://schemas.microsoft.com/office/drawing/2014/main" id="{A02A1975-AA15-E9D2-CCDA-7F001F84FE8B}"/>
              </a:ext>
            </a:extLst>
          </p:cNvPr>
          <p:cNvSpPr/>
          <p:nvPr/>
        </p:nvSpPr>
        <p:spPr>
          <a:xfrm rot="5400000">
            <a:off x="1001526" y="-860588"/>
            <a:ext cx="421824" cy="2232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ES" sz="1600" b="1" dirty="0">
                <a:solidFill>
                  <a:schemeClr val="bg1">
                    <a:lumMod val="75000"/>
                  </a:schemeClr>
                </a:solidFill>
                <a:latin typeface="Trebuchet MS" pitchFamily="34" charset="0"/>
                <a:cs typeface="Arial" panose="020B0604020202020204" pitchFamily="34" charset="0"/>
              </a:rPr>
              <a:t>INTRODUCTION</a:t>
            </a:r>
          </a:p>
        </p:txBody>
      </p:sp>
      <p:grpSp>
        <p:nvGrpSpPr>
          <p:cNvPr id="29" name="Grupo 28">
            <a:extLst>
              <a:ext uri="{FF2B5EF4-FFF2-40B4-BE49-F238E27FC236}">
                <a16:creationId xmlns:a16="http://schemas.microsoft.com/office/drawing/2014/main" id="{F021340F-2762-ABF9-A2A2-BC4A61837836}"/>
              </a:ext>
            </a:extLst>
          </p:cNvPr>
          <p:cNvGrpSpPr/>
          <p:nvPr/>
        </p:nvGrpSpPr>
        <p:grpSpPr>
          <a:xfrm>
            <a:off x="71500" y="6165304"/>
            <a:ext cx="9001000" cy="620688"/>
            <a:chOff x="36512" y="6240598"/>
            <a:chExt cx="9144000" cy="620688"/>
          </a:xfrm>
        </p:grpSpPr>
        <p:sp>
          <p:nvSpPr>
            <p:cNvPr id="30" name="Rectángulo 29">
              <a:extLst>
                <a:ext uri="{FF2B5EF4-FFF2-40B4-BE49-F238E27FC236}">
                  <a16:creationId xmlns:a16="http://schemas.microsoft.com/office/drawing/2014/main" id="{0B825BE4-4A82-9EF4-D83B-454F8FFC0766}"/>
                </a:ext>
              </a:extLst>
            </p:cNvPr>
            <p:cNvSpPr/>
            <p:nvPr/>
          </p:nvSpPr>
          <p:spPr>
            <a:xfrm>
              <a:off x="36512" y="6240598"/>
              <a:ext cx="9144000" cy="62068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pic>
          <p:nvPicPr>
            <p:cNvPr id="31" name="Imagen 30">
              <a:extLst>
                <a:ext uri="{FF2B5EF4-FFF2-40B4-BE49-F238E27FC236}">
                  <a16:creationId xmlns:a16="http://schemas.microsoft.com/office/drawing/2014/main" id="{2D2E2E9E-1D6A-1A34-9AB8-F51BB08BA412}"/>
                </a:ext>
              </a:extLst>
            </p:cNvPr>
            <p:cNvPicPr>
              <a:picLocks noChangeAspect="1"/>
            </p:cNvPicPr>
            <p:nvPr/>
          </p:nvPicPr>
          <p:blipFill>
            <a:blip r:embed="rId4"/>
            <a:stretch>
              <a:fillRect/>
            </a:stretch>
          </p:blipFill>
          <p:spPr>
            <a:xfrm>
              <a:off x="1512168" y="6240599"/>
              <a:ext cx="2213298" cy="618831"/>
            </a:xfrm>
            <a:prstGeom prst="rect">
              <a:avLst/>
            </a:prstGeom>
          </p:spPr>
        </p:pic>
        <p:pic>
          <p:nvPicPr>
            <p:cNvPr id="32" name="Imagen 31">
              <a:extLst>
                <a:ext uri="{FF2B5EF4-FFF2-40B4-BE49-F238E27FC236}">
                  <a16:creationId xmlns:a16="http://schemas.microsoft.com/office/drawing/2014/main" id="{DCEA40A9-8E74-43F6-FC49-2CC0A7134D5C}"/>
                </a:ext>
              </a:extLst>
            </p:cNvPr>
            <p:cNvPicPr>
              <a:picLocks noChangeAspect="1"/>
            </p:cNvPicPr>
            <p:nvPr/>
          </p:nvPicPr>
          <p:blipFill>
            <a:blip r:embed="rId5"/>
            <a:stretch>
              <a:fillRect/>
            </a:stretch>
          </p:blipFill>
          <p:spPr>
            <a:xfrm>
              <a:off x="4104456" y="6368860"/>
              <a:ext cx="4087341" cy="402347"/>
            </a:xfrm>
            <a:prstGeom prst="rect">
              <a:avLst/>
            </a:prstGeom>
          </p:spPr>
        </p:pic>
      </p:grpSp>
      <p:sp>
        <p:nvSpPr>
          <p:cNvPr id="33" name="Título 4">
            <a:extLst>
              <a:ext uri="{FF2B5EF4-FFF2-40B4-BE49-F238E27FC236}">
                <a16:creationId xmlns:a16="http://schemas.microsoft.com/office/drawing/2014/main" id="{6E7EF3B8-9803-8558-C1D3-F7B1BF6E6682}"/>
              </a:ext>
            </a:extLst>
          </p:cNvPr>
          <p:cNvSpPr>
            <a:spLocks noGrp="1"/>
          </p:cNvSpPr>
          <p:nvPr>
            <p:ph type="title"/>
          </p:nvPr>
        </p:nvSpPr>
        <p:spPr>
          <a:xfrm>
            <a:off x="457200" y="557808"/>
            <a:ext cx="8229600" cy="1143000"/>
          </a:xfrm>
        </p:spPr>
        <p:txBody>
          <a:bodyPr>
            <a:normAutofit/>
          </a:bodyPr>
          <a:lstStyle/>
          <a:p>
            <a:r>
              <a:rPr lang="es-ES" sz="4800" b="1" dirty="0" err="1">
                <a:effectLst>
                  <a:outerShdw blurRad="38100" dist="38100" dir="2700000" algn="tl">
                    <a:srgbClr val="000000">
                      <a:alpha val="43137"/>
                    </a:srgbClr>
                  </a:outerShdw>
                </a:effectLst>
                <a:latin typeface="Arial Narrow" panose="020B0606020202030204" pitchFamily="34" charset="0"/>
              </a:rPr>
              <a:t>Componentry</a:t>
            </a:r>
            <a:r>
              <a:rPr lang="es-ES" sz="4800" b="1" dirty="0">
                <a:effectLst>
                  <a:outerShdw blurRad="38100" dist="38100" dir="2700000" algn="tl">
                    <a:srgbClr val="000000">
                      <a:alpha val="43137"/>
                    </a:srgbClr>
                  </a:outerShdw>
                </a:effectLst>
                <a:latin typeface="Arial Narrow" panose="020B0606020202030204" pitchFamily="34" charset="0"/>
              </a:rPr>
              <a:t> </a:t>
            </a:r>
            <a:r>
              <a:rPr lang="es-ES" sz="4800" b="1" dirty="0" err="1">
                <a:effectLst>
                  <a:outerShdw blurRad="38100" dist="38100" dir="2700000" algn="tl">
                    <a:srgbClr val="000000">
                      <a:alpha val="43137"/>
                    </a:srgbClr>
                  </a:outerShdw>
                </a:effectLst>
                <a:latin typeface="Arial Narrow" panose="020B0606020202030204" pitchFamily="34" charset="0"/>
              </a:rPr>
              <a:t>analysis</a:t>
            </a:r>
            <a:endParaRPr lang="es-ES" sz="4800" b="1" dirty="0">
              <a:effectLst>
                <a:outerShdw blurRad="38100" dist="38100" dir="2700000" algn="tl">
                  <a:srgbClr val="000000">
                    <a:alpha val="43137"/>
                  </a:srgbClr>
                </a:outerShdw>
              </a:effectLst>
              <a:latin typeface="Arial Narrow" panose="020B0606020202030204" pitchFamily="34" charset="0"/>
            </a:endParaRPr>
          </a:p>
        </p:txBody>
      </p:sp>
      <p:pic>
        <p:nvPicPr>
          <p:cNvPr id="3" name="Imagen 2" descr="Gráfico, Diagrama&#10;&#10;Descripción generada automáticamente con confianza media">
            <a:extLst>
              <a:ext uri="{FF2B5EF4-FFF2-40B4-BE49-F238E27FC236}">
                <a16:creationId xmlns:a16="http://schemas.microsoft.com/office/drawing/2014/main" id="{2E20B08A-7BE0-B478-6913-876D511EB3F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9776" y="1556792"/>
            <a:ext cx="8604448" cy="4477175"/>
          </a:xfrm>
          <a:prstGeom prst="rect">
            <a:avLst/>
          </a:prstGeom>
        </p:spPr>
      </p:pic>
    </p:spTree>
    <p:extLst>
      <p:ext uri="{BB962C8B-B14F-4D97-AF65-F5344CB8AC3E}">
        <p14:creationId xmlns:p14="http://schemas.microsoft.com/office/powerpoint/2010/main" val="3196278476"/>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4674</TotalTime>
  <Words>855</Words>
  <Application>Microsoft Office PowerPoint</Application>
  <PresentationFormat>Presentación en pantalla (4:3)</PresentationFormat>
  <Paragraphs>111</Paragraphs>
  <Slides>12</Slides>
  <Notes>10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12</vt:i4>
      </vt:variant>
    </vt:vector>
  </HeadingPairs>
  <TitlesOfParts>
    <vt:vector size="19" baseType="lpstr">
      <vt:lpstr>Arial</vt:lpstr>
      <vt:lpstr>Arial Narrow</vt:lpstr>
      <vt:lpstr>Calibri</vt:lpstr>
      <vt:lpstr>Lucida Sans Unicode</vt:lpstr>
      <vt:lpstr>OpenSans</vt:lpstr>
      <vt:lpstr>Trebuchet MS</vt:lpstr>
      <vt:lpstr>Tema de Office</vt:lpstr>
      <vt:lpstr>Presentación de PowerPoint</vt:lpstr>
      <vt:lpstr>INTRODUCTION</vt:lpstr>
      <vt:lpstr>Tephra Sampling </vt:lpstr>
      <vt:lpstr>Grain-size and Componentry analysis</vt:lpstr>
      <vt:lpstr>Grain-size analysis</vt:lpstr>
      <vt:lpstr>Tephra Sedimentation around the volcano</vt:lpstr>
      <vt:lpstr>Grain-size analysis</vt:lpstr>
      <vt:lpstr>Componentry analysis</vt:lpstr>
      <vt:lpstr>Componentry analysis</vt:lpstr>
      <vt:lpstr>CONCLUSIONS</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Alba Martín Lorenzo</cp:lastModifiedBy>
  <cp:revision>103</cp:revision>
  <dcterms:created xsi:type="dcterms:W3CDTF">2019-03-22T19:42:02Z</dcterms:created>
  <dcterms:modified xsi:type="dcterms:W3CDTF">2022-05-22T21:29:33Z</dcterms:modified>
</cp:coreProperties>
</file>