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4" r:id="rId6"/>
    <p:sldId id="263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85BA-E5C4-F26A-638B-0ACA14A85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241D1-87E4-A7B3-C482-343325FCD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0E4B4-FAB0-EFC0-8A44-DE1A4467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49C8-DCAB-15CD-E8EE-4A8789D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AAE6-11DF-A470-AAFB-CCEEE005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88A8-B3E0-4081-B629-D8479C3C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63386-BB2F-693D-D0D9-DC007D041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30EEE-822D-A8DC-F485-1E72E6F7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3E71-E931-53ED-6A7B-D9F852CE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A5A3-5DAB-153C-67AF-D77EA75A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3A26F-98CF-3487-14BD-301DDB834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914-11E2-0E2C-1E1C-7D7FF3ACC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414A1-2AA4-A0E4-34AE-32B44192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5C1E4-17FB-D58F-D219-EBD02489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701C-81C5-35C5-6278-464DCADB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3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7DB6-EFEF-2799-6067-C38A1DA6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ABD3-A7AA-2949-2FFA-B18CDA4F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11A39-A298-AB16-21F5-1601A55E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463BA-6C41-5015-4A25-1C74162D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2406A-4081-535E-1B2F-CA1C8DEF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1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B838-0A81-76FD-8D54-C3FD9B5E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FE1D-0347-F6D2-BFD5-1FED618F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01ED8-DD73-D725-2FAA-6A345B23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B7E7-9E63-D4B6-AA5D-D26C49F2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8B70-2883-2633-2887-894B266B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0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C207-F98C-DA72-B570-9841C073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24D64-9C3D-6D7F-7E9E-E07369693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DE5EE-FB56-5A94-691B-7F2EA4FDC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0F869-5873-4176-F6B2-2E890498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5E56F-6E73-92C6-8A5C-15B854D0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5945-6E88-B14C-EB8A-8C9DA81E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8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4F-59C5-4C52-B44D-1D62FD67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208F2-F961-3D4B-8096-22CD1C7D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0DA60-F831-1171-4BDD-21F917044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A5EFC-D8F0-1DFB-7029-207846751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F6EFE-368B-039E-D308-75F88C633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DA65A-06D5-681B-FF7A-9E8CCB1B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E8C9C-7AD3-5FF2-4892-3B0F7684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8012A-3771-38E1-653B-6272A2F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EBF3-F753-52A1-BFF9-FB594422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BF049-D5D3-1460-8FC3-6BBCD84F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31AA4-C6BC-B66B-DC38-5BF04316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1B6D1-D964-D421-8165-CEC1FB0B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0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4CDE6-7E2C-6521-A8B7-762CF99D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059B8-CD20-87AA-628B-38E1AB31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5ED7F-72FA-AD5F-971B-428FAEDF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6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0E75-EF8B-1BD3-1EE5-9C9D38F4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58B6F-1B4D-CC7D-A757-4691AA2BA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0EAD-7259-A665-173F-03D7557C2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8403-CB4D-B13F-48C9-B5290AC5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E7C0-0B5B-1EB5-AEAC-A4A66DBE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C132F-A13A-4872-FA0D-1310B02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2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7467-A036-7DEC-6D4C-0063255F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0CAE3-48DD-4696-6CCA-89FE9680A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5F832-24B7-C045-2AC5-5C4198070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27731-34DD-55DC-5D71-BC075EAB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4AA2D-9207-C289-6631-9F873EE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18B7-DDF0-A4D0-8AD8-7EEBB632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D7192-642A-AF29-8A5A-DEA136C3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31673-FD51-006B-AE5C-1408FD30E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2F522-37C4-A434-0FC7-E5E55BA95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5673-AAEE-4153-8876-AFB93504202A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4576-4DE2-149F-BB91-B7C257DF3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5A675-816D-E908-CA2E-093447271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7E59-3193-4C74-9193-2FE24BFD0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BD69-95E8-6BCE-B64D-85803749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499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Homogeneous Model and Location of observation wells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20D18-59D9-BCDF-8C7D-5E160AC97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95" y="118955"/>
            <a:ext cx="4680000" cy="6620090"/>
          </a:xfrm>
          <a:prstGeom prst="rect">
            <a:avLst/>
          </a:prstGeom>
        </p:spPr>
      </p:pic>
      <p:sp>
        <p:nvSpPr>
          <p:cNvPr id="4" name="Textfeld 27">
            <a:extLst>
              <a:ext uri="{FF2B5EF4-FFF2-40B4-BE49-F238E27FC236}">
                <a16:creationId xmlns:a16="http://schemas.microsoft.com/office/drawing/2014/main" id="{D64C41CD-055D-9E57-9859-D6260C4F15CB}"/>
              </a:ext>
            </a:extLst>
          </p:cNvPr>
          <p:cNvSpPr txBox="1"/>
          <p:nvPr/>
        </p:nvSpPr>
        <p:spPr>
          <a:xfrm>
            <a:off x="7127946" y="455303"/>
            <a:ext cx="192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 err="1"/>
              <a:t>No</a:t>
            </a:r>
            <a:r>
              <a:rPr lang="de-DE" sz="1800" dirty="0"/>
              <a:t> Flow Boundary</a:t>
            </a:r>
          </a:p>
        </p:txBody>
      </p:sp>
      <p:sp>
        <p:nvSpPr>
          <p:cNvPr id="5" name="Textfeld 27">
            <a:extLst>
              <a:ext uri="{FF2B5EF4-FFF2-40B4-BE49-F238E27FC236}">
                <a16:creationId xmlns:a16="http://schemas.microsoft.com/office/drawing/2014/main" id="{B6B71DCB-418A-9805-F7F2-95EB4CB5808C}"/>
              </a:ext>
            </a:extLst>
          </p:cNvPr>
          <p:cNvSpPr txBox="1"/>
          <p:nvPr/>
        </p:nvSpPr>
        <p:spPr>
          <a:xfrm>
            <a:off x="7635529" y="6213955"/>
            <a:ext cx="97111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/>
              <a:t>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3A29F-F0F7-9ED4-E6A3-0E476A09F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8" y="2870065"/>
            <a:ext cx="6408000" cy="17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0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1FBA-ACD4-5F8A-DDEF-D1790060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feld 27">
            <a:extLst>
              <a:ext uri="{FF2B5EF4-FFF2-40B4-BE49-F238E27FC236}">
                <a16:creationId xmlns:a16="http://schemas.microsoft.com/office/drawing/2014/main" id="{D2261165-9E7B-5161-1ACE-06C27CBAA307}"/>
              </a:ext>
            </a:extLst>
          </p:cNvPr>
          <p:cNvSpPr txBox="1"/>
          <p:nvPr/>
        </p:nvSpPr>
        <p:spPr>
          <a:xfrm>
            <a:off x="174712" y="2111376"/>
            <a:ext cx="2326042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 err="1"/>
              <a:t>Goodness</a:t>
            </a:r>
            <a:r>
              <a:rPr lang="de-DE" sz="4000" dirty="0"/>
              <a:t> </a:t>
            </a:r>
            <a:r>
              <a:rPr lang="de-DE" sz="4000" dirty="0" err="1"/>
              <a:t>of</a:t>
            </a:r>
            <a:r>
              <a:rPr lang="de-DE" sz="4000" dirty="0"/>
              <a:t> fit in a </a:t>
            </a:r>
            <a:r>
              <a:rPr lang="de-DE" sz="4000" dirty="0" err="1"/>
              <a:t>Catchment</a:t>
            </a:r>
            <a:r>
              <a:rPr lang="de-DE" sz="4000" dirty="0"/>
              <a:t> </a:t>
            </a:r>
            <a:r>
              <a:rPr lang="de-DE" sz="4000" dirty="0" err="1"/>
              <a:t>along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FLLs</a:t>
            </a:r>
            <a:r>
              <a:rPr lang="de-DE" sz="4000" b="1" dirty="0"/>
              <a:t> </a:t>
            </a:r>
            <a:endParaRPr lang="de-DE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2A60E-DE87-AD9F-4A02-0540921B3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54" y="0"/>
            <a:ext cx="9691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28B0-7B83-DA33-C596-4F0B58ED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26820-CF64-7ECE-7E20-9BB264A5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0" y="574905"/>
            <a:ext cx="8820000" cy="5708190"/>
          </a:xfrm>
          <a:prstGeom prst="rect">
            <a:avLst/>
          </a:prstGeom>
        </p:spPr>
      </p:pic>
      <p:sp>
        <p:nvSpPr>
          <p:cNvPr id="4" name="Textfeld 27">
            <a:extLst>
              <a:ext uri="{FF2B5EF4-FFF2-40B4-BE49-F238E27FC236}">
                <a16:creationId xmlns:a16="http://schemas.microsoft.com/office/drawing/2014/main" id="{F46124BF-842A-2EE1-B4F5-B26467492DB9}"/>
              </a:ext>
            </a:extLst>
          </p:cNvPr>
          <p:cNvSpPr txBox="1"/>
          <p:nvPr/>
        </p:nvSpPr>
        <p:spPr>
          <a:xfrm>
            <a:off x="174712" y="2111376"/>
            <a:ext cx="2326042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/>
              <a:t>Average </a:t>
            </a:r>
            <a:r>
              <a:rPr lang="de-DE" sz="4000" dirty="0" err="1"/>
              <a:t>flux</a:t>
            </a:r>
            <a:r>
              <a:rPr lang="de-DE" sz="4000" dirty="0"/>
              <a:t> </a:t>
            </a:r>
            <a:r>
              <a:rPr lang="de-DE" sz="4000" dirty="0" err="1"/>
              <a:t>along</a:t>
            </a:r>
            <a:r>
              <a:rPr lang="de-DE" sz="4000" dirty="0"/>
              <a:t> in a </a:t>
            </a:r>
            <a:r>
              <a:rPr lang="de-DE" sz="4000" dirty="0" err="1"/>
              <a:t>Catchment</a:t>
            </a:r>
            <a:r>
              <a:rPr lang="de-DE" sz="4000" dirty="0"/>
              <a:t> </a:t>
            </a:r>
            <a:r>
              <a:rPr lang="de-DE" sz="4000" dirty="0" err="1"/>
              <a:t>along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FLLs</a:t>
            </a:r>
            <a:r>
              <a:rPr lang="de-DE" sz="4000" b="1" dirty="0"/>
              <a:t>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007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043D-F432-6BA1-61EC-C85E19A4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feld 27">
            <a:extLst>
              <a:ext uri="{FF2B5EF4-FFF2-40B4-BE49-F238E27FC236}">
                <a16:creationId xmlns:a16="http://schemas.microsoft.com/office/drawing/2014/main" id="{5F69D62B-8CE3-E5B1-C525-85B4D1F028B4}"/>
              </a:ext>
            </a:extLst>
          </p:cNvPr>
          <p:cNvSpPr txBox="1"/>
          <p:nvPr/>
        </p:nvSpPr>
        <p:spPr>
          <a:xfrm>
            <a:off x="231862" y="2216866"/>
            <a:ext cx="192078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/>
              <a:t>Change in T </a:t>
            </a:r>
            <a:r>
              <a:rPr lang="de-DE" sz="4000" dirty="0" err="1"/>
              <a:t>along</a:t>
            </a:r>
            <a:r>
              <a:rPr lang="de-DE" sz="4000" dirty="0"/>
              <a:t> FLL </a:t>
            </a:r>
            <a:r>
              <a:rPr lang="de-DE" sz="4000" dirty="0" err="1"/>
              <a:t>no</a:t>
            </a:r>
            <a:r>
              <a:rPr lang="de-DE" sz="4000" dirty="0"/>
              <a:t>. 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7FAB0-7025-58B9-F9FD-ACADEBB91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38" y="303972"/>
            <a:ext cx="9432000" cy="6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27D6-0FA1-61E0-4A19-3D812EC1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feld 27">
            <a:extLst>
              <a:ext uri="{FF2B5EF4-FFF2-40B4-BE49-F238E27FC236}">
                <a16:creationId xmlns:a16="http://schemas.microsoft.com/office/drawing/2014/main" id="{A10495A2-C5D3-C77D-E042-4C740DE98294}"/>
              </a:ext>
            </a:extLst>
          </p:cNvPr>
          <p:cNvSpPr txBox="1"/>
          <p:nvPr/>
        </p:nvSpPr>
        <p:spPr>
          <a:xfrm>
            <a:off x="231862" y="2216866"/>
            <a:ext cx="192078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/>
              <a:t>Change in S </a:t>
            </a:r>
            <a:r>
              <a:rPr lang="de-DE" sz="4000" dirty="0" err="1"/>
              <a:t>along</a:t>
            </a:r>
            <a:r>
              <a:rPr lang="de-DE" sz="4000" dirty="0"/>
              <a:t> FLL </a:t>
            </a:r>
            <a:r>
              <a:rPr lang="de-DE" sz="4000" dirty="0" err="1"/>
              <a:t>no</a:t>
            </a:r>
            <a:r>
              <a:rPr lang="de-DE" sz="4000" dirty="0"/>
              <a:t>.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7B9F7-C20D-8F3C-B08A-B979B7A5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88" y="365125"/>
            <a:ext cx="91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B0CC-2D14-F046-DF3E-882782C4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feld 27">
            <a:extLst>
              <a:ext uri="{FF2B5EF4-FFF2-40B4-BE49-F238E27FC236}">
                <a16:creationId xmlns:a16="http://schemas.microsoft.com/office/drawing/2014/main" id="{307F54A5-C63C-26AE-B799-FCC63CCCD0F2}"/>
              </a:ext>
            </a:extLst>
          </p:cNvPr>
          <p:cNvSpPr txBox="1"/>
          <p:nvPr/>
        </p:nvSpPr>
        <p:spPr>
          <a:xfrm>
            <a:off x="231862" y="2216866"/>
            <a:ext cx="192078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/>
              <a:t>Change in </a:t>
            </a:r>
            <a:r>
              <a:rPr lang="de-DE" sz="4000" dirty="0" err="1"/>
              <a:t>tc</a:t>
            </a:r>
            <a:r>
              <a:rPr lang="de-DE" sz="4000" dirty="0"/>
              <a:t> </a:t>
            </a:r>
            <a:r>
              <a:rPr lang="de-DE" sz="4000" dirty="0" err="1"/>
              <a:t>along</a:t>
            </a:r>
            <a:r>
              <a:rPr lang="de-DE" sz="4000" dirty="0"/>
              <a:t> FLL </a:t>
            </a:r>
            <a:r>
              <a:rPr lang="de-DE" sz="4000" dirty="0" err="1"/>
              <a:t>no</a:t>
            </a:r>
            <a:r>
              <a:rPr lang="de-DE" sz="4000" dirty="0"/>
              <a:t>.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DC108-991E-EBC0-A57E-D944DB736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67972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9278-492B-3A9E-27D9-817AF270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26150" cy="1325563"/>
          </a:xfrm>
        </p:spPr>
        <p:txBody>
          <a:bodyPr>
            <a:normAutofit fontScale="90000"/>
          </a:bodyPr>
          <a:lstStyle/>
          <a:p>
            <a:r>
              <a:rPr lang="de-DE" sz="4400" dirty="0" err="1"/>
              <a:t>Heterogeneous</a:t>
            </a:r>
            <a:r>
              <a:rPr lang="de-DE" sz="4400" dirty="0"/>
              <a:t> </a:t>
            </a:r>
            <a:r>
              <a:rPr lang="de-DE" sz="4400" dirty="0" err="1"/>
              <a:t>model</a:t>
            </a:r>
            <a:r>
              <a:rPr lang="de-DE" sz="4400" dirty="0"/>
              <a:t> </a:t>
            </a:r>
            <a:r>
              <a:rPr lang="de-DE" sz="4400" dirty="0" err="1"/>
              <a:t>with</a:t>
            </a:r>
            <a:r>
              <a:rPr lang="de-DE" sz="4400" dirty="0"/>
              <a:t> </a:t>
            </a:r>
            <a:r>
              <a:rPr lang="de-DE" sz="4400" dirty="0" err="1"/>
              <a:t>observation</a:t>
            </a:r>
            <a:r>
              <a:rPr lang="de-DE" sz="4400" dirty="0"/>
              <a:t> </a:t>
            </a:r>
            <a:r>
              <a:rPr lang="de-DE" sz="4400" dirty="0" err="1"/>
              <a:t>wells</a:t>
            </a:r>
            <a:r>
              <a:rPr lang="de-DE" sz="4400" dirty="0"/>
              <a:t> and </a:t>
            </a:r>
            <a:r>
              <a:rPr lang="de-DE" sz="4400" dirty="0" err="1"/>
              <a:t>results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76D2-A110-9918-5185-23355470F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57" y="93987"/>
            <a:ext cx="4716000" cy="6670026"/>
          </a:xfrm>
          <a:prstGeom prst="rect">
            <a:avLst/>
          </a:prstGeom>
        </p:spPr>
      </p:pic>
      <p:sp>
        <p:nvSpPr>
          <p:cNvPr id="5" name="Textfeld 27">
            <a:extLst>
              <a:ext uri="{FF2B5EF4-FFF2-40B4-BE49-F238E27FC236}">
                <a16:creationId xmlns:a16="http://schemas.microsoft.com/office/drawing/2014/main" id="{40CC88A6-1D56-6ACA-706E-3866CD93A12A}"/>
              </a:ext>
            </a:extLst>
          </p:cNvPr>
          <p:cNvSpPr txBox="1"/>
          <p:nvPr/>
        </p:nvSpPr>
        <p:spPr>
          <a:xfrm>
            <a:off x="9864899" y="347181"/>
            <a:ext cx="192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 err="1"/>
              <a:t>No</a:t>
            </a:r>
            <a:r>
              <a:rPr lang="de-DE" sz="1800" dirty="0"/>
              <a:t> Flow Boundary</a:t>
            </a:r>
          </a:p>
        </p:txBody>
      </p:sp>
      <p:sp>
        <p:nvSpPr>
          <p:cNvPr id="6" name="Textfeld 27">
            <a:extLst>
              <a:ext uri="{FF2B5EF4-FFF2-40B4-BE49-F238E27FC236}">
                <a16:creationId xmlns:a16="http://schemas.microsoft.com/office/drawing/2014/main" id="{98F4E425-6952-D081-32E9-8700694D1F30}"/>
              </a:ext>
            </a:extLst>
          </p:cNvPr>
          <p:cNvSpPr txBox="1"/>
          <p:nvPr/>
        </p:nvSpPr>
        <p:spPr>
          <a:xfrm>
            <a:off x="10827099" y="5264542"/>
            <a:ext cx="97111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/>
              <a:t>River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8B89E-BFA2-5BDC-E13E-77ED039D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29" y="2107669"/>
            <a:ext cx="6732000" cy="1227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072393-0FEC-E536-75B5-D4425D00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" y="4124321"/>
            <a:ext cx="6912000" cy="2368554"/>
          </a:xfrm>
          <a:prstGeom prst="rect">
            <a:avLst/>
          </a:prstGeom>
        </p:spPr>
      </p:pic>
      <p:sp>
        <p:nvSpPr>
          <p:cNvPr id="9" name="Textfeld 27">
            <a:extLst>
              <a:ext uri="{FF2B5EF4-FFF2-40B4-BE49-F238E27FC236}">
                <a16:creationId xmlns:a16="http://schemas.microsoft.com/office/drawing/2014/main" id="{D665DA8D-2777-1C2C-0A51-D02FD05C57E1}"/>
              </a:ext>
            </a:extLst>
          </p:cNvPr>
          <p:cNvSpPr txBox="1">
            <a:spLocks/>
          </p:cNvSpPr>
          <p:nvPr/>
        </p:nvSpPr>
        <p:spPr>
          <a:xfrm>
            <a:off x="473578" y="3359259"/>
            <a:ext cx="10515600" cy="132556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/>
              <a:t>Table 2: </a:t>
            </a:r>
            <a:r>
              <a:rPr lang="de-DE" sz="2000" dirty="0" err="1"/>
              <a:t>Spectral</a:t>
            </a:r>
            <a:r>
              <a:rPr lang="de-DE" sz="2000" dirty="0"/>
              <a:t> Analysis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heterogeneous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0043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7A496D-B938-B409-4FC9-75D809ED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2E3FA-EFD0-551C-A4CE-DC35AEF7B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44" y="2202222"/>
            <a:ext cx="5486411" cy="36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6F8CF-B280-3A69-99B1-573B225FE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191560"/>
            <a:ext cx="5486411" cy="3657607"/>
          </a:xfrm>
          <a:prstGeom prst="rect">
            <a:avLst/>
          </a:prstGeom>
        </p:spPr>
      </p:pic>
      <p:sp>
        <p:nvSpPr>
          <p:cNvPr id="8" name="Textfeld 27">
            <a:extLst>
              <a:ext uri="{FF2B5EF4-FFF2-40B4-BE49-F238E27FC236}">
                <a16:creationId xmlns:a16="http://schemas.microsoft.com/office/drawing/2014/main" id="{74485851-FD06-F882-616F-1AFE17949C83}"/>
              </a:ext>
            </a:extLst>
          </p:cNvPr>
          <p:cNvSpPr txBox="1"/>
          <p:nvPr/>
        </p:nvSpPr>
        <p:spPr>
          <a:xfrm>
            <a:off x="1055616" y="497215"/>
            <a:ext cx="9500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200" b="1" dirty="0"/>
              <a:t>(A) </a:t>
            </a:r>
            <a:r>
              <a:rPr lang="de-DE" sz="3200" dirty="0" err="1"/>
              <a:t>Histogram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Input T </a:t>
            </a:r>
            <a:r>
              <a:rPr lang="de-DE" sz="3200" dirty="0" err="1"/>
              <a:t>vs</a:t>
            </a:r>
            <a:r>
              <a:rPr lang="de-DE" sz="3200" dirty="0"/>
              <a:t> Output T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Upper </a:t>
            </a:r>
            <a:r>
              <a:rPr lang="de-DE" sz="3200" dirty="0" err="1"/>
              <a:t>Danube</a:t>
            </a:r>
            <a:r>
              <a:rPr lang="de-DE" sz="3200" dirty="0"/>
              <a:t> </a:t>
            </a:r>
            <a:r>
              <a:rPr lang="de-DE" sz="3200" dirty="0" err="1"/>
              <a:t>Catchment</a:t>
            </a:r>
            <a:r>
              <a:rPr lang="de-DE" sz="3200" dirty="0"/>
              <a:t>. </a:t>
            </a:r>
            <a:r>
              <a:rPr lang="de-DE" sz="3200" b="1" dirty="0"/>
              <a:t>(B) </a:t>
            </a:r>
            <a:r>
              <a:rPr lang="de-DE" sz="3200" dirty="0" err="1"/>
              <a:t>Histogram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Input S </a:t>
            </a:r>
            <a:r>
              <a:rPr lang="de-DE" sz="3200" dirty="0" err="1"/>
              <a:t>vs</a:t>
            </a:r>
            <a:r>
              <a:rPr lang="de-DE" sz="3200" dirty="0"/>
              <a:t> </a:t>
            </a:r>
            <a:r>
              <a:rPr lang="de-DE" sz="3200" dirty="0" err="1"/>
              <a:t>Ouput</a:t>
            </a:r>
            <a:r>
              <a:rPr lang="de-DE" sz="3200" dirty="0"/>
              <a:t> 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Upper </a:t>
            </a:r>
            <a:r>
              <a:rPr lang="de-DE" sz="3200" dirty="0" err="1"/>
              <a:t>Danube</a:t>
            </a:r>
            <a:r>
              <a:rPr lang="de-DE" sz="3200" dirty="0"/>
              <a:t> </a:t>
            </a:r>
            <a:r>
              <a:rPr lang="de-DE" sz="3200" dirty="0" err="1"/>
              <a:t>Catchment</a:t>
            </a:r>
            <a:r>
              <a:rPr lang="de-DE" sz="3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95987-7ED3-3CA5-2BF6-FECE170505B6}"/>
              </a:ext>
            </a:extLst>
          </p:cNvPr>
          <p:cNvSpPr txBox="1"/>
          <p:nvPr/>
        </p:nvSpPr>
        <p:spPr>
          <a:xfrm>
            <a:off x="1224946" y="26469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4A6A5-ACC2-9056-1870-9BD6EA571600}"/>
              </a:ext>
            </a:extLst>
          </p:cNvPr>
          <p:cNvSpPr txBox="1"/>
          <p:nvPr/>
        </p:nvSpPr>
        <p:spPr>
          <a:xfrm>
            <a:off x="6940453" y="25099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7028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913D-2292-EF51-D317-5A251348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609621"/>
            <a:ext cx="4114800" cy="1325563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Input and Output </a:t>
            </a:r>
            <a:r>
              <a:rPr lang="de-DE" sz="4400" dirty="0" err="1"/>
              <a:t>Storativity</a:t>
            </a:r>
            <a:r>
              <a:rPr lang="de-DE" sz="4400" dirty="0"/>
              <a:t> </a:t>
            </a:r>
            <a:r>
              <a:rPr lang="de-DE" sz="4400" dirty="0" err="1"/>
              <a:t>from</a:t>
            </a:r>
            <a:r>
              <a:rPr lang="de-DE" sz="4400" dirty="0"/>
              <a:t> </a:t>
            </a:r>
            <a:r>
              <a:rPr lang="de-DE" sz="4400" dirty="0" err="1"/>
              <a:t>the</a:t>
            </a:r>
            <a:r>
              <a:rPr lang="de-DE" sz="4400" dirty="0"/>
              <a:t> Analysis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/>
              <a:t>the</a:t>
            </a:r>
            <a:r>
              <a:rPr lang="de-DE" sz="4400" dirty="0"/>
              <a:t> Upper </a:t>
            </a:r>
            <a:r>
              <a:rPr lang="de-DE" sz="4400" dirty="0" err="1"/>
              <a:t>Danube</a:t>
            </a:r>
            <a:r>
              <a:rPr lang="de-DE" sz="4400" dirty="0"/>
              <a:t> </a:t>
            </a:r>
            <a:r>
              <a:rPr lang="de-DE" sz="4400" dirty="0" err="1"/>
              <a:t>Catchment</a:t>
            </a:r>
            <a:endParaRPr lang="de-DE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D66AB-18FE-5EB2-79C4-F495E5E3F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47" y="0"/>
            <a:ext cx="4788000" cy="6766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A2209-D636-FE71-8024-DDED44AC9B30}"/>
              </a:ext>
            </a:extLst>
          </p:cNvPr>
          <p:cNvSpPr txBox="1"/>
          <p:nvPr/>
        </p:nvSpPr>
        <p:spPr>
          <a:xfrm>
            <a:off x="6716179" y="237351"/>
            <a:ext cx="175270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tx2"/>
                </a:solidFill>
              </a:rPr>
              <a:t>Parameterization of the numerical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24A61-0BDF-E3FE-4AC0-2A4631B23435}"/>
              </a:ext>
            </a:extLst>
          </p:cNvPr>
          <p:cNvSpPr txBox="1"/>
          <p:nvPr/>
        </p:nvSpPr>
        <p:spPr>
          <a:xfrm>
            <a:off x="6802452" y="3522861"/>
            <a:ext cx="166643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2"/>
                </a:solidFill>
              </a:rPr>
              <a:t>S obtained through Spectral Analysis</a:t>
            </a:r>
          </a:p>
        </p:txBody>
      </p:sp>
    </p:spTree>
    <p:extLst>
      <p:ext uri="{BB962C8B-B14F-4D97-AF65-F5344CB8AC3E}">
        <p14:creationId xmlns:p14="http://schemas.microsoft.com/office/powerpoint/2010/main" val="334562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0DCD-3913-487F-47F3-8680556F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8485E9-0072-D06E-B947-06407FBAA867}"/>
              </a:ext>
            </a:extLst>
          </p:cNvPr>
          <p:cNvSpPr txBox="1">
            <a:spLocks/>
          </p:cNvSpPr>
          <p:nvPr/>
        </p:nvSpPr>
        <p:spPr>
          <a:xfrm>
            <a:off x="165100" y="1690688"/>
            <a:ext cx="2705099" cy="445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Characteristic</a:t>
            </a:r>
            <a:r>
              <a:rPr lang="de-DE" sz="3600" dirty="0"/>
              <a:t> time </a:t>
            </a:r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Analysis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Upper </a:t>
            </a:r>
            <a:r>
              <a:rPr lang="de-DE" sz="3600" dirty="0" err="1"/>
              <a:t>Danube</a:t>
            </a:r>
            <a:r>
              <a:rPr lang="de-DE" sz="3600" dirty="0"/>
              <a:t> </a:t>
            </a:r>
            <a:r>
              <a:rPr lang="de-DE" sz="3600" dirty="0" err="1"/>
              <a:t>Catchment</a:t>
            </a:r>
            <a:endParaRPr lang="de-D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90E02-BDD9-A3CF-43FC-E173C3E5A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99" y="142676"/>
            <a:ext cx="9288000" cy="65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4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1811-3501-6417-9CA8-5EF87413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9B0974-1566-5F26-672A-8BE48B65E5E9}"/>
              </a:ext>
            </a:extLst>
          </p:cNvPr>
          <p:cNvSpPr txBox="1">
            <a:spLocks/>
          </p:cNvSpPr>
          <p:nvPr/>
        </p:nvSpPr>
        <p:spPr>
          <a:xfrm>
            <a:off x="165101" y="1690689"/>
            <a:ext cx="2335652" cy="397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Goodness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Fit </a:t>
            </a:r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Analysis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Upper </a:t>
            </a:r>
            <a:r>
              <a:rPr lang="de-DE" sz="3600" dirty="0" err="1"/>
              <a:t>Danube</a:t>
            </a:r>
            <a:r>
              <a:rPr lang="de-DE" sz="3600" dirty="0"/>
              <a:t> </a:t>
            </a:r>
            <a:r>
              <a:rPr lang="de-DE" sz="3600" dirty="0" err="1"/>
              <a:t>Catchment</a:t>
            </a:r>
            <a:endParaRPr lang="de-D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90331-558B-2D4C-D8D3-AA63C9C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53" y="0"/>
            <a:ext cx="9691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3804-2BD7-BCBF-3B1F-F78D2C08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8527-14EC-FF8E-F153-9599BDE6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00" y="232274"/>
            <a:ext cx="8748000" cy="6393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DBCDF-47D0-B686-65C5-3CF0D033D359}"/>
              </a:ext>
            </a:extLst>
          </p:cNvPr>
          <p:cNvSpPr txBox="1"/>
          <p:nvPr/>
        </p:nvSpPr>
        <p:spPr>
          <a:xfrm>
            <a:off x="393995" y="2095182"/>
            <a:ext cx="30500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Average Flux along the rivers from the transient simulation of the Upper Danube Catchment</a:t>
            </a:r>
          </a:p>
        </p:txBody>
      </p:sp>
    </p:spTree>
    <p:extLst>
      <p:ext uri="{BB962C8B-B14F-4D97-AF65-F5344CB8AC3E}">
        <p14:creationId xmlns:p14="http://schemas.microsoft.com/office/powerpoint/2010/main" val="246546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18C5-A964-1620-7DE0-650538F9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D823D-4A83-BED6-9145-965D9DEDC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00" y="78984"/>
            <a:ext cx="9468000" cy="6700031"/>
          </a:xfrm>
          <a:prstGeom prst="rect">
            <a:avLst/>
          </a:prstGeom>
        </p:spPr>
      </p:pic>
      <p:sp>
        <p:nvSpPr>
          <p:cNvPr id="11" name="Textfeld 27">
            <a:extLst>
              <a:ext uri="{FF2B5EF4-FFF2-40B4-BE49-F238E27FC236}">
                <a16:creationId xmlns:a16="http://schemas.microsoft.com/office/drawing/2014/main" id="{4A382416-4B05-92D8-06FF-9266A62276C5}"/>
              </a:ext>
            </a:extLst>
          </p:cNvPr>
          <p:cNvSpPr txBox="1"/>
          <p:nvPr/>
        </p:nvSpPr>
        <p:spPr>
          <a:xfrm>
            <a:off x="172769" y="2307898"/>
            <a:ext cx="264663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/>
              <a:t>Variation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Storativity</a:t>
            </a:r>
            <a:r>
              <a:rPr lang="de-DE" sz="4000" dirty="0"/>
              <a:t> in a </a:t>
            </a:r>
            <a:r>
              <a:rPr lang="de-DE" sz="4000" dirty="0" err="1"/>
              <a:t>Catchment</a:t>
            </a:r>
            <a:r>
              <a:rPr lang="de-DE" sz="4000" dirty="0"/>
              <a:t> </a:t>
            </a:r>
            <a:r>
              <a:rPr lang="de-DE" sz="4000" dirty="0" err="1"/>
              <a:t>along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FLLs</a:t>
            </a:r>
            <a:r>
              <a:rPr lang="de-DE" sz="4000" b="1" dirty="0"/>
              <a:t>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63581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12C2-AF1A-3467-A0F0-7BD75F57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feld 27">
            <a:extLst>
              <a:ext uri="{FF2B5EF4-FFF2-40B4-BE49-F238E27FC236}">
                <a16:creationId xmlns:a16="http://schemas.microsoft.com/office/drawing/2014/main" id="{C8EC0D27-FE3A-4993-C594-8B2B54853F35}"/>
              </a:ext>
            </a:extLst>
          </p:cNvPr>
          <p:cNvSpPr txBox="1"/>
          <p:nvPr/>
        </p:nvSpPr>
        <p:spPr>
          <a:xfrm>
            <a:off x="172769" y="2307898"/>
            <a:ext cx="264663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/>
              <a:t>Variation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tc</a:t>
            </a:r>
            <a:r>
              <a:rPr lang="de-DE" sz="4000" dirty="0"/>
              <a:t> in a </a:t>
            </a:r>
            <a:r>
              <a:rPr lang="de-DE" sz="4000" dirty="0" err="1"/>
              <a:t>Catchment</a:t>
            </a:r>
            <a:r>
              <a:rPr lang="de-DE" sz="4000" dirty="0"/>
              <a:t> </a:t>
            </a:r>
            <a:r>
              <a:rPr lang="de-DE" sz="4000" dirty="0" err="1"/>
              <a:t>along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FLLs</a:t>
            </a:r>
            <a:r>
              <a:rPr lang="de-DE" sz="4000" b="1" dirty="0"/>
              <a:t> </a:t>
            </a:r>
            <a:endParaRPr lang="de-DE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D767E-0F0B-E959-72D4-B47FC806E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9691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183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Homogeneous Model and Location of observation wells</vt:lpstr>
      <vt:lpstr>Heterogeneous model with observation wells and results</vt:lpstr>
      <vt:lpstr>PowerPoint Presentation</vt:lpstr>
      <vt:lpstr>Input and Output Storativity from the Analysis of the Upper Danube Catchment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 Ali Javed</dc:creator>
  <cp:lastModifiedBy>Rao Ali Javed</cp:lastModifiedBy>
  <cp:revision>4</cp:revision>
  <cp:lastPrinted>2023-04-18T13:15:14Z</cp:lastPrinted>
  <dcterms:created xsi:type="dcterms:W3CDTF">2023-04-11T17:44:35Z</dcterms:created>
  <dcterms:modified xsi:type="dcterms:W3CDTF">2023-04-21T18:48:47Z</dcterms:modified>
</cp:coreProperties>
</file>