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4" r:id="rId2"/>
    <p:sldId id="257" r:id="rId3"/>
    <p:sldId id="277" r:id="rId4"/>
    <p:sldId id="259" r:id="rId5"/>
    <p:sldId id="261" r:id="rId6"/>
    <p:sldId id="280" r:id="rId7"/>
    <p:sldId id="263" r:id="rId8"/>
    <p:sldId id="276"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Default Section" id="{B921534A-A338-8144-B2A5-39FC24EBE700}">
          <p14:sldIdLst>
            <p14:sldId id="264"/>
            <p14:sldId id="257"/>
            <p14:sldId id="277"/>
            <p14:sldId id="259"/>
            <p14:sldId id="261"/>
            <p14:sldId id="280"/>
            <p14:sldId id="263"/>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AA8"/>
    <a:srgbClr val="5CB85B"/>
    <a:srgbClr val="0B72C4"/>
    <a:srgbClr val="0D00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60"/>
    <p:restoredTop sz="95781"/>
  </p:normalViewPr>
  <p:slideViewPr>
    <p:cSldViewPr snapToGrid="0">
      <p:cViewPr>
        <p:scale>
          <a:sx n="51" d="100"/>
          <a:sy n="51" d="100"/>
        </p:scale>
        <p:origin x="129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40080" y="355600"/>
            <a:ext cx="2304288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tif"/><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2"/>
          <a:stretch>
            <a:fillRect/>
          </a:stretch>
        </p:blipFill>
        <p:spPr>
          <a:xfrm>
            <a:off x="-23166" y="-13102"/>
            <a:ext cx="24430332" cy="13742063"/>
          </a:xfrm>
          <a:prstGeom prst="rect">
            <a:avLst/>
          </a:prstGeom>
          <a:ln w="12700">
            <a:miter lim="400000"/>
          </a:ln>
        </p:spPr>
      </p:pic>
      <p:sp>
        <p:nvSpPr>
          <p:cNvPr id="120" name="Rectangle"/>
          <p:cNvSpPr/>
          <p:nvPr/>
        </p:nvSpPr>
        <p:spPr>
          <a:xfrm>
            <a:off x="229932" y="196313"/>
            <a:ext cx="12485525" cy="13323375"/>
          </a:xfrm>
          <a:prstGeom prst="rect">
            <a:avLst/>
          </a:prstGeom>
          <a:solidFill>
            <a:srgbClr val="FFFFFF">
              <a:alpha val="75371"/>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21" name="GWF_Globe.png" descr="GWF_Globe.png"/>
          <p:cNvPicPr>
            <a:picLocks noChangeAspect="1"/>
          </p:cNvPicPr>
          <p:nvPr/>
        </p:nvPicPr>
        <p:blipFill>
          <a:blip r:embed="rId3"/>
          <a:stretch>
            <a:fillRect/>
          </a:stretch>
        </p:blipFill>
        <p:spPr>
          <a:xfrm>
            <a:off x="698517" y="10855450"/>
            <a:ext cx="1250101" cy="1250101"/>
          </a:xfrm>
          <a:prstGeom prst="rect">
            <a:avLst/>
          </a:prstGeom>
          <a:ln w="12700">
            <a:miter lim="400000"/>
          </a:ln>
        </p:spPr>
      </p:pic>
      <p:pic>
        <p:nvPicPr>
          <p:cNvPr id="122" name="usask_usask_colour.png" descr="usask_usask_colour.png"/>
          <p:cNvPicPr>
            <a:picLocks noChangeAspect="1"/>
          </p:cNvPicPr>
          <p:nvPr/>
        </p:nvPicPr>
        <p:blipFill>
          <a:blip r:embed="rId4"/>
          <a:srcRect/>
          <a:stretch>
            <a:fillRect/>
          </a:stretch>
        </p:blipFill>
        <p:spPr>
          <a:xfrm>
            <a:off x="698262" y="12391745"/>
            <a:ext cx="3976513" cy="892222"/>
          </a:xfrm>
          <a:prstGeom prst="rect">
            <a:avLst/>
          </a:prstGeom>
          <a:ln w="12700">
            <a:miter lim="400000"/>
          </a:ln>
        </p:spPr>
      </p:pic>
      <p:sp>
        <p:nvSpPr>
          <p:cNvPr id="123" name="A benchmark for probabilistic seasonal streamflow forecasting across N. America"/>
          <p:cNvSpPr txBox="1">
            <a:spLocks noGrp="1"/>
          </p:cNvSpPr>
          <p:nvPr>
            <p:ph type="ctrTitle"/>
          </p:nvPr>
        </p:nvSpPr>
        <p:spPr>
          <a:xfrm>
            <a:off x="679155" y="2202250"/>
            <a:ext cx="11587075" cy="5260528"/>
          </a:xfrm>
          <a:prstGeom prst="rect">
            <a:avLst/>
          </a:prstGeom>
        </p:spPr>
        <p:txBody>
          <a:bodyPr>
            <a:normAutofit/>
          </a:bodyPr>
          <a:lstStyle>
            <a:lvl1pPr defTabSz="619125">
              <a:defRPr sz="6750">
                <a:latin typeface="Avenir Book"/>
                <a:ea typeface="Avenir Book"/>
                <a:cs typeface="Avenir Book"/>
                <a:sym typeface="Avenir Book"/>
              </a:defRPr>
            </a:lvl1pPr>
          </a:lstStyle>
          <a:p>
            <a:r>
              <a:rPr lang="en-CA" dirty="0"/>
              <a:t>A reproducible data-driven workflow for probabilistic seasonal streamflow forecasting over North America </a:t>
            </a:r>
            <a:endParaRPr dirty="0"/>
          </a:p>
        </p:txBody>
      </p:sp>
      <p:sp>
        <p:nvSpPr>
          <p:cNvPr id="124" name="Louise Arnal, Martyn Clark, Vincent Vionnet, Vincent Fortin, Paul Whitfield, Al Pietroniro &amp; Andy Wood"/>
          <p:cNvSpPr txBox="1">
            <a:spLocks noGrp="1"/>
          </p:cNvSpPr>
          <p:nvPr>
            <p:ph type="subTitle" sz="quarter" idx="1"/>
          </p:nvPr>
        </p:nvSpPr>
        <p:spPr>
          <a:xfrm>
            <a:off x="1840533" y="8388341"/>
            <a:ext cx="9264316" cy="1532615"/>
          </a:xfrm>
          <a:prstGeom prst="rect">
            <a:avLst/>
          </a:prstGeom>
        </p:spPr>
        <p:txBody>
          <a:bodyPr>
            <a:normAutofit fontScale="92500" lnSpcReduction="20000"/>
          </a:bodyPr>
          <a:lstStyle/>
          <a:p>
            <a:pPr defTabSz="775969">
              <a:defRPr sz="3854">
                <a:latin typeface="Avenir Book"/>
                <a:ea typeface="Avenir Book"/>
                <a:cs typeface="Avenir Book"/>
                <a:sym typeface="Avenir Book"/>
              </a:defRPr>
            </a:pPr>
            <a:r>
              <a:rPr dirty="0">
                <a:latin typeface="Avenir Heavy"/>
                <a:ea typeface="Avenir Heavy"/>
                <a:cs typeface="Avenir Heavy"/>
                <a:sym typeface="Avenir Heavy"/>
              </a:rPr>
              <a:t>Louise </a:t>
            </a:r>
            <a:r>
              <a:rPr dirty="0" err="1">
                <a:latin typeface="Avenir Heavy"/>
                <a:ea typeface="Avenir Heavy"/>
                <a:cs typeface="Avenir Heavy"/>
                <a:sym typeface="Avenir Heavy"/>
              </a:rPr>
              <a:t>Arnal</a:t>
            </a:r>
            <a:r>
              <a:rPr dirty="0"/>
              <a:t>, Martyn Clark, Vincent </a:t>
            </a:r>
            <a:r>
              <a:rPr lang="en-US" dirty="0"/>
              <a:t>Fortin, Al </a:t>
            </a:r>
            <a:r>
              <a:rPr lang="en-US" dirty="0" err="1"/>
              <a:t>Pietroniro</a:t>
            </a:r>
            <a:r>
              <a:rPr lang="en-US" dirty="0"/>
              <a:t>, Vincent </a:t>
            </a:r>
            <a:r>
              <a:rPr dirty="0" err="1"/>
              <a:t>Vionnet</a:t>
            </a:r>
            <a:r>
              <a:rPr dirty="0"/>
              <a:t>, Paul Whitfield &amp; Andy Wood</a:t>
            </a:r>
          </a:p>
        </p:txBody>
      </p:sp>
      <p:pic>
        <p:nvPicPr>
          <p:cNvPr id="125" name="NCAR-legacy-spellout-logo-blue.png" descr="NCAR-legacy-spellout-logo-blue.png"/>
          <p:cNvPicPr>
            <a:picLocks noChangeAspect="1"/>
          </p:cNvPicPr>
          <p:nvPr/>
        </p:nvPicPr>
        <p:blipFill>
          <a:blip r:embed="rId5"/>
          <a:stretch>
            <a:fillRect/>
          </a:stretch>
        </p:blipFill>
        <p:spPr>
          <a:xfrm>
            <a:off x="4976434" y="10959999"/>
            <a:ext cx="3620119" cy="1041004"/>
          </a:xfrm>
          <a:prstGeom prst="rect">
            <a:avLst/>
          </a:prstGeom>
          <a:ln w="12700">
            <a:miter lim="400000"/>
          </a:ln>
        </p:spPr>
      </p:pic>
      <p:pic>
        <p:nvPicPr>
          <p:cNvPr id="126" name="ECCC.png" descr="ECCC.png"/>
          <p:cNvPicPr>
            <a:picLocks noChangeAspect="1"/>
          </p:cNvPicPr>
          <p:nvPr/>
        </p:nvPicPr>
        <p:blipFill>
          <a:blip r:embed="rId6"/>
          <a:stretch>
            <a:fillRect/>
          </a:stretch>
        </p:blipFill>
        <p:spPr>
          <a:xfrm>
            <a:off x="5312620" y="12602989"/>
            <a:ext cx="6989678" cy="491463"/>
          </a:xfrm>
          <a:prstGeom prst="rect">
            <a:avLst/>
          </a:prstGeom>
          <a:ln w="12700">
            <a:miter lim="400000"/>
          </a:ln>
        </p:spPr>
      </p:pic>
      <p:pic>
        <p:nvPicPr>
          <p:cNvPr id="127" name="CH_logo_ 15x15_300_trans.png" descr="CH_logo_ 15x15_300_trans.png"/>
          <p:cNvPicPr>
            <a:picLocks noChangeAspect="1"/>
          </p:cNvPicPr>
          <p:nvPr/>
        </p:nvPicPr>
        <p:blipFill>
          <a:blip r:embed="rId7"/>
          <a:stretch>
            <a:fillRect/>
          </a:stretch>
        </p:blipFill>
        <p:spPr>
          <a:xfrm>
            <a:off x="2837476" y="10855450"/>
            <a:ext cx="1250101" cy="1250101"/>
          </a:xfrm>
          <a:prstGeom prst="rect">
            <a:avLst/>
          </a:prstGeom>
          <a:ln w="12700">
            <a:miter lim="400000"/>
          </a:ln>
        </p:spPr>
      </p:pic>
      <p:pic>
        <p:nvPicPr>
          <p:cNvPr id="128" name="UCal.png" descr="UCal.png"/>
          <p:cNvPicPr>
            <a:picLocks noChangeAspect="1"/>
          </p:cNvPicPr>
          <p:nvPr/>
        </p:nvPicPr>
        <p:blipFill>
          <a:blip r:embed="rId8">
            <a:clrChange>
              <a:clrFrom>
                <a:srgbClr val="FFFFFF"/>
              </a:clrFrom>
              <a:clrTo>
                <a:srgbClr val="FFFFFF">
                  <a:alpha val="0"/>
                </a:srgbClr>
              </a:clrTo>
            </a:clrChange>
          </a:blip>
          <a:stretch>
            <a:fillRect/>
          </a:stretch>
        </p:blipFill>
        <p:spPr>
          <a:xfrm>
            <a:off x="8465037" y="10859130"/>
            <a:ext cx="4111184" cy="1532615"/>
          </a:xfrm>
          <a:prstGeom prst="rect">
            <a:avLst/>
          </a:prstGeom>
          <a:ln w="12700">
            <a:miter lim="400000"/>
          </a:ln>
        </p:spPr>
      </p:pic>
      <p:sp>
        <p:nvSpPr>
          <p:cNvPr id="2" name="Louise Arnal, Martyn Clark, Vincent Vionnet, Vincent Fortin, Paul Whitfield, Al Pietroniro &amp; Andy Wood">
            <a:extLst>
              <a:ext uri="{FF2B5EF4-FFF2-40B4-BE49-F238E27FC236}">
                <a16:creationId xmlns:a16="http://schemas.microsoft.com/office/drawing/2014/main" id="{B99B739D-5803-D5C4-A5D8-67E4F3C7EB25}"/>
              </a:ext>
            </a:extLst>
          </p:cNvPr>
          <p:cNvSpPr txBox="1">
            <a:spLocks/>
          </p:cNvSpPr>
          <p:nvPr/>
        </p:nvSpPr>
        <p:spPr>
          <a:xfrm>
            <a:off x="2821722" y="729171"/>
            <a:ext cx="7301939" cy="547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defTabSz="775969" hangingPunct="1">
              <a:defRPr sz="3854">
                <a:latin typeface="Avenir Book"/>
                <a:ea typeface="Avenir Book"/>
                <a:cs typeface="Avenir Book"/>
                <a:sym typeface="Avenir Book"/>
              </a:defRPr>
            </a:pPr>
            <a:r>
              <a:rPr lang="en-CA" sz="3000" dirty="0">
                <a:latin typeface="Avenir Heavy"/>
                <a:ea typeface="Avenir Heavy"/>
                <a:cs typeface="Avenir Heavy"/>
                <a:sym typeface="Avenir Heavy"/>
              </a:rPr>
              <a:t>EGU 2023</a:t>
            </a:r>
            <a:endParaRPr lang="en-CA" sz="3000" dirty="0">
              <a:latin typeface="Avenir Book"/>
              <a:ea typeface="Avenir Book"/>
              <a:cs typeface="Avenir Book"/>
              <a:sym typeface="Avenir Book"/>
            </a:endParaRPr>
          </a:p>
        </p:txBody>
      </p:sp>
    </p:spTree>
    <p:extLst>
      <p:ext uri="{BB962C8B-B14F-4D97-AF65-F5344CB8AC3E}">
        <p14:creationId xmlns:p14="http://schemas.microsoft.com/office/powerpoint/2010/main" val="306222690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Motivation"/>
          <p:cNvSpPr txBox="1">
            <a:spLocks noGrp="1"/>
          </p:cNvSpPr>
          <p:nvPr>
            <p:ph type="title"/>
          </p:nvPr>
        </p:nvSpPr>
        <p:spPr>
          <a:xfrm>
            <a:off x="1126845" y="500623"/>
            <a:ext cx="11427619" cy="2088770"/>
          </a:xfrm>
          <a:prstGeom prst="rect">
            <a:avLst/>
          </a:prstGeom>
        </p:spPr>
        <p:txBody>
          <a:bodyPr>
            <a:normAutofit/>
          </a:bodyPr>
          <a:lstStyle>
            <a:lvl1pPr>
              <a:defRPr>
                <a:latin typeface="Avenir Book"/>
                <a:ea typeface="Avenir Book"/>
                <a:cs typeface="Avenir Book"/>
                <a:sym typeface="Avenir Book"/>
              </a:defRPr>
            </a:lvl1pPr>
          </a:lstStyle>
          <a:p>
            <a:pPr algn="l"/>
            <a:r>
              <a:rPr lang="en-US" dirty="0"/>
              <a:t>Background</a:t>
            </a:r>
            <a:endParaRPr dirty="0"/>
          </a:p>
        </p:txBody>
      </p:sp>
      <p:sp>
        <p:nvSpPr>
          <p:cNvPr id="131" name="Seasonal streamflow forecasts represent critical operational inputs for water sectors &amp; society…"/>
          <p:cNvSpPr txBox="1">
            <a:spLocks noGrp="1"/>
          </p:cNvSpPr>
          <p:nvPr>
            <p:ph type="body" sz="half" idx="1"/>
          </p:nvPr>
        </p:nvSpPr>
        <p:spPr>
          <a:xfrm>
            <a:off x="1689099" y="2589393"/>
            <a:ext cx="10865365" cy="10482392"/>
          </a:xfrm>
          <a:prstGeom prst="rect">
            <a:avLst/>
          </a:prstGeom>
        </p:spPr>
        <p:txBody>
          <a:bodyPr>
            <a:noAutofit/>
          </a:bodyPr>
          <a:lstStyle/>
          <a:p>
            <a:pPr marL="0" indent="0" defTabSz="767715">
              <a:spcBef>
                <a:spcPts val="2000"/>
              </a:spcBef>
              <a:buSzPct val="100000"/>
              <a:buNone/>
              <a:defRPr sz="4464">
                <a:latin typeface="Avenir Book"/>
                <a:ea typeface="Avenir Book"/>
                <a:cs typeface="Avenir Book"/>
                <a:sym typeface="Avenir Book"/>
              </a:defRPr>
            </a:pPr>
            <a:r>
              <a:rPr lang="en-US" sz="4000" b="1" dirty="0"/>
              <a:t>Context</a:t>
            </a:r>
          </a:p>
          <a:p>
            <a:pPr marL="1486800" indent="-928800" defTabSz="767715">
              <a:spcBef>
                <a:spcPts val="2000"/>
              </a:spcBef>
              <a:buSzPct val="100000"/>
              <a:defRPr sz="4464">
                <a:latin typeface="Avenir Book"/>
                <a:ea typeface="Avenir Book"/>
                <a:cs typeface="Avenir Book"/>
                <a:sym typeface="Avenir Book"/>
              </a:defRPr>
            </a:pPr>
            <a:r>
              <a:rPr sz="3500" dirty="0"/>
              <a:t>Seasonal streamflow forecasts </a:t>
            </a:r>
            <a:r>
              <a:rPr lang="en-US" sz="3500" dirty="0"/>
              <a:t>are critical for many </a:t>
            </a:r>
            <a:r>
              <a:rPr sz="3500" dirty="0"/>
              <a:t>water </a:t>
            </a:r>
            <a:r>
              <a:rPr lang="en-US" sz="3500" dirty="0"/>
              <a:t>sectors</a:t>
            </a:r>
            <a:r>
              <a:rPr sz="3500" dirty="0"/>
              <a:t> &amp;</a:t>
            </a:r>
            <a:r>
              <a:rPr lang="en-US" sz="3500" dirty="0"/>
              <a:t> for</a:t>
            </a:r>
            <a:r>
              <a:rPr sz="3500" dirty="0"/>
              <a:t> society</a:t>
            </a:r>
            <a:r>
              <a:rPr lang="en-US" sz="3500" dirty="0"/>
              <a:t>.</a:t>
            </a:r>
          </a:p>
          <a:p>
            <a:pPr marL="1486800" indent="-928800" defTabSz="767715">
              <a:spcBef>
                <a:spcPts val="2000"/>
              </a:spcBef>
              <a:buSzPct val="100000"/>
              <a:defRPr sz="4464">
                <a:latin typeface="Avenir Book"/>
                <a:ea typeface="Avenir Book"/>
                <a:cs typeface="Avenir Book"/>
                <a:sym typeface="Avenir Book"/>
              </a:defRPr>
            </a:pPr>
            <a:r>
              <a:rPr lang="en-US" sz="3500" dirty="0"/>
              <a:t>Initial hydrological conditions are an important source of seasonal hydrological predictability.</a:t>
            </a:r>
          </a:p>
          <a:p>
            <a:pPr marL="1486800" indent="-928800" defTabSz="767715">
              <a:spcBef>
                <a:spcPts val="2000"/>
              </a:spcBef>
              <a:buSzPct val="100000"/>
              <a:defRPr sz="4464">
                <a:latin typeface="Avenir Book"/>
                <a:ea typeface="Avenir Book"/>
                <a:cs typeface="Avenir Book"/>
                <a:sym typeface="Avenir Book"/>
              </a:defRPr>
            </a:pPr>
            <a:r>
              <a:rPr lang="en-CA" sz="3500" dirty="0"/>
              <a:t>In high-latitude &amp;/or high-altitude headwater basins across N. America, s</a:t>
            </a:r>
            <a:r>
              <a:rPr sz="3500" dirty="0" err="1"/>
              <a:t>now</a:t>
            </a:r>
            <a:r>
              <a:rPr lang="en-US" sz="3500" dirty="0" err="1"/>
              <a:t>melt</a:t>
            </a:r>
            <a:r>
              <a:rPr sz="3500" dirty="0"/>
              <a:t> is </a:t>
            </a:r>
            <a:r>
              <a:rPr lang="en-US" sz="3500" dirty="0"/>
              <a:t>the main source</a:t>
            </a:r>
            <a:r>
              <a:rPr sz="3500" dirty="0"/>
              <a:t> of runoff generation</a:t>
            </a:r>
            <a:r>
              <a:rPr lang="en-US" sz="3500" dirty="0"/>
              <a:t>.</a:t>
            </a:r>
          </a:p>
          <a:p>
            <a:pPr marL="0" indent="0" defTabSz="767715">
              <a:spcBef>
                <a:spcPts val="2000"/>
              </a:spcBef>
              <a:buSzPct val="100000"/>
              <a:buNone/>
              <a:defRPr sz="4464">
                <a:latin typeface="Avenir Book"/>
                <a:ea typeface="Avenir Book"/>
                <a:cs typeface="Avenir Book"/>
                <a:sym typeface="Avenir Book"/>
              </a:defRPr>
            </a:pPr>
            <a:endParaRPr sz="2000" dirty="0"/>
          </a:p>
          <a:p>
            <a:pPr marL="0" indent="0" defTabSz="767715">
              <a:spcBef>
                <a:spcPts val="2000"/>
              </a:spcBef>
              <a:buSzPct val="100000"/>
              <a:buNone/>
              <a:defRPr sz="4464">
                <a:latin typeface="Avenir Book"/>
                <a:ea typeface="Avenir Book"/>
                <a:cs typeface="Avenir Book"/>
                <a:sym typeface="Avenir Book"/>
              </a:defRPr>
            </a:pPr>
            <a:r>
              <a:rPr lang="en-US" sz="4000" b="1" dirty="0"/>
              <a:t>Aims</a:t>
            </a:r>
          </a:p>
          <a:p>
            <a:pPr marL="1486500" lvl="1" indent="-927700" defTabSz="767715">
              <a:spcBef>
                <a:spcPts val="2000"/>
              </a:spcBef>
              <a:buSzPct val="100000"/>
              <a:buFont typeface="+mj-lt"/>
              <a:buAutoNum type="arabicPeriod"/>
              <a:defRPr sz="4464">
                <a:latin typeface="Avenir Book"/>
                <a:ea typeface="Avenir Book"/>
                <a:cs typeface="Avenir Book"/>
                <a:sym typeface="Avenir Book"/>
              </a:defRPr>
            </a:pPr>
            <a:r>
              <a:rPr lang="en-CA" sz="3500" dirty="0"/>
              <a:t>Benchmark the skill of probabilistic seasonal streamflow forecasts in snow-fed river basins across N. America. </a:t>
            </a:r>
          </a:p>
          <a:p>
            <a:pPr marL="1486500" lvl="1" indent="-927700" defTabSz="767715">
              <a:spcBef>
                <a:spcPts val="2000"/>
              </a:spcBef>
              <a:buSzPct val="100000"/>
              <a:buFont typeface="+mj-lt"/>
              <a:buAutoNum type="arabicPeriod"/>
              <a:defRPr sz="4464">
                <a:latin typeface="Avenir Book"/>
                <a:ea typeface="Avenir Book"/>
                <a:cs typeface="Avenir Book"/>
                <a:sym typeface="Avenir Book"/>
              </a:defRPr>
            </a:pPr>
            <a:r>
              <a:rPr lang="en-CA" sz="3500" dirty="0"/>
              <a:t>Develop a reproducible workflow for data-driven forecasting.</a:t>
            </a:r>
            <a:endParaRPr sz="3500" dirty="0"/>
          </a:p>
        </p:txBody>
      </p:sp>
      <p:sp>
        <p:nvSpPr>
          <p:cNvPr id="4" name="Rectangle 3">
            <a:extLst>
              <a:ext uri="{FF2B5EF4-FFF2-40B4-BE49-F238E27FC236}">
                <a16:creationId xmlns:a16="http://schemas.microsoft.com/office/drawing/2014/main" id="{F6055F35-412D-2447-E5A5-68C4924B6470}"/>
              </a:ext>
            </a:extLst>
          </p:cNvPr>
          <p:cNvSpPr/>
          <p:nvPr/>
        </p:nvSpPr>
        <p:spPr>
          <a:xfrm rot="18462325">
            <a:off x="20022242" y="6192055"/>
            <a:ext cx="2651744" cy="1140288"/>
          </a:xfrm>
          <a:prstGeom prst="rect">
            <a:avLst/>
          </a:prstGeom>
          <a:noFill/>
        </p:spPr>
        <p:txBody>
          <a:bodyPr wrap="none" lIns="91440" tIns="45720" rIns="91440" bIns="45720">
            <a:prstTxWarp prst="textArchDown">
              <a:avLst>
                <a:gd name="adj" fmla="val 21451247"/>
              </a:avLst>
            </a:prstTxWarp>
            <a:spAutoFit/>
          </a:bodyPr>
          <a:lstStyle/>
          <a:p>
            <a:r>
              <a:rPr lang="en-CA" sz="2000" b="0" i="1" dirty="0">
                <a:latin typeface="Avenir Book" panose="02000503020000020003" pitchFamily="2" charset="0"/>
              </a:rPr>
              <a:t>Phillip Harder, </a:t>
            </a:r>
            <a:r>
              <a:rPr lang="en-CA" sz="2000" b="0" i="1" dirty="0" err="1">
                <a:latin typeface="Avenir Book" panose="02000503020000020003" pitchFamily="2" charset="0"/>
              </a:rPr>
              <a:t>USask</a:t>
            </a:r>
            <a:endParaRPr lang="en-CA" sz="2000" b="0" i="1" dirty="0">
              <a:latin typeface="Avenir Book" panose="02000503020000020003" pitchFamily="2" charset="0"/>
            </a:endParaRPr>
          </a:p>
        </p:txBody>
      </p:sp>
      <p:pic>
        <p:nvPicPr>
          <p:cNvPr id="8" name="Picture 7">
            <a:extLst>
              <a:ext uri="{FF2B5EF4-FFF2-40B4-BE49-F238E27FC236}">
                <a16:creationId xmlns:a16="http://schemas.microsoft.com/office/drawing/2014/main" id="{E74821B2-6E80-C9A3-E4F7-F8F54FCE0FBF}"/>
              </a:ext>
            </a:extLst>
          </p:cNvPr>
          <p:cNvPicPr>
            <a:picLocks noChangeAspect="1"/>
          </p:cNvPicPr>
          <p:nvPr/>
        </p:nvPicPr>
        <p:blipFill rotWithShape="1">
          <a:blip r:embed="rId2"/>
          <a:srcRect l="18224" t="25234" r="41067" b="28468"/>
          <a:stretch/>
        </p:blipFill>
        <p:spPr>
          <a:xfrm rot="19431930">
            <a:off x="19821750" y="9136910"/>
            <a:ext cx="3942634" cy="4184019"/>
          </a:xfrm>
          <a:prstGeom prst="teardrop">
            <a:avLst>
              <a:gd name="adj" fmla="val 124662"/>
            </a:avLst>
          </a:prstGeom>
          <a:ln>
            <a:solidFill>
              <a:schemeClr val="tx1">
                <a:lumMod val="50000"/>
                <a:lumOff val="50000"/>
              </a:schemeClr>
            </a:solidFill>
          </a:ln>
        </p:spPr>
      </p:pic>
      <p:pic>
        <p:nvPicPr>
          <p:cNvPr id="12" name="Picture 11">
            <a:extLst>
              <a:ext uri="{FF2B5EF4-FFF2-40B4-BE49-F238E27FC236}">
                <a16:creationId xmlns:a16="http://schemas.microsoft.com/office/drawing/2014/main" id="{79BD9BFB-EBD1-C01F-6127-C815D91955BC}"/>
              </a:ext>
            </a:extLst>
          </p:cNvPr>
          <p:cNvPicPr>
            <a:picLocks noChangeAspect="1"/>
          </p:cNvPicPr>
          <p:nvPr/>
        </p:nvPicPr>
        <p:blipFill rotWithShape="1">
          <a:blip r:embed="rId3"/>
          <a:srcRect l="23459" t="18562" r="20631" b="26012"/>
          <a:stretch/>
        </p:blipFill>
        <p:spPr>
          <a:xfrm rot="19352178">
            <a:off x="14701634" y="7666861"/>
            <a:ext cx="4087334" cy="4210358"/>
          </a:xfrm>
          <a:prstGeom prst="teardrop">
            <a:avLst>
              <a:gd name="adj" fmla="val 120213"/>
            </a:avLst>
          </a:prstGeom>
          <a:ln>
            <a:solidFill>
              <a:schemeClr val="tx1">
                <a:lumMod val="50000"/>
                <a:lumOff val="50000"/>
              </a:schemeClr>
            </a:solidFill>
          </a:ln>
        </p:spPr>
      </p:pic>
      <p:pic>
        <p:nvPicPr>
          <p:cNvPr id="18" name="Picture 17">
            <a:extLst>
              <a:ext uri="{FF2B5EF4-FFF2-40B4-BE49-F238E27FC236}">
                <a16:creationId xmlns:a16="http://schemas.microsoft.com/office/drawing/2014/main" id="{53E82940-C955-EB4C-DBF6-27682E0F048F}"/>
              </a:ext>
            </a:extLst>
          </p:cNvPr>
          <p:cNvPicPr>
            <a:picLocks noChangeAspect="1"/>
          </p:cNvPicPr>
          <p:nvPr/>
        </p:nvPicPr>
        <p:blipFill rotWithShape="1">
          <a:blip r:embed="rId4"/>
          <a:srcRect l="19226" t="21372" r="39342" b="36174"/>
          <a:stretch/>
        </p:blipFill>
        <p:spPr>
          <a:xfrm rot="18954011">
            <a:off x="13445400" y="1482651"/>
            <a:ext cx="4123143" cy="4230530"/>
          </a:xfrm>
          <a:prstGeom prst="teardrop">
            <a:avLst>
              <a:gd name="adj" fmla="val 121375"/>
            </a:avLst>
          </a:prstGeom>
          <a:ln>
            <a:solidFill>
              <a:schemeClr val="tx1">
                <a:lumMod val="50000"/>
                <a:lumOff val="50000"/>
              </a:schemeClr>
            </a:solidFill>
          </a:ln>
        </p:spPr>
      </p:pic>
      <p:sp>
        <p:nvSpPr>
          <p:cNvPr id="2" name="Rectangle 1">
            <a:extLst>
              <a:ext uri="{FF2B5EF4-FFF2-40B4-BE49-F238E27FC236}">
                <a16:creationId xmlns:a16="http://schemas.microsoft.com/office/drawing/2014/main" id="{9181311B-61F0-FC0D-9EC0-A9BCC1B55A94}"/>
              </a:ext>
            </a:extLst>
          </p:cNvPr>
          <p:cNvSpPr/>
          <p:nvPr/>
        </p:nvSpPr>
        <p:spPr>
          <a:xfrm>
            <a:off x="1253844" y="2216178"/>
            <a:ext cx="8372756" cy="146022"/>
          </a:xfrm>
          <a:prstGeom prst="rect">
            <a:avLst/>
          </a:prstGeom>
          <a:gradFill flip="none" rotWithShape="1">
            <a:gsLst>
              <a:gs pos="0">
                <a:schemeClr val="accent6">
                  <a:lumMod val="5000"/>
                  <a:lumOff val="95000"/>
                </a:schemeClr>
              </a:gs>
              <a:gs pos="73000">
                <a:srgbClr val="26408D"/>
              </a:gs>
              <a:gs pos="83000">
                <a:srgbClr val="26408D"/>
              </a:gs>
              <a:gs pos="100000">
                <a:srgbClr val="26408D"/>
              </a:gs>
            </a:gsLst>
            <a:lin ang="108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Avenir Book" panose="02000503020000020003" pitchFamily="2" charset="0"/>
            </a:endParaRPr>
          </a:p>
        </p:txBody>
      </p:sp>
      <p:pic>
        <p:nvPicPr>
          <p:cNvPr id="15" name="Picture 14">
            <a:extLst>
              <a:ext uri="{FF2B5EF4-FFF2-40B4-BE49-F238E27FC236}">
                <a16:creationId xmlns:a16="http://schemas.microsoft.com/office/drawing/2014/main" id="{86B32C3A-33C1-49E4-E7D0-2845667F600F}"/>
              </a:ext>
            </a:extLst>
          </p:cNvPr>
          <p:cNvPicPr>
            <a:picLocks noChangeAspect="1"/>
          </p:cNvPicPr>
          <p:nvPr/>
        </p:nvPicPr>
        <p:blipFill rotWithShape="1">
          <a:blip r:embed="rId5"/>
          <a:srcRect l="28762" t="37956" r="28763" b="20053"/>
          <a:stretch/>
        </p:blipFill>
        <p:spPr>
          <a:xfrm rot="19002681">
            <a:off x="18253296" y="3982245"/>
            <a:ext cx="3757986" cy="3729828"/>
          </a:xfrm>
          <a:prstGeom prst="teardrop">
            <a:avLst>
              <a:gd name="adj" fmla="val 118465"/>
            </a:avLst>
          </a:prstGeom>
          <a:ln>
            <a:solidFill>
              <a:schemeClr val="tx1">
                <a:lumMod val="50000"/>
                <a:lumOff val="50000"/>
              </a:schemeClr>
            </a:solidFill>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otivation">
            <a:extLst>
              <a:ext uri="{FF2B5EF4-FFF2-40B4-BE49-F238E27FC236}">
                <a16:creationId xmlns:a16="http://schemas.microsoft.com/office/drawing/2014/main" id="{9E56B248-848C-5D6C-3ED9-DDE060290F5A}"/>
              </a:ext>
            </a:extLst>
          </p:cNvPr>
          <p:cNvSpPr txBox="1">
            <a:spLocks noGrp="1"/>
          </p:cNvSpPr>
          <p:nvPr>
            <p:ph type="title"/>
          </p:nvPr>
        </p:nvSpPr>
        <p:spPr>
          <a:xfrm>
            <a:off x="1126845" y="500623"/>
            <a:ext cx="6585488" cy="2088770"/>
          </a:xfrm>
          <a:prstGeom prst="rect">
            <a:avLst/>
          </a:prstGeom>
        </p:spPr>
        <p:txBody>
          <a:bodyPr>
            <a:normAutofit/>
          </a:bodyPr>
          <a:lstStyle>
            <a:lvl1pPr>
              <a:defRPr>
                <a:latin typeface="Avenir Book"/>
                <a:ea typeface="Avenir Book"/>
                <a:cs typeface="Avenir Book"/>
                <a:sym typeface="Avenir Book"/>
              </a:defRPr>
            </a:lvl1pPr>
          </a:lstStyle>
          <a:p>
            <a:pPr algn="l"/>
            <a:r>
              <a:rPr lang="en-US" dirty="0"/>
              <a:t>Workflow</a:t>
            </a:r>
            <a:endParaRPr dirty="0"/>
          </a:p>
        </p:txBody>
      </p:sp>
      <p:sp>
        <p:nvSpPr>
          <p:cNvPr id="12" name="Rounded Rectangle 11">
            <a:extLst>
              <a:ext uri="{FF2B5EF4-FFF2-40B4-BE49-F238E27FC236}">
                <a16:creationId xmlns:a16="http://schemas.microsoft.com/office/drawing/2014/main" id="{D3396835-EF28-1EB7-E4D8-A80A5D21A102}"/>
              </a:ext>
            </a:extLst>
          </p:cNvPr>
          <p:cNvSpPr/>
          <p:nvPr/>
        </p:nvSpPr>
        <p:spPr>
          <a:xfrm>
            <a:off x="732045" y="4097877"/>
            <a:ext cx="5523776" cy="2310909"/>
          </a:xfrm>
          <a:prstGeom prst="roundRect">
            <a:avLst/>
          </a:prstGeom>
          <a:solidFill>
            <a:srgbClr val="01508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CA" sz="3500" i="0" u="none" strike="noStrike" cap="none" spc="0" normalizeH="0" baseline="0" dirty="0">
                <a:ln>
                  <a:noFill/>
                </a:ln>
                <a:solidFill>
                  <a:srgbClr val="FFFFFF"/>
                </a:solidFill>
                <a:effectLst/>
                <a:uFillTx/>
                <a:latin typeface="Avenir Book" panose="02000503020000020003" pitchFamily="2" charset="0"/>
                <a:ea typeface="+mn-ea"/>
                <a:cs typeface="+mn-cs"/>
                <a:sym typeface="Helvetica Neue Medium"/>
              </a:rPr>
              <a:t>Regime classification</a:t>
            </a:r>
          </a:p>
        </p:txBody>
      </p:sp>
      <p:sp>
        <p:nvSpPr>
          <p:cNvPr id="13" name="Rounded Rectangle 12">
            <a:extLst>
              <a:ext uri="{FF2B5EF4-FFF2-40B4-BE49-F238E27FC236}">
                <a16:creationId xmlns:a16="http://schemas.microsoft.com/office/drawing/2014/main" id="{642A152B-3956-5B8C-6FC8-5F21542EC7A1}"/>
              </a:ext>
            </a:extLst>
          </p:cNvPr>
          <p:cNvSpPr/>
          <p:nvPr/>
        </p:nvSpPr>
        <p:spPr>
          <a:xfrm>
            <a:off x="6668224" y="4097877"/>
            <a:ext cx="5523776" cy="2310909"/>
          </a:xfrm>
          <a:prstGeom prst="roundRect">
            <a:avLst/>
          </a:prstGeom>
          <a:solidFill>
            <a:srgbClr val="01508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CA" sz="3500" i="0" u="none" strike="noStrike" cap="none" spc="0" normalizeH="0" baseline="0">
                <a:ln>
                  <a:noFill/>
                </a:ln>
                <a:solidFill>
                  <a:srgbClr val="FFFFFF"/>
                </a:solidFill>
                <a:effectLst/>
                <a:uFillTx/>
                <a:latin typeface="Avenir Book" panose="02000503020000020003" pitchFamily="2" charset="0"/>
                <a:ea typeface="+mn-ea"/>
                <a:cs typeface="+mn-cs"/>
                <a:sym typeface="Helvetica Neue Medium"/>
              </a:rPr>
              <a:t>Data pre-processing</a:t>
            </a:r>
          </a:p>
        </p:txBody>
      </p:sp>
      <p:sp>
        <p:nvSpPr>
          <p:cNvPr id="14" name="Rounded Rectangle 13">
            <a:extLst>
              <a:ext uri="{FF2B5EF4-FFF2-40B4-BE49-F238E27FC236}">
                <a16:creationId xmlns:a16="http://schemas.microsoft.com/office/drawing/2014/main" id="{DE7D229E-1283-3C3B-B743-275E02787D24}"/>
              </a:ext>
            </a:extLst>
          </p:cNvPr>
          <p:cNvSpPr/>
          <p:nvPr/>
        </p:nvSpPr>
        <p:spPr>
          <a:xfrm>
            <a:off x="12604402" y="4097877"/>
            <a:ext cx="5523775" cy="2310909"/>
          </a:xfrm>
          <a:prstGeom prst="roundRect">
            <a:avLst/>
          </a:prstGeom>
          <a:solidFill>
            <a:srgbClr val="01508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CA" sz="3500" i="0" u="none" strike="noStrike" cap="none" spc="0" normalizeH="0" baseline="0">
                <a:ln>
                  <a:noFill/>
                </a:ln>
                <a:solidFill>
                  <a:srgbClr val="FFFFFF"/>
                </a:solidFill>
                <a:effectLst/>
                <a:uFillTx/>
                <a:latin typeface="Avenir Book" panose="02000503020000020003" pitchFamily="2" charset="0"/>
                <a:ea typeface="+mn-ea"/>
                <a:cs typeface="+mn-cs"/>
                <a:sym typeface="Helvetica Neue Medium"/>
              </a:rPr>
              <a:t>Forecasting</a:t>
            </a:r>
          </a:p>
        </p:txBody>
      </p:sp>
      <p:sp>
        <p:nvSpPr>
          <p:cNvPr id="15" name="Rounded Rectangle 14">
            <a:extLst>
              <a:ext uri="{FF2B5EF4-FFF2-40B4-BE49-F238E27FC236}">
                <a16:creationId xmlns:a16="http://schemas.microsoft.com/office/drawing/2014/main" id="{E7022DDE-EFE8-1F83-D320-DC5C5FF195F7}"/>
              </a:ext>
            </a:extLst>
          </p:cNvPr>
          <p:cNvSpPr/>
          <p:nvPr/>
        </p:nvSpPr>
        <p:spPr>
          <a:xfrm>
            <a:off x="18540579" y="4097877"/>
            <a:ext cx="5451008" cy="2310909"/>
          </a:xfrm>
          <a:prstGeom prst="roundRect">
            <a:avLst/>
          </a:prstGeom>
          <a:solidFill>
            <a:srgbClr val="01508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CA" sz="3500" i="0" u="none" strike="noStrike" cap="none" spc="0" normalizeH="0" baseline="0" dirty="0">
                <a:ln>
                  <a:noFill/>
                </a:ln>
                <a:solidFill>
                  <a:srgbClr val="FFFFFF"/>
                </a:solidFill>
                <a:effectLst/>
                <a:uFillTx/>
                <a:latin typeface="Avenir Book" panose="02000503020000020003" pitchFamily="2" charset="0"/>
                <a:ea typeface="+mn-ea"/>
                <a:cs typeface="+mn-cs"/>
                <a:sym typeface="Helvetica Neue Medium"/>
              </a:rPr>
              <a:t>Hindcast verification</a:t>
            </a:r>
          </a:p>
        </p:txBody>
      </p:sp>
      <p:sp>
        <p:nvSpPr>
          <p:cNvPr id="16" name="Rounded Rectangle 15">
            <a:extLst>
              <a:ext uri="{FF2B5EF4-FFF2-40B4-BE49-F238E27FC236}">
                <a16:creationId xmlns:a16="http://schemas.microsoft.com/office/drawing/2014/main" id="{6DB94168-ADD8-565D-B839-440BAB22223F}"/>
              </a:ext>
            </a:extLst>
          </p:cNvPr>
          <p:cNvSpPr/>
          <p:nvPr/>
        </p:nvSpPr>
        <p:spPr>
          <a:xfrm>
            <a:off x="6668224" y="6778318"/>
            <a:ext cx="5523776" cy="3296583"/>
          </a:xfrm>
          <a:prstGeom prst="roundRect">
            <a:avLst/>
          </a:prstGeom>
          <a:noFill/>
          <a:ln w="12700" cap="flat">
            <a:solidFill>
              <a:srgbClr val="01508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noAutofit/>
          </a:bodyPr>
          <a:lstStyle/>
          <a:p>
            <a:pPr marL="360000" indent="-360000" algn="l">
              <a:spcAft>
                <a:spcPts val="1000"/>
              </a:spcAft>
              <a:buFont typeface="Arial" panose="020B0604020202020204" pitchFamily="34" charset="0"/>
              <a:buChar char="•"/>
            </a:pPr>
            <a:r>
              <a:rPr lang="en-CA" sz="2900" b="0" dirty="0">
                <a:solidFill>
                  <a:schemeClr val="tx1"/>
                </a:solidFill>
                <a:latin typeface="Avenir Book" panose="02000503020000020003" pitchFamily="2" charset="0"/>
                <a:ea typeface="+mn-ea"/>
                <a:cs typeface="+mn-cs"/>
                <a:sym typeface="Helvetica Neue Medium"/>
              </a:rPr>
              <a:t>Predictors: SWE gap filling (using quantile mapping) &amp; principal component analysis. </a:t>
            </a:r>
          </a:p>
          <a:p>
            <a:pPr marL="360000" marR="0" indent="-360000" algn="l" defTabSz="825500" rtl="0" fontAlgn="auto" latinLnBrk="0" hangingPunct="0">
              <a:lnSpc>
                <a:spcPct val="100000"/>
              </a:lnSpc>
              <a:spcBef>
                <a:spcPts val="0"/>
              </a:spcBef>
              <a:buClrTx/>
              <a:buSzTx/>
              <a:buFont typeface="Arial" panose="020B0604020202020204" pitchFamily="34" charset="0"/>
              <a:buChar char="•"/>
              <a:tabLst/>
            </a:pPr>
            <a:r>
              <a:rPr lang="en-CA" sz="2900" b="0" dirty="0">
                <a:solidFill>
                  <a:schemeClr val="tx1"/>
                </a:solidFill>
                <a:latin typeface="Avenir Book" panose="02000503020000020003" pitchFamily="2" charset="0"/>
                <a:ea typeface="+mn-ea"/>
                <a:cs typeface="+mn-cs"/>
                <a:sym typeface="Helvetica Neue Medium"/>
              </a:rPr>
              <a:t>Predictands: Daily </a:t>
            </a:r>
            <a:r>
              <a:rPr lang="en-CA" sz="2900" b="0" dirty="0" err="1">
                <a:solidFill>
                  <a:schemeClr val="tx1"/>
                </a:solidFill>
                <a:latin typeface="Avenir Book" panose="02000503020000020003" pitchFamily="2" charset="0"/>
                <a:ea typeface="+mn-ea"/>
                <a:cs typeface="+mn-cs"/>
                <a:sym typeface="Helvetica Neue Medium"/>
              </a:rPr>
              <a:t>streamflows</a:t>
            </a:r>
            <a:r>
              <a:rPr lang="en-CA" sz="2900" b="0" dirty="0">
                <a:solidFill>
                  <a:schemeClr val="tx1"/>
                </a:solidFill>
                <a:latin typeface="Avenir Book" panose="02000503020000020003" pitchFamily="2" charset="0"/>
                <a:ea typeface="+mn-ea"/>
                <a:cs typeface="+mn-cs"/>
                <a:sym typeface="Helvetica Neue Medium"/>
              </a:rPr>
              <a:t> to volumes.</a:t>
            </a:r>
          </a:p>
        </p:txBody>
      </p:sp>
      <p:sp>
        <p:nvSpPr>
          <p:cNvPr id="17" name="Rounded Rectangle 16">
            <a:extLst>
              <a:ext uri="{FF2B5EF4-FFF2-40B4-BE49-F238E27FC236}">
                <a16:creationId xmlns:a16="http://schemas.microsoft.com/office/drawing/2014/main" id="{5C12C529-B895-3CF4-5CD5-F8C276C26C0D}"/>
              </a:ext>
            </a:extLst>
          </p:cNvPr>
          <p:cNvSpPr/>
          <p:nvPr/>
        </p:nvSpPr>
        <p:spPr>
          <a:xfrm>
            <a:off x="12604402" y="6778318"/>
            <a:ext cx="5523776" cy="3296584"/>
          </a:xfrm>
          <a:prstGeom prst="roundRect">
            <a:avLst/>
          </a:prstGeom>
          <a:noFill/>
          <a:ln w="12700" cap="flat">
            <a:solidFill>
              <a:srgbClr val="01508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noAutofit/>
          </a:bodyPr>
          <a:lstStyle/>
          <a:p>
            <a:pPr marL="0" marR="0" indent="0" defTabSz="825500" rtl="0" fontAlgn="auto" latinLnBrk="0" hangingPunct="0">
              <a:lnSpc>
                <a:spcPct val="100000"/>
              </a:lnSpc>
              <a:spcBef>
                <a:spcPts val="0"/>
              </a:spcBef>
              <a:spcAft>
                <a:spcPts val="0"/>
              </a:spcAft>
              <a:buClrTx/>
              <a:buSzTx/>
              <a:buFontTx/>
              <a:buNone/>
              <a:tabLst/>
            </a:pPr>
            <a:r>
              <a:rPr lang="en-CA" sz="2900" b="0" dirty="0">
                <a:solidFill>
                  <a:schemeClr val="tx1"/>
                </a:solidFill>
                <a:latin typeface="Avenir Book" panose="02000503020000020003" pitchFamily="2" charset="0"/>
                <a:ea typeface="+mn-ea"/>
                <a:cs typeface="+mn-cs"/>
                <a:sym typeface="Helvetica Neue Medium"/>
              </a:rPr>
              <a:t>OLS regression to produce seasonal ensemble volume hindcasts. Hindcasts for Jan-Sep, Feb-Sep, …, Sep produced on the 1</a:t>
            </a:r>
            <a:r>
              <a:rPr lang="en-CA" sz="2900" b="0" baseline="30000" dirty="0">
                <a:solidFill>
                  <a:schemeClr val="tx1"/>
                </a:solidFill>
                <a:latin typeface="Avenir Book" panose="02000503020000020003" pitchFamily="2" charset="0"/>
                <a:ea typeface="+mn-ea"/>
                <a:cs typeface="+mn-cs"/>
                <a:sym typeface="Helvetica Neue Medium"/>
              </a:rPr>
              <a:t>st</a:t>
            </a:r>
            <a:r>
              <a:rPr lang="en-CA" sz="2900" b="0" dirty="0">
                <a:solidFill>
                  <a:schemeClr val="tx1"/>
                </a:solidFill>
                <a:latin typeface="Avenir Book" panose="02000503020000020003" pitchFamily="2" charset="0"/>
                <a:ea typeface="+mn-ea"/>
                <a:cs typeface="+mn-cs"/>
                <a:sym typeface="Helvetica Neue Medium"/>
              </a:rPr>
              <a:t> Jan, 1</a:t>
            </a:r>
            <a:r>
              <a:rPr lang="en-CA" sz="2900" b="0" baseline="30000" dirty="0">
                <a:solidFill>
                  <a:schemeClr val="tx1"/>
                </a:solidFill>
                <a:latin typeface="Avenir Book" panose="02000503020000020003" pitchFamily="2" charset="0"/>
                <a:ea typeface="+mn-ea"/>
                <a:cs typeface="+mn-cs"/>
                <a:sym typeface="Helvetica Neue Medium"/>
              </a:rPr>
              <a:t>st</a:t>
            </a:r>
            <a:r>
              <a:rPr lang="en-CA" sz="2900" b="0" dirty="0">
                <a:solidFill>
                  <a:schemeClr val="tx1"/>
                </a:solidFill>
                <a:latin typeface="Avenir Book" panose="02000503020000020003" pitchFamily="2" charset="0"/>
                <a:ea typeface="+mn-ea"/>
                <a:cs typeface="+mn-cs"/>
                <a:sym typeface="Helvetica Neue Medium"/>
              </a:rPr>
              <a:t> Feb, …, 1</a:t>
            </a:r>
            <a:r>
              <a:rPr lang="en-CA" sz="2900" b="0" baseline="30000" dirty="0">
                <a:solidFill>
                  <a:schemeClr val="tx1"/>
                </a:solidFill>
                <a:latin typeface="Avenir Book" panose="02000503020000020003" pitchFamily="2" charset="0"/>
                <a:ea typeface="+mn-ea"/>
                <a:cs typeface="+mn-cs"/>
                <a:sym typeface="Helvetica Neue Medium"/>
              </a:rPr>
              <a:t>st</a:t>
            </a:r>
            <a:r>
              <a:rPr lang="en-CA" sz="2900" b="0" dirty="0">
                <a:solidFill>
                  <a:schemeClr val="tx1"/>
                </a:solidFill>
                <a:latin typeface="Avenir Book" panose="02000503020000020003" pitchFamily="2" charset="0"/>
                <a:ea typeface="+mn-ea"/>
                <a:cs typeface="+mn-cs"/>
                <a:sym typeface="Helvetica Neue Medium"/>
              </a:rPr>
              <a:t> Sep.</a:t>
            </a:r>
            <a:endParaRPr kumimoji="0" lang="en-CA" sz="2900" b="0" i="0" u="none" strike="noStrike" cap="none" spc="0" normalizeH="0" baseline="0" dirty="0">
              <a:ln>
                <a:noFill/>
              </a:ln>
              <a:solidFill>
                <a:schemeClr val="tx1"/>
              </a:solidFill>
              <a:effectLst/>
              <a:uFillTx/>
              <a:latin typeface="Avenir Book" panose="02000503020000020003" pitchFamily="2" charset="0"/>
              <a:ea typeface="+mn-ea"/>
              <a:cs typeface="+mn-cs"/>
              <a:sym typeface="Helvetica Neue Medium"/>
            </a:endParaRPr>
          </a:p>
        </p:txBody>
      </p:sp>
      <p:sp>
        <p:nvSpPr>
          <p:cNvPr id="23" name="Rounded Rectangle 22">
            <a:extLst>
              <a:ext uri="{FF2B5EF4-FFF2-40B4-BE49-F238E27FC236}">
                <a16:creationId xmlns:a16="http://schemas.microsoft.com/office/drawing/2014/main" id="{C4039B21-8B0D-F36F-DB47-44A7113FF7EB}"/>
              </a:ext>
            </a:extLst>
          </p:cNvPr>
          <p:cNvSpPr/>
          <p:nvPr/>
        </p:nvSpPr>
        <p:spPr>
          <a:xfrm>
            <a:off x="732046" y="6778318"/>
            <a:ext cx="5523776" cy="3296583"/>
          </a:xfrm>
          <a:prstGeom prst="roundRect">
            <a:avLst/>
          </a:prstGeom>
          <a:noFill/>
          <a:ln w="12700" cap="flat">
            <a:solidFill>
              <a:srgbClr val="01508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noAutofit/>
          </a:bodyPr>
          <a:lstStyle/>
          <a:p>
            <a:pPr marL="0" marR="0" indent="0" defTabSz="825500" rtl="0" fontAlgn="auto" latinLnBrk="0" hangingPunct="0">
              <a:lnSpc>
                <a:spcPct val="100000"/>
              </a:lnSpc>
              <a:spcBef>
                <a:spcPts val="0"/>
              </a:spcBef>
              <a:spcAft>
                <a:spcPts val="0"/>
              </a:spcAft>
              <a:buClrTx/>
              <a:buSzTx/>
              <a:buFontTx/>
              <a:buNone/>
              <a:tabLst/>
            </a:pPr>
            <a:r>
              <a:rPr lang="en-CA" b="0" dirty="0">
                <a:solidFill>
                  <a:schemeClr val="tx1"/>
                </a:solidFill>
                <a:latin typeface="Avenir Book" panose="02000503020000020003" pitchFamily="2" charset="0"/>
                <a:ea typeface="+mn-ea"/>
                <a:cs typeface="+mn-cs"/>
                <a:sym typeface="Helvetica Neue Medium"/>
              </a:rPr>
              <a:t>Circular statistics* to identify snow-fed basins across N. America.</a:t>
            </a:r>
          </a:p>
          <a:p>
            <a:pPr marL="0" marR="0" indent="0" defTabSz="825500" rtl="0" fontAlgn="auto" latinLnBrk="0" hangingPunct="0">
              <a:lnSpc>
                <a:spcPct val="100000"/>
              </a:lnSpc>
              <a:spcBef>
                <a:spcPts val="0"/>
              </a:spcBef>
              <a:spcAft>
                <a:spcPts val="0"/>
              </a:spcAft>
              <a:buClrTx/>
              <a:buSzTx/>
              <a:buFontTx/>
              <a:buNone/>
              <a:tabLst/>
            </a:pPr>
            <a:endParaRPr kumimoji="0" lang="en-CA" b="0" i="0" u="none" strike="noStrike" cap="none" spc="0" normalizeH="0" baseline="0" dirty="0">
              <a:ln>
                <a:noFill/>
              </a:ln>
              <a:solidFill>
                <a:schemeClr val="tx1"/>
              </a:solidFill>
              <a:effectLst/>
              <a:uFillTx/>
              <a:latin typeface="Avenir Book" panose="02000503020000020003" pitchFamily="2" charset="0"/>
              <a:ea typeface="+mn-ea"/>
              <a:cs typeface="+mn-cs"/>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r>
              <a:rPr lang="en-CA" sz="2000" b="0" dirty="0">
                <a:solidFill>
                  <a:schemeClr val="tx1"/>
                </a:solidFill>
                <a:latin typeface="Avenir Book" panose="02000503020000020003" pitchFamily="2" charset="0"/>
                <a:ea typeface="+mn-ea"/>
                <a:cs typeface="+mn-cs"/>
                <a:sym typeface="Helvetica Neue Medium"/>
              </a:rPr>
              <a:t>*Burn et al. (2010)</a:t>
            </a:r>
            <a:endParaRPr kumimoji="0" lang="en-CA" sz="2000" b="0" i="0" u="none" strike="noStrike" cap="none" spc="0" normalizeH="0" baseline="0" dirty="0">
              <a:ln>
                <a:noFill/>
              </a:ln>
              <a:solidFill>
                <a:schemeClr val="tx1"/>
              </a:solidFill>
              <a:effectLst/>
              <a:uFillTx/>
              <a:latin typeface="Avenir Book" panose="02000503020000020003" pitchFamily="2" charset="0"/>
              <a:ea typeface="+mn-ea"/>
              <a:cs typeface="+mn-cs"/>
              <a:sym typeface="Helvetica Neue Medium"/>
            </a:endParaRPr>
          </a:p>
        </p:txBody>
      </p:sp>
      <p:sp>
        <p:nvSpPr>
          <p:cNvPr id="24" name="Rounded Rectangle 23">
            <a:extLst>
              <a:ext uri="{FF2B5EF4-FFF2-40B4-BE49-F238E27FC236}">
                <a16:creationId xmlns:a16="http://schemas.microsoft.com/office/drawing/2014/main" id="{A1315F40-A9F7-7D6B-3F1B-93A205E21C52}"/>
              </a:ext>
            </a:extLst>
          </p:cNvPr>
          <p:cNvSpPr/>
          <p:nvPr/>
        </p:nvSpPr>
        <p:spPr>
          <a:xfrm>
            <a:off x="18540579" y="6778318"/>
            <a:ext cx="5451008" cy="3296583"/>
          </a:xfrm>
          <a:prstGeom prst="roundRect">
            <a:avLst/>
          </a:prstGeom>
          <a:noFill/>
          <a:ln w="12700" cap="flat">
            <a:solidFill>
              <a:srgbClr val="01508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noAutofit/>
          </a:bodyPr>
          <a:lstStyle/>
          <a:p>
            <a:pPr marL="0" marR="0" indent="0" defTabSz="825500" rtl="0" fontAlgn="auto" latinLnBrk="0" hangingPunct="0">
              <a:lnSpc>
                <a:spcPct val="100000"/>
              </a:lnSpc>
              <a:spcBef>
                <a:spcPts val="0"/>
              </a:spcBef>
              <a:spcAft>
                <a:spcPts val="0"/>
              </a:spcAft>
              <a:buClrTx/>
              <a:buSzTx/>
              <a:buFontTx/>
              <a:buNone/>
              <a:tabLst/>
            </a:pPr>
            <a:r>
              <a:rPr kumimoji="0" lang="en-CA" b="0" i="0" u="none" strike="noStrike" cap="none" spc="0" normalizeH="0" baseline="0" dirty="0">
                <a:ln>
                  <a:noFill/>
                </a:ln>
                <a:solidFill>
                  <a:schemeClr val="tx1"/>
                </a:solidFill>
                <a:effectLst/>
                <a:uFillTx/>
                <a:latin typeface="Avenir Book" panose="02000503020000020003" pitchFamily="2" charset="0"/>
                <a:ea typeface="+mn-ea"/>
                <a:cs typeface="+mn-cs"/>
                <a:sym typeface="Helvetica Neue Medium"/>
              </a:rPr>
              <a:t>Range of deterministic &amp; probabilistic verification metrics.</a:t>
            </a:r>
          </a:p>
        </p:txBody>
      </p:sp>
      <p:cxnSp>
        <p:nvCxnSpPr>
          <p:cNvPr id="26" name="Straight Arrow Connector 25">
            <a:extLst>
              <a:ext uri="{FF2B5EF4-FFF2-40B4-BE49-F238E27FC236}">
                <a16:creationId xmlns:a16="http://schemas.microsoft.com/office/drawing/2014/main" id="{3A87808B-2494-0AED-806A-342762E539A1}"/>
              </a:ext>
            </a:extLst>
          </p:cNvPr>
          <p:cNvCxnSpPr>
            <a:cxnSpLocks/>
            <a:stCxn id="12" idx="3"/>
            <a:endCxn id="13" idx="1"/>
          </p:cNvCxnSpPr>
          <p:nvPr/>
        </p:nvCxnSpPr>
        <p:spPr>
          <a:xfrm>
            <a:off x="6255821" y="5253332"/>
            <a:ext cx="412403" cy="0"/>
          </a:xfrm>
          <a:prstGeom prst="straightConnector1">
            <a:avLst/>
          </a:prstGeom>
          <a:noFill/>
          <a:ln w="25400" cap="flat">
            <a:solidFill>
              <a:srgbClr val="01508F"/>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B9318C42-50F5-2D37-ED90-2955583D89BF}"/>
              </a:ext>
            </a:extLst>
          </p:cNvPr>
          <p:cNvCxnSpPr>
            <a:cxnSpLocks/>
            <a:stCxn id="13" idx="3"/>
            <a:endCxn id="14" idx="1"/>
          </p:cNvCxnSpPr>
          <p:nvPr/>
        </p:nvCxnSpPr>
        <p:spPr>
          <a:xfrm>
            <a:off x="12192000" y="5253332"/>
            <a:ext cx="412402" cy="0"/>
          </a:xfrm>
          <a:prstGeom prst="straightConnector1">
            <a:avLst/>
          </a:prstGeom>
          <a:noFill/>
          <a:ln w="25400" cap="flat">
            <a:solidFill>
              <a:srgbClr val="01508F"/>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67BBEF43-49B8-70ED-7F2D-28C3D0D08237}"/>
              </a:ext>
            </a:extLst>
          </p:cNvPr>
          <p:cNvCxnSpPr>
            <a:cxnSpLocks/>
            <a:stCxn id="14" idx="3"/>
            <a:endCxn id="15" idx="1"/>
          </p:cNvCxnSpPr>
          <p:nvPr/>
        </p:nvCxnSpPr>
        <p:spPr>
          <a:xfrm>
            <a:off x="18128177" y="5253332"/>
            <a:ext cx="412402" cy="0"/>
          </a:xfrm>
          <a:prstGeom prst="straightConnector1">
            <a:avLst/>
          </a:prstGeom>
          <a:noFill/>
          <a:ln w="25400" cap="flat">
            <a:solidFill>
              <a:srgbClr val="01508F"/>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6" name="Straight Arrow Connector 45">
            <a:extLst>
              <a:ext uri="{FF2B5EF4-FFF2-40B4-BE49-F238E27FC236}">
                <a16:creationId xmlns:a16="http://schemas.microsoft.com/office/drawing/2014/main" id="{8BE4AE26-7449-DCB1-BB1E-72623694CCC4}"/>
              </a:ext>
            </a:extLst>
          </p:cNvPr>
          <p:cNvCxnSpPr>
            <a:cxnSpLocks/>
            <a:stCxn id="23" idx="3"/>
            <a:endCxn id="16" idx="1"/>
          </p:cNvCxnSpPr>
          <p:nvPr/>
        </p:nvCxnSpPr>
        <p:spPr>
          <a:xfrm>
            <a:off x="6255822" y="8426610"/>
            <a:ext cx="412402" cy="0"/>
          </a:xfrm>
          <a:prstGeom prst="straightConnector1">
            <a:avLst/>
          </a:prstGeom>
          <a:noFill/>
          <a:ln w="25400" cap="flat">
            <a:solidFill>
              <a:srgbClr val="01508F"/>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9" name="Straight Arrow Connector 48">
            <a:extLst>
              <a:ext uri="{FF2B5EF4-FFF2-40B4-BE49-F238E27FC236}">
                <a16:creationId xmlns:a16="http://schemas.microsoft.com/office/drawing/2014/main" id="{EF072901-C719-7302-1655-FC93AC8388A8}"/>
              </a:ext>
            </a:extLst>
          </p:cNvPr>
          <p:cNvCxnSpPr>
            <a:cxnSpLocks/>
            <a:stCxn id="16" idx="3"/>
            <a:endCxn id="17" idx="1"/>
          </p:cNvCxnSpPr>
          <p:nvPr/>
        </p:nvCxnSpPr>
        <p:spPr>
          <a:xfrm>
            <a:off x="12192000" y="8426610"/>
            <a:ext cx="412402" cy="0"/>
          </a:xfrm>
          <a:prstGeom prst="straightConnector1">
            <a:avLst/>
          </a:prstGeom>
          <a:noFill/>
          <a:ln w="25400" cap="flat">
            <a:solidFill>
              <a:srgbClr val="01508F"/>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2" name="Straight Arrow Connector 51">
            <a:extLst>
              <a:ext uri="{FF2B5EF4-FFF2-40B4-BE49-F238E27FC236}">
                <a16:creationId xmlns:a16="http://schemas.microsoft.com/office/drawing/2014/main" id="{EA0C6671-77BB-EE47-077C-7273C26F6A15}"/>
              </a:ext>
            </a:extLst>
          </p:cNvPr>
          <p:cNvCxnSpPr>
            <a:cxnSpLocks/>
            <a:stCxn id="17" idx="3"/>
            <a:endCxn id="24" idx="1"/>
          </p:cNvCxnSpPr>
          <p:nvPr/>
        </p:nvCxnSpPr>
        <p:spPr>
          <a:xfrm>
            <a:off x="18128178" y="8426610"/>
            <a:ext cx="412401" cy="0"/>
          </a:xfrm>
          <a:prstGeom prst="straightConnector1">
            <a:avLst/>
          </a:prstGeom>
          <a:noFill/>
          <a:ln w="25400" cap="flat">
            <a:solidFill>
              <a:srgbClr val="01508F"/>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6" name="TextBox 55">
            <a:extLst>
              <a:ext uri="{FF2B5EF4-FFF2-40B4-BE49-F238E27FC236}">
                <a16:creationId xmlns:a16="http://schemas.microsoft.com/office/drawing/2014/main" id="{939EF269-3086-6881-0EE2-87910E464140}"/>
              </a:ext>
            </a:extLst>
          </p:cNvPr>
          <p:cNvSpPr txBox="1"/>
          <p:nvPr/>
        </p:nvSpPr>
        <p:spPr>
          <a:xfrm>
            <a:off x="5150457" y="12064598"/>
            <a:ext cx="2500623"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CA" sz="2300" b="0" i="0" u="none" strike="noStrike" cap="none" spc="0" normalizeH="0" baseline="0" dirty="0" err="1">
                <a:ln>
                  <a:noFill/>
                </a:ln>
                <a:solidFill>
                  <a:srgbClr val="000000"/>
                </a:solidFill>
                <a:effectLst/>
                <a:uFillTx/>
                <a:latin typeface="Avenir Book" panose="02000503020000020003" pitchFamily="2" charset="0"/>
                <a:sym typeface="Helvetica Neue"/>
              </a:rPr>
              <a:t>Streamflow</a:t>
            </a:r>
            <a:r>
              <a:rPr kumimoji="0" lang="fr-CA" sz="2300" b="0" i="0" u="none" strike="noStrike" cap="none" spc="0" normalizeH="0" baseline="0" dirty="0">
                <a:ln>
                  <a:noFill/>
                </a:ln>
                <a:solidFill>
                  <a:srgbClr val="000000"/>
                </a:solidFill>
                <a:effectLst/>
                <a:uFillTx/>
                <a:latin typeface="Avenir Book" panose="02000503020000020003" pitchFamily="2" charset="0"/>
                <a:sym typeface="Helvetica Neue"/>
              </a:rPr>
              <a:t> stations obs. (HYDAT &amp; USGS), 1979-2021</a:t>
            </a:r>
          </a:p>
        </p:txBody>
      </p:sp>
      <p:sp>
        <p:nvSpPr>
          <p:cNvPr id="57" name="TextBox 56">
            <a:extLst>
              <a:ext uri="{FF2B5EF4-FFF2-40B4-BE49-F238E27FC236}">
                <a16:creationId xmlns:a16="http://schemas.microsoft.com/office/drawing/2014/main" id="{2DE0B290-F39C-FBA1-E62E-2A943FBA98DA}"/>
              </a:ext>
            </a:extLst>
          </p:cNvPr>
          <p:cNvSpPr txBox="1"/>
          <p:nvPr/>
        </p:nvSpPr>
        <p:spPr>
          <a:xfrm>
            <a:off x="7974373" y="12131191"/>
            <a:ext cx="2968086"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CA" sz="2300" b="0" i="0" u="none" strike="noStrike" cap="none" spc="0" normalizeH="0" baseline="0" dirty="0">
                <a:ln>
                  <a:noFill/>
                </a:ln>
                <a:solidFill>
                  <a:srgbClr val="000000"/>
                </a:solidFill>
                <a:effectLst/>
                <a:uFillTx/>
                <a:latin typeface="Avenir Book" panose="02000503020000020003" pitchFamily="2" charset="0"/>
                <a:sym typeface="Helvetica Neue"/>
              </a:rPr>
              <a:t>SWE stations obs. (</a:t>
            </a:r>
            <a:r>
              <a:rPr kumimoji="0" lang="fr-CA" sz="2300" b="0" i="0" u="none" strike="noStrike" cap="none" spc="0" normalizeH="0" baseline="0" dirty="0" err="1">
                <a:ln>
                  <a:noFill/>
                </a:ln>
                <a:solidFill>
                  <a:srgbClr val="000000"/>
                </a:solidFill>
                <a:effectLst/>
                <a:uFillTx/>
                <a:latin typeface="Avenir Book" panose="02000503020000020003" pitchFamily="2" charset="0"/>
                <a:sym typeface="Helvetica Neue"/>
              </a:rPr>
              <a:t>CanSWE</a:t>
            </a:r>
            <a:r>
              <a:rPr kumimoji="0" lang="fr-CA" sz="2300" b="0" i="0" u="none" strike="noStrike" cap="none" spc="0" normalizeH="0" baseline="0" dirty="0">
                <a:ln>
                  <a:noFill/>
                </a:ln>
                <a:solidFill>
                  <a:srgbClr val="000000"/>
                </a:solidFill>
                <a:effectLst/>
                <a:uFillTx/>
                <a:latin typeface="Avenir Book" panose="02000503020000020003" pitchFamily="2" charset="0"/>
                <a:sym typeface="Helvetica Neue"/>
              </a:rPr>
              <a:t>, SNOTEL, USA </a:t>
            </a:r>
            <a:r>
              <a:rPr kumimoji="0" lang="fr-CA" sz="2300" b="0" i="0" u="none" strike="noStrike" cap="none" spc="0" normalizeH="0" baseline="0" dirty="0" err="1">
                <a:ln>
                  <a:noFill/>
                </a:ln>
                <a:solidFill>
                  <a:srgbClr val="000000"/>
                </a:solidFill>
                <a:effectLst/>
                <a:uFillTx/>
                <a:latin typeface="Avenir Book" panose="02000503020000020003" pitchFamily="2" charset="0"/>
                <a:sym typeface="Helvetica Neue"/>
              </a:rPr>
              <a:t>snow</a:t>
            </a:r>
            <a:r>
              <a:rPr kumimoji="0" lang="fr-CA" sz="2300" b="0" i="0" u="none" strike="noStrike" cap="none" spc="0" normalizeH="0" baseline="0" dirty="0">
                <a:ln>
                  <a:noFill/>
                </a:ln>
                <a:solidFill>
                  <a:srgbClr val="000000"/>
                </a:solidFill>
                <a:effectLst/>
                <a:uFillTx/>
                <a:latin typeface="Avenir Book" panose="02000503020000020003" pitchFamily="2" charset="0"/>
                <a:sym typeface="Helvetica Neue"/>
              </a:rPr>
              <a:t> </a:t>
            </a:r>
            <a:r>
              <a:rPr kumimoji="0" lang="fr-CA" sz="2300" b="0" i="0" u="none" strike="noStrike" cap="none" spc="0" normalizeH="0" baseline="0" dirty="0" err="1">
                <a:ln>
                  <a:noFill/>
                </a:ln>
                <a:solidFill>
                  <a:srgbClr val="000000"/>
                </a:solidFill>
                <a:effectLst/>
                <a:uFillTx/>
                <a:latin typeface="Avenir Book" panose="02000503020000020003" pitchFamily="2" charset="0"/>
                <a:sym typeface="Helvetica Neue"/>
              </a:rPr>
              <a:t>surveys</a:t>
            </a:r>
            <a:r>
              <a:rPr kumimoji="0" lang="fr-CA" sz="2300" b="0" i="0" u="none" strike="noStrike" cap="none" spc="0" normalizeH="0" baseline="0" dirty="0">
                <a:ln>
                  <a:noFill/>
                </a:ln>
                <a:solidFill>
                  <a:srgbClr val="000000"/>
                </a:solidFill>
                <a:effectLst/>
                <a:uFillTx/>
                <a:latin typeface="Avenir Book" panose="02000503020000020003" pitchFamily="2" charset="0"/>
                <a:sym typeface="Helvetica Neue"/>
              </a:rPr>
              <a:t>), 1979-2021</a:t>
            </a:r>
          </a:p>
        </p:txBody>
      </p:sp>
      <p:sp>
        <p:nvSpPr>
          <p:cNvPr id="58" name="TextBox 57">
            <a:extLst>
              <a:ext uri="{FF2B5EF4-FFF2-40B4-BE49-F238E27FC236}">
                <a16:creationId xmlns:a16="http://schemas.microsoft.com/office/drawing/2014/main" id="{87F6EA09-027A-C9AC-374B-9FEA59ECB477}"/>
              </a:ext>
            </a:extLst>
          </p:cNvPr>
          <p:cNvSpPr txBox="1"/>
          <p:nvPr/>
        </p:nvSpPr>
        <p:spPr>
          <a:xfrm>
            <a:off x="11204493" y="12126299"/>
            <a:ext cx="2500623" cy="810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CA" sz="2300" b="0" i="0" u="none" strike="noStrike" cap="none" spc="0" normalizeH="0" baseline="0" dirty="0" err="1">
                <a:ln>
                  <a:noFill/>
                </a:ln>
                <a:solidFill>
                  <a:srgbClr val="000000"/>
                </a:solidFill>
                <a:effectLst/>
                <a:uFillTx/>
                <a:latin typeface="Avenir Book" panose="02000503020000020003" pitchFamily="2" charset="0"/>
                <a:sym typeface="Helvetica Neue"/>
              </a:rPr>
              <a:t>Precip</a:t>
            </a:r>
            <a:r>
              <a:rPr kumimoji="0" lang="fr-CA" sz="2300" b="0" i="0" u="none" strike="noStrike" cap="none" spc="0" normalizeH="0" baseline="0" dirty="0">
                <a:ln>
                  <a:noFill/>
                </a:ln>
                <a:solidFill>
                  <a:srgbClr val="000000"/>
                </a:solidFill>
                <a:effectLst/>
                <a:uFillTx/>
                <a:latin typeface="Avenir Book" panose="02000503020000020003" pitchFamily="2" charset="0"/>
                <a:sym typeface="Helvetica Neue"/>
              </a:rPr>
              <a:t>. (SCDNA), 1979-2018</a:t>
            </a:r>
          </a:p>
        </p:txBody>
      </p:sp>
      <p:cxnSp>
        <p:nvCxnSpPr>
          <p:cNvPr id="63" name="Curved Connector 62">
            <a:extLst>
              <a:ext uri="{FF2B5EF4-FFF2-40B4-BE49-F238E27FC236}">
                <a16:creationId xmlns:a16="http://schemas.microsoft.com/office/drawing/2014/main" id="{F325F883-D22B-4AD7-9D29-AFCF2D798ADD}"/>
              </a:ext>
            </a:extLst>
          </p:cNvPr>
          <p:cNvCxnSpPr>
            <a:cxnSpLocks/>
            <a:stCxn id="4" idx="0"/>
            <a:endCxn id="23" idx="2"/>
          </p:cNvCxnSpPr>
          <p:nvPr/>
        </p:nvCxnSpPr>
        <p:spPr>
          <a:xfrm rot="16200000" flipV="1">
            <a:off x="4582938" y="8985898"/>
            <a:ext cx="728829" cy="2906836"/>
          </a:xfrm>
          <a:prstGeom prst="curvedConnector3">
            <a:avLst/>
          </a:prstGeom>
          <a:noFill/>
          <a:ln w="25400" cap="flat">
            <a:solidFill>
              <a:srgbClr val="01508F"/>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4" name="Curved Connector 63">
            <a:extLst>
              <a:ext uri="{FF2B5EF4-FFF2-40B4-BE49-F238E27FC236}">
                <a16:creationId xmlns:a16="http://schemas.microsoft.com/office/drawing/2014/main" id="{8D53885A-464C-FFF0-00C3-74FAED9178E1}"/>
              </a:ext>
            </a:extLst>
          </p:cNvPr>
          <p:cNvCxnSpPr>
            <a:cxnSpLocks/>
            <a:stCxn id="4" idx="0"/>
            <a:endCxn id="16" idx="2"/>
          </p:cNvCxnSpPr>
          <p:nvPr/>
        </p:nvCxnSpPr>
        <p:spPr>
          <a:xfrm rot="5400000" flipH="1" flipV="1">
            <a:off x="7551027" y="8924645"/>
            <a:ext cx="728829" cy="3029342"/>
          </a:xfrm>
          <a:prstGeom prst="curvedConnector3">
            <a:avLst>
              <a:gd name="adj1" fmla="val 50000"/>
            </a:avLst>
          </a:prstGeom>
          <a:noFill/>
          <a:ln w="25400" cap="flat">
            <a:solidFill>
              <a:srgbClr val="01508F"/>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7" name="Curved Connector 66">
            <a:extLst>
              <a:ext uri="{FF2B5EF4-FFF2-40B4-BE49-F238E27FC236}">
                <a16:creationId xmlns:a16="http://schemas.microsoft.com/office/drawing/2014/main" id="{82E25D47-5B84-D044-A485-05186781DB6E}"/>
              </a:ext>
            </a:extLst>
          </p:cNvPr>
          <p:cNvCxnSpPr>
            <a:cxnSpLocks/>
            <a:stCxn id="31" idx="0"/>
            <a:endCxn id="16" idx="2"/>
          </p:cNvCxnSpPr>
          <p:nvPr/>
        </p:nvCxnSpPr>
        <p:spPr>
          <a:xfrm rot="5400000" flipH="1" flipV="1">
            <a:off x="9016312" y="10486377"/>
            <a:ext cx="825276" cy="2324"/>
          </a:xfrm>
          <a:prstGeom prst="curvedConnector3">
            <a:avLst>
              <a:gd name="adj1" fmla="val 50000"/>
            </a:avLst>
          </a:prstGeom>
          <a:noFill/>
          <a:ln w="25400" cap="flat">
            <a:solidFill>
              <a:srgbClr val="01508F"/>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70" name="Curved Connector 69">
            <a:extLst>
              <a:ext uri="{FF2B5EF4-FFF2-40B4-BE49-F238E27FC236}">
                <a16:creationId xmlns:a16="http://schemas.microsoft.com/office/drawing/2014/main" id="{4E829E12-0BE5-67C3-6156-9ABB83BFBA4F}"/>
              </a:ext>
            </a:extLst>
          </p:cNvPr>
          <p:cNvCxnSpPr>
            <a:cxnSpLocks/>
            <a:stCxn id="34" idx="0"/>
            <a:endCxn id="16" idx="2"/>
          </p:cNvCxnSpPr>
          <p:nvPr/>
        </p:nvCxnSpPr>
        <p:spPr>
          <a:xfrm rot="16200000" flipV="1">
            <a:off x="10546310" y="8958703"/>
            <a:ext cx="792298" cy="3024694"/>
          </a:xfrm>
          <a:prstGeom prst="curvedConnector3">
            <a:avLst>
              <a:gd name="adj1" fmla="val 50000"/>
            </a:avLst>
          </a:prstGeom>
          <a:noFill/>
          <a:ln w="25400" cap="flat">
            <a:solidFill>
              <a:srgbClr val="01508F"/>
            </a:solidFill>
            <a:prstDash val="solid"/>
            <a:miter lim="400000"/>
            <a:tailEnd type="triangle"/>
          </a:ln>
          <a:effectLst/>
          <a:sp3d/>
        </p:spPr>
        <p:style>
          <a:lnRef idx="0">
            <a:scrgbClr r="0" g="0" b="0"/>
          </a:lnRef>
          <a:fillRef idx="0">
            <a:scrgbClr r="0" g="0" b="0"/>
          </a:fillRef>
          <a:effectRef idx="0">
            <a:scrgbClr r="0" g="0" b="0"/>
          </a:effectRef>
          <a:fontRef idx="none"/>
        </p:style>
      </p:cxnSp>
      <p:pic>
        <p:nvPicPr>
          <p:cNvPr id="2" name="Picture 1" descr="Graphical user interface, diagram&#10;&#10;Description automatically generated">
            <a:extLst>
              <a:ext uri="{FF2B5EF4-FFF2-40B4-BE49-F238E27FC236}">
                <a16:creationId xmlns:a16="http://schemas.microsoft.com/office/drawing/2014/main" id="{F0BE6995-4B6B-A33C-1EA1-7ADAEE65F60E}"/>
              </a:ext>
            </a:extLst>
          </p:cNvPr>
          <p:cNvPicPr>
            <a:picLocks noChangeAspect="1"/>
          </p:cNvPicPr>
          <p:nvPr/>
        </p:nvPicPr>
        <p:blipFill rotWithShape="1">
          <a:blip r:embed="rId2">
            <a:extLst>
              <a:ext uri="{28A0092B-C50C-407E-A947-70E740481C1C}">
                <a14:useLocalDpi xmlns:a14="http://schemas.microsoft.com/office/drawing/2010/main" val="0"/>
              </a:ext>
            </a:extLst>
          </a:blip>
          <a:srcRect t="-1416" r="56143" b="86084"/>
          <a:stretch/>
        </p:blipFill>
        <p:spPr>
          <a:xfrm>
            <a:off x="1019951" y="2579514"/>
            <a:ext cx="9660470" cy="1383918"/>
          </a:xfrm>
          <a:prstGeom prst="rect">
            <a:avLst/>
          </a:prstGeom>
        </p:spPr>
      </p:pic>
      <p:pic>
        <p:nvPicPr>
          <p:cNvPr id="3" name="Picture 2" descr="Graphical user interface, diagram&#10;&#10;Description automatically generated">
            <a:extLst>
              <a:ext uri="{FF2B5EF4-FFF2-40B4-BE49-F238E27FC236}">
                <a16:creationId xmlns:a16="http://schemas.microsoft.com/office/drawing/2014/main" id="{45D01CF3-68B3-9338-61B2-B6EF7D963716}"/>
              </a:ext>
            </a:extLst>
          </p:cNvPr>
          <p:cNvPicPr>
            <a:picLocks noChangeAspect="1"/>
          </p:cNvPicPr>
          <p:nvPr/>
        </p:nvPicPr>
        <p:blipFill rotWithShape="1">
          <a:blip r:embed="rId2">
            <a:extLst>
              <a:ext uri="{28A0092B-C50C-407E-A947-70E740481C1C}">
                <a14:useLocalDpi xmlns:a14="http://schemas.microsoft.com/office/drawing/2010/main" val="0"/>
              </a:ext>
            </a:extLst>
          </a:blip>
          <a:srcRect l="54793" b="86084"/>
          <a:stretch/>
        </p:blipFill>
        <p:spPr>
          <a:xfrm>
            <a:off x="13726884" y="2792547"/>
            <a:ext cx="9957922" cy="1256094"/>
          </a:xfrm>
          <a:prstGeom prst="rect">
            <a:avLst/>
          </a:prstGeom>
        </p:spPr>
      </p:pic>
      <p:pic>
        <p:nvPicPr>
          <p:cNvPr id="4" name="Picture 3" descr="Graphical user interface, diagram&#10;&#10;Description automatically generated">
            <a:extLst>
              <a:ext uri="{FF2B5EF4-FFF2-40B4-BE49-F238E27FC236}">
                <a16:creationId xmlns:a16="http://schemas.microsoft.com/office/drawing/2014/main" id="{4416F691-F29B-BF36-3F61-D9346B11A2C4}"/>
              </a:ext>
            </a:extLst>
          </p:cNvPr>
          <p:cNvPicPr>
            <a:picLocks noChangeAspect="1"/>
          </p:cNvPicPr>
          <p:nvPr/>
        </p:nvPicPr>
        <p:blipFill rotWithShape="1">
          <a:blip r:embed="rId2">
            <a:extLst>
              <a:ext uri="{28A0092B-C50C-407E-A947-70E740481C1C}">
                <a14:useLocalDpi xmlns:a14="http://schemas.microsoft.com/office/drawing/2010/main" val="0"/>
              </a:ext>
            </a:extLst>
          </a:blip>
          <a:srcRect l="22212" t="72061" r="73381" b="14281"/>
          <a:stretch/>
        </p:blipFill>
        <p:spPr>
          <a:xfrm>
            <a:off x="5915340" y="10803730"/>
            <a:ext cx="970859" cy="1232741"/>
          </a:xfrm>
          <a:prstGeom prst="rect">
            <a:avLst/>
          </a:prstGeom>
        </p:spPr>
      </p:pic>
      <p:pic>
        <p:nvPicPr>
          <p:cNvPr id="31" name="Picture 30" descr="Graphical user interface, diagram&#10;&#10;Description automatically generated">
            <a:extLst>
              <a:ext uri="{FF2B5EF4-FFF2-40B4-BE49-F238E27FC236}">
                <a16:creationId xmlns:a16="http://schemas.microsoft.com/office/drawing/2014/main" id="{2A6B35EA-4AA6-6C9E-32A4-F49103676E0A}"/>
              </a:ext>
            </a:extLst>
          </p:cNvPr>
          <p:cNvPicPr>
            <a:picLocks noChangeAspect="1"/>
          </p:cNvPicPr>
          <p:nvPr/>
        </p:nvPicPr>
        <p:blipFill rotWithShape="1">
          <a:blip r:embed="rId2">
            <a:extLst>
              <a:ext uri="{28A0092B-C50C-407E-A947-70E740481C1C}">
                <a14:useLocalDpi xmlns:a14="http://schemas.microsoft.com/office/drawing/2010/main" val="0"/>
              </a:ext>
            </a:extLst>
          </a:blip>
          <a:srcRect l="22212" t="72818" r="73381" b="14281"/>
          <a:stretch/>
        </p:blipFill>
        <p:spPr>
          <a:xfrm>
            <a:off x="8942358" y="10900177"/>
            <a:ext cx="970859" cy="1164421"/>
          </a:xfrm>
          <a:prstGeom prst="rect">
            <a:avLst/>
          </a:prstGeom>
        </p:spPr>
      </p:pic>
      <p:pic>
        <p:nvPicPr>
          <p:cNvPr id="34" name="Picture 33" descr="Graphical user interface, diagram&#10;&#10;Description automatically generated">
            <a:extLst>
              <a:ext uri="{FF2B5EF4-FFF2-40B4-BE49-F238E27FC236}">
                <a16:creationId xmlns:a16="http://schemas.microsoft.com/office/drawing/2014/main" id="{461299CD-8E55-BA72-1D29-D55A8464AEC5}"/>
              </a:ext>
            </a:extLst>
          </p:cNvPr>
          <p:cNvPicPr>
            <a:picLocks noChangeAspect="1"/>
          </p:cNvPicPr>
          <p:nvPr/>
        </p:nvPicPr>
        <p:blipFill rotWithShape="1">
          <a:blip r:embed="rId2">
            <a:extLst>
              <a:ext uri="{28A0092B-C50C-407E-A947-70E740481C1C}">
                <a14:useLocalDpi xmlns:a14="http://schemas.microsoft.com/office/drawing/2010/main" val="0"/>
              </a:ext>
            </a:extLst>
          </a:blip>
          <a:srcRect l="22212" t="72061" r="73381" b="14281"/>
          <a:stretch/>
        </p:blipFill>
        <p:spPr>
          <a:xfrm>
            <a:off x="11969376" y="10867199"/>
            <a:ext cx="970859" cy="1232741"/>
          </a:xfrm>
          <a:prstGeom prst="rect">
            <a:avLst/>
          </a:prstGeom>
        </p:spPr>
      </p:pic>
      <p:sp>
        <p:nvSpPr>
          <p:cNvPr id="5" name="TextBox 4">
            <a:extLst>
              <a:ext uri="{FF2B5EF4-FFF2-40B4-BE49-F238E27FC236}">
                <a16:creationId xmlns:a16="http://schemas.microsoft.com/office/drawing/2014/main" id="{EC2F0760-71C0-43C0-5E17-8D0D1F76C619}"/>
              </a:ext>
            </a:extLst>
          </p:cNvPr>
          <p:cNvSpPr txBox="1"/>
          <p:nvPr/>
        </p:nvSpPr>
        <p:spPr>
          <a:xfrm>
            <a:off x="9655143" y="1205828"/>
            <a:ext cx="11422292"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82000" lvl="2" indent="0" defTabSz="767715">
              <a:spcBef>
                <a:spcPts val="1000"/>
              </a:spcBef>
              <a:buSzPct val="100000"/>
              <a:defRPr sz="4464">
                <a:latin typeface="Avenir Book"/>
                <a:ea typeface="Avenir Book"/>
                <a:cs typeface="Avenir Book"/>
                <a:sym typeface="Avenir Book"/>
              </a:defRPr>
            </a:pPr>
            <a:r>
              <a:rPr lang="en-CA" sz="3500" i="1" dirty="0"/>
              <a:t>Can snow water equivalent be used as a reliable predictor of future streamflow? </a:t>
            </a:r>
          </a:p>
        </p:txBody>
      </p:sp>
      <p:sp>
        <p:nvSpPr>
          <p:cNvPr id="10" name="Rectangle 9">
            <a:extLst>
              <a:ext uri="{FF2B5EF4-FFF2-40B4-BE49-F238E27FC236}">
                <a16:creationId xmlns:a16="http://schemas.microsoft.com/office/drawing/2014/main" id="{C42602FC-EF99-B46D-FF76-2D52DFCA840D}"/>
              </a:ext>
            </a:extLst>
          </p:cNvPr>
          <p:cNvSpPr/>
          <p:nvPr/>
        </p:nvSpPr>
        <p:spPr>
          <a:xfrm>
            <a:off x="1253844" y="2216178"/>
            <a:ext cx="8372756" cy="146022"/>
          </a:xfrm>
          <a:prstGeom prst="rect">
            <a:avLst/>
          </a:prstGeom>
          <a:gradFill flip="none" rotWithShape="1">
            <a:gsLst>
              <a:gs pos="0">
                <a:schemeClr val="accent6">
                  <a:lumMod val="5000"/>
                  <a:lumOff val="95000"/>
                </a:schemeClr>
              </a:gs>
              <a:gs pos="73000">
                <a:srgbClr val="26408D"/>
              </a:gs>
              <a:gs pos="83000">
                <a:srgbClr val="26408D"/>
              </a:gs>
              <a:gs pos="100000">
                <a:srgbClr val="26408D"/>
              </a:gs>
            </a:gsLst>
            <a:lin ang="108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Avenir Book" panose="02000503020000020003" pitchFamily="2" charset="0"/>
            </a:endParaRPr>
          </a:p>
        </p:txBody>
      </p:sp>
    </p:spTree>
    <p:extLst>
      <p:ext uri="{BB962C8B-B14F-4D97-AF65-F5344CB8AC3E}">
        <p14:creationId xmlns:p14="http://schemas.microsoft.com/office/powerpoint/2010/main" val="22976240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Organized as a series of Jupyter Notebooks…"/>
          <p:cNvSpPr txBox="1">
            <a:spLocks noGrp="1"/>
          </p:cNvSpPr>
          <p:nvPr>
            <p:ph type="body" sz="half" idx="1"/>
          </p:nvPr>
        </p:nvSpPr>
        <p:spPr>
          <a:xfrm>
            <a:off x="11623438" y="3234311"/>
            <a:ext cx="11239500" cy="8974973"/>
          </a:xfrm>
          <a:prstGeom prst="rect">
            <a:avLst/>
          </a:prstGeom>
        </p:spPr>
        <p:txBody>
          <a:bodyPr anchor="ctr">
            <a:normAutofit/>
          </a:bodyPr>
          <a:lstStyle/>
          <a:p>
            <a:pPr marL="997527" indent="-997527" algn="l">
              <a:spcBef>
                <a:spcPts val="2000"/>
              </a:spcBef>
              <a:buSzPct val="100000"/>
              <a:buChar char="•"/>
              <a:defRPr sz="4800">
                <a:latin typeface="Avenir Book"/>
                <a:ea typeface="Avenir Book"/>
                <a:cs typeface="Avenir Book"/>
                <a:sym typeface="Avenir Book"/>
              </a:defRPr>
            </a:pPr>
            <a:r>
              <a:rPr sz="4000" dirty="0"/>
              <a:t>Organized as a series of </a:t>
            </a:r>
            <a:r>
              <a:rPr sz="4000" dirty="0" err="1"/>
              <a:t>Jupyter</a:t>
            </a:r>
            <a:r>
              <a:rPr sz="4000" dirty="0"/>
              <a:t> Notebooks</a:t>
            </a:r>
            <a:r>
              <a:rPr lang="en-US" sz="4000" dirty="0"/>
              <a:t>.</a:t>
            </a:r>
          </a:p>
          <a:p>
            <a:pPr marL="997527" indent="-997527" algn="l">
              <a:spcBef>
                <a:spcPts val="2000"/>
              </a:spcBef>
              <a:buSzPct val="100000"/>
              <a:buChar char="•"/>
              <a:defRPr sz="4800">
                <a:latin typeface="Avenir Book"/>
                <a:ea typeface="Avenir Book"/>
                <a:cs typeface="Avenir Book"/>
                <a:sym typeface="Avenir Book"/>
              </a:defRPr>
            </a:pPr>
            <a:r>
              <a:rPr sz="4000" dirty="0"/>
              <a:t>Contains </a:t>
            </a:r>
            <a:r>
              <a:rPr lang="en-US" sz="4000" dirty="0"/>
              <a:t>a </a:t>
            </a:r>
            <a:r>
              <a:rPr sz="4000" dirty="0"/>
              <a:t>user-friendly step-by-step overview of </a:t>
            </a:r>
            <a:r>
              <a:rPr lang="en-US" sz="4000" dirty="0"/>
              <a:t>the workflow</a:t>
            </a:r>
            <a:r>
              <a:rPr sz="4000" dirty="0"/>
              <a:t> for </a:t>
            </a:r>
            <a:r>
              <a:rPr lang="en-US" sz="4000" dirty="0"/>
              <a:t>a </a:t>
            </a:r>
            <a:r>
              <a:rPr sz="4000" dirty="0"/>
              <a:t>testbed basin</a:t>
            </a:r>
            <a:r>
              <a:rPr lang="en-US" sz="4000" dirty="0"/>
              <a:t>, with </a:t>
            </a:r>
          </a:p>
          <a:p>
            <a:pPr marL="2160000" lvl="5" indent="-997527">
              <a:spcBef>
                <a:spcPts val="2000"/>
              </a:spcBef>
              <a:buSzPct val="100000"/>
              <a:buFont typeface="Courier New" panose="02070309020205020404" pitchFamily="49" charset="0"/>
              <a:buChar char="o"/>
              <a:defRPr sz="4800">
                <a:latin typeface="Avenir Book"/>
                <a:ea typeface="Avenir Book"/>
                <a:cs typeface="Avenir Book"/>
                <a:sym typeface="Avenir Book"/>
              </a:defRPr>
            </a:pPr>
            <a:r>
              <a:rPr lang="en-CA" sz="3800" dirty="0"/>
              <a:t>Python functions,</a:t>
            </a:r>
            <a:r>
              <a:rPr sz="3800" dirty="0"/>
              <a:t> </a:t>
            </a:r>
            <a:endParaRPr lang="en-US" sz="3800" dirty="0"/>
          </a:p>
          <a:p>
            <a:pPr marL="2160000" lvl="5" indent="-997527">
              <a:spcBef>
                <a:spcPts val="2000"/>
              </a:spcBef>
              <a:buSzPct val="100000"/>
              <a:buFont typeface="Courier New" panose="02070309020205020404" pitchFamily="49" charset="0"/>
              <a:buChar char="o"/>
              <a:defRPr sz="4800">
                <a:latin typeface="Avenir Book"/>
                <a:ea typeface="Avenir Book"/>
                <a:cs typeface="Avenir Book"/>
                <a:sym typeface="Avenir Book"/>
              </a:defRPr>
            </a:pPr>
            <a:r>
              <a:rPr lang="en-US" sz="3800" dirty="0"/>
              <a:t>and </a:t>
            </a:r>
            <a:r>
              <a:rPr sz="3800" dirty="0"/>
              <a:t>visuals</a:t>
            </a:r>
            <a:r>
              <a:rPr lang="en-US" sz="3800" dirty="0"/>
              <a:t>.</a:t>
            </a:r>
            <a:endParaRPr sz="3800" dirty="0"/>
          </a:p>
          <a:p>
            <a:pPr marL="997527" indent="-997527" algn="l">
              <a:spcBef>
                <a:spcPts val="2000"/>
              </a:spcBef>
              <a:buSzPct val="100000"/>
              <a:buChar char="•"/>
              <a:defRPr sz="4800">
                <a:latin typeface="Avenir Book"/>
                <a:ea typeface="Avenir Book"/>
                <a:cs typeface="Avenir Book"/>
                <a:sym typeface="Avenir Book"/>
              </a:defRPr>
            </a:pPr>
            <a:r>
              <a:rPr lang="en-US" sz="4000" dirty="0"/>
              <a:t>It will be made openly available on GitHub alongside the article.</a:t>
            </a:r>
            <a:endParaRPr sz="4000" dirty="0"/>
          </a:p>
        </p:txBody>
      </p:sp>
      <p:pic>
        <p:nvPicPr>
          <p:cNvPr id="179" name="Screen Shot 2021-12-06 at 3.46.36 PM.png" descr="Screen Shot 2021-12-06 at 3.46.36 PM.png"/>
          <p:cNvPicPr>
            <a:picLocks noChangeAspect="1"/>
          </p:cNvPicPr>
          <p:nvPr/>
        </p:nvPicPr>
        <p:blipFill>
          <a:blip r:embed="rId2"/>
          <a:stretch>
            <a:fillRect/>
          </a:stretch>
        </p:blipFill>
        <p:spPr>
          <a:xfrm>
            <a:off x="1714500" y="3234311"/>
            <a:ext cx="9221537" cy="8974973"/>
          </a:xfrm>
          <a:prstGeom prst="rect">
            <a:avLst/>
          </a:prstGeom>
          <a:ln w="25400">
            <a:miter lim="400000"/>
          </a:ln>
          <a:effectLst>
            <a:outerShdw blurRad="254000" dist="127000" dir="5400000" rotWithShape="0">
              <a:srgbClr val="000000">
                <a:alpha val="70000"/>
              </a:srgbClr>
            </a:outerShdw>
          </a:effectLst>
        </p:spPr>
      </p:pic>
      <p:sp>
        <p:nvSpPr>
          <p:cNvPr id="4" name="Motivation">
            <a:extLst>
              <a:ext uri="{FF2B5EF4-FFF2-40B4-BE49-F238E27FC236}">
                <a16:creationId xmlns:a16="http://schemas.microsoft.com/office/drawing/2014/main" id="{2FF38023-3926-69A9-9A38-F8B97C193F71}"/>
              </a:ext>
            </a:extLst>
          </p:cNvPr>
          <p:cNvSpPr txBox="1">
            <a:spLocks noGrp="1"/>
          </p:cNvSpPr>
          <p:nvPr>
            <p:ph type="title"/>
          </p:nvPr>
        </p:nvSpPr>
        <p:spPr>
          <a:xfrm>
            <a:off x="1126845" y="500623"/>
            <a:ext cx="21656932" cy="2088770"/>
          </a:xfrm>
          <a:prstGeom prst="rect">
            <a:avLst/>
          </a:prstGeom>
        </p:spPr>
        <p:txBody>
          <a:bodyPr>
            <a:normAutofit/>
          </a:bodyPr>
          <a:lstStyle>
            <a:lvl1pPr>
              <a:defRPr>
                <a:latin typeface="Avenir Book"/>
                <a:ea typeface="Avenir Book"/>
                <a:cs typeface="Avenir Book"/>
                <a:sym typeface="Avenir Book"/>
              </a:defRPr>
            </a:lvl1pPr>
          </a:lstStyle>
          <a:p>
            <a:pPr algn="l"/>
            <a:r>
              <a:rPr lang="en-US" dirty="0"/>
              <a:t>Workflow</a:t>
            </a:r>
            <a:endParaRPr dirty="0"/>
          </a:p>
        </p:txBody>
      </p:sp>
      <p:sp>
        <p:nvSpPr>
          <p:cNvPr id="3" name="TextBox 2">
            <a:extLst>
              <a:ext uri="{FF2B5EF4-FFF2-40B4-BE49-F238E27FC236}">
                <a16:creationId xmlns:a16="http://schemas.microsoft.com/office/drawing/2014/main" id="{D007223E-9BD5-1041-DAB7-D6F781827332}"/>
              </a:ext>
            </a:extLst>
          </p:cNvPr>
          <p:cNvSpPr txBox="1"/>
          <p:nvPr/>
        </p:nvSpPr>
        <p:spPr>
          <a:xfrm>
            <a:off x="2485392" y="7502918"/>
            <a:ext cx="7873130" cy="4770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82000" lvl="5" indent="0" algn="l">
              <a:spcBef>
                <a:spcPts val="2000"/>
              </a:spcBef>
              <a:buSzPct val="100000"/>
              <a:defRPr sz="4800">
                <a:latin typeface="Avenir Book"/>
                <a:ea typeface="Avenir Book"/>
                <a:cs typeface="Avenir Book"/>
                <a:sym typeface="Avenir Book"/>
              </a:defRPr>
            </a:pPr>
            <a:r>
              <a:rPr lang="en-US" sz="2500" dirty="0">
                <a:solidFill>
                  <a:srgbClr val="226AA8"/>
                </a:solidFill>
              </a:rPr>
              <a:t>0_DataDownload&amp;Reformat (in progress) </a:t>
            </a:r>
          </a:p>
        </p:txBody>
      </p:sp>
      <p:pic>
        <p:nvPicPr>
          <p:cNvPr id="10" name="Graphic 9" descr="Arrow: Slight curve with solid fill">
            <a:extLst>
              <a:ext uri="{FF2B5EF4-FFF2-40B4-BE49-F238E27FC236}">
                <a16:creationId xmlns:a16="http://schemas.microsoft.com/office/drawing/2014/main" id="{3AC3AC86-7F99-62E2-3BBC-B0505528A9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053386">
            <a:off x="3326121" y="7519346"/>
            <a:ext cx="914400" cy="914400"/>
          </a:xfrm>
          <a:prstGeom prst="rect">
            <a:avLst/>
          </a:prstGeom>
        </p:spPr>
      </p:pic>
      <p:sp>
        <p:nvSpPr>
          <p:cNvPr id="2" name="Rectangle 1">
            <a:extLst>
              <a:ext uri="{FF2B5EF4-FFF2-40B4-BE49-F238E27FC236}">
                <a16:creationId xmlns:a16="http://schemas.microsoft.com/office/drawing/2014/main" id="{1C1E6F92-0FAE-762F-3E1C-C55A3C81E7CD}"/>
              </a:ext>
            </a:extLst>
          </p:cNvPr>
          <p:cNvSpPr/>
          <p:nvPr/>
        </p:nvSpPr>
        <p:spPr>
          <a:xfrm>
            <a:off x="1253844" y="2216178"/>
            <a:ext cx="8372756" cy="146022"/>
          </a:xfrm>
          <a:prstGeom prst="rect">
            <a:avLst/>
          </a:prstGeom>
          <a:gradFill flip="none" rotWithShape="1">
            <a:gsLst>
              <a:gs pos="0">
                <a:schemeClr val="accent6">
                  <a:lumMod val="5000"/>
                  <a:lumOff val="95000"/>
                </a:schemeClr>
              </a:gs>
              <a:gs pos="73000">
                <a:srgbClr val="26408D"/>
              </a:gs>
              <a:gs pos="83000">
                <a:srgbClr val="26408D"/>
              </a:gs>
              <a:gs pos="100000">
                <a:srgbClr val="26408D"/>
              </a:gs>
            </a:gsLst>
            <a:lin ang="108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Avenir Book" panose="02000503020000020003" pitchFamily="2"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Workflow developed for testbed (Bow River at Banff) &amp; successfully applied to a handful of basins across the Canadian Rockies…"/>
          <p:cNvSpPr txBox="1">
            <a:spLocks noGrp="1"/>
          </p:cNvSpPr>
          <p:nvPr>
            <p:ph type="body" sz="quarter" idx="1"/>
          </p:nvPr>
        </p:nvSpPr>
        <p:spPr>
          <a:xfrm>
            <a:off x="1689101" y="3981589"/>
            <a:ext cx="7839067" cy="9454580"/>
          </a:xfrm>
          <a:prstGeom prst="rect">
            <a:avLst/>
          </a:prstGeom>
        </p:spPr>
        <p:txBody>
          <a:bodyPr>
            <a:normAutofit/>
          </a:bodyPr>
          <a:lstStyle/>
          <a:p>
            <a:pPr marL="529389" indent="-529389" defTabSz="619125">
              <a:spcBef>
                <a:spcPts val="2000"/>
              </a:spcBef>
              <a:defRPr sz="3600">
                <a:latin typeface="Avenir Book"/>
                <a:ea typeface="Avenir Book"/>
                <a:cs typeface="Avenir Book"/>
                <a:sym typeface="Avenir Book"/>
              </a:defRPr>
            </a:pPr>
            <a:r>
              <a:rPr lang="en-CA" sz="4000" dirty="0"/>
              <a:t>We select snow-fed (</a:t>
            </a:r>
            <a:r>
              <a:rPr lang="en-CA" sz="4000" dirty="0" err="1"/>
              <a:t>nival</a:t>
            </a:r>
            <a:r>
              <a:rPr lang="en-CA" sz="4000" dirty="0"/>
              <a:t>) basins with</a:t>
            </a:r>
          </a:p>
          <a:p>
            <a:pPr marL="1301750" lvl="1" indent="-742950" defTabSz="619125">
              <a:spcBef>
                <a:spcPts val="2000"/>
              </a:spcBef>
              <a:buSzPct val="100000"/>
              <a:buFont typeface="+mj-lt"/>
              <a:buAutoNum type="arabicPeriod"/>
              <a:defRPr sz="3600">
                <a:latin typeface="Avenir Book"/>
                <a:ea typeface="Avenir Book"/>
                <a:cs typeface="Avenir Book"/>
                <a:sym typeface="Avenir Book"/>
              </a:defRPr>
            </a:pPr>
            <a:r>
              <a:rPr lang="en-CA" sz="3600" dirty="0"/>
              <a:t>limited regulation,</a:t>
            </a:r>
          </a:p>
          <a:p>
            <a:pPr lvl="2" defTabSz="619125">
              <a:spcBef>
                <a:spcPts val="2000"/>
              </a:spcBef>
              <a:buSzPct val="100000"/>
              <a:buFont typeface="Courier New" panose="02070309020205020404" pitchFamily="49" charset="0"/>
              <a:buChar char="o"/>
              <a:defRPr sz="3600">
                <a:latin typeface="Avenir Book"/>
                <a:ea typeface="Avenir Book"/>
                <a:cs typeface="Avenir Book"/>
                <a:sym typeface="Avenir Book"/>
              </a:defRPr>
            </a:pPr>
            <a:r>
              <a:rPr lang="en-CA" sz="3200" dirty="0"/>
              <a:t>Canada: HYDAT Reference Hydrometric Basin Network (RHBN)</a:t>
            </a:r>
          </a:p>
          <a:p>
            <a:pPr lvl="2" defTabSz="619125">
              <a:spcBef>
                <a:spcPts val="2000"/>
              </a:spcBef>
              <a:buSzPct val="100000"/>
              <a:buFont typeface="Courier New" panose="02070309020205020404" pitchFamily="49" charset="0"/>
              <a:buChar char="o"/>
              <a:defRPr sz="3600">
                <a:latin typeface="Avenir Book"/>
                <a:ea typeface="Avenir Book"/>
                <a:cs typeface="Avenir Book"/>
                <a:sym typeface="Avenir Book"/>
              </a:defRPr>
            </a:pPr>
            <a:r>
              <a:rPr lang="en-CA" sz="3200" dirty="0">
                <a:solidFill>
                  <a:schemeClr val="tx1"/>
                </a:solidFill>
              </a:rPr>
              <a:t>USA: USGS Hydro-Climatic Data Network (HCDN-2009) </a:t>
            </a:r>
          </a:p>
          <a:p>
            <a:pPr marL="1301750" lvl="1" indent="-742950" defTabSz="619125">
              <a:spcBef>
                <a:spcPts val="2000"/>
              </a:spcBef>
              <a:buSzPct val="100000"/>
              <a:buFont typeface="+mj-lt"/>
              <a:buAutoNum type="arabicPeriod"/>
              <a:defRPr sz="3600">
                <a:latin typeface="Avenir Book"/>
                <a:ea typeface="Avenir Book"/>
                <a:cs typeface="Avenir Book"/>
                <a:sym typeface="Avenir Book"/>
              </a:defRPr>
            </a:pPr>
            <a:r>
              <a:rPr lang="en-CA" dirty="0"/>
              <a:t>≥ 20 years of SWE-Q data.</a:t>
            </a:r>
          </a:p>
          <a:p>
            <a:pPr marL="529389" indent="-529389" defTabSz="619125">
              <a:spcBef>
                <a:spcPts val="2000"/>
              </a:spcBef>
              <a:defRPr sz="3600">
                <a:latin typeface="Avenir Book"/>
                <a:ea typeface="Avenir Book"/>
                <a:cs typeface="Avenir Book"/>
                <a:sym typeface="Avenir Book"/>
              </a:defRPr>
            </a:pPr>
            <a:r>
              <a:rPr lang="en-CA" sz="4000" dirty="0"/>
              <a:t>We identify glacial basins for skill diagnosis later on.</a:t>
            </a:r>
          </a:p>
        </p:txBody>
      </p:sp>
      <p:sp>
        <p:nvSpPr>
          <p:cNvPr id="4" name="Motivation">
            <a:extLst>
              <a:ext uri="{FF2B5EF4-FFF2-40B4-BE49-F238E27FC236}">
                <a16:creationId xmlns:a16="http://schemas.microsoft.com/office/drawing/2014/main" id="{67D16967-96EE-4B55-1464-F4CADB1EDEF5}"/>
              </a:ext>
            </a:extLst>
          </p:cNvPr>
          <p:cNvSpPr txBox="1">
            <a:spLocks noGrp="1"/>
          </p:cNvSpPr>
          <p:nvPr>
            <p:ph type="title"/>
          </p:nvPr>
        </p:nvSpPr>
        <p:spPr>
          <a:xfrm>
            <a:off x="1126846" y="523907"/>
            <a:ext cx="22070038" cy="3457681"/>
          </a:xfrm>
          <a:prstGeom prst="rect">
            <a:avLst/>
          </a:prstGeom>
        </p:spPr>
        <p:txBody>
          <a:bodyPr>
            <a:noAutofit/>
          </a:bodyPr>
          <a:lstStyle>
            <a:lvl1pPr>
              <a:defRPr>
                <a:latin typeface="Avenir Book"/>
                <a:ea typeface="Avenir Book"/>
                <a:cs typeface="Avenir Book"/>
                <a:sym typeface="Avenir Book"/>
              </a:defRPr>
            </a:lvl1pPr>
          </a:lstStyle>
          <a:p>
            <a:pPr algn="l"/>
            <a:r>
              <a:rPr lang="en-US" sz="10000" dirty="0"/>
              <a:t>Snow-fed basins with limited regulation in N. America</a:t>
            </a:r>
            <a:endParaRPr sz="10000" dirty="0"/>
          </a:p>
        </p:txBody>
      </p:sp>
      <p:pic>
        <p:nvPicPr>
          <p:cNvPr id="13" name="Picture 12" descr="Chart, radar chart&#10;&#10;Description automatically generated">
            <a:extLst>
              <a:ext uri="{FF2B5EF4-FFF2-40B4-BE49-F238E27FC236}">
                <a16:creationId xmlns:a16="http://schemas.microsoft.com/office/drawing/2014/main" id="{83AC2243-C661-E595-D278-35CFD1347FE0}"/>
              </a:ext>
            </a:extLst>
          </p:cNvPr>
          <p:cNvPicPr>
            <a:picLocks noChangeAspect="1"/>
          </p:cNvPicPr>
          <p:nvPr/>
        </p:nvPicPr>
        <p:blipFill rotWithShape="1">
          <a:blip r:embed="rId2">
            <a:extLst>
              <a:ext uri="{28A0092B-C50C-407E-A947-70E740481C1C}">
                <a14:useLocalDpi xmlns:a14="http://schemas.microsoft.com/office/drawing/2010/main" val="0"/>
              </a:ext>
            </a:extLst>
          </a:blip>
          <a:srcRect l="20376" r="8385"/>
          <a:stretch/>
        </p:blipFill>
        <p:spPr>
          <a:xfrm>
            <a:off x="9317234" y="5445116"/>
            <a:ext cx="7831155" cy="6595689"/>
          </a:xfrm>
          <a:prstGeom prst="rect">
            <a:avLst/>
          </a:prstGeom>
        </p:spPr>
      </p:pic>
      <p:grpSp>
        <p:nvGrpSpPr>
          <p:cNvPr id="6" name="Group 5">
            <a:extLst>
              <a:ext uri="{FF2B5EF4-FFF2-40B4-BE49-F238E27FC236}">
                <a16:creationId xmlns:a16="http://schemas.microsoft.com/office/drawing/2014/main" id="{CA35216C-937C-1AF0-047C-E2803082C0A1}"/>
              </a:ext>
            </a:extLst>
          </p:cNvPr>
          <p:cNvGrpSpPr/>
          <p:nvPr/>
        </p:nvGrpSpPr>
        <p:grpSpPr>
          <a:xfrm>
            <a:off x="16879875" y="5729566"/>
            <a:ext cx="7366809" cy="6527524"/>
            <a:chOff x="9393434" y="5540188"/>
            <a:chExt cx="7366809" cy="6527524"/>
          </a:xfrm>
        </p:grpSpPr>
        <p:pic>
          <p:nvPicPr>
            <p:cNvPr id="15" name="Picture 14" descr="Map&#10;&#10;Description automatically generated">
              <a:extLst>
                <a:ext uri="{FF2B5EF4-FFF2-40B4-BE49-F238E27FC236}">
                  <a16:creationId xmlns:a16="http://schemas.microsoft.com/office/drawing/2014/main" id="{09B1960F-1E85-D9AE-2B90-4A505BB513C0}"/>
                </a:ext>
              </a:extLst>
            </p:cNvPr>
            <p:cNvPicPr>
              <a:picLocks noChangeAspect="1"/>
            </p:cNvPicPr>
            <p:nvPr/>
          </p:nvPicPr>
          <p:blipFill rotWithShape="1">
            <a:blip r:embed="rId3">
              <a:extLst>
                <a:ext uri="{28A0092B-C50C-407E-A947-70E740481C1C}">
                  <a14:useLocalDpi xmlns:a14="http://schemas.microsoft.com/office/drawing/2010/main" val="0"/>
                </a:ext>
              </a:extLst>
            </a:blip>
            <a:srcRect t="6760"/>
            <a:stretch/>
          </p:blipFill>
          <p:spPr>
            <a:xfrm>
              <a:off x="9393434" y="5540188"/>
              <a:ext cx="7366809" cy="6527524"/>
            </a:xfrm>
            <a:prstGeom prst="rect">
              <a:avLst/>
            </a:prstGeom>
          </p:spPr>
        </p:pic>
        <p:pic>
          <p:nvPicPr>
            <p:cNvPr id="2" name="Picture 1" descr="Map&#10;&#10;Description automatically generated">
              <a:extLst>
                <a:ext uri="{FF2B5EF4-FFF2-40B4-BE49-F238E27FC236}">
                  <a16:creationId xmlns:a16="http://schemas.microsoft.com/office/drawing/2014/main" id="{7D1A741A-698A-4CD7-B235-E11CDF569B30}"/>
                </a:ext>
              </a:extLst>
            </p:cNvPr>
            <p:cNvPicPr>
              <a:picLocks noChangeAspect="1"/>
            </p:cNvPicPr>
            <p:nvPr/>
          </p:nvPicPr>
          <p:blipFill rotWithShape="1">
            <a:blip r:embed="rId3">
              <a:extLst>
                <a:ext uri="{28A0092B-C50C-407E-A947-70E740481C1C}">
                  <a14:useLocalDpi xmlns:a14="http://schemas.microsoft.com/office/drawing/2010/main" val="0"/>
                </a:ext>
              </a:extLst>
            </a:blip>
            <a:srcRect l="68367" t="10002" r="4522" b="85530"/>
            <a:stretch/>
          </p:blipFill>
          <p:spPr>
            <a:xfrm>
              <a:off x="13595684" y="5766592"/>
              <a:ext cx="1997242" cy="312821"/>
            </a:xfrm>
            <a:prstGeom prst="rect">
              <a:avLst/>
            </a:prstGeom>
          </p:spPr>
        </p:pic>
        <p:sp>
          <p:nvSpPr>
            <p:cNvPr id="3" name="Rectangle 2">
              <a:extLst>
                <a:ext uri="{FF2B5EF4-FFF2-40B4-BE49-F238E27FC236}">
                  <a16:creationId xmlns:a16="http://schemas.microsoft.com/office/drawing/2014/main" id="{BCFA0C8C-E54C-CB78-76BC-4494A4D0070F}"/>
                </a:ext>
              </a:extLst>
            </p:cNvPr>
            <p:cNvSpPr/>
            <p:nvPr/>
          </p:nvSpPr>
          <p:spPr>
            <a:xfrm>
              <a:off x="15592926" y="5766592"/>
              <a:ext cx="788782" cy="312820"/>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5" name="Rectangle 4">
            <a:extLst>
              <a:ext uri="{FF2B5EF4-FFF2-40B4-BE49-F238E27FC236}">
                <a16:creationId xmlns:a16="http://schemas.microsoft.com/office/drawing/2014/main" id="{83519184-0232-EB9D-A32B-FF89B4F1FADD}"/>
              </a:ext>
            </a:extLst>
          </p:cNvPr>
          <p:cNvSpPr/>
          <p:nvPr/>
        </p:nvSpPr>
        <p:spPr>
          <a:xfrm>
            <a:off x="1253844" y="3765578"/>
            <a:ext cx="8372756" cy="146022"/>
          </a:xfrm>
          <a:prstGeom prst="rect">
            <a:avLst/>
          </a:prstGeom>
          <a:gradFill flip="none" rotWithShape="1">
            <a:gsLst>
              <a:gs pos="0">
                <a:schemeClr val="accent6">
                  <a:lumMod val="5000"/>
                  <a:lumOff val="95000"/>
                </a:schemeClr>
              </a:gs>
              <a:gs pos="73000">
                <a:srgbClr val="26408D"/>
              </a:gs>
              <a:gs pos="83000">
                <a:srgbClr val="26408D"/>
              </a:gs>
              <a:gs pos="100000">
                <a:srgbClr val="26408D"/>
              </a:gs>
            </a:gsLst>
            <a:lin ang="108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Avenir Book" panose="02000503020000020003" pitchFamily="2" charset="0"/>
            </a:endParaRPr>
          </a:p>
        </p:txBody>
      </p:sp>
      <p:sp>
        <p:nvSpPr>
          <p:cNvPr id="9" name="Testbed ensemble hindcasts for Jun-Sep volumes, initialized on 1st May">
            <a:extLst>
              <a:ext uri="{FF2B5EF4-FFF2-40B4-BE49-F238E27FC236}">
                <a16:creationId xmlns:a16="http://schemas.microsoft.com/office/drawing/2014/main" id="{51A2710D-D735-B76F-7FFD-603505F16399}"/>
              </a:ext>
            </a:extLst>
          </p:cNvPr>
          <p:cNvSpPr txBox="1"/>
          <p:nvPr/>
        </p:nvSpPr>
        <p:spPr>
          <a:xfrm>
            <a:off x="9528169" y="12371775"/>
            <a:ext cx="14534989" cy="846386"/>
          </a:xfrm>
          <a:prstGeom prst="rect">
            <a:avLst/>
          </a:prstGeom>
          <a:solidFill>
            <a:srgbClr val="0030FF">
              <a:alpha val="15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spcBef>
                <a:spcPts val="1000"/>
              </a:spcBef>
              <a:defRPr sz="1800" b="0">
                <a:latin typeface="Avenir Heavy"/>
                <a:ea typeface="Avenir Heavy"/>
                <a:cs typeface="Avenir Heavy"/>
                <a:sym typeface="Avenir Heavy"/>
              </a:defRPr>
            </a:lvl1pPr>
          </a:lstStyle>
          <a:p>
            <a:r>
              <a:rPr lang="en-US" sz="2000" dirty="0"/>
              <a:t>(left) Polar plot of </a:t>
            </a:r>
            <a:r>
              <a:rPr lang="en-US" sz="2000" dirty="0" err="1"/>
              <a:t>nival</a:t>
            </a:r>
            <a:r>
              <a:rPr lang="en-US" sz="2000" dirty="0"/>
              <a:t> &amp; glacial basins’ mean </a:t>
            </a:r>
            <a:r>
              <a:rPr lang="en-US" sz="2000" dirty="0" err="1"/>
              <a:t>Qmax</a:t>
            </a:r>
            <a:r>
              <a:rPr lang="en-US" sz="2000" dirty="0"/>
              <a:t> timing.</a:t>
            </a:r>
          </a:p>
          <a:p>
            <a:r>
              <a:rPr lang="en-US" sz="2000" dirty="0"/>
              <a:t>(right) North American map of </a:t>
            </a:r>
            <a:r>
              <a:rPr lang="en-US" sz="2000" dirty="0" err="1"/>
              <a:t>nival</a:t>
            </a:r>
            <a:r>
              <a:rPr lang="en-US" sz="2000" dirty="0"/>
              <a:t> &amp; glacial basins with limited regulation and ≥ 20 years of overlapping Q-SWE data.</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Workflow developed for testbed (Bow River at Banff) &amp; successfully applied to a handful of basins across the Canadian Rockies…"/>
          <p:cNvSpPr txBox="1">
            <a:spLocks noGrp="1"/>
          </p:cNvSpPr>
          <p:nvPr>
            <p:ph type="body" sz="quarter" idx="1"/>
          </p:nvPr>
        </p:nvSpPr>
        <p:spPr>
          <a:xfrm>
            <a:off x="1689101" y="2953513"/>
            <a:ext cx="11468099" cy="9340087"/>
          </a:xfrm>
          <a:prstGeom prst="rect">
            <a:avLst/>
          </a:prstGeom>
        </p:spPr>
        <p:txBody>
          <a:bodyPr>
            <a:normAutofit/>
          </a:bodyPr>
          <a:lstStyle/>
          <a:p>
            <a:pPr marL="529389" indent="-529389" defTabSz="619125">
              <a:spcBef>
                <a:spcPts val="0"/>
              </a:spcBef>
              <a:defRPr sz="3600">
                <a:latin typeface="Avenir Book"/>
                <a:ea typeface="Avenir Book"/>
                <a:cs typeface="Avenir Book"/>
                <a:sym typeface="Avenir Book"/>
              </a:defRPr>
            </a:pPr>
            <a:r>
              <a:rPr lang="en-CA" sz="4000" dirty="0"/>
              <a:t>This shows the evolution of the quality of the hindcast medians per lead time &amp; target period, averaged over Canada*.</a:t>
            </a:r>
          </a:p>
          <a:p>
            <a:pPr marL="529389" indent="-529389" defTabSz="619125">
              <a:spcBef>
                <a:spcPts val="0"/>
              </a:spcBef>
              <a:defRPr sz="3600">
                <a:latin typeface="Avenir Book"/>
                <a:ea typeface="Avenir Book"/>
                <a:cs typeface="Avenir Book"/>
                <a:sym typeface="Avenir Book"/>
              </a:defRPr>
            </a:pPr>
            <a:endParaRPr lang="en-CA" sz="4000" dirty="0"/>
          </a:p>
          <a:p>
            <a:pPr marL="529389" indent="-529389" defTabSz="619125">
              <a:spcBef>
                <a:spcPts val="0"/>
              </a:spcBef>
              <a:defRPr sz="3600">
                <a:latin typeface="Avenir Book"/>
                <a:ea typeface="Avenir Book"/>
                <a:cs typeface="Avenir Book"/>
                <a:sym typeface="Avenir Book"/>
              </a:defRPr>
            </a:pPr>
            <a:r>
              <a:rPr lang="en-CA" sz="4000" dirty="0"/>
              <a:t>The quality is measured with the KGE”: a combined measure of correlation, bias &amp; variance (Clark et al., 2021).</a:t>
            </a:r>
          </a:p>
          <a:p>
            <a:pPr marL="1088189" lvl="1" indent="-529389" defTabSz="619125">
              <a:spcBef>
                <a:spcPts val="0"/>
              </a:spcBef>
              <a:defRPr sz="3600">
                <a:latin typeface="Avenir Book"/>
                <a:ea typeface="Avenir Book"/>
                <a:cs typeface="Avenir Book"/>
                <a:sym typeface="Avenir Book"/>
              </a:defRPr>
            </a:pPr>
            <a:endParaRPr lang="en-CA" dirty="0"/>
          </a:p>
          <a:p>
            <a:pPr marL="529389" indent="-529389" defTabSz="619125">
              <a:spcBef>
                <a:spcPts val="2000"/>
              </a:spcBef>
              <a:defRPr sz="3600">
                <a:latin typeface="Avenir Book"/>
                <a:ea typeface="Avenir Book"/>
                <a:cs typeface="Avenir Book"/>
                <a:sym typeface="Avenir Book"/>
              </a:defRPr>
            </a:pPr>
            <a:r>
              <a:rPr lang="en-CA" sz="4000" dirty="0"/>
              <a:t>Overall, the hindcasts have high KGE”, which decreases with increasing lead time.</a:t>
            </a:r>
          </a:p>
        </p:txBody>
      </p:sp>
      <p:sp>
        <p:nvSpPr>
          <p:cNvPr id="4" name="Motivation">
            <a:extLst>
              <a:ext uri="{FF2B5EF4-FFF2-40B4-BE49-F238E27FC236}">
                <a16:creationId xmlns:a16="http://schemas.microsoft.com/office/drawing/2014/main" id="{67D16967-96EE-4B55-1464-F4CADB1EDEF5}"/>
              </a:ext>
            </a:extLst>
          </p:cNvPr>
          <p:cNvSpPr txBox="1">
            <a:spLocks noGrp="1"/>
          </p:cNvSpPr>
          <p:nvPr>
            <p:ph type="title"/>
          </p:nvPr>
        </p:nvSpPr>
        <p:spPr>
          <a:xfrm>
            <a:off x="1126846" y="523908"/>
            <a:ext cx="18050154" cy="1878359"/>
          </a:xfrm>
          <a:prstGeom prst="rect">
            <a:avLst/>
          </a:prstGeom>
        </p:spPr>
        <p:txBody>
          <a:bodyPr>
            <a:noAutofit/>
          </a:bodyPr>
          <a:lstStyle>
            <a:lvl1pPr>
              <a:defRPr>
                <a:latin typeface="Avenir Book"/>
                <a:ea typeface="Avenir Book"/>
                <a:cs typeface="Avenir Book"/>
                <a:sym typeface="Avenir Book"/>
              </a:defRPr>
            </a:lvl1pPr>
          </a:lstStyle>
          <a:p>
            <a:pPr algn="l"/>
            <a:r>
              <a:rPr lang="en-US" sz="10000" dirty="0"/>
              <a:t>How good are the hindcasts?</a:t>
            </a:r>
            <a:endParaRPr sz="10000" dirty="0"/>
          </a:p>
        </p:txBody>
      </p:sp>
      <p:pic>
        <p:nvPicPr>
          <p:cNvPr id="8" name="Picture 7" descr="Chart, line chart&#10;&#10;Description automatically generated">
            <a:extLst>
              <a:ext uri="{FF2B5EF4-FFF2-40B4-BE49-F238E27FC236}">
                <a16:creationId xmlns:a16="http://schemas.microsoft.com/office/drawing/2014/main" id="{FAA20F52-C67B-3067-BC92-1D0FFC450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7637" y="3945987"/>
            <a:ext cx="9756000" cy="6578474"/>
          </a:xfrm>
          <a:prstGeom prst="rect">
            <a:avLst/>
          </a:prstGeom>
        </p:spPr>
      </p:pic>
      <p:sp>
        <p:nvSpPr>
          <p:cNvPr id="9" name="Testbed ensemble hindcasts for Jun-Sep volumes, initialized on 1st May">
            <a:extLst>
              <a:ext uri="{FF2B5EF4-FFF2-40B4-BE49-F238E27FC236}">
                <a16:creationId xmlns:a16="http://schemas.microsoft.com/office/drawing/2014/main" id="{51A2710D-D735-B76F-7FFD-603505F16399}"/>
              </a:ext>
            </a:extLst>
          </p:cNvPr>
          <p:cNvSpPr txBox="1"/>
          <p:nvPr/>
        </p:nvSpPr>
        <p:spPr>
          <a:xfrm>
            <a:off x="14927155" y="10477359"/>
            <a:ext cx="8496482" cy="1333698"/>
          </a:xfrm>
          <a:prstGeom prst="rect">
            <a:avLst/>
          </a:prstGeom>
          <a:solidFill>
            <a:srgbClr val="0030FF">
              <a:alpha val="15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spcBef>
                <a:spcPts val="1000"/>
              </a:spcBef>
              <a:defRPr sz="1800" b="0">
                <a:latin typeface="Avenir Heavy"/>
                <a:ea typeface="Avenir Heavy"/>
                <a:cs typeface="Avenir Heavy"/>
                <a:sym typeface="Avenir Heavy"/>
              </a:defRPr>
            </a:lvl1pPr>
          </a:lstStyle>
          <a:p>
            <a:r>
              <a:rPr lang="en-US" sz="2000" dirty="0"/>
              <a:t>Spatial average of the hindcast KGE” (revised Kling-Gupta efficiency) per lead month (x-axis) for each target period (lines). Higher KGE” is better. The lower threshold is -0.41 and corresponds to the mean flow benchmark (</a:t>
            </a:r>
            <a:r>
              <a:rPr lang="en-US" sz="2000" dirty="0" err="1"/>
              <a:t>Knoben</a:t>
            </a:r>
            <a:r>
              <a:rPr lang="en-US" sz="2000" dirty="0"/>
              <a:t> et al., 2019).</a:t>
            </a:r>
          </a:p>
        </p:txBody>
      </p:sp>
      <p:sp>
        <p:nvSpPr>
          <p:cNvPr id="14" name="Rectangle 13">
            <a:extLst>
              <a:ext uri="{FF2B5EF4-FFF2-40B4-BE49-F238E27FC236}">
                <a16:creationId xmlns:a16="http://schemas.microsoft.com/office/drawing/2014/main" id="{45311B4B-D537-7ED6-A5C5-A6B2B1D95CD9}"/>
              </a:ext>
            </a:extLst>
          </p:cNvPr>
          <p:cNvSpPr/>
          <p:nvPr/>
        </p:nvSpPr>
        <p:spPr>
          <a:xfrm>
            <a:off x="1253844" y="2216178"/>
            <a:ext cx="8372756" cy="146022"/>
          </a:xfrm>
          <a:prstGeom prst="rect">
            <a:avLst/>
          </a:prstGeom>
          <a:gradFill flip="none" rotWithShape="1">
            <a:gsLst>
              <a:gs pos="0">
                <a:schemeClr val="accent6">
                  <a:lumMod val="5000"/>
                  <a:lumOff val="95000"/>
                </a:schemeClr>
              </a:gs>
              <a:gs pos="73000">
                <a:srgbClr val="26408D"/>
              </a:gs>
              <a:gs pos="83000">
                <a:srgbClr val="26408D"/>
              </a:gs>
              <a:gs pos="100000">
                <a:srgbClr val="26408D"/>
              </a:gs>
            </a:gsLst>
            <a:lin ang="108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Avenir Book" panose="02000503020000020003" pitchFamily="2" charset="0"/>
            </a:endParaRPr>
          </a:p>
        </p:txBody>
      </p:sp>
      <p:sp>
        <p:nvSpPr>
          <p:cNvPr id="15" name="TextBox 14">
            <a:extLst>
              <a:ext uri="{FF2B5EF4-FFF2-40B4-BE49-F238E27FC236}">
                <a16:creationId xmlns:a16="http://schemas.microsoft.com/office/drawing/2014/main" id="{1023B2B6-4C35-EA1E-CC11-0FFE95A32FCA}"/>
              </a:ext>
            </a:extLst>
          </p:cNvPr>
          <p:cNvSpPr txBox="1"/>
          <p:nvPr/>
        </p:nvSpPr>
        <p:spPr>
          <a:xfrm>
            <a:off x="561994" y="12948435"/>
            <a:ext cx="3159519" cy="487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CA" sz="2500" b="1" i="0" u="none" strike="noStrike" cap="none" spc="0" normalizeH="0" baseline="0" dirty="0">
                <a:ln>
                  <a:noFill/>
                </a:ln>
                <a:solidFill>
                  <a:srgbClr val="000000"/>
                </a:solidFill>
                <a:effectLst/>
                <a:uFillTx/>
                <a:latin typeface="Avenir Book" panose="02000503020000020003" pitchFamily="2" charset="0"/>
                <a:sym typeface="Helvetica Neue"/>
              </a:rPr>
              <a:t>*USA </a:t>
            </a:r>
            <a:r>
              <a:rPr kumimoji="0" lang="fr-CA" sz="2500" b="1" i="0" u="none" strike="noStrike" cap="none" spc="0" normalizeH="0" baseline="0" dirty="0" err="1">
                <a:ln>
                  <a:noFill/>
                </a:ln>
                <a:solidFill>
                  <a:srgbClr val="000000"/>
                </a:solidFill>
                <a:effectLst/>
                <a:uFillTx/>
                <a:latin typeface="Avenir Book" panose="02000503020000020003" pitchFamily="2" charset="0"/>
                <a:sym typeface="Helvetica Neue"/>
              </a:rPr>
              <a:t>results</a:t>
            </a:r>
            <a:r>
              <a:rPr kumimoji="0" lang="fr-CA" sz="2500" b="1" i="0" u="none" strike="noStrike" cap="none" spc="0" normalizeH="0" baseline="0" dirty="0">
                <a:ln>
                  <a:noFill/>
                </a:ln>
                <a:solidFill>
                  <a:srgbClr val="000000"/>
                </a:solidFill>
                <a:effectLst/>
                <a:uFillTx/>
                <a:latin typeface="Avenir Book" panose="02000503020000020003" pitchFamily="2" charset="0"/>
                <a:sym typeface="Helvetica Neue"/>
              </a:rPr>
              <a:t> </a:t>
            </a:r>
            <a:r>
              <a:rPr kumimoji="0" lang="fr-CA" sz="2500" b="1" i="0" u="none" strike="noStrike" cap="none" spc="0" normalizeH="0" baseline="0" dirty="0" err="1">
                <a:ln>
                  <a:noFill/>
                </a:ln>
                <a:solidFill>
                  <a:srgbClr val="000000"/>
                </a:solidFill>
                <a:effectLst/>
                <a:uFillTx/>
                <a:latin typeface="Avenir Book" panose="02000503020000020003" pitchFamily="2" charset="0"/>
                <a:sym typeface="Helvetica Neue"/>
              </a:rPr>
              <a:t>pending</a:t>
            </a:r>
            <a:endParaRPr kumimoji="0" lang="fr-CA" sz="2500" b="1" i="0" u="none" strike="noStrike" cap="none" spc="0" normalizeH="0" baseline="0" dirty="0">
              <a:ln>
                <a:noFill/>
              </a:ln>
              <a:solidFill>
                <a:srgbClr val="000000"/>
              </a:solidFill>
              <a:effectLst/>
              <a:uFillTx/>
              <a:latin typeface="Avenir Book" panose="02000503020000020003" pitchFamily="2" charset="0"/>
              <a:sym typeface="Helvetica Neue"/>
            </a:endParaRPr>
          </a:p>
        </p:txBody>
      </p:sp>
    </p:spTree>
    <p:extLst>
      <p:ext uri="{BB962C8B-B14F-4D97-AF65-F5344CB8AC3E}">
        <p14:creationId xmlns:p14="http://schemas.microsoft.com/office/powerpoint/2010/main" val="239659281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Workflow developed for testbed (Bow River at Banff) &amp; successfully applied to a handful of basins across the Canadian Rockies…"/>
          <p:cNvSpPr txBox="1">
            <a:spLocks noGrp="1"/>
          </p:cNvSpPr>
          <p:nvPr>
            <p:ph type="body" sz="quarter" idx="1"/>
          </p:nvPr>
        </p:nvSpPr>
        <p:spPr>
          <a:xfrm>
            <a:off x="1689101" y="2542209"/>
            <a:ext cx="21094667" cy="3074279"/>
          </a:xfrm>
          <a:prstGeom prst="rect">
            <a:avLst/>
          </a:prstGeom>
        </p:spPr>
        <p:txBody>
          <a:bodyPr>
            <a:normAutofit/>
          </a:bodyPr>
          <a:lstStyle/>
          <a:p>
            <a:pPr marL="529389" indent="-529389" defTabSz="619125">
              <a:spcBef>
                <a:spcPts val="2000"/>
              </a:spcBef>
              <a:defRPr sz="3600">
                <a:latin typeface="Avenir Book"/>
                <a:ea typeface="Avenir Book"/>
                <a:cs typeface="Avenir Book"/>
                <a:sym typeface="Avenir Book"/>
              </a:defRPr>
            </a:pPr>
            <a:r>
              <a:rPr lang="en-CA" dirty="0"/>
              <a:t>This shows the evolution of the ensemble hindcast skill (CRPSS) compared to the observed climatology, with lead time. </a:t>
            </a:r>
          </a:p>
          <a:p>
            <a:pPr marL="529389" indent="-529389" defTabSz="619125">
              <a:spcBef>
                <a:spcPts val="2000"/>
              </a:spcBef>
              <a:defRPr sz="3600">
                <a:latin typeface="Avenir Book"/>
                <a:ea typeface="Avenir Book"/>
                <a:cs typeface="Avenir Book"/>
                <a:sym typeface="Avenir Book"/>
              </a:defRPr>
            </a:pPr>
            <a:r>
              <a:rPr lang="en-CA" dirty="0"/>
              <a:t>Overall, the hindcasts are better than climatology up to 2 months lead time. Beyond this they do not have probabilistic skill.</a:t>
            </a:r>
          </a:p>
        </p:txBody>
      </p:sp>
      <p:sp>
        <p:nvSpPr>
          <p:cNvPr id="4" name="Motivation">
            <a:extLst>
              <a:ext uri="{FF2B5EF4-FFF2-40B4-BE49-F238E27FC236}">
                <a16:creationId xmlns:a16="http://schemas.microsoft.com/office/drawing/2014/main" id="{67D16967-96EE-4B55-1464-F4CADB1EDEF5}"/>
              </a:ext>
            </a:extLst>
          </p:cNvPr>
          <p:cNvSpPr txBox="1">
            <a:spLocks noGrp="1"/>
          </p:cNvSpPr>
          <p:nvPr>
            <p:ph type="title"/>
          </p:nvPr>
        </p:nvSpPr>
        <p:spPr>
          <a:xfrm>
            <a:off x="1126845" y="500623"/>
            <a:ext cx="21656932" cy="2041586"/>
          </a:xfrm>
          <a:prstGeom prst="rect">
            <a:avLst/>
          </a:prstGeom>
        </p:spPr>
        <p:txBody>
          <a:bodyPr>
            <a:noAutofit/>
          </a:bodyPr>
          <a:lstStyle>
            <a:lvl1pPr>
              <a:defRPr>
                <a:latin typeface="Avenir Book"/>
                <a:ea typeface="Avenir Book"/>
                <a:cs typeface="Avenir Book"/>
                <a:sym typeface="Avenir Book"/>
              </a:defRPr>
            </a:lvl1pPr>
          </a:lstStyle>
          <a:p>
            <a:pPr algn="l"/>
            <a:r>
              <a:rPr lang="en-US" sz="8800" dirty="0"/>
              <a:t>Are the hindcasts better than climatology?</a:t>
            </a:r>
            <a:endParaRPr sz="8800" dirty="0"/>
          </a:p>
        </p:txBody>
      </p:sp>
      <p:pic>
        <p:nvPicPr>
          <p:cNvPr id="6" name="Picture 5" descr="Diagram&#10;&#10;Description automatically generated">
            <a:extLst>
              <a:ext uri="{FF2B5EF4-FFF2-40B4-BE49-F238E27FC236}">
                <a16:creationId xmlns:a16="http://schemas.microsoft.com/office/drawing/2014/main" id="{D22CC723-A4E0-9D76-D91F-B60FF92CF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83" y="5857415"/>
            <a:ext cx="13030094" cy="7578333"/>
          </a:xfrm>
          <a:prstGeom prst="rect">
            <a:avLst/>
          </a:prstGeom>
        </p:spPr>
      </p:pic>
      <p:cxnSp>
        <p:nvCxnSpPr>
          <p:cNvPr id="16" name="Straight Arrow Connector 15">
            <a:extLst>
              <a:ext uri="{FF2B5EF4-FFF2-40B4-BE49-F238E27FC236}">
                <a16:creationId xmlns:a16="http://schemas.microsoft.com/office/drawing/2014/main" id="{63A94818-1099-AFB0-6258-5954C4B5A2F2}"/>
              </a:ext>
            </a:extLst>
          </p:cNvPr>
          <p:cNvCxnSpPr>
            <a:cxnSpLocks/>
          </p:cNvCxnSpPr>
          <p:nvPr/>
        </p:nvCxnSpPr>
        <p:spPr>
          <a:xfrm flipV="1">
            <a:off x="18288000" y="10212358"/>
            <a:ext cx="0" cy="1371600"/>
          </a:xfrm>
          <a:prstGeom prst="straightConnector1">
            <a:avLst/>
          </a:prstGeom>
          <a:noFill/>
          <a:ln w="38100" cap="flat">
            <a:solidFill>
              <a:srgbClr val="0D00C5"/>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8" name="TextBox 17">
            <a:extLst>
              <a:ext uri="{FF2B5EF4-FFF2-40B4-BE49-F238E27FC236}">
                <a16:creationId xmlns:a16="http://schemas.microsoft.com/office/drawing/2014/main" id="{F2DB29E0-7809-8AC2-544A-FD7FB2CACB69}"/>
              </a:ext>
            </a:extLst>
          </p:cNvPr>
          <p:cNvSpPr txBox="1"/>
          <p:nvPr/>
        </p:nvSpPr>
        <p:spPr>
          <a:xfrm>
            <a:off x="18372302" y="10692973"/>
            <a:ext cx="341279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000" dirty="0">
                <a:solidFill>
                  <a:srgbClr val="0D00C5"/>
                </a:solidFill>
                <a:latin typeface="Avenir Book" panose="02000503020000020003" pitchFamily="2" charset="0"/>
              </a:rPr>
              <a:t>Skill: h</a:t>
            </a:r>
            <a:r>
              <a:rPr kumimoji="0" lang="en-US" sz="2000" b="1" i="0" u="none" strike="noStrike" cap="none" spc="0" normalizeH="0" baseline="0" dirty="0">
                <a:ln>
                  <a:noFill/>
                </a:ln>
                <a:solidFill>
                  <a:srgbClr val="0D00C5"/>
                </a:solidFill>
                <a:effectLst/>
                <a:uFillTx/>
                <a:latin typeface="Avenir Book" panose="02000503020000020003" pitchFamily="2" charset="0"/>
                <a:sym typeface="Helvetica Neue"/>
              </a:rPr>
              <a:t>indcasts &gt; climatology</a:t>
            </a:r>
          </a:p>
        </p:txBody>
      </p:sp>
      <p:cxnSp>
        <p:nvCxnSpPr>
          <p:cNvPr id="19" name="Straight Arrow Connector 18">
            <a:extLst>
              <a:ext uri="{FF2B5EF4-FFF2-40B4-BE49-F238E27FC236}">
                <a16:creationId xmlns:a16="http://schemas.microsoft.com/office/drawing/2014/main" id="{95C6DD70-DC1F-CCC3-C114-55044DDAE379}"/>
              </a:ext>
            </a:extLst>
          </p:cNvPr>
          <p:cNvCxnSpPr>
            <a:cxnSpLocks/>
          </p:cNvCxnSpPr>
          <p:nvPr/>
        </p:nvCxnSpPr>
        <p:spPr>
          <a:xfrm>
            <a:off x="18288000" y="11863357"/>
            <a:ext cx="0" cy="1371600"/>
          </a:xfrm>
          <a:prstGeom prst="straightConnector1">
            <a:avLst/>
          </a:prstGeom>
          <a:noFill/>
          <a:ln w="38100" cap="flat">
            <a:solidFill>
              <a:schemeClr val="accent5">
                <a:lumMod val="75000"/>
              </a:schemeClr>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2" name="TextBox 21">
            <a:extLst>
              <a:ext uri="{FF2B5EF4-FFF2-40B4-BE49-F238E27FC236}">
                <a16:creationId xmlns:a16="http://schemas.microsoft.com/office/drawing/2014/main" id="{CA6A77CD-748C-D875-7A11-A82A8A9766FE}"/>
              </a:ext>
            </a:extLst>
          </p:cNvPr>
          <p:cNvSpPr txBox="1"/>
          <p:nvPr/>
        </p:nvSpPr>
        <p:spPr>
          <a:xfrm>
            <a:off x="18352264" y="12343972"/>
            <a:ext cx="3803926"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000" dirty="0">
                <a:solidFill>
                  <a:srgbClr val="FF0000"/>
                </a:solidFill>
                <a:latin typeface="Avenir Book" panose="02000503020000020003" pitchFamily="2" charset="0"/>
              </a:rPr>
              <a:t>No skill: h</a:t>
            </a:r>
            <a:r>
              <a:rPr kumimoji="0" lang="en-US" sz="2000" b="1" i="0" u="none" strike="noStrike" cap="none" spc="0" normalizeH="0" baseline="0" dirty="0">
                <a:ln>
                  <a:noFill/>
                </a:ln>
                <a:solidFill>
                  <a:srgbClr val="FF0000"/>
                </a:solidFill>
                <a:effectLst/>
                <a:uFillTx/>
                <a:latin typeface="Avenir Book" panose="02000503020000020003" pitchFamily="2" charset="0"/>
                <a:sym typeface="Helvetica Neue"/>
              </a:rPr>
              <a:t>indcasts &lt; climatology</a:t>
            </a:r>
          </a:p>
        </p:txBody>
      </p:sp>
      <p:sp>
        <p:nvSpPr>
          <p:cNvPr id="9" name="Testbed ensemble hindcasts for Jun-Sep volumes, initialized on 1st May">
            <a:extLst>
              <a:ext uri="{FF2B5EF4-FFF2-40B4-BE49-F238E27FC236}">
                <a16:creationId xmlns:a16="http://schemas.microsoft.com/office/drawing/2014/main" id="{51A2710D-D735-B76F-7FFD-603505F16399}"/>
              </a:ext>
            </a:extLst>
          </p:cNvPr>
          <p:cNvSpPr txBox="1"/>
          <p:nvPr/>
        </p:nvSpPr>
        <p:spPr>
          <a:xfrm>
            <a:off x="17095045" y="6225451"/>
            <a:ext cx="4876800" cy="2564805"/>
          </a:xfrm>
          <a:prstGeom prst="rect">
            <a:avLst/>
          </a:prstGeom>
          <a:solidFill>
            <a:srgbClr val="0030FF">
              <a:alpha val="15000"/>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spcBef>
                <a:spcPts val="1000"/>
              </a:spcBef>
              <a:defRPr sz="1800" b="0">
                <a:latin typeface="Avenir Heavy"/>
                <a:ea typeface="Avenir Heavy"/>
                <a:cs typeface="Avenir Heavy"/>
                <a:sym typeface="Avenir Heavy"/>
              </a:defRPr>
            </a:lvl1pPr>
          </a:lstStyle>
          <a:p>
            <a:r>
              <a:rPr lang="en-US" sz="2000" dirty="0"/>
              <a:t>Maps of hindcast CRPSS (Continuous Rank Probability Skill Score) per lead month (subplots) and the histograms of CRPSS values distributions. Each map shows the CRPSS for the freshet target period in each basin. Note that results are only shown for basins with ≥10 years of hindcasts.</a:t>
            </a:r>
          </a:p>
        </p:txBody>
      </p:sp>
      <p:sp>
        <p:nvSpPr>
          <p:cNvPr id="8" name="Rectangle 7">
            <a:extLst>
              <a:ext uri="{FF2B5EF4-FFF2-40B4-BE49-F238E27FC236}">
                <a16:creationId xmlns:a16="http://schemas.microsoft.com/office/drawing/2014/main" id="{813F7123-C03A-0BE5-84E2-28E9B408D424}"/>
              </a:ext>
            </a:extLst>
          </p:cNvPr>
          <p:cNvSpPr/>
          <p:nvPr/>
        </p:nvSpPr>
        <p:spPr>
          <a:xfrm>
            <a:off x="1253844" y="2216178"/>
            <a:ext cx="8372756" cy="146022"/>
          </a:xfrm>
          <a:prstGeom prst="rect">
            <a:avLst/>
          </a:prstGeom>
          <a:gradFill flip="none" rotWithShape="1">
            <a:gsLst>
              <a:gs pos="0">
                <a:schemeClr val="accent6">
                  <a:lumMod val="5000"/>
                  <a:lumOff val="95000"/>
                </a:schemeClr>
              </a:gs>
              <a:gs pos="73000">
                <a:srgbClr val="26408D"/>
              </a:gs>
              <a:gs pos="83000">
                <a:srgbClr val="26408D"/>
              </a:gs>
              <a:gs pos="100000">
                <a:srgbClr val="26408D"/>
              </a:gs>
            </a:gsLst>
            <a:lin ang="108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Avenir Book" panose="02000503020000020003" pitchFamily="2" charset="0"/>
            </a:endParaRPr>
          </a:p>
        </p:txBody>
      </p:sp>
      <p:sp>
        <p:nvSpPr>
          <p:cNvPr id="10" name="TextBox 9">
            <a:extLst>
              <a:ext uri="{FF2B5EF4-FFF2-40B4-BE49-F238E27FC236}">
                <a16:creationId xmlns:a16="http://schemas.microsoft.com/office/drawing/2014/main" id="{001D7735-9624-6A30-D8FE-BBFDD5BA7B70}"/>
              </a:ext>
            </a:extLst>
          </p:cNvPr>
          <p:cNvSpPr txBox="1"/>
          <p:nvPr/>
        </p:nvSpPr>
        <p:spPr>
          <a:xfrm>
            <a:off x="561994" y="12948435"/>
            <a:ext cx="3159519" cy="487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CA" sz="2500" b="1" i="0" u="none" strike="noStrike" cap="none" spc="0" normalizeH="0" baseline="0" dirty="0">
                <a:ln>
                  <a:noFill/>
                </a:ln>
                <a:solidFill>
                  <a:srgbClr val="000000"/>
                </a:solidFill>
                <a:effectLst/>
                <a:uFillTx/>
                <a:latin typeface="Avenir Book" panose="02000503020000020003" pitchFamily="2" charset="0"/>
                <a:sym typeface="Helvetica Neue"/>
              </a:rPr>
              <a:t>*USA </a:t>
            </a:r>
            <a:r>
              <a:rPr kumimoji="0" lang="fr-CA" sz="2500" b="1" i="0" u="none" strike="noStrike" cap="none" spc="0" normalizeH="0" baseline="0" dirty="0" err="1">
                <a:ln>
                  <a:noFill/>
                </a:ln>
                <a:solidFill>
                  <a:srgbClr val="000000"/>
                </a:solidFill>
                <a:effectLst/>
                <a:uFillTx/>
                <a:latin typeface="Avenir Book" panose="02000503020000020003" pitchFamily="2" charset="0"/>
                <a:sym typeface="Helvetica Neue"/>
              </a:rPr>
              <a:t>results</a:t>
            </a:r>
            <a:r>
              <a:rPr kumimoji="0" lang="fr-CA" sz="2500" b="1" i="0" u="none" strike="noStrike" cap="none" spc="0" normalizeH="0" baseline="0" dirty="0">
                <a:ln>
                  <a:noFill/>
                </a:ln>
                <a:solidFill>
                  <a:srgbClr val="000000"/>
                </a:solidFill>
                <a:effectLst/>
                <a:uFillTx/>
                <a:latin typeface="Avenir Book" panose="02000503020000020003" pitchFamily="2" charset="0"/>
                <a:sym typeface="Helvetica Neue"/>
              </a:rPr>
              <a:t> </a:t>
            </a:r>
            <a:r>
              <a:rPr kumimoji="0" lang="fr-CA" sz="2500" b="1" i="0" u="none" strike="noStrike" cap="none" spc="0" normalizeH="0" baseline="0" dirty="0" err="1">
                <a:ln>
                  <a:noFill/>
                </a:ln>
                <a:solidFill>
                  <a:srgbClr val="000000"/>
                </a:solidFill>
                <a:effectLst/>
                <a:uFillTx/>
                <a:latin typeface="Avenir Book" panose="02000503020000020003" pitchFamily="2" charset="0"/>
                <a:sym typeface="Helvetica Neue"/>
              </a:rPr>
              <a:t>pending</a:t>
            </a:r>
            <a:endParaRPr kumimoji="0" lang="fr-CA" sz="2500" b="1" i="0" u="none" strike="noStrike" cap="none" spc="0" normalizeH="0" baseline="0" dirty="0">
              <a:ln>
                <a:noFill/>
              </a:ln>
              <a:solidFill>
                <a:srgbClr val="000000"/>
              </a:solidFill>
              <a:effectLst/>
              <a:uFillTx/>
              <a:latin typeface="Avenir Book" panose="02000503020000020003" pitchFamily="2" charset="0"/>
              <a:sym typeface="Helvetica Neue"/>
            </a:endParaRPr>
          </a:p>
        </p:txBody>
      </p:sp>
    </p:spTree>
    <p:extLst>
      <p:ext uri="{BB962C8B-B14F-4D97-AF65-F5344CB8AC3E}">
        <p14:creationId xmlns:p14="http://schemas.microsoft.com/office/powerpoint/2010/main" val="6478405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Image" descr="Image"/>
          <p:cNvPicPr>
            <a:picLocks noChangeAspect="1"/>
          </p:cNvPicPr>
          <p:nvPr/>
        </p:nvPicPr>
        <p:blipFill>
          <a:blip r:embed="rId2"/>
          <a:stretch>
            <a:fillRect/>
          </a:stretch>
        </p:blipFill>
        <p:spPr>
          <a:xfrm>
            <a:off x="-23166" y="-13103"/>
            <a:ext cx="24435198" cy="13744800"/>
          </a:xfrm>
          <a:prstGeom prst="rect">
            <a:avLst/>
          </a:prstGeom>
          <a:ln w="12700">
            <a:miter lim="400000"/>
          </a:ln>
        </p:spPr>
      </p:pic>
      <p:sp>
        <p:nvSpPr>
          <p:cNvPr id="198" name="Rectangle"/>
          <p:cNvSpPr/>
          <p:nvPr/>
        </p:nvSpPr>
        <p:spPr>
          <a:xfrm>
            <a:off x="229932" y="196313"/>
            <a:ext cx="12485525" cy="13323375"/>
          </a:xfrm>
          <a:prstGeom prst="rect">
            <a:avLst/>
          </a:prstGeom>
          <a:solidFill>
            <a:srgbClr val="FFFFFF">
              <a:alpha val="75371"/>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99" name="Forecasts on sub-seasonal to seasonal (S2S) timescales have the potential to complement short-term forecasts. These S2S forecasts can help anticipate water management needs over the coming months. An outstanding research need is to incorporate seasonal f"/>
          <p:cNvSpPr txBox="1">
            <a:spLocks noGrp="1"/>
          </p:cNvSpPr>
          <p:nvPr>
            <p:ph type="ctrTitle"/>
          </p:nvPr>
        </p:nvSpPr>
        <p:spPr>
          <a:xfrm>
            <a:off x="679157" y="943960"/>
            <a:ext cx="11587075" cy="2706154"/>
          </a:xfrm>
          <a:prstGeom prst="rect">
            <a:avLst/>
          </a:prstGeom>
        </p:spPr>
        <p:txBody>
          <a:bodyPr>
            <a:noAutofit/>
          </a:bodyPr>
          <a:lstStyle>
            <a:lvl1pPr defTabSz="759459">
              <a:defRPr sz="4416">
                <a:latin typeface="Avenir Book"/>
                <a:ea typeface="Avenir Book"/>
                <a:cs typeface="Avenir Book"/>
                <a:sym typeface="Avenir Book"/>
              </a:defRPr>
            </a:lvl1pPr>
          </a:lstStyle>
          <a:p>
            <a:r>
              <a:rPr lang="en-US" sz="8000" b="1" dirty="0"/>
              <a:t>Thank you! </a:t>
            </a:r>
            <a:br>
              <a:rPr lang="en-US" sz="8000" b="1" dirty="0"/>
            </a:br>
            <a:r>
              <a:rPr lang="en-US" sz="8000" b="1" dirty="0"/>
              <a:t>Merci!</a:t>
            </a:r>
            <a:endParaRPr sz="8000" b="1" dirty="0"/>
          </a:p>
        </p:txBody>
      </p:sp>
      <p:sp>
        <p:nvSpPr>
          <p:cNvPr id="200" name="@ArnalLouise…"/>
          <p:cNvSpPr/>
          <p:nvPr/>
        </p:nvSpPr>
        <p:spPr>
          <a:xfrm>
            <a:off x="1762199" y="11508412"/>
            <a:ext cx="1270002" cy="1270003"/>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l">
              <a:defRPr sz="3200" b="0">
                <a:latin typeface="Avenir Book Oblique"/>
                <a:ea typeface="Avenir Book Oblique"/>
                <a:cs typeface="Avenir Book Oblique"/>
                <a:sym typeface="Avenir Book Oblique"/>
              </a:defRPr>
            </a:pPr>
            <a:r>
              <a:rPr lang="en-US" dirty="0" err="1"/>
              <a:t>VirtualWaterGallery.ca</a:t>
            </a:r>
            <a:endParaRPr lang="en-US" dirty="0"/>
          </a:p>
          <a:p>
            <a:pPr algn="l">
              <a:defRPr sz="3200" b="0">
                <a:latin typeface="Avenir Book Oblique"/>
                <a:ea typeface="Avenir Book Oblique"/>
                <a:cs typeface="Avenir Book Oblique"/>
                <a:sym typeface="Avenir Book Oblique"/>
              </a:defRPr>
            </a:pPr>
            <a:endParaRPr lang="en-CA" dirty="0"/>
          </a:p>
          <a:p>
            <a:pPr algn="l">
              <a:defRPr sz="3200" b="0">
                <a:latin typeface="Avenir Book Oblique"/>
                <a:ea typeface="Avenir Book Oblique"/>
                <a:cs typeface="Avenir Book Oblique"/>
                <a:sym typeface="Avenir Book Oblique"/>
              </a:defRPr>
            </a:pPr>
            <a:r>
              <a:rPr dirty="0"/>
              <a:t>@</a:t>
            </a:r>
            <a:r>
              <a:rPr dirty="0" err="1"/>
              <a:t>ArnalLouise</a:t>
            </a:r>
            <a:endParaRPr dirty="0"/>
          </a:p>
          <a:p>
            <a:pPr algn="l">
              <a:defRPr sz="3200" b="0">
                <a:latin typeface="Avenir Book Oblique"/>
                <a:ea typeface="Avenir Book Oblique"/>
                <a:cs typeface="Avenir Book Oblique"/>
                <a:sym typeface="Avenir Book Oblique"/>
              </a:defRPr>
            </a:pPr>
            <a:endParaRPr dirty="0"/>
          </a:p>
          <a:p>
            <a:pPr algn="l">
              <a:defRPr sz="3200" b="0">
                <a:latin typeface="Avenir Book Oblique"/>
                <a:ea typeface="Avenir Book Oblique"/>
                <a:cs typeface="Avenir Book Oblique"/>
                <a:sym typeface="Avenir Book Oblique"/>
              </a:defRPr>
            </a:pPr>
            <a:r>
              <a:rPr dirty="0" err="1"/>
              <a:t>louise.arnal@usask.ca</a:t>
            </a:r>
            <a:endParaRPr dirty="0"/>
          </a:p>
        </p:txBody>
      </p:sp>
      <p:pic>
        <p:nvPicPr>
          <p:cNvPr id="201" name="Image" descr="Image"/>
          <p:cNvPicPr>
            <a:picLocks noChangeAspect="1"/>
          </p:cNvPicPr>
          <p:nvPr/>
        </p:nvPicPr>
        <p:blipFill>
          <a:blip r:embed="rId3"/>
          <a:srcRect l="516" t="646" r="17" b="324"/>
          <a:stretch>
            <a:fillRect/>
          </a:stretch>
        </p:blipFill>
        <p:spPr>
          <a:xfrm>
            <a:off x="760425" y="11167853"/>
            <a:ext cx="849313" cy="692151"/>
          </a:xfrm>
          <a:custGeom>
            <a:avLst/>
            <a:gdLst/>
            <a:ahLst/>
            <a:cxnLst>
              <a:cxn ang="0">
                <a:pos x="wd2" y="hd2"/>
              </a:cxn>
              <a:cxn ang="5400000">
                <a:pos x="wd2" y="hd2"/>
              </a:cxn>
              <a:cxn ang="10800000">
                <a:pos x="wd2" y="hd2"/>
              </a:cxn>
              <a:cxn ang="16200000">
                <a:pos x="wd2" y="hd2"/>
              </a:cxn>
            </a:cxnLst>
            <a:rect l="0" t="0" r="r" b="b"/>
            <a:pathLst>
              <a:path w="21600" h="21600" extrusionOk="0">
                <a:moveTo>
                  <a:pt x="13778" y="0"/>
                </a:moveTo>
                <a:lnTo>
                  <a:pt x="13061" y="471"/>
                </a:lnTo>
                <a:cubicBezTo>
                  <a:pt x="11380" y="1586"/>
                  <a:pt x="10369" y="3657"/>
                  <a:pt x="10548" y="5598"/>
                </a:cubicBezTo>
                <a:cubicBezTo>
                  <a:pt x="10609" y="6268"/>
                  <a:pt x="10567" y="6517"/>
                  <a:pt x="10386" y="6601"/>
                </a:cubicBezTo>
                <a:cubicBezTo>
                  <a:pt x="9985" y="6790"/>
                  <a:pt x="7717" y="6152"/>
                  <a:pt x="6389" y="5474"/>
                </a:cubicBezTo>
                <a:cubicBezTo>
                  <a:pt x="4814" y="4671"/>
                  <a:pt x="3848" y="3893"/>
                  <a:pt x="2483" y="2316"/>
                </a:cubicBezTo>
                <a:lnTo>
                  <a:pt x="1403" y="1065"/>
                </a:lnTo>
                <a:lnTo>
                  <a:pt x="1201" y="1610"/>
                </a:lnTo>
                <a:cubicBezTo>
                  <a:pt x="576" y="3273"/>
                  <a:pt x="912" y="5758"/>
                  <a:pt x="1968" y="7270"/>
                </a:cubicBezTo>
                <a:cubicBezTo>
                  <a:pt x="2596" y="8170"/>
                  <a:pt x="2466" y="8379"/>
                  <a:pt x="1534" y="7976"/>
                </a:cubicBezTo>
                <a:cubicBezTo>
                  <a:pt x="873" y="7690"/>
                  <a:pt x="868" y="7690"/>
                  <a:pt x="868" y="8150"/>
                </a:cubicBezTo>
                <a:cubicBezTo>
                  <a:pt x="868" y="8805"/>
                  <a:pt x="1288" y="10180"/>
                  <a:pt x="1706" y="10899"/>
                </a:cubicBezTo>
                <a:cubicBezTo>
                  <a:pt x="1900" y="11233"/>
                  <a:pt x="2453" y="11820"/>
                  <a:pt x="2937" y="12200"/>
                </a:cubicBezTo>
                <a:cubicBezTo>
                  <a:pt x="3888" y="12945"/>
                  <a:pt x="3939" y="13354"/>
                  <a:pt x="3058" y="13228"/>
                </a:cubicBezTo>
                <a:cubicBezTo>
                  <a:pt x="2755" y="13184"/>
                  <a:pt x="2503" y="13219"/>
                  <a:pt x="2503" y="13314"/>
                </a:cubicBezTo>
                <a:cubicBezTo>
                  <a:pt x="2503" y="13926"/>
                  <a:pt x="3735" y="15700"/>
                  <a:pt x="4512" y="16200"/>
                </a:cubicBezTo>
                <a:cubicBezTo>
                  <a:pt x="4766" y="16363"/>
                  <a:pt x="5266" y="16558"/>
                  <a:pt x="5622" y="16633"/>
                </a:cubicBezTo>
                <a:cubicBezTo>
                  <a:pt x="5978" y="16709"/>
                  <a:pt x="6270" y="16859"/>
                  <a:pt x="6278" y="16968"/>
                </a:cubicBezTo>
                <a:cubicBezTo>
                  <a:pt x="6301" y="17293"/>
                  <a:pt x="4153" y="18609"/>
                  <a:pt x="3048" y="18950"/>
                </a:cubicBezTo>
                <a:cubicBezTo>
                  <a:pt x="2484" y="19123"/>
                  <a:pt x="1547" y="19272"/>
                  <a:pt x="959" y="19272"/>
                </a:cubicBezTo>
                <a:lnTo>
                  <a:pt x="0" y="19272"/>
                </a:lnTo>
                <a:lnTo>
                  <a:pt x="1151" y="19928"/>
                </a:lnTo>
                <a:cubicBezTo>
                  <a:pt x="1847" y="20327"/>
                  <a:pt x="2934" y="20810"/>
                  <a:pt x="3563" y="20993"/>
                </a:cubicBezTo>
                <a:cubicBezTo>
                  <a:pt x="4192" y="21176"/>
                  <a:pt x="4811" y="21399"/>
                  <a:pt x="4946" y="21489"/>
                </a:cubicBezTo>
                <a:cubicBezTo>
                  <a:pt x="5013" y="21533"/>
                  <a:pt x="6002" y="21569"/>
                  <a:pt x="7530" y="21600"/>
                </a:cubicBezTo>
                <a:cubicBezTo>
                  <a:pt x="8155" y="21569"/>
                  <a:pt x="8588" y="21531"/>
                  <a:pt x="8610" y="21489"/>
                </a:cubicBezTo>
                <a:cubicBezTo>
                  <a:pt x="8659" y="21391"/>
                  <a:pt x="9050" y="21256"/>
                  <a:pt x="9478" y="21179"/>
                </a:cubicBezTo>
                <a:cubicBezTo>
                  <a:pt x="9844" y="21113"/>
                  <a:pt x="10553" y="20849"/>
                  <a:pt x="11173" y="20572"/>
                </a:cubicBezTo>
                <a:cubicBezTo>
                  <a:pt x="11686" y="20329"/>
                  <a:pt x="12206" y="20061"/>
                  <a:pt x="12698" y="19755"/>
                </a:cubicBezTo>
                <a:cubicBezTo>
                  <a:pt x="12699" y="19753"/>
                  <a:pt x="12706" y="19743"/>
                  <a:pt x="12708" y="19742"/>
                </a:cubicBezTo>
                <a:cubicBezTo>
                  <a:pt x="13345" y="19332"/>
                  <a:pt x="13941" y="18865"/>
                  <a:pt x="14494" y="18330"/>
                </a:cubicBezTo>
                <a:cubicBezTo>
                  <a:pt x="14732" y="18101"/>
                  <a:pt x="14958" y="17852"/>
                  <a:pt x="15181" y="17600"/>
                </a:cubicBezTo>
                <a:cubicBezTo>
                  <a:pt x="16157" y="16462"/>
                  <a:pt x="17016" y="15083"/>
                  <a:pt x="17694" y="13574"/>
                </a:cubicBezTo>
                <a:cubicBezTo>
                  <a:pt x="17698" y="13566"/>
                  <a:pt x="17700" y="13558"/>
                  <a:pt x="17704" y="13550"/>
                </a:cubicBezTo>
                <a:cubicBezTo>
                  <a:pt x="17713" y="13530"/>
                  <a:pt x="17715" y="13507"/>
                  <a:pt x="17724" y="13488"/>
                </a:cubicBezTo>
                <a:cubicBezTo>
                  <a:pt x="17911" y="13067"/>
                  <a:pt x="18082" y="12634"/>
                  <a:pt x="18239" y="12200"/>
                </a:cubicBezTo>
                <a:cubicBezTo>
                  <a:pt x="18799" y="10563"/>
                  <a:pt x="19316" y="7878"/>
                  <a:pt x="19319" y="6428"/>
                </a:cubicBezTo>
                <a:cubicBezTo>
                  <a:pt x="19319" y="6269"/>
                  <a:pt x="19330" y="6153"/>
                  <a:pt x="19339" y="6032"/>
                </a:cubicBezTo>
                <a:cubicBezTo>
                  <a:pt x="19342" y="5987"/>
                  <a:pt x="19334" y="5924"/>
                  <a:pt x="19339" y="5883"/>
                </a:cubicBezTo>
                <a:cubicBezTo>
                  <a:pt x="19351" y="5792"/>
                  <a:pt x="19393" y="5708"/>
                  <a:pt x="19420" y="5623"/>
                </a:cubicBezTo>
                <a:cubicBezTo>
                  <a:pt x="19440" y="5557"/>
                  <a:pt x="19448" y="5480"/>
                  <a:pt x="19480" y="5412"/>
                </a:cubicBezTo>
                <a:cubicBezTo>
                  <a:pt x="19505" y="5361"/>
                  <a:pt x="19559" y="5295"/>
                  <a:pt x="19591" y="5239"/>
                </a:cubicBezTo>
                <a:cubicBezTo>
                  <a:pt x="19658" y="5126"/>
                  <a:pt x="19717" y="5025"/>
                  <a:pt x="19824" y="4880"/>
                </a:cubicBezTo>
                <a:cubicBezTo>
                  <a:pt x="19982" y="4665"/>
                  <a:pt x="20188" y="4400"/>
                  <a:pt x="20459" y="4062"/>
                </a:cubicBezTo>
                <a:lnTo>
                  <a:pt x="21338" y="2972"/>
                </a:lnTo>
                <a:cubicBezTo>
                  <a:pt x="21284" y="2474"/>
                  <a:pt x="21228" y="2191"/>
                  <a:pt x="21166" y="2217"/>
                </a:cubicBezTo>
                <a:cubicBezTo>
                  <a:pt x="20924" y="2317"/>
                  <a:pt x="20722" y="2072"/>
                  <a:pt x="20722" y="1672"/>
                </a:cubicBezTo>
                <a:cubicBezTo>
                  <a:pt x="20722" y="1272"/>
                  <a:pt x="20924" y="1027"/>
                  <a:pt x="21166" y="1127"/>
                </a:cubicBezTo>
                <a:cubicBezTo>
                  <a:pt x="21408" y="1227"/>
                  <a:pt x="21600" y="982"/>
                  <a:pt x="21600" y="582"/>
                </a:cubicBezTo>
                <a:cubicBezTo>
                  <a:pt x="21600" y="486"/>
                  <a:pt x="21390" y="401"/>
                  <a:pt x="21045" y="322"/>
                </a:cubicBezTo>
                <a:lnTo>
                  <a:pt x="19884" y="1139"/>
                </a:lnTo>
                <a:cubicBezTo>
                  <a:pt x="18273" y="2285"/>
                  <a:pt x="18108" y="2292"/>
                  <a:pt x="17058" y="1115"/>
                </a:cubicBezTo>
                <a:cubicBezTo>
                  <a:pt x="16493" y="482"/>
                  <a:pt x="15729" y="158"/>
                  <a:pt x="13778" y="0"/>
                </a:cubicBezTo>
                <a:close/>
              </a:path>
            </a:pathLst>
          </a:custGeom>
          <a:ln w="12700" cap="flat">
            <a:noFill/>
            <a:miter lim="400000"/>
          </a:ln>
          <a:effectLst/>
        </p:spPr>
      </p:pic>
      <p:sp>
        <p:nvSpPr>
          <p:cNvPr id="202" name="Mail"/>
          <p:cNvSpPr/>
          <p:nvPr/>
        </p:nvSpPr>
        <p:spPr>
          <a:xfrm>
            <a:off x="760425" y="12235138"/>
            <a:ext cx="849313" cy="536902"/>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000000"/>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3" name="Graphic 2" descr="Palette with solid fill">
            <a:extLst>
              <a:ext uri="{FF2B5EF4-FFF2-40B4-BE49-F238E27FC236}">
                <a16:creationId xmlns:a16="http://schemas.microsoft.com/office/drawing/2014/main" id="{DB0BC2F0-F21B-0BB3-0C56-5032A3D0CF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0425" y="10065886"/>
            <a:ext cx="914400" cy="914400"/>
          </a:xfrm>
          <a:prstGeom prst="rect">
            <a:avLst/>
          </a:prstGeom>
        </p:spPr>
      </p:pic>
      <p:sp>
        <p:nvSpPr>
          <p:cNvPr id="2" name="TextBox 1">
            <a:extLst>
              <a:ext uri="{FF2B5EF4-FFF2-40B4-BE49-F238E27FC236}">
                <a16:creationId xmlns:a16="http://schemas.microsoft.com/office/drawing/2014/main" id="{B4007F06-4A74-FAB8-4749-413E349069B2}"/>
              </a:ext>
            </a:extLst>
          </p:cNvPr>
          <p:cNvSpPr txBox="1"/>
          <p:nvPr/>
        </p:nvSpPr>
        <p:spPr>
          <a:xfrm>
            <a:off x="1206993" y="4025248"/>
            <a:ext cx="10531401" cy="56655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400" tIns="50800" rIns="50800" bIns="50800" numCol="1" spcCol="38100" rtlCol="0" anchor="ctr">
            <a:no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CA" sz="4000" b="0" i="0" u="none" strike="noStrike" cap="none" spc="0" normalizeH="0" baseline="0" dirty="0">
                <a:ln>
                  <a:noFill/>
                </a:ln>
                <a:solidFill>
                  <a:schemeClr val="tx1"/>
                </a:solidFill>
                <a:effectLst/>
                <a:uFillTx/>
                <a:latin typeface="Avenir Book" panose="02000503020000020003" pitchFamily="2" charset="0"/>
                <a:sym typeface="Helvetica Neue"/>
              </a:rPr>
              <a:t>Future </a:t>
            </a:r>
            <a:r>
              <a:rPr kumimoji="0" lang="fr-CA" sz="4000" b="0" i="0" u="none" strike="noStrike" cap="none" spc="0" normalizeH="0" baseline="0" dirty="0" err="1">
                <a:ln>
                  <a:noFill/>
                </a:ln>
                <a:solidFill>
                  <a:schemeClr val="tx1"/>
                </a:solidFill>
                <a:effectLst/>
                <a:uFillTx/>
                <a:latin typeface="Avenir Book" panose="02000503020000020003" pitchFamily="2" charset="0"/>
                <a:sym typeface="Helvetica Neue"/>
              </a:rPr>
              <a:t>steps</a:t>
            </a:r>
            <a:r>
              <a:rPr kumimoji="0" lang="fr-CA" sz="4000" b="0" i="0" u="none" strike="noStrike" cap="none" spc="0" normalizeH="0" baseline="0" dirty="0">
                <a:ln>
                  <a:noFill/>
                </a:ln>
                <a:solidFill>
                  <a:schemeClr val="tx1"/>
                </a:solidFill>
                <a:effectLst/>
                <a:uFillTx/>
                <a:latin typeface="Avenir Book" panose="02000503020000020003" pitchFamily="2" charset="0"/>
                <a:sym typeface="Helvetica Neue"/>
              </a:rPr>
              <a:t>: </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CA" sz="4000" b="0" dirty="0">
                <a:solidFill>
                  <a:schemeClr val="tx1"/>
                </a:solidFill>
                <a:latin typeface="Avenir Book" panose="02000503020000020003" pitchFamily="2" charset="0"/>
              </a:rPr>
              <a:t>F</a:t>
            </a:r>
            <a:r>
              <a:rPr kumimoji="0" lang="fr-CA" sz="4000" b="0" i="0" u="none" strike="noStrike" cap="none" spc="0" normalizeH="0" baseline="0" dirty="0">
                <a:ln>
                  <a:noFill/>
                </a:ln>
                <a:solidFill>
                  <a:schemeClr val="tx1"/>
                </a:solidFill>
                <a:effectLst/>
                <a:uFillTx/>
                <a:latin typeface="Avenir Book" panose="02000503020000020003" pitchFamily="2" charset="0"/>
                <a:sym typeface="Helvetica Neue"/>
              </a:rPr>
              <a:t>inish N. America </a:t>
            </a:r>
            <a:r>
              <a:rPr kumimoji="0" lang="fr-CA" sz="4000" b="0" i="0" u="none" strike="noStrike" cap="none" spc="0" normalizeH="0" baseline="0" dirty="0" err="1">
                <a:ln>
                  <a:noFill/>
                </a:ln>
                <a:solidFill>
                  <a:schemeClr val="tx1"/>
                </a:solidFill>
                <a:effectLst/>
                <a:uFillTx/>
                <a:latin typeface="Avenir Book" panose="02000503020000020003" pitchFamily="2" charset="0"/>
                <a:sym typeface="Helvetica Neue"/>
              </a:rPr>
              <a:t>analysis</a:t>
            </a:r>
            <a:r>
              <a:rPr lang="fr-CA" sz="4000" b="0" dirty="0">
                <a:solidFill>
                  <a:schemeClr val="tx1"/>
                </a:solidFill>
                <a:latin typeface="Avenir Book" panose="02000503020000020003" pitchFamily="2" charset="0"/>
              </a:rPr>
              <a:t>.</a:t>
            </a:r>
            <a:endParaRPr kumimoji="0" lang="fr-CA" sz="4000" b="0" i="0" u="none" strike="noStrike" cap="none" spc="0" normalizeH="0" baseline="0" dirty="0">
              <a:ln>
                <a:noFill/>
              </a:ln>
              <a:solidFill>
                <a:schemeClr val="tx1"/>
              </a:solidFill>
              <a:effectLst/>
              <a:uFillTx/>
              <a:latin typeface="Avenir Book" panose="02000503020000020003" pitchFamily="2" charset="0"/>
              <a:sym typeface="Helvetica Neue"/>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CA" sz="4000" b="0" dirty="0" err="1">
                <a:solidFill>
                  <a:schemeClr val="tx1"/>
                </a:solidFill>
                <a:latin typeface="Avenir Book" panose="02000503020000020003" pitchFamily="2" charset="0"/>
              </a:rPr>
              <a:t>Publish</a:t>
            </a:r>
            <a:r>
              <a:rPr lang="fr-CA" sz="4000" b="0" dirty="0">
                <a:solidFill>
                  <a:schemeClr val="tx1"/>
                </a:solidFill>
                <a:latin typeface="Avenir Book" panose="02000503020000020003" pitchFamily="2" charset="0"/>
              </a:rPr>
              <a:t> the </a:t>
            </a:r>
            <a:r>
              <a:rPr lang="fr-CA" sz="4000" b="0" dirty="0" err="1">
                <a:solidFill>
                  <a:schemeClr val="tx1"/>
                </a:solidFill>
                <a:latin typeface="Avenir Book" panose="02000503020000020003" pitchFamily="2" charset="0"/>
              </a:rPr>
              <a:t>results</a:t>
            </a:r>
            <a:r>
              <a:rPr lang="fr-CA" sz="4000" b="0" dirty="0">
                <a:solidFill>
                  <a:schemeClr val="tx1"/>
                </a:solidFill>
                <a:latin typeface="Avenir Book" panose="02000503020000020003" pitchFamily="2" charset="0"/>
              </a:rPr>
              <a:t>.</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CA" sz="4000" b="0" dirty="0">
                <a:solidFill>
                  <a:schemeClr val="tx1"/>
                </a:solidFill>
                <a:latin typeface="Avenir Book" panose="02000503020000020003" pitchFamily="2" charset="0"/>
              </a:rPr>
              <a:t>Share the </a:t>
            </a:r>
            <a:r>
              <a:rPr kumimoji="0" lang="fr-CA" sz="4000" b="0" i="0" u="none" strike="noStrike" cap="none" spc="0" normalizeH="0" baseline="0" dirty="0">
                <a:ln>
                  <a:noFill/>
                </a:ln>
                <a:solidFill>
                  <a:schemeClr val="tx1"/>
                </a:solidFill>
                <a:effectLst/>
                <a:uFillTx/>
                <a:latin typeface="Avenir Book" panose="02000503020000020003" pitchFamily="2" charset="0"/>
                <a:sym typeface="Helvetica Neue"/>
              </a:rPr>
              <a:t>data &amp; workflow*.</a:t>
            </a:r>
          </a:p>
          <a:p>
            <a:pPr marL="0" marR="0" indent="0" algn="l" defTabSz="825500" rtl="0" fontAlgn="auto" latinLnBrk="0" hangingPunct="0">
              <a:lnSpc>
                <a:spcPct val="100000"/>
              </a:lnSpc>
              <a:spcBef>
                <a:spcPts val="0"/>
              </a:spcBef>
              <a:spcAft>
                <a:spcPts val="0"/>
              </a:spcAft>
              <a:buClrTx/>
              <a:buSzTx/>
              <a:buFontTx/>
              <a:buNone/>
              <a:tabLst/>
            </a:pPr>
            <a:endParaRPr kumimoji="0" lang="fr-CA" sz="3500" b="0" i="0" u="none" strike="noStrike" cap="none" spc="0" normalizeH="0" baseline="0" dirty="0">
              <a:ln>
                <a:noFill/>
              </a:ln>
              <a:solidFill>
                <a:schemeClr val="tx1"/>
              </a:solidFill>
              <a:effectLst/>
              <a:uFillTx/>
              <a:latin typeface="Avenir Book" panose="02000503020000020003" pitchFamily="2"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kumimoji="0" lang="fr-CA" b="0" i="0" u="none" strike="noStrike" cap="none" spc="0" normalizeH="0" baseline="0" dirty="0">
                <a:ln>
                  <a:noFill/>
                </a:ln>
                <a:solidFill>
                  <a:schemeClr val="tx1"/>
                </a:solidFill>
                <a:effectLst/>
                <a:uFillTx/>
                <a:latin typeface="Avenir Book" panose="02000503020000020003" pitchFamily="2" charset="0"/>
                <a:sym typeface="Helvetica Neue"/>
              </a:rPr>
              <a:t>*</a:t>
            </a:r>
            <a:r>
              <a:rPr kumimoji="0" lang="fr-CA" b="0" i="0" u="none" strike="noStrike" cap="none" spc="0" normalizeH="0" baseline="0" dirty="0" err="1">
                <a:ln>
                  <a:noFill/>
                </a:ln>
                <a:solidFill>
                  <a:schemeClr val="tx1"/>
                </a:solidFill>
                <a:effectLst/>
                <a:uFillTx/>
                <a:latin typeface="Avenir Book" panose="02000503020000020003" pitchFamily="2" charset="0"/>
                <a:sym typeface="Helvetica Neue"/>
              </a:rPr>
              <a:t>Feel</a:t>
            </a:r>
            <a:r>
              <a:rPr kumimoji="0" lang="fr-CA" b="0" i="0" u="none" strike="noStrike" cap="none" spc="0" normalizeH="0" baseline="0" dirty="0">
                <a:ln>
                  <a:noFill/>
                </a:ln>
                <a:solidFill>
                  <a:schemeClr val="tx1"/>
                </a:solidFill>
                <a:effectLst/>
                <a:uFillTx/>
                <a:latin typeface="Avenir Book" panose="02000503020000020003" pitchFamily="2" charset="0"/>
                <a:sym typeface="Helvetica Neue"/>
              </a:rPr>
              <a:t> free to contact me if </a:t>
            </a:r>
            <a:r>
              <a:rPr kumimoji="0" lang="fr-CA" b="0" i="0" u="none" strike="noStrike" cap="none" spc="0" normalizeH="0" baseline="0" dirty="0" err="1">
                <a:ln>
                  <a:noFill/>
                </a:ln>
                <a:solidFill>
                  <a:schemeClr val="tx1"/>
                </a:solidFill>
                <a:effectLst/>
                <a:uFillTx/>
                <a:latin typeface="Avenir Book" panose="02000503020000020003" pitchFamily="2" charset="0"/>
                <a:sym typeface="Helvetica Neue"/>
              </a:rPr>
              <a:t>you</a:t>
            </a:r>
            <a:r>
              <a:rPr kumimoji="0" lang="fr-CA" b="0" i="0" u="none" strike="noStrike" cap="none" spc="0" normalizeH="0" baseline="0" dirty="0">
                <a:ln>
                  <a:noFill/>
                </a:ln>
                <a:solidFill>
                  <a:schemeClr val="tx1"/>
                </a:solidFill>
                <a:effectLst/>
                <a:uFillTx/>
                <a:latin typeface="Avenir Book" panose="02000503020000020003" pitchFamily="2" charset="0"/>
                <a:sym typeface="Helvetica Neue"/>
              </a:rPr>
              <a:t> </a:t>
            </a:r>
            <a:r>
              <a:rPr kumimoji="0" lang="fr-CA" b="0" i="0" u="none" strike="noStrike" cap="none" spc="0" normalizeH="0" baseline="0" dirty="0" err="1">
                <a:ln>
                  <a:noFill/>
                </a:ln>
                <a:solidFill>
                  <a:schemeClr val="tx1"/>
                </a:solidFill>
                <a:effectLst/>
                <a:uFillTx/>
                <a:latin typeface="Avenir Book" panose="02000503020000020003" pitchFamily="2" charset="0"/>
                <a:sym typeface="Helvetica Neue"/>
              </a:rPr>
              <a:t>would</a:t>
            </a:r>
            <a:r>
              <a:rPr kumimoji="0" lang="fr-CA" b="0" i="0" u="none" strike="noStrike" cap="none" spc="0" normalizeH="0" baseline="0" dirty="0">
                <a:ln>
                  <a:noFill/>
                </a:ln>
                <a:solidFill>
                  <a:schemeClr val="tx1"/>
                </a:solidFill>
                <a:effectLst/>
                <a:uFillTx/>
                <a:latin typeface="Avenir Book" panose="02000503020000020003" pitchFamily="2" charset="0"/>
                <a:sym typeface="Helvetica Neue"/>
              </a:rPr>
              <a:t> like to </a:t>
            </a:r>
            <a:r>
              <a:rPr kumimoji="0" lang="fr-CA" b="0" i="0" u="none" strike="noStrike" cap="none" spc="0" normalizeH="0" baseline="0" dirty="0" err="1">
                <a:ln>
                  <a:noFill/>
                </a:ln>
                <a:solidFill>
                  <a:schemeClr val="tx1"/>
                </a:solidFill>
                <a:effectLst/>
                <a:uFillTx/>
                <a:latin typeface="Avenir Book" panose="02000503020000020003" pitchFamily="2" charset="0"/>
                <a:sym typeface="Helvetica Neue"/>
              </a:rPr>
              <a:t>receive</a:t>
            </a:r>
            <a:r>
              <a:rPr kumimoji="0" lang="fr-CA" b="0" i="0" u="none" strike="noStrike" cap="none" spc="0" normalizeH="0" baseline="0" dirty="0">
                <a:ln>
                  <a:noFill/>
                </a:ln>
                <a:solidFill>
                  <a:schemeClr val="tx1"/>
                </a:solidFill>
                <a:effectLst/>
                <a:uFillTx/>
                <a:latin typeface="Avenir Book" panose="02000503020000020003" pitchFamily="2" charset="0"/>
                <a:sym typeface="Helvetica Neue"/>
              </a:rPr>
              <a:t> a </a:t>
            </a:r>
            <a:r>
              <a:rPr kumimoji="0" lang="fr-CA" b="0" i="0" u="none" strike="noStrike" cap="none" spc="0" normalizeH="0" baseline="0" dirty="0" err="1">
                <a:ln>
                  <a:noFill/>
                </a:ln>
                <a:solidFill>
                  <a:schemeClr val="tx1"/>
                </a:solidFill>
                <a:effectLst/>
                <a:uFillTx/>
                <a:latin typeface="Avenir Book" panose="02000503020000020003" pitchFamily="2" charset="0"/>
                <a:sym typeface="Helvetica Neue"/>
              </a:rPr>
              <a:t>link</a:t>
            </a:r>
            <a:r>
              <a:rPr kumimoji="0" lang="fr-CA" b="0" i="0" u="none" strike="noStrike" cap="none" spc="0" normalizeH="0" baseline="0" dirty="0">
                <a:ln>
                  <a:noFill/>
                </a:ln>
                <a:solidFill>
                  <a:schemeClr val="tx1"/>
                </a:solidFill>
                <a:effectLst/>
                <a:uFillTx/>
                <a:latin typeface="Avenir Book" panose="02000503020000020003" pitchFamily="2" charset="0"/>
                <a:sym typeface="Helvetica Neue"/>
              </a:rPr>
              <a:t> to the GitHub repo as </a:t>
            </a:r>
            <a:r>
              <a:rPr kumimoji="0" lang="fr-CA" b="0" i="0" u="none" strike="noStrike" cap="none" spc="0" normalizeH="0" baseline="0" dirty="0" err="1">
                <a:ln>
                  <a:noFill/>
                </a:ln>
                <a:solidFill>
                  <a:schemeClr val="tx1"/>
                </a:solidFill>
                <a:effectLst/>
                <a:uFillTx/>
                <a:latin typeface="Avenir Book" panose="02000503020000020003" pitchFamily="2" charset="0"/>
                <a:sym typeface="Helvetica Neue"/>
              </a:rPr>
              <a:t>soon</a:t>
            </a:r>
            <a:r>
              <a:rPr kumimoji="0" lang="fr-CA" b="0" i="0" u="none" strike="noStrike" cap="none" spc="0" normalizeH="0" baseline="0" dirty="0">
                <a:ln>
                  <a:noFill/>
                </a:ln>
                <a:solidFill>
                  <a:schemeClr val="tx1"/>
                </a:solidFill>
                <a:effectLst/>
                <a:uFillTx/>
                <a:latin typeface="Avenir Book" panose="02000503020000020003" pitchFamily="2" charset="0"/>
                <a:sym typeface="Helvetica Neue"/>
              </a:rPr>
              <a:t> as </a:t>
            </a:r>
            <a:r>
              <a:rPr kumimoji="0" lang="fr-CA" b="0" i="0" u="none" strike="noStrike" cap="none" spc="0" normalizeH="0" baseline="0" dirty="0" err="1">
                <a:ln>
                  <a:noFill/>
                </a:ln>
                <a:solidFill>
                  <a:schemeClr val="tx1"/>
                </a:solidFill>
                <a:effectLst/>
                <a:uFillTx/>
                <a:latin typeface="Avenir Book" panose="02000503020000020003" pitchFamily="2" charset="0"/>
                <a:sym typeface="Helvetica Neue"/>
              </a:rPr>
              <a:t>it</a:t>
            </a:r>
            <a:r>
              <a:rPr kumimoji="0" lang="fr-CA" b="0" i="0" u="none" strike="noStrike" cap="none" spc="0" normalizeH="0" baseline="0" dirty="0">
                <a:ln>
                  <a:noFill/>
                </a:ln>
                <a:solidFill>
                  <a:schemeClr val="tx1"/>
                </a:solidFill>
                <a:effectLst/>
                <a:uFillTx/>
                <a:latin typeface="Avenir Book" panose="02000503020000020003" pitchFamily="2" charset="0"/>
                <a:sym typeface="Helvetica Neue"/>
              </a:rPr>
              <a:t> </a:t>
            </a:r>
            <a:r>
              <a:rPr kumimoji="0" lang="fr-CA" b="0" i="0" u="none" strike="noStrike" cap="none" spc="0" normalizeH="0" baseline="0" dirty="0" err="1">
                <a:ln>
                  <a:noFill/>
                </a:ln>
                <a:solidFill>
                  <a:schemeClr val="tx1"/>
                </a:solidFill>
                <a:effectLst/>
                <a:uFillTx/>
                <a:latin typeface="Avenir Book" panose="02000503020000020003" pitchFamily="2" charset="0"/>
                <a:sym typeface="Helvetica Neue"/>
              </a:rPr>
              <a:t>is</a:t>
            </a:r>
            <a:r>
              <a:rPr kumimoji="0" lang="fr-CA" b="0" i="0" u="none" strike="noStrike" cap="none" spc="0" normalizeH="0" baseline="0" dirty="0">
                <a:ln>
                  <a:noFill/>
                </a:ln>
                <a:solidFill>
                  <a:schemeClr val="tx1"/>
                </a:solidFill>
                <a:effectLst/>
                <a:uFillTx/>
                <a:latin typeface="Avenir Book" panose="02000503020000020003" pitchFamily="2" charset="0"/>
                <a:sym typeface="Helvetica Neue"/>
              </a:rPr>
              <a:t> </a:t>
            </a:r>
            <a:r>
              <a:rPr kumimoji="0" lang="fr-CA" b="0" i="0" u="none" strike="noStrike" cap="none" spc="0" normalizeH="0" baseline="0" dirty="0" err="1">
                <a:ln>
                  <a:noFill/>
                </a:ln>
                <a:solidFill>
                  <a:schemeClr val="tx1"/>
                </a:solidFill>
                <a:effectLst/>
                <a:uFillTx/>
                <a:latin typeface="Avenir Book" panose="02000503020000020003" pitchFamily="2" charset="0"/>
                <a:sym typeface="Helvetica Neue"/>
              </a:rPr>
              <a:t>published</a:t>
            </a:r>
            <a:r>
              <a:rPr kumimoji="0" lang="fr-CA" b="0" i="0" u="none" strike="noStrike" cap="none" spc="0" normalizeH="0" baseline="0" dirty="0">
                <a:ln>
                  <a:noFill/>
                </a:ln>
                <a:solidFill>
                  <a:schemeClr val="tx1"/>
                </a:solidFill>
                <a:effectLst/>
                <a:uFillTx/>
                <a:latin typeface="Avenir Book" panose="02000503020000020003" pitchFamily="2" charset="0"/>
                <a:sym typeface="Helvetica Neue"/>
              </a:rPr>
              <a:t>.</a:t>
            </a:r>
          </a:p>
        </p:txBody>
      </p:sp>
      <p:pic>
        <p:nvPicPr>
          <p:cNvPr id="4" name="Picture 3" descr="Text&#10;&#10;Description automatically generated with medium confidence">
            <a:extLst>
              <a:ext uri="{FF2B5EF4-FFF2-40B4-BE49-F238E27FC236}">
                <a16:creationId xmlns:a16="http://schemas.microsoft.com/office/drawing/2014/main" id="{6AA2D3CD-96B3-C205-BEDF-7935190E3D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42518" y="9888502"/>
            <a:ext cx="7772400" cy="3615069"/>
          </a:xfrm>
          <a:prstGeom prst="rect">
            <a:avLst/>
          </a:prstGeom>
          <a:ln>
            <a:solidFill>
              <a:schemeClr val="bg2"/>
            </a:solidFill>
          </a:ln>
        </p:spPr>
      </p:pic>
      <p:pic>
        <p:nvPicPr>
          <p:cNvPr id="5" name="Picture 4" descr="Qr code&#10;&#10;Description automatically generated">
            <a:extLst>
              <a:ext uri="{FF2B5EF4-FFF2-40B4-BE49-F238E27FC236}">
                <a16:creationId xmlns:a16="http://schemas.microsoft.com/office/drawing/2014/main" id="{7CF23BE1-1FB4-3E3C-1B9B-4AB9339E74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05940" y="9913902"/>
            <a:ext cx="3589669" cy="3589669"/>
          </a:xfrm>
          <a:prstGeom prst="rect">
            <a:avLst/>
          </a:prstGeom>
        </p:spPr>
      </p:pic>
    </p:spTree>
    <p:extLst>
      <p:ext uri="{BB962C8B-B14F-4D97-AF65-F5344CB8AC3E}">
        <p14:creationId xmlns:p14="http://schemas.microsoft.com/office/powerpoint/2010/main" val="2906597515"/>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725</TotalTime>
  <Words>696</Words>
  <Application>Microsoft Macintosh PowerPoint</Application>
  <PresentationFormat>Custom</PresentationFormat>
  <Paragraphs>72</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Avenir Book</vt:lpstr>
      <vt:lpstr>Avenir Book Oblique</vt:lpstr>
      <vt:lpstr>Avenir Heavy</vt:lpstr>
      <vt:lpstr>Courier New</vt:lpstr>
      <vt:lpstr>Helvetica Neue</vt:lpstr>
      <vt:lpstr>Helvetica Neue Light</vt:lpstr>
      <vt:lpstr>Helvetica Neue Medium</vt:lpstr>
      <vt:lpstr>White</vt:lpstr>
      <vt:lpstr>A reproducible data-driven workflow for probabilistic seasonal streamflow forecasting over North America </vt:lpstr>
      <vt:lpstr>Background</vt:lpstr>
      <vt:lpstr>Workflow</vt:lpstr>
      <vt:lpstr>Workflow</vt:lpstr>
      <vt:lpstr>Snow-fed basins with limited regulation in N. America</vt:lpstr>
      <vt:lpstr>How good are the hindcasts?</vt:lpstr>
      <vt:lpstr>Are the hindcasts better than climatology?</vt:lpstr>
      <vt:lpstr>Thank you!  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benchmark for probabilistic seasonal streamflow forecasting across N. America</dc:title>
  <cp:lastModifiedBy>louise arnal</cp:lastModifiedBy>
  <cp:revision>53</cp:revision>
  <dcterms:modified xsi:type="dcterms:W3CDTF">2023-04-22T13:52:49Z</dcterms:modified>
</cp:coreProperties>
</file>