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10"/>
  </p:notesMasterIdLst>
  <p:sldIdLst>
    <p:sldId id="256" r:id="rId2"/>
    <p:sldId id="265" r:id="rId3"/>
    <p:sldId id="285" r:id="rId4"/>
    <p:sldId id="442" r:id="rId5"/>
    <p:sldId id="445" r:id="rId6"/>
    <p:sldId id="444" r:id="rId7"/>
    <p:sldId id="446" r:id="rId8"/>
    <p:sldId id="447" r:id="rId9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BY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116E"/>
    <a:srgbClr val="000000"/>
    <a:srgbClr val="17406D"/>
    <a:srgbClr val="2D74B5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9" autoAdjust="0"/>
  </p:normalViewPr>
  <p:slideViewPr>
    <p:cSldViewPr snapToGrid="0">
      <p:cViewPr varScale="1">
        <p:scale>
          <a:sx n="115" d="100"/>
          <a:sy n="115" d="100"/>
        </p:scale>
        <p:origin x="396" y="24"/>
      </p:cViewPr>
      <p:guideLst>
        <p:guide orient="horz" pos="2310"/>
        <p:guide pos="3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58E37-8C83-4800-B613-411A45267B77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BF904D1-D66C-471D-9D8F-2422E3C1EFAB}">
      <dgm:prSet phldrT="[文本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Spatial-temporal development </a:t>
          </a:r>
        </a:p>
        <a:p>
          <a:pPr>
            <a:lnSpc>
              <a:spcPct val="120000"/>
            </a:lnSpc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Analyzed the spatial-temporal evolution and development rate of ephemeral gully erosion at the watershed scale on the Loess Plateau from 2009 to 2021 </a:t>
          </a:r>
          <a:endParaRPr lang="zh-CN" alt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CD270-F29E-411B-92CF-D72FBF65E4A3}" type="parTrans" cxnId="{1FF786DF-0480-41F2-889A-F2116E7FF060}">
      <dgm:prSet/>
      <dgm:spPr/>
      <dgm:t>
        <a:bodyPr/>
        <a:lstStyle/>
        <a:p>
          <a:endParaRPr lang="zh-CN" altLang="en-US"/>
        </a:p>
      </dgm:t>
    </dgm:pt>
    <dgm:pt modelId="{D699365E-76BD-4E83-8121-78D465F869F3}" type="sibTrans" cxnId="{1FF786DF-0480-41F2-889A-F2116E7FF060}">
      <dgm:prSet/>
      <dgm:spPr/>
      <dgm:t>
        <a:bodyPr/>
        <a:lstStyle/>
        <a:p>
          <a:endParaRPr lang="zh-CN" altLang="en-US"/>
        </a:p>
      </dgm:t>
    </dgm:pt>
    <dgm:pt modelId="{543CD8F7-D240-4F6B-854A-E645C58F396C}">
      <dgm:prSet phldrT="[文本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altLang="zh-CN" sz="2000" i="1" dirty="0" smtClean="0">
              <a:latin typeface="Arial" panose="020B0604020202020204" pitchFamily="34" charset="0"/>
              <a:cs typeface="Arial" panose="020B0604020202020204" pitchFamily="34" charset="0"/>
            </a:rPr>
            <a:t>V-L </a:t>
          </a:r>
          <a:r>
            <a: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rPr>
            <a:t>relationship</a:t>
          </a:r>
        </a:p>
        <a:p>
          <a:pPr>
            <a:lnSpc>
              <a:spcPct val="120000"/>
            </a:lnSpc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Built an empirical model between ephemeral gully erosion volume and length to assess </a:t>
          </a:r>
          <a:r>
            <a:rPr lang="en-US" altLang="zh-CN" sz="1400" dirty="0" smtClean="0">
              <a:latin typeface="Arial" panose="020B0604020202020204" pitchFamily="34" charset="0"/>
              <a:cs typeface="Arial" panose="020B0604020202020204" pitchFamily="34" charset="0"/>
            </a:rPr>
            <a:t>historical</a:t>
          </a: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 ephemeral gully erosion volume</a:t>
          </a:r>
          <a:endParaRPr lang="zh-CN" alt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A3E4A7-714C-4EBE-AEBF-8C767926B05A}" type="parTrans" cxnId="{F12FB43F-886F-4541-AFA3-41199CDE835F}">
      <dgm:prSet/>
      <dgm:spPr/>
      <dgm:t>
        <a:bodyPr/>
        <a:lstStyle/>
        <a:p>
          <a:endParaRPr lang="zh-CN" altLang="en-US"/>
        </a:p>
      </dgm:t>
    </dgm:pt>
    <dgm:pt modelId="{1AD4BBB2-4B97-4924-A4B1-4910394935DD}" type="sibTrans" cxnId="{F12FB43F-886F-4541-AFA3-41199CDE835F}">
      <dgm:prSet/>
      <dgm:spPr/>
      <dgm:t>
        <a:bodyPr/>
        <a:lstStyle/>
        <a:p>
          <a:endParaRPr lang="zh-CN" altLang="en-US"/>
        </a:p>
      </dgm:t>
    </dgm:pt>
    <dgm:pt modelId="{CB4C4918-8807-448C-9CCC-2C3A36C73A07}">
      <dgm:prSet phldrT="[文本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altLang="zh-CN" sz="2000" dirty="0" smtClean="0">
              <a:latin typeface="Arial" panose="020B0604020202020204" pitchFamily="34" charset="0"/>
              <a:cs typeface="Arial" panose="020B0604020202020204" pitchFamily="34" charset="0"/>
            </a:rPr>
            <a:t>Ephemeral gully erosion rate</a:t>
          </a:r>
        </a:p>
        <a:p>
          <a:pPr>
            <a:lnSpc>
              <a:spcPct val="120000"/>
            </a:lnSpc>
          </a:pP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Calculated ephemeral gully erosion volume based on the </a:t>
          </a:r>
          <a:r>
            <a:rPr lang="en-US" sz="1400" i="1" dirty="0" smtClean="0">
              <a:latin typeface="Arial" panose="020B0604020202020204" pitchFamily="34" charset="0"/>
              <a:cs typeface="Arial" panose="020B0604020202020204" pitchFamily="34" charset="0"/>
            </a:rPr>
            <a:t>V–L</a:t>
          </a: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 model using ephemeral gully length in 2009, and estimated ephemeral gully erosion volume change rate from 2009 to 2021</a:t>
          </a:r>
          <a:endParaRPr lang="zh-CN" alt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453ED5-38E5-4F1E-A761-55F47EAFC8CC}" type="parTrans" cxnId="{C4F214E2-3D5C-432C-B9D9-FFC1BDE02198}">
      <dgm:prSet/>
      <dgm:spPr/>
      <dgm:t>
        <a:bodyPr/>
        <a:lstStyle/>
        <a:p>
          <a:endParaRPr lang="zh-CN" altLang="en-US"/>
        </a:p>
      </dgm:t>
    </dgm:pt>
    <dgm:pt modelId="{7DA1D3E6-F25C-4B77-A7C2-685A4E357726}" type="sibTrans" cxnId="{C4F214E2-3D5C-432C-B9D9-FFC1BDE02198}">
      <dgm:prSet/>
      <dgm:spPr/>
      <dgm:t>
        <a:bodyPr/>
        <a:lstStyle/>
        <a:p>
          <a:endParaRPr lang="zh-CN" altLang="en-US"/>
        </a:p>
      </dgm:t>
    </dgm:pt>
    <dgm:pt modelId="{3F40C71F-981B-44F0-9BCD-988FD1399892}" type="pres">
      <dgm:prSet presAssocID="{22558E37-8C83-4800-B613-411A45267B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A50B83F0-BF3D-4464-8C11-11525A8855BC}" type="pres">
      <dgm:prSet presAssocID="{22558E37-8C83-4800-B613-411A45267B77}" presName="Name1" presStyleCnt="0"/>
      <dgm:spPr/>
    </dgm:pt>
    <dgm:pt modelId="{A5995D6C-CC23-4F7D-8A3C-4F04AD3FB435}" type="pres">
      <dgm:prSet presAssocID="{22558E37-8C83-4800-B613-411A45267B77}" presName="cycle" presStyleCnt="0"/>
      <dgm:spPr/>
    </dgm:pt>
    <dgm:pt modelId="{C015F22E-D8CD-4946-9759-BBF2C69D8C11}" type="pres">
      <dgm:prSet presAssocID="{22558E37-8C83-4800-B613-411A45267B77}" presName="srcNode" presStyleLbl="node1" presStyleIdx="0" presStyleCnt="3"/>
      <dgm:spPr/>
    </dgm:pt>
    <dgm:pt modelId="{A2F8610E-A0B9-4B79-BD26-CCE07DBCAB72}" type="pres">
      <dgm:prSet presAssocID="{22558E37-8C83-4800-B613-411A45267B77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C470F9A7-8BB9-40AA-8811-38C80F58D320}" type="pres">
      <dgm:prSet presAssocID="{22558E37-8C83-4800-B613-411A45267B77}" presName="extraNode" presStyleLbl="node1" presStyleIdx="0" presStyleCnt="3"/>
      <dgm:spPr/>
    </dgm:pt>
    <dgm:pt modelId="{2AAC88D6-9081-4AAB-9CAB-998C1B411BBD}" type="pres">
      <dgm:prSet presAssocID="{22558E37-8C83-4800-B613-411A45267B77}" presName="dstNode" presStyleLbl="node1" presStyleIdx="0" presStyleCnt="3"/>
      <dgm:spPr/>
    </dgm:pt>
    <dgm:pt modelId="{A1B18BFB-D146-4DD6-B427-D7B234BAF74E}" type="pres">
      <dgm:prSet presAssocID="{3BF904D1-D66C-471D-9D8F-2422E3C1EFAB}" presName="text_1" presStyleLbl="node1" presStyleIdx="0" presStyleCnt="3" custScaleY="1232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AE1461-F5FC-44F3-AA11-BE848C7E94E4}" type="pres">
      <dgm:prSet presAssocID="{3BF904D1-D66C-471D-9D8F-2422E3C1EFAB}" presName="accent_1" presStyleCnt="0"/>
      <dgm:spPr/>
    </dgm:pt>
    <dgm:pt modelId="{E63A6B29-0E77-4334-9418-22FED5BB5C4B}" type="pres">
      <dgm:prSet presAssocID="{3BF904D1-D66C-471D-9D8F-2422E3C1EFAB}" presName="accentRepeatNode" presStyleLbl="solidFgAcc1" presStyleIdx="0" presStyleCnt="3"/>
      <dgm:spPr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BBAE901E-E542-4B83-8509-F20296B6E47C}" type="pres">
      <dgm:prSet presAssocID="{543CD8F7-D240-4F6B-854A-E645C58F396C}" presName="text_2" presStyleLbl="node1" presStyleIdx="1" presStyleCnt="3" custScaleY="1252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EB2B3C-22EF-4408-9894-720BC66A2C33}" type="pres">
      <dgm:prSet presAssocID="{543CD8F7-D240-4F6B-854A-E645C58F396C}" presName="accent_2" presStyleCnt="0"/>
      <dgm:spPr/>
    </dgm:pt>
    <dgm:pt modelId="{00D0750B-B76B-4087-8730-E958D01C30CD}" type="pres">
      <dgm:prSet presAssocID="{543CD8F7-D240-4F6B-854A-E645C58F396C}" presName="accentRepeatNode" presStyleLbl="solidFgAcc1" presStyleIdx="1" presStyleCnt="3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2F1F9853-C899-4AEB-88A6-E7552E5B9735}" type="pres">
      <dgm:prSet presAssocID="{CB4C4918-8807-448C-9CCC-2C3A36C73A07}" presName="text_3" presStyleLbl="node1" presStyleIdx="2" presStyleCnt="3" custScaleY="1248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62678B-1E48-4E17-B812-2D5EEB687238}" type="pres">
      <dgm:prSet presAssocID="{CB4C4918-8807-448C-9CCC-2C3A36C73A07}" presName="accent_3" presStyleCnt="0"/>
      <dgm:spPr/>
    </dgm:pt>
    <dgm:pt modelId="{ACF57DBF-391E-4A1B-BFF3-129818FFF4A5}" type="pres">
      <dgm:prSet presAssocID="{CB4C4918-8807-448C-9CCC-2C3A36C73A07}" presName="accentRepeatNode" presStyleLbl="solidFgAcc1" presStyleIdx="2" presStyleCnt="3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</dgm:ptLst>
  <dgm:cxnLst>
    <dgm:cxn modelId="{7555A18D-752D-4705-BB4F-41A0D3CA09B4}" type="presOf" srcId="{543CD8F7-D240-4F6B-854A-E645C58F396C}" destId="{BBAE901E-E542-4B83-8509-F20296B6E47C}" srcOrd="0" destOrd="0" presId="urn:microsoft.com/office/officeart/2008/layout/VerticalCurvedList"/>
    <dgm:cxn modelId="{D870F519-0172-499F-B4B1-E54674B017E7}" type="presOf" srcId="{CB4C4918-8807-448C-9CCC-2C3A36C73A07}" destId="{2F1F9853-C899-4AEB-88A6-E7552E5B9735}" srcOrd="0" destOrd="0" presId="urn:microsoft.com/office/officeart/2008/layout/VerticalCurvedList"/>
    <dgm:cxn modelId="{C4F214E2-3D5C-432C-B9D9-FFC1BDE02198}" srcId="{22558E37-8C83-4800-B613-411A45267B77}" destId="{CB4C4918-8807-448C-9CCC-2C3A36C73A07}" srcOrd="2" destOrd="0" parTransId="{0B453ED5-38E5-4F1E-A761-55F47EAFC8CC}" sibTransId="{7DA1D3E6-F25C-4B77-A7C2-685A4E357726}"/>
    <dgm:cxn modelId="{205A509B-2110-437C-B14F-5890B2316394}" type="presOf" srcId="{3BF904D1-D66C-471D-9D8F-2422E3C1EFAB}" destId="{A1B18BFB-D146-4DD6-B427-D7B234BAF74E}" srcOrd="0" destOrd="0" presId="urn:microsoft.com/office/officeart/2008/layout/VerticalCurvedList"/>
    <dgm:cxn modelId="{157B27C0-1BBD-48BB-BB51-A8C9E6512B7B}" type="presOf" srcId="{22558E37-8C83-4800-B613-411A45267B77}" destId="{3F40C71F-981B-44F0-9BCD-988FD1399892}" srcOrd="0" destOrd="0" presId="urn:microsoft.com/office/officeart/2008/layout/VerticalCurvedList"/>
    <dgm:cxn modelId="{F12FB43F-886F-4541-AFA3-41199CDE835F}" srcId="{22558E37-8C83-4800-B613-411A45267B77}" destId="{543CD8F7-D240-4F6B-854A-E645C58F396C}" srcOrd="1" destOrd="0" parTransId="{37A3E4A7-714C-4EBE-AEBF-8C767926B05A}" sibTransId="{1AD4BBB2-4B97-4924-A4B1-4910394935DD}"/>
    <dgm:cxn modelId="{1FF786DF-0480-41F2-889A-F2116E7FF060}" srcId="{22558E37-8C83-4800-B613-411A45267B77}" destId="{3BF904D1-D66C-471D-9D8F-2422E3C1EFAB}" srcOrd="0" destOrd="0" parTransId="{3C7CD270-F29E-411B-92CF-D72FBF65E4A3}" sibTransId="{D699365E-76BD-4E83-8121-78D465F869F3}"/>
    <dgm:cxn modelId="{7A68913D-BB5C-4CE6-A55F-5A01E92B82CB}" type="presOf" srcId="{D699365E-76BD-4E83-8121-78D465F869F3}" destId="{A2F8610E-A0B9-4B79-BD26-CCE07DBCAB72}" srcOrd="0" destOrd="0" presId="urn:microsoft.com/office/officeart/2008/layout/VerticalCurvedList"/>
    <dgm:cxn modelId="{3D95FA13-4877-48C7-8E7E-516799E0F2ED}" type="presParOf" srcId="{3F40C71F-981B-44F0-9BCD-988FD1399892}" destId="{A50B83F0-BF3D-4464-8C11-11525A8855BC}" srcOrd="0" destOrd="0" presId="urn:microsoft.com/office/officeart/2008/layout/VerticalCurvedList"/>
    <dgm:cxn modelId="{B36C2756-2BC6-4881-A8B0-8CA5D8B4C2E2}" type="presParOf" srcId="{A50B83F0-BF3D-4464-8C11-11525A8855BC}" destId="{A5995D6C-CC23-4F7D-8A3C-4F04AD3FB435}" srcOrd="0" destOrd="0" presId="urn:microsoft.com/office/officeart/2008/layout/VerticalCurvedList"/>
    <dgm:cxn modelId="{9CCEA5C3-071E-44E3-917D-38FF17DBDFA7}" type="presParOf" srcId="{A5995D6C-CC23-4F7D-8A3C-4F04AD3FB435}" destId="{C015F22E-D8CD-4946-9759-BBF2C69D8C11}" srcOrd="0" destOrd="0" presId="urn:microsoft.com/office/officeart/2008/layout/VerticalCurvedList"/>
    <dgm:cxn modelId="{6E98E36E-A2B5-4A56-9528-781062E03AFA}" type="presParOf" srcId="{A5995D6C-CC23-4F7D-8A3C-4F04AD3FB435}" destId="{A2F8610E-A0B9-4B79-BD26-CCE07DBCAB72}" srcOrd="1" destOrd="0" presId="urn:microsoft.com/office/officeart/2008/layout/VerticalCurvedList"/>
    <dgm:cxn modelId="{9D7122A3-999F-4F46-9C28-B565F6196039}" type="presParOf" srcId="{A5995D6C-CC23-4F7D-8A3C-4F04AD3FB435}" destId="{C470F9A7-8BB9-40AA-8811-38C80F58D320}" srcOrd="2" destOrd="0" presId="urn:microsoft.com/office/officeart/2008/layout/VerticalCurvedList"/>
    <dgm:cxn modelId="{F421B82C-4501-4878-AA0B-04EB05535BC8}" type="presParOf" srcId="{A5995D6C-CC23-4F7D-8A3C-4F04AD3FB435}" destId="{2AAC88D6-9081-4AAB-9CAB-998C1B411BBD}" srcOrd="3" destOrd="0" presId="urn:microsoft.com/office/officeart/2008/layout/VerticalCurvedList"/>
    <dgm:cxn modelId="{140BD17F-E033-4949-8C0E-354E4591B62D}" type="presParOf" srcId="{A50B83F0-BF3D-4464-8C11-11525A8855BC}" destId="{A1B18BFB-D146-4DD6-B427-D7B234BAF74E}" srcOrd="1" destOrd="0" presId="urn:microsoft.com/office/officeart/2008/layout/VerticalCurvedList"/>
    <dgm:cxn modelId="{C07A9DF6-94EB-44FE-B401-48966971299A}" type="presParOf" srcId="{A50B83F0-BF3D-4464-8C11-11525A8855BC}" destId="{63AE1461-F5FC-44F3-AA11-BE848C7E94E4}" srcOrd="2" destOrd="0" presId="urn:microsoft.com/office/officeart/2008/layout/VerticalCurvedList"/>
    <dgm:cxn modelId="{F113CD25-1F85-48A9-8DD1-C3AF682D4AB9}" type="presParOf" srcId="{63AE1461-F5FC-44F3-AA11-BE848C7E94E4}" destId="{E63A6B29-0E77-4334-9418-22FED5BB5C4B}" srcOrd="0" destOrd="0" presId="urn:microsoft.com/office/officeart/2008/layout/VerticalCurvedList"/>
    <dgm:cxn modelId="{E4007DF8-2EE8-4C67-9589-F2AE39A39918}" type="presParOf" srcId="{A50B83F0-BF3D-4464-8C11-11525A8855BC}" destId="{BBAE901E-E542-4B83-8509-F20296B6E47C}" srcOrd="3" destOrd="0" presId="urn:microsoft.com/office/officeart/2008/layout/VerticalCurvedList"/>
    <dgm:cxn modelId="{1F6CD0FD-BDCD-45EE-8B98-5094233B4AD8}" type="presParOf" srcId="{A50B83F0-BF3D-4464-8C11-11525A8855BC}" destId="{4AEB2B3C-22EF-4408-9894-720BC66A2C33}" srcOrd="4" destOrd="0" presId="urn:microsoft.com/office/officeart/2008/layout/VerticalCurvedList"/>
    <dgm:cxn modelId="{70B19D74-0816-462B-B42D-2A2DC5858D61}" type="presParOf" srcId="{4AEB2B3C-22EF-4408-9894-720BC66A2C33}" destId="{00D0750B-B76B-4087-8730-E958D01C30CD}" srcOrd="0" destOrd="0" presId="urn:microsoft.com/office/officeart/2008/layout/VerticalCurvedList"/>
    <dgm:cxn modelId="{900B76DB-51BF-4A48-9789-C00448F5F169}" type="presParOf" srcId="{A50B83F0-BF3D-4464-8C11-11525A8855BC}" destId="{2F1F9853-C899-4AEB-88A6-E7552E5B9735}" srcOrd="5" destOrd="0" presId="urn:microsoft.com/office/officeart/2008/layout/VerticalCurvedList"/>
    <dgm:cxn modelId="{6FBE4D94-31B9-4B31-9765-2381176FD0D5}" type="presParOf" srcId="{A50B83F0-BF3D-4464-8C11-11525A8855BC}" destId="{DB62678B-1E48-4E17-B812-2D5EEB687238}" srcOrd="6" destOrd="0" presId="urn:microsoft.com/office/officeart/2008/layout/VerticalCurvedList"/>
    <dgm:cxn modelId="{C79BDC82-C4E4-4735-98F7-9A0D91733CBF}" type="presParOf" srcId="{DB62678B-1E48-4E17-B812-2D5EEB687238}" destId="{ACF57DBF-391E-4A1B-BFF3-129818FFF4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B3280E-DEEB-4505-92A0-452BA7D6F6A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0C951DF-2393-4A69-B689-2ABCB3303AB3}">
      <dgm:prSet phldrT="[文本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National Natural Science Foundation of China (41977064)</a:t>
          </a:r>
          <a:endParaRPr lang="zh-CN" alt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6B024A-4903-4FC4-A960-1DBD53AC7693}" type="parTrans" cxnId="{4AD26717-9BAC-4E41-8B37-8B6711F91070}">
      <dgm:prSet/>
      <dgm:spPr/>
      <dgm:t>
        <a:bodyPr/>
        <a:lstStyle/>
        <a:p>
          <a:endParaRPr lang="zh-CN" altLang="en-US"/>
        </a:p>
      </dgm:t>
    </dgm:pt>
    <dgm:pt modelId="{B150FD84-E45F-4E07-8536-9E4BD2816E79}" type="sibTrans" cxnId="{4AD26717-9BAC-4E41-8B37-8B6711F91070}">
      <dgm:prSet/>
      <dgm:spPr/>
      <dgm:t>
        <a:bodyPr/>
        <a:lstStyle/>
        <a:p>
          <a:endParaRPr lang="zh-CN" altLang="en-US"/>
        </a:p>
      </dgm:t>
    </dgm:pt>
    <dgm:pt modelId="{FCDD5034-3C74-459E-95D9-275076E80326}">
      <dgm:prSet phldrT="[文本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111 Project of the Ministry of Education</a:t>
          </a:r>
          <a:endParaRPr lang="zh-CN" alt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A2D8F0-CFFA-457A-BF9D-0DD01209A625}" type="parTrans" cxnId="{9F0F93B2-FC2C-4829-9186-77E3F2C3BBCB}">
      <dgm:prSet/>
      <dgm:spPr/>
      <dgm:t>
        <a:bodyPr/>
        <a:lstStyle/>
        <a:p>
          <a:endParaRPr lang="zh-CN" altLang="en-US"/>
        </a:p>
      </dgm:t>
    </dgm:pt>
    <dgm:pt modelId="{E64E9686-5464-4089-8696-6770D294EE49}" type="sibTrans" cxnId="{9F0F93B2-FC2C-4829-9186-77E3F2C3BBCB}">
      <dgm:prSet/>
      <dgm:spPr/>
      <dgm:t>
        <a:bodyPr/>
        <a:lstStyle/>
        <a:p>
          <a:endParaRPr lang="zh-CN" altLang="en-US"/>
        </a:p>
      </dgm:t>
    </dgm:pt>
    <dgm:pt modelId="{4D8B3EE3-202D-4C39-82F3-22E71D7DFBC7}">
      <dgm:prSet phldrT="[文本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State Administration of Foreign Experts Affairs (B12007)</a:t>
          </a:r>
          <a:endParaRPr lang="zh-CN" alt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9D5148-2E8B-41BC-8BED-42AB3E01C0E5}" type="parTrans" cxnId="{92A6E93C-3A49-420A-88F4-43235A3622B8}">
      <dgm:prSet/>
      <dgm:spPr/>
      <dgm:t>
        <a:bodyPr/>
        <a:lstStyle/>
        <a:p>
          <a:endParaRPr lang="zh-CN" altLang="en-US"/>
        </a:p>
      </dgm:t>
    </dgm:pt>
    <dgm:pt modelId="{1ECF87C0-4ECE-452B-8E49-A9F13FDEE387}" type="sibTrans" cxnId="{92A6E93C-3A49-420A-88F4-43235A3622B8}">
      <dgm:prSet/>
      <dgm:spPr/>
      <dgm:t>
        <a:bodyPr/>
        <a:lstStyle/>
        <a:p>
          <a:endParaRPr lang="zh-CN" altLang="en-US"/>
        </a:p>
      </dgm:t>
    </dgm:pt>
    <dgm:pt modelId="{90055DFE-D88A-49FB-B14D-1A59B4186700}">
      <dgm:prSet custT="1"/>
      <dgm:spPr/>
      <dgm:t>
        <a:bodyPr/>
        <a:lstStyle/>
        <a:p>
          <a:r>
            <a:rPr lang="en-US" sz="1800" smtClean="0">
              <a:latin typeface="Arial" panose="020B0604020202020204" pitchFamily="34" charset="0"/>
              <a:cs typeface="Arial" panose="020B0604020202020204" pitchFamily="34" charset="0"/>
            </a:rPr>
            <a:t>National Key R&amp;D Program of China (2021YFD1900700)</a:t>
          </a:r>
          <a:endParaRPr lang="zh-CN" alt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0CFCB-C356-4A68-ADCC-0E2B98359D26}" type="parTrans" cxnId="{91AC4F0C-0AB4-464D-B456-19EE586ABC29}">
      <dgm:prSet/>
      <dgm:spPr/>
      <dgm:t>
        <a:bodyPr/>
        <a:lstStyle/>
        <a:p>
          <a:endParaRPr lang="zh-CN" altLang="en-US"/>
        </a:p>
      </dgm:t>
    </dgm:pt>
    <dgm:pt modelId="{0AB0FBE3-8FF2-44F9-9CCF-5350B3554A36}" type="sibTrans" cxnId="{91AC4F0C-0AB4-464D-B456-19EE586ABC29}">
      <dgm:prSet/>
      <dgm:spPr/>
      <dgm:t>
        <a:bodyPr/>
        <a:lstStyle/>
        <a:p>
          <a:endParaRPr lang="zh-CN" altLang="en-US"/>
        </a:p>
      </dgm:t>
    </dgm:pt>
    <dgm:pt modelId="{0865F6E5-1C0E-4B4E-8D39-0A880C0EB7E9}" type="pres">
      <dgm:prSet presAssocID="{A9B3280E-DEEB-4505-92A0-452BA7D6F6AA}" presName="compositeShape" presStyleCnt="0">
        <dgm:presLayoutVars>
          <dgm:dir/>
          <dgm:resizeHandles/>
        </dgm:presLayoutVars>
      </dgm:prSet>
      <dgm:spPr/>
    </dgm:pt>
    <dgm:pt modelId="{4AAFDC7B-C1B1-464D-8C1C-8AF7E943169C}" type="pres">
      <dgm:prSet presAssocID="{A9B3280E-DEEB-4505-92A0-452BA7D6F6AA}" presName="pyramid" presStyleLbl="node1" presStyleIdx="0" presStyleCnt="1" custAng="10800000" custScaleX="112988" custLinFactNeighborX="-28636" custLinFactNeighborY="-189"/>
      <dgm:spPr>
        <a:solidFill>
          <a:schemeClr val="accent5">
            <a:lumMod val="40000"/>
            <a:lumOff val="60000"/>
          </a:schemeClr>
        </a:solidFill>
      </dgm:spPr>
    </dgm:pt>
    <dgm:pt modelId="{61D6DE4D-AA7A-42D9-AD3E-1981E061F5D2}" type="pres">
      <dgm:prSet presAssocID="{A9B3280E-DEEB-4505-92A0-452BA7D6F6AA}" presName="theList" presStyleCnt="0"/>
      <dgm:spPr/>
    </dgm:pt>
    <dgm:pt modelId="{96F1586E-C48E-42F0-91E7-83A9551DC0B1}" type="pres">
      <dgm:prSet presAssocID="{B0C951DF-2393-4A69-B689-2ABCB3303AB3}" presName="aNode" presStyleLbl="fgAcc1" presStyleIdx="0" presStyleCnt="4" custScaleX="233853" custLinFactY="31434" custLinFactNeighborX="30060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9F84D5-20F4-4659-A3E5-9F2E7BBC1383}" type="pres">
      <dgm:prSet presAssocID="{B0C951DF-2393-4A69-B689-2ABCB3303AB3}" presName="aSpace" presStyleCnt="0"/>
      <dgm:spPr/>
    </dgm:pt>
    <dgm:pt modelId="{EADB4D34-A5F1-484F-859A-9438FB0040B8}" type="pres">
      <dgm:prSet presAssocID="{90055DFE-D88A-49FB-B14D-1A59B4186700}" presName="aNode" presStyleLbl="fgAcc1" presStyleIdx="1" presStyleCnt="4" custScaleX="234587" custLinFactY="32879" custLinFactNeighborX="29693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6E837C-598E-41F8-8F64-6A256B0A0B92}" type="pres">
      <dgm:prSet presAssocID="{90055DFE-D88A-49FB-B14D-1A59B4186700}" presName="aSpace" presStyleCnt="0"/>
      <dgm:spPr/>
    </dgm:pt>
    <dgm:pt modelId="{94A7F6F5-900E-44A1-B42A-FAA3EF94D51E}" type="pres">
      <dgm:prSet presAssocID="{FCDD5034-3C74-459E-95D9-275076E80326}" presName="aNode" presStyleLbl="fgAcc1" presStyleIdx="2" presStyleCnt="4" custScaleX="233593" custLinFactY="29132" custLinFactNeighborX="30190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5F5027-D095-4EC1-A514-E766AF5EB34D}" type="pres">
      <dgm:prSet presAssocID="{FCDD5034-3C74-459E-95D9-275076E80326}" presName="aSpace" presStyleCnt="0"/>
      <dgm:spPr/>
    </dgm:pt>
    <dgm:pt modelId="{66522410-93C0-4538-B503-B009DF2FDD35}" type="pres">
      <dgm:prSet presAssocID="{4D8B3EE3-202D-4C39-82F3-22E71D7DFBC7}" presName="aNode" presStyleLbl="fgAcc1" presStyleIdx="3" presStyleCnt="4" custScaleX="230422" custLinFactY="25777" custLinFactNeighborX="31776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E5BEBF-7E98-472D-A691-296053261C5E}" type="pres">
      <dgm:prSet presAssocID="{4D8B3EE3-202D-4C39-82F3-22E71D7DFBC7}" presName="aSpace" presStyleCnt="0"/>
      <dgm:spPr/>
    </dgm:pt>
  </dgm:ptLst>
  <dgm:cxnLst>
    <dgm:cxn modelId="{54940E70-D60C-4781-90B8-9F27B61C9987}" type="presOf" srcId="{90055DFE-D88A-49FB-B14D-1A59B4186700}" destId="{EADB4D34-A5F1-484F-859A-9438FB0040B8}" srcOrd="0" destOrd="0" presId="urn:microsoft.com/office/officeart/2005/8/layout/pyramid2"/>
    <dgm:cxn modelId="{9F0F93B2-FC2C-4829-9186-77E3F2C3BBCB}" srcId="{A9B3280E-DEEB-4505-92A0-452BA7D6F6AA}" destId="{FCDD5034-3C74-459E-95D9-275076E80326}" srcOrd="2" destOrd="0" parTransId="{90A2D8F0-CFFA-457A-BF9D-0DD01209A625}" sibTransId="{E64E9686-5464-4089-8696-6770D294EE49}"/>
    <dgm:cxn modelId="{DE9BF9F4-E1A3-46D6-840F-FBCA52D540C9}" type="presOf" srcId="{A9B3280E-DEEB-4505-92A0-452BA7D6F6AA}" destId="{0865F6E5-1C0E-4B4E-8D39-0A880C0EB7E9}" srcOrd="0" destOrd="0" presId="urn:microsoft.com/office/officeart/2005/8/layout/pyramid2"/>
    <dgm:cxn modelId="{26D4640C-815A-49D6-BBB9-B6444B68543A}" type="presOf" srcId="{B0C951DF-2393-4A69-B689-2ABCB3303AB3}" destId="{96F1586E-C48E-42F0-91E7-83A9551DC0B1}" srcOrd="0" destOrd="0" presId="urn:microsoft.com/office/officeart/2005/8/layout/pyramid2"/>
    <dgm:cxn modelId="{F18E251E-0618-4C7D-9D02-DD2BD3956C1A}" type="presOf" srcId="{4D8B3EE3-202D-4C39-82F3-22E71D7DFBC7}" destId="{66522410-93C0-4538-B503-B009DF2FDD35}" srcOrd="0" destOrd="0" presId="urn:microsoft.com/office/officeart/2005/8/layout/pyramid2"/>
    <dgm:cxn modelId="{4AD26717-9BAC-4E41-8B37-8B6711F91070}" srcId="{A9B3280E-DEEB-4505-92A0-452BA7D6F6AA}" destId="{B0C951DF-2393-4A69-B689-2ABCB3303AB3}" srcOrd="0" destOrd="0" parTransId="{B26B024A-4903-4FC4-A960-1DBD53AC7693}" sibTransId="{B150FD84-E45F-4E07-8536-9E4BD2816E79}"/>
    <dgm:cxn modelId="{91AC4F0C-0AB4-464D-B456-19EE586ABC29}" srcId="{A9B3280E-DEEB-4505-92A0-452BA7D6F6AA}" destId="{90055DFE-D88A-49FB-B14D-1A59B4186700}" srcOrd="1" destOrd="0" parTransId="{B430CFCB-C356-4A68-ADCC-0E2B98359D26}" sibTransId="{0AB0FBE3-8FF2-44F9-9CCF-5350B3554A36}"/>
    <dgm:cxn modelId="{79112B9E-3FC6-4222-89E6-F2ABE2B3015B}" type="presOf" srcId="{FCDD5034-3C74-459E-95D9-275076E80326}" destId="{94A7F6F5-900E-44A1-B42A-FAA3EF94D51E}" srcOrd="0" destOrd="0" presId="urn:microsoft.com/office/officeart/2005/8/layout/pyramid2"/>
    <dgm:cxn modelId="{92A6E93C-3A49-420A-88F4-43235A3622B8}" srcId="{A9B3280E-DEEB-4505-92A0-452BA7D6F6AA}" destId="{4D8B3EE3-202D-4C39-82F3-22E71D7DFBC7}" srcOrd="3" destOrd="0" parTransId="{469D5148-2E8B-41BC-8BED-42AB3E01C0E5}" sibTransId="{1ECF87C0-4ECE-452B-8E49-A9F13FDEE387}"/>
    <dgm:cxn modelId="{879748DC-2AB8-4FC0-AE18-036D262C6EE1}" type="presParOf" srcId="{0865F6E5-1C0E-4B4E-8D39-0A880C0EB7E9}" destId="{4AAFDC7B-C1B1-464D-8C1C-8AF7E943169C}" srcOrd="0" destOrd="0" presId="urn:microsoft.com/office/officeart/2005/8/layout/pyramid2"/>
    <dgm:cxn modelId="{43127BC0-4A80-4804-BD8F-83B533AA0C70}" type="presParOf" srcId="{0865F6E5-1C0E-4B4E-8D39-0A880C0EB7E9}" destId="{61D6DE4D-AA7A-42D9-AD3E-1981E061F5D2}" srcOrd="1" destOrd="0" presId="urn:microsoft.com/office/officeart/2005/8/layout/pyramid2"/>
    <dgm:cxn modelId="{5AA758C5-FDDC-43B2-BD18-1653A34B0D34}" type="presParOf" srcId="{61D6DE4D-AA7A-42D9-AD3E-1981E061F5D2}" destId="{96F1586E-C48E-42F0-91E7-83A9551DC0B1}" srcOrd="0" destOrd="0" presId="urn:microsoft.com/office/officeart/2005/8/layout/pyramid2"/>
    <dgm:cxn modelId="{268697C4-17F5-462D-AC28-386BAA081BE8}" type="presParOf" srcId="{61D6DE4D-AA7A-42D9-AD3E-1981E061F5D2}" destId="{E59F84D5-20F4-4659-A3E5-9F2E7BBC1383}" srcOrd="1" destOrd="0" presId="urn:microsoft.com/office/officeart/2005/8/layout/pyramid2"/>
    <dgm:cxn modelId="{92419C5E-7235-4F06-A4A2-0BA0F10187A3}" type="presParOf" srcId="{61D6DE4D-AA7A-42D9-AD3E-1981E061F5D2}" destId="{EADB4D34-A5F1-484F-859A-9438FB0040B8}" srcOrd="2" destOrd="0" presId="urn:microsoft.com/office/officeart/2005/8/layout/pyramid2"/>
    <dgm:cxn modelId="{8B2BDAC0-F9C6-4570-8FD2-A3ADED9D80A5}" type="presParOf" srcId="{61D6DE4D-AA7A-42D9-AD3E-1981E061F5D2}" destId="{9A6E837C-598E-41F8-8F64-6A256B0A0B92}" srcOrd="3" destOrd="0" presId="urn:microsoft.com/office/officeart/2005/8/layout/pyramid2"/>
    <dgm:cxn modelId="{BF3C53E6-7717-4695-9B46-8B6BB7388660}" type="presParOf" srcId="{61D6DE4D-AA7A-42D9-AD3E-1981E061F5D2}" destId="{94A7F6F5-900E-44A1-B42A-FAA3EF94D51E}" srcOrd="4" destOrd="0" presId="urn:microsoft.com/office/officeart/2005/8/layout/pyramid2"/>
    <dgm:cxn modelId="{11AD42BB-702A-4859-8F9B-5450C0F619E0}" type="presParOf" srcId="{61D6DE4D-AA7A-42D9-AD3E-1981E061F5D2}" destId="{CD5F5027-D095-4EC1-A514-E766AF5EB34D}" srcOrd="5" destOrd="0" presId="urn:microsoft.com/office/officeart/2005/8/layout/pyramid2"/>
    <dgm:cxn modelId="{4BE436D2-EDE2-445C-8490-86F2AB40E35D}" type="presParOf" srcId="{61D6DE4D-AA7A-42D9-AD3E-1981E061F5D2}" destId="{66522410-93C0-4538-B503-B009DF2FDD35}" srcOrd="6" destOrd="0" presId="urn:microsoft.com/office/officeart/2005/8/layout/pyramid2"/>
    <dgm:cxn modelId="{BBEE10A0-23B5-4A9D-AA0A-FE06C9F4919D}" type="presParOf" srcId="{61D6DE4D-AA7A-42D9-AD3E-1981E061F5D2}" destId="{EFE5BEBF-7E98-472D-A691-296053261C5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8610E-A0B9-4B79-BD26-CCE07DBCAB72}">
      <dsp:nvSpPr>
        <dsp:cNvPr id="0" name=""/>
        <dsp:cNvSpPr/>
      </dsp:nvSpPr>
      <dsp:spPr>
        <a:xfrm>
          <a:off x="-5642484" y="-863899"/>
          <a:ext cx="6719072" cy="6719072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18BFB-D146-4DD6-B427-D7B234BAF74E}">
      <dsp:nvSpPr>
        <dsp:cNvPr id="0" name=""/>
        <dsp:cNvSpPr/>
      </dsp:nvSpPr>
      <dsp:spPr>
        <a:xfrm>
          <a:off x="692788" y="383030"/>
          <a:ext cx="6895909" cy="123044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23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Spatial-temporal development </a:t>
          </a:r>
        </a:p>
        <a:p>
          <a:pPr lvl="0" algn="l" defTabSz="8890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Analyzed the spatial-temporal evolution and development rate of ephemeral gully erosion at the watershed scale on the Loess Plateau from 2009 to 2021 </a:t>
          </a:r>
          <a:endParaRPr lang="zh-CN" alt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2788" y="383030"/>
        <a:ext cx="6895909" cy="1230448"/>
      </dsp:txXfrm>
    </dsp:sp>
    <dsp:sp modelId="{E63A6B29-0E77-4334-9418-22FED5BB5C4B}">
      <dsp:nvSpPr>
        <dsp:cNvPr id="0" name=""/>
        <dsp:cNvSpPr/>
      </dsp:nvSpPr>
      <dsp:spPr>
        <a:xfrm>
          <a:off x="68879" y="374345"/>
          <a:ext cx="1247818" cy="124781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BAE901E-E542-4B83-8509-F20296B6E47C}">
      <dsp:nvSpPr>
        <dsp:cNvPr id="0" name=""/>
        <dsp:cNvSpPr/>
      </dsp:nvSpPr>
      <dsp:spPr>
        <a:xfrm>
          <a:off x="1055654" y="1870454"/>
          <a:ext cx="6533043" cy="1250364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23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V-L </a:t>
          </a:r>
          <a:r>
            <a:rPr lang="en-US" altLang="zh-C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relationship</a:t>
          </a:r>
        </a:p>
        <a:p>
          <a:pPr lvl="0" algn="l" defTabSz="8890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Built an empirical model between ephemeral gully erosion volume and length to assess </a:t>
          </a:r>
          <a:r>
            <a:rPr lang="en-US" altLang="zh-C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historical</a:t>
          </a: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ephemeral gully erosion volume</a:t>
          </a:r>
          <a:endParaRPr lang="zh-CN" alt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5654" y="1870454"/>
        <a:ext cx="6533043" cy="1250364"/>
      </dsp:txXfrm>
    </dsp:sp>
    <dsp:sp modelId="{00D0750B-B76B-4087-8730-E958D01C30CD}">
      <dsp:nvSpPr>
        <dsp:cNvPr id="0" name=""/>
        <dsp:cNvSpPr/>
      </dsp:nvSpPr>
      <dsp:spPr>
        <a:xfrm>
          <a:off x="431745" y="1871727"/>
          <a:ext cx="1247818" cy="124781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F1F9853-C899-4AEB-88A6-E7552E5B9735}">
      <dsp:nvSpPr>
        <dsp:cNvPr id="0" name=""/>
        <dsp:cNvSpPr/>
      </dsp:nvSpPr>
      <dsp:spPr>
        <a:xfrm>
          <a:off x="692788" y="3370073"/>
          <a:ext cx="6895909" cy="124589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23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Ephemeral gully erosion rate</a:t>
          </a:r>
        </a:p>
        <a:p>
          <a:pPr lvl="0" algn="l" defTabSz="8890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Calculated ephemeral gully erosion volume based on the </a:t>
          </a:r>
          <a:r>
            <a:rPr lang="en-US" sz="14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V–L</a:t>
          </a: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model using ephemeral gully length in 2009, and estimated ephemeral gully erosion volume change rate from 2009 to 2021</a:t>
          </a:r>
          <a:endParaRPr lang="zh-CN" alt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2788" y="3370073"/>
        <a:ext cx="6895909" cy="1245891"/>
      </dsp:txXfrm>
    </dsp:sp>
    <dsp:sp modelId="{ACF57DBF-391E-4A1B-BFF3-129818FFF4A5}">
      <dsp:nvSpPr>
        <dsp:cNvPr id="0" name=""/>
        <dsp:cNvSpPr/>
      </dsp:nvSpPr>
      <dsp:spPr>
        <a:xfrm>
          <a:off x="68879" y="3369109"/>
          <a:ext cx="1247818" cy="124781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FDC7B-C1B1-464D-8C1C-8AF7E943169C}">
      <dsp:nvSpPr>
        <dsp:cNvPr id="0" name=""/>
        <dsp:cNvSpPr/>
      </dsp:nvSpPr>
      <dsp:spPr>
        <a:xfrm rot="10800000">
          <a:off x="0" y="0"/>
          <a:ext cx="5016467" cy="4439823"/>
        </a:xfrm>
        <a:prstGeom prst="triangl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1586E-C48E-42F0-91E7-83A9551DC0B1}">
      <dsp:nvSpPr>
        <dsp:cNvPr id="0" name=""/>
        <dsp:cNvSpPr/>
      </dsp:nvSpPr>
      <dsp:spPr>
        <a:xfrm>
          <a:off x="2251355" y="791103"/>
          <a:ext cx="6748728" cy="7891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National Natural Science Foundation of China (41977064)</a:t>
          </a:r>
          <a:endParaRPr lang="zh-CN" alt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9876" y="829624"/>
        <a:ext cx="6671686" cy="712067"/>
      </dsp:txXfrm>
    </dsp:sp>
    <dsp:sp modelId="{EADB4D34-A5F1-484F-859A-9438FB0040B8}">
      <dsp:nvSpPr>
        <dsp:cNvPr id="0" name=""/>
        <dsp:cNvSpPr/>
      </dsp:nvSpPr>
      <dsp:spPr>
        <a:xfrm>
          <a:off x="2230173" y="1690253"/>
          <a:ext cx="6769910" cy="7891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Arial" panose="020B0604020202020204" pitchFamily="34" charset="0"/>
              <a:cs typeface="Arial" panose="020B0604020202020204" pitchFamily="34" charset="0"/>
            </a:rPr>
            <a:t>National Key R&amp;D Program of China (2021YFD1900700)</a:t>
          </a:r>
          <a:endParaRPr lang="zh-CN" alt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8694" y="1728774"/>
        <a:ext cx="6692868" cy="712067"/>
      </dsp:txXfrm>
    </dsp:sp>
    <dsp:sp modelId="{94A7F6F5-900E-44A1-B42A-FAA3EF94D51E}">
      <dsp:nvSpPr>
        <dsp:cNvPr id="0" name=""/>
        <dsp:cNvSpPr/>
      </dsp:nvSpPr>
      <dsp:spPr>
        <a:xfrm>
          <a:off x="2258858" y="2548433"/>
          <a:ext cx="6741225" cy="7891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111 Project of the Ministry of Education</a:t>
          </a:r>
          <a:endParaRPr lang="zh-CN" alt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97379" y="2586954"/>
        <a:ext cx="6664183" cy="712067"/>
      </dsp:txXfrm>
    </dsp:sp>
    <dsp:sp modelId="{66522410-93C0-4538-B503-B009DF2FDD35}">
      <dsp:nvSpPr>
        <dsp:cNvPr id="0" name=""/>
        <dsp:cNvSpPr/>
      </dsp:nvSpPr>
      <dsp:spPr>
        <a:xfrm>
          <a:off x="2350370" y="3409706"/>
          <a:ext cx="6649713" cy="7891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State Administration of Foreign Experts Affairs (B12007)</a:t>
          </a:r>
          <a:endParaRPr lang="zh-CN" alt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88891" y="3448227"/>
        <a:ext cx="6572671" cy="712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E99EB-3181-4A0F-9771-E7591C5A2FF3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0F99-9EE4-4C9B-B91D-C297D165A3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9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74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2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57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人们为了研究沟壑的空间分布对流域管理的重要性，创建了沟壑侵蚀敏感图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0F99-9EE4-4C9B-B91D-C297D165A3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70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088A-ED95-4301-BADF-1E4AB315A3AF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8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E50F-3FEF-4AB8-8AF9-7C2D332C1D9C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4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BDEC-A4E1-43A2-ADDD-8B856FB67010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43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7C56-5BEF-49EF-93AB-3D73CBEF0985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6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ECC2-C6C5-4489-9DB0-35DC7F55B7ED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845F-4FBF-4A60-890C-2E48715926A5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68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7FD7-D3B6-4D92-8DE5-26D91711F673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820528" y="645017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633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E48D-6A2A-4924-8300-B653E5270DE0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3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829D-A6F3-4860-969B-C6F5071F089D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0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6664-564F-4C3B-8DBB-607906EEE9FF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0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60D0-BB87-4548-9382-99F7237DE80D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9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A010-A710-4820-9264-F2B3483C0A7C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C0328-332F-4998-B0C3-3F1F62CED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92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273605"/>
            <a:ext cx="12192000" cy="2110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0" y="1722635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altLang="zh-CN" sz="3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Evolution </a:t>
            </a:r>
            <a:r>
              <a:rPr lang="en-US" altLang="zh-CN" sz="3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and development of ephemeral gully erosion in hilly and gully region of the Loess Plateau in China</a:t>
            </a:r>
            <a:endParaRPr lang="en-US" altLang="zh-CN" sz="3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4001" y="8572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350"/>
          </a:p>
        </p:txBody>
      </p:sp>
      <p:pic>
        <p:nvPicPr>
          <p:cNvPr id="11" name="图片 10" descr="校徽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5" y="5551160"/>
            <a:ext cx="2690739" cy="9497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3"/>
            <a:ext cx="1278839" cy="1703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687" y="13315"/>
            <a:ext cx="1724313" cy="17243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88" y="243396"/>
            <a:ext cx="4038095" cy="1123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71736" y="308694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Boyang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Biao Zhang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Ziming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Yin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Bai Hao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Shufang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Feng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Kadambot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H.M. Siddique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4299089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Key Laboratory of Agricultural Soil and Water Engineering in Arid and Semiarid Areas, Ministry of Education, Northwest A &amp; F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University, China; 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of Water Saving Agriculture in Arid Areas of China, Northwest A &amp; F University,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China; 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of Natural Resources and Environment, Northwest A&amp;F University,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China; 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Sichuan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Expressway Construction &amp; Development Group Co., Ltd.,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China; 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UWA Institute of Agriculture and School of Agriculture &amp; Environment, The University of Western Australia,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93" y="5769780"/>
            <a:ext cx="2577352" cy="5538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687" y="5851820"/>
            <a:ext cx="1271923" cy="417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35" y="5833523"/>
            <a:ext cx="3693987" cy="4264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608623"/>
            <a:ext cx="12192000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EGU23 SSS9.12-Challenges 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in cooperative research between EU-China on sustainable use of soil and water resources in agricultural systems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83527" y="656289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1/8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884782094"/>
              </p:ext>
            </p:extLst>
          </p:nvPr>
        </p:nvGraphicFramePr>
        <p:xfrm>
          <a:off x="2221282" y="1227723"/>
          <a:ext cx="7657578" cy="4991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4760295" y="313819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2/8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492328" y="118958"/>
            <a:ext cx="4918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Study Area and Data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 descr="周屯沟区域图"/>
          <p:cNvPicPr>
            <a:picLocks noChangeAspect="1"/>
          </p:cNvPicPr>
          <p:nvPr/>
        </p:nvPicPr>
        <p:blipFill>
          <a:blip r:embed="rId3"/>
          <a:srcRect l="5287" t="24546" r="5090" b="3602"/>
          <a:stretch>
            <a:fillRect/>
          </a:stretch>
        </p:blipFill>
        <p:spPr>
          <a:xfrm>
            <a:off x="9089926" y="1780435"/>
            <a:ext cx="3043885" cy="344881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742" y="1348034"/>
            <a:ext cx="4359134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Study area</a:t>
            </a:r>
          </a:p>
          <a:p>
            <a:pPr marL="288000" algn="just">
              <a:lnSpc>
                <a:spcPct val="120000"/>
              </a:lnSpc>
              <a:buClr>
                <a:schemeClr val="tx2"/>
              </a:buClr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Zhoutungou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watershed (36°42’10” N to 36°47’10” N,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109°09’00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” E to 109°13’45” E), a typical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small watershed (area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33.60 km</a:t>
            </a:r>
            <a:r>
              <a:rPr lang="en-US" altLang="zh-CN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 in the hilly and gully region of the Loess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Plateau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average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is 8.80 ℃ and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average rainfall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550 mm (74% falls from July to September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8000">
              <a:lnSpc>
                <a:spcPts val="1800"/>
              </a:lnSpc>
              <a:buClr>
                <a:schemeClr val="tx2"/>
              </a:buClr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Study Data</a:t>
            </a:r>
          </a:p>
          <a:p>
            <a:pPr marL="288000" algn="just">
              <a:lnSpc>
                <a:spcPct val="120000"/>
              </a:lnSpc>
              <a:buClr>
                <a:schemeClr val="tx2"/>
              </a:buClr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remote sensing image data included 0.50 m high-resolution digital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orthophoto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map(DOM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 in 2009, 2012, and 2018 and 0.50 m high-resolution DOM images by UAV in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2021.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elevation model (DEM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 with 0.15m resolution by UAV in 2021.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3/8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60" y="1872084"/>
            <a:ext cx="4138766" cy="3265516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7680960" y="3602382"/>
            <a:ext cx="1629295" cy="216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7" y="1067703"/>
            <a:ext cx="2369127" cy="2768883"/>
          </a:xfrm>
          <a:prstGeom prst="rect">
            <a:avLst/>
          </a:prstGeom>
          <a:noFill/>
        </p:spPr>
      </p:pic>
      <p:pic>
        <p:nvPicPr>
          <p:cNvPr id="22" name="图片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96" y="1068186"/>
            <a:ext cx="2368800" cy="2768400"/>
          </a:xfrm>
          <a:prstGeom prst="rect">
            <a:avLst/>
          </a:prstGeom>
          <a:noFill/>
        </p:spPr>
      </p:pic>
      <p:pic>
        <p:nvPicPr>
          <p:cNvPr id="24" name="图片 2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784" y="3586368"/>
            <a:ext cx="2368800" cy="2768400"/>
          </a:xfrm>
          <a:prstGeom prst="rect">
            <a:avLst/>
          </a:prstGeom>
          <a:noFill/>
        </p:spPr>
      </p:pic>
      <p:pic>
        <p:nvPicPr>
          <p:cNvPr id="25" name="图片 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00" y="3616842"/>
            <a:ext cx="2368800" cy="2768400"/>
          </a:xfrm>
          <a:prstGeom prst="rect">
            <a:avLst/>
          </a:prstGeom>
          <a:noFill/>
        </p:spPr>
      </p:pic>
      <p:sp>
        <p:nvSpPr>
          <p:cNvPr id="26" name="文本框 25"/>
          <p:cNvSpPr txBox="1"/>
          <p:nvPr/>
        </p:nvSpPr>
        <p:spPr>
          <a:xfrm>
            <a:off x="3094217" y="30536"/>
            <a:ext cx="6003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Spatial-temporal changes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839153" y="2262762"/>
            <a:ext cx="1938192" cy="3787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右箭头 3"/>
          <p:cNvSpPr/>
          <p:nvPr/>
        </p:nvSpPr>
        <p:spPr>
          <a:xfrm rot="5400000">
            <a:off x="9077320" y="2194387"/>
            <a:ext cx="1210459" cy="1366840"/>
          </a:xfrm>
          <a:prstGeom prst="ben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 rot="10800000">
            <a:off x="6865372" y="4811660"/>
            <a:ext cx="1463040" cy="3787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4/8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15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550224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24727" y="48220"/>
            <a:ext cx="6003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Ephemeral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gully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5422"/>
              </p:ext>
            </p:extLst>
          </p:nvPr>
        </p:nvGraphicFramePr>
        <p:xfrm>
          <a:off x="855483" y="829993"/>
          <a:ext cx="10180319" cy="5646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6403">
                  <a:extLst>
                    <a:ext uri="{9D8B030D-6E8A-4147-A177-3AD203B41FA5}">
                      <a16:colId xmlns:a16="http://schemas.microsoft.com/office/drawing/2014/main" val="2808584877"/>
                    </a:ext>
                  </a:extLst>
                </a:gridCol>
                <a:gridCol w="812115">
                  <a:extLst>
                    <a:ext uri="{9D8B030D-6E8A-4147-A177-3AD203B41FA5}">
                      <a16:colId xmlns:a16="http://schemas.microsoft.com/office/drawing/2014/main" val="410350905"/>
                    </a:ext>
                  </a:extLst>
                </a:gridCol>
                <a:gridCol w="1179813">
                  <a:extLst>
                    <a:ext uri="{9D8B030D-6E8A-4147-A177-3AD203B41FA5}">
                      <a16:colId xmlns:a16="http://schemas.microsoft.com/office/drawing/2014/main" val="2634233284"/>
                    </a:ext>
                  </a:extLst>
                </a:gridCol>
                <a:gridCol w="1167776">
                  <a:extLst>
                    <a:ext uri="{9D8B030D-6E8A-4147-A177-3AD203B41FA5}">
                      <a16:colId xmlns:a16="http://schemas.microsoft.com/office/drawing/2014/main" val="4248187484"/>
                    </a:ext>
                  </a:extLst>
                </a:gridCol>
                <a:gridCol w="1153920">
                  <a:extLst>
                    <a:ext uri="{9D8B030D-6E8A-4147-A177-3AD203B41FA5}">
                      <a16:colId xmlns:a16="http://schemas.microsoft.com/office/drawing/2014/main" val="3757689324"/>
                    </a:ext>
                  </a:extLst>
                </a:gridCol>
                <a:gridCol w="1157550">
                  <a:extLst>
                    <a:ext uri="{9D8B030D-6E8A-4147-A177-3AD203B41FA5}">
                      <a16:colId xmlns:a16="http://schemas.microsoft.com/office/drawing/2014/main" val="1945391191"/>
                    </a:ext>
                  </a:extLst>
                </a:gridCol>
                <a:gridCol w="1244121">
                  <a:extLst>
                    <a:ext uri="{9D8B030D-6E8A-4147-A177-3AD203B41FA5}">
                      <a16:colId xmlns:a16="http://schemas.microsoft.com/office/drawing/2014/main" val="1454612613"/>
                    </a:ext>
                  </a:extLst>
                </a:gridCol>
                <a:gridCol w="1888621">
                  <a:extLst>
                    <a:ext uri="{9D8B030D-6E8A-4147-A177-3AD203B41FA5}">
                      <a16:colId xmlns:a16="http://schemas.microsoft.com/office/drawing/2014/main" val="3992220637"/>
                    </a:ext>
                  </a:extLst>
                </a:gridCol>
              </a:tblGrid>
              <a:tr h="5607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Morphological features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annual development rate in 2009 – 2021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5848201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(km</a:t>
                      </a:r>
                      <a:r>
                        <a:rPr lang="en-US" sz="1200" kern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</a:t>
                      </a: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 (km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731233960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15878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71.82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50741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74419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(m)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48.39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 (m y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558094932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46.58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9.53×10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257628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45.75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68652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45.84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416657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 (km km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6.24×10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 (km km</a:t>
                      </a:r>
                      <a:r>
                        <a:rPr lang="en-US" sz="1200" kern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n-US" sz="1200" kern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697136401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6.79×10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35627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5.95×10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6.85×10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1.36×10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37740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6.24×10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1.36×10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990601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 (m)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 (m y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77171530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2.07×10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930045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833430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2.34×10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716314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(m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230.71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49.12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5.66×10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740895884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246.86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47.34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69770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230.00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46.05 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656901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5.36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209.50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46.36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1.07×10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68771"/>
                  </a:ext>
                </a:extLst>
              </a:tr>
              <a:tr h="211899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Dissection degree (%)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1.93×10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6.87×10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(% y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</a:t>
                      </a: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89361298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23128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6.85×10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960168"/>
                  </a:ext>
                </a:extLst>
              </a:tr>
              <a:tr h="211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6.24×10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1.38×10</a:t>
                      </a:r>
                      <a:r>
                        <a:rPr lang="en-US" sz="1200" kern="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1891" marR="3189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13249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5/8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91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9989" r="12040" b="5660"/>
          <a:stretch/>
        </p:blipFill>
        <p:spPr>
          <a:xfrm>
            <a:off x="8709510" y="3578573"/>
            <a:ext cx="3314713" cy="27457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9976" r="11815" b="5808"/>
          <a:stretch/>
        </p:blipFill>
        <p:spPr>
          <a:xfrm>
            <a:off x="877245" y="635797"/>
            <a:ext cx="3315600" cy="27212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41448" y="-58176"/>
            <a:ext cx="3702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i="1" dirty="0">
                <a:latin typeface="Arial" panose="020B0604020202020204" pitchFamily="34" charset="0"/>
                <a:cs typeface="Arial" panose="020B0604020202020204" pitchFamily="34" charset="0"/>
              </a:rPr>
              <a:t>V-L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 relationship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2054295" y="3447379"/>
                <a:ext cx="768096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zh-CN" altLang="en-US" sz="2400">
                              <a:latin typeface="Cambria Math" panose="02040503050406030204" pitchFamily="18" charset="0"/>
                            </a:rPr>
                            <m:t>=0.0842</m:t>
                          </m:r>
                          <m:sSup>
                            <m:sSup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zh-CN" altLang="en-US" sz="2400">
                                  <a:latin typeface="Cambria Math" panose="02040503050406030204" pitchFamily="18" charset="0"/>
                                </a:rPr>
                                <m:t>1.1932</m:t>
                              </m:r>
                            </m:sup>
                          </m:sSup>
                          <m:r>
                            <a:rPr lang="zh-CN" altLang="en-US" sz="2400">
                              <a:latin typeface="Cambria Math" panose="02040503050406030204" pitchFamily="18" charset="0"/>
                            </a:rPr>
                            <m:t> (</m:t>
                          </m:r>
                          <m:sSup>
                            <m:sSup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zh-CN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2400">
                              <a:latin typeface="Cambria Math" panose="02040503050406030204" pitchFamily="18" charset="0"/>
                            </a:rPr>
                            <m:t>=0.80, </m:t>
                          </m:r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zh-CN" altLang="en-US" sz="2400">
                              <a:latin typeface="Cambria Math" panose="02040503050406030204" pitchFamily="18" charset="0"/>
                            </a:rPr>
                            <m:t>=1,594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95" y="3447379"/>
                <a:ext cx="7680960" cy="461665"/>
              </a:xfrm>
              <a:prstGeom prst="rect">
                <a:avLst/>
              </a:prstGeom>
              <a:blipFill>
                <a:blip r:embed="rId5"/>
                <a:stretch>
                  <a:fillRect t="-132000" b="-198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圆角矩形 4"/>
          <p:cNvSpPr/>
          <p:nvPr/>
        </p:nvSpPr>
        <p:spPr>
          <a:xfrm>
            <a:off x="5894775" y="4668102"/>
            <a:ext cx="1608083" cy="6306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zh-CN" alt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349241" y="1453521"/>
            <a:ext cx="1836062" cy="6306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zh-CN" alt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7761205" y="4805562"/>
            <a:ext cx="689957" cy="25769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10800000">
            <a:off x="4314307" y="1603872"/>
            <a:ext cx="689957" cy="25769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"/>
            <a:ext cx="766989" cy="10217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91" y="19260"/>
            <a:ext cx="1067703" cy="106770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6/8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7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53" y="1342577"/>
            <a:ext cx="8135894" cy="4160818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2720715" y="5829242"/>
            <a:ext cx="692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Average 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annual development rate is 743.20 m</a:t>
            </a:r>
            <a:r>
              <a:rPr lang="en-US" altLang="zh-CN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CN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–1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2009 – </a:t>
            </a:r>
            <a:r>
              <a:rPr lang="en-US" altLang="zh-CN" kern="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zh-CN" altLang="zh-CN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24914" y="39886"/>
            <a:ext cx="5803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Ephemeral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gully 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7/8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0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EGU General Assembly 2023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989" cy="10217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97" y="0"/>
            <a:ext cx="1067703" cy="1067703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061679683"/>
              </p:ext>
            </p:extLst>
          </p:nvPr>
        </p:nvGraphicFramePr>
        <p:xfrm>
          <a:off x="1601763" y="613204"/>
          <a:ext cx="9000084" cy="4439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853738" y="567205"/>
            <a:ext cx="4633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83527" y="651944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8/8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605299" y="5594466"/>
            <a:ext cx="4981402" cy="7148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</a:t>
            </a:r>
            <a:r>
              <a:rPr lang="en-US" altLang="zh-CN" sz="28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!</a:t>
            </a:r>
            <a:endParaRPr lang="zh-CN" altLang="en-US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3593</TotalTime>
  <Words>788</Words>
  <Application>Microsoft Office PowerPoint</Application>
  <PresentationFormat>宽屏</PresentationFormat>
  <Paragraphs>212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毕业答辩</dc:title>
  <dc:creator>第一PPT</dc:creator>
  <cp:keywords>www.1ppt.com</cp:keywords>
  <cp:lastModifiedBy>LiuBY</cp:lastModifiedBy>
  <cp:revision>199</cp:revision>
  <dcterms:created xsi:type="dcterms:W3CDTF">2016-05-04T06:23:00Z</dcterms:created>
  <dcterms:modified xsi:type="dcterms:W3CDTF">2023-04-20T03:42:45Z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07123B1DBC2041CA961AD032A6639125</vt:lpwstr>
  </property>
</Properties>
</file>