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35604450" cy="212947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4" autoAdjust="0"/>
  </p:normalViewPr>
  <p:slideViewPr>
    <p:cSldViewPr snapToGrid="0">
      <p:cViewPr varScale="1">
        <p:scale>
          <a:sx n="20" d="100"/>
          <a:sy n="20" d="100"/>
        </p:scale>
        <p:origin x="10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F6D9D-5E66-4AAB-A61C-6C7A9D6E3D3E}" type="datetimeFigureOut">
              <a:rPr lang="zh-CN" altLang="en-US" smtClean="0"/>
              <a:t>2023/4/20</a:t>
            </a:fld>
            <a:endParaRPr lang="zh-CN" altLang="en-US"/>
          </a:p>
        </p:txBody>
      </p:sp>
      <p:sp>
        <p:nvSpPr>
          <p:cNvPr id="4" name="幻灯片图像占位符 3"/>
          <p:cNvSpPr>
            <a:spLocks noGrp="1" noRot="1" noChangeAspect="1"/>
          </p:cNvSpPr>
          <p:nvPr>
            <p:ph type="sldImg" idx="2"/>
          </p:nvPr>
        </p:nvSpPr>
        <p:spPr>
          <a:xfrm>
            <a:off x="849313" y="1143000"/>
            <a:ext cx="51593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5DFF2-3D34-474A-8891-4342E1C44917}" type="slidenum">
              <a:rPr lang="zh-CN" altLang="en-US" smtClean="0"/>
              <a:t>‹#›</a:t>
            </a:fld>
            <a:endParaRPr lang="zh-CN" altLang="en-US"/>
          </a:p>
        </p:txBody>
      </p:sp>
    </p:spTree>
    <p:extLst>
      <p:ext uri="{BB962C8B-B14F-4D97-AF65-F5344CB8AC3E}">
        <p14:creationId xmlns:p14="http://schemas.microsoft.com/office/powerpoint/2010/main" val="713399410"/>
      </p:ext>
    </p:extLst>
  </p:cSld>
  <p:clrMap bg1="lt1" tx1="dk1" bg2="lt2" tx2="dk2" accent1="accent1" accent2="accent2" accent3="accent3" accent4="accent4" accent5="accent5" accent6="accent6" hlink="hlink" folHlink="folHlink"/>
  <p:notesStyle>
    <a:lvl1pPr marL="0" algn="l" defTabSz="601845" rtl="0" eaLnBrk="1" latinLnBrk="0" hangingPunct="1">
      <a:defRPr sz="788" kern="1200">
        <a:solidFill>
          <a:schemeClr val="tx1"/>
        </a:solidFill>
        <a:latin typeface="+mn-lt"/>
        <a:ea typeface="+mn-ea"/>
        <a:cs typeface="+mn-cs"/>
      </a:defRPr>
    </a:lvl1pPr>
    <a:lvl2pPr marL="300923" algn="l" defTabSz="601845" rtl="0" eaLnBrk="1" latinLnBrk="0" hangingPunct="1">
      <a:defRPr sz="788" kern="1200">
        <a:solidFill>
          <a:schemeClr val="tx1"/>
        </a:solidFill>
        <a:latin typeface="+mn-lt"/>
        <a:ea typeface="+mn-ea"/>
        <a:cs typeface="+mn-cs"/>
      </a:defRPr>
    </a:lvl2pPr>
    <a:lvl3pPr marL="601845" algn="l" defTabSz="601845" rtl="0" eaLnBrk="1" latinLnBrk="0" hangingPunct="1">
      <a:defRPr sz="788" kern="1200">
        <a:solidFill>
          <a:schemeClr val="tx1"/>
        </a:solidFill>
        <a:latin typeface="+mn-lt"/>
        <a:ea typeface="+mn-ea"/>
        <a:cs typeface="+mn-cs"/>
      </a:defRPr>
    </a:lvl3pPr>
    <a:lvl4pPr marL="902768" algn="l" defTabSz="601845" rtl="0" eaLnBrk="1" latinLnBrk="0" hangingPunct="1">
      <a:defRPr sz="788" kern="1200">
        <a:solidFill>
          <a:schemeClr val="tx1"/>
        </a:solidFill>
        <a:latin typeface="+mn-lt"/>
        <a:ea typeface="+mn-ea"/>
        <a:cs typeface="+mn-cs"/>
      </a:defRPr>
    </a:lvl4pPr>
    <a:lvl5pPr marL="1203690" algn="l" defTabSz="601845" rtl="0" eaLnBrk="1" latinLnBrk="0" hangingPunct="1">
      <a:defRPr sz="788" kern="1200">
        <a:solidFill>
          <a:schemeClr val="tx1"/>
        </a:solidFill>
        <a:latin typeface="+mn-lt"/>
        <a:ea typeface="+mn-ea"/>
        <a:cs typeface="+mn-cs"/>
      </a:defRPr>
    </a:lvl5pPr>
    <a:lvl6pPr marL="1504609" algn="l" defTabSz="601845" rtl="0" eaLnBrk="1" latinLnBrk="0" hangingPunct="1">
      <a:defRPr sz="788" kern="1200">
        <a:solidFill>
          <a:schemeClr val="tx1"/>
        </a:solidFill>
        <a:latin typeface="+mn-lt"/>
        <a:ea typeface="+mn-ea"/>
        <a:cs typeface="+mn-cs"/>
      </a:defRPr>
    </a:lvl6pPr>
    <a:lvl7pPr marL="1805531" algn="l" defTabSz="601845" rtl="0" eaLnBrk="1" latinLnBrk="0" hangingPunct="1">
      <a:defRPr sz="788" kern="1200">
        <a:solidFill>
          <a:schemeClr val="tx1"/>
        </a:solidFill>
        <a:latin typeface="+mn-lt"/>
        <a:ea typeface="+mn-ea"/>
        <a:cs typeface="+mn-cs"/>
      </a:defRPr>
    </a:lvl7pPr>
    <a:lvl8pPr marL="2106454" algn="l" defTabSz="601845" rtl="0" eaLnBrk="1" latinLnBrk="0" hangingPunct="1">
      <a:defRPr sz="788" kern="1200">
        <a:solidFill>
          <a:schemeClr val="tx1"/>
        </a:solidFill>
        <a:latin typeface="+mn-lt"/>
        <a:ea typeface="+mn-ea"/>
        <a:cs typeface="+mn-cs"/>
      </a:defRPr>
    </a:lvl8pPr>
    <a:lvl9pPr marL="2407377" algn="l" defTabSz="601845" rtl="0" eaLnBrk="1" latinLnBrk="0" hangingPunct="1">
      <a:defRPr sz="7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B25DFF2-3D34-474A-8891-4342E1C44917}" type="slidenum">
              <a:rPr lang="zh-CN" altLang="en-US" smtClean="0"/>
              <a:t>1</a:t>
            </a:fld>
            <a:endParaRPr lang="zh-CN" altLang="en-US"/>
          </a:p>
        </p:txBody>
      </p:sp>
    </p:spTree>
    <p:extLst>
      <p:ext uri="{BB962C8B-B14F-4D97-AF65-F5344CB8AC3E}">
        <p14:creationId xmlns:p14="http://schemas.microsoft.com/office/powerpoint/2010/main" val="72850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450556" y="3485041"/>
            <a:ext cx="26703338" cy="7413719"/>
          </a:xfrm>
        </p:spPr>
        <p:txBody>
          <a:bodyPr anchor="b"/>
          <a:lstStyle>
            <a:lvl1pPr algn="ctr">
              <a:defRPr sz="17522"/>
            </a:lvl1pPr>
          </a:lstStyle>
          <a:p>
            <a:r>
              <a:rPr lang="zh-CN" altLang="en-US"/>
              <a:t>单击此处编辑母版标题样式</a:t>
            </a:r>
            <a:endParaRPr lang="en-US" dirty="0"/>
          </a:p>
        </p:txBody>
      </p:sp>
      <p:sp>
        <p:nvSpPr>
          <p:cNvPr id="3" name="Subtitle 2"/>
          <p:cNvSpPr>
            <a:spLocks noGrp="1"/>
          </p:cNvSpPr>
          <p:nvPr>
            <p:ph type="subTitle" idx="1"/>
          </p:nvPr>
        </p:nvSpPr>
        <p:spPr>
          <a:xfrm>
            <a:off x="4450556" y="11184662"/>
            <a:ext cx="26703338" cy="5141294"/>
          </a:xfrm>
        </p:spPr>
        <p:txBody>
          <a:bodyPr/>
          <a:lstStyle>
            <a:lvl1pPr marL="0" indent="0" algn="ctr">
              <a:buNone/>
              <a:defRPr sz="7009"/>
            </a:lvl1pPr>
            <a:lvl2pPr marL="1335161" indent="0" algn="ctr">
              <a:buNone/>
              <a:defRPr sz="5841"/>
            </a:lvl2pPr>
            <a:lvl3pPr marL="2670322" indent="0" algn="ctr">
              <a:buNone/>
              <a:defRPr sz="5257"/>
            </a:lvl3pPr>
            <a:lvl4pPr marL="4005483" indent="0" algn="ctr">
              <a:buNone/>
              <a:defRPr sz="4672"/>
            </a:lvl4pPr>
            <a:lvl5pPr marL="5340645" indent="0" algn="ctr">
              <a:buNone/>
              <a:defRPr sz="4672"/>
            </a:lvl5pPr>
            <a:lvl6pPr marL="6675806" indent="0" algn="ctr">
              <a:buNone/>
              <a:defRPr sz="4672"/>
            </a:lvl6pPr>
            <a:lvl7pPr marL="8010967" indent="0" algn="ctr">
              <a:buNone/>
              <a:defRPr sz="4672"/>
            </a:lvl7pPr>
            <a:lvl8pPr marL="9346128" indent="0" algn="ctr">
              <a:buNone/>
              <a:defRPr sz="4672"/>
            </a:lvl8pPr>
            <a:lvl9pPr marL="10681289" indent="0" algn="ctr">
              <a:buNone/>
              <a:defRPr sz="4672"/>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122216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40508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479434" y="1133747"/>
            <a:ext cx="7677210" cy="180462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47806" y="1133747"/>
            <a:ext cx="22586573" cy="1804629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372098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198673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29262" y="5308896"/>
            <a:ext cx="30708838" cy="8858013"/>
          </a:xfrm>
        </p:spPr>
        <p:txBody>
          <a:bodyPr anchor="b"/>
          <a:lstStyle>
            <a:lvl1pPr>
              <a:defRPr sz="17522"/>
            </a:lvl1pPr>
          </a:lstStyle>
          <a:p>
            <a:r>
              <a:rPr lang="zh-CN" altLang="en-US"/>
              <a:t>单击此处编辑母版标题样式</a:t>
            </a:r>
            <a:endParaRPr lang="en-US" dirty="0"/>
          </a:p>
        </p:txBody>
      </p:sp>
      <p:sp>
        <p:nvSpPr>
          <p:cNvPr id="3" name="Text Placeholder 2"/>
          <p:cNvSpPr>
            <a:spLocks noGrp="1"/>
          </p:cNvSpPr>
          <p:nvPr>
            <p:ph type="body" idx="1"/>
          </p:nvPr>
        </p:nvSpPr>
        <p:spPr>
          <a:xfrm>
            <a:off x="2429262" y="14250709"/>
            <a:ext cx="30708838" cy="4658220"/>
          </a:xfrm>
        </p:spPr>
        <p:txBody>
          <a:bodyPr/>
          <a:lstStyle>
            <a:lvl1pPr marL="0" indent="0">
              <a:buNone/>
              <a:defRPr sz="7009">
                <a:solidFill>
                  <a:schemeClr val="tx1">
                    <a:tint val="75000"/>
                  </a:schemeClr>
                </a:solidFill>
              </a:defRPr>
            </a:lvl1pPr>
            <a:lvl2pPr marL="1335161" indent="0">
              <a:buNone/>
              <a:defRPr sz="5841">
                <a:solidFill>
                  <a:schemeClr val="tx1">
                    <a:tint val="75000"/>
                  </a:schemeClr>
                </a:solidFill>
              </a:defRPr>
            </a:lvl2pPr>
            <a:lvl3pPr marL="2670322" indent="0">
              <a:buNone/>
              <a:defRPr sz="5257">
                <a:solidFill>
                  <a:schemeClr val="tx1">
                    <a:tint val="75000"/>
                  </a:schemeClr>
                </a:solidFill>
              </a:defRPr>
            </a:lvl3pPr>
            <a:lvl4pPr marL="4005483" indent="0">
              <a:buNone/>
              <a:defRPr sz="4672">
                <a:solidFill>
                  <a:schemeClr val="tx1">
                    <a:tint val="75000"/>
                  </a:schemeClr>
                </a:solidFill>
              </a:defRPr>
            </a:lvl4pPr>
            <a:lvl5pPr marL="5340645" indent="0">
              <a:buNone/>
              <a:defRPr sz="4672">
                <a:solidFill>
                  <a:schemeClr val="tx1">
                    <a:tint val="75000"/>
                  </a:schemeClr>
                </a:solidFill>
              </a:defRPr>
            </a:lvl5pPr>
            <a:lvl6pPr marL="6675806" indent="0">
              <a:buNone/>
              <a:defRPr sz="4672">
                <a:solidFill>
                  <a:schemeClr val="tx1">
                    <a:tint val="75000"/>
                  </a:schemeClr>
                </a:solidFill>
              </a:defRPr>
            </a:lvl6pPr>
            <a:lvl7pPr marL="8010967" indent="0">
              <a:buNone/>
              <a:defRPr sz="4672">
                <a:solidFill>
                  <a:schemeClr val="tx1">
                    <a:tint val="75000"/>
                  </a:schemeClr>
                </a:solidFill>
              </a:defRPr>
            </a:lvl7pPr>
            <a:lvl8pPr marL="9346128" indent="0">
              <a:buNone/>
              <a:defRPr sz="4672">
                <a:solidFill>
                  <a:schemeClr val="tx1">
                    <a:tint val="75000"/>
                  </a:schemeClr>
                </a:solidFill>
              </a:defRPr>
            </a:lvl8pPr>
            <a:lvl9pPr marL="10681289" indent="0">
              <a:buNone/>
              <a:defRPr sz="4672">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123433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47806" y="5668735"/>
            <a:ext cx="15131891" cy="135113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8024753" y="5668735"/>
            <a:ext cx="15131891" cy="135113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123603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52443" y="1133748"/>
            <a:ext cx="30708838" cy="411599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52445" y="5220167"/>
            <a:ext cx="15062350" cy="2558323"/>
          </a:xfrm>
        </p:spPr>
        <p:txBody>
          <a:bodyPr anchor="b"/>
          <a:lstStyle>
            <a:lvl1pPr marL="0" indent="0">
              <a:buNone/>
              <a:defRPr sz="7009" b="1"/>
            </a:lvl1pPr>
            <a:lvl2pPr marL="1335161" indent="0">
              <a:buNone/>
              <a:defRPr sz="5841" b="1"/>
            </a:lvl2pPr>
            <a:lvl3pPr marL="2670322" indent="0">
              <a:buNone/>
              <a:defRPr sz="5257" b="1"/>
            </a:lvl3pPr>
            <a:lvl4pPr marL="4005483" indent="0">
              <a:buNone/>
              <a:defRPr sz="4672" b="1"/>
            </a:lvl4pPr>
            <a:lvl5pPr marL="5340645" indent="0">
              <a:buNone/>
              <a:defRPr sz="4672" b="1"/>
            </a:lvl5pPr>
            <a:lvl6pPr marL="6675806" indent="0">
              <a:buNone/>
              <a:defRPr sz="4672" b="1"/>
            </a:lvl6pPr>
            <a:lvl7pPr marL="8010967" indent="0">
              <a:buNone/>
              <a:defRPr sz="4672" b="1"/>
            </a:lvl7pPr>
            <a:lvl8pPr marL="9346128" indent="0">
              <a:buNone/>
              <a:defRPr sz="4672" b="1"/>
            </a:lvl8pPr>
            <a:lvl9pPr marL="10681289" indent="0">
              <a:buNone/>
              <a:defRPr sz="4672" b="1"/>
            </a:lvl9pPr>
          </a:lstStyle>
          <a:p>
            <a:pPr lvl="0"/>
            <a:r>
              <a:rPr lang="zh-CN" altLang="en-US"/>
              <a:t>单击此处编辑母版文本样式</a:t>
            </a:r>
          </a:p>
        </p:txBody>
      </p:sp>
      <p:sp>
        <p:nvSpPr>
          <p:cNvPr id="4" name="Content Placeholder 3"/>
          <p:cNvSpPr>
            <a:spLocks noGrp="1"/>
          </p:cNvSpPr>
          <p:nvPr>
            <p:ph sz="half" idx="2"/>
          </p:nvPr>
        </p:nvSpPr>
        <p:spPr>
          <a:xfrm>
            <a:off x="2452445" y="7778490"/>
            <a:ext cx="15062350" cy="114409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8024753" y="5220167"/>
            <a:ext cx="15136529" cy="2558323"/>
          </a:xfrm>
        </p:spPr>
        <p:txBody>
          <a:bodyPr anchor="b"/>
          <a:lstStyle>
            <a:lvl1pPr marL="0" indent="0">
              <a:buNone/>
              <a:defRPr sz="7009" b="1"/>
            </a:lvl1pPr>
            <a:lvl2pPr marL="1335161" indent="0">
              <a:buNone/>
              <a:defRPr sz="5841" b="1"/>
            </a:lvl2pPr>
            <a:lvl3pPr marL="2670322" indent="0">
              <a:buNone/>
              <a:defRPr sz="5257" b="1"/>
            </a:lvl3pPr>
            <a:lvl4pPr marL="4005483" indent="0">
              <a:buNone/>
              <a:defRPr sz="4672" b="1"/>
            </a:lvl4pPr>
            <a:lvl5pPr marL="5340645" indent="0">
              <a:buNone/>
              <a:defRPr sz="4672" b="1"/>
            </a:lvl5pPr>
            <a:lvl6pPr marL="6675806" indent="0">
              <a:buNone/>
              <a:defRPr sz="4672" b="1"/>
            </a:lvl6pPr>
            <a:lvl7pPr marL="8010967" indent="0">
              <a:buNone/>
              <a:defRPr sz="4672" b="1"/>
            </a:lvl7pPr>
            <a:lvl8pPr marL="9346128" indent="0">
              <a:buNone/>
              <a:defRPr sz="4672" b="1"/>
            </a:lvl8pPr>
            <a:lvl9pPr marL="10681289" indent="0">
              <a:buNone/>
              <a:defRPr sz="4672" b="1"/>
            </a:lvl9pPr>
          </a:lstStyle>
          <a:p>
            <a:pPr lvl="0"/>
            <a:r>
              <a:rPr lang="zh-CN" altLang="en-US"/>
              <a:t>单击此处编辑母版文本样式</a:t>
            </a:r>
          </a:p>
        </p:txBody>
      </p:sp>
      <p:sp>
        <p:nvSpPr>
          <p:cNvPr id="6" name="Content Placeholder 5"/>
          <p:cNvSpPr>
            <a:spLocks noGrp="1"/>
          </p:cNvSpPr>
          <p:nvPr>
            <p:ph sz="quarter" idx="4"/>
          </p:nvPr>
        </p:nvSpPr>
        <p:spPr>
          <a:xfrm>
            <a:off x="18024753" y="7778490"/>
            <a:ext cx="15136529" cy="114409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354456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179130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38935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648"/>
            <a:ext cx="11483361" cy="4968769"/>
          </a:xfrm>
        </p:spPr>
        <p:txBody>
          <a:bodyPr anchor="b"/>
          <a:lstStyle>
            <a:lvl1pPr>
              <a:defRPr sz="9345"/>
            </a:lvl1pPr>
          </a:lstStyle>
          <a:p>
            <a:r>
              <a:rPr lang="zh-CN" altLang="en-US"/>
              <a:t>单击此处编辑母版标题样式</a:t>
            </a:r>
            <a:endParaRPr lang="en-US" dirty="0"/>
          </a:p>
        </p:txBody>
      </p:sp>
      <p:sp>
        <p:nvSpPr>
          <p:cNvPr id="3" name="Content Placeholder 2"/>
          <p:cNvSpPr>
            <a:spLocks noGrp="1"/>
          </p:cNvSpPr>
          <p:nvPr>
            <p:ph idx="1"/>
          </p:nvPr>
        </p:nvSpPr>
        <p:spPr>
          <a:xfrm>
            <a:off x="15136529" y="3066048"/>
            <a:ext cx="18024753" cy="15133057"/>
          </a:xfrm>
        </p:spPr>
        <p:txBody>
          <a:bodyPr/>
          <a:lstStyle>
            <a:lvl1pPr>
              <a:defRPr sz="9345"/>
            </a:lvl1pPr>
            <a:lvl2pPr>
              <a:defRPr sz="8177"/>
            </a:lvl2pPr>
            <a:lvl3pPr>
              <a:defRPr sz="7009"/>
            </a:lvl3pPr>
            <a:lvl4pPr>
              <a:defRPr sz="5841"/>
            </a:lvl4pPr>
            <a:lvl5pPr>
              <a:defRPr sz="5841"/>
            </a:lvl5pPr>
            <a:lvl6pPr>
              <a:defRPr sz="5841"/>
            </a:lvl6pPr>
            <a:lvl7pPr>
              <a:defRPr sz="5841"/>
            </a:lvl7pPr>
            <a:lvl8pPr>
              <a:defRPr sz="5841"/>
            </a:lvl8pPr>
            <a:lvl9pPr>
              <a:defRPr sz="5841"/>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452445" y="6388417"/>
            <a:ext cx="11483361" cy="11835334"/>
          </a:xfrm>
        </p:spPr>
        <p:txBody>
          <a:bodyPr/>
          <a:lstStyle>
            <a:lvl1pPr marL="0" indent="0">
              <a:buNone/>
              <a:defRPr sz="4672"/>
            </a:lvl1pPr>
            <a:lvl2pPr marL="1335161" indent="0">
              <a:buNone/>
              <a:defRPr sz="4088"/>
            </a:lvl2pPr>
            <a:lvl3pPr marL="2670322" indent="0">
              <a:buNone/>
              <a:defRPr sz="3504"/>
            </a:lvl3pPr>
            <a:lvl4pPr marL="4005483" indent="0">
              <a:buNone/>
              <a:defRPr sz="2920"/>
            </a:lvl4pPr>
            <a:lvl5pPr marL="5340645" indent="0">
              <a:buNone/>
              <a:defRPr sz="2920"/>
            </a:lvl5pPr>
            <a:lvl6pPr marL="6675806" indent="0">
              <a:buNone/>
              <a:defRPr sz="2920"/>
            </a:lvl6pPr>
            <a:lvl7pPr marL="8010967" indent="0">
              <a:buNone/>
              <a:defRPr sz="2920"/>
            </a:lvl7pPr>
            <a:lvl8pPr marL="9346128" indent="0">
              <a:buNone/>
              <a:defRPr sz="2920"/>
            </a:lvl8pPr>
            <a:lvl9pPr marL="10681289" indent="0">
              <a:buNone/>
              <a:defRPr sz="292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176619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52445" y="1419648"/>
            <a:ext cx="11483361" cy="4968769"/>
          </a:xfrm>
        </p:spPr>
        <p:txBody>
          <a:bodyPr anchor="b"/>
          <a:lstStyle>
            <a:lvl1pPr>
              <a:defRPr sz="93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136529" y="3066048"/>
            <a:ext cx="18024753" cy="15133057"/>
          </a:xfrm>
        </p:spPr>
        <p:txBody>
          <a:bodyPr anchor="t"/>
          <a:lstStyle>
            <a:lvl1pPr marL="0" indent="0">
              <a:buNone/>
              <a:defRPr sz="9345"/>
            </a:lvl1pPr>
            <a:lvl2pPr marL="1335161" indent="0">
              <a:buNone/>
              <a:defRPr sz="8177"/>
            </a:lvl2pPr>
            <a:lvl3pPr marL="2670322" indent="0">
              <a:buNone/>
              <a:defRPr sz="7009"/>
            </a:lvl3pPr>
            <a:lvl4pPr marL="4005483" indent="0">
              <a:buNone/>
              <a:defRPr sz="5841"/>
            </a:lvl4pPr>
            <a:lvl5pPr marL="5340645" indent="0">
              <a:buNone/>
              <a:defRPr sz="5841"/>
            </a:lvl5pPr>
            <a:lvl6pPr marL="6675806" indent="0">
              <a:buNone/>
              <a:defRPr sz="5841"/>
            </a:lvl6pPr>
            <a:lvl7pPr marL="8010967" indent="0">
              <a:buNone/>
              <a:defRPr sz="5841"/>
            </a:lvl7pPr>
            <a:lvl8pPr marL="9346128" indent="0">
              <a:buNone/>
              <a:defRPr sz="5841"/>
            </a:lvl8pPr>
            <a:lvl9pPr marL="10681289" indent="0">
              <a:buNone/>
              <a:defRPr sz="5841"/>
            </a:lvl9pPr>
          </a:lstStyle>
          <a:p>
            <a:r>
              <a:rPr lang="zh-CN" altLang="en-US"/>
              <a:t>单击图标添加图片</a:t>
            </a:r>
            <a:endParaRPr lang="en-US" dirty="0"/>
          </a:p>
        </p:txBody>
      </p:sp>
      <p:sp>
        <p:nvSpPr>
          <p:cNvPr id="4" name="Text Placeholder 3"/>
          <p:cNvSpPr>
            <a:spLocks noGrp="1"/>
          </p:cNvSpPr>
          <p:nvPr>
            <p:ph type="body" sz="half" idx="2"/>
          </p:nvPr>
        </p:nvSpPr>
        <p:spPr>
          <a:xfrm>
            <a:off x="2452445" y="6388417"/>
            <a:ext cx="11483361" cy="11835334"/>
          </a:xfrm>
        </p:spPr>
        <p:txBody>
          <a:bodyPr/>
          <a:lstStyle>
            <a:lvl1pPr marL="0" indent="0">
              <a:buNone/>
              <a:defRPr sz="4672"/>
            </a:lvl1pPr>
            <a:lvl2pPr marL="1335161" indent="0">
              <a:buNone/>
              <a:defRPr sz="4088"/>
            </a:lvl2pPr>
            <a:lvl3pPr marL="2670322" indent="0">
              <a:buNone/>
              <a:defRPr sz="3504"/>
            </a:lvl3pPr>
            <a:lvl4pPr marL="4005483" indent="0">
              <a:buNone/>
              <a:defRPr sz="2920"/>
            </a:lvl4pPr>
            <a:lvl5pPr marL="5340645" indent="0">
              <a:buNone/>
              <a:defRPr sz="2920"/>
            </a:lvl5pPr>
            <a:lvl6pPr marL="6675806" indent="0">
              <a:buNone/>
              <a:defRPr sz="2920"/>
            </a:lvl6pPr>
            <a:lvl7pPr marL="8010967" indent="0">
              <a:buNone/>
              <a:defRPr sz="2920"/>
            </a:lvl7pPr>
            <a:lvl8pPr marL="9346128" indent="0">
              <a:buNone/>
              <a:defRPr sz="2920"/>
            </a:lvl8pPr>
            <a:lvl9pPr marL="10681289" indent="0">
              <a:buNone/>
              <a:defRPr sz="292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A699424-77AC-4B08-845F-64FAF886B2C6}" type="datetimeFigureOut">
              <a:rPr lang="zh-CN" altLang="en-US" smtClean="0"/>
              <a:t>2023/4/20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145206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7806" y="1133748"/>
            <a:ext cx="30708838" cy="411599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47806" y="5668735"/>
            <a:ext cx="30708838" cy="135113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447806" y="19737057"/>
            <a:ext cx="8011001" cy="1133747"/>
          </a:xfrm>
          <a:prstGeom prst="rect">
            <a:avLst/>
          </a:prstGeom>
        </p:spPr>
        <p:txBody>
          <a:bodyPr vert="horz" lIns="91440" tIns="45720" rIns="91440" bIns="45720" rtlCol="0" anchor="ctr"/>
          <a:lstStyle>
            <a:lvl1pPr algn="l">
              <a:defRPr sz="3504">
                <a:solidFill>
                  <a:schemeClr val="tx1">
                    <a:tint val="75000"/>
                  </a:schemeClr>
                </a:solidFill>
              </a:defRPr>
            </a:lvl1pPr>
          </a:lstStyle>
          <a:p>
            <a:fld id="{3A699424-77AC-4B08-845F-64FAF886B2C6}" type="datetimeFigureOut">
              <a:rPr lang="zh-CN" altLang="en-US" smtClean="0"/>
              <a:t>2023/4/20</a:t>
            </a:fld>
            <a:endParaRPr lang="zh-CN" altLang="en-US"/>
          </a:p>
        </p:txBody>
      </p:sp>
      <p:sp>
        <p:nvSpPr>
          <p:cNvPr id="5" name="Footer Placeholder 4"/>
          <p:cNvSpPr>
            <a:spLocks noGrp="1"/>
          </p:cNvSpPr>
          <p:nvPr>
            <p:ph type="ftr" sz="quarter" idx="3"/>
          </p:nvPr>
        </p:nvSpPr>
        <p:spPr>
          <a:xfrm>
            <a:off x="11793974" y="19737057"/>
            <a:ext cx="12016502" cy="1133747"/>
          </a:xfrm>
          <a:prstGeom prst="rect">
            <a:avLst/>
          </a:prstGeom>
        </p:spPr>
        <p:txBody>
          <a:bodyPr vert="horz" lIns="91440" tIns="45720" rIns="91440" bIns="45720" rtlCol="0" anchor="ctr"/>
          <a:lstStyle>
            <a:lvl1pPr algn="ctr">
              <a:defRPr sz="3504">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5145643" y="19737057"/>
            <a:ext cx="8011001" cy="1133747"/>
          </a:xfrm>
          <a:prstGeom prst="rect">
            <a:avLst/>
          </a:prstGeom>
        </p:spPr>
        <p:txBody>
          <a:bodyPr vert="horz" lIns="91440" tIns="45720" rIns="91440" bIns="45720" rtlCol="0" anchor="ctr"/>
          <a:lstStyle>
            <a:lvl1pPr algn="r">
              <a:defRPr sz="3504">
                <a:solidFill>
                  <a:schemeClr val="tx1">
                    <a:tint val="75000"/>
                  </a:schemeClr>
                </a:solidFill>
              </a:defRPr>
            </a:lvl1pPr>
          </a:lstStyle>
          <a:p>
            <a:fld id="{715D5A40-D70C-4489-8D97-79501DC1AD12}" type="slidenum">
              <a:rPr lang="zh-CN" altLang="en-US" smtClean="0"/>
              <a:t>‹#›</a:t>
            </a:fld>
            <a:endParaRPr lang="zh-CN" altLang="en-US"/>
          </a:p>
        </p:txBody>
      </p:sp>
    </p:spTree>
    <p:extLst>
      <p:ext uri="{BB962C8B-B14F-4D97-AF65-F5344CB8AC3E}">
        <p14:creationId xmlns:p14="http://schemas.microsoft.com/office/powerpoint/2010/main" val="2878926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670322" rtl="0" eaLnBrk="1" latinLnBrk="0" hangingPunct="1">
        <a:lnSpc>
          <a:spcPct val="90000"/>
        </a:lnSpc>
        <a:spcBef>
          <a:spcPct val="0"/>
        </a:spcBef>
        <a:buNone/>
        <a:defRPr sz="12849" kern="1200">
          <a:solidFill>
            <a:schemeClr val="tx1"/>
          </a:solidFill>
          <a:latin typeface="+mj-lt"/>
          <a:ea typeface="+mj-ea"/>
          <a:cs typeface="+mj-cs"/>
        </a:defRPr>
      </a:lvl1pPr>
    </p:titleStyle>
    <p:bodyStyle>
      <a:lvl1pPr marL="667581" indent="-667581" algn="l" defTabSz="2670322" rtl="0" eaLnBrk="1" latinLnBrk="0" hangingPunct="1">
        <a:lnSpc>
          <a:spcPct val="90000"/>
        </a:lnSpc>
        <a:spcBef>
          <a:spcPts val="2920"/>
        </a:spcBef>
        <a:buFont typeface="Arial" panose="020B0604020202020204" pitchFamily="34" charset="0"/>
        <a:buChar char="•"/>
        <a:defRPr sz="8177" kern="1200">
          <a:solidFill>
            <a:schemeClr val="tx1"/>
          </a:solidFill>
          <a:latin typeface="+mn-lt"/>
          <a:ea typeface="+mn-ea"/>
          <a:cs typeface="+mn-cs"/>
        </a:defRPr>
      </a:lvl1pPr>
      <a:lvl2pPr marL="2002742" indent="-667581" algn="l" defTabSz="2670322" rtl="0" eaLnBrk="1" latinLnBrk="0" hangingPunct="1">
        <a:lnSpc>
          <a:spcPct val="90000"/>
        </a:lnSpc>
        <a:spcBef>
          <a:spcPts val="1460"/>
        </a:spcBef>
        <a:buFont typeface="Arial" panose="020B0604020202020204" pitchFamily="34" charset="0"/>
        <a:buChar char="•"/>
        <a:defRPr sz="7009" kern="1200">
          <a:solidFill>
            <a:schemeClr val="tx1"/>
          </a:solidFill>
          <a:latin typeface="+mn-lt"/>
          <a:ea typeface="+mn-ea"/>
          <a:cs typeface="+mn-cs"/>
        </a:defRPr>
      </a:lvl2pPr>
      <a:lvl3pPr marL="3337903" indent="-667581" algn="l" defTabSz="2670322" rtl="0" eaLnBrk="1" latinLnBrk="0" hangingPunct="1">
        <a:lnSpc>
          <a:spcPct val="90000"/>
        </a:lnSpc>
        <a:spcBef>
          <a:spcPts val="1460"/>
        </a:spcBef>
        <a:buFont typeface="Arial" panose="020B0604020202020204" pitchFamily="34" charset="0"/>
        <a:buChar char="•"/>
        <a:defRPr sz="5841" kern="1200">
          <a:solidFill>
            <a:schemeClr val="tx1"/>
          </a:solidFill>
          <a:latin typeface="+mn-lt"/>
          <a:ea typeface="+mn-ea"/>
          <a:cs typeface="+mn-cs"/>
        </a:defRPr>
      </a:lvl3pPr>
      <a:lvl4pPr marL="4673064"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4pPr>
      <a:lvl5pPr marL="6008225"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5pPr>
      <a:lvl6pPr marL="7343386"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6pPr>
      <a:lvl7pPr marL="8678548"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7pPr>
      <a:lvl8pPr marL="10013709"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8pPr>
      <a:lvl9pPr marL="11348870" indent="-667581" algn="l" defTabSz="2670322" rtl="0" eaLnBrk="1" latinLnBrk="0" hangingPunct="1">
        <a:lnSpc>
          <a:spcPct val="90000"/>
        </a:lnSpc>
        <a:spcBef>
          <a:spcPts val="1460"/>
        </a:spcBef>
        <a:buFont typeface="Arial" panose="020B0604020202020204" pitchFamily="34" charset="0"/>
        <a:buChar char="•"/>
        <a:defRPr sz="5257" kern="1200">
          <a:solidFill>
            <a:schemeClr val="tx1"/>
          </a:solidFill>
          <a:latin typeface="+mn-lt"/>
          <a:ea typeface="+mn-ea"/>
          <a:cs typeface="+mn-cs"/>
        </a:defRPr>
      </a:lvl9pPr>
    </p:bodyStyle>
    <p:otherStyle>
      <a:defPPr>
        <a:defRPr lang="en-US"/>
      </a:defPPr>
      <a:lvl1pPr marL="0" algn="l" defTabSz="2670322" rtl="0" eaLnBrk="1" latinLnBrk="0" hangingPunct="1">
        <a:defRPr sz="5257" kern="1200">
          <a:solidFill>
            <a:schemeClr val="tx1"/>
          </a:solidFill>
          <a:latin typeface="+mn-lt"/>
          <a:ea typeface="+mn-ea"/>
          <a:cs typeface="+mn-cs"/>
        </a:defRPr>
      </a:lvl1pPr>
      <a:lvl2pPr marL="1335161" algn="l" defTabSz="2670322" rtl="0" eaLnBrk="1" latinLnBrk="0" hangingPunct="1">
        <a:defRPr sz="5257" kern="1200">
          <a:solidFill>
            <a:schemeClr val="tx1"/>
          </a:solidFill>
          <a:latin typeface="+mn-lt"/>
          <a:ea typeface="+mn-ea"/>
          <a:cs typeface="+mn-cs"/>
        </a:defRPr>
      </a:lvl2pPr>
      <a:lvl3pPr marL="2670322" algn="l" defTabSz="2670322" rtl="0" eaLnBrk="1" latinLnBrk="0" hangingPunct="1">
        <a:defRPr sz="5257" kern="1200">
          <a:solidFill>
            <a:schemeClr val="tx1"/>
          </a:solidFill>
          <a:latin typeface="+mn-lt"/>
          <a:ea typeface="+mn-ea"/>
          <a:cs typeface="+mn-cs"/>
        </a:defRPr>
      </a:lvl3pPr>
      <a:lvl4pPr marL="4005483" algn="l" defTabSz="2670322" rtl="0" eaLnBrk="1" latinLnBrk="0" hangingPunct="1">
        <a:defRPr sz="5257" kern="1200">
          <a:solidFill>
            <a:schemeClr val="tx1"/>
          </a:solidFill>
          <a:latin typeface="+mn-lt"/>
          <a:ea typeface="+mn-ea"/>
          <a:cs typeface="+mn-cs"/>
        </a:defRPr>
      </a:lvl4pPr>
      <a:lvl5pPr marL="5340645" algn="l" defTabSz="2670322" rtl="0" eaLnBrk="1" latinLnBrk="0" hangingPunct="1">
        <a:defRPr sz="5257" kern="1200">
          <a:solidFill>
            <a:schemeClr val="tx1"/>
          </a:solidFill>
          <a:latin typeface="+mn-lt"/>
          <a:ea typeface="+mn-ea"/>
          <a:cs typeface="+mn-cs"/>
        </a:defRPr>
      </a:lvl5pPr>
      <a:lvl6pPr marL="6675806" algn="l" defTabSz="2670322" rtl="0" eaLnBrk="1" latinLnBrk="0" hangingPunct="1">
        <a:defRPr sz="5257" kern="1200">
          <a:solidFill>
            <a:schemeClr val="tx1"/>
          </a:solidFill>
          <a:latin typeface="+mn-lt"/>
          <a:ea typeface="+mn-ea"/>
          <a:cs typeface="+mn-cs"/>
        </a:defRPr>
      </a:lvl6pPr>
      <a:lvl7pPr marL="8010967" algn="l" defTabSz="2670322" rtl="0" eaLnBrk="1" latinLnBrk="0" hangingPunct="1">
        <a:defRPr sz="5257" kern="1200">
          <a:solidFill>
            <a:schemeClr val="tx1"/>
          </a:solidFill>
          <a:latin typeface="+mn-lt"/>
          <a:ea typeface="+mn-ea"/>
          <a:cs typeface="+mn-cs"/>
        </a:defRPr>
      </a:lvl7pPr>
      <a:lvl8pPr marL="9346128" algn="l" defTabSz="2670322" rtl="0" eaLnBrk="1" latinLnBrk="0" hangingPunct="1">
        <a:defRPr sz="5257" kern="1200">
          <a:solidFill>
            <a:schemeClr val="tx1"/>
          </a:solidFill>
          <a:latin typeface="+mn-lt"/>
          <a:ea typeface="+mn-ea"/>
          <a:cs typeface="+mn-cs"/>
        </a:defRPr>
      </a:lvl8pPr>
      <a:lvl9pPr marL="10681289" algn="l" defTabSz="2670322" rtl="0" eaLnBrk="1" latinLnBrk="0" hangingPunct="1">
        <a:defRPr sz="52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a:extLst>
              <a:ext uri="{FF2B5EF4-FFF2-40B4-BE49-F238E27FC236}">
                <a16:creationId xmlns:a16="http://schemas.microsoft.com/office/drawing/2014/main" id="{E9349DD0-3558-6081-6CA0-C9F0CB4A2B16}"/>
              </a:ext>
            </a:extLst>
          </p:cNvPr>
          <p:cNvPicPr>
            <a:picLocks noChangeAspect="1"/>
          </p:cNvPicPr>
          <p:nvPr/>
        </p:nvPicPr>
        <p:blipFill rotWithShape="1">
          <a:blip r:embed="rId3"/>
          <a:srcRect l="9726" t="3841" r="3901" b="7678"/>
          <a:stretch/>
        </p:blipFill>
        <p:spPr>
          <a:xfrm>
            <a:off x="6743049" y="13058162"/>
            <a:ext cx="6218824" cy="4499721"/>
          </a:xfrm>
          <a:prstGeom prst="rect">
            <a:avLst/>
          </a:prstGeom>
        </p:spPr>
      </p:pic>
      <p:pic>
        <p:nvPicPr>
          <p:cNvPr id="44" name="图片 43">
            <a:extLst>
              <a:ext uri="{FF2B5EF4-FFF2-40B4-BE49-F238E27FC236}">
                <a16:creationId xmlns:a16="http://schemas.microsoft.com/office/drawing/2014/main" id="{C047BAAA-9B96-861E-ABC0-173DB48202D7}"/>
              </a:ext>
            </a:extLst>
          </p:cNvPr>
          <p:cNvPicPr>
            <a:picLocks noChangeAspect="1"/>
          </p:cNvPicPr>
          <p:nvPr/>
        </p:nvPicPr>
        <p:blipFill rotWithShape="1">
          <a:blip r:embed="rId4"/>
          <a:srcRect l="16336" t="8860" r="14945" b="4365"/>
          <a:stretch/>
        </p:blipFill>
        <p:spPr>
          <a:xfrm>
            <a:off x="14113397" y="7113800"/>
            <a:ext cx="5737092" cy="10256755"/>
          </a:xfrm>
          <a:prstGeom prst="rect">
            <a:avLst/>
          </a:prstGeom>
        </p:spPr>
      </p:pic>
      <p:grpSp>
        <p:nvGrpSpPr>
          <p:cNvPr id="50" name="组合 49">
            <a:extLst>
              <a:ext uri="{FF2B5EF4-FFF2-40B4-BE49-F238E27FC236}">
                <a16:creationId xmlns:a16="http://schemas.microsoft.com/office/drawing/2014/main" id="{A9719317-5A7A-F27B-8954-71FC10F3F7B5}"/>
              </a:ext>
            </a:extLst>
          </p:cNvPr>
          <p:cNvGrpSpPr/>
          <p:nvPr/>
        </p:nvGrpSpPr>
        <p:grpSpPr>
          <a:xfrm>
            <a:off x="7115050" y="7082103"/>
            <a:ext cx="5544510" cy="4956450"/>
            <a:chOff x="6492465" y="6713463"/>
            <a:chExt cx="4348712" cy="5225517"/>
          </a:xfrm>
        </p:grpSpPr>
        <p:pic>
          <p:nvPicPr>
            <p:cNvPr id="41" name="图片 40">
              <a:extLst>
                <a:ext uri="{FF2B5EF4-FFF2-40B4-BE49-F238E27FC236}">
                  <a16:creationId xmlns:a16="http://schemas.microsoft.com/office/drawing/2014/main" id="{B1F005C3-0762-E7AC-F259-4A9F7E79B474}"/>
                </a:ext>
              </a:extLst>
            </p:cNvPr>
            <p:cNvPicPr>
              <a:picLocks noChangeAspect="1"/>
            </p:cNvPicPr>
            <p:nvPr/>
          </p:nvPicPr>
          <p:blipFill rotWithShape="1">
            <a:blip r:embed="rId5"/>
            <a:srcRect l="9236" t="27202" r="47026" b="32096"/>
            <a:stretch/>
          </p:blipFill>
          <p:spPr>
            <a:xfrm>
              <a:off x="6492465" y="6713463"/>
              <a:ext cx="4294054" cy="2946258"/>
            </a:xfrm>
            <a:prstGeom prst="rect">
              <a:avLst/>
            </a:prstGeom>
          </p:spPr>
        </p:pic>
        <p:pic>
          <p:nvPicPr>
            <p:cNvPr id="47" name="图片 46">
              <a:extLst>
                <a:ext uri="{FF2B5EF4-FFF2-40B4-BE49-F238E27FC236}">
                  <a16:creationId xmlns:a16="http://schemas.microsoft.com/office/drawing/2014/main" id="{B81A7D8A-0BEF-AB76-B719-754658A13212}"/>
                </a:ext>
              </a:extLst>
            </p:cNvPr>
            <p:cNvPicPr>
              <a:picLocks noChangeAspect="1"/>
            </p:cNvPicPr>
            <p:nvPr/>
          </p:nvPicPr>
          <p:blipFill rotWithShape="1">
            <a:blip r:embed="rId5"/>
            <a:srcRect l="52974" t="27202" r="3287" b="35341"/>
            <a:stretch/>
          </p:blipFill>
          <p:spPr>
            <a:xfrm>
              <a:off x="6547123" y="9227642"/>
              <a:ext cx="4294054" cy="2711338"/>
            </a:xfrm>
            <a:prstGeom prst="rect">
              <a:avLst/>
            </a:prstGeom>
          </p:spPr>
        </p:pic>
      </p:grpSp>
      <p:pic>
        <p:nvPicPr>
          <p:cNvPr id="8" name="图片 1">
            <a:extLst>
              <a:ext uri="{FF2B5EF4-FFF2-40B4-BE49-F238E27FC236}">
                <a16:creationId xmlns:a16="http://schemas.microsoft.com/office/drawing/2014/main" id="{1DFBC5B0-ACBD-002C-6ED1-BD40DE4FFE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14230" y="0"/>
            <a:ext cx="3268890" cy="330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6B5CC786-2E05-3606-1968-484233D4C502}"/>
              </a:ext>
            </a:extLst>
          </p:cNvPr>
          <p:cNvSpPr/>
          <p:nvPr/>
        </p:nvSpPr>
        <p:spPr>
          <a:xfrm>
            <a:off x="0" y="3079223"/>
            <a:ext cx="35604450" cy="3624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a:solidFill>
                <a:schemeClr val="tx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DA10BA09-E409-0B10-47C2-B6408F5862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886" y="130630"/>
            <a:ext cx="3585434" cy="2823528"/>
          </a:xfrm>
          <a:prstGeom prst="rect">
            <a:avLst/>
          </a:prstGeom>
        </p:spPr>
      </p:pic>
      <p:sp>
        <p:nvSpPr>
          <p:cNvPr id="7" name="矩形 6">
            <a:extLst>
              <a:ext uri="{FF2B5EF4-FFF2-40B4-BE49-F238E27FC236}">
                <a16:creationId xmlns:a16="http://schemas.microsoft.com/office/drawing/2014/main" id="{1C3B5B53-ABF3-47E8-EB20-DC26FCF6CE18}"/>
              </a:ext>
            </a:extLst>
          </p:cNvPr>
          <p:cNvSpPr/>
          <p:nvPr/>
        </p:nvSpPr>
        <p:spPr>
          <a:xfrm>
            <a:off x="4278086" y="293915"/>
            <a:ext cx="26944258" cy="1015618"/>
          </a:xfrm>
          <a:prstGeom prst="rect">
            <a:avLst/>
          </a:prstGeom>
        </p:spPr>
        <p:txBody>
          <a:bodyPr wrap="square" lIns="91396" tIns="45698" rIns="91396" bIns="45698">
            <a:spAutoFit/>
          </a:bodyPr>
          <a:lstStyle/>
          <a:p>
            <a:pPr algn="ctr"/>
            <a:r>
              <a:rPr lang="en-US" altLang="zh-CN" sz="6000" dirty="0">
                <a:latin typeface="Times New Roman" panose="02020603050405020304" pitchFamily="18" charset="0"/>
                <a:cs typeface="Times New Roman" panose="02020603050405020304" pitchFamily="18" charset="0"/>
              </a:rPr>
              <a:t>CMIP6 Projected Response of the East Asian Winter Climate to the Sea Ice Free Arctic</a:t>
            </a:r>
            <a:endParaRPr lang="zh-CN" altLang="zh-CN" sz="6000"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33C4CFA1-45BD-CE38-630E-4CDEC2517DBA}"/>
              </a:ext>
            </a:extLst>
          </p:cNvPr>
          <p:cNvSpPr/>
          <p:nvPr/>
        </p:nvSpPr>
        <p:spPr>
          <a:xfrm>
            <a:off x="3886200" y="1435592"/>
            <a:ext cx="26839767" cy="1535825"/>
          </a:xfrm>
          <a:prstGeom prst="rect">
            <a:avLst/>
          </a:prstGeom>
        </p:spPr>
        <p:txBody>
          <a:bodyPr wrap="square" lIns="91396" tIns="45698" rIns="91396" bIns="45698">
            <a:spAutoFit/>
          </a:bodyPr>
          <a:lstStyle/>
          <a:p>
            <a:pPr algn="ctr">
              <a:lnSpc>
                <a:spcPts val="5500"/>
              </a:lnSpc>
              <a:spcAft>
                <a:spcPts val="600"/>
              </a:spcAft>
            </a:pPr>
            <a:r>
              <a:rPr lang="en-US" altLang="zh-CN" sz="4000" b="1" kern="100" dirty="0">
                <a:latin typeface="Times New Roman" panose="02020603050405020304" pitchFamily="18" charset="0"/>
                <a:ea typeface="等线" panose="02010600030101010101" pitchFamily="2" charset="-122"/>
                <a:cs typeface="Times New Roman" panose="02020603050405020304" pitchFamily="18" charset="0"/>
              </a:rPr>
              <a:t>Ziyi Song (ziyi.song@foxmail.com)</a:t>
            </a:r>
            <a:endParaRPr lang="zh-CN" altLang="zh-CN" sz="4000" kern="100" dirty="0">
              <a:latin typeface="Times New Roman" panose="02020603050405020304" pitchFamily="18" charset="0"/>
              <a:ea typeface="等线" panose="02010600030101010101" pitchFamily="2" charset="-122"/>
              <a:cs typeface="Times New Roman" panose="02020603050405020304" pitchFamily="18" charset="0"/>
            </a:endParaRPr>
          </a:p>
          <a:p>
            <a:pPr algn="ctr">
              <a:lnSpc>
                <a:spcPts val="5500"/>
              </a:lnSpc>
              <a:spcAft>
                <a:spcPts val="600"/>
              </a:spcAft>
            </a:pPr>
            <a:r>
              <a:rPr lang="en-US" altLang="zh-CN" sz="4400" b="1" kern="100" baseline="30000" dirty="0">
                <a:latin typeface="Times New Roman" panose="02020603050405020304" pitchFamily="18" charset="0"/>
                <a:ea typeface="等线" panose="02010600030101010101" pitchFamily="2" charset="-122"/>
                <a:cs typeface="Times New Roman" panose="02020603050405020304" pitchFamily="18" charset="0"/>
              </a:rPr>
              <a:t>School of Atmospheric Sciences, Nanjing University of Information Science and Technology, Nanjing, China</a:t>
            </a:r>
            <a:endParaRPr lang="zh-CN" altLang="zh-CN" sz="4400" kern="1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FE2195A7-72BF-7EB2-E109-B8B5CC95E936}"/>
              </a:ext>
            </a:extLst>
          </p:cNvPr>
          <p:cNvSpPr/>
          <p:nvPr/>
        </p:nvSpPr>
        <p:spPr>
          <a:xfrm flipH="1">
            <a:off x="5813070" y="7052051"/>
            <a:ext cx="46800" cy="112800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a:solidFill>
                <a:schemeClr val="tx1"/>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C41CBCA-1650-6141-388B-2092305C2A92}"/>
              </a:ext>
            </a:extLst>
          </p:cNvPr>
          <p:cNvSpPr txBox="1"/>
          <p:nvPr/>
        </p:nvSpPr>
        <p:spPr>
          <a:xfrm>
            <a:off x="79332" y="3409678"/>
            <a:ext cx="7058523"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1. Background</a:t>
            </a:r>
            <a:endParaRPr lang="zh-CN" altLang="en-US" sz="32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17A9FFF7-C7CE-4B2D-9106-34B3A4D669C3}"/>
              </a:ext>
            </a:extLst>
          </p:cNvPr>
          <p:cNvSpPr txBox="1"/>
          <p:nvPr/>
        </p:nvSpPr>
        <p:spPr>
          <a:xfrm>
            <a:off x="128104" y="3970607"/>
            <a:ext cx="35244221" cy="1292983"/>
          </a:xfrm>
          <a:prstGeom prst="rect">
            <a:avLst/>
          </a:prstGeom>
          <a:noFill/>
        </p:spPr>
        <p:txBody>
          <a:bodyPr wrap="square" rtlCol="0">
            <a:spAutoFit/>
          </a:bodyPr>
          <a:lstStyle/>
          <a:p>
            <a:pPr algn="l">
              <a:lnSpc>
                <a:spcPts val="3200"/>
              </a:lnSpc>
            </a:pPr>
            <a:r>
              <a:rPr lang="en-US" altLang="zh-CN" sz="2400" kern="0" dirty="0">
                <a:latin typeface="Times New Roman" panose="02020603050405020304" pitchFamily="18" charset="0"/>
                <a:ea typeface="Corbel-Bold"/>
                <a:cs typeface="Times New Roman" panose="02020603050405020304" pitchFamily="18" charset="0"/>
              </a:rPr>
              <a:t>(1) The East Asian winter monsoon (EAWM) anomalies tend to result in disastrous weather and climate, which may cause huge economic losses in East Asia.</a:t>
            </a:r>
          </a:p>
          <a:p>
            <a:pPr algn="l">
              <a:lnSpc>
                <a:spcPts val="3200"/>
              </a:lnSpc>
            </a:pPr>
            <a:r>
              <a:rPr lang="en-US" altLang="zh-CN" sz="2400" kern="0" dirty="0">
                <a:latin typeface="Times New Roman" panose="02020603050405020304" pitchFamily="18" charset="0"/>
                <a:ea typeface="MinionPro-Regular" panose="02040503050306020203" pitchFamily="18" charset="0"/>
                <a:cs typeface="Times New Roman" panose="02020603050405020304" pitchFamily="18" charset="0"/>
              </a:rPr>
              <a:t>(2) The Arctic sea ice is documented as one of the key factors that influence the East Asian winter climate. Accompanied with further warming, the Arctic sea ice is likely to completely melt in September within 30 years particularly under higher warming levels.</a:t>
            </a:r>
          </a:p>
          <a:p>
            <a:pPr algn="l">
              <a:lnSpc>
                <a:spcPts val="3200"/>
              </a:lnSpc>
            </a:pPr>
            <a:r>
              <a:rPr lang="en-US" altLang="zh-CN" sz="2400" kern="0" dirty="0">
                <a:latin typeface="Times New Roman" panose="02020603050405020304" pitchFamily="18" charset="0"/>
                <a:ea typeface="MinionPro-Regular" panose="02040503050306020203" pitchFamily="18" charset="0"/>
                <a:cs typeface="Times New Roman" panose="02020603050405020304" pitchFamily="18" charset="0"/>
              </a:rPr>
              <a:t> </a:t>
            </a:r>
            <a:r>
              <a:rPr lang="en-US" altLang="zh-CN" sz="2400" b="1" i="1" kern="0" dirty="0">
                <a:solidFill>
                  <a:srgbClr val="FF0000"/>
                </a:solidFill>
                <a:latin typeface="Times New Roman" panose="02020603050405020304" pitchFamily="18" charset="0"/>
                <a:ea typeface="MinionPro-Regular" panose="02040503050306020203" pitchFamily="18" charset="0"/>
                <a:cs typeface="Times New Roman" panose="02020603050405020304" pitchFamily="18" charset="0"/>
              </a:rPr>
              <a:t>Motivation</a:t>
            </a:r>
            <a:r>
              <a:rPr lang="en-US" altLang="zh-CN" sz="2400" b="1" kern="0" dirty="0">
                <a:solidFill>
                  <a:srgbClr val="FF0000"/>
                </a:solidFill>
                <a:latin typeface="Times New Roman" panose="02020603050405020304" pitchFamily="18" charset="0"/>
                <a:ea typeface="MinionPro-Regular" panose="02040503050306020203" pitchFamily="18" charset="0"/>
                <a:cs typeface="Times New Roman" panose="02020603050405020304" pitchFamily="18" charset="0"/>
              </a:rPr>
              <a:t>:</a:t>
            </a:r>
            <a:r>
              <a:rPr lang="en-US" altLang="zh-CN" sz="24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How the East Asian winter climate responds to the projected sea ice-free Arctic under the CMIP6 framework?</a:t>
            </a:r>
            <a:endParaRPr lang="zh-CN" altLang="zh-CN" sz="2400" b="1"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FB34F20A-8579-0CBC-F5DC-3BFA8C908A3D}"/>
              </a:ext>
            </a:extLst>
          </p:cNvPr>
          <p:cNvSpPr txBox="1"/>
          <p:nvPr/>
        </p:nvSpPr>
        <p:spPr>
          <a:xfrm>
            <a:off x="126982" y="5411495"/>
            <a:ext cx="7058523"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2. Data and method</a:t>
            </a:r>
            <a:endParaRPr lang="zh-CN" altLang="en-US" sz="32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73581CF8-96DF-6E11-11EF-954AE63EA096}"/>
              </a:ext>
            </a:extLst>
          </p:cNvPr>
          <p:cNvSpPr txBox="1"/>
          <p:nvPr/>
        </p:nvSpPr>
        <p:spPr>
          <a:xfrm>
            <a:off x="96093" y="5995506"/>
            <a:ext cx="35381375" cy="882614"/>
          </a:xfrm>
          <a:prstGeom prst="rect">
            <a:avLst/>
          </a:prstGeom>
          <a:noFill/>
        </p:spPr>
        <p:txBody>
          <a:bodyPr wrap="square" rtlCol="0">
            <a:spAutoFit/>
          </a:bodyPr>
          <a:lstStyle/>
          <a:p>
            <a:pPr algn="l">
              <a:lnSpc>
                <a:spcPts val="3200"/>
              </a:lnSpc>
            </a:pPr>
            <a:r>
              <a:rPr lang="en-US" altLang="zh-CN" sz="2400" kern="0" dirty="0">
                <a:latin typeface="Times New Roman" panose="02020603050405020304" pitchFamily="18" charset="0"/>
                <a:ea typeface="Corbel-Bold"/>
                <a:cs typeface="Times New Roman" panose="02020603050405020304" pitchFamily="18" charset="0"/>
              </a:rPr>
              <a:t>Data: Datasets of 19 CMIP6 models output from the historical simulation and the SSP2-4.5 and SSP5-8.5, and the observational gridded </a:t>
            </a:r>
            <a:r>
              <a:rPr lang="en-US" altLang="zh-CN" sz="2400" kern="0" dirty="0" err="1">
                <a:latin typeface="Times New Roman" panose="02020603050405020304" pitchFamily="18" charset="0"/>
                <a:ea typeface="Corbel-Bold"/>
                <a:cs typeface="Times New Roman" panose="02020603050405020304" pitchFamily="18" charset="0"/>
              </a:rPr>
              <a:t>HadISST</a:t>
            </a:r>
            <a:r>
              <a:rPr lang="en-US" altLang="zh-CN" sz="2400" kern="0" dirty="0">
                <a:latin typeface="Times New Roman" panose="02020603050405020304" pitchFamily="18" charset="0"/>
                <a:ea typeface="Corbel-Bold"/>
                <a:cs typeface="Times New Roman" panose="02020603050405020304" pitchFamily="18" charset="0"/>
              </a:rPr>
              <a:t> SIC is to evaluate the performance of the CMIP6 models in simulating the Arctic sea ice.</a:t>
            </a:r>
          </a:p>
          <a:p>
            <a:pPr algn="l">
              <a:lnSpc>
                <a:spcPts val="3200"/>
              </a:lnSpc>
            </a:pPr>
            <a:r>
              <a:rPr lang="en-US" altLang="zh-CN" sz="2400" kern="0" dirty="0">
                <a:latin typeface="Times New Roman" panose="02020603050405020304" pitchFamily="18" charset="0"/>
                <a:ea typeface="Corbel-Bold"/>
                <a:cs typeface="Times New Roman" panose="02020603050405020304" pitchFamily="18" charset="0"/>
              </a:rPr>
              <a:t>Methods: Taylor diagram and the interannual variability skill score. The free of Arctic sea ice is defined as the September SIE in the Arctic dropping below 1 million km</a:t>
            </a:r>
            <a:r>
              <a:rPr lang="en-US" altLang="zh-CN" sz="2400" kern="0" baseline="30000" dirty="0">
                <a:latin typeface="Times New Roman" panose="02020603050405020304" pitchFamily="18" charset="0"/>
                <a:ea typeface="Corbel-Bold"/>
                <a:cs typeface="Times New Roman" panose="02020603050405020304" pitchFamily="18" charset="0"/>
              </a:rPr>
              <a:t>2</a:t>
            </a:r>
            <a:r>
              <a:rPr lang="en-US" altLang="zh-CN" sz="2400" kern="0" dirty="0">
                <a:latin typeface="Times New Roman" panose="02020603050405020304" pitchFamily="18" charset="0"/>
                <a:ea typeface="Corbel-Bold"/>
                <a:cs typeface="Times New Roman" panose="02020603050405020304" pitchFamily="18" charset="0"/>
              </a:rPr>
              <a:t>. The average of 30 years following the first ice-free year is regarded as the climatology for the sea ice-free Arctic.</a:t>
            </a:r>
          </a:p>
        </p:txBody>
      </p:sp>
      <p:pic>
        <p:nvPicPr>
          <p:cNvPr id="22" name="图片 21">
            <a:extLst>
              <a:ext uri="{FF2B5EF4-FFF2-40B4-BE49-F238E27FC236}">
                <a16:creationId xmlns:a16="http://schemas.microsoft.com/office/drawing/2014/main" id="{29011B3E-6F05-C799-DD1E-6B358A31B9C5}"/>
              </a:ext>
            </a:extLst>
          </p:cNvPr>
          <p:cNvPicPr>
            <a:picLocks noChangeAspect="1"/>
          </p:cNvPicPr>
          <p:nvPr/>
        </p:nvPicPr>
        <p:blipFill rotWithShape="1">
          <a:blip r:embed="rId8"/>
          <a:srcRect l="4553" t="9764" r="3994" b="3870"/>
          <a:stretch/>
        </p:blipFill>
        <p:spPr>
          <a:xfrm>
            <a:off x="670614" y="7584364"/>
            <a:ext cx="4716367" cy="6306041"/>
          </a:xfrm>
          <a:prstGeom prst="rect">
            <a:avLst/>
          </a:prstGeom>
        </p:spPr>
      </p:pic>
      <p:sp>
        <p:nvSpPr>
          <p:cNvPr id="23" name="文本框 22">
            <a:extLst>
              <a:ext uri="{FF2B5EF4-FFF2-40B4-BE49-F238E27FC236}">
                <a16:creationId xmlns:a16="http://schemas.microsoft.com/office/drawing/2014/main" id="{66D20076-F95D-413D-C808-8ECCB9220F83}"/>
              </a:ext>
            </a:extLst>
          </p:cNvPr>
          <p:cNvSpPr txBox="1"/>
          <p:nvPr/>
        </p:nvSpPr>
        <p:spPr>
          <a:xfrm>
            <a:off x="125140" y="7092520"/>
            <a:ext cx="3298206"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3. Results</a:t>
            </a:r>
            <a:endParaRPr lang="zh-CN" altLang="en-US" sz="3200"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BFD2CEDC-64A4-BB2E-81F0-0B91535AC0CD}"/>
              </a:ext>
            </a:extLst>
          </p:cNvPr>
          <p:cNvSpPr/>
          <p:nvPr/>
        </p:nvSpPr>
        <p:spPr>
          <a:xfrm rot="5400000">
            <a:off x="17779364" y="-12413924"/>
            <a:ext cx="45719" cy="356044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a:solidFill>
                <a:schemeClr val="tx1"/>
              </a:solidFill>
              <a:latin typeface="Times New Roman" panose="02020603050405020304" pitchFamily="18" charset="0"/>
              <a:cs typeface="Times New Roman" panose="02020603050405020304" pitchFamily="18" charset="0"/>
            </a:endParaRPr>
          </a:p>
        </p:txBody>
      </p:sp>
      <p:sp>
        <p:nvSpPr>
          <p:cNvPr id="25" name="矩形 24">
            <a:extLst>
              <a:ext uri="{FF2B5EF4-FFF2-40B4-BE49-F238E27FC236}">
                <a16:creationId xmlns:a16="http://schemas.microsoft.com/office/drawing/2014/main" id="{21C7E051-E4E5-A6CC-EA7A-7616066801F8}"/>
              </a:ext>
            </a:extLst>
          </p:cNvPr>
          <p:cNvSpPr/>
          <p:nvPr/>
        </p:nvSpPr>
        <p:spPr>
          <a:xfrm rot="5400000">
            <a:off x="17758956" y="-10713475"/>
            <a:ext cx="45719" cy="356044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a:solidFill>
                <a:schemeClr val="tx1"/>
              </a:solidFill>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19D64D54-68E3-5B5B-50A6-A80F5D981963}"/>
              </a:ext>
            </a:extLst>
          </p:cNvPr>
          <p:cNvSpPr/>
          <p:nvPr/>
        </p:nvSpPr>
        <p:spPr>
          <a:xfrm rot="5400000" flipH="1">
            <a:off x="14214259" y="4069331"/>
            <a:ext cx="46800" cy="28475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a:solidFill>
                <a:schemeClr val="tx1"/>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F8487136-4F84-6703-2713-10DE678EB751}"/>
              </a:ext>
            </a:extLst>
          </p:cNvPr>
          <p:cNvSpPr txBox="1"/>
          <p:nvPr/>
        </p:nvSpPr>
        <p:spPr>
          <a:xfrm>
            <a:off x="123360" y="18354256"/>
            <a:ext cx="17879786" cy="584775"/>
          </a:xfrm>
          <a:prstGeom prst="rect">
            <a:avLst/>
          </a:prstGeom>
          <a:noFill/>
        </p:spPr>
        <p:txBody>
          <a:bodyPr wrap="square">
            <a:spAutoFit/>
          </a:bodyPr>
          <a:lstStyle/>
          <a:p>
            <a:r>
              <a:rPr lang="en-US" altLang="zh-CN" sz="3200" dirty="0">
                <a:latin typeface="Times New Roman" panose="02020603050405020304" pitchFamily="18" charset="0"/>
                <a:cs typeface="Times New Roman" panose="02020603050405020304" pitchFamily="18" charset="0"/>
              </a:rPr>
              <a:t>4. Conclusions</a:t>
            </a:r>
            <a:endParaRPr lang="zh-CN" altLang="en-US" sz="32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32DA26CF-78C2-6D5D-D1F5-493A25E6A9FF}"/>
              </a:ext>
            </a:extLst>
          </p:cNvPr>
          <p:cNvSpPr txBox="1"/>
          <p:nvPr/>
        </p:nvSpPr>
        <p:spPr>
          <a:xfrm>
            <a:off x="75116" y="18896889"/>
            <a:ext cx="28004081" cy="2113720"/>
          </a:xfrm>
          <a:prstGeom prst="rect">
            <a:avLst/>
          </a:prstGeom>
          <a:noFill/>
        </p:spPr>
        <p:txBody>
          <a:bodyPr wrap="square" rtlCol="0">
            <a:spAutoFit/>
          </a:bodyPr>
          <a:lstStyle/>
          <a:p>
            <a:pPr algn="l">
              <a:lnSpc>
                <a:spcPts val="3200"/>
              </a:lnSpc>
            </a:pPr>
            <a:r>
              <a:rPr lang="en-US" altLang="zh-CN" sz="2400" kern="0" dirty="0">
                <a:latin typeface="Times New Roman" panose="02020603050405020304" pitchFamily="18" charset="0"/>
                <a:ea typeface="Corbel-Bold"/>
                <a:cs typeface="Times New Roman" panose="02020603050405020304" pitchFamily="18" charset="0"/>
              </a:rPr>
              <a:t>(1) The ensemble result shows that the appearance time of the sea ice-free Arctic will begin around 2060 under SSP2-4.5 while it emerges 10 years earlier under SSP5-8.5..</a:t>
            </a:r>
          </a:p>
          <a:p>
            <a:pPr algn="l">
              <a:lnSpc>
                <a:spcPts val="3200"/>
              </a:lnSpc>
            </a:pPr>
            <a:r>
              <a:rPr lang="en-US" altLang="zh-CN" sz="2400" kern="0" dirty="0">
                <a:latin typeface="Times New Roman" panose="02020603050405020304" pitchFamily="18" charset="0"/>
                <a:ea typeface="Corbel-Bold"/>
                <a:cs typeface="Times New Roman" panose="02020603050405020304" pitchFamily="18" charset="0"/>
              </a:rPr>
              <a:t>(2) When the Arctic is free of sea ice, significant warming is anticipated nearly in the whole East Asian-western North Pacific region. Warm days and warm nights are projected to increase in the East Asian-western North Pacific region and the projected cold days and cold nights decrease in the western North Pacific, while for the East Asian continent, cold days and cold nights are projected to increase in the southeastern and northwestern parts and decrease in the northeastern and southwestern parts. A general intensification of the extreme precipitation is projected in the East Asian-western North Pacific region.</a:t>
            </a:r>
          </a:p>
          <a:p>
            <a:pPr algn="l">
              <a:lnSpc>
                <a:spcPts val="3200"/>
              </a:lnSpc>
            </a:pPr>
            <a:r>
              <a:rPr lang="en-US" altLang="zh-CN" sz="2400" kern="0" dirty="0">
                <a:effectLst/>
                <a:latin typeface="Times New Roman" panose="02020603050405020304" pitchFamily="18" charset="0"/>
                <a:cs typeface="Times New Roman" panose="02020603050405020304" pitchFamily="18" charset="0"/>
              </a:rPr>
              <a:t>(3) The atmospheric circulation and the radiation anomalies contribute to the changes in both extreme weather and climate.</a:t>
            </a:r>
          </a:p>
        </p:txBody>
      </p:sp>
      <p:sp>
        <p:nvSpPr>
          <p:cNvPr id="32" name="文本框 31">
            <a:extLst>
              <a:ext uri="{FF2B5EF4-FFF2-40B4-BE49-F238E27FC236}">
                <a16:creationId xmlns:a16="http://schemas.microsoft.com/office/drawing/2014/main" id="{D9AE056B-64D1-DF55-8832-96675E878249}"/>
              </a:ext>
            </a:extLst>
          </p:cNvPr>
          <p:cNvSpPr txBox="1"/>
          <p:nvPr/>
        </p:nvSpPr>
        <p:spPr>
          <a:xfrm>
            <a:off x="125140" y="13817900"/>
            <a:ext cx="5641157" cy="738664"/>
          </a:xfrm>
          <a:prstGeom prst="rect">
            <a:avLst/>
          </a:prstGeom>
          <a:noFill/>
        </p:spPr>
        <p:txBody>
          <a:bodyPr wrap="square" rtlCol="0">
            <a:spAutoFit/>
          </a:bodyPr>
          <a:lstStyle/>
          <a:p>
            <a:pPr algn="l"/>
            <a:r>
              <a:rPr lang="en-US" altLang="zh-CN" sz="1400" kern="0" dirty="0">
                <a:latin typeface="Times New Roman" panose="02020603050405020304" pitchFamily="18" charset="0"/>
                <a:ea typeface="Corbel-Bold"/>
                <a:cs typeface="Times New Roman" panose="02020603050405020304" pitchFamily="18" charset="0"/>
              </a:rPr>
              <a:t>Fig.1 Annual cycle of the Arctic SIE  for the historical  simulation (blue line) and the observation (black dashed line). The red lines represent </a:t>
            </a:r>
            <a:r>
              <a:rPr lang="en-US" altLang="zh-CN" sz="1400" kern="0" dirty="0">
                <a:latin typeface="Times New Roman" panose="02020603050405020304" pitchFamily="18" charset="0"/>
                <a:ea typeface="Corbel-Bold"/>
                <a:cs typeface="Times New Roman" panose="02020603050405020304" pitchFamily="18" charset="0"/>
                <a:sym typeface="Symbol" panose="05050102010706020507" pitchFamily="18" charset="2"/>
              </a:rPr>
              <a:t></a:t>
            </a:r>
            <a:r>
              <a:rPr lang="en-US" altLang="zh-CN" sz="1400" kern="0" dirty="0">
                <a:latin typeface="Times New Roman" panose="02020603050405020304" pitchFamily="18" charset="0"/>
                <a:ea typeface="Corbel-Bold"/>
                <a:cs typeface="Times New Roman" panose="02020603050405020304" pitchFamily="18" charset="0"/>
              </a:rPr>
              <a:t>20% range of the observation</a:t>
            </a:r>
          </a:p>
        </p:txBody>
      </p:sp>
      <p:sp>
        <p:nvSpPr>
          <p:cNvPr id="33" name="矩形 32">
            <a:extLst>
              <a:ext uri="{FF2B5EF4-FFF2-40B4-BE49-F238E27FC236}">
                <a16:creationId xmlns:a16="http://schemas.microsoft.com/office/drawing/2014/main" id="{771E11B5-72AB-DF08-6C17-3D54F7164ADF}"/>
              </a:ext>
            </a:extLst>
          </p:cNvPr>
          <p:cNvSpPr/>
          <p:nvPr/>
        </p:nvSpPr>
        <p:spPr>
          <a:xfrm flipH="1">
            <a:off x="13741396" y="7057294"/>
            <a:ext cx="46800" cy="112246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dirty="0">
              <a:solidFill>
                <a:schemeClr val="tx1"/>
              </a:solidFill>
              <a:latin typeface="Times New Roman" panose="02020603050405020304" pitchFamily="18" charset="0"/>
              <a:cs typeface="Times New Roman" panose="02020603050405020304" pitchFamily="18" charset="0"/>
            </a:endParaRPr>
          </a:p>
        </p:txBody>
      </p:sp>
      <p:pic>
        <p:nvPicPr>
          <p:cNvPr id="38" name="图片 37">
            <a:extLst>
              <a:ext uri="{FF2B5EF4-FFF2-40B4-BE49-F238E27FC236}">
                <a16:creationId xmlns:a16="http://schemas.microsoft.com/office/drawing/2014/main" id="{F4010005-2820-2E7E-6C57-658D9646F31A}"/>
              </a:ext>
            </a:extLst>
          </p:cNvPr>
          <p:cNvPicPr>
            <a:picLocks noChangeAspect="1"/>
          </p:cNvPicPr>
          <p:nvPr/>
        </p:nvPicPr>
        <p:blipFill rotWithShape="1">
          <a:blip r:embed="rId9"/>
          <a:srcRect l="4934" t="24663" r="8984" b="19584"/>
          <a:stretch/>
        </p:blipFill>
        <p:spPr>
          <a:xfrm>
            <a:off x="1211664" y="14525742"/>
            <a:ext cx="3442405" cy="3256205"/>
          </a:xfrm>
          <a:prstGeom prst="rect">
            <a:avLst/>
          </a:prstGeom>
        </p:spPr>
      </p:pic>
      <p:sp>
        <p:nvSpPr>
          <p:cNvPr id="39" name="文本框 38">
            <a:extLst>
              <a:ext uri="{FF2B5EF4-FFF2-40B4-BE49-F238E27FC236}">
                <a16:creationId xmlns:a16="http://schemas.microsoft.com/office/drawing/2014/main" id="{10F475C7-50B2-87D2-3196-9EAD281857EA}"/>
              </a:ext>
            </a:extLst>
          </p:cNvPr>
          <p:cNvSpPr txBox="1"/>
          <p:nvPr/>
        </p:nvSpPr>
        <p:spPr>
          <a:xfrm>
            <a:off x="457786" y="17737423"/>
            <a:ext cx="5438412" cy="523220"/>
          </a:xfrm>
          <a:prstGeom prst="rect">
            <a:avLst/>
          </a:prstGeom>
          <a:noFill/>
        </p:spPr>
        <p:txBody>
          <a:bodyPr wrap="square" rtlCol="0">
            <a:spAutoFit/>
          </a:bodyPr>
          <a:lstStyle/>
          <a:p>
            <a:pPr algn="l"/>
            <a:r>
              <a:rPr lang="en-US" altLang="zh-CN" sz="1400" kern="0" dirty="0">
                <a:latin typeface="Times New Roman" panose="02020603050405020304" pitchFamily="18" charset="0"/>
                <a:ea typeface="Corbel-Bold"/>
                <a:cs typeface="Times New Roman" panose="02020603050405020304" pitchFamily="18" charset="0"/>
              </a:rPr>
              <a:t>Fig.2 Portrait diagram of the rankings of model performance for September SIC</a:t>
            </a:r>
          </a:p>
        </p:txBody>
      </p:sp>
      <p:sp>
        <p:nvSpPr>
          <p:cNvPr id="42" name="文本框 41">
            <a:extLst>
              <a:ext uri="{FF2B5EF4-FFF2-40B4-BE49-F238E27FC236}">
                <a16:creationId xmlns:a16="http://schemas.microsoft.com/office/drawing/2014/main" id="{6C301124-9003-601B-C8D4-E6E39506F243}"/>
              </a:ext>
            </a:extLst>
          </p:cNvPr>
          <p:cNvSpPr txBox="1"/>
          <p:nvPr/>
        </p:nvSpPr>
        <p:spPr>
          <a:xfrm>
            <a:off x="6180854" y="12083388"/>
            <a:ext cx="7413560" cy="954107"/>
          </a:xfrm>
          <a:prstGeom prst="rect">
            <a:avLst/>
          </a:prstGeom>
          <a:noFill/>
        </p:spPr>
        <p:txBody>
          <a:bodyPr wrap="square" rtlCol="0">
            <a:spAutoFit/>
          </a:bodyPr>
          <a:lstStyle/>
          <a:p>
            <a:pPr algn="l"/>
            <a:r>
              <a:rPr lang="en-US" altLang="zh-CN" sz="1400" kern="0" dirty="0">
                <a:latin typeface="Times New Roman" panose="02020603050405020304" pitchFamily="18" charset="0"/>
                <a:ea typeface="Corbel-Bold"/>
                <a:cs typeface="Times New Roman" panose="02020603050405020304" pitchFamily="18" charset="0"/>
              </a:rPr>
              <a:t>Fig.3  Time series of September Arctic SIE from 1960 to 2100 as simulated by the optimal models and the MME, in which 1960-2014 is from the historical simulation and 2015-2100 is from (a) SSP2-4.5 and (b) SSP5-8.5. The thick green line indicates the time series of observed SIE from 1980 to 2014. The red dashed line represents the threshold of the Arctic sea ice-free condition (1 million km</a:t>
            </a:r>
            <a:r>
              <a:rPr lang="en-US" altLang="zh-CN" sz="1400" kern="0" baseline="30000" dirty="0">
                <a:latin typeface="Times New Roman" panose="02020603050405020304" pitchFamily="18" charset="0"/>
                <a:ea typeface="Corbel-Bold"/>
                <a:cs typeface="Times New Roman" panose="02020603050405020304" pitchFamily="18" charset="0"/>
              </a:rPr>
              <a:t>2</a:t>
            </a:r>
            <a:r>
              <a:rPr lang="en-US" altLang="zh-CN" sz="1400" kern="0" dirty="0">
                <a:latin typeface="Times New Roman" panose="02020603050405020304" pitchFamily="18" charset="0"/>
                <a:ea typeface="Corbel-Bold"/>
                <a:cs typeface="Times New Roman" panose="02020603050405020304" pitchFamily="18" charset="0"/>
              </a:rPr>
              <a:t>)</a:t>
            </a:r>
          </a:p>
        </p:txBody>
      </p:sp>
      <p:sp>
        <p:nvSpPr>
          <p:cNvPr id="49" name="文本框 48">
            <a:extLst>
              <a:ext uri="{FF2B5EF4-FFF2-40B4-BE49-F238E27FC236}">
                <a16:creationId xmlns:a16="http://schemas.microsoft.com/office/drawing/2014/main" id="{B107DBDD-CEE5-2479-1EEE-DFBC44184D34}"/>
              </a:ext>
            </a:extLst>
          </p:cNvPr>
          <p:cNvSpPr txBox="1"/>
          <p:nvPr/>
        </p:nvSpPr>
        <p:spPr>
          <a:xfrm>
            <a:off x="6191101" y="17646728"/>
            <a:ext cx="7539891" cy="523220"/>
          </a:xfrm>
          <a:prstGeom prst="rect">
            <a:avLst/>
          </a:prstGeom>
          <a:noFill/>
        </p:spPr>
        <p:txBody>
          <a:bodyPr wrap="square" rtlCol="0">
            <a:spAutoFit/>
          </a:bodyPr>
          <a:lstStyle/>
          <a:p>
            <a:pPr algn="l"/>
            <a:r>
              <a:rPr lang="en-US" altLang="zh-CN" sz="1400" kern="0" dirty="0">
                <a:latin typeface="Times New Roman" panose="02020603050405020304" pitchFamily="18" charset="0"/>
                <a:ea typeface="Corbel-Bold"/>
                <a:cs typeface="Times New Roman" panose="02020603050405020304" pitchFamily="18" charset="0"/>
              </a:rPr>
              <a:t>Fig.4  Projected changes (relative to 1995-2014) in (a, b) surface air </a:t>
            </a:r>
            <a:r>
              <a:rPr lang="en-US" altLang="zh-CN" sz="1400" kern="0" dirty="0" err="1">
                <a:latin typeface="Times New Roman" panose="02020603050405020304" pitchFamily="18" charset="0"/>
                <a:ea typeface="Corbel-Bold"/>
                <a:cs typeface="Times New Roman" panose="02020603050405020304" pitchFamily="18" charset="0"/>
              </a:rPr>
              <a:t>tempoerature</a:t>
            </a:r>
            <a:r>
              <a:rPr lang="en-US" altLang="zh-CN" sz="1400" kern="0" dirty="0">
                <a:latin typeface="Times New Roman" panose="02020603050405020304" pitchFamily="18" charset="0"/>
                <a:ea typeface="Corbel-Bold"/>
                <a:cs typeface="Times New Roman" panose="02020603050405020304" pitchFamily="18" charset="0"/>
              </a:rPr>
              <a:t> (ºC) and (c, d) precipitation (mm·day</a:t>
            </a:r>
            <a:r>
              <a:rPr lang="en-US" altLang="zh-CN" sz="1400" kern="0" baseline="30000" dirty="0">
                <a:latin typeface="Times New Roman" panose="02020603050405020304" pitchFamily="18" charset="0"/>
                <a:ea typeface="Corbel-Bold"/>
                <a:cs typeface="Times New Roman" panose="02020603050405020304" pitchFamily="18" charset="0"/>
              </a:rPr>
              <a:t>-1</a:t>
            </a:r>
            <a:r>
              <a:rPr lang="en-US" altLang="zh-CN" sz="1400" kern="0" dirty="0">
                <a:latin typeface="Times New Roman" panose="02020603050405020304" pitchFamily="18" charset="0"/>
                <a:ea typeface="Corbel-Bold"/>
                <a:cs typeface="Times New Roman" panose="02020603050405020304" pitchFamily="18" charset="0"/>
              </a:rPr>
              <a:t>) in winter under the sea ice-free Arctic of (a, c) SSP2-4.5 and (b, d) SSP5-8.5.</a:t>
            </a:r>
          </a:p>
        </p:txBody>
      </p:sp>
      <p:sp>
        <p:nvSpPr>
          <p:cNvPr id="51" name="文本框 50">
            <a:extLst>
              <a:ext uri="{FF2B5EF4-FFF2-40B4-BE49-F238E27FC236}">
                <a16:creationId xmlns:a16="http://schemas.microsoft.com/office/drawing/2014/main" id="{06D82EA1-86FE-BCD6-12AB-702EC8BED719}"/>
              </a:ext>
            </a:extLst>
          </p:cNvPr>
          <p:cNvSpPr txBox="1"/>
          <p:nvPr/>
        </p:nvSpPr>
        <p:spPr>
          <a:xfrm>
            <a:off x="14113571" y="17413085"/>
            <a:ext cx="5995534" cy="738664"/>
          </a:xfrm>
          <a:prstGeom prst="rect">
            <a:avLst/>
          </a:prstGeom>
          <a:noFill/>
        </p:spPr>
        <p:txBody>
          <a:bodyPr wrap="square" rtlCol="0">
            <a:spAutoFit/>
          </a:bodyPr>
          <a:lstStyle/>
          <a:p>
            <a:pPr algn="l"/>
            <a:r>
              <a:rPr lang="en-US" altLang="zh-CN" sz="1400" kern="0" dirty="0">
                <a:latin typeface="Times New Roman" panose="02020603050405020304" pitchFamily="18" charset="0"/>
                <a:ea typeface="Corbel-Bold"/>
                <a:cs typeface="Times New Roman" panose="02020603050405020304" pitchFamily="18" charset="0"/>
              </a:rPr>
              <a:t>Fig.5  Projected changes (relative to 1995-2014) in (a, b) TX90p (%), (c, d) TN90p (%), (e, f) TX10p (%), (g, h) TN10p (%), and (</a:t>
            </a:r>
            <a:r>
              <a:rPr lang="en-US" altLang="zh-CN" sz="1400" kern="0" dirty="0" err="1">
                <a:latin typeface="Times New Roman" panose="02020603050405020304" pitchFamily="18" charset="0"/>
                <a:ea typeface="Corbel-Bold"/>
                <a:cs typeface="Times New Roman" panose="02020603050405020304" pitchFamily="18" charset="0"/>
              </a:rPr>
              <a:t>i</a:t>
            </a:r>
            <a:r>
              <a:rPr lang="en-US" altLang="zh-CN" sz="1400" kern="0" dirty="0">
                <a:latin typeface="Times New Roman" panose="02020603050405020304" pitchFamily="18" charset="0"/>
                <a:ea typeface="Corbel-Bold"/>
                <a:cs typeface="Times New Roman" panose="02020603050405020304" pitchFamily="18" charset="0"/>
              </a:rPr>
              <a:t>, j) R95p (mm) in winter under the sea ice-free Arctic of (a, c, e, g, </a:t>
            </a:r>
            <a:r>
              <a:rPr lang="en-US" altLang="zh-CN" sz="1400" kern="0" dirty="0" err="1">
                <a:latin typeface="Times New Roman" panose="02020603050405020304" pitchFamily="18" charset="0"/>
                <a:ea typeface="Corbel-Bold"/>
                <a:cs typeface="Times New Roman" panose="02020603050405020304" pitchFamily="18" charset="0"/>
              </a:rPr>
              <a:t>i</a:t>
            </a:r>
            <a:r>
              <a:rPr lang="en-US" altLang="zh-CN" sz="1400" kern="0" dirty="0">
                <a:latin typeface="Times New Roman" panose="02020603050405020304" pitchFamily="18" charset="0"/>
                <a:ea typeface="Corbel-Bold"/>
                <a:cs typeface="Times New Roman" panose="02020603050405020304" pitchFamily="18" charset="0"/>
              </a:rPr>
              <a:t>) SSP2-4.5 and (b, d, f, h, j) SSP5-8.5. </a:t>
            </a:r>
          </a:p>
        </p:txBody>
      </p:sp>
      <p:sp>
        <p:nvSpPr>
          <p:cNvPr id="52" name="矩形 51">
            <a:extLst>
              <a:ext uri="{FF2B5EF4-FFF2-40B4-BE49-F238E27FC236}">
                <a16:creationId xmlns:a16="http://schemas.microsoft.com/office/drawing/2014/main" id="{7171E283-F327-73F2-7E77-A889D4D0019D}"/>
              </a:ext>
            </a:extLst>
          </p:cNvPr>
          <p:cNvSpPr/>
          <p:nvPr/>
        </p:nvSpPr>
        <p:spPr>
          <a:xfrm>
            <a:off x="20302084" y="7060019"/>
            <a:ext cx="45719" cy="112720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a:solidFill>
                <a:schemeClr val="tx1"/>
              </a:solidFill>
              <a:latin typeface="Times New Roman" panose="02020603050405020304" pitchFamily="18" charset="0"/>
              <a:cs typeface="Times New Roman" panose="02020603050405020304" pitchFamily="18" charset="0"/>
            </a:endParaRPr>
          </a:p>
        </p:txBody>
      </p:sp>
      <p:pic>
        <p:nvPicPr>
          <p:cNvPr id="55" name="图片 54">
            <a:extLst>
              <a:ext uri="{FF2B5EF4-FFF2-40B4-BE49-F238E27FC236}">
                <a16:creationId xmlns:a16="http://schemas.microsoft.com/office/drawing/2014/main" id="{ABA625B3-EAFE-F4F5-474F-A1ECB9F25B66}"/>
              </a:ext>
            </a:extLst>
          </p:cNvPr>
          <p:cNvPicPr>
            <a:picLocks noChangeAspect="1"/>
          </p:cNvPicPr>
          <p:nvPr/>
        </p:nvPicPr>
        <p:blipFill rotWithShape="1">
          <a:blip r:embed="rId10"/>
          <a:srcRect l="13180" t="2453" r="6807" b="5626"/>
          <a:stretch/>
        </p:blipFill>
        <p:spPr>
          <a:xfrm>
            <a:off x="20629049" y="7647489"/>
            <a:ext cx="7543994" cy="9074546"/>
          </a:xfrm>
          <a:prstGeom prst="rect">
            <a:avLst/>
          </a:prstGeom>
        </p:spPr>
      </p:pic>
      <p:sp>
        <p:nvSpPr>
          <p:cNvPr id="56" name="文本框 55">
            <a:extLst>
              <a:ext uri="{FF2B5EF4-FFF2-40B4-BE49-F238E27FC236}">
                <a16:creationId xmlns:a16="http://schemas.microsoft.com/office/drawing/2014/main" id="{422FD383-31A0-70A5-4494-D0D02B10416A}"/>
              </a:ext>
            </a:extLst>
          </p:cNvPr>
          <p:cNvSpPr txBox="1"/>
          <p:nvPr/>
        </p:nvSpPr>
        <p:spPr>
          <a:xfrm>
            <a:off x="20861692" y="16918740"/>
            <a:ext cx="7307880" cy="954107"/>
          </a:xfrm>
          <a:prstGeom prst="rect">
            <a:avLst/>
          </a:prstGeom>
          <a:noFill/>
        </p:spPr>
        <p:txBody>
          <a:bodyPr wrap="square" rtlCol="0">
            <a:spAutoFit/>
          </a:bodyPr>
          <a:lstStyle/>
          <a:p>
            <a:pPr algn="l"/>
            <a:r>
              <a:rPr lang="en-US" altLang="zh-CN" sz="1400" kern="0" dirty="0">
                <a:latin typeface="Times New Roman" panose="02020603050405020304" pitchFamily="18" charset="0"/>
                <a:ea typeface="Corbel-Bold"/>
                <a:cs typeface="Times New Roman" panose="02020603050405020304" pitchFamily="18" charset="0"/>
              </a:rPr>
              <a:t>Fig.6  Projected changes (relative to 1995-2014) in (a, b) sea level pressure (</a:t>
            </a:r>
            <a:r>
              <a:rPr lang="en-US" altLang="zh-CN" sz="1400" kern="0" dirty="0" err="1">
                <a:latin typeface="Times New Roman" panose="02020603050405020304" pitchFamily="18" charset="0"/>
                <a:ea typeface="Corbel-Bold"/>
                <a:cs typeface="Times New Roman" panose="02020603050405020304" pitchFamily="18" charset="0"/>
              </a:rPr>
              <a:t>hPa</a:t>
            </a:r>
            <a:r>
              <a:rPr lang="en-US" altLang="zh-CN" sz="1400" kern="0" dirty="0">
                <a:latin typeface="Times New Roman" panose="02020603050405020304" pitchFamily="18" charset="0"/>
                <a:ea typeface="Corbel-Bold"/>
                <a:cs typeface="Times New Roman" panose="02020603050405020304" pitchFamily="18" charset="0"/>
              </a:rPr>
              <a:t>), (c, d) 500 </a:t>
            </a:r>
            <a:r>
              <a:rPr lang="en-US" altLang="zh-CN" sz="1400" kern="0" dirty="0" err="1">
                <a:latin typeface="Times New Roman" panose="02020603050405020304" pitchFamily="18" charset="0"/>
                <a:ea typeface="Corbel-Bold"/>
                <a:cs typeface="Times New Roman" panose="02020603050405020304" pitchFamily="18" charset="0"/>
              </a:rPr>
              <a:t>hPa</a:t>
            </a:r>
            <a:r>
              <a:rPr lang="en-US" altLang="zh-CN" sz="1400" kern="0" dirty="0">
                <a:latin typeface="Times New Roman" panose="02020603050405020304" pitchFamily="18" charset="0"/>
                <a:ea typeface="Corbel-Bold"/>
                <a:cs typeface="Times New Roman" panose="02020603050405020304" pitchFamily="18" charset="0"/>
              </a:rPr>
              <a:t> eddy geopotential height (shadings, </a:t>
            </a:r>
            <a:r>
              <a:rPr lang="en-US" altLang="zh-CN" sz="1400" kern="0" dirty="0" err="1">
                <a:latin typeface="Times New Roman" panose="02020603050405020304" pitchFamily="18" charset="0"/>
                <a:ea typeface="Corbel-Bold"/>
                <a:cs typeface="Times New Roman" panose="02020603050405020304" pitchFamily="18" charset="0"/>
              </a:rPr>
              <a:t>gpm</a:t>
            </a:r>
            <a:r>
              <a:rPr lang="en-US" altLang="zh-CN" sz="1400" kern="0" dirty="0">
                <a:latin typeface="Times New Roman" panose="02020603050405020304" pitchFamily="18" charset="0"/>
                <a:ea typeface="Corbel-Bold"/>
                <a:cs typeface="Times New Roman" panose="02020603050405020304" pitchFamily="18" charset="0"/>
              </a:rPr>
              <a:t>) and 850 </a:t>
            </a:r>
            <a:r>
              <a:rPr lang="en-US" altLang="zh-CN" sz="1400" kern="0" dirty="0" err="1">
                <a:latin typeface="Times New Roman" panose="02020603050405020304" pitchFamily="18" charset="0"/>
                <a:ea typeface="Corbel-Bold"/>
                <a:cs typeface="Times New Roman" panose="02020603050405020304" pitchFamily="18" charset="0"/>
              </a:rPr>
              <a:t>hPa</a:t>
            </a:r>
            <a:r>
              <a:rPr lang="en-US" altLang="zh-CN" sz="1400" kern="0" dirty="0">
                <a:latin typeface="Times New Roman" panose="02020603050405020304" pitchFamily="18" charset="0"/>
                <a:ea typeface="Corbel-Bold"/>
                <a:cs typeface="Times New Roman" panose="02020603050405020304" pitchFamily="18" charset="0"/>
              </a:rPr>
              <a:t> horizontal wind (vectors, m·s</a:t>
            </a:r>
            <a:r>
              <a:rPr lang="en-US" altLang="zh-CN" sz="1400" kern="0" baseline="30000" dirty="0">
                <a:latin typeface="Times New Roman" panose="02020603050405020304" pitchFamily="18" charset="0"/>
                <a:ea typeface="Corbel-Bold"/>
                <a:cs typeface="Times New Roman" panose="02020603050405020304" pitchFamily="18" charset="0"/>
              </a:rPr>
              <a:t>-1</a:t>
            </a:r>
            <a:r>
              <a:rPr lang="en-US" altLang="zh-CN" sz="1400" kern="0" dirty="0">
                <a:latin typeface="Times New Roman" panose="02020603050405020304" pitchFamily="18" charset="0"/>
                <a:ea typeface="Corbel-Bold"/>
                <a:cs typeface="Times New Roman" panose="02020603050405020304" pitchFamily="18" charset="0"/>
              </a:rPr>
              <a:t>), and (e, f) 200 </a:t>
            </a:r>
            <a:r>
              <a:rPr lang="en-US" altLang="zh-CN" sz="1400" kern="0" dirty="0" err="1">
                <a:latin typeface="Times New Roman" panose="02020603050405020304" pitchFamily="18" charset="0"/>
                <a:ea typeface="Corbel-Bold"/>
                <a:cs typeface="Times New Roman" panose="02020603050405020304" pitchFamily="18" charset="0"/>
              </a:rPr>
              <a:t>hPa</a:t>
            </a:r>
            <a:r>
              <a:rPr lang="en-US" altLang="zh-CN" sz="1400" kern="0" dirty="0">
                <a:latin typeface="Times New Roman" panose="02020603050405020304" pitchFamily="18" charset="0"/>
                <a:ea typeface="Corbel-Bold"/>
                <a:cs typeface="Times New Roman" panose="02020603050405020304" pitchFamily="18" charset="0"/>
              </a:rPr>
              <a:t> eddy geopotential height (shadings, </a:t>
            </a:r>
            <a:r>
              <a:rPr lang="en-US" altLang="zh-CN" sz="1400" kern="0" dirty="0" err="1">
                <a:latin typeface="Times New Roman" panose="02020603050405020304" pitchFamily="18" charset="0"/>
                <a:ea typeface="Corbel-Bold"/>
                <a:cs typeface="Times New Roman" panose="02020603050405020304" pitchFamily="18" charset="0"/>
              </a:rPr>
              <a:t>gpm</a:t>
            </a:r>
            <a:r>
              <a:rPr lang="en-US" altLang="zh-CN" sz="1400" kern="0" dirty="0">
                <a:latin typeface="Times New Roman" panose="02020603050405020304" pitchFamily="18" charset="0"/>
                <a:ea typeface="Corbel-Bold"/>
                <a:cs typeface="Times New Roman" panose="02020603050405020304" pitchFamily="18" charset="0"/>
              </a:rPr>
              <a:t>) and 200 </a:t>
            </a:r>
            <a:r>
              <a:rPr lang="en-US" altLang="zh-CN" sz="1400" kern="0" dirty="0" err="1">
                <a:latin typeface="Times New Roman" panose="02020603050405020304" pitchFamily="18" charset="0"/>
                <a:ea typeface="Corbel-Bold"/>
                <a:cs typeface="Times New Roman" panose="02020603050405020304" pitchFamily="18" charset="0"/>
              </a:rPr>
              <a:t>hPa</a:t>
            </a:r>
            <a:r>
              <a:rPr lang="en-US" altLang="zh-CN" sz="1400" kern="0" dirty="0">
                <a:latin typeface="Times New Roman" panose="02020603050405020304" pitchFamily="18" charset="0"/>
                <a:ea typeface="Corbel-Bold"/>
                <a:cs typeface="Times New Roman" panose="02020603050405020304" pitchFamily="18" charset="0"/>
              </a:rPr>
              <a:t> horizontal wind (vectors, m·s</a:t>
            </a:r>
            <a:r>
              <a:rPr lang="en-US" altLang="zh-CN" sz="1400" kern="0" baseline="30000" dirty="0">
                <a:latin typeface="Times New Roman" panose="02020603050405020304" pitchFamily="18" charset="0"/>
                <a:ea typeface="Corbel-Bold"/>
                <a:cs typeface="Times New Roman" panose="02020603050405020304" pitchFamily="18" charset="0"/>
              </a:rPr>
              <a:t>-1</a:t>
            </a:r>
            <a:r>
              <a:rPr lang="en-US" altLang="zh-CN" sz="1400" kern="0" dirty="0">
                <a:latin typeface="Times New Roman" panose="02020603050405020304" pitchFamily="18" charset="0"/>
                <a:ea typeface="Corbel-Bold"/>
                <a:cs typeface="Times New Roman" panose="02020603050405020304" pitchFamily="18" charset="0"/>
              </a:rPr>
              <a:t>) in winter under the sea ice-free Arctic of (a, c, e) SSP2-4.5 and (b, d, f) SSP5-8.5. </a:t>
            </a:r>
          </a:p>
        </p:txBody>
      </p:sp>
      <p:sp>
        <p:nvSpPr>
          <p:cNvPr id="57" name="矩形 56">
            <a:extLst>
              <a:ext uri="{FF2B5EF4-FFF2-40B4-BE49-F238E27FC236}">
                <a16:creationId xmlns:a16="http://schemas.microsoft.com/office/drawing/2014/main" id="{A795354C-D29C-6D2D-730A-171A72923CD1}"/>
              </a:ext>
            </a:extLst>
          </p:cNvPr>
          <p:cNvSpPr/>
          <p:nvPr/>
        </p:nvSpPr>
        <p:spPr>
          <a:xfrm flipH="1">
            <a:off x="28419172" y="7092520"/>
            <a:ext cx="46800" cy="142022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a:solidFill>
                <a:schemeClr val="tx1"/>
              </a:solidFill>
              <a:latin typeface="Times New Roman" panose="02020603050405020304" pitchFamily="18" charset="0"/>
              <a:cs typeface="Times New Roman" panose="02020603050405020304" pitchFamily="18" charset="0"/>
            </a:endParaRPr>
          </a:p>
        </p:txBody>
      </p:sp>
      <p:pic>
        <p:nvPicPr>
          <p:cNvPr id="59" name="图片 58">
            <a:extLst>
              <a:ext uri="{FF2B5EF4-FFF2-40B4-BE49-F238E27FC236}">
                <a16:creationId xmlns:a16="http://schemas.microsoft.com/office/drawing/2014/main" id="{579CC8D3-67BA-480C-3ED6-9FD14D324FA9}"/>
              </a:ext>
            </a:extLst>
          </p:cNvPr>
          <p:cNvPicPr>
            <a:picLocks noChangeAspect="1"/>
          </p:cNvPicPr>
          <p:nvPr/>
        </p:nvPicPr>
        <p:blipFill rotWithShape="1">
          <a:blip r:embed="rId11"/>
          <a:srcRect l="9525" t="2707" r="3494" b="7596"/>
          <a:stretch/>
        </p:blipFill>
        <p:spPr>
          <a:xfrm>
            <a:off x="28696071" y="7728397"/>
            <a:ext cx="6703802" cy="5937181"/>
          </a:xfrm>
          <a:prstGeom prst="rect">
            <a:avLst/>
          </a:prstGeom>
        </p:spPr>
      </p:pic>
      <p:sp>
        <p:nvSpPr>
          <p:cNvPr id="60" name="文本框 59">
            <a:extLst>
              <a:ext uri="{FF2B5EF4-FFF2-40B4-BE49-F238E27FC236}">
                <a16:creationId xmlns:a16="http://schemas.microsoft.com/office/drawing/2014/main" id="{B75215BE-30C6-A32E-6F0D-EB73BF06FC61}"/>
              </a:ext>
            </a:extLst>
          </p:cNvPr>
          <p:cNvSpPr txBox="1"/>
          <p:nvPr/>
        </p:nvSpPr>
        <p:spPr>
          <a:xfrm>
            <a:off x="28805947" y="13921414"/>
            <a:ext cx="6465207" cy="954107"/>
          </a:xfrm>
          <a:prstGeom prst="rect">
            <a:avLst/>
          </a:prstGeom>
          <a:noFill/>
        </p:spPr>
        <p:txBody>
          <a:bodyPr wrap="square" rtlCol="0">
            <a:spAutoFit/>
          </a:bodyPr>
          <a:lstStyle/>
          <a:p>
            <a:pPr algn="l"/>
            <a:r>
              <a:rPr lang="en-US" altLang="zh-CN" sz="1400" kern="0" dirty="0">
                <a:latin typeface="Times New Roman" panose="02020603050405020304" pitchFamily="18" charset="0"/>
                <a:ea typeface="Corbel-Bold"/>
                <a:cs typeface="Times New Roman" panose="02020603050405020304" pitchFamily="18" charset="0"/>
              </a:rPr>
              <a:t>Fig.7  Projected changes (relative to 1995-2014) in (a, b) surface net radiation flux (W·m</a:t>
            </a:r>
            <a:r>
              <a:rPr lang="en-US" altLang="zh-CN" sz="1400" kern="0" baseline="30000" dirty="0">
                <a:latin typeface="Times New Roman" panose="02020603050405020304" pitchFamily="18" charset="0"/>
                <a:ea typeface="Corbel-Bold"/>
                <a:cs typeface="Times New Roman" panose="02020603050405020304" pitchFamily="18" charset="0"/>
              </a:rPr>
              <a:t>-2</a:t>
            </a:r>
            <a:r>
              <a:rPr lang="en-US" altLang="zh-CN" sz="1400" kern="0" dirty="0">
                <a:latin typeface="Times New Roman" panose="02020603050405020304" pitchFamily="18" charset="0"/>
                <a:ea typeface="Corbel-Bold"/>
                <a:cs typeface="Times New Roman" panose="02020603050405020304" pitchFamily="18" charset="0"/>
              </a:rPr>
              <a:t>) and (c, d) projected percentage changes (relative to 1995-2014) in 850 </a:t>
            </a:r>
            <a:r>
              <a:rPr lang="en-US" altLang="zh-CN" sz="1400" kern="0" dirty="0" err="1">
                <a:latin typeface="Times New Roman" panose="02020603050405020304" pitchFamily="18" charset="0"/>
                <a:ea typeface="Corbel-Bold"/>
                <a:cs typeface="Times New Roman" panose="02020603050405020304" pitchFamily="18" charset="0"/>
              </a:rPr>
              <a:t>hPa</a:t>
            </a:r>
            <a:r>
              <a:rPr lang="en-US" altLang="zh-CN" sz="1400" kern="0" dirty="0">
                <a:latin typeface="Times New Roman" panose="02020603050405020304" pitchFamily="18" charset="0"/>
                <a:ea typeface="Corbel-Bold"/>
                <a:cs typeface="Times New Roman" panose="02020603050405020304" pitchFamily="18" charset="0"/>
              </a:rPr>
              <a:t> specific humidity (%) in winter under the sea ice-free Arctic of (a, c) SSP2-4.5 and (b, d) SSP5-8.5.</a:t>
            </a:r>
          </a:p>
        </p:txBody>
      </p:sp>
      <p:pic>
        <p:nvPicPr>
          <p:cNvPr id="3" name="图片 2">
            <a:extLst>
              <a:ext uri="{FF2B5EF4-FFF2-40B4-BE49-F238E27FC236}">
                <a16:creationId xmlns:a16="http://schemas.microsoft.com/office/drawing/2014/main" id="{6D3B24E6-870D-093F-2FBD-592FFA2B13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258991" y="18354255"/>
            <a:ext cx="2082024" cy="2777309"/>
          </a:xfrm>
          <a:prstGeom prst="rect">
            <a:avLst/>
          </a:prstGeom>
        </p:spPr>
      </p:pic>
      <p:sp>
        <p:nvSpPr>
          <p:cNvPr id="5" name="矩形 4">
            <a:extLst>
              <a:ext uri="{FF2B5EF4-FFF2-40B4-BE49-F238E27FC236}">
                <a16:creationId xmlns:a16="http://schemas.microsoft.com/office/drawing/2014/main" id="{B0BF79E6-D13F-10DB-238D-07BD3C6CD2AC}"/>
              </a:ext>
            </a:extLst>
          </p:cNvPr>
          <p:cNvSpPr/>
          <p:nvPr/>
        </p:nvSpPr>
        <p:spPr>
          <a:xfrm rot="5400000">
            <a:off x="32025113" y="11640171"/>
            <a:ext cx="45719" cy="716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497">
              <a:solidFill>
                <a:schemeClr val="tx1"/>
              </a:solidFill>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AE4D28D3-4836-5AB3-24F9-95038CD338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259181" y="18318868"/>
            <a:ext cx="2812703" cy="2812697"/>
          </a:xfrm>
          <a:prstGeom prst="rect">
            <a:avLst/>
          </a:prstGeom>
        </p:spPr>
      </p:pic>
      <p:sp>
        <p:nvSpPr>
          <p:cNvPr id="17" name="文本框 16">
            <a:extLst>
              <a:ext uri="{FF2B5EF4-FFF2-40B4-BE49-F238E27FC236}">
                <a16:creationId xmlns:a16="http://schemas.microsoft.com/office/drawing/2014/main" id="{0F6BC0DB-9746-F42D-0353-3EFC6DD9BA76}"/>
              </a:ext>
            </a:extLst>
          </p:cNvPr>
          <p:cNvSpPr txBox="1"/>
          <p:nvPr/>
        </p:nvSpPr>
        <p:spPr>
          <a:xfrm>
            <a:off x="28855186" y="15738476"/>
            <a:ext cx="6340178" cy="2113720"/>
          </a:xfrm>
          <a:prstGeom prst="rect">
            <a:avLst/>
          </a:prstGeom>
          <a:noFill/>
        </p:spPr>
        <p:txBody>
          <a:bodyPr wrap="square" rtlCol="0">
            <a:spAutoFit/>
          </a:bodyPr>
          <a:lstStyle/>
          <a:p>
            <a:pPr algn="l">
              <a:lnSpc>
                <a:spcPts val="3200"/>
              </a:lnSpc>
            </a:pPr>
            <a:r>
              <a:rPr lang="en-US" altLang="zh-CN" sz="2400" kern="0" dirty="0">
                <a:effectLst/>
                <a:latin typeface="Times New Roman" panose="02020603050405020304" pitchFamily="18" charset="0"/>
                <a:cs typeface="Times New Roman" panose="02020603050405020304" pitchFamily="18" charset="0"/>
              </a:rPr>
              <a:t>References:</a:t>
            </a:r>
          </a:p>
          <a:p>
            <a:pPr algn="l">
              <a:lnSpc>
                <a:spcPts val="3200"/>
              </a:lnSpc>
            </a:pPr>
            <a:r>
              <a:rPr lang="en-US" altLang="zh-CN" sz="2400" i="1" kern="0" dirty="0">
                <a:latin typeface="Times New Roman" panose="02020603050405020304" pitchFamily="18" charset="0"/>
                <a:cs typeface="Times New Roman" panose="02020603050405020304" pitchFamily="18" charset="0"/>
              </a:rPr>
              <a:t>Song, Z.(2023). CMIP6 projected response of the East Asian winter climate to the sea ice-free Arctic. International Journal of Climatology, 43(3),</a:t>
            </a:r>
            <a:r>
              <a:rPr lang="zh-CN" altLang="en-US" sz="2400" i="1" kern="0" dirty="0">
                <a:latin typeface="Times New Roman" panose="02020603050405020304" pitchFamily="18" charset="0"/>
                <a:cs typeface="Times New Roman" panose="02020603050405020304" pitchFamily="18" charset="0"/>
              </a:rPr>
              <a:t> </a:t>
            </a:r>
            <a:r>
              <a:rPr lang="en-US" altLang="zh-CN" sz="2400" i="1" kern="0" dirty="0">
                <a:latin typeface="Times New Roman" panose="02020603050405020304" pitchFamily="18" charset="0"/>
                <a:cs typeface="Times New Roman" panose="02020603050405020304" pitchFamily="18" charset="0"/>
              </a:rPr>
              <a:t>1529-1542. </a:t>
            </a:r>
            <a:endParaRPr lang="en-US" altLang="zh-CN" sz="2400" i="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65841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269</TotalTime>
  <Words>877</Words>
  <Application>Microsoft Office PowerPoint</Application>
  <PresentationFormat>自定义</PresentationFormat>
  <Paragraphs>25</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Arial</vt:lpstr>
      <vt:lpstr>Calibri</vt:lpstr>
      <vt:lpstr>Calibri Light</vt:lpstr>
      <vt:lpstr>Times New Roman</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 Ziyi</dc:creator>
  <cp:lastModifiedBy>Ziyi Song</cp:lastModifiedBy>
  <cp:revision>46</cp:revision>
  <dcterms:created xsi:type="dcterms:W3CDTF">2023-02-24T07:04:18Z</dcterms:created>
  <dcterms:modified xsi:type="dcterms:W3CDTF">2023-04-20T14:59:04Z</dcterms:modified>
</cp:coreProperties>
</file>