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
  </p:sldMasterIdLst>
  <p:notesMasterIdLst>
    <p:notesMasterId r:id="rId3"/>
  </p:notesMasterIdLst>
  <p:handoutMasterIdLst>
    <p:handoutMasterId r:id="rId4"/>
  </p:handoutMasterIdLst>
  <p:sldIdLst>
    <p:sldId id="258" r:id="rId2"/>
  </p:sldIdLst>
  <p:sldSz cx="43891200" cy="37490400"/>
  <p:notesSz cx="6997700" cy="9283700"/>
  <p:defaultTextStyle>
    <a:defPPr>
      <a:defRPr lang="en-US"/>
    </a:defPPr>
    <a:lvl1pPr algn="l" rtl="0" fontAlgn="base">
      <a:spcBef>
        <a:spcPct val="0"/>
      </a:spcBef>
      <a:spcAft>
        <a:spcPct val="0"/>
      </a:spcAft>
      <a:defRPr sz="2500" kern="1200">
        <a:solidFill>
          <a:schemeClr val="tx1"/>
        </a:solidFill>
        <a:latin typeface="Arial" charset="0"/>
        <a:ea typeface="+mn-ea"/>
        <a:cs typeface="+mn-cs"/>
      </a:defRPr>
    </a:lvl1pPr>
    <a:lvl2pPr marL="420688" indent="36513" algn="l" rtl="0" fontAlgn="base">
      <a:spcBef>
        <a:spcPct val="0"/>
      </a:spcBef>
      <a:spcAft>
        <a:spcPct val="0"/>
      </a:spcAft>
      <a:defRPr sz="2500" kern="1200">
        <a:solidFill>
          <a:schemeClr val="tx1"/>
        </a:solidFill>
        <a:latin typeface="Arial" charset="0"/>
        <a:ea typeface="+mn-ea"/>
        <a:cs typeface="+mn-cs"/>
      </a:defRPr>
    </a:lvl2pPr>
    <a:lvl3pPr marL="841375" indent="73025" algn="l" rtl="0" fontAlgn="base">
      <a:spcBef>
        <a:spcPct val="0"/>
      </a:spcBef>
      <a:spcAft>
        <a:spcPct val="0"/>
      </a:spcAft>
      <a:defRPr sz="2500" kern="1200">
        <a:solidFill>
          <a:schemeClr val="tx1"/>
        </a:solidFill>
        <a:latin typeface="Arial" charset="0"/>
        <a:ea typeface="+mn-ea"/>
        <a:cs typeface="+mn-cs"/>
      </a:defRPr>
    </a:lvl3pPr>
    <a:lvl4pPr marL="1262063" indent="109538" algn="l" rtl="0" fontAlgn="base">
      <a:spcBef>
        <a:spcPct val="0"/>
      </a:spcBef>
      <a:spcAft>
        <a:spcPct val="0"/>
      </a:spcAft>
      <a:defRPr sz="2500" kern="1200">
        <a:solidFill>
          <a:schemeClr val="tx1"/>
        </a:solidFill>
        <a:latin typeface="Arial" charset="0"/>
        <a:ea typeface="+mn-ea"/>
        <a:cs typeface="+mn-cs"/>
      </a:defRPr>
    </a:lvl4pPr>
    <a:lvl5pPr marL="1682750" indent="146050" algn="l" rtl="0" fontAlgn="base">
      <a:spcBef>
        <a:spcPct val="0"/>
      </a:spcBef>
      <a:spcAft>
        <a:spcPct val="0"/>
      </a:spcAft>
      <a:defRPr sz="2500" kern="1200">
        <a:solidFill>
          <a:schemeClr val="tx1"/>
        </a:solidFill>
        <a:latin typeface="Arial" charset="0"/>
        <a:ea typeface="+mn-ea"/>
        <a:cs typeface="+mn-cs"/>
      </a:defRPr>
    </a:lvl5pPr>
    <a:lvl6pPr marL="2286000" algn="l" defTabSz="914400" rtl="0" eaLnBrk="1" latinLnBrk="0" hangingPunct="1">
      <a:defRPr sz="2500" kern="1200">
        <a:solidFill>
          <a:schemeClr val="tx1"/>
        </a:solidFill>
        <a:latin typeface="Arial" charset="0"/>
        <a:ea typeface="+mn-ea"/>
        <a:cs typeface="+mn-cs"/>
      </a:defRPr>
    </a:lvl6pPr>
    <a:lvl7pPr marL="2743200" algn="l" defTabSz="914400" rtl="0" eaLnBrk="1" latinLnBrk="0" hangingPunct="1">
      <a:defRPr sz="2500" kern="1200">
        <a:solidFill>
          <a:schemeClr val="tx1"/>
        </a:solidFill>
        <a:latin typeface="Arial" charset="0"/>
        <a:ea typeface="+mn-ea"/>
        <a:cs typeface="+mn-cs"/>
      </a:defRPr>
    </a:lvl7pPr>
    <a:lvl8pPr marL="3200400" algn="l" defTabSz="914400" rtl="0" eaLnBrk="1" latinLnBrk="0" hangingPunct="1">
      <a:defRPr sz="2500" kern="1200">
        <a:solidFill>
          <a:schemeClr val="tx1"/>
        </a:solidFill>
        <a:latin typeface="Arial" charset="0"/>
        <a:ea typeface="+mn-ea"/>
        <a:cs typeface="+mn-cs"/>
      </a:defRPr>
    </a:lvl8pPr>
    <a:lvl9pPr marL="3657600" algn="l" defTabSz="914400" rtl="0" eaLnBrk="1" latinLnBrk="0" hangingPunct="1">
      <a:defRPr sz="25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577">
          <p15:clr>
            <a:srgbClr val="A4A3A4"/>
          </p15:clr>
        </p15:guide>
        <p15:guide id="2" orient="horz" pos="2736" userDrawn="1">
          <p15:clr>
            <a:srgbClr val="A4A3A4"/>
          </p15:clr>
        </p15:guide>
        <p15:guide id="3" orient="horz" pos="23040" userDrawn="1">
          <p15:clr>
            <a:srgbClr val="A4A3A4"/>
          </p15:clr>
        </p15:guide>
        <p15:guide id="4" orient="horz" pos="3331">
          <p15:clr>
            <a:srgbClr val="A4A3A4"/>
          </p15:clr>
        </p15:guide>
        <p15:guide id="5" orient="horz" pos="21456" userDrawn="1">
          <p15:clr>
            <a:srgbClr val="A4A3A4"/>
          </p15:clr>
        </p15:guide>
        <p15:guide id="7" pos="27072">
          <p15:clr>
            <a:srgbClr val="A4A3A4"/>
          </p15:clr>
        </p15:guide>
        <p15:guide id="8" pos="576">
          <p15:clr>
            <a:srgbClr val="A4A3A4"/>
          </p15:clr>
        </p15:guide>
        <p15:guide id="9" pos="12096" userDrawn="1">
          <p15:clr>
            <a:srgbClr val="A4A3A4"/>
          </p15:clr>
        </p15:guide>
        <p15:guide id="10" pos="9216" userDrawn="1">
          <p15:clr>
            <a:srgbClr val="A4A3A4"/>
          </p15:clr>
        </p15:guide>
        <p15:guide id="11" pos="9504">
          <p15:clr>
            <a:srgbClr val="A4A3A4"/>
          </p15:clr>
        </p15:guide>
        <p15:guide id="12" orient="horz" pos="8928" userDrawn="1">
          <p15:clr>
            <a:srgbClr val="A4A3A4"/>
          </p15:clr>
        </p15:guide>
        <p15:guide id="13" orient="horz" pos="21168" userDrawn="1">
          <p15:clr>
            <a:srgbClr val="A4A3A4"/>
          </p15:clr>
        </p15:guide>
        <p15:guide id="14" pos="12384" userDrawn="1">
          <p15:clr>
            <a:srgbClr val="A4A3A4"/>
          </p15:clr>
        </p15:guide>
        <p15:guide id="15" orient="horz" pos="12240" userDrawn="1">
          <p15:clr>
            <a:srgbClr val="A4A3A4"/>
          </p15:clr>
        </p15:guide>
        <p15:guide id="16" orient="horz" pos="11952" userDrawn="1">
          <p15:clr>
            <a:srgbClr val="A4A3A4"/>
          </p15:clr>
        </p15:guide>
        <p15:guide id="17" pos="18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montagne, Jonathan" initials="LJ" lastIdx="2" clrIdx="0">
    <p:extLst>
      <p:ext uri="{19B8F6BF-5375-455C-9EA6-DF929625EA0E}">
        <p15:presenceInfo xmlns:p15="http://schemas.microsoft.com/office/powerpoint/2012/main" userId="S-1-5-21-1371027701-2112946977-538272213-2146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6666"/>
    <a:srgbClr val="FFFFFF"/>
    <a:srgbClr val="C6DFF0"/>
    <a:srgbClr val="B0D3EA"/>
    <a:srgbClr val="8BBEE1"/>
    <a:srgbClr val="56A0D3"/>
    <a:srgbClr val="348DCA"/>
    <a:srgbClr val="3184BD"/>
    <a:srgbClr val="960A0A"/>
    <a:srgbClr val="B31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209" autoAdjust="0"/>
    <p:restoredTop sz="96357" autoAdjust="0"/>
  </p:normalViewPr>
  <p:slideViewPr>
    <p:cSldViewPr snapToGrid="0">
      <p:cViewPr>
        <p:scale>
          <a:sx n="66" d="100"/>
          <a:sy n="66" d="100"/>
        </p:scale>
        <p:origin x="-3780" y="-2484"/>
      </p:cViewPr>
      <p:guideLst>
        <p:guide orient="horz" pos="577"/>
        <p:guide orient="horz" pos="2736"/>
        <p:guide orient="horz" pos="23040"/>
        <p:guide orient="horz" pos="3331"/>
        <p:guide orient="horz" pos="21456"/>
        <p:guide pos="27072"/>
        <p:guide pos="576"/>
        <p:guide pos="12096"/>
        <p:guide pos="9216"/>
        <p:guide pos="9504"/>
        <p:guide orient="horz" pos="8928"/>
        <p:guide orient="horz" pos="21168"/>
        <p:guide pos="12384"/>
        <p:guide orient="horz" pos="12240"/>
        <p:guide orient="horz" pos="11952"/>
        <p:guide pos="18864"/>
      </p:guideLst>
    </p:cSldViewPr>
  </p:slideViewPr>
  <p:outlineViewPr>
    <p:cViewPr>
      <p:scale>
        <a:sx n="33" d="100"/>
        <a:sy n="33" d="100"/>
      </p:scale>
      <p:origin x="204" y="0"/>
    </p:cViewPr>
  </p:outlineViewPr>
  <p:notesTextViewPr>
    <p:cViewPr>
      <p:scale>
        <a:sx n="100" d="100"/>
        <a:sy n="100" d="100"/>
      </p:scale>
      <p:origin x="0" y="0"/>
    </p:cViewPr>
  </p:notesTextViewPr>
  <p:gridSpacing cx="228600" cy="2286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455" cy="464395"/>
          </a:xfrm>
          <a:prstGeom prst="rect">
            <a:avLst/>
          </a:prstGeom>
        </p:spPr>
        <p:txBody>
          <a:bodyPr vert="horz" lIns="101534" tIns="50767" rIns="101534" bIns="50767" rtlCol="0"/>
          <a:lstStyle>
            <a:lvl1pPr algn="l">
              <a:defRPr sz="1300"/>
            </a:lvl1pPr>
          </a:lstStyle>
          <a:p>
            <a:pPr>
              <a:defRPr/>
            </a:pPr>
            <a:endParaRPr lang="en-US"/>
          </a:p>
        </p:txBody>
      </p:sp>
      <p:sp>
        <p:nvSpPr>
          <p:cNvPr id="3" name="Date Placeholder 2"/>
          <p:cNvSpPr>
            <a:spLocks noGrp="1"/>
          </p:cNvSpPr>
          <p:nvPr>
            <p:ph type="dt" sz="quarter" idx="1"/>
          </p:nvPr>
        </p:nvSpPr>
        <p:spPr>
          <a:xfrm>
            <a:off x="3963767" y="0"/>
            <a:ext cx="3032455" cy="464395"/>
          </a:xfrm>
          <a:prstGeom prst="rect">
            <a:avLst/>
          </a:prstGeom>
        </p:spPr>
        <p:txBody>
          <a:bodyPr vert="horz" lIns="101534" tIns="50767" rIns="101534" bIns="50767" rtlCol="0"/>
          <a:lstStyle>
            <a:lvl1pPr algn="r">
              <a:defRPr sz="1300"/>
            </a:lvl1pPr>
          </a:lstStyle>
          <a:p>
            <a:pPr>
              <a:defRPr/>
            </a:pPr>
            <a:fld id="{CDDE5AA5-04FF-4628-91E1-1ADA5CC13336}" type="datetimeFigureOut">
              <a:rPr lang="en-US"/>
              <a:pPr>
                <a:defRPr/>
              </a:pPr>
              <a:t>4/25/2023</a:t>
            </a:fld>
            <a:endParaRPr lang="en-US"/>
          </a:p>
        </p:txBody>
      </p:sp>
      <p:sp>
        <p:nvSpPr>
          <p:cNvPr id="4" name="Footer Placeholder 3"/>
          <p:cNvSpPr>
            <a:spLocks noGrp="1"/>
          </p:cNvSpPr>
          <p:nvPr>
            <p:ph type="ftr" sz="quarter" idx="2"/>
          </p:nvPr>
        </p:nvSpPr>
        <p:spPr>
          <a:xfrm>
            <a:off x="0" y="8817560"/>
            <a:ext cx="3032455" cy="464395"/>
          </a:xfrm>
          <a:prstGeom prst="rect">
            <a:avLst/>
          </a:prstGeom>
        </p:spPr>
        <p:txBody>
          <a:bodyPr vert="horz" lIns="101534" tIns="50767" rIns="101534" bIns="50767" rtlCol="0" anchor="b"/>
          <a:lstStyle>
            <a:lvl1pPr algn="l">
              <a:defRPr sz="1300"/>
            </a:lvl1pPr>
          </a:lstStyle>
          <a:p>
            <a:pPr>
              <a:defRPr/>
            </a:pPr>
            <a:endParaRPr lang="en-US"/>
          </a:p>
        </p:txBody>
      </p:sp>
      <p:sp>
        <p:nvSpPr>
          <p:cNvPr id="5" name="Slide Number Placeholder 4"/>
          <p:cNvSpPr>
            <a:spLocks noGrp="1"/>
          </p:cNvSpPr>
          <p:nvPr>
            <p:ph type="sldNum" sz="quarter" idx="3"/>
          </p:nvPr>
        </p:nvSpPr>
        <p:spPr>
          <a:xfrm>
            <a:off x="3963767" y="8817560"/>
            <a:ext cx="3032455" cy="464395"/>
          </a:xfrm>
          <a:prstGeom prst="rect">
            <a:avLst/>
          </a:prstGeom>
        </p:spPr>
        <p:txBody>
          <a:bodyPr vert="horz" lIns="101534" tIns="50767" rIns="101534" bIns="50767" rtlCol="0" anchor="b"/>
          <a:lstStyle>
            <a:lvl1pPr algn="r">
              <a:defRPr sz="1300"/>
            </a:lvl1pPr>
          </a:lstStyle>
          <a:p>
            <a:pPr>
              <a:defRPr/>
            </a:pPr>
            <a:fld id="{012E3B1E-18A8-4483-B530-7813FFFD882A}" type="slidenum">
              <a:rPr lang="en-US"/>
              <a:pPr>
                <a:defRPr/>
              </a:pPr>
              <a:t>‹#›</a:t>
            </a:fld>
            <a:endParaRPr lang="en-US"/>
          </a:p>
        </p:txBody>
      </p:sp>
    </p:spTree>
    <p:extLst>
      <p:ext uri="{BB962C8B-B14F-4D97-AF65-F5344CB8AC3E}">
        <p14:creationId xmlns:p14="http://schemas.microsoft.com/office/powerpoint/2010/main" val="2683358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455" cy="464395"/>
          </a:xfrm>
          <a:prstGeom prst="rect">
            <a:avLst/>
          </a:prstGeom>
        </p:spPr>
        <p:txBody>
          <a:bodyPr vert="horz" lIns="101551" tIns="50776" rIns="101551" bIns="50776" rtlCol="0"/>
          <a:lstStyle>
            <a:lvl1pPr algn="l">
              <a:defRPr sz="1300"/>
            </a:lvl1pPr>
          </a:lstStyle>
          <a:p>
            <a:pPr>
              <a:defRPr/>
            </a:pPr>
            <a:endParaRPr lang="en-US"/>
          </a:p>
        </p:txBody>
      </p:sp>
      <p:sp>
        <p:nvSpPr>
          <p:cNvPr id="3" name="Date Placeholder 2"/>
          <p:cNvSpPr>
            <a:spLocks noGrp="1"/>
          </p:cNvSpPr>
          <p:nvPr>
            <p:ph type="dt" idx="1"/>
          </p:nvPr>
        </p:nvSpPr>
        <p:spPr>
          <a:xfrm>
            <a:off x="3963767" y="0"/>
            <a:ext cx="3032455" cy="464395"/>
          </a:xfrm>
          <a:prstGeom prst="rect">
            <a:avLst/>
          </a:prstGeom>
        </p:spPr>
        <p:txBody>
          <a:bodyPr vert="horz" lIns="101551" tIns="50776" rIns="101551" bIns="50776" rtlCol="0"/>
          <a:lstStyle>
            <a:lvl1pPr algn="r">
              <a:defRPr sz="1300"/>
            </a:lvl1pPr>
          </a:lstStyle>
          <a:p>
            <a:pPr>
              <a:defRPr/>
            </a:pPr>
            <a:fld id="{A28A3D1F-6D5A-4A27-B253-52FE778A9C51}" type="datetimeFigureOut">
              <a:rPr lang="en-US"/>
              <a:pPr>
                <a:defRPr/>
              </a:pPr>
              <a:t>4/25/2023</a:t>
            </a:fld>
            <a:endParaRPr lang="en-US"/>
          </a:p>
        </p:txBody>
      </p:sp>
      <p:sp>
        <p:nvSpPr>
          <p:cNvPr id="4" name="Slide Image Placeholder 3"/>
          <p:cNvSpPr>
            <a:spLocks noGrp="1" noRot="1" noChangeAspect="1"/>
          </p:cNvSpPr>
          <p:nvPr>
            <p:ph type="sldImg" idx="2"/>
          </p:nvPr>
        </p:nvSpPr>
        <p:spPr>
          <a:xfrm>
            <a:off x="1462088" y="696913"/>
            <a:ext cx="4073525" cy="3479800"/>
          </a:xfrm>
          <a:prstGeom prst="rect">
            <a:avLst/>
          </a:prstGeom>
          <a:noFill/>
          <a:ln w="12700">
            <a:solidFill>
              <a:prstClr val="black"/>
            </a:solidFill>
          </a:ln>
        </p:spPr>
        <p:txBody>
          <a:bodyPr vert="horz" lIns="101551" tIns="50776" rIns="101551" bIns="50776" rtlCol="0" anchor="ctr"/>
          <a:lstStyle/>
          <a:p>
            <a:pPr lvl="0"/>
            <a:endParaRPr lang="en-US" noProof="0"/>
          </a:p>
        </p:txBody>
      </p:sp>
      <p:sp>
        <p:nvSpPr>
          <p:cNvPr id="5" name="Notes Placeholder 4"/>
          <p:cNvSpPr>
            <a:spLocks noGrp="1"/>
          </p:cNvSpPr>
          <p:nvPr>
            <p:ph type="body" sz="quarter" idx="3"/>
          </p:nvPr>
        </p:nvSpPr>
        <p:spPr>
          <a:xfrm>
            <a:off x="699888" y="4409653"/>
            <a:ext cx="5597924" cy="4177106"/>
          </a:xfrm>
          <a:prstGeom prst="rect">
            <a:avLst/>
          </a:prstGeom>
        </p:spPr>
        <p:txBody>
          <a:bodyPr vert="horz" lIns="101551" tIns="50776" rIns="101551" bIns="5077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7560"/>
            <a:ext cx="3032455" cy="464395"/>
          </a:xfrm>
          <a:prstGeom prst="rect">
            <a:avLst/>
          </a:prstGeom>
        </p:spPr>
        <p:txBody>
          <a:bodyPr vert="horz" lIns="101551" tIns="50776" rIns="101551" bIns="50776"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3963767" y="8817560"/>
            <a:ext cx="3032455" cy="464395"/>
          </a:xfrm>
          <a:prstGeom prst="rect">
            <a:avLst/>
          </a:prstGeom>
        </p:spPr>
        <p:txBody>
          <a:bodyPr vert="horz" lIns="101551" tIns="50776" rIns="101551" bIns="50776" rtlCol="0" anchor="b"/>
          <a:lstStyle>
            <a:lvl1pPr algn="r">
              <a:defRPr sz="1300"/>
            </a:lvl1pPr>
          </a:lstStyle>
          <a:p>
            <a:pPr>
              <a:defRPr/>
            </a:pPr>
            <a:fld id="{6B193526-BDBA-442F-BE22-7C41D2609394}" type="slidenum">
              <a:rPr lang="en-US"/>
              <a:pPr>
                <a:defRPr/>
              </a:pPr>
              <a:t>‹#›</a:t>
            </a:fld>
            <a:endParaRPr lang="en-US"/>
          </a:p>
        </p:txBody>
      </p:sp>
    </p:spTree>
    <p:extLst>
      <p:ext uri="{BB962C8B-B14F-4D97-AF65-F5344CB8AC3E}">
        <p14:creationId xmlns:p14="http://schemas.microsoft.com/office/powerpoint/2010/main" val="20923689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D8CBD4-DB4A-4070-9B56-F42ED2EF2018}" type="slidenum">
              <a:rPr lang="en-US" smtClean="0"/>
              <a:pPr/>
              <a:t>1</a:t>
            </a:fld>
            <a:endParaRPr lang="en-US"/>
          </a:p>
        </p:txBody>
      </p:sp>
    </p:spTree>
    <p:extLst>
      <p:ext uri="{BB962C8B-B14F-4D97-AF65-F5344CB8AC3E}">
        <p14:creationId xmlns:p14="http://schemas.microsoft.com/office/powerpoint/2010/main" val="2479900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2560320" y="7498080"/>
            <a:ext cx="37687910" cy="9997440"/>
          </a:xfrm>
          <a:ln>
            <a:noFill/>
          </a:ln>
        </p:spPr>
        <p:txBody>
          <a:bodyPr vert="horz" tIns="0" rIns="93007"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285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2560320" y="17649330"/>
            <a:ext cx="37702541" cy="9580880"/>
          </a:xfrm>
        </p:spPr>
        <p:txBody>
          <a:bodyPr lIns="0" rIns="93007"/>
          <a:lstStyle>
            <a:lvl1pPr marL="0" marR="232518" indent="0" algn="r">
              <a:buNone/>
              <a:defRPr>
                <a:solidFill>
                  <a:schemeClr val="tx1"/>
                </a:solidFill>
              </a:defRPr>
            </a:lvl1pPr>
            <a:lvl2pPr marL="2325182" indent="0" algn="ctr">
              <a:buNone/>
            </a:lvl2pPr>
            <a:lvl3pPr marL="4650364" indent="0" algn="ctr">
              <a:buNone/>
            </a:lvl3pPr>
            <a:lvl4pPr marL="6975546" indent="0" algn="ctr">
              <a:buNone/>
            </a:lvl4pPr>
            <a:lvl5pPr marL="9300728" indent="0" algn="ctr">
              <a:buNone/>
            </a:lvl5pPr>
            <a:lvl6pPr marL="11625910" indent="0" algn="ctr">
              <a:buNone/>
            </a:lvl6pPr>
            <a:lvl7pPr marL="13951092" indent="0" algn="ctr">
              <a:buNone/>
            </a:lvl7pPr>
            <a:lvl8pPr marL="16276274" indent="0" algn="ctr">
              <a:buNone/>
            </a:lvl8pPr>
            <a:lvl9pPr marL="18601456"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410C2627-4B8A-433C-9AC2-740CEEBE9F1E}"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C0A4231-5FC6-4BE9-B6E5-D79B9097995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4998728"/>
            <a:ext cx="9875520" cy="2849097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2194560" y="4998728"/>
            <a:ext cx="28895040" cy="284909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F5B200C-8EA0-4B83-9416-2EAC818691E1}"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10EE4CF-D6E4-4B10-B2C5-9769A7CBFB50}"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545690" y="7198157"/>
            <a:ext cx="37307520" cy="7448093"/>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285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2545690" y="14785497"/>
            <a:ext cx="37307520" cy="8253092"/>
          </a:xfrm>
        </p:spPr>
        <p:txBody>
          <a:bodyPr lIns="232518" rIns="232518" anchor="t"/>
          <a:lstStyle>
            <a:lvl1pPr marL="0" indent="0">
              <a:buNone/>
              <a:defRPr sz="11200">
                <a:solidFill>
                  <a:schemeClr val="tx1"/>
                </a:solidFill>
              </a:defRPr>
            </a:lvl1pPr>
            <a:lvl2pPr>
              <a:buNone/>
              <a:defRPr sz="9200">
                <a:solidFill>
                  <a:schemeClr val="tx1">
                    <a:tint val="75000"/>
                  </a:schemeClr>
                </a:solidFill>
              </a:defRPr>
            </a:lvl2pPr>
            <a:lvl3pPr>
              <a:buNone/>
              <a:defRPr sz="8100">
                <a:solidFill>
                  <a:schemeClr val="tx1">
                    <a:tint val="75000"/>
                  </a:schemeClr>
                </a:solidFill>
              </a:defRPr>
            </a:lvl3pPr>
            <a:lvl4pPr>
              <a:buNone/>
              <a:defRPr sz="7100">
                <a:solidFill>
                  <a:schemeClr val="tx1">
                    <a:tint val="75000"/>
                  </a:schemeClr>
                </a:solidFill>
              </a:defRPr>
            </a:lvl4pPr>
            <a:lvl5pPr>
              <a:buNone/>
              <a:defRPr sz="71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B22B09-72DE-4C69-B343-88A28AEEA6AB}"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94560" y="3849014"/>
            <a:ext cx="39502080" cy="6248400"/>
          </a:xfrm>
        </p:spPr>
        <p:txBody>
          <a:bodyPr/>
          <a:lstStyle/>
          <a:p>
            <a:r>
              <a:rPr kumimoji="0" lang="en-US"/>
              <a:t>Click to edit Master title style</a:t>
            </a:r>
          </a:p>
        </p:txBody>
      </p:sp>
      <p:sp>
        <p:nvSpPr>
          <p:cNvPr id="3" name="Content Placeholder 2"/>
          <p:cNvSpPr>
            <a:spLocks noGrp="1"/>
          </p:cNvSpPr>
          <p:nvPr>
            <p:ph sz="half" idx="1"/>
          </p:nvPr>
        </p:nvSpPr>
        <p:spPr>
          <a:xfrm>
            <a:off x="2194560" y="10496465"/>
            <a:ext cx="19385280" cy="24243792"/>
          </a:xfrm>
        </p:spPr>
        <p:txBody>
          <a:bodyPr/>
          <a:lstStyle>
            <a:lvl1pPr>
              <a:defRPr sz="13200"/>
            </a:lvl1pPr>
            <a:lvl2pPr>
              <a:defRPr sz="12200"/>
            </a:lvl2pPr>
            <a:lvl3pPr>
              <a:defRPr sz="10200"/>
            </a:lvl3pPr>
            <a:lvl4pPr>
              <a:defRPr sz="9200"/>
            </a:lvl4pPr>
            <a:lvl5pPr>
              <a:defRPr sz="9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22311360" y="10496465"/>
            <a:ext cx="19385280" cy="24243792"/>
          </a:xfrm>
        </p:spPr>
        <p:txBody>
          <a:bodyPr/>
          <a:lstStyle>
            <a:lvl1pPr>
              <a:defRPr sz="13200"/>
            </a:lvl1pPr>
            <a:lvl2pPr>
              <a:defRPr sz="12200"/>
            </a:lvl2pPr>
            <a:lvl3pPr>
              <a:defRPr sz="10200"/>
            </a:lvl3pPr>
            <a:lvl4pPr>
              <a:defRPr sz="9200"/>
            </a:lvl4pPr>
            <a:lvl5pPr>
              <a:defRPr sz="9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143F534-00F2-4264-A251-B6D18F2494BA}"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3849014"/>
            <a:ext cx="39502080" cy="6248400"/>
          </a:xfrm>
        </p:spPr>
        <p:txBody>
          <a:bodyPr tIns="232518" anchor="b"/>
          <a:lstStyle>
            <a:lvl1pPr>
              <a:defRPr/>
            </a:lvl1pPr>
          </a:lstStyle>
          <a:p>
            <a:r>
              <a:rPr kumimoji="0" lang="en-US"/>
              <a:t>Click to edit Master title style</a:t>
            </a:r>
          </a:p>
        </p:txBody>
      </p:sp>
      <p:sp>
        <p:nvSpPr>
          <p:cNvPr id="3" name="Text Placeholder 2"/>
          <p:cNvSpPr>
            <a:spLocks noGrp="1"/>
          </p:cNvSpPr>
          <p:nvPr>
            <p:ph type="body" idx="1"/>
          </p:nvPr>
        </p:nvSpPr>
        <p:spPr>
          <a:xfrm>
            <a:off x="2194560" y="10142022"/>
            <a:ext cx="19392902" cy="3604458"/>
          </a:xfrm>
        </p:spPr>
        <p:txBody>
          <a:bodyPr lIns="232518" tIns="0" rIns="232518" bIns="0" anchor="ctr">
            <a:noAutofit/>
          </a:bodyPr>
          <a:lstStyle>
            <a:lvl1pPr marL="0" indent="0">
              <a:buNone/>
              <a:defRPr sz="12200" b="1" cap="none" baseline="0">
                <a:solidFill>
                  <a:schemeClr val="tx2"/>
                </a:solidFill>
                <a:effectLst/>
              </a:defRPr>
            </a:lvl1pPr>
            <a:lvl2pPr>
              <a:buNone/>
              <a:defRPr sz="10200" b="1"/>
            </a:lvl2pPr>
            <a:lvl3pPr>
              <a:buNone/>
              <a:defRPr sz="9200" b="1"/>
            </a:lvl3pPr>
            <a:lvl4pPr>
              <a:buNone/>
              <a:defRPr sz="8100" b="1"/>
            </a:lvl4pPr>
            <a:lvl5pPr>
              <a:buNone/>
              <a:defRPr sz="81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22296122" y="10166675"/>
            <a:ext cx="19400520" cy="3579808"/>
          </a:xfrm>
        </p:spPr>
        <p:txBody>
          <a:bodyPr lIns="232518" tIns="0" rIns="232518" bIns="0" anchor="ctr"/>
          <a:lstStyle>
            <a:lvl1pPr marL="0" indent="0">
              <a:buNone/>
              <a:defRPr sz="12200" b="1" cap="none" baseline="0">
                <a:solidFill>
                  <a:schemeClr val="tx2"/>
                </a:solidFill>
                <a:effectLst/>
              </a:defRPr>
            </a:lvl1pPr>
            <a:lvl2pPr>
              <a:buNone/>
              <a:defRPr sz="10200" b="1"/>
            </a:lvl2pPr>
            <a:lvl3pPr>
              <a:buNone/>
              <a:defRPr sz="9200" b="1"/>
            </a:lvl3pPr>
            <a:lvl4pPr>
              <a:buNone/>
              <a:defRPr sz="8100" b="1"/>
            </a:lvl4pPr>
            <a:lvl5pPr>
              <a:buNone/>
              <a:defRPr sz="81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2194560" y="13746480"/>
            <a:ext cx="19392902" cy="21023269"/>
          </a:xfrm>
        </p:spPr>
        <p:txBody>
          <a:bodyPr tIns="0"/>
          <a:lstStyle>
            <a:lvl1pPr>
              <a:defRPr sz="11200"/>
            </a:lvl1pPr>
            <a:lvl2pPr>
              <a:defRPr sz="10200"/>
            </a:lvl2pPr>
            <a:lvl3pPr>
              <a:defRPr sz="9200"/>
            </a:lvl3pPr>
            <a:lvl4pPr>
              <a:defRPr sz="8100"/>
            </a:lvl4pPr>
            <a:lvl5pPr>
              <a:defRPr sz="81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22296122" y="13746480"/>
            <a:ext cx="19400520" cy="21023269"/>
          </a:xfrm>
        </p:spPr>
        <p:txBody>
          <a:bodyPr tIns="0"/>
          <a:lstStyle>
            <a:lvl1pPr>
              <a:defRPr sz="11200"/>
            </a:lvl1pPr>
            <a:lvl2pPr>
              <a:defRPr sz="10200"/>
            </a:lvl2pPr>
            <a:lvl3pPr>
              <a:defRPr sz="9200"/>
            </a:lvl3pPr>
            <a:lvl4pPr>
              <a:defRPr sz="8100"/>
            </a:lvl4pPr>
            <a:lvl5pPr>
              <a:defRPr sz="81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064FA63-2DFF-480D-9DD3-BE3DBCCA7008}"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94560" y="3849014"/>
            <a:ext cx="39867840" cy="6248400"/>
          </a:xfrm>
        </p:spPr>
        <p:txBody>
          <a:bodyPr vert="horz" tIns="232518"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254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224A32D-8593-4191-97D7-7471CAD3FD57}"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30E9903-7DAF-45AF-BE70-009104725375}"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91840" y="2811791"/>
            <a:ext cx="13167360" cy="6352540"/>
          </a:xfrm>
        </p:spPr>
        <p:txBody>
          <a:bodyPr lIns="0" anchor="b">
            <a:noAutofit/>
          </a:bodyPr>
          <a:lstStyle>
            <a:lvl1pPr algn="l" rtl="0">
              <a:spcBef>
                <a:spcPct val="0"/>
              </a:spcBef>
              <a:buNone/>
              <a:defRPr sz="132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3291840" y="9164320"/>
            <a:ext cx="13167360" cy="24993600"/>
          </a:xfrm>
        </p:spPr>
        <p:txBody>
          <a:bodyPr lIns="93007" rIns="93007"/>
          <a:lstStyle>
            <a:lvl1pPr marL="0" indent="0" algn="l">
              <a:buNone/>
              <a:defRPr sz="7100"/>
            </a:lvl1pPr>
            <a:lvl2pPr indent="0" algn="l">
              <a:buNone/>
              <a:defRPr sz="6100"/>
            </a:lvl2pPr>
            <a:lvl3pPr indent="0" algn="l">
              <a:buNone/>
              <a:defRPr sz="5100"/>
            </a:lvl3pPr>
            <a:lvl4pPr indent="0" algn="l">
              <a:buNone/>
              <a:defRPr sz="4600"/>
            </a:lvl4pPr>
            <a:lvl5pPr indent="0" algn="l">
              <a:buNone/>
              <a:defRPr sz="46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7160240" y="9164320"/>
            <a:ext cx="24536400" cy="24993600"/>
          </a:xfrm>
        </p:spPr>
        <p:txBody>
          <a:bodyPr tIns="0"/>
          <a:lstStyle>
            <a:lvl1pPr>
              <a:defRPr sz="14200"/>
            </a:lvl1pPr>
            <a:lvl2pPr>
              <a:defRPr sz="13200"/>
            </a:lvl2pPr>
            <a:lvl3pPr>
              <a:defRPr sz="12200"/>
            </a:lvl3pPr>
            <a:lvl4pPr>
              <a:defRPr sz="10200"/>
            </a:lvl4pPr>
            <a:lvl5pPr>
              <a:defRPr sz="9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62EB6DA-8A2D-4218-B18C-DD944D389121}"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15195614" y="6057488"/>
            <a:ext cx="25237440" cy="2249424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465036" tIns="232518" rIns="465036" bIns="232518" rtlCol="0" anchor="ctr"/>
          <a:lstStyle/>
          <a:p>
            <a:pPr algn="ctr" eaLnBrk="1" latinLnBrk="0" hangingPunct="1"/>
            <a:endParaRPr kumimoji="0" lang="en-US"/>
          </a:p>
        </p:txBody>
      </p:sp>
      <p:sp>
        <p:nvSpPr>
          <p:cNvPr id="12" name="Right Triangle 11"/>
          <p:cNvSpPr/>
          <p:nvPr/>
        </p:nvSpPr>
        <p:spPr>
          <a:xfrm rot="420000" flipV="1">
            <a:off x="38419843" y="29300071"/>
            <a:ext cx="746150" cy="849782"/>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465036" tIns="232518" rIns="465036" bIns="232518" rtlCol="0" anchor="ctr"/>
          <a:lstStyle/>
          <a:p>
            <a:pPr algn="ctr" eaLnBrk="1" latinLnBrk="0" hangingPunct="1"/>
            <a:endParaRPr kumimoji="0" lang="en-US"/>
          </a:p>
        </p:txBody>
      </p:sp>
      <p:sp>
        <p:nvSpPr>
          <p:cNvPr id="2" name="Title 1"/>
          <p:cNvSpPr>
            <a:spLocks noGrp="1"/>
          </p:cNvSpPr>
          <p:nvPr>
            <p:ph type="title"/>
          </p:nvPr>
        </p:nvSpPr>
        <p:spPr>
          <a:xfrm>
            <a:off x="2926080" y="6434248"/>
            <a:ext cx="10621670" cy="8651661"/>
          </a:xfrm>
        </p:spPr>
        <p:txBody>
          <a:bodyPr vert="horz" lIns="232518" tIns="232518" rIns="232518" bIns="232518" anchor="b"/>
          <a:lstStyle>
            <a:lvl1pPr algn="l">
              <a:buNone/>
              <a:defRPr sz="102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2926080" y="15464025"/>
            <a:ext cx="10607040" cy="11913616"/>
          </a:xfrm>
        </p:spPr>
        <p:txBody>
          <a:bodyPr lIns="325525" rIns="232518" bIns="232518" anchor="t"/>
          <a:lstStyle>
            <a:lvl1pPr marL="0" indent="0" algn="l">
              <a:spcBef>
                <a:spcPts val="1271"/>
              </a:spcBef>
              <a:buFontTx/>
              <a:buNone/>
              <a:defRPr sz="6600"/>
            </a:lvl1pPr>
            <a:lvl2pPr>
              <a:defRPr sz="6100"/>
            </a:lvl2pPr>
            <a:lvl3pPr>
              <a:defRPr sz="5100"/>
            </a:lvl3pPr>
            <a:lvl4pPr>
              <a:defRPr sz="4600"/>
            </a:lvl4pPr>
            <a:lvl5pPr>
              <a:defRPr sz="46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38770560" y="34748049"/>
            <a:ext cx="2926080" cy="1996017"/>
          </a:xfrm>
        </p:spPr>
        <p:txBody>
          <a:bodyPr/>
          <a:lstStyle/>
          <a:p>
            <a:pPr>
              <a:defRPr/>
            </a:pPr>
            <a:fld id="{C41EE818-8662-4C77-9299-DF616D2C129B}" type="slidenum">
              <a:rPr lang="en-US" smtClean="0"/>
              <a:pPr>
                <a:defRPr/>
              </a:pPr>
              <a:t>‹#›</a:t>
            </a:fld>
            <a:endParaRPr lang="en-US"/>
          </a:p>
        </p:txBody>
      </p:sp>
      <p:sp>
        <p:nvSpPr>
          <p:cNvPr id="3" name="Picture Placeholder 2"/>
          <p:cNvSpPr>
            <a:spLocks noGrp="1"/>
          </p:cNvSpPr>
          <p:nvPr>
            <p:ph type="pic" idx="1"/>
          </p:nvPr>
        </p:nvSpPr>
        <p:spPr>
          <a:xfrm rot="420000">
            <a:off x="16731806" y="6557360"/>
            <a:ext cx="22165056" cy="21494496"/>
          </a:xfrm>
          <a:prstGeom prst="rect">
            <a:avLst/>
          </a:prstGeom>
          <a:solidFill>
            <a:schemeClr val="bg2"/>
          </a:solidFill>
          <a:ln w="3000" cap="rnd">
            <a:solidFill>
              <a:srgbClr val="C0C0C0"/>
            </a:solidFill>
            <a:round/>
          </a:ln>
          <a:effectLst/>
        </p:spPr>
        <p:txBody>
          <a:bodyPr/>
          <a:lstStyle>
            <a:lvl1pPr marL="0" indent="0">
              <a:buNone/>
              <a:defRPr sz="16300"/>
            </a:lvl1pPr>
          </a:lstStyle>
          <a:p>
            <a:r>
              <a:rPr kumimoji="0" lang="en-US"/>
              <a:t>Click icon to add picture</a:t>
            </a:r>
            <a:endParaRPr kumimoji="0" lang="en-US" dirty="0"/>
          </a:p>
        </p:txBody>
      </p:sp>
      <p:sp>
        <p:nvSpPr>
          <p:cNvPr id="10" name="Freeform 9"/>
          <p:cNvSpPr>
            <a:spLocks/>
          </p:cNvSpPr>
          <p:nvPr/>
        </p:nvSpPr>
        <p:spPr bwMode="auto">
          <a:xfrm flipV="1">
            <a:off x="-45720" y="31797413"/>
            <a:ext cx="43982640" cy="5692987"/>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465036" tIns="232518" rIns="465036" bIns="232518"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21031200" y="34001713"/>
            <a:ext cx="22860000" cy="348869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465036" tIns="232518" rIns="465036" bIns="232518"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2194560" y="3849014"/>
            <a:ext cx="39502080" cy="6248400"/>
          </a:xfrm>
          <a:prstGeom prst="rect">
            <a:avLst/>
          </a:prstGeom>
        </p:spPr>
        <p:txBody>
          <a:bodyPr vert="horz" lIns="0" tIns="232518" rIns="0" bIns="0" anchor="b">
            <a:normAutofit/>
          </a:bodyPr>
          <a:lstStyle/>
          <a:p>
            <a:r>
              <a:rPr kumimoji="0" lang="en-US"/>
              <a:t>Click to edit Master title style</a:t>
            </a:r>
          </a:p>
        </p:txBody>
      </p:sp>
      <p:sp>
        <p:nvSpPr>
          <p:cNvPr id="30" name="Text Placeholder 29"/>
          <p:cNvSpPr>
            <a:spLocks noGrp="1"/>
          </p:cNvSpPr>
          <p:nvPr>
            <p:ph type="body" idx="1"/>
          </p:nvPr>
        </p:nvSpPr>
        <p:spPr>
          <a:xfrm>
            <a:off x="2194560" y="10580624"/>
            <a:ext cx="39502080" cy="23993856"/>
          </a:xfrm>
          <a:prstGeom prst="rect">
            <a:avLst/>
          </a:prstGeom>
        </p:spPr>
        <p:txBody>
          <a:bodyPr vert="horz" lIns="465036" tIns="232518" rIns="465036" bIns="232518">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2194560" y="34748049"/>
            <a:ext cx="10241280" cy="1996017"/>
          </a:xfrm>
          <a:prstGeom prst="rect">
            <a:avLst/>
          </a:prstGeom>
        </p:spPr>
        <p:txBody>
          <a:bodyPr vert="horz" lIns="0" tIns="0" rIns="0" bIns="0" anchor="b"/>
          <a:lstStyle>
            <a:lvl1pPr algn="l" eaLnBrk="1" latinLnBrk="0" hangingPunct="1">
              <a:defRPr kumimoji="0" sz="61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12801600" y="34748049"/>
            <a:ext cx="16093440" cy="1996017"/>
          </a:xfrm>
          <a:prstGeom prst="rect">
            <a:avLst/>
          </a:prstGeom>
        </p:spPr>
        <p:txBody>
          <a:bodyPr vert="horz" lIns="0" tIns="0" rIns="0" bIns="0" anchor="b"/>
          <a:lstStyle>
            <a:lvl1pPr algn="l" eaLnBrk="1" latinLnBrk="0" hangingPunct="1">
              <a:defRPr kumimoji="0" sz="61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38039040" y="34748049"/>
            <a:ext cx="3657600" cy="1996017"/>
          </a:xfrm>
          <a:prstGeom prst="rect">
            <a:avLst/>
          </a:prstGeom>
        </p:spPr>
        <p:txBody>
          <a:bodyPr vert="horz" lIns="0" tIns="0" rIns="0" bIns="0" anchor="b"/>
          <a:lstStyle>
            <a:lvl1pPr algn="r" eaLnBrk="1" latinLnBrk="0" hangingPunct="1">
              <a:defRPr kumimoji="0" sz="6100">
                <a:solidFill>
                  <a:schemeClr val="tx2">
                    <a:shade val="90000"/>
                  </a:schemeClr>
                </a:solidFill>
              </a:defRPr>
            </a:lvl1pPr>
          </a:lstStyle>
          <a:p>
            <a:pPr>
              <a:defRPr/>
            </a:pPr>
            <a:fld id="{78F051FA-AFAA-4906-B6DF-1B602AD00F14}"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rtl="0" eaLnBrk="1" latinLnBrk="0" hangingPunct="1">
        <a:spcBef>
          <a:spcPct val="0"/>
        </a:spcBef>
        <a:buNone/>
        <a:defRPr kumimoji="0" sz="25400" b="0" kern="1200">
          <a:ln>
            <a:noFill/>
          </a:ln>
          <a:solidFill>
            <a:schemeClr val="tx2"/>
          </a:solidFill>
          <a:effectLst/>
          <a:latin typeface="+mj-lt"/>
          <a:ea typeface="+mj-ea"/>
          <a:cs typeface="+mj-cs"/>
        </a:defRPr>
      </a:lvl1pPr>
    </p:titleStyle>
    <p:bodyStyle>
      <a:lvl1pPr marL="1395109" indent="-1395109" algn="l" rtl="0" eaLnBrk="1" latinLnBrk="0" hangingPunct="1">
        <a:spcBef>
          <a:spcPct val="20000"/>
        </a:spcBef>
        <a:buClr>
          <a:schemeClr val="accent3"/>
        </a:buClr>
        <a:buSzPct val="95000"/>
        <a:buFont typeface="Wingdings 2"/>
        <a:buChar char=""/>
        <a:defRPr kumimoji="0" sz="13200" kern="1200">
          <a:solidFill>
            <a:schemeClr val="tx1"/>
          </a:solidFill>
          <a:latin typeface="+mn-lt"/>
          <a:ea typeface="+mn-ea"/>
          <a:cs typeface="+mn-cs"/>
        </a:defRPr>
      </a:lvl1pPr>
      <a:lvl2pPr marL="3255255" indent="-1255598" algn="l" rtl="0" eaLnBrk="1" latinLnBrk="0" hangingPunct="1">
        <a:spcBef>
          <a:spcPct val="20000"/>
        </a:spcBef>
        <a:buClr>
          <a:schemeClr val="accent1"/>
        </a:buClr>
        <a:buSzPct val="85000"/>
        <a:buFont typeface="Wingdings 2"/>
        <a:buChar char=""/>
        <a:defRPr kumimoji="0" sz="12200" kern="1200">
          <a:solidFill>
            <a:schemeClr val="tx1"/>
          </a:solidFill>
          <a:latin typeface="+mn-lt"/>
          <a:ea typeface="+mn-ea"/>
          <a:cs typeface="+mn-cs"/>
        </a:defRPr>
      </a:lvl2pPr>
      <a:lvl3pPr marL="4650364" indent="-1255598" algn="l" rtl="0" eaLnBrk="1" latinLnBrk="0" hangingPunct="1">
        <a:spcBef>
          <a:spcPct val="20000"/>
        </a:spcBef>
        <a:buClr>
          <a:schemeClr val="accent2"/>
        </a:buClr>
        <a:buSzPct val="70000"/>
        <a:buFont typeface="Wingdings 2"/>
        <a:buChar char=""/>
        <a:defRPr kumimoji="0" sz="10700" kern="1200">
          <a:solidFill>
            <a:schemeClr val="tx1"/>
          </a:solidFill>
          <a:latin typeface="+mn-lt"/>
          <a:ea typeface="+mn-ea"/>
          <a:cs typeface="+mn-cs"/>
        </a:defRPr>
      </a:lvl3pPr>
      <a:lvl4pPr marL="6045473" indent="-1069584" algn="l" rtl="0" eaLnBrk="1" latinLnBrk="0" hangingPunct="1">
        <a:spcBef>
          <a:spcPct val="20000"/>
        </a:spcBef>
        <a:buClr>
          <a:schemeClr val="accent3"/>
        </a:buClr>
        <a:buSzPct val="65000"/>
        <a:buFont typeface="Wingdings 2"/>
        <a:buChar char=""/>
        <a:defRPr kumimoji="0" sz="10200" kern="1200">
          <a:solidFill>
            <a:schemeClr val="tx1"/>
          </a:solidFill>
          <a:latin typeface="+mn-lt"/>
          <a:ea typeface="+mn-ea"/>
          <a:cs typeface="+mn-cs"/>
        </a:defRPr>
      </a:lvl4pPr>
      <a:lvl5pPr marL="7440583" indent="-1069584" algn="l" rtl="0" eaLnBrk="1" latinLnBrk="0" hangingPunct="1">
        <a:spcBef>
          <a:spcPct val="20000"/>
        </a:spcBef>
        <a:buClr>
          <a:schemeClr val="accent4"/>
        </a:buClr>
        <a:buSzPct val="65000"/>
        <a:buFont typeface="Wingdings 2"/>
        <a:buChar char=""/>
        <a:defRPr kumimoji="0" sz="10200" kern="1200">
          <a:solidFill>
            <a:schemeClr val="tx1"/>
          </a:solidFill>
          <a:latin typeface="+mn-lt"/>
          <a:ea typeface="+mn-ea"/>
          <a:cs typeface="+mn-cs"/>
        </a:defRPr>
      </a:lvl5pPr>
      <a:lvl6pPr marL="8835692" indent="-1069584" algn="l" rtl="0" eaLnBrk="1" latinLnBrk="0" hangingPunct="1">
        <a:spcBef>
          <a:spcPct val="20000"/>
        </a:spcBef>
        <a:buClr>
          <a:schemeClr val="accent5"/>
        </a:buClr>
        <a:buSzPct val="80000"/>
        <a:buFont typeface="Wingdings 2"/>
        <a:buChar char=""/>
        <a:defRPr kumimoji="0" sz="9200" kern="1200">
          <a:solidFill>
            <a:schemeClr val="tx1"/>
          </a:solidFill>
          <a:latin typeface="+mn-lt"/>
          <a:ea typeface="+mn-ea"/>
          <a:cs typeface="+mn-cs"/>
        </a:defRPr>
      </a:lvl6pPr>
      <a:lvl7pPr marL="9765765" indent="-930073" algn="l" rtl="0" eaLnBrk="1" latinLnBrk="0" hangingPunct="1">
        <a:spcBef>
          <a:spcPct val="20000"/>
        </a:spcBef>
        <a:buClr>
          <a:schemeClr val="accent6"/>
        </a:buClr>
        <a:buSzPct val="80000"/>
        <a:buFont typeface="Wingdings 2"/>
        <a:buChar char=""/>
        <a:defRPr kumimoji="0" sz="8100" kern="1200" baseline="0">
          <a:solidFill>
            <a:schemeClr val="tx1"/>
          </a:solidFill>
          <a:latin typeface="+mn-lt"/>
          <a:ea typeface="+mn-ea"/>
          <a:cs typeface="+mn-cs"/>
        </a:defRPr>
      </a:lvl7pPr>
      <a:lvl8pPr marL="11160874" indent="-930073" algn="l" rtl="0" eaLnBrk="1" latinLnBrk="0" hangingPunct="1">
        <a:spcBef>
          <a:spcPct val="20000"/>
        </a:spcBef>
        <a:buClr>
          <a:schemeClr val="tx2"/>
        </a:buClr>
        <a:buChar char="•"/>
        <a:defRPr kumimoji="0" sz="8100" kern="1200">
          <a:solidFill>
            <a:schemeClr val="tx1"/>
          </a:solidFill>
          <a:latin typeface="+mn-lt"/>
          <a:ea typeface="+mn-ea"/>
          <a:cs typeface="+mn-cs"/>
        </a:defRPr>
      </a:lvl8pPr>
      <a:lvl9pPr marL="12555983" indent="-930073" algn="l" rtl="0" eaLnBrk="1" latinLnBrk="0" hangingPunct="1">
        <a:spcBef>
          <a:spcPct val="20000"/>
        </a:spcBef>
        <a:buClr>
          <a:schemeClr val="tx2"/>
        </a:buClr>
        <a:buFontTx/>
        <a:buChar char="•"/>
        <a:defRPr kumimoji="0" sz="71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325182" algn="l" rtl="0" eaLnBrk="1" latinLnBrk="0" hangingPunct="1">
        <a:defRPr kumimoji="0" kern="1200">
          <a:solidFill>
            <a:schemeClr val="tx1"/>
          </a:solidFill>
          <a:latin typeface="+mn-lt"/>
          <a:ea typeface="+mn-ea"/>
          <a:cs typeface="+mn-cs"/>
        </a:defRPr>
      </a:lvl2pPr>
      <a:lvl3pPr marL="4650364" algn="l" rtl="0" eaLnBrk="1" latinLnBrk="0" hangingPunct="1">
        <a:defRPr kumimoji="0" kern="1200">
          <a:solidFill>
            <a:schemeClr val="tx1"/>
          </a:solidFill>
          <a:latin typeface="+mn-lt"/>
          <a:ea typeface="+mn-ea"/>
          <a:cs typeface="+mn-cs"/>
        </a:defRPr>
      </a:lvl3pPr>
      <a:lvl4pPr marL="6975546" algn="l" rtl="0" eaLnBrk="1" latinLnBrk="0" hangingPunct="1">
        <a:defRPr kumimoji="0" kern="1200">
          <a:solidFill>
            <a:schemeClr val="tx1"/>
          </a:solidFill>
          <a:latin typeface="+mn-lt"/>
          <a:ea typeface="+mn-ea"/>
          <a:cs typeface="+mn-cs"/>
        </a:defRPr>
      </a:lvl4pPr>
      <a:lvl5pPr marL="9300728" algn="l" rtl="0" eaLnBrk="1" latinLnBrk="0" hangingPunct="1">
        <a:defRPr kumimoji="0" kern="1200">
          <a:solidFill>
            <a:schemeClr val="tx1"/>
          </a:solidFill>
          <a:latin typeface="+mn-lt"/>
          <a:ea typeface="+mn-ea"/>
          <a:cs typeface="+mn-cs"/>
        </a:defRPr>
      </a:lvl5pPr>
      <a:lvl6pPr marL="11625910" algn="l" rtl="0" eaLnBrk="1" latinLnBrk="0" hangingPunct="1">
        <a:defRPr kumimoji="0" kern="1200">
          <a:solidFill>
            <a:schemeClr val="tx1"/>
          </a:solidFill>
          <a:latin typeface="+mn-lt"/>
          <a:ea typeface="+mn-ea"/>
          <a:cs typeface="+mn-cs"/>
        </a:defRPr>
      </a:lvl6pPr>
      <a:lvl7pPr marL="13951092" algn="l" rtl="0" eaLnBrk="1" latinLnBrk="0" hangingPunct="1">
        <a:defRPr kumimoji="0" kern="1200">
          <a:solidFill>
            <a:schemeClr val="tx1"/>
          </a:solidFill>
          <a:latin typeface="+mn-lt"/>
          <a:ea typeface="+mn-ea"/>
          <a:cs typeface="+mn-cs"/>
        </a:defRPr>
      </a:lvl7pPr>
      <a:lvl8pPr marL="16276274" algn="l" rtl="0" eaLnBrk="1" latinLnBrk="0" hangingPunct="1">
        <a:defRPr kumimoji="0" kern="1200">
          <a:solidFill>
            <a:schemeClr val="tx1"/>
          </a:solidFill>
          <a:latin typeface="+mn-lt"/>
          <a:ea typeface="+mn-ea"/>
          <a:cs typeface="+mn-cs"/>
        </a:defRPr>
      </a:lvl8pPr>
      <a:lvl9pPr marL="18601456"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hyperlink" Target="http://dx.doi.org/10.1002/2017EF000701" TargetMode="External"/><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doi.org/10.1038/s41558-021-01236-x" TargetMode="External"/><Relationship Id="rId11" Type="http://schemas.openxmlformats.org/officeDocument/2006/relationships/image" Target="../media/image6.png"/><Relationship Id="rId5" Type="http://schemas.openxmlformats.org/officeDocument/2006/relationships/hyperlink" Target="https://doi.org/10.1038/nclimate2553" TargetMode="External"/><Relationship Id="rId15" Type="http://schemas.openxmlformats.org/officeDocument/2006/relationships/image" Target="../media/image10.png"/><Relationship Id="rId10" Type="http://schemas.openxmlformats.org/officeDocument/2006/relationships/image" Target="../media/image5.png"/><Relationship Id="rId19" Type="http://schemas.openxmlformats.org/officeDocument/2006/relationships/image" Target="../media/image14.png"/><Relationship Id="rId4" Type="http://schemas.openxmlformats.org/officeDocument/2006/relationships/hyperlink" Target="https://doi.org/10.1126/science.abl8976" TargetMode="External"/><Relationship Id="rId9" Type="http://schemas.openxmlformats.org/officeDocument/2006/relationships/image" Target="../media/image4.pn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7EC742-C388-61A4-ACCF-C2020F179702}"/>
              </a:ext>
            </a:extLst>
          </p:cNvPr>
          <p:cNvSpPr/>
          <p:nvPr/>
        </p:nvSpPr>
        <p:spPr>
          <a:xfrm>
            <a:off x="8470389" y="30175200"/>
            <a:ext cx="10501739" cy="6400800"/>
          </a:xfrm>
          <a:prstGeom prst="rect">
            <a:avLst/>
          </a:prstGeom>
          <a:ln w="76200">
            <a:solidFill>
              <a:srgbClr val="3184BD"/>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2" name="Rectangle 241"/>
          <p:cNvSpPr/>
          <p:nvPr/>
        </p:nvSpPr>
        <p:spPr>
          <a:xfrm>
            <a:off x="932748" y="4447276"/>
            <a:ext cx="12805354" cy="9595672"/>
          </a:xfrm>
          <a:prstGeom prst="rect">
            <a:avLst/>
          </a:prstGeom>
          <a:ln w="76200">
            <a:solidFill>
              <a:srgbClr val="3184BD"/>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1" name="Rectangle 250"/>
          <p:cNvSpPr/>
          <p:nvPr/>
        </p:nvSpPr>
        <p:spPr>
          <a:xfrm>
            <a:off x="30403800" y="5037985"/>
            <a:ext cx="12573000" cy="14126736"/>
          </a:xfrm>
          <a:prstGeom prst="rect">
            <a:avLst/>
          </a:prstGeom>
          <a:ln w="76200">
            <a:solidFill>
              <a:srgbClr val="3184BD"/>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81" name="Rectangle 280"/>
          <p:cNvSpPr/>
          <p:nvPr/>
        </p:nvSpPr>
        <p:spPr>
          <a:xfrm>
            <a:off x="19431001" y="19621921"/>
            <a:ext cx="23545800" cy="13982279"/>
          </a:xfrm>
          <a:prstGeom prst="rect">
            <a:avLst/>
          </a:prstGeom>
          <a:ln w="76200">
            <a:solidFill>
              <a:srgbClr val="3184BD"/>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2" name="Rectangle 121"/>
          <p:cNvSpPr/>
          <p:nvPr/>
        </p:nvSpPr>
        <p:spPr>
          <a:xfrm>
            <a:off x="914561" y="14395823"/>
            <a:ext cx="7086439" cy="22180177"/>
          </a:xfrm>
          <a:prstGeom prst="rect">
            <a:avLst/>
          </a:prstGeom>
          <a:ln w="76200">
            <a:solidFill>
              <a:srgbClr val="3184BD"/>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2" name="Rectangle 61">
            <a:extLst>
              <a:ext uri="{FF2B5EF4-FFF2-40B4-BE49-F238E27FC236}">
                <a16:creationId xmlns:a16="http://schemas.microsoft.com/office/drawing/2014/main" id="{EACA948B-B194-8F97-77C4-7C8CC3630A0D}"/>
              </a:ext>
            </a:extLst>
          </p:cNvPr>
          <p:cNvSpPr/>
          <p:nvPr/>
        </p:nvSpPr>
        <p:spPr>
          <a:xfrm>
            <a:off x="8471663" y="14403889"/>
            <a:ext cx="10509006" cy="15344971"/>
          </a:xfrm>
          <a:prstGeom prst="rect">
            <a:avLst/>
          </a:prstGeom>
          <a:ln w="76200">
            <a:solidFill>
              <a:srgbClr val="3184BD"/>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5" name="Rectangle 254"/>
          <p:cNvSpPr/>
          <p:nvPr/>
        </p:nvSpPr>
        <p:spPr>
          <a:xfrm>
            <a:off x="37913733" y="34061400"/>
            <a:ext cx="5064340" cy="2514600"/>
          </a:xfrm>
          <a:prstGeom prst="rect">
            <a:avLst/>
          </a:prstGeom>
          <a:ln w="76200">
            <a:solidFill>
              <a:srgbClr val="3184BD"/>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56" name="Text Box 8"/>
          <p:cNvSpPr txBox="1">
            <a:spLocks noChangeArrowheads="1"/>
          </p:cNvSpPr>
          <p:nvPr/>
        </p:nvSpPr>
        <p:spPr bwMode="auto">
          <a:xfrm>
            <a:off x="37912458" y="34792920"/>
            <a:ext cx="5064341" cy="1719391"/>
          </a:xfrm>
          <a:prstGeom prst="rect">
            <a:avLst/>
          </a:prstGeom>
          <a:noFill/>
          <a:ln w="9525">
            <a:noFill/>
            <a:miter lim="800000"/>
            <a:headEnd/>
            <a:tailEnd/>
          </a:ln>
        </p:spPr>
        <p:txBody>
          <a:bodyPr wrap="square" lIns="117800" tIns="58901" rIns="117800" bIns="58901">
            <a:spAutoFit/>
          </a:bodyPr>
          <a:lstStyle/>
          <a:p>
            <a:pPr algn="just" defTabSz="5305425">
              <a:spcAft>
                <a:spcPts val="1800"/>
              </a:spcAft>
            </a:pPr>
            <a:r>
              <a:rPr lang="en-US" sz="2600" dirty="0"/>
              <a:t>This material is based upon work supported by the National Science Foundation under Grant No. 1855982.</a:t>
            </a:r>
            <a:endParaRPr lang="en-US" sz="2600" dirty="0">
              <a:latin typeface="CMU Bright" panose="02000603000000000000" pitchFamily="2" charset="0"/>
              <a:ea typeface="CMU Bright" panose="02000603000000000000" pitchFamily="2" charset="0"/>
              <a:cs typeface="CMU Bright" panose="02000603000000000000" pitchFamily="2" charset="0"/>
            </a:endParaRPr>
          </a:p>
        </p:txBody>
      </p:sp>
      <p:sp>
        <p:nvSpPr>
          <p:cNvPr id="257" name="Rectangle 256"/>
          <p:cNvSpPr/>
          <p:nvPr/>
        </p:nvSpPr>
        <p:spPr>
          <a:xfrm>
            <a:off x="37911184" y="34061400"/>
            <a:ext cx="5066889" cy="685800"/>
          </a:xfrm>
          <a:prstGeom prst="rect">
            <a:avLst/>
          </a:prstGeom>
          <a:solidFill>
            <a:srgbClr val="3184BD"/>
          </a:solidFill>
          <a:ln w="76200">
            <a:noFill/>
          </a:ln>
        </p:spPr>
        <p:style>
          <a:lnRef idx="2">
            <a:schemeClr val="accent2">
              <a:shade val="50000"/>
            </a:schemeClr>
          </a:lnRef>
          <a:fillRef idx="1">
            <a:schemeClr val="accent2"/>
          </a:fillRef>
          <a:effectRef idx="0">
            <a:schemeClr val="accent2"/>
          </a:effectRef>
          <a:fontRef idx="minor">
            <a:schemeClr val="lt1"/>
          </a:fontRef>
        </p:style>
        <p:txBody>
          <a:bodyPr lIns="365760" rtlCol="0" anchor="ctr"/>
          <a:lstStyle/>
          <a:p>
            <a:r>
              <a:rPr lang="en-US" sz="3600" dirty="0">
                <a:effectLst>
                  <a:outerShdw blurRad="38100" dist="38100" dir="2700000" algn="tl">
                    <a:srgbClr val="000000">
                      <a:alpha val="43137"/>
                    </a:srgbClr>
                  </a:outerShdw>
                </a:effectLst>
                <a:latin typeface="CMU Sans Serif" panose="02000603000000000000" pitchFamily="2" charset="0"/>
                <a:ea typeface="CMU Sans Serif" panose="02000603000000000000" pitchFamily="2" charset="0"/>
                <a:cs typeface="CMU Sans Serif" panose="02000603000000000000" pitchFamily="2" charset="0"/>
              </a:rPr>
              <a:t>Acknowledgements</a:t>
            </a:r>
            <a:endParaRPr lang="en-US" sz="3200" dirty="0">
              <a:effectLst>
                <a:outerShdw blurRad="38100" dist="38100" dir="2700000" algn="tl">
                  <a:srgbClr val="000000">
                    <a:alpha val="43137"/>
                  </a:srgbClr>
                </a:outerShdw>
              </a:effectLst>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030" name="Rectangle 4"/>
          <p:cNvSpPr>
            <a:spLocks noChangeArrowheads="1"/>
          </p:cNvSpPr>
          <p:nvPr/>
        </p:nvSpPr>
        <p:spPr bwMode="auto">
          <a:xfrm>
            <a:off x="914400" y="655187"/>
            <a:ext cx="29709983" cy="2334944"/>
          </a:xfrm>
          <a:prstGeom prst="rect">
            <a:avLst/>
          </a:prstGeom>
          <a:noFill/>
          <a:ln w="9525">
            <a:noFill/>
            <a:miter lim="800000"/>
            <a:headEnd/>
            <a:tailEnd/>
          </a:ln>
        </p:spPr>
        <p:txBody>
          <a:bodyPr wrap="square" lIns="117800" tIns="58901" rIns="117800" bIns="58901" anchor="ctr">
            <a:spAutoFit/>
          </a:bodyPr>
          <a:lstStyle/>
          <a:p>
            <a:pPr defTabSz="1279525"/>
            <a:r>
              <a:rPr lang="en-US" sz="7200" dirty="0">
                <a:latin typeface="CMU Bright" panose="02000603000000000000"/>
              </a:rPr>
              <a:t>Scenario discovery with an integrated assessment model to identify robust, policy-relevant scenarios for capacity expansion in Latin America</a:t>
            </a:r>
            <a:endParaRPr lang="en-US" sz="7200" dirty="0">
              <a:solidFill>
                <a:srgbClr val="3333CC"/>
              </a:solidFill>
              <a:latin typeface="CMU Bright" panose="02000603000000000000"/>
              <a:ea typeface="CMU Sans Serif" panose="02000603000000000000" pitchFamily="2" charset="0"/>
              <a:cs typeface="CMU Sans Serif" panose="02000603000000000000" pitchFamily="2" charset="0"/>
            </a:endParaRPr>
          </a:p>
        </p:txBody>
      </p:sp>
      <p:sp>
        <p:nvSpPr>
          <p:cNvPr id="1035" name="Text Box 123"/>
          <p:cNvSpPr txBox="1">
            <a:spLocks noChangeArrowheads="1"/>
          </p:cNvSpPr>
          <p:nvPr/>
        </p:nvSpPr>
        <p:spPr bwMode="auto">
          <a:xfrm>
            <a:off x="861752" y="3200400"/>
            <a:ext cx="17651852" cy="867930"/>
          </a:xfrm>
          <a:prstGeom prst="rect">
            <a:avLst/>
          </a:prstGeom>
          <a:noFill/>
          <a:ln w="9525">
            <a:noFill/>
            <a:miter lim="800000"/>
            <a:headEnd/>
            <a:tailEnd/>
          </a:ln>
        </p:spPr>
        <p:txBody>
          <a:bodyPr wrap="square" lIns="128016" tIns="64008" rIns="128016" bIns="64008">
            <a:spAutoFit/>
          </a:bodyPr>
          <a:lstStyle/>
          <a:p>
            <a:pPr defTabSz="1279525">
              <a:spcAft>
                <a:spcPts val="300"/>
              </a:spcAft>
            </a:pPr>
            <a:r>
              <a:rPr lang="en-US" sz="4800" dirty="0">
                <a:latin typeface="CMU Bright" panose="02000603000000000000" pitchFamily="2" charset="0"/>
                <a:ea typeface="CMU Bright" panose="02000603000000000000" pitchFamily="2" charset="0"/>
                <a:cs typeface="CMU Bright" panose="02000603000000000000" pitchFamily="2" charset="0"/>
              </a:rPr>
              <a:t>Jacob Wessel</a:t>
            </a:r>
            <a:r>
              <a:rPr lang="en-US" sz="4800" baseline="30000" dirty="0">
                <a:latin typeface="CMU Bright" panose="02000603000000000000" pitchFamily="2" charset="0"/>
                <a:ea typeface="CMU Bright" panose="02000603000000000000" pitchFamily="2" charset="0"/>
                <a:cs typeface="CMU Bright" panose="02000603000000000000" pitchFamily="2" charset="0"/>
              </a:rPr>
              <a:t>1*</a:t>
            </a:r>
            <a:r>
              <a:rPr lang="en-US" sz="4800" dirty="0">
                <a:latin typeface="CMU Bright" panose="02000603000000000000" pitchFamily="2" charset="0"/>
                <a:ea typeface="CMU Bright" panose="02000603000000000000" pitchFamily="2" charset="0"/>
                <a:cs typeface="CMU Bright" panose="02000603000000000000" pitchFamily="2" charset="0"/>
              </a:rPr>
              <a:t>, Jonathan Lamontagne</a:t>
            </a:r>
            <a:r>
              <a:rPr lang="en-US" sz="4800" baseline="30000" dirty="0">
                <a:latin typeface="CMU Bright" panose="02000603000000000000" pitchFamily="2" charset="0"/>
                <a:ea typeface="CMU Bright" panose="02000603000000000000" pitchFamily="2" charset="0"/>
                <a:cs typeface="CMU Bright" panose="02000603000000000000" pitchFamily="2" charset="0"/>
              </a:rPr>
              <a:t>1</a:t>
            </a:r>
            <a:r>
              <a:rPr lang="en-US" sz="4800" dirty="0">
                <a:latin typeface="CMU Bright" panose="02000603000000000000" pitchFamily="2" charset="0"/>
                <a:ea typeface="CMU Bright" panose="02000603000000000000" pitchFamily="2" charset="0"/>
                <a:cs typeface="CMU Bright" panose="02000603000000000000" pitchFamily="2" charset="0"/>
              </a:rPr>
              <a:t>, Gokul Iyer</a:t>
            </a:r>
            <a:r>
              <a:rPr lang="en-US" sz="4800" baseline="30000" dirty="0">
                <a:latin typeface="CMU Bright" panose="02000603000000000000" pitchFamily="2" charset="0"/>
                <a:ea typeface="CMU Bright" panose="02000603000000000000" pitchFamily="2" charset="0"/>
                <a:cs typeface="CMU Bright" panose="02000603000000000000" pitchFamily="2" charset="0"/>
              </a:rPr>
              <a:t>2,3</a:t>
            </a:r>
            <a:r>
              <a:rPr lang="en-US" sz="4800" dirty="0">
                <a:latin typeface="CMU Bright" panose="02000603000000000000" pitchFamily="2" charset="0"/>
                <a:ea typeface="CMU Bright" panose="02000603000000000000" pitchFamily="2" charset="0"/>
                <a:cs typeface="CMU Bright" panose="02000603000000000000" pitchFamily="2" charset="0"/>
              </a:rPr>
              <a:t>, Thomas Wild</a:t>
            </a:r>
            <a:r>
              <a:rPr lang="en-US" sz="4800" baseline="30000" dirty="0">
                <a:latin typeface="CMU Bright" panose="02000603000000000000" pitchFamily="2" charset="0"/>
                <a:ea typeface="CMU Bright" panose="02000603000000000000" pitchFamily="2" charset="0"/>
                <a:cs typeface="CMU Bright" panose="02000603000000000000" pitchFamily="2" charset="0"/>
              </a:rPr>
              <a:t>2,3</a:t>
            </a:r>
            <a:endParaRPr lang="en-US" sz="4400" dirty="0">
              <a:latin typeface="CMU Bright" panose="02000603000000000000" pitchFamily="2" charset="0"/>
              <a:ea typeface="CMU Bright" panose="02000603000000000000" pitchFamily="2" charset="0"/>
              <a:cs typeface="CMU Bright" panose="02000603000000000000" pitchFamily="2" charset="0"/>
            </a:endParaRPr>
          </a:p>
        </p:txBody>
      </p:sp>
      <p:sp>
        <p:nvSpPr>
          <p:cNvPr id="244" name="Rectangle 243"/>
          <p:cNvSpPr/>
          <p:nvPr/>
        </p:nvSpPr>
        <p:spPr>
          <a:xfrm>
            <a:off x="909902" y="4441895"/>
            <a:ext cx="12842288" cy="1463040"/>
          </a:xfrm>
          <a:prstGeom prst="rect">
            <a:avLst/>
          </a:prstGeom>
          <a:solidFill>
            <a:srgbClr val="3184BD"/>
          </a:solidFill>
          <a:ln w="76200">
            <a:noFill/>
          </a:ln>
        </p:spPr>
        <p:style>
          <a:lnRef idx="2">
            <a:schemeClr val="accent2">
              <a:shade val="50000"/>
            </a:schemeClr>
          </a:lnRef>
          <a:fillRef idx="1">
            <a:schemeClr val="accent2"/>
          </a:fillRef>
          <a:effectRef idx="0">
            <a:schemeClr val="accent2"/>
          </a:effectRef>
          <a:fontRef idx="minor">
            <a:schemeClr val="lt1"/>
          </a:fontRef>
        </p:style>
        <p:txBody>
          <a:bodyPr lIns="1371600" rtlCol="0" anchor="ctr"/>
          <a:lstStyle/>
          <a:p>
            <a:r>
              <a:rPr lang="en-US" sz="4400" dirty="0">
                <a:effectLst>
                  <a:outerShdw blurRad="38100" dist="38100" dir="2700000" algn="tl">
                    <a:srgbClr val="000000">
                      <a:alpha val="43137"/>
                    </a:srgbClr>
                  </a:outerShdw>
                </a:effectLst>
                <a:latin typeface="CMU Sans Serif" panose="02000603000000000000" pitchFamily="2" charset="0"/>
                <a:ea typeface="CMU Sans Serif" panose="02000603000000000000" pitchFamily="2" charset="0"/>
                <a:cs typeface="CMU Sans Serif" panose="02000603000000000000" pitchFamily="2" charset="0"/>
              </a:rPr>
              <a:t>Motivation and Context</a:t>
            </a:r>
          </a:p>
        </p:txBody>
      </p:sp>
      <p:sp>
        <p:nvSpPr>
          <p:cNvPr id="253" name="Rectangle 252"/>
          <p:cNvSpPr/>
          <p:nvPr/>
        </p:nvSpPr>
        <p:spPr>
          <a:xfrm>
            <a:off x="30403800" y="5033216"/>
            <a:ext cx="12624336" cy="1506597"/>
          </a:xfrm>
          <a:prstGeom prst="rect">
            <a:avLst/>
          </a:prstGeom>
          <a:solidFill>
            <a:srgbClr val="3184BD"/>
          </a:solidFill>
          <a:ln w="76200">
            <a:noFill/>
          </a:ln>
        </p:spPr>
        <p:style>
          <a:lnRef idx="2">
            <a:schemeClr val="accent2">
              <a:shade val="50000"/>
            </a:schemeClr>
          </a:lnRef>
          <a:fillRef idx="1">
            <a:schemeClr val="accent2"/>
          </a:fillRef>
          <a:effectRef idx="0">
            <a:schemeClr val="accent2"/>
          </a:effectRef>
          <a:fontRef idx="minor">
            <a:schemeClr val="lt1"/>
          </a:fontRef>
        </p:style>
        <p:txBody>
          <a:bodyPr lIns="1371600" rtlCol="0" anchor="ctr"/>
          <a:lstStyle/>
          <a:p>
            <a:r>
              <a:rPr lang="en-US" sz="4800" dirty="0">
                <a:effectLst>
                  <a:outerShdw blurRad="38100" dist="38100" dir="2700000" algn="tl">
                    <a:srgbClr val="000000">
                      <a:alpha val="43137"/>
                    </a:srgbClr>
                  </a:outerShdw>
                </a:effectLst>
                <a:latin typeface="CMU Sans Serif" panose="02000603000000000000" pitchFamily="2" charset="0"/>
                <a:ea typeface="CMU Sans Serif" panose="02000603000000000000" pitchFamily="2" charset="0"/>
                <a:cs typeface="CMU Sans Serif" panose="02000603000000000000" pitchFamily="2" charset="0"/>
              </a:rPr>
              <a:t>Generation Mix and Stranded Asset Risk</a:t>
            </a:r>
            <a:endParaRPr lang="en-US" sz="4400" dirty="0">
              <a:effectLst>
                <a:outerShdw blurRad="38100" dist="38100" dir="2700000" algn="tl">
                  <a:srgbClr val="000000">
                    <a:alpha val="43137"/>
                  </a:srgbClr>
                </a:outerShdw>
              </a:effectLst>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262" name="Rectangle 261"/>
          <p:cNvSpPr/>
          <p:nvPr/>
        </p:nvSpPr>
        <p:spPr>
          <a:xfrm>
            <a:off x="19431000" y="34061400"/>
            <a:ext cx="18076333" cy="2514600"/>
          </a:xfrm>
          <a:prstGeom prst="rect">
            <a:avLst/>
          </a:prstGeom>
          <a:ln w="76200">
            <a:solidFill>
              <a:srgbClr val="3184BD"/>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3" name="Text Box 8"/>
          <p:cNvSpPr txBox="1">
            <a:spLocks noChangeArrowheads="1"/>
          </p:cNvSpPr>
          <p:nvPr/>
        </p:nvSpPr>
        <p:spPr bwMode="auto">
          <a:xfrm>
            <a:off x="19428386" y="34937676"/>
            <a:ext cx="18078947" cy="1427003"/>
          </a:xfrm>
          <a:prstGeom prst="rect">
            <a:avLst/>
          </a:prstGeom>
          <a:noFill/>
          <a:ln w="9525">
            <a:noFill/>
            <a:miter lim="800000"/>
            <a:headEnd/>
            <a:tailEnd/>
          </a:ln>
        </p:spPr>
        <p:txBody>
          <a:bodyPr wrap="square" lIns="117800" tIns="58901" rIns="117800" bIns="58901" anchor="ctr">
            <a:spAutoFit/>
          </a:bodyPr>
          <a:lstStyle/>
          <a:p>
            <a:pPr defTabSz="5305425">
              <a:spcAft>
                <a:spcPts val="200"/>
              </a:spcAft>
            </a:pPr>
            <a:r>
              <a:rPr lang="en-US" sz="2000" dirty="0">
                <a:latin typeface="CMU Bright" panose="02000603000000000000" pitchFamily="2" charset="0"/>
                <a:ea typeface="CMU Bright" panose="02000603000000000000" pitchFamily="2" charset="0"/>
                <a:cs typeface="CMU Bright" panose="02000603000000000000" pitchFamily="2" charset="0"/>
              </a:rPr>
              <a:t>[1] Lamontagne et al. (2018), Large Ensemble Analytic Framework for Consequence‐Driven Discovery of Climate Change Scenarios, </a:t>
            </a:r>
            <a:r>
              <a:rPr lang="en-US" sz="2000" i="1" dirty="0">
                <a:latin typeface="CMU Bright" panose="02000603000000000000" pitchFamily="2" charset="0"/>
                <a:ea typeface="CMU Bright" panose="02000603000000000000" pitchFamily="2" charset="0"/>
                <a:cs typeface="CMU Bright" panose="02000603000000000000" pitchFamily="2" charset="0"/>
              </a:rPr>
              <a:t>Earth’s Future</a:t>
            </a:r>
            <a:r>
              <a:rPr lang="en-US" sz="2000" dirty="0">
                <a:latin typeface="CMU Bright" panose="02000603000000000000" pitchFamily="2" charset="0"/>
                <a:ea typeface="CMU Bright" panose="02000603000000000000" pitchFamily="2" charset="0"/>
                <a:cs typeface="CMU Bright" panose="02000603000000000000" pitchFamily="2" charset="0"/>
              </a:rPr>
              <a:t>. </a:t>
            </a:r>
            <a:r>
              <a:rPr lang="en-US" sz="1800" dirty="0">
                <a:latin typeface="CMU Bright" panose="02000603000000000000" pitchFamily="2" charset="0"/>
                <a:ea typeface="CMU Bright" panose="02000603000000000000" pitchFamily="2" charset="0"/>
                <a:cs typeface="CMU Bright" panose="02000603000000000000" pitchFamily="2" charset="0"/>
                <a:hlinkClick r:id="rId3">
                  <a:extLst>
                    <a:ext uri="{A12FA001-AC4F-418D-AE19-62706E023703}">
                      <ahyp:hlinkClr xmlns:ahyp="http://schemas.microsoft.com/office/drawing/2018/hyperlinkcolor" val="tx"/>
                    </a:ext>
                  </a:extLst>
                </a:hlinkClick>
              </a:rPr>
              <a:t>10.1002/2017EF000701</a:t>
            </a:r>
            <a:endParaRPr lang="en-US" sz="1800" dirty="0">
              <a:latin typeface="CMU Bright" panose="02000603000000000000" pitchFamily="2" charset="0"/>
              <a:ea typeface="CMU Bright" panose="02000603000000000000" pitchFamily="2" charset="0"/>
              <a:cs typeface="CMU Bright" panose="02000603000000000000" pitchFamily="2" charset="0"/>
            </a:endParaRPr>
          </a:p>
          <a:p>
            <a:pPr>
              <a:spcAft>
                <a:spcPts val="200"/>
              </a:spcAft>
            </a:pPr>
            <a:r>
              <a:rPr lang="en-US" sz="2000" dirty="0">
                <a:latin typeface="CMU Bright" panose="02000603000000000000" pitchFamily="2" charset="0"/>
                <a:ea typeface="CMU Bright" panose="02000603000000000000" pitchFamily="2" charset="0"/>
                <a:cs typeface="CMU Bright" panose="02000603000000000000" pitchFamily="2" charset="0"/>
              </a:rPr>
              <a:t>[2] Ou et al. (2021), Can updated climate pledges limit warming well below 2°C?, </a:t>
            </a:r>
            <a:r>
              <a:rPr lang="en-US" sz="2000" i="1" dirty="0">
                <a:latin typeface="CMU Bright" panose="02000603000000000000" pitchFamily="2" charset="0"/>
                <a:ea typeface="CMU Bright" panose="02000603000000000000" pitchFamily="2" charset="0"/>
                <a:cs typeface="CMU Bright" panose="02000603000000000000" pitchFamily="2" charset="0"/>
              </a:rPr>
              <a:t>Science. </a:t>
            </a:r>
            <a:r>
              <a:rPr lang="en-US" sz="1800" dirty="0">
                <a:latin typeface="CMU Bright" panose="02000603000000000000" pitchFamily="2" charset="0"/>
                <a:ea typeface="CMU Bright" panose="02000603000000000000" pitchFamily="2" charset="0"/>
                <a:cs typeface="CMU Bright" panose="02000603000000000000" pitchFamily="2" charset="0"/>
                <a:hlinkClick r:id="rId4">
                  <a:extLst>
                    <a:ext uri="{A12FA001-AC4F-418D-AE19-62706E023703}">
                      <ahyp:hlinkClr xmlns:ahyp="http://schemas.microsoft.com/office/drawing/2018/hyperlinkcolor" val="tx"/>
                    </a:ext>
                  </a:extLst>
                </a:hlinkClick>
              </a:rPr>
              <a:t>10.1126/science.abl8976</a:t>
            </a:r>
            <a:endParaRPr lang="en-US" sz="1800" dirty="0">
              <a:latin typeface="CMU Bright" panose="02000603000000000000" pitchFamily="2" charset="0"/>
              <a:ea typeface="CMU Bright" panose="02000603000000000000" pitchFamily="2" charset="0"/>
              <a:cs typeface="CMU Bright" panose="02000603000000000000" pitchFamily="2" charset="0"/>
            </a:endParaRPr>
          </a:p>
          <a:p>
            <a:pPr algn="just" defTabSz="5305425">
              <a:spcAft>
                <a:spcPts val="200"/>
              </a:spcAft>
            </a:pPr>
            <a:r>
              <a:rPr lang="en-US" sz="2000" dirty="0">
                <a:latin typeface="CMU Bright" panose="02000603000000000000" pitchFamily="2" charset="0"/>
                <a:ea typeface="CMU Bright" panose="02000603000000000000" pitchFamily="2" charset="0"/>
                <a:cs typeface="CMU Bright" panose="02000603000000000000" pitchFamily="2" charset="0"/>
              </a:rPr>
              <a:t>[3] Iyer et al. (2015), Improved representation of investment decisions in assessments of CO2 mitigation, </a:t>
            </a:r>
            <a:r>
              <a:rPr lang="en-US" sz="2000" i="1" dirty="0">
                <a:latin typeface="CMU Bright" panose="02000603000000000000" pitchFamily="2" charset="0"/>
                <a:ea typeface="CMU Bright" panose="02000603000000000000" pitchFamily="2" charset="0"/>
                <a:cs typeface="CMU Bright" panose="02000603000000000000" pitchFamily="2" charset="0"/>
              </a:rPr>
              <a:t>Nature Clim Change</a:t>
            </a:r>
            <a:r>
              <a:rPr lang="en-US" sz="2000" dirty="0">
                <a:latin typeface="CMU Bright" panose="02000603000000000000" pitchFamily="2" charset="0"/>
                <a:ea typeface="CMU Bright" panose="02000603000000000000" pitchFamily="2" charset="0"/>
                <a:cs typeface="CMU Bright" panose="02000603000000000000" pitchFamily="2" charset="0"/>
              </a:rPr>
              <a:t>. </a:t>
            </a:r>
            <a:r>
              <a:rPr lang="en-US" sz="1800" dirty="0">
                <a:latin typeface="CMU Bright" panose="02000603000000000000" pitchFamily="2" charset="0"/>
                <a:ea typeface="CMU Bright" panose="02000603000000000000" pitchFamily="2" charset="0"/>
                <a:cs typeface="CMU Bright" panose="02000603000000000000" pitchFamily="2" charset="0"/>
                <a:hlinkClick r:id="rId5">
                  <a:extLst>
                    <a:ext uri="{A12FA001-AC4F-418D-AE19-62706E023703}">
                      <ahyp:hlinkClr xmlns:ahyp="http://schemas.microsoft.com/office/drawing/2018/hyperlinkcolor" val="tx"/>
                    </a:ext>
                  </a:extLst>
                </a:hlinkClick>
              </a:rPr>
              <a:t>10.1038/nclimate2553</a:t>
            </a:r>
            <a:endParaRPr lang="en-US" sz="1800" dirty="0">
              <a:latin typeface="CMU Bright" panose="02000603000000000000" pitchFamily="2" charset="0"/>
              <a:ea typeface="CMU Bright" panose="02000603000000000000" pitchFamily="2" charset="0"/>
              <a:cs typeface="CMU Bright" panose="02000603000000000000" pitchFamily="2" charset="0"/>
            </a:endParaRPr>
          </a:p>
          <a:p>
            <a:pPr algn="just" defTabSz="5305425">
              <a:spcAft>
                <a:spcPts val="200"/>
              </a:spcAft>
            </a:pPr>
            <a:r>
              <a:rPr lang="en-US" sz="2000" dirty="0">
                <a:latin typeface="CMU Bright" panose="02000603000000000000" pitchFamily="2" charset="0"/>
                <a:ea typeface="CMU Bright" panose="02000603000000000000" pitchFamily="2" charset="0"/>
                <a:cs typeface="CMU Bright" panose="02000603000000000000" pitchFamily="2" charset="0"/>
              </a:rPr>
              <a:t>[4] Gambhir et al. (2022), Near-term transition and longer-term physical climate risks of greenhouse gas emissions pathways, </a:t>
            </a:r>
            <a:r>
              <a:rPr lang="en-US" sz="2000" i="1" dirty="0">
                <a:latin typeface="CMU Bright" panose="02000603000000000000" pitchFamily="2" charset="0"/>
                <a:ea typeface="CMU Bright" panose="02000603000000000000" pitchFamily="2" charset="0"/>
                <a:cs typeface="CMU Bright" panose="02000603000000000000" pitchFamily="2" charset="0"/>
              </a:rPr>
              <a:t>Nature Clim Change</a:t>
            </a:r>
            <a:r>
              <a:rPr lang="en-US" sz="2000" dirty="0">
                <a:latin typeface="CMU Bright" panose="02000603000000000000" pitchFamily="2" charset="0"/>
                <a:ea typeface="CMU Bright" panose="02000603000000000000" pitchFamily="2" charset="0"/>
                <a:cs typeface="CMU Bright" panose="02000603000000000000" pitchFamily="2" charset="0"/>
              </a:rPr>
              <a:t>. </a:t>
            </a:r>
            <a:r>
              <a:rPr lang="en-US" sz="1800" dirty="0">
                <a:latin typeface="CMU Bright" panose="02000603000000000000" pitchFamily="2" charset="0"/>
                <a:ea typeface="CMU Bright" panose="02000603000000000000" pitchFamily="2" charset="0"/>
                <a:cs typeface="CMU Bright" panose="02000603000000000000" pitchFamily="2" charset="0"/>
                <a:hlinkClick r:id="rId6">
                  <a:extLst>
                    <a:ext uri="{A12FA001-AC4F-418D-AE19-62706E023703}">
                      <ahyp:hlinkClr xmlns:ahyp="http://schemas.microsoft.com/office/drawing/2018/hyperlinkcolor" val="tx"/>
                    </a:ext>
                  </a:extLst>
                </a:hlinkClick>
              </a:rPr>
              <a:t>10.1038/s41558-021-01236-x</a:t>
            </a:r>
            <a:endParaRPr lang="en-US" sz="2000" dirty="0">
              <a:latin typeface="CMU Bright" panose="02000603000000000000" pitchFamily="2" charset="0"/>
              <a:ea typeface="CMU Bright" panose="02000603000000000000" pitchFamily="2" charset="0"/>
              <a:cs typeface="CMU Bright" panose="02000603000000000000" pitchFamily="2" charset="0"/>
            </a:endParaRPr>
          </a:p>
        </p:txBody>
      </p:sp>
      <p:sp>
        <p:nvSpPr>
          <p:cNvPr id="264" name="Rectangle 263"/>
          <p:cNvSpPr/>
          <p:nvPr/>
        </p:nvSpPr>
        <p:spPr>
          <a:xfrm>
            <a:off x="19428386" y="34099316"/>
            <a:ext cx="18078947" cy="685800"/>
          </a:xfrm>
          <a:prstGeom prst="rect">
            <a:avLst/>
          </a:prstGeom>
          <a:solidFill>
            <a:srgbClr val="3184BD"/>
          </a:solidFill>
          <a:ln w="76200">
            <a:noFill/>
          </a:ln>
        </p:spPr>
        <p:style>
          <a:lnRef idx="2">
            <a:schemeClr val="accent2">
              <a:shade val="50000"/>
            </a:schemeClr>
          </a:lnRef>
          <a:fillRef idx="1">
            <a:schemeClr val="accent2"/>
          </a:fillRef>
          <a:effectRef idx="0">
            <a:schemeClr val="accent2"/>
          </a:effectRef>
          <a:fontRef idx="minor">
            <a:schemeClr val="lt1"/>
          </a:fontRef>
        </p:style>
        <p:txBody>
          <a:bodyPr lIns="365760" rtlCol="0" anchor="ctr"/>
          <a:lstStyle/>
          <a:p>
            <a:r>
              <a:rPr lang="en-US" sz="3600" dirty="0">
                <a:effectLst>
                  <a:outerShdw blurRad="38100" dist="38100" dir="2700000" algn="tl">
                    <a:srgbClr val="000000">
                      <a:alpha val="43137"/>
                    </a:srgbClr>
                  </a:outerShdw>
                </a:effectLst>
                <a:latin typeface="CMU Sans Serif" panose="02000603000000000000" pitchFamily="2" charset="0"/>
                <a:ea typeface="CMU Sans Serif" panose="02000603000000000000" pitchFamily="2" charset="0"/>
                <a:cs typeface="CMU Sans Serif" panose="02000603000000000000" pitchFamily="2" charset="0"/>
              </a:rPr>
              <a:t>References</a:t>
            </a:r>
            <a:endParaRPr lang="en-US" sz="3200" dirty="0">
              <a:effectLst>
                <a:outerShdw blurRad="38100" dist="38100" dir="2700000" algn="tl">
                  <a:srgbClr val="000000">
                    <a:alpha val="43137"/>
                  </a:srgbClr>
                </a:outerShdw>
              </a:effectLst>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85" name="Rectangle 84"/>
          <p:cNvSpPr/>
          <p:nvPr/>
        </p:nvSpPr>
        <p:spPr>
          <a:xfrm>
            <a:off x="19431000" y="19659600"/>
            <a:ext cx="23593135" cy="1463040"/>
          </a:xfrm>
          <a:prstGeom prst="rect">
            <a:avLst/>
          </a:prstGeom>
          <a:solidFill>
            <a:srgbClr val="3184BD"/>
          </a:solidFill>
          <a:ln w="76200">
            <a:noFill/>
          </a:ln>
        </p:spPr>
        <p:style>
          <a:lnRef idx="2">
            <a:schemeClr val="accent2">
              <a:shade val="50000"/>
            </a:schemeClr>
          </a:lnRef>
          <a:fillRef idx="1">
            <a:schemeClr val="accent2"/>
          </a:fillRef>
          <a:effectRef idx="0">
            <a:schemeClr val="accent2"/>
          </a:effectRef>
          <a:fontRef idx="minor">
            <a:schemeClr val="lt1"/>
          </a:fontRef>
        </p:style>
        <p:txBody>
          <a:bodyPr lIns="1371600" rtlCol="0" anchor="ctr"/>
          <a:lstStyle/>
          <a:p>
            <a:r>
              <a:rPr lang="en-US" sz="4800" dirty="0">
                <a:effectLst>
                  <a:outerShdw blurRad="38100" dist="38100" dir="2700000" algn="tl">
                    <a:srgbClr val="000000">
                      <a:alpha val="43137"/>
                    </a:srgbClr>
                  </a:outerShdw>
                </a:effectLst>
                <a:latin typeface="CMU Sans Serif" panose="02000603000000000000" pitchFamily="2" charset="0"/>
                <a:ea typeface="CMU Sans Serif" panose="02000603000000000000" pitchFamily="2" charset="0"/>
                <a:cs typeface="CMU Sans Serif" panose="02000603000000000000" pitchFamily="2" charset="0"/>
              </a:rPr>
              <a:t>Tradeoffs Across Metrics</a:t>
            </a:r>
          </a:p>
        </p:txBody>
      </p:sp>
      <p:sp>
        <p:nvSpPr>
          <p:cNvPr id="5" name="Rectangle 4"/>
          <p:cNvSpPr/>
          <p:nvPr/>
        </p:nvSpPr>
        <p:spPr>
          <a:xfrm>
            <a:off x="28803600" y="3196575"/>
            <a:ext cx="9829800" cy="1692771"/>
          </a:xfrm>
          <a:prstGeom prst="rect">
            <a:avLst/>
          </a:prstGeom>
        </p:spPr>
        <p:txBody>
          <a:bodyPr wrap="square">
            <a:spAutoFit/>
          </a:bodyPr>
          <a:lstStyle/>
          <a:p>
            <a:pPr algn="r" defTabSz="1279525"/>
            <a:r>
              <a:rPr lang="en-US" sz="2600" baseline="30000" dirty="0">
                <a:solidFill>
                  <a:srgbClr val="666666"/>
                </a:solidFill>
                <a:latin typeface="CMU Bright" panose="02000603000000000000" pitchFamily="2" charset="0"/>
                <a:ea typeface="CMU Bright" panose="02000603000000000000" pitchFamily="2" charset="0"/>
                <a:cs typeface="CMU Bright" panose="02000603000000000000" pitchFamily="2" charset="0"/>
              </a:rPr>
              <a:t>1</a:t>
            </a:r>
            <a:r>
              <a:rPr lang="en-US" sz="2600" dirty="0">
                <a:solidFill>
                  <a:srgbClr val="666666"/>
                </a:solidFill>
                <a:latin typeface="CMU Bright" panose="02000603000000000000" pitchFamily="2" charset="0"/>
                <a:ea typeface="CMU Bright" panose="02000603000000000000" pitchFamily="2" charset="0"/>
                <a:cs typeface="CMU Bright" panose="02000603000000000000" pitchFamily="2" charset="0"/>
              </a:rPr>
              <a:t>Civil and Environmental Engineering, Tufts University</a:t>
            </a:r>
          </a:p>
          <a:p>
            <a:pPr algn="r" defTabSz="1279525"/>
            <a:r>
              <a:rPr lang="en-US" sz="2600" baseline="30000" dirty="0">
                <a:solidFill>
                  <a:srgbClr val="666666"/>
                </a:solidFill>
                <a:latin typeface="CMU Bright" panose="02000603000000000000" pitchFamily="2" charset="0"/>
                <a:ea typeface="CMU Bright" panose="02000603000000000000" pitchFamily="2" charset="0"/>
                <a:cs typeface="CMU Bright" panose="02000603000000000000" pitchFamily="2" charset="0"/>
              </a:rPr>
              <a:t>2</a:t>
            </a:r>
            <a:r>
              <a:rPr lang="en-US" sz="2600" dirty="0">
                <a:solidFill>
                  <a:srgbClr val="666666"/>
                </a:solidFill>
                <a:latin typeface="CMU Bright" panose="02000603000000000000" pitchFamily="2" charset="0"/>
                <a:ea typeface="CMU Bright" panose="02000603000000000000" pitchFamily="2" charset="0"/>
                <a:cs typeface="CMU Bright" panose="02000603000000000000" pitchFamily="2" charset="0"/>
              </a:rPr>
              <a:t>Civil and Environmental Engineering, University of Maryland</a:t>
            </a:r>
            <a:endParaRPr lang="en-US" sz="2600" baseline="30000" dirty="0">
              <a:solidFill>
                <a:srgbClr val="666666"/>
              </a:solidFill>
              <a:latin typeface="CMU Bright" panose="02000603000000000000" pitchFamily="2" charset="0"/>
              <a:ea typeface="CMU Bright" panose="02000603000000000000" pitchFamily="2" charset="0"/>
              <a:cs typeface="CMU Bright" panose="02000603000000000000" pitchFamily="2" charset="0"/>
            </a:endParaRPr>
          </a:p>
          <a:p>
            <a:pPr lvl="0" algn="r" defTabSz="1279525"/>
            <a:r>
              <a:rPr lang="en-US" sz="2600" baseline="30000" dirty="0">
                <a:solidFill>
                  <a:srgbClr val="666666"/>
                </a:solidFill>
                <a:latin typeface="CMU Bright" panose="02000603000000000000" pitchFamily="2" charset="0"/>
                <a:ea typeface="CMU Bright" panose="02000603000000000000" pitchFamily="2" charset="0"/>
                <a:cs typeface="CMU Bright" panose="02000603000000000000" pitchFamily="2" charset="0"/>
              </a:rPr>
              <a:t>3</a:t>
            </a:r>
            <a:r>
              <a:rPr lang="en-US" sz="2600" dirty="0">
                <a:solidFill>
                  <a:srgbClr val="666666"/>
                </a:solidFill>
                <a:latin typeface="CMU Bright" panose="02000603000000000000" pitchFamily="2" charset="0"/>
                <a:ea typeface="CMU Bright" panose="02000603000000000000" pitchFamily="2" charset="0"/>
                <a:cs typeface="CMU Bright" panose="02000603000000000000" pitchFamily="2" charset="0"/>
              </a:rPr>
              <a:t>Joint Global Change Research Institute, Pacific Northwest National Lab</a:t>
            </a:r>
          </a:p>
          <a:p>
            <a:pPr lvl="0" algn="r" defTabSz="1279525"/>
            <a:r>
              <a:rPr lang="en-US" sz="2600" i="1" dirty="0">
                <a:solidFill>
                  <a:srgbClr val="666666"/>
                </a:solidFill>
                <a:latin typeface="CMU Bright" panose="02000603000000000000" pitchFamily="2" charset="0"/>
                <a:ea typeface="CMU Bright" panose="02000603000000000000" pitchFamily="2" charset="0"/>
                <a:cs typeface="CMU Bright" panose="02000603000000000000" pitchFamily="2" charset="0"/>
              </a:rPr>
              <a:t>*Corresponding author: jwesse03@tufts.edu</a:t>
            </a:r>
          </a:p>
        </p:txBody>
      </p:sp>
      <p:sp>
        <p:nvSpPr>
          <p:cNvPr id="127" name="Rectangle 126"/>
          <p:cNvSpPr/>
          <p:nvPr/>
        </p:nvSpPr>
        <p:spPr>
          <a:xfrm>
            <a:off x="903871" y="14401800"/>
            <a:ext cx="7086439" cy="1463040"/>
          </a:xfrm>
          <a:prstGeom prst="rect">
            <a:avLst/>
          </a:prstGeom>
          <a:solidFill>
            <a:srgbClr val="3184BD"/>
          </a:solidFill>
          <a:ln w="76200">
            <a:noFill/>
          </a:ln>
        </p:spPr>
        <p:style>
          <a:lnRef idx="2">
            <a:schemeClr val="accent2">
              <a:shade val="50000"/>
            </a:schemeClr>
          </a:lnRef>
          <a:fillRef idx="1">
            <a:schemeClr val="accent2"/>
          </a:fillRef>
          <a:effectRef idx="0">
            <a:schemeClr val="accent2"/>
          </a:effectRef>
          <a:fontRef idx="minor">
            <a:schemeClr val="lt1"/>
          </a:fontRef>
        </p:style>
        <p:txBody>
          <a:bodyPr lIns="1371600" rtlCol="0" anchor="ctr"/>
          <a:lstStyle/>
          <a:p>
            <a:r>
              <a:rPr lang="en-US" sz="4800" dirty="0">
                <a:effectLst>
                  <a:outerShdw blurRad="38100" dist="38100" dir="2700000" algn="tl">
                    <a:srgbClr val="000000">
                      <a:alpha val="43137"/>
                    </a:srgbClr>
                  </a:outerShdw>
                </a:effectLst>
                <a:latin typeface="CMU Sans Serif" panose="02000603000000000000" pitchFamily="2" charset="0"/>
                <a:ea typeface="CMU Sans Serif" panose="02000603000000000000" pitchFamily="2" charset="0"/>
                <a:cs typeface="CMU Sans Serif" panose="02000603000000000000" pitchFamily="2" charset="0"/>
              </a:rPr>
              <a:t>Feature Importance</a:t>
            </a:r>
            <a:endParaRPr lang="en-US" sz="4400" dirty="0">
              <a:effectLst>
                <a:outerShdw blurRad="38100" dist="38100" dir="2700000" algn="tl">
                  <a:srgbClr val="000000">
                    <a:alpha val="43137"/>
                  </a:srgbClr>
                </a:outerShdw>
              </a:effectLst>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40" name="Text Box 315"/>
          <p:cNvSpPr txBox="1">
            <a:spLocks noChangeArrowheads="1"/>
          </p:cNvSpPr>
          <p:nvPr/>
        </p:nvSpPr>
        <p:spPr bwMode="auto">
          <a:xfrm>
            <a:off x="8594289" y="31648107"/>
            <a:ext cx="4169211" cy="4893647"/>
          </a:xfrm>
          <a:prstGeom prst="rect">
            <a:avLst/>
          </a:prstGeom>
          <a:noFill/>
          <a:ln w="9525">
            <a:noFill/>
            <a:miter lim="800000"/>
            <a:headEnd/>
            <a:tailEnd/>
          </a:ln>
          <a:effectLst/>
        </p:spPr>
        <p:txBody>
          <a:bodyPr wrap="square">
            <a:spAutoFit/>
          </a:bodyPr>
          <a:lstStyle/>
          <a:p>
            <a:pPr defTabSz="914400">
              <a:spcBef>
                <a:spcPct val="50000"/>
              </a:spcBef>
            </a:pPr>
            <a:r>
              <a:rPr lang="en-US" sz="2600" b="1" dirty="0">
                <a:latin typeface="CMU Bright" panose="02000603000000000000" pitchFamily="2" charset="0"/>
                <a:ea typeface="CMU Bright" panose="02000603000000000000" pitchFamily="2" charset="0"/>
                <a:cs typeface="CMU Bright" panose="02000603000000000000" pitchFamily="2" charset="0"/>
              </a:rPr>
              <a:t>Figure 9. </a:t>
            </a:r>
            <a:r>
              <a:rPr lang="en-US" sz="2600" dirty="0">
                <a:latin typeface="CMU Bright" panose="02000603000000000000" pitchFamily="2" charset="0"/>
                <a:ea typeface="CMU Bright" panose="02000603000000000000" pitchFamily="2" charset="0"/>
                <a:cs typeface="CMU Bright" panose="02000603000000000000" pitchFamily="2" charset="0"/>
              </a:rPr>
              <a:t>The proportion of income spent on electricity is an important consideration in energy equity.</a:t>
            </a:r>
            <a:r>
              <a:rPr lang="en-US" sz="2600" b="1" dirty="0">
                <a:latin typeface="CMU Bright" panose="02000603000000000000" pitchFamily="2" charset="0"/>
                <a:ea typeface="CMU Bright" panose="02000603000000000000" pitchFamily="2" charset="0"/>
                <a:cs typeface="CMU Bright" panose="02000603000000000000" pitchFamily="2" charset="0"/>
              </a:rPr>
              <a:t> </a:t>
            </a:r>
            <a:r>
              <a:rPr lang="en-US" sz="2600" dirty="0">
                <a:latin typeface="CMU Bright" panose="02000603000000000000" pitchFamily="2" charset="0"/>
                <a:ea typeface="CMU Bright" panose="02000603000000000000" pitchFamily="2" charset="0"/>
                <a:cs typeface="CMU Bright" panose="02000603000000000000" pitchFamily="2" charset="0"/>
              </a:rPr>
              <a:t>Although aggregated at the regional level here, this metric can still identify average differences. These CDFs plot regional differences in electricity burden between scenarios in 2050 which differ only by implementing NDCs or not.</a:t>
            </a:r>
          </a:p>
        </p:txBody>
      </p:sp>
      <p:sp>
        <p:nvSpPr>
          <p:cNvPr id="44" name="Text Box 8"/>
          <p:cNvSpPr txBox="1">
            <a:spLocks noChangeArrowheads="1"/>
          </p:cNvSpPr>
          <p:nvPr/>
        </p:nvSpPr>
        <p:spPr bwMode="auto">
          <a:xfrm>
            <a:off x="30460134" y="6556498"/>
            <a:ext cx="6293130" cy="7721034"/>
          </a:xfrm>
          <a:prstGeom prst="rect">
            <a:avLst/>
          </a:prstGeom>
          <a:noFill/>
          <a:ln w="9525">
            <a:noFill/>
            <a:miter lim="800000"/>
            <a:headEnd/>
            <a:tailEnd/>
          </a:ln>
        </p:spPr>
        <p:txBody>
          <a:bodyPr wrap="square" lIns="117800" tIns="58901" rIns="117800" bIns="58901">
            <a:spAutoFit/>
          </a:bodyPr>
          <a:lstStyle/>
          <a:p>
            <a:pPr defTabSz="5305425">
              <a:spcAft>
                <a:spcPts val="1200"/>
              </a:spcAft>
            </a:pPr>
            <a:r>
              <a:rPr lang="en-US" sz="2600" b="1" dirty="0">
                <a:latin typeface="CMU Bright" panose="02000603000000000000" pitchFamily="2" charset="0"/>
                <a:ea typeface="CMU Bright" panose="02000603000000000000" pitchFamily="2" charset="0"/>
                <a:cs typeface="CMU Bright" panose="02000603000000000000" pitchFamily="2" charset="0"/>
              </a:rPr>
              <a:t>Figure 3 (right). </a:t>
            </a:r>
            <a:r>
              <a:rPr lang="en-US" sz="2600" dirty="0">
                <a:latin typeface="CMU Bright" panose="02000603000000000000" pitchFamily="2" charset="0"/>
                <a:ea typeface="CMU Bright" panose="02000603000000000000" pitchFamily="2" charset="0"/>
                <a:cs typeface="CMU Bright" panose="02000603000000000000" pitchFamily="2" charset="0"/>
              </a:rPr>
              <a:t>The evolution of Latin America’s generation mix has fundamentally different trajectories when emissions are constrained according to countries’ NDC targets. Compared to the No Policy cases, the violin plots to the right show a distinct tradeoff between fossil-fuel based electricity generation and variable renewable energy from wind and solar. Though it is a minimal share, an opportunity for more baseload from nuclear generation also emerges in the NDC realizations, as well as an increased role for hydrogen in some cases. Also, even with a noticeably declining share over time, hydro continues to be an importance source of electricity, especially for individual countries. The declining generation share is a result of increasing demand without new opportunity for hydropower generation.</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24840" y="885115"/>
            <a:ext cx="4224126" cy="1811754"/>
          </a:xfrm>
          <a:prstGeom prst="rect">
            <a:avLst/>
          </a:prstGeom>
        </p:spPr>
      </p:pic>
      <p:pic>
        <p:nvPicPr>
          <p:cNvPr id="13" name="Picture 12">
            <a:extLst>
              <a:ext uri="{FF2B5EF4-FFF2-40B4-BE49-F238E27FC236}">
                <a16:creationId xmlns:a16="http://schemas.microsoft.com/office/drawing/2014/main" id="{7A4CE515-8D80-4F12-B768-FE7A1DBB984E}"/>
              </a:ext>
            </a:extLst>
          </p:cNvPr>
          <p:cNvPicPr>
            <a:picLocks noChangeAspect="1"/>
          </p:cNvPicPr>
          <p:nvPr/>
        </p:nvPicPr>
        <p:blipFill rotWithShape="1">
          <a:blip r:embed="rId8">
            <a:extLst>
              <a:ext uri="{28A0092B-C50C-407E-A947-70E740481C1C}">
                <a14:useLocalDpi xmlns:a14="http://schemas.microsoft.com/office/drawing/2010/main" val="0"/>
              </a:ext>
            </a:extLst>
          </a:blip>
          <a:srcRect l="17625" t="26440" r="16019" b="26062"/>
          <a:stretch/>
        </p:blipFill>
        <p:spPr>
          <a:xfrm>
            <a:off x="30632400" y="914400"/>
            <a:ext cx="4572000" cy="2127975"/>
          </a:xfrm>
          <a:prstGeom prst="rect">
            <a:avLst/>
          </a:prstGeom>
        </p:spPr>
      </p:pic>
      <p:pic>
        <p:nvPicPr>
          <p:cNvPr id="56" name="Picture 55" descr="A picture containing diagram&#10;&#10;Description automatically generated">
            <a:extLst>
              <a:ext uri="{FF2B5EF4-FFF2-40B4-BE49-F238E27FC236}">
                <a16:creationId xmlns:a16="http://schemas.microsoft.com/office/drawing/2014/main" id="{99F9A997-4B2A-5F7A-E9D0-8F366F51A7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2769" r="8617"/>
          <a:stretch/>
        </p:blipFill>
        <p:spPr>
          <a:xfrm>
            <a:off x="19480924" y="21488400"/>
            <a:ext cx="12510379" cy="11896923"/>
          </a:xfrm>
          <a:prstGeom prst="rect">
            <a:avLst/>
          </a:prstGeom>
        </p:spPr>
      </p:pic>
      <p:sp>
        <p:nvSpPr>
          <p:cNvPr id="42" name="Text Box 8"/>
          <p:cNvSpPr txBox="1">
            <a:spLocks noChangeArrowheads="1"/>
          </p:cNvSpPr>
          <p:nvPr/>
        </p:nvSpPr>
        <p:spPr bwMode="auto">
          <a:xfrm>
            <a:off x="24496700" y="14233207"/>
            <a:ext cx="5804699" cy="4920267"/>
          </a:xfrm>
          <a:prstGeom prst="rect">
            <a:avLst/>
          </a:prstGeom>
          <a:noFill/>
          <a:ln w="9525">
            <a:noFill/>
            <a:miter lim="800000"/>
            <a:headEnd/>
            <a:tailEnd/>
          </a:ln>
        </p:spPr>
        <p:txBody>
          <a:bodyPr wrap="square" lIns="117800" tIns="58901" rIns="117800" bIns="58901">
            <a:spAutoFit/>
          </a:bodyPr>
          <a:lstStyle/>
          <a:p>
            <a:pPr defTabSz="5305425">
              <a:spcAft>
                <a:spcPts val="0"/>
              </a:spcAft>
            </a:pPr>
            <a:r>
              <a:rPr lang="en-US" sz="2600" b="1" dirty="0">
                <a:latin typeface="CMU Bright" panose="02000603000000000000" pitchFamily="2" charset="0"/>
                <a:ea typeface="CMU Bright" panose="02000603000000000000" pitchFamily="2" charset="0"/>
                <a:cs typeface="CMU Bright" panose="02000603000000000000" pitchFamily="2" charset="0"/>
              </a:rPr>
              <a:t>Figure 1.  </a:t>
            </a:r>
            <a:r>
              <a:rPr lang="en-US" sz="2600" dirty="0">
                <a:latin typeface="CMU Bright" panose="02000603000000000000" pitchFamily="2" charset="0"/>
                <a:ea typeface="CMU Bright" panose="02000603000000000000" pitchFamily="2" charset="0"/>
                <a:cs typeface="CMU Bright" panose="02000603000000000000" pitchFamily="2" charset="0"/>
              </a:rPr>
              <a:t>The large multi-dimensional ensemble developed for this work consists of a full factorial sampling of energy-related sensitivities, several of which were adapted from previously published work using earlier versions of GCAM [2-4]. The factors chosen represent a wide range of power system and economic uncertainties consistent with previous analyses in the literature, and outcomes are explored through eight commonly used performance metrics.</a:t>
            </a:r>
          </a:p>
        </p:txBody>
      </p:sp>
      <p:grpSp>
        <p:nvGrpSpPr>
          <p:cNvPr id="88" name="Group 87">
            <a:extLst>
              <a:ext uri="{FF2B5EF4-FFF2-40B4-BE49-F238E27FC236}">
                <a16:creationId xmlns:a16="http://schemas.microsoft.com/office/drawing/2014/main" id="{0D3FD48C-47F8-4A7E-D3FD-568E16618F77}"/>
              </a:ext>
            </a:extLst>
          </p:cNvPr>
          <p:cNvGrpSpPr/>
          <p:nvPr/>
        </p:nvGrpSpPr>
        <p:grpSpPr>
          <a:xfrm>
            <a:off x="14511573" y="3170931"/>
            <a:ext cx="15041825" cy="15883763"/>
            <a:chOff x="-9412050" y="9255059"/>
            <a:chExt cx="7073900" cy="7469848"/>
          </a:xfrm>
        </p:grpSpPr>
        <p:sp>
          <p:nvSpPr>
            <p:cNvPr id="3" name="Freeform 2">
              <a:extLst>
                <a:ext uri="{FF2B5EF4-FFF2-40B4-BE49-F238E27FC236}">
                  <a16:creationId xmlns:a16="http://schemas.microsoft.com/office/drawing/2014/main" id="{05CDE8CC-2FBD-84AE-0641-7DEF37009533}"/>
                </a:ext>
              </a:extLst>
            </p:cNvPr>
            <p:cNvSpPr>
              <a:spLocks/>
            </p:cNvSpPr>
            <p:nvPr/>
          </p:nvSpPr>
          <p:spPr bwMode="auto">
            <a:xfrm>
              <a:off x="-6357700" y="10864784"/>
              <a:ext cx="963612" cy="817562"/>
            </a:xfrm>
            <a:custGeom>
              <a:avLst/>
              <a:gdLst>
                <a:gd name="T0" fmla="*/ 10063 w 963974"/>
                <a:gd name="T1" fmla="*/ 7290 h 817216"/>
                <a:gd name="T2" fmla="*/ 480303 w 963974"/>
                <a:gd name="T3" fmla="*/ 280994 h 817216"/>
                <a:gd name="T4" fmla="*/ 963974 w 963974"/>
                <a:gd name="T5" fmla="*/ 0 h 817216"/>
                <a:gd name="T6" fmla="*/ 481386 w 963974"/>
                <a:gd name="T7" fmla="*/ 817216 h 817216"/>
                <a:gd name="T8" fmla="*/ 0 w 963974"/>
                <a:gd name="T9" fmla="*/ 29816 h 817216"/>
                <a:gd name="T10" fmla="*/ 10063 w 963974"/>
                <a:gd name="T11" fmla="*/ 7290 h 817216"/>
              </a:gdLst>
              <a:ahLst/>
              <a:cxnLst>
                <a:cxn ang="0">
                  <a:pos x="T0" y="T1"/>
                </a:cxn>
                <a:cxn ang="0">
                  <a:pos x="T2" y="T3"/>
                </a:cxn>
                <a:cxn ang="0">
                  <a:pos x="T4" y="T5"/>
                </a:cxn>
                <a:cxn ang="0">
                  <a:pos x="T6" y="T7"/>
                </a:cxn>
                <a:cxn ang="0">
                  <a:pos x="T8" y="T9"/>
                </a:cxn>
                <a:cxn ang="0">
                  <a:pos x="T10" y="T11"/>
                </a:cxn>
              </a:cxnLst>
              <a:rect l="0" t="0" r="r" b="b"/>
              <a:pathLst>
                <a:path w="963974" h="817216">
                  <a:moveTo>
                    <a:pt x="10063" y="7290"/>
                  </a:moveTo>
                  <a:lnTo>
                    <a:pt x="480303" y="280994"/>
                  </a:lnTo>
                  <a:lnTo>
                    <a:pt x="963974" y="0"/>
                  </a:lnTo>
                  <a:lnTo>
                    <a:pt x="481386" y="817216"/>
                  </a:lnTo>
                  <a:lnTo>
                    <a:pt x="0" y="29816"/>
                  </a:lnTo>
                  <a:lnTo>
                    <a:pt x="10063" y="7290"/>
                  </a:lnTo>
                  <a:close/>
                </a:path>
              </a:pathLst>
            </a:custGeom>
            <a:solidFill>
              <a:srgbClr val="C3E5FF"/>
            </a:solidFill>
            <a:ln>
              <a:noFill/>
            </a:ln>
            <a:effectLst>
              <a:outerShdw blurRad="50800" dist="38100" dir="5400000" algn="t" rotWithShape="0">
                <a:srgbClr val="000000">
                  <a:alpha val="39999"/>
                </a:srgbClr>
              </a:outerShdw>
            </a:effectLst>
            <a:extLst>
              <a:ext uri="{91240B29-F687-4F45-9708-019B960494DF}">
                <a14:hiddenLine xmlns:a14="http://schemas.microsoft.com/office/drawing/2010/main" w="25400" cap="flat">
                  <a:solidFill>
                    <a:srgbClr val="000000"/>
                  </a:solidFill>
                  <a:round/>
                  <a:headEnd/>
                  <a:tailEnd/>
                </a14:hiddenLine>
              </a:ext>
            </a:extLst>
          </p:spPr>
          <p:txBody>
            <a:bodyPr vert="horz" wrap="square" lIns="36576" tIns="36576" rIns="36576" bIns="36576" numCol="1" anchor="t" anchorCtr="0" compatLnSpc="1">
              <a:prstTxWarp prst="textNoShape">
                <a:avLst/>
              </a:prstTxWarp>
            </a:bodyPr>
            <a:lstStyle/>
            <a:p>
              <a:endParaRPr lang="en-US"/>
            </a:p>
          </p:txBody>
        </p:sp>
        <p:cxnSp>
          <p:nvCxnSpPr>
            <p:cNvPr id="1027" name="AutoShape 3">
              <a:extLst>
                <a:ext uri="{FF2B5EF4-FFF2-40B4-BE49-F238E27FC236}">
                  <a16:creationId xmlns:a16="http://schemas.microsoft.com/office/drawing/2014/main" id="{14C82182-25C8-5CDE-0E8C-3FD27CF9F07F}"/>
                </a:ext>
              </a:extLst>
            </p:cNvPr>
            <p:cNvCxnSpPr>
              <a:cxnSpLocks noChangeShapeType="1"/>
            </p:cNvCxnSpPr>
            <p:nvPr/>
          </p:nvCxnSpPr>
          <p:spPr bwMode="auto">
            <a:xfrm flipH="1">
              <a:off x="-5876688" y="11107671"/>
              <a:ext cx="0" cy="590550"/>
            </a:xfrm>
            <a:prstGeom prst="straightConnector1">
              <a:avLst/>
            </a:prstGeom>
            <a:noFill/>
            <a:ln w="12700">
              <a:solidFill>
                <a:srgbClr val="004172"/>
              </a:solidFill>
              <a:round/>
              <a:headEnd/>
              <a:tailEnd/>
            </a:ln>
            <a:effectLst>
              <a:outerShdw blurRad="50800" dist="38100" dir="5400000" algn="t" rotWithShape="0">
                <a:srgbClr val="000000">
                  <a:alpha val="39999"/>
                </a:srgbClr>
              </a:outerShdw>
            </a:effectLst>
            <a:extLst>
              <a:ext uri="{909E8E84-426E-40DD-AFC4-6F175D3DCCD1}">
                <a14:hiddenFill xmlns:a14="http://schemas.microsoft.com/office/drawing/2010/main">
                  <a:noFill/>
                </a14:hiddenFill>
              </a:ext>
            </a:extLst>
          </p:spPr>
        </p:cxnSp>
        <p:cxnSp>
          <p:nvCxnSpPr>
            <p:cNvPr id="1028" name="AutoShape 4">
              <a:extLst>
                <a:ext uri="{FF2B5EF4-FFF2-40B4-BE49-F238E27FC236}">
                  <a16:creationId xmlns:a16="http://schemas.microsoft.com/office/drawing/2014/main" id="{F3580D01-B80F-4DA8-23F7-8C4A4DDDC94F}"/>
                </a:ext>
              </a:extLst>
            </p:cNvPr>
            <p:cNvCxnSpPr>
              <a:cxnSpLocks noChangeShapeType="1"/>
            </p:cNvCxnSpPr>
            <p:nvPr/>
          </p:nvCxnSpPr>
          <p:spPr bwMode="auto">
            <a:xfrm>
              <a:off x="-6371123" y="10859118"/>
              <a:ext cx="500318" cy="841996"/>
            </a:xfrm>
            <a:prstGeom prst="straightConnector1">
              <a:avLst/>
            </a:prstGeom>
            <a:noFill/>
            <a:ln w="28575" algn="ctr">
              <a:solidFill>
                <a:srgbClr val="004172"/>
              </a:solidFill>
              <a:round/>
              <a:headEnd/>
              <a:tailEnd/>
            </a:ln>
            <a:effectLst>
              <a:outerShdw blurRad="50800" dist="38100" dir="5400000" algn="t" rotWithShape="0">
                <a:srgbClr val="000000">
                  <a:alpha val="39999"/>
                </a:srgbClr>
              </a:outerShdw>
            </a:effectLst>
            <a:extLst>
              <a:ext uri="{909E8E84-426E-40DD-AFC4-6F175D3DCCD1}">
                <a14:hiddenFill xmlns:a14="http://schemas.microsoft.com/office/drawing/2010/main">
                  <a:noFill/>
                </a14:hiddenFill>
              </a:ext>
            </a:extLst>
          </p:spPr>
        </p:cxnSp>
        <p:cxnSp>
          <p:nvCxnSpPr>
            <p:cNvPr id="1029" name="AutoShape 5">
              <a:extLst>
                <a:ext uri="{FF2B5EF4-FFF2-40B4-BE49-F238E27FC236}">
                  <a16:creationId xmlns:a16="http://schemas.microsoft.com/office/drawing/2014/main" id="{9BA0D86C-6776-1537-BB0D-9DE107AE5CE0}"/>
                </a:ext>
              </a:extLst>
            </p:cNvPr>
            <p:cNvCxnSpPr>
              <a:cxnSpLocks noChangeShapeType="1"/>
            </p:cNvCxnSpPr>
            <p:nvPr/>
          </p:nvCxnSpPr>
          <p:spPr bwMode="auto">
            <a:xfrm flipH="1">
              <a:off x="-5875100" y="10864784"/>
              <a:ext cx="484186" cy="823913"/>
            </a:xfrm>
            <a:prstGeom prst="straightConnector1">
              <a:avLst/>
            </a:prstGeom>
            <a:noFill/>
            <a:ln w="28575" algn="ctr">
              <a:solidFill>
                <a:srgbClr val="004172"/>
              </a:solidFill>
              <a:round/>
              <a:headEnd/>
              <a:tailEnd/>
            </a:ln>
            <a:effectLst>
              <a:outerShdw blurRad="50800" dist="38100" dir="5400000" algn="t" rotWithShape="0">
                <a:srgbClr val="000000">
                  <a:alpha val="39999"/>
                </a:srgbClr>
              </a:outerShdw>
            </a:effectLst>
            <a:extLst>
              <a:ext uri="{909E8E84-426E-40DD-AFC4-6F175D3DCCD1}">
                <a14:hiddenFill xmlns:a14="http://schemas.microsoft.com/office/drawing/2010/main">
                  <a:noFill/>
                </a14:hiddenFill>
              </a:ext>
            </a:extLst>
          </p:spPr>
        </p:cxnSp>
        <p:sp>
          <p:nvSpPr>
            <p:cNvPr id="10" name="AutoShape 6">
              <a:extLst>
                <a:ext uri="{FF2B5EF4-FFF2-40B4-BE49-F238E27FC236}">
                  <a16:creationId xmlns:a16="http://schemas.microsoft.com/office/drawing/2014/main" id="{E5C448DE-567A-CDAD-AB6A-541B2E047361}"/>
                </a:ext>
              </a:extLst>
            </p:cNvPr>
            <p:cNvSpPr>
              <a:spLocks noChangeAspect="1" noChangeArrowheads="1"/>
            </p:cNvSpPr>
            <p:nvPr/>
          </p:nvSpPr>
          <p:spPr bwMode="auto">
            <a:xfrm rot="5400000">
              <a:off x="-6862526" y="9326497"/>
              <a:ext cx="1057275" cy="914400"/>
            </a:xfrm>
            <a:prstGeom prst="hexagon">
              <a:avLst>
                <a:gd name="adj" fmla="val 28906"/>
                <a:gd name="vf" fmla="val 115470"/>
              </a:avLst>
            </a:prstGeom>
            <a:solidFill>
              <a:srgbClr val="EDF7FF"/>
            </a:solidFill>
            <a:ln w="25400" algn="ctr">
              <a:solidFill>
                <a:srgbClr val="0076CE"/>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sz="2600"/>
            </a:p>
          </p:txBody>
        </p:sp>
        <p:sp>
          <p:nvSpPr>
            <p:cNvPr id="11" name="AutoShape 7">
              <a:extLst>
                <a:ext uri="{FF2B5EF4-FFF2-40B4-BE49-F238E27FC236}">
                  <a16:creationId xmlns:a16="http://schemas.microsoft.com/office/drawing/2014/main" id="{35E48C70-CE3B-E3BC-F90E-A8E933EB9832}"/>
                </a:ext>
              </a:extLst>
            </p:cNvPr>
            <p:cNvSpPr>
              <a:spLocks noChangeAspect="1" noChangeArrowheads="1"/>
            </p:cNvSpPr>
            <p:nvPr/>
          </p:nvSpPr>
          <p:spPr bwMode="auto">
            <a:xfrm rot="5400000">
              <a:off x="-7319726" y="10121834"/>
              <a:ext cx="1057275" cy="914400"/>
            </a:xfrm>
            <a:prstGeom prst="hexagon">
              <a:avLst>
                <a:gd name="adj" fmla="val 28906"/>
                <a:gd name="vf" fmla="val 115470"/>
              </a:avLst>
            </a:prstGeom>
            <a:solidFill>
              <a:srgbClr val="EDF7FF"/>
            </a:solidFill>
            <a:ln w="25400" algn="ctr">
              <a:solidFill>
                <a:srgbClr val="0076CE"/>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a:p>
          </p:txBody>
        </p:sp>
        <p:sp>
          <p:nvSpPr>
            <p:cNvPr id="15" name="AutoShape 8">
              <a:extLst>
                <a:ext uri="{FF2B5EF4-FFF2-40B4-BE49-F238E27FC236}">
                  <a16:creationId xmlns:a16="http://schemas.microsoft.com/office/drawing/2014/main" id="{74DC11C6-2E5A-99AF-159E-60BE85286926}"/>
                </a:ext>
              </a:extLst>
            </p:cNvPr>
            <p:cNvSpPr>
              <a:spLocks noChangeAspect="1" noChangeArrowheads="1"/>
            </p:cNvSpPr>
            <p:nvPr/>
          </p:nvSpPr>
          <p:spPr bwMode="auto">
            <a:xfrm rot="5400000">
              <a:off x="-5948126" y="9326497"/>
              <a:ext cx="1057275" cy="914400"/>
            </a:xfrm>
            <a:prstGeom prst="hexagon">
              <a:avLst>
                <a:gd name="adj" fmla="val 28906"/>
                <a:gd name="vf" fmla="val 115470"/>
              </a:avLst>
            </a:prstGeom>
            <a:solidFill>
              <a:srgbClr val="EDF7FF"/>
            </a:solidFill>
            <a:ln w="25400" algn="ctr">
              <a:solidFill>
                <a:srgbClr val="0076CE"/>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a:p>
          </p:txBody>
        </p:sp>
        <p:sp>
          <p:nvSpPr>
            <p:cNvPr id="16" name="AutoShape 9">
              <a:extLst>
                <a:ext uri="{FF2B5EF4-FFF2-40B4-BE49-F238E27FC236}">
                  <a16:creationId xmlns:a16="http://schemas.microsoft.com/office/drawing/2014/main" id="{98452B56-88B2-E2FF-EF75-9DFB967CD684}"/>
                </a:ext>
              </a:extLst>
            </p:cNvPr>
            <p:cNvSpPr>
              <a:spLocks noChangeAspect="1" noChangeArrowheads="1"/>
            </p:cNvSpPr>
            <p:nvPr/>
          </p:nvSpPr>
          <p:spPr bwMode="auto">
            <a:xfrm rot="5400000">
              <a:off x="-5490926" y="10121834"/>
              <a:ext cx="1057275" cy="914400"/>
            </a:xfrm>
            <a:prstGeom prst="hexagon">
              <a:avLst>
                <a:gd name="adj" fmla="val 28906"/>
                <a:gd name="vf" fmla="val 115470"/>
              </a:avLst>
            </a:prstGeom>
            <a:solidFill>
              <a:srgbClr val="EDF7FF"/>
            </a:solidFill>
            <a:ln w="25400" algn="ctr">
              <a:solidFill>
                <a:srgbClr val="0076CE"/>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a:p>
          </p:txBody>
        </p:sp>
        <p:sp>
          <p:nvSpPr>
            <p:cNvPr id="18" name="AutoShape 10">
              <a:extLst>
                <a:ext uri="{FF2B5EF4-FFF2-40B4-BE49-F238E27FC236}">
                  <a16:creationId xmlns:a16="http://schemas.microsoft.com/office/drawing/2014/main" id="{29242AAD-59AD-18D3-3B31-E47A6295CFA7}"/>
                </a:ext>
              </a:extLst>
            </p:cNvPr>
            <p:cNvSpPr>
              <a:spLocks noChangeAspect="1" noChangeArrowheads="1"/>
            </p:cNvSpPr>
            <p:nvPr/>
          </p:nvSpPr>
          <p:spPr bwMode="auto">
            <a:xfrm rot="5400000">
              <a:off x="-6432313" y="10105959"/>
              <a:ext cx="1109663" cy="960437"/>
            </a:xfrm>
            <a:prstGeom prst="hexagon">
              <a:avLst>
                <a:gd name="adj" fmla="val 28884"/>
                <a:gd name="vf" fmla="val 115470"/>
              </a:avLst>
            </a:prstGeom>
            <a:solidFill>
              <a:srgbClr val="C3E5FF"/>
            </a:solidFill>
            <a:ln w="57150" algn="ctr">
              <a:solidFill>
                <a:srgbClr val="004172"/>
              </a:solidFill>
              <a:miter lim="800000"/>
              <a:headEnd/>
              <a:tailEnd/>
            </a:ln>
            <a:effectLst>
              <a:outerShdw blurRad="50800" dist="38100" dir="5400000" algn="t" rotWithShape="0">
                <a:srgbClr val="000000">
                  <a:alpha val="39999"/>
                </a:srgbClr>
              </a:outerShdw>
            </a:effectLst>
          </p:spPr>
          <p:txBody>
            <a:bodyPr rot="10800000" vert="eaVert"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Freeform 11">
              <a:extLst>
                <a:ext uri="{FF2B5EF4-FFF2-40B4-BE49-F238E27FC236}">
                  <a16:creationId xmlns:a16="http://schemas.microsoft.com/office/drawing/2014/main" id="{F984B13B-C35F-BDDE-E38D-8289DFFF23E4}"/>
                </a:ext>
              </a:extLst>
            </p:cNvPr>
            <p:cNvSpPr>
              <a:spLocks/>
            </p:cNvSpPr>
            <p:nvPr/>
          </p:nvSpPr>
          <p:spPr bwMode="auto">
            <a:xfrm>
              <a:off x="-7795975" y="12287184"/>
              <a:ext cx="830262" cy="974725"/>
            </a:xfrm>
            <a:custGeom>
              <a:avLst/>
              <a:gdLst>
                <a:gd name="T0" fmla="*/ 0 w 830701"/>
                <a:gd name="T1" fmla="*/ 0 h 974361"/>
                <a:gd name="T2" fmla="*/ 830701 w 830701"/>
                <a:gd name="T3" fmla="*/ 490697 h 974361"/>
                <a:gd name="T4" fmla="*/ 4897 w 830701"/>
                <a:gd name="T5" fmla="*/ 974361 h 974361"/>
                <a:gd name="T6" fmla="*/ 0 w 830701"/>
                <a:gd name="T7" fmla="*/ 0 h 974361"/>
              </a:gdLst>
              <a:ahLst/>
              <a:cxnLst>
                <a:cxn ang="0">
                  <a:pos x="T0" y="T1"/>
                </a:cxn>
                <a:cxn ang="0">
                  <a:pos x="T2" y="T3"/>
                </a:cxn>
                <a:cxn ang="0">
                  <a:pos x="T4" y="T5"/>
                </a:cxn>
                <a:cxn ang="0">
                  <a:pos x="T6" y="T7"/>
                </a:cxn>
              </a:cxnLst>
              <a:rect l="0" t="0" r="r" b="b"/>
              <a:pathLst>
                <a:path w="830701" h="974361">
                  <a:moveTo>
                    <a:pt x="0" y="0"/>
                  </a:moveTo>
                  <a:lnTo>
                    <a:pt x="830701" y="490697"/>
                  </a:lnTo>
                  <a:lnTo>
                    <a:pt x="4897" y="974361"/>
                  </a:lnTo>
                  <a:lnTo>
                    <a:pt x="0" y="0"/>
                  </a:lnTo>
                  <a:close/>
                </a:path>
              </a:pathLst>
            </a:custGeom>
            <a:solidFill>
              <a:srgbClr val="C7F7D9"/>
            </a:solidFill>
            <a:ln>
              <a:noFill/>
            </a:ln>
            <a:effectLst>
              <a:outerShdw blurRad="50800" dist="38100" dir="5400000" algn="t" rotWithShape="0">
                <a:srgbClr val="000000">
                  <a:alpha val="39999"/>
                </a:srgbClr>
              </a:outerShdw>
            </a:effectLst>
            <a:extLst>
              <a:ext uri="{91240B29-F687-4F45-9708-019B960494DF}">
                <a14:hiddenLine xmlns:a14="http://schemas.microsoft.com/office/drawing/2010/main" w="25400" cap="flat">
                  <a:solidFill>
                    <a:srgbClr val="000000"/>
                  </a:solidFill>
                  <a:round/>
                  <a:headEnd/>
                  <a:tailEnd/>
                </a14:hiddenLine>
              </a:ext>
            </a:extLst>
          </p:spPr>
          <p:txBody>
            <a:bodyPr vert="horz" wrap="square" lIns="36576" tIns="36576" rIns="36576" bIns="36576" numCol="1" anchor="t" anchorCtr="0" compatLnSpc="1">
              <a:prstTxWarp prst="textNoShape">
                <a:avLst/>
              </a:prstTxWarp>
            </a:bodyPr>
            <a:lstStyle/>
            <a:p>
              <a:endParaRPr lang="en-US" dirty="0"/>
            </a:p>
          </p:txBody>
        </p:sp>
        <p:sp>
          <p:nvSpPr>
            <p:cNvPr id="21" name="AutoShape 12">
              <a:extLst>
                <a:ext uri="{FF2B5EF4-FFF2-40B4-BE49-F238E27FC236}">
                  <a16:creationId xmlns:a16="http://schemas.microsoft.com/office/drawing/2014/main" id="{E00611B7-8892-C673-6FD3-D6444CA6EF3B}"/>
                </a:ext>
              </a:extLst>
            </p:cNvPr>
            <p:cNvSpPr>
              <a:spLocks noChangeAspect="1" noChangeArrowheads="1"/>
            </p:cNvSpPr>
            <p:nvPr/>
          </p:nvSpPr>
          <p:spPr bwMode="auto">
            <a:xfrm>
              <a:off x="-8616713" y="11404534"/>
              <a:ext cx="1057275" cy="914400"/>
            </a:xfrm>
            <a:prstGeom prst="hexagon">
              <a:avLst>
                <a:gd name="adj" fmla="val 28906"/>
                <a:gd name="vf" fmla="val 115470"/>
              </a:avLst>
            </a:prstGeom>
            <a:solidFill>
              <a:srgbClr val="F3FDF7"/>
            </a:solidFill>
            <a:ln w="25400" algn="ctr">
              <a:solidFill>
                <a:srgbClr val="18B052"/>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a:p>
          </p:txBody>
        </p:sp>
        <p:sp>
          <p:nvSpPr>
            <p:cNvPr id="22" name="AutoShape 13">
              <a:extLst>
                <a:ext uri="{FF2B5EF4-FFF2-40B4-BE49-F238E27FC236}">
                  <a16:creationId xmlns:a16="http://schemas.microsoft.com/office/drawing/2014/main" id="{BF62B75D-5093-4E16-1EF6-D0BF6E27CBFF}"/>
                </a:ext>
              </a:extLst>
            </p:cNvPr>
            <p:cNvSpPr>
              <a:spLocks noChangeAspect="1" noChangeArrowheads="1"/>
            </p:cNvSpPr>
            <p:nvPr/>
          </p:nvSpPr>
          <p:spPr bwMode="auto">
            <a:xfrm>
              <a:off x="-9412050" y="11861734"/>
              <a:ext cx="1057275" cy="914400"/>
            </a:xfrm>
            <a:prstGeom prst="hexagon">
              <a:avLst>
                <a:gd name="adj" fmla="val 28906"/>
                <a:gd name="vf" fmla="val 115470"/>
              </a:avLst>
            </a:prstGeom>
            <a:solidFill>
              <a:srgbClr val="F3FDF7"/>
            </a:solidFill>
            <a:ln w="25400" algn="ctr">
              <a:solidFill>
                <a:srgbClr val="18B052"/>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a:p>
          </p:txBody>
        </p:sp>
        <p:sp>
          <p:nvSpPr>
            <p:cNvPr id="23" name="AutoShape 14">
              <a:extLst>
                <a:ext uri="{FF2B5EF4-FFF2-40B4-BE49-F238E27FC236}">
                  <a16:creationId xmlns:a16="http://schemas.microsoft.com/office/drawing/2014/main" id="{0B43607F-B621-CF28-27CA-5C0945E518E0}"/>
                </a:ext>
              </a:extLst>
            </p:cNvPr>
            <p:cNvSpPr>
              <a:spLocks noChangeAspect="1" noChangeArrowheads="1"/>
            </p:cNvSpPr>
            <p:nvPr/>
          </p:nvSpPr>
          <p:spPr bwMode="auto">
            <a:xfrm>
              <a:off x="-9412050" y="12776134"/>
              <a:ext cx="1057275" cy="914400"/>
            </a:xfrm>
            <a:prstGeom prst="hexagon">
              <a:avLst>
                <a:gd name="adj" fmla="val 28906"/>
                <a:gd name="vf" fmla="val 115470"/>
              </a:avLst>
            </a:prstGeom>
            <a:solidFill>
              <a:srgbClr val="F3FDF7"/>
            </a:solidFill>
            <a:ln w="25400" algn="ctr">
              <a:solidFill>
                <a:srgbClr val="18B052"/>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a:p>
          </p:txBody>
        </p:sp>
        <p:sp>
          <p:nvSpPr>
            <p:cNvPr id="24" name="AutoShape 15">
              <a:extLst>
                <a:ext uri="{FF2B5EF4-FFF2-40B4-BE49-F238E27FC236}">
                  <a16:creationId xmlns:a16="http://schemas.microsoft.com/office/drawing/2014/main" id="{2A571AF7-4E25-5256-E71A-EC862BA9DEE9}"/>
                </a:ext>
              </a:extLst>
            </p:cNvPr>
            <p:cNvSpPr>
              <a:spLocks noChangeAspect="1" noChangeArrowheads="1"/>
            </p:cNvSpPr>
            <p:nvPr/>
          </p:nvSpPr>
          <p:spPr bwMode="auto">
            <a:xfrm>
              <a:off x="-8616713" y="13233334"/>
              <a:ext cx="1057275" cy="914400"/>
            </a:xfrm>
            <a:prstGeom prst="hexagon">
              <a:avLst>
                <a:gd name="adj" fmla="val 28906"/>
                <a:gd name="vf" fmla="val 115470"/>
              </a:avLst>
            </a:prstGeom>
            <a:solidFill>
              <a:srgbClr val="F3FDF7"/>
            </a:solidFill>
            <a:ln w="25400" algn="ctr">
              <a:solidFill>
                <a:srgbClr val="18B052"/>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a:p>
          </p:txBody>
        </p:sp>
        <p:sp>
          <p:nvSpPr>
            <p:cNvPr id="25" name="AutoShape 16">
              <a:extLst>
                <a:ext uri="{FF2B5EF4-FFF2-40B4-BE49-F238E27FC236}">
                  <a16:creationId xmlns:a16="http://schemas.microsoft.com/office/drawing/2014/main" id="{DD6C0550-B974-A886-6B4D-D3281B264B10}"/>
                </a:ext>
              </a:extLst>
            </p:cNvPr>
            <p:cNvSpPr>
              <a:spLocks noChangeAspect="1" noChangeArrowheads="1"/>
            </p:cNvSpPr>
            <p:nvPr/>
          </p:nvSpPr>
          <p:spPr bwMode="auto">
            <a:xfrm>
              <a:off x="-8645288" y="12295121"/>
              <a:ext cx="1109663" cy="960438"/>
            </a:xfrm>
            <a:prstGeom prst="hexagon">
              <a:avLst>
                <a:gd name="adj" fmla="val 28884"/>
                <a:gd name="vf" fmla="val 115470"/>
              </a:avLst>
            </a:prstGeom>
            <a:solidFill>
              <a:srgbClr val="C7F7D9"/>
            </a:solidFill>
            <a:ln w="57150" algn="ctr">
              <a:solidFill>
                <a:srgbClr val="0C5829"/>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a:p>
          </p:txBody>
        </p:sp>
        <p:cxnSp>
          <p:nvCxnSpPr>
            <p:cNvPr id="1041" name="AutoShape 17">
              <a:extLst>
                <a:ext uri="{FF2B5EF4-FFF2-40B4-BE49-F238E27FC236}">
                  <a16:creationId xmlns:a16="http://schemas.microsoft.com/office/drawing/2014/main" id="{6F4ADD38-7412-FAE9-186E-3623AF083B45}"/>
                </a:ext>
              </a:extLst>
            </p:cNvPr>
            <p:cNvCxnSpPr>
              <a:cxnSpLocks noChangeShapeType="1"/>
            </p:cNvCxnSpPr>
            <p:nvPr/>
          </p:nvCxnSpPr>
          <p:spPr bwMode="auto">
            <a:xfrm flipH="1">
              <a:off x="-7550195" y="12777721"/>
              <a:ext cx="592137" cy="0"/>
            </a:xfrm>
            <a:prstGeom prst="straightConnector1">
              <a:avLst/>
            </a:prstGeom>
            <a:noFill/>
            <a:ln w="12700" algn="ctr">
              <a:solidFill>
                <a:srgbClr val="0C5829"/>
              </a:solidFill>
              <a:round/>
              <a:headEnd/>
              <a:tailEnd/>
            </a:ln>
            <a:effectLst>
              <a:outerShdw blurRad="50800" dist="38100" dir="5400000" algn="t" rotWithShape="0">
                <a:srgbClr val="000000">
                  <a:alpha val="39999"/>
                </a:srgbClr>
              </a:outerShdw>
            </a:effectLst>
            <a:extLst>
              <a:ext uri="{909E8E84-426E-40DD-AFC4-6F175D3DCCD1}">
                <a14:hiddenFill xmlns:a14="http://schemas.microsoft.com/office/drawing/2010/main">
                  <a:noFill/>
                </a14:hiddenFill>
              </a:ext>
            </a:extLst>
          </p:spPr>
        </p:cxnSp>
        <p:cxnSp>
          <p:nvCxnSpPr>
            <p:cNvPr id="1042" name="AutoShape 18">
              <a:extLst>
                <a:ext uri="{FF2B5EF4-FFF2-40B4-BE49-F238E27FC236}">
                  <a16:creationId xmlns:a16="http://schemas.microsoft.com/office/drawing/2014/main" id="{5B004B2C-8C4D-5CAA-FE58-27306BE9944E}"/>
                </a:ext>
              </a:extLst>
            </p:cNvPr>
            <p:cNvCxnSpPr>
              <a:cxnSpLocks noChangeShapeType="1"/>
            </p:cNvCxnSpPr>
            <p:nvPr/>
          </p:nvCxnSpPr>
          <p:spPr bwMode="auto">
            <a:xfrm flipV="1">
              <a:off x="-7807175" y="12778841"/>
              <a:ext cx="841134" cy="485878"/>
            </a:xfrm>
            <a:prstGeom prst="straightConnector1">
              <a:avLst/>
            </a:prstGeom>
            <a:noFill/>
            <a:ln w="28575" algn="ctr">
              <a:solidFill>
                <a:srgbClr val="0C5829"/>
              </a:solidFill>
              <a:round/>
              <a:headEnd/>
              <a:tailEnd/>
            </a:ln>
            <a:effectLst>
              <a:outerShdw blurRad="50800" dist="38100" dir="5400000" algn="t" rotWithShape="0">
                <a:srgbClr val="000000">
                  <a:alpha val="39999"/>
                </a:srgbClr>
              </a:outerShdw>
            </a:effectLst>
            <a:extLst>
              <a:ext uri="{909E8E84-426E-40DD-AFC4-6F175D3DCCD1}">
                <a14:hiddenFill xmlns:a14="http://schemas.microsoft.com/office/drawing/2010/main">
                  <a:noFill/>
                </a14:hiddenFill>
              </a:ext>
            </a:extLst>
          </p:spPr>
        </p:cxnSp>
        <p:cxnSp>
          <p:nvCxnSpPr>
            <p:cNvPr id="1043" name="AutoShape 19">
              <a:extLst>
                <a:ext uri="{FF2B5EF4-FFF2-40B4-BE49-F238E27FC236}">
                  <a16:creationId xmlns:a16="http://schemas.microsoft.com/office/drawing/2014/main" id="{26884F98-FCA6-D4B3-16B5-8CF9B99163B2}"/>
                </a:ext>
              </a:extLst>
            </p:cNvPr>
            <p:cNvCxnSpPr>
              <a:cxnSpLocks noChangeShapeType="1"/>
            </p:cNvCxnSpPr>
            <p:nvPr/>
          </p:nvCxnSpPr>
          <p:spPr bwMode="auto">
            <a:xfrm flipH="1" flipV="1">
              <a:off x="-7808295" y="12287184"/>
              <a:ext cx="838894" cy="496137"/>
            </a:xfrm>
            <a:prstGeom prst="straightConnector1">
              <a:avLst/>
            </a:prstGeom>
            <a:noFill/>
            <a:ln w="28575" algn="ctr">
              <a:solidFill>
                <a:srgbClr val="0C5829"/>
              </a:solidFill>
              <a:round/>
              <a:headEnd/>
              <a:tailEnd/>
            </a:ln>
            <a:effectLst>
              <a:outerShdw blurRad="50800" dist="38100" dir="5400000" algn="t" rotWithShape="0">
                <a:srgbClr val="000000">
                  <a:alpha val="39999"/>
                </a:srgbClr>
              </a:outerShdw>
            </a:effectLst>
            <a:extLst>
              <a:ext uri="{909E8E84-426E-40DD-AFC4-6F175D3DCCD1}">
                <a14:hiddenFill xmlns:a14="http://schemas.microsoft.com/office/drawing/2010/main">
                  <a:noFill/>
                </a14:hiddenFill>
              </a:ext>
            </a:extLst>
          </p:spPr>
        </p:cxnSp>
        <p:sp>
          <p:nvSpPr>
            <p:cNvPr id="26" name="AutoShape 20">
              <a:extLst>
                <a:ext uri="{FF2B5EF4-FFF2-40B4-BE49-F238E27FC236}">
                  <a16:creationId xmlns:a16="http://schemas.microsoft.com/office/drawing/2014/main" id="{0ABD2DF4-4B23-5582-3B7A-6EAEAD9DD168}"/>
                </a:ext>
              </a:extLst>
            </p:cNvPr>
            <p:cNvSpPr>
              <a:spLocks noChangeAspect="1" noChangeArrowheads="1"/>
            </p:cNvSpPr>
            <p:nvPr/>
          </p:nvSpPr>
          <p:spPr bwMode="auto">
            <a:xfrm rot="10800000">
              <a:off x="-4192350" y="11412471"/>
              <a:ext cx="1057275" cy="914400"/>
            </a:xfrm>
            <a:prstGeom prst="hexagon">
              <a:avLst>
                <a:gd name="adj" fmla="val 28906"/>
                <a:gd name="vf" fmla="val 115470"/>
              </a:avLst>
            </a:prstGeom>
            <a:solidFill>
              <a:srgbClr val="FDEEEB"/>
            </a:solidFill>
            <a:ln w="25400" algn="ctr">
              <a:solidFill>
                <a:srgbClr val="D83318"/>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a:p>
          </p:txBody>
        </p:sp>
        <p:sp>
          <p:nvSpPr>
            <p:cNvPr id="27" name="AutoShape 21">
              <a:extLst>
                <a:ext uri="{FF2B5EF4-FFF2-40B4-BE49-F238E27FC236}">
                  <a16:creationId xmlns:a16="http://schemas.microsoft.com/office/drawing/2014/main" id="{F6B614E2-2734-1247-6997-8943295A88A4}"/>
                </a:ext>
              </a:extLst>
            </p:cNvPr>
            <p:cNvSpPr>
              <a:spLocks noChangeAspect="1" noChangeArrowheads="1"/>
            </p:cNvSpPr>
            <p:nvPr/>
          </p:nvSpPr>
          <p:spPr bwMode="auto">
            <a:xfrm rot="10800000">
              <a:off x="-3395425" y="11869671"/>
              <a:ext cx="1057275" cy="914400"/>
            </a:xfrm>
            <a:prstGeom prst="hexagon">
              <a:avLst>
                <a:gd name="adj" fmla="val 28906"/>
                <a:gd name="vf" fmla="val 115470"/>
              </a:avLst>
            </a:prstGeom>
            <a:solidFill>
              <a:srgbClr val="FDEEEB"/>
            </a:solidFill>
            <a:ln w="25400" algn="ctr">
              <a:solidFill>
                <a:srgbClr val="D83318"/>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a:p>
          </p:txBody>
        </p:sp>
        <p:sp>
          <p:nvSpPr>
            <p:cNvPr id="28" name="AutoShape 22">
              <a:extLst>
                <a:ext uri="{FF2B5EF4-FFF2-40B4-BE49-F238E27FC236}">
                  <a16:creationId xmlns:a16="http://schemas.microsoft.com/office/drawing/2014/main" id="{02DA6FDB-70F0-1D3E-5715-46BEE13294D1}"/>
                </a:ext>
              </a:extLst>
            </p:cNvPr>
            <p:cNvSpPr>
              <a:spLocks noChangeAspect="1" noChangeArrowheads="1"/>
            </p:cNvSpPr>
            <p:nvPr/>
          </p:nvSpPr>
          <p:spPr bwMode="auto">
            <a:xfrm rot="10800000">
              <a:off x="-3395425" y="12784071"/>
              <a:ext cx="1057275" cy="914400"/>
            </a:xfrm>
            <a:prstGeom prst="hexagon">
              <a:avLst>
                <a:gd name="adj" fmla="val 28906"/>
                <a:gd name="vf" fmla="val 115470"/>
              </a:avLst>
            </a:prstGeom>
            <a:solidFill>
              <a:srgbClr val="FDEEEB"/>
            </a:solidFill>
            <a:ln w="25400" algn="ctr">
              <a:solidFill>
                <a:srgbClr val="D83318"/>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a:p>
          </p:txBody>
        </p:sp>
        <p:sp>
          <p:nvSpPr>
            <p:cNvPr id="29" name="AutoShape 23">
              <a:extLst>
                <a:ext uri="{FF2B5EF4-FFF2-40B4-BE49-F238E27FC236}">
                  <a16:creationId xmlns:a16="http://schemas.microsoft.com/office/drawing/2014/main" id="{79B00D07-E82D-B4BF-6CC1-E0CEC7AC0384}"/>
                </a:ext>
              </a:extLst>
            </p:cNvPr>
            <p:cNvSpPr>
              <a:spLocks noChangeAspect="1" noChangeArrowheads="1"/>
            </p:cNvSpPr>
            <p:nvPr/>
          </p:nvSpPr>
          <p:spPr bwMode="auto">
            <a:xfrm rot="10800000">
              <a:off x="-4192350" y="13241271"/>
              <a:ext cx="1057275" cy="914400"/>
            </a:xfrm>
            <a:prstGeom prst="hexagon">
              <a:avLst>
                <a:gd name="adj" fmla="val 28906"/>
                <a:gd name="vf" fmla="val 115470"/>
              </a:avLst>
            </a:prstGeom>
            <a:solidFill>
              <a:srgbClr val="FDEEEB"/>
            </a:solidFill>
            <a:ln w="25400" algn="ctr">
              <a:solidFill>
                <a:srgbClr val="D83318"/>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a:p>
          </p:txBody>
        </p:sp>
        <p:sp>
          <p:nvSpPr>
            <p:cNvPr id="30" name="Freeform 24">
              <a:extLst>
                <a:ext uri="{FF2B5EF4-FFF2-40B4-BE49-F238E27FC236}">
                  <a16:creationId xmlns:a16="http://schemas.microsoft.com/office/drawing/2014/main" id="{2B61EB31-39B2-03D4-E013-1FEC04FD1EC1}"/>
                </a:ext>
              </a:extLst>
            </p:cNvPr>
            <p:cNvSpPr>
              <a:spLocks/>
            </p:cNvSpPr>
            <p:nvPr/>
          </p:nvSpPr>
          <p:spPr bwMode="auto">
            <a:xfrm flipH="1">
              <a:off x="-4789250" y="12296709"/>
              <a:ext cx="852394" cy="974725"/>
            </a:xfrm>
            <a:custGeom>
              <a:avLst/>
              <a:gdLst>
                <a:gd name="T0" fmla="*/ 0 w 830701"/>
                <a:gd name="T1" fmla="*/ 0 h 974361"/>
                <a:gd name="T2" fmla="*/ 830701 w 830701"/>
                <a:gd name="T3" fmla="*/ 490697 h 974361"/>
                <a:gd name="T4" fmla="*/ 4897 w 830701"/>
                <a:gd name="T5" fmla="*/ 974361 h 974361"/>
                <a:gd name="T6" fmla="*/ 0 w 830701"/>
                <a:gd name="T7" fmla="*/ 0 h 974361"/>
              </a:gdLst>
              <a:ahLst/>
              <a:cxnLst>
                <a:cxn ang="0">
                  <a:pos x="T0" y="T1"/>
                </a:cxn>
                <a:cxn ang="0">
                  <a:pos x="T2" y="T3"/>
                </a:cxn>
                <a:cxn ang="0">
                  <a:pos x="T4" y="T5"/>
                </a:cxn>
                <a:cxn ang="0">
                  <a:pos x="T6" y="T7"/>
                </a:cxn>
              </a:cxnLst>
              <a:rect l="0" t="0" r="r" b="b"/>
              <a:pathLst>
                <a:path w="830701" h="974361">
                  <a:moveTo>
                    <a:pt x="0" y="0"/>
                  </a:moveTo>
                  <a:lnTo>
                    <a:pt x="830701" y="490697"/>
                  </a:lnTo>
                  <a:lnTo>
                    <a:pt x="4897" y="974361"/>
                  </a:lnTo>
                  <a:lnTo>
                    <a:pt x="0" y="0"/>
                  </a:lnTo>
                  <a:close/>
                </a:path>
              </a:pathLst>
            </a:custGeom>
            <a:solidFill>
              <a:srgbClr val="F7C0B7"/>
            </a:solidFill>
            <a:ln>
              <a:noFill/>
            </a:ln>
            <a:effectLst>
              <a:outerShdw blurRad="50800" dist="38100" dir="5400000" algn="t" rotWithShape="0">
                <a:srgbClr val="000000">
                  <a:alpha val="39999"/>
                </a:srgbClr>
              </a:outerShdw>
            </a:effectLst>
            <a:extLst>
              <a:ext uri="{91240B29-F687-4F45-9708-019B960494DF}">
                <a14:hiddenLine xmlns:a14="http://schemas.microsoft.com/office/drawing/2010/main" w="25400" cap="flat" algn="ctr">
                  <a:solidFill>
                    <a:srgbClr val="000000"/>
                  </a:solidFill>
                  <a:round/>
                  <a:headEnd/>
                  <a:tailEnd/>
                </a14:hiddenLine>
              </a:ext>
            </a:extLst>
          </p:spPr>
          <p:txBody>
            <a:bodyPr vert="horz" wrap="square" lIns="36576" tIns="36576" rIns="36576" bIns="36576" numCol="1" anchor="t" anchorCtr="0" compatLnSpc="1">
              <a:prstTxWarp prst="textNoShape">
                <a:avLst/>
              </a:prstTxWarp>
            </a:bodyPr>
            <a:lstStyle/>
            <a:p>
              <a:endParaRPr lang="en-US"/>
            </a:p>
          </p:txBody>
        </p:sp>
        <p:cxnSp>
          <p:nvCxnSpPr>
            <p:cNvPr id="1049" name="AutoShape 25">
              <a:extLst>
                <a:ext uri="{FF2B5EF4-FFF2-40B4-BE49-F238E27FC236}">
                  <a16:creationId xmlns:a16="http://schemas.microsoft.com/office/drawing/2014/main" id="{42EC72F1-0BAB-69D1-3A8D-4CDE1018463C}"/>
                </a:ext>
              </a:extLst>
            </p:cNvPr>
            <p:cNvCxnSpPr>
              <a:cxnSpLocks noChangeShapeType="1"/>
            </p:cNvCxnSpPr>
            <p:nvPr/>
          </p:nvCxnSpPr>
          <p:spPr bwMode="auto">
            <a:xfrm flipH="1">
              <a:off x="-4789250" y="12785659"/>
              <a:ext cx="592137" cy="0"/>
            </a:xfrm>
            <a:prstGeom prst="straightConnector1">
              <a:avLst/>
            </a:prstGeom>
            <a:noFill/>
            <a:ln w="12700" algn="ctr">
              <a:solidFill>
                <a:srgbClr val="9B2511"/>
              </a:solidFill>
              <a:round/>
              <a:headEnd/>
              <a:tailEnd/>
            </a:ln>
            <a:effectLst>
              <a:outerShdw blurRad="50800" dist="38100" dir="5400000" algn="t" rotWithShape="0">
                <a:srgbClr val="000000">
                  <a:alpha val="39999"/>
                </a:srgbClr>
              </a:outerShdw>
            </a:effectLst>
            <a:extLst>
              <a:ext uri="{909E8E84-426E-40DD-AFC4-6F175D3DCCD1}">
                <a14:hiddenFill xmlns:a14="http://schemas.microsoft.com/office/drawing/2010/main">
                  <a:noFill/>
                </a14:hiddenFill>
              </a:ext>
            </a:extLst>
          </p:spPr>
        </p:cxnSp>
        <p:cxnSp>
          <p:nvCxnSpPr>
            <p:cNvPr id="1050" name="AutoShape 26">
              <a:extLst>
                <a:ext uri="{FF2B5EF4-FFF2-40B4-BE49-F238E27FC236}">
                  <a16:creationId xmlns:a16="http://schemas.microsoft.com/office/drawing/2014/main" id="{AA3A280F-DBCE-8BB2-2DD5-013FCD514CCE}"/>
                </a:ext>
              </a:extLst>
            </p:cNvPr>
            <p:cNvCxnSpPr>
              <a:cxnSpLocks noChangeShapeType="1"/>
            </p:cNvCxnSpPr>
            <p:nvPr/>
          </p:nvCxnSpPr>
          <p:spPr bwMode="auto">
            <a:xfrm flipV="1">
              <a:off x="-4784442" y="12299134"/>
              <a:ext cx="845059" cy="486341"/>
            </a:xfrm>
            <a:prstGeom prst="straightConnector1">
              <a:avLst/>
            </a:prstGeom>
            <a:noFill/>
            <a:ln w="28575" algn="ctr">
              <a:solidFill>
                <a:srgbClr val="9B2511"/>
              </a:solidFill>
              <a:round/>
              <a:headEnd/>
              <a:tailEnd/>
            </a:ln>
            <a:effectLst>
              <a:outerShdw blurRad="50800" dist="38100" dir="5400000" algn="t" rotWithShape="0">
                <a:srgbClr val="000000">
                  <a:alpha val="39999"/>
                </a:srgbClr>
              </a:outerShdw>
            </a:effectLst>
            <a:extLst>
              <a:ext uri="{909E8E84-426E-40DD-AFC4-6F175D3DCCD1}">
                <a14:hiddenFill xmlns:a14="http://schemas.microsoft.com/office/drawing/2010/main">
                  <a:noFill/>
                </a14:hiddenFill>
              </a:ext>
            </a:extLst>
          </p:spPr>
        </p:cxnSp>
        <p:cxnSp>
          <p:nvCxnSpPr>
            <p:cNvPr id="1051" name="AutoShape 27">
              <a:extLst>
                <a:ext uri="{FF2B5EF4-FFF2-40B4-BE49-F238E27FC236}">
                  <a16:creationId xmlns:a16="http://schemas.microsoft.com/office/drawing/2014/main" id="{3E675D7E-D59F-2D3C-3217-C5724105BD94}"/>
                </a:ext>
              </a:extLst>
            </p:cNvPr>
            <p:cNvCxnSpPr>
              <a:cxnSpLocks noChangeShapeType="1"/>
              <a:endCxn id="84" idx="0"/>
            </p:cNvCxnSpPr>
            <p:nvPr/>
          </p:nvCxnSpPr>
          <p:spPr bwMode="auto">
            <a:xfrm flipH="1" flipV="1">
              <a:off x="-4788922" y="12783235"/>
              <a:ext cx="847767" cy="494183"/>
            </a:xfrm>
            <a:prstGeom prst="straightConnector1">
              <a:avLst/>
            </a:prstGeom>
            <a:noFill/>
            <a:ln w="28575" algn="ctr">
              <a:solidFill>
                <a:srgbClr val="9B2511"/>
              </a:solidFill>
              <a:round/>
              <a:headEnd/>
              <a:tailEnd/>
            </a:ln>
            <a:effectLst>
              <a:outerShdw blurRad="50800" dist="38100" dir="5400000" algn="t" rotWithShape="0">
                <a:srgbClr val="000000">
                  <a:alpha val="39999"/>
                </a:srgbClr>
              </a:outerShdw>
            </a:effectLst>
            <a:extLst>
              <a:ext uri="{909E8E84-426E-40DD-AFC4-6F175D3DCCD1}">
                <a14:hiddenFill xmlns:a14="http://schemas.microsoft.com/office/drawing/2010/main">
                  <a:noFill/>
                </a14:hiddenFill>
              </a:ext>
            </a:extLst>
          </p:spPr>
        </p:cxnSp>
        <p:sp>
          <p:nvSpPr>
            <p:cNvPr id="31" name="AutoShape 28">
              <a:extLst>
                <a:ext uri="{FF2B5EF4-FFF2-40B4-BE49-F238E27FC236}">
                  <a16:creationId xmlns:a16="http://schemas.microsoft.com/office/drawing/2014/main" id="{11596148-6F7B-DE1B-405E-04FFD2957D2A}"/>
                </a:ext>
              </a:extLst>
            </p:cNvPr>
            <p:cNvSpPr>
              <a:spLocks noChangeAspect="1" noChangeArrowheads="1"/>
            </p:cNvSpPr>
            <p:nvPr/>
          </p:nvSpPr>
          <p:spPr bwMode="auto">
            <a:xfrm rot="10800000">
              <a:off x="-4216163" y="12307821"/>
              <a:ext cx="1109663" cy="958850"/>
            </a:xfrm>
            <a:prstGeom prst="hexagon">
              <a:avLst>
                <a:gd name="adj" fmla="val 28932"/>
                <a:gd name="vf" fmla="val 115470"/>
              </a:avLst>
            </a:prstGeom>
            <a:solidFill>
              <a:srgbClr val="F7C0B7"/>
            </a:solidFill>
            <a:ln w="57150" algn="ctr">
              <a:solidFill>
                <a:srgbClr val="9B2511"/>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a:p>
          </p:txBody>
        </p:sp>
        <p:sp>
          <p:nvSpPr>
            <p:cNvPr id="32" name="Freeform 29">
              <a:extLst>
                <a:ext uri="{FF2B5EF4-FFF2-40B4-BE49-F238E27FC236}">
                  <a16:creationId xmlns:a16="http://schemas.microsoft.com/office/drawing/2014/main" id="{C14A5052-0E36-3B8A-20E2-9F3F417CFB2F}"/>
                </a:ext>
              </a:extLst>
            </p:cNvPr>
            <p:cNvSpPr>
              <a:spLocks/>
            </p:cNvSpPr>
            <p:nvPr/>
          </p:nvSpPr>
          <p:spPr bwMode="auto">
            <a:xfrm>
              <a:off x="-6648409" y="13564469"/>
              <a:ext cx="1548759" cy="731837"/>
            </a:xfrm>
            <a:custGeom>
              <a:avLst/>
              <a:gdLst>
                <a:gd name="T0" fmla="*/ 0 w 1570579"/>
                <a:gd name="T1" fmla="*/ 4056 h 732590"/>
                <a:gd name="T2" fmla="*/ 793408 w 1570579"/>
                <a:gd name="T3" fmla="*/ 732590 h 732590"/>
                <a:gd name="T4" fmla="*/ 1570579 w 1570579"/>
                <a:gd name="T5" fmla="*/ 0 h 732590"/>
                <a:gd name="T6" fmla="*/ 788853 w 1570579"/>
                <a:gd name="T7" fmla="*/ 292323 h 732590"/>
                <a:gd name="T8" fmla="*/ 26972 w 1570579"/>
                <a:gd name="T9" fmla="*/ 4528 h 732590"/>
              </a:gdLst>
              <a:ahLst/>
              <a:cxnLst>
                <a:cxn ang="0">
                  <a:pos x="T0" y="T1"/>
                </a:cxn>
                <a:cxn ang="0">
                  <a:pos x="T2" y="T3"/>
                </a:cxn>
                <a:cxn ang="0">
                  <a:pos x="T4" y="T5"/>
                </a:cxn>
                <a:cxn ang="0">
                  <a:pos x="T6" y="T7"/>
                </a:cxn>
                <a:cxn ang="0">
                  <a:pos x="T8" y="T9"/>
                </a:cxn>
              </a:cxnLst>
              <a:rect l="0" t="0" r="r" b="b"/>
              <a:pathLst>
                <a:path w="1570579" h="732590">
                  <a:moveTo>
                    <a:pt x="0" y="4056"/>
                  </a:moveTo>
                  <a:lnTo>
                    <a:pt x="793408" y="732590"/>
                  </a:lnTo>
                  <a:lnTo>
                    <a:pt x="1570579" y="0"/>
                  </a:lnTo>
                  <a:lnTo>
                    <a:pt x="788853" y="292323"/>
                  </a:lnTo>
                  <a:lnTo>
                    <a:pt x="26972" y="4528"/>
                  </a:lnTo>
                </a:path>
              </a:pathLst>
            </a:custGeom>
            <a:solidFill>
              <a:srgbClr val="FFFAE9"/>
            </a:solidFill>
            <a:ln>
              <a:noFill/>
            </a:ln>
            <a:effectLst>
              <a:outerShdw blurRad="50800" dist="38100" dir="5400000" algn="t" rotWithShape="0">
                <a:srgbClr val="000000">
                  <a:alpha val="39999"/>
                </a:srgbClr>
              </a:outerShdw>
            </a:effectLst>
            <a:extLst>
              <a:ext uri="{91240B29-F687-4F45-9708-019B960494DF}">
                <a14:hiddenLine xmlns:a14="http://schemas.microsoft.com/office/drawing/2010/main" w="25400" cap="flat">
                  <a:solidFill>
                    <a:srgbClr val="000000"/>
                  </a:solidFill>
                  <a:round/>
                  <a:headEnd/>
                  <a:tailEnd/>
                </a14:hiddenLine>
              </a:ext>
            </a:extLst>
          </p:spPr>
          <p:txBody>
            <a:bodyPr vert="horz" wrap="square" lIns="36576" tIns="36576" rIns="36576" bIns="36576" numCol="1" anchor="t" anchorCtr="0" compatLnSpc="1">
              <a:prstTxWarp prst="textNoShape">
                <a:avLst/>
              </a:prstTxWarp>
            </a:bodyPr>
            <a:lstStyle/>
            <a:p>
              <a:endParaRPr lang="en-US"/>
            </a:p>
          </p:txBody>
        </p:sp>
        <p:cxnSp>
          <p:nvCxnSpPr>
            <p:cNvPr id="1054" name="AutoShape 30">
              <a:extLst>
                <a:ext uri="{FF2B5EF4-FFF2-40B4-BE49-F238E27FC236}">
                  <a16:creationId xmlns:a16="http://schemas.microsoft.com/office/drawing/2014/main" id="{5F5B852A-6153-BC39-CE53-E647B6619AB6}"/>
                </a:ext>
              </a:extLst>
            </p:cNvPr>
            <p:cNvCxnSpPr>
              <a:cxnSpLocks noChangeShapeType="1"/>
              <a:endCxn id="33" idx="2"/>
            </p:cNvCxnSpPr>
            <p:nvPr/>
          </p:nvCxnSpPr>
          <p:spPr bwMode="auto">
            <a:xfrm>
              <a:off x="-6653200" y="13556659"/>
              <a:ext cx="788520" cy="738712"/>
            </a:xfrm>
            <a:prstGeom prst="straightConnector1">
              <a:avLst/>
            </a:prstGeom>
            <a:noFill/>
            <a:ln w="28575" algn="ctr">
              <a:solidFill>
                <a:srgbClr val="644C00"/>
              </a:solidFill>
              <a:round/>
              <a:headEnd/>
              <a:tailEnd/>
            </a:ln>
            <a:effectLst>
              <a:outerShdw blurRad="50800" dist="38100" dir="5400000" algn="t" rotWithShape="0">
                <a:srgbClr val="000000">
                  <a:alpha val="39999"/>
                </a:srgbClr>
              </a:outerShdw>
            </a:effectLst>
            <a:extLst>
              <a:ext uri="{909E8E84-426E-40DD-AFC4-6F175D3DCCD1}">
                <a14:hiddenFill xmlns:a14="http://schemas.microsoft.com/office/drawing/2010/main">
                  <a:noFill/>
                </a14:hiddenFill>
              </a:ext>
            </a:extLst>
          </p:spPr>
        </p:cxnSp>
        <p:cxnSp>
          <p:nvCxnSpPr>
            <p:cNvPr id="1055" name="AutoShape 31">
              <a:extLst>
                <a:ext uri="{FF2B5EF4-FFF2-40B4-BE49-F238E27FC236}">
                  <a16:creationId xmlns:a16="http://schemas.microsoft.com/office/drawing/2014/main" id="{01D36119-0FA6-A001-5B08-785B8ABEA938}"/>
                </a:ext>
              </a:extLst>
            </p:cNvPr>
            <p:cNvCxnSpPr>
              <a:cxnSpLocks noChangeShapeType="1"/>
            </p:cNvCxnSpPr>
            <p:nvPr/>
          </p:nvCxnSpPr>
          <p:spPr bwMode="auto">
            <a:xfrm flipH="1">
              <a:off x="-5872393" y="13553036"/>
              <a:ext cx="775809" cy="747283"/>
            </a:xfrm>
            <a:prstGeom prst="straightConnector1">
              <a:avLst/>
            </a:prstGeom>
            <a:noFill/>
            <a:ln w="28575" algn="ctr">
              <a:solidFill>
                <a:srgbClr val="644C00"/>
              </a:solidFill>
              <a:round/>
              <a:headEnd/>
              <a:tailEnd/>
            </a:ln>
            <a:effectLst>
              <a:outerShdw blurRad="50800" dist="38100" dir="5400000" algn="t" rotWithShape="0">
                <a:srgbClr val="000000">
                  <a:alpha val="39999"/>
                </a:srgbClr>
              </a:outerShdw>
            </a:effectLst>
            <a:extLst>
              <a:ext uri="{909E8E84-426E-40DD-AFC4-6F175D3DCCD1}">
                <a14:hiddenFill xmlns:a14="http://schemas.microsoft.com/office/drawing/2010/main">
                  <a:noFill/>
                </a14:hiddenFill>
              </a:ext>
            </a:extLst>
          </p:spPr>
        </p:cxnSp>
        <p:cxnSp>
          <p:nvCxnSpPr>
            <p:cNvPr id="1056" name="AutoShape 32">
              <a:extLst>
                <a:ext uri="{FF2B5EF4-FFF2-40B4-BE49-F238E27FC236}">
                  <a16:creationId xmlns:a16="http://schemas.microsoft.com/office/drawing/2014/main" id="{E0F134C6-F924-DCAE-8BC1-EDB62C46BF2C}"/>
                </a:ext>
              </a:extLst>
            </p:cNvPr>
            <p:cNvCxnSpPr>
              <a:cxnSpLocks noChangeShapeType="1"/>
            </p:cNvCxnSpPr>
            <p:nvPr/>
          </p:nvCxnSpPr>
          <p:spPr bwMode="auto">
            <a:xfrm flipH="1" flipV="1">
              <a:off x="-5874502" y="13877859"/>
              <a:ext cx="7937" cy="414337"/>
            </a:xfrm>
            <a:prstGeom prst="straightConnector1">
              <a:avLst/>
            </a:prstGeom>
            <a:noFill/>
            <a:ln w="12700" algn="ctr">
              <a:solidFill>
                <a:srgbClr val="644C00"/>
              </a:solidFill>
              <a:round/>
              <a:headEnd/>
              <a:tailEnd/>
            </a:ln>
            <a:effectLst>
              <a:outerShdw blurRad="50800" dist="38100" dir="5400000" algn="t" rotWithShape="0">
                <a:srgbClr val="000000">
                  <a:alpha val="39999"/>
                </a:srgbClr>
              </a:outerShdw>
            </a:effectLst>
            <a:extLst>
              <a:ext uri="{909E8E84-426E-40DD-AFC4-6F175D3DCCD1}">
                <a14:hiddenFill xmlns:a14="http://schemas.microsoft.com/office/drawing/2010/main">
                  <a:noFill/>
                </a14:hiddenFill>
              </a:ext>
            </a:extLst>
          </p:spPr>
        </p:cxnSp>
        <p:sp>
          <p:nvSpPr>
            <p:cNvPr id="33" name="AutoShape 33">
              <a:extLst>
                <a:ext uri="{FF2B5EF4-FFF2-40B4-BE49-F238E27FC236}">
                  <a16:creationId xmlns:a16="http://schemas.microsoft.com/office/drawing/2014/main" id="{EF2DB51C-9DD8-81FD-3FF3-7E94F16B0179}"/>
                </a:ext>
              </a:extLst>
            </p:cNvPr>
            <p:cNvSpPr>
              <a:spLocks noChangeArrowheads="1"/>
            </p:cNvSpPr>
            <p:nvPr/>
          </p:nvSpPr>
          <p:spPr bwMode="auto">
            <a:xfrm rot="10800000">
              <a:off x="-6893379" y="14295371"/>
              <a:ext cx="2057400" cy="2381250"/>
            </a:xfrm>
            <a:prstGeom prst="flowChartOffpageConnector">
              <a:avLst/>
            </a:prstGeom>
            <a:solidFill>
              <a:srgbClr val="F4DCF3"/>
            </a:solidFill>
            <a:ln w="25400" algn="ctr">
              <a:solidFill>
                <a:srgbClr val="571B54"/>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dirty="0"/>
            </a:p>
          </p:txBody>
        </p:sp>
        <p:sp>
          <p:nvSpPr>
            <p:cNvPr id="34" name="Text Box 34">
              <a:extLst>
                <a:ext uri="{FF2B5EF4-FFF2-40B4-BE49-F238E27FC236}">
                  <a16:creationId xmlns:a16="http://schemas.microsoft.com/office/drawing/2014/main" id="{7C81CDA1-1245-3181-0393-CE62090FB966}"/>
                </a:ext>
              </a:extLst>
            </p:cNvPr>
            <p:cNvSpPr txBox="1">
              <a:spLocks noChangeArrowheads="1"/>
            </p:cNvSpPr>
            <p:nvPr/>
          </p:nvSpPr>
          <p:spPr bwMode="auto">
            <a:xfrm>
              <a:off x="-6389450" y="10228610"/>
              <a:ext cx="1012825" cy="7429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dirty="0">
                  <a:ln>
                    <a:noFill/>
                  </a:ln>
                  <a:solidFill>
                    <a:srgbClr val="000000"/>
                  </a:solidFill>
                  <a:effectLst/>
                  <a:latin typeface="Trade Gothic Next Heavy" panose="020B0903040303020004" pitchFamily="34" charset="0"/>
                </a:rPr>
                <a:t>Techno-economic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dirty="0">
                  <a:ln>
                    <a:noFill/>
                  </a:ln>
                  <a:solidFill>
                    <a:srgbClr val="000000"/>
                  </a:solidFill>
                  <a:effectLst/>
                  <a:latin typeface="Trade Gothic Next Heavy" panose="020B0903040303020004" pitchFamily="34" charset="0"/>
                </a:rPr>
                <a:t>Sensitivities</a:t>
              </a:r>
              <a:endParaRPr kumimoji="0" lang="en-US" altLang="en-US" sz="2700" b="0" i="0" u="none" strike="noStrike" cap="none" normalizeH="0" baseline="0" dirty="0">
                <a:ln>
                  <a:noFill/>
                </a:ln>
                <a:solidFill>
                  <a:schemeClr val="tx1"/>
                </a:solidFill>
                <a:effectLst/>
                <a:latin typeface="Arial" panose="020B0604020202020204" pitchFamily="34" charset="0"/>
              </a:endParaRPr>
            </a:p>
          </p:txBody>
        </p:sp>
        <p:sp>
          <p:nvSpPr>
            <p:cNvPr id="35" name="Text Box 35">
              <a:extLst>
                <a:ext uri="{FF2B5EF4-FFF2-40B4-BE49-F238E27FC236}">
                  <a16:creationId xmlns:a16="http://schemas.microsoft.com/office/drawing/2014/main" id="{2815B6BD-75BE-32C4-F009-F4D2F9A670ED}"/>
                </a:ext>
              </a:extLst>
            </p:cNvPr>
            <p:cNvSpPr txBox="1">
              <a:spLocks noChangeArrowheads="1"/>
            </p:cNvSpPr>
            <p:nvPr/>
          </p:nvSpPr>
          <p:spPr bwMode="auto">
            <a:xfrm>
              <a:off x="-8594488" y="12400308"/>
              <a:ext cx="1012825" cy="665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dirty="0">
                  <a:ln>
                    <a:noFill/>
                  </a:ln>
                  <a:solidFill>
                    <a:srgbClr val="000000"/>
                  </a:solidFill>
                  <a:effectLst/>
                  <a:latin typeface="Trade Gothic Next Heavy" panose="020B0903040303020004" pitchFamily="34" charset="0"/>
                </a:rPr>
                <a:t>Climate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dirty="0">
                  <a:ln>
                    <a:noFill/>
                  </a:ln>
                  <a:solidFill>
                    <a:srgbClr val="000000"/>
                  </a:solidFill>
                  <a:effectLst/>
                  <a:latin typeface="Trade Gothic Next Heavy" panose="020B0903040303020004" pitchFamily="34" charset="0"/>
                </a:rPr>
                <a:t>Mitigation &amp;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dirty="0">
                  <a:ln>
                    <a:noFill/>
                  </a:ln>
                  <a:solidFill>
                    <a:srgbClr val="000000"/>
                  </a:solidFill>
                  <a:effectLst/>
                  <a:latin typeface="Trade Gothic Next Heavy" panose="020B0903040303020004" pitchFamily="34" charset="0"/>
                </a:rPr>
                <a:t>Adaptation</a:t>
              </a:r>
              <a:endParaRPr kumimoji="0" lang="en-US" altLang="en-US" sz="2700" b="0" i="0" u="none" strike="noStrike" cap="none" normalizeH="0" baseline="0" dirty="0">
                <a:ln>
                  <a:noFill/>
                </a:ln>
                <a:solidFill>
                  <a:schemeClr val="tx1"/>
                </a:solidFill>
                <a:effectLst/>
                <a:latin typeface="Arial" panose="020B0604020202020204" pitchFamily="34" charset="0"/>
              </a:endParaRPr>
            </a:p>
          </p:txBody>
        </p:sp>
        <p:sp>
          <p:nvSpPr>
            <p:cNvPr id="36" name="Text Box 36">
              <a:extLst>
                <a:ext uri="{FF2B5EF4-FFF2-40B4-BE49-F238E27FC236}">
                  <a16:creationId xmlns:a16="http://schemas.microsoft.com/office/drawing/2014/main" id="{8650B262-E49E-C1E4-6BD5-76F1E84AB1BA}"/>
                </a:ext>
              </a:extLst>
            </p:cNvPr>
            <p:cNvSpPr txBox="1">
              <a:spLocks noChangeArrowheads="1"/>
            </p:cNvSpPr>
            <p:nvPr/>
          </p:nvSpPr>
          <p:spPr bwMode="auto">
            <a:xfrm>
              <a:off x="-4182196" y="12655948"/>
              <a:ext cx="1012825" cy="3812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a:ln>
                    <a:noFill/>
                  </a:ln>
                  <a:solidFill>
                    <a:srgbClr val="000000"/>
                  </a:solidFill>
                  <a:effectLst/>
                  <a:latin typeface="Trade Gothic Next Heavy" panose="020B0903040303020004" pitchFamily="34" charset="0"/>
                </a:rPr>
                <a:t>Demand</a:t>
              </a:r>
              <a:endParaRPr kumimoji="0" lang="en-US" altLang="en-US" sz="3000" b="0" i="0" u="none" strike="noStrike" cap="none" normalizeH="0" baseline="0" dirty="0">
                <a:ln>
                  <a:noFill/>
                </a:ln>
                <a:solidFill>
                  <a:schemeClr val="tx1"/>
                </a:solidFill>
                <a:effectLst/>
                <a:latin typeface="Arial" panose="020B0604020202020204" pitchFamily="34" charset="0"/>
              </a:endParaRPr>
            </a:p>
          </p:txBody>
        </p:sp>
        <p:sp>
          <p:nvSpPr>
            <p:cNvPr id="37" name="Text Box 37">
              <a:extLst>
                <a:ext uri="{FF2B5EF4-FFF2-40B4-BE49-F238E27FC236}">
                  <a16:creationId xmlns:a16="http://schemas.microsoft.com/office/drawing/2014/main" id="{345C8DD6-2005-4910-3A3E-8F7176F7A314}"/>
                </a:ext>
              </a:extLst>
            </p:cNvPr>
            <p:cNvSpPr txBox="1">
              <a:spLocks noChangeArrowheads="1"/>
            </p:cNvSpPr>
            <p:nvPr/>
          </p:nvSpPr>
          <p:spPr bwMode="auto">
            <a:xfrm>
              <a:off x="-8601797" y="11479966"/>
              <a:ext cx="1012825" cy="665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NDC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Emissions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Constraint</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dirty="0">
                  <a:solidFill>
                    <a:srgbClr val="000000"/>
                  </a:solidFill>
                  <a:latin typeface="Trade Gothic Next" panose="020B0503040303020004" pitchFamily="34" charset="0"/>
                </a:rPr>
                <a:t>[2]</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38" name="Text Box 38">
              <a:extLst>
                <a:ext uri="{FF2B5EF4-FFF2-40B4-BE49-F238E27FC236}">
                  <a16:creationId xmlns:a16="http://schemas.microsoft.com/office/drawing/2014/main" id="{770EF42A-9B03-65E2-A2A4-C39A63A43DCE}"/>
                </a:ext>
              </a:extLst>
            </p:cNvPr>
            <p:cNvSpPr txBox="1">
              <a:spLocks noChangeArrowheads="1"/>
            </p:cNvSpPr>
            <p:nvPr/>
          </p:nvSpPr>
          <p:spPr bwMode="auto">
            <a:xfrm>
              <a:off x="-9402526" y="12877734"/>
              <a:ext cx="1012825" cy="8604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Land Use Change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Emissions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Sink</a:t>
              </a:r>
              <a:endParaRPr kumimoji="0" lang="en-US" altLang="en-US" sz="2600" b="0" i="0" u="none" strike="noStrike" cap="none" normalizeH="0" baseline="0" dirty="0">
                <a:ln>
                  <a:noFill/>
                </a:ln>
                <a:solidFill>
                  <a:schemeClr val="tx1"/>
                </a:solidFill>
                <a:effectLst/>
                <a:latin typeface="Arial" panose="020B0604020202020204" pitchFamily="34" charset="0"/>
              </a:endParaRPr>
            </a:p>
          </p:txBody>
        </p:sp>
        <p:sp>
          <p:nvSpPr>
            <p:cNvPr id="39" name="Text Box 39">
              <a:extLst>
                <a:ext uri="{FF2B5EF4-FFF2-40B4-BE49-F238E27FC236}">
                  <a16:creationId xmlns:a16="http://schemas.microsoft.com/office/drawing/2014/main" id="{1238B50D-E762-D2D2-1961-F3B7C41DB6CD}"/>
                </a:ext>
              </a:extLst>
            </p:cNvPr>
            <p:cNvSpPr txBox="1">
              <a:spLocks noChangeArrowheads="1"/>
            </p:cNvSpPr>
            <p:nvPr/>
          </p:nvSpPr>
          <p:spPr bwMode="auto">
            <a:xfrm>
              <a:off x="-3360500" y="12911071"/>
              <a:ext cx="1012825" cy="665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Climate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Impacted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Demand</a:t>
              </a:r>
              <a:endParaRPr kumimoji="0" lang="en-US" altLang="en-US" sz="2600" b="0" i="0" u="none" strike="noStrike" cap="none" normalizeH="0" baseline="0" dirty="0">
                <a:ln>
                  <a:noFill/>
                </a:ln>
                <a:solidFill>
                  <a:schemeClr val="tx1"/>
                </a:solidFill>
                <a:effectLst/>
                <a:latin typeface="Arial" panose="020B0604020202020204" pitchFamily="34" charset="0"/>
              </a:endParaRPr>
            </a:p>
          </p:txBody>
        </p:sp>
        <p:sp>
          <p:nvSpPr>
            <p:cNvPr id="41" name="Text Box 40">
              <a:extLst>
                <a:ext uri="{FF2B5EF4-FFF2-40B4-BE49-F238E27FC236}">
                  <a16:creationId xmlns:a16="http://schemas.microsoft.com/office/drawing/2014/main" id="{557A5949-74DE-BABB-8504-8F19D8DE7879}"/>
                </a:ext>
              </a:extLst>
            </p:cNvPr>
            <p:cNvSpPr txBox="1">
              <a:spLocks noChangeArrowheads="1"/>
            </p:cNvSpPr>
            <p:nvPr/>
          </p:nvSpPr>
          <p:spPr bwMode="auto">
            <a:xfrm>
              <a:off x="-8601797" y="13474154"/>
              <a:ext cx="1012825" cy="5032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Direct Air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Capture Cost</a:t>
              </a:r>
              <a:endParaRPr kumimoji="0" lang="en-US" altLang="en-US" sz="2600" b="0" i="0" u="none" strike="noStrike" cap="none" normalizeH="0" baseline="0" dirty="0">
                <a:ln>
                  <a:noFill/>
                </a:ln>
                <a:solidFill>
                  <a:schemeClr val="tx1"/>
                </a:solidFill>
                <a:effectLst/>
                <a:latin typeface="Arial" panose="020B0604020202020204" pitchFamily="34" charset="0"/>
              </a:endParaRPr>
            </a:p>
          </p:txBody>
        </p:sp>
        <p:sp>
          <p:nvSpPr>
            <p:cNvPr id="47" name="Text Box 41">
              <a:extLst>
                <a:ext uri="{FF2B5EF4-FFF2-40B4-BE49-F238E27FC236}">
                  <a16:creationId xmlns:a16="http://schemas.microsoft.com/office/drawing/2014/main" id="{A74AEDE3-44B7-7511-9D0C-6C6909294DB1}"/>
                </a:ext>
              </a:extLst>
            </p:cNvPr>
            <p:cNvSpPr txBox="1">
              <a:spLocks noChangeArrowheads="1"/>
            </p:cNvSpPr>
            <p:nvPr/>
          </p:nvSpPr>
          <p:spPr bwMode="auto">
            <a:xfrm>
              <a:off x="-7314963" y="10364721"/>
              <a:ext cx="1011238" cy="4746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Institutional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Factors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dirty="0">
                  <a:solidFill>
                    <a:srgbClr val="000000"/>
                  </a:solidFill>
                  <a:latin typeface="Trade Gothic Next" panose="020B0503040303020004" pitchFamily="34" charset="0"/>
                </a:rPr>
                <a:t>[3]</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53" name="Text Box 42">
              <a:extLst>
                <a:ext uri="{FF2B5EF4-FFF2-40B4-BE49-F238E27FC236}">
                  <a16:creationId xmlns:a16="http://schemas.microsoft.com/office/drawing/2014/main" id="{06F5DE47-4775-2C03-BFB3-ECE53585C435}"/>
                </a:ext>
              </a:extLst>
            </p:cNvPr>
            <p:cNvSpPr txBox="1">
              <a:spLocks noChangeArrowheads="1"/>
            </p:cNvSpPr>
            <p:nvPr/>
          </p:nvSpPr>
          <p:spPr bwMode="auto">
            <a:xfrm>
              <a:off x="-6845063" y="9555096"/>
              <a:ext cx="1012825" cy="5048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Cost of Wind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and Solar</a:t>
              </a:r>
              <a:endParaRPr kumimoji="0" lang="en-US" altLang="en-US" sz="2600" b="0" i="0" u="none" strike="noStrike" cap="none" normalizeH="0" baseline="0" dirty="0">
                <a:ln>
                  <a:noFill/>
                </a:ln>
                <a:solidFill>
                  <a:schemeClr val="tx1"/>
                </a:solidFill>
                <a:effectLst/>
                <a:latin typeface="Arial" panose="020B0604020202020204" pitchFamily="34" charset="0"/>
              </a:endParaRPr>
            </a:p>
          </p:txBody>
        </p:sp>
        <p:sp>
          <p:nvSpPr>
            <p:cNvPr id="57" name="Text Box 43">
              <a:extLst>
                <a:ext uri="{FF2B5EF4-FFF2-40B4-BE49-F238E27FC236}">
                  <a16:creationId xmlns:a16="http://schemas.microsoft.com/office/drawing/2014/main" id="{23BA2E65-9348-D74D-4005-7E7026507518}"/>
                </a:ext>
              </a:extLst>
            </p:cNvPr>
            <p:cNvSpPr txBox="1">
              <a:spLocks noChangeArrowheads="1"/>
            </p:cNvSpPr>
            <p:nvPr/>
          </p:nvSpPr>
          <p:spPr bwMode="auto">
            <a:xfrm>
              <a:off x="-5925900" y="9478896"/>
              <a:ext cx="1012825" cy="665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Industrial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Energy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Efficiency</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dirty="0">
                  <a:solidFill>
                    <a:srgbClr val="000000"/>
                  </a:solidFill>
                  <a:latin typeface="Trade Gothic Next" panose="020B0503040303020004" pitchFamily="34" charset="0"/>
                </a:rPr>
                <a:t>[4]</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61" name="Text Box 44">
              <a:extLst>
                <a:ext uri="{FF2B5EF4-FFF2-40B4-BE49-F238E27FC236}">
                  <a16:creationId xmlns:a16="http://schemas.microsoft.com/office/drawing/2014/main" id="{32EAF6F7-AAA6-0FC8-130B-B2490E8AD9D4}"/>
                </a:ext>
              </a:extLst>
            </p:cNvPr>
            <p:cNvSpPr txBox="1">
              <a:spLocks noChangeArrowheads="1"/>
            </p:cNvSpPr>
            <p:nvPr/>
          </p:nvSpPr>
          <p:spPr bwMode="auto">
            <a:xfrm>
              <a:off x="-5457091" y="10355196"/>
              <a:ext cx="1012825" cy="4841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Advanced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Hydrogen</a:t>
              </a:r>
            </a:p>
          </p:txBody>
        </p:sp>
        <p:sp>
          <p:nvSpPr>
            <p:cNvPr id="64" name="Text Box 45">
              <a:extLst>
                <a:ext uri="{FF2B5EF4-FFF2-40B4-BE49-F238E27FC236}">
                  <a16:creationId xmlns:a16="http://schemas.microsoft.com/office/drawing/2014/main" id="{8CC3E89A-5282-3CEB-B90A-B844EC83B086}"/>
                </a:ext>
              </a:extLst>
            </p:cNvPr>
            <p:cNvSpPr txBox="1">
              <a:spLocks noChangeArrowheads="1"/>
            </p:cNvSpPr>
            <p:nvPr/>
          </p:nvSpPr>
          <p:spPr bwMode="auto">
            <a:xfrm>
              <a:off x="-4174888" y="11745846"/>
              <a:ext cx="1011238" cy="2825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Population</a:t>
              </a:r>
              <a:endParaRPr kumimoji="0" lang="en-US" altLang="en-US" sz="2600" b="0" i="0" u="none" strike="noStrike" cap="none" normalizeH="0" baseline="0" dirty="0">
                <a:ln>
                  <a:noFill/>
                </a:ln>
                <a:solidFill>
                  <a:schemeClr val="tx1"/>
                </a:solidFill>
                <a:effectLst/>
                <a:latin typeface="Arial" panose="020B0604020202020204" pitchFamily="34" charset="0"/>
              </a:endParaRPr>
            </a:p>
          </p:txBody>
        </p:sp>
        <p:sp>
          <p:nvSpPr>
            <p:cNvPr id="65" name="Text Box 46">
              <a:extLst>
                <a:ext uri="{FF2B5EF4-FFF2-40B4-BE49-F238E27FC236}">
                  <a16:creationId xmlns:a16="http://schemas.microsoft.com/office/drawing/2014/main" id="{EB66D74A-0600-C294-498B-9974F8C68E33}"/>
                </a:ext>
              </a:extLst>
            </p:cNvPr>
            <p:cNvSpPr txBox="1">
              <a:spLocks noChangeArrowheads="1"/>
            </p:cNvSpPr>
            <p:nvPr/>
          </p:nvSpPr>
          <p:spPr bwMode="auto">
            <a:xfrm>
              <a:off x="-3366850" y="12226859"/>
              <a:ext cx="1011237" cy="2492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GDP</a:t>
              </a:r>
              <a:endParaRPr kumimoji="0" lang="en-US" altLang="en-US" sz="2600" b="0" i="0" u="none" strike="noStrike" cap="none" normalizeH="0" baseline="0" dirty="0">
                <a:ln>
                  <a:noFill/>
                </a:ln>
                <a:solidFill>
                  <a:schemeClr val="tx1"/>
                </a:solidFill>
                <a:effectLst/>
                <a:latin typeface="Arial" panose="020B0604020202020204" pitchFamily="34" charset="0"/>
              </a:endParaRPr>
            </a:p>
          </p:txBody>
        </p:sp>
        <p:sp>
          <p:nvSpPr>
            <p:cNvPr id="70" name="Text Box 47">
              <a:extLst>
                <a:ext uri="{FF2B5EF4-FFF2-40B4-BE49-F238E27FC236}">
                  <a16:creationId xmlns:a16="http://schemas.microsoft.com/office/drawing/2014/main" id="{91819327-3FCF-9D08-CD11-4438FAD7901C}"/>
                </a:ext>
              </a:extLst>
            </p:cNvPr>
            <p:cNvSpPr txBox="1">
              <a:spLocks noChangeArrowheads="1"/>
            </p:cNvSpPr>
            <p:nvPr/>
          </p:nvSpPr>
          <p:spPr bwMode="auto">
            <a:xfrm>
              <a:off x="-4157425" y="13395259"/>
              <a:ext cx="984250" cy="6651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Buildings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Energy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Efficiency</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dirty="0">
                  <a:solidFill>
                    <a:srgbClr val="000000"/>
                  </a:solidFill>
                  <a:latin typeface="Trade Gothic Next" panose="020B0503040303020004" pitchFamily="34" charset="0"/>
                </a:rPr>
                <a:t>[4]</a:t>
              </a:r>
              <a:endParaRPr lang="en-US" altLang="en-US" sz="2000" dirty="0">
                <a:latin typeface="Arial" panose="020B0604020202020204" pitchFamily="34" charset="0"/>
              </a:endParaRPr>
            </a:p>
          </p:txBody>
        </p:sp>
        <p:sp>
          <p:nvSpPr>
            <p:cNvPr id="83" name="Text Box 48">
              <a:extLst>
                <a:ext uri="{FF2B5EF4-FFF2-40B4-BE49-F238E27FC236}">
                  <a16:creationId xmlns:a16="http://schemas.microsoft.com/office/drawing/2014/main" id="{B2B41F16-9B98-76AE-6DD5-761A9EFCB1EC}"/>
                </a:ext>
              </a:extLst>
            </p:cNvPr>
            <p:cNvSpPr txBox="1">
              <a:spLocks noChangeArrowheads="1"/>
            </p:cNvSpPr>
            <p:nvPr/>
          </p:nvSpPr>
          <p:spPr bwMode="auto">
            <a:xfrm>
              <a:off x="-9404591" y="12034741"/>
              <a:ext cx="1012825" cy="4714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Transp</a:t>
              </a:r>
              <a:r>
                <a:rPr lang="en-US" altLang="en-US" sz="2600" dirty="0">
                  <a:solidFill>
                    <a:srgbClr val="000000"/>
                  </a:solidFill>
                  <a:latin typeface="Trade Gothic Next" panose="020B0503040303020004" pitchFamily="34" charset="0"/>
                </a:rPr>
                <a:t>ort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rade Gothic Next" panose="020B0503040303020004" pitchFamily="34" charset="0"/>
                </a:rPr>
                <a:t>Electrification</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dirty="0">
                  <a:solidFill>
                    <a:srgbClr val="000000"/>
                  </a:solidFill>
                  <a:latin typeface="Trade Gothic Next" panose="020B0503040303020004" pitchFamily="34" charset="0"/>
                </a:rPr>
                <a:t>[4]</a:t>
              </a:r>
              <a:endParaRPr kumimoji="0" lang="en-US" altLang="en-US" sz="2000" b="0" i="0" u="none" strike="noStrike" cap="none" normalizeH="0" baseline="0" dirty="0">
                <a:ln>
                  <a:noFill/>
                </a:ln>
                <a:solidFill>
                  <a:srgbClr val="000000"/>
                </a:solidFill>
                <a:effectLst/>
                <a:latin typeface="Trade Gothic Next" panose="020B0503040303020004" pitchFamily="34" charset="0"/>
              </a:endParaRPr>
            </a:p>
          </p:txBody>
        </p:sp>
        <p:sp>
          <p:nvSpPr>
            <p:cNvPr id="84" name="AutoShape 49">
              <a:extLst>
                <a:ext uri="{FF2B5EF4-FFF2-40B4-BE49-F238E27FC236}">
                  <a16:creationId xmlns:a16="http://schemas.microsoft.com/office/drawing/2014/main" id="{CF716250-E660-8C46-6538-706333749630}"/>
                </a:ext>
              </a:extLst>
            </p:cNvPr>
            <p:cNvSpPr>
              <a:spLocks noChangeArrowheads="1"/>
            </p:cNvSpPr>
            <p:nvPr/>
          </p:nvSpPr>
          <p:spPr bwMode="auto">
            <a:xfrm rot="1350000">
              <a:off x="-6883163" y="11777596"/>
              <a:ext cx="2011363" cy="2011363"/>
            </a:xfrm>
            <a:prstGeom prst="octagon">
              <a:avLst>
                <a:gd name="adj" fmla="val 29287"/>
              </a:avLst>
            </a:prstGeom>
            <a:solidFill>
              <a:srgbClr val="FFF3CC"/>
            </a:solidFill>
            <a:ln w="76200" algn="ctr">
              <a:solidFill>
                <a:srgbClr val="644C00"/>
              </a:solidFill>
              <a:miter lim="800000"/>
              <a:headEnd/>
              <a:tailEnd/>
            </a:ln>
            <a:effectLst>
              <a:outerShdw blurRad="50800" dist="38100" dir="5400000" algn="t" rotWithShape="0">
                <a:srgbClr val="000000">
                  <a:alpha val="39999"/>
                </a:srgbClr>
              </a:outerShdw>
            </a:effectLst>
          </p:spPr>
          <p:txBody>
            <a:bodyPr vert="horz" wrap="square" lIns="36576" tIns="36576" rIns="36576" bIns="36576" numCol="1" anchor="t" anchorCtr="0" compatLnSpc="1">
              <a:prstTxWarp prst="textNoShape">
                <a:avLst/>
              </a:prstTxWarp>
            </a:bodyPr>
            <a:lstStyle/>
            <a:p>
              <a:endParaRPr lang="en-US"/>
            </a:p>
          </p:txBody>
        </p:sp>
        <p:sp>
          <p:nvSpPr>
            <p:cNvPr id="86" name="Text Box 50">
              <a:extLst>
                <a:ext uri="{FF2B5EF4-FFF2-40B4-BE49-F238E27FC236}">
                  <a16:creationId xmlns:a16="http://schemas.microsoft.com/office/drawing/2014/main" id="{0AEB05C0-A78F-80D9-4C6B-E71902448F7B}"/>
                </a:ext>
              </a:extLst>
            </p:cNvPr>
            <p:cNvSpPr txBox="1">
              <a:spLocks noChangeArrowheads="1"/>
            </p:cNvSpPr>
            <p:nvPr/>
          </p:nvSpPr>
          <p:spPr bwMode="auto">
            <a:xfrm>
              <a:off x="-6739622" y="12263905"/>
              <a:ext cx="1721106" cy="1219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400" b="0" i="0" u="none" strike="noStrike" cap="none" normalizeH="0" baseline="0" dirty="0">
                  <a:ln>
                    <a:noFill/>
                  </a:ln>
                  <a:solidFill>
                    <a:srgbClr val="000000"/>
                  </a:solidFill>
                  <a:effectLst/>
                  <a:latin typeface="Trade Gothic Next Heavy" panose="020B0903040303020004" pitchFamily="34" charset="0"/>
                </a:rPr>
                <a:t>Power System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400" b="0" i="0" u="none" strike="noStrike" cap="none" normalizeH="0" baseline="0" dirty="0">
                  <a:ln>
                    <a:noFill/>
                  </a:ln>
                  <a:solidFill>
                    <a:srgbClr val="000000"/>
                  </a:solidFill>
                  <a:effectLst/>
                  <a:latin typeface="Trade Gothic Next Heavy" panose="020B0903040303020004" pitchFamily="34" charset="0"/>
                </a:rPr>
                <a:t>Scenario</a:t>
              </a:r>
            </a:p>
            <a:p>
              <a:pPr marL="0" marR="0" lvl="0" indent="0" algn="ctr" defTabSz="914400" rtl="0" eaLnBrk="0" fontAlgn="base" latinLnBrk="0" hangingPunct="0">
                <a:lnSpc>
                  <a:spcPct val="100000"/>
                </a:lnSpc>
                <a:spcBef>
                  <a:spcPct val="0"/>
                </a:spcBef>
                <a:spcAft>
                  <a:spcPts val="600"/>
                </a:spcAft>
                <a:buClrTx/>
                <a:buSzTx/>
                <a:buFontTx/>
                <a:buNone/>
                <a:tabLst/>
              </a:pPr>
              <a:r>
                <a:rPr kumimoji="0" lang="en-US" altLang="en-US" sz="3400" b="0" i="0" u="none" strike="noStrike" cap="none" normalizeH="0" baseline="0" dirty="0">
                  <a:ln>
                    <a:noFill/>
                  </a:ln>
                  <a:solidFill>
                    <a:srgbClr val="000000"/>
                  </a:solidFill>
                  <a:effectLst/>
                  <a:latin typeface="Trade Gothic Next Heavy" panose="020B0903040303020004" pitchFamily="34" charset="0"/>
                </a:rPr>
                <a:t>Discovery</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rade Gothic Next Heavy" panose="020B0903040303020004" pitchFamily="34" charset="0"/>
                </a:rPr>
                <a:t>(5,760 Scenarios)</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87" name="Text Box 51">
              <a:extLst>
                <a:ext uri="{FF2B5EF4-FFF2-40B4-BE49-F238E27FC236}">
                  <a16:creationId xmlns:a16="http://schemas.microsoft.com/office/drawing/2014/main" id="{E3BAD8FB-FDD9-7D00-21D4-DA7F0030AE9E}"/>
                </a:ext>
              </a:extLst>
            </p:cNvPr>
            <p:cNvSpPr txBox="1">
              <a:spLocks noChangeArrowheads="1"/>
            </p:cNvSpPr>
            <p:nvPr/>
          </p:nvSpPr>
          <p:spPr bwMode="auto">
            <a:xfrm>
              <a:off x="-6773625" y="14667507"/>
              <a:ext cx="1792287" cy="2057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2400"/>
                </a:spcAft>
                <a:buClrTx/>
                <a:buSzTx/>
                <a:buFontTx/>
                <a:buNone/>
                <a:tabLst/>
              </a:pPr>
              <a:r>
                <a:rPr kumimoji="0" lang="en-US" altLang="en-US" sz="2800" b="0" i="0" u="none" strike="noStrike" cap="none" normalizeH="0" baseline="0" dirty="0">
                  <a:ln>
                    <a:noFill/>
                  </a:ln>
                  <a:solidFill>
                    <a:srgbClr val="000000"/>
                  </a:solidFill>
                  <a:effectLst/>
                  <a:latin typeface="Trade Gothic Next Heavy" panose="020B0903040303020004" pitchFamily="34" charset="0"/>
                </a:rPr>
                <a:t>Analysis Metrics</a:t>
              </a:r>
            </a:p>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2200" b="0" i="0" u="none" strike="noStrike" cap="none" normalizeH="0" baseline="0" dirty="0">
                  <a:ln>
                    <a:noFill/>
                  </a:ln>
                  <a:solidFill>
                    <a:srgbClr val="000000"/>
                  </a:solidFill>
                  <a:effectLst/>
                  <a:latin typeface="Trade Gothic Next" panose="020B0503040303020004" pitchFamily="34" charset="0"/>
                </a:rPr>
                <a:t>Electricity Price</a:t>
              </a:r>
            </a:p>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2200" b="0" i="0" u="none" strike="noStrike" cap="none" normalizeH="0" baseline="0" dirty="0">
                  <a:ln>
                    <a:noFill/>
                  </a:ln>
                  <a:solidFill>
                    <a:srgbClr val="000000"/>
                  </a:solidFill>
                  <a:effectLst/>
                  <a:latin typeface="Trade Gothic Next" panose="020B0503040303020004" pitchFamily="34" charset="0"/>
                </a:rPr>
                <a:t>Electricity Generation</a:t>
              </a:r>
            </a:p>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2200" b="0" i="0" u="none" strike="noStrike" cap="none" normalizeH="0" baseline="0" dirty="0">
                  <a:ln>
                    <a:noFill/>
                  </a:ln>
                  <a:solidFill>
                    <a:srgbClr val="000000"/>
                  </a:solidFill>
                  <a:effectLst/>
                  <a:latin typeface="Trade Gothic Next" panose="020B0503040303020004" pitchFamily="34" charset="0"/>
                </a:rPr>
                <a:t>Capacity Investments</a:t>
              </a:r>
            </a:p>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2200" b="0" i="0" u="none" strike="noStrike" cap="none" normalizeH="0" baseline="0" dirty="0">
                  <a:ln>
                    <a:noFill/>
                  </a:ln>
                  <a:solidFill>
                    <a:srgbClr val="000000"/>
                  </a:solidFill>
                  <a:effectLst/>
                  <a:latin typeface="Trade Gothic Next" panose="020B0503040303020004" pitchFamily="34" charset="0"/>
                </a:rPr>
                <a:t>Stranded Assets</a:t>
              </a:r>
            </a:p>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2200" b="0" i="0" u="none" strike="noStrike" cap="none" normalizeH="0" baseline="0" dirty="0">
                  <a:ln>
                    <a:noFill/>
                  </a:ln>
                  <a:solidFill>
                    <a:srgbClr val="000000"/>
                  </a:solidFill>
                  <a:effectLst/>
                  <a:latin typeface="Trade Gothic Next" panose="020B0503040303020004" pitchFamily="34" charset="0"/>
                </a:rPr>
                <a:t>Electricity Share</a:t>
              </a:r>
            </a:p>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2200" b="0" i="0" u="none" strike="noStrike" cap="none" normalizeH="0" baseline="0" dirty="0">
                  <a:ln>
                    <a:noFill/>
                  </a:ln>
                  <a:solidFill>
                    <a:srgbClr val="000000"/>
                  </a:solidFill>
                  <a:effectLst/>
                  <a:latin typeface="Trade Gothic Next" panose="020B0503040303020004" pitchFamily="34" charset="0"/>
                </a:rPr>
                <a:t>Carbon Price</a:t>
              </a:r>
            </a:p>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2200" b="0" i="0" u="none" strike="noStrike" cap="none" normalizeH="0" baseline="0" dirty="0">
                  <a:ln>
                    <a:noFill/>
                  </a:ln>
                  <a:solidFill>
                    <a:srgbClr val="000000"/>
                  </a:solidFill>
                  <a:effectLst/>
                  <a:latin typeface="Trade Gothic Next" panose="020B0503040303020004" pitchFamily="34" charset="0"/>
                </a:rPr>
                <a:t>Electricity Burden</a:t>
              </a:r>
            </a:p>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2200" b="0" i="0" u="none" strike="noStrike" cap="none" normalizeH="0" baseline="0" dirty="0">
                  <a:ln>
                    <a:noFill/>
                  </a:ln>
                  <a:solidFill>
                    <a:srgbClr val="000000"/>
                  </a:solidFill>
                  <a:effectLst/>
                  <a:latin typeface="Trade Gothic Next" panose="020B0503040303020004" pitchFamily="34" charset="0"/>
                </a:rPr>
                <a:t>Level of CO2 Removal</a:t>
              </a: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grpSp>
      <p:pic>
        <p:nvPicPr>
          <p:cNvPr id="17" name="Picture 16" descr="Logo&#10;&#10;Description automatically generated">
            <a:extLst>
              <a:ext uri="{FF2B5EF4-FFF2-40B4-BE49-F238E27FC236}">
                <a16:creationId xmlns:a16="http://schemas.microsoft.com/office/drawing/2014/main" id="{CBA2979A-964D-C8DE-65C5-BEB380BB5C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88437" y="970450"/>
            <a:ext cx="2159163" cy="2127975"/>
          </a:xfrm>
          <a:prstGeom prst="rect">
            <a:avLst/>
          </a:prstGeom>
        </p:spPr>
      </p:pic>
      <p:sp>
        <p:nvSpPr>
          <p:cNvPr id="63" name="Rectangle 62">
            <a:extLst>
              <a:ext uri="{FF2B5EF4-FFF2-40B4-BE49-F238E27FC236}">
                <a16:creationId xmlns:a16="http://schemas.microsoft.com/office/drawing/2014/main" id="{3EF9CA2A-E34B-82B0-9053-9AE35B0BEFCF}"/>
              </a:ext>
            </a:extLst>
          </p:cNvPr>
          <p:cNvSpPr/>
          <p:nvPr/>
        </p:nvSpPr>
        <p:spPr>
          <a:xfrm>
            <a:off x="8471663" y="14422862"/>
            <a:ext cx="10500465" cy="1463040"/>
          </a:xfrm>
          <a:prstGeom prst="rect">
            <a:avLst/>
          </a:prstGeom>
          <a:solidFill>
            <a:srgbClr val="3184BD"/>
          </a:solidFill>
          <a:ln w="76200">
            <a:noFill/>
          </a:ln>
        </p:spPr>
        <p:style>
          <a:lnRef idx="2">
            <a:schemeClr val="accent2">
              <a:shade val="50000"/>
            </a:schemeClr>
          </a:lnRef>
          <a:fillRef idx="1">
            <a:schemeClr val="accent2"/>
          </a:fillRef>
          <a:effectRef idx="0">
            <a:schemeClr val="accent2"/>
          </a:effectRef>
          <a:fontRef idx="minor">
            <a:schemeClr val="lt1"/>
          </a:fontRef>
        </p:style>
        <p:txBody>
          <a:bodyPr lIns="1371600" rtlCol="0" anchor="ctr"/>
          <a:lstStyle/>
          <a:p>
            <a:r>
              <a:rPr lang="en-US" sz="4800" dirty="0">
                <a:effectLst>
                  <a:outerShdw blurRad="38100" dist="38100" dir="2700000" algn="tl">
                    <a:srgbClr val="000000">
                      <a:alpha val="43137"/>
                    </a:srgbClr>
                  </a:outerShdw>
                </a:effectLst>
                <a:latin typeface="CMU Sans Serif" panose="02000603000000000000" pitchFamily="2" charset="0"/>
                <a:ea typeface="CMU Sans Serif" panose="02000603000000000000" pitchFamily="2" charset="0"/>
                <a:cs typeface="CMU Sans Serif" panose="02000603000000000000" pitchFamily="2" charset="0"/>
              </a:rPr>
              <a:t>Variability in Metrics</a:t>
            </a:r>
          </a:p>
        </p:txBody>
      </p:sp>
      <p:pic>
        <p:nvPicPr>
          <p:cNvPr id="7" name="Picture 6" descr="Qr code&#10;&#10;Description automatically generated">
            <a:extLst>
              <a:ext uri="{FF2B5EF4-FFF2-40B4-BE49-F238E27FC236}">
                <a16:creationId xmlns:a16="http://schemas.microsoft.com/office/drawing/2014/main" id="{46E74839-1537-670A-D9A8-5EB5A8CA99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136320" y="2856235"/>
            <a:ext cx="1944365" cy="1944365"/>
          </a:xfrm>
          <a:prstGeom prst="rect">
            <a:avLst/>
          </a:prstGeom>
        </p:spPr>
      </p:pic>
      <p:pic>
        <p:nvPicPr>
          <p:cNvPr id="9" name="Picture 8" descr="Logo&#10;&#10;Description automatically generated">
            <a:extLst>
              <a:ext uri="{FF2B5EF4-FFF2-40B4-BE49-F238E27FC236}">
                <a16:creationId xmlns:a16="http://schemas.microsoft.com/office/drawing/2014/main" id="{779181AB-78A2-27E2-1293-136C66BEB8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594052" y="2865170"/>
            <a:ext cx="1351604" cy="1892246"/>
          </a:xfrm>
          <a:prstGeom prst="rect">
            <a:avLst/>
          </a:prstGeom>
        </p:spPr>
      </p:pic>
      <p:sp>
        <p:nvSpPr>
          <p:cNvPr id="45" name="Text Box 8"/>
          <p:cNvSpPr txBox="1">
            <a:spLocks noChangeArrowheads="1"/>
          </p:cNvSpPr>
          <p:nvPr/>
        </p:nvSpPr>
        <p:spPr bwMode="auto">
          <a:xfrm>
            <a:off x="25632704" y="21198833"/>
            <a:ext cx="6827125" cy="5320376"/>
          </a:xfrm>
          <a:prstGeom prst="rect">
            <a:avLst/>
          </a:prstGeom>
          <a:noFill/>
          <a:ln w="9525">
            <a:noFill/>
            <a:miter lim="800000"/>
            <a:headEnd/>
            <a:tailEnd/>
          </a:ln>
        </p:spPr>
        <p:txBody>
          <a:bodyPr wrap="square" lIns="117800" tIns="58901" rIns="117800" bIns="58901">
            <a:spAutoFit/>
          </a:bodyPr>
          <a:lstStyle/>
          <a:p>
            <a:pPr defTabSz="5305425">
              <a:spcAft>
                <a:spcPts val="1200"/>
              </a:spcAft>
            </a:pPr>
            <a:r>
              <a:rPr lang="en-US" sz="2600" b="1" dirty="0">
                <a:latin typeface="CMU Bright" panose="02000603000000000000" pitchFamily="2" charset="0"/>
                <a:ea typeface="CMU Bright" panose="02000603000000000000" pitchFamily="2" charset="0"/>
                <a:cs typeface="CMU Bright" panose="02000603000000000000" pitchFamily="2" charset="0"/>
              </a:rPr>
              <a:t>Figure 7 (left). </a:t>
            </a:r>
            <a:r>
              <a:rPr lang="en-US" sz="2600" dirty="0">
                <a:latin typeface="CMU Bright" panose="02000603000000000000" pitchFamily="2" charset="0"/>
                <a:ea typeface="CMU Bright" panose="02000603000000000000" pitchFamily="2" charset="0"/>
                <a:cs typeface="CMU Bright" panose="02000603000000000000" pitchFamily="2" charset="0"/>
              </a:rPr>
              <a:t>Pair plots illustrate bivariate distributions for each pair of study metrics for LAC over the model timeline, for every scenario in the ensemble. Many of these plots exhibit strong relationships, such as panel U showing higher stranded assets when carbon prices are higher. Some, however, interestingly show less dependency, such as panel V showing little correlation between electricity price and the amount of CO2 removal technology implemented. These relationships can also vary over time and can show changing variability as well as the strength of the relationship.</a:t>
            </a:r>
          </a:p>
        </p:txBody>
      </p:sp>
      <p:sp>
        <p:nvSpPr>
          <p:cNvPr id="6" name="Rectangle 5">
            <a:extLst>
              <a:ext uri="{FF2B5EF4-FFF2-40B4-BE49-F238E27FC236}">
                <a16:creationId xmlns:a16="http://schemas.microsoft.com/office/drawing/2014/main" id="{D2CB348B-7DB4-48EA-E89D-13D430AFEA80}"/>
              </a:ext>
            </a:extLst>
          </p:cNvPr>
          <p:cNvSpPr/>
          <p:nvPr/>
        </p:nvSpPr>
        <p:spPr>
          <a:xfrm>
            <a:off x="8473335" y="30175200"/>
            <a:ext cx="10500465" cy="1463040"/>
          </a:xfrm>
          <a:prstGeom prst="rect">
            <a:avLst/>
          </a:prstGeom>
          <a:solidFill>
            <a:srgbClr val="3184BD"/>
          </a:solidFill>
          <a:ln w="76200">
            <a:noFill/>
          </a:ln>
        </p:spPr>
        <p:style>
          <a:lnRef idx="2">
            <a:schemeClr val="accent2">
              <a:shade val="50000"/>
            </a:schemeClr>
          </a:lnRef>
          <a:fillRef idx="1">
            <a:schemeClr val="accent2"/>
          </a:fillRef>
          <a:effectRef idx="0">
            <a:schemeClr val="accent2"/>
          </a:effectRef>
          <a:fontRef idx="minor">
            <a:schemeClr val="lt1"/>
          </a:fontRef>
        </p:style>
        <p:txBody>
          <a:bodyPr lIns="1371600" rtlCol="0" anchor="ctr"/>
          <a:lstStyle/>
          <a:p>
            <a:r>
              <a:rPr lang="en-US" sz="4800" dirty="0">
                <a:effectLst>
                  <a:outerShdw blurRad="38100" dist="38100" dir="2700000" algn="tl">
                    <a:srgbClr val="000000">
                      <a:alpha val="43137"/>
                    </a:srgbClr>
                  </a:outerShdw>
                </a:effectLst>
                <a:latin typeface="CMU Sans Serif" panose="02000603000000000000" pitchFamily="2" charset="0"/>
                <a:ea typeface="CMU Sans Serif" panose="02000603000000000000" pitchFamily="2" charset="0"/>
                <a:cs typeface="CMU Sans Serif" panose="02000603000000000000" pitchFamily="2" charset="0"/>
              </a:rPr>
              <a:t>Electricity Burden</a:t>
            </a:r>
          </a:p>
        </p:txBody>
      </p:sp>
      <p:pic>
        <p:nvPicPr>
          <p:cNvPr id="8" name="Picture 7" descr="Graphical user interface, application, Teams&#10;&#10;Description automatically generated">
            <a:extLst>
              <a:ext uri="{FF2B5EF4-FFF2-40B4-BE49-F238E27FC236}">
                <a16:creationId xmlns:a16="http://schemas.microsoft.com/office/drawing/2014/main" id="{BE942C91-BD83-DA6F-2D9E-3D6D70C9FFE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988"/>
          <a:stretch/>
        </p:blipFill>
        <p:spPr>
          <a:xfrm>
            <a:off x="1015908" y="15874795"/>
            <a:ext cx="6911373" cy="16622507"/>
          </a:xfrm>
          <a:prstGeom prst="rect">
            <a:avLst/>
          </a:prstGeom>
        </p:spPr>
      </p:pic>
      <p:pic>
        <p:nvPicPr>
          <p:cNvPr id="58" name="Picture 57" descr="Chart, histogram&#10;&#10;Description automatically generated">
            <a:extLst>
              <a:ext uri="{FF2B5EF4-FFF2-40B4-BE49-F238E27FC236}">
                <a16:creationId xmlns:a16="http://schemas.microsoft.com/office/drawing/2014/main" id="{9EBA4562-3E2B-BB1B-F7C8-922CF863290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804600" y="6762750"/>
            <a:ext cx="5929339" cy="6684774"/>
          </a:xfrm>
          <a:prstGeom prst="rect">
            <a:avLst/>
          </a:prstGeom>
        </p:spPr>
      </p:pic>
      <p:pic>
        <p:nvPicPr>
          <p:cNvPr id="66" name="Picture 65" descr="A picture containing histogram&#10;&#10;Description automatically generated">
            <a:extLst>
              <a:ext uri="{FF2B5EF4-FFF2-40B4-BE49-F238E27FC236}">
                <a16:creationId xmlns:a16="http://schemas.microsoft.com/office/drawing/2014/main" id="{FE0E0ACF-2726-E3DC-D91E-3952644469B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241"/>
          <a:stretch/>
        </p:blipFill>
        <p:spPr>
          <a:xfrm>
            <a:off x="32551070" y="21198833"/>
            <a:ext cx="10286364" cy="9281160"/>
          </a:xfrm>
          <a:prstGeom prst="rect">
            <a:avLst/>
          </a:prstGeom>
        </p:spPr>
      </p:pic>
      <p:sp>
        <p:nvSpPr>
          <p:cNvPr id="67" name="Text Box 315">
            <a:extLst>
              <a:ext uri="{FF2B5EF4-FFF2-40B4-BE49-F238E27FC236}">
                <a16:creationId xmlns:a16="http://schemas.microsoft.com/office/drawing/2014/main" id="{3A910411-7CD1-E378-C7C0-2476815C7E37}"/>
              </a:ext>
            </a:extLst>
          </p:cNvPr>
          <p:cNvSpPr txBox="1">
            <a:spLocks noChangeArrowheads="1"/>
          </p:cNvSpPr>
          <p:nvPr/>
        </p:nvSpPr>
        <p:spPr bwMode="auto">
          <a:xfrm>
            <a:off x="8587575" y="25610753"/>
            <a:ext cx="10329230" cy="4093428"/>
          </a:xfrm>
          <a:prstGeom prst="rect">
            <a:avLst/>
          </a:prstGeom>
          <a:noFill/>
          <a:ln w="9525">
            <a:noFill/>
            <a:miter lim="800000"/>
            <a:headEnd/>
            <a:tailEnd/>
          </a:ln>
          <a:effectLst/>
        </p:spPr>
        <p:txBody>
          <a:bodyPr wrap="square">
            <a:spAutoFit/>
          </a:bodyPr>
          <a:lstStyle/>
          <a:p>
            <a:pPr defTabSz="914400">
              <a:spcBef>
                <a:spcPct val="50000"/>
              </a:spcBef>
            </a:pPr>
            <a:r>
              <a:rPr lang="en-US" sz="2600" b="1" dirty="0">
                <a:latin typeface="CMU Bright" panose="02000603000000000000" pitchFamily="2" charset="0"/>
                <a:ea typeface="CMU Bright" panose="02000603000000000000" pitchFamily="2" charset="0"/>
                <a:cs typeface="CMU Bright" panose="02000603000000000000" pitchFamily="2" charset="0"/>
              </a:rPr>
              <a:t>Figure 6. </a:t>
            </a:r>
            <a:r>
              <a:rPr lang="en-US" sz="2600" dirty="0">
                <a:latin typeface="CMU Bright" panose="02000603000000000000" pitchFamily="2" charset="0"/>
                <a:ea typeface="CMU Bright" panose="02000603000000000000" pitchFamily="2" charset="0"/>
                <a:cs typeface="CMU Bright" panose="02000603000000000000" pitchFamily="2" charset="0"/>
              </a:rPr>
              <a:t>The inter-regional variability of metrics across LAC in emissions-constrained scenarios highlights the importance of viewing results across scales. While electricity price variability is mostly stable across regions, the mitigation-related metrics of Carbon Price, CO2 Removal (BECCS and DAC), and Stranded Assets vary more widely across scenarios and regions, and over time. Variability in carbon price and co2 removal show the efforts of these measures are not being shared across regions, while the long tails suggest that the scenario makeup plays a role in this variability. Results for electricity burden show an increasing risk after mid-century for individual regions for a handful of extreme scenarios.</a:t>
            </a:r>
          </a:p>
        </p:txBody>
      </p:sp>
      <p:sp>
        <p:nvSpPr>
          <p:cNvPr id="60" name="Text Box 315"/>
          <p:cNvSpPr txBox="1">
            <a:spLocks noChangeArrowheads="1"/>
          </p:cNvSpPr>
          <p:nvPr/>
        </p:nvSpPr>
        <p:spPr bwMode="auto">
          <a:xfrm>
            <a:off x="1061548" y="32497302"/>
            <a:ext cx="6845419" cy="4093428"/>
          </a:xfrm>
          <a:prstGeom prst="rect">
            <a:avLst/>
          </a:prstGeom>
          <a:noFill/>
          <a:ln w="9525">
            <a:noFill/>
            <a:miter lim="800000"/>
            <a:headEnd/>
            <a:tailEnd/>
          </a:ln>
          <a:effectLst/>
        </p:spPr>
        <p:txBody>
          <a:bodyPr wrap="square">
            <a:spAutoFit/>
          </a:bodyPr>
          <a:lstStyle/>
          <a:p>
            <a:pPr defTabSz="914400">
              <a:spcBef>
                <a:spcPct val="50000"/>
              </a:spcBef>
            </a:pPr>
            <a:r>
              <a:rPr lang="en-US" sz="2600" b="1" dirty="0">
                <a:latin typeface="CMU Bright" panose="02000603000000000000" pitchFamily="2" charset="0"/>
                <a:ea typeface="CMU Bright" panose="02000603000000000000" pitchFamily="2" charset="0"/>
                <a:cs typeface="CMU Bright" panose="02000603000000000000" pitchFamily="2" charset="0"/>
              </a:rPr>
              <a:t>Figure 5. </a:t>
            </a:r>
            <a:r>
              <a:rPr lang="en-US" sz="2600" dirty="0">
                <a:latin typeface="CMU Bright" panose="02000603000000000000" pitchFamily="2" charset="0"/>
                <a:ea typeface="CMU Bright" panose="02000603000000000000" pitchFamily="2" charset="0"/>
                <a:cs typeface="CMU Bright" panose="02000603000000000000" pitchFamily="2" charset="0"/>
              </a:rPr>
              <a:t>Using random forest, importance scores for eight metrics were computed and shown here as temporal heatmaps for the NDC scenarios in LAC. Not surprisingly, population and GDP inputs (ssp) are a major determinant for many metrics. Notably, cost of capital across regions according to investment risk (institutional factors) is also a major driver in this region, especially for price of electricity. Energy efficiency factors gain higher relative importance in late century.</a:t>
            </a:r>
          </a:p>
        </p:txBody>
      </p:sp>
      <p:sp>
        <p:nvSpPr>
          <p:cNvPr id="69" name="Text Box 8">
            <a:extLst>
              <a:ext uri="{FF2B5EF4-FFF2-40B4-BE49-F238E27FC236}">
                <a16:creationId xmlns:a16="http://schemas.microsoft.com/office/drawing/2014/main" id="{C48C8D85-6494-28E7-63DF-86995B9CFF97}"/>
              </a:ext>
            </a:extLst>
          </p:cNvPr>
          <p:cNvSpPr txBox="1">
            <a:spLocks noChangeArrowheads="1"/>
          </p:cNvSpPr>
          <p:nvPr/>
        </p:nvSpPr>
        <p:spPr bwMode="auto">
          <a:xfrm>
            <a:off x="37471425" y="13675845"/>
            <a:ext cx="5402974" cy="5320376"/>
          </a:xfrm>
          <a:prstGeom prst="rect">
            <a:avLst/>
          </a:prstGeom>
          <a:noFill/>
          <a:ln w="9525">
            <a:noFill/>
            <a:miter lim="800000"/>
            <a:headEnd/>
            <a:tailEnd/>
          </a:ln>
        </p:spPr>
        <p:txBody>
          <a:bodyPr wrap="square" lIns="117800" tIns="58901" rIns="117800" bIns="58901">
            <a:spAutoFit/>
          </a:bodyPr>
          <a:lstStyle/>
          <a:p>
            <a:pPr defTabSz="5305425">
              <a:spcAft>
                <a:spcPts val="1200"/>
              </a:spcAft>
            </a:pPr>
            <a:r>
              <a:rPr lang="en-US" sz="2600" b="1" dirty="0">
                <a:latin typeface="CMU Bright" panose="02000603000000000000" pitchFamily="2" charset="0"/>
                <a:ea typeface="CMU Bright" panose="02000603000000000000" pitchFamily="2" charset="0"/>
                <a:cs typeface="CMU Bright" panose="02000603000000000000" pitchFamily="2" charset="0"/>
              </a:rPr>
              <a:t>Figure 4 (left). </a:t>
            </a:r>
            <a:r>
              <a:rPr lang="en-US" sz="2600" dirty="0">
                <a:latin typeface="CMU Bright" panose="02000603000000000000" pitchFamily="2" charset="0"/>
                <a:ea typeface="CMU Bright" panose="02000603000000000000" pitchFamily="2" charset="0"/>
                <a:cs typeface="CMU Bright" panose="02000603000000000000" pitchFamily="2" charset="0"/>
              </a:rPr>
              <a:t>Stranded assets are a critical economic concern over the course of a major energy transition towards decarbonization.</a:t>
            </a:r>
            <a:r>
              <a:rPr lang="en-US" sz="2600" b="1" dirty="0">
                <a:latin typeface="CMU Bright" panose="02000603000000000000" pitchFamily="2" charset="0"/>
                <a:ea typeface="CMU Bright" panose="02000603000000000000" pitchFamily="2" charset="0"/>
                <a:cs typeface="CMU Bright" panose="02000603000000000000" pitchFamily="2" charset="0"/>
              </a:rPr>
              <a:t> </a:t>
            </a:r>
            <a:r>
              <a:rPr lang="en-US" sz="2600" dirty="0">
                <a:latin typeface="CMU Bright" panose="02000603000000000000" pitchFamily="2" charset="0"/>
                <a:ea typeface="CMU Bright" panose="02000603000000000000" pitchFamily="2" charset="0"/>
                <a:cs typeface="CMU Bright" panose="02000603000000000000" pitchFamily="2" charset="0"/>
              </a:rPr>
              <a:t>In all cases, sunken costs of stranded assets increase when constraining emissions (mainly for coal and natural gas). The boxplots show cumulative additional costs across LAC regions as well as global regions in 2050 as a result of implementing NDCs. Stranded assets are higher for regions with higher demand and more stringent NDCs.</a:t>
            </a:r>
          </a:p>
        </p:txBody>
      </p:sp>
      <p:sp>
        <p:nvSpPr>
          <p:cNvPr id="71" name="Text Box 8">
            <a:extLst>
              <a:ext uri="{FF2B5EF4-FFF2-40B4-BE49-F238E27FC236}">
                <a16:creationId xmlns:a16="http://schemas.microsoft.com/office/drawing/2014/main" id="{DDBC3696-4661-1B9C-FE73-1CAA3605669E}"/>
              </a:ext>
            </a:extLst>
          </p:cNvPr>
          <p:cNvSpPr txBox="1">
            <a:spLocks noChangeArrowheads="1"/>
          </p:cNvSpPr>
          <p:nvPr/>
        </p:nvSpPr>
        <p:spPr bwMode="auto">
          <a:xfrm>
            <a:off x="32641307" y="30624443"/>
            <a:ext cx="10286364" cy="2919719"/>
          </a:xfrm>
          <a:prstGeom prst="rect">
            <a:avLst/>
          </a:prstGeom>
          <a:noFill/>
          <a:ln w="9525">
            <a:noFill/>
            <a:miter lim="800000"/>
            <a:headEnd/>
            <a:tailEnd/>
          </a:ln>
        </p:spPr>
        <p:txBody>
          <a:bodyPr wrap="square" lIns="117800" tIns="58901" rIns="117800" bIns="58901">
            <a:spAutoFit/>
          </a:bodyPr>
          <a:lstStyle/>
          <a:p>
            <a:pPr defTabSz="5305425">
              <a:spcAft>
                <a:spcPts val="1200"/>
              </a:spcAft>
            </a:pPr>
            <a:r>
              <a:rPr lang="en-US" sz="2600" b="1" dirty="0">
                <a:latin typeface="CMU Bright" panose="02000603000000000000" pitchFamily="2" charset="0"/>
                <a:ea typeface="CMU Bright" panose="02000603000000000000" pitchFamily="2" charset="0"/>
                <a:cs typeface="CMU Bright" panose="02000603000000000000" pitchFamily="2" charset="0"/>
              </a:rPr>
              <a:t>Figure 8 (above). </a:t>
            </a:r>
            <a:r>
              <a:rPr lang="en-US" sz="2600" dirty="0">
                <a:latin typeface="CMU Bright" panose="02000603000000000000" pitchFamily="2" charset="0"/>
                <a:ea typeface="CMU Bright" panose="02000603000000000000" pitchFamily="2" charset="0"/>
                <a:cs typeface="CMU Bright" panose="02000603000000000000" pitchFamily="2" charset="0"/>
              </a:rPr>
              <a:t>Visual clustering of realization outcomes can intuitively illustrate relationships among metrics. Here, a parallel axis plot for LAC is constructed for the model year 2050, with outputs scaled as a percent of each metric’s maximum. High (low) price scenarios are shown in red (blue). No low-price scenarios have NDCs implemented, and high-price scenarios tend to have expensive DAC (low in last column). Those that do not follow this pattern all have high cost VRE and institutional factors switched on.</a:t>
            </a:r>
          </a:p>
        </p:txBody>
      </p:sp>
      <p:sp>
        <p:nvSpPr>
          <p:cNvPr id="76" name="Text Box 315">
            <a:extLst>
              <a:ext uri="{FF2B5EF4-FFF2-40B4-BE49-F238E27FC236}">
                <a16:creationId xmlns:a16="http://schemas.microsoft.com/office/drawing/2014/main" id="{B91526C6-BD0D-E238-83B3-2BCF4E9C0CBE}"/>
              </a:ext>
            </a:extLst>
          </p:cNvPr>
          <p:cNvSpPr txBox="1">
            <a:spLocks noChangeArrowheads="1"/>
          </p:cNvSpPr>
          <p:nvPr/>
        </p:nvSpPr>
        <p:spPr bwMode="auto">
          <a:xfrm>
            <a:off x="8883759" y="11768042"/>
            <a:ext cx="4763916" cy="2092881"/>
          </a:xfrm>
          <a:prstGeom prst="rect">
            <a:avLst/>
          </a:prstGeom>
          <a:noFill/>
          <a:ln w="9525">
            <a:noFill/>
            <a:miter lim="800000"/>
            <a:headEnd/>
            <a:tailEnd/>
          </a:ln>
          <a:effectLst/>
        </p:spPr>
        <p:txBody>
          <a:bodyPr wrap="square">
            <a:spAutoFit/>
          </a:bodyPr>
          <a:lstStyle/>
          <a:p>
            <a:pPr defTabSz="914400">
              <a:spcBef>
                <a:spcPct val="50000"/>
              </a:spcBef>
            </a:pPr>
            <a:r>
              <a:rPr lang="en-US" sz="2600" b="1" dirty="0">
                <a:latin typeface="CMU Bright" panose="02000603000000000000" pitchFamily="2" charset="0"/>
                <a:ea typeface="CMU Bright" panose="02000603000000000000" pitchFamily="2" charset="0"/>
                <a:cs typeface="CMU Bright" panose="02000603000000000000" pitchFamily="2" charset="0"/>
              </a:rPr>
              <a:t>Figure 2. </a:t>
            </a:r>
            <a:r>
              <a:rPr lang="en-US" sz="2600" dirty="0">
                <a:latin typeface="CMU Bright" panose="02000603000000000000" pitchFamily="2" charset="0"/>
                <a:ea typeface="CMU Bright" panose="02000603000000000000" pitchFamily="2" charset="0"/>
                <a:cs typeface="CMU Bright" panose="02000603000000000000" pitchFamily="2" charset="0"/>
              </a:rPr>
              <a:t>Map of GCAM regions in LAC. In this version of GCAM6.0, Uruguay is configured as a separate region, broken out from South America Southern.</a:t>
            </a:r>
          </a:p>
        </p:txBody>
      </p:sp>
      <p:sp>
        <p:nvSpPr>
          <p:cNvPr id="81" name="TextBox 80">
            <a:extLst>
              <a:ext uri="{FF2B5EF4-FFF2-40B4-BE49-F238E27FC236}">
                <a16:creationId xmlns:a16="http://schemas.microsoft.com/office/drawing/2014/main" id="{4749EB4E-9F68-DCF2-9E95-760593A53C1D}"/>
              </a:ext>
            </a:extLst>
          </p:cNvPr>
          <p:cNvSpPr txBox="1"/>
          <p:nvPr/>
        </p:nvSpPr>
        <p:spPr>
          <a:xfrm>
            <a:off x="969454" y="4200614"/>
            <a:ext cx="899369" cy="1862048"/>
          </a:xfrm>
          <a:prstGeom prst="rect">
            <a:avLst/>
          </a:prstGeom>
          <a:noFill/>
        </p:spPr>
        <p:txBody>
          <a:bodyPr wrap="square" rtlCol="0">
            <a:spAutoFit/>
          </a:bodyPr>
          <a:lstStyle/>
          <a:p>
            <a:r>
              <a:rPr lang="en-US" sz="11500" b="1" dirty="0">
                <a:solidFill>
                  <a:schemeClr val="bg1"/>
                </a:solidFill>
                <a:latin typeface="CMU Sans Serif" panose="02000603000000000000"/>
              </a:rPr>
              <a:t>1</a:t>
            </a:r>
          </a:p>
        </p:txBody>
      </p:sp>
      <p:sp>
        <p:nvSpPr>
          <p:cNvPr id="82" name="TextBox 81">
            <a:extLst>
              <a:ext uri="{FF2B5EF4-FFF2-40B4-BE49-F238E27FC236}">
                <a16:creationId xmlns:a16="http://schemas.microsoft.com/office/drawing/2014/main" id="{280FF293-C517-376A-C82A-F9461BA2D316}"/>
              </a:ext>
            </a:extLst>
          </p:cNvPr>
          <p:cNvSpPr txBox="1"/>
          <p:nvPr/>
        </p:nvSpPr>
        <p:spPr>
          <a:xfrm>
            <a:off x="30460134" y="4851469"/>
            <a:ext cx="899369" cy="1862048"/>
          </a:xfrm>
          <a:prstGeom prst="rect">
            <a:avLst/>
          </a:prstGeom>
          <a:noFill/>
        </p:spPr>
        <p:txBody>
          <a:bodyPr wrap="square" rtlCol="0">
            <a:spAutoFit/>
          </a:bodyPr>
          <a:lstStyle/>
          <a:p>
            <a:r>
              <a:rPr lang="en-US" sz="11500" b="1" dirty="0">
                <a:solidFill>
                  <a:schemeClr val="bg1"/>
                </a:solidFill>
                <a:latin typeface="CMU Sans Serif" panose="02000603000000000000"/>
              </a:rPr>
              <a:t>2</a:t>
            </a:r>
          </a:p>
        </p:txBody>
      </p:sp>
      <p:sp>
        <p:nvSpPr>
          <p:cNvPr id="89" name="TextBox 88">
            <a:extLst>
              <a:ext uri="{FF2B5EF4-FFF2-40B4-BE49-F238E27FC236}">
                <a16:creationId xmlns:a16="http://schemas.microsoft.com/office/drawing/2014/main" id="{CFF5F566-EC24-C47D-C261-A3660F7D0833}"/>
              </a:ext>
            </a:extLst>
          </p:cNvPr>
          <p:cNvSpPr txBox="1"/>
          <p:nvPr/>
        </p:nvSpPr>
        <p:spPr>
          <a:xfrm>
            <a:off x="969454" y="14175232"/>
            <a:ext cx="899369" cy="1862048"/>
          </a:xfrm>
          <a:prstGeom prst="rect">
            <a:avLst/>
          </a:prstGeom>
          <a:noFill/>
        </p:spPr>
        <p:txBody>
          <a:bodyPr wrap="square" rtlCol="0">
            <a:spAutoFit/>
          </a:bodyPr>
          <a:lstStyle/>
          <a:p>
            <a:r>
              <a:rPr lang="en-US" sz="11500" b="1" dirty="0">
                <a:solidFill>
                  <a:schemeClr val="bg1"/>
                </a:solidFill>
                <a:latin typeface="CMU Sans Serif" panose="02000603000000000000"/>
              </a:rPr>
              <a:t>3</a:t>
            </a:r>
          </a:p>
        </p:txBody>
      </p:sp>
      <p:sp>
        <p:nvSpPr>
          <p:cNvPr id="90" name="TextBox 89">
            <a:extLst>
              <a:ext uri="{FF2B5EF4-FFF2-40B4-BE49-F238E27FC236}">
                <a16:creationId xmlns:a16="http://schemas.microsoft.com/office/drawing/2014/main" id="{B7E47BFB-6B2D-0BDA-05A2-F953825BF9C3}"/>
              </a:ext>
            </a:extLst>
          </p:cNvPr>
          <p:cNvSpPr txBox="1"/>
          <p:nvPr/>
        </p:nvSpPr>
        <p:spPr>
          <a:xfrm>
            <a:off x="8506025" y="14202296"/>
            <a:ext cx="899369" cy="1862048"/>
          </a:xfrm>
          <a:prstGeom prst="rect">
            <a:avLst/>
          </a:prstGeom>
          <a:noFill/>
        </p:spPr>
        <p:txBody>
          <a:bodyPr wrap="square" rtlCol="0">
            <a:spAutoFit/>
          </a:bodyPr>
          <a:lstStyle/>
          <a:p>
            <a:r>
              <a:rPr lang="en-US" sz="11500" b="1" dirty="0">
                <a:solidFill>
                  <a:schemeClr val="bg1"/>
                </a:solidFill>
                <a:latin typeface="CMU Sans Serif" panose="02000603000000000000"/>
              </a:rPr>
              <a:t>4</a:t>
            </a:r>
          </a:p>
        </p:txBody>
      </p:sp>
      <p:sp>
        <p:nvSpPr>
          <p:cNvPr id="91" name="TextBox 90">
            <a:extLst>
              <a:ext uri="{FF2B5EF4-FFF2-40B4-BE49-F238E27FC236}">
                <a16:creationId xmlns:a16="http://schemas.microsoft.com/office/drawing/2014/main" id="{1043942B-2B14-ED38-7909-89CDB0893916}"/>
              </a:ext>
            </a:extLst>
          </p:cNvPr>
          <p:cNvSpPr txBox="1"/>
          <p:nvPr/>
        </p:nvSpPr>
        <p:spPr>
          <a:xfrm>
            <a:off x="19478448" y="19459233"/>
            <a:ext cx="899369" cy="1862048"/>
          </a:xfrm>
          <a:prstGeom prst="rect">
            <a:avLst/>
          </a:prstGeom>
          <a:noFill/>
        </p:spPr>
        <p:txBody>
          <a:bodyPr wrap="square" rtlCol="0">
            <a:spAutoFit/>
          </a:bodyPr>
          <a:lstStyle/>
          <a:p>
            <a:r>
              <a:rPr lang="en-US" sz="11500" b="1" dirty="0">
                <a:solidFill>
                  <a:schemeClr val="bg1"/>
                </a:solidFill>
                <a:latin typeface="CMU Sans Serif" panose="02000603000000000000"/>
              </a:rPr>
              <a:t>5</a:t>
            </a:r>
          </a:p>
        </p:txBody>
      </p:sp>
      <p:sp>
        <p:nvSpPr>
          <p:cNvPr id="92" name="TextBox 91">
            <a:extLst>
              <a:ext uri="{FF2B5EF4-FFF2-40B4-BE49-F238E27FC236}">
                <a16:creationId xmlns:a16="http://schemas.microsoft.com/office/drawing/2014/main" id="{4628A7BE-12C0-BE59-3513-79D67D872B66}"/>
              </a:ext>
            </a:extLst>
          </p:cNvPr>
          <p:cNvSpPr txBox="1"/>
          <p:nvPr/>
        </p:nvSpPr>
        <p:spPr>
          <a:xfrm>
            <a:off x="8501511" y="29929976"/>
            <a:ext cx="899369" cy="1862048"/>
          </a:xfrm>
          <a:prstGeom prst="rect">
            <a:avLst/>
          </a:prstGeom>
          <a:noFill/>
        </p:spPr>
        <p:txBody>
          <a:bodyPr wrap="square" rtlCol="0">
            <a:spAutoFit/>
          </a:bodyPr>
          <a:lstStyle/>
          <a:p>
            <a:r>
              <a:rPr lang="en-US" sz="11500" b="1" dirty="0">
                <a:solidFill>
                  <a:schemeClr val="bg1"/>
                </a:solidFill>
                <a:latin typeface="CMU Sans Serif" panose="02000603000000000000"/>
              </a:rPr>
              <a:t>6</a:t>
            </a:r>
          </a:p>
        </p:txBody>
      </p:sp>
      <p:pic>
        <p:nvPicPr>
          <p:cNvPr id="102" name="Picture 101" descr="Chart, bar chart&#10;&#10;Description automatically generated">
            <a:extLst>
              <a:ext uri="{FF2B5EF4-FFF2-40B4-BE49-F238E27FC236}">
                <a16:creationId xmlns:a16="http://schemas.microsoft.com/office/drawing/2014/main" id="{E61C5A9C-C5F6-81EF-3716-A949535280A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43825" y="15901944"/>
            <a:ext cx="9276342" cy="9675546"/>
          </a:xfrm>
          <a:prstGeom prst="rect">
            <a:avLst/>
          </a:prstGeom>
        </p:spPr>
      </p:pic>
      <p:pic>
        <p:nvPicPr>
          <p:cNvPr id="104" name="Picture 103" descr="Chart, box and whisker chart&#10;&#10;Description automatically generated">
            <a:extLst>
              <a:ext uri="{FF2B5EF4-FFF2-40B4-BE49-F238E27FC236}">
                <a16:creationId xmlns:a16="http://schemas.microsoft.com/office/drawing/2014/main" id="{8462667C-CB9A-1205-36AE-F25FDD265FD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473582" y="14439604"/>
            <a:ext cx="6908890" cy="4256897"/>
          </a:xfrm>
          <a:prstGeom prst="rect">
            <a:avLst/>
          </a:prstGeom>
        </p:spPr>
      </p:pic>
      <p:pic>
        <p:nvPicPr>
          <p:cNvPr id="14" name="Picture 13" descr="Map&#10;&#10;Description automatically generated">
            <a:extLst>
              <a:ext uri="{FF2B5EF4-FFF2-40B4-BE49-F238E27FC236}">
                <a16:creationId xmlns:a16="http://schemas.microsoft.com/office/drawing/2014/main" id="{5C91F3F7-7FC2-E7D4-271A-ED0C980C583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43997" y="5946377"/>
            <a:ext cx="5305622" cy="5873631"/>
          </a:xfrm>
          <a:prstGeom prst="rect">
            <a:avLst/>
          </a:prstGeom>
        </p:spPr>
      </p:pic>
      <p:sp>
        <p:nvSpPr>
          <p:cNvPr id="245" name="Text Box 315"/>
          <p:cNvSpPr txBox="1">
            <a:spLocks noChangeArrowheads="1"/>
          </p:cNvSpPr>
          <p:nvPr/>
        </p:nvSpPr>
        <p:spPr bwMode="auto">
          <a:xfrm>
            <a:off x="1013422" y="5911474"/>
            <a:ext cx="7563461" cy="8094524"/>
          </a:xfrm>
          <a:prstGeom prst="rect">
            <a:avLst/>
          </a:prstGeom>
          <a:noFill/>
          <a:ln w="9525">
            <a:noFill/>
            <a:miter lim="800000"/>
            <a:headEnd/>
            <a:tailEnd/>
          </a:ln>
          <a:effectLst/>
        </p:spPr>
        <p:txBody>
          <a:bodyPr wrap="square">
            <a:spAutoFit/>
          </a:bodyPr>
          <a:lstStyle/>
          <a:p>
            <a:pPr defTabSz="914400">
              <a:spcBef>
                <a:spcPct val="50000"/>
              </a:spcBef>
            </a:pPr>
            <a:r>
              <a:rPr lang="en-US" sz="2600" dirty="0">
                <a:latin typeface="CMU Bright" panose="02000603000000000000" pitchFamily="2" charset="0"/>
                <a:ea typeface="CMU Bright" panose="02000603000000000000" pitchFamily="2" charset="0"/>
                <a:cs typeface="CMU Bright" panose="02000603000000000000" pitchFamily="2" charset="0"/>
              </a:rPr>
              <a:t>The global transition to a decarbonized electricity system represents a complex problem with unique multi-scale, multi-sector consequences across regions. Deep uncertainty in power system capacity expansion pathways necessitates the use of robust methods capable of describing tradeoffs and synergies among technological and policy pathways. Here, we apply scenario discovery techniques to a large ensemble of model realizations generated using GCAM, a global integrated assessment model, and focus our analysis on Latin America and the Caribbean (LAC). Scenario discovery is commonly used in integrated assessment modeling for its advantages in describing coupled systems using large-scale scenario ensembles [1]. LAC is a developing region rich in natural resources whose climate mitigation decisions will have increasing global impact. This study focuses on uncertain energy sensitivities and their impacts on the Latin American power system. Future work will explore cross-sectoral implications of these factors.</a:t>
            </a:r>
          </a:p>
        </p:txBody>
      </p:sp>
      <p:pic>
        <p:nvPicPr>
          <p:cNvPr id="43" name="Picture 42" descr="Diagram&#10;&#10;Description automatically generated">
            <a:extLst>
              <a:ext uri="{FF2B5EF4-FFF2-40B4-BE49-F238E27FC236}">
                <a16:creationId xmlns:a16="http://schemas.microsoft.com/office/drawing/2014/main" id="{8E240B88-BEDE-8035-FDF5-A7BC5B7B4BC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2965263" y="32220465"/>
            <a:ext cx="5903356" cy="3707269"/>
          </a:xfrm>
          <a:prstGeom prst="rect">
            <a:avLst/>
          </a:prstGeom>
        </p:spPr>
      </p:pic>
    </p:spTree>
    <p:extLst>
      <p:ext uri="{BB962C8B-B14F-4D97-AF65-F5344CB8AC3E}">
        <p14:creationId xmlns:p14="http://schemas.microsoft.com/office/powerpoint/2010/main" val="18059752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2">
      <a:dk1>
        <a:sysClr val="windowText" lastClr="000000"/>
      </a:dk1>
      <a:lt1>
        <a:sysClr val="window" lastClr="FFFFFF"/>
      </a:lt1>
      <a:dk2>
        <a:srgbClr val="4F271C"/>
      </a:dk2>
      <a:lt2>
        <a:srgbClr val="E7DEC9"/>
      </a:lt2>
      <a:accent1>
        <a:srgbClr val="637F26"/>
      </a:accent1>
      <a:accent2>
        <a:srgbClr val="B9D679"/>
      </a:accent2>
      <a:accent3>
        <a:srgbClr val="0066FF"/>
      </a:accent3>
      <a:accent4>
        <a:srgbClr val="66A53B"/>
      </a:accent4>
      <a:accent5>
        <a:srgbClr val="CC6600"/>
      </a:accent5>
      <a:accent6>
        <a:srgbClr val="475A8D"/>
      </a:accent6>
      <a:hlink>
        <a:srgbClr val="8DC765"/>
      </a:hlink>
      <a:folHlink>
        <a:srgbClr val="AA8A1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16391</TotalTime>
  <Words>1234</Words>
  <Application>Microsoft Office PowerPoint</Application>
  <PresentationFormat>Custom</PresentationFormat>
  <Paragraphs>87</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Calibri</vt:lpstr>
      <vt:lpstr>CMU Bright</vt:lpstr>
      <vt:lpstr>CMU Sans Serif</vt:lpstr>
      <vt:lpstr>Constantia</vt:lpstr>
      <vt:lpstr>Trade Gothic Next</vt:lpstr>
      <vt:lpstr>Trade Gothic Next Heavy</vt:lpstr>
      <vt:lpstr>Wingdings 2</vt:lpstr>
      <vt:lpstr>Flow</vt:lpstr>
      <vt:lpstr>PowerPoint Presentation</vt:lpstr>
    </vt:vector>
  </TitlesOfParts>
  <Company>Penn State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White</dc:creator>
  <cp:lastModifiedBy>Jake Wessel</cp:lastModifiedBy>
  <cp:revision>668</cp:revision>
  <dcterms:created xsi:type="dcterms:W3CDTF">2007-07-03T15:12:48Z</dcterms:created>
  <dcterms:modified xsi:type="dcterms:W3CDTF">2023-04-25T20:44:22Z</dcterms:modified>
</cp:coreProperties>
</file>