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13" r:id="rId2"/>
    <p:sldId id="326" r:id="rId3"/>
    <p:sldId id="325" r:id="rId4"/>
    <p:sldId id="311" r:id="rId5"/>
    <p:sldId id="312" r:id="rId6"/>
    <p:sldId id="275" r:id="rId7"/>
    <p:sldId id="259" r:id="rId8"/>
    <p:sldId id="274" r:id="rId9"/>
    <p:sldId id="267" r:id="rId10"/>
    <p:sldId id="324" r:id="rId11"/>
    <p:sldId id="288" r:id="rId12"/>
    <p:sldId id="258" r:id="rId13"/>
    <p:sldId id="273" r:id="rId14"/>
    <p:sldId id="284" r:id="rId15"/>
    <p:sldId id="281" r:id="rId16"/>
    <p:sldId id="280" r:id="rId17"/>
    <p:sldId id="295" r:id="rId18"/>
    <p:sldId id="289" r:id="rId19"/>
    <p:sldId id="290" r:id="rId20"/>
    <p:sldId id="291" r:id="rId21"/>
    <p:sldId id="292" r:id="rId22"/>
    <p:sldId id="314" r:id="rId23"/>
    <p:sldId id="315" r:id="rId24"/>
    <p:sldId id="317" r:id="rId25"/>
    <p:sldId id="316" r:id="rId26"/>
    <p:sldId id="293" r:id="rId27"/>
    <p:sldId id="287" r:id="rId28"/>
    <p:sldId id="257" r:id="rId29"/>
    <p:sldId id="260" r:id="rId30"/>
    <p:sldId id="261" r:id="rId31"/>
    <p:sldId id="322" r:id="rId32"/>
    <p:sldId id="323" r:id="rId33"/>
    <p:sldId id="271" r:id="rId34"/>
    <p:sldId id="263" r:id="rId35"/>
    <p:sldId id="270" r:id="rId36"/>
    <p:sldId id="262" r:id="rId37"/>
    <p:sldId id="264" r:id="rId38"/>
    <p:sldId id="269" r:id="rId39"/>
    <p:sldId id="286" r:id="rId40"/>
    <p:sldId id="31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4660"/>
  </p:normalViewPr>
  <p:slideViewPr>
    <p:cSldViewPr snapToGrid="0" showGuides="1">
      <p:cViewPr varScale="1">
        <p:scale>
          <a:sx n="89" d="100"/>
          <a:sy n="89" d="100"/>
        </p:scale>
        <p:origin x="619"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F07755-B7F2-4A33-AF44-41F22518EDE0}" type="datetimeFigureOut">
              <a:rPr lang="en-US" smtClean="0"/>
              <a:t>5/30/2023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340D8-70D4-4DC3-809F-09034F920658}" type="slidenum">
              <a:rPr lang="en-US" smtClean="0"/>
              <a:t>‹#›</a:t>
            </a:fld>
            <a:endParaRPr lang="en-US"/>
          </a:p>
        </p:txBody>
      </p:sp>
    </p:spTree>
    <p:extLst>
      <p:ext uri="{BB962C8B-B14F-4D97-AF65-F5344CB8AC3E}">
        <p14:creationId xmlns:p14="http://schemas.microsoft.com/office/powerpoint/2010/main" val="719904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21cea6d3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21cea6d3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21cea6d3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21cea6d3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4656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1D6D5-2D00-CDC8-3BE1-38E58187FE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836297-59E3-8B87-BCCA-0ECB34EF23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91042A-6881-CF4A-13D6-70C99D14B96C}"/>
              </a:ext>
            </a:extLst>
          </p:cNvPr>
          <p:cNvSpPr>
            <a:spLocks noGrp="1"/>
          </p:cNvSpPr>
          <p:nvPr>
            <p:ph type="dt" sz="half" idx="10"/>
          </p:nvPr>
        </p:nvSpPr>
        <p:spPr/>
        <p:txBody>
          <a:bodyPr/>
          <a:lstStyle/>
          <a:p>
            <a:fld id="{51AD4D5A-FBF3-4EB1-94B6-A7AD8BD0EC35}" type="datetimeFigureOut">
              <a:rPr lang="en-US" smtClean="0"/>
              <a:t>5/30/2023</a:t>
            </a:fld>
            <a:endParaRPr lang="en-US"/>
          </a:p>
        </p:txBody>
      </p:sp>
      <p:sp>
        <p:nvSpPr>
          <p:cNvPr id="5" name="Footer Placeholder 4">
            <a:extLst>
              <a:ext uri="{FF2B5EF4-FFF2-40B4-BE49-F238E27FC236}">
                <a16:creationId xmlns:a16="http://schemas.microsoft.com/office/drawing/2014/main" id="{FBCBF671-FE06-6B39-DA88-F8441AB02D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78FE7-8407-DD77-1859-33D57520F6ED}"/>
              </a:ext>
            </a:extLst>
          </p:cNvPr>
          <p:cNvSpPr>
            <a:spLocks noGrp="1"/>
          </p:cNvSpPr>
          <p:nvPr>
            <p:ph type="sldNum" sz="quarter" idx="12"/>
          </p:nvPr>
        </p:nvSpPr>
        <p:spPr/>
        <p:txBody>
          <a:bodyPr/>
          <a:lstStyle/>
          <a:p>
            <a:fld id="{68AF1247-9E30-4D04-A04A-94420C798999}" type="slidenum">
              <a:rPr lang="en-US" smtClean="0"/>
              <a:t>‹#›</a:t>
            </a:fld>
            <a:endParaRPr lang="en-US"/>
          </a:p>
        </p:txBody>
      </p:sp>
    </p:spTree>
    <p:extLst>
      <p:ext uri="{BB962C8B-B14F-4D97-AF65-F5344CB8AC3E}">
        <p14:creationId xmlns:p14="http://schemas.microsoft.com/office/powerpoint/2010/main" val="2942447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20D58-1484-0EC6-0116-E12DB001CA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B2F855-0FEA-B0E2-1B86-4FBCDDCCF7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A6C83D-43CB-A90F-2F9A-9D5CE6D70E78}"/>
              </a:ext>
            </a:extLst>
          </p:cNvPr>
          <p:cNvSpPr>
            <a:spLocks noGrp="1"/>
          </p:cNvSpPr>
          <p:nvPr>
            <p:ph type="dt" sz="half" idx="10"/>
          </p:nvPr>
        </p:nvSpPr>
        <p:spPr/>
        <p:txBody>
          <a:bodyPr/>
          <a:lstStyle/>
          <a:p>
            <a:fld id="{51AD4D5A-FBF3-4EB1-94B6-A7AD8BD0EC35}" type="datetimeFigureOut">
              <a:rPr lang="en-US" smtClean="0"/>
              <a:t>5/30/2023</a:t>
            </a:fld>
            <a:endParaRPr lang="en-US"/>
          </a:p>
        </p:txBody>
      </p:sp>
      <p:sp>
        <p:nvSpPr>
          <p:cNvPr id="5" name="Footer Placeholder 4">
            <a:extLst>
              <a:ext uri="{FF2B5EF4-FFF2-40B4-BE49-F238E27FC236}">
                <a16:creationId xmlns:a16="http://schemas.microsoft.com/office/drawing/2014/main" id="{E008F056-39AD-6DF3-9F3A-3685B9E3C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3758C-AE4F-8DCC-DD44-4CA86CA1FC00}"/>
              </a:ext>
            </a:extLst>
          </p:cNvPr>
          <p:cNvSpPr>
            <a:spLocks noGrp="1"/>
          </p:cNvSpPr>
          <p:nvPr>
            <p:ph type="sldNum" sz="quarter" idx="12"/>
          </p:nvPr>
        </p:nvSpPr>
        <p:spPr/>
        <p:txBody>
          <a:bodyPr/>
          <a:lstStyle/>
          <a:p>
            <a:fld id="{68AF1247-9E30-4D04-A04A-94420C798999}" type="slidenum">
              <a:rPr lang="en-US" smtClean="0"/>
              <a:t>‹#›</a:t>
            </a:fld>
            <a:endParaRPr lang="en-US"/>
          </a:p>
        </p:txBody>
      </p:sp>
    </p:spTree>
    <p:extLst>
      <p:ext uri="{BB962C8B-B14F-4D97-AF65-F5344CB8AC3E}">
        <p14:creationId xmlns:p14="http://schemas.microsoft.com/office/powerpoint/2010/main" val="4082641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F7C599-9EA0-FF47-D49B-C41D368DFF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774137-038B-27F5-B0FD-3DB00021FC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DA162E-3833-C187-028D-657EC9E7DA6E}"/>
              </a:ext>
            </a:extLst>
          </p:cNvPr>
          <p:cNvSpPr>
            <a:spLocks noGrp="1"/>
          </p:cNvSpPr>
          <p:nvPr>
            <p:ph type="dt" sz="half" idx="10"/>
          </p:nvPr>
        </p:nvSpPr>
        <p:spPr/>
        <p:txBody>
          <a:bodyPr/>
          <a:lstStyle/>
          <a:p>
            <a:fld id="{51AD4D5A-FBF3-4EB1-94B6-A7AD8BD0EC35}" type="datetimeFigureOut">
              <a:rPr lang="en-US" smtClean="0"/>
              <a:t>5/30/2023</a:t>
            </a:fld>
            <a:endParaRPr lang="en-US"/>
          </a:p>
        </p:txBody>
      </p:sp>
      <p:sp>
        <p:nvSpPr>
          <p:cNvPr id="5" name="Footer Placeholder 4">
            <a:extLst>
              <a:ext uri="{FF2B5EF4-FFF2-40B4-BE49-F238E27FC236}">
                <a16:creationId xmlns:a16="http://schemas.microsoft.com/office/drawing/2014/main" id="{AC91701F-6605-C0CD-A18C-3F02B8A1CE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3A13B-C4B7-AE12-909A-64A099629EA6}"/>
              </a:ext>
            </a:extLst>
          </p:cNvPr>
          <p:cNvSpPr>
            <a:spLocks noGrp="1"/>
          </p:cNvSpPr>
          <p:nvPr>
            <p:ph type="sldNum" sz="quarter" idx="12"/>
          </p:nvPr>
        </p:nvSpPr>
        <p:spPr/>
        <p:txBody>
          <a:bodyPr/>
          <a:lstStyle/>
          <a:p>
            <a:fld id="{68AF1247-9E30-4D04-A04A-94420C798999}" type="slidenum">
              <a:rPr lang="en-US" smtClean="0"/>
              <a:t>‹#›</a:t>
            </a:fld>
            <a:endParaRPr lang="en-US"/>
          </a:p>
        </p:txBody>
      </p:sp>
    </p:spTree>
    <p:extLst>
      <p:ext uri="{BB962C8B-B14F-4D97-AF65-F5344CB8AC3E}">
        <p14:creationId xmlns:p14="http://schemas.microsoft.com/office/powerpoint/2010/main" val="3339288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6160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AA76-24D3-F49D-D344-01FFCFEF8F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C5BB85-C6D4-6EBF-D76E-EC2815C6CF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013E3-3047-68F6-DE3E-37852048C597}"/>
              </a:ext>
            </a:extLst>
          </p:cNvPr>
          <p:cNvSpPr>
            <a:spLocks noGrp="1"/>
          </p:cNvSpPr>
          <p:nvPr>
            <p:ph type="dt" sz="half" idx="10"/>
          </p:nvPr>
        </p:nvSpPr>
        <p:spPr/>
        <p:txBody>
          <a:bodyPr/>
          <a:lstStyle/>
          <a:p>
            <a:fld id="{51AD4D5A-FBF3-4EB1-94B6-A7AD8BD0EC35}" type="datetimeFigureOut">
              <a:rPr lang="en-US" smtClean="0"/>
              <a:t>5/30/2023</a:t>
            </a:fld>
            <a:endParaRPr lang="en-US"/>
          </a:p>
        </p:txBody>
      </p:sp>
      <p:sp>
        <p:nvSpPr>
          <p:cNvPr id="5" name="Footer Placeholder 4">
            <a:extLst>
              <a:ext uri="{FF2B5EF4-FFF2-40B4-BE49-F238E27FC236}">
                <a16:creationId xmlns:a16="http://schemas.microsoft.com/office/drawing/2014/main" id="{11A4EF65-8BF9-C4A3-B017-160A3AADF2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4C69F7-E2A2-AC83-79A7-192ACF3BFCA1}"/>
              </a:ext>
            </a:extLst>
          </p:cNvPr>
          <p:cNvSpPr>
            <a:spLocks noGrp="1"/>
          </p:cNvSpPr>
          <p:nvPr>
            <p:ph type="sldNum" sz="quarter" idx="12"/>
          </p:nvPr>
        </p:nvSpPr>
        <p:spPr/>
        <p:txBody>
          <a:bodyPr/>
          <a:lstStyle/>
          <a:p>
            <a:fld id="{68AF1247-9E30-4D04-A04A-94420C798999}" type="slidenum">
              <a:rPr lang="en-US" smtClean="0"/>
              <a:t>‹#›</a:t>
            </a:fld>
            <a:endParaRPr lang="en-US"/>
          </a:p>
        </p:txBody>
      </p:sp>
    </p:spTree>
    <p:extLst>
      <p:ext uri="{BB962C8B-B14F-4D97-AF65-F5344CB8AC3E}">
        <p14:creationId xmlns:p14="http://schemas.microsoft.com/office/powerpoint/2010/main" val="1368775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AEBCA-565E-85B0-3C98-27CCC81BC0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85DB82-A9DA-7C20-FAB8-72F380B1A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B37608-2AF0-601F-097A-E3B57B5C0D2E}"/>
              </a:ext>
            </a:extLst>
          </p:cNvPr>
          <p:cNvSpPr>
            <a:spLocks noGrp="1"/>
          </p:cNvSpPr>
          <p:nvPr>
            <p:ph type="dt" sz="half" idx="10"/>
          </p:nvPr>
        </p:nvSpPr>
        <p:spPr/>
        <p:txBody>
          <a:bodyPr/>
          <a:lstStyle/>
          <a:p>
            <a:fld id="{51AD4D5A-FBF3-4EB1-94B6-A7AD8BD0EC35}" type="datetimeFigureOut">
              <a:rPr lang="en-US" smtClean="0"/>
              <a:t>5/30/2023</a:t>
            </a:fld>
            <a:endParaRPr lang="en-US"/>
          </a:p>
        </p:txBody>
      </p:sp>
      <p:sp>
        <p:nvSpPr>
          <p:cNvPr id="5" name="Footer Placeholder 4">
            <a:extLst>
              <a:ext uri="{FF2B5EF4-FFF2-40B4-BE49-F238E27FC236}">
                <a16:creationId xmlns:a16="http://schemas.microsoft.com/office/drawing/2014/main" id="{ADB70D90-4C9A-C0E3-FDEF-6672A4C07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D4116-76F1-8C52-49DA-31DD75B88DA0}"/>
              </a:ext>
            </a:extLst>
          </p:cNvPr>
          <p:cNvSpPr>
            <a:spLocks noGrp="1"/>
          </p:cNvSpPr>
          <p:nvPr>
            <p:ph type="sldNum" sz="quarter" idx="12"/>
          </p:nvPr>
        </p:nvSpPr>
        <p:spPr/>
        <p:txBody>
          <a:bodyPr/>
          <a:lstStyle/>
          <a:p>
            <a:fld id="{68AF1247-9E30-4D04-A04A-94420C798999}" type="slidenum">
              <a:rPr lang="en-US" smtClean="0"/>
              <a:t>‹#›</a:t>
            </a:fld>
            <a:endParaRPr lang="en-US"/>
          </a:p>
        </p:txBody>
      </p:sp>
    </p:spTree>
    <p:extLst>
      <p:ext uri="{BB962C8B-B14F-4D97-AF65-F5344CB8AC3E}">
        <p14:creationId xmlns:p14="http://schemas.microsoft.com/office/powerpoint/2010/main" val="2880278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E92B-9ACB-301B-CA9A-38D8E718BD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9F890A-2D83-4362-F35F-A68CC0A1E8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E5ED1F-9572-9097-45F3-F07E7C03D9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DA0E6C-E25A-912B-1759-8FF7F6384CC9}"/>
              </a:ext>
            </a:extLst>
          </p:cNvPr>
          <p:cNvSpPr>
            <a:spLocks noGrp="1"/>
          </p:cNvSpPr>
          <p:nvPr>
            <p:ph type="dt" sz="half" idx="10"/>
          </p:nvPr>
        </p:nvSpPr>
        <p:spPr/>
        <p:txBody>
          <a:bodyPr/>
          <a:lstStyle/>
          <a:p>
            <a:fld id="{51AD4D5A-FBF3-4EB1-94B6-A7AD8BD0EC35}" type="datetimeFigureOut">
              <a:rPr lang="en-US" smtClean="0"/>
              <a:t>5/30/2023</a:t>
            </a:fld>
            <a:endParaRPr lang="en-US"/>
          </a:p>
        </p:txBody>
      </p:sp>
      <p:sp>
        <p:nvSpPr>
          <p:cNvPr id="6" name="Footer Placeholder 5">
            <a:extLst>
              <a:ext uri="{FF2B5EF4-FFF2-40B4-BE49-F238E27FC236}">
                <a16:creationId xmlns:a16="http://schemas.microsoft.com/office/drawing/2014/main" id="{E931BDCF-D271-A303-20C5-C75F0EAC4F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397789-A661-776F-B631-4D73DD4EEFA9}"/>
              </a:ext>
            </a:extLst>
          </p:cNvPr>
          <p:cNvSpPr>
            <a:spLocks noGrp="1"/>
          </p:cNvSpPr>
          <p:nvPr>
            <p:ph type="sldNum" sz="quarter" idx="12"/>
          </p:nvPr>
        </p:nvSpPr>
        <p:spPr/>
        <p:txBody>
          <a:bodyPr/>
          <a:lstStyle/>
          <a:p>
            <a:fld id="{68AF1247-9E30-4D04-A04A-94420C798999}" type="slidenum">
              <a:rPr lang="en-US" smtClean="0"/>
              <a:t>‹#›</a:t>
            </a:fld>
            <a:endParaRPr lang="en-US"/>
          </a:p>
        </p:txBody>
      </p:sp>
    </p:spTree>
    <p:extLst>
      <p:ext uri="{BB962C8B-B14F-4D97-AF65-F5344CB8AC3E}">
        <p14:creationId xmlns:p14="http://schemas.microsoft.com/office/powerpoint/2010/main" val="3517540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7A60A-7AFB-7B0F-849B-99A8B7D925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B4E382-67DF-85FB-F25B-77C9A9243F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46E6BB-7F39-A950-BCAE-096B69A266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389BF6-3E9C-4A7A-2FAE-C197BED748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20C0A6-DDB3-A490-71D5-2AF792A54D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F0210C-7853-F549-E41B-921E2007010E}"/>
              </a:ext>
            </a:extLst>
          </p:cNvPr>
          <p:cNvSpPr>
            <a:spLocks noGrp="1"/>
          </p:cNvSpPr>
          <p:nvPr>
            <p:ph type="dt" sz="half" idx="10"/>
          </p:nvPr>
        </p:nvSpPr>
        <p:spPr/>
        <p:txBody>
          <a:bodyPr/>
          <a:lstStyle/>
          <a:p>
            <a:fld id="{51AD4D5A-FBF3-4EB1-94B6-A7AD8BD0EC35}" type="datetimeFigureOut">
              <a:rPr lang="en-US" smtClean="0"/>
              <a:t>5/30/2023</a:t>
            </a:fld>
            <a:endParaRPr lang="en-US"/>
          </a:p>
        </p:txBody>
      </p:sp>
      <p:sp>
        <p:nvSpPr>
          <p:cNvPr id="8" name="Footer Placeholder 7">
            <a:extLst>
              <a:ext uri="{FF2B5EF4-FFF2-40B4-BE49-F238E27FC236}">
                <a16:creationId xmlns:a16="http://schemas.microsoft.com/office/drawing/2014/main" id="{1531B4C4-70EC-98FF-42D9-AAC25C2331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DB0F4F-5BFF-560F-A820-097B58926152}"/>
              </a:ext>
            </a:extLst>
          </p:cNvPr>
          <p:cNvSpPr>
            <a:spLocks noGrp="1"/>
          </p:cNvSpPr>
          <p:nvPr>
            <p:ph type="sldNum" sz="quarter" idx="12"/>
          </p:nvPr>
        </p:nvSpPr>
        <p:spPr/>
        <p:txBody>
          <a:bodyPr/>
          <a:lstStyle/>
          <a:p>
            <a:fld id="{68AF1247-9E30-4D04-A04A-94420C798999}" type="slidenum">
              <a:rPr lang="en-US" smtClean="0"/>
              <a:t>‹#›</a:t>
            </a:fld>
            <a:endParaRPr lang="en-US"/>
          </a:p>
        </p:txBody>
      </p:sp>
    </p:spTree>
    <p:extLst>
      <p:ext uri="{BB962C8B-B14F-4D97-AF65-F5344CB8AC3E}">
        <p14:creationId xmlns:p14="http://schemas.microsoft.com/office/powerpoint/2010/main" val="2611754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27776-9010-F712-56E5-35CFCC9FF7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DE83DD-7F77-8E43-2394-F9E1EC8489F5}"/>
              </a:ext>
            </a:extLst>
          </p:cNvPr>
          <p:cNvSpPr>
            <a:spLocks noGrp="1"/>
          </p:cNvSpPr>
          <p:nvPr>
            <p:ph type="dt" sz="half" idx="10"/>
          </p:nvPr>
        </p:nvSpPr>
        <p:spPr/>
        <p:txBody>
          <a:bodyPr/>
          <a:lstStyle/>
          <a:p>
            <a:fld id="{51AD4D5A-FBF3-4EB1-94B6-A7AD8BD0EC35}" type="datetimeFigureOut">
              <a:rPr lang="en-US" smtClean="0"/>
              <a:t>5/30/2023</a:t>
            </a:fld>
            <a:endParaRPr lang="en-US"/>
          </a:p>
        </p:txBody>
      </p:sp>
      <p:sp>
        <p:nvSpPr>
          <p:cNvPr id="4" name="Footer Placeholder 3">
            <a:extLst>
              <a:ext uri="{FF2B5EF4-FFF2-40B4-BE49-F238E27FC236}">
                <a16:creationId xmlns:a16="http://schemas.microsoft.com/office/drawing/2014/main" id="{3995A5FB-952A-8429-ACAB-6D071A9594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C65274-6BE0-21DF-745B-DC53D02D6861}"/>
              </a:ext>
            </a:extLst>
          </p:cNvPr>
          <p:cNvSpPr>
            <a:spLocks noGrp="1"/>
          </p:cNvSpPr>
          <p:nvPr>
            <p:ph type="sldNum" sz="quarter" idx="12"/>
          </p:nvPr>
        </p:nvSpPr>
        <p:spPr/>
        <p:txBody>
          <a:bodyPr/>
          <a:lstStyle/>
          <a:p>
            <a:fld id="{68AF1247-9E30-4D04-A04A-94420C798999}" type="slidenum">
              <a:rPr lang="en-US" smtClean="0"/>
              <a:t>‹#›</a:t>
            </a:fld>
            <a:endParaRPr lang="en-US"/>
          </a:p>
        </p:txBody>
      </p:sp>
    </p:spTree>
    <p:extLst>
      <p:ext uri="{BB962C8B-B14F-4D97-AF65-F5344CB8AC3E}">
        <p14:creationId xmlns:p14="http://schemas.microsoft.com/office/powerpoint/2010/main" val="2895145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DA54BF-7C2B-F454-3BAA-7FF64769C4E5}"/>
              </a:ext>
            </a:extLst>
          </p:cNvPr>
          <p:cNvSpPr>
            <a:spLocks noGrp="1"/>
          </p:cNvSpPr>
          <p:nvPr>
            <p:ph type="dt" sz="half" idx="10"/>
          </p:nvPr>
        </p:nvSpPr>
        <p:spPr/>
        <p:txBody>
          <a:bodyPr/>
          <a:lstStyle/>
          <a:p>
            <a:fld id="{51AD4D5A-FBF3-4EB1-94B6-A7AD8BD0EC35}" type="datetimeFigureOut">
              <a:rPr lang="en-US" smtClean="0"/>
              <a:t>5/30/2023</a:t>
            </a:fld>
            <a:endParaRPr lang="en-US"/>
          </a:p>
        </p:txBody>
      </p:sp>
      <p:sp>
        <p:nvSpPr>
          <p:cNvPr id="3" name="Footer Placeholder 2">
            <a:extLst>
              <a:ext uri="{FF2B5EF4-FFF2-40B4-BE49-F238E27FC236}">
                <a16:creationId xmlns:a16="http://schemas.microsoft.com/office/drawing/2014/main" id="{D3AB9C98-8C4E-D035-61BD-2AB2394DA2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E8B61-D8F5-1791-A7DB-9F34AB385036}"/>
              </a:ext>
            </a:extLst>
          </p:cNvPr>
          <p:cNvSpPr>
            <a:spLocks noGrp="1"/>
          </p:cNvSpPr>
          <p:nvPr>
            <p:ph type="sldNum" sz="quarter" idx="12"/>
          </p:nvPr>
        </p:nvSpPr>
        <p:spPr/>
        <p:txBody>
          <a:bodyPr/>
          <a:lstStyle/>
          <a:p>
            <a:fld id="{68AF1247-9E30-4D04-A04A-94420C798999}" type="slidenum">
              <a:rPr lang="en-US" smtClean="0"/>
              <a:t>‹#›</a:t>
            </a:fld>
            <a:endParaRPr lang="en-US"/>
          </a:p>
        </p:txBody>
      </p:sp>
    </p:spTree>
    <p:extLst>
      <p:ext uri="{BB962C8B-B14F-4D97-AF65-F5344CB8AC3E}">
        <p14:creationId xmlns:p14="http://schemas.microsoft.com/office/powerpoint/2010/main" val="1488066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EF948-6681-08D5-3C36-3BB3A591D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0A1338-C24E-667C-9647-F59119351E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7E3F87-F809-C535-0CD5-8C05FE83C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DD234-F20E-3641-B30A-DA768115031E}"/>
              </a:ext>
            </a:extLst>
          </p:cNvPr>
          <p:cNvSpPr>
            <a:spLocks noGrp="1"/>
          </p:cNvSpPr>
          <p:nvPr>
            <p:ph type="dt" sz="half" idx="10"/>
          </p:nvPr>
        </p:nvSpPr>
        <p:spPr/>
        <p:txBody>
          <a:bodyPr/>
          <a:lstStyle/>
          <a:p>
            <a:fld id="{51AD4D5A-FBF3-4EB1-94B6-A7AD8BD0EC35}" type="datetimeFigureOut">
              <a:rPr lang="en-US" smtClean="0"/>
              <a:t>5/30/2023</a:t>
            </a:fld>
            <a:endParaRPr lang="en-US"/>
          </a:p>
        </p:txBody>
      </p:sp>
      <p:sp>
        <p:nvSpPr>
          <p:cNvPr id="6" name="Footer Placeholder 5">
            <a:extLst>
              <a:ext uri="{FF2B5EF4-FFF2-40B4-BE49-F238E27FC236}">
                <a16:creationId xmlns:a16="http://schemas.microsoft.com/office/drawing/2014/main" id="{AD835C76-B1B5-9B4D-B63B-74D7CCC45B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88876-0C18-33E2-528E-89ADC69D3723}"/>
              </a:ext>
            </a:extLst>
          </p:cNvPr>
          <p:cNvSpPr>
            <a:spLocks noGrp="1"/>
          </p:cNvSpPr>
          <p:nvPr>
            <p:ph type="sldNum" sz="quarter" idx="12"/>
          </p:nvPr>
        </p:nvSpPr>
        <p:spPr/>
        <p:txBody>
          <a:bodyPr/>
          <a:lstStyle/>
          <a:p>
            <a:fld id="{68AF1247-9E30-4D04-A04A-94420C798999}" type="slidenum">
              <a:rPr lang="en-US" smtClean="0"/>
              <a:t>‹#›</a:t>
            </a:fld>
            <a:endParaRPr lang="en-US"/>
          </a:p>
        </p:txBody>
      </p:sp>
    </p:spTree>
    <p:extLst>
      <p:ext uri="{BB962C8B-B14F-4D97-AF65-F5344CB8AC3E}">
        <p14:creationId xmlns:p14="http://schemas.microsoft.com/office/powerpoint/2010/main" val="2768922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12518-AB8D-98CA-CD05-44E9000AA6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E8A240-E53D-9836-4323-65C451FC0C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9661D9-6ED5-EBBA-36D0-9D42095D9B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A9E932-57F6-221A-2C90-D30113910D3D}"/>
              </a:ext>
            </a:extLst>
          </p:cNvPr>
          <p:cNvSpPr>
            <a:spLocks noGrp="1"/>
          </p:cNvSpPr>
          <p:nvPr>
            <p:ph type="dt" sz="half" idx="10"/>
          </p:nvPr>
        </p:nvSpPr>
        <p:spPr/>
        <p:txBody>
          <a:bodyPr/>
          <a:lstStyle/>
          <a:p>
            <a:fld id="{51AD4D5A-FBF3-4EB1-94B6-A7AD8BD0EC35}" type="datetimeFigureOut">
              <a:rPr lang="en-US" smtClean="0"/>
              <a:t>5/30/2023</a:t>
            </a:fld>
            <a:endParaRPr lang="en-US"/>
          </a:p>
        </p:txBody>
      </p:sp>
      <p:sp>
        <p:nvSpPr>
          <p:cNvPr id="6" name="Footer Placeholder 5">
            <a:extLst>
              <a:ext uri="{FF2B5EF4-FFF2-40B4-BE49-F238E27FC236}">
                <a16:creationId xmlns:a16="http://schemas.microsoft.com/office/drawing/2014/main" id="{B0CC1159-59E0-B179-2C89-A74B5CCD30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B97E46-9DB2-38EC-B118-E2565CFAC718}"/>
              </a:ext>
            </a:extLst>
          </p:cNvPr>
          <p:cNvSpPr>
            <a:spLocks noGrp="1"/>
          </p:cNvSpPr>
          <p:nvPr>
            <p:ph type="sldNum" sz="quarter" idx="12"/>
          </p:nvPr>
        </p:nvSpPr>
        <p:spPr/>
        <p:txBody>
          <a:bodyPr/>
          <a:lstStyle/>
          <a:p>
            <a:fld id="{68AF1247-9E30-4D04-A04A-94420C798999}" type="slidenum">
              <a:rPr lang="en-US" smtClean="0"/>
              <a:t>‹#›</a:t>
            </a:fld>
            <a:endParaRPr lang="en-US"/>
          </a:p>
        </p:txBody>
      </p:sp>
    </p:spTree>
    <p:extLst>
      <p:ext uri="{BB962C8B-B14F-4D97-AF65-F5344CB8AC3E}">
        <p14:creationId xmlns:p14="http://schemas.microsoft.com/office/powerpoint/2010/main" val="918550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2EDDB2-8794-0F88-9D39-2D91B1FC9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57DD7E-99BA-0B65-80EA-11A03BDBAA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E94165-D2BF-10B2-5718-0BA85B88C6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AD4D5A-FBF3-4EB1-94B6-A7AD8BD0EC35}" type="datetimeFigureOut">
              <a:rPr lang="en-US" smtClean="0"/>
              <a:t>5/30/2023</a:t>
            </a:fld>
            <a:endParaRPr lang="en-US"/>
          </a:p>
        </p:txBody>
      </p:sp>
      <p:sp>
        <p:nvSpPr>
          <p:cNvPr id="5" name="Footer Placeholder 4">
            <a:extLst>
              <a:ext uri="{FF2B5EF4-FFF2-40B4-BE49-F238E27FC236}">
                <a16:creationId xmlns:a16="http://schemas.microsoft.com/office/drawing/2014/main" id="{F1E878C9-DB79-B4DD-8968-AB4067C059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E0C3E0-3FDF-53E0-DE40-64C50D2353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F1247-9E30-4D04-A04A-94420C798999}" type="slidenum">
              <a:rPr lang="en-US" smtClean="0"/>
              <a:t>‹#›</a:t>
            </a:fld>
            <a:endParaRPr lang="en-US"/>
          </a:p>
        </p:txBody>
      </p:sp>
    </p:spTree>
    <p:extLst>
      <p:ext uri="{BB962C8B-B14F-4D97-AF65-F5344CB8AC3E}">
        <p14:creationId xmlns:p14="http://schemas.microsoft.com/office/powerpoint/2010/main" val="1260592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1002/ece3.6786"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02/ece3.5555"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lee.cohnstaedt@usda.gov" TargetMode="External"/><Relationship Id="rId7" Type="http://schemas.openxmlformats.org/officeDocument/2006/relationships/hyperlink" Target="mailto:khanley@nmsu.edu" TargetMode="External"/><Relationship Id="rId2" Type="http://schemas.openxmlformats.org/officeDocument/2006/relationships/hyperlink" Target="mailto:phillip.shults@usda.gov" TargetMode="External"/><Relationship Id="rId1" Type="http://schemas.openxmlformats.org/officeDocument/2006/relationships/slideLayout" Target="../slideLayouts/slideLayout12.xml"/><Relationship Id="rId6" Type="http://schemas.openxmlformats.org/officeDocument/2006/relationships/hyperlink" Target="mailto:kiyoung@uchicago.edu" TargetMode="External"/><Relationship Id="rId5" Type="http://schemas.openxmlformats.org/officeDocument/2006/relationships/hyperlink" Target="mailto:brian.stucky@usda.gov" TargetMode="External"/><Relationship Id="rId4" Type="http://schemas.openxmlformats.org/officeDocument/2006/relationships/hyperlink" Target="mailto:peters.debra@gmail.com" TargetMode="Externa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002/ece3.5938" TargetMode="External"/><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A45436-1480-FE58-C297-4542EB30483B}"/>
              </a:ext>
            </a:extLst>
          </p:cNvPr>
          <p:cNvSpPr>
            <a:spLocks noGrp="1"/>
          </p:cNvSpPr>
          <p:nvPr>
            <p:ph type="ctrTitle"/>
          </p:nvPr>
        </p:nvSpPr>
        <p:spPr>
          <a:xfrm>
            <a:off x="1132194" y="1517929"/>
            <a:ext cx="9927610" cy="2950231"/>
          </a:xfrm>
        </p:spPr>
        <p:txBody>
          <a:bodyPr anchor="ctr">
            <a:normAutofit fontScale="90000"/>
          </a:bodyPr>
          <a:lstStyle/>
          <a:p>
            <a:r>
              <a:rPr lang="en-US" sz="4500" b="0" i="0" dirty="0">
                <a:effectLst/>
                <a:latin typeface="Arial" panose="020B0604020202020204" pitchFamily="34" charset="0"/>
              </a:rPr>
              <a:t>Dynamic distribution modeling of arboviral vesicular stomatitis and its vector, the biting midge (</a:t>
            </a:r>
            <a:r>
              <a:rPr lang="en-US" sz="4500" b="0" i="1" dirty="0" err="1">
                <a:effectLst/>
                <a:latin typeface="Arial" panose="020B0604020202020204" pitchFamily="34" charset="0"/>
              </a:rPr>
              <a:t>Culicoides</a:t>
            </a:r>
            <a:r>
              <a:rPr lang="en-US" sz="4500" b="0" i="0" dirty="0">
                <a:effectLst/>
                <a:latin typeface="Arial" panose="020B0604020202020204" pitchFamily="34" charset="0"/>
              </a:rPr>
              <a:t> spp.): </a:t>
            </a:r>
            <a:br>
              <a:rPr lang="en-US" sz="4500" b="0" i="0" dirty="0">
                <a:effectLst/>
                <a:latin typeface="Arial" panose="020B0604020202020204" pitchFamily="34" charset="0"/>
              </a:rPr>
            </a:br>
            <a:r>
              <a:rPr lang="en-US" sz="4500" b="0" i="0" dirty="0">
                <a:effectLst/>
                <a:latin typeface="Arial" panose="020B0604020202020204" pitchFamily="34" charset="0"/>
              </a:rPr>
              <a:t>two case studies</a:t>
            </a:r>
            <a:endParaRPr lang="en-US" sz="4500" dirty="0"/>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24AAEC8-BCB4-88BB-4A0F-108A40EACF7D}"/>
              </a:ext>
            </a:extLst>
          </p:cNvPr>
          <p:cNvSpPr txBox="1"/>
          <p:nvPr/>
        </p:nvSpPr>
        <p:spPr>
          <a:xfrm>
            <a:off x="4124978" y="4351474"/>
            <a:ext cx="3942041" cy="707886"/>
          </a:xfrm>
          <a:prstGeom prst="rect">
            <a:avLst/>
          </a:prstGeom>
          <a:noFill/>
        </p:spPr>
        <p:txBody>
          <a:bodyPr wrap="none" rtlCol="0">
            <a:spAutoFit/>
          </a:bodyPr>
          <a:lstStyle/>
          <a:p>
            <a:r>
              <a:rPr lang="en-US" sz="4000" b="1" dirty="0"/>
              <a:t>by Melanie </a:t>
            </a:r>
            <a:r>
              <a:rPr lang="en-US" sz="4000" b="1" dirty="0" err="1"/>
              <a:t>Veron</a:t>
            </a:r>
            <a:endParaRPr lang="en-US" sz="4000" b="1" dirty="0"/>
          </a:p>
        </p:txBody>
      </p:sp>
      <p:sp>
        <p:nvSpPr>
          <p:cNvPr id="4" name="TextBox 3">
            <a:extLst>
              <a:ext uri="{FF2B5EF4-FFF2-40B4-BE49-F238E27FC236}">
                <a16:creationId xmlns:a16="http://schemas.microsoft.com/office/drawing/2014/main" id="{F06CFB05-37EE-E121-DA2E-3349FD62A773}"/>
              </a:ext>
            </a:extLst>
          </p:cNvPr>
          <p:cNvSpPr txBox="1"/>
          <p:nvPr/>
        </p:nvSpPr>
        <p:spPr>
          <a:xfrm>
            <a:off x="4278033" y="739347"/>
            <a:ext cx="3635932" cy="707886"/>
          </a:xfrm>
          <a:prstGeom prst="rect">
            <a:avLst/>
          </a:prstGeom>
          <a:noFill/>
        </p:spPr>
        <p:txBody>
          <a:bodyPr wrap="none" rtlCol="0">
            <a:spAutoFit/>
          </a:bodyPr>
          <a:lstStyle/>
          <a:p>
            <a:r>
              <a:rPr lang="en-US" sz="4000" b="1" u="sng" dirty="0">
                <a:effectLst/>
                <a:latin typeface="Arial" panose="020B0604020202020204" pitchFamily="34" charset="0"/>
              </a:rPr>
              <a:t>EGU23-10475:</a:t>
            </a:r>
            <a:endParaRPr lang="en-US" sz="4000" dirty="0"/>
          </a:p>
        </p:txBody>
      </p:sp>
      <p:pic>
        <p:nvPicPr>
          <p:cNvPr id="10" name="Picture 9" descr="Qr code&#10;&#10;Description automatically generated">
            <a:extLst>
              <a:ext uri="{FF2B5EF4-FFF2-40B4-BE49-F238E27FC236}">
                <a16:creationId xmlns:a16="http://schemas.microsoft.com/office/drawing/2014/main" id="{B1C73E7B-DCE3-D067-1FD5-D345A08F06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pic>
        <p:nvPicPr>
          <p:cNvPr id="16" name="Picture 15" descr="Logo, company name&#10;&#10;Description automatically generated">
            <a:extLst>
              <a:ext uri="{FF2B5EF4-FFF2-40B4-BE49-F238E27FC236}">
                <a16:creationId xmlns:a16="http://schemas.microsoft.com/office/drawing/2014/main" id="{B218742A-541A-1D98-5351-D7D367EE5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62" y="551962"/>
            <a:ext cx="1478219" cy="985479"/>
          </a:xfrm>
          <a:prstGeom prst="rect">
            <a:avLst/>
          </a:prstGeom>
        </p:spPr>
      </p:pic>
    </p:spTree>
    <p:extLst>
      <p:ext uri="{BB962C8B-B14F-4D97-AF65-F5344CB8AC3E}">
        <p14:creationId xmlns:p14="http://schemas.microsoft.com/office/powerpoint/2010/main" val="3359451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C89AA-17A8-C05B-620F-EAFDB3408BA5}"/>
              </a:ext>
            </a:extLst>
          </p:cNvPr>
          <p:cNvSpPr>
            <a:spLocks noGrp="1"/>
          </p:cNvSpPr>
          <p:nvPr>
            <p:ph type="title"/>
          </p:nvPr>
        </p:nvSpPr>
        <p:spPr>
          <a:xfrm>
            <a:off x="129309" y="214890"/>
            <a:ext cx="4284956" cy="1759239"/>
          </a:xfrm>
        </p:spPr>
        <p:txBody>
          <a:bodyPr>
            <a:normAutofit fontScale="90000"/>
          </a:bodyPr>
          <a:lstStyle/>
          <a:p>
            <a:r>
              <a:rPr lang="en-US" sz="3600" dirty="0"/>
              <a:t>Hyperparameter tuning for Maxent models via </a:t>
            </a:r>
            <a:r>
              <a:rPr lang="en-US" sz="3600" dirty="0" err="1"/>
              <a:t>optimizeModel</a:t>
            </a:r>
            <a:r>
              <a:rPr lang="en-US" sz="3600" dirty="0"/>
              <a:t> function from </a:t>
            </a:r>
            <a:r>
              <a:rPr lang="en-US" sz="3600" dirty="0" err="1"/>
              <a:t>SDMtune</a:t>
            </a:r>
            <a:r>
              <a:rPr lang="en-US" sz="3600" dirty="0"/>
              <a:t> package</a:t>
            </a:r>
          </a:p>
        </p:txBody>
      </p:sp>
      <p:pic>
        <p:nvPicPr>
          <p:cNvPr id="5" name="Content Placeholder 4" descr="Diagram&#10;&#10;Description automatically generated">
            <a:extLst>
              <a:ext uri="{FF2B5EF4-FFF2-40B4-BE49-F238E27FC236}">
                <a16:creationId xmlns:a16="http://schemas.microsoft.com/office/drawing/2014/main" id="{1711C985-4032-5B56-4C31-C2876D11B7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08755" y="104053"/>
            <a:ext cx="7709183" cy="6118802"/>
          </a:xfrm>
        </p:spPr>
      </p:pic>
      <p:sp>
        <p:nvSpPr>
          <p:cNvPr id="6" name="TextBox 5">
            <a:extLst>
              <a:ext uri="{FF2B5EF4-FFF2-40B4-BE49-F238E27FC236}">
                <a16:creationId xmlns:a16="http://schemas.microsoft.com/office/drawing/2014/main" id="{95C588E0-8534-E8FB-C2D5-60E905A0906C}"/>
              </a:ext>
            </a:extLst>
          </p:cNvPr>
          <p:cNvSpPr txBox="1"/>
          <p:nvPr/>
        </p:nvSpPr>
        <p:spPr>
          <a:xfrm>
            <a:off x="304801" y="2113333"/>
            <a:ext cx="3775494" cy="3970318"/>
          </a:xfrm>
          <a:prstGeom prst="rect">
            <a:avLst/>
          </a:prstGeom>
          <a:noFill/>
        </p:spPr>
        <p:txBody>
          <a:bodyPr wrap="square" rtlCol="0">
            <a:spAutoFit/>
          </a:bodyPr>
          <a:lstStyle/>
          <a:p>
            <a:pPr marL="285750" indent="-285750">
              <a:buFont typeface="Arial" panose="020B0604020202020204" pitchFamily="34" charset="0"/>
              <a:buChar char="•"/>
            </a:pPr>
            <a:r>
              <a:rPr lang="en-US" dirty="0"/>
              <a:t>Based on a directed, automated genetic algorithm that relies on the concepts of natural selection and genetic permutation</a:t>
            </a:r>
          </a:p>
          <a:p>
            <a:pPr marL="285750" indent="-285750">
              <a:buFont typeface="Arial" panose="020B0604020202020204" pitchFamily="34" charset="0"/>
              <a:buChar char="•"/>
            </a:pPr>
            <a:r>
              <a:rPr lang="en-US" dirty="0"/>
              <a:t>Algorithm runs through several “generations” from a random starting population of hyperparameter sets to ultimately determine optimal model settings for the given input model and data</a:t>
            </a:r>
          </a:p>
          <a:p>
            <a:pPr marL="285750" indent="-285750">
              <a:buFont typeface="Arial" panose="020B0604020202020204" pitchFamily="34" charset="0"/>
              <a:buChar char="•"/>
            </a:pPr>
            <a:r>
              <a:rPr lang="en-US" dirty="0"/>
              <a:t>Comparable results to grid search tuning methods at a fraction of the computational time (</a:t>
            </a:r>
            <a:r>
              <a:rPr lang="en-US" dirty="0" err="1"/>
              <a:t>Vignali</a:t>
            </a:r>
            <a:r>
              <a:rPr lang="en-US" dirty="0"/>
              <a:t> et al., 2020).</a:t>
            </a:r>
          </a:p>
        </p:txBody>
      </p:sp>
      <p:sp>
        <p:nvSpPr>
          <p:cNvPr id="7" name="TextBox 6">
            <a:extLst>
              <a:ext uri="{FF2B5EF4-FFF2-40B4-BE49-F238E27FC236}">
                <a16:creationId xmlns:a16="http://schemas.microsoft.com/office/drawing/2014/main" id="{0146B23B-E247-F211-FEAE-F11C754FA46C}"/>
              </a:ext>
            </a:extLst>
          </p:cNvPr>
          <p:cNvSpPr txBox="1"/>
          <p:nvPr/>
        </p:nvSpPr>
        <p:spPr>
          <a:xfrm>
            <a:off x="7651717" y="104053"/>
            <a:ext cx="4410974" cy="1323439"/>
          </a:xfrm>
          <a:prstGeom prst="rect">
            <a:avLst/>
          </a:prstGeom>
          <a:noFill/>
        </p:spPr>
        <p:txBody>
          <a:bodyPr wrap="square" rtlCol="0">
            <a:spAutoFit/>
          </a:bodyPr>
          <a:lstStyle/>
          <a:p>
            <a:r>
              <a:rPr lang="en-US" sz="1600" b="1" dirty="0"/>
              <a:t>Credit: </a:t>
            </a:r>
            <a:r>
              <a:rPr lang="en-US" sz="1600" dirty="0" err="1"/>
              <a:t>Vignali</a:t>
            </a:r>
            <a:r>
              <a:rPr lang="en-US" sz="1600" dirty="0"/>
              <a:t>, Sergio, Arnaud G. Barras, Raphaël </a:t>
            </a:r>
            <a:r>
              <a:rPr lang="en-US" sz="1600" dirty="0" err="1"/>
              <a:t>Arlettaz</a:t>
            </a:r>
            <a:r>
              <a:rPr lang="en-US" sz="1600" dirty="0"/>
              <a:t>, and Veronika </a:t>
            </a:r>
            <a:r>
              <a:rPr lang="en-US" sz="1600" dirty="0" err="1"/>
              <a:t>Braunisch</a:t>
            </a:r>
            <a:r>
              <a:rPr lang="en-US" sz="1600" dirty="0"/>
              <a:t>. 2020. “</a:t>
            </a:r>
            <a:r>
              <a:rPr lang="en-US" sz="1600" dirty="0" err="1"/>
              <a:t>SDMtune</a:t>
            </a:r>
            <a:r>
              <a:rPr lang="en-US" sz="1600" dirty="0"/>
              <a:t>: An R Package to Tune and Evaluate Species Distribution Models.” </a:t>
            </a:r>
            <a:r>
              <a:rPr lang="en-US" sz="1600" i="1" dirty="0"/>
              <a:t>Ecology and Evolution</a:t>
            </a:r>
            <a:r>
              <a:rPr lang="en-US" sz="1600" dirty="0"/>
              <a:t> 00: 1–18. </a:t>
            </a:r>
            <a:r>
              <a:rPr lang="en-US" sz="1600" dirty="0">
                <a:hlinkClick r:id="rId3"/>
              </a:rPr>
              <a:t>https://doi.org/10.1002/ece3.6786</a:t>
            </a:r>
            <a:r>
              <a:rPr lang="en-US" sz="1600" dirty="0"/>
              <a:t>.</a:t>
            </a:r>
          </a:p>
        </p:txBody>
      </p:sp>
      <p:pic>
        <p:nvPicPr>
          <p:cNvPr id="3" name="Picture 2" descr="Qr code&#10;&#10;Description automatically generated">
            <a:extLst>
              <a:ext uri="{FF2B5EF4-FFF2-40B4-BE49-F238E27FC236}">
                <a16:creationId xmlns:a16="http://schemas.microsoft.com/office/drawing/2014/main" id="{EE4D9D76-54A4-0A18-9EEE-E1CE11F4C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736452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waterfall chart&#10;&#10;Description automatically generated">
            <a:extLst>
              <a:ext uri="{FF2B5EF4-FFF2-40B4-BE49-F238E27FC236}">
                <a16:creationId xmlns:a16="http://schemas.microsoft.com/office/drawing/2014/main" id="{89E923F8-1781-266B-15B9-B98D403DB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17" y="151799"/>
            <a:ext cx="7844958" cy="6216760"/>
          </a:xfrm>
          <a:prstGeom prst="rect">
            <a:avLst/>
          </a:prstGeom>
        </p:spPr>
      </p:pic>
      <p:sp>
        <p:nvSpPr>
          <p:cNvPr id="8" name="TextBox 7">
            <a:extLst>
              <a:ext uri="{FF2B5EF4-FFF2-40B4-BE49-F238E27FC236}">
                <a16:creationId xmlns:a16="http://schemas.microsoft.com/office/drawing/2014/main" id="{1CDD8F04-A07C-9AF4-D3ED-29A55A1E8328}"/>
              </a:ext>
            </a:extLst>
          </p:cNvPr>
          <p:cNvSpPr txBox="1"/>
          <p:nvPr/>
        </p:nvSpPr>
        <p:spPr>
          <a:xfrm>
            <a:off x="7891995" y="5027131"/>
            <a:ext cx="3888420" cy="923330"/>
          </a:xfrm>
          <a:prstGeom prst="rect">
            <a:avLst/>
          </a:prstGeom>
          <a:noFill/>
        </p:spPr>
        <p:txBody>
          <a:bodyPr wrap="square" rtlCol="0">
            <a:spAutoFit/>
          </a:bodyPr>
          <a:lstStyle/>
          <a:p>
            <a:r>
              <a:rPr lang="en-US" b="1" dirty="0"/>
              <a:t>Credit: </a:t>
            </a:r>
            <a:r>
              <a:rPr lang="en-US" dirty="0"/>
              <a:t>Castilla, Jaime </a:t>
            </a:r>
            <a:r>
              <a:rPr lang="en-US" dirty="0" err="1"/>
              <a:t>Arboleda</a:t>
            </a:r>
            <a:r>
              <a:rPr lang="en-US" dirty="0"/>
              <a:t>. 2021. "A step by step guide to Nested Cross-Validation." Analytics Vidhya, March 28.</a:t>
            </a:r>
          </a:p>
        </p:txBody>
      </p:sp>
      <p:sp>
        <p:nvSpPr>
          <p:cNvPr id="9" name="TextBox 8">
            <a:extLst>
              <a:ext uri="{FF2B5EF4-FFF2-40B4-BE49-F238E27FC236}">
                <a16:creationId xmlns:a16="http://schemas.microsoft.com/office/drawing/2014/main" id="{43BAD646-3AAB-8E24-0C35-26A5725A9FA7}"/>
              </a:ext>
            </a:extLst>
          </p:cNvPr>
          <p:cNvSpPr txBox="1"/>
          <p:nvPr/>
        </p:nvSpPr>
        <p:spPr>
          <a:xfrm>
            <a:off x="7891995" y="151799"/>
            <a:ext cx="3696013" cy="1569660"/>
          </a:xfrm>
          <a:prstGeom prst="rect">
            <a:avLst/>
          </a:prstGeom>
          <a:noFill/>
        </p:spPr>
        <p:txBody>
          <a:bodyPr wrap="square" rtlCol="0">
            <a:spAutoFit/>
          </a:bodyPr>
          <a:lstStyle/>
          <a:p>
            <a:r>
              <a:rPr lang="en-US" sz="3200" dirty="0"/>
              <a:t>Conceptual diagram of 5-fold nested cross-validation</a:t>
            </a:r>
          </a:p>
        </p:txBody>
      </p:sp>
      <p:sp>
        <p:nvSpPr>
          <p:cNvPr id="10" name="TextBox 9">
            <a:extLst>
              <a:ext uri="{FF2B5EF4-FFF2-40B4-BE49-F238E27FC236}">
                <a16:creationId xmlns:a16="http://schemas.microsoft.com/office/drawing/2014/main" id="{639FD297-E7D9-B1A4-D199-CF201DCAB567}"/>
              </a:ext>
            </a:extLst>
          </p:cNvPr>
          <p:cNvSpPr txBox="1"/>
          <p:nvPr/>
        </p:nvSpPr>
        <p:spPr>
          <a:xfrm>
            <a:off x="7891995" y="1742766"/>
            <a:ext cx="4072841" cy="2893100"/>
          </a:xfrm>
          <a:prstGeom prst="rect">
            <a:avLst/>
          </a:prstGeom>
          <a:noFill/>
        </p:spPr>
        <p:txBody>
          <a:bodyPr wrap="square" rtlCol="0">
            <a:spAutoFit/>
          </a:bodyPr>
          <a:lstStyle/>
          <a:p>
            <a:r>
              <a:rPr lang="en-US" sz="2600" b="1" dirty="0"/>
              <a:t>Note: </a:t>
            </a:r>
            <a:r>
              <a:rPr lang="en-US" sz="2600" dirty="0"/>
              <a:t>the averaged results from the outer loop can then be used as (indirect) evaluation metrics against the final model built from the full set of occurrence data!</a:t>
            </a:r>
          </a:p>
        </p:txBody>
      </p:sp>
      <p:pic>
        <p:nvPicPr>
          <p:cNvPr id="4" name="Picture 3" descr="Qr code&#10;&#10;Description automatically generated">
            <a:extLst>
              <a:ext uri="{FF2B5EF4-FFF2-40B4-BE49-F238E27FC236}">
                <a16:creationId xmlns:a16="http://schemas.microsoft.com/office/drawing/2014/main" id="{CB46A832-BEEA-7431-D5ED-E56E160FB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4494" y="6022108"/>
            <a:ext cx="690473" cy="690473"/>
          </a:xfrm>
          <a:prstGeom prst="rect">
            <a:avLst/>
          </a:prstGeom>
        </p:spPr>
      </p:pic>
    </p:spTree>
    <p:extLst>
      <p:ext uri="{BB962C8B-B14F-4D97-AF65-F5344CB8AC3E}">
        <p14:creationId xmlns:p14="http://schemas.microsoft.com/office/powerpoint/2010/main" val="2208515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4CBAE-891F-6808-E7E2-F5C44C88B5DD}"/>
              </a:ext>
            </a:extLst>
          </p:cNvPr>
          <p:cNvSpPr>
            <a:spLocks noGrp="1"/>
          </p:cNvSpPr>
          <p:nvPr>
            <p:ph type="title"/>
          </p:nvPr>
        </p:nvSpPr>
        <p:spPr>
          <a:xfrm>
            <a:off x="140157" y="0"/>
            <a:ext cx="6717843" cy="799315"/>
          </a:xfrm>
        </p:spPr>
        <p:txBody>
          <a:bodyPr>
            <a:noAutofit/>
          </a:bodyPr>
          <a:lstStyle/>
          <a:p>
            <a:r>
              <a:rPr lang="en-US" sz="3600" dirty="0"/>
              <a:t>Evaluation metrics</a:t>
            </a:r>
          </a:p>
        </p:txBody>
      </p:sp>
      <p:sp>
        <p:nvSpPr>
          <p:cNvPr id="3" name="Content Placeholder 2">
            <a:extLst>
              <a:ext uri="{FF2B5EF4-FFF2-40B4-BE49-F238E27FC236}">
                <a16:creationId xmlns:a16="http://schemas.microsoft.com/office/drawing/2014/main" id="{1EE6E0C3-1AEF-6D43-A82B-FF2E67C7D83D}"/>
              </a:ext>
            </a:extLst>
          </p:cNvPr>
          <p:cNvSpPr>
            <a:spLocks noGrp="1"/>
          </p:cNvSpPr>
          <p:nvPr>
            <p:ph idx="1"/>
          </p:nvPr>
        </p:nvSpPr>
        <p:spPr>
          <a:xfrm>
            <a:off x="0" y="986125"/>
            <a:ext cx="12191998" cy="4351825"/>
          </a:xfrm>
        </p:spPr>
        <p:txBody>
          <a:bodyPr numCol="2">
            <a:noAutofit/>
          </a:bodyPr>
          <a:lstStyle/>
          <a:p>
            <a:r>
              <a:rPr lang="en-US" sz="1800" dirty="0"/>
              <a:t>Test AUC</a:t>
            </a:r>
          </a:p>
          <a:p>
            <a:pPr lvl="1"/>
            <a:r>
              <a:rPr lang="en-US" sz="1800" dirty="0"/>
              <a:t>↑ = better accuracy/discrimination capacity</a:t>
            </a:r>
          </a:p>
          <a:p>
            <a:pPr lvl="1"/>
            <a:r>
              <a:rPr lang="en-US" sz="1800" dirty="0"/>
              <a:t>&gt;0.7 generally considered acceptable for a Maxent model, but this value is relative to the sampled presence/background data</a:t>
            </a:r>
          </a:p>
          <a:p>
            <a:r>
              <a:rPr lang="en-US" sz="1800" dirty="0"/>
              <a:t>Test TSS</a:t>
            </a:r>
          </a:p>
          <a:p>
            <a:pPr lvl="1"/>
            <a:r>
              <a:rPr lang="en-US" sz="1800" dirty="0"/>
              <a:t>↑ = better accuracy/discrimination capacity</a:t>
            </a:r>
          </a:p>
          <a:p>
            <a:r>
              <a:rPr lang="en-US" sz="1800" dirty="0"/>
              <a:t>Omission rate (OR)</a:t>
            </a:r>
          </a:p>
          <a:p>
            <a:pPr lvl="1"/>
            <a:r>
              <a:rPr lang="en-US" sz="1800" dirty="0"/>
              <a:t>Train OR</a:t>
            </a:r>
          </a:p>
          <a:p>
            <a:pPr lvl="2"/>
            <a:r>
              <a:rPr lang="en-US" sz="1800" dirty="0"/>
              <a:t>Baseline OR for training data given a defined predicted value statistical threshold (excludes presence points located in pixels deemed environmentally unsuitable by the model)</a:t>
            </a:r>
          </a:p>
          <a:p>
            <a:pPr lvl="2"/>
            <a:r>
              <a:rPr lang="en-US" sz="1800" dirty="0"/>
              <a:t>↓ = better model performance</a:t>
            </a:r>
          </a:p>
          <a:p>
            <a:pPr lvl="1"/>
            <a:r>
              <a:rPr lang="en-US" sz="1800" dirty="0"/>
              <a:t>Test OR</a:t>
            </a:r>
          </a:p>
          <a:p>
            <a:pPr lvl="2"/>
            <a:r>
              <a:rPr lang="en-US" sz="1800" dirty="0"/>
              <a:t>↓ = better model performance</a:t>
            </a:r>
          </a:p>
          <a:p>
            <a:pPr lvl="2"/>
            <a:r>
              <a:rPr lang="en-US" sz="1800" dirty="0"/>
              <a:t>If test OR = train OR, model fitted perfectly</a:t>
            </a:r>
          </a:p>
          <a:p>
            <a:pPr lvl="2"/>
            <a:r>
              <a:rPr lang="en-US" sz="1800" dirty="0"/>
              <a:t>If test OR &gt; train OR, model overfitted to training data</a:t>
            </a:r>
          </a:p>
          <a:p>
            <a:r>
              <a:rPr lang="en-US" sz="1800" dirty="0"/>
              <a:t>Difference between train &amp; test metrics (AUC, TSS, OR, etc.)</a:t>
            </a:r>
          </a:p>
          <a:p>
            <a:pPr lvl="1"/>
            <a:r>
              <a:rPr lang="en-US" sz="1800" dirty="0"/>
              <a:t>Measure of goodness-of-fit</a:t>
            </a:r>
          </a:p>
          <a:p>
            <a:pPr lvl="1"/>
            <a:r>
              <a:rPr lang="en-US" sz="1800" dirty="0"/>
              <a:t>↓ = better fit</a:t>
            </a:r>
          </a:p>
        </p:txBody>
      </p:sp>
      <p:sp>
        <p:nvSpPr>
          <p:cNvPr id="6" name="TextBox 5">
            <a:extLst>
              <a:ext uri="{FF2B5EF4-FFF2-40B4-BE49-F238E27FC236}">
                <a16:creationId xmlns:a16="http://schemas.microsoft.com/office/drawing/2014/main" id="{50110EFF-7B28-1263-419C-91FA256343FB}"/>
              </a:ext>
            </a:extLst>
          </p:cNvPr>
          <p:cNvSpPr txBox="1"/>
          <p:nvPr/>
        </p:nvSpPr>
        <p:spPr>
          <a:xfrm>
            <a:off x="3978101" y="170740"/>
            <a:ext cx="7913944" cy="707886"/>
          </a:xfrm>
          <a:prstGeom prst="rect">
            <a:avLst/>
          </a:prstGeom>
          <a:solidFill>
            <a:schemeClr val="bg1">
              <a:lumMod val="95000"/>
            </a:schemeClr>
          </a:solidFill>
          <a:ln w="6350">
            <a:solidFill>
              <a:schemeClr val="tx1"/>
            </a:solidFill>
          </a:ln>
        </p:spPr>
        <p:txBody>
          <a:bodyPr wrap="square" rtlCol="0">
            <a:spAutoFit/>
          </a:bodyPr>
          <a:lstStyle/>
          <a:p>
            <a:r>
              <a:rPr lang="en-US" sz="2000" b="1" dirty="0"/>
              <a:t>NOTE:</a:t>
            </a:r>
            <a:r>
              <a:rPr lang="en-US" sz="2000" dirty="0"/>
              <a:t> Model calibrated from data with higher occurrences-to-extent ratio are expected to have comparatively poorer-looking statistical output.</a:t>
            </a:r>
          </a:p>
        </p:txBody>
      </p:sp>
      <p:sp>
        <p:nvSpPr>
          <p:cNvPr id="11" name="Content Placeholder 2">
            <a:extLst>
              <a:ext uri="{FF2B5EF4-FFF2-40B4-BE49-F238E27FC236}">
                <a16:creationId xmlns:a16="http://schemas.microsoft.com/office/drawing/2014/main" id="{4459999B-CC15-B79B-C135-E4476115B3F2}"/>
              </a:ext>
            </a:extLst>
          </p:cNvPr>
          <p:cNvSpPr txBox="1">
            <a:spLocks/>
          </p:cNvSpPr>
          <p:nvPr/>
        </p:nvSpPr>
        <p:spPr>
          <a:xfrm>
            <a:off x="292557" y="5523463"/>
            <a:ext cx="10515600" cy="11353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5" name="Picture 4" descr="Qr code&#10;&#10;Description automatically generated">
            <a:extLst>
              <a:ext uri="{FF2B5EF4-FFF2-40B4-BE49-F238E27FC236}">
                <a16:creationId xmlns:a16="http://schemas.microsoft.com/office/drawing/2014/main" id="{5C59BB80-E814-AD8A-CE65-00F19B3C6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5818" y="6132753"/>
            <a:ext cx="625414" cy="625414"/>
          </a:xfrm>
          <a:prstGeom prst="rect">
            <a:avLst/>
          </a:prstGeom>
        </p:spPr>
      </p:pic>
      <p:sp>
        <p:nvSpPr>
          <p:cNvPr id="8" name="Rectangle: Diagonal Corners Rounded 7">
            <a:extLst>
              <a:ext uri="{FF2B5EF4-FFF2-40B4-BE49-F238E27FC236}">
                <a16:creationId xmlns:a16="http://schemas.microsoft.com/office/drawing/2014/main" id="{53B9C93C-94FF-B012-19DE-5C48ED492E1E}"/>
              </a:ext>
            </a:extLst>
          </p:cNvPr>
          <p:cNvSpPr/>
          <p:nvPr/>
        </p:nvSpPr>
        <p:spPr>
          <a:xfrm>
            <a:off x="5640448" y="3550172"/>
            <a:ext cx="6086467" cy="2562045"/>
          </a:xfrm>
          <a:prstGeom prst="round2Diag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C3B28D7-00D4-0D47-22B2-ECDA6F37326B}"/>
              </a:ext>
            </a:extLst>
          </p:cNvPr>
          <p:cNvSpPr txBox="1">
            <a:spLocks/>
          </p:cNvSpPr>
          <p:nvPr/>
        </p:nvSpPr>
        <p:spPr>
          <a:xfrm>
            <a:off x="5781458" y="3525123"/>
            <a:ext cx="3992806" cy="7993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t>Hyperparameters</a:t>
            </a:r>
          </a:p>
        </p:txBody>
      </p:sp>
      <p:sp>
        <p:nvSpPr>
          <p:cNvPr id="12" name="Content Placeholder 2">
            <a:extLst>
              <a:ext uri="{FF2B5EF4-FFF2-40B4-BE49-F238E27FC236}">
                <a16:creationId xmlns:a16="http://schemas.microsoft.com/office/drawing/2014/main" id="{DB9CC6CB-58D7-AE70-373A-D522F455E165}"/>
              </a:ext>
            </a:extLst>
          </p:cNvPr>
          <p:cNvSpPr txBox="1">
            <a:spLocks/>
          </p:cNvSpPr>
          <p:nvPr/>
        </p:nvSpPr>
        <p:spPr>
          <a:xfrm>
            <a:off x="5781458" y="4237302"/>
            <a:ext cx="5852160" cy="11679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L1 Regularization multiplier</a:t>
            </a:r>
          </a:p>
          <a:p>
            <a:pPr lvl="1"/>
            <a:r>
              <a:rPr lang="en-US" sz="1600" dirty="0"/>
              <a:t>↑ = more smoothed-out response curve = less fitted model</a:t>
            </a:r>
          </a:p>
          <a:p>
            <a:r>
              <a:rPr lang="en-US" sz="1600" b="1" dirty="0"/>
              <a:t>Feature classes</a:t>
            </a:r>
          </a:p>
          <a:p>
            <a:pPr lvl="1"/>
            <a:r>
              <a:rPr lang="en-US" sz="1600" dirty="0"/>
              <a:t>Linear, quadratic, product, hinge</a:t>
            </a:r>
          </a:p>
          <a:p>
            <a:pPr lvl="1"/>
            <a:r>
              <a:rPr lang="en-US" sz="1600" dirty="0"/>
              <a:t>More features used = more complex response curve = more fitted model</a:t>
            </a:r>
          </a:p>
        </p:txBody>
      </p:sp>
    </p:spTree>
    <p:extLst>
      <p:ext uri="{BB962C8B-B14F-4D97-AF65-F5344CB8AC3E}">
        <p14:creationId xmlns:p14="http://schemas.microsoft.com/office/powerpoint/2010/main" val="3198601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EEF-1485-8ED1-50C5-A217A5265D2E}"/>
              </a:ext>
            </a:extLst>
          </p:cNvPr>
          <p:cNvSpPr>
            <a:spLocks noGrp="1"/>
          </p:cNvSpPr>
          <p:nvPr>
            <p:ph type="title"/>
          </p:nvPr>
        </p:nvSpPr>
        <p:spPr>
          <a:xfrm>
            <a:off x="0" y="-219208"/>
            <a:ext cx="7236125" cy="1202620"/>
          </a:xfrm>
        </p:spPr>
        <p:txBody>
          <a:bodyPr>
            <a:normAutofit/>
          </a:bodyPr>
          <a:lstStyle/>
          <a:p>
            <a:r>
              <a:rPr lang="en-US" sz="2600" dirty="0"/>
              <a:t>Removal of collinear variables vs. native Maxent ML process to account for multicollinearity</a:t>
            </a:r>
          </a:p>
        </p:txBody>
      </p:sp>
      <p:pic>
        <p:nvPicPr>
          <p:cNvPr id="1026" name="Picture 2" descr="Details are in the caption following the image">
            <a:extLst>
              <a:ext uri="{FF2B5EF4-FFF2-40B4-BE49-F238E27FC236}">
                <a16:creationId xmlns:a16="http://schemas.microsoft.com/office/drawing/2014/main" id="{CBE2CC53-F51A-EED7-A744-3E9ECBE9A4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57460" y="860590"/>
            <a:ext cx="7628148" cy="433026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27BD5CC-C62F-678F-591C-48C175E253CE}"/>
              </a:ext>
            </a:extLst>
          </p:cNvPr>
          <p:cNvSpPr txBox="1"/>
          <p:nvPr/>
        </p:nvSpPr>
        <p:spPr>
          <a:xfrm>
            <a:off x="0" y="740644"/>
            <a:ext cx="4240935" cy="3493264"/>
          </a:xfrm>
          <a:prstGeom prst="rect">
            <a:avLst/>
          </a:prstGeom>
          <a:noFill/>
        </p:spPr>
        <p:txBody>
          <a:bodyPr wrap="square" rtlCol="0">
            <a:spAutoFit/>
          </a:bodyPr>
          <a:lstStyle/>
          <a:p>
            <a:pPr marL="285750" indent="-285750">
              <a:buFont typeface="Arial" panose="020B0604020202020204" pitchFamily="34" charset="0"/>
              <a:buChar char="•"/>
            </a:pPr>
            <a:r>
              <a:rPr lang="en-US" sz="1700" dirty="0"/>
              <a:t>“…there are two competing views regarding the issue of collinearity in Maxent. Some have argued that, because Maxent can regulate model complexity by downplaying the importance of redundant variables, the algorithm is robust to issues of collinearity (</a:t>
            </a:r>
            <a:r>
              <a:rPr lang="en-US" sz="1700" dirty="0" err="1"/>
              <a:t>Elith</a:t>
            </a:r>
            <a:r>
              <a:rPr lang="en-US" sz="1700" dirty="0"/>
              <a:t> et al., 2011; Phillips &amp; </a:t>
            </a:r>
            <a:r>
              <a:rPr lang="en-US" sz="1700" dirty="0" err="1"/>
              <a:t>Dudík</a:t>
            </a:r>
            <a:r>
              <a:rPr lang="en-US" sz="1700" dirty="0"/>
              <a:t>, 2008; </a:t>
            </a:r>
            <a:r>
              <a:rPr lang="en-US" sz="1700" dirty="0" err="1"/>
              <a:t>Shcheglovitova</a:t>
            </a:r>
            <a:r>
              <a:rPr lang="en-US" sz="1700" dirty="0"/>
              <a:t> &amp; Anderson, 2013). Others attest that Maxent may partially handle collinearity, but predictor collinearity should be minimized by the user (</a:t>
            </a:r>
            <a:r>
              <a:rPr lang="en-US" sz="1700" dirty="0" err="1"/>
              <a:t>Merow</a:t>
            </a:r>
            <a:r>
              <a:rPr lang="en-US" sz="1700" dirty="0"/>
              <a:t>, Smith, &amp; Silander, 2013)” (Feng et al., 2019).</a:t>
            </a:r>
          </a:p>
        </p:txBody>
      </p:sp>
      <p:sp>
        <p:nvSpPr>
          <p:cNvPr id="3" name="TextBox 2">
            <a:extLst>
              <a:ext uri="{FF2B5EF4-FFF2-40B4-BE49-F238E27FC236}">
                <a16:creationId xmlns:a16="http://schemas.microsoft.com/office/drawing/2014/main" id="{EF673F83-F3B9-F021-6468-557B065AA5C0}"/>
              </a:ext>
            </a:extLst>
          </p:cNvPr>
          <p:cNvSpPr txBox="1"/>
          <p:nvPr/>
        </p:nvSpPr>
        <p:spPr>
          <a:xfrm>
            <a:off x="7236125" y="44971"/>
            <a:ext cx="5018612" cy="646331"/>
          </a:xfrm>
          <a:prstGeom prst="rect">
            <a:avLst/>
          </a:prstGeom>
          <a:noFill/>
        </p:spPr>
        <p:txBody>
          <a:bodyPr wrap="square" rtlCol="0">
            <a:spAutoFit/>
          </a:bodyPr>
          <a:lstStyle/>
          <a:p>
            <a:r>
              <a:rPr lang="en-US" sz="1200" b="1" dirty="0"/>
              <a:t>Credit: </a:t>
            </a:r>
            <a:r>
              <a:rPr lang="en-US" sz="1200" dirty="0"/>
              <a:t>Feng, Xiao, Daniel S. Park, Ye Liang, Ranjit Pandey, and Monica </a:t>
            </a:r>
            <a:r>
              <a:rPr lang="en-US" sz="1200" dirty="0" err="1"/>
              <a:t>Papeş</a:t>
            </a:r>
            <a:r>
              <a:rPr lang="en-US" sz="1200" dirty="0"/>
              <a:t>. 2019. “Collinearity in Ecological Niche Modeling: Confusions and Challenges.” </a:t>
            </a:r>
            <a:r>
              <a:rPr lang="en-US" sz="1200" i="1" dirty="0"/>
              <a:t>Ecology and Evolution</a:t>
            </a:r>
            <a:r>
              <a:rPr lang="en-US" sz="1200" dirty="0"/>
              <a:t> 9 (18): 10365–76. </a:t>
            </a:r>
            <a:r>
              <a:rPr lang="en-US" sz="1200" dirty="0">
                <a:hlinkClick r:id="rId3"/>
              </a:rPr>
              <a:t>https://doi.org/10.1002/ece3.5555</a:t>
            </a:r>
            <a:r>
              <a:rPr lang="en-US" sz="1200" dirty="0"/>
              <a:t>.</a:t>
            </a:r>
          </a:p>
        </p:txBody>
      </p:sp>
      <p:sp>
        <p:nvSpPr>
          <p:cNvPr id="5" name="TextBox 4">
            <a:extLst>
              <a:ext uri="{FF2B5EF4-FFF2-40B4-BE49-F238E27FC236}">
                <a16:creationId xmlns:a16="http://schemas.microsoft.com/office/drawing/2014/main" id="{8D8F83EC-ED08-33C9-E4D9-BD61AF03CA38}"/>
              </a:ext>
            </a:extLst>
          </p:cNvPr>
          <p:cNvSpPr txBox="1"/>
          <p:nvPr/>
        </p:nvSpPr>
        <p:spPr>
          <a:xfrm>
            <a:off x="0" y="4284005"/>
            <a:ext cx="4986068" cy="1661993"/>
          </a:xfrm>
          <a:prstGeom prst="rect">
            <a:avLst/>
          </a:prstGeom>
          <a:noFill/>
        </p:spPr>
        <p:txBody>
          <a:bodyPr wrap="square" rtlCol="0">
            <a:spAutoFit/>
          </a:bodyPr>
          <a:lstStyle/>
          <a:p>
            <a:pPr marL="285750" indent="-285750">
              <a:buFont typeface="Arial" panose="020B0604020202020204" pitchFamily="34" charset="0"/>
              <a:buChar char="•"/>
            </a:pPr>
            <a:r>
              <a:rPr lang="en-US" sz="1700" dirty="0"/>
              <a:t>Removal of highly correlated variables from Maxent model (rather than letting Maxent regulate responses from full set of variables) had a negative effect on the degree of predictor collinearity, but both of these factors had inconclusive effects on model performance (Feng et al., 2019).</a:t>
            </a:r>
          </a:p>
        </p:txBody>
      </p:sp>
      <p:pic>
        <p:nvPicPr>
          <p:cNvPr id="7" name="Picture 6" descr="Qr code&#10;&#10;Description automatically generated">
            <a:extLst>
              <a:ext uri="{FF2B5EF4-FFF2-40B4-BE49-F238E27FC236}">
                <a16:creationId xmlns:a16="http://schemas.microsoft.com/office/drawing/2014/main" id="{4D485E93-CBE8-E93D-2038-E5E8BF2A7E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4291533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96B6E4-02A9-607F-5201-2E4F324461E2}"/>
              </a:ext>
            </a:extLst>
          </p:cNvPr>
          <p:cNvSpPr>
            <a:spLocks noGrp="1"/>
          </p:cNvSpPr>
          <p:nvPr>
            <p:ph type="title"/>
          </p:nvPr>
        </p:nvSpPr>
        <p:spPr>
          <a:xfrm>
            <a:off x="2049133" y="2547607"/>
            <a:ext cx="8093734" cy="1325563"/>
          </a:xfrm>
        </p:spPr>
        <p:txBody>
          <a:bodyPr>
            <a:noAutofit/>
          </a:bodyPr>
          <a:lstStyle/>
          <a:p>
            <a:pPr algn="ctr"/>
            <a:r>
              <a:rPr lang="en-US" sz="4600" b="1" dirty="0"/>
              <a:t>Case study:</a:t>
            </a:r>
            <a:br>
              <a:rPr lang="en-US" sz="5000" dirty="0"/>
            </a:br>
            <a:r>
              <a:rPr lang="en-US" sz="4800" dirty="0"/>
              <a:t>North American </a:t>
            </a:r>
            <a:r>
              <a:rPr lang="en-US" sz="4800" i="1" dirty="0" err="1"/>
              <a:t>Culicoides</a:t>
            </a:r>
            <a:r>
              <a:rPr lang="en-US" sz="4800" dirty="0"/>
              <a:t> species distribution modeling</a:t>
            </a:r>
          </a:p>
        </p:txBody>
      </p:sp>
      <p:pic>
        <p:nvPicPr>
          <p:cNvPr id="5" name="Picture 4" descr="Qr code&#10;&#10;Description automatically generated">
            <a:extLst>
              <a:ext uri="{FF2B5EF4-FFF2-40B4-BE49-F238E27FC236}">
                <a16:creationId xmlns:a16="http://schemas.microsoft.com/office/drawing/2014/main" id="{5D055DE1-A06F-D834-5A0E-72CCED3572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637086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 histogram&#10;&#10;Description automatically generated">
            <a:extLst>
              <a:ext uri="{FF2B5EF4-FFF2-40B4-BE49-F238E27FC236}">
                <a16:creationId xmlns:a16="http://schemas.microsoft.com/office/drawing/2014/main" id="{6899FE7D-BF58-DC1D-9CAB-10C51A0B7C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3686" y="123950"/>
            <a:ext cx="7243451" cy="6208672"/>
          </a:xfrm>
        </p:spPr>
      </p:pic>
      <p:pic>
        <p:nvPicPr>
          <p:cNvPr id="4" name="Picture 3" descr="Qr code&#10;&#10;Description automatically generated">
            <a:extLst>
              <a:ext uri="{FF2B5EF4-FFF2-40B4-BE49-F238E27FC236}">
                <a16:creationId xmlns:a16="http://schemas.microsoft.com/office/drawing/2014/main" id="{C017450D-9D0C-6EE1-FE9C-9B123227C7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3581782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map&#10;&#10;Description automatically generated">
            <a:extLst>
              <a:ext uri="{FF2B5EF4-FFF2-40B4-BE49-F238E27FC236}">
                <a16:creationId xmlns:a16="http://schemas.microsoft.com/office/drawing/2014/main" id="{8BA23F39-CF57-7DB9-7B7C-CC63976D01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473" y="1923540"/>
            <a:ext cx="3878212" cy="2794571"/>
          </a:xfrm>
        </p:spPr>
      </p:pic>
      <p:pic>
        <p:nvPicPr>
          <p:cNvPr id="8" name="Picture 7" descr="Map&#10;&#10;Description automatically generated">
            <a:extLst>
              <a:ext uri="{FF2B5EF4-FFF2-40B4-BE49-F238E27FC236}">
                <a16:creationId xmlns:a16="http://schemas.microsoft.com/office/drawing/2014/main" id="{364E6E08-6E2D-4F77-63F3-1ABBE21EA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665" y="1799715"/>
            <a:ext cx="3623414" cy="3215393"/>
          </a:xfrm>
          <a:prstGeom prst="rect">
            <a:avLst/>
          </a:prstGeom>
        </p:spPr>
      </p:pic>
      <p:pic>
        <p:nvPicPr>
          <p:cNvPr id="10" name="Picture 9" descr="Chart, map, scatter chart&#10;&#10;Description automatically generated">
            <a:extLst>
              <a:ext uri="{FF2B5EF4-FFF2-40B4-BE49-F238E27FC236}">
                <a16:creationId xmlns:a16="http://schemas.microsoft.com/office/drawing/2014/main" id="{F155487E-B066-1BD7-232E-F75A1A6E1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0326" y="1719067"/>
            <a:ext cx="3853833" cy="3419866"/>
          </a:xfrm>
          <a:prstGeom prst="rect">
            <a:avLst/>
          </a:prstGeom>
        </p:spPr>
      </p:pic>
      <p:sp>
        <p:nvSpPr>
          <p:cNvPr id="13" name="TextBox 12">
            <a:extLst>
              <a:ext uri="{FF2B5EF4-FFF2-40B4-BE49-F238E27FC236}">
                <a16:creationId xmlns:a16="http://schemas.microsoft.com/office/drawing/2014/main" id="{EE17686F-30DA-7FC1-0732-D075006C7BC6}"/>
              </a:ext>
            </a:extLst>
          </p:cNvPr>
          <p:cNvSpPr txBox="1"/>
          <p:nvPr/>
        </p:nvSpPr>
        <p:spPr>
          <a:xfrm>
            <a:off x="814999" y="146650"/>
            <a:ext cx="10917049" cy="1384995"/>
          </a:xfrm>
          <a:prstGeom prst="rect">
            <a:avLst/>
          </a:prstGeom>
          <a:noFill/>
        </p:spPr>
        <p:txBody>
          <a:bodyPr wrap="square">
            <a:spAutoFit/>
          </a:bodyPr>
          <a:lstStyle/>
          <a:p>
            <a:r>
              <a:rPr lang="en-US" sz="2800" dirty="0">
                <a:latin typeface="+mj-lt"/>
              </a:rPr>
              <a:t>Establishing study (model calibration) area for </a:t>
            </a:r>
            <a:r>
              <a:rPr lang="en-US" sz="2800" i="1" dirty="0" err="1">
                <a:latin typeface="+mj-lt"/>
              </a:rPr>
              <a:t>Culicoides</a:t>
            </a:r>
            <a:r>
              <a:rPr lang="en-US" sz="2800" i="1" dirty="0">
                <a:latin typeface="+mj-lt"/>
              </a:rPr>
              <a:t> </a:t>
            </a:r>
            <a:r>
              <a:rPr lang="en-US" sz="2800" i="1" dirty="0" err="1">
                <a:latin typeface="+mj-lt"/>
              </a:rPr>
              <a:t>sonorensis</a:t>
            </a:r>
            <a:r>
              <a:rPr lang="en-US" sz="2800" i="1" dirty="0">
                <a:latin typeface="+mj-lt"/>
              </a:rPr>
              <a:t> </a:t>
            </a:r>
            <a:r>
              <a:rPr lang="en-US" sz="2800" dirty="0">
                <a:latin typeface="+mj-lt"/>
              </a:rPr>
              <a:t>presences using ecoregions (intersecting/surrounding occurrence points) as boundaries</a:t>
            </a:r>
          </a:p>
        </p:txBody>
      </p:sp>
      <p:pic>
        <p:nvPicPr>
          <p:cNvPr id="4" name="Picture 3" descr="Qr code&#10;&#10;Description automatically generated">
            <a:extLst>
              <a:ext uri="{FF2B5EF4-FFF2-40B4-BE49-F238E27FC236}">
                <a16:creationId xmlns:a16="http://schemas.microsoft.com/office/drawing/2014/main" id="{8193252A-D2D6-A30D-2DDF-F7C9975890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1635136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6B452-91D8-9638-4583-E617C7ADD094}"/>
              </a:ext>
            </a:extLst>
          </p:cNvPr>
          <p:cNvSpPr>
            <a:spLocks noGrp="1"/>
          </p:cNvSpPr>
          <p:nvPr>
            <p:ph type="title"/>
          </p:nvPr>
        </p:nvSpPr>
        <p:spPr>
          <a:xfrm>
            <a:off x="644718" y="382943"/>
            <a:ext cx="10484226" cy="531457"/>
          </a:xfrm>
        </p:spPr>
        <p:txBody>
          <a:bodyPr vert="horz" lIns="91440" tIns="45720" rIns="91440" bIns="45720" rtlCol="0" anchor="ctr">
            <a:normAutofit/>
          </a:bodyPr>
          <a:lstStyle/>
          <a:p>
            <a:pPr>
              <a:spcBef>
                <a:spcPct val="0"/>
              </a:spcBef>
            </a:pPr>
            <a:r>
              <a:rPr lang="en-US" sz="3000" dirty="0"/>
              <a:t>Spatial cross-validation folds (k = 4) for final model tuning process</a:t>
            </a:r>
          </a:p>
        </p:txBody>
      </p:sp>
      <p:pic>
        <p:nvPicPr>
          <p:cNvPr id="4" name="Picture 3" descr="Chart&#10;&#10;Description automatically generated with medium confidence">
            <a:extLst>
              <a:ext uri="{FF2B5EF4-FFF2-40B4-BE49-F238E27FC236}">
                <a16:creationId xmlns:a16="http://schemas.microsoft.com/office/drawing/2014/main" id="{62418552-4B0B-3172-3E3C-02C95ACBA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 y="895350"/>
            <a:ext cx="5734056" cy="5734056"/>
          </a:xfrm>
          <a:prstGeom prst="rect">
            <a:avLst/>
          </a:prstGeom>
        </p:spPr>
      </p:pic>
      <p:pic>
        <p:nvPicPr>
          <p:cNvPr id="7" name="Picture 6" descr="Chart, scatter chart&#10;&#10;Description automatically generated">
            <a:extLst>
              <a:ext uri="{FF2B5EF4-FFF2-40B4-BE49-F238E27FC236}">
                <a16:creationId xmlns:a16="http://schemas.microsoft.com/office/drawing/2014/main" id="{325DDCC1-2074-0EA1-4623-48F2FB7EA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306" y="895350"/>
            <a:ext cx="5734056" cy="5734056"/>
          </a:xfrm>
          <a:prstGeom prst="rect">
            <a:avLst/>
          </a:prstGeom>
        </p:spPr>
      </p:pic>
      <p:pic>
        <p:nvPicPr>
          <p:cNvPr id="6" name="Picture 5" descr="Qr code&#10;&#10;Description automatically generated">
            <a:extLst>
              <a:ext uri="{FF2B5EF4-FFF2-40B4-BE49-F238E27FC236}">
                <a16:creationId xmlns:a16="http://schemas.microsoft.com/office/drawing/2014/main" id="{2055ECB8-7AA8-0859-9FE7-3D0D79642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2815402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1612850D-64E0-78F8-0E1A-813B5E786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3436" y="0"/>
            <a:ext cx="7445128" cy="6603417"/>
          </a:xfrm>
          <a:prstGeom prst="rect">
            <a:avLst/>
          </a:prstGeom>
        </p:spPr>
      </p:pic>
      <p:sp>
        <p:nvSpPr>
          <p:cNvPr id="4" name="Title 1">
            <a:extLst>
              <a:ext uri="{FF2B5EF4-FFF2-40B4-BE49-F238E27FC236}">
                <a16:creationId xmlns:a16="http://schemas.microsoft.com/office/drawing/2014/main" id="{9D6C6731-B8D5-5785-DAAA-FF6E3975DC0B}"/>
              </a:ext>
            </a:extLst>
          </p:cNvPr>
          <p:cNvSpPr>
            <a:spLocks noGrp="1"/>
          </p:cNvSpPr>
          <p:nvPr>
            <p:ph type="title"/>
          </p:nvPr>
        </p:nvSpPr>
        <p:spPr>
          <a:xfrm>
            <a:off x="0" y="0"/>
            <a:ext cx="2455398" cy="2156604"/>
          </a:xfrm>
        </p:spPr>
        <p:txBody>
          <a:bodyPr vert="horz" lIns="91440" tIns="45720" rIns="91440" bIns="45720" rtlCol="0" anchor="ctr">
            <a:noAutofit/>
          </a:bodyPr>
          <a:lstStyle/>
          <a:p>
            <a:pPr>
              <a:spcBef>
                <a:spcPct val="0"/>
              </a:spcBef>
            </a:pPr>
            <a:r>
              <a:rPr lang="en-US" sz="3000" dirty="0"/>
              <a:t>Final distribution estimates for </a:t>
            </a:r>
            <a:r>
              <a:rPr lang="en-US" sz="3000" i="1" dirty="0"/>
              <a:t>C. </a:t>
            </a:r>
            <a:r>
              <a:rPr lang="en-US" sz="3000" i="1" dirty="0" err="1"/>
              <a:t>sonorensis</a:t>
            </a:r>
            <a:r>
              <a:rPr lang="en-US" sz="3000" i="1" dirty="0"/>
              <a:t> </a:t>
            </a:r>
            <a:r>
              <a:rPr lang="en-US" sz="3000" dirty="0"/>
              <a:t>(VS vector)</a:t>
            </a:r>
          </a:p>
        </p:txBody>
      </p:sp>
      <p:pic>
        <p:nvPicPr>
          <p:cNvPr id="5" name="Picture 4" descr="Qr code&#10;&#10;Description automatically generated">
            <a:extLst>
              <a:ext uri="{FF2B5EF4-FFF2-40B4-BE49-F238E27FC236}">
                <a16:creationId xmlns:a16="http://schemas.microsoft.com/office/drawing/2014/main" id="{B8C415AF-EBF0-EAD6-CABC-1FD2592B0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1249967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map&#10;&#10;Description automatically generated">
            <a:extLst>
              <a:ext uri="{FF2B5EF4-FFF2-40B4-BE49-F238E27FC236}">
                <a16:creationId xmlns:a16="http://schemas.microsoft.com/office/drawing/2014/main" id="{A290C695-976F-4796-F7F0-6ADCA86E6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3436" y="0"/>
            <a:ext cx="7445128" cy="6603417"/>
          </a:xfrm>
          <a:prstGeom prst="rect">
            <a:avLst/>
          </a:prstGeom>
        </p:spPr>
      </p:pic>
      <p:sp>
        <p:nvSpPr>
          <p:cNvPr id="5" name="Title 1">
            <a:extLst>
              <a:ext uri="{FF2B5EF4-FFF2-40B4-BE49-F238E27FC236}">
                <a16:creationId xmlns:a16="http://schemas.microsoft.com/office/drawing/2014/main" id="{9A8F25CF-A261-6215-CD16-7357ADA7509C}"/>
              </a:ext>
            </a:extLst>
          </p:cNvPr>
          <p:cNvSpPr>
            <a:spLocks noGrp="1"/>
          </p:cNvSpPr>
          <p:nvPr>
            <p:ph type="title"/>
          </p:nvPr>
        </p:nvSpPr>
        <p:spPr>
          <a:xfrm>
            <a:off x="0" y="0"/>
            <a:ext cx="2455398" cy="2156604"/>
          </a:xfrm>
        </p:spPr>
        <p:txBody>
          <a:bodyPr vert="horz" lIns="91440" tIns="45720" rIns="91440" bIns="45720" rtlCol="0" anchor="ctr">
            <a:noAutofit/>
          </a:bodyPr>
          <a:lstStyle/>
          <a:p>
            <a:pPr>
              <a:spcBef>
                <a:spcPct val="0"/>
              </a:spcBef>
            </a:pPr>
            <a:r>
              <a:rPr lang="en-US" sz="3000" dirty="0"/>
              <a:t>Final distribution estimates for </a:t>
            </a:r>
            <a:r>
              <a:rPr lang="en-US" sz="3000" i="1" dirty="0"/>
              <a:t>C. </a:t>
            </a:r>
            <a:r>
              <a:rPr lang="en-US" sz="3000" i="1" dirty="0" err="1"/>
              <a:t>sonorensis</a:t>
            </a:r>
            <a:r>
              <a:rPr lang="en-US" sz="3000" i="1" dirty="0"/>
              <a:t> </a:t>
            </a:r>
            <a:r>
              <a:rPr lang="en-US" sz="3000" dirty="0"/>
              <a:t>(VS vector)</a:t>
            </a:r>
          </a:p>
        </p:txBody>
      </p:sp>
      <p:pic>
        <p:nvPicPr>
          <p:cNvPr id="6" name="Picture 5" descr="Qr code&#10;&#10;Description automatically generated">
            <a:extLst>
              <a:ext uri="{FF2B5EF4-FFF2-40B4-BE49-F238E27FC236}">
                <a16:creationId xmlns:a16="http://schemas.microsoft.com/office/drawing/2014/main" id="{558F1DDA-FE9E-F77B-8429-CCEABF5A4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3779612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BECC-8775-37E4-8187-3C6C65D9D7D1}"/>
              </a:ext>
            </a:extLst>
          </p:cNvPr>
          <p:cNvSpPr>
            <a:spLocks noGrp="1"/>
          </p:cNvSpPr>
          <p:nvPr>
            <p:ph type="title"/>
          </p:nvPr>
        </p:nvSpPr>
        <p:spPr/>
        <p:txBody>
          <a:bodyPr/>
          <a:lstStyle/>
          <a:p>
            <a:r>
              <a:rPr lang="en-US" dirty="0"/>
              <a:t>An introduction</a:t>
            </a:r>
          </a:p>
        </p:txBody>
      </p:sp>
      <p:sp>
        <p:nvSpPr>
          <p:cNvPr id="3" name="Content Placeholder 2">
            <a:extLst>
              <a:ext uri="{FF2B5EF4-FFF2-40B4-BE49-F238E27FC236}">
                <a16:creationId xmlns:a16="http://schemas.microsoft.com/office/drawing/2014/main" id="{6388DBB5-93ED-3B6C-252C-A71C267A2DCE}"/>
              </a:ext>
            </a:extLst>
          </p:cNvPr>
          <p:cNvSpPr>
            <a:spLocks noGrp="1"/>
          </p:cNvSpPr>
          <p:nvPr>
            <p:ph idx="1"/>
          </p:nvPr>
        </p:nvSpPr>
        <p:spPr>
          <a:xfrm>
            <a:off x="838200" y="1594716"/>
            <a:ext cx="10515600" cy="3514078"/>
          </a:xfrm>
        </p:spPr>
        <p:txBody>
          <a:bodyPr>
            <a:normAutofit/>
          </a:bodyPr>
          <a:lstStyle/>
          <a:p>
            <a:r>
              <a:rPr lang="en-US" sz="3200" dirty="0"/>
              <a:t>I’m a post-MSc ORISE fellow working with the USDA-ARS </a:t>
            </a:r>
            <a:r>
              <a:rPr lang="en-US" sz="3200" dirty="0" err="1"/>
              <a:t>SCINet</a:t>
            </a:r>
            <a:r>
              <a:rPr lang="en-US" sz="3200" dirty="0"/>
              <a:t> Office</a:t>
            </a:r>
          </a:p>
          <a:p>
            <a:r>
              <a:rPr lang="en-US" sz="3200" dirty="0"/>
              <a:t>Wide-ranging career interests in biology, ecology, and public health, with a particular focus on computational disease ecology</a:t>
            </a:r>
          </a:p>
          <a:p>
            <a:r>
              <a:rPr lang="en-US" sz="3200" dirty="0"/>
              <a:t>Current research revolves around species distribution modeling (SDM) and environmental niche modeling (ENM)</a:t>
            </a:r>
          </a:p>
        </p:txBody>
      </p:sp>
      <p:pic>
        <p:nvPicPr>
          <p:cNvPr id="5" name="Picture 4" descr="Qr code&#10;&#10;Description automatically generated">
            <a:extLst>
              <a:ext uri="{FF2B5EF4-FFF2-40B4-BE49-F238E27FC236}">
                <a16:creationId xmlns:a16="http://schemas.microsoft.com/office/drawing/2014/main" id="{68B3E391-0D76-9735-84CB-2E7CDEEC4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pic>
        <p:nvPicPr>
          <p:cNvPr id="7" name="Picture 6" descr="Logo, company name&#10;&#10;Description automatically generated">
            <a:extLst>
              <a:ext uri="{FF2B5EF4-FFF2-40B4-BE49-F238E27FC236}">
                <a16:creationId xmlns:a16="http://schemas.microsoft.com/office/drawing/2014/main" id="{4472DDBE-28D1-0CC6-B123-7FB91F292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0444" y="145418"/>
            <a:ext cx="1478219" cy="985479"/>
          </a:xfrm>
          <a:prstGeom prst="rect">
            <a:avLst/>
          </a:prstGeom>
        </p:spPr>
      </p:pic>
    </p:spTree>
    <p:extLst>
      <p:ext uri="{BB962C8B-B14F-4D97-AF65-F5344CB8AC3E}">
        <p14:creationId xmlns:p14="http://schemas.microsoft.com/office/powerpoint/2010/main" val="2982215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0DBF740A-A0E3-F9CC-C615-494608007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4458" y="0"/>
            <a:ext cx="7263084" cy="6441954"/>
          </a:xfrm>
          <a:prstGeom prst="rect">
            <a:avLst/>
          </a:prstGeom>
        </p:spPr>
      </p:pic>
      <p:sp>
        <p:nvSpPr>
          <p:cNvPr id="4" name="Title 1">
            <a:extLst>
              <a:ext uri="{FF2B5EF4-FFF2-40B4-BE49-F238E27FC236}">
                <a16:creationId xmlns:a16="http://schemas.microsoft.com/office/drawing/2014/main" id="{FDAE58E8-2BD6-25A8-89FB-6B744C42F387}"/>
              </a:ext>
            </a:extLst>
          </p:cNvPr>
          <p:cNvSpPr>
            <a:spLocks noGrp="1"/>
          </p:cNvSpPr>
          <p:nvPr>
            <p:ph type="title"/>
          </p:nvPr>
        </p:nvSpPr>
        <p:spPr>
          <a:xfrm>
            <a:off x="0" y="0"/>
            <a:ext cx="2455398" cy="2156604"/>
          </a:xfrm>
        </p:spPr>
        <p:txBody>
          <a:bodyPr vert="horz" lIns="91440" tIns="45720" rIns="91440" bIns="45720" rtlCol="0" anchor="ctr">
            <a:noAutofit/>
          </a:bodyPr>
          <a:lstStyle/>
          <a:p>
            <a:pPr>
              <a:spcBef>
                <a:spcPct val="0"/>
              </a:spcBef>
            </a:pPr>
            <a:r>
              <a:rPr lang="en-US" sz="3000" dirty="0"/>
              <a:t>Final distribution estimates for </a:t>
            </a:r>
            <a:r>
              <a:rPr lang="en-US" sz="3000" i="1" dirty="0"/>
              <a:t>C. </a:t>
            </a:r>
            <a:r>
              <a:rPr lang="en-US" sz="3000" i="1" dirty="0" err="1"/>
              <a:t>sonorensis</a:t>
            </a:r>
            <a:r>
              <a:rPr lang="en-US" sz="3000" i="1" dirty="0"/>
              <a:t> </a:t>
            </a:r>
            <a:r>
              <a:rPr lang="en-US" sz="3000" dirty="0"/>
              <a:t>(VS vector)</a:t>
            </a:r>
          </a:p>
        </p:txBody>
      </p:sp>
      <p:pic>
        <p:nvPicPr>
          <p:cNvPr id="6" name="Picture 5" descr="Qr code&#10;&#10;Description automatically generated">
            <a:extLst>
              <a:ext uri="{FF2B5EF4-FFF2-40B4-BE49-F238E27FC236}">
                <a16:creationId xmlns:a16="http://schemas.microsoft.com/office/drawing/2014/main" id="{C8D324F0-B5D4-1A0F-D61A-7966DE2FB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1745739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map&#10;&#10;Description automatically generated">
            <a:extLst>
              <a:ext uri="{FF2B5EF4-FFF2-40B4-BE49-F238E27FC236}">
                <a16:creationId xmlns:a16="http://schemas.microsoft.com/office/drawing/2014/main" id="{100E5199-883D-8E0F-33CB-116A573C2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4458" y="0"/>
            <a:ext cx="7263084" cy="6441954"/>
          </a:xfrm>
          <a:prstGeom prst="rect">
            <a:avLst/>
          </a:prstGeom>
        </p:spPr>
      </p:pic>
      <p:sp>
        <p:nvSpPr>
          <p:cNvPr id="5" name="Title 1">
            <a:extLst>
              <a:ext uri="{FF2B5EF4-FFF2-40B4-BE49-F238E27FC236}">
                <a16:creationId xmlns:a16="http://schemas.microsoft.com/office/drawing/2014/main" id="{3ABB4127-4A21-2D8F-101D-E4AA0100FC9F}"/>
              </a:ext>
            </a:extLst>
          </p:cNvPr>
          <p:cNvSpPr>
            <a:spLocks noGrp="1"/>
          </p:cNvSpPr>
          <p:nvPr>
            <p:ph type="title"/>
          </p:nvPr>
        </p:nvSpPr>
        <p:spPr>
          <a:xfrm>
            <a:off x="0" y="0"/>
            <a:ext cx="2455398" cy="2156604"/>
          </a:xfrm>
        </p:spPr>
        <p:txBody>
          <a:bodyPr vert="horz" lIns="91440" tIns="45720" rIns="91440" bIns="45720" rtlCol="0" anchor="ctr">
            <a:noAutofit/>
          </a:bodyPr>
          <a:lstStyle/>
          <a:p>
            <a:pPr>
              <a:spcBef>
                <a:spcPct val="0"/>
              </a:spcBef>
            </a:pPr>
            <a:r>
              <a:rPr lang="en-US" sz="3000" dirty="0"/>
              <a:t>Final distribution estimates for </a:t>
            </a:r>
            <a:r>
              <a:rPr lang="en-US" sz="3000" i="1" dirty="0"/>
              <a:t>C. </a:t>
            </a:r>
            <a:r>
              <a:rPr lang="en-US" sz="3000" i="1" dirty="0" err="1"/>
              <a:t>sonorensis</a:t>
            </a:r>
            <a:r>
              <a:rPr lang="en-US" sz="3000" i="1" dirty="0"/>
              <a:t> </a:t>
            </a:r>
            <a:r>
              <a:rPr lang="en-US" sz="3000" dirty="0"/>
              <a:t>(VS vector)</a:t>
            </a:r>
          </a:p>
        </p:txBody>
      </p:sp>
      <p:pic>
        <p:nvPicPr>
          <p:cNvPr id="6" name="Picture 5" descr="Qr code&#10;&#10;Description automatically generated">
            <a:extLst>
              <a:ext uri="{FF2B5EF4-FFF2-40B4-BE49-F238E27FC236}">
                <a16:creationId xmlns:a16="http://schemas.microsoft.com/office/drawing/2014/main" id="{E1B547EF-3537-5E29-AA02-78DABF83D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2368888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62CFB9C5-AB7E-15ED-E71F-5C010DFF6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5398" y="2247"/>
            <a:ext cx="8278971" cy="6262386"/>
          </a:xfrm>
          <a:prstGeom prst="rect">
            <a:avLst/>
          </a:prstGeom>
        </p:spPr>
      </p:pic>
      <p:sp>
        <p:nvSpPr>
          <p:cNvPr id="15" name="Title 1">
            <a:extLst>
              <a:ext uri="{FF2B5EF4-FFF2-40B4-BE49-F238E27FC236}">
                <a16:creationId xmlns:a16="http://schemas.microsoft.com/office/drawing/2014/main" id="{6A2360B9-A835-D267-1085-D27F759C537E}"/>
              </a:ext>
            </a:extLst>
          </p:cNvPr>
          <p:cNvSpPr>
            <a:spLocks noGrp="1"/>
          </p:cNvSpPr>
          <p:nvPr>
            <p:ph type="title"/>
          </p:nvPr>
        </p:nvSpPr>
        <p:spPr>
          <a:xfrm>
            <a:off x="0" y="353684"/>
            <a:ext cx="2455398" cy="5339750"/>
          </a:xfrm>
        </p:spPr>
        <p:txBody>
          <a:bodyPr vert="horz" lIns="91440" tIns="45720" rIns="91440" bIns="45720" rtlCol="0" anchor="ctr">
            <a:noAutofit/>
          </a:bodyPr>
          <a:lstStyle/>
          <a:p>
            <a:pPr>
              <a:spcBef>
                <a:spcPct val="0"/>
              </a:spcBef>
            </a:pPr>
            <a:r>
              <a:rPr lang="en-US" sz="3000" dirty="0"/>
              <a:t>For comparison…</a:t>
            </a:r>
            <a:br>
              <a:rPr lang="en-US" sz="3000" dirty="0"/>
            </a:br>
            <a:r>
              <a:rPr lang="en-US" sz="3000" dirty="0"/>
              <a:t>final distribution estimates for </a:t>
            </a:r>
            <a:r>
              <a:rPr lang="en-US" sz="3000" i="1" dirty="0" err="1"/>
              <a:t>Culicoides</a:t>
            </a:r>
            <a:r>
              <a:rPr lang="en-US" sz="3000" i="1" dirty="0"/>
              <a:t> </a:t>
            </a:r>
            <a:r>
              <a:rPr lang="en-US" sz="3000" i="1" dirty="0" err="1"/>
              <a:t>albertensis</a:t>
            </a:r>
            <a:r>
              <a:rPr lang="en-US" sz="3000" dirty="0"/>
              <a:t>, a close relative of </a:t>
            </a:r>
            <a:r>
              <a:rPr lang="en-US" sz="3000" i="1" dirty="0"/>
              <a:t>C. </a:t>
            </a:r>
            <a:r>
              <a:rPr lang="en-US" sz="3000" i="1" dirty="0" err="1"/>
              <a:t>sonorensis</a:t>
            </a:r>
            <a:r>
              <a:rPr lang="en-US" sz="3000" dirty="0"/>
              <a:t> (using same SDM workflow)</a:t>
            </a:r>
          </a:p>
        </p:txBody>
      </p:sp>
      <p:pic>
        <p:nvPicPr>
          <p:cNvPr id="2" name="Picture 1" descr="Qr code&#10;&#10;Description automatically generated">
            <a:extLst>
              <a:ext uri="{FF2B5EF4-FFF2-40B4-BE49-F238E27FC236}">
                <a16:creationId xmlns:a16="http://schemas.microsoft.com/office/drawing/2014/main" id="{D7F132F4-A99A-2D3D-3F30-A2C244B14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4156016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9A6B1C6E-3C76-4AA2-A6A3-68C6BFC2D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5398" y="0"/>
            <a:ext cx="8278971" cy="6262386"/>
          </a:xfrm>
          <a:prstGeom prst="rect">
            <a:avLst/>
          </a:prstGeom>
        </p:spPr>
      </p:pic>
      <p:sp>
        <p:nvSpPr>
          <p:cNvPr id="9" name="Title 1">
            <a:extLst>
              <a:ext uri="{FF2B5EF4-FFF2-40B4-BE49-F238E27FC236}">
                <a16:creationId xmlns:a16="http://schemas.microsoft.com/office/drawing/2014/main" id="{17B2AC47-9F67-2E80-797E-C85A655027EB}"/>
              </a:ext>
            </a:extLst>
          </p:cNvPr>
          <p:cNvSpPr txBox="1">
            <a:spLocks/>
          </p:cNvSpPr>
          <p:nvPr/>
        </p:nvSpPr>
        <p:spPr>
          <a:xfrm>
            <a:off x="0" y="353684"/>
            <a:ext cx="2455398" cy="5339750"/>
          </a:xfrm>
          <a:prstGeom prst="rect">
            <a:avLst/>
          </a:prstGeom>
        </p:spPr>
        <p:txBody>
          <a:bodyPr spcFirstLastPara="1" vert="horz" wrap="square" lIns="91440" tIns="45720" rIns="91440" bIns="45720" rtlCol="0" anchor="ctr"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spcBef>
                <a:spcPct val="0"/>
              </a:spcBef>
            </a:pPr>
            <a:r>
              <a:rPr lang="en-US" sz="3000" dirty="0"/>
              <a:t>For comparison…</a:t>
            </a:r>
            <a:br>
              <a:rPr lang="en-US" sz="3000" dirty="0"/>
            </a:br>
            <a:r>
              <a:rPr lang="en-US" sz="3000" dirty="0"/>
              <a:t>final distribution estimates for </a:t>
            </a:r>
            <a:r>
              <a:rPr lang="en-US" sz="3000" i="1" dirty="0" err="1"/>
              <a:t>Culicoides</a:t>
            </a:r>
            <a:r>
              <a:rPr lang="en-US" sz="3000" i="1" dirty="0"/>
              <a:t> </a:t>
            </a:r>
            <a:r>
              <a:rPr lang="en-US" sz="3000" i="1" dirty="0" err="1"/>
              <a:t>albertensis</a:t>
            </a:r>
            <a:r>
              <a:rPr lang="en-US" sz="3000" dirty="0"/>
              <a:t>, a close relative of </a:t>
            </a:r>
            <a:r>
              <a:rPr lang="en-US" sz="3000" i="1" dirty="0"/>
              <a:t>C. </a:t>
            </a:r>
            <a:r>
              <a:rPr lang="en-US" sz="3000" i="1" dirty="0" err="1"/>
              <a:t>sonorensis</a:t>
            </a:r>
            <a:r>
              <a:rPr lang="en-US" sz="3000" dirty="0"/>
              <a:t> (using same SDM workflow)</a:t>
            </a:r>
            <a:endParaRPr lang="en-US" sz="3000" i="1" dirty="0"/>
          </a:p>
        </p:txBody>
      </p:sp>
      <p:pic>
        <p:nvPicPr>
          <p:cNvPr id="2" name="Picture 1" descr="Qr code&#10;&#10;Description automatically generated">
            <a:extLst>
              <a:ext uri="{FF2B5EF4-FFF2-40B4-BE49-F238E27FC236}">
                <a16:creationId xmlns:a16="http://schemas.microsoft.com/office/drawing/2014/main" id="{80A7D049-9254-2CE3-E413-50F92BD34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1394418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DD65BB81-8A9D-FFDC-196C-347C1B978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5398" y="0"/>
            <a:ext cx="8289260" cy="6255527"/>
          </a:xfrm>
          <a:prstGeom prst="rect">
            <a:avLst/>
          </a:prstGeom>
        </p:spPr>
      </p:pic>
      <p:sp>
        <p:nvSpPr>
          <p:cNvPr id="8" name="Title 1">
            <a:extLst>
              <a:ext uri="{FF2B5EF4-FFF2-40B4-BE49-F238E27FC236}">
                <a16:creationId xmlns:a16="http://schemas.microsoft.com/office/drawing/2014/main" id="{EB11C26B-0871-F6AE-2632-56D38955DA4A}"/>
              </a:ext>
            </a:extLst>
          </p:cNvPr>
          <p:cNvSpPr txBox="1">
            <a:spLocks/>
          </p:cNvSpPr>
          <p:nvPr/>
        </p:nvSpPr>
        <p:spPr>
          <a:xfrm>
            <a:off x="0" y="353684"/>
            <a:ext cx="2455398" cy="5339750"/>
          </a:xfrm>
          <a:prstGeom prst="rect">
            <a:avLst/>
          </a:prstGeom>
        </p:spPr>
        <p:txBody>
          <a:bodyPr spcFirstLastPara="1" vert="horz" wrap="square" lIns="91440" tIns="45720" rIns="91440" bIns="45720" rtlCol="0" anchor="ctr"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spcBef>
                <a:spcPct val="0"/>
              </a:spcBef>
            </a:pPr>
            <a:r>
              <a:rPr lang="en-US" sz="3000" dirty="0"/>
              <a:t>For comparison…</a:t>
            </a:r>
            <a:br>
              <a:rPr lang="en-US" sz="3000" dirty="0"/>
            </a:br>
            <a:r>
              <a:rPr lang="en-US" sz="3000" dirty="0"/>
              <a:t>final distribution estimates for </a:t>
            </a:r>
            <a:r>
              <a:rPr lang="en-US" sz="3000" i="1" dirty="0" err="1"/>
              <a:t>Culicoides</a:t>
            </a:r>
            <a:r>
              <a:rPr lang="en-US" sz="3000" i="1" dirty="0"/>
              <a:t> </a:t>
            </a:r>
            <a:r>
              <a:rPr lang="en-US" sz="3000" i="1" dirty="0" err="1"/>
              <a:t>albertensis</a:t>
            </a:r>
            <a:r>
              <a:rPr lang="en-US" sz="3000" dirty="0"/>
              <a:t>, a close relative of </a:t>
            </a:r>
            <a:r>
              <a:rPr lang="en-US" sz="3000" i="1" dirty="0"/>
              <a:t>C. </a:t>
            </a:r>
            <a:r>
              <a:rPr lang="en-US" sz="3000" i="1" dirty="0" err="1"/>
              <a:t>sonorensis</a:t>
            </a:r>
            <a:r>
              <a:rPr lang="en-US" sz="3000" dirty="0"/>
              <a:t> (using same SDM workflow)</a:t>
            </a:r>
            <a:endParaRPr lang="en-US" sz="3000" i="1" dirty="0"/>
          </a:p>
        </p:txBody>
      </p:sp>
      <p:pic>
        <p:nvPicPr>
          <p:cNvPr id="2" name="Picture 1" descr="Qr code&#10;&#10;Description automatically generated">
            <a:extLst>
              <a:ext uri="{FF2B5EF4-FFF2-40B4-BE49-F238E27FC236}">
                <a16:creationId xmlns:a16="http://schemas.microsoft.com/office/drawing/2014/main" id="{26226E95-CB02-9F85-7F79-2B1782239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1620943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DEE3939A-F391-0968-D504-1AAD081DF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5398" y="0"/>
            <a:ext cx="8289260" cy="6255527"/>
          </a:xfrm>
          <a:prstGeom prst="rect">
            <a:avLst/>
          </a:prstGeom>
        </p:spPr>
      </p:pic>
      <p:sp>
        <p:nvSpPr>
          <p:cNvPr id="5" name="Title 1">
            <a:extLst>
              <a:ext uri="{FF2B5EF4-FFF2-40B4-BE49-F238E27FC236}">
                <a16:creationId xmlns:a16="http://schemas.microsoft.com/office/drawing/2014/main" id="{EF3DF0CE-BE07-7984-C144-70276B949695}"/>
              </a:ext>
            </a:extLst>
          </p:cNvPr>
          <p:cNvSpPr>
            <a:spLocks noGrp="1"/>
          </p:cNvSpPr>
          <p:nvPr>
            <p:ph type="title"/>
          </p:nvPr>
        </p:nvSpPr>
        <p:spPr>
          <a:xfrm>
            <a:off x="0" y="353684"/>
            <a:ext cx="2455398" cy="5339750"/>
          </a:xfrm>
        </p:spPr>
        <p:txBody>
          <a:bodyPr vert="horz" lIns="91440" tIns="45720" rIns="91440" bIns="45720" rtlCol="0" anchor="ctr">
            <a:noAutofit/>
          </a:bodyPr>
          <a:lstStyle/>
          <a:p>
            <a:pPr>
              <a:spcBef>
                <a:spcPct val="0"/>
              </a:spcBef>
            </a:pPr>
            <a:r>
              <a:rPr lang="en-US" sz="3000" dirty="0"/>
              <a:t>For comparison…</a:t>
            </a:r>
            <a:br>
              <a:rPr lang="en-US" sz="3000" dirty="0"/>
            </a:br>
            <a:r>
              <a:rPr lang="en-US" sz="3000" dirty="0"/>
              <a:t>final distribution estimates for </a:t>
            </a:r>
            <a:r>
              <a:rPr lang="en-US" sz="3000" i="1" dirty="0" err="1"/>
              <a:t>Culicoides</a:t>
            </a:r>
            <a:r>
              <a:rPr lang="en-US" sz="3000" i="1" dirty="0"/>
              <a:t> </a:t>
            </a:r>
            <a:r>
              <a:rPr lang="en-US" sz="3000" i="1" dirty="0" err="1"/>
              <a:t>albertensis</a:t>
            </a:r>
            <a:r>
              <a:rPr lang="en-US" sz="3000" dirty="0"/>
              <a:t>, a close relative of </a:t>
            </a:r>
            <a:r>
              <a:rPr lang="en-US" sz="3000" i="1" dirty="0"/>
              <a:t>C. </a:t>
            </a:r>
            <a:r>
              <a:rPr lang="en-US" sz="3000" i="1" dirty="0" err="1"/>
              <a:t>sonorensis</a:t>
            </a:r>
            <a:r>
              <a:rPr lang="en-US" sz="3000" dirty="0"/>
              <a:t> (using same SDM workflow)</a:t>
            </a:r>
            <a:endParaRPr lang="en-US" sz="3000" i="1" dirty="0"/>
          </a:p>
        </p:txBody>
      </p:sp>
      <p:pic>
        <p:nvPicPr>
          <p:cNvPr id="2" name="Picture 1" descr="Qr code&#10;&#10;Description automatically generated">
            <a:extLst>
              <a:ext uri="{FF2B5EF4-FFF2-40B4-BE49-F238E27FC236}">
                <a16:creationId xmlns:a16="http://schemas.microsoft.com/office/drawing/2014/main" id="{5117FE66-8FD7-50C1-74A3-0EE7631B1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2109403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781AA-6D41-7C94-C251-FE60107298BF}"/>
              </a:ext>
            </a:extLst>
          </p:cNvPr>
          <p:cNvSpPr>
            <a:spLocks noGrp="1"/>
          </p:cNvSpPr>
          <p:nvPr>
            <p:ph type="title"/>
          </p:nvPr>
        </p:nvSpPr>
        <p:spPr>
          <a:xfrm>
            <a:off x="415600" y="144794"/>
            <a:ext cx="11360800" cy="763600"/>
          </a:xfrm>
        </p:spPr>
        <p:txBody>
          <a:bodyPr>
            <a:noAutofit/>
          </a:bodyPr>
          <a:lstStyle/>
          <a:p>
            <a:r>
              <a:rPr lang="en-US" sz="3600" dirty="0"/>
              <a:t>Results from nested cross-validation estimated generalization error for model tuning procedure and thus estimated performance of final model</a:t>
            </a:r>
          </a:p>
        </p:txBody>
      </p:sp>
      <p:graphicFrame>
        <p:nvGraphicFramePr>
          <p:cNvPr id="4" name="Table 3">
            <a:extLst>
              <a:ext uri="{FF2B5EF4-FFF2-40B4-BE49-F238E27FC236}">
                <a16:creationId xmlns:a16="http://schemas.microsoft.com/office/drawing/2014/main" id="{DBC14ACA-B9F8-E415-0E72-F0C8D18CAAD6}"/>
              </a:ext>
            </a:extLst>
          </p:cNvPr>
          <p:cNvGraphicFramePr>
            <a:graphicFrameLocks noGrp="1"/>
          </p:cNvGraphicFramePr>
          <p:nvPr>
            <p:extLst>
              <p:ext uri="{D42A27DB-BD31-4B8C-83A1-F6EECF244321}">
                <p14:modId xmlns:p14="http://schemas.microsoft.com/office/powerpoint/2010/main" val="754623003"/>
              </p:ext>
            </p:extLst>
          </p:nvPr>
        </p:nvGraphicFramePr>
        <p:xfrm>
          <a:off x="838200" y="2078965"/>
          <a:ext cx="10515600" cy="4187870"/>
        </p:xfrm>
        <a:graphic>
          <a:graphicData uri="http://schemas.openxmlformats.org/drawingml/2006/table">
            <a:tbl>
              <a:tblPr firstRow="1" firstCol="1" bandRow="1">
                <a:tableStyleId>{46F890A9-2807-4EBB-B81D-B2AA78EC7F39}</a:tableStyleId>
              </a:tblPr>
              <a:tblGrid>
                <a:gridCol w="3364992">
                  <a:extLst>
                    <a:ext uri="{9D8B030D-6E8A-4147-A177-3AD203B41FA5}">
                      <a16:colId xmlns:a16="http://schemas.microsoft.com/office/drawing/2014/main" val="2100896484"/>
                    </a:ext>
                  </a:extLst>
                </a:gridCol>
                <a:gridCol w="2382835">
                  <a:extLst>
                    <a:ext uri="{9D8B030D-6E8A-4147-A177-3AD203B41FA5}">
                      <a16:colId xmlns:a16="http://schemas.microsoft.com/office/drawing/2014/main" val="3945022146"/>
                    </a:ext>
                  </a:extLst>
                </a:gridCol>
                <a:gridCol w="2384938">
                  <a:extLst>
                    <a:ext uri="{9D8B030D-6E8A-4147-A177-3AD203B41FA5}">
                      <a16:colId xmlns:a16="http://schemas.microsoft.com/office/drawing/2014/main" val="121478507"/>
                    </a:ext>
                  </a:extLst>
                </a:gridCol>
                <a:gridCol w="2382835">
                  <a:extLst>
                    <a:ext uri="{9D8B030D-6E8A-4147-A177-3AD203B41FA5}">
                      <a16:colId xmlns:a16="http://schemas.microsoft.com/office/drawing/2014/main" val="3757301309"/>
                    </a:ext>
                  </a:extLst>
                </a:gridCol>
              </a:tblGrid>
              <a:tr h="375770">
                <a:tc>
                  <a:txBody>
                    <a:bodyPr/>
                    <a:lstStyle/>
                    <a:p>
                      <a:pPr marL="0" marR="0">
                        <a:lnSpc>
                          <a:spcPct val="107000"/>
                        </a:lnSpc>
                        <a:spcBef>
                          <a:spcPts val="0"/>
                        </a:spcBef>
                        <a:spcAft>
                          <a:spcPts val="0"/>
                        </a:spcAft>
                      </a:pPr>
                      <a:r>
                        <a:rPr lang="en-US" sz="1600" dirty="0">
                          <a:effectLst/>
                        </a:rPr>
                        <a:t>Performance Metric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Mean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Standard deviation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Standard error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1118821"/>
                  </a:ext>
                </a:extLst>
              </a:tr>
              <a:tr h="375770">
                <a:tc>
                  <a:txBody>
                    <a:bodyPr/>
                    <a:lstStyle/>
                    <a:p>
                      <a:pPr marL="0" marR="0">
                        <a:lnSpc>
                          <a:spcPct val="107000"/>
                        </a:lnSpc>
                        <a:spcBef>
                          <a:spcPts val="0"/>
                        </a:spcBef>
                        <a:spcAft>
                          <a:spcPts val="0"/>
                        </a:spcAft>
                      </a:pPr>
                      <a:r>
                        <a:rPr lang="en-US" sz="1600" dirty="0">
                          <a:effectLst/>
                        </a:rPr>
                        <a:t>Test AUC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600" dirty="0">
                          <a:effectLst/>
                        </a:rPr>
                        <a:t>0.845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600" dirty="0">
                          <a:effectLst/>
                        </a:rPr>
                        <a:t>0.063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600" dirty="0">
                          <a:effectLst/>
                        </a:rPr>
                        <a:t>0.028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54509146"/>
                  </a:ext>
                </a:extLst>
              </a:tr>
              <a:tr h="375770">
                <a:tc>
                  <a:txBody>
                    <a:bodyPr/>
                    <a:lstStyle/>
                    <a:p>
                      <a:pPr marL="0" marR="0">
                        <a:lnSpc>
                          <a:spcPct val="107000"/>
                        </a:lnSpc>
                        <a:spcBef>
                          <a:spcPts val="0"/>
                        </a:spcBef>
                        <a:spcAft>
                          <a:spcPts val="0"/>
                        </a:spcAft>
                      </a:pPr>
                      <a:r>
                        <a:rPr lang="en-US" sz="1600" dirty="0">
                          <a:effectLst/>
                        </a:rPr>
                        <a:t>Δ AUC (training-test difference)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0.078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0.054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0.024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253660"/>
                  </a:ext>
                </a:extLst>
              </a:tr>
              <a:tr h="375770">
                <a:tc>
                  <a:txBody>
                    <a:bodyPr/>
                    <a:lstStyle/>
                    <a:p>
                      <a:pPr marL="0" marR="0">
                        <a:lnSpc>
                          <a:spcPct val="107000"/>
                        </a:lnSpc>
                        <a:spcBef>
                          <a:spcPts val="0"/>
                        </a:spcBef>
                        <a:spcAft>
                          <a:spcPts val="0"/>
                        </a:spcAft>
                      </a:pPr>
                      <a:r>
                        <a:rPr lang="en-US" sz="1600" dirty="0">
                          <a:effectLst/>
                        </a:rPr>
                        <a:t>Test TSS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600" dirty="0">
                          <a:effectLst/>
                        </a:rPr>
                        <a:t>0.581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600" dirty="0">
                          <a:effectLst/>
                        </a:rPr>
                        <a:t>0.113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600" dirty="0">
                          <a:effectLst/>
                        </a:rPr>
                        <a:t>0.050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61014554"/>
                  </a:ext>
                </a:extLst>
              </a:tr>
              <a:tr h="375770">
                <a:tc>
                  <a:txBody>
                    <a:bodyPr/>
                    <a:lstStyle/>
                    <a:p>
                      <a:pPr marL="0" marR="0">
                        <a:lnSpc>
                          <a:spcPct val="107000"/>
                        </a:lnSpc>
                        <a:spcBef>
                          <a:spcPts val="0"/>
                        </a:spcBef>
                        <a:spcAft>
                          <a:spcPts val="0"/>
                        </a:spcAft>
                      </a:pPr>
                      <a:r>
                        <a:rPr lang="en-US" sz="1600" dirty="0">
                          <a:effectLst/>
                        </a:rPr>
                        <a:t>Δ TSS (training-test difference)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0.139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0.105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0.047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5971860"/>
                  </a:ext>
                </a:extLst>
              </a:tr>
              <a:tr h="768938">
                <a:tc>
                  <a:txBody>
                    <a:bodyPr/>
                    <a:lstStyle/>
                    <a:p>
                      <a:pPr marL="0" marR="0">
                        <a:lnSpc>
                          <a:spcPct val="107000"/>
                        </a:lnSpc>
                        <a:spcBef>
                          <a:spcPts val="0"/>
                        </a:spcBef>
                        <a:spcAft>
                          <a:spcPts val="0"/>
                        </a:spcAft>
                      </a:pPr>
                      <a:r>
                        <a:rPr lang="en-US" sz="1600" dirty="0">
                          <a:effectLst/>
                        </a:rPr>
                        <a:t>Test omission rate at minimum training presence threshold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600" dirty="0">
                          <a:effectLst/>
                        </a:rPr>
                        <a:t>0.0001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600" dirty="0">
                          <a:effectLst/>
                        </a:rPr>
                        <a:t>0.0001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600" dirty="0">
                          <a:effectLst/>
                        </a:rPr>
                        <a:t>0.0001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20677309"/>
                  </a:ext>
                </a:extLst>
              </a:tr>
              <a:tr h="768938">
                <a:tc>
                  <a:txBody>
                    <a:bodyPr/>
                    <a:lstStyle/>
                    <a:p>
                      <a:pPr marL="0" marR="0">
                        <a:lnSpc>
                          <a:spcPct val="107000"/>
                        </a:lnSpc>
                        <a:spcBef>
                          <a:spcPts val="0"/>
                        </a:spcBef>
                        <a:spcAft>
                          <a:spcPts val="0"/>
                        </a:spcAft>
                      </a:pPr>
                      <a:r>
                        <a:rPr lang="en-US" sz="1600" dirty="0">
                          <a:effectLst/>
                        </a:rPr>
                        <a:t>Test omission rate at max training sensitivity plus specificity threshold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1600" dirty="0">
                          <a:effectLst/>
                        </a:rPr>
                        <a:t>0.0011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0.0004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0.0002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86334442"/>
                  </a:ext>
                </a:extLst>
              </a:tr>
              <a:tr h="768938">
                <a:tc>
                  <a:txBody>
                    <a:bodyPr/>
                    <a:lstStyle/>
                    <a:p>
                      <a:pPr marL="0" marR="0">
                        <a:lnSpc>
                          <a:spcPct val="107000"/>
                        </a:lnSpc>
                        <a:spcBef>
                          <a:spcPts val="0"/>
                        </a:spcBef>
                        <a:spcAft>
                          <a:spcPts val="0"/>
                        </a:spcAft>
                      </a:pPr>
                      <a:r>
                        <a:rPr lang="en-US" sz="1600" dirty="0">
                          <a:effectLst/>
                        </a:rPr>
                        <a:t>Δ Omission rate at max training sensitivity plus specificity threshold (training-test difference)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0.1254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0.0319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0.0143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6676141"/>
                  </a:ext>
                </a:extLst>
              </a:tr>
            </a:tbl>
          </a:graphicData>
        </a:graphic>
      </p:graphicFrame>
      <p:pic>
        <p:nvPicPr>
          <p:cNvPr id="6" name="Picture 5" descr="Qr code&#10;&#10;Description automatically generated">
            <a:extLst>
              <a:ext uri="{FF2B5EF4-FFF2-40B4-BE49-F238E27FC236}">
                <a16:creationId xmlns:a16="http://schemas.microsoft.com/office/drawing/2014/main" id="{A33E2585-6594-3EB3-A4C9-6D3C546A10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8386" y="6096000"/>
            <a:ext cx="616582" cy="616582"/>
          </a:xfrm>
          <a:prstGeom prst="rect">
            <a:avLst/>
          </a:prstGeom>
        </p:spPr>
      </p:pic>
    </p:spTree>
    <p:extLst>
      <p:ext uri="{BB962C8B-B14F-4D97-AF65-F5344CB8AC3E}">
        <p14:creationId xmlns:p14="http://schemas.microsoft.com/office/powerpoint/2010/main" val="3189060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96B6E4-02A9-607F-5201-2E4F324461E2}"/>
              </a:ext>
            </a:extLst>
          </p:cNvPr>
          <p:cNvSpPr>
            <a:spLocks noGrp="1"/>
          </p:cNvSpPr>
          <p:nvPr>
            <p:ph type="title"/>
          </p:nvPr>
        </p:nvSpPr>
        <p:spPr>
          <a:xfrm>
            <a:off x="2184999" y="2556234"/>
            <a:ext cx="7822002" cy="1325563"/>
          </a:xfrm>
        </p:spPr>
        <p:txBody>
          <a:bodyPr>
            <a:noAutofit/>
          </a:bodyPr>
          <a:lstStyle/>
          <a:p>
            <a:pPr algn="ctr"/>
            <a:r>
              <a:rPr lang="en-US" sz="4600" b="1" dirty="0"/>
              <a:t>Case study:</a:t>
            </a:r>
            <a:br>
              <a:rPr lang="en-US" sz="4600" dirty="0"/>
            </a:br>
            <a:r>
              <a:rPr lang="en-US" sz="4800" dirty="0"/>
              <a:t>Environmental niche modeling of endemic VS in Mexico</a:t>
            </a:r>
          </a:p>
        </p:txBody>
      </p:sp>
      <p:pic>
        <p:nvPicPr>
          <p:cNvPr id="5" name="Picture 4" descr="Qr code&#10;&#10;Description automatically generated">
            <a:extLst>
              <a:ext uri="{FF2B5EF4-FFF2-40B4-BE49-F238E27FC236}">
                <a16:creationId xmlns:a16="http://schemas.microsoft.com/office/drawing/2014/main" id="{5C190F23-EDE1-EA78-D992-3F6AD897D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1104963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312719A-2B91-3D1E-5FDA-1B806B154156}"/>
              </a:ext>
            </a:extLst>
          </p:cNvPr>
          <p:cNvSpPr txBox="1"/>
          <p:nvPr/>
        </p:nvSpPr>
        <p:spPr>
          <a:xfrm>
            <a:off x="9274037" y="500510"/>
            <a:ext cx="473206" cy="323165"/>
          </a:xfrm>
          <a:prstGeom prst="rect">
            <a:avLst/>
          </a:prstGeom>
          <a:noFill/>
        </p:spPr>
        <p:txBody>
          <a:bodyPr wrap="none" rtlCol="0">
            <a:spAutoFit/>
          </a:bodyPr>
          <a:lstStyle/>
          <a:p>
            <a:r>
              <a:rPr lang="en-US" sz="1450" dirty="0" err="1"/>
              <a:t>ade</a:t>
            </a:r>
            <a:endParaRPr lang="en-US" sz="1450" dirty="0"/>
          </a:p>
        </p:txBody>
      </p:sp>
      <p:pic>
        <p:nvPicPr>
          <p:cNvPr id="11" name="Content Placeholder 10">
            <a:extLst>
              <a:ext uri="{FF2B5EF4-FFF2-40B4-BE49-F238E27FC236}">
                <a16:creationId xmlns:a16="http://schemas.microsoft.com/office/drawing/2014/main" id="{BC2B8A96-2647-7622-5194-0D2CF72E76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4757" y="164552"/>
            <a:ext cx="7617045" cy="6528895"/>
          </a:xfrm>
        </p:spPr>
      </p:pic>
      <p:pic>
        <p:nvPicPr>
          <p:cNvPr id="4" name="Picture 3" descr="Qr code&#10;&#10;Description automatically generated">
            <a:extLst>
              <a:ext uri="{FF2B5EF4-FFF2-40B4-BE49-F238E27FC236}">
                <a16:creationId xmlns:a16="http://schemas.microsoft.com/office/drawing/2014/main" id="{36BE21E2-BFBE-42FF-68AD-9219DF80B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1369792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D5940-458E-9C5B-62C1-BC64615676C1}"/>
              </a:ext>
            </a:extLst>
          </p:cNvPr>
          <p:cNvSpPr>
            <a:spLocks noGrp="1"/>
          </p:cNvSpPr>
          <p:nvPr>
            <p:ph type="title"/>
          </p:nvPr>
        </p:nvSpPr>
        <p:spPr>
          <a:xfrm>
            <a:off x="841248" y="0"/>
            <a:ext cx="10645902" cy="1645920"/>
          </a:xfrm>
        </p:spPr>
        <p:txBody>
          <a:bodyPr vert="horz" lIns="91440" tIns="45720" rIns="91440" bIns="45720" rtlCol="0" anchor="ctr">
            <a:normAutofit/>
          </a:bodyPr>
          <a:lstStyle/>
          <a:p>
            <a:pPr>
              <a:spcBef>
                <a:spcPct val="0"/>
              </a:spcBef>
            </a:pPr>
            <a:r>
              <a:rPr lang="en-US" sz="2800" dirty="0"/>
              <a:t>Establishing study (model calibration) area for VS case presences using ecoregions (intersecting/surrounding occurrence points) as boundaries</a:t>
            </a:r>
          </a:p>
        </p:txBody>
      </p:sp>
      <p:pic>
        <p:nvPicPr>
          <p:cNvPr id="9" name="Picture 8" descr="Chart&#10;&#10;Description automatically generated">
            <a:extLst>
              <a:ext uri="{FF2B5EF4-FFF2-40B4-BE49-F238E27FC236}">
                <a16:creationId xmlns:a16="http://schemas.microsoft.com/office/drawing/2014/main" id="{EFDB3B61-84BA-16DB-DF97-15E233512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702" y="2003748"/>
            <a:ext cx="3584448" cy="2850504"/>
          </a:xfrm>
          <a:prstGeom prst="rect">
            <a:avLst/>
          </a:prstGeom>
        </p:spPr>
      </p:pic>
      <p:pic>
        <p:nvPicPr>
          <p:cNvPr id="7" name="Picture 6" descr="Map&#10;&#10;Description automatically generated">
            <a:extLst>
              <a:ext uri="{FF2B5EF4-FFF2-40B4-BE49-F238E27FC236}">
                <a16:creationId xmlns:a16="http://schemas.microsoft.com/office/drawing/2014/main" id="{6371B961-2351-463E-A85E-AE71134E9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6678" y="2003748"/>
            <a:ext cx="3584448" cy="2850504"/>
          </a:xfrm>
          <a:prstGeom prst="rect">
            <a:avLst/>
          </a:prstGeom>
        </p:spPr>
      </p:pic>
      <p:pic>
        <p:nvPicPr>
          <p:cNvPr id="5" name="Picture 4" descr="Map&#10;&#10;Description automatically generated">
            <a:extLst>
              <a:ext uri="{FF2B5EF4-FFF2-40B4-BE49-F238E27FC236}">
                <a16:creationId xmlns:a16="http://schemas.microsoft.com/office/drawing/2014/main" id="{BAD6EE53-F8FD-D0F9-8F2C-32E6C53F56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556" y="1988470"/>
            <a:ext cx="3895122" cy="2806755"/>
          </a:xfrm>
          <a:prstGeom prst="rect">
            <a:avLst/>
          </a:prstGeom>
        </p:spPr>
      </p:pic>
      <p:pic>
        <p:nvPicPr>
          <p:cNvPr id="6" name="Picture 5" descr="Qr code&#10;&#10;Description automatically generated">
            <a:extLst>
              <a:ext uri="{FF2B5EF4-FFF2-40B4-BE49-F238E27FC236}">
                <a16:creationId xmlns:a16="http://schemas.microsoft.com/office/drawing/2014/main" id="{B392BF6A-5558-607A-7F54-99FD25659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2071325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CEE4C-D073-AC2C-83D2-1B5F29B25EF5}"/>
              </a:ext>
            </a:extLst>
          </p:cNvPr>
          <p:cNvSpPr>
            <a:spLocks noGrp="1"/>
          </p:cNvSpPr>
          <p:nvPr>
            <p:ph type="title"/>
          </p:nvPr>
        </p:nvSpPr>
        <p:spPr>
          <a:xfrm>
            <a:off x="838200" y="0"/>
            <a:ext cx="10515600" cy="1043709"/>
          </a:xfrm>
        </p:spPr>
        <p:txBody>
          <a:bodyPr/>
          <a:lstStyle/>
          <a:p>
            <a:r>
              <a:rPr lang="en-US" dirty="0"/>
              <a:t>Research goals and aim of this presentation</a:t>
            </a:r>
          </a:p>
        </p:txBody>
      </p:sp>
      <p:sp>
        <p:nvSpPr>
          <p:cNvPr id="3" name="Content Placeholder 2">
            <a:extLst>
              <a:ext uri="{FF2B5EF4-FFF2-40B4-BE49-F238E27FC236}">
                <a16:creationId xmlns:a16="http://schemas.microsoft.com/office/drawing/2014/main" id="{D407F45F-1A13-9C68-B9BD-C1867A280BC4}"/>
              </a:ext>
            </a:extLst>
          </p:cNvPr>
          <p:cNvSpPr>
            <a:spLocks noGrp="1"/>
          </p:cNvSpPr>
          <p:nvPr>
            <p:ph idx="1"/>
          </p:nvPr>
        </p:nvSpPr>
        <p:spPr>
          <a:xfrm>
            <a:off x="257463" y="1043709"/>
            <a:ext cx="11677073" cy="3883746"/>
          </a:xfrm>
        </p:spPr>
        <p:txBody>
          <a:bodyPr>
            <a:noAutofit/>
          </a:bodyPr>
          <a:lstStyle/>
          <a:p>
            <a:r>
              <a:rPr lang="en-US" sz="2600" dirty="0"/>
              <a:t>Vesicular stomatitis (VS) – a multi-vector arboviral illness that affects livestock and negatively impacts agriculture in the USA and Mexico</a:t>
            </a:r>
          </a:p>
          <a:p>
            <a:r>
              <a:rPr lang="en-US" sz="2600" dirty="0"/>
              <a:t>Biting midges (</a:t>
            </a:r>
            <a:r>
              <a:rPr lang="en-US" sz="2600" i="1" dirty="0" err="1"/>
              <a:t>Culicoides</a:t>
            </a:r>
            <a:r>
              <a:rPr lang="en-US" sz="2600" dirty="0"/>
              <a:t> species) – known insect vectors (among others) of VS, </a:t>
            </a:r>
            <a:r>
              <a:rPr lang="en-US" sz="2600" i="1" dirty="0" err="1"/>
              <a:t>Culicoides</a:t>
            </a:r>
            <a:r>
              <a:rPr lang="en-US" sz="2600" i="1" dirty="0"/>
              <a:t> </a:t>
            </a:r>
            <a:r>
              <a:rPr lang="en-US" sz="2600" i="1" dirty="0" err="1"/>
              <a:t>sonorensis</a:t>
            </a:r>
            <a:r>
              <a:rPr lang="en-US" sz="2600" i="1" dirty="0"/>
              <a:t> </a:t>
            </a:r>
            <a:r>
              <a:rPr lang="en-US" sz="2600" dirty="0"/>
              <a:t>being one of the most well-studied</a:t>
            </a:r>
          </a:p>
          <a:p>
            <a:r>
              <a:rPr lang="en-US" sz="2600" dirty="0"/>
              <a:t>Species distribution modeling with tools like Maxent provides a powerful way to estimate the geospatial distributions of biting midges and the zoonotic viruses they spread</a:t>
            </a:r>
          </a:p>
          <a:p>
            <a:r>
              <a:rPr lang="en-US" sz="2600" dirty="0"/>
              <a:t>Using georeferenced presence-only occurrence data from </a:t>
            </a:r>
            <a:r>
              <a:rPr lang="en-US" sz="2600" i="1" dirty="0" err="1"/>
              <a:t>Culicoides</a:t>
            </a:r>
            <a:r>
              <a:rPr lang="en-US" sz="2600" dirty="0"/>
              <a:t> spp. observations in N. America as well as epidemiological records of clinical VS cases in endemic regions of Mexico, we can evolve our understanding of VS and the biology of its insect vectors – leading to more informed decision-making on VS and insect vector surveillance, mitigation, and ecological research</a:t>
            </a:r>
          </a:p>
        </p:txBody>
      </p:sp>
      <p:pic>
        <p:nvPicPr>
          <p:cNvPr id="4" name="Picture 3" descr="Qr code&#10;&#10;Description automatically generated">
            <a:extLst>
              <a:ext uri="{FF2B5EF4-FFF2-40B4-BE49-F238E27FC236}">
                <a16:creationId xmlns:a16="http://schemas.microsoft.com/office/drawing/2014/main" id="{050F915F-0043-620A-8DC7-DC2EBE507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151810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6B452-91D8-9638-4583-E617C7ADD094}"/>
              </a:ext>
            </a:extLst>
          </p:cNvPr>
          <p:cNvSpPr>
            <a:spLocks noGrp="1"/>
          </p:cNvSpPr>
          <p:nvPr>
            <p:ph type="title"/>
          </p:nvPr>
        </p:nvSpPr>
        <p:spPr>
          <a:xfrm>
            <a:off x="644718" y="382943"/>
            <a:ext cx="10484226" cy="531457"/>
          </a:xfrm>
        </p:spPr>
        <p:txBody>
          <a:bodyPr vert="horz" lIns="91440" tIns="45720" rIns="91440" bIns="45720" rtlCol="0" anchor="ctr">
            <a:normAutofit/>
          </a:bodyPr>
          <a:lstStyle/>
          <a:p>
            <a:pPr>
              <a:spcBef>
                <a:spcPct val="0"/>
              </a:spcBef>
            </a:pPr>
            <a:r>
              <a:rPr lang="en-US" sz="3000" dirty="0"/>
              <a:t>Spatial cross-validation folds (k = 4) for final model tuning process</a:t>
            </a:r>
          </a:p>
        </p:txBody>
      </p:sp>
      <p:pic>
        <p:nvPicPr>
          <p:cNvPr id="8" name="Picture 7" descr="Chart, histogram, scatter chart&#10;&#10;Description automatically generated">
            <a:extLst>
              <a:ext uri="{FF2B5EF4-FFF2-40B4-BE49-F238E27FC236}">
                <a16:creationId xmlns:a16="http://schemas.microsoft.com/office/drawing/2014/main" id="{E4075E89-CF27-C24A-6113-E83DE9AA1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4083" y="914400"/>
            <a:ext cx="6198775" cy="6198775"/>
          </a:xfrm>
          <a:prstGeom prst="rect">
            <a:avLst/>
          </a:prstGeom>
        </p:spPr>
      </p:pic>
      <p:pic>
        <p:nvPicPr>
          <p:cNvPr id="6" name="Picture 5" descr="Chart&#10;&#10;Description automatically generated with medium confidence">
            <a:extLst>
              <a:ext uri="{FF2B5EF4-FFF2-40B4-BE49-F238E27FC236}">
                <a16:creationId xmlns:a16="http://schemas.microsoft.com/office/drawing/2014/main" id="{22ED7564-6955-C094-EBF2-6DAFB2364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33" y="902393"/>
            <a:ext cx="6198775" cy="6198775"/>
          </a:xfrm>
          <a:prstGeom prst="rect">
            <a:avLst/>
          </a:prstGeom>
        </p:spPr>
      </p:pic>
      <p:pic>
        <p:nvPicPr>
          <p:cNvPr id="5" name="Picture 4" descr="Qr code&#10;&#10;Description automatically generated">
            <a:extLst>
              <a:ext uri="{FF2B5EF4-FFF2-40B4-BE49-F238E27FC236}">
                <a16:creationId xmlns:a16="http://schemas.microsoft.com/office/drawing/2014/main" id="{FFA63C21-CF29-4EFA-7704-32DC22544B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1067352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5106CD5-A437-1829-88A8-11EC4E6BBBE2}"/>
              </a:ext>
            </a:extLst>
          </p:cNvPr>
          <p:cNvSpPr txBox="1">
            <a:spLocks/>
          </p:cNvSpPr>
          <p:nvPr/>
        </p:nvSpPr>
        <p:spPr>
          <a:xfrm>
            <a:off x="484599" y="0"/>
            <a:ext cx="12558853" cy="747565"/>
          </a:xfrm>
          <a:prstGeom prst="rect">
            <a:avLst/>
          </a:prstGeom>
        </p:spPr>
        <p:txBody>
          <a:bodyPr spcFirstLastPara="1" vert="horz" wrap="square" lIns="91440" tIns="45720" rIns="91440" bIns="45720" rtlCol="0" anchor="ctr"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spcBef>
                <a:spcPct val="0"/>
              </a:spcBef>
            </a:pPr>
            <a:r>
              <a:rPr lang="en-US" sz="3000" dirty="0"/>
              <a:t>Final distribution estimates for VS cases in endemic regions of Mexico</a:t>
            </a:r>
          </a:p>
        </p:txBody>
      </p:sp>
      <p:pic>
        <p:nvPicPr>
          <p:cNvPr id="7" name="Picture 6" descr="Chart, map&#10;&#10;Description automatically generated">
            <a:extLst>
              <a:ext uri="{FF2B5EF4-FFF2-40B4-BE49-F238E27FC236}">
                <a16:creationId xmlns:a16="http://schemas.microsoft.com/office/drawing/2014/main" id="{EA6032B1-AC5A-1973-1206-E49E2851A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1116" y="574542"/>
            <a:ext cx="6869768" cy="5468370"/>
          </a:xfrm>
          <a:prstGeom prst="rect">
            <a:avLst/>
          </a:prstGeom>
        </p:spPr>
      </p:pic>
      <p:pic>
        <p:nvPicPr>
          <p:cNvPr id="4" name="Picture 3" descr="Qr code&#10;&#10;Description automatically generated">
            <a:extLst>
              <a:ext uri="{FF2B5EF4-FFF2-40B4-BE49-F238E27FC236}">
                <a16:creationId xmlns:a16="http://schemas.microsoft.com/office/drawing/2014/main" id="{356557CB-F649-62BB-F189-2027E0CC5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872086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5106CD5-A437-1829-88A8-11EC4E6BBBE2}"/>
              </a:ext>
            </a:extLst>
          </p:cNvPr>
          <p:cNvSpPr txBox="1">
            <a:spLocks/>
          </p:cNvSpPr>
          <p:nvPr/>
        </p:nvSpPr>
        <p:spPr>
          <a:xfrm>
            <a:off x="484599" y="0"/>
            <a:ext cx="12558853" cy="747565"/>
          </a:xfrm>
          <a:prstGeom prst="rect">
            <a:avLst/>
          </a:prstGeom>
        </p:spPr>
        <p:txBody>
          <a:bodyPr spcFirstLastPara="1" vert="horz" wrap="square" lIns="91440" tIns="45720" rIns="91440" bIns="45720" rtlCol="0" anchor="ctr"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spcBef>
                <a:spcPct val="0"/>
              </a:spcBef>
            </a:pPr>
            <a:r>
              <a:rPr lang="en-US" sz="3000" dirty="0"/>
              <a:t>Final distribution estimates for VS cases in endemic regions of Mexico</a:t>
            </a:r>
          </a:p>
        </p:txBody>
      </p:sp>
      <p:pic>
        <p:nvPicPr>
          <p:cNvPr id="9" name="Picture 8" descr="Chart, map&#10;&#10;Description automatically generated">
            <a:extLst>
              <a:ext uri="{FF2B5EF4-FFF2-40B4-BE49-F238E27FC236}">
                <a16:creationId xmlns:a16="http://schemas.microsoft.com/office/drawing/2014/main" id="{51E67B48-F12A-68CD-B3F3-06BF8A93A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1116" y="574542"/>
            <a:ext cx="6869768" cy="5468370"/>
          </a:xfrm>
          <a:prstGeom prst="rect">
            <a:avLst/>
          </a:prstGeom>
        </p:spPr>
      </p:pic>
      <p:pic>
        <p:nvPicPr>
          <p:cNvPr id="4" name="Picture 3" descr="Qr code&#10;&#10;Description automatically generated">
            <a:extLst>
              <a:ext uri="{FF2B5EF4-FFF2-40B4-BE49-F238E27FC236}">
                <a16:creationId xmlns:a16="http://schemas.microsoft.com/office/drawing/2014/main" id="{38DE041D-F511-F571-A36C-5370A4880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3046051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5106CD5-A437-1829-88A8-11EC4E6BBBE2}"/>
              </a:ext>
            </a:extLst>
          </p:cNvPr>
          <p:cNvSpPr txBox="1">
            <a:spLocks/>
          </p:cNvSpPr>
          <p:nvPr/>
        </p:nvSpPr>
        <p:spPr>
          <a:xfrm>
            <a:off x="630616" y="145418"/>
            <a:ext cx="12558853" cy="747565"/>
          </a:xfrm>
          <a:prstGeom prst="rect">
            <a:avLst/>
          </a:prstGeom>
        </p:spPr>
        <p:txBody>
          <a:bodyPr spcFirstLastPara="1" vert="horz" wrap="square" lIns="91440" tIns="45720" rIns="91440" bIns="45720" rtlCol="0" anchor="ctr"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spcBef>
                <a:spcPct val="0"/>
              </a:spcBef>
            </a:pPr>
            <a:r>
              <a:rPr lang="en-US" sz="3000" dirty="0"/>
              <a:t>Final distribution estimates for VS cases in endemic regions of Mexico</a:t>
            </a:r>
          </a:p>
        </p:txBody>
      </p:sp>
      <p:pic>
        <p:nvPicPr>
          <p:cNvPr id="7" name="Picture 6" descr="Chart, scatter chart&#10;&#10;Description automatically generated">
            <a:extLst>
              <a:ext uri="{FF2B5EF4-FFF2-40B4-BE49-F238E27FC236}">
                <a16:creationId xmlns:a16="http://schemas.microsoft.com/office/drawing/2014/main" id="{1BEDB62D-C002-54AF-B13B-2E9847E27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616" y="757581"/>
            <a:ext cx="10610167" cy="5642294"/>
          </a:xfrm>
          <a:prstGeom prst="rect">
            <a:avLst/>
          </a:prstGeom>
        </p:spPr>
      </p:pic>
      <p:pic>
        <p:nvPicPr>
          <p:cNvPr id="4" name="Picture 3" descr="Qr code&#10;&#10;Description automatically generated">
            <a:extLst>
              <a:ext uri="{FF2B5EF4-FFF2-40B4-BE49-F238E27FC236}">
                <a16:creationId xmlns:a16="http://schemas.microsoft.com/office/drawing/2014/main" id="{0B246D11-1F97-6403-6B90-D35B71E7D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2431487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CFADE-860B-9834-14EA-0D5BFCADC253}"/>
              </a:ext>
            </a:extLst>
          </p:cNvPr>
          <p:cNvSpPr>
            <a:spLocks noGrp="1"/>
          </p:cNvSpPr>
          <p:nvPr>
            <p:ph type="title"/>
          </p:nvPr>
        </p:nvSpPr>
        <p:spPr>
          <a:xfrm>
            <a:off x="627092" y="145418"/>
            <a:ext cx="12558853" cy="747565"/>
          </a:xfrm>
        </p:spPr>
        <p:txBody>
          <a:bodyPr vert="horz" lIns="91440" tIns="45720" rIns="91440" bIns="45720" rtlCol="0" anchor="ctr">
            <a:noAutofit/>
          </a:bodyPr>
          <a:lstStyle/>
          <a:p>
            <a:pPr>
              <a:spcBef>
                <a:spcPct val="0"/>
              </a:spcBef>
            </a:pPr>
            <a:r>
              <a:rPr lang="en-US" sz="3000" dirty="0"/>
              <a:t>Final distribution estimates for VS cases in endemic regions of Mexico</a:t>
            </a:r>
          </a:p>
        </p:txBody>
      </p:sp>
      <p:pic>
        <p:nvPicPr>
          <p:cNvPr id="6" name="Picture 5" descr="Chart, histogram, scatter chart&#10;&#10;Description automatically generated">
            <a:extLst>
              <a:ext uri="{FF2B5EF4-FFF2-40B4-BE49-F238E27FC236}">
                <a16:creationId xmlns:a16="http://schemas.microsoft.com/office/drawing/2014/main" id="{BD8599C9-9360-EC5D-6267-673E5C641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92" y="757581"/>
            <a:ext cx="10610167" cy="5642294"/>
          </a:xfrm>
          <a:prstGeom prst="rect">
            <a:avLst/>
          </a:prstGeom>
        </p:spPr>
      </p:pic>
      <p:pic>
        <p:nvPicPr>
          <p:cNvPr id="7" name="Picture 6" descr="Qr code&#10;&#10;Description automatically generated">
            <a:extLst>
              <a:ext uri="{FF2B5EF4-FFF2-40B4-BE49-F238E27FC236}">
                <a16:creationId xmlns:a16="http://schemas.microsoft.com/office/drawing/2014/main" id="{F3659562-8628-EFFA-1BDA-509642F7E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3895035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781AA-6D41-7C94-C251-FE60107298BF}"/>
              </a:ext>
            </a:extLst>
          </p:cNvPr>
          <p:cNvSpPr>
            <a:spLocks noGrp="1"/>
          </p:cNvSpPr>
          <p:nvPr>
            <p:ph type="title"/>
          </p:nvPr>
        </p:nvSpPr>
        <p:spPr>
          <a:xfrm>
            <a:off x="415600" y="144794"/>
            <a:ext cx="11360800" cy="763600"/>
          </a:xfrm>
        </p:spPr>
        <p:txBody>
          <a:bodyPr>
            <a:noAutofit/>
          </a:bodyPr>
          <a:lstStyle/>
          <a:p>
            <a:r>
              <a:rPr lang="en-US" sz="3600" dirty="0"/>
              <a:t>Results from nested cross-validation estimated generalization error for model tuning procedure and thus estimated performance of final model</a:t>
            </a:r>
          </a:p>
        </p:txBody>
      </p:sp>
      <p:graphicFrame>
        <p:nvGraphicFramePr>
          <p:cNvPr id="4" name="Table 3">
            <a:extLst>
              <a:ext uri="{FF2B5EF4-FFF2-40B4-BE49-F238E27FC236}">
                <a16:creationId xmlns:a16="http://schemas.microsoft.com/office/drawing/2014/main" id="{DBC14ACA-B9F8-E415-0E72-F0C8D18CAAD6}"/>
              </a:ext>
            </a:extLst>
          </p:cNvPr>
          <p:cNvGraphicFramePr>
            <a:graphicFrameLocks noGrp="1"/>
          </p:cNvGraphicFramePr>
          <p:nvPr>
            <p:extLst>
              <p:ext uri="{D42A27DB-BD31-4B8C-83A1-F6EECF244321}">
                <p14:modId xmlns:p14="http://schemas.microsoft.com/office/powerpoint/2010/main" val="2223371581"/>
              </p:ext>
            </p:extLst>
          </p:nvPr>
        </p:nvGraphicFramePr>
        <p:xfrm>
          <a:off x="838200" y="2078965"/>
          <a:ext cx="10515600" cy="4187870"/>
        </p:xfrm>
        <a:graphic>
          <a:graphicData uri="http://schemas.openxmlformats.org/drawingml/2006/table">
            <a:tbl>
              <a:tblPr firstRow="1" firstCol="1" bandRow="1">
                <a:tableStyleId>{46F890A9-2807-4EBB-B81D-B2AA78EC7F39}</a:tableStyleId>
              </a:tblPr>
              <a:tblGrid>
                <a:gridCol w="3364992">
                  <a:extLst>
                    <a:ext uri="{9D8B030D-6E8A-4147-A177-3AD203B41FA5}">
                      <a16:colId xmlns:a16="http://schemas.microsoft.com/office/drawing/2014/main" val="2100896484"/>
                    </a:ext>
                  </a:extLst>
                </a:gridCol>
                <a:gridCol w="2382835">
                  <a:extLst>
                    <a:ext uri="{9D8B030D-6E8A-4147-A177-3AD203B41FA5}">
                      <a16:colId xmlns:a16="http://schemas.microsoft.com/office/drawing/2014/main" val="3945022146"/>
                    </a:ext>
                  </a:extLst>
                </a:gridCol>
                <a:gridCol w="2384938">
                  <a:extLst>
                    <a:ext uri="{9D8B030D-6E8A-4147-A177-3AD203B41FA5}">
                      <a16:colId xmlns:a16="http://schemas.microsoft.com/office/drawing/2014/main" val="121478507"/>
                    </a:ext>
                  </a:extLst>
                </a:gridCol>
                <a:gridCol w="2382835">
                  <a:extLst>
                    <a:ext uri="{9D8B030D-6E8A-4147-A177-3AD203B41FA5}">
                      <a16:colId xmlns:a16="http://schemas.microsoft.com/office/drawing/2014/main" val="3757301309"/>
                    </a:ext>
                  </a:extLst>
                </a:gridCol>
              </a:tblGrid>
              <a:tr h="375770">
                <a:tc>
                  <a:txBody>
                    <a:bodyPr/>
                    <a:lstStyle/>
                    <a:p>
                      <a:pPr marL="0" marR="0">
                        <a:lnSpc>
                          <a:spcPct val="107000"/>
                        </a:lnSpc>
                        <a:spcBef>
                          <a:spcPts val="0"/>
                        </a:spcBef>
                        <a:spcAft>
                          <a:spcPts val="0"/>
                        </a:spcAft>
                      </a:pPr>
                      <a:r>
                        <a:rPr lang="en-US" sz="1600" dirty="0">
                          <a:effectLst/>
                        </a:rPr>
                        <a:t>Performance Metric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Mean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Standard deviation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Standard error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1118821"/>
                  </a:ext>
                </a:extLst>
              </a:tr>
              <a:tr h="375770">
                <a:tc>
                  <a:txBody>
                    <a:bodyPr/>
                    <a:lstStyle/>
                    <a:p>
                      <a:pPr marL="0" marR="0">
                        <a:lnSpc>
                          <a:spcPct val="107000"/>
                        </a:lnSpc>
                        <a:spcBef>
                          <a:spcPts val="0"/>
                        </a:spcBef>
                        <a:spcAft>
                          <a:spcPts val="0"/>
                        </a:spcAft>
                      </a:pPr>
                      <a:r>
                        <a:rPr lang="en-US" sz="1600" dirty="0">
                          <a:effectLst/>
                        </a:rPr>
                        <a:t>Test AUC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600" dirty="0">
                          <a:effectLst/>
                        </a:rPr>
                        <a:t>0.908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600" dirty="0">
                          <a:effectLst/>
                        </a:rPr>
                        <a:t>0.016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600" dirty="0">
                          <a:effectLst/>
                        </a:rPr>
                        <a:t>0.007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54509146"/>
                  </a:ext>
                </a:extLst>
              </a:tr>
              <a:tr h="375770">
                <a:tc>
                  <a:txBody>
                    <a:bodyPr/>
                    <a:lstStyle/>
                    <a:p>
                      <a:pPr marL="0" marR="0">
                        <a:lnSpc>
                          <a:spcPct val="107000"/>
                        </a:lnSpc>
                        <a:spcBef>
                          <a:spcPts val="0"/>
                        </a:spcBef>
                        <a:spcAft>
                          <a:spcPts val="0"/>
                        </a:spcAft>
                      </a:pPr>
                      <a:r>
                        <a:rPr lang="en-US" sz="1600" dirty="0">
                          <a:effectLst/>
                        </a:rPr>
                        <a:t>Δ AUC (training-test difference)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0.046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0.021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0.009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253660"/>
                  </a:ext>
                </a:extLst>
              </a:tr>
              <a:tr h="375770">
                <a:tc>
                  <a:txBody>
                    <a:bodyPr/>
                    <a:lstStyle/>
                    <a:p>
                      <a:pPr marL="0" marR="0">
                        <a:lnSpc>
                          <a:spcPct val="107000"/>
                        </a:lnSpc>
                        <a:spcBef>
                          <a:spcPts val="0"/>
                        </a:spcBef>
                        <a:spcAft>
                          <a:spcPts val="0"/>
                        </a:spcAft>
                      </a:pPr>
                      <a:r>
                        <a:rPr lang="en-US" sz="1600" dirty="0">
                          <a:effectLst/>
                        </a:rPr>
                        <a:t>Test TSS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600" dirty="0">
                          <a:effectLst/>
                        </a:rPr>
                        <a:t>0.735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600" dirty="0">
                          <a:effectLst/>
                        </a:rPr>
                        <a:t>0.023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600" dirty="0">
                          <a:effectLst/>
                        </a:rPr>
                        <a:t>0.010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61014554"/>
                  </a:ext>
                </a:extLst>
              </a:tr>
              <a:tr h="375770">
                <a:tc>
                  <a:txBody>
                    <a:bodyPr/>
                    <a:lstStyle/>
                    <a:p>
                      <a:pPr marL="0" marR="0">
                        <a:lnSpc>
                          <a:spcPct val="107000"/>
                        </a:lnSpc>
                        <a:spcBef>
                          <a:spcPts val="0"/>
                        </a:spcBef>
                        <a:spcAft>
                          <a:spcPts val="0"/>
                        </a:spcAft>
                      </a:pPr>
                      <a:r>
                        <a:rPr lang="en-US" sz="1600" dirty="0">
                          <a:effectLst/>
                        </a:rPr>
                        <a:t>Δ TSS (training-test difference)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0.069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0.036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0.016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5971860"/>
                  </a:ext>
                </a:extLst>
              </a:tr>
              <a:tr h="768938">
                <a:tc>
                  <a:txBody>
                    <a:bodyPr/>
                    <a:lstStyle/>
                    <a:p>
                      <a:pPr marL="0" marR="0">
                        <a:lnSpc>
                          <a:spcPct val="107000"/>
                        </a:lnSpc>
                        <a:spcBef>
                          <a:spcPts val="0"/>
                        </a:spcBef>
                        <a:spcAft>
                          <a:spcPts val="0"/>
                        </a:spcAft>
                      </a:pPr>
                      <a:r>
                        <a:rPr lang="en-US" sz="1600" dirty="0">
                          <a:effectLst/>
                        </a:rPr>
                        <a:t>Test omission rate at minimum training presence threshold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600" dirty="0">
                          <a:effectLst/>
                        </a:rPr>
                        <a:t>0.0001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600" dirty="0">
                          <a:effectLst/>
                        </a:rPr>
                        <a:t>0.0001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600" dirty="0">
                          <a:effectLst/>
                        </a:rPr>
                        <a:t>0.0000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48141301"/>
                  </a:ext>
                </a:extLst>
              </a:tr>
              <a:tr h="768938">
                <a:tc>
                  <a:txBody>
                    <a:bodyPr/>
                    <a:lstStyle/>
                    <a:p>
                      <a:pPr marL="0" marR="0">
                        <a:lnSpc>
                          <a:spcPct val="107000"/>
                        </a:lnSpc>
                        <a:spcBef>
                          <a:spcPts val="0"/>
                        </a:spcBef>
                        <a:spcAft>
                          <a:spcPts val="0"/>
                        </a:spcAft>
                      </a:pPr>
                      <a:r>
                        <a:rPr lang="en-US" sz="1600" dirty="0">
                          <a:effectLst/>
                        </a:rPr>
                        <a:t>Test omission rate at max training sensitivity plus specificity threshold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1600" dirty="0">
                          <a:effectLst/>
                        </a:rPr>
                        <a:t>0.0004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0.0002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0.0001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86334442"/>
                  </a:ext>
                </a:extLst>
              </a:tr>
              <a:tr h="768938">
                <a:tc>
                  <a:txBody>
                    <a:bodyPr/>
                    <a:lstStyle/>
                    <a:p>
                      <a:pPr marL="0" marR="0">
                        <a:lnSpc>
                          <a:spcPct val="107000"/>
                        </a:lnSpc>
                        <a:spcBef>
                          <a:spcPts val="0"/>
                        </a:spcBef>
                        <a:spcAft>
                          <a:spcPts val="0"/>
                        </a:spcAft>
                      </a:pPr>
                      <a:r>
                        <a:rPr lang="en-US" sz="1600">
                          <a:effectLst/>
                        </a:rPr>
                        <a:t>Δ Omission rate at max training sensitivity plus specificity threshold (training-test difference)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0.0546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0.0167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0.0073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6676141"/>
                  </a:ext>
                </a:extLst>
              </a:tr>
            </a:tbl>
          </a:graphicData>
        </a:graphic>
      </p:graphicFrame>
      <p:pic>
        <p:nvPicPr>
          <p:cNvPr id="5" name="Picture 4" descr="Qr code&#10;&#10;Description automatically generated">
            <a:extLst>
              <a:ext uri="{FF2B5EF4-FFF2-40B4-BE49-F238E27FC236}">
                <a16:creationId xmlns:a16="http://schemas.microsoft.com/office/drawing/2014/main" id="{8B3824C7-A18B-F6F9-0104-541D97D60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5382" y="6112996"/>
            <a:ext cx="599586" cy="599586"/>
          </a:xfrm>
          <a:prstGeom prst="rect">
            <a:avLst/>
          </a:prstGeom>
        </p:spPr>
      </p:pic>
    </p:spTree>
    <p:extLst>
      <p:ext uri="{BB962C8B-B14F-4D97-AF65-F5344CB8AC3E}">
        <p14:creationId xmlns:p14="http://schemas.microsoft.com/office/powerpoint/2010/main" val="1547125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374-C6E5-344D-99D5-88E1D336B400}"/>
              </a:ext>
            </a:extLst>
          </p:cNvPr>
          <p:cNvSpPr>
            <a:spLocks noGrp="1"/>
          </p:cNvSpPr>
          <p:nvPr>
            <p:ph type="title"/>
          </p:nvPr>
        </p:nvSpPr>
        <p:spPr>
          <a:xfrm>
            <a:off x="165340" y="201223"/>
            <a:ext cx="5786886" cy="1807305"/>
          </a:xfrm>
        </p:spPr>
        <p:txBody>
          <a:bodyPr vert="horz" lIns="91440" tIns="45720" rIns="91440" bIns="45720" rtlCol="0" anchor="ctr">
            <a:normAutofit/>
          </a:bodyPr>
          <a:lstStyle/>
          <a:p>
            <a:pPr>
              <a:spcBef>
                <a:spcPct val="0"/>
              </a:spcBef>
            </a:pPr>
            <a:r>
              <a:rPr lang="en-US" sz="3100" dirty="0"/>
              <a:t>Variable importance (average across nested cross-validation outer loop models)</a:t>
            </a:r>
          </a:p>
        </p:txBody>
      </p:sp>
      <p:sp>
        <p:nvSpPr>
          <p:cNvPr id="3" name="Text Placeholder 2">
            <a:extLst>
              <a:ext uri="{FF2B5EF4-FFF2-40B4-BE49-F238E27FC236}">
                <a16:creationId xmlns:a16="http://schemas.microsoft.com/office/drawing/2014/main" id="{E16B83E9-F49D-9059-F802-9E0F82F07EFC}"/>
              </a:ext>
            </a:extLst>
          </p:cNvPr>
          <p:cNvSpPr>
            <a:spLocks noGrp="1"/>
          </p:cNvSpPr>
          <p:nvPr>
            <p:ph type="body" idx="1"/>
          </p:nvPr>
        </p:nvSpPr>
        <p:spPr>
          <a:xfrm>
            <a:off x="0" y="2008528"/>
            <a:ext cx="4373591" cy="3843666"/>
          </a:xfrm>
        </p:spPr>
        <p:txBody>
          <a:bodyPr vert="horz" lIns="91440" tIns="45720" rIns="91440" bIns="45720" rtlCol="0">
            <a:normAutofit/>
          </a:bodyPr>
          <a:lstStyle/>
          <a:p>
            <a:pPr indent="-228600">
              <a:buFont typeface="Arial" panose="020B0604020202020204" pitchFamily="34" charset="0"/>
              <a:buChar char="•"/>
            </a:pPr>
            <a:r>
              <a:rPr lang="en-US" sz="2200" dirty="0"/>
              <a:t>Mean relative permutation importance from 5 tuned models, per Maxent algorithm (resulting from nested cross-validation procedure)</a:t>
            </a:r>
          </a:p>
          <a:p>
            <a:pPr indent="-228600">
              <a:buFont typeface="Arial" panose="020B0604020202020204" pitchFamily="34" charset="0"/>
              <a:buChar char="•"/>
            </a:pPr>
            <a:r>
              <a:rPr lang="en-US" sz="2200" dirty="0"/>
              <a:t>Including standard error bars for each averaged variable ranking/percentage</a:t>
            </a:r>
          </a:p>
        </p:txBody>
      </p:sp>
      <p:pic>
        <p:nvPicPr>
          <p:cNvPr id="8" name="Picture 7" descr="Diagram&#10;&#10;Description automatically generated">
            <a:extLst>
              <a:ext uri="{FF2B5EF4-FFF2-40B4-BE49-F238E27FC236}">
                <a16:creationId xmlns:a16="http://schemas.microsoft.com/office/drawing/2014/main" id="{F39E0427-E228-995F-3B3A-10E1106FF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6918" y="53317"/>
            <a:ext cx="5786886" cy="6751366"/>
          </a:xfrm>
          <a:prstGeom prst="rect">
            <a:avLst/>
          </a:prstGeom>
        </p:spPr>
      </p:pic>
      <p:pic>
        <p:nvPicPr>
          <p:cNvPr id="6" name="Picture 5" descr="Qr code&#10;&#10;Description automatically generated">
            <a:extLst>
              <a:ext uri="{FF2B5EF4-FFF2-40B4-BE49-F238E27FC236}">
                <a16:creationId xmlns:a16="http://schemas.microsoft.com/office/drawing/2014/main" id="{4AB05A72-E9F7-A6E1-516A-D3C972272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3804" y="6151418"/>
            <a:ext cx="561164" cy="561164"/>
          </a:xfrm>
          <a:prstGeom prst="rect">
            <a:avLst/>
          </a:prstGeom>
        </p:spPr>
      </p:pic>
    </p:spTree>
    <p:extLst>
      <p:ext uri="{BB962C8B-B14F-4D97-AF65-F5344CB8AC3E}">
        <p14:creationId xmlns:p14="http://schemas.microsoft.com/office/powerpoint/2010/main" val="3010894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9C357-0538-C36B-0A12-7ED81D9F117E}"/>
              </a:ext>
            </a:extLst>
          </p:cNvPr>
          <p:cNvSpPr>
            <a:spLocks noGrp="1"/>
          </p:cNvSpPr>
          <p:nvPr>
            <p:ph type="title"/>
          </p:nvPr>
        </p:nvSpPr>
        <p:spPr>
          <a:xfrm>
            <a:off x="415600" y="384367"/>
            <a:ext cx="4040653" cy="3562600"/>
          </a:xfrm>
        </p:spPr>
        <p:txBody>
          <a:bodyPr>
            <a:normAutofit/>
          </a:bodyPr>
          <a:lstStyle/>
          <a:p>
            <a:r>
              <a:rPr lang="en-US" sz="2800" dirty="0"/>
              <a:t>Multicollinearity and variable importance among environmental variables</a:t>
            </a:r>
          </a:p>
        </p:txBody>
      </p:sp>
      <p:sp>
        <p:nvSpPr>
          <p:cNvPr id="3" name="Text Placeholder 2">
            <a:extLst>
              <a:ext uri="{FF2B5EF4-FFF2-40B4-BE49-F238E27FC236}">
                <a16:creationId xmlns:a16="http://schemas.microsoft.com/office/drawing/2014/main" id="{E16E66F6-5C63-6086-827B-5AD5DFBF80C8}"/>
              </a:ext>
            </a:extLst>
          </p:cNvPr>
          <p:cNvSpPr>
            <a:spLocks noGrp="1"/>
          </p:cNvSpPr>
          <p:nvPr>
            <p:ph type="body" idx="1"/>
          </p:nvPr>
        </p:nvSpPr>
        <p:spPr>
          <a:xfrm>
            <a:off x="346589" y="2045988"/>
            <a:ext cx="4648105" cy="3562601"/>
          </a:xfrm>
        </p:spPr>
        <p:txBody>
          <a:bodyPr>
            <a:noAutofit/>
          </a:bodyPr>
          <a:lstStyle/>
          <a:p>
            <a:r>
              <a:rPr lang="en-US" sz="1800" dirty="0"/>
              <a:t>Correlation matrix visually indicating significantly collinear variables (&gt;0.7 Pearson values) – hard to see here, though, due to the high number of variables!</a:t>
            </a:r>
          </a:p>
          <a:p>
            <a:r>
              <a:rPr lang="en-US" sz="1800" dirty="0"/>
              <a:t>Easier to sort variable pairs by highest collinearity ranking in a data table, then select one variable from each pair to exclude from the model-derived variable importance calculation</a:t>
            </a:r>
          </a:p>
          <a:p>
            <a:r>
              <a:rPr lang="en-US" sz="1800" dirty="0"/>
              <a:t>Can also do the same thing using VIF (variable inflation factor), a measure that  can be used to rank each variable by their overall multicollinearity (correlation with all other variables in the set)</a:t>
            </a:r>
          </a:p>
        </p:txBody>
      </p:sp>
      <p:pic>
        <p:nvPicPr>
          <p:cNvPr id="5" name="Picture 4">
            <a:extLst>
              <a:ext uri="{FF2B5EF4-FFF2-40B4-BE49-F238E27FC236}">
                <a16:creationId xmlns:a16="http://schemas.microsoft.com/office/drawing/2014/main" id="{6E1FDAAA-30AF-7E1D-DC64-253C6BDAF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5843" y="-191125"/>
            <a:ext cx="7049125" cy="7049125"/>
          </a:xfrm>
          <a:prstGeom prst="rect">
            <a:avLst/>
          </a:prstGeom>
        </p:spPr>
      </p:pic>
      <p:pic>
        <p:nvPicPr>
          <p:cNvPr id="7" name="Picture 6" descr="Qr code&#10;&#10;Description automatically generated">
            <a:extLst>
              <a:ext uri="{FF2B5EF4-FFF2-40B4-BE49-F238E27FC236}">
                <a16:creationId xmlns:a16="http://schemas.microsoft.com/office/drawing/2014/main" id="{CF4385C3-41F8-6826-C2AA-3EE9E5216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1033359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1FEB9-B482-7540-36C7-17DE230B4FA9}"/>
              </a:ext>
            </a:extLst>
          </p:cNvPr>
          <p:cNvSpPr>
            <a:spLocks noGrp="1"/>
          </p:cNvSpPr>
          <p:nvPr>
            <p:ph type="title"/>
          </p:nvPr>
        </p:nvSpPr>
        <p:spPr/>
        <p:txBody>
          <a:bodyPr>
            <a:normAutofit fontScale="90000"/>
          </a:bodyPr>
          <a:lstStyle/>
          <a:p>
            <a:r>
              <a:rPr lang="en-US" dirty="0"/>
              <a:t>Next steps &amp; future research directions</a:t>
            </a:r>
          </a:p>
        </p:txBody>
      </p:sp>
      <p:sp>
        <p:nvSpPr>
          <p:cNvPr id="3" name="Text Placeholder 2">
            <a:extLst>
              <a:ext uri="{FF2B5EF4-FFF2-40B4-BE49-F238E27FC236}">
                <a16:creationId xmlns:a16="http://schemas.microsoft.com/office/drawing/2014/main" id="{40FDE238-BFCC-38D8-BA5F-A14779697FE9}"/>
              </a:ext>
            </a:extLst>
          </p:cNvPr>
          <p:cNvSpPr>
            <a:spLocks noGrp="1"/>
          </p:cNvSpPr>
          <p:nvPr>
            <p:ph type="body" idx="1"/>
          </p:nvPr>
        </p:nvSpPr>
        <p:spPr/>
        <p:txBody>
          <a:bodyPr/>
          <a:lstStyle/>
          <a:p>
            <a:r>
              <a:rPr lang="en-US" dirty="0"/>
              <a:t>Improving and refining current SDM/ENM workflow</a:t>
            </a:r>
          </a:p>
          <a:p>
            <a:r>
              <a:rPr lang="en-US" dirty="0"/>
              <a:t>Expanding on analysis of variable importance and multicollinearity, particularly for the endemic Mexico VS study</a:t>
            </a:r>
          </a:p>
          <a:p>
            <a:r>
              <a:rPr lang="en-US" dirty="0"/>
              <a:t>Generating results on estimating distributions of additional </a:t>
            </a:r>
            <a:r>
              <a:rPr lang="en-US" i="1" dirty="0" err="1"/>
              <a:t>Culicoides</a:t>
            </a:r>
            <a:r>
              <a:rPr lang="en-US" dirty="0"/>
              <a:t> species related to </a:t>
            </a:r>
            <a:r>
              <a:rPr lang="en-US" i="1" dirty="0"/>
              <a:t>C. </a:t>
            </a:r>
            <a:r>
              <a:rPr lang="en-US" i="1" dirty="0" err="1"/>
              <a:t>sonorensis</a:t>
            </a:r>
            <a:r>
              <a:rPr lang="en-US" i="1" dirty="0"/>
              <a:t> </a:t>
            </a:r>
            <a:r>
              <a:rPr lang="en-US" dirty="0"/>
              <a:t>using similar workflow – to compare prediction distributions between a known VS vector (</a:t>
            </a:r>
            <a:r>
              <a:rPr lang="en-US" i="1" dirty="0"/>
              <a:t>C. </a:t>
            </a:r>
            <a:r>
              <a:rPr lang="en-US" i="1" dirty="0" err="1"/>
              <a:t>sonorensis</a:t>
            </a:r>
            <a:r>
              <a:rPr lang="en-US" dirty="0"/>
              <a:t>) and other closely related species that are nonetheless non-vectors for VS</a:t>
            </a:r>
          </a:p>
          <a:p>
            <a:r>
              <a:rPr lang="en-US" dirty="0"/>
              <a:t>Full generalization of this dynamic SDM workflow to use for estimating distributions of any species</a:t>
            </a:r>
          </a:p>
        </p:txBody>
      </p:sp>
      <p:pic>
        <p:nvPicPr>
          <p:cNvPr id="6" name="Picture 5" descr="Qr code&#10;&#10;Description automatically generated">
            <a:extLst>
              <a:ext uri="{FF2B5EF4-FFF2-40B4-BE49-F238E27FC236}">
                <a16:creationId xmlns:a16="http://schemas.microsoft.com/office/drawing/2014/main" id="{D8026F99-27CF-26EE-A992-A4AE82137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934495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F7760-BA00-BF51-703A-F25898331843}"/>
              </a:ext>
            </a:extLst>
          </p:cNvPr>
          <p:cNvSpPr>
            <a:spLocks noGrp="1"/>
          </p:cNvSpPr>
          <p:nvPr>
            <p:ph type="title"/>
          </p:nvPr>
        </p:nvSpPr>
        <p:spPr>
          <a:xfrm>
            <a:off x="1478219" y="593367"/>
            <a:ext cx="11360800" cy="763600"/>
          </a:xfrm>
        </p:spPr>
        <p:txBody>
          <a:bodyPr>
            <a:normAutofit/>
          </a:bodyPr>
          <a:lstStyle/>
          <a:p>
            <a:r>
              <a:rPr lang="en-US" sz="4200" dirty="0"/>
              <a:t>Acknowledgements &amp; thanks to…</a:t>
            </a:r>
          </a:p>
        </p:txBody>
      </p:sp>
      <p:sp>
        <p:nvSpPr>
          <p:cNvPr id="3" name="Text Placeholder 2">
            <a:extLst>
              <a:ext uri="{FF2B5EF4-FFF2-40B4-BE49-F238E27FC236}">
                <a16:creationId xmlns:a16="http://schemas.microsoft.com/office/drawing/2014/main" id="{567C4B2A-547F-4175-7500-AD42B7C1EB3C}"/>
              </a:ext>
            </a:extLst>
          </p:cNvPr>
          <p:cNvSpPr>
            <a:spLocks noGrp="1"/>
          </p:cNvSpPr>
          <p:nvPr>
            <p:ph type="body" idx="1"/>
          </p:nvPr>
        </p:nvSpPr>
        <p:spPr/>
        <p:txBody>
          <a:bodyPr>
            <a:normAutofit fontScale="92500" lnSpcReduction="10000"/>
          </a:bodyPr>
          <a:lstStyle/>
          <a:p>
            <a:r>
              <a:rPr lang="en-US" sz="3000" dirty="0"/>
              <a:t>Colleagues in the VS working group at USDA-ARS for their collaborations and contributions toward upcoming manuscripts related to the two case studies shown in this presentation</a:t>
            </a:r>
          </a:p>
          <a:p>
            <a:pPr lvl="1"/>
            <a:r>
              <a:rPr lang="en-US" sz="2800" dirty="0"/>
              <a:t>North American </a:t>
            </a:r>
            <a:r>
              <a:rPr lang="en-US" sz="2800" i="1" dirty="0" err="1"/>
              <a:t>Culicoides</a:t>
            </a:r>
            <a:r>
              <a:rPr lang="en-US" sz="2800" dirty="0"/>
              <a:t> species distribution modeling:</a:t>
            </a:r>
          </a:p>
          <a:p>
            <a:pPr lvl="2"/>
            <a:r>
              <a:rPr lang="en-US" sz="2400" dirty="0"/>
              <a:t>Phillip Shults (</a:t>
            </a:r>
            <a:r>
              <a:rPr lang="en-US" sz="2400" dirty="0">
                <a:hlinkClick r:id="rId2"/>
              </a:rPr>
              <a:t>phillip.shults@usda.gov</a:t>
            </a:r>
            <a:r>
              <a:rPr lang="en-US" sz="2400" dirty="0"/>
              <a:t>), Lee </a:t>
            </a:r>
            <a:r>
              <a:rPr lang="en-US" sz="2400" dirty="0" err="1"/>
              <a:t>Cohnstaedt</a:t>
            </a:r>
            <a:r>
              <a:rPr lang="en-US" sz="2400" dirty="0"/>
              <a:t> (</a:t>
            </a:r>
            <a:r>
              <a:rPr lang="en-US" sz="2400" dirty="0">
                <a:hlinkClick r:id="rId3"/>
              </a:rPr>
              <a:t>lee.cohnstaedt@usda.gov</a:t>
            </a:r>
            <a:r>
              <a:rPr lang="en-US" sz="2400" dirty="0"/>
              <a:t>), Debra Peters (</a:t>
            </a:r>
            <a:r>
              <a:rPr lang="en-US" sz="2400" dirty="0">
                <a:hlinkClick r:id="rId4"/>
              </a:rPr>
              <a:t>peters.debra@gmail.com</a:t>
            </a:r>
            <a:r>
              <a:rPr lang="en-US" sz="2400" dirty="0"/>
              <a:t>), Brian Stucky (</a:t>
            </a:r>
            <a:r>
              <a:rPr lang="en-US" sz="2400" dirty="0">
                <a:hlinkClick r:id="rId5"/>
              </a:rPr>
              <a:t>brian.stucky@usda.gov</a:t>
            </a:r>
            <a:r>
              <a:rPr lang="en-US" sz="2400" dirty="0"/>
              <a:t>)</a:t>
            </a:r>
          </a:p>
          <a:p>
            <a:pPr lvl="1"/>
            <a:r>
              <a:rPr lang="en-US" sz="2800" dirty="0"/>
              <a:t>Environmental niche modeling of endemic VS in Mexico:</a:t>
            </a:r>
          </a:p>
          <a:p>
            <a:pPr lvl="2"/>
            <a:r>
              <a:rPr lang="en-US" sz="2400" dirty="0"/>
              <a:t>Debra Peters (</a:t>
            </a:r>
            <a:r>
              <a:rPr lang="en-US" sz="2400" dirty="0">
                <a:hlinkClick r:id="rId4"/>
              </a:rPr>
              <a:t>peters.debra@gmail.com</a:t>
            </a:r>
            <a:r>
              <a:rPr lang="en-US" sz="2400" dirty="0"/>
              <a:t>), Brian Stucky (</a:t>
            </a:r>
            <a:r>
              <a:rPr lang="en-US" sz="2400" dirty="0">
                <a:hlinkClick r:id="rId5"/>
              </a:rPr>
              <a:t>brian.stucky@usda.gov</a:t>
            </a:r>
            <a:r>
              <a:rPr lang="en-US" sz="2400" dirty="0"/>
              <a:t>), Katie Young (</a:t>
            </a:r>
            <a:r>
              <a:rPr lang="en-US" sz="2000" b="0" i="0" dirty="0">
                <a:solidFill>
                  <a:srgbClr val="1155CC"/>
                </a:solidFill>
                <a:effectLst/>
                <a:latin typeface="Arial" panose="020B0604020202020204" pitchFamily="34" charset="0"/>
                <a:hlinkClick r:id="rId6"/>
              </a:rPr>
              <a:t>kiyoung@uchicago.edu</a:t>
            </a:r>
            <a:r>
              <a:rPr lang="en-US" sz="2000" b="0" i="0" dirty="0">
                <a:solidFill>
                  <a:srgbClr val="1155CC"/>
                </a:solidFill>
                <a:effectLst/>
                <a:latin typeface="Arial" panose="020B0604020202020204" pitchFamily="34" charset="0"/>
              </a:rPr>
              <a:t>)</a:t>
            </a:r>
            <a:r>
              <a:rPr lang="en-US" sz="2400" dirty="0"/>
              <a:t>, Kathy Hanley (</a:t>
            </a:r>
            <a:r>
              <a:rPr lang="en-US" sz="2000" b="0" i="0" dirty="0">
                <a:solidFill>
                  <a:srgbClr val="1155CC"/>
                </a:solidFill>
                <a:effectLst/>
                <a:latin typeface="Arial" panose="020B0604020202020204" pitchFamily="34" charset="0"/>
                <a:hlinkClick r:id="rId7"/>
              </a:rPr>
              <a:t>khanley@nmsu.edu</a:t>
            </a:r>
            <a:r>
              <a:rPr lang="en-US" sz="2000" b="0" i="0" dirty="0">
                <a:solidFill>
                  <a:srgbClr val="1155CC"/>
                </a:solidFill>
                <a:effectLst/>
                <a:latin typeface="Arial" panose="020B0604020202020204" pitchFamily="34" charset="0"/>
              </a:rPr>
              <a:t>)</a:t>
            </a:r>
            <a:endParaRPr lang="en-US" sz="2800" dirty="0"/>
          </a:p>
          <a:p>
            <a:r>
              <a:rPr lang="en-US" sz="3000" dirty="0" err="1"/>
              <a:t>SCINet</a:t>
            </a:r>
            <a:r>
              <a:rPr lang="en-US" sz="3000" dirty="0"/>
              <a:t> for providing HPC resources and technical guidance</a:t>
            </a:r>
          </a:p>
          <a:p>
            <a:r>
              <a:rPr lang="en-US" sz="3000" dirty="0" err="1"/>
              <a:t>SCINet</a:t>
            </a:r>
            <a:r>
              <a:rPr lang="en-US" sz="3000" dirty="0"/>
              <a:t>/ARS AI-COE for ORISE fellowship support</a:t>
            </a:r>
          </a:p>
          <a:p>
            <a:r>
              <a:rPr lang="en-US" sz="3000" dirty="0"/>
              <a:t>Everyone here both on-site and virtually at this EGU conference – thank you!</a:t>
            </a:r>
            <a:endParaRPr lang="en-US" sz="3400" dirty="0"/>
          </a:p>
          <a:p>
            <a:endParaRPr lang="en-US" sz="3400" dirty="0"/>
          </a:p>
          <a:p>
            <a:endParaRPr lang="en-US" sz="3400" dirty="0"/>
          </a:p>
          <a:p>
            <a:endParaRPr lang="en-US" sz="3400" dirty="0"/>
          </a:p>
        </p:txBody>
      </p:sp>
      <p:pic>
        <p:nvPicPr>
          <p:cNvPr id="7" name="Picture 6" descr="Logo, company name&#10;&#10;Description automatically generated">
            <a:extLst>
              <a:ext uri="{FF2B5EF4-FFF2-40B4-BE49-F238E27FC236}">
                <a16:creationId xmlns:a16="http://schemas.microsoft.com/office/drawing/2014/main" id="{A81C47A4-1D2E-13ED-182D-0BDF805CE5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0795"/>
            <a:ext cx="1478219" cy="985479"/>
          </a:xfrm>
          <a:prstGeom prst="rect">
            <a:avLst/>
          </a:prstGeom>
        </p:spPr>
      </p:pic>
      <p:pic>
        <p:nvPicPr>
          <p:cNvPr id="6" name="Picture 5" descr="Qr code&#10;&#10;Description automatically generated">
            <a:extLst>
              <a:ext uri="{FF2B5EF4-FFF2-40B4-BE49-F238E27FC236}">
                <a16:creationId xmlns:a16="http://schemas.microsoft.com/office/drawing/2014/main" id="{3CDF0E65-10DB-10A1-40B5-4B251F1D55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584702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71500-605F-07E7-9B32-A4CC18530835}"/>
              </a:ext>
            </a:extLst>
          </p:cNvPr>
          <p:cNvSpPr>
            <a:spLocks noGrp="1"/>
          </p:cNvSpPr>
          <p:nvPr>
            <p:ph type="title"/>
          </p:nvPr>
        </p:nvSpPr>
        <p:spPr>
          <a:xfrm>
            <a:off x="415600" y="593366"/>
            <a:ext cx="11360800" cy="1219391"/>
          </a:xfrm>
        </p:spPr>
        <p:txBody>
          <a:bodyPr>
            <a:normAutofit fontScale="90000"/>
          </a:bodyPr>
          <a:lstStyle/>
          <a:p>
            <a:r>
              <a:rPr lang="en-US" dirty="0"/>
              <a:t>Maxent algorithm used for species distribution / environmental niche modeling workflow</a:t>
            </a:r>
          </a:p>
        </p:txBody>
      </p:sp>
      <p:sp>
        <p:nvSpPr>
          <p:cNvPr id="3" name="Text Placeholder 2">
            <a:extLst>
              <a:ext uri="{FF2B5EF4-FFF2-40B4-BE49-F238E27FC236}">
                <a16:creationId xmlns:a16="http://schemas.microsoft.com/office/drawing/2014/main" id="{41E6D3D0-59B2-FDF9-2AA1-931B214652CA}"/>
              </a:ext>
            </a:extLst>
          </p:cNvPr>
          <p:cNvSpPr>
            <a:spLocks noGrp="1"/>
          </p:cNvSpPr>
          <p:nvPr>
            <p:ph type="body" idx="1"/>
          </p:nvPr>
        </p:nvSpPr>
        <p:spPr>
          <a:xfrm>
            <a:off x="415600" y="1812757"/>
            <a:ext cx="11360800" cy="4555200"/>
          </a:xfrm>
        </p:spPr>
        <p:txBody>
          <a:bodyPr/>
          <a:lstStyle/>
          <a:p>
            <a:r>
              <a:rPr lang="en-US" dirty="0"/>
              <a:t>Popular algorithmic tool for ENM/SDM workflows in the context of presence-only occurrence data</a:t>
            </a:r>
          </a:p>
          <a:p>
            <a:r>
              <a:rPr lang="en-US" dirty="0"/>
              <a:t>Robust to low sample sizes as well as multicollinearity among environmental variables (uses L1 regularization to account for this)</a:t>
            </a:r>
          </a:p>
          <a:p>
            <a:r>
              <a:rPr lang="en-US" dirty="0"/>
              <a:t>Main R packages used for this presentation’s Maxent modeling research studies:</a:t>
            </a:r>
          </a:p>
          <a:p>
            <a:pPr lvl="1"/>
            <a:r>
              <a:rPr lang="en-US" dirty="0" err="1"/>
              <a:t>SDMtune</a:t>
            </a:r>
            <a:endParaRPr lang="en-US" dirty="0"/>
          </a:p>
          <a:p>
            <a:pPr lvl="1"/>
            <a:r>
              <a:rPr lang="en-US" dirty="0" err="1"/>
              <a:t>ENMeval</a:t>
            </a:r>
            <a:endParaRPr lang="en-US" dirty="0"/>
          </a:p>
          <a:p>
            <a:pPr lvl="1"/>
            <a:r>
              <a:rPr lang="en-US" dirty="0" err="1"/>
              <a:t>dismo</a:t>
            </a:r>
            <a:endParaRPr lang="en-US" dirty="0"/>
          </a:p>
        </p:txBody>
      </p:sp>
      <p:pic>
        <p:nvPicPr>
          <p:cNvPr id="5" name="Picture 4" descr="Qr code&#10;&#10;Description automatically generated">
            <a:extLst>
              <a:ext uri="{FF2B5EF4-FFF2-40B4-BE49-F238E27FC236}">
                <a16:creationId xmlns:a16="http://schemas.microsoft.com/office/drawing/2014/main" id="{C7173DE0-A9C7-370B-5CB3-FAD72871F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4171755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AE770-FCBA-AB78-1247-0A19E08F8C8A}"/>
              </a:ext>
            </a:extLst>
          </p:cNvPr>
          <p:cNvSpPr>
            <a:spLocks noGrp="1"/>
          </p:cNvSpPr>
          <p:nvPr>
            <p:ph type="title"/>
          </p:nvPr>
        </p:nvSpPr>
        <p:spPr>
          <a:xfrm>
            <a:off x="1478219" y="593367"/>
            <a:ext cx="11360800" cy="763600"/>
          </a:xfrm>
        </p:spPr>
        <p:txBody>
          <a:bodyPr>
            <a:normAutofit fontScale="90000"/>
          </a:bodyPr>
          <a:lstStyle/>
          <a:p>
            <a:r>
              <a:rPr lang="en-US" dirty="0"/>
              <a:t>Further acknowledgements &amp; disclosures</a:t>
            </a:r>
          </a:p>
        </p:txBody>
      </p:sp>
      <p:sp>
        <p:nvSpPr>
          <p:cNvPr id="3" name="Text Placeholder 2">
            <a:extLst>
              <a:ext uri="{FF2B5EF4-FFF2-40B4-BE49-F238E27FC236}">
                <a16:creationId xmlns:a16="http://schemas.microsoft.com/office/drawing/2014/main" id="{966367B8-2CAB-9112-2E50-BE8A20F7EBEC}"/>
              </a:ext>
            </a:extLst>
          </p:cNvPr>
          <p:cNvSpPr>
            <a:spLocks noGrp="1"/>
          </p:cNvSpPr>
          <p:nvPr>
            <p:ph type="body" idx="1"/>
          </p:nvPr>
        </p:nvSpPr>
        <p:spPr/>
        <p:txBody>
          <a:bodyPr>
            <a:normAutofit/>
          </a:bodyPr>
          <a:lstStyle/>
          <a:p>
            <a:pPr marL="0" marR="0"/>
            <a:r>
              <a:rPr lang="en-US" sz="2600" dirty="0">
                <a:effectLst/>
                <a:ea typeface="Times New Roman" panose="02020603050405020304" pitchFamily="18" charset="0"/>
              </a:rPr>
              <a:t>This research was supported in part by an appointment to the Agricultural Research Service (ARS) Research Participation Program administered by the Oak Ridge Institute for Science and Education (ORISE) through an interagency agreement between the U.S. Department of Energy (DOE) and the U.S. Department of Agriculture (USDA). ORISE is managed by ORAU under DOE contract number DE-SC0014664. All opinions expressed in this </a:t>
            </a:r>
            <a:r>
              <a:rPr lang="en-US" sz="2600" dirty="0">
                <a:ea typeface="Times New Roman" panose="02020603050405020304" pitchFamily="18" charset="0"/>
              </a:rPr>
              <a:t>presentation/</a:t>
            </a:r>
            <a:r>
              <a:rPr lang="en-US" sz="2600" dirty="0">
                <a:effectLst/>
                <a:ea typeface="Times New Roman" panose="02020603050405020304" pitchFamily="18" charset="0"/>
              </a:rPr>
              <a:t>abstract are the author's and do not necessarily reflect the policies and views of USDA, DOE, or ORAU/ORISE.</a:t>
            </a:r>
          </a:p>
          <a:p>
            <a:pPr marL="0" marR="0"/>
            <a:r>
              <a:rPr lang="en-US" sz="2600" dirty="0">
                <a:effectLst/>
                <a:ea typeface="Times New Roman" panose="02020603050405020304" pitchFamily="18" charset="0"/>
              </a:rPr>
              <a:t>This research used resources provided by the </a:t>
            </a:r>
            <a:r>
              <a:rPr lang="en-US" sz="2600" dirty="0" err="1">
                <a:effectLst/>
                <a:ea typeface="Times New Roman" panose="02020603050405020304" pitchFamily="18" charset="0"/>
              </a:rPr>
              <a:t>SCINet</a:t>
            </a:r>
            <a:r>
              <a:rPr lang="en-US" sz="2600" dirty="0">
                <a:effectLst/>
                <a:ea typeface="Times New Roman" panose="02020603050405020304" pitchFamily="18" charset="0"/>
              </a:rPr>
              <a:t> project of the USDA Agricultural Research Service, ARS project number 0500-00093-001-00-D.</a:t>
            </a:r>
          </a:p>
        </p:txBody>
      </p:sp>
      <p:pic>
        <p:nvPicPr>
          <p:cNvPr id="6" name="Picture 5" descr="Logo, company name&#10;&#10;Description automatically generated">
            <a:extLst>
              <a:ext uri="{FF2B5EF4-FFF2-40B4-BE49-F238E27FC236}">
                <a16:creationId xmlns:a16="http://schemas.microsoft.com/office/drawing/2014/main" id="{83969E62-6F82-00A6-22BA-A325B57043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95"/>
            <a:ext cx="1478219" cy="985479"/>
          </a:xfrm>
          <a:prstGeom prst="rect">
            <a:avLst/>
          </a:prstGeom>
        </p:spPr>
      </p:pic>
      <p:pic>
        <p:nvPicPr>
          <p:cNvPr id="8" name="Picture 7" descr="Qr code&#10;&#10;Description automatically generated">
            <a:extLst>
              <a:ext uri="{FF2B5EF4-FFF2-40B4-BE49-F238E27FC236}">
                <a16:creationId xmlns:a16="http://schemas.microsoft.com/office/drawing/2014/main" id="{8534F931-E2D7-B974-6C0B-83180CF75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1915386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97509-ABF6-D806-D006-AD5436DC49B6}"/>
              </a:ext>
            </a:extLst>
          </p:cNvPr>
          <p:cNvSpPr>
            <a:spLocks noGrp="1"/>
          </p:cNvSpPr>
          <p:nvPr>
            <p:ph type="title"/>
          </p:nvPr>
        </p:nvSpPr>
        <p:spPr/>
        <p:txBody>
          <a:bodyPr>
            <a:normAutofit fontScale="90000"/>
          </a:bodyPr>
          <a:lstStyle/>
          <a:p>
            <a:r>
              <a:rPr lang="en-US" dirty="0"/>
              <a:t>Dynamic/time-specific distribution modeling</a:t>
            </a:r>
          </a:p>
        </p:txBody>
      </p:sp>
      <p:sp>
        <p:nvSpPr>
          <p:cNvPr id="3" name="Text Placeholder 2">
            <a:extLst>
              <a:ext uri="{FF2B5EF4-FFF2-40B4-BE49-F238E27FC236}">
                <a16:creationId xmlns:a16="http://schemas.microsoft.com/office/drawing/2014/main" id="{4D68F340-06F3-C299-D73C-A297E557A600}"/>
              </a:ext>
            </a:extLst>
          </p:cNvPr>
          <p:cNvSpPr>
            <a:spLocks noGrp="1"/>
          </p:cNvSpPr>
          <p:nvPr>
            <p:ph type="body" idx="1"/>
          </p:nvPr>
        </p:nvSpPr>
        <p:spPr/>
        <p:txBody>
          <a:bodyPr/>
          <a:lstStyle/>
          <a:p>
            <a:r>
              <a:rPr lang="en-US" dirty="0"/>
              <a:t>Used time-specific climate data paired with other static variables (soil, land cover, livestock density, topology)</a:t>
            </a:r>
          </a:p>
          <a:p>
            <a:r>
              <a:rPr lang="en-US" dirty="0"/>
              <a:t>More accurate/better performance compared to fully static/non-time-specific modeling workflows</a:t>
            </a:r>
          </a:p>
          <a:p>
            <a:r>
              <a:rPr lang="en-US" dirty="0"/>
              <a:t>Time-specific occurrence, background, and environmental data pooled together into one data set (used as input for Maxent modeling algorithm)</a:t>
            </a:r>
          </a:p>
          <a:p>
            <a:endParaRPr lang="en-US" dirty="0"/>
          </a:p>
        </p:txBody>
      </p:sp>
      <p:pic>
        <p:nvPicPr>
          <p:cNvPr id="5" name="Picture 4" descr="Qr code&#10;&#10;Description automatically generated">
            <a:extLst>
              <a:ext uri="{FF2B5EF4-FFF2-40B4-BE49-F238E27FC236}">
                <a16:creationId xmlns:a16="http://schemas.microsoft.com/office/drawing/2014/main" id="{E35C8587-ACBB-A5D5-1DC5-33ABFE7FE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4058657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1191533" y="4042784"/>
            <a:ext cx="2912800" cy="615513"/>
          </a:xfrm>
          <a:prstGeom prst="rect">
            <a:avLst/>
          </a:prstGeom>
          <a:noFill/>
          <a:ln>
            <a:noFill/>
          </a:ln>
        </p:spPr>
        <p:txBody>
          <a:bodyPr spcFirstLastPara="1" wrap="square" lIns="121900" tIns="121900" rIns="121900" bIns="121900" anchor="t" anchorCtr="0">
            <a:spAutoFit/>
          </a:bodyPr>
          <a:lstStyle/>
          <a:p>
            <a:endParaRPr sz="2400"/>
          </a:p>
        </p:txBody>
      </p:sp>
      <p:sp>
        <p:nvSpPr>
          <p:cNvPr id="55" name="Google Shape;55;p13"/>
          <p:cNvSpPr/>
          <p:nvPr/>
        </p:nvSpPr>
        <p:spPr>
          <a:xfrm rot="-1668422">
            <a:off x="3676649" y="1301683"/>
            <a:ext cx="330121" cy="12319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6" name="Google Shape;56;p13"/>
          <p:cNvSpPr/>
          <p:nvPr/>
        </p:nvSpPr>
        <p:spPr>
          <a:xfrm>
            <a:off x="3945000" y="2619400"/>
            <a:ext cx="1853600" cy="1108400"/>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a:t>Data integration</a:t>
            </a:r>
            <a:endParaRPr sz="2400"/>
          </a:p>
        </p:txBody>
      </p:sp>
      <p:sp>
        <p:nvSpPr>
          <p:cNvPr id="57" name="Google Shape;57;p13"/>
          <p:cNvSpPr/>
          <p:nvPr/>
        </p:nvSpPr>
        <p:spPr>
          <a:xfrm>
            <a:off x="1809657" y="399573"/>
            <a:ext cx="1116360" cy="890136"/>
          </a:xfrm>
          <a:prstGeom prst="flowChartDocument">
            <a:avLst/>
          </a:prstGeom>
          <a:solidFill>
            <a:srgbClr val="FFF2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t>Collections data</a:t>
            </a:r>
            <a:endParaRPr sz="1333"/>
          </a:p>
        </p:txBody>
      </p:sp>
      <p:sp>
        <p:nvSpPr>
          <p:cNvPr id="58" name="Google Shape;58;p13"/>
          <p:cNvSpPr/>
          <p:nvPr/>
        </p:nvSpPr>
        <p:spPr>
          <a:xfrm>
            <a:off x="1446739" y="1138065"/>
            <a:ext cx="1116360" cy="890136"/>
          </a:xfrm>
          <a:prstGeom prst="flowChartDocument">
            <a:avLst/>
          </a:prstGeom>
          <a:solidFill>
            <a:srgbClr val="FFF2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t>Literature records</a:t>
            </a:r>
            <a:endParaRPr sz="1333"/>
          </a:p>
        </p:txBody>
      </p:sp>
      <p:sp>
        <p:nvSpPr>
          <p:cNvPr id="59" name="Google Shape;59;p13"/>
          <p:cNvSpPr/>
          <p:nvPr/>
        </p:nvSpPr>
        <p:spPr>
          <a:xfrm>
            <a:off x="721233" y="1723400"/>
            <a:ext cx="1287576" cy="890136"/>
          </a:xfrm>
          <a:prstGeom prst="flowChartDocument">
            <a:avLst/>
          </a:prstGeom>
          <a:solidFill>
            <a:srgbClr val="FFF2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t>Data from researchers</a:t>
            </a:r>
            <a:endParaRPr sz="1333"/>
          </a:p>
        </p:txBody>
      </p:sp>
      <p:sp>
        <p:nvSpPr>
          <p:cNvPr id="60" name="Google Shape;60;p13"/>
          <p:cNvSpPr/>
          <p:nvPr/>
        </p:nvSpPr>
        <p:spPr>
          <a:xfrm>
            <a:off x="335567" y="3357167"/>
            <a:ext cx="1671912" cy="1470600"/>
          </a:xfrm>
          <a:prstGeom prst="flowChartDocumen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a:t>Environmental data layers</a:t>
            </a:r>
            <a:endParaRPr sz="1600"/>
          </a:p>
        </p:txBody>
      </p:sp>
      <p:pic>
        <p:nvPicPr>
          <p:cNvPr id="61" name="Google Shape;61;p13"/>
          <p:cNvPicPr preferRelativeResize="0"/>
          <p:nvPr/>
        </p:nvPicPr>
        <p:blipFill>
          <a:blip r:embed="rId3">
            <a:alphaModFix/>
          </a:blip>
          <a:stretch>
            <a:fillRect/>
          </a:stretch>
        </p:blipFill>
        <p:spPr>
          <a:xfrm>
            <a:off x="176537" y="5064011"/>
            <a:ext cx="943361" cy="950839"/>
          </a:xfrm>
          <a:prstGeom prst="rect">
            <a:avLst/>
          </a:prstGeom>
          <a:noFill/>
          <a:ln>
            <a:noFill/>
          </a:ln>
        </p:spPr>
      </p:pic>
      <p:pic>
        <p:nvPicPr>
          <p:cNvPr id="62" name="Google Shape;62;p13"/>
          <p:cNvPicPr preferRelativeResize="0"/>
          <p:nvPr/>
        </p:nvPicPr>
        <p:blipFill>
          <a:blip r:embed="rId4">
            <a:alphaModFix/>
          </a:blip>
          <a:stretch>
            <a:fillRect/>
          </a:stretch>
        </p:blipFill>
        <p:spPr>
          <a:xfrm>
            <a:off x="814813" y="4943811"/>
            <a:ext cx="945835" cy="950839"/>
          </a:xfrm>
          <a:prstGeom prst="rect">
            <a:avLst/>
          </a:prstGeom>
          <a:noFill/>
          <a:ln>
            <a:noFill/>
          </a:ln>
        </p:spPr>
      </p:pic>
      <p:pic>
        <p:nvPicPr>
          <p:cNvPr id="63" name="Google Shape;63;p13"/>
          <p:cNvPicPr preferRelativeResize="0"/>
          <p:nvPr/>
        </p:nvPicPr>
        <p:blipFill>
          <a:blip r:embed="rId5">
            <a:alphaModFix/>
          </a:blip>
          <a:stretch>
            <a:fillRect/>
          </a:stretch>
        </p:blipFill>
        <p:spPr>
          <a:xfrm>
            <a:off x="1436731" y="4804949"/>
            <a:ext cx="944605" cy="950839"/>
          </a:xfrm>
          <a:prstGeom prst="rect">
            <a:avLst/>
          </a:prstGeom>
          <a:noFill/>
          <a:ln>
            <a:noFill/>
          </a:ln>
        </p:spPr>
      </p:pic>
      <p:pic>
        <p:nvPicPr>
          <p:cNvPr id="64" name="Google Shape;64;p13"/>
          <p:cNvPicPr preferRelativeResize="0"/>
          <p:nvPr/>
        </p:nvPicPr>
        <p:blipFill>
          <a:blip r:embed="rId6">
            <a:alphaModFix/>
          </a:blip>
          <a:stretch>
            <a:fillRect/>
          </a:stretch>
        </p:blipFill>
        <p:spPr>
          <a:xfrm>
            <a:off x="167767" y="207232"/>
            <a:ext cx="1023773" cy="877600"/>
          </a:xfrm>
          <a:prstGeom prst="rect">
            <a:avLst/>
          </a:prstGeom>
          <a:noFill/>
          <a:ln>
            <a:noFill/>
          </a:ln>
        </p:spPr>
      </p:pic>
      <p:pic>
        <p:nvPicPr>
          <p:cNvPr id="65" name="Google Shape;65;p13"/>
          <p:cNvPicPr preferRelativeResize="0"/>
          <p:nvPr/>
        </p:nvPicPr>
        <p:blipFill>
          <a:blip r:embed="rId7">
            <a:alphaModFix/>
          </a:blip>
          <a:stretch>
            <a:fillRect/>
          </a:stretch>
        </p:blipFill>
        <p:spPr>
          <a:xfrm>
            <a:off x="4713233" y="4023879"/>
            <a:ext cx="899451" cy="902988"/>
          </a:xfrm>
          <a:prstGeom prst="rect">
            <a:avLst/>
          </a:prstGeom>
          <a:noFill/>
          <a:ln>
            <a:noFill/>
          </a:ln>
        </p:spPr>
      </p:pic>
      <p:pic>
        <p:nvPicPr>
          <p:cNvPr id="66" name="Google Shape;66;p13"/>
          <p:cNvPicPr preferRelativeResize="0"/>
          <p:nvPr/>
        </p:nvPicPr>
        <p:blipFill>
          <a:blip r:embed="rId8">
            <a:alphaModFix/>
          </a:blip>
          <a:stretch>
            <a:fillRect/>
          </a:stretch>
        </p:blipFill>
        <p:spPr>
          <a:xfrm>
            <a:off x="5164866" y="3880241"/>
            <a:ext cx="897092" cy="902987"/>
          </a:xfrm>
          <a:prstGeom prst="rect">
            <a:avLst/>
          </a:prstGeom>
          <a:noFill/>
          <a:ln>
            <a:noFill/>
          </a:ln>
        </p:spPr>
      </p:pic>
      <p:pic>
        <p:nvPicPr>
          <p:cNvPr id="67" name="Google Shape;67;p13"/>
          <p:cNvPicPr preferRelativeResize="0"/>
          <p:nvPr/>
        </p:nvPicPr>
        <p:blipFill>
          <a:blip r:embed="rId9">
            <a:alphaModFix/>
          </a:blip>
          <a:stretch>
            <a:fillRect/>
          </a:stretch>
        </p:blipFill>
        <p:spPr>
          <a:xfrm>
            <a:off x="5669742" y="3727803"/>
            <a:ext cx="897092" cy="902987"/>
          </a:xfrm>
          <a:prstGeom prst="rect">
            <a:avLst/>
          </a:prstGeom>
          <a:noFill/>
          <a:ln>
            <a:noFill/>
          </a:ln>
        </p:spPr>
      </p:pic>
      <p:sp>
        <p:nvSpPr>
          <p:cNvPr id="68" name="Google Shape;68;p13"/>
          <p:cNvSpPr/>
          <p:nvPr/>
        </p:nvSpPr>
        <p:spPr>
          <a:xfrm rot="5400000" flipH="1">
            <a:off x="3100633" y="2970667"/>
            <a:ext cx="742400" cy="2482800"/>
          </a:xfrm>
          <a:prstGeom prst="bentArrow">
            <a:avLst>
              <a:gd name="adj1" fmla="val 17315"/>
              <a:gd name="adj2" fmla="val 23161"/>
              <a:gd name="adj3" fmla="val 36056"/>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9" name="Google Shape;69;p13"/>
          <p:cNvSpPr txBox="1"/>
          <p:nvPr/>
        </p:nvSpPr>
        <p:spPr>
          <a:xfrm>
            <a:off x="2383931" y="5207981"/>
            <a:ext cx="2444800" cy="656421"/>
          </a:xfrm>
          <a:prstGeom prst="rect">
            <a:avLst/>
          </a:prstGeom>
          <a:noFill/>
          <a:ln>
            <a:noFill/>
          </a:ln>
        </p:spPr>
        <p:txBody>
          <a:bodyPr spcFirstLastPara="1" wrap="square" lIns="121900" tIns="121900" rIns="121900" bIns="121900" anchor="t" anchorCtr="0">
            <a:spAutoFit/>
          </a:bodyPr>
          <a:lstStyle/>
          <a:p>
            <a:r>
              <a:rPr lang="en" sz="1333" i="1" dirty="0"/>
              <a:t>Recent climate averages + other static env raster stacks</a:t>
            </a:r>
            <a:endParaRPr sz="1333" i="1" dirty="0"/>
          </a:p>
        </p:txBody>
      </p:sp>
      <p:sp>
        <p:nvSpPr>
          <p:cNvPr id="70" name="Google Shape;70;p13"/>
          <p:cNvSpPr txBox="1"/>
          <p:nvPr/>
        </p:nvSpPr>
        <p:spPr>
          <a:xfrm>
            <a:off x="0" y="1084818"/>
            <a:ext cx="1672000" cy="656421"/>
          </a:xfrm>
          <a:prstGeom prst="rect">
            <a:avLst/>
          </a:prstGeom>
          <a:noFill/>
          <a:ln>
            <a:noFill/>
          </a:ln>
        </p:spPr>
        <p:txBody>
          <a:bodyPr spcFirstLastPara="1" wrap="square" lIns="121900" tIns="121900" rIns="121900" bIns="121900" anchor="t" anchorCtr="0">
            <a:spAutoFit/>
          </a:bodyPr>
          <a:lstStyle/>
          <a:p>
            <a:r>
              <a:rPr lang="en" sz="1333" i="1" dirty="0"/>
              <a:t>Species presence locations</a:t>
            </a:r>
            <a:endParaRPr sz="1333" i="1" dirty="0"/>
          </a:p>
        </p:txBody>
      </p:sp>
      <p:sp>
        <p:nvSpPr>
          <p:cNvPr id="71" name="Google Shape;71;p13"/>
          <p:cNvSpPr txBox="1"/>
          <p:nvPr/>
        </p:nvSpPr>
        <p:spPr>
          <a:xfrm>
            <a:off x="3544167" y="723600"/>
            <a:ext cx="1706400" cy="451302"/>
          </a:xfrm>
          <a:prstGeom prst="rect">
            <a:avLst/>
          </a:prstGeom>
          <a:noFill/>
          <a:ln>
            <a:noFill/>
          </a:ln>
        </p:spPr>
        <p:txBody>
          <a:bodyPr spcFirstLastPara="1" wrap="square" lIns="121900" tIns="121900" rIns="121900" bIns="121900" anchor="t" anchorCtr="0">
            <a:spAutoFit/>
          </a:bodyPr>
          <a:lstStyle/>
          <a:p>
            <a:endParaRPr sz="1333"/>
          </a:p>
        </p:txBody>
      </p:sp>
      <p:sp>
        <p:nvSpPr>
          <p:cNvPr id="72" name="Google Shape;72;p13"/>
          <p:cNvSpPr/>
          <p:nvPr/>
        </p:nvSpPr>
        <p:spPr>
          <a:xfrm>
            <a:off x="3620200" y="473433"/>
            <a:ext cx="2006400" cy="742400"/>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solidFill>
                  <a:schemeClr val="dk1"/>
                </a:solidFill>
              </a:rPr>
              <a:t>Randomly generated background locations</a:t>
            </a:r>
            <a:endParaRPr sz="2400"/>
          </a:p>
        </p:txBody>
      </p:sp>
      <p:sp>
        <p:nvSpPr>
          <p:cNvPr id="73" name="Google Shape;73;p13"/>
          <p:cNvSpPr/>
          <p:nvPr/>
        </p:nvSpPr>
        <p:spPr>
          <a:xfrm>
            <a:off x="3063317" y="634833"/>
            <a:ext cx="419600" cy="4196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4" name="Google Shape;74;p13"/>
          <p:cNvSpPr txBox="1"/>
          <p:nvPr/>
        </p:nvSpPr>
        <p:spPr>
          <a:xfrm>
            <a:off x="2097933" y="2660067"/>
            <a:ext cx="2006400" cy="861542"/>
          </a:xfrm>
          <a:prstGeom prst="rect">
            <a:avLst/>
          </a:prstGeom>
          <a:noFill/>
          <a:ln>
            <a:noFill/>
          </a:ln>
        </p:spPr>
        <p:txBody>
          <a:bodyPr spcFirstLastPara="1" wrap="square" lIns="121900" tIns="121900" rIns="121900" bIns="121900" anchor="t" anchorCtr="0">
            <a:spAutoFit/>
          </a:bodyPr>
          <a:lstStyle/>
          <a:p>
            <a:r>
              <a:rPr lang="en" sz="1333" i="1"/>
              <a:t>Extract env values </a:t>
            </a:r>
            <a:endParaRPr sz="1333" i="1"/>
          </a:p>
          <a:p>
            <a:r>
              <a:rPr lang="en" sz="1333" i="1"/>
              <a:t>to presence and</a:t>
            </a:r>
            <a:endParaRPr sz="1333" i="1"/>
          </a:p>
          <a:p>
            <a:r>
              <a:rPr lang="en" sz="1333" i="1"/>
              <a:t>background locations</a:t>
            </a:r>
            <a:endParaRPr sz="1333" i="1"/>
          </a:p>
        </p:txBody>
      </p:sp>
      <p:sp>
        <p:nvSpPr>
          <p:cNvPr id="75" name="Google Shape;75;p13"/>
          <p:cNvSpPr/>
          <p:nvPr/>
        </p:nvSpPr>
        <p:spPr>
          <a:xfrm>
            <a:off x="7351467" y="2613533"/>
            <a:ext cx="1524096" cy="1340568"/>
          </a:xfrm>
          <a:prstGeom prst="flowChartDocument">
            <a:avLst/>
          </a:prstGeom>
          <a:solidFill>
            <a:srgbClr val="D9D2E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a:t>SWD (sample with data) object</a:t>
            </a:r>
            <a:endParaRPr sz="1600"/>
          </a:p>
        </p:txBody>
      </p:sp>
      <p:sp>
        <p:nvSpPr>
          <p:cNvPr id="76" name="Google Shape;76;p13"/>
          <p:cNvSpPr/>
          <p:nvPr/>
        </p:nvSpPr>
        <p:spPr>
          <a:xfrm rot="-5404167">
            <a:off x="6423833" y="2507200"/>
            <a:ext cx="330000" cy="13328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7" name="Google Shape;77;p13"/>
          <p:cNvSpPr/>
          <p:nvPr/>
        </p:nvSpPr>
        <p:spPr>
          <a:xfrm rot="-5404167">
            <a:off x="9387300" y="2624000"/>
            <a:ext cx="330000" cy="1099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8" name="Google Shape;78;p13"/>
          <p:cNvSpPr txBox="1"/>
          <p:nvPr/>
        </p:nvSpPr>
        <p:spPr>
          <a:xfrm>
            <a:off x="9073333" y="2028201"/>
            <a:ext cx="2482800" cy="492402"/>
          </a:xfrm>
          <a:prstGeom prst="rect">
            <a:avLst/>
          </a:prstGeom>
          <a:noFill/>
          <a:ln>
            <a:noFill/>
          </a:ln>
        </p:spPr>
        <p:txBody>
          <a:bodyPr spcFirstLastPara="1" wrap="square" lIns="121900" tIns="121900" rIns="121900" bIns="121900" anchor="t" anchorCtr="0">
            <a:spAutoFit/>
          </a:bodyPr>
          <a:lstStyle/>
          <a:p>
            <a:pPr algn="ctr"/>
            <a:endParaRPr sz="1600"/>
          </a:p>
        </p:txBody>
      </p:sp>
      <p:sp>
        <p:nvSpPr>
          <p:cNvPr id="79" name="Google Shape;79;p13"/>
          <p:cNvSpPr/>
          <p:nvPr/>
        </p:nvSpPr>
        <p:spPr>
          <a:xfrm>
            <a:off x="10181333" y="2619400"/>
            <a:ext cx="1853600" cy="1108400"/>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a:solidFill>
                  <a:schemeClr val="dk1"/>
                </a:solidFill>
              </a:rPr>
              <a:t>Split into train and test data sets</a:t>
            </a:r>
            <a:endParaRPr sz="2400"/>
          </a:p>
        </p:txBody>
      </p:sp>
      <p:sp>
        <p:nvSpPr>
          <p:cNvPr id="80" name="Google Shape;80;p13"/>
          <p:cNvSpPr txBox="1"/>
          <p:nvPr/>
        </p:nvSpPr>
        <p:spPr>
          <a:xfrm>
            <a:off x="5853433" y="2619400"/>
            <a:ext cx="1443200" cy="451302"/>
          </a:xfrm>
          <a:prstGeom prst="rect">
            <a:avLst/>
          </a:prstGeom>
          <a:noFill/>
          <a:ln>
            <a:noFill/>
          </a:ln>
        </p:spPr>
        <p:txBody>
          <a:bodyPr spcFirstLastPara="1" wrap="square" lIns="121900" tIns="121900" rIns="121900" bIns="121900" anchor="t" anchorCtr="0">
            <a:spAutoFit/>
          </a:bodyPr>
          <a:lstStyle/>
          <a:p>
            <a:r>
              <a:rPr lang="en" sz="1333" i="1"/>
              <a:t>prepareSWD()</a:t>
            </a:r>
            <a:endParaRPr sz="1333" i="1"/>
          </a:p>
        </p:txBody>
      </p:sp>
      <p:sp>
        <p:nvSpPr>
          <p:cNvPr id="81" name="Google Shape;81;p13"/>
          <p:cNvSpPr txBox="1"/>
          <p:nvPr/>
        </p:nvSpPr>
        <p:spPr>
          <a:xfrm>
            <a:off x="8930400" y="2619400"/>
            <a:ext cx="1443200" cy="451302"/>
          </a:xfrm>
          <a:prstGeom prst="rect">
            <a:avLst/>
          </a:prstGeom>
          <a:noFill/>
          <a:ln>
            <a:noFill/>
          </a:ln>
        </p:spPr>
        <p:txBody>
          <a:bodyPr spcFirstLastPara="1" wrap="square" lIns="121900" tIns="121900" rIns="121900" bIns="121900" anchor="t" anchorCtr="0">
            <a:spAutoFit/>
          </a:bodyPr>
          <a:lstStyle/>
          <a:p>
            <a:r>
              <a:rPr lang="en" sz="1333" i="1"/>
              <a:t>trainValTest()</a:t>
            </a:r>
            <a:endParaRPr sz="1333" i="1"/>
          </a:p>
        </p:txBody>
      </p:sp>
      <p:sp>
        <p:nvSpPr>
          <p:cNvPr id="30" name="Google Shape;79;p13">
            <a:extLst>
              <a:ext uri="{FF2B5EF4-FFF2-40B4-BE49-F238E27FC236}">
                <a16:creationId xmlns:a16="http://schemas.microsoft.com/office/drawing/2014/main" id="{E8CC443E-A298-FB9D-72EF-DF5921D8B256}"/>
              </a:ext>
            </a:extLst>
          </p:cNvPr>
          <p:cNvSpPr/>
          <p:nvPr/>
        </p:nvSpPr>
        <p:spPr>
          <a:xfrm>
            <a:off x="7944581" y="4651005"/>
            <a:ext cx="4090352" cy="1340568"/>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US" sz="1600" dirty="0">
                <a:solidFill>
                  <a:schemeClr val="dk1"/>
                </a:solidFill>
              </a:rPr>
              <a:t>Rest of workflow, including initial cross-validation Maxent model, hyperparameter tuning, nested cross-validation testing, final Maxent model, and distribution prediction</a:t>
            </a:r>
            <a:endParaRPr lang="en-US" sz="2400" dirty="0"/>
          </a:p>
        </p:txBody>
      </p:sp>
      <p:sp>
        <p:nvSpPr>
          <p:cNvPr id="31" name="Google Shape;55;p13">
            <a:extLst>
              <a:ext uri="{FF2B5EF4-FFF2-40B4-BE49-F238E27FC236}">
                <a16:creationId xmlns:a16="http://schemas.microsoft.com/office/drawing/2014/main" id="{BEE6A515-AA6A-759E-212D-3C84DB4798BB}"/>
              </a:ext>
            </a:extLst>
          </p:cNvPr>
          <p:cNvSpPr/>
          <p:nvPr/>
        </p:nvSpPr>
        <p:spPr>
          <a:xfrm>
            <a:off x="10943072" y="3786876"/>
            <a:ext cx="330121" cy="796391"/>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 name="TextBox 31">
            <a:extLst>
              <a:ext uri="{FF2B5EF4-FFF2-40B4-BE49-F238E27FC236}">
                <a16:creationId xmlns:a16="http://schemas.microsoft.com/office/drawing/2014/main" id="{B5D5E6B9-D103-FF1B-C562-771408D31B9A}"/>
              </a:ext>
            </a:extLst>
          </p:cNvPr>
          <p:cNvSpPr txBox="1"/>
          <p:nvPr/>
        </p:nvSpPr>
        <p:spPr>
          <a:xfrm>
            <a:off x="6565402" y="161488"/>
            <a:ext cx="5289076" cy="1292662"/>
          </a:xfrm>
          <a:prstGeom prst="rect">
            <a:avLst/>
          </a:prstGeom>
          <a:noFill/>
        </p:spPr>
        <p:txBody>
          <a:bodyPr wrap="square" rtlCol="0">
            <a:spAutoFit/>
          </a:bodyPr>
          <a:lstStyle/>
          <a:p>
            <a:pPr algn="ctr"/>
            <a:r>
              <a:rPr lang="en-US" sz="2600" b="1" dirty="0"/>
              <a:t>Static Maxent SDM </a:t>
            </a:r>
          </a:p>
          <a:p>
            <a:pPr algn="ctr"/>
            <a:r>
              <a:rPr lang="en-US" sz="2600" b="1" dirty="0"/>
              <a:t>(with average climate values from most recent past decades) workflow</a:t>
            </a:r>
            <a:endParaRPr lang="en-US" sz="2600" b="1" i="1" dirty="0"/>
          </a:p>
        </p:txBody>
      </p:sp>
      <p:pic>
        <p:nvPicPr>
          <p:cNvPr id="3" name="Picture 2" descr="Qr code&#10;&#10;Description automatically generated">
            <a:extLst>
              <a:ext uri="{FF2B5EF4-FFF2-40B4-BE49-F238E27FC236}">
                <a16:creationId xmlns:a16="http://schemas.microsoft.com/office/drawing/2014/main" id="{1EA0029E-8ADC-89BB-F0D1-591C445681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99554" y="6087168"/>
            <a:ext cx="625414" cy="62541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1191533" y="4042784"/>
            <a:ext cx="2912800" cy="615513"/>
          </a:xfrm>
          <a:prstGeom prst="rect">
            <a:avLst/>
          </a:prstGeom>
          <a:noFill/>
          <a:ln>
            <a:noFill/>
          </a:ln>
        </p:spPr>
        <p:txBody>
          <a:bodyPr spcFirstLastPara="1" wrap="square" lIns="121900" tIns="121900" rIns="121900" bIns="121900" anchor="t" anchorCtr="0">
            <a:spAutoFit/>
          </a:bodyPr>
          <a:lstStyle/>
          <a:p>
            <a:endParaRPr sz="2400"/>
          </a:p>
        </p:txBody>
      </p:sp>
      <p:sp>
        <p:nvSpPr>
          <p:cNvPr id="55" name="Google Shape;55;p13"/>
          <p:cNvSpPr/>
          <p:nvPr/>
        </p:nvSpPr>
        <p:spPr>
          <a:xfrm rot="-1668422">
            <a:off x="3676649" y="1301683"/>
            <a:ext cx="330121" cy="12319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6" name="Google Shape;56;p13"/>
          <p:cNvSpPr/>
          <p:nvPr/>
        </p:nvSpPr>
        <p:spPr>
          <a:xfrm>
            <a:off x="3945000" y="2619400"/>
            <a:ext cx="1853600" cy="1108400"/>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dirty="0"/>
              <a:t>Data integration</a:t>
            </a:r>
            <a:endParaRPr sz="2400" dirty="0"/>
          </a:p>
        </p:txBody>
      </p:sp>
      <p:sp>
        <p:nvSpPr>
          <p:cNvPr id="57" name="Google Shape;57;p13"/>
          <p:cNvSpPr/>
          <p:nvPr/>
        </p:nvSpPr>
        <p:spPr>
          <a:xfrm>
            <a:off x="1809657" y="399573"/>
            <a:ext cx="1116360" cy="890136"/>
          </a:xfrm>
          <a:prstGeom prst="flowChartDocument">
            <a:avLst/>
          </a:prstGeom>
          <a:solidFill>
            <a:srgbClr val="FFF2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t>Collections data</a:t>
            </a:r>
            <a:endParaRPr sz="1333"/>
          </a:p>
        </p:txBody>
      </p:sp>
      <p:sp>
        <p:nvSpPr>
          <p:cNvPr id="58" name="Google Shape;58;p13"/>
          <p:cNvSpPr/>
          <p:nvPr/>
        </p:nvSpPr>
        <p:spPr>
          <a:xfrm>
            <a:off x="1446739" y="1138065"/>
            <a:ext cx="1116360" cy="890136"/>
          </a:xfrm>
          <a:prstGeom prst="flowChartDocument">
            <a:avLst/>
          </a:prstGeom>
          <a:solidFill>
            <a:srgbClr val="FFF2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t>Literature records</a:t>
            </a:r>
            <a:endParaRPr sz="1333"/>
          </a:p>
        </p:txBody>
      </p:sp>
      <p:sp>
        <p:nvSpPr>
          <p:cNvPr id="59" name="Google Shape;59;p13"/>
          <p:cNvSpPr/>
          <p:nvPr/>
        </p:nvSpPr>
        <p:spPr>
          <a:xfrm>
            <a:off x="721233" y="1723400"/>
            <a:ext cx="1287576" cy="890136"/>
          </a:xfrm>
          <a:prstGeom prst="flowChartDocument">
            <a:avLst/>
          </a:prstGeom>
          <a:solidFill>
            <a:srgbClr val="FFF2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t>Data from researchers</a:t>
            </a:r>
            <a:endParaRPr sz="1333"/>
          </a:p>
        </p:txBody>
      </p:sp>
      <p:sp>
        <p:nvSpPr>
          <p:cNvPr id="60" name="Google Shape;60;p13"/>
          <p:cNvSpPr/>
          <p:nvPr/>
        </p:nvSpPr>
        <p:spPr>
          <a:xfrm>
            <a:off x="335567" y="3357167"/>
            <a:ext cx="1671912" cy="1470600"/>
          </a:xfrm>
          <a:prstGeom prst="flowChartDocumen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a:t>Environmental data layers</a:t>
            </a:r>
            <a:endParaRPr sz="1600"/>
          </a:p>
        </p:txBody>
      </p:sp>
      <p:pic>
        <p:nvPicPr>
          <p:cNvPr id="61" name="Google Shape;61;p13"/>
          <p:cNvPicPr preferRelativeResize="0"/>
          <p:nvPr/>
        </p:nvPicPr>
        <p:blipFill>
          <a:blip r:embed="rId3">
            <a:alphaModFix/>
          </a:blip>
          <a:stretch>
            <a:fillRect/>
          </a:stretch>
        </p:blipFill>
        <p:spPr>
          <a:xfrm>
            <a:off x="176537" y="5064011"/>
            <a:ext cx="943361" cy="950839"/>
          </a:xfrm>
          <a:prstGeom prst="rect">
            <a:avLst/>
          </a:prstGeom>
          <a:noFill/>
          <a:ln>
            <a:noFill/>
          </a:ln>
        </p:spPr>
      </p:pic>
      <p:pic>
        <p:nvPicPr>
          <p:cNvPr id="62" name="Google Shape;62;p13"/>
          <p:cNvPicPr preferRelativeResize="0"/>
          <p:nvPr/>
        </p:nvPicPr>
        <p:blipFill>
          <a:blip r:embed="rId4">
            <a:alphaModFix/>
          </a:blip>
          <a:stretch>
            <a:fillRect/>
          </a:stretch>
        </p:blipFill>
        <p:spPr>
          <a:xfrm>
            <a:off x="814813" y="4943811"/>
            <a:ext cx="945835" cy="950839"/>
          </a:xfrm>
          <a:prstGeom prst="rect">
            <a:avLst/>
          </a:prstGeom>
          <a:noFill/>
          <a:ln>
            <a:noFill/>
          </a:ln>
        </p:spPr>
      </p:pic>
      <p:pic>
        <p:nvPicPr>
          <p:cNvPr id="63" name="Google Shape;63;p13"/>
          <p:cNvPicPr preferRelativeResize="0"/>
          <p:nvPr/>
        </p:nvPicPr>
        <p:blipFill>
          <a:blip r:embed="rId5">
            <a:alphaModFix/>
          </a:blip>
          <a:stretch>
            <a:fillRect/>
          </a:stretch>
        </p:blipFill>
        <p:spPr>
          <a:xfrm>
            <a:off x="1436731" y="4804949"/>
            <a:ext cx="944605" cy="950839"/>
          </a:xfrm>
          <a:prstGeom prst="rect">
            <a:avLst/>
          </a:prstGeom>
          <a:noFill/>
          <a:ln>
            <a:noFill/>
          </a:ln>
        </p:spPr>
      </p:pic>
      <p:pic>
        <p:nvPicPr>
          <p:cNvPr id="64" name="Google Shape;64;p13"/>
          <p:cNvPicPr preferRelativeResize="0"/>
          <p:nvPr/>
        </p:nvPicPr>
        <p:blipFill>
          <a:blip r:embed="rId6">
            <a:alphaModFix/>
          </a:blip>
          <a:stretch>
            <a:fillRect/>
          </a:stretch>
        </p:blipFill>
        <p:spPr>
          <a:xfrm>
            <a:off x="167767" y="207232"/>
            <a:ext cx="1023773" cy="877600"/>
          </a:xfrm>
          <a:prstGeom prst="rect">
            <a:avLst/>
          </a:prstGeom>
          <a:noFill/>
          <a:ln>
            <a:noFill/>
          </a:ln>
        </p:spPr>
      </p:pic>
      <p:pic>
        <p:nvPicPr>
          <p:cNvPr id="65" name="Google Shape;65;p13"/>
          <p:cNvPicPr preferRelativeResize="0"/>
          <p:nvPr/>
        </p:nvPicPr>
        <p:blipFill>
          <a:blip r:embed="rId7">
            <a:alphaModFix/>
          </a:blip>
          <a:stretch>
            <a:fillRect/>
          </a:stretch>
        </p:blipFill>
        <p:spPr>
          <a:xfrm>
            <a:off x="4713233" y="4023879"/>
            <a:ext cx="899451" cy="902988"/>
          </a:xfrm>
          <a:prstGeom prst="rect">
            <a:avLst/>
          </a:prstGeom>
          <a:noFill/>
          <a:ln>
            <a:noFill/>
          </a:ln>
        </p:spPr>
      </p:pic>
      <p:pic>
        <p:nvPicPr>
          <p:cNvPr id="66" name="Google Shape;66;p13"/>
          <p:cNvPicPr preferRelativeResize="0"/>
          <p:nvPr/>
        </p:nvPicPr>
        <p:blipFill>
          <a:blip r:embed="rId8">
            <a:alphaModFix/>
          </a:blip>
          <a:stretch>
            <a:fillRect/>
          </a:stretch>
        </p:blipFill>
        <p:spPr>
          <a:xfrm>
            <a:off x="5164866" y="3880241"/>
            <a:ext cx="897092" cy="902987"/>
          </a:xfrm>
          <a:prstGeom prst="rect">
            <a:avLst/>
          </a:prstGeom>
          <a:noFill/>
          <a:ln>
            <a:noFill/>
          </a:ln>
        </p:spPr>
      </p:pic>
      <p:pic>
        <p:nvPicPr>
          <p:cNvPr id="67" name="Google Shape;67;p13"/>
          <p:cNvPicPr preferRelativeResize="0"/>
          <p:nvPr/>
        </p:nvPicPr>
        <p:blipFill>
          <a:blip r:embed="rId9">
            <a:alphaModFix/>
          </a:blip>
          <a:stretch>
            <a:fillRect/>
          </a:stretch>
        </p:blipFill>
        <p:spPr>
          <a:xfrm>
            <a:off x="5669742" y="3727803"/>
            <a:ext cx="897092" cy="902987"/>
          </a:xfrm>
          <a:prstGeom prst="rect">
            <a:avLst/>
          </a:prstGeom>
          <a:noFill/>
          <a:ln>
            <a:noFill/>
          </a:ln>
        </p:spPr>
      </p:pic>
      <p:sp>
        <p:nvSpPr>
          <p:cNvPr id="68" name="Google Shape;68;p13"/>
          <p:cNvSpPr/>
          <p:nvPr/>
        </p:nvSpPr>
        <p:spPr>
          <a:xfrm rot="5400000" flipH="1">
            <a:off x="3100633" y="2970667"/>
            <a:ext cx="742400" cy="2482800"/>
          </a:xfrm>
          <a:prstGeom prst="bentArrow">
            <a:avLst>
              <a:gd name="adj1" fmla="val 17315"/>
              <a:gd name="adj2" fmla="val 23161"/>
              <a:gd name="adj3" fmla="val 36056"/>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9" name="Google Shape;69;p13"/>
          <p:cNvSpPr txBox="1"/>
          <p:nvPr/>
        </p:nvSpPr>
        <p:spPr>
          <a:xfrm>
            <a:off x="2381336" y="5222946"/>
            <a:ext cx="2349170" cy="861542"/>
          </a:xfrm>
          <a:prstGeom prst="rect">
            <a:avLst/>
          </a:prstGeom>
          <a:noFill/>
          <a:ln>
            <a:noFill/>
          </a:ln>
        </p:spPr>
        <p:txBody>
          <a:bodyPr spcFirstLastPara="1" wrap="square" lIns="121900" tIns="121900" rIns="121900" bIns="121900" anchor="t" anchorCtr="0">
            <a:spAutoFit/>
          </a:bodyPr>
          <a:lstStyle/>
          <a:p>
            <a:r>
              <a:rPr lang="en" sz="1333" i="1" dirty="0"/>
              <a:t>Time-specific (year or decade) climate averages + other static env raster stacks</a:t>
            </a:r>
            <a:endParaRPr sz="1333" i="1" dirty="0"/>
          </a:p>
        </p:txBody>
      </p:sp>
      <p:sp>
        <p:nvSpPr>
          <p:cNvPr id="70" name="Google Shape;70;p13"/>
          <p:cNvSpPr txBox="1"/>
          <p:nvPr/>
        </p:nvSpPr>
        <p:spPr>
          <a:xfrm>
            <a:off x="11183" y="965627"/>
            <a:ext cx="1532501" cy="861542"/>
          </a:xfrm>
          <a:prstGeom prst="rect">
            <a:avLst/>
          </a:prstGeom>
          <a:noFill/>
          <a:ln>
            <a:noFill/>
          </a:ln>
        </p:spPr>
        <p:txBody>
          <a:bodyPr spcFirstLastPara="1" wrap="square" lIns="121900" tIns="121900" rIns="121900" bIns="121900" anchor="t" anchorCtr="0">
            <a:spAutoFit/>
          </a:bodyPr>
          <a:lstStyle/>
          <a:p>
            <a:r>
              <a:rPr lang="en" sz="1333" i="1" dirty="0"/>
              <a:t>Species presence locations (filtered by year/decade)</a:t>
            </a:r>
            <a:endParaRPr sz="1333" i="1" dirty="0"/>
          </a:p>
        </p:txBody>
      </p:sp>
      <p:sp>
        <p:nvSpPr>
          <p:cNvPr id="71" name="Google Shape;71;p13"/>
          <p:cNvSpPr txBox="1"/>
          <p:nvPr/>
        </p:nvSpPr>
        <p:spPr>
          <a:xfrm>
            <a:off x="3544167" y="723600"/>
            <a:ext cx="1706400" cy="451302"/>
          </a:xfrm>
          <a:prstGeom prst="rect">
            <a:avLst/>
          </a:prstGeom>
          <a:noFill/>
          <a:ln>
            <a:noFill/>
          </a:ln>
        </p:spPr>
        <p:txBody>
          <a:bodyPr spcFirstLastPara="1" wrap="square" lIns="121900" tIns="121900" rIns="121900" bIns="121900" anchor="t" anchorCtr="0">
            <a:spAutoFit/>
          </a:bodyPr>
          <a:lstStyle/>
          <a:p>
            <a:endParaRPr sz="1333"/>
          </a:p>
        </p:txBody>
      </p:sp>
      <p:sp>
        <p:nvSpPr>
          <p:cNvPr id="72" name="Google Shape;72;p13"/>
          <p:cNvSpPr/>
          <p:nvPr/>
        </p:nvSpPr>
        <p:spPr>
          <a:xfrm>
            <a:off x="3620199" y="119922"/>
            <a:ext cx="2645711" cy="1169787"/>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dirty="0">
                <a:solidFill>
                  <a:schemeClr val="dk1"/>
                </a:solidFill>
              </a:rPr>
              <a:t>Randomly generated background locations</a:t>
            </a:r>
          </a:p>
          <a:p>
            <a:pPr algn="ctr"/>
            <a:r>
              <a:rPr lang="en" sz="1333" dirty="0">
                <a:solidFill>
                  <a:schemeClr val="dk1"/>
                </a:solidFill>
              </a:rPr>
              <a:t>(proportional to # of presence points collected for given year/decade)</a:t>
            </a:r>
            <a:endParaRPr sz="2400" dirty="0"/>
          </a:p>
        </p:txBody>
      </p:sp>
      <p:sp>
        <p:nvSpPr>
          <p:cNvPr id="73" name="Google Shape;73;p13"/>
          <p:cNvSpPr/>
          <p:nvPr/>
        </p:nvSpPr>
        <p:spPr>
          <a:xfrm>
            <a:off x="3063317" y="634833"/>
            <a:ext cx="419600" cy="4196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4" name="Google Shape;74;p13"/>
          <p:cNvSpPr txBox="1"/>
          <p:nvPr/>
        </p:nvSpPr>
        <p:spPr>
          <a:xfrm>
            <a:off x="2097933" y="2660067"/>
            <a:ext cx="1767834" cy="861542"/>
          </a:xfrm>
          <a:prstGeom prst="rect">
            <a:avLst/>
          </a:prstGeom>
          <a:noFill/>
          <a:ln>
            <a:noFill/>
          </a:ln>
        </p:spPr>
        <p:txBody>
          <a:bodyPr spcFirstLastPara="1" wrap="square" lIns="121900" tIns="121900" rIns="121900" bIns="121900" anchor="t" anchorCtr="0">
            <a:spAutoFit/>
          </a:bodyPr>
          <a:lstStyle/>
          <a:p>
            <a:r>
              <a:rPr lang="en" sz="1333" i="1" dirty="0"/>
              <a:t>Extract env values </a:t>
            </a:r>
            <a:endParaRPr sz="1333" i="1" dirty="0"/>
          </a:p>
          <a:p>
            <a:r>
              <a:rPr lang="en" sz="1333" i="1" dirty="0"/>
              <a:t>to presence and</a:t>
            </a:r>
            <a:endParaRPr sz="1333" i="1" dirty="0"/>
          </a:p>
          <a:p>
            <a:r>
              <a:rPr lang="en" sz="1333" i="1" dirty="0"/>
              <a:t>background locations</a:t>
            </a:r>
            <a:endParaRPr sz="1333" i="1" dirty="0"/>
          </a:p>
        </p:txBody>
      </p:sp>
      <p:sp>
        <p:nvSpPr>
          <p:cNvPr id="75" name="Google Shape;75;p13"/>
          <p:cNvSpPr/>
          <p:nvPr/>
        </p:nvSpPr>
        <p:spPr>
          <a:xfrm>
            <a:off x="6881068" y="2613536"/>
            <a:ext cx="1524096" cy="1340568"/>
          </a:xfrm>
          <a:prstGeom prst="flowChartDocument">
            <a:avLst/>
          </a:prstGeom>
          <a:solidFill>
            <a:srgbClr val="D9D2E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dirty="0"/>
              <a:t>Time-specific SWD (sample with data) object</a:t>
            </a:r>
            <a:endParaRPr sz="1600" dirty="0"/>
          </a:p>
        </p:txBody>
      </p:sp>
      <p:sp>
        <p:nvSpPr>
          <p:cNvPr id="76" name="Google Shape;76;p13"/>
          <p:cNvSpPr/>
          <p:nvPr/>
        </p:nvSpPr>
        <p:spPr>
          <a:xfrm rot="-5404167">
            <a:off x="6205906" y="2725391"/>
            <a:ext cx="330000" cy="896945"/>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7" name="Google Shape;77;p13"/>
          <p:cNvSpPr/>
          <p:nvPr/>
        </p:nvSpPr>
        <p:spPr>
          <a:xfrm rot="-5404167">
            <a:off x="10454174" y="2897852"/>
            <a:ext cx="330000" cy="551495"/>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8" name="Google Shape;78;p13"/>
          <p:cNvSpPr txBox="1"/>
          <p:nvPr/>
        </p:nvSpPr>
        <p:spPr>
          <a:xfrm>
            <a:off x="9073333" y="2028201"/>
            <a:ext cx="2482800" cy="492402"/>
          </a:xfrm>
          <a:prstGeom prst="rect">
            <a:avLst/>
          </a:prstGeom>
          <a:noFill/>
          <a:ln>
            <a:noFill/>
          </a:ln>
        </p:spPr>
        <p:txBody>
          <a:bodyPr spcFirstLastPara="1" wrap="square" lIns="121900" tIns="121900" rIns="121900" bIns="121900" anchor="t" anchorCtr="0">
            <a:spAutoFit/>
          </a:bodyPr>
          <a:lstStyle/>
          <a:p>
            <a:pPr algn="ctr"/>
            <a:endParaRPr sz="1600"/>
          </a:p>
        </p:txBody>
      </p:sp>
      <p:sp>
        <p:nvSpPr>
          <p:cNvPr id="79" name="Google Shape;79;p13"/>
          <p:cNvSpPr/>
          <p:nvPr/>
        </p:nvSpPr>
        <p:spPr>
          <a:xfrm>
            <a:off x="10924137" y="2619400"/>
            <a:ext cx="1110796" cy="1108400"/>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dirty="0">
                <a:solidFill>
                  <a:schemeClr val="dk1"/>
                </a:solidFill>
              </a:rPr>
              <a:t>Split into train and test data sets</a:t>
            </a:r>
            <a:endParaRPr sz="2400" dirty="0"/>
          </a:p>
        </p:txBody>
      </p:sp>
      <p:sp>
        <p:nvSpPr>
          <p:cNvPr id="80" name="Google Shape;80;p13"/>
          <p:cNvSpPr txBox="1"/>
          <p:nvPr/>
        </p:nvSpPr>
        <p:spPr>
          <a:xfrm>
            <a:off x="5742527" y="2639536"/>
            <a:ext cx="1443200" cy="451302"/>
          </a:xfrm>
          <a:prstGeom prst="rect">
            <a:avLst/>
          </a:prstGeom>
          <a:noFill/>
          <a:ln>
            <a:noFill/>
          </a:ln>
        </p:spPr>
        <p:txBody>
          <a:bodyPr spcFirstLastPara="1" wrap="square" lIns="121900" tIns="121900" rIns="121900" bIns="121900" anchor="t" anchorCtr="0">
            <a:spAutoFit/>
          </a:bodyPr>
          <a:lstStyle/>
          <a:p>
            <a:r>
              <a:rPr lang="en" sz="1300" i="1" dirty="0"/>
              <a:t>prepareSWD</a:t>
            </a:r>
            <a:r>
              <a:rPr lang="en" sz="1333" i="1" dirty="0"/>
              <a:t>()</a:t>
            </a:r>
            <a:endParaRPr sz="1333" i="1" dirty="0"/>
          </a:p>
        </p:txBody>
      </p:sp>
      <p:sp>
        <p:nvSpPr>
          <p:cNvPr id="81" name="Google Shape;81;p13"/>
          <p:cNvSpPr txBox="1"/>
          <p:nvPr/>
        </p:nvSpPr>
        <p:spPr>
          <a:xfrm>
            <a:off x="10226130" y="2420951"/>
            <a:ext cx="850554" cy="646290"/>
          </a:xfrm>
          <a:prstGeom prst="rect">
            <a:avLst/>
          </a:prstGeom>
          <a:noFill/>
          <a:ln>
            <a:noFill/>
          </a:ln>
        </p:spPr>
        <p:txBody>
          <a:bodyPr spcFirstLastPara="1" wrap="square" lIns="121900" tIns="121900" rIns="121900" bIns="121900" anchor="t" anchorCtr="0">
            <a:spAutoFit/>
          </a:bodyPr>
          <a:lstStyle/>
          <a:p>
            <a:r>
              <a:rPr lang="en-US" sz="1300" i="1" dirty="0"/>
              <a:t>T</a:t>
            </a:r>
            <a:r>
              <a:rPr lang="en" sz="1300" i="1" dirty="0"/>
              <a:t>rainValTest()</a:t>
            </a:r>
            <a:endParaRPr sz="1300" i="1" dirty="0"/>
          </a:p>
        </p:txBody>
      </p:sp>
      <p:sp>
        <p:nvSpPr>
          <p:cNvPr id="4" name="TextBox 3">
            <a:extLst>
              <a:ext uri="{FF2B5EF4-FFF2-40B4-BE49-F238E27FC236}">
                <a16:creationId xmlns:a16="http://schemas.microsoft.com/office/drawing/2014/main" id="{C41D77F3-A13C-ED95-4227-2307DF22C050}"/>
              </a:ext>
            </a:extLst>
          </p:cNvPr>
          <p:cNvSpPr txBox="1"/>
          <p:nvPr/>
        </p:nvSpPr>
        <p:spPr>
          <a:xfrm>
            <a:off x="5200101" y="4991619"/>
            <a:ext cx="3873232" cy="1107996"/>
          </a:xfrm>
          <a:prstGeom prst="rect">
            <a:avLst/>
          </a:prstGeom>
          <a:noFill/>
        </p:spPr>
        <p:txBody>
          <a:bodyPr wrap="square" rtlCol="0">
            <a:spAutoFit/>
          </a:bodyPr>
          <a:lstStyle/>
          <a:p>
            <a:r>
              <a:rPr lang="en-US" sz="2200" b="1" dirty="0"/>
              <a:t>Per timestep (e.g., 1910s, 1920s, … 2010s), depending on presence location availability</a:t>
            </a:r>
          </a:p>
        </p:txBody>
      </p:sp>
      <p:sp>
        <p:nvSpPr>
          <p:cNvPr id="34" name="Google Shape;75;p13">
            <a:extLst>
              <a:ext uri="{FF2B5EF4-FFF2-40B4-BE49-F238E27FC236}">
                <a16:creationId xmlns:a16="http://schemas.microsoft.com/office/drawing/2014/main" id="{AA7803EB-3DEC-36C4-E4F2-5EDBAB02FB0C}"/>
              </a:ext>
            </a:extLst>
          </p:cNvPr>
          <p:cNvSpPr/>
          <p:nvPr/>
        </p:nvSpPr>
        <p:spPr>
          <a:xfrm>
            <a:off x="9026249" y="2294176"/>
            <a:ext cx="1214769" cy="1798291"/>
          </a:xfrm>
          <a:prstGeom prst="flowChartDocument">
            <a:avLst/>
          </a:prstGeom>
          <a:solidFill>
            <a:srgbClr val="D9D2E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dirty="0"/>
              <a:t>One SWD object with combined/pooled data</a:t>
            </a:r>
            <a:endParaRPr sz="1600" dirty="0"/>
          </a:p>
        </p:txBody>
      </p:sp>
      <p:sp>
        <p:nvSpPr>
          <p:cNvPr id="35" name="Google Shape;76;p13">
            <a:extLst>
              <a:ext uri="{FF2B5EF4-FFF2-40B4-BE49-F238E27FC236}">
                <a16:creationId xmlns:a16="http://schemas.microsoft.com/office/drawing/2014/main" id="{03028D7F-DAF3-8358-3EEB-1DC7DD684632}"/>
              </a:ext>
            </a:extLst>
          </p:cNvPr>
          <p:cNvSpPr/>
          <p:nvPr/>
        </p:nvSpPr>
        <p:spPr>
          <a:xfrm rot="-5404167">
            <a:off x="8522856" y="2875845"/>
            <a:ext cx="330000" cy="48536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 name="TextBox 4">
            <a:extLst>
              <a:ext uri="{FF2B5EF4-FFF2-40B4-BE49-F238E27FC236}">
                <a16:creationId xmlns:a16="http://schemas.microsoft.com/office/drawing/2014/main" id="{34DA45A0-B0E8-AD99-4166-27DC95267428}"/>
              </a:ext>
            </a:extLst>
          </p:cNvPr>
          <p:cNvSpPr txBox="1"/>
          <p:nvPr/>
        </p:nvSpPr>
        <p:spPr>
          <a:xfrm>
            <a:off x="7889599" y="2310096"/>
            <a:ext cx="1110753" cy="307777"/>
          </a:xfrm>
          <a:prstGeom prst="rect">
            <a:avLst/>
          </a:prstGeom>
          <a:noFill/>
        </p:spPr>
        <p:txBody>
          <a:bodyPr wrap="none" rtlCol="0">
            <a:spAutoFit/>
          </a:bodyPr>
          <a:lstStyle/>
          <a:p>
            <a:r>
              <a:rPr lang="en-US" sz="1400" i="1" dirty="0" err="1"/>
              <a:t>mergeSWD</a:t>
            </a:r>
            <a:r>
              <a:rPr lang="en-US" sz="1400" i="1" dirty="0"/>
              <a:t>()</a:t>
            </a:r>
          </a:p>
        </p:txBody>
      </p:sp>
      <p:sp>
        <p:nvSpPr>
          <p:cNvPr id="38" name="Google Shape;55;p13">
            <a:extLst>
              <a:ext uri="{FF2B5EF4-FFF2-40B4-BE49-F238E27FC236}">
                <a16:creationId xmlns:a16="http://schemas.microsoft.com/office/drawing/2014/main" id="{CAB91ECE-9199-292A-89FA-9F8A43AD2AD7}"/>
              </a:ext>
            </a:extLst>
          </p:cNvPr>
          <p:cNvSpPr/>
          <p:nvPr/>
        </p:nvSpPr>
        <p:spPr>
          <a:xfrm>
            <a:off x="11314474" y="3806044"/>
            <a:ext cx="330121" cy="612517"/>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9" name="Google Shape;79;p13">
            <a:extLst>
              <a:ext uri="{FF2B5EF4-FFF2-40B4-BE49-F238E27FC236}">
                <a16:creationId xmlns:a16="http://schemas.microsoft.com/office/drawing/2014/main" id="{EAF30271-9AC5-0DD2-4595-8D9BCAB82B09}"/>
              </a:ext>
            </a:extLst>
          </p:cNvPr>
          <p:cNvSpPr/>
          <p:nvPr/>
        </p:nvSpPr>
        <p:spPr>
          <a:xfrm>
            <a:off x="9095975" y="4485218"/>
            <a:ext cx="3028404" cy="1682670"/>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450" dirty="0">
                <a:solidFill>
                  <a:schemeClr val="dk1"/>
                </a:solidFill>
              </a:rPr>
              <a:t>Rest of workflow, including initial cross-validation Maxent model, hyperparameter tuning, </a:t>
            </a:r>
            <a:r>
              <a:rPr lang="en-US" sz="1400" dirty="0">
                <a:solidFill>
                  <a:schemeClr val="dk1"/>
                </a:solidFill>
              </a:rPr>
              <a:t>nested cross-validation testing, </a:t>
            </a:r>
            <a:r>
              <a:rPr lang="en" sz="1450" dirty="0">
                <a:solidFill>
                  <a:schemeClr val="dk1"/>
                </a:solidFill>
              </a:rPr>
              <a:t>final Maxent model, and distribution prediction (on recent climate averages + static env vars)</a:t>
            </a:r>
            <a:endParaRPr sz="1450" dirty="0"/>
          </a:p>
        </p:txBody>
      </p:sp>
      <p:sp>
        <p:nvSpPr>
          <p:cNvPr id="37" name="TextBox 36">
            <a:extLst>
              <a:ext uri="{FF2B5EF4-FFF2-40B4-BE49-F238E27FC236}">
                <a16:creationId xmlns:a16="http://schemas.microsoft.com/office/drawing/2014/main" id="{B8020B17-6120-2C28-3FE9-FD6C56B60383}"/>
              </a:ext>
            </a:extLst>
          </p:cNvPr>
          <p:cNvSpPr txBox="1"/>
          <p:nvPr/>
        </p:nvSpPr>
        <p:spPr>
          <a:xfrm>
            <a:off x="6703707" y="161502"/>
            <a:ext cx="5488293" cy="1292662"/>
          </a:xfrm>
          <a:prstGeom prst="rect">
            <a:avLst/>
          </a:prstGeom>
          <a:noFill/>
        </p:spPr>
        <p:txBody>
          <a:bodyPr wrap="square" rtlCol="0">
            <a:spAutoFit/>
          </a:bodyPr>
          <a:lstStyle/>
          <a:p>
            <a:pPr algn="ctr"/>
            <a:r>
              <a:rPr lang="en-US" sz="2600" b="1" dirty="0"/>
              <a:t>Dynamic Maxent SDM </a:t>
            </a:r>
          </a:p>
          <a:p>
            <a:pPr algn="ctr"/>
            <a:r>
              <a:rPr lang="en-US" sz="2600" b="1" dirty="0"/>
              <a:t>(with pooled time-specific climate values) workflow</a:t>
            </a:r>
            <a:endParaRPr lang="en-US" sz="2600" b="1" i="1" dirty="0"/>
          </a:p>
        </p:txBody>
      </p:sp>
      <p:pic>
        <p:nvPicPr>
          <p:cNvPr id="6" name="Picture 5" descr="Qr code&#10;&#10;Description automatically generated">
            <a:extLst>
              <a:ext uri="{FF2B5EF4-FFF2-40B4-BE49-F238E27FC236}">
                <a16:creationId xmlns:a16="http://schemas.microsoft.com/office/drawing/2014/main" id="{7CA3C8A6-7AC3-13D1-1CD1-DA427D436C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00108" y="6308436"/>
            <a:ext cx="484866" cy="484866"/>
          </a:xfrm>
          <a:prstGeom prst="rect">
            <a:avLst/>
          </a:prstGeom>
        </p:spPr>
      </p:pic>
    </p:spTree>
    <p:extLst>
      <p:ext uri="{BB962C8B-B14F-4D97-AF65-F5344CB8AC3E}">
        <p14:creationId xmlns:p14="http://schemas.microsoft.com/office/powerpoint/2010/main" val="2640757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low confidence">
            <a:extLst>
              <a:ext uri="{FF2B5EF4-FFF2-40B4-BE49-F238E27FC236}">
                <a16:creationId xmlns:a16="http://schemas.microsoft.com/office/drawing/2014/main" id="{689126C1-4695-102B-CF91-17CC379F9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855" y="541350"/>
            <a:ext cx="10309412" cy="5309734"/>
          </a:xfrm>
          <a:prstGeom prst="rect">
            <a:avLst/>
          </a:prstGeom>
        </p:spPr>
      </p:pic>
      <p:sp>
        <p:nvSpPr>
          <p:cNvPr id="6" name="TextBox 5">
            <a:extLst>
              <a:ext uri="{FF2B5EF4-FFF2-40B4-BE49-F238E27FC236}">
                <a16:creationId xmlns:a16="http://schemas.microsoft.com/office/drawing/2014/main" id="{278C2207-BE9B-96B8-C1C7-3A7FDF2396CD}"/>
              </a:ext>
            </a:extLst>
          </p:cNvPr>
          <p:cNvSpPr txBox="1"/>
          <p:nvPr/>
        </p:nvSpPr>
        <p:spPr>
          <a:xfrm>
            <a:off x="528855" y="17253"/>
            <a:ext cx="11134289" cy="461665"/>
          </a:xfrm>
          <a:prstGeom prst="rect">
            <a:avLst/>
          </a:prstGeom>
          <a:noFill/>
        </p:spPr>
        <p:txBody>
          <a:bodyPr wrap="square">
            <a:spAutoFit/>
          </a:bodyPr>
          <a:lstStyle/>
          <a:p>
            <a:pPr algn="ctr"/>
            <a:r>
              <a:rPr lang="en-US" sz="2400" dirty="0"/>
              <a:t>Example of how environmental data are processed in static vs. dynamic SDM workflows </a:t>
            </a:r>
          </a:p>
        </p:txBody>
      </p:sp>
      <p:sp>
        <p:nvSpPr>
          <p:cNvPr id="8" name="TextBox 7">
            <a:extLst>
              <a:ext uri="{FF2B5EF4-FFF2-40B4-BE49-F238E27FC236}">
                <a16:creationId xmlns:a16="http://schemas.microsoft.com/office/drawing/2014/main" id="{F0BED2C9-B5CE-CE16-CE4E-56D357A123C1}"/>
              </a:ext>
            </a:extLst>
          </p:cNvPr>
          <p:cNvSpPr txBox="1"/>
          <p:nvPr/>
        </p:nvSpPr>
        <p:spPr>
          <a:xfrm>
            <a:off x="7927675" y="4035202"/>
            <a:ext cx="4097548" cy="1815882"/>
          </a:xfrm>
          <a:prstGeom prst="rect">
            <a:avLst/>
          </a:prstGeom>
          <a:noFill/>
        </p:spPr>
        <p:txBody>
          <a:bodyPr wrap="square">
            <a:spAutoFit/>
          </a:bodyPr>
          <a:lstStyle/>
          <a:p>
            <a:r>
              <a:rPr lang="en-US" sz="1600" b="1" i="0" dirty="0">
                <a:solidFill>
                  <a:srgbClr val="1C1D1E"/>
                </a:solidFill>
                <a:effectLst/>
                <a:latin typeface="Open Sans" panose="020B0604020202020204" pitchFamily="34" charset="0"/>
              </a:rPr>
              <a:t>Credit:</a:t>
            </a:r>
          </a:p>
          <a:p>
            <a:r>
              <a:rPr lang="en-US" sz="1600" b="0" i="0" dirty="0" err="1">
                <a:solidFill>
                  <a:srgbClr val="1C1D1E"/>
                </a:solidFill>
                <a:effectLst/>
                <a:latin typeface="Open Sans" panose="020B0604020202020204" pitchFamily="34" charset="0"/>
              </a:rPr>
              <a:t>Milanesi</a:t>
            </a:r>
            <a:r>
              <a:rPr lang="en-US" sz="1600" b="0" i="0" dirty="0">
                <a:solidFill>
                  <a:srgbClr val="1C1D1E"/>
                </a:solidFill>
                <a:effectLst/>
                <a:latin typeface="Open Sans" panose="020B0604020202020204" pitchFamily="34" charset="0"/>
              </a:rPr>
              <a:t>, P, Della Rocca, F, Robinson, RA. Integrating dynamic environmental predictors and species occurrences: Toward true dynamic species distribution models. </a:t>
            </a:r>
            <a:r>
              <a:rPr lang="en-US" sz="1600" b="0" i="1" dirty="0" err="1">
                <a:solidFill>
                  <a:srgbClr val="1C1D1E"/>
                </a:solidFill>
                <a:effectLst/>
                <a:latin typeface="Open Sans" panose="020B0604020202020204" pitchFamily="34" charset="0"/>
              </a:rPr>
              <a:t>Ecol</a:t>
            </a:r>
            <a:r>
              <a:rPr lang="en-US" sz="1600" b="0" i="1" dirty="0">
                <a:solidFill>
                  <a:srgbClr val="1C1D1E"/>
                </a:solidFill>
                <a:effectLst/>
                <a:latin typeface="Open Sans" panose="020B0604020202020204" pitchFamily="34" charset="0"/>
              </a:rPr>
              <a:t> </a:t>
            </a:r>
            <a:r>
              <a:rPr lang="en-US" sz="1600" b="0" i="1" dirty="0" err="1">
                <a:solidFill>
                  <a:srgbClr val="1C1D1E"/>
                </a:solidFill>
                <a:effectLst/>
                <a:latin typeface="Open Sans" panose="020B0604020202020204" pitchFamily="34" charset="0"/>
              </a:rPr>
              <a:t>Evol</a:t>
            </a:r>
            <a:r>
              <a:rPr lang="en-US" sz="1600" b="0" i="0" dirty="0">
                <a:solidFill>
                  <a:srgbClr val="1C1D1E"/>
                </a:solidFill>
                <a:effectLst/>
                <a:latin typeface="Open Sans" panose="020B0604020202020204" pitchFamily="34" charset="0"/>
              </a:rPr>
              <a:t>. 2020; 10: 1087–1092. </a:t>
            </a:r>
            <a:r>
              <a:rPr lang="en-US" sz="1600" b="0" i="0" u="none" strike="noStrike" dirty="0">
                <a:solidFill>
                  <a:srgbClr val="005274"/>
                </a:solidFill>
                <a:effectLst/>
                <a:latin typeface="Open Sans" panose="020B0604020202020204" pitchFamily="34" charset="0"/>
                <a:hlinkClick r:id="rId3"/>
              </a:rPr>
              <a:t>https://doi.org/10.1002/ece3.5938</a:t>
            </a:r>
            <a:endParaRPr lang="en-US" sz="1600" dirty="0"/>
          </a:p>
        </p:txBody>
      </p:sp>
      <p:sp>
        <p:nvSpPr>
          <p:cNvPr id="11" name="TextBox 10">
            <a:extLst>
              <a:ext uri="{FF2B5EF4-FFF2-40B4-BE49-F238E27FC236}">
                <a16:creationId xmlns:a16="http://schemas.microsoft.com/office/drawing/2014/main" id="{E536BD11-F903-C2D0-F27C-97D2E2F5AA4E}"/>
              </a:ext>
            </a:extLst>
          </p:cNvPr>
          <p:cNvSpPr txBox="1"/>
          <p:nvPr/>
        </p:nvSpPr>
        <p:spPr>
          <a:xfrm>
            <a:off x="9005977" y="4701396"/>
            <a:ext cx="184731" cy="369332"/>
          </a:xfrm>
          <a:prstGeom prst="rect">
            <a:avLst/>
          </a:prstGeom>
          <a:noFill/>
        </p:spPr>
        <p:txBody>
          <a:bodyPr wrap="none" rtlCol="0">
            <a:spAutoFit/>
          </a:bodyPr>
          <a:lstStyle/>
          <a:p>
            <a:endParaRPr lang="en-US" dirty="0"/>
          </a:p>
        </p:txBody>
      </p:sp>
      <p:pic>
        <p:nvPicPr>
          <p:cNvPr id="7" name="Picture 6" descr="Qr code&#10;&#10;Description automatically generated">
            <a:extLst>
              <a:ext uri="{FF2B5EF4-FFF2-40B4-BE49-F238E27FC236}">
                <a16:creationId xmlns:a16="http://schemas.microsoft.com/office/drawing/2014/main" id="{12993C39-8C3A-7029-92EB-E7CE970EF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9076" y="5966690"/>
            <a:ext cx="745891" cy="745891"/>
          </a:xfrm>
          <a:prstGeom prst="rect">
            <a:avLst/>
          </a:prstGeom>
        </p:spPr>
      </p:pic>
    </p:spTree>
    <p:extLst>
      <p:ext uri="{BB962C8B-B14F-4D97-AF65-F5344CB8AC3E}">
        <p14:creationId xmlns:p14="http://schemas.microsoft.com/office/powerpoint/2010/main" val="3103655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B54DD-8F57-B8DF-2CBB-108B4BBDC177}"/>
              </a:ext>
            </a:extLst>
          </p:cNvPr>
          <p:cNvSpPr>
            <a:spLocks noGrp="1"/>
          </p:cNvSpPr>
          <p:nvPr>
            <p:ph type="title"/>
          </p:nvPr>
        </p:nvSpPr>
        <p:spPr>
          <a:xfrm>
            <a:off x="415600" y="264893"/>
            <a:ext cx="11054350" cy="763600"/>
          </a:xfrm>
        </p:spPr>
        <p:txBody>
          <a:bodyPr>
            <a:normAutofit fontScale="90000"/>
          </a:bodyPr>
          <a:lstStyle/>
          <a:p>
            <a:r>
              <a:rPr lang="en-US" dirty="0"/>
              <a:t>Nested cross-validation for estimating generalization error of final model</a:t>
            </a:r>
          </a:p>
        </p:txBody>
      </p:sp>
      <p:sp>
        <p:nvSpPr>
          <p:cNvPr id="3" name="Text Placeholder 2">
            <a:extLst>
              <a:ext uri="{FF2B5EF4-FFF2-40B4-BE49-F238E27FC236}">
                <a16:creationId xmlns:a16="http://schemas.microsoft.com/office/drawing/2014/main" id="{80D93CBB-283F-9658-7CB5-10329C688D30}"/>
              </a:ext>
            </a:extLst>
          </p:cNvPr>
          <p:cNvSpPr>
            <a:spLocks noGrp="1"/>
          </p:cNvSpPr>
          <p:nvPr>
            <p:ph type="body" idx="1"/>
          </p:nvPr>
        </p:nvSpPr>
        <p:spPr>
          <a:xfrm>
            <a:off x="415600" y="1483244"/>
            <a:ext cx="11360800" cy="4031539"/>
          </a:xfrm>
        </p:spPr>
        <p:txBody>
          <a:bodyPr>
            <a:normAutofit/>
          </a:bodyPr>
          <a:lstStyle/>
          <a:p>
            <a:r>
              <a:rPr lang="en-US" sz="3200" dirty="0"/>
              <a:t>Outer loop (evaluation of model calibration process – i.e., the inner loop):</a:t>
            </a:r>
          </a:p>
          <a:p>
            <a:pPr lvl="1"/>
            <a:r>
              <a:rPr lang="en-US" sz="2800" dirty="0"/>
              <a:t>5-fold random non-spatial cross-validation models (for testing inner-loop models on corresponding withheld test data sets)</a:t>
            </a:r>
          </a:p>
          <a:p>
            <a:r>
              <a:rPr lang="en-US" sz="3200" dirty="0"/>
              <a:t>Inner loop (model calibration process):</a:t>
            </a:r>
          </a:p>
          <a:p>
            <a:pPr lvl="1"/>
            <a:r>
              <a:rPr lang="en-US" sz="2800" dirty="0"/>
              <a:t>4-fold spatial hierarchical checkerboard cross-validation models (for hyperparameter tuning using </a:t>
            </a:r>
            <a:r>
              <a:rPr lang="en-US" sz="2800" dirty="0" err="1"/>
              <a:t>SDMtune’s</a:t>
            </a:r>
            <a:r>
              <a:rPr lang="en-US" sz="2800" dirty="0"/>
              <a:t> </a:t>
            </a:r>
            <a:r>
              <a:rPr lang="en-US" sz="2800" dirty="0" err="1"/>
              <a:t>optimizeModel</a:t>
            </a:r>
            <a:r>
              <a:rPr lang="en-US" sz="2800" dirty="0"/>
              <a:t> genetic algorithm function, choosing optimal hyperparameter combination for a given cross-validation model)</a:t>
            </a:r>
          </a:p>
        </p:txBody>
      </p:sp>
      <p:pic>
        <p:nvPicPr>
          <p:cNvPr id="6" name="Picture 5" descr="Qr code&#10;&#10;Description automatically generated">
            <a:extLst>
              <a:ext uri="{FF2B5EF4-FFF2-40B4-BE49-F238E27FC236}">
                <a16:creationId xmlns:a16="http://schemas.microsoft.com/office/drawing/2014/main" id="{A17F5A16-7189-8102-D9FC-E0DDC22B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1880" y="5899494"/>
            <a:ext cx="813088" cy="813088"/>
          </a:xfrm>
          <a:prstGeom prst="rect">
            <a:avLst/>
          </a:prstGeom>
        </p:spPr>
      </p:pic>
    </p:spTree>
    <p:extLst>
      <p:ext uri="{BB962C8B-B14F-4D97-AF65-F5344CB8AC3E}">
        <p14:creationId xmlns:p14="http://schemas.microsoft.com/office/powerpoint/2010/main" val="500126945"/>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5283</TotalTime>
  <Words>2301</Words>
  <Application>Microsoft Office PowerPoint</Application>
  <PresentationFormat>Widescreen</PresentationFormat>
  <Paragraphs>217</Paragraphs>
  <Slides>40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Open Sans</vt:lpstr>
      <vt:lpstr>Office Theme</vt:lpstr>
      <vt:lpstr>Dynamic distribution modeling of arboviral vesicular stomatitis and its vector, the biting midge (Culicoides spp.):  two case studies</vt:lpstr>
      <vt:lpstr>An introduction</vt:lpstr>
      <vt:lpstr>Research goals and aim of this presentation</vt:lpstr>
      <vt:lpstr>Maxent algorithm used for species distribution / environmental niche modeling workflow</vt:lpstr>
      <vt:lpstr>Dynamic/time-specific distribution modeling</vt:lpstr>
      <vt:lpstr>PowerPoint Presentation</vt:lpstr>
      <vt:lpstr>PowerPoint Presentation</vt:lpstr>
      <vt:lpstr>PowerPoint Presentation</vt:lpstr>
      <vt:lpstr>Nested cross-validation for estimating generalization error of final model</vt:lpstr>
      <vt:lpstr>Hyperparameter tuning for Maxent models via optimizeModel function from SDMtune package</vt:lpstr>
      <vt:lpstr>PowerPoint Presentation</vt:lpstr>
      <vt:lpstr>Evaluation metrics</vt:lpstr>
      <vt:lpstr>Removal of collinear variables vs. native Maxent ML process to account for multicollinearity</vt:lpstr>
      <vt:lpstr>Case study: North American Culicoides species distribution modeling</vt:lpstr>
      <vt:lpstr>PowerPoint Presentation</vt:lpstr>
      <vt:lpstr>PowerPoint Presentation</vt:lpstr>
      <vt:lpstr>Spatial cross-validation folds (k = 4) for final model tuning process</vt:lpstr>
      <vt:lpstr>Final distribution estimates for C. sonorensis (VS vector)</vt:lpstr>
      <vt:lpstr>Final distribution estimates for C. sonorensis (VS vector)</vt:lpstr>
      <vt:lpstr>Final distribution estimates for C. sonorensis (VS vector)</vt:lpstr>
      <vt:lpstr>Final distribution estimates for C. sonorensis (VS vector)</vt:lpstr>
      <vt:lpstr>For comparison… final distribution estimates for Culicoides albertensis, a close relative of C. sonorensis (using same SDM workflow)</vt:lpstr>
      <vt:lpstr>PowerPoint Presentation</vt:lpstr>
      <vt:lpstr>PowerPoint Presentation</vt:lpstr>
      <vt:lpstr>For comparison… final distribution estimates for Culicoides albertensis, a close relative of C. sonorensis (using same SDM workflow)</vt:lpstr>
      <vt:lpstr>Results from nested cross-validation estimated generalization error for model tuning procedure and thus estimated performance of final model</vt:lpstr>
      <vt:lpstr>Case study: Environmental niche modeling of endemic VS in Mexico</vt:lpstr>
      <vt:lpstr>PowerPoint Presentation</vt:lpstr>
      <vt:lpstr>Establishing study (model calibration) area for VS case presences using ecoregions (intersecting/surrounding occurrence points) as boundaries</vt:lpstr>
      <vt:lpstr>Spatial cross-validation folds (k = 4) for final model tuning process</vt:lpstr>
      <vt:lpstr>PowerPoint Presentation</vt:lpstr>
      <vt:lpstr>PowerPoint Presentation</vt:lpstr>
      <vt:lpstr>PowerPoint Presentation</vt:lpstr>
      <vt:lpstr>Final distribution estimates for VS cases in endemic regions of Mexico</vt:lpstr>
      <vt:lpstr>Results from nested cross-validation estimated generalization error for model tuning procedure and thus estimated performance of final model</vt:lpstr>
      <vt:lpstr>Variable importance (average across nested cross-validation outer loop models)</vt:lpstr>
      <vt:lpstr>Multicollinearity and variable importance among environmental variables</vt:lpstr>
      <vt:lpstr>Next steps &amp; future research directions</vt:lpstr>
      <vt:lpstr>Acknowledgements &amp; thanks to…</vt:lpstr>
      <vt:lpstr>Further acknowledgements &amp; disclosures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dc:creator>
  <cp:lastModifiedBy>melanie</cp:lastModifiedBy>
  <cp:revision>166</cp:revision>
  <dcterms:created xsi:type="dcterms:W3CDTF">2023-04-01T21:51:18Z</dcterms:created>
  <dcterms:modified xsi:type="dcterms:W3CDTF">2023-05-30T07:56:34Z</dcterms:modified>
</cp:coreProperties>
</file>