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7" r:id="rId5"/>
    <p:sldId id="289" r:id="rId6"/>
    <p:sldId id="259" r:id="rId7"/>
    <p:sldId id="260" r:id="rId8"/>
    <p:sldId id="293" r:id="rId9"/>
    <p:sldId id="291" r:id="rId10"/>
    <p:sldId id="292" r:id="rId11"/>
    <p:sldId id="285" r:id="rId12"/>
    <p:sldId id="287" r:id="rId13"/>
    <p:sldId id="288" r:id="rId14"/>
    <p:sldId id="290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FFFF"/>
    <a:srgbClr val="8EB4E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93789-36A8-4B15-AD9D-DA94DD2A695F}" v="1" dt="2023-04-25T22:27:30.236"/>
    <p1510:client id="{7DAA2EF7-67DD-4F40-A224-A9083A2E7225}" v="498" dt="2023-04-25T21:43:49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44" autoAdjust="0"/>
  </p:normalViewPr>
  <p:slideViewPr>
    <p:cSldViewPr>
      <p:cViewPr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5T20:14:5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96 0 0,'0'0'24'0'0,"2"-5"-16"0"0,1-10-2 0 0,0 0 1 0 0,-1-1-1 0 0,-1 1 1 0 0,-1-23-1 0 0,0 30-6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5T20:15:4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8432 0 0,'0'0'248'0'0,"0"4"-2"0"0,1 50 582 0 0,22 162 88 0 0,-23-201-894 0 0,2 15 38 0 0,-2-29-60 0 0,0 0 0 0 0,0 0 1 0 0,0 0-1 0 0,0-1 0 0 0,1 1 1 0 0,-1 0-1 0 0,0 0 0 0 0,1-1 1 0 0,-1 1-1 0 0,0 0 0 0 0,1 0 1 0 0,-1-1-1 0 0,1 1 0 0 0,-1 0 1 0 0,1-1-1 0 0,0 1 0 0 0,-1-1 1 0 0,1 1-1 0 0,0-1 0 0 0,-1 1 1 0 0,1-1-1 0 0,0 1 0 0 0,0-1 1 0 0,-1 1-1 0 0,1-1 0 0 0,0 0 1 0 0,1 1-1 0 0,3-1-1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972F-396C-499C-9919-7EC4D2DB4E8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5CF9D-0A50-4070-8973-2B9EB2EC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62A3-79AD-4FB3-8FEF-A3D6D90DCFAE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E485-87E7-4DA2-ABD3-66751089EF64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91FE-D317-4202-A0BB-57DB069A4831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0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2D01-5F23-440E-A701-447B4F185C3D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5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35DF-CF61-4FE2-A860-58EC8D1D6CE5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B1AE-F81F-4C2E-AE95-0BF0C88DE33F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6105-120F-48DD-844E-77230DE1C295}" type="datetime1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965-F75F-48C3-B1B6-5EEBE7284F2D}" type="datetime1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9E95-784F-49EC-9F0A-146123C3BCD4}" type="datetime1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2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22A6-7C0E-4F63-833B-4143EE7675E8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5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ECC2-5FD4-4000-8EA9-2E9D80018DF5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9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8784-47C9-4341-AF81-224D8789D14F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BOSCv0.1 - Carton, Eisner, Leuliette, Byrne, Grodsky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F4CA-7784-4229-95C0-46927526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7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067/GHGPN-4FO02" TargetMode="External"/><Relationship Id="rId2" Type="http://schemas.openxmlformats.org/officeDocument/2006/relationships/hyperlink" Target="https://doi.org/10.5067/OSCAR-25I2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48670/moi-0004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07" y="2129712"/>
            <a:ext cx="9505165" cy="994636"/>
          </a:xfrm>
          <a:solidFill>
            <a:srgbClr val="8EB4E3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b="0" i="0" dirty="0">
                <a:solidFill>
                  <a:schemeClr val="tx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The Development of a New Daily Global Mesoscale Blended Ocean Surface Currents (BOSC) Product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Verdana"/>
              </a:rPr>
            </a:b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Joint Polar Satellite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108175"/>
            <a:ext cx="690562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2" y="5517231"/>
            <a:ext cx="850666" cy="1069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1</a:t>
            </a:fld>
            <a:endParaRPr lang="en-US"/>
          </a:p>
        </p:txBody>
      </p:sp>
      <p:pic>
        <p:nvPicPr>
          <p:cNvPr id="4100" name="Picture 4" descr="National Oceanic and Atmospheric Administration (NOAA) log… | Flic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108175"/>
            <a:ext cx="715560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enter for Research and Exploration in Space Sciences &amp;amp; Technology 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63" y="108175"/>
            <a:ext cx="705733" cy="7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48E8315D-3188-37DE-E036-4C44057DF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" y="15408"/>
            <a:ext cx="2374776" cy="1069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9355-2E25-760C-8FF1-60B7612553A4}"/>
              </a:ext>
            </a:extLst>
          </p:cNvPr>
          <p:cNvSpPr txBox="1"/>
          <p:nvPr/>
        </p:nvSpPr>
        <p:spPr>
          <a:xfrm>
            <a:off x="210107" y="3387164"/>
            <a:ext cx="5370023" cy="71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Shaun Eisner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[1], James Carton [1], Eric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Leuliette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[2], Dierdre Byrne [2],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Semyon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Grodsky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[1]</a:t>
            </a:r>
            <a:endParaRPr lang="en-US" sz="2000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9C092-A9FF-15B2-F845-94C65C88DD2B}"/>
              </a:ext>
            </a:extLst>
          </p:cNvPr>
          <p:cNvSpPr txBox="1"/>
          <p:nvPr/>
        </p:nvSpPr>
        <p:spPr>
          <a:xfrm>
            <a:off x="210107" y="4316932"/>
            <a:ext cx="9877648" cy="529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[1]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 Department of Atmospheric and Oceanic Sciences, University of Maryland, College Park, College Park, MD, USA</a:t>
            </a:r>
          </a:p>
          <a:p>
            <a:r>
              <a:rPr lang="en-US" sz="14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[2]</a:t>
            </a:r>
            <a:r>
              <a:rPr lang="en-US" sz="1400" i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Lab for Satellite Altimetry, National Oceanic a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nd Atmospheric Administration, College Park, MD, USA</a:t>
            </a:r>
            <a:endParaRPr lang="en-US" sz="1400" i="1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4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7DA3-C046-9C76-62AC-C9B80F81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75" y="122228"/>
            <a:ext cx="7283148" cy="48642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Equatorial Pacific: Tropical Instability Waves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1A8BF-9DA9-1F14-F1FF-5CAF764F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F5006-E7A9-0396-4AC8-78375ACC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BOSCv0.1 - Carton, Eisner, </a:t>
            </a:r>
            <a:r>
              <a:rPr lang="en-US" dirty="0" err="1"/>
              <a:t>Leuliette</a:t>
            </a:r>
            <a:r>
              <a:rPr lang="en-US" dirty="0"/>
              <a:t>, Byrne, </a:t>
            </a:r>
            <a:r>
              <a:rPr lang="en-US" dirty="0" err="1"/>
              <a:t>Grodsky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009E17-E452-74E8-983B-53A4207E055A}"/>
              </a:ext>
            </a:extLst>
          </p:cNvPr>
          <p:cNvGrpSpPr/>
          <p:nvPr/>
        </p:nvGrpSpPr>
        <p:grpSpPr>
          <a:xfrm>
            <a:off x="0" y="603718"/>
            <a:ext cx="6908804" cy="5793451"/>
            <a:chOff x="1074892" y="644393"/>
            <a:chExt cx="6908804" cy="5793451"/>
          </a:xfrm>
        </p:grpSpPr>
        <p:pic>
          <p:nvPicPr>
            <p:cNvPr id="6" name="Picture 5" descr="A picture containing text, screenshot, colorfulness&#10;&#10;Description automatically generated">
              <a:extLst>
                <a:ext uri="{FF2B5EF4-FFF2-40B4-BE49-F238E27FC236}">
                  <a16:creationId xmlns:a16="http://schemas.microsoft.com/office/drawing/2014/main" id="{9BDA91A7-7FC8-7DBC-C3DF-E6CF978C2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559" y="901238"/>
              <a:ext cx="5889408" cy="5167274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6E02B01-EDD6-E321-C311-C65DA2732077}"/>
                </a:ext>
              </a:extLst>
            </p:cNvPr>
            <p:cNvCxnSpPr/>
            <p:nvPr/>
          </p:nvCxnSpPr>
          <p:spPr>
            <a:xfrm>
              <a:off x="1541934" y="1039642"/>
              <a:ext cx="0" cy="4933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92F3D8-B7F3-B3A1-31DE-C4917E8ED3B0}"/>
                </a:ext>
              </a:extLst>
            </p:cNvPr>
            <p:cNvSpPr txBox="1"/>
            <p:nvPr/>
          </p:nvSpPr>
          <p:spPr>
            <a:xfrm rot="16200000">
              <a:off x="863589" y="2956496"/>
              <a:ext cx="987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F2C7592-E648-B127-7016-1508B153143B}"/>
                </a:ext>
              </a:extLst>
            </p:cNvPr>
            <p:cNvGrpSpPr/>
            <p:nvPr/>
          </p:nvGrpSpPr>
          <p:grpSpPr>
            <a:xfrm>
              <a:off x="3400424" y="1043844"/>
              <a:ext cx="2360810" cy="3105430"/>
              <a:chOff x="3400424" y="1043844"/>
              <a:chExt cx="2360810" cy="3105430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1779F3A-B26C-4BE1-E02C-19F0E5211F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0862" y="1129800"/>
                <a:ext cx="1090372" cy="301947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BBDA2328-FBAB-FDB7-CE62-541BE19E92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46827" y="1110840"/>
                <a:ext cx="1094949" cy="303843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FD2D4CF-5CB5-C2C8-303C-8530DBFE6F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1663" y="1082082"/>
                <a:ext cx="1090372" cy="301947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ABBFD58-9D4B-242A-5198-1DE76E2D3E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1922" y="1072602"/>
                <a:ext cx="1094949" cy="303843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D82C212E-A9A2-5AE3-2BE3-A5BF1887CD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0424" y="1043844"/>
                <a:ext cx="909245" cy="305771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7E05D8-8500-F211-68C5-BEC7BDE58603}"/>
                </a:ext>
              </a:extLst>
            </p:cNvPr>
            <p:cNvSpPr txBox="1"/>
            <p:nvPr/>
          </p:nvSpPr>
          <p:spPr>
            <a:xfrm rot="16200000">
              <a:off x="5373804" y="3249424"/>
              <a:ext cx="481967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-40                    -26	                    -13                      0                       13                     26                      40</a:t>
              </a:r>
            </a:p>
            <a:p>
              <a:r>
                <a:rPr lang="en-US" sz="1000" dirty="0"/>
                <a:t>		         V (cm/s)</a:t>
              </a:r>
              <a:r>
                <a:rPr lang="en-US" sz="10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398993-6149-1F55-57F1-0A3BEF3D1CB9}"/>
                </a:ext>
              </a:extLst>
            </p:cNvPr>
            <p:cNvSpPr txBox="1"/>
            <p:nvPr/>
          </p:nvSpPr>
          <p:spPr>
            <a:xfrm>
              <a:off x="1871479" y="5913470"/>
              <a:ext cx="470857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-160	                  -140</a:t>
              </a:r>
              <a:r>
                <a:rPr lang="en-US" sz="1000" dirty="0"/>
                <a:t>	</a:t>
              </a:r>
              <a:r>
                <a:rPr lang="en-US" sz="10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                                  -120	                    -100</a:t>
              </a:r>
            </a:p>
            <a:p>
              <a:r>
                <a:rPr lang="en-US" sz="1000" dirty="0"/>
                <a:t>		               Lon (deg east)</a:t>
              </a:r>
              <a:endPara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26F9CF-0A68-121F-AD66-561E0392171F}"/>
                </a:ext>
              </a:extLst>
            </p:cNvPr>
            <p:cNvSpPr txBox="1"/>
            <p:nvPr/>
          </p:nvSpPr>
          <p:spPr>
            <a:xfrm>
              <a:off x="1074892" y="644393"/>
              <a:ext cx="156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Jan. 2020</a:t>
              </a:r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C4DACC-3B93-C648-AC18-DB92B908B44F}"/>
                </a:ext>
              </a:extLst>
            </p:cNvPr>
            <p:cNvSpPr txBox="1"/>
            <p:nvPr/>
          </p:nvSpPr>
          <p:spPr>
            <a:xfrm>
              <a:off x="1074892" y="6068512"/>
              <a:ext cx="1840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 Feb. 2020</a:t>
              </a:r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964884-7C16-578B-AFE4-18BB34FD4435}"/>
                  </a:ext>
                </a:extLst>
              </p:cNvPr>
              <p:cNvSpPr txBox="1"/>
              <p:nvPr/>
            </p:nvSpPr>
            <p:spPr>
              <a:xfrm>
                <a:off x="6944291" y="1104191"/>
                <a:ext cx="203193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Estimated Wave Statistics: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≈1205</m:t>
                    </m:r>
                  </m:oMath>
                </a14:m>
                <a:r>
                  <a:rPr lang="en-US" dirty="0"/>
                  <a:t> km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≈28</m:t>
                    </m:r>
                  </m:oMath>
                </a14:m>
                <a:r>
                  <a:rPr lang="en-US" dirty="0"/>
                  <a:t> days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≈0.57</m:t>
                    </m:r>
                  </m:oMath>
                </a14:m>
                <a:r>
                  <a:rPr lang="en-US" dirty="0"/>
                  <a:t> m/s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964884-7C16-578B-AFE4-18BB34FD4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91" y="1104191"/>
                <a:ext cx="2031935" cy="1477328"/>
              </a:xfrm>
              <a:prstGeom prst="rect">
                <a:avLst/>
              </a:prstGeom>
              <a:blipFill>
                <a:blip r:embed="rId3"/>
                <a:stretch>
                  <a:fillRect l="-2402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B56D802-1CDC-78B6-4FA3-1E112CC5369B}"/>
                  </a:ext>
                </a:extLst>
              </p14:cNvPr>
              <p14:cNvContentPartPr/>
              <p14:nvPr/>
            </p14:nvContentPartPr>
            <p14:xfrm>
              <a:off x="4321560" y="5800027"/>
              <a:ext cx="4320" cy="406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B56D802-1CDC-78B6-4FA3-1E112CC536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2920" y="5791387"/>
                <a:ext cx="21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5A7719B-CEC5-F3AE-8CEE-07D19689F33A}"/>
                  </a:ext>
                </a:extLst>
              </p14:cNvPr>
              <p14:cNvContentPartPr/>
              <p14:nvPr/>
            </p14:nvContentPartPr>
            <p14:xfrm>
              <a:off x="2858880" y="4591867"/>
              <a:ext cx="16920" cy="1216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5A7719B-CEC5-F3AE-8CEE-07D19689F3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0240" y="4582867"/>
                <a:ext cx="345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DA5ED8D-DADB-370B-7D84-0C7A3BC194FE}"/>
                  </a:ext>
                </a:extLst>
              </p:cNvPr>
              <p:cNvSpPr txBox="1"/>
              <p:nvPr/>
            </p:nvSpPr>
            <p:spPr>
              <a:xfrm>
                <a:off x="6938588" y="3836384"/>
                <a:ext cx="237511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Expected Wave Statistics (</a:t>
                </a:r>
                <a:r>
                  <a:rPr lang="en-US" b="1" dirty="0">
                    <a:latin typeface="Cambria Math" panose="02040503050406030204" pitchFamily="18" charset="0"/>
                  </a:rPr>
                  <a:t>Willett et al., 2006</a:t>
                </a:r>
                <a:r>
                  <a:rPr lang="en-US" dirty="0">
                    <a:latin typeface="Cambria Math" panose="02040503050406030204" pitchFamily="18" charset="0"/>
                  </a:rPr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≈1000−200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km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≈2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0−40</m:t>
                    </m:r>
                  </m:oMath>
                </a14:m>
                <a:r>
                  <a:rPr lang="en-US" dirty="0"/>
                  <a:t> days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≈0.5</m:t>
                    </m:r>
                  </m:oMath>
                </a14:m>
                <a:r>
                  <a:rPr lang="en-US" dirty="0"/>
                  <a:t> m/s</a:t>
                </a: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DA5ED8D-DADB-370B-7D84-0C7A3BC1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588" y="3836384"/>
                <a:ext cx="2375110" cy="1754326"/>
              </a:xfrm>
              <a:prstGeom prst="rect">
                <a:avLst/>
              </a:prstGeom>
              <a:blipFill>
                <a:blip r:embed="rId8"/>
                <a:stretch>
                  <a:fillRect l="-2051" t="-208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55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61E0-DE2B-AAC3-557C-03201039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26" y="260648"/>
            <a:ext cx="7247148" cy="52607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Future Work &amp; Availability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5F72-DA89-D4FB-43CB-FF7F1FE6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9DA63-F0B8-D5D6-53C0-F4F04CF1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4F5B6-BC15-C591-6E47-1C1AB1E03563}"/>
              </a:ext>
            </a:extLst>
          </p:cNvPr>
          <p:cNvSpPr txBox="1"/>
          <p:nvPr/>
        </p:nvSpPr>
        <p:spPr>
          <a:xfrm>
            <a:off x="1151620" y="1397675"/>
            <a:ext cx="5652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Incorporation of NSIDC Sea Ice Motion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Error propagation analysis with MITGCM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Further refining of SST correction weighting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Extension of temporal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Availability: </a:t>
            </a:r>
            <a:r>
              <a:rPr lang="en-US" b="1" i="1" dirty="0"/>
              <a:t>BOSCv0.1 (beta release: 2017-2021) will available mid 2023 through NOAA </a:t>
            </a:r>
            <a:r>
              <a:rPr lang="en-US" b="1" i="1" dirty="0" err="1"/>
              <a:t>CoastWatch</a:t>
            </a:r>
            <a:r>
              <a:rPr lang="en-US" b="1" i="1" dirty="0"/>
              <a:t>/</a:t>
            </a:r>
            <a:r>
              <a:rPr lang="en-US" b="1" i="1" dirty="0" err="1"/>
              <a:t>OceanWatch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9493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61E0-DE2B-AAC3-557C-03201039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26" y="260648"/>
            <a:ext cx="7247148" cy="52607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References &amp; Acknowledgements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5F72-DA89-D4FB-43CB-FF7F1FE6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9DA63-F0B8-D5D6-53C0-F4F04CF1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1526A6-8E99-5626-A2FC-152BF874D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7659"/>
              </p:ext>
            </p:extLst>
          </p:nvPr>
        </p:nvGraphicFramePr>
        <p:xfrm>
          <a:off x="884497" y="980728"/>
          <a:ext cx="7800038" cy="4295140"/>
        </p:xfrm>
        <a:graphic>
          <a:graphicData uri="http://schemas.openxmlformats.org/drawingml/2006/table">
            <a:tbl>
              <a:tblPr/>
              <a:tblGrid>
                <a:gridCol w="7800038">
                  <a:extLst>
                    <a:ext uri="{9D8B030D-6E8A-4147-A177-3AD203B41FA5}">
                      <a16:colId xmlns:a16="http://schemas.microsoft.com/office/drawing/2014/main" val="34063828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br>
                        <a:rPr lang="en-US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ESR; Dohan, Kathleen. 2022. Ocean Surface Current Analyses Real-time (OSCAR) Surface Currents - Interim 0.25 Degree (Version 2.0). Ver. 2.0. PO.DAAC, CA, USA. Dataset accessed 2023-02-15 at </a:t>
                      </a:r>
                      <a:r>
                        <a:rPr lang="en-US" sz="1600" u="none" strike="noStrike" dirty="0">
                          <a:solidFill>
                            <a:srgbClr val="2F518F"/>
                          </a:solidFill>
                          <a:effectLst/>
                          <a:hlinkClick r:id="rId2"/>
                        </a:rPr>
                        <a:t>https://doi.org/10.5067/OSCAR-25I20</a:t>
                      </a:r>
                      <a:endParaRPr lang="en-US" sz="1600" u="none" strike="noStrike" dirty="0">
                        <a:solidFill>
                          <a:srgbClr val="2F518F"/>
                        </a:solidFill>
                        <a:effectLst/>
                      </a:endParaRPr>
                    </a:p>
                    <a:p>
                      <a:pPr algn="l" fontAlgn="t"/>
                      <a:endParaRPr lang="en-US" sz="1600" u="none" strike="noStrike" dirty="0">
                        <a:solidFill>
                          <a:srgbClr val="2F518F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Laurindo, L., A. Mariano, and R. Lumpkin, 2017: An improved near-surface velocity climatology for the global ocean from drifter observations Deep-Sea Res. I, 124, pp.73-92, </a:t>
                      </a:r>
                      <a:r>
                        <a:rPr lang="en-US" sz="1600" u="sng" strike="noStrike" dirty="0">
                          <a:solidFill>
                            <a:srgbClr val="0000FF"/>
                          </a:solidFill>
                          <a:effectLst/>
                        </a:rPr>
                        <a:t>doi:10.1016/j.dsr.2017.04.009</a:t>
                      </a:r>
                    </a:p>
                    <a:p>
                      <a:pPr algn="l" fontAlgn="t"/>
                      <a:endParaRPr lang="en-US" sz="1600" u="sng" strike="noStrike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of Satellite Products and Operations. 2015. GHRSST Level 4 NOAA/OSPO Global Nighttime Sea Surface Foundation Temperature . Ver. 1.0. PO.DAAC, CA, USA. Dataset accessed 2023-01-21 at 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https://doi.org/10.5067/GHGPN-4FO02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n-US" u="none" strike="noStrike" dirty="0">
                        <a:solidFill>
                          <a:srgbClr val="2F518F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n-US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study has been conducted using E.U. Copernicus Marine Service Information; </a:t>
                      </a:r>
                      <a:r>
                        <a:rPr lang="en-US" sz="1600" b="0" i="0" u="sng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https://doi.org/10.48670/moi-00049</a:t>
                      </a:r>
                      <a:endParaRPr lang="en-US" sz="1600" b="0" i="0" u="sng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n-US" sz="1600" b="0" i="0" u="sng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lang="en-US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Altimetry data are provided by the NOAA Laboratory for Satellite Altimetry.</a:t>
                      </a:r>
                      <a:endParaRPr lang="en-US" sz="1600" b="1" i="1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79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63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A121-3404-CC89-8A23-B7B3530A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" y="404664"/>
            <a:ext cx="8229600" cy="67008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Blended Ocean Surface Currents - BOSC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C97B8-88F7-8960-0D97-9E54D431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CEB54-3C62-6193-B6F2-7F5D0755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7417D-0428-4E78-A3C2-53962EFFA58C}"/>
              </a:ext>
            </a:extLst>
          </p:cNvPr>
          <p:cNvSpPr txBox="1"/>
          <p:nvPr/>
        </p:nvSpPr>
        <p:spPr>
          <a:xfrm>
            <a:off x="683568" y="1477455"/>
            <a:ext cx="756084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Resolution – 1/6 deg., daily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Coverage – 2017-2021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 Depths: 20cm (near-surface), 15m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Collaboration between NOAA NESDIS STAR Satellite Altimetry Lab and UMD Ocean Climate Lab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Builds upon existing </a:t>
            </a:r>
            <a:r>
              <a:rPr lang="en-US" b="1" i="1" dirty="0" err="1"/>
              <a:t>multiobservational</a:t>
            </a:r>
            <a:r>
              <a:rPr lang="en-US" b="1" i="1" dirty="0"/>
              <a:t> surface current analyses: OSCARv2 (NASA/ESR), Copernicus-GLOBCURRENT (ESA)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Overview/Datasets: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1. Momentum Balance </a:t>
            </a:r>
            <a:r>
              <a:rPr lang="en-US" dirty="0"/>
              <a:t>- NOAA </a:t>
            </a:r>
            <a:r>
              <a:rPr lang="en-US" dirty="0" err="1"/>
              <a:t>CoastWatch</a:t>
            </a:r>
            <a:r>
              <a:rPr lang="en-US" dirty="0"/>
              <a:t> multi-mission gridded Sea Level Anomaly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2. Ekman-Stokes</a:t>
            </a:r>
            <a:r>
              <a:rPr lang="en-US" dirty="0"/>
              <a:t> - ERA-5 wind stress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3. Climatology Correction </a:t>
            </a:r>
            <a:r>
              <a:rPr lang="en-US" dirty="0"/>
              <a:t>-  NOAA AOML Monthly, ¼ deg Drifter-Derived Climatology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4. SST Correction </a:t>
            </a:r>
            <a:r>
              <a:rPr lang="en-US" dirty="0"/>
              <a:t>- GHRSST L4 OSPO Nighttime SST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3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B87C-FBCD-D6F7-C045-732F32B3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970" y="140935"/>
            <a:ext cx="5956424" cy="53045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Step 1: Momentum Balance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3191B-E8AF-169C-E6B2-E1C92CC90458}"/>
              </a:ext>
            </a:extLst>
          </p:cNvPr>
          <p:cNvSpPr txBox="1"/>
          <p:nvPr/>
        </p:nvSpPr>
        <p:spPr>
          <a:xfrm>
            <a:off x="774973" y="5946403"/>
            <a:ext cx="6736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SLA: 0.25 deg., daily NOAA CW/OW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Multimission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RADS NRT Sea Level Anomaly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B83E6C-4028-B8DC-B10D-4BAA63DECDF1}"/>
              </a:ext>
            </a:extLst>
          </p:cNvPr>
          <p:cNvGrpSpPr/>
          <p:nvPr/>
        </p:nvGrpSpPr>
        <p:grpSpPr>
          <a:xfrm>
            <a:off x="791580" y="822194"/>
            <a:ext cx="7834932" cy="1031414"/>
            <a:chOff x="791580" y="822194"/>
            <a:chExt cx="7834932" cy="10314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5B69A0-F0D0-717F-EC81-C8520BD2161F}"/>
                </a:ext>
              </a:extLst>
            </p:cNvPr>
            <p:cNvSpPr txBox="1"/>
            <p:nvPr/>
          </p:nvSpPr>
          <p:spPr>
            <a:xfrm>
              <a:off x="791580" y="822194"/>
              <a:ext cx="7164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Traditional Approach: </a:t>
              </a:r>
              <a:r>
                <a:rPr lang="en-US" dirty="0"/>
                <a:t>Geostrophic Balance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98077F2-296C-1324-364A-1539193A5F13}"/>
                    </a:ext>
                  </a:extLst>
                </p:cNvPr>
                <p:cNvSpPr txBox="1"/>
                <p:nvPr/>
              </p:nvSpPr>
              <p:spPr>
                <a:xfrm>
                  <a:off x="1924833" y="1333947"/>
                  <a:ext cx="4898290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𝜂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98077F2-296C-1324-364A-1539193A5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833" y="1333947"/>
                  <a:ext cx="4898290" cy="392993"/>
                </a:xfrm>
                <a:prstGeom prst="rect">
                  <a:avLst/>
                </a:prstGeom>
                <a:blipFill>
                  <a:blip r:embed="rId2"/>
                  <a:stretch>
                    <a:fillRect t="-1563" b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3A49DB-B5E8-8A44-C33D-B8C9DB183FC6}"/>
                </a:ext>
              </a:extLst>
            </p:cNvPr>
            <p:cNvSpPr txBox="1"/>
            <p:nvPr/>
          </p:nvSpPr>
          <p:spPr>
            <a:xfrm>
              <a:off x="6502276" y="1207277"/>
              <a:ext cx="2124236" cy="64633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Satellite-derived Sea Level Anomaly (SLA)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1F5BAA6-2461-1905-AE0D-5F254EF2019E}"/>
                </a:ext>
              </a:extLst>
            </p:cNvPr>
            <p:cNvCxnSpPr/>
            <p:nvPr/>
          </p:nvCxnSpPr>
          <p:spPr>
            <a:xfrm flipH="1">
              <a:off x="5280247" y="1530443"/>
              <a:ext cx="122588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EDE562-9213-9758-F4A0-CC8F2F80367F}"/>
              </a:ext>
            </a:extLst>
          </p:cNvPr>
          <p:cNvGrpSpPr/>
          <p:nvPr/>
        </p:nvGrpSpPr>
        <p:grpSpPr>
          <a:xfrm>
            <a:off x="774973" y="1978574"/>
            <a:ext cx="6600565" cy="1140007"/>
            <a:chOff x="791580" y="2155212"/>
            <a:chExt cx="6600565" cy="11400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0FC4D1F-3C55-B93F-B3BC-E1DA8857193F}"/>
                    </a:ext>
                  </a:extLst>
                </p:cNvPr>
                <p:cNvSpPr txBox="1"/>
                <p:nvPr/>
              </p:nvSpPr>
              <p:spPr>
                <a:xfrm>
                  <a:off x="1355811" y="2911075"/>
                  <a:ext cx="6036334" cy="384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𝜂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0FC4D1F-3C55-B93F-B3BC-E1DA885719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811" y="2911075"/>
                  <a:ext cx="6036334" cy="384144"/>
                </a:xfrm>
                <a:prstGeom prst="rect">
                  <a:avLst/>
                </a:prstGeom>
                <a:blipFill>
                  <a:blip r:embed="rId3"/>
                  <a:stretch>
                    <a:fillRect t="-1587" b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966775-AD98-38BA-55BE-D20E56D2D6D1}"/>
                </a:ext>
              </a:extLst>
            </p:cNvPr>
            <p:cNvSpPr txBox="1"/>
            <p:nvPr/>
          </p:nvSpPr>
          <p:spPr>
            <a:xfrm>
              <a:off x="791580" y="2155212"/>
              <a:ext cx="600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BOSC Approach: </a:t>
              </a:r>
              <a:r>
                <a:rPr lang="en-US" dirty="0"/>
                <a:t>Augment to 3-way momentum balance, including advection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C02779-F43F-5A5D-3805-B1EB193593B3}"/>
                </a:ext>
              </a:extLst>
            </p:cNvPr>
            <p:cNvSpPr/>
            <p:nvPr/>
          </p:nvSpPr>
          <p:spPr>
            <a:xfrm>
              <a:off x="3948099" y="2911075"/>
              <a:ext cx="864096" cy="3841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7237E7-86C3-63F9-C081-9DA4A171C25C}"/>
              </a:ext>
            </a:extLst>
          </p:cNvPr>
          <p:cNvGrpSpPr/>
          <p:nvPr/>
        </p:nvGrpSpPr>
        <p:grpSpPr>
          <a:xfrm>
            <a:off x="615741" y="3213578"/>
            <a:ext cx="7912518" cy="2698572"/>
            <a:chOff x="684125" y="3595135"/>
            <a:chExt cx="7912518" cy="2698572"/>
          </a:xfrm>
        </p:grpSpPr>
        <p:pic>
          <p:nvPicPr>
            <p:cNvPr id="20" name="Picture 19" descr="Chart&#10;&#10;Description automatically generated">
              <a:extLst>
                <a:ext uri="{FF2B5EF4-FFF2-40B4-BE49-F238E27FC236}">
                  <a16:creationId xmlns:a16="http://schemas.microsoft.com/office/drawing/2014/main" id="{24D9FC7F-122F-93AC-D15D-F0981BA9B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25" y="3649943"/>
              <a:ext cx="3801054" cy="2643764"/>
            </a:xfrm>
            <a:prstGeom prst="rect">
              <a:avLst/>
            </a:prstGeom>
          </p:spPr>
        </p:pic>
        <p:pic>
          <p:nvPicPr>
            <p:cNvPr id="21" name="Picture 20" descr="Chart, histogram&#10;&#10;Description automatically generated">
              <a:extLst>
                <a:ext uri="{FF2B5EF4-FFF2-40B4-BE49-F238E27FC236}">
                  <a16:creationId xmlns:a16="http://schemas.microsoft.com/office/drawing/2014/main" id="{0F95D27D-30F0-E423-9CBD-55FAE1A50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720" y="3595135"/>
              <a:ext cx="3891923" cy="264376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E5138-20FA-CFD6-AAD1-961C6F60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967C3-E95B-4D9A-C2B6-C4077125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0C8242-3F17-AEF0-B00F-00B54AD5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668" y="114579"/>
            <a:ext cx="5976664" cy="54986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Step 2: Empirical Ekman-Stokes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C83D8-D6DC-B658-F29A-F89927846D9A}"/>
              </a:ext>
            </a:extLst>
          </p:cNvPr>
          <p:cNvSpPr txBox="1"/>
          <p:nvPr/>
        </p:nvSpPr>
        <p:spPr>
          <a:xfrm>
            <a:off x="282268" y="4357970"/>
            <a:ext cx="3435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Wind Stress: ERA-5 Daily Wind Stress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932D4C-3F79-7633-FEFB-45F1F4E96604}"/>
                  </a:ext>
                </a:extLst>
              </p:cNvPr>
              <p:cNvSpPr txBox="1"/>
              <p:nvPr/>
            </p:nvSpPr>
            <p:spPr>
              <a:xfrm>
                <a:off x="431540" y="3100314"/>
                <a:ext cx="3435470" cy="41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932D4C-3F79-7633-FEFB-45F1F4E96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100314"/>
                <a:ext cx="3435470" cy="411010"/>
              </a:xfrm>
              <a:prstGeom prst="rect">
                <a:avLst/>
              </a:prstGeom>
              <a:blipFill>
                <a:blip r:embed="rId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F6D82-3E64-A40F-ADA7-6F9C7745CCAC}"/>
                  </a:ext>
                </a:extLst>
              </p:cNvPr>
              <p:cNvSpPr txBox="1"/>
              <p:nvPr/>
            </p:nvSpPr>
            <p:spPr>
              <a:xfrm>
                <a:off x="219435" y="1431719"/>
                <a:ext cx="392502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Builds upon the work of </a:t>
                </a:r>
                <a:r>
                  <a:rPr lang="en-US" sz="1600" b="1" dirty="0"/>
                  <a:t>Rio et al. (2014), </a:t>
                </a:r>
                <a:r>
                  <a:rPr lang="en-US" sz="1600" dirty="0"/>
                  <a:t>which regresses the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 parameters against a drifter climatology to obtain 4 deg., monthly fields for the parameters at surface and 15m.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F6D82-3E64-A40F-ADA7-6F9C7745C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35" y="1431719"/>
                <a:ext cx="3925020" cy="1323439"/>
              </a:xfrm>
              <a:prstGeom prst="rect">
                <a:avLst/>
              </a:prstGeom>
              <a:blipFill>
                <a:blip r:embed="rId3"/>
                <a:stretch>
                  <a:fillRect l="-932" t="-1382" r="-621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Graphical user interface, application, calendar&#10;&#10;Description automatically generated">
            <a:extLst>
              <a:ext uri="{FF2B5EF4-FFF2-40B4-BE49-F238E27FC236}">
                <a16:creationId xmlns:a16="http://schemas.microsoft.com/office/drawing/2014/main" id="{63404630-2A64-AEA8-8047-64C6C3895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63" y="3305819"/>
            <a:ext cx="3717737" cy="2648769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3B30B7-6D58-6DDD-C155-777632D1DF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52" y="857251"/>
            <a:ext cx="3773879" cy="24485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5A814C-F7B9-9816-38C1-24DB9019BD50}"/>
              </a:ext>
            </a:extLst>
          </p:cNvPr>
          <p:cNvSpPr txBox="1"/>
          <p:nvPr/>
        </p:nvSpPr>
        <p:spPr>
          <a:xfrm>
            <a:off x="4093235" y="1735287"/>
            <a:ext cx="14751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Beta and theta parameters from Rio et al. (2014)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30CFA-AE77-3810-1C9B-D37DB27114E1}"/>
              </a:ext>
            </a:extLst>
          </p:cNvPr>
          <p:cNvSpPr txBox="1"/>
          <p:nvPr/>
        </p:nvSpPr>
        <p:spPr>
          <a:xfrm>
            <a:off x="4144455" y="4033352"/>
            <a:ext cx="137645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Beta and theta parameters for BOSC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B5CAB-5DFB-9917-2F04-D2849BF8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92ED8-AD66-FEE0-0D30-20D452AE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0C8242-3F17-AEF0-B00F-00B54AD5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668" y="114579"/>
            <a:ext cx="5976664" cy="54986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Step 3: Climatological Correction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C83D8-D6DC-B658-F29A-F89927846D9A}"/>
              </a:ext>
            </a:extLst>
          </p:cNvPr>
          <p:cNvSpPr txBox="1"/>
          <p:nvPr/>
        </p:nvSpPr>
        <p:spPr>
          <a:xfrm>
            <a:off x="1997275" y="3158918"/>
            <a:ext cx="538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Climatology: NOAA AOML Monthly, 1 deg, Drifter-Derived Climatology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B5CAB-5DFB-9917-2F04-D2849BF8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92ED8-AD66-FEE0-0D30-20D452AE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79563-FEB4-6CE8-9578-8A5C42FDDDE0}"/>
              </a:ext>
            </a:extLst>
          </p:cNvPr>
          <p:cNvGrpSpPr/>
          <p:nvPr/>
        </p:nvGrpSpPr>
        <p:grpSpPr>
          <a:xfrm>
            <a:off x="2107685" y="764704"/>
            <a:ext cx="4928629" cy="2266496"/>
            <a:chOff x="206632" y="1562948"/>
            <a:chExt cx="4928629" cy="2266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D932D4C-3F79-7633-FEFB-45F1F4E96604}"/>
                    </a:ext>
                  </a:extLst>
                </p:cNvPr>
                <p:cNvSpPr txBox="1"/>
                <p:nvPr/>
              </p:nvSpPr>
              <p:spPr>
                <a:xfrm>
                  <a:off x="206632" y="2470347"/>
                  <a:ext cx="4287810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𝑒𝑠</m:t>
                                </m:r>
                              </m:sub>
                            </m:sSub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𝑐𝑙𝑖𝑚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D932D4C-3F79-7633-FEFB-45F1F4E966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632" y="2470347"/>
                  <a:ext cx="4287810" cy="424732"/>
                </a:xfrm>
                <a:prstGeom prst="rect">
                  <a:avLst/>
                </a:prstGeom>
                <a:blipFill>
                  <a:blip r:embed="rId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2F6D82-3E64-A40F-ADA7-6F9C7745CCAC}"/>
                </a:ext>
              </a:extLst>
            </p:cNvPr>
            <p:cNvSpPr txBox="1"/>
            <p:nvPr/>
          </p:nvSpPr>
          <p:spPr>
            <a:xfrm>
              <a:off x="206632" y="1562948"/>
              <a:ext cx="49286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Removes bias in momentum balance and Ekman-Stokes relative to monthly, 1 deg. Drifter-derived climatology by </a:t>
              </a:r>
              <a:r>
                <a:rPr lang="en-US" sz="1600" b="1" dirty="0"/>
                <a:t>Laurindo et al., (2017)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F52864-55AA-3AC7-B9FB-AED335DD11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2995" y="2895079"/>
              <a:ext cx="0" cy="28804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9F4D2E-B4DB-4BF8-875A-90ECFD8454C2}"/>
                </a:ext>
              </a:extLst>
            </p:cNvPr>
            <p:cNvSpPr txBox="1"/>
            <p:nvPr/>
          </p:nvSpPr>
          <p:spPr>
            <a:xfrm>
              <a:off x="2069731" y="3183113"/>
              <a:ext cx="2066528" cy="646331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Mean over 1 month </a:t>
              </a:r>
              <a:r>
                <a:rPr lang="en-US" dirty="0"/>
                <a:t>and 1 deg. bin</a:t>
              </a:r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text, screenshot, map&#10;&#10;Description automatically generated">
            <a:extLst>
              <a:ext uri="{FF2B5EF4-FFF2-40B4-BE49-F238E27FC236}">
                <a16:creationId xmlns:a16="http://schemas.microsoft.com/office/drawing/2014/main" id="{A8CB7A6D-A4E5-C476-424A-9D007B98E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75" y="3552005"/>
            <a:ext cx="5994057" cy="26547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0F9D2A-5A36-24BE-E865-F217572F2B1E}"/>
              </a:ext>
            </a:extLst>
          </p:cNvPr>
          <p:cNvSpPr txBox="1"/>
          <p:nvPr/>
        </p:nvSpPr>
        <p:spPr>
          <a:xfrm>
            <a:off x="126115" y="526520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Photo Credit: Rick Lumpkin (NOAA/AOML)</a:t>
            </a:r>
          </a:p>
        </p:txBody>
      </p:sp>
    </p:spTree>
    <p:extLst>
      <p:ext uri="{BB962C8B-B14F-4D97-AF65-F5344CB8AC3E}">
        <p14:creationId xmlns:p14="http://schemas.microsoft.com/office/powerpoint/2010/main" val="312760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4AD8-117A-0614-A6D7-10F7F5D0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42" y="208472"/>
            <a:ext cx="7283149" cy="58635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Statistical Comparison – Existing Products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27AA0-C7F3-F2A4-B537-E97FB436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E06E4-2BF1-D6F8-81F0-CDA70B9D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9FEBB8-405E-0B02-653E-C9406020D7DA}"/>
              </a:ext>
            </a:extLst>
          </p:cNvPr>
          <p:cNvGrpSpPr/>
          <p:nvPr/>
        </p:nvGrpSpPr>
        <p:grpSpPr>
          <a:xfrm>
            <a:off x="1007604" y="1106742"/>
            <a:ext cx="7128792" cy="4644516"/>
            <a:chOff x="1799692" y="2868346"/>
            <a:chExt cx="5760640" cy="36028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C4EBF4-B8C4-1D5C-DBB2-D87E26C65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9"/>
            <a:stretch/>
          </p:blipFill>
          <p:spPr>
            <a:xfrm>
              <a:off x="1799692" y="2868346"/>
              <a:ext cx="5676292" cy="199444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CAC98B-AD12-D505-7234-0E4E654CA3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40"/>
            <a:stretch/>
          </p:blipFill>
          <p:spPr>
            <a:xfrm>
              <a:off x="1799692" y="4476721"/>
              <a:ext cx="5760640" cy="1994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99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4AD8-117A-0614-A6D7-10F7F5D0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42" y="208472"/>
            <a:ext cx="7283149" cy="58635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Statistical Comparison – In Situ Observations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27AA0-C7F3-F2A4-B537-E97FB436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E06E4-2BF1-D6F8-81F0-CDA70B9D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F1C40-42E8-A9B3-283E-DC48F8AE5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98"/>
          <a:stretch/>
        </p:blipFill>
        <p:spPr>
          <a:xfrm>
            <a:off x="994039" y="980728"/>
            <a:ext cx="7190954" cy="47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3041-4946-B207-45F3-08E9BBF1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034" y="238245"/>
            <a:ext cx="5463932" cy="46953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SST “Feature-Tracking”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629CC-D345-8D7A-8E3D-F654240C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E7D1F-44D1-F835-66DD-0DF01049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BAA517E-7112-1A91-5700-1A8821B33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/>
          <a:stretch/>
        </p:blipFill>
        <p:spPr bwMode="auto">
          <a:xfrm>
            <a:off x="4148361" y="2170977"/>
            <a:ext cx="4951736" cy="28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BCC6C7-6428-50DB-6989-302234AFB2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237728"/>
              </p:ext>
            </p:extLst>
          </p:nvPr>
        </p:nvGraphicFramePr>
        <p:xfrm>
          <a:off x="567734" y="2330747"/>
          <a:ext cx="35099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33360" imgH="444240" progId="Equation.DSMT4">
                  <p:embed/>
                </p:oleObj>
              </mc:Choice>
              <mc:Fallback>
                <p:oleObj name="Equation" r:id="rId3" imgW="213336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BCC6C7-6428-50DB-6989-302234AFB2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734" y="2330747"/>
                        <a:ext cx="3509963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B25B49-4438-68CF-F55F-3D5C660312D8}"/>
              </a:ext>
            </a:extLst>
          </p:cNvPr>
          <p:cNvSpPr txBox="1"/>
          <p:nvPr/>
        </p:nvSpPr>
        <p:spPr>
          <a:xfrm>
            <a:off x="326772" y="1116212"/>
            <a:ext cx="795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Rio &amp; </a:t>
            </a:r>
            <a:r>
              <a:rPr lang="en-US" b="1" dirty="0" err="1"/>
              <a:t>Santoleri</a:t>
            </a:r>
            <a:r>
              <a:rPr lang="en-US" b="1" dirty="0"/>
              <a:t> (2018) </a:t>
            </a:r>
            <a:r>
              <a:rPr lang="en-US" dirty="0"/>
              <a:t>Showed that the Diabatic heating Equation could be partially inverted to constrain surface currents, if given a time series of SST imagery: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E04E5E-F91C-81F5-79AE-78BA2364C6DE}"/>
              </a:ext>
            </a:extLst>
          </p:cNvPr>
          <p:cNvGrpSpPr/>
          <p:nvPr/>
        </p:nvGrpSpPr>
        <p:grpSpPr>
          <a:xfrm>
            <a:off x="326773" y="3283497"/>
            <a:ext cx="5019675" cy="2458291"/>
            <a:chOff x="862989" y="2552158"/>
            <a:chExt cx="5019675" cy="245829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EA63654-9E4C-6A59-53DD-F4F1B5578EB9}"/>
                </a:ext>
              </a:extLst>
            </p:cNvPr>
            <p:cNvCxnSpPr/>
            <p:nvPr/>
          </p:nvCxnSpPr>
          <p:spPr>
            <a:xfrm>
              <a:off x="3050613" y="2552158"/>
              <a:ext cx="0" cy="82521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F80BFFE2-EDCF-0B3C-934A-DE601E3C47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6037140"/>
                </p:ext>
              </p:extLst>
            </p:nvPr>
          </p:nvGraphicFramePr>
          <p:xfrm>
            <a:off x="862989" y="3867449"/>
            <a:ext cx="5019675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454200" imgH="787320" progId="Equation.DSMT4">
                    <p:embed/>
                  </p:oleObj>
                </mc:Choice>
                <mc:Fallback>
                  <p:oleObj name="Equation" r:id="rId5" imgW="3454200" imgH="78732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F80BFFE2-EDCF-0B3C-934A-DE601E3C47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989" y="3867449"/>
                          <a:ext cx="5019675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0577C64-F9CF-3554-4C51-07EFD3E83416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3838246"/>
              <a:ext cx="0" cy="2748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9029B7-6AD0-7CA8-6060-826C7D2589ED}"/>
                </a:ext>
              </a:extLst>
            </p:cNvPr>
            <p:cNvSpPr txBox="1"/>
            <p:nvPr/>
          </p:nvSpPr>
          <p:spPr>
            <a:xfrm>
              <a:off x="862989" y="3191915"/>
              <a:ext cx="1098054" cy="64633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Result of steps 1-3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E83361-41D1-2446-FCF6-B9C996129337}"/>
                  </a:ext>
                </a:extLst>
              </p:cNvPr>
              <p:cNvSpPr txBox="1"/>
              <p:nvPr/>
            </p:nvSpPr>
            <p:spPr>
              <a:xfrm>
                <a:off x="5423874" y="1801645"/>
                <a:ext cx="22586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in North Pacific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E83361-41D1-2446-FCF6-B9C996129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874" y="1801645"/>
                <a:ext cx="2258652" cy="369332"/>
              </a:xfrm>
              <a:prstGeom prst="rect">
                <a:avLst/>
              </a:prstGeom>
              <a:blipFill>
                <a:blip r:embed="rId7"/>
                <a:stretch>
                  <a:fillRect l="-243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F489DD4-AF40-DAF0-4245-EFE4E32172F5}"/>
              </a:ext>
            </a:extLst>
          </p:cNvPr>
          <p:cNvSpPr txBox="1"/>
          <p:nvPr/>
        </p:nvSpPr>
        <p:spPr>
          <a:xfrm>
            <a:off x="326773" y="5895180"/>
            <a:ext cx="538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SST: GHRSST L4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Geopolar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Nighttime SST Analysis</a:t>
            </a:r>
          </a:p>
        </p:txBody>
      </p:sp>
    </p:spTree>
    <p:extLst>
      <p:ext uri="{BB962C8B-B14F-4D97-AF65-F5344CB8AC3E}">
        <p14:creationId xmlns:p14="http://schemas.microsoft.com/office/powerpoint/2010/main" val="37653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6AEF5-5892-5979-EA9B-1C8F50E6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BOSCv0.1 - Carton, Eisner, Leuliette, Byrne, Grodsky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4A1EE-67EB-03B3-747C-12A14F79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96" y="250825"/>
            <a:ext cx="6460208" cy="47667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TAO Moorings Time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EEDA-B85E-558D-DD3B-861CF84C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F4CA-7784-4229-95C0-46927526804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B653A9F2-398B-8831-AD56-5F9DE46E3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511"/>
            <a:ext cx="9144000" cy="38428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D4914-E8D4-C75E-BB1D-9A33B8CDEF40}"/>
              </a:ext>
            </a:extLst>
          </p:cNvPr>
          <p:cNvCxnSpPr>
            <a:cxnSpLocks/>
          </p:cNvCxnSpPr>
          <p:nvPr/>
        </p:nvCxnSpPr>
        <p:spPr>
          <a:xfrm>
            <a:off x="5976156" y="1908543"/>
            <a:ext cx="0" cy="277230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8270EA-39A2-9936-4924-99D621427E69}"/>
              </a:ext>
            </a:extLst>
          </p:cNvPr>
          <p:cNvCxnSpPr>
            <a:cxnSpLocks/>
          </p:cNvCxnSpPr>
          <p:nvPr/>
        </p:nvCxnSpPr>
        <p:spPr>
          <a:xfrm>
            <a:off x="4207951" y="1908543"/>
            <a:ext cx="0" cy="273630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3A0E24-2A48-6201-9759-93CB3DB57C8C}"/>
              </a:ext>
            </a:extLst>
          </p:cNvPr>
          <p:cNvCxnSpPr>
            <a:cxnSpLocks/>
          </p:cNvCxnSpPr>
          <p:nvPr/>
        </p:nvCxnSpPr>
        <p:spPr>
          <a:xfrm>
            <a:off x="8496436" y="1908543"/>
            <a:ext cx="0" cy="277230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0F8CF-83B5-0C57-AB8F-30FDB6369014}"/>
              </a:ext>
            </a:extLst>
          </p:cNvPr>
          <p:cNvCxnSpPr>
            <a:cxnSpLocks/>
          </p:cNvCxnSpPr>
          <p:nvPr/>
        </p:nvCxnSpPr>
        <p:spPr>
          <a:xfrm>
            <a:off x="2195736" y="1908543"/>
            <a:ext cx="0" cy="277230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402C12-07BF-11B3-9B65-0812349CC4B7}"/>
              </a:ext>
            </a:extLst>
          </p:cNvPr>
          <p:cNvCxnSpPr>
            <a:cxnSpLocks/>
          </p:cNvCxnSpPr>
          <p:nvPr/>
        </p:nvCxnSpPr>
        <p:spPr>
          <a:xfrm>
            <a:off x="4247964" y="1908543"/>
            <a:ext cx="0" cy="273630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57735B-B5A0-14BC-9F20-D88316859F03}"/>
              </a:ext>
            </a:extLst>
          </p:cNvPr>
          <p:cNvCxnSpPr>
            <a:cxnSpLocks/>
          </p:cNvCxnSpPr>
          <p:nvPr/>
        </p:nvCxnSpPr>
        <p:spPr>
          <a:xfrm>
            <a:off x="6084168" y="1908543"/>
            <a:ext cx="0" cy="277230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BAFBC6-DB4D-3EB3-190D-EA64B0741868}"/>
              </a:ext>
            </a:extLst>
          </p:cNvPr>
          <p:cNvCxnSpPr>
            <a:cxnSpLocks/>
          </p:cNvCxnSpPr>
          <p:nvPr/>
        </p:nvCxnSpPr>
        <p:spPr>
          <a:xfrm>
            <a:off x="8280412" y="1908543"/>
            <a:ext cx="0" cy="277230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D22A24-D6A1-5128-17C6-D53599CA918E}"/>
              </a:ext>
            </a:extLst>
          </p:cNvPr>
          <p:cNvCxnSpPr>
            <a:cxnSpLocks/>
          </p:cNvCxnSpPr>
          <p:nvPr/>
        </p:nvCxnSpPr>
        <p:spPr>
          <a:xfrm>
            <a:off x="1979712" y="1908543"/>
            <a:ext cx="0" cy="273630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D37137-E8EA-205B-EA45-43EEC4D95D05}"/>
              </a:ext>
            </a:extLst>
          </p:cNvPr>
          <p:cNvCxnSpPr>
            <a:cxnSpLocks/>
          </p:cNvCxnSpPr>
          <p:nvPr/>
        </p:nvCxnSpPr>
        <p:spPr>
          <a:xfrm>
            <a:off x="4499992" y="1908543"/>
            <a:ext cx="0" cy="2736304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8522FD-72A1-9EC3-0743-2A42FDCB305A}"/>
              </a:ext>
            </a:extLst>
          </p:cNvPr>
          <p:cNvCxnSpPr>
            <a:cxnSpLocks/>
          </p:cNvCxnSpPr>
          <p:nvPr/>
        </p:nvCxnSpPr>
        <p:spPr>
          <a:xfrm>
            <a:off x="3455876" y="1908543"/>
            <a:ext cx="0" cy="2772308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BC3B6D-435F-54EB-5059-2C67703538B9}"/>
              </a:ext>
            </a:extLst>
          </p:cNvPr>
          <p:cNvCxnSpPr>
            <a:cxnSpLocks/>
          </p:cNvCxnSpPr>
          <p:nvPr/>
        </p:nvCxnSpPr>
        <p:spPr>
          <a:xfrm>
            <a:off x="6624228" y="1908543"/>
            <a:ext cx="0" cy="2772308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C4FD11-0DE2-5EF2-D397-C81403CB6191}"/>
              </a:ext>
            </a:extLst>
          </p:cNvPr>
          <p:cNvCxnSpPr/>
          <p:nvPr/>
        </p:nvCxnSpPr>
        <p:spPr>
          <a:xfrm flipH="1">
            <a:off x="6228184" y="1520788"/>
            <a:ext cx="468052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B3A8ED-AD81-68A8-A17F-D38356C61282}"/>
              </a:ext>
            </a:extLst>
          </p:cNvPr>
          <p:cNvSpPr txBox="1"/>
          <p:nvPr/>
        </p:nvSpPr>
        <p:spPr>
          <a:xfrm>
            <a:off x="5328087" y="1152256"/>
            <a:ext cx="3168349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Tropical Instability Waves (TIW)</a:t>
            </a:r>
          </a:p>
        </p:txBody>
      </p:sp>
    </p:spTree>
    <p:extLst>
      <p:ext uri="{BB962C8B-B14F-4D97-AF65-F5344CB8AC3E}">
        <p14:creationId xmlns:p14="http://schemas.microsoft.com/office/powerpoint/2010/main" val="35442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3BD12F4E60344BB5BBC3A8CF627BF" ma:contentTypeVersion="7" ma:contentTypeDescription="Create a new document." ma:contentTypeScope="" ma:versionID="26d974f6a75fe1624c62779f44355f39">
  <xsd:schema xmlns:xsd="http://www.w3.org/2001/XMLSchema" xmlns:xs="http://www.w3.org/2001/XMLSchema" xmlns:p="http://schemas.microsoft.com/office/2006/metadata/properties" xmlns:ns3="9e821e71-cfe1-4ed8-af2c-2ae3c0ce41db" targetNamespace="http://schemas.microsoft.com/office/2006/metadata/properties" ma:root="true" ma:fieldsID="4b00aa5e3b87fb4dae659800354314ac" ns3:_="">
    <xsd:import namespace="9e821e71-cfe1-4ed8-af2c-2ae3c0ce41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21e71-cfe1-4ed8-af2c-2ae3c0ce4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49D1DD-6CC6-41D1-94D2-3523A25337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FA9C1A-1A54-4FB3-96B3-89EF56F60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21e71-cfe1-4ed8-af2c-2ae3c0ce41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003B06-E466-458C-9575-11B708F15052}">
  <ds:schemaRefs>
    <ds:schemaRef ds:uri="http://purl.org/dc/elements/1.1/"/>
    <ds:schemaRef ds:uri="http://schemas.openxmlformats.org/package/2006/metadata/core-properties"/>
    <ds:schemaRef ds:uri="http://purl.org/dc/dcmitype/"/>
    <ds:schemaRef ds:uri="9e821e71-cfe1-4ed8-af2c-2ae3c0ce41db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952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Open Sans</vt:lpstr>
      <vt:lpstr>Verdana</vt:lpstr>
      <vt:lpstr>Office Theme</vt:lpstr>
      <vt:lpstr>The Development of a New Daily Global Mesoscale Blended Ocean Surface Currents (BOSC) Product </vt:lpstr>
      <vt:lpstr>Blended Ocean Surface Currents - BOSC</vt:lpstr>
      <vt:lpstr>Step 1: Momentum Balance</vt:lpstr>
      <vt:lpstr>Step 2: Empirical Ekman-Stokes</vt:lpstr>
      <vt:lpstr>Step 3: Climatological Correction</vt:lpstr>
      <vt:lpstr>Statistical Comparison – Existing Products </vt:lpstr>
      <vt:lpstr>Statistical Comparison – In Situ Observations</vt:lpstr>
      <vt:lpstr>SST “Feature-Tracking”</vt:lpstr>
      <vt:lpstr>TAO Moorings Time Series</vt:lpstr>
      <vt:lpstr>Equatorial Pacific: Tropical Instability Waves</vt:lpstr>
      <vt:lpstr>Future Work &amp; Availability</vt:lpstr>
      <vt:lpstr>References &amp; 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Ocean Surface Currents (BOSC) – An Enhanced Analysis Product</dc:title>
  <dc:creator>carton</dc:creator>
  <cp:lastModifiedBy>Shaun Alexander Eisner</cp:lastModifiedBy>
  <cp:revision>60</cp:revision>
  <dcterms:created xsi:type="dcterms:W3CDTF">2022-02-06T15:12:34Z</dcterms:created>
  <dcterms:modified xsi:type="dcterms:W3CDTF">2023-04-25T22:27:30Z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0x0101006563BD12F4E60344BB5BBC3A8CF627BF</vt:lpwstr>
  </property>
</Properties>
</file>