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66" r:id="rId4"/>
    <p:sldId id="267" r:id="rId5"/>
    <p:sldId id="268" r:id="rId6"/>
    <p:sldId id="269" r:id="rId7"/>
    <p:sldId id="262" r:id="rId8"/>
    <p:sldId id="271" r:id="rId9"/>
    <p:sldId id="278" r:id="rId10"/>
    <p:sldId id="290" r:id="rId11"/>
    <p:sldId id="293" r:id="rId12"/>
    <p:sldId id="273" r:id="rId13"/>
    <p:sldId id="281" r:id="rId14"/>
    <p:sldId id="282" r:id="rId15"/>
    <p:sldId id="292" r:id="rId16"/>
    <p:sldId id="284" r:id="rId17"/>
    <p:sldId id="287" r:id="rId18"/>
    <p:sldId id="274"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Hancock" initials="GH" lastIdx="1" clrIdx="0">
    <p:extLst>
      <p:ext uri="{19B8F6BF-5375-455C-9EA6-DF929625EA0E}">
        <p15:presenceInfo xmlns:p15="http://schemas.microsoft.com/office/powerpoint/2012/main" userId="S-1-5-21-1451058757-1749049392-1947940980-39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70" autoAdjust="0"/>
  </p:normalViewPr>
  <p:slideViewPr>
    <p:cSldViewPr snapToGrid="0">
      <p:cViewPr varScale="1">
        <p:scale>
          <a:sx n="89" d="100"/>
          <a:sy n="89" d="100"/>
        </p:scale>
        <p:origin x="4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B7D89-192F-438F-A5FA-903079A1BC69}" type="datetimeFigureOut">
              <a:rPr lang="en-AU" smtClean="0"/>
              <a:t>24/04/2023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D7020-E1BA-4FD8-B8AB-B438A4E470EE}" type="slidenum">
              <a:rPr lang="en-AU" smtClean="0"/>
              <a:t>‹#›</a:t>
            </a:fld>
            <a:endParaRPr lang="en-AU"/>
          </a:p>
        </p:txBody>
      </p:sp>
    </p:spTree>
    <p:extLst>
      <p:ext uri="{BB962C8B-B14F-4D97-AF65-F5344CB8AC3E}">
        <p14:creationId xmlns:p14="http://schemas.microsoft.com/office/powerpoint/2010/main" val="201930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76D7020-E1BA-4FD8-B8AB-B438A4E470EE}" type="slidenum">
              <a:rPr lang="en-AU" smtClean="0"/>
              <a:t>1</a:t>
            </a:fld>
            <a:endParaRPr lang="en-AU"/>
          </a:p>
        </p:txBody>
      </p:sp>
    </p:spTree>
    <p:extLst>
      <p:ext uri="{BB962C8B-B14F-4D97-AF65-F5344CB8AC3E}">
        <p14:creationId xmlns:p14="http://schemas.microsoft.com/office/powerpoint/2010/main" val="392959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2</a:t>
            </a:fld>
            <a:endParaRPr lang="en-AU"/>
          </a:p>
        </p:txBody>
      </p:sp>
    </p:spTree>
    <p:extLst>
      <p:ext uri="{BB962C8B-B14F-4D97-AF65-F5344CB8AC3E}">
        <p14:creationId xmlns:p14="http://schemas.microsoft.com/office/powerpoint/2010/main" val="152587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3</a:t>
            </a:fld>
            <a:endParaRPr lang="en-AU"/>
          </a:p>
        </p:txBody>
      </p:sp>
    </p:spTree>
    <p:extLst>
      <p:ext uri="{BB962C8B-B14F-4D97-AF65-F5344CB8AC3E}">
        <p14:creationId xmlns:p14="http://schemas.microsoft.com/office/powerpoint/2010/main" val="169487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7</a:t>
            </a:fld>
            <a:endParaRPr lang="en-AU"/>
          </a:p>
        </p:txBody>
      </p:sp>
    </p:spTree>
    <p:extLst>
      <p:ext uri="{BB962C8B-B14F-4D97-AF65-F5344CB8AC3E}">
        <p14:creationId xmlns:p14="http://schemas.microsoft.com/office/powerpoint/2010/main" val="35888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8</a:t>
            </a:fld>
            <a:endParaRPr lang="en-AU"/>
          </a:p>
        </p:txBody>
      </p:sp>
    </p:spTree>
    <p:extLst>
      <p:ext uri="{BB962C8B-B14F-4D97-AF65-F5344CB8AC3E}">
        <p14:creationId xmlns:p14="http://schemas.microsoft.com/office/powerpoint/2010/main" val="334152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9</a:t>
            </a:fld>
            <a:endParaRPr lang="en-AU"/>
          </a:p>
        </p:txBody>
      </p:sp>
    </p:spTree>
    <p:extLst>
      <p:ext uri="{BB962C8B-B14F-4D97-AF65-F5344CB8AC3E}">
        <p14:creationId xmlns:p14="http://schemas.microsoft.com/office/powerpoint/2010/main" val="196221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10</a:t>
            </a:fld>
            <a:endParaRPr lang="en-AU"/>
          </a:p>
        </p:txBody>
      </p:sp>
    </p:spTree>
    <p:extLst>
      <p:ext uri="{BB962C8B-B14F-4D97-AF65-F5344CB8AC3E}">
        <p14:creationId xmlns:p14="http://schemas.microsoft.com/office/powerpoint/2010/main" val="415844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11</a:t>
            </a:fld>
            <a:endParaRPr lang="en-AU"/>
          </a:p>
        </p:txBody>
      </p:sp>
    </p:spTree>
    <p:extLst>
      <p:ext uri="{BB962C8B-B14F-4D97-AF65-F5344CB8AC3E}">
        <p14:creationId xmlns:p14="http://schemas.microsoft.com/office/powerpoint/2010/main" val="8919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76D7020-E1BA-4FD8-B8AB-B438A4E470EE}" type="slidenum">
              <a:rPr lang="en-AU" smtClean="0"/>
              <a:t>12</a:t>
            </a:fld>
            <a:endParaRPr lang="en-AU"/>
          </a:p>
        </p:txBody>
      </p:sp>
    </p:spTree>
    <p:extLst>
      <p:ext uri="{BB962C8B-B14F-4D97-AF65-F5344CB8AC3E}">
        <p14:creationId xmlns:p14="http://schemas.microsoft.com/office/powerpoint/2010/main" val="306935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5CFE237-8B03-4B15-AB0F-117BF5A95C18}" type="datetimeFigureOut">
              <a:rPr lang="en-AU" smtClean="0"/>
              <a:t>24/04/2023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52899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CFE237-8B03-4B15-AB0F-117BF5A95C18}" type="datetimeFigureOut">
              <a:rPr lang="en-AU" smtClean="0"/>
              <a:t>24/04/2023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429422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CFE237-8B03-4B15-AB0F-117BF5A95C18}" type="datetimeFigureOut">
              <a:rPr lang="en-AU" smtClean="0"/>
              <a:t>24/04/2023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24155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CFE237-8B03-4B15-AB0F-117BF5A95C18}" type="datetimeFigureOut">
              <a:rPr lang="en-AU" smtClean="0"/>
              <a:t>24/04/2023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145328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CFE237-8B03-4B15-AB0F-117BF5A95C18}" type="datetimeFigureOut">
              <a:rPr lang="en-AU" smtClean="0"/>
              <a:t>24/04/2023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96855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5CFE237-8B03-4B15-AB0F-117BF5A95C18}" type="datetimeFigureOut">
              <a:rPr lang="en-AU" smtClean="0"/>
              <a:t>24/04/2023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85739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5CFE237-8B03-4B15-AB0F-117BF5A95C18}" type="datetimeFigureOut">
              <a:rPr lang="en-AU" smtClean="0"/>
              <a:t>24/04/2023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330408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5CFE237-8B03-4B15-AB0F-117BF5A95C18}" type="datetimeFigureOut">
              <a:rPr lang="en-AU" smtClean="0"/>
              <a:t>24/04/2023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360492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FE237-8B03-4B15-AB0F-117BF5A95C18}" type="datetimeFigureOut">
              <a:rPr lang="en-AU" smtClean="0"/>
              <a:t>24/04/2023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90298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CFE237-8B03-4B15-AB0F-117BF5A95C18}" type="datetimeFigureOut">
              <a:rPr lang="en-AU" smtClean="0"/>
              <a:t>24/04/2023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153970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CFE237-8B03-4B15-AB0F-117BF5A95C18}" type="datetimeFigureOut">
              <a:rPr lang="en-AU" smtClean="0"/>
              <a:t>24/04/2023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021404-3739-40CD-8931-6E4E2029B41B}" type="slidenum">
              <a:rPr lang="en-AU" smtClean="0"/>
              <a:t>‹#›</a:t>
            </a:fld>
            <a:endParaRPr lang="en-AU"/>
          </a:p>
        </p:txBody>
      </p:sp>
    </p:spTree>
    <p:extLst>
      <p:ext uri="{BB962C8B-B14F-4D97-AF65-F5344CB8AC3E}">
        <p14:creationId xmlns:p14="http://schemas.microsoft.com/office/powerpoint/2010/main" val="2914833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FE237-8B03-4B15-AB0F-117BF5A95C18}" type="datetimeFigureOut">
              <a:rPr lang="en-AU" smtClean="0"/>
              <a:t>24/04/2023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21404-3739-40CD-8931-6E4E2029B41B}" type="slidenum">
              <a:rPr lang="en-AU" smtClean="0"/>
              <a:t>‹#›</a:t>
            </a:fld>
            <a:endParaRPr lang="en-AU"/>
          </a:p>
        </p:txBody>
      </p:sp>
    </p:spTree>
    <p:extLst>
      <p:ext uri="{BB962C8B-B14F-4D97-AF65-F5344CB8AC3E}">
        <p14:creationId xmlns:p14="http://schemas.microsoft.com/office/powerpoint/2010/main" val="552372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2">
            <a:extLst>
              <a:ext uri="{FF2B5EF4-FFF2-40B4-BE49-F238E27FC236}">
                <a16:creationId xmlns:a16="http://schemas.microsoft.com/office/drawing/2014/main" id="{E6A71407-7BE5-1200-2E2B-BE4276E1A70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tretch>
            <a:fillRect/>
          </a:stretch>
        </p:blipFill>
        <p:spPr>
          <a:xfrm>
            <a:off x="0" y="4293"/>
            <a:ext cx="12192000" cy="6858000"/>
          </a:xfrm>
          <a:prstGeom prst="rect">
            <a:avLst/>
          </a:prstGeom>
        </p:spPr>
      </p:pic>
      <p:sp>
        <p:nvSpPr>
          <p:cNvPr id="4" name="Rectangle 3"/>
          <p:cNvSpPr/>
          <p:nvPr/>
        </p:nvSpPr>
        <p:spPr>
          <a:xfrm>
            <a:off x="131618" y="505122"/>
            <a:ext cx="11928763" cy="4308872"/>
          </a:xfrm>
          <a:prstGeom prst="rect">
            <a:avLst/>
          </a:prstGeom>
        </p:spPr>
        <p:txBody>
          <a:bodyPr wrap="square">
            <a:spAutoFit/>
          </a:bodyPr>
          <a:lstStyle/>
          <a:p>
            <a:pPr algn="ctr">
              <a:spcBef>
                <a:spcPts val="1200"/>
              </a:spcBef>
              <a:spcAft>
                <a:spcPts val="1200"/>
              </a:spcAft>
            </a:pPr>
            <a:r>
              <a:rPr lang="en-AU" sz="3600" b="1" kern="1400" dirty="0">
                <a:solidFill>
                  <a:schemeClr val="bg1"/>
                </a:solidFill>
                <a:latin typeface="Arial" panose="020B0604020202020204" pitchFamily="34" charset="0"/>
                <a:ea typeface="Times New Roman" panose="02020603050405020304" pitchFamily="18" charset="0"/>
                <a:cs typeface="Arial" panose="020B0604020202020204" pitchFamily="34" charset="0"/>
              </a:rPr>
              <a:t>Using geomorphology to design, build and assess a post-mining landscape: a case study of the Santa </a:t>
            </a:r>
            <a:r>
              <a:rPr lang="en-AU" sz="3600" b="1" kern="1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Engracia</a:t>
            </a:r>
            <a:r>
              <a:rPr lang="en-AU" sz="3600" b="1" kern="1400" dirty="0">
                <a:solidFill>
                  <a:schemeClr val="bg1"/>
                </a:solidFill>
                <a:latin typeface="Arial" panose="020B0604020202020204" pitchFamily="34" charset="0"/>
                <a:ea typeface="Times New Roman" panose="02020603050405020304" pitchFamily="18" charset="0"/>
                <a:cs typeface="Arial" panose="020B0604020202020204" pitchFamily="34" charset="0"/>
              </a:rPr>
              <a:t> mine, Spain</a:t>
            </a:r>
          </a:p>
          <a:p>
            <a:pPr algn="ctr">
              <a:spcBef>
                <a:spcPts val="1200"/>
              </a:spcBef>
              <a:spcAft>
                <a:spcPts val="1200"/>
              </a:spcAft>
            </a:pPr>
            <a:endParaRPr lang="en-AU"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en-AU"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Greg Hancock</a:t>
            </a:r>
            <a:r>
              <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and</a:t>
            </a:r>
            <a:r>
              <a:rPr lang="en-AU"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Jose F Martín-Duque </a:t>
            </a:r>
            <a:endParaRPr lang="en-AU" sz="2800"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endParaRPr lang="en-AU" sz="3600" baseline="30000" dirty="0">
              <a:solidFill>
                <a:schemeClr val="bg1"/>
              </a:solidFill>
              <a:latin typeface="Arial" panose="020B0604020202020204" pitchFamily="34" charset="0"/>
              <a:cs typeface="Arial" panose="020B0604020202020204" pitchFamily="34" charset="0"/>
            </a:endParaRPr>
          </a:p>
          <a:p>
            <a:r>
              <a:rPr lang="en-AU" sz="2400" i="1" dirty="0">
                <a:solidFill>
                  <a:schemeClr val="bg1"/>
                </a:solidFill>
              </a:rPr>
              <a:t>School of Environmental and Life Sciences, The University of Newcastle, Callaghan, Australia </a:t>
            </a:r>
          </a:p>
          <a:p>
            <a:r>
              <a:rPr lang="es-ES" sz="2400" i="1" dirty="0">
                <a:solidFill>
                  <a:schemeClr val="bg1"/>
                </a:solidFill>
              </a:rPr>
              <a:t>Universidad Complutense de Madrid, </a:t>
            </a:r>
            <a:r>
              <a:rPr lang="es-ES" sz="2400" i="1" dirty="0" err="1">
                <a:solidFill>
                  <a:schemeClr val="bg1"/>
                </a:solidFill>
              </a:rPr>
              <a:t>Spain</a:t>
            </a:r>
            <a:endParaRPr lang="en-AU" sz="2400" dirty="0">
              <a:solidFill>
                <a:schemeClr val="bg1"/>
              </a:solidFill>
              <a:latin typeface="Arial" panose="020B0604020202020204" pitchFamily="34" charset="0"/>
              <a:cs typeface="Arial" panose="020B0604020202020204" pitchFamily="34" charset="0"/>
            </a:endParaRPr>
          </a:p>
        </p:txBody>
      </p:sp>
      <p:pic>
        <p:nvPicPr>
          <p:cNvPr id="5"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7DB1C3C-6976-39F0-B671-05B14050C5F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2158716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9BD928-C674-42FA-0625-E9B03A304D70}"/>
              </a:ext>
            </a:extLst>
          </p:cNvPr>
          <p:cNvSpPr>
            <a:spLocks noGrp="1"/>
          </p:cNvSpPr>
          <p:nvPr>
            <p:ph type="title"/>
          </p:nvPr>
        </p:nvSpPr>
        <p:spPr>
          <a:xfrm>
            <a:off x="51983" y="0"/>
            <a:ext cx="8759145" cy="991734"/>
          </a:xfrm>
        </p:spPr>
        <p:txBody>
          <a:bodyPr>
            <a:normAutofit/>
          </a:bodyPr>
          <a:lstStyle/>
          <a:p>
            <a:r>
              <a:rPr lang="en-AU" b="1" dirty="0">
                <a:latin typeface="Arial" panose="020B0604020202020204" pitchFamily="34" charset="0"/>
                <a:cs typeface="Arial" panose="020B0604020202020204" pitchFamily="34" charset="0"/>
              </a:rPr>
              <a:t>Landscape design</a:t>
            </a:r>
          </a:p>
        </p:txBody>
      </p:sp>
      <p:pic>
        <p:nvPicPr>
          <p:cNvPr id="8" name="Picture 7">
            <a:extLst>
              <a:ext uri="{FF2B5EF4-FFF2-40B4-BE49-F238E27FC236}">
                <a16:creationId xmlns:a16="http://schemas.microsoft.com/office/drawing/2014/main" id="{19E2A1D0-448F-0363-3074-B04B3212EF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192"/>
          <a:stretch/>
        </p:blipFill>
        <p:spPr bwMode="auto">
          <a:xfrm>
            <a:off x="6153352" y="862187"/>
            <a:ext cx="6332827" cy="447828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49D2168-9787-B155-5FD0-437D2C160A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224"/>
          <a:stretch/>
        </p:blipFill>
        <p:spPr bwMode="auto">
          <a:xfrm>
            <a:off x="51983" y="714809"/>
            <a:ext cx="6305274" cy="4184663"/>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9044C176-8B0A-38B0-C4DD-BB86323A6D59}"/>
              </a:ext>
            </a:extLst>
          </p:cNvPr>
          <p:cNvSpPr txBox="1"/>
          <p:nvPr/>
        </p:nvSpPr>
        <p:spPr>
          <a:xfrm>
            <a:off x="-50574" y="4821085"/>
            <a:ext cx="12026095" cy="2308324"/>
          </a:xfrm>
          <a:prstGeom prst="rect">
            <a:avLst/>
          </a:prstGeom>
          <a:noFill/>
        </p:spPr>
        <p:txBody>
          <a:bodyPr wrap="square" rtlCol="0">
            <a:spAutoFit/>
          </a:bodyPr>
          <a:lstStyle/>
          <a:p>
            <a:r>
              <a:rPr lang="en-AU" sz="2400" dirty="0">
                <a:effectLst/>
                <a:latin typeface="Arial" panose="020B0604020202020204" pitchFamily="34" charset="0"/>
                <a:ea typeface="Calibri" panose="020F0502020204030204" pitchFamily="34" charset="0"/>
                <a:cs typeface="Arial" panose="020B0604020202020204" pitchFamily="34" charset="0"/>
              </a:rPr>
              <a:t>Landforms have subcatchments with defined drainage lines</a:t>
            </a:r>
          </a:p>
          <a:p>
            <a:r>
              <a:rPr lang="en-AU" sz="2400" dirty="0">
                <a:effectLst/>
                <a:latin typeface="Arial" panose="020B0604020202020204" pitchFamily="34" charset="0"/>
                <a:ea typeface="Calibri" panose="020F0502020204030204" pitchFamily="34" charset="0"/>
                <a:cs typeface="Arial" panose="020B0604020202020204" pitchFamily="34" charset="0"/>
              </a:rPr>
              <a:t>WWRD was dominated by a transverse catchment</a:t>
            </a:r>
          </a:p>
          <a:p>
            <a:r>
              <a:rPr lang="en-AU" sz="2400" dirty="0">
                <a:effectLst/>
                <a:latin typeface="Arial" panose="020B0604020202020204" pitchFamily="34" charset="0"/>
                <a:ea typeface="Calibri" panose="020F0502020204030204" pitchFamily="34" charset="0"/>
                <a:cs typeface="Arial" panose="020B0604020202020204" pitchFamily="34" charset="0"/>
              </a:rPr>
              <a:t>EWRD consisted of </a:t>
            </a:r>
            <a:r>
              <a:rPr lang="en-AU" sz="2400" dirty="0">
                <a:latin typeface="Arial" panose="020B0604020202020204" pitchFamily="34" charset="0"/>
                <a:ea typeface="Calibri" panose="020F0502020204030204" pitchFamily="34" charset="0"/>
                <a:cs typeface="Arial" panose="020B0604020202020204" pitchFamily="34" charset="0"/>
              </a:rPr>
              <a:t>smaller </a:t>
            </a:r>
            <a:r>
              <a:rPr lang="en-AU" sz="2400" dirty="0">
                <a:effectLst/>
                <a:latin typeface="Arial" panose="020B0604020202020204" pitchFamily="34" charset="0"/>
                <a:ea typeface="Calibri" panose="020F0502020204030204" pitchFamily="34" charset="0"/>
                <a:cs typeface="Arial" panose="020B0604020202020204" pitchFamily="34" charset="0"/>
              </a:rPr>
              <a:t>longitudinal catchments</a:t>
            </a:r>
          </a:p>
          <a:p>
            <a:r>
              <a:rPr lang="en-AU" sz="2400" dirty="0">
                <a:latin typeface="Arial" panose="020B0604020202020204" pitchFamily="34" charset="0"/>
                <a:ea typeface="Calibri" panose="020F0502020204030204" pitchFamily="34" charset="0"/>
                <a:cs typeface="Arial" panose="020B0604020202020204" pitchFamily="34" charset="0"/>
              </a:rPr>
              <a:t>H</a:t>
            </a:r>
            <a:r>
              <a:rPr lang="en-AU" sz="2400" dirty="0">
                <a:effectLst/>
                <a:latin typeface="Arial" panose="020B0604020202020204" pitchFamily="34" charset="0"/>
                <a:ea typeface="Calibri" panose="020F0502020204030204" pitchFamily="34" charset="0"/>
                <a:cs typeface="Arial" panose="020B0604020202020204" pitchFamily="34" charset="0"/>
              </a:rPr>
              <a:t>illslope length, slope (average slope = 37%), curvature optimised –reduce erosion</a:t>
            </a:r>
            <a:endParaRPr lang="en-AU" sz="2400" dirty="0">
              <a:latin typeface="Arial" panose="020B0604020202020204" pitchFamily="34" charset="0"/>
              <a:ea typeface="Calibri" panose="020F0502020204030204" pitchFamily="34" charset="0"/>
              <a:cs typeface="Arial" panose="020B0604020202020204" pitchFamily="34" charset="0"/>
            </a:endParaRPr>
          </a:p>
          <a:p>
            <a:r>
              <a:rPr lang="en-AU" sz="2400" dirty="0">
                <a:effectLst/>
                <a:latin typeface="Arial" panose="020B0604020202020204" pitchFamily="34" charset="0"/>
                <a:ea typeface="Calibri" panose="020F0502020204030204" pitchFamily="34" charset="0"/>
                <a:cs typeface="Arial" panose="020B0604020202020204" pitchFamily="34" charset="0"/>
              </a:rPr>
              <a:t>Resul</a:t>
            </a:r>
            <a:r>
              <a:rPr lang="en-AU" sz="2400" dirty="0">
                <a:latin typeface="Arial" panose="020B0604020202020204" pitchFamily="34" charset="0"/>
                <a:ea typeface="Calibri" panose="020F0502020204030204" pitchFamily="34" charset="0"/>
                <a:cs typeface="Arial" panose="020B0604020202020204" pitchFamily="34" charset="0"/>
              </a:rPr>
              <a:t>t – a m</a:t>
            </a:r>
            <a:r>
              <a:rPr lang="en-AU" sz="2400" dirty="0">
                <a:effectLst/>
                <a:latin typeface="Arial" panose="020B0604020202020204" pitchFamily="34" charset="0"/>
                <a:ea typeface="Calibri" panose="020F0502020204030204" pitchFamily="34" charset="0"/>
                <a:cs typeface="Arial" panose="020B0604020202020204" pitchFamily="34" charset="0"/>
              </a:rPr>
              <a:t>ore natural, visually appealing and functional landscape </a:t>
            </a:r>
          </a:p>
          <a:p>
            <a:endParaRPr lang="en-AU"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F58B8BB-36FF-722D-2A77-54627CEECFA5}"/>
              </a:ext>
            </a:extLst>
          </p:cNvPr>
          <p:cNvSpPr txBox="1"/>
          <p:nvPr/>
        </p:nvSpPr>
        <p:spPr>
          <a:xfrm>
            <a:off x="114523" y="1121768"/>
            <a:ext cx="1553630"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WWRD</a:t>
            </a:r>
          </a:p>
        </p:txBody>
      </p:sp>
      <p:sp>
        <p:nvSpPr>
          <p:cNvPr id="6" name="TextBox 5">
            <a:extLst>
              <a:ext uri="{FF2B5EF4-FFF2-40B4-BE49-F238E27FC236}">
                <a16:creationId xmlns:a16="http://schemas.microsoft.com/office/drawing/2014/main" id="{514027C9-FE96-864A-FDE9-05A281A3D698}"/>
              </a:ext>
            </a:extLst>
          </p:cNvPr>
          <p:cNvSpPr txBox="1"/>
          <p:nvPr/>
        </p:nvSpPr>
        <p:spPr>
          <a:xfrm>
            <a:off x="6357257" y="920438"/>
            <a:ext cx="1439818"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EWRD</a:t>
            </a:r>
          </a:p>
        </p:txBody>
      </p:sp>
    </p:spTree>
    <p:extLst>
      <p:ext uri="{BB962C8B-B14F-4D97-AF65-F5344CB8AC3E}">
        <p14:creationId xmlns:p14="http://schemas.microsoft.com/office/powerpoint/2010/main" val="1572649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B5A0B-4029-704F-4135-B62E9AF957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854"/>
          <a:stretch/>
        </p:blipFill>
        <p:spPr bwMode="auto">
          <a:xfrm>
            <a:off x="559660" y="3485978"/>
            <a:ext cx="5100638" cy="3196505"/>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E6FE2FB-5341-1C20-325B-00CA781B029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4455" y="2829177"/>
            <a:ext cx="5089303" cy="3793903"/>
          </a:xfrm>
          <a:prstGeom prst="rect">
            <a:avLst/>
          </a:prstGeom>
          <a:noFill/>
          <a:ln>
            <a:noFill/>
          </a:ln>
        </p:spPr>
      </p:pic>
      <p:sp>
        <p:nvSpPr>
          <p:cNvPr id="2" name="TextBox 1">
            <a:extLst>
              <a:ext uri="{FF2B5EF4-FFF2-40B4-BE49-F238E27FC236}">
                <a16:creationId xmlns:a16="http://schemas.microsoft.com/office/drawing/2014/main" id="{07716F04-01DE-4980-CE3E-B3C1B425C009}"/>
              </a:ext>
            </a:extLst>
          </p:cNvPr>
          <p:cNvSpPr txBox="1"/>
          <p:nvPr/>
        </p:nvSpPr>
        <p:spPr>
          <a:xfrm>
            <a:off x="165905" y="210985"/>
            <a:ext cx="12026095" cy="2677656"/>
          </a:xfrm>
          <a:prstGeom prst="rect">
            <a:avLst/>
          </a:prstGeom>
          <a:noFill/>
        </p:spPr>
        <p:txBody>
          <a:bodyPr wrap="square" rtlCol="0">
            <a:spAutoFit/>
          </a:bodyPr>
          <a:lstStyle/>
          <a:p>
            <a:r>
              <a:rPr lang="en-AU" sz="3600" dirty="0">
                <a:latin typeface="Arial" panose="020B0604020202020204" pitchFamily="34" charset="0"/>
                <a:ea typeface="Calibri" panose="020F0502020204030204" pitchFamily="34" charset="0"/>
                <a:cs typeface="Arial" panose="020B0604020202020204" pitchFamily="34" charset="0"/>
              </a:rPr>
              <a:t>Both l</a:t>
            </a:r>
            <a:r>
              <a:rPr lang="en-AU" sz="3600" dirty="0">
                <a:effectLst/>
                <a:latin typeface="Arial" panose="020B0604020202020204" pitchFamily="34" charset="0"/>
                <a:ea typeface="Calibri" panose="020F0502020204030204" pitchFamily="34" charset="0"/>
                <a:cs typeface="Arial" panose="020B0604020202020204" pitchFamily="34" charset="0"/>
              </a:rPr>
              <a:t>andforms had mature hypsometric curves</a:t>
            </a:r>
          </a:p>
          <a:p>
            <a:endParaRPr lang="en-AU" sz="3600" dirty="0">
              <a:latin typeface="Arial" panose="020B0604020202020204" pitchFamily="34" charset="0"/>
              <a:ea typeface="Calibri" panose="020F0502020204030204" pitchFamily="34" charset="0"/>
              <a:cs typeface="Arial" panose="020B0604020202020204" pitchFamily="34" charset="0"/>
            </a:endParaRPr>
          </a:p>
          <a:p>
            <a:r>
              <a:rPr lang="en-AU" sz="3600" dirty="0">
                <a:effectLst/>
                <a:latin typeface="Arial" panose="020B0604020202020204" pitchFamily="34" charset="0"/>
                <a:ea typeface="Calibri" panose="020F0502020204030204" pitchFamily="34" charset="0"/>
                <a:cs typeface="Arial" panose="020B0604020202020204" pitchFamily="34" charset="0"/>
              </a:rPr>
              <a:t>Resul</a:t>
            </a:r>
            <a:r>
              <a:rPr lang="en-AU" sz="3600" dirty="0">
                <a:latin typeface="Arial" panose="020B0604020202020204" pitchFamily="34" charset="0"/>
                <a:ea typeface="Calibri" panose="020F0502020204030204" pitchFamily="34" charset="0"/>
                <a:cs typeface="Arial" panose="020B0604020202020204" pitchFamily="34" charset="0"/>
              </a:rPr>
              <a:t>t – a m</a:t>
            </a:r>
            <a:r>
              <a:rPr lang="en-AU" sz="3600" dirty="0">
                <a:effectLst/>
                <a:latin typeface="Arial" panose="020B0604020202020204" pitchFamily="34" charset="0"/>
                <a:ea typeface="Calibri" panose="020F0502020204030204" pitchFamily="34" charset="0"/>
                <a:cs typeface="Arial" panose="020B0604020202020204" pitchFamily="34" charset="0"/>
              </a:rPr>
              <a:t>ore natural, visually appealing and functional landscape </a:t>
            </a:r>
          </a:p>
          <a:p>
            <a:endParaRPr lang="en-AU"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72B4CBA-3821-CB5F-B179-31889C8D44ED}"/>
              </a:ext>
            </a:extLst>
          </p:cNvPr>
          <p:cNvSpPr txBox="1"/>
          <p:nvPr/>
        </p:nvSpPr>
        <p:spPr>
          <a:xfrm>
            <a:off x="2183183" y="2959110"/>
            <a:ext cx="1553630"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WWRD</a:t>
            </a:r>
          </a:p>
        </p:txBody>
      </p:sp>
      <p:sp>
        <p:nvSpPr>
          <p:cNvPr id="6" name="TextBox 5">
            <a:extLst>
              <a:ext uri="{FF2B5EF4-FFF2-40B4-BE49-F238E27FC236}">
                <a16:creationId xmlns:a16="http://schemas.microsoft.com/office/drawing/2014/main" id="{D1A57BF8-2CF6-C9AA-BFB6-5B3684C3E0E3}"/>
              </a:ext>
            </a:extLst>
          </p:cNvPr>
          <p:cNvSpPr txBox="1"/>
          <p:nvPr/>
        </p:nvSpPr>
        <p:spPr>
          <a:xfrm>
            <a:off x="8095642" y="2888640"/>
            <a:ext cx="1439818"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EWRD</a:t>
            </a:r>
          </a:p>
        </p:txBody>
      </p:sp>
    </p:spTree>
    <p:extLst>
      <p:ext uri="{BB962C8B-B14F-4D97-AF65-F5344CB8AC3E}">
        <p14:creationId xmlns:p14="http://schemas.microsoft.com/office/powerpoint/2010/main" val="110913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F3AB-566B-FDAC-8548-1E6F55C4A38D}"/>
              </a:ext>
            </a:extLst>
          </p:cNvPr>
          <p:cNvSpPr>
            <a:spLocks noGrp="1"/>
          </p:cNvSpPr>
          <p:nvPr>
            <p:ph type="title"/>
          </p:nvPr>
        </p:nvSpPr>
        <p:spPr>
          <a:xfrm>
            <a:off x="39864" y="-68403"/>
            <a:ext cx="10445447" cy="1369234"/>
          </a:xfrm>
        </p:spPr>
        <p:txBody>
          <a:bodyPr/>
          <a:lstStyle/>
          <a:p>
            <a:r>
              <a:rPr lang="en-AU" b="1" dirty="0">
                <a:latin typeface="Arial" panose="020B0604020202020204" pitchFamily="34" charset="0"/>
                <a:cs typeface="Arial" panose="020B0604020202020204" pitchFamily="34" charset="0"/>
              </a:rPr>
              <a:t>Landform erosion assessment</a:t>
            </a:r>
          </a:p>
        </p:txBody>
      </p:sp>
      <p:sp>
        <p:nvSpPr>
          <p:cNvPr id="8" name="Content Placeholder 2">
            <a:extLst>
              <a:ext uri="{FF2B5EF4-FFF2-40B4-BE49-F238E27FC236}">
                <a16:creationId xmlns:a16="http://schemas.microsoft.com/office/drawing/2014/main" id="{6CBCF296-C0DF-E869-6EBA-F855464BEF97}"/>
              </a:ext>
            </a:extLst>
          </p:cNvPr>
          <p:cNvSpPr>
            <a:spLocks noGrp="1"/>
          </p:cNvSpPr>
          <p:nvPr>
            <p:ph idx="1"/>
          </p:nvPr>
        </p:nvSpPr>
        <p:spPr>
          <a:xfrm>
            <a:off x="108857" y="1146888"/>
            <a:ext cx="11974285" cy="4291131"/>
          </a:xfrm>
        </p:spPr>
        <p:txBody>
          <a:bodyPr>
            <a:noAutofit/>
          </a:bodyPr>
          <a:lstStyle/>
          <a:p>
            <a:pPr marL="0" indent="0" algn="just">
              <a:lnSpc>
                <a:spcPct val="100000"/>
              </a:lnSpc>
              <a:spcBef>
                <a:spcPts val="0"/>
              </a:spcBef>
              <a:buNone/>
            </a:pPr>
            <a:r>
              <a:rPr lang="en-AU" b="1" dirty="0">
                <a:effectLst/>
                <a:latin typeface="Arial" panose="020B0604020202020204" pitchFamily="34" charset="0"/>
                <a:ea typeface="Calibri" panose="020F0502020204030204" pitchFamily="34" charset="0"/>
              </a:rPr>
              <a:t>SIBERIA Landform Evolution Model (LEM) used</a:t>
            </a:r>
          </a:p>
          <a:p>
            <a:pPr marL="0" indent="0" algn="just">
              <a:lnSpc>
                <a:spcPct val="100000"/>
              </a:lnSpc>
              <a:spcBef>
                <a:spcPts val="0"/>
              </a:spcBef>
              <a:buNone/>
            </a:pPr>
            <a:endParaRPr lang="en-AU" b="1" dirty="0">
              <a:effectLst/>
              <a:latin typeface="Arial" panose="020B0604020202020204" pitchFamily="34" charset="0"/>
              <a:ea typeface="Calibri" panose="020F0502020204030204" pitchFamily="34" charset="0"/>
            </a:endParaRPr>
          </a:p>
          <a:p>
            <a:pPr algn="just">
              <a:lnSpc>
                <a:spcPct val="100000"/>
              </a:lnSpc>
              <a:spcBef>
                <a:spcPts val="0"/>
              </a:spcBef>
            </a:pPr>
            <a:r>
              <a:rPr lang="en-AU" b="1" dirty="0">
                <a:effectLst/>
                <a:latin typeface="Arial" panose="020B0604020202020204" pitchFamily="34" charset="0"/>
                <a:ea typeface="Calibri" panose="020F0502020204030204" pitchFamily="34" charset="0"/>
              </a:rPr>
              <a:t>SIBERIA</a:t>
            </a:r>
            <a:r>
              <a:rPr lang="en-AU" b="1" dirty="0">
                <a:latin typeface="Arial" panose="020B0604020202020204" pitchFamily="34" charset="0"/>
                <a:ea typeface="Calibri" panose="020F0502020204030204" pitchFamily="34" charset="0"/>
              </a:rPr>
              <a:t> </a:t>
            </a:r>
            <a:r>
              <a:rPr lang="en-AU" dirty="0">
                <a:latin typeface="Arial" panose="020B0604020202020204" pitchFamily="34" charset="0"/>
                <a:ea typeface="Calibri" panose="020F0502020204030204" pitchFamily="34" charset="0"/>
              </a:rPr>
              <a:t>- </a:t>
            </a:r>
            <a:r>
              <a:rPr lang="en-AU" dirty="0">
                <a:effectLst/>
                <a:latin typeface="Arial" panose="020B0604020202020204" pitchFamily="34" charset="0"/>
                <a:ea typeface="Calibri" panose="020F0502020204030204" pitchFamily="34" charset="0"/>
              </a:rPr>
              <a:t>well accepted and is the industry standard</a:t>
            </a:r>
          </a:p>
          <a:p>
            <a:pPr algn="just">
              <a:lnSpc>
                <a:spcPct val="100000"/>
              </a:lnSpc>
              <a:spcBef>
                <a:spcPts val="0"/>
              </a:spcBef>
            </a:pPr>
            <a:endParaRPr lang="en-AU" dirty="0"/>
          </a:p>
        </p:txBody>
      </p:sp>
      <p:sp>
        <p:nvSpPr>
          <p:cNvPr id="9" name="Content Placeholder 2">
            <a:extLst>
              <a:ext uri="{FF2B5EF4-FFF2-40B4-BE49-F238E27FC236}">
                <a16:creationId xmlns:a16="http://schemas.microsoft.com/office/drawing/2014/main" id="{900AEA28-8A32-BE76-7370-D296E28CD04C}"/>
              </a:ext>
            </a:extLst>
          </p:cNvPr>
          <p:cNvSpPr txBox="1">
            <a:spLocks/>
          </p:cNvSpPr>
          <p:nvPr/>
        </p:nvSpPr>
        <p:spPr>
          <a:xfrm>
            <a:off x="87086" y="2828836"/>
            <a:ext cx="11529916" cy="3412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dirty="0">
                <a:latin typeface="Arial" panose="020B0604020202020204" pitchFamily="34" charset="0"/>
                <a:cs typeface="Arial" panose="020B0604020202020204" pitchFamily="34" charset="0"/>
              </a:rPr>
              <a:t>LEMs evolve a landform (erosion and deposition)</a:t>
            </a:r>
          </a:p>
          <a:p>
            <a:pPr>
              <a:lnSpc>
                <a:spcPct val="100000"/>
              </a:lnSpc>
            </a:pPr>
            <a:r>
              <a:rPr lang="en-AU" dirty="0">
                <a:latin typeface="Arial" panose="020B0604020202020204" pitchFamily="34" charset="0"/>
                <a:cs typeface="Arial" panose="020B0604020202020204" pitchFamily="34" charset="0"/>
              </a:rPr>
              <a:t>Predict type of erosion (sheet, rill, gully), erosion rate  and location</a:t>
            </a:r>
          </a:p>
          <a:p>
            <a:pPr>
              <a:lnSpc>
                <a:spcPct val="100000"/>
              </a:lnSpc>
            </a:pPr>
            <a:r>
              <a:rPr lang="en-AU" dirty="0">
                <a:latin typeface="Arial" panose="020B0604020202020204" pitchFamily="34" charset="0"/>
                <a:cs typeface="Arial" panose="020B0604020202020204" pitchFamily="34" charset="0"/>
              </a:rPr>
              <a:t>Incision by gully erosion which results from concentrated flow </a:t>
            </a:r>
          </a:p>
          <a:p>
            <a:pPr>
              <a:lnSpc>
                <a:spcPct val="100000"/>
              </a:lnSpc>
            </a:pPr>
            <a:r>
              <a:rPr lang="en-AU" dirty="0">
                <a:latin typeface="Arial" panose="020B0604020202020204" pitchFamily="34" charset="0"/>
                <a:cs typeface="Arial" panose="020B0604020202020204" pitchFamily="34" charset="0"/>
              </a:rPr>
              <a:t>Risk assessment of a design</a:t>
            </a:r>
          </a:p>
          <a:p>
            <a:pPr marL="0" indent="0">
              <a:lnSpc>
                <a:spcPct val="100000"/>
              </a:lnSpc>
              <a:buFont typeface="Arial" panose="020B0604020202020204" pitchFamily="34" charset="0"/>
              <a:buNone/>
            </a:pPr>
            <a:endParaRPr lang="en-AU" sz="3200" dirty="0">
              <a:latin typeface="Arial" panose="020B0604020202020204" pitchFamily="34" charset="0"/>
              <a:cs typeface="Arial" panose="020B0604020202020204" pitchFamily="34" charset="0"/>
            </a:endParaRPr>
          </a:p>
          <a:p>
            <a:pPr>
              <a:lnSpc>
                <a:spcPct val="100000"/>
              </a:lnSpc>
            </a:pPr>
            <a:endParaRPr lang="en-AU" sz="3200" dirty="0">
              <a:latin typeface="Arial" panose="020B0604020202020204" pitchFamily="34" charset="0"/>
              <a:cs typeface="Arial" panose="020B0604020202020204" pitchFamily="34" charset="0"/>
            </a:endParaRPr>
          </a:p>
        </p:txBody>
      </p:sp>
      <p:pic>
        <p:nvPicPr>
          <p:cNvPr id="3" name="Picture 10">
            <a:extLst>
              <a:ext uri="{FF2B5EF4-FFF2-40B4-BE49-F238E27FC236}">
                <a16:creationId xmlns:a16="http://schemas.microsoft.com/office/drawing/2014/main" id="{5CF9A841-4F18-B209-F7FD-B8E527EE79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5F33166-1B8B-0612-CCA6-C1C5CB29B3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147224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D4B6-B18C-F120-EE9A-6926F5C0EC1B}"/>
              </a:ext>
            </a:extLst>
          </p:cNvPr>
          <p:cNvSpPr>
            <a:spLocks noGrp="1"/>
          </p:cNvSpPr>
          <p:nvPr>
            <p:ph type="title"/>
          </p:nvPr>
        </p:nvSpPr>
        <p:spPr>
          <a:xfrm>
            <a:off x="0" y="8960"/>
            <a:ext cx="10515600" cy="1325563"/>
          </a:xfrm>
        </p:spPr>
        <p:txBody>
          <a:bodyPr/>
          <a:lstStyle/>
          <a:p>
            <a:r>
              <a:rPr lang="en-AU" b="1" dirty="0">
                <a:latin typeface="Arial" panose="020B0604020202020204" pitchFamily="34" charset="0"/>
                <a:cs typeface="Arial" panose="020B0604020202020204" pitchFamily="34" charset="0"/>
              </a:rPr>
              <a:t>EWRD modelling (SIBERIA) results</a:t>
            </a:r>
            <a:endParaRPr lang="en-AU" b="1" dirty="0"/>
          </a:p>
        </p:txBody>
      </p:sp>
      <p:sp>
        <p:nvSpPr>
          <p:cNvPr id="4" name="Rectangle 3">
            <a:extLst>
              <a:ext uri="{FF2B5EF4-FFF2-40B4-BE49-F238E27FC236}">
                <a16:creationId xmlns:a16="http://schemas.microsoft.com/office/drawing/2014/main" id="{5E8F4EBE-5DEE-39C5-E560-ACDFA92DE5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4">
            <a:extLst>
              <a:ext uri="{FF2B5EF4-FFF2-40B4-BE49-F238E27FC236}">
                <a16:creationId xmlns:a16="http://schemas.microsoft.com/office/drawing/2014/main" id="{FF7552FC-191E-6648-9316-564417A2CF48}"/>
              </a:ext>
            </a:extLst>
          </p:cNvPr>
          <p:cNvSpPr>
            <a:spLocks noChangeArrowheads="1"/>
          </p:cNvSpPr>
          <p:nvPr/>
        </p:nvSpPr>
        <p:spPr bwMode="auto">
          <a:xfrm>
            <a:off x="0" y="456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pic>
        <p:nvPicPr>
          <p:cNvPr id="3079" name="Picture 73">
            <a:extLst>
              <a:ext uri="{FF2B5EF4-FFF2-40B4-BE49-F238E27FC236}">
                <a16:creationId xmlns:a16="http://schemas.microsoft.com/office/drawing/2014/main" id="{EE042919-39AD-F930-5D66-D8F71037DC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6535"/>
          <a:stretch>
            <a:fillRect/>
          </a:stretch>
        </p:blipFill>
        <p:spPr bwMode="auto">
          <a:xfrm>
            <a:off x="-1" y="926836"/>
            <a:ext cx="5734050" cy="41036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74">
            <a:extLst>
              <a:ext uri="{FF2B5EF4-FFF2-40B4-BE49-F238E27FC236}">
                <a16:creationId xmlns:a16="http://schemas.microsoft.com/office/drawing/2014/main" id="{840731C5-2AE8-671C-2E45-AB425F1B34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64932" y="1879751"/>
            <a:ext cx="57308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75">
            <a:extLst>
              <a:ext uri="{FF2B5EF4-FFF2-40B4-BE49-F238E27FC236}">
                <a16:creationId xmlns:a16="http://schemas.microsoft.com/office/drawing/2014/main" id="{2DC8A735-AE1B-FDB6-8734-C3832C9ACB5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7105"/>
          <a:stretch/>
        </p:blipFill>
        <p:spPr bwMode="auto">
          <a:xfrm>
            <a:off x="6653766" y="2978680"/>
            <a:ext cx="5730875" cy="39162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E9319474-B768-0A7B-6C0C-13296FA4617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9">
            <a:extLst>
              <a:ext uri="{FF2B5EF4-FFF2-40B4-BE49-F238E27FC236}">
                <a16:creationId xmlns:a16="http://schemas.microsoft.com/office/drawing/2014/main" id="{BB13E917-8FDE-D2E9-D6E4-9BCD2D2F9EA9}"/>
              </a:ext>
            </a:extLst>
          </p:cNvPr>
          <p:cNvSpPr>
            <a:spLocks noChangeArrowheads="1"/>
          </p:cNvSpPr>
          <p:nvPr/>
        </p:nvSpPr>
        <p:spPr bwMode="auto">
          <a:xfrm>
            <a:off x="0" y="456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E5330314-24ED-A565-EE6C-B4D3351C96C5}"/>
              </a:ext>
            </a:extLst>
          </p:cNvPr>
          <p:cNvSpPr>
            <a:spLocks noChangeArrowheads="1"/>
          </p:cNvSpPr>
          <p:nvPr/>
        </p:nvSpPr>
        <p:spPr bwMode="auto">
          <a:xfrm>
            <a:off x="0" y="9285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TextBox 2">
            <a:extLst>
              <a:ext uri="{FF2B5EF4-FFF2-40B4-BE49-F238E27FC236}">
                <a16:creationId xmlns:a16="http://schemas.microsoft.com/office/drawing/2014/main" id="{0CB39E06-28CF-0E52-81FD-25C7F7844DC3}"/>
              </a:ext>
            </a:extLst>
          </p:cNvPr>
          <p:cNvSpPr txBox="1"/>
          <p:nvPr/>
        </p:nvSpPr>
        <p:spPr>
          <a:xfrm>
            <a:off x="825980" y="4693056"/>
            <a:ext cx="1755609"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10 years</a:t>
            </a:r>
          </a:p>
        </p:txBody>
      </p:sp>
      <p:sp>
        <p:nvSpPr>
          <p:cNvPr id="9" name="TextBox 8">
            <a:extLst>
              <a:ext uri="{FF2B5EF4-FFF2-40B4-BE49-F238E27FC236}">
                <a16:creationId xmlns:a16="http://schemas.microsoft.com/office/drawing/2014/main" id="{C4C4E395-3F49-D092-392B-56683FFFD8CD}"/>
              </a:ext>
            </a:extLst>
          </p:cNvPr>
          <p:cNvSpPr txBox="1"/>
          <p:nvPr/>
        </p:nvSpPr>
        <p:spPr>
          <a:xfrm>
            <a:off x="4152171" y="5349589"/>
            <a:ext cx="1755609"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50 years</a:t>
            </a:r>
          </a:p>
        </p:txBody>
      </p:sp>
      <p:sp>
        <p:nvSpPr>
          <p:cNvPr id="10" name="TextBox 9">
            <a:extLst>
              <a:ext uri="{FF2B5EF4-FFF2-40B4-BE49-F238E27FC236}">
                <a16:creationId xmlns:a16="http://schemas.microsoft.com/office/drawing/2014/main" id="{2FF07D0E-5514-2D98-2260-AD46EDCF0C5B}"/>
              </a:ext>
            </a:extLst>
          </p:cNvPr>
          <p:cNvSpPr txBox="1"/>
          <p:nvPr/>
        </p:nvSpPr>
        <p:spPr>
          <a:xfrm>
            <a:off x="6464300" y="6195336"/>
            <a:ext cx="1983235"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100 years</a:t>
            </a:r>
          </a:p>
        </p:txBody>
      </p:sp>
    </p:spTree>
    <p:extLst>
      <p:ext uri="{BB962C8B-B14F-4D97-AF65-F5344CB8AC3E}">
        <p14:creationId xmlns:p14="http://schemas.microsoft.com/office/powerpoint/2010/main" val="182086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D4B6-B18C-F120-EE9A-6926F5C0EC1B}"/>
              </a:ext>
            </a:extLst>
          </p:cNvPr>
          <p:cNvSpPr>
            <a:spLocks noGrp="1"/>
          </p:cNvSpPr>
          <p:nvPr>
            <p:ph type="title"/>
          </p:nvPr>
        </p:nvSpPr>
        <p:spPr>
          <a:xfrm>
            <a:off x="0" y="12587"/>
            <a:ext cx="10515600" cy="1325563"/>
          </a:xfrm>
        </p:spPr>
        <p:txBody>
          <a:bodyPr/>
          <a:lstStyle/>
          <a:p>
            <a:r>
              <a:rPr lang="en-AU" b="1" dirty="0">
                <a:latin typeface="Arial" panose="020B0604020202020204" pitchFamily="34" charset="0"/>
                <a:cs typeface="Arial" panose="020B0604020202020204" pitchFamily="34" charset="0"/>
              </a:rPr>
              <a:t>WWRD modelling (SIBERIA) results</a:t>
            </a:r>
            <a:endParaRPr lang="en-AU" b="1" dirty="0"/>
          </a:p>
        </p:txBody>
      </p:sp>
      <p:pic>
        <p:nvPicPr>
          <p:cNvPr id="4098" name="Picture 76">
            <a:extLst>
              <a:ext uri="{FF2B5EF4-FFF2-40B4-BE49-F238E27FC236}">
                <a16:creationId xmlns:a16="http://schemas.microsoft.com/office/drawing/2014/main" id="{E7F95439-2C94-9CC9-8B41-B1F840A26F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22" y="735463"/>
            <a:ext cx="5730875" cy="43243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77">
            <a:extLst>
              <a:ext uri="{FF2B5EF4-FFF2-40B4-BE49-F238E27FC236}">
                <a16:creationId xmlns:a16="http://schemas.microsoft.com/office/drawing/2014/main" id="{B7BEDBAC-618E-A3F2-C494-169F6E3D5A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8240" y="1950587"/>
            <a:ext cx="5734050" cy="4171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7E227BA-1723-5673-ABC9-4CA3450095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4" name="Rectangle 4">
            <a:extLst>
              <a:ext uri="{FF2B5EF4-FFF2-40B4-BE49-F238E27FC236}">
                <a16:creationId xmlns:a16="http://schemas.microsoft.com/office/drawing/2014/main" id="{F8E37F93-5E29-803A-2DCC-D82F793548BF}"/>
              </a:ext>
            </a:extLst>
          </p:cNvPr>
          <p:cNvSpPr>
            <a:spLocks noChangeArrowheads="1"/>
          </p:cNvSpPr>
          <p:nvPr/>
        </p:nvSpPr>
        <p:spPr bwMode="auto">
          <a:xfrm>
            <a:off x="0" y="4781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5" name="Picture 4">
            <a:extLst>
              <a:ext uri="{FF2B5EF4-FFF2-40B4-BE49-F238E27FC236}">
                <a16:creationId xmlns:a16="http://schemas.microsoft.com/office/drawing/2014/main" id="{168C88EA-99EC-32F1-2BA9-951BAFFA92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05" t="228" r="-705" b="9718"/>
          <a:stretch/>
        </p:blipFill>
        <p:spPr bwMode="auto">
          <a:xfrm>
            <a:off x="6668576" y="3025510"/>
            <a:ext cx="5731510" cy="3819903"/>
          </a:xfrm>
          <a:prstGeom prst="rect">
            <a:avLst/>
          </a:prstGeom>
          <a:noFill/>
          <a:ln>
            <a:noFill/>
          </a:ln>
        </p:spPr>
      </p:pic>
      <p:sp>
        <p:nvSpPr>
          <p:cNvPr id="6" name="TextBox 5">
            <a:extLst>
              <a:ext uri="{FF2B5EF4-FFF2-40B4-BE49-F238E27FC236}">
                <a16:creationId xmlns:a16="http://schemas.microsoft.com/office/drawing/2014/main" id="{AFAC51D2-DF90-2895-4E3A-0F87A6EE769B}"/>
              </a:ext>
            </a:extLst>
          </p:cNvPr>
          <p:cNvSpPr txBox="1"/>
          <p:nvPr/>
        </p:nvSpPr>
        <p:spPr>
          <a:xfrm>
            <a:off x="825980" y="4693056"/>
            <a:ext cx="1755609"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10 years</a:t>
            </a:r>
          </a:p>
        </p:txBody>
      </p:sp>
      <p:sp>
        <p:nvSpPr>
          <p:cNvPr id="7" name="TextBox 6">
            <a:extLst>
              <a:ext uri="{FF2B5EF4-FFF2-40B4-BE49-F238E27FC236}">
                <a16:creationId xmlns:a16="http://schemas.microsoft.com/office/drawing/2014/main" id="{815DC61C-A1A2-DCDD-329C-8E15D58FA919}"/>
              </a:ext>
            </a:extLst>
          </p:cNvPr>
          <p:cNvSpPr txBox="1"/>
          <p:nvPr/>
        </p:nvSpPr>
        <p:spPr>
          <a:xfrm>
            <a:off x="4152171" y="5349589"/>
            <a:ext cx="1755609"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50 years</a:t>
            </a:r>
          </a:p>
        </p:txBody>
      </p:sp>
      <p:sp>
        <p:nvSpPr>
          <p:cNvPr id="8" name="TextBox 7">
            <a:extLst>
              <a:ext uri="{FF2B5EF4-FFF2-40B4-BE49-F238E27FC236}">
                <a16:creationId xmlns:a16="http://schemas.microsoft.com/office/drawing/2014/main" id="{5A22A472-3E09-7955-1B33-3B4F5117CEEB}"/>
              </a:ext>
            </a:extLst>
          </p:cNvPr>
          <p:cNvSpPr txBox="1"/>
          <p:nvPr/>
        </p:nvSpPr>
        <p:spPr>
          <a:xfrm>
            <a:off x="6464300" y="6195336"/>
            <a:ext cx="1983235"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100 years</a:t>
            </a:r>
          </a:p>
        </p:txBody>
      </p:sp>
    </p:spTree>
    <p:extLst>
      <p:ext uri="{BB962C8B-B14F-4D97-AF65-F5344CB8AC3E}">
        <p14:creationId xmlns:p14="http://schemas.microsoft.com/office/powerpoint/2010/main" val="2053479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ground, dirt&#10;&#10;Description automatically generated">
            <a:extLst>
              <a:ext uri="{FF2B5EF4-FFF2-40B4-BE49-F238E27FC236}">
                <a16:creationId xmlns:a16="http://schemas.microsoft.com/office/drawing/2014/main" id="{E3757A2D-0FFD-244B-5D43-2E873D456E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1148" y="3446392"/>
            <a:ext cx="5516126" cy="3369155"/>
          </a:xfrm>
          <a:prstGeom prst="rect">
            <a:avLst/>
          </a:prstGeom>
        </p:spPr>
      </p:pic>
      <p:pic>
        <p:nvPicPr>
          <p:cNvPr id="6" name="Picture 5" descr="A picture containing outdoor, mountain, nature, dirt&#10;&#10;Description automatically generated">
            <a:extLst>
              <a:ext uri="{FF2B5EF4-FFF2-40B4-BE49-F238E27FC236}">
                <a16:creationId xmlns:a16="http://schemas.microsoft.com/office/drawing/2014/main" id="{B19C5723-3771-3E76-B3D0-5486B1D65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7352" y="421926"/>
            <a:ext cx="3149111" cy="6300421"/>
          </a:xfrm>
          <a:prstGeom prst="rect">
            <a:avLst/>
          </a:prstGeom>
        </p:spPr>
      </p:pic>
      <p:pic>
        <p:nvPicPr>
          <p:cNvPr id="8" name="Picture 7" descr="A picture containing ground, outdoor, grass, nature&#10;&#10;Description automatically generated">
            <a:extLst>
              <a:ext uri="{FF2B5EF4-FFF2-40B4-BE49-F238E27FC236}">
                <a16:creationId xmlns:a16="http://schemas.microsoft.com/office/drawing/2014/main" id="{5A04DC31-785E-4362-5067-3A85E7317A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1147" y="885501"/>
            <a:ext cx="5445788" cy="2450605"/>
          </a:xfrm>
          <a:prstGeom prst="rect">
            <a:avLst/>
          </a:prstGeom>
        </p:spPr>
      </p:pic>
      <p:sp>
        <p:nvSpPr>
          <p:cNvPr id="9" name="Title 1">
            <a:extLst>
              <a:ext uri="{FF2B5EF4-FFF2-40B4-BE49-F238E27FC236}">
                <a16:creationId xmlns:a16="http://schemas.microsoft.com/office/drawing/2014/main" id="{F6D77E48-6050-C9C7-6F05-60C7E3BB5A41}"/>
              </a:ext>
            </a:extLst>
          </p:cNvPr>
          <p:cNvSpPr>
            <a:spLocks noGrp="1"/>
          </p:cNvSpPr>
          <p:nvPr>
            <p:ph type="title"/>
          </p:nvPr>
        </p:nvSpPr>
        <p:spPr>
          <a:xfrm>
            <a:off x="154825" y="-240856"/>
            <a:ext cx="10515600" cy="1325563"/>
          </a:xfrm>
        </p:spPr>
        <p:txBody>
          <a:bodyPr/>
          <a:lstStyle/>
          <a:p>
            <a:r>
              <a:rPr lang="en-AU" b="1" dirty="0">
                <a:latin typeface="Arial" panose="020B0604020202020204" pitchFamily="34" charset="0"/>
                <a:cs typeface="Arial" panose="020B0604020202020204" pitchFamily="34" charset="0"/>
              </a:rPr>
              <a:t>Results – field monitoring</a:t>
            </a:r>
            <a:endParaRPr lang="en-AU" b="1" dirty="0"/>
          </a:p>
        </p:txBody>
      </p:sp>
      <p:sp>
        <p:nvSpPr>
          <p:cNvPr id="10" name="Content Placeholder 2">
            <a:extLst>
              <a:ext uri="{FF2B5EF4-FFF2-40B4-BE49-F238E27FC236}">
                <a16:creationId xmlns:a16="http://schemas.microsoft.com/office/drawing/2014/main" id="{EAE0B85B-A869-3ACC-0F1D-9E1B41732E44}"/>
              </a:ext>
            </a:extLst>
          </p:cNvPr>
          <p:cNvSpPr txBox="1">
            <a:spLocks/>
          </p:cNvSpPr>
          <p:nvPr/>
        </p:nvSpPr>
        <p:spPr>
          <a:xfrm>
            <a:off x="-91644" y="1949179"/>
            <a:ext cx="291020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cs typeface="Arial" panose="020B0604020202020204" pitchFamily="34" charset="0"/>
              </a:rPr>
              <a:t>Low erosion and minor rilling occurring</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Erosion rates </a:t>
            </a:r>
          </a:p>
          <a:p>
            <a:pPr marL="0" indent="0">
              <a:buNone/>
            </a:pPr>
            <a:r>
              <a:rPr lang="en-AU" dirty="0">
                <a:latin typeface="Arial" panose="020B0604020202020204" pitchFamily="34" charset="0"/>
                <a:cs typeface="Arial" panose="020B0604020202020204" pitchFamily="34" charset="0"/>
              </a:rPr>
              <a:t>~5 t ha</a:t>
            </a:r>
            <a:r>
              <a:rPr lang="en-AU" baseline="30000" dirty="0">
                <a:latin typeface="Arial" panose="020B0604020202020204" pitchFamily="34" charset="0"/>
                <a:cs typeface="Arial" panose="020B0604020202020204" pitchFamily="34" charset="0"/>
              </a:rPr>
              <a:t>-1</a:t>
            </a:r>
            <a:r>
              <a:rPr lang="en-AU" dirty="0">
                <a:latin typeface="Arial" panose="020B0604020202020204" pitchFamily="34" charset="0"/>
                <a:cs typeface="Arial" panose="020B0604020202020204" pitchFamily="34" charset="0"/>
              </a:rPr>
              <a:t> yr</a:t>
            </a:r>
            <a:r>
              <a:rPr lang="en-AU" baseline="30000" dirty="0">
                <a:latin typeface="Arial" panose="020B0604020202020204" pitchFamily="34" charset="0"/>
                <a:cs typeface="Arial" panose="020B0604020202020204" pitchFamily="34" charset="0"/>
              </a:rPr>
              <a:t>-1</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Learn from this site and transfer to other sites</a:t>
            </a:r>
          </a:p>
        </p:txBody>
      </p:sp>
    </p:spTree>
    <p:extLst>
      <p:ext uri="{BB962C8B-B14F-4D97-AF65-F5344CB8AC3E}">
        <p14:creationId xmlns:p14="http://schemas.microsoft.com/office/powerpoint/2010/main" val="3288795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18231ED-293B-8F6D-2501-99D893FEAB84}"/>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tretch>
            <a:fillRect/>
          </a:stretch>
        </p:blipFill>
        <p:spPr>
          <a:xfrm>
            <a:off x="0" y="0"/>
            <a:ext cx="12192000" cy="6876007"/>
          </a:xfrm>
          <a:prstGeom prst="rect">
            <a:avLst/>
          </a:prstGeom>
        </p:spPr>
      </p:pic>
      <p:sp>
        <p:nvSpPr>
          <p:cNvPr id="2" name="Title 1">
            <a:extLst>
              <a:ext uri="{FF2B5EF4-FFF2-40B4-BE49-F238E27FC236}">
                <a16:creationId xmlns:a16="http://schemas.microsoft.com/office/drawing/2014/main" id="{080583D4-43DE-BA03-19EB-6155D95C8FE6}"/>
              </a:ext>
            </a:extLst>
          </p:cNvPr>
          <p:cNvSpPr>
            <a:spLocks noGrp="1"/>
          </p:cNvSpPr>
          <p:nvPr>
            <p:ph type="title"/>
          </p:nvPr>
        </p:nvSpPr>
        <p:spPr/>
        <p:txBody>
          <a:bodyPr/>
          <a:lstStyle/>
          <a:p>
            <a:r>
              <a:rPr lang="en-AU" b="1" dirty="0">
                <a:solidFill>
                  <a:schemeClr val="bg1"/>
                </a:solidFill>
                <a:latin typeface="Arial" panose="020B0604020202020204" pitchFamily="34"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1B746D4B-186F-5A84-5A38-7DCA4642F178}"/>
              </a:ext>
            </a:extLst>
          </p:cNvPr>
          <p:cNvSpPr txBox="1">
            <a:spLocks/>
          </p:cNvSpPr>
          <p:nvPr/>
        </p:nvSpPr>
        <p:spPr>
          <a:xfrm>
            <a:off x="0" y="1275523"/>
            <a:ext cx="11782436" cy="435133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200000"/>
              </a:lnSpc>
              <a:spcAft>
                <a:spcPts val="800"/>
              </a:spcAft>
              <a:buNone/>
            </a:pPr>
            <a:endParaRPr lang="en-AU"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0" algn="just">
              <a:lnSpc>
                <a:spcPct val="120000"/>
              </a:lnSpc>
              <a:spcBef>
                <a:spcPts val="0"/>
              </a:spcBef>
              <a:buNone/>
            </a:pPr>
            <a:r>
              <a:rPr lang="en-AU" sz="5800" dirty="0">
                <a:solidFill>
                  <a:schemeClr val="bg1"/>
                </a:solidFill>
                <a:latin typeface="Arial" panose="020B0604020202020204" pitchFamily="34" charset="0"/>
                <a:ea typeface="Calibri" panose="020F0502020204030204" pitchFamily="34" charset="0"/>
                <a:cs typeface="Arial" panose="020B0604020202020204" pitchFamily="34" charset="0"/>
              </a:rPr>
              <a:t>Design approach aims to emulate landforms based on an understanding of the surrounding landscape, the surface materials and climate </a:t>
            </a:r>
          </a:p>
          <a:p>
            <a:pPr indent="0" algn="just">
              <a:lnSpc>
                <a:spcPct val="120000"/>
              </a:lnSpc>
              <a:spcAft>
                <a:spcPts val="800"/>
              </a:spcAft>
              <a:buNone/>
            </a:pPr>
            <a:r>
              <a:rPr lang="en-AU" sz="5800" dirty="0">
                <a:solidFill>
                  <a:schemeClr val="bg1"/>
                </a:solidFill>
                <a:latin typeface="Arial" panose="020B0604020202020204" pitchFamily="34" charset="0"/>
                <a:ea typeface="Calibri" panose="020F0502020204030204" pitchFamily="34" charset="0"/>
                <a:cs typeface="Arial" panose="020B0604020202020204" pitchFamily="34" charset="0"/>
              </a:rPr>
              <a:t>For all sites there are design constraints such as lease boundaries, infrastructure such as roads and power lines as well as physical features such as watercourses </a:t>
            </a:r>
          </a:p>
          <a:p>
            <a:pPr indent="0" algn="just">
              <a:lnSpc>
                <a:spcPct val="120000"/>
              </a:lnSpc>
              <a:spcAft>
                <a:spcPts val="800"/>
              </a:spcAft>
              <a:buNone/>
            </a:pPr>
            <a:r>
              <a:rPr lang="en-AU" sz="5800" dirty="0">
                <a:solidFill>
                  <a:schemeClr val="bg1"/>
                </a:solidFill>
                <a:latin typeface="Arial" panose="020B0604020202020204" pitchFamily="34" charset="0"/>
                <a:ea typeface="Calibri" panose="020F0502020204030204" pitchFamily="34" charset="0"/>
                <a:cs typeface="Arial" panose="020B0604020202020204" pitchFamily="34" charset="0"/>
              </a:rPr>
              <a:t>Any design will be a compromise between what is ideal and what is possible to construct</a:t>
            </a:r>
          </a:p>
        </p:txBody>
      </p:sp>
      <p:pic>
        <p:nvPicPr>
          <p:cNvPr id="6" name="Picture 10">
            <a:extLst>
              <a:ext uri="{FF2B5EF4-FFF2-40B4-BE49-F238E27FC236}">
                <a16:creationId xmlns:a16="http://schemas.microsoft.com/office/drawing/2014/main" id="{4B4C106B-B5CE-7C50-8A11-5F7F117DB2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2607F13-337C-5012-37A1-2CF9D31ED1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229921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A3B1B-DEC8-4760-A613-7C7C49C8439A}"/>
              </a:ext>
            </a:extLst>
          </p:cNvPr>
          <p:cNvPicPr>
            <a:picLocks noChangeAspect="1"/>
          </p:cNvPicPr>
          <p:nvPr/>
        </p:nvPicPr>
        <p:blipFill rotWithShape="1">
          <a:blip r:embed="rId2" cstate="email">
            <a:lum bright="13000"/>
            <a:alphaModFix amt="75000"/>
            <a:extLst>
              <a:ext uri="{28A0092B-C50C-407E-A947-70E740481C1C}">
                <a14:useLocalDpi xmlns:a14="http://schemas.microsoft.com/office/drawing/2010/main"/>
              </a:ext>
            </a:extLst>
          </a:blip>
          <a:srcRect l="705" t="228" r="-705" b="9718"/>
          <a:stretch/>
        </p:blipFill>
        <p:spPr bwMode="auto">
          <a:xfrm>
            <a:off x="4418050" y="1712066"/>
            <a:ext cx="8110613" cy="4494161"/>
          </a:xfrm>
          <a:prstGeom prst="rect">
            <a:avLst/>
          </a:prstGeom>
          <a:noFill/>
          <a:ln>
            <a:noFill/>
          </a:ln>
        </p:spPr>
      </p:pic>
      <p:sp>
        <p:nvSpPr>
          <p:cNvPr id="2" name="Title 1">
            <a:extLst>
              <a:ext uri="{FF2B5EF4-FFF2-40B4-BE49-F238E27FC236}">
                <a16:creationId xmlns:a16="http://schemas.microsoft.com/office/drawing/2014/main" id="{080583D4-43DE-BA03-19EB-6155D95C8FE6}"/>
              </a:ext>
            </a:extLst>
          </p:cNvPr>
          <p:cNvSpPr>
            <a:spLocks noGrp="1"/>
          </p:cNvSpPr>
          <p:nvPr>
            <p:ph type="title"/>
          </p:nvPr>
        </p:nvSpPr>
        <p:spPr>
          <a:xfrm>
            <a:off x="177624" y="0"/>
            <a:ext cx="10515600" cy="1325563"/>
          </a:xfrm>
        </p:spPr>
        <p:txBody>
          <a:bodyPr/>
          <a:lstStyle/>
          <a:p>
            <a:r>
              <a:rPr lang="en-AU" b="1" dirty="0">
                <a:latin typeface="Arial" panose="020B0604020202020204" pitchFamily="34" charset="0"/>
                <a:cs typeface="Arial" panose="020B0604020202020204" pitchFamily="34" charset="0"/>
              </a:rPr>
              <a:t>Conclusion</a:t>
            </a:r>
          </a:p>
        </p:txBody>
      </p:sp>
      <p:sp>
        <p:nvSpPr>
          <p:cNvPr id="4" name="TextBox 3">
            <a:extLst>
              <a:ext uri="{FF2B5EF4-FFF2-40B4-BE49-F238E27FC236}">
                <a16:creationId xmlns:a16="http://schemas.microsoft.com/office/drawing/2014/main" id="{59AE228D-E760-C8CE-C7EA-FD94E66FC7ED}"/>
              </a:ext>
            </a:extLst>
          </p:cNvPr>
          <p:cNvSpPr txBox="1"/>
          <p:nvPr/>
        </p:nvSpPr>
        <p:spPr>
          <a:xfrm>
            <a:off x="177623" y="900368"/>
            <a:ext cx="11962861" cy="3559949"/>
          </a:xfrm>
          <a:prstGeom prst="rect">
            <a:avLst/>
          </a:prstGeom>
          <a:noFill/>
        </p:spPr>
        <p:txBody>
          <a:bodyPr wrap="square" rtlCol="0">
            <a:spAutoFit/>
          </a:bodyPr>
          <a:lstStyle/>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Demonstrate that geomorphic designs can reduce erosion</a:t>
            </a:r>
          </a:p>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No site will be erosion free </a:t>
            </a:r>
          </a:p>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All sites will erode</a:t>
            </a:r>
          </a:p>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Question of what is acceptable </a:t>
            </a:r>
          </a:p>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Some gullying is inevitable </a:t>
            </a:r>
          </a:p>
          <a:p>
            <a:pPr marL="457200" indent="-457200" algn="just">
              <a:spcAft>
                <a:spcPts val="800"/>
              </a:spcAft>
              <a:buFont typeface="Arial" panose="020B0604020202020204" pitchFamily="34" charset="0"/>
              <a:buChar char="•"/>
            </a:pPr>
            <a:r>
              <a:rPr lang="en-AU" sz="3200" dirty="0">
                <a:latin typeface="Arial" panose="020B0604020202020204" pitchFamily="34" charset="0"/>
                <a:ea typeface="Calibri" panose="020F0502020204030204" pitchFamily="34" charset="0"/>
                <a:cs typeface="Arial" panose="020B0604020202020204" pitchFamily="34" charset="0"/>
              </a:rPr>
              <a:t>Erosion in keeping with the surrounding landscape</a:t>
            </a:r>
          </a:p>
        </p:txBody>
      </p:sp>
      <p:pic>
        <p:nvPicPr>
          <p:cNvPr id="5" name="Picture 10">
            <a:extLst>
              <a:ext uri="{FF2B5EF4-FFF2-40B4-BE49-F238E27FC236}">
                <a16:creationId xmlns:a16="http://schemas.microsoft.com/office/drawing/2014/main" id="{9429A2CA-02A1-1D1E-AD8A-6EFA9EBDED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9A5F25E-AE89-024F-4EB5-F7B3DC3A12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1639330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2B05FAD1-4CC5-6E4A-A95C-BB1ED7CE8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56" y="0"/>
            <a:ext cx="12192000" cy="6858000"/>
          </a:xfrm>
          <a:prstGeom prst="rect">
            <a:avLst/>
          </a:prstGeom>
        </p:spPr>
      </p:pic>
      <p:pic>
        <p:nvPicPr>
          <p:cNvPr id="2" name="Picture 10">
            <a:extLst>
              <a:ext uri="{FF2B5EF4-FFF2-40B4-BE49-F238E27FC236}">
                <a16:creationId xmlns:a16="http://schemas.microsoft.com/office/drawing/2014/main" id="{ACC7D369-33C7-90AD-72C5-3FD5D9069F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0B7B7CE-0CF5-F39A-B0FE-2420FD8091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156766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C3DB96-DA70-9053-7A35-BB4FFAD0FD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87278" y="3513146"/>
            <a:ext cx="11930743" cy="2120593"/>
          </a:xfrm>
          <a:prstGeom prst="rect">
            <a:avLst/>
          </a:prstGeom>
        </p:spPr>
        <p:txBody>
          <a:bodyPr wrap="square">
            <a:spAutoFit/>
          </a:bodyPr>
          <a:lstStyle/>
          <a:p>
            <a:pPr>
              <a:spcBef>
                <a:spcPct val="20000"/>
              </a:spcBef>
            </a:pPr>
            <a:r>
              <a:rPr lang="en-AU" altLang="en-US" b="1" dirty="0">
                <a:solidFill>
                  <a:schemeClr val="bg1"/>
                </a:solidFill>
              </a:rPr>
              <a:t>Acknowledgments</a:t>
            </a:r>
          </a:p>
          <a:p>
            <a:pPr>
              <a:spcBef>
                <a:spcPct val="20000"/>
              </a:spcBef>
            </a:pPr>
            <a:r>
              <a:rPr lang="en-AU" altLang="en-US" b="1" dirty="0">
                <a:solidFill>
                  <a:schemeClr val="bg1"/>
                </a:solidFill>
              </a:rPr>
              <a:t>This paper is an outcome of the LIFE RIBERMINE project (LIFE18 ENV/ES/000181). Maria Tejedor is responsible of part of the geomorphic landform designs. Specifically, of the development of the new method for sidehill waste dumps. We thank Javier de la Villa and Cristina Martín for their constant commitment and leadership of the LIFE RIBERMINE project. </a:t>
            </a:r>
            <a:r>
              <a:rPr lang="en-AU" altLang="en-US" b="1" dirty="0" err="1">
                <a:solidFill>
                  <a:schemeClr val="bg1"/>
                </a:solidFill>
              </a:rPr>
              <a:t>Paisajes</a:t>
            </a:r>
            <a:r>
              <a:rPr lang="en-AU" altLang="en-US" b="1" dirty="0">
                <a:solidFill>
                  <a:schemeClr val="bg1"/>
                </a:solidFill>
              </a:rPr>
              <a:t> </a:t>
            </a:r>
            <a:r>
              <a:rPr lang="en-AU" altLang="en-US" b="1" dirty="0" err="1">
                <a:solidFill>
                  <a:schemeClr val="bg1"/>
                </a:solidFill>
              </a:rPr>
              <a:t>Españoles</a:t>
            </a:r>
            <a:r>
              <a:rPr lang="en-AU" altLang="en-US" b="1" dirty="0">
                <a:solidFill>
                  <a:schemeClr val="bg1"/>
                </a:solidFill>
              </a:rPr>
              <a:t>, DIEDRO, </a:t>
            </a:r>
            <a:r>
              <a:rPr lang="en-AU" altLang="en-US" b="1" dirty="0" err="1">
                <a:solidFill>
                  <a:schemeClr val="bg1"/>
                </a:solidFill>
              </a:rPr>
              <a:t>Fotolanga</a:t>
            </a:r>
            <a:r>
              <a:rPr lang="en-AU" altLang="en-US" b="1" dirty="0">
                <a:solidFill>
                  <a:schemeClr val="bg1"/>
                </a:solidFill>
              </a:rPr>
              <a:t> and DGDRONE transferred us different sets of aerial photos. Ignacio Zapico provided information for the calibration (Nuria mine), helped at the staking out process and, along with David Gutiérrez (DGDRONE), provided the topography from photogrammetry for the External waste rock dumps. </a:t>
            </a:r>
          </a:p>
        </p:txBody>
      </p:sp>
      <p:pic>
        <p:nvPicPr>
          <p:cNvPr id="2" name="Picture 10">
            <a:extLst>
              <a:ext uri="{FF2B5EF4-FFF2-40B4-BE49-F238E27FC236}">
                <a16:creationId xmlns:a16="http://schemas.microsoft.com/office/drawing/2014/main" id="{EAE6B636-6CCE-69FA-389A-9718635C05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402EC2E-2D2B-DFA8-5586-628948B8E1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353041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E91C1-EACC-B728-1789-E0C0EA34A86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0" y="4763"/>
            <a:ext cx="12192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F981BB1-7D82-092D-2449-B639BE4A6F15}"/>
              </a:ext>
            </a:extLst>
          </p:cNvPr>
          <p:cNvSpPr txBox="1">
            <a:spLocks/>
          </p:cNvSpPr>
          <p:nvPr/>
        </p:nvSpPr>
        <p:spPr>
          <a:xfrm>
            <a:off x="559077" y="239711"/>
            <a:ext cx="10515600"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latin typeface="Arial" panose="020B0604020202020204" pitchFamily="34" charset="0"/>
                <a:cs typeface="Arial" panose="020B0604020202020204" pitchFamily="34" charset="0"/>
              </a:rPr>
              <a:t>Introduction</a:t>
            </a:r>
            <a:endParaRPr lang="en-AU" b="1"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32934F6A-D5C6-0177-85E4-49E3C5A8C93B}"/>
              </a:ext>
            </a:extLst>
          </p:cNvPr>
          <p:cNvSpPr>
            <a:spLocks noGrp="1"/>
          </p:cNvSpPr>
          <p:nvPr>
            <p:ph idx="1"/>
          </p:nvPr>
        </p:nvSpPr>
        <p:spPr>
          <a:xfrm>
            <a:off x="87278" y="2299219"/>
            <a:ext cx="11877009" cy="3510890"/>
          </a:xfrm>
        </p:spPr>
        <p:txBody>
          <a:bodyPr>
            <a:noAutofit/>
          </a:bodyPr>
          <a:lstStyle/>
          <a:p>
            <a:pPr>
              <a:lnSpc>
                <a:spcPct val="100000"/>
              </a:lnSpc>
              <a:spcBef>
                <a:spcPts val="0"/>
              </a:spcBef>
            </a:pPr>
            <a:r>
              <a:rPr lang="en-AU" sz="3200" dirty="0">
                <a:solidFill>
                  <a:schemeClr val="bg1"/>
                </a:solidFill>
                <a:latin typeface="Arial" panose="020B0604020202020204" pitchFamily="34" charset="0"/>
                <a:cs typeface="Arial" panose="020B0604020202020204" pitchFamily="34" charset="0"/>
              </a:rPr>
              <a:t>Innovative solutions for post-mining land restoration are needed</a:t>
            </a:r>
          </a:p>
          <a:p>
            <a:pPr>
              <a:lnSpc>
                <a:spcPct val="100000"/>
              </a:lnSpc>
              <a:spcBef>
                <a:spcPts val="0"/>
              </a:spcBef>
            </a:pPr>
            <a:endParaRPr lang="en-AU" sz="32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AU" sz="3200" dirty="0">
                <a:solidFill>
                  <a:schemeClr val="bg1"/>
                </a:solidFill>
                <a:latin typeface="Arial" panose="020B0604020202020204" pitchFamily="34" charset="0"/>
                <a:cs typeface="Arial" panose="020B0604020202020204" pitchFamily="34" charset="0"/>
              </a:rPr>
              <a:t>Traditional reconstruction approaches still used and often appropriate (i.e. benches &amp; linear slopes)</a:t>
            </a:r>
          </a:p>
          <a:p>
            <a:pPr>
              <a:lnSpc>
                <a:spcPct val="100000"/>
              </a:lnSpc>
              <a:spcBef>
                <a:spcPts val="0"/>
              </a:spcBef>
            </a:pPr>
            <a:endParaRPr lang="en-AU" sz="32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AU" sz="3200" dirty="0">
                <a:solidFill>
                  <a:schemeClr val="bg1"/>
                </a:solidFill>
                <a:latin typeface="Arial" panose="020B0604020202020204" pitchFamily="34" charset="0"/>
                <a:cs typeface="Arial" panose="020B0604020202020204" pitchFamily="34" charset="0"/>
              </a:rPr>
              <a:t>Recognition that geomorphology can provide improved environmental outcomes </a:t>
            </a:r>
          </a:p>
        </p:txBody>
      </p:sp>
      <p:pic>
        <p:nvPicPr>
          <p:cNvPr id="4" name="Picture 10">
            <a:extLst>
              <a:ext uri="{FF2B5EF4-FFF2-40B4-BE49-F238E27FC236}">
                <a16:creationId xmlns:a16="http://schemas.microsoft.com/office/drawing/2014/main" id="{EFA63A37-82AD-27BD-0979-8128E3EFBCE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F7990AF-8283-A83B-CB99-97F3842DB28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339769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C2F154D-49E0-FCE8-2CF5-6125C63F7D8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F981BB1-7D82-092D-2449-B639BE4A6F15}"/>
              </a:ext>
            </a:extLst>
          </p:cNvPr>
          <p:cNvSpPr txBox="1">
            <a:spLocks/>
          </p:cNvSpPr>
          <p:nvPr/>
        </p:nvSpPr>
        <p:spPr>
          <a:xfrm>
            <a:off x="559076" y="365501"/>
            <a:ext cx="10515600"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chemeClr val="bg1"/>
                </a:solidFill>
                <a:latin typeface="Arial" panose="020B0604020202020204" pitchFamily="34" charset="0"/>
                <a:cs typeface="Arial" panose="020B0604020202020204" pitchFamily="34" charset="0"/>
              </a:rPr>
              <a:t>Introduction</a:t>
            </a:r>
          </a:p>
        </p:txBody>
      </p:sp>
      <p:sp>
        <p:nvSpPr>
          <p:cNvPr id="7" name="Content Placeholder 2">
            <a:extLst>
              <a:ext uri="{FF2B5EF4-FFF2-40B4-BE49-F238E27FC236}">
                <a16:creationId xmlns:a16="http://schemas.microsoft.com/office/drawing/2014/main" id="{32934F6A-D5C6-0177-85E4-49E3C5A8C93B}"/>
              </a:ext>
            </a:extLst>
          </p:cNvPr>
          <p:cNvSpPr>
            <a:spLocks noGrp="1"/>
          </p:cNvSpPr>
          <p:nvPr>
            <p:ph idx="1"/>
          </p:nvPr>
        </p:nvSpPr>
        <p:spPr>
          <a:xfrm>
            <a:off x="-69633" y="2383001"/>
            <a:ext cx="12261633" cy="3483190"/>
          </a:xfrm>
        </p:spPr>
        <p:txBody>
          <a:bodyPr>
            <a:noAutofit/>
          </a:bodyPr>
          <a:lstStyle/>
          <a:p>
            <a:pPr>
              <a:lnSpc>
                <a:spcPct val="100000"/>
              </a:lnSpc>
            </a:pPr>
            <a:r>
              <a:rPr lang="en-AU" sz="3200" dirty="0">
                <a:solidFill>
                  <a:schemeClr val="bg1"/>
                </a:solidFill>
                <a:latin typeface="Arial" panose="020B0604020202020204" pitchFamily="34" charset="0"/>
                <a:cs typeface="Arial" panose="020B0604020202020204" pitchFamily="34" charset="0"/>
              </a:rPr>
              <a:t>Geomorphic solutions provide hydrological, ecological and visual integration and connectivity with the unmined surrounds </a:t>
            </a:r>
          </a:p>
          <a:p>
            <a:pPr>
              <a:lnSpc>
                <a:spcPct val="100000"/>
              </a:lnSpc>
            </a:pPr>
            <a:endParaRPr lang="en-AU" sz="3200" dirty="0">
              <a:solidFill>
                <a:schemeClr val="bg1"/>
              </a:solidFill>
              <a:latin typeface="Arial" panose="020B0604020202020204" pitchFamily="34" charset="0"/>
              <a:cs typeface="Arial" panose="020B0604020202020204" pitchFamily="34" charset="0"/>
            </a:endParaRPr>
          </a:p>
          <a:p>
            <a:pPr>
              <a:lnSpc>
                <a:spcPct val="100000"/>
              </a:lnSpc>
            </a:pPr>
            <a:r>
              <a:rPr lang="en-AU" sz="3200" dirty="0">
                <a:solidFill>
                  <a:schemeClr val="bg1"/>
                </a:solidFill>
                <a:latin typeface="Arial" panose="020B0604020202020204" pitchFamily="34" charset="0"/>
                <a:cs typeface="Arial" panose="020B0604020202020204" pitchFamily="34" charset="0"/>
              </a:rPr>
              <a:t>Growing demand by the public and government requiring landscapes to geomorphically and visually integrate with surrounds</a:t>
            </a:r>
          </a:p>
        </p:txBody>
      </p:sp>
      <p:pic>
        <p:nvPicPr>
          <p:cNvPr id="4" name="Picture 10">
            <a:extLst>
              <a:ext uri="{FF2B5EF4-FFF2-40B4-BE49-F238E27FC236}">
                <a16:creationId xmlns:a16="http://schemas.microsoft.com/office/drawing/2014/main" id="{8E77955B-C5D2-AA60-CB0A-3CF68A55EE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8A18700-EA72-09FB-B52A-2EFE600F89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404950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8CE417A-410D-9876-824C-853BB1CE591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0" y="0"/>
            <a:ext cx="12192000" cy="6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F981BB1-7D82-092D-2449-B639BE4A6F15}"/>
              </a:ext>
            </a:extLst>
          </p:cNvPr>
          <p:cNvSpPr txBox="1">
            <a:spLocks/>
          </p:cNvSpPr>
          <p:nvPr/>
        </p:nvSpPr>
        <p:spPr>
          <a:xfrm>
            <a:off x="559077" y="239711"/>
            <a:ext cx="10515600"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latin typeface="Arial" panose="020B0604020202020204" pitchFamily="34" charset="0"/>
                <a:cs typeface="Arial" panose="020B0604020202020204" pitchFamily="34" charset="0"/>
              </a:rPr>
              <a:t>Introduction</a:t>
            </a:r>
            <a:endParaRPr lang="en-AU"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593F95C-D826-19F3-1C74-51E861494AB2}"/>
              </a:ext>
            </a:extLst>
          </p:cNvPr>
          <p:cNvSpPr>
            <a:spLocks noGrp="1"/>
          </p:cNvSpPr>
          <p:nvPr>
            <p:ph idx="1"/>
          </p:nvPr>
        </p:nvSpPr>
        <p:spPr>
          <a:xfrm>
            <a:off x="87278" y="1362073"/>
            <a:ext cx="11758588" cy="4351338"/>
          </a:xfrm>
        </p:spPr>
        <p:txBody>
          <a:bodyPr>
            <a:normAutofit/>
          </a:bodyPr>
          <a:lstStyle/>
          <a:p>
            <a:r>
              <a:rPr lang="en-AU" sz="3200" dirty="0">
                <a:solidFill>
                  <a:schemeClr val="bg1"/>
                </a:solidFill>
                <a:latin typeface="Arial" panose="020B0604020202020204" pitchFamily="34" charset="0"/>
                <a:cs typeface="Arial" panose="020B0604020202020204" pitchFamily="34" charset="0"/>
              </a:rPr>
              <a:t>Using geomorphology to design a landscape is not new, conceptually straightforward </a:t>
            </a:r>
          </a:p>
          <a:p>
            <a:endParaRPr lang="en-AU" sz="3200" dirty="0">
              <a:solidFill>
                <a:schemeClr val="bg1"/>
              </a:solidFill>
              <a:latin typeface="Arial" panose="020B0604020202020204" pitchFamily="34" charset="0"/>
              <a:cs typeface="Arial" panose="020B0604020202020204" pitchFamily="34" charset="0"/>
            </a:endParaRPr>
          </a:p>
          <a:p>
            <a:r>
              <a:rPr lang="en-AU" sz="3200" dirty="0">
                <a:solidFill>
                  <a:schemeClr val="bg1"/>
                </a:solidFill>
                <a:latin typeface="Arial" panose="020B0604020202020204" pitchFamily="34" charset="0"/>
                <a:cs typeface="Arial" panose="020B0604020202020204" pitchFamily="34" charset="0"/>
              </a:rPr>
              <a:t>Capabilities for designing such complex 3D landforms is non-trivial </a:t>
            </a:r>
          </a:p>
          <a:p>
            <a:endParaRPr lang="en-AU" sz="3200" dirty="0">
              <a:solidFill>
                <a:schemeClr val="bg1"/>
              </a:solidFill>
              <a:latin typeface="Arial" panose="020B0604020202020204" pitchFamily="34" charset="0"/>
              <a:cs typeface="Arial" panose="020B0604020202020204" pitchFamily="34" charset="0"/>
            </a:endParaRPr>
          </a:p>
          <a:p>
            <a:r>
              <a:rPr lang="en-AU" sz="3200" dirty="0">
                <a:solidFill>
                  <a:schemeClr val="bg1"/>
                </a:solidFill>
                <a:latin typeface="Arial" panose="020B0604020202020204" pitchFamily="34" charset="0"/>
                <a:cs typeface="Arial" panose="020B0604020202020204" pitchFamily="34" charset="0"/>
              </a:rPr>
              <a:t>Only recently become possible with the development of geomorphic design software </a:t>
            </a:r>
          </a:p>
        </p:txBody>
      </p:sp>
      <p:pic>
        <p:nvPicPr>
          <p:cNvPr id="4" name="Picture 10">
            <a:extLst>
              <a:ext uri="{FF2B5EF4-FFF2-40B4-BE49-F238E27FC236}">
                <a16:creationId xmlns:a16="http://schemas.microsoft.com/office/drawing/2014/main" id="{0BDF8792-7550-9788-1C0D-82649D2A7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4759D8A7-EDED-18BD-2F5C-A95D99C16A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278650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tree, grass, nature&#10;&#10;Description automatically generated">
            <a:extLst>
              <a:ext uri="{FF2B5EF4-FFF2-40B4-BE49-F238E27FC236}">
                <a16:creationId xmlns:a16="http://schemas.microsoft.com/office/drawing/2014/main" id="{75CE7618-AB18-BA38-F600-6521F27C644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F981BB1-7D82-092D-2449-B639BE4A6F15}"/>
              </a:ext>
            </a:extLst>
          </p:cNvPr>
          <p:cNvSpPr txBox="1">
            <a:spLocks/>
          </p:cNvSpPr>
          <p:nvPr/>
        </p:nvSpPr>
        <p:spPr>
          <a:xfrm>
            <a:off x="559077" y="239711"/>
            <a:ext cx="10515600"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chemeClr val="bg1"/>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E593F95C-D826-19F3-1C74-51E861494AB2}"/>
              </a:ext>
            </a:extLst>
          </p:cNvPr>
          <p:cNvSpPr>
            <a:spLocks noGrp="1"/>
          </p:cNvSpPr>
          <p:nvPr>
            <p:ph idx="1"/>
          </p:nvPr>
        </p:nvSpPr>
        <p:spPr>
          <a:xfrm>
            <a:off x="204545" y="1834922"/>
            <a:ext cx="11702007" cy="4351338"/>
          </a:xfrm>
        </p:spPr>
        <p:txBody>
          <a:bodyPr>
            <a:normAutofit/>
          </a:bodyPr>
          <a:lstStyle/>
          <a:p>
            <a:r>
              <a:rPr lang="en-AU" sz="3200" dirty="0">
                <a:solidFill>
                  <a:schemeClr val="bg1"/>
                </a:solidFill>
                <a:latin typeface="Arial" panose="020B0604020202020204" pitchFamily="34" charset="0"/>
                <a:cs typeface="Arial" panose="020B0604020202020204" pitchFamily="34" charset="0"/>
              </a:rPr>
              <a:t>Designing a landscape is one half of the process</a:t>
            </a:r>
          </a:p>
          <a:p>
            <a:endParaRPr lang="en-AU" sz="3200" dirty="0">
              <a:solidFill>
                <a:schemeClr val="bg1"/>
              </a:solidFill>
              <a:latin typeface="Arial" panose="020B0604020202020204" pitchFamily="34" charset="0"/>
              <a:cs typeface="Arial" panose="020B0604020202020204" pitchFamily="34" charset="0"/>
            </a:endParaRPr>
          </a:p>
          <a:p>
            <a:r>
              <a:rPr lang="en-AU" sz="3200" dirty="0">
                <a:solidFill>
                  <a:schemeClr val="bg1"/>
                </a:solidFill>
                <a:latin typeface="Arial" panose="020B0604020202020204" pitchFamily="34" charset="0"/>
                <a:cs typeface="Arial" panose="020B0604020202020204" pitchFamily="34" charset="0"/>
              </a:rPr>
              <a:t>A new landscape should be robustly evaluated for its erosional stability</a:t>
            </a:r>
          </a:p>
          <a:p>
            <a:endParaRPr lang="en-AU" sz="3200" dirty="0">
              <a:solidFill>
                <a:schemeClr val="bg1"/>
              </a:solidFill>
              <a:latin typeface="Arial" panose="020B0604020202020204" pitchFamily="34" charset="0"/>
              <a:cs typeface="Arial" panose="020B0604020202020204" pitchFamily="34" charset="0"/>
            </a:endParaRPr>
          </a:p>
          <a:p>
            <a:r>
              <a:rPr lang="en-AU" sz="3200" dirty="0">
                <a:solidFill>
                  <a:schemeClr val="bg1"/>
                </a:solidFill>
                <a:latin typeface="Arial" panose="020B0604020202020204" pitchFamily="34" charset="0"/>
                <a:cs typeface="Arial" panose="020B0604020202020204" pitchFamily="34" charset="0"/>
              </a:rPr>
              <a:t>Numerical soil erosion and landscape evolution models provide a tool to evaluate designs </a:t>
            </a:r>
          </a:p>
        </p:txBody>
      </p:sp>
      <p:pic>
        <p:nvPicPr>
          <p:cNvPr id="4" name="Picture 10">
            <a:extLst>
              <a:ext uri="{FF2B5EF4-FFF2-40B4-BE49-F238E27FC236}">
                <a16:creationId xmlns:a16="http://schemas.microsoft.com/office/drawing/2014/main" id="{9A5A0756-ABF6-F4A5-5443-C2438EB32A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A735EFF-2348-8941-0A6A-B4D7B5C0F9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spTree>
    <p:extLst>
      <p:ext uri="{BB962C8B-B14F-4D97-AF65-F5344CB8AC3E}">
        <p14:creationId xmlns:p14="http://schemas.microsoft.com/office/powerpoint/2010/main" val="1515761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FE841E-5295-E2E9-DFA3-6B8E4F759836}"/>
              </a:ext>
            </a:extLst>
          </p:cNvPr>
          <p:cNvSpPr txBox="1"/>
          <p:nvPr/>
        </p:nvSpPr>
        <p:spPr>
          <a:xfrm>
            <a:off x="25548" y="1122362"/>
            <a:ext cx="6747445" cy="5262979"/>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Alto Tajo Natural Park, Iberian Mountain Range, East-Central Spain</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Landscape is characterised by plateaus and mesas (circa 1400 m asl) </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Sandy sediment that holds high quality kaolin</a:t>
            </a:r>
          </a:p>
          <a:p>
            <a:r>
              <a:rPr lang="en-AU" sz="2400" dirty="0">
                <a:latin typeface="Arial" panose="020B0604020202020204" pitchFamily="34" charset="0"/>
                <a:cs typeface="Arial" panose="020B0604020202020204" pitchFamily="34" charset="0"/>
              </a:rPr>
              <a:t> </a:t>
            </a:r>
          </a:p>
          <a:p>
            <a:r>
              <a:rPr lang="en-AU" sz="2400" dirty="0">
                <a:latin typeface="Arial" panose="020B0604020202020204" pitchFamily="34" charset="0"/>
                <a:cs typeface="Arial" panose="020B0604020202020204" pitchFamily="34" charset="0"/>
              </a:rPr>
              <a:t>Climate is temperate Mediterranean with dry, mild summers with a noticeable continental influence</a:t>
            </a:r>
          </a:p>
          <a:p>
            <a:endParaRPr lang="en-AU" sz="2400" dirty="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Mean annual precipitation is 780 mm and mean annual temperature is 10°C </a:t>
            </a:r>
          </a:p>
        </p:txBody>
      </p:sp>
      <p:pic>
        <p:nvPicPr>
          <p:cNvPr id="3" name="Imagen 14">
            <a:extLst>
              <a:ext uri="{FF2B5EF4-FFF2-40B4-BE49-F238E27FC236}">
                <a16:creationId xmlns:a16="http://schemas.microsoft.com/office/drawing/2014/main" id="{960933E5-747B-386D-19CB-9E0C3EE1DB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2993" y="6316"/>
            <a:ext cx="5379244" cy="6808031"/>
          </a:xfrm>
          <a:prstGeom prst="rect">
            <a:avLst/>
          </a:prstGeom>
        </p:spPr>
      </p:pic>
      <p:sp>
        <p:nvSpPr>
          <p:cNvPr id="7" name="Title 1">
            <a:extLst>
              <a:ext uri="{FF2B5EF4-FFF2-40B4-BE49-F238E27FC236}">
                <a16:creationId xmlns:a16="http://schemas.microsoft.com/office/drawing/2014/main" id="{2E044BB4-3A95-9FC1-4C73-6F22A30CEBAC}"/>
              </a:ext>
            </a:extLst>
          </p:cNvPr>
          <p:cNvSpPr txBox="1">
            <a:spLocks/>
          </p:cNvSpPr>
          <p:nvPr/>
        </p:nvSpPr>
        <p:spPr>
          <a:xfrm>
            <a:off x="559077" y="239711"/>
            <a:ext cx="3103118"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latin typeface="Arial" panose="020B0604020202020204" pitchFamily="34" charset="0"/>
                <a:cs typeface="Arial" panose="020B0604020202020204" pitchFamily="34" charset="0"/>
              </a:rPr>
              <a:t>Study site</a:t>
            </a:r>
          </a:p>
        </p:txBody>
      </p:sp>
    </p:spTree>
    <p:extLst>
      <p:ext uri="{BB962C8B-B14F-4D97-AF65-F5344CB8AC3E}">
        <p14:creationId xmlns:p14="http://schemas.microsoft.com/office/powerpoint/2010/main" val="1083949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254E62E5-0A53-B2CB-606D-0969170386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571" y="96954"/>
            <a:ext cx="6466067" cy="5882932"/>
          </a:xfrm>
          <a:prstGeom prst="rect">
            <a:avLst/>
          </a:prstGeom>
        </p:spPr>
      </p:pic>
      <p:sp>
        <p:nvSpPr>
          <p:cNvPr id="5" name="CuadroTexto 13">
            <a:extLst>
              <a:ext uri="{FF2B5EF4-FFF2-40B4-BE49-F238E27FC236}">
                <a16:creationId xmlns:a16="http://schemas.microsoft.com/office/drawing/2014/main" id="{4A51912F-2EF0-E2E8-8872-1D203D7DFF71}"/>
              </a:ext>
            </a:extLst>
          </p:cNvPr>
          <p:cNvSpPr txBox="1"/>
          <p:nvPr/>
        </p:nvSpPr>
        <p:spPr>
          <a:xfrm>
            <a:off x="10412964" y="5034898"/>
            <a:ext cx="1469943" cy="369332"/>
          </a:xfrm>
          <a:prstGeom prst="rect">
            <a:avLst/>
          </a:prstGeom>
          <a:noFill/>
        </p:spPr>
        <p:txBody>
          <a:bodyPr wrap="square" rtlCol="0">
            <a:spAutoFit/>
          </a:bodyPr>
          <a:lstStyle/>
          <a:p>
            <a:r>
              <a:rPr lang="en-US" dirty="0">
                <a:solidFill>
                  <a:schemeClr val="bg1"/>
                </a:solidFill>
              </a:rPr>
              <a:t>March 2020</a:t>
            </a:r>
          </a:p>
        </p:txBody>
      </p:sp>
      <p:sp>
        <p:nvSpPr>
          <p:cNvPr id="9" name="Title 1">
            <a:extLst>
              <a:ext uri="{FF2B5EF4-FFF2-40B4-BE49-F238E27FC236}">
                <a16:creationId xmlns:a16="http://schemas.microsoft.com/office/drawing/2014/main" id="{07B10C23-1098-4A21-38D1-1A20775B4CD3}"/>
              </a:ext>
            </a:extLst>
          </p:cNvPr>
          <p:cNvSpPr txBox="1">
            <a:spLocks/>
          </p:cNvSpPr>
          <p:nvPr/>
        </p:nvSpPr>
        <p:spPr>
          <a:xfrm>
            <a:off x="559077" y="239711"/>
            <a:ext cx="3103118" cy="8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latin typeface="Arial" panose="020B0604020202020204" pitchFamily="34" charset="0"/>
                <a:cs typeface="Arial" panose="020B0604020202020204" pitchFamily="34" charset="0"/>
              </a:rPr>
              <a:t>Study site</a:t>
            </a:r>
          </a:p>
        </p:txBody>
      </p:sp>
      <p:sp>
        <p:nvSpPr>
          <p:cNvPr id="10" name="Content Placeholder 2">
            <a:extLst>
              <a:ext uri="{FF2B5EF4-FFF2-40B4-BE49-F238E27FC236}">
                <a16:creationId xmlns:a16="http://schemas.microsoft.com/office/drawing/2014/main" id="{952460F5-93ED-ED48-0D3D-199FCDB12D6A}"/>
              </a:ext>
            </a:extLst>
          </p:cNvPr>
          <p:cNvSpPr>
            <a:spLocks noGrp="1"/>
          </p:cNvSpPr>
          <p:nvPr>
            <p:ph idx="1"/>
          </p:nvPr>
        </p:nvSpPr>
        <p:spPr>
          <a:xfrm>
            <a:off x="42997" y="1056067"/>
            <a:ext cx="5762717" cy="4348163"/>
          </a:xfrm>
        </p:spPr>
        <p:txBody>
          <a:bodyPr>
            <a:noAutofit/>
          </a:bodyPr>
          <a:lstStyle/>
          <a:p>
            <a:r>
              <a:rPr lang="en-AU" dirty="0">
                <a:latin typeface="Arial" panose="020B0604020202020204" pitchFamily="34" charset="0"/>
                <a:cs typeface="Arial" panose="020B0604020202020204" pitchFamily="34" charset="0"/>
              </a:rPr>
              <a:t>Project part of a EU LIFE RIBERMINE project - Spain and Portugal</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Heavily gullied hillslope (erosion rate of 353 t ha</a:t>
            </a:r>
            <a:r>
              <a:rPr lang="en-AU" baseline="30000" dirty="0">
                <a:latin typeface="Arial" panose="020B0604020202020204" pitchFamily="34" charset="0"/>
                <a:cs typeface="Arial" panose="020B0604020202020204" pitchFamily="34" charset="0"/>
              </a:rPr>
              <a:t>-1</a:t>
            </a:r>
            <a:r>
              <a:rPr lang="en-AU" dirty="0">
                <a:latin typeface="Arial" panose="020B0604020202020204" pitchFamily="34" charset="0"/>
                <a:cs typeface="Arial" panose="020B0604020202020204" pitchFamily="34" charset="0"/>
              </a:rPr>
              <a:t> yr</a:t>
            </a:r>
            <a:r>
              <a:rPr lang="en-AU" baseline="30000" dirty="0">
                <a:latin typeface="Arial" panose="020B0604020202020204" pitchFamily="34" charset="0"/>
                <a:cs typeface="Arial" panose="020B0604020202020204" pitchFamily="34" charset="0"/>
              </a:rPr>
              <a:t>-1</a:t>
            </a:r>
            <a:r>
              <a:rPr lang="en-AU" dirty="0">
                <a:latin typeface="Arial" panose="020B0604020202020204" pitchFamily="34" charset="0"/>
                <a:cs typeface="Arial" panose="020B0604020202020204" pitchFamily="34" charset="0"/>
              </a:rPr>
              <a:t>)</a:t>
            </a:r>
          </a:p>
          <a:p>
            <a:r>
              <a:rPr lang="en-AU" dirty="0">
                <a:latin typeface="Arial" panose="020B0604020202020204" pitchFamily="34" charset="0"/>
                <a:cs typeface="Arial" panose="020B0604020202020204" pitchFamily="34" charset="0"/>
              </a:rPr>
              <a:t>Sediment delivered to the Tajo River - poor water quality </a:t>
            </a:r>
          </a:p>
          <a:p>
            <a:r>
              <a:rPr lang="en-AU" dirty="0">
                <a:latin typeface="Arial" panose="020B0604020202020204" pitchFamily="34" charset="0"/>
                <a:cs typeface="Arial" panose="020B0604020202020204" pitchFamily="34" charset="0"/>
              </a:rPr>
              <a:t>Project goal was to remove the source of sediment entering the Tajo River</a:t>
            </a:r>
          </a:p>
          <a:p>
            <a:endParaRPr lang="en-AU" dirty="0"/>
          </a:p>
        </p:txBody>
      </p:sp>
      <p:sp>
        <p:nvSpPr>
          <p:cNvPr id="12" name="TextBox 11">
            <a:extLst>
              <a:ext uri="{FF2B5EF4-FFF2-40B4-BE49-F238E27FC236}">
                <a16:creationId xmlns:a16="http://schemas.microsoft.com/office/drawing/2014/main" id="{EA26AF1E-574D-CCE1-4C70-9AFD600D2512}"/>
              </a:ext>
            </a:extLst>
          </p:cNvPr>
          <p:cNvSpPr txBox="1"/>
          <p:nvPr/>
        </p:nvSpPr>
        <p:spPr>
          <a:xfrm>
            <a:off x="6034409" y="5930049"/>
            <a:ext cx="6221569" cy="830997"/>
          </a:xfrm>
          <a:prstGeom prst="rect">
            <a:avLst/>
          </a:prstGeom>
          <a:noFill/>
        </p:spPr>
        <p:txBody>
          <a:bodyPr wrap="square">
            <a:spAutoFit/>
          </a:bodyPr>
          <a:lstStyle/>
          <a:p>
            <a:r>
              <a:rPr lang="en-AU" sz="2400" dirty="0">
                <a:latin typeface="Arial" panose="020B0604020202020204" pitchFamily="34" charset="0"/>
                <a:cs typeface="Arial" panose="020B0604020202020204" pitchFamily="34" charset="0"/>
              </a:rPr>
              <a:t>Santa </a:t>
            </a:r>
            <a:r>
              <a:rPr lang="en-AU" sz="2400" dirty="0" err="1">
                <a:latin typeface="Arial" panose="020B0604020202020204" pitchFamily="34" charset="0"/>
                <a:cs typeface="Arial" panose="020B0604020202020204" pitchFamily="34" charset="0"/>
              </a:rPr>
              <a:t>Engracia</a:t>
            </a:r>
            <a:r>
              <a:rPr lang="en-AU" sz="2400" dirty="0">
                <a:latin typeface="Arial" panose="020B0604020202020204" pitchFamily="34" charset="0"/>
                <a:cs typeface="Arial" panose="020B0604020202020204" pitchFamily="34" charset="0"/>
              </a:rPr>
              <a:t> kaolin mine</a:t>
            </a:r>
          </a:p>
          <a:p>
            <a:r>
              <a:rPr lang="en-AU" sz="2400" dirty="0">
                <a:latin typeface="Arial" panose="020B0604020202020204" pitchFamily="34" charset="0"/>
                <a:cs typeface="Arial" panose="020B0604020202020204" pitchFamily="34" charset="0"/>
              </a:rPr>
              <a:t>(https://liferibermine.com/en/homepage_en/) </a:t>
            </a:r>
            <a:endParaRPr lang="en-AU" sz="2400" dirty="0"/>
          </a:p>
        </p:txBody>
      </p:sp>
    </p:spTree>
    <p:extLst>
      <p:ext uri="{BB962C8B-B14F-4D97-AF65-F5344CB8AC3E}">
        <p14:creationId xmlns:p14="http://schemas.microsoft.com/office/powerpoint/2010/main" val="31820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4">
            <a:extLst>
              <a:ext uri="{FF2B5EF4-FFF2-40B4-BE49-F238E27FC236}">
                <a16:creationId xmlns:a16="http://schemas.microsoft.com/office/drawing/2014/main" id="{170AB2AC-77BB-7B2F-6B1B-663C87001E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16" y="0"/>
            <a:ext cx="12192000" cy="6890197"/>
          </a:xfrm>
          <a:prstGeom prst="rect">
            <a:avLst/>
          </a:prstGeom>
        </p:spPr>
      </p:pic>
      <p:sp>
        <p:nvSpPr>
          <p:cNvPr id="8" name="Title 1">
            <a:extLst>
              <a:ext uri="{FF2B5EF4-FFF2-40B4-BE49-F238E27FC236}">
                <a16:creationId xmlns:a16="http://schemas.microsoft.com/office/drawing/2014/main" id="{13F1B94F-1975-D625-C911-85820717C07C}"/>
              </a:ext>
            </a:extLst>
          </p:cNvPr>
          <p:cNvSpPr txBox="1">
            <a:spLocks/>
          </p:cNvSpPr>
          <p:nvPr/>
        </p:nvSpPr>
        <p:spPr>
          <a:xfrm>
            <a:off x="87278" y="-296721"/>
            <a:ext cx="10455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chemeClr val="bg1"/>
                </a:solidFill>
                <a:latin typeface="Arial" panose="020B0604020202020204" pitchFamily="34" charset="0"/>
                <a:cs typeface="Arial" panose="020B0604020202020204" pitchFamily="34" charset="0"/>
              </a:rPr>
              <a:t>Landscape design</a:t>
            </a:r>
          </a:p>
        </p:txBody>
      </p:sp>
      <p:sp>
        <p:nvSpPr>
          <p:cNvPr id="2" name="Arrow: Right 1">
            <a:extLst>
              <a:ext uri="{FF2B5EF4-FFF2-40B4-BE49-F238E27FC236}">
                <a16:creationId xmlns:a16="http://schemas.microsoft.com/office/drawing/2014/main" id="{B92A4531-0C2F-FECE-7070-9ABE5E29D79C}"/>
              </a:ext>
            </a:extLst>
          </p:cNvPr>
          <p:cNvSpPr/>
          <p:nvPr/>
        </p:nvSpPr>
        <p:spPr>
          <a:xfrm>
            <a:off x="5126840" y="3685762"/>
            <a:ext cx="2298651"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10">
            <a:extLst>
              <a:ext uri="{FF2B5EF4-FFF2-40B4-BE49-F238E27FC236}">
                <a16:creationId xmlns:a16="http://schemas.microsoft.com/office/drawing/2014/main" id="{8801B75B-639C-2AE5-8A01-F3143D57FA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278" y="5744935"/>
            <a:ext cx="38401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E4B2D6A-7666-42EE-DA00-0536F80C71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9875" y="5810109"/>
            <a:ext cx="3814847" cy="882650"/>
          </a:xfrm>
          <a:prstGeom prst="rect">
            <a:avLst/>
          </a:prstGeom>
        </p:spPr>
      </p:pic>
      <p:pic>
        <p:nvPicPr>
          <p:cNvPr id="4" name="Picture 3" descr="A picture containing chart&#10;&#10;Description automatically generated">
            <a:extLst>
              <a:ext uri="{FF2B5EF4-FFF2-40B4-BE49-F238E27FC236}">
                <a16:creationId xmlns:a16="http://schemas.microsoft.com/office/drawing/2014/main" id="{83F1217A-97B1-1A2C-0D9D-B63F4386D71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983" y="2306093"/>
            <a:ext cx="6344697" cy="4551907"/>
          </a:xfrm>
          <a:prstGeom prst="rect">
            <a:avLst/>
          </a:prstGeom>
          <a:noFill/>
          <a:ln>
            <a:noFill/>
          </a:ln>
        </p:spPr>
      </p:pic>
      <p:pic>
        <p:nvPicPr>
          <p:cNvPr id="9" name="Picture 8" descr="Chart, surface chart&#10;&#10;Description automatically generated">
            <a:extLst>
              <a:ext uri="{FF2B5EF4-FFF2-40B4-BE49-F238E27FC236}">
                <a16:creationId xmlns:a16="http://schemas.microsoft.com/office/drawing/2014/main" id="{F569BDBA-71D1-5A44-C9C6-FA2031D9C1C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6325950" y="2306093"/>
            <a:ext cx="5778772" cy="4552186"/>
          </a:xfrm>
          <a:prstGeom prst="rect">
            <a:avLst/>
          </a:prstGeom>
          <a:noFill/>
          <a:ln>
            <a:noFill/>
          </a:ln>
        </p:spPr>
      </p:pic>
      <p:sp>
        <p:nvSpPr>
          <p:cNvPr id="10" name="TextBox 9">
            <a:extLst>
              <a:ext uri="{FF2B5EF4-FFF2-40B4-BE49-F238E27FC236}">
                <a16:creationId xmlns:a16="http://schemas.microsoft.com/office/drawing/2014/main" id="{968AF621-DDB7-1999-90B0-1FCB9608B6E6}"/>
              </a:ext>
            </a:extLst>
          </p:cNvPr>
          <p:cNvSpPr txBox="1"/>
          <p:nvPr/>
        </p:nvSpPr>
        <p:spPr>
          <a:xfrm>
            <a:off x="154545" y="657279"/>
            <a:ext cx="12037455" cy="1569660"/>
          </a:xfrm>
          <a:prstGeom prst="rect">
            <a:avLst/>
          </a:prstGeom>
          <a:noFill/>
        </p:spPr>
        <p:txBody>
          <a:bodyPr wrap="square">
            <a:spAutoFit/>
          </a:bodyPr>
          <a:lstStyle/>
          <a:p>
            <a:r>
              <a:rPr lang="en-AU" sz="2400" b="1" dirty="0">
                <a:solidFill>
                  <a:schemeClr val="bg1"/>
                </a:solidFill>
                <a:latin typeface="Arial" panose="020B0604020202020204" pitchFamily="34" charset="0"/>
                <a:cs typeface="Arial" panose="020B0604020202020204" pitchFamily="34" charset="0"/>
              </a:rPr>
              <a:t>Design used the GeoFluv method, through the Natural Regrade software</a:t>
            </a:r>
          </a:p>
          <a:p>
            <a:r>
              <a:rPr lang="en-AU" sz="2400" b="1" dirty="0">
                <a:solidFill>
                  <a:schemeClr val="bg1"/>
                </a:solidFill>
                <a:latin typeface="Arial" panose="020B0604020202020204" pitchFamily="34" charset="0"/>
                <a:cs typeface="Arial" panose="020B0604020202020204" pitchFamily="34" charset="0"/>
              </a:rPr>
              <a:t>Iterative process with the SIBERIA LEM</a:t>
            </a:r>
          </a:p>
          <a:p>
            <a:r>
              <a:rPr lang="en-AU" sz="2400" b="1" dirty="0">
                <a:solidFill>
                  <a:schemeClr val="bg1"/>
                </a:solidFill>
                <a:latin typeface="Arial" panose="020B0604020202020204" pitchFamily="34" charset="0"/>
                <a:cs typeface="Arial" panose="020B0604020202020204" pitchFamily="34" charset="0"/>
              </a:rPr>
              <a:t>Outcome – a series of catchments with natural hillslope curvature and constructed drainage lines </a:t>
            </a:r>
          </a:p>
        </p:txBody>
      </p:sp>
      <p:sp>
        <p:nvSpPr>
          <p:cNvPr id="11" name="Arrow: Down 10">
            <a:extLst>
              <a:ext uri="{FF2B5EF4-FFF2-40B4-BE49-F238E27FC236}">
                <a16:creationId xmlns:a16="http://schemas.microsoft.com/office/drawing/2014/main" id="{F6554BF2-9704-319F-E1F2-7276567DF30B}"/>
              </a:ext>
            </a:extLst>
          </p:cNvPr>
          <p:cNvSpPr/>
          <p:nvPr/>
        </p:nvSpPr>
        <p:spPr>
          <a:xfrm rot="16200000">
            <a:off x="5334169" y="2217892"/>
            <a:ext cx="366972" cy="3538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31083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urface chart&#10;&#10;Description automatically generated">
            <a:extLst>
              <a:ext uri="{FF2B5EF4-FFF2-40B4-BE49-F238E27FC236}">
                <a16:creationId xmlns:a16="http://schemas.microsoft.com/office/drawing/2014/main" id="{6D3FB4D3-BE1D-6E4E-B0CB-AF933DF3714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8845" y="230443"/>
            <a:ext cx="7154309" cy="5132751"/>
          </a:xfrm>
          <a:prstGeom prst="rect">
            <a:avLst/>
          </a:prstGeom>
          <a:noFill/>
          <a:ln>
            <a:noFill/>
          </a:ln>
        </p:spPr>
      </p:pic>
      <p:sp>
        <p:nvSpPr>
          <p:cNvPr id="7" name="Title 1">
            <a:extLst>
              <a:ext uri="{FF2B5EF4-FFF2-40B4-BE49-F238E27FC236}">
                <a16:creationId xmlns:a16="http://schemas.microsoft.com/office/drawing/2014/main" id="{3B9BD928-C674-42FA-0625-E9B03A304D70}"/>
              </a:ext>
            </a:extLst>
          </p:cNvPr>
          <p:cNvSpPr>
            <a:spLocks noGrp="1"/>
          </p:cNvSpPr>
          <p:nvPr>
            <p:ph type="title"/>
          </p:nvPr>
        </p:nvSpPr>
        <p:spPr>
          <a:xfrm>
            <a:off x="128988" y="-234923"/>
            <a:ext cx="6132968" cy="1325563"/>
          </a:xfrm>
        </p:spPr>
        <p:txBody>
          <a:bodyPr>
            <a:normAutofit/>
          </a:bodyPr>
          <a:lstStyle/>
          <a:p>
            <a:r>
              <a:rPr lang="en-AU" b="1" dirty="0">
                <a:latin typeface="Arial" panose="020B0604020202020204" pitchFamily="34" charset="0"/>
                <a:cs typeface="Arial" panose="020B0604020202020204" pitchFamily="34" charset="0"/>
              </a:rPr>
              <a:t>Landscape design</a:t>
            </a:r>
          </a:p>
        </p:txBody>
      </p:sp>
      <p:pic>
        <p:nvPicPr>
          <p:cNvPr id="8" name="Picture 7">
            <a:extLst>
              <a:ext uri="{FF2B5EF4-FFF2-40B4-BE49-F238E27FC236}">
                <a16:creationId xmlns:a16="http://schemas.microsoft.com/office/drawing/2014/main" id="{19E2A1D0-448F-0363-3074-B04B3212EF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92" b="18708"/>
          <a:stretch/>
        </p:blipFill>
        <p:spPr bwMode="auto">
          <a:xfrm>
            <a:off x="5154309" y="2796818"/>
            <a:ext cx="7037691" cy="3928367"/>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49D2168-9787-B155-5FD0-437D2C160A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224"/>
          <a:stretch/>
        </p:blipFill>
        <p:spPr bwMode="auto">
          <a:xfrm>
            <a:off x="128988" y="2507646"/>
            <a:ext cx="6496317" cy="4311454"/>
          </a:xfrm>
          <a:prstGeom prst="rect">
            <a:avLst/>
          </a:prstGeom>
          <a:noFill/>
          <a:ln>
            <a:noFill/>
          </a:ln>
          <a:extLst>
            <a:ext uri="{53640926-AAD7-44D8-BBD7-CCE9431645EC}">
              <a14:shadowObscured xmlns:a14="http://schemas.microsoft.com/office/drawing/2010/main"/>
            </a:ext>
          </a:extLst>
        </p:spPr>
      </p:pic>
      <p:sp>
        <p:nvSpPr>
          <p:cNvPr id="2" name="Arrow: Down 1">
            <a:extLst>
              <a:ext uri="{FF2B5EF4-FFF2-40B4-BE49-F238E27FC236}">
                <a16:creationId xmlns:a16="http://schemas.microsoft.com/office/drawing/2014/main" id="{5712E716-C627-0B2E-C677-D38C080E8A5B}"/>
              </a:ext>
            </a:extLst>
          </p:cNvPr>
          <p:cNvSpPr/>
          <p:nvPr/>
        </p:nvSpPr>
        <p:spPr>
          <a:xfrm rot="-4320000">
            <a:off x="7679907" y="1353685"/>
            <a:ext cx="232121" cy="25507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Arrow: Down 2">
            <a:extLst>
              <a:ext uri="{FF2B5EF4-FFF2-40B4-BE49-F238E27FC236}">
                <a16:creationId xmlns:a16="http://schemas.microsoft.com/office/drawing/2014/main" id="{282F563B-1434-B2DB-CD4B-EF537039B815}"/>
              </a:ext>
            </a:extLst>
          </p:cNvPr>
          <p:cNvSpPr/>
          <p:nvPr/>
        </p:nvSpPr>
        <p:spPr>
          <a:xfrm rot="-18240000">
            <a:off x="3448482" y="1824638"/>
            <a:ext cx="245960" cy="18233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7BF16187-5BDF-0B9B-F045-BB0E08B1B309}"/>
              </a:ext>
            </a:extLst>
          </p:cNvPr>
          <p:cNvSpPr txBox="1"/>
          <p:nvPr/>
        </p:nvSpPr>
        <p:spPr>
          <a:xfrm>
            <a:off x="923309" y="2546546"/>
            <a:ext cx="1553630"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WWRD</a:t>
            </a:r>
          </a:p>
        </p:txBody>
      </p:sp>
      <p:sp>
        <p:nvSpPr>
          <p:cNvPr id="6" name="TextBox 5">
            <a:extLst>
              <a:ext uri="{FF2B5EF4-FFF2-40B4-BE49-F238E27FC236}">
                <a16:creationId xmlns:a16="http://schemas.microsoft.com/office/drawing/2014/main" id="{AB122A75-E59D-C000-E55C-414E22FA10B5}"/>
              </a:ext>
            </a:extLst>
          </p:cNvPr>
          <p:cNvSpPr txBox="1"/>
          <p:nvPr/>
        </p:nvSpPr>
        <p:spPr>
          <a:xfrm>
            <a:off x="10117624" y="2558035"/>
            <a:ext cx="1439818"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EWRD</a:t>
            </a:r>
          </a:p>
        </p:txBody>
      </p:sp>
    </p:spTree>
    <p:extLst>
      <p:ext uri="{BB962C8B-B14F-4D97-AF65-F5344CB8AC3E}">
        <p14:creationId xmlns:p14="http://schemas.microsoft.com/office/powerpoint/2010/main" val="355136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1396</TotalTime>
  <Words>756</Words>
  <Application>Microsoft Office PowerPoint</Application>
  <PresentationFormat>Widescreen</PresentationFormat>
  <Paragraphs>116</Paragraphs>
  <Slides>19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design</vt:lpstr>
      <vt:lpstr>Landscape design</vt:lpstr>
      <vt:lpstr>PowerPoint Presentation</vt:lpstr>
      <vt:lpstr>Landform erosion assessment</vt:lpstr>
      <vt:lpstr>EWRD modelling (SIBERIA) results</vt:lpstr>
      <vt:lpstr>WWRD modelling (SIBERIA) results</vt:lpstr>
      <vt:lpstr>Results – field monitoring</vt:lpstr>
      <vt:lpstr>Conclusion</vt:lpstr>
      <vt:lpstr>Conclusion</vt:lpstr>
      <vt:lpstr>PowerPoint Presentation</vt:lpstr>
      <vt:lpstr>PowerPoint Presentation</vt:lpstr>
    </vt:vector>
  </TitlesOfParts>
  <Company>The University of Newcastle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Hancock</dc:creator>
  <cp:lastModifiedBy>Gregory Hancock</cp:lastModifiedBy>
  <cp:revision>79</cp:revision>
  <dcterms:created xsi:type="dcterms:W3CDTF">2021-11-30T23:58:14Z</dcterms:created>
  <dcterms:modified xsi:type="dcterms:W3CDTF">2023-04-24T07:24:01Z</dcterms:modified>
</cp:coreProperties>
</file>