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2" r:id="rId1"/>
  </p:sldMasterIdLst>
  <p:handoutMasterIdLst>
    <p:handoutMasterId r:id="rId3"/>
  </p:handoutMasterIdLst>
  <p:sldIdLst>
    <p:sldId id="256" r:id="rId2"/>
  </p:sldIdLst>
  <p:sldSz cx="36576000" cy="32918400"/>
  <p:notesSz cx="7010400" cy="9271000"/>
  <p:embeddedFontLst>
    <p:embeddedFont>
      <p:font typeface="Calibri" panose="020F0502020204030204" pitchFamily="34" charset="0"/>
      <p:regular r:id="rId4"/>
      <p:bold r:id="rId5"/>
      <p:italic r:id="rId6"/>
      <p:boldItalic r:id="rId7"/>
    </p:embeddedFont>
  </p:embeddedFontLst>
  <p:custDataLst>
    <p:tags r:id="rId8"/>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15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860038"/>
    <a:srgbClr val="6D6E71"/>
    <a:srgbClr val="08A1D9"/>
    <a:srgbClr val="434342"/>
    <a:srgbClr val="613318"/>
    <a:srgbClr val="ADD632"/>
    <a:srgbClr val="FFCC00"/>
    <a:srgbClr val="000000"/>
    <a:srgbClr val="003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4" autoAdjust="0"/>
    <p:restoredTop sz="94710" autoAdjust="0"/>
  </p:normalViewPr>
  <p:slideViewPr>
    <p:cSldViewPr>
      <p:cViewPr>
        <p:scale>
          <a:sx n="23" d="100"/>
          <a:sy n="23" d="100"/>
        </p:scale>
        <p:origin x="2360" y="112"/>
      </p:cViewPr>
      <p:guideLst>
        <p:guide orient="horz" pos="10368"/>
        <p:guide pos="1152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francescaburkett/Desktop/Total%20melt%20for%20Dips%2045-75%20for%20Different%20Hydrations%20for%20plateage50-vslab50-perm0.02%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francescaburkett/Desktop/Total%20melt%20for%20Dips%2045%20and%2060%20with%20bydrations%20%20at%200.01%20and%200.1%20and%20slab%20speeds%20aat%2020%20and%2050%20for%20perm0.02%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200" b="1" dirty="0">
                <a:solidFill>
                  <a:schemeClr val="tx1"/>
                </a:solidFill>
              </a:rPr>
              <a:t>Total melt for</a:t>
            </a:r>
            <a:r>
              <a:rPr lang="en-US" sz="2200" b="1" baseline="0" dirty="0">
                <a:solidFill>
                  <a:schemeClr val="tx1"/>
                </a:solidFill>
              </a:rPr>
              <a:t> increasing dips (45-75) and hydrations (0.0-0.1) for plateage50/vslab50</a:t>
            </a:r>
            <a:endParaRPr lang="en-US" sz="2200" b="1" dirty="0">
              <a:solidFill>
                <a:schemeClr val="tx1"/>
              </a:solidFill>
            </a:endParaRPr>
          </a:p>
        </c:rich>
      </c:tx>
      <c:layout>
        <c:manualLayout>
          <c:xMode val="edge"/>
          <c:yMode val="edge"/>
          <c:x val="9.8647246347004211E-2"/>
          <c:y val="2.38769763636734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hyd 0.0</c:v>
          </c:tx>
          <c:spPr>
            <a:ln w="19050" cap="rnd">
              <a:solidFill>
                <a:schemeClr val="accent1"/>
              </a:solidFill>
              <a:round/>
            </a:ln>
            <a:effectLst/>
          </c:spPr>
          <c:marker>
            <c:symbol val="circle"/>
            <c:size val="5"/>
            <c:spPr>
              <a:solidFill>
                <a:schemeClr val="accent1"/>
              </a:solidFill>
              <a:ln w="9525">
                <a:solidFill>
                  <a:schemeClr val="accent1"/>
                </a:solidFill>
              </a:ln>
              <a:effectLst/>
            </c:spPr>
          </c:marker>
          <c:cat>
            <c:numRef>
              <c:f>Sheet1!$A$2:$A$4</c:f>
              <c:numCache>
                <c:formatCode>General</c:formatCode>
                <c:ptCount val="3"/>
                <c:pt idx="0">
                  <c:v>45</c:v>
                </c:pt>
                <c:pt idx="1">
                  <c:v>60</c:v>
                </c:pt>
                <c:pt idx="2">
                  <c:v>75</c:v>
                </c:pt>
              </c:numCache>
            </c:numRef>
          </c:cat>
          <c:val>
            <c:numRef>
              <c:f>Sheet1!$B$2:$B$4</c:f>
              <c:numCache>
                <c:formatCode>General</c:formatCode>
                <c:ptCount val="3"/>
                <c:pt idx="0">
                  <c:v>25.607500000000002</c:v>
                </c:pt>
                <c:pt idx="1">
                  <c:v>53.418999999999997</c:v>
                </c:pt>
                <c:pt idx="2">
                  <c:v>0</c:v>
                </c:pt>
              </c:numCache>
            </c:numRef>
          </c:val>
          <c:smooth val="0"/>
          <c:extLst>
            <c:ext xmlns:c16="http://schemas.microsoft.com/office/drawing/2014/chart" uri="{C3380CC4-5D6E-409C-BE32-E72D297353CC}">
              <c16:uniqueId val="{00000000-0BDA-FF4A-86FB-9BC023F4C570}"/>
            </c:ext>
          </c:extLst>
        </c:ser>
        <c:ser>
          <c:idx val="1"/>
          <c:order val="1"/>
          <c:tx>
            <c:v>hyd0.01</c:v>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f>Sheet1!$A$2:$A$4</c:f>
              <c:numCache>
                <c:formatCode>General</c:formatCode>
                <c:ptCount val="3"/>
                <c:pt idx="0">
                  <c:v>45</c:v>
                </c:pt>
                <c:pt idx="1">
                  <c:v>60</c:v>
                </c:pt>
                <c:pt idx="2">
                  <c:v>75</c:v>
                </c:pt>
              </c:numCache>
            </c:numRef>
          </c:cat>
          <c:val>
            <c:numRef>
              <c:f>Sheet1!$C$2:$C$4</c:f>
              <c:numCache>
                <c:formatCode>General</c:formatCode>
                <c:ptCount val="3"/>
                <c:pt idx="0">
                  <c:v>28.22</c:v>
                </c:pt>
                <c:pt idx="1">
                  <c:v>55.300899999999999</c:v>
                </c:pt>
                <c:pt idx="2">
                  <c:v>1.0999999999999999E-2</c:v>
                </c:pt>
              </c:numCache>
            </c:numRef>
          </c:val>
          <c:smooth val="0"/>
          <c:extLst>
            <c:ext xmlns:c16="http://schemas.microsoft.com/office/drawing/2014/chart" uri="{C3380CC4-5D6E-409C-BE32-E72D297353CC}">
              <c16:uniqueId val="{00000001-0BDA-FF4A-86FB-9BC023F4C570}"/>
            </c:ext>
          </c:extLst>
        </c:ser>
        <c:ser>
          <c:idx val="2"/>
          <c:order val="2"/>
          <c:tx>
            <c:v>hyd0.05</c:v>
          </c:tx>
          <c:spPr>
            <a:ln w="19050" cap="rnd">
              <a:solidFill>
                <a:schemeClr val="accent3"/>
              </a:solidFill>
              <a:round/>
            </a:ln>
            <a:effectLst/>
          </c:spPr>
          <c:marker>
            <c:symbol val="circle"/>
            <c:size val="5"/>
            <c:spPr>
              <a:solidFill>
                <a:schemeClr val="accent3"/>
              </a:solidFill>
              <a:ln w="9525">
                <a:solidFill>
                  <a:schemeClr val="accent3"/>
                </a:solidFill>
              </a:ln>
              <a:effectLst/>
            </c:spPr>
          </c:marker>
          <c:cat>
            <c:numRef>
              <c:f>Sheet1!$A$2:$A$4</c:f>
              <c:numCache>
                <c:formatCode>General</c:formatCode>
                <c:ptCount val="3"/>
                <c:pt idx="0">
                  <c:v>45</c:v>
                </c:pt>
                <c:pt idx="1">
                  <c:v>60</c:v>
                </c:pt>
                <c:pt idx="2">
                  <c:v>75</c:v>
                </c:pt>
              </c:numCache>
            </c:numRef>
          </c:cat>
          <c:val>
            <c:numRef>
              <c:f>Sheet1!$D$2:$D$4</c:f>
              <c:numCache>
                <c:formatCode>General</c:formatCode>
                <c:ptCount val="3"/>
                <c:pt idx="0">
                  <c:v>45.293999999999997</c:v>
                </c:pt>
                <c:pt idx="1">
                  <c:v>57.928100000000001</c:v>
                </c:pt>
                <c:pt idx="2">
                  <c:v>2.9792000000000001</c:v>
                </c:pt>
              </c:numCache>
            </c:numRef>
          </c:val>
          <c:smooth val="0"/>
          <c:extLst>
            <c:ext xmlns:c16="http://schemas.microsoft.com/office/drawing/2014/chart" uri="{C3380CC4-5D6E-409C-BE32-E72D297353CC}">
              <c16:uniqueId val="{00000002-0BDA-FF4A-86FB-9BC023F4C570}"/>
            </c:ext>
          </c:extLst>
        </c:ser>
        <c:ser>
          <c:idx val="3"/>
          <c:order val="3"/>
          <c:tx>
            <c:v>hyd0.1</c:v>
          </c:tx>
          <c:spPr>
            <a:ln w="19050" cap="rnd">
              <a:solidFill>
                <a:schemeClr val="accent4"/>
              </a:solidFill>
              <a:round/>
            </a:ln>
            <a:effectLst/>
          </c:spPr>
          <c:marker>
            <c:symbol val="circle"/>
            <c:size val="5"/>
            <c:spPr>
              <a:solidFill>
                <a:schemeClr val="accent4"/>
              </a:solidFill>
              <a:ln w="9525">
                <a:solidFill>
                  <a:schemeClr val="accent4"/>
                </a:solidFill>
              </a:ln>
              <a:effectLst/>
            </c:spPr>
          </c:marker>
          <c:cat>
            <c:numRef>
              <c:f>Sheet1!$A$2:$A$4</c:f>
              <c:numCache>
                <c:formatCode>General</c:formatCode>
                <c:ptCount val="3"/>
                <c:pt idx="0">
                  <c:v>45</c:v>
                </c:pt>
                <c:pt idx="1">
                  <c:v>60</c:v>
                </c:pt>
                <c:pt idx="2">
                  <c:v>75</c:v>
                </c:pt>
              </c:numCache>
            </c:numRef>
          </c:cat>
          <c:val>
            <c:numRef>
              <c:f>Sheet1!$E$2:$E$4</c:f>
              <c:numCache>
                <c:formatCode>General</c:formatCode>
                <c:ptCount val="3"/>
                <c:pt idx="0">
                  <c:v>46.595599999999997</c:v>
                </c:pt>
                <c:pt idx="1">
                  <c:v>65.013800000000003</c:v>
                </c:pt>
                <c:pt idx="2">
                  <c:v>8.7102000000000004</c:v>
                </c:pt>
              </c:numCache>
            </c:numRef>
          </c:val>
          <c:smooth val="0"/>
          <c:extLst>
            <c:ext xmlns:c16="http://schemas.microsoft.com/office/drawing/2014/chart" uri="{C3380CC4-5D6E-409C-BE32-E72D297353CC}">
              <c16:uniqueId val="{00000003-0BDA-FF4A-86FB-9BC023F4C570}"/>
            </c:ext>
          </c:extLst>
        </c:ser>
        <c:dLbls>
          <c:showLegendKey val="0"/>
          <c:showVal val="0"/>
          <c:showCatName val="0"/>
          <c:showSerName val="0"/>
          <c:showPercent val="0"/>
          <c:showBubbleSize val="0"/>
        </c:dLbls>
        <c:marker val="1"/>
        <c:smooth val="0"/>
        <c:axId val="1102831824"/>
        <c:axId val="1102102016"/>
      </c:lineChart>
      <c:catAx>
        <c:axId val="1102831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02102016"/>
        <c:crosses val="autoZero"/>
        <c:auto val="1"/>
        <c:lblAlgn val="ctr"/>
        <c:lblOffset val="75"/>
        <c:noMultiLvlLbl val="1"/>
      </c:catAx>
      <c:valAx>
        <c:axId val="1102102016"/>
        <c:scaling>
          <c:orientation val="minMax"/>
        </c:scaling>
        <c:delete val="0"/>
        <c:axPos val="l"/>
        <c:majorGridlines>
          <c:spPr>
            <a:ln w="12700"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02831824"/>
        <c:crosses val="autoZero"/>
        <c:crossBetween val="between"/>
      </c:valAx>
      <c:spPr>
        <a:noFill/>
        <a:ln w="6350">
          <a:solidFill>
            <a:schemeClr val="bg1">
              <a:lumMod val="95000"/>
            </a:schemeClr>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200" b="1" i="0" baseline="0" dirty="0">
                <a:solidFill>
                  <a:schemeClr val="tx1"/>
                </a:solidFill>
                <a:effectLst/>
              </a:rPr>
              <a:t>Total melt for dips 45 and 60,  hydrations  at 0.01 and 0.1, and slab speeds at 20 and 50</a:t>
            </a:r>
            <a:endParaRPr lang="en-US" sz="2200" b="1"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dip 45 vslab 20 hyd0.01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Sheet1!$B$2:$B$11</c:f>
              <c:numCache>
                <c:formatCode>General</c:formatCode>
                <c:ptCount val="10"/>
                <c:pt idx="0">
                  <c:v>49.774099999999997</c:v>
                </c:pt>
                <c:pt idx="1">
                  <c:v>42.498100000000001</c:v>
                </c:pt>
                <c:pt idx="2">
                  <c:v>37.004399999999997</c:v>
                </c:pt>
                <c:pt idx="3">
                  <c:v>34.220500000000001</c:v>
                </c:pt>
                <c:pt idx="4">
                  <c:v>26.1753</c:v>
                </c:pt>
                <c:pt idx="5">
                  <c:v>18.4221</c:v>
                </c:pt>
              </c:numCache>
            </c:numRef>
          </c:yVal>
          <c:smooth val="0"/>
          <c:extLst>
            <c:ext xmlns:c16="http://schemas.microsoft.com/office/drawing/2014/chart" uri="{C3380CC4-5D6E-409C-BE32-E72D297353CC}">
              <c16:uniqueId val="{00000000-CBFE-1C44-8B82-8A78CDD36CCF}"/>
            </c:ext>
          </c:extLst>
        </c:ser>
        <c:ser>
          <c:idx val="1"/>
          <c:order val="1"/>
          <c:tx>
            <c:strRef>
              <c:f>Sheet1!$C$1</c:f>
              <c:strCache>
                <c:ptCount val="1"/>
                <c:pt idx="0">
                  <c:v>dip 45 vslab 50 hyd0.01</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Sheet1!$C$2:$C$11</c:f>
              <c:numCache>
                <c:formatCode>General</c:formatCode>
                <c:ptCount val="10"/>
                <c:pt idx="0">
                  <c:v>68.446600000000004</c:v>
                </c:pt>
                <c:pt idx="1">
                  <c:v>62.908099999999997</c:v>
                </c:pt>
                <c:pt idx="2">
                  <c:v>55.485199999999999</c:v>
                </c:pt>
                <c:pt idx="3">
                  <c:v>46.595599999999997</c:v>
                </c:pt>
                <c:pt idx="4">
                  <c:v>44</c:v>
                </c:pt>
                <c:pt idx="5">
                  <c:v>20</c:v>
                </c:pt>
              </c:numCache>
            </c:numRef>
          </c:yVal>
          <c:smooth val="0"/>
          <c:extLst>
            <c:ext xmlns:c16="http://schemas.microsoft.com/office/drawing/2014/chart" uri="{C3380CC4-5D6E-409C-BE32-E72D297353CC}">
              <c16:uniqueId val="{00000001-CBFE-1C44-8B82-8A78CDD36CCF}"/>
            </c:ext>
          </c:extLst>
        </c:ser>
        <c:ser>
          <c:idx val="2"/>
          <c:order val="2"/>
          <c:tx>
            <c:strRef>
              <c:f>Sheet1!$D$1</c:f>
              <c:strCache>
                <c:ptCount val="1"/>
                <c:pt idx="0">
                  <c:v>dip 60 vslab 20 hyd0.01</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Sheet1!$D$2:$D$11</c:f>
              <c:numCache>
                <c:formatCode>General</c:formatCode>
                <c:ptCount val="10"/>
                <c:pt idx="0">
                  <c:v>65.676599999999993</c:v>
                </c:pt>
                <c:pt idx="1">
                  <c:v>59.303400000000003</c:v>
                </c:pt>
                <c:pt idx="2">
                  <c:v>55.913499999999999</c:v>
                </c:pt>
                <c:pt idx="3">
                  <c:v>50.188499999999998</c:v>
                </c:pt>
                <c:pt idx="4">
                  <c:v>48</c:v>
                </c:pt>
                <c:pt idx="5">
                  <c:v>22</c:v>
                </c:pt>
              </c:numCache>
            </c:numRef>
          </c:yVal>
          <c:smooth val="0"/>
          <c:extLst>
            <c:ext xmlns:c16="http://schemas.microsoft.com/office/drawing/2014/chart" uri="{C3380CC4-5D6E-409C-BE32-E72D297353CC}">
              <c16:uniqueId val="{00000002-CBFE-1C44-8B82-8A78CDD36CCF}"/>
            </c:ext>
          </c:extLst>
        </c:ser>
        <c:ser>
          <c:idx val="3"/>
          <c:order val="3"/>
          <c:tx>
            <c:strRef>
              <c:f>Sheet1!$E$1</c:f>
              <c:strCache>
                <c:ptCount val="1"/>
                <c:pt idx="0">
                  <c:v>dip 60 vslab 50 hyd0.01</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Sheet1!$E$2:$E$11</c:f>
              <c:numCache>
                <c:formatCode>General</c:formatCode>
                <c:ptCount val="10"/>
                <c:pt idx="0">
                  <c:v>80.213999999999999</c:v>
                </c:pt>
                <c:pt idx="1">
                  <c:v>76.672700000000006</c:v>
                </c:pt>
                <c:pt idx="2">
                  <c:v>71.266300000000001</c:v>
                </c:pt>
                <c:pt idx="3">
                  <c:v>65.013800000000003</c:v>
                </c:pt>
                <c:pt idx="4">
                  <c:v>50</c:v>
                </c:pt>
                <c:pt idx="5">
                  <c:v>35</c:v>
                </c:pt>
              </c:numCache>
            </c:numRef>
          </c:yVal>
          <c:smooth val="0"/>
          <c:extLst>
            <c:ext xmlns:c16="http://schemas.microsoft.com/office/drawing/2014/chart" uri="{C3380CC4-5D6E-409C-BE32-E72D297353CC}">
              <c16:uniqueId val="{00000003-CBFE-1C44-8B82-8A78CDD36CCF}"/>
            </c:ext>
          </c:extLst>
        </c:ser>
        <c:ser>
          <c:idx val="4"/>
          <c:order val="4"/>
          <c:tx>
            <c:strRef>
              <c:f>Sheet1!$F$1</c:f>
              <c:strCache>
                <c:ptCount val="1"/>
                <c:pt idx="0">
                  <c:v>dip 45 vslab 20 hyd0.1</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Sheet1!$F$2:$F$11</c:f>
              <c:numCache>
                <c:formatCode>General</c:formatCode>
                <c:ptCount val="10"/>
                <c:pt idx="0">
                  <c:v>44.752800000000001</c:v>
                </c:pt>
                <c:pt idx="1">
                  <c:v>38.897100000000002</c:v>
                </c:pt>
                <c:pt idx="2">
                  <c:v>32.596800000000002</c:v>
                </c:pt>
                <c:pt idx="3">
                  <c:v>26.610299999999999</c:v>
                </c:pt>
                <c:pt idx="4">
                  <c:v>21.818999999999999</c:v>
                </c:pt>
                <c:pt idx="5">
                  <c:v>0</c:v>
                </c:pt>
              </c:numCache>
            </c:numRef>
          </c:yVal>
          <c:smooth val="0"/>
          <c:extLst>
            <c:ext xmlns:c16="http://schemas.microsoft.com/office/drawing/2014/chart" uri="{C3380CC4-5D6E-409C-BE32-E72D297353CC}">
              <c16:uniqueId val="{00000004-CBFE-1C44-8B82-8A78CDD36CCF}"/>
            </c:ext>
          </c:extLst>
        </c:ser>
        <c:ser>
          <c:idx val="5"/>
          <c:order val="5"/>
          <c:tx>
            <c:strRef>
              <c:f>Sheet1!$G$1</c:f>
              <c:strCache>
                <c:ptCount val="1"/>
                <c:pt idx="0">
                  <c:v>dip 45 vslab 50 hyd0.1</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Sheet1!$G$2:$G$11</c:f>
              <c:numCache>
                <c:formatCode>General</c:formatCode>
                <c:ptCount val="10"/>
                <c:pt idx="0">
                  <c:v>62.183999999999997</c:v>
                </c:pt>
                <c:pt idx="1">
                  <c:v>62.908099999999997</c:v>
                </c:pt>
                <c:pt idx="2">
                  <c:v>42.523000000000003</c:v>
                </c:pt>
                <c:pt idx="3">
                  <c:v>36.293999999999997</c:v>
                </c:pt>
                <c:pt idx="4">
                  <c:v>22</c:v>
                </c:pt>
                <c:pt idx="5">
                  <c:v>15</c:v>
                </c:pt>
              </c:numCache>
            </c:numRef>
          </c:yVal>
          <c:smooth val="0"/>
          <c:extLst>
            <c:ext xmlns:c16="http://schemas.microsoft.com/office/drawing/2014/chart" uri="{C3380CC4-5D6E-409C-BE32-E72D297353CC}">
              <c16:uniqueId val="{00000005-CBFE-1C44-8B82-8A78CDD36CCF}"/>
            </c:ext>
          </c:extLst>
        </c:ser>
        <c:ser>
          <c:idx val="6"/>
          <c:order val="6"/>
          <c:tx>
            <c:strRef>
              <c:f>Sheet1!$H$1</c:f>
              <c:strCache>
                <c:ptCount val="1"/>
                <c:pt idx="0">
                  <c:v>dip 60 vslab 20 hyd0.1</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Sheet1!$H$2:$H$11</c:f>
              <c:numCache>
                <c:formatCode>General</c:formatCode>
                <c:ptCount val="10"/>
                <c:pt idx="0">
                  <c:v>60.408200000000001</c:v>
                </c:pt>
                <c:pt idx="1">
                  <c:v>54.405700000000003</c:v>
                </c:pt>
                <c:pt idx="2">
                  <c:v>48.9069</c:v>
                </c:pt>
                <c:pt idx="3">
                  <c:v>44.890700000000002</c:v>
                </c:pt>
                <c:pt idx="4">
                  <c:v>43.293599999999998</c:v>
                </c:pt>
                <c:pt idx="5">
                  <c:v>42.083799999999997</c:v>
                </c:pt>
              </c:numCache>
            </c:numRef>
          </c:yVal>
          <c:smooth val="0"/>
          <c:extLst>
            <c:ext xmlns:c16="http://schemas.microsoft.com/office/drawing/2014/chart" uri="{C3380CC4-5D6E-409C-BE32-E72D297353CC}">
              <c16:uniqueId val="{00000006-CBFE-1C44-8B82-8A78CDD36CCF}"/>
            </c:ext>
          </c:extLst>
        </c:ser>
        <c:ser>
          <c:idx val="7"/>
          <c:order val="7"/>
          <c:tx>
            <c:strRef>
              <c:f>Sheet1!$I$1</c:f>
              <c:strCache>
                <c:ptCount val="1"/>
                <c:pt idx="0">
                  <c:v>dip 60 vslab 50 hyd0.1</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Sheet1!$A$2:$A$11</c:f>
              <c:numCache>
                <c:formatCode>General</c:formatCode>
                <c:ptCount val="10"/>
                <c:pt idx="0">
                  <c:v>20</c:v>
                </c:pt>
                <c:pt idx="1">
                  <c:v>30</c:v>
                </c:pt>
                <c:pt idx="2">
                  <c:v>40</c:v>
                </c:pt>
                <c:pt idx="3">
                  <c:v>50</c:v>
                </c:pt>
                <c:pt idx="4">
                  <c:v>60</c:v>
                </c:pt>
                <c:pt idx="5">
                  <c:v>70</c:v>
                </c:pt>
              </c:numCache>
            </c:numRef>
          </c:xVal>
          <c:yVal>
            <c:numRef>
              <c:f>Sheet1!$I$2:$I$11</c:f>
              <c:numCache>
                <c:formatCode>General</c:formatCode>
                <c:ptCount val="10"/>
                <c:pt idx="0">
                  <c:v>75.12</c:v>
                </c:pt>
                <c:pt idx="1">
                  <c:v>65.274699999999996</c:v>
                </c:pt>
                <c:pt idx="2">
                  <c:v>58.222900000000003</c:v>
                </c:pt>
                <c:pt idx="3">
                  <c:v>51.300899999999999</c:v>
                </c:pt>
                <c:pt idx="4">
                  <c:v>48</c:v>
                </c:pt>
                <c:pt idx="5">
                  <c:v>46.631599999999999</c:v>
                </c:pt>
              </c:numCache>
            </c:numRef>
          </c:yVal>
          <c:smooth val="0"/>
          <c:extLst>
            <c:ext xmlns:c16="http://schemas.microsoft.com/office/drawing/2014/chart" uri="{C3380CC4-5D6E-409C-BE32-E72D297353CC}">
              <c16:uniqueId val="{00000007-CBFE-1C44-8B82-8A78CDD36CCF}"/>
            </c:ext>
          </c:extLst>
        </c:ser>
        <c:dLbls>
          <c:showLegendKey val="0"/>
          <c:showVal val="0"/>
          <c:showCatName val="0"/>
          <c:showSerName val="0"/>
          <c:showPercent val="0"/>
          <c:showBubbleSize val="0"/>
        </c:dLbls>
        <c:axId val="1070617504"/>
        <c:axId val="1070619152"/>
      </c:scatterChart>
      <c:valAx>
        <c:axId val="1070617504"/>
        <c:scaling>
          <c:orientation val="minMax"/>
          <c:max val="75"/>
          <c:min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70619152"/>
        <c:crosses val="autoZero"/>
        <c:crossBetween val="midCat"/>
      </c:valAx>
      <c:valAx>
        <c:axId val="107061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706175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smtId="4294967295"/>
            </a:defPPr>
            <a:lvl1pPr algn="r">
              <a:defRPr sz="1200"/>
            </a:lvl1pPr>
          </a:lstStyle>
          <a:p>
            <a:fld id="{302F586B-0015-43FB-918D-31E1A09780E3}" type="datetimeFigureOut">
              <a:rPr lang="en-US" smtClean="0"/>
              <a:t>4/24/23</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831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5047317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5763" y="4221482"/>
            <a:ext cx="39503349"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8775705" y="4221482"/>
            <a:ext cx="117900456"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640196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737604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21153137"/>
            <a:ext cx="31089602" cy="6537960"/>
          </a:xfrm>
        </p:spPr>
        <p:txBody>
          <a:bodyPr anchor="t"/>
          <a:lstStyle>
            <a:defPPr>
              <a:defRPr kern="1200" smtId="4294967295"/>
            </a:defPPr>
            <a:lvl1pPr algn="l">
              <a:defRPr sz="12375" b="1" cap="all"/>
            </a:lvl1pPr>
          </a:lstStyle>
          <a:p>
            <a:r>
              <a:rPr lang="en-US"/>
              <a:t>Click to edit Master title style</a:t>
            </a:r>
          </a:p>
        </p:txBody>
      </p:sp>
      <p:sp>
        <p:nvSpPr>
          <p:cNvPr id="3" name="Text Placeholder 2"/>
          <p:cNvSpPr>
            <a:spLocks noGrp="1"/>
          </p:cNvSpPr>
          <p:nvPr>
            <p:ph type="body" idx="1"/>
          </p:nvPr>
        </p:nvSpPr>
        <p:spPr>
          <a:xfrm>
            <a:off x="2889252" y="13952225"/>
            <a:ext cx="31089602" cy="7200897"/>
          </a:xfrm>
        </p:spPr>
        <p:txBody>
          <a:bodyPr anchor="b"/>
          <a:lstStyle>
            <a:defPPr>
              <a:defRPr kern="1200" smtId="4294967295"/>
            </a:defPPr>
            <a:lvl1pPr marL="0" indent="0">
              <a:buNone/>
              <a:defRPr sz="6150">
                <a:solidFill>
                  <a:schemeClr val="tx1">
                    <a:tint val="75000"/>
                  </a:schemeClr>
                </a:solidFill>
              </a:defRPr>
            </a:lvl1pPr>
            <a:lvl2pPr marL="1409000" indent="0">
              <a:buNone/>
              <a:defRPr sz="5550">
                <a:solidFill>
                  <a:schemeClr val="tx1">
                    <a:tint val="75000"/>
                  </a:schemeClr>
                </a:solidFill>
              </a:defRPr>
            </a:lvl2pPr>
            <a:lvl3pPr marL="2818001" indent="0">
              <a:buNone/>
              <a:defRPr sz="4950">
                <a:solidFill>
                  <a:schemeClr val="tx1">
                    <a:tint val="75000"/>
                  </a:schemeClr>
                </a:solidFill>
              </a:defRPr>
            </a:lvl3pPr>
            <a:lvl4pPr marL="4227001" indent="0">
              <a:buNone/>
              <a:defRPr sz="4350">
                <a:solidFill>
                  <a:schemeClr val="tx1">
                    <a:tint val="75000"/>
                  </a:schemeClr>
                </a:solidFill>
              </a:defRPr>
            </a:lvl4pPr>
            <a:lvl5pPr marL="5636002" indent="0">
              <a:buNone/>
              <a:defRPr sz="4350">
                <a:solidFill>
                  <a:schemeClr val="tx1">
                    <a:tint val="75000"/>
                  </a:schemeClr>
                </a:solidFill>
              </a:defRPr>
            </a:lvl5pPr>
            <a:lvl6pPr marL="7045002" indent="0">
              <a:buNone/>
              <a:defRPr sz="4350">
                <a:solidFill>
                  <a:schemeClr val="tx1">
                    <a:tint val="75000"/>
                  </a:schemeClr>
                </a:solidFill>
              </a:defRPr>
            </a:lvl6pPr>
            <a:lvl7pPr marL="8454005" indent="0">
              <a:buNone/>
              <a:defRPr sz="4350">
                <a:solidFill>
                  <a:schemeClr val="tx1">
                    <a:tint val="75000"/>
                  </a:schemeClr>
                </a:solidFill>
              </a:defRPr>
            </a:lvl7pPr>
            <a:lvl8pPr marL="9863005" indent="0">
              <a:buNone/>
              <a:defRPr sz="4350">
                <a:solidFill>
                  <a:schemeClr val="tx1">
                    <a:tint val="75000"/>
                  </a:schemeClr>
                </a:solidFill>
              </a:defRPr>
            </a:lvl8pPr>
            <a:lvl9pPr marL="11272007" indent="0">
              <a:buNone/>
              <a:defRPr sz="43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6940622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8775702" y="24582121"/>
            <a:ext cx="78701898" cy="69517264"/>
          </a:xfrm>
        </p:spPr>
        <p:txBody>
          <a:bodyPr/>
          <a:lstStyle>
            <a:defPPr>
              <a:defRPr kern="1200" smtId="4294967295"/>
            </a:defPPr>
            <a:lvl1pPr>
              <a:defRPr sz="8625"/>
            </a:lvl1pPr>
            <a:lvl2pPr>
              <a:defRPr sz="7425"/>
            </a:lvl2pPr>
            <a:lvl3pPr>
              <a:defRPr sz="6150"/>
            </a:lvl3pPr>
            <a:lvl4pPr>
              <a:defRPr sz="5550"/>
            </a:lvl4pPr>
            <a:lvl5pPr>
              <a:defRPr sz="5550"/>
            </a:lvl5pPr>
            <a:lvl6pPr>
              <a:defRPr sz="5550"/>
            </a:lvl6pPr>
            <a:lvl7pPr>
              <a:defRPr sz="5550"/>
            </a:lvl7pPr>
            <a:lvl8pPr>
              <a:defRPr sz="5550"/>
            </a:lvl8pPr>
            <a:lvl9pPr>
              <a:defRPr sz="5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8087205" y="24582121"/>
            <a:ext cx="78701898" cy="69517264"/>
          </a:xfrm>
        </p:spPr>
        <p:txBody>
          <a:bodyPr/>
          <a:lstStyle>
            <a:defPPr>
              <a:defRPr kern="1200" smtId="4294967295"/>
            </a:defPPr>
            <a:lvl1pPr>
              <a:defRPr sz="8625"/>
            </a:lvl1pPr>
            <a:lvl2pPr>
              <a:defRPr sz="7425"/>
            </a:lvl2pPr>
            <a:lvl3pPr>
              <a:defRPr sz="6150"/>
            </a:lvl3pPr>
            <a:lvl4pPr>
              <a:defRPr sz="5550"/>
            </a:lvl4pPr>
            <a:lvl5pPr>
              <a:defRPr sz="5550"/>
            </a:lvl5pPr>
            <a:lvl6pPr>
              <a:defRPr sz="5550"/>
            </a:lvl6pPr>
            <a:lvl7pPr>
              <a:defRPr sz="5550"/>
            </a:lvl7pPr>
            <a:lvl8pPr>
              <a:defRPr sz="5550"/>
            </a:lvl8pPr>
            <a:lvl9pPr>
              <a:defRPr sz="5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912977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318263"/>
            <a:ext cx="32918398"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828801" y="7368545"/>
            <a:ext cx="16160752" cy="3070857"/>
          </a:xfrm>
        </p:spPr>
        <p:txBody>
          <a:bodyPr anchor="b"/>
          <a:lstStyle>
            <a:defPPr>
              <a:defRPr kern="1200" smtId="4294967295"/>
            </a:defPPr>
            <a:lvl1pPr marL="0" indent="0">
              <a:buNone/>
              <a:defRPr sz="7425" b="1"/>
            </a:lvl1pPr>
            <a:lvl2pPr marL="1409000" indent="0">
              <a:buNone/>
              <a:defRPr sz="6150" b="1"/>
            </a:lvl2pPr>
            <a:lvl3pPr marL="2818001" indent="0">
              <a:buNone/>
              <a:defRPr sz="5550" b="1"/>
            </a:lvl3pPr>
            <a:lvl4pPr marL="4227001" indent="0">
              <a:buNone/>
              <a:defRPr sz="4950" b="1"/>
            </a:lvl4pPr>
            <a:lvl5pPr marL="5636002" indent="0">
              <a:buNone/>
              <a:defRPr sz="4950" b="1"/>
            </a:lvl5pPr>
            <a:lvl6pPr marL="7045002" indent="0">
              <a:buNone/>
              <a:defRPr sz="4950" b="1"/>
            </a:lvl6pPr>
            <a:lvl7pPr marL="8454005" indent="0">
              <a:buNone/>
              <a:defRPr sz="4950" b="1"/>
            </a:lvl7pPr>
            <a:lvl8pPr marL="9863005" indent="0">
              <a:buNone/>
              <a:defRPr sz="4950" b="1"/>
            </a:lvl8pPr>
            <a:lvl9pPr marL="11272007" indent="0">
              <a:buNone/>
              <a:defRPr sz="4950" b="1"/>
            </a:lvl9pPr>
          </a:lstStyle>
          <a:p>
            <a:pPr lvl="0"/>
            <a:r>
              <a:rPr lang="en-US"/>
              <a:t>Click to edit Master text styles</a:t>
            </a:r>
          </a:p>
        </p:txBody>
      </p:sp>
      <p:sp>
        <p:nvSpPr>
          <p:cNvPr id="4" name="Content Placeholder 3"/>
          <p:cNvSpPr>
            <a:spLocks noGrp="1"/>
          </p:cNvSpPr>
          <p:nvPr>
            <p:ph sz="half" idx="2"/>
          </p:nvPr>
        </p:nvSpPr>
        <p:spPr>
          <a:xfrm>
            <a:off x="1828801" y="10439402"/>
            <a:ext cx="16160752" cy="18966183"/>
          </a:xfrm>
        </p:spPr>
        <p:txBody>
          <a:bodyPr/>
          <a:lstStyle>
            <a:defPPr>
              <a:defRPr kern="1200" smtId="4294967295"/>
            </a:defPPr>
            <a:lvl1pPr>
              <a:defRPr sz="7425"/>
            </a:lvl1pPr>
            <a:lvl2pPr>
              <a:defRPr sz="6150"/>
            </a:lvl2pPr>
            <a:lvl3pPr>
              <a:defRPr sz="5550"/>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7368545"/>
            <a:ext cx="16167099" cy="3070857"/>
          </a:xfrm>
        </p:spPr>
        <p:txBody>
          <a:bodyPr anchor="b"/>
          <a:lstStyle>
            <a:defPPr>
              <a:defRPr kern="1200" smtId="4294967295"/>
            </a:defPPr>
            <a:lvl1pPr marL="0" indent="0">
              <a:buNone/>
              <a:defRPr sz="7425" b="1"/>
            </a:lvl1pPr>
            <a:lvl2pPr marL="1409000" indent="0">
              <a:buNone/>
              <a:defRPr sz="6150" b="1"/>
            </a:lvl2pPr>
            <a:lvl3pPr marL="2818001" indent="0">
              <a:buNone/>
              <a:defRPr sz="5550" b="1"/>
            </a:lvl3pPr>
            <a:lvl4pPr marL="4227001" indent="0">
              <a:buNone/>
              <a:defRPr sz="4950" b="1"/>
            </a:lvl4pPr>
            <a:lvl5pPr marL="5636002" indent="0">
              <a:buNone/>
              <a:defRPr sz="4950" b="1"/>
            </a:lvl5pPr>
            <a:lvl6pPr marL="7045002" indent="0">
              <a:buNone/>
              <a:defRPr sz="4950" b="1"/>
            </a:lvl6pPr>
            <a:lvl7pPr marL="8454005" indent="0">
              <a:buNone/>
              <a:defRPr sz="4950" b="1"/>
            </a:lvl7pPr>
            <a:lvl8pPr marL="9863005" indent="0">
              <a:buNone/>
              <a:defRPr sz="4950" b="1"/>
            </a:lvl8pPr>
            <a:lvl9pPr marL="11272007" indent="0">
              <a:buNone/>
              <a:defRPr sz="4950" b="1"/>
            </a:lvl9pPr>
          </a:lstStyle>
          <a:p>
            <a:pPr lvl="0"/>
            <a:r>
              <a:rPr lang="en-US"/>
              <a:t>Click to edit Master text styles</a:t>
            </a:r>
          </a:p>
        </p:txBody>
      </p:sp>
      <p:sp>
        <p:nvSpPr>
          <p:cNvPr id="6" name="Content Placeholder 5"/>
          <p:cNvSpPr>
            <a:spLocks noGrp="1"/>
          </p:cNvSpPr>
          <p:nvPr>
            <p:ph sz="quarter" idx="4"/>
          </p:nvPr>
        </p:nvSpPr>
        <p:spPr>
          <a:xfrm>
            <a:off x="18580102" y="10439402"/>
            <a:ext cx="16167099" cy="18966183"/>
          </a:xfrm>
        </p:spPr>
        <p:txBody>
          <a:bodyPr/>
          <a:lstStyle>
            <a:defPPr>
              <a:defRPr kern="1200" smtId="4294967295"/>
            </a:defPPr>
            <a:lvl1pPr>
              <a:defRPr sz="7425"/>
            </a:lvl1pPr>
            <a:lvl2pPr>
              <a:defRPr sz="6150"/>
            </a:lvl2pPr>
            <a:lvl3pPr>
              <a:defRPr sz="5550"/>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2179274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68184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193461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6" y="1310640"/>
            <a:ext cx="12033252" cy="5577840"/>
          </a:xfrm>
        </p:spPr>
        <p:txBody>
          <a:bodyPr anchor="b"/>
          <a:lstStyle>
            <a:defPPr>
              <a:defRPr kern="1200" smtId="4294967295"/>
            </a:defPPr>
            <a:lvl1pPr algn="l">
              <a:defRPr sz="6150" b="1"/>
            </a:lvl1pPr>
          </a:lstStyle>
          <a:p>
            <a:r>
              <a:rPr lang="en-US"/>
              <a:t>Click to edit Master title style</a:t>
            </a:r>
          </a:p>
        </p:txBody>
      </p:sp>
      <p:sp>
        <p:nvSpPr>
          <p:cNvPr id="3" name="Content Placeholder 2"/>
          <p:cNvSpPr>
            <a:spLocks noGrp="1"/>
          </p:cNvSpPr>
          <p:nvPr>
            <p:ph idx="1"/>
          </p:nvPr>
        </p:nvSpPr>
        <p:spPr>
          <a:xfrm>
            <a:off x="14300199" y="1310641"/>
            <a:ext cx="20447000" cy="28094942"/>
          </a:xfrm>
        </p:spPr>
        <p:txBody>
          <a:bodyPr/>
          <a:lstStyle>
            <a:defPPr>
              <a:defRPr kern="1200" smtId="4294967295"/>
            </a:defPPr>
            <a:lvl1pPr>
              <a:defRPr sz="9900"/>
            </a:lvl1pPr>
            <a:lvl2pPr>
              <a:defRPr sz="8625"/>
            </a:lvl2pPr>
            <a:lvl3pPr>
              <a:defRPr sz="7425"/>
            </a:lvl3pPr>
            <a:lvl4pPr>
              <a:defRPr sz="6150"/>
            </a:lvl4pPr>
            <a:lvl5pPr>
              <a:defRPr sz="6150"/>
            </a:lvl5pPr>
            <a:lvl6pPr>
              <a:defRPr sz="6150"/>
            </a:lvl6pPr>
            <a:lvl7pPr>
              <a:defRPr sz="6150"/>
            </a:lvl7pPr>
            <a:lvl8pPr>
              <a:defRPr sz="6150"/>
            </a:lvl8pPr>
            <a:lvl9pPr>
              <a:defRPr sz="6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6" y="6888483"/>
            <a:ext cx="12033252" cy="22517103"/>
          </a:xfrm>
        </p:spPr>
        <p:txBody>
          <a:bodyPr/>
          <a:lstStyle>
            <a:defPPr>
              <a:defRPr kern="1200" smtId="4294967295"/>
            </a:defPPr>
            <a:lvl1pPr marL="0" indent="0">
              <a:buNone/>
              <a:defRPr sz="4350"/>
            </a:lvl1pPr>
            <a:lvl2pPr marL="1409000" indent="0">
              <a:buNone/>
              <a:defRPr sz="3675"/>
            </a:lvl2pPr>
            <a:lvl3pPr marL="2818001" indent="0">
              <a:buNone/>
              <a:defRPr sz="3075"/>
            </a:lvl3pPr>
            <a:lvl4pPr marL="4227001" indent="0">
              <a:buNone/>
              <a:defRPr sz="2775"/>
            </a:lvl4pPr>
            <a:lvl5pPr marL="5636002" indent="0">
              <a:buNone/>
              <a:defRPr sz="2775"/>
            </a:lvl5pPr>
            <a:lvl6pPr marL="7045002" indent="0">
              <a:buNone/>
              <a:defRPr sz="2775"/>
            </a:lvl6pPr>
            <a:lvl7pPr marL="8454005" indent="0">
              <a:buNone/>
              <a:defRPr sz="2775"/>
            </a:lvl7pPr>
            <a:lvl8pPr marL="9863005" indent="0">
              <a:buNone/>
              <a:defRPr sz="2775"/>
            </a:lvl8pPr>
            <a:lvl9pPr marL="11272007" indent="0">
              <a:buNone/>
              <a:defRPr sz="2775"/>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836839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23042881"/>
            <a:ext cx="21945601" cy="2720343"/>
          </a:xfrm>
        </p:spPr>
        <p:txBody>
          <a:bodyPr anchor="b"/>
          <a:lstStyle>
            <a:defPPr>
              <a:defRPr kern="1200" smtId="4294967295"/>
            </a:defPPr>
            <a:lvl1pPr algn="l">
              <a:defRPr sz="6150" b="1"/>
            </a:lvl1pPr>
          </a:lstStyle>
          <a:p>
            <a:r>
              <a:rPr lang="en-US"/>
              <a:t>Click to edit Master title style</a:t>
            </a:r>
          </a:p>
        </p:txBody>
      </p:sp>
      <p:sp>
        <p:nvSpPr>
          <p:cNvPr id="3" name="Picture Placeholder 2"/>
          <p:cNvSpPr>
            <a:spLocks noGrp="1"/>
          </p:cNvSpPr>
          <p:nvPr>
            <p:ph type="pic" idx="1"/>
          </p:nvPr>
        </p:nvSpPr>
        <p:spPr>
          <a:xfrm>
            <a:off x="7169153" y="2941322"/>
            <a:ext cx="21945601" cy="19751039"/>
          </a:xfrm>
        </p:spPr>
        <p:txBody>
          <a:bodyPr/>
          <a:lstStyle>
            <a:defPPr>
              <a:defRPr kern="1200" smtId="4294967295"/>
            </a:defPPr>
            <a:lvl1pPr marL="0" indent="0">
              <a:buNone/>
              <a:defRPr sz="9900"/>
            </a:lvl1pPr>
            <a:lvl2pPr marL="1409000" indent="0">
              <a:buNone/>
              <a:defRPr sz="8625"/>
            </a:lvl2pPr>
            <a:lvl3pPr marL="2818001" indent="0">
              <a:buNone/>
              <a:defRPr sz="7425"/>
            </a:lvl3pPr>
            <a:lvl4pPr marL="4227001" indent="0">
              <a:buNone/>
              <a:defRPr sz="6150"/>
            </a:lvl4pPr>
            <a:lvl5pPr marL="5636002" indent="0">
              <a:buNone/>
              <a:defRPr sz="6150"/>
            </a:lvl5pPr>
            <a:lvl6pPr marL="7045002" indent="0">
              <a:buNone/>
              <a:defRPr sz="6150"/>
            </a:lvl6pPr>
            <a:lvl7pPr marL="8454005" indent="0">
              <a:buNone/>
              <a:defRPr sz="6150"/>
            </a:lvl7pPr>
            <a:lvl8pPr marL="9863005" indent="0">
              <a:buNone/>
              <a:defRPr sz="6150"/>
            </a:lvl8pPr>
            <a:lvl9pPr marL="11272007" indent="0">
              <a:buNone/>
              <a:defRPr sz="6150"/>
            </a:lvl9pPr>
          </a:lstStyle>
          <a:p>
            <a:endParaRPr lang="en-US"/>
          </a:p>
        </p:txBody>
      </p:sp>
      <p:sp>
        <p:nvSpPr>
          <p:cNvPr id="4" name="Text Placeholder 3"/>
          <p:cNvSpPr>
            <a:spLocks noGrp="1"/>
          </p:cNvSpPr>
          <p:nvPr>
            <p:ph type="body" sz="half" idx="2"/>
          </p:nvPr>
        </p:nvSpPr>
        <p:spPr>
          <a:xfrm>
            <a:off x="7169153" y="25763225"/>
            <a:ext cx="21945601" cy="3863337"/>
          </a:xfrm>
        </p:spPr>
        <p:txBody>
          <a:bodyPr/>
          <a:lstStyle>
            <a:defPPr>
              <a:defRPr kern="1200" smtId="4294967295"/>
            </a:defPPr>
            <a:lvl1pPr marL="0" indent="0">
              <a:buNone/>
              <a:defRPr sz="4350"/>
            </a:lvl1pPr>
            <a:lvl2pPr marL="1409000" indent="0">
              <a:buNone/>
              <a:defRPr sz="3675"/>
            </a:lvl2pPr>
            <a:lvl3pPr marL="2818001" indent="0">
              <a:buNone/>
              <a:defRPr sz="3075"/>
            </a:lvl3pPr>
            <a:lvl4pPr marL="4227001" indent="0">
              <a:buNone/>
              <a:defRPr sz="2775"/>
            </a:lvl4pPr>
            <a:lvl5pPr marL="5636002" indent="0">
              <a:buNone/>
              <a:defRPr sz="2775"/>
            </a:lvl5pPr>
            <a:lvl6pPr marL="7045002" indent="0">
              <a:buNone/>
              <a:defRPr sz="2775"/>
            </a:lvl6pPr>
            <a:lvl7pPr marL="8454005" indent="0">
              <a:buNone/>
              <a:defRPr sz="2775"/>
            </a:lvl7pPr>
            <a:lvl8pPr marL="9863005" indent="0">
              <a:buNone/>
              <a:defRPr sz="2775"/>
            </a:lvl8pPr>
            <a:lvl9pPr marL="11272007" indent="0">
              <a:buNone/>
              <a:defRPr sz="2775"/>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4/24/23</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807081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1" y="1318263"/>
            <a:ext cx="32918398" cy="5486400"/>
          </a:xfrm>
          <a:prstGeom prst="rect">
            <a:avLst/>
          </a:prstGeom>
        </p:spPr>
        <p:txBody>
          <a:bodyPr vert="horz" lIns="375729" tIns="187871" rIns="375729" bIns="18787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1828801" y="7680964"/>
            <a:ext cx="32918398" cy="21724623"/>
          </a:xfrm>
          <a:prstGeom prst="rect">
            <a:avLst/>
          </a:prstGeom>
        </p:spPr>
        <p:txBody>
          <a:bodyPr vert="horz" lIns="375729" tIns="187871" rIns="375729" bIns="18787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30510497"/>
            <a:ext cx="8534400" cy="1752600"/>
          </a:xfrm>
          <a:prstGeom prst="rect">
            <a:avLst/>
          </a:prstGeom>
        </p:spPr>
        <p:txBody>
          <a:bodyPr vert="horz" lIns="375729" tIns="187871" rIns="375729" bIns="187871" rtlCol="0" anchor="ctr"/>
          <a:lstStyle>
            <a:defPPr>
              <a:defRPr kern="1200" smtId="4294967295"/>
            </a:defPPr>
            <a:lvl1pPr algn="l">
              <a:defRPr sz="3675">
                <a:solidFill>
                  <a:schemeClr val="tx1">
                    <a:tint val="75000"/>
                  </a:schemeClr>
                </a:solidFill>
              </a:defRPr>
            </a:lvl1pPr>
          </a:lstStyle>
          <a:p>
            <a:fld id="{1D3EE5B7-680E-44FF-962F-3113FAB5030E}" type="datetimeFigureOut">
              <a:rPr lang="en-US" smtClean="0"/>
              <a:t>4/24/23</a:t>
            </a:fld>
            <a:endParaRPr lang="en-US"/>
          </a:p>
        </p:txBody>
      </p:sp>
      <p:sp>
        <p:nvSpPr>
          <p:cNvPr id="5" name="Footer Placeholder 4"/>
          <p:cNvSpPr>
            <a:spLocks noGrp="1"/>
          </p:cNvSpPr>
          <p:nvPr>
            <p:ph type="ftr" sz="quarter" idx="3"/>
          </p:nvPr>
        </p:nvSpPr>
        <p:spPr>
          <a:xfrm>
            <a:off x="12496801" y="30510497"/>
            <a:ext cx="11582400" cy="1752600"/>
          </a:xfrm>
          <a:prstGeom prst="rect">
            <a:avLst/>
          </a:prstGeom>
        </p:spPr>
        <p:txBody>
          <a:bodyPr vert="horz" lIns="375729" tIns="187871" rIns="375729" bIns="187871" rtlCol="0" anchor="ctr"/>
          <a:lstStyle>
            <a:defPPr>
              <a:defRPr kern="1200" smtId="4294967295"/>
            </a:defPPr>
            <a:lvl1pPr algn="ctr">
              <a:defRPr sz="3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1" y="30510497"/>
            <a:ext cx="8534400" cy="1752600"/>
          </a:xfrm>
          <a:prstGeom prst="rect">
            <a:avLst/>
          </a:prstGeom>
        </p:spPr>
        <p:txBody>
          <a:bodyPr vert="horz" lIns="375729" tIns="187871" rIns="375729" bIns="187871" rtlCol="0" anchor="ctr"/>
          <a:lstStyle>
            <a:defPPr>
              <a:defRPr kern="1200" smtId="4294967295"/>
            </a:defPPr>
            <a:lvl1pPr algn="r">
              <a:defRPr sz="3675">
                <a:solidFill>
                  <a:schemeClr val="tx1">
                    <a:tint val="75000"/>
                  </a:schemeClr>
                </a:solidFill>
              </a:defRPr>
            </a:lvl1pPr>
          </a:lstStyle>
          <a:p>
            <a:fld id="{E7FB6C12-88B7-467E-AE43-45481E628990}" type="slidenum">
              <a:rPr lang="en-US" smtClean="0"/>
              <a:t>‹#›</a:t>
            </a:fld>
            <a:endParaRPr lang="en-US"/>
          </a:p>
        </p:txBody>
      </p:sp>
    </p:spTree>
    <p:extLst>
      <p:ext uri="{BB962C8B-B14F-4D97-AF65-F5344CB8AC3E}">
        <p14:creationId xmlns:p14="http://schemas.microsoft.com/office/powerpoint/2010/main" val="422247118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defPPr>
        <a:defRPr kern="1200" smtId="4294967295"/>
      </a:defPPr>
      <a:lvl1pPr algn="ctr" defTabSz="2818001" rtl="0" eaLnBrk="1" latinLnBrk="0" hangingPunct="1">
        <a:spcBef>
          <a:spcPct val="0"/>
        </a:spcBef>
        <a:buNone/>
        <a:defRPr sz="13575" kern="1200">
          <a:solidFill>
            <a:schemeClr val="tx1"/>
          </a:solidFill>
          <a:latin typeface="+mj-lt"/>
          <a:ea typeface="+mj-ea"/>
          <a:cs typeface="+mj-cs"/>
        </a:defRPr>
      </a:lvl1pPr>
    </p:titleStyle>
    <p:bodyStyle>
      <a:defPPr>
        <a:defRPr kern="1200" smtId="4294967295"/>
      </a:defPPr>
      <a:lvl1pPr marL="1056752" indent="-1056752" algn="l" defTabSz="2818001"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89629" indent="-880629" algn="l" defTabSz="2818001" rtl="0" eaLnBrk="1" latinLnBrk="0" hangingPunct="1">
        <a:spcBef>
          <a:spcPct val="20000"/>
        </a:spcBef>
        <a:buFont typeface="Arial" pitchFamily="34" charset="0"/>
        <a:buChar char="–"/>
        <a:defRPr sz="8625" kern="1200">
          <a:solidFill>
            <a:schemeClr val="tx1"/>
          </a:solidFill>
          <a:latin typeface="+mn-lt"/>
          <a:ea typeface="+mn-ea"/>
          <a:cs typeface="+mn-cs"/>
        </a:defRPr>
      </a:lvl2pPr>
      <a:lvl3pPr marL="3522501" indent="-704501" algn="l" defTabSz="2818001" rtl="0" eaLnBrk="1" latinLnBrk="0" hangingPunct="1">
        <a:spcBef>
          <a:spcPct val="20000"/>
        </a:spcBef>
        <a:buFont typeface="Arial" pitchFamily="34" charset="0"/>
        <a:buChar char="•"/>
        <a:defRPr sz="7425" kern="1200">
          <a:solidFill>
            <a:schemeClr val="tx1"/>
          </a:solidFill>
          <a:latin typeface="+mn-lt"/>
          <a:ea typeface="+mn-ea"/>
          <a:cs typeface="+mn-cs"/>
        </a:defRPr>
      </a:lvl3pPr>
      <a:lvl4pPr marL="4931501" indent="-704501" algn="l" defTabSz="2818001" rtl="0" eaLnBrk="1" latinLnBrk="0" hangingPunct="1">
        <a:spcBef>
          <a:spcPct val="20000"/>
        </a:spcBef>
        <a:buFont typeface="Arial" pitchFamily="34" charset="0"/>
        <a:buChar char="–"/>
        <a:defRPr sz="6150" kern="1200">
          <a:solidFill>
            <a:schemeClr val="tx1"/>
          </a:solidFill>
          <a:latin typeface="+mn-lt"/>
          <a:ea typeface="+mn-ea"/>
          <a:cs typeface="+mn-cs"/>
        </a:defRPr>
      </a:lvl4pPr>
      <a:lvl5pPr marL="6340502" indent="-704501" algn="l" defTabSz="2818001" rtl="0" eaLnBrk="1" latinLnBrk="0" hangingPunct="1">
        <a:spcBef>
          <a:spcPct val="20000"/>
        </a:spcBef>
        <a:buFont typeface="Arial" pitchFamily="34" charset="0"/>
        <a:buChar char="»"/>
        <a:defRPr sz="6150" kern="1200">
          <a:solidFill>
            <a:schemeClr val="tx1"/>
          </a:solidFill>
          <a:latin typeface="+mn-lt"/>
          <a:ea typeface="+mn-ea"/>
          <a:cs typeface="+mn-cs"/>
        </a:defRPr>
      </a:lvl5pPr>
      <a:lvl6pPr marL="7749505" indent="-704501" algn="l" defTabSz="2818001" rtl="0" eaLnBrk="1" latinLnBrk="0" hangingPunct="1">
        <a:spcBef>
          <a:spcPct val="20000"/>
        </a:spcBef>
        <a:buFont typeface="Arial" pitchFamily="34" charset="0"/>
        <a:buChar char="•"/>
        <a:defRPr sz="6150" kern="1200">
          <a:solidFill>
            <a:schemeClr val="tx1"/>
          </a:solidFill>
          <a:latin typeface="+mn-lt"/>
          <a:ea typeface="+mn-ea"/>
          <a:cs typeface="+mn-cs"/>
        </a:defRPr>
      </a:lvl6pPr>
      <a:lvl7pPr marL="9158506" indent="-704501" algn="l" defTabSz="2818001" rtl="0" eaLnBrk="1" latinLnBrk="0" hangingPunct="1">
        <a:spcBef>
          <a:spcPct val="20000"/>
        </a:spcBef>
        <a:buFont typeface="Arial" pitchFamily="34" charset="0"/>
        <a:buChar char="•"/>
        <a:defRPr sz="6150" kern="1200">
          <a:solidFill>
            <a:schemeClr val="tx1"/>
          </a:solidFill>
          <a:latin typeface="+mn-lt"/>
          <a:ea typeface="+mn-ea"/>
          <a:cs typeface="+mn-cs"/>
        </a:defRPr>
      </a:lvl7pPr>
      <a:lvl8pPr marL="10567506" indent="-704501" algn="l" defTabSz="2818001" rtl="0" eaLnBrk="1" latinLnBrk="0" hangingPunct="1">
        <a:spcBef>
          <a:spcPct val="20000"/>
        </a:spcBef>
        <a:buFont typeface="Arial" pitchFamily="34" charset="0"/>
        <a:buChar char="•"/>
        <a:defRPr sz="6150" kern="1200">
          <a:solidFill>
            <a:schemeClr val="tx1"/>
          </a:solidFill>
          <a:latin typeface="+mn-lt"/>
          <a:ea typeface="+mn-ea"/>
          <a:cs typeface="+mn-cs"/>
        </a:defRPr>
      </a:lvl8pPr>
      <a:lvl9pPr marL="11976506" indent="-704501" algn="l" defTabSz="2818001" rtl="0" eaLnBrk="1" latinLnBrk="0" hangingPunct="1">
        <a:spcBef>
          <a:spcPct val="20000"/>
        </a:spcBef>
        <a:buFont typeface="Arial" pitchFamily="34" charset="0"/>
        <a:buChar char="•"/>
        <a:defRPr sz="6150" kern="1200">
          <a:solidFill>
            <a:schemeClr val="tx1"/>
          </a:solidFill>
          <a:latin typeface="+mn-lt"/>
          <a:ea typeface="+mn-ea"/>
          <a:cs typeface="+mn-cs"/>
        </a:defRPr>
      </a:lvl9pPr>
    </p:bodyStyle>
    <p:otherStyle>
      <a:defPPr>
        <a:defRPr lang="en-US"/>
      </a:defPPr>
      <a:lvl1pPr marL="0" algn="l" defTabSz="2818001" rtl="0" eaLnBrk="1" latinLnBrk="0" hangingPunct="1">
        <a:defRPr sz="5550" kern="1200">
          <a:solidFill>
            <a:schemeClr val="tx1"/>
          </a:solidFill>
          <a:latin typeface="+mn-lt"/>
          <a:ea typeface="+mn-ea"/>
          <a:cs typeface="+mn-cs"/>
        </a:defRPr>
      </a:lvl1pPr>
      <a:lvl2pPr marL="1409000" algn="l" defTabSz="2818001" rtl="0" eaLnBrk="1" latinLnBrk="0" hangingPunct="1">
        <a:defRPr sz="5550" kern="1200">
          <a:solidFill>
            <a:schemeClr val="tx1"/>
          </a:solidFill>
          <a:latin typeface="+mn-lt"/>
          <a:ea typeface="+mn-ea"/>
          <a:cs typeface="+mn-cs"/>
        </a:defRPr>
      </a:lvl2pPr>
      <a:lvl3pPr marL="2818001" algn="l" defTabSz="2818001" rtl="0" eaLnBrk="1" latinLnBrk="0" hangingPunct="1">
        <a:defRPr sz="5550" kern="1200">
          <a:solidFill>
            <a:schemeClr val="tx1"/>
          </a:solidFill>
          <a:latin typeface="+mn-lt"/>
          <a:ea typeface="+mn-ea"/>
          <a:cs typeface="+mn-cs"/>
        </a:defRPr>
      </a:lvl3pPr>
      <a:lvl4pPr marL="4227001" algn="l" defTabSz="2818001" rtl="0" eaLnBrk="1" latinLnBrk="0" hangingPunct="1">
        <a:defRPr sz="5550" kern="1200">
          <a:solidFill>
            <a:schemeClr val="tx1"/>
          </a:solidFill>
          <a:latin typeface="+mn-lt"/>
          <a:ea typeface="+mn-ea"/>
          <a:cs typeface="+mn-cs"/>
        </a:defRPr>
      </a:lvl4pPr>
      <a:lvl5pPr marL="5636002" algn="l" defTabSz="2818001" rtl="0" eaLnBrk="1" latinLnBrk="0" hangingPunct="1">
        <a:defRPr sz="5550" kern="1200">
          <a:solidFill>
            <a:schemeClr val="tx1"/>
          </a:solidFill>
          <a:latin typeface="+mn-lt"/>
          <a:ea typeface="+mn-ea"/>
          <a:cs typeface="+mn-cs"/>
        </a:defRPr>
      </a:lvl5pPr>
      <a:lvl6pPr marL="7045002" algn="l" defTabSz="2818001" rtl="0" eaLnBrk="1" latinLnBrk="0" hangingPunct="1">
        <a:defRPr sz="5550" kern="1200">
          <a:solidFill>
            <a:schemeClr val="tx1"/>
          </a:solidFill>
          <a:latin typeface="+mn-lt"/>
          <a:ea typeface="+mn-ea"/>
          <a:cs typeface="+mn-cs"/>
        </a:defRPr>
      </a:lvl6pPr>
      <a:lvl7pPr marL="8454005" algn="l" defTabSz="2818001" rtl="0" eaLnBrk="1" latinLnBrk="0" hangingPunct="1">
        <a:defRPr sz="5550" kern="1200">
          <a:solidFill>
            <a:schemeClr val="tx1"/>
          </a:solidFill>
          <a:latin typeface="+mn-lt"/>
          <a:ea typeface="+mn-ea"/>
          <a:cs typeface="+mn-cs"/>
        </a:defRPr>
      </a:lvl7pPr>
      <a:lvl8pPr marL="9863005" algn="l" defTabSz="2818001" rtl="0" eaLnBrk="1" latinLnBrk="0" hangingPunct="1">
        <a:defRPr sz="5550" kern="1200">
          <a:solidFill>
            <a:schemeClr val="tx1"/>
          </a:solidFill>
          <a:latin typeface="+mn-lt"/>
          <a:ea typeface="+mn-ea"/>
          <a:cs typeface="+mn-cs"/>
        </a:defRPr>
      </a:lvl8pPr>
      <a:lvl9pPr marL="11272007" algn="l" defTabSz="2818001" rtl="0" eaLnBrk="1" latinLnBrk="0" hangingPunct="1">
        <a:defRPr sz="55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chart" Target="../charts/chart1.xml"/><Relationship Id="rId3" Type="http://schemas.openxmlformats.org/officeDocument/2006/relationships/image" Target="../media/image2.sv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chart" Target="../charts/chart2.xml"/><Relationship Id="rId4" Type="http://schemas.openxmlformats.org/officeDocument/2006/relationships/image" Target="../media/image3.tif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5">
            <a:extLst>
              <a:ext uri="{FF2B5EF4-FFF2-40B4-BE49-F238E27FC236}">
                <a16:creationId xmlns:a16="http://schemas.microsoft.com/office/drawing/2014/main" id="{D1E8EEA0-ED67-4B13-A826-1A8457285CCB}"/>
              </a:ext>
            </a:extLst>
          </p:cNvPr>
          <p:cNvSpPr txBox="1"/>
          <p:nvPr/>
        </p:nvSpPr>
        <p:spPr>
          <a:xfrm>
            <a:off x="609604" y="1028127"/>
            <a:ext cx="29565596" cy="2289725"/>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marL="457200" marR="0" algn="ctr">
              <a:spcBef>
                <a:spcPts val="0"/>
              </a:spcBef>
              <a:spcAft>
                <a:spcPts val="0"/>
              </a:spcAft>
            </a:pPr>
            <a:r>
              <a:rPr lang="en-US" sz="8500" b="1" dirty="0">
                <a:solidFill>
                  <a:schemeClr val="tx1"/>
                </a:solidFill>
                <a:effectLst/>
                <a:latin typeface="+mj-lt"/>
                <a:ea typeface="Calibri" panose="020F0502020204030204" pitchFamily="34" charset="0"/>
                <a:cs typeface="Times New Roman" panose="02020603050405020304" pitchFamily="18" charset="0"/>
              </a:rPr>
              <a:t>Developing Community-Accessible Numerical Models to Evaluate Geodynamic Processes</a:t>
            </a:r>
          </a:p>
          <a:p>
            <a:pPr marL="457200" marR="0" algn="ctr">
              <a:spcBef>
                <a:spcPts val="0"/>
              </a:spcBef>
              <a:spcAft>
                <a:spcPts val="0"/>
              </a:spcAft>
            </a:pPr>
            <a:endParaRPr lang="en-US" sz="8500" b="1" dirty="0">
              <a:solidFill>
                <a:schemeClr val="tx1"/>
              </a:solidFill>
              <a:effectLst/>
              <a:latin typeface="+mj-lt"/>
              <a:ea typeface="Calibri" panose="020F0502020204030204" pitchFamily="34" charset="0"/>
              <a:cs typeface="Times New Roman" panose="02020603050405020304" pitchFamily="18" charset="0"/>
            </a:endParaRPr>
          </a:p>
          <a:p>
            <a:pPr marL="457200" marR="0" algn="ctr">
              <a:spcBef>
                <a:spcPts val="0"/>
              </a:spcBef>
              <a:spcAft>
                <a:spcPts val="0"/>
              </a:spcAft>
            </a:pPr>
            <a:endParaRPr lang="en-US" sz="8500" dirty="0">
              <a:solidFill>
                <a:schemeClr val="tx1"/>
              </a:solidFill>
              <a:effectLst/>
              <a:latin typeface="+mj-lt"/>
              <a:ea typeface="Calibri" panose="020F0502020204030204" pitchFamily="34" charset="0"/>
              <a:cs typeface="Times New Roman" panose="02020603050405020304" pitchFamily="18" charset="0"/>
            </a:endParaRPr>
          </a:p>
        </p:txBody>
      </p:sp>
      <p:sp>
        <p:nvSpPr>
          <p:cNvPr id="55" name="Text Placeholder 5">
            <a:extLst>
              <a:ext uri="{FF2B5EF4-FFF2-40B4-BE49-F238E27FC236}">
                <a16:creationId xmlns:a16="http://schemas.microsoft.com/office/drawing/2014/main" id="{17285E29-F4EF-4B9F-90C7-5108CA16C10F}"/>
              </a:ext>
            </a:extLst>
          </p:cNvPr>
          <p:cNvSpPr txBox="1"/>
          <p:nvPr/>
        </p:nvSpPr>
        <p:spPr>
          <a:xfrm>
            <a:off x="934464" y="3995226"/>
            <a:ext cx="29565596" cy="1440394"/>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4800" dirty="0">
                <a:solidFill>
                  <a:schemeClr val="tx1"/>
                </a:solidFill>
                <a:latin typeface="Arial" panose="020B0604020202020204" pitchFamily="34" charset="0"/>
                <a:cs typeface="Arial" panose="020B0604020202020204" pitchFamily="34" charset="0"/>
              </a:rPr>
              <a:t>Francesca Burkett and Dr. James Conder</a:t>
            </a:r>
          </a:p>
          <a:p>
            <a:pPr algn="ctr">
              <a:defRPr/>
            </a:pPr>
            <a:r>
              <a:rPr lang="en-US" sz="3800" dirty="0">
                <a:solidFill>
                  <a:schemeClr val="tx1"/>
                </a:solidFill>
                <a:latin typeface="Arial" panose="020B0604020202020204" pitchFamily="34" charset="0"/>
                <a:cs typeface="Arial" panose="020B0604020202020204" pitchFamily="34" charset="0"/>
              </a:rPr>
              <a:t>School of Earth Systems and Sustainability</a:t>
            </a:r>
          </a:p>
        </p:txBody>
      </p:sp>
      <p:cxnSp>
        <p:nvCxnSpPr>
          <p:cNvPr id="51" name="Straight Connector 50"/>
          <p:cNvCxnSpPr/>
          <p:nvPr/>
        </p:nvCxnSpPr>
        <p:spPr>
          <a:xfrm rot="5400000" flipH="1">
            <a:off x="18288000" y="13296155"/>
            <a:ext cx="0" cy="36575995"/>
          </a:xfrm>
          <a:prstGeom prst="line">
            <a:avLst/>
          </a:prstGeom>
          <a:ln w="254000">
            <a:solidFill>
              <a:srgbClr val="66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C299F74-A7A2-4C5B-AAF3-D8CD94AEEADF}"/>
              </a:ext>
            </a:extLst>
          </p:cNvPr>
          <p:cNvSpPr/>
          <p:nvPr/>
        </p:nvSpPr>
        <p:spPr>
          <a:xfrm rot="5400000" flipH="1">
            <a:off x="18030829" y="-18030824"/>
            <a:ext cx="514349" cy="36575995"/>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5550"/>
          </a:p>
        </p:txBody>
      </p:sp>
      <p:grpSp>
        <p:nvGrpSpPr>
          <p:cNvPr id="3" name="Group 2">
            <a:extLst>
              <a:ext uri="{FF2B5EF4-FFF2-40B4-BE49-F238E27FC236}">
                <a16:creationId xmlns:a16="http://schemas.microsoft.com/office/drawing/2014/main" id="{F252C679-35AE-4E78-A2F5-DEADC05ED527}"/>
              </a:ext>
            </a:extLst>
          </p:cNvPr>
          <p:cNvGrpSpPr/>
          <p:nvPr/>
        </p:nvGrpSpPr>
        <p:grpSpPr>
          <a:xfrm>
            <a:off x="571550" y="5656705"/>
            <a:ext cx="35405369" cy="26128037"/>
            <a:chOff x="2251558" y="5656705"/>
            <a:chExt cx="32047964" cy="26128037"/>
          </a:xfrm>
        </p:grpSpPr>
        <p:sp>
          <p:nvSpPr>
            <p:cNvPr id="36" name="TextBox 19"/>
            <p:cNvSpPr txBox="1">
              <a:spLocks noChangeArrowheads="1"/>
            </p:cNvSpPr>
            <p:nvPr/>
          </p:nvSpPr>
          <p:spPr bwMode="auto">
            <a:xfrm>
              <a:off x="2286003" y="6751783"/>
              <a:ext cx="10036825" cy="1542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0" marR="0" indent="457200" algn="just">
                <a:spcBef>
                  <a:spcPts val="0"/>
                </a:spcBef>
                <a:spcAft>
                  <a:spcPts val="0"/>
                </a:spcAft>
              </a:pPr>
              <a:r>
                <a:rPr lang="en-US" sz="3100" dirty="0">
                  <a:effectLst/>
                  <a:latin typeface="Calibri" panose="020F0502020204030204" pitchFamily="34" charset="0"/>
                  <a:ea typeface="Calibri" panose="020F0502020204030204" pitchFamily="34" charset="0"/>
                  <a:cs typeface="Times New Roman" panose="02020603050405020304" pitchFamily="18" charset="0"/>
                </a:rPr>
                <a:t>Ninety-nine percent of all volcanism on earth occurs at Mid Ocean Ridge systems and Subduction zones. 2-D numerical computer models based on thermodynamic and kinematic principles have become invaluable tools for simulating geodynamic processes at these systems. Numerical models have proven effective allowing for the examination and computation of multiple factors at the same time, providing scientists with an important resource with which to study complex systems. For example, numerical models have been used for examining different factors involved in magma production at subduction zones and mid ocean ridges by modelling the influence and interplay of  factors affecting volcanism. In addition to  research, 2D numerical models are also valuable as teaching tools, for both professors and teachers for middle and high schools. </a:t>
              </a:r>
            </a:p>
            <a:p>
              <a:pPr marL="0" marR="0" indent="457200">
                <a:spcBef>
                  <a:spcPts val="0"/>
                </a:spcBef>
                <a:spcAft>
                  <a:spcPts val="0"/>
                </a:spcAft>
              </a:pP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3100" b="1" dirty="0">
                  <a:latin typeface="Calibri" panose="020F0502020204030204" pitchFamily="34" charset="0"/>
                  <a:ea typeface="Calibri" panose="020F0502020204030204" pitchFamily="34" charset="0"/>
                  <a:cs typeface="Times New Roman" panose="02020603050405020304" pitchFamily="18" charset="0"/>
                </a:rPr>
                <a:t>Sample </a:t>
              </a:r>
              <a:r>
                <a:rPr lang="en-US" sz="3100" b="1" dirty="0" err="1">
                  <a:latin typeface="Calibri" panose="020F0502020204030204" pitchFamily="34" charset="0"/>
                  <a:ea typeface="Calibri" panose="020F0502020204030204" pitchFamily="34" charset="0"/>
                  <a:cs typeface="Times New Roman" panose="02020603050405020304" pitchFamily="18" charset="0"/>
                </a:rPr>
                <a:t>Matlab</a:t>
              </a:r>
              <a:r>
                <a:rPr lang="en-US" sz="3100" b="1" dirty="0">
                  <a:latin typeface="Calibri" panose="020F0502020204030204" pitchFamily="34" charset="0"/>
                  <a:ea typeface="Calibri" panose="020F0502020204030204" pitchFamily="34" charset="0"/>
                  <a:cs typeface="Times New Roman" panose="02020603050405020304" pitchFamily="18" charset="0"/>
                </a:rPr>
                <a:t> code for  Figure 1</a:t>
              </a:r>
            </a:p>
            <a:p>
              <a:pPr marL="0" marR="0" indent="457200" algn="just">
                <a:spcBef>
                  <a:spcPts val="0"/>
                </a:spcBef>
                <a:spcAft>
                  <a:spcPts val="0"/>
                </a:spcAft>
              </a:pPr>
              <a:r>
                <a:rPr lang="en-US" sz="3100" dirty="0">
                  <a:latin typeface="Calibri" panose="020F0502020204030204" pitchFamily="34" charset="0"/>
                  <a:ea typeface="Calibri" panose="020F0502020204030204" pitchFamily="34" charset="0"/>
                  <a:cs typeface="Times New Roman" panose="02020603050405020304" pitchFamily="18" charset="0"/>
                </a:rPr>
                <a:t>[T] = midoceanridge2D(x,z,50)</a:t>
              </a:r>
            </a:p>
            <a:p>
              <a:pPr marL="0" marR="0" indent="457200" algn="just">
                <a:spcBef>
                  <a:spcPts val="0"/>
                </a:spcBef>
                <a:spcAft>
                  <a:spcPts val="0"/>
                </a:spcAft>
              </a:pPr>
              <a:r>
                <a:rPr lang="en-US" sz="3100" dirty="0" err="1">
                  <a:latin typeface="Calibri" panose="020F0502020204030204" pitchFamily="34" charset="0"/>
                  <a:ea typeface="Calibri" panose="020F0502020204030204" pitchFamily="34" charset="0"/>
                  <a:cs typeface="Times New Roman" panose="02020603050405020304" pitchFamily="18" charset="0"/>
                </a:rPr>
                <a:t>Contourf</a:t>
              </a:r>
              <a:r>
                <a:rPr lang="en-US" sz="3100" dirty="0">
                  <a:latin typeface="Calibri" panose="020F0502020204030204" pitchFamily="34" charset="0"/>
                  <a:ea typeface="Calibri" panose="020F0502020204030204" pitchFamily="34" charset="0"/>
                  <a:cs typeface="Times New Roman" panose="02020603050405020304" pitchFamily="18" charset="0"/>
                </a:rPr>
                <a:t>(</a:t>
              </a:r>
              <a:r>
                <a:rPr lang="en-US" sz="3100" dirty="0" err="1">
                  <a:latin typeface="Calibri" panose="020F0502020204030204" pitchFamily="34" charset="0"/>
                  <a:ea typeface="Calibri" panose="020F0502020204030204" pitchFamily="34" charset="0"/>
                  <a:cs typeface="Times New Roman" panose="02020603050405020304" pitchFamily="18" charset="0"/>
                </a:rPr>
                <a:t>x,z,T</a:t>
              </a:r>
              <a:r>
                <a:rPr lang="en-US" sz="3100" dirty="0">
                  <a:latin typeface="Calibri" panose="020F0502020204030204" pitchFamily="34" charset="0"/>
                  <a:ea typeface="Calibri" panose="020F0502020204030204" pitchFamily="34" charset="0"/>
                  <a:cs typeface="Times New Roman" panose="02020603050405020304" pitchFamily="18" charset="0"/>
                </a:rPr>
                <a:t>)</a:t>
              </a:r>
            </a:p>
            <a:p>
              <a:pPr marL="0" marR="0" indent="457200" algn="just">
                <a:spcBef>
                  <a:spcPts val="0"/>
                </a:spcBef>
                <a:spcAft>
                  <a:spcPts val="0"/>
                </a:spcAft>
              </a:pPr>
              <a:r>
                <a:rPr lang="en-US" sz="3100" dirty="0" err="1">
                  <a:latin typeface="Calibri" panose="020F0502020204030204" pitchFamily="34" charset="0"/>
                  <a:ea typeface="Calibri" panose="020F0502020204030204" pitchFamily="34" charset="0"/>
                  <a:cs typeface="Times New Roman" panose="02020603050405020304" pitchFamily="18" charset="0"/>
                </a:rPr>
                <a:t>Ylim</a:t>
              </a:r>
              <a:r>
                <a:rPr lang="en-US" sz="3100" dirty="0">
                  <a:latin typeface="Calibri" panose="020F0502020204030204" pitchFamily="34" charset="0"/>
                  <a:ea typeface="Calibri" panose="020F0502020204030204" pitchFamily="34" charset="0"/>
                  <a:cs typeface="Times New Roman" panose="02020603050405020304" pitchFamily="18" charset="0"/>
                </a:rPr>
                <a:t>([0 100])</a:t>
              </a:r>
            </a:p>
            <a:p>
              <a:pPr marL="0" marR="0" indent="457200" algn="just">
                <a:spcBef>
                  <a:spcPts val="0"/>
                </a:spcBef>
                <a:spcAft>
                  <a:spcPts val="0"/>
                </a:spcAft>
              </a:pPr>
              <a:r>
                <a:rPr lang="en-US" sz="3100" dirty="0">
                  <a:latin typeface="Calibri" panose="020F0502020204030204" pitchFamily="34" charset="0"/>
                  <a:ea typeface="Calibri" panose="020F0502020204030204" pitchFamily="34" charset="0"/>
                  <a:cs typeface="Times New Roman" panose="02020603050405020304" pitchFamily="18" charset="0"/>
                </a:rPr>
                <a:t>Axis </a:t>
              </a:r>
              <a:r>
                <a:rPr lang="en-US" sz="3100" dirty="0" err="1">
                  <a:latin typeface="Calibri" panose="020F0502020204030204" pitchFamily="34" charset="0"/>
                  <a:ea typeface="Calibri" panose="020F0502020204030204" pitchFamily="34" charset="0"/>
                  <a:cs typeface="Times New Roman" panose="02020603050405020304" pitchFamily="18" charset="0"/>
                </a:rPr>
                <a:t>ij</a:t>
              </a:r>
              <a:endParaRPr lang="en-US" sz="3100" dirty="0">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spcBef>
                  <a:spcPts val="0"/>
                </a:spcBef>
                <a:spcAft>
                  <a:spcPts val="0"/>
                </a:spcAft>
              </a:pPr>
              <a:r>
                <a:rPr lang="en-US" sz="3100" dirty="0" err="1">
                  <a:latin typeface="Calibri" panose="020F0502020204030204" pitchFamily="34" charset="0"/>
                  <a:ea typeface="Calibri" panose="020F0502020204030204" pitchFamily="34" charset="0"/>
                  <a:cs typeface="Times New Roman" panose="02020603050405020304" pitchFamily="18" charset="0"/>
                </a:rPr>
                <a:t>Colorbar</a:t>
              </a:r>
              <a:endParaRPr lang="en-US" sz="3100" dirty="0">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3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Figure 1: 2D plot of Temperature</a:t>
              </a:r>
            </a:p>
            <a:p>
              <a:pPr marL="0" marR="0" indent="457200">
                <a:spcBef>
                  <a:spcPts val="0"/>
                </a:spcBef>
                <a:spcAft>
                  <a:spcPts val="0"/>
                </a:spcAft>
              </a:pPr>
              <a:r>
                <a:rPr lang="en-US" sz="3100" dirty="0">
                  <a:latin typeface="Calibri" panose="020F0502020204030204" pitchFamily="34" charset="0"/>
                  <a:ea typeface="Calibri" panose="020F0502020204030204" pitchFamily="34" charset="0"/>
                  <a:cs typeface="Times New Roman" panose="02020603050405020304" pitchFamily="18" charset="0"/>
                </a:rPr>
                <a:t> </a:t>
              </a:r>
              <a:r>
                <a:rPr lang="en-US" sz="3100" dirty="0">
                  <a:effectLst/>
                  <a:latin typeface="Calibri" panose="020F0502020204030204" pitchFamily="34" charset="0"/>
                  <a:ea typeface="Calibri" panose="020F0502020204030204" pitchFamily="34" charset="0"/>
                  <a:cs typeface="Times New Roman" panose="02020603050405020304" pitchFamily="18" charset="0"/>
                </a:rPr>
                <a:t>This project created numerical models and utilized the developed models to explore different factors involved in magma production at subduction zones and mid ocean ridges by modelling the influence of factors such as the effect of hydration, etc. While previous studies have demonstrated the importance and value of numerical computer models in geodynamic research, few are user-friendly, and those that exist are built by and targeted specifically towards the geodynamic/modelling community. </a:t>
              </a:r>
            </a:p>
            <a:p>
              <a:pPr marL="0" marR="0" indent="457200">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10"/>
            <p:cNvSpPr>
              <a:spLocks noChangeArrowheads="1"/>
            </p:cNvSpPr>
            <p:nvPr/>
          </p:nvSpPr>
          <p:spPr bwMode="auto">
            <a:xfrm>
              <a:off x="2286003" y="5656706"/>
              <a:ext cx="10036825" cy="914400"/>
            </a:xfrm>
            <a:prstGeom prst="rect">
              <a:avLst/>
            </a:prstGeom>
            <a:solidFill>
              <a:srgbClr val="6D6E71"/>
            </a:solidFill>
            <a:ln w="12700">
              <a:noFill/>
              <a:miter lim="800000"/>
            </a:ln>
            <a:effectLst/>
          </p:spPr>
          <p:txBody>
            <a:bodyPr wrap="none" lIns="102845" tIns="0" rIns="102845" bIns="0" anchor="ctr" anchorCtr="0"/>
            <a:lstStyle>
              <a:defPPr>
                <a:defRPr kern="1200" smtId="4294967295"/>
              </a:defPPr>
            </a:lstStyle>
            <a:p>
              <a:pPr algn="ctr" defTabSz="3526941">
                <a:defRPr/>
              </a:pPr>
              <a:r>
                <a:rPr lang="en-US" sz="3600" b="1">
                  <a:solidFill>
                    <a:srgbClr val="FFFFFF"/>
                  </a:solidFill>
                  <a:latin typeface="Arial" panose="020B0604020202020204" pitchFamily="34" charset="0"/>
                  <a:cs typeface="Arial" panose="020B0604020202020204" pitchFamily="34" charset="0"/>
                </a:rPr>
                <a:t>Introduction</a:t>
              </a:r>
            </a:p>
          </p:txBody>
        </p:sp>
        <p:sp>
          <p:nvSpPr>
            <p:cNvPr id="39" name="TextBox 19">
              <a:extLst>
                <a:ext uri="{FF2B5EF4-FFF2-40B4-BE49-F238E27FC236}">
                  <a16:creationId xmlns:a16="http://schemas.microsoft.com/office/drawing/2014/main" id="{0ABBC78D-0CDC-4D4E-A8CD-23A5559A6DD2}"/>
                </a:ext>
              </a:extLst>
            </p:cNvPr>
            <p:cNvSpPr txBox="1">
              <a:spLocks noChangeArrowheads="1"/>
            </p:cNvSpPr>
            <p:nvPr/>
          </p:nvSpPr>
          <p:spPr bwMode="auto">
            <a:xfrm>
              <a:off x="2251558" y="22571397"/>
              <a:ext cx="10036825" cy="388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42900" marR="0" lvl="0" indent="-342900" algn="just">
                <a:spcBef>
                  <a:spcPts val="0"/>
                </a:spcBef>
                <a:spcAft>
                  <a:spcPts val="0"/>
                </a:spcAft>
                <a:buFont typeface="Symbol" pitchFamily="2" charset="2"/>
                <a:buChar char=""/>
              </a:pPr>
              <a:r>
                <a:rPr lang="en-US" sz="3100" dirty="0">
                  <a:effectLst/>
                  <a:latin typeface="Calibri" panose="020F0502020204030204" pitchFamily="34" charset="0"/>
                  <a:ea typeface="Calibri" panose="020F0502020204030204" pitchFamily="34" charset="0"/>
                  <a:cs typeface="Times New Roman" panose="02020603050405020304" pitchFamily="18" charset="0"/>
                </a:rPr>
                <a:t>Developed 2D numerical finite difference models for mid-ocean ridge systems and subduction zone systems.</a:t>
              </a:r>
            </a:p>
            <a:p>
              <a:pPr marL="342900" marR="0" lvl="0" indent="-342900" algn="just">
                <a:spcBef>
                  <a:spcPts val="0"/>
                </a:spcBef>
                <a:spcAft>
                  <a:spcPts val="0"/>
                </a:spcAft>
                <a:buFont typeface="Symbol" pitchFamily="2" charset="2"/>
                <a:buChar char=""/>
              </a:pPr>
              <a:r>
                <a:rPr lang="en-US" sz="3100" dirty="0">
                  <a:effectLst/>
                  <a:latin typeface="Calibri" panose="020F0502020204030204" pitchFamily="34" charset="0"/>
                  <a:ea typeface="Calibri" panose="020F0502020204030204" pitchFamily="34" charset="0"/>
                  <a:cs typeface="Times New Roman" panose="02020603050405020304" pitchFamily="18" charset="0"/>
                </a:rPr>
                <a:t>Constructed 2D numerical models of temperature, mantle flow, and melt production. </a:t>
              </a:r>
            </a:p>
            <a:p>
              <a:pPr marL="342900" marR="0" lvl="0" indent="-342900" algn="just">
                <a:spcBef>
                  <a:spcPts val="0"/>
                </a:spcBef>
                <a:spcAft>
                  <a:spcPts val="0"/>
                </a:spcAft>
                <a:buFont typeface="Symbol" pitchFamily="2" charset="2"/>
                <a:buChar char=""/>
              </a:pPr>
              <a:r>
                <a:rPr lang="en-US" sz="3100" dirty="0">
                  <a:effectLst/>
                  <a:latin typeface="Calibri" panose="020F0502020204030204" pitchFamily="34" charset="0"/>
                  <a:ea typeface="Calibri" panose="020F0502020204030204" pitchFamily="34" charset="0"/>
                  <a:cs typeface="Times New Roman" panose="02020603050405020304" pitchFamily="18" charset="0"/>
                </a:rPr>
                <a:t>Melting is calculated on the tracers. </a:t>
              </a:r>
            </a:p>
            <a:p>
              <a:pPr marL="342900" marR="0" lvl="0" indent="-342900" algn="just">
                <a:spcBef>
                  <a:spcPts val="0"/>
                </a:spcBef>
                <a:spcAft>
                  <a:spcPts val="0"/>
                </a:spcAft>
                <a:buFont typeface="Symbol" pitchFamily="2" charset="2"/>
                <a:buChar char=""/>
              </a:pPr>
              <a:r>
                <a:rPr lang="en-US" sz="3100" dirty="0">
                  <a:effectLst/>
                  <a:latin typeface="Calibri" panose="020F0502020204030204" pitchFamily="34" charset="0"/>
                  <a:ea typeface="Calibri" panose="020F0502020204030204" pitchFamily="34" charset="0"/>
                  <a:cs typeface="Times New Roman" panose="02020603050405020304" pitchFamily="18" charset="0"/>
                </a:rPr>
                <a:t>Each tracer is identified by location and is used to track the hydration, amount of magma present, temperature, and clinopyroxene present at that particular location. </a:t>
              </a:r>
            </a:p>
          </p:txBody>
        </p:sp>
        <p:sp>
          <p:nvSpPr>
            <p:cNvPr id="44" name="Rectangle 10">
              <a:extLst>
                <a:ext uri="{FF2B5EF4-FFF2-40B4-BE49-F238E27FC236}">
                  <a16:creationId xmlns:a16="http://schemas.microsoft.com/office/drawing/2014/main" id="{7E80D786-D74D-4324-9F95-59B544BBB243}"/>
                </a:ext>
              </a:extLst>
            </p:cNvPr>
            <p:cNvSpPr>
              <a:spLocks noChangeArrowheads="1"/>
            </p:cNvSpPr>
            <p:nvPr/>
          </p:nvSpPr>
          <p:spPr bwMode="auto">
            <a:xfrm>
              <a:off x="2251558" y="21433944"/>
              <a:ext cx="10036825" cy="914400"/>
            </a:xfrm>
            <a:prstGeom prst="rect">
              <a:avLst/>
            </a:prstGeom>
            <a:solidFill>
              <a:srgbClr val="6D6E71"/>
            </a:solidFill>
            <a:ln w="12700">
              <a:noFill/>
              <a:miter lim="800000"/>
            </a:ln>
            <a:effectLst/>
          </p:spPr>
          <p:txBody>
            <a:bodyPr wrap="none" lIns="102845" tIns="0" rIns="102845" bIns="0" anchor="ctr" anchorCtr="0"/>
            <a:lstStyle>
              <a:defPPr>
                <a:defRPr kern="1200" smtId="4294967295"/>
              </a:defPPr>
            </a:lstStyle>
            <a:p>
              <a:pPr algn="ctr" defTabSz="3526941">
                <a:defRPr/>
              </a:pPr>
              <a:r>
                <a:rPr lang="en-US" sz="3600" b="1" dirty="0">
                  <a:solidFill>
                    <a:srgbClr val="FFFFFF"/>
                  </a:solidFill>
                  <a:latin typeface="Arial" panose="020B0604020202020204" pitchFamily="34" charset="0"/>
                  <a:cs typeface="Arial" panose="020B0604020202020204" pitchFamily="34" charset="0"/>
                </a:rPr>
                <a:t>Methodology</a:t>
              </a:r>
            </a:p>
          </p:txBody>
        </p:sp>
        <p:sp>
          <p:nvSpPr>
            <p:cNvPr id="34" name="TextBox 19">
              <a:extLst>
                <a:ext uri="{FF2B5EF4-FFF2-40B4-BE49-F238E27FC236}">
                  <a16:creationId xmlns:a16="http://schemas.microsoft.com/office/drawing/2014/main" id="{B6811A51-D023-4ABF-99DE-54CD1B82D366}"/>
                </a:ext>
              </a:extLst>
            </p:cNvPr>
            <p:cNvSpPr txBox="1">
              <a:spLocks noChangeArrowheads="1"/>
            </p:cNvSpPr>
            <p:nvPr/>
          </p:nvSpPr>
          <p:spPr bwMode="auto">
            <a:xfrm>
              <a:off x="24253176" y="6770219"/>
              <a:ext cx="10036825" cy="57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endParaRPr lang="en-US" sz="2400" dirty="0">
                <a:solidFill>
                  <a:schemeClr val="tx2"/>
                </a:solidFill>
                <a:latin typeface="Arial" panose="020B0604020202020204" pitchFamily="34" charset="0"/>
                <a:cs typeface="Arial" panose="020B0604020202020204" pitchFamily="34" charset="0"/>
              </a:endParaRPr>
            </a:p>
            <a:p>
              <a:pPr algn="just">
                <a:lnSpc>
                  <a:spcPct val="110000"/>
                </a:lnSpc>
              </a:pPr>
              <a:r>
                <a:rPr lang="en-US" sz="2400" dirty="0">
                  <a:solidFill>
                    <a:schemeClr val="tx2"/>
                  </a:solidFill>
                  <a:latin typeface="Arial" panose="020B0604020202020204" pitchFamily="34" charset="0"/>
                  <a:cs typeface="Arial" panose="020B0604020202020204" pitchFamily="34" charset="0"/>
                </a:rPr>
                <a:t>.</a:t>
              </a:r>
            </a:p>
          </p:txBody>
        </p:sp>
        <p:sp>
          <p:nvSpPr>
            <p:cNvPr id="38" name="Rectangle 10">
              <a:extLst>
                <a:ext uri="{FF2B5EF4-FFF2-40B4-BE49-F238E27FC236}">
                  <a16:creationId xmlns:a16="http://schemas.microsoft.com/office/drawing/2014/main" id="{C0234601-D933-4311-BDF5-42800658BFD3}"/>
                </a:ext>
              </a:extLst>
            </p:cNvPr>
            <p:cNvSpPr>
              <a:spLocks noChangeArrowheads="1"/>
            </p:cNvSpPr>
            <p:nvPr/>
          </p:nvSpPr>
          <p:spPr bwMode="auto">
            <a:xfrm>
              <a:off x="24262697" y="21945331"/>
              <a:ext cx="10036825" cy="914400"/>
            </a:xfrm>
            <a:prstGeom prst="rect">
              <a:avLst/>
            </a:prstGeom>
            <a:solidFill>
              <a:srgbClr val="6D6E71"/>
            </a:solidFill>
            <a:ln w="12700">
              <a:noFill/>
              <a:miter lim="800000"/>
            </a:ln>
            <a:effectLst/>
          </p:spPr>
          <p:txBody>
            <a:bodyPr wrap="none" lIns="102845" tIns="0" rIns="102845" bIns="0" anchor="ctr" anchorCtr="0"/>
            <a:lstStyle>
              <a:defPPr>
                <a:defRPr kern="1200" smtId="4294967295"/>
              </a:defPPr>
            </a:lstStyle>
            <a:p>
              <a:pPr algn="ctr" defTabSz="3526941">
                <a:defRPr/>
              </a:pPr>
              <a:r>
                <a:rPr lang="en-US" sz="3600" b="1" dirty="0">
                  <a:solidFill>
                    <a:srgbClr val="FFFFFF"/>
                  </a:solidFill>
                  <a:latin typeface="Arial" panose="020B0604020202020204" pitchFamily="34" charset="0"/>
                  <a:cs typeface="Arial" panose="020B0604020202020204" pitchFamily="34" charset="0"/>
                </a:rPr>
                <a:t>Conclusion</a:t>
              </a:r>
            </a:p>
          </p:txBody>
        </p:sp>
        <p:sp>
          <p:nvSpPr>
            <p:cNvPr id="47" name="TextBox 19">
              <a:extLst>
                <a:ext uri="{FF2B5EF4-FFF2-40B4-BE49-F238E27FC236}">
                  <a16:creationId xmlns:a16="http://schemas.microsoft.com/office/drawing/2014/main" id="{4D3A2477-3C43-4479-B3DF-0DE4A78D1059}"/>
                </a:ext>
              </a:extLst>
            </p:cNvPr>
            <p:cNvSpPr txBox="1">
              <a:spLocks noChangeArrowheads="1"/>
            </p:cNvSpPr>
            <p:nvPr/>
          </p:nvSpPr>
          <p:spPr bwMode="auto">
            <a:xfrm>
              <a:off x="24253176" y="30044612"/>
              <a:ext cx="10036825" cy="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3000" dirty="0">
                  <a:latin typeface="Calibri" panose="020F0502020204030204" pitchFamily="34" charset="0"/>
                </a:rPr>
                <a:t>This work was supported by a Masters Fellowship funded by the SIU Graduate School. </a:t>
              </a:r>
              <a:endParaRPr lang="en-US" sz="3000" dirty="0"/>
            </a:p>
          </p:txBody>
        </p:sp>
        <p:sp>
          <p:nvSpPr>
            <p:cNvPr id="48" name="Rectangle 10">
              <a:extLst>
                <a:ext uri="{FF2B5EF4-FFF2-40B4-BE49-F238E27FC236}">
                  <a16:creationId xmlns:a16="http://schemas.microsoft.com/office/drawing/2014/main" id="{A5FFB638-77FE-4FE9-BAAF-8DA0D3D62767}"/>
                </a:ext>
              </a:extLst>
            </p:cNvPr>
            <p:cNvSpPr>
              <a:spLocks noChangeArrowheads="1"/>
            </p:cNvSpPr>
            <p:nvPr/>
          </p:nvSpPr>
          <p:spPr bwMode="auto">
            <a:xfrm>
              <a:off x="24253176" y="28993037"/>
              <a:ext cx="10036825" cy="914400"/>
            </a:xfrm>
            <a:prstGeom prst="rect">
              <a:avLst/>
            </a:prstGeom>
            <a:solidFill>
              <a:srgbClr val="6D6E71"/>
            </a:solidFill>
            <a:ln w="12700">
              <a:noFill/>
              <a:miter lim="800000"/>
            </a:ln>
            <a:effectLst/>
          </p:spPr>
          <p:txBody>
            <a:bodyPr wrap="none" lIns="102845" tIns="0" rIns="102845" bIns="0" anchor="ctr" anchorCtr="0"/>
            <a:lstStyle>
              <a:defPPr>
                <a:defRPr kern="1200" smtId="4294967295"/>
              </a:defPPr>
            </a:lstStyle>
            <a:p>
              <a:pPr algn="ctr" defTabSz="3526941">
                <a:defRPr/>
              </a:pPr>
              <a:r>
                <a:rPr lang="en-US" sz="3600" b="1">
                  <a:solidFill>
                    <a:srgbClr val="FFFFFF"/>
                  </a:solidFill>
                  <a:latin typeface="Arial" panose="020B0604020202020204" pitchFamily="34" charset="0"/>
                  <a:cs typeface="Arial" panose="020B0604020202020204" pitchFamily="34" charset="0"/>
                </a:rPr>
                <a:t>Acknowledgements</a:t>
              </a:r>
            </a:p>
          </p:txBody>
        </p:sp>
        <p:sp>
          <p:nvSpPr>
            <p:cNvPr id="18" name="TextBox 19">
              <a:extLst>
                <a:ext uri="{FF2B5EF4-FFF2-40B4-BE49-F238E27FC236}">
                  <a16:creationId xmlns:a16="http://schemas.microsoft.com/office/drawing/2014/main" id="{037F8F8D-95F0-43B0-AA95-430A160763FB}"/>
                </a:ext>
              </a:extLst>
            </p:cNvPr>
            <p:cNvSpPr txBox="1">
              <a:spLocks noChangeArrowheads="1"/>
            </p:cNvSpPr>
            <p:nvPr/>
          </p:nvSpPr>
          <p:spPr bwMode="auto">
            <a:xfrm>
              <a:off x="12805732" y="6770218"/>
              <a:ext cx="10974062" cy="250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R="0" lvl="0" algn="just">
                <a:spcBef>
                  <a:spcPts val="0"/>
                </a:spcBef>
                <a:spcAft>
                  <a:spcPts val="0"/>
                </a:spcAft>
                <a:tabLst>
                  <a:tab pos="457200" algn="l"/>
                </a:tabLst>
              </a:pPr>
              <a:r>
                <a:rPr lang="en-US" sz="3500" b="1" dirty="0">
                  <a:effectLst/>
                  <a:latin typeface="Calibri" panose="020F0502020204030204" pitchFamily="34" charset="0"/>
                  <a:ea typeface="Calibri" panose="020F0502020204030204" pitchFamily="34" charset="0"/>
                  <a:cs typeface="Times New Roman" panose="02020603050405020304" pitchFamily="18" charset="0"/>
                </a:rPr>
                <a:t>For the mid-ocean ridge models:</a:t>
              </a:r>
            </a:p>
            <a:p>
              <a:pPr marL="342900" marR="0" lvl="0" indent="-342900" algn="just">
                <a:spcBef>
                  <a:spcPts val="0"/>
                </a:spcBef>
                <a:spcAft>
                  <a:spcPts val="0"/>
                </a:spcAft>
                <a:buFont typeface="Symbol" pitchFamily="2" charset="2"/>
                <a:buChar char=""/>
                <a:tabLst>
                  <a:tab pos="457200" algn="l"/>
                </a:tabLst>
              </a:pPr>
              <a:r>
                <a:rPr lang="en-US" sz="3000" dirty="0">
                  <a:latin typeface="Calibri" panose="020F0502020204030204" pitchFamily="34" charset="0"/>
                  <a:ea typeface="Calibri" panose="020F0502020204030204" pitchFamily="34" charset="0"/>
                  <a:cs typeface="Times New Roman" panose="02020603050405020304" pitchFamily="18" charset="0"/>
                </a:rPr>
                <a:t>W</a:t>
              </a:r>
              <a:r>
                <a:rPr lang="en-US" sz="3000" dirty="0">
                  <a:effectLst/>
                  <a:latin typeface="Calibri" panose="020F0502020204030204" pitchFamily="34" charset="0"/>
                  <a:ea typeface="Calibri" panose="020F0502020204030204" pitchFamily="34" charset="0"/>
                  <a:cs typeface="Times New Roman" panose="02020603050405020304" pitchFamily="18" charset="0"/>
                </a:rPr>
                <a:t>e ran models that shifted the solidus (0-200 degrees) with varying mantle hydration: 0.01, 0.05, and 0.10.</a:t>
              </a:r>
            </a:p>
            <a:p>
              <a:pPr marL="342900" marR="0" lvl="0" indent="-342900" algn="just">
                <a:spcBef>
                  <a:spcPts val="0"/>
                </a:spcBef>
                <a:spcAft>
                  <a:spcPts val="0"/>
                </a:spcAft>
                <a:buFont typeface="Symbol" pitchFamily="2" charset="2"/>
                <a:buChar char=""/>
                <a:tabLst>
                  <a:tab pos="457200" algn="l"/>
                </a:tabLst>
              </a:pPr>
              <a:r>
                <a:rPr lang="en-US" sz="3000" dirty="0">
                  <a:effectLst/>
                  <a:latin typeface="Calibri" panose="020F0502020204030204" pitchFamily="34" charset="0"/>
                  <a:ea typeface="Calibri" panose="020F0502020204030204" pitchFamily="34" charset="0"/>
                  <a:cs typeface="Times New Roman" panose="02020603050405020304" pitchFamily="18" charset="0"/>
                </a:rPr>
                <a:t>Melting started at around 70 km and peaking more shallowly before exhausting its supply of the mineral clinopyroxene (Mcpx), which lowers melt output. A second smaller melting region develops more shallowly without Mcpx.</a:t>
              </a:r>
            </a:p>
            <a:p>
              <a:pPr marL="342900" marR="0" lvl="0" indent="-342900" algn="just">
                <a:spcBef>
                  <a:spcPts val="0"/>
                </a:spcBef>
                <a:spcAft>
                  <a:spcPts val="0"/>
                </a:spcAft>
                <a:buFont typeface="Symbol" pitchFamily="2"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Increasing hydration led to melting at greater depths, which depleted Mcpx faster, rather than increasing overall melt. Observed that the greater the shift in solidus, the less upper melt occurs.</a:t>
              </a: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b="1" dirty="0">
                <a:latin typeface="+mn-lt"/>
                <a:ea typeface="Calibri" panose="020F0502020204030204" pitchFamily="34" charset="0"/>
                <a:cs typeface="Times New Roman" panose="02020603050405020304" pitchFamily="18" charset="0"/>
              </a:endParaRPr>
            </a:p>
            <a:p>
              <a:pPr marR="0" lvl="0">
                <a:spcBef>
                  <a:spcPts val="0"/>
                </a:spcBef>
                <a:spcAft>
                  <a:spcPts val="0"/>
                </a:spcAft>
              </a:pPr>
              <a:r>
                <a:rPr lang="en-US" sz="3500" b="1" dirty="0">
                  <a:latin typeface="+mn-lt"/>
                  <a:ea typeface="Calibri" panose="020F0502020204030204" pitchFamily="34" charset="0"/>
                  <a:cs typeface="Times New Roman" panose="02020603050405020304" pitchFamily="18" charset="0"/>
                </a:rPr>
                <a:t>For subduction zone models:</a:t>
              </a:r>
            </a:p>
            <a:p>
              <a:pPr marL="457200" marR="0" lvl="0" indent="-457200" algn="just">
                <a:spcBef>
                  <a:spcPts val="0"/>
                </a:spcBef>
                <a:spcAft>
                  <a:spcPts val="0"/>
                </a:spcAft>
                <a:buFont typeface="Arial" panose="020B0604020202020204" pitchFamily="34" charset="0"/>
                <a:buChar char="•"/>
              </a:pPr>
              <a:r>
                <a:rPr lang="en-US" sz="3100" dirty="0">
                  <a:latin typeface="+mj-lt"/>
                  <a:ea typeface="Calibri" panose="020F0502020204030204" pitchFamily="34" charset="0"/>
                  <a:cs typeface="Times New Roman" panose="02020603050405020304" pitchFamily="18" charset="0"/>
                </a:rPr>
                <a:t>Ran models  investigating </a:t>
              </a:r>
              <a:r>
                <a:rPr lang="en-US" sz="3100" dirty="0">
                  <a:effectLst/>
                  <a:latin typeface="+mj-lt"/>
                  <a:ea typeface="Calibri" panose="020F0502020204030204" pitchFamily="34" charset="0"/>
                  <a:cs typeface="Times New Roman" panose="02020603050405020304" pitchFamily="18" charset="0"/>
                </a:rPr>
                <a:t>Melt production at subduction zones depends on numerous variables, including mineral composition, water content, age of the plate, dip angle of the plate subducting, rate of convergence, age of the slab, and forearc dimensions. </a:t>
              </a:r>
            </a:p>
            <a:p>
              <a:pPr marL="342900" marR="0" lvl="0" indent="-342900" algn="just">
                <a:spcBef>
                  <a:spcPts val="0"/>
                </a:spcBef>
                <a:spcAft>
                  <a:spcPts val="0"/>
                </a:spcAft>
                <a:buFont typeface="Arial" panose="020B0604020202020204" pitchFamily="34" charset="0"/>
                <a:buChar char="•"/>
                <a:tabLst>
                  <a:tab pos="457200" algn="l"/>
                </a:tabLst>
              </a:pPr>
              <a:r>
                <a:rPr lang="en-US" sz="3100" dirty="0">
                  <a:effectLst/>
                  <a:latin typeface="+mj-lt"/>
                  <a:ea typeface="Calibri" panose="020F0502020204030204" pitchFamily="34" charset="0"/>
                  <a:cs typeface="Times New Roman" panose="02020603050405020304" pitchFamily="18" charset="0"/>
                </a:rPr>
                <a:t>We calculated spatial extent and degree of melting as parameters were altered.</a:t>
              </a:r>
            </a:p>
            <a:p>
              <a:pPr marL="342900" marR="0" lvl="0" indent="-342900" algn="just">
                <a:spcBef>
                  <a:spcPts val="0"/>
                </a:spcBef>
                <a:spcAft>
                  <a:spcPts val="0"/>
                </a:spcAft>
                <a:buFont typeface="Arial" panose="020B0604020202020204" pitchFamily="34" charset="0"/>
                <a:buChar char="•"/>
                <a:tabLst>
                  <a:tab pos="457200" algn="l"/>
                </a:tabLst>
              </a:pPr>
              <a:r>
                <a:rPr lang="en-US" sz="3100" dirty="0">
                  <a:effectLst/>
                  <a:latin typeface="+mj-lt"/>
                  <a:ea typeface="Calibri" panose="020F0502020204030204" pitchFamily="34" charset="0"/>
                  <a:cs typeface="Times New Roman" panose="02020603050405020304" pitchFamily="18" charset="0"/>
                </a:rPr>
                <a:t>The slab age and initial modal </a:t>
              </a:r>
              <a:r>
                <a:rPr lang="en-US" sz="3100" dirty="0" err="1">
                  <a:effectLst/>
                  <a:latin typeface="+mj-lt"/>
                  <a:ea typeface="Calibri" panose="020F0502020204030204" pitchFamily="34" charset="0"/>
                  <a:cs typeface="Times New Roman" panose="02020603050405020304" pitchFamily="18" charset="0"/>
                </a:rPr>
                <a:t>cpx</a:t>
              </a:r>
              <a:r>
                <a:rPr lang="en-US" sz="3100" dirty="0">
                  <a:effectLst/>
                  <a:latin typeface="+mj-lt"/>
                  <a:ea typeface="Calibri" panose="020F0502020204030204" pitchFamily="34" charset="0"/>
                  <a:cs typeface="Times New Roman" panose="02020603050405020304" pitchFamily="18" charset="0"/>
                </a:rPr>
                <a:t> levels are held constant throughout all the trials at 60 </a:t>
              </a:r>
              <a:r>
                <a:rPr lang="en-US" sz="3100" dirty="0" err="1">
                  <a:effectLst/>
                  <a:latin typeface="+mj-lt"/>
                  <a:ea typeface="Calibri" panose="020F0502020204030204" pitchFamily="34" charset="0"/>
                  <a:cs typeface="Times New Roman" panose="02020603050405020304" pitchFamily="18" charset="0"/>
                </a:rPr>
                <a:t>Myr</a:t>
              </a:r>
              <a:r>
                <a:rPr lang="en-US" sz="3100" dirty="0">
                  <a:effectLst/>
                  <a:latin typeface="+mj-lt"/>
                  <a:ea typeface="Calibri" panose="020F0502020204030204" pitchFamily="34" charset="0"/>
                  <a:cs typeface="Times New Roman" panose="02020603050405020304" pitchFamily="18" charset="0"/>
                </a:rPr>
                <a:t> and 15%, respectively. ​</a:t>
              </a:r>
            </a:p>
            <a:p>
              <a:pPr marL="342900" marR="0" lvl="0" indent="-342900" algn="just">
                <a:spcBef>
                  <a:spcPts val="0"/>
                </a:spcBef>
                <a:spcAft>
                  <a:spcPts val="0"/>
                </a:spcAft>
                <a:buFont typeface="Arial" panose="020B0604020202020204" pitchFamily="34" charset="0"/>
                <a:buChar char="•"/>
                <a:tabLst>
                  <a:tab pos="457200" algn="l"/>
                </a:tabLst>
              </a:pPr>
              <a:r>
                <a:rPr lang="en-US" sz="3100" dirty="0">
                  <a:effectLst/>
                  <a:latin typeface="+mj-lt"/>
                  <a:ea typeface="Calibri" panose="020F0502020204030204" pitchFamily="34" charset="0"/>
                  <a:cs typeface="Times New Roman" panose="02020603050405020304" pitchFamily="18" charset="0"/>
                </a:rPr>
                <a:t>Under batch melting conditions, the dip angle of the slab was varied from 30 to 75°, rate of the slab between 20 and 90 km/</a:t>
              </a:r>
              <a:r>
                <a:rPr lang="en-US" sz="3100" dirty="0" err="1">
                  <a:effectLst/>
                  <a:latin typeface="+mj-lt"/>
                  <a:ea typeface="Calibri" panose="020F0502020204030204" pitchFamily="34" charset="0"/>
                  <a:cs typeface="Times New Roman" panose="02020603050405020304" pitchFamily="18" charset="0"/>
                </a:rPr>
                <a:t>Myr</a:t>
              </a:r>
              <a:r>
                <a:rPr lang="en-US" sz="3100" dirty="0">
                  <a:effectLst/>
                  <a:latin typeface="+mj-lt"/>
                  <a:ea typeface="Calibri" panose="020F0502020204030204" pitchFamily="34" charset="0"/>
                  <a:cs typeface="Times New Roman" panose="02020603050405020304" pitchFamily="18" charset="0"/>
                </a:rPr>
                <a:t>, age of the plate between 20 and 90 </a:t>
              </a:r>
              <a:r>
                <a:rPr lang="en-US" sz="3100" dirty="0" err="1">
                  <a:effectLst/>
                  <a:latin typeface="+mj-lt"/>
                  <a:ea typeface="Calibri" panose="020F0502020204030204" pitchFamily="34" charset="0"/>
                  <a:cs typeface="Times New Roman" panose="02020603050405020304" pitchFamily="18" charset="0"/>
                </a:rPr>
                <a:t>Myr</a:t>
              </a:r>
              <a:r>
                <a:rPr lang="en-US" sz="3100" dirty="0">
                  <a:effectLst/>
                  <a:latin typeface="+mj-lt"/>
                  <a:ea typeface="Calibri" panose="020F0502020204030204" pitchFamily="34" charset="0"/>
                  <a:cs typeface="Times New Roman" panose="02020603050405020304" pitchFamily="18" charset="0"/>
                </a:rPr>
                <a:t>, forearc depth between 40-60 km, and hydration between 0.01 and 0.1 </a:t>
              </a:r>
              <a:r>
                <a:rPr lang="en-US" sz="3100" dirty="0" err="1">
                  <a:effectLst/>
                  <a:latin typeface="+mj-lt"/>
                  <a:ea typeface="Calibri" panose="020F0502020204030204" pitchFamily="34" charset="0"/>
                  <a:cs typeface="Times New Roman" panose="02020603050405020304" pitchFamily="18" charset="0"/>
                </a:rPr>
                <a:t>wt</a:t>
              </a:r>
              <a:r>
                <a:rPr lang="en-US" sz="3100" dirty="0">
                  <a:effectLst/>
                  <a:latin typeface="+mj-lt"/>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3100" dirty="0">
                  <a:effectLst/>
                  <a:latin typeface="+mj-lt"/>
                  <a:ea typeface="Calibri" panose="020F0502020204030204" pitchFamily="34" charset="0"/>
                  <a:cs typeface="Times New Roman" panose="02020603050405020304" pitchFamily="18" charset="0"/>
                </a:rPr>
                <a:t>Under fractional melting conditions, the dip of the slab was varied from 45 to 75°, rate of the slab between 20 and 70 km/</a:t>
              </a:r>
              <a:r>
                <a:rPr lang="en-US" sz="3100" dirty="0" err="1">
                  <a:effectLst/>
                  <a:latin typeface="+mj-lt"/>
                  <a:ea typeface="Calibri" panose="020F0502020204030204" pitchFamily="34" charset="0"/>
                  <a:cs typeface="Times New Roman" panose="02020603050405020304" pitchFamily="18" charset="0"/>
                </a:rPr>
                <a:t>Myr</a:t>
              </a:r>
              <a:r>
                <a:rPr lang="en-US" sz="3100" dirty="0">
                  <a:effectLst/>
                  <a:latin typeface="+mj-lt"/>
                  <a:ea typeface="Calibri" panose="020F0502020204030204" pitchFamily="34" charset="0"/>
                  <a:cs typeface="Times New Roman" panose="02020603050405020304" pitchFamily="18" charset="0"/>
                </a:rPr>
                <a:t>, age of the plate between 20 and 70 </a:t>
              </a:r>
              <a:r>
                <a:rPr lang="en-US" sz="3100" dirty="0" err="1">
                  <a:effectLst/>
                  <a:latin typeface="+mj-lt"/>
                  <a:ea typeface="Calibri" panose="020F0502020204030204" pitchFamily="34" charset="0"/>
                  <a:cs typeface="Times New Roman" panose="02020603050405020304" pitchFamily="18" charset="0"/>
                </a:rPr>
                <a:t>Myr</a:t>
              </a:r>
              <a:r>
                <a:rPr lang="en-US" sz="3100" dirty="0">
                  <a:effectLst/>
                  <a:latin typeface="+mj-lt"/>
                  <a:ea typeface="Calibri" panose="020F0502020204030204" pitchFamily="34" charset="0"/>
                  <a:cs typeface="Times New Roman" panose="02020603050405020304" pitchFamily="18" charset="0"/>
                </a:rPr>
                <a:t>, </a:t>
              </a:r>
              <a:r>
                <a:rPr lang="en-US" sz="3100" dirty="0" err="1">
                  <a:effectLst/>
                  <a:latin typeface="+mj-lt"/>
                  <a:ea typeface="Calibri" panose="020F0502020204030204" pitchFamily="34" charset="0"/>
                  <a:cs typeface="Times New Roman" panose="02020603050405020304" pitchFamily="18" charset="0"/>
                </a:rPr>
                <a:t>forarc</a:t>
              </a:r>
              <a:r>
                <a:rPr lang="en-US" sz="3100" dirty="0">
                  <a:effectLst/>
                  <a:latin typeface="+mj-lt"/>
                  <a:ea typeface="Calibri" panose="020F0502020204030204" pitchFamily="34" charset="0"/>
                  <a:cs typeface="Times New Roman" panose="02020603050405020304" pitchFamily="18" charset="0"/>
                </a:rPr>
                <a:t> depth between 40-50 km, and hydration between 0.00 and 0.1 </a:t>
              </a:r>
              <a:r>
                <a:rPr lang="en-US" sz="3100" dirty="0" err="1">
                  <a:effectLst/>
                  <a:latin typeface="+mj-lt"/>
                  <a:ea typeface="Calibri" panose="020F0502020204030204" pitchFamily="34" charset="0"/>
                  <a:cs typeface="Times New Roman" panose="02020603050405020304" pitchFamily="18" charset="0"/>
                </a:rPr>
                <a:t>wt</a:t>
              </a:r>
              <a:r>
                <a:rPr lang="en-US" sz="3100" dirty="0">
                  <a:effectLst/>
                  <a:latin typeface="+mj-lt"/>
                  <a:ea typeface="Calibri" panose="020F0502020204030204" pitchFamily="34" charset="0"/>
                  <a:cs typeface="Times New Roman" panose="02020603050405020304" pitchFamily="18" charset="0"/>
                </a:rPr>
                <a:t>%. </a:t>
              </a:r>
              <a:r>
                <a:rPr lang="en-US" sz="3100" dirty="0">
                  <a:effectLst/>
                  <a:latin typeface="+mj-lt"/>
                </a:rPr>
                <a:t> </a:t>
              </a:r>
              <a:endParaRPr lang="en-US" sz="3100" dirty="0">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0">
              <a:extLst>
                <a:ext uri="{FF2B5EF4-FFF2-40B4-BE49-F238E27FC236}">
                  <a16:creationId xmlns:a16="http://schemas.microsoft.com/office/drawing/2014/main" id="{6772BC21-2295-4431-A512-95DA20A42DE2}"/>
                </a:ext>
              </a:extLst>
            </p:cNvPr>
            <p:cNvSpPr>
              <a:spLocks noChangeArrowheads="1"/>
            </p:cNvSpPr>
            <p:nvPr/>
          </p:nvSpPr>
          <p:spPr bwMode="auto">
            <a:xfrm>
              <a:off x="12805731" y="5656705"/>
              <a:ext cx="10974063" cy="914393"/>
            </a:xfrm>
            <a:prstGeom prst="rect">
              <a:avLst/>
            </a:prstGeom>
            <a:solidFill>
              <a:srgbClr val="6D6E71"/>
            </a:solidFill>
            <a:ln w="12700">
              <a:noFill/>
              <a:miter lim="800000"/>
            </a:ln>
            <a:effectLst/>
          </p:spPr>
          <p:txBody>
            <a:bodyPr wrap="none" lIns="102845" tIns="0" rIns="102845" bIns="0" anchor="ctr" anchorCtr="0"/>
            <a:lstStyle>
              <a:defPPr>
                <a:defRPr kern="1200" smtId="4294967295"/>
              </a:defPPr>
            </a:lstStyle>
            <a:p>
              <a:pPr algn="ctr" defTabSz="3526941">
                <a:defRPr/>
              </a:pPr>
              <a:r>
                <a:rPr lang="en-US" sz="3600" b="1" dirty="0">
                  <a:solidFill>
                    <a:srgbClr val="FFFFFF"/>
                  </a:solidFill>
                  <a:latin typeface="Arial" panose="020B0604020202020204" pitchFamily="34" charset="0"/>
                  <a:cs typeface="Arial" panose="020B0604020202020204" pitchFamily="34" charset="0"/>
                </a:rPr>
                <a:t>Results</a:t>
              </a:r>
            </a:p>
          </p:txBody>
        </p:sp>
      </p:grpSp>
      <p:pic>
        <p:nvPicPr>
          <p:cNvPr id="7" name="Graphic 6">
            <a:extLst>
              <a:ext uri="{FF2B5EF4-FFF2-40B4-BE49-F238E27FC236}">
                <a16:creationId xmlns:a16="http://schemas.microsoft.com/office/drawing/2014/main" id="{AAF35108-83BB-4A63-983C-316FD65F3F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11877" y="838200"/>
            <a:ext cx="3340123" cy="4313854"/>
          </a:xfrm>
          <a:prstGeom prst="rect">
            <a:avLst/>
          </a:prstGeom>
        </p:spPr>
      </p:pic>
      <p:pic>
        <p:nvPicPr>
          <p:cNvPr id="6" name="Picture 5">
            <a:extLst>
              <a:ext uri="{FF2B5EF4-FFF2-40B4-BE49-F238E27FC236}">
                <a16:creationId xmlns:a16="http://schemas.microsoft.com/office/drawing/2014/main" id="{49967A1F-3AC2-A669-0742-ACD2B0AF4805}"/>
              </a:ext>
            </a:extLst>
          </p:cNvPr>
          <p:cNvPicPr>
            <a:picLocks noChangeAspect="1"/>
          </p:cNvPicPr>
          <p:nvPr/>
        </p:nvPicPr>
        <p:blipFill>
          <a:blip r:embed="rId4"/>
          <a:stretch>
            <a:fillRect/>
          </a:stretch>
        </p:blipFill>
        <p:spPr>
          <a:xfrm>
            <a:off x="477452" y="26600091"/>
            <a:ext cx="5414212" cy="4114800"/>
          </a:xfrm>
          <a:prstGeom prst="rect">
            <a:avLst/>
          </a:prstGeom>
          <a:ln w="6350">
            <a:solidFill>
              <a:schemeClr val="tx1"/>
            </a:solidFill>
          </a:ln>
        </p:spPr>
      </p:pic>
      <p:pic>
        <p:nvPicPr>
          <p:cNvPr id="8" name="Picture 7">
            <a:extLst>
              <a:ext uri="{FF2B5EF4-FFF2-40B4-BE49-F238E27FC236}">
                <a16:creationId xmlns:a16="http://schemas.microsoft.com/office/drawing/2014/main" id="{86D4C26F-4940-312A-CAD5-E1F583712687}"/>
              </a:ext>
            </a:extLst>
          </p:cNvPr>
          <p:cNvPicPr>
            <a:picLocks noChangeAspect="1"/>
          </p:cNvPicPr>
          <p:nvPr/>
        </p:nvPicPr>
        <p:blipFill>
          <a:blip r:embed="rId5"/>
          <a:stretch>
            <a:fillRect/>
          </a:stretch>
        </p:blipFill>
        <p:spPr>
          <a:xfrm>
            <a:off x="6227487" y="26616812"/>
            <a:ext cx="5414211" cy="4114800"/>
          </a:xfrm>
          <a:prstGeom prst="rect">
            <a:avLst/>
          </a:prstGeom>
          <a:ln w="6350">
            <a:solidFill>
              <a:schemeClr val="tx1"/>
            </a:solidFill>
          </a:ln>
        </p:spPr>
      </p:pic>
      <p:pic>
        <p:nvPicPr>
          <p:cNvPr id="12" name="Content Placeholder 4">
            <a:extLst>
              <a:ext uri="{FF2B5EF4-FFF2-40B4-BE49-F238E27FC236}">
                <a16:creationId xmlns:a16="http://schemas.microsoft.com/office/drawing/2014/main" id="{017D9080-098B-5F1F-895B-6A2B70F9E4D6}"/>
              </a:ext>
            </a:extLst>
          </p:cNvPr>
          <p:cNvPicPr>
            <a:picLocks noChangeAspect="1"/>
          </p:cNvPicPr>
          <p:nvPr/>
        </p:nvPicPr>
        <p:blipFill>
          <a:blip r:embed="rId6"/>
          <a:stretch>
            <a:fillRect/>
          </a:stretch>
        </p:blipFill>
        <p:spPr>
          <a:xfrm>
            <a:off x="20714185" y="11823105"/>
            <a:ext cx="3640941" cy="3200400"/>
          </a:xfrm>
          <a:prstGeom prst="rect">
            <a:avLst/>
          </a:prstGeom>
          <a:ln w="6350">
            <a:solidFill>
              <a:schemeClr val="accent1">
                <a:lumMod val="75000"/>
              </a:schemeClr>
            </a:solidFill>
          </a:ln>
        </p:spPr>
      </p:pic>
      <p:pic>
        <p:nvPicPr>
          <p:cNvPr id="13" name="Content Placeholder 4">
            <a:extLst>
              <a:ext uri="{FF2B5EF4-FFF2-40B4-BE49-F238E27FC236}">
                <a16:creationId xmlns:a16="http://schemas.microsoft.com/office/drawing/2014/main" id="{77EC28EE-FD29-1029-86A0-13A9258088F4}"/>
              </a:ext>
            </a:extLst>
          </p:cNvPr>
          <p:cNvPicPr>
            <a:picLocks noChangeAspect="1"/>
          </p:cNvPicPr>
          <p:nvPr/>
        </p:nvPicPr>
        <p:blipFill>
          <a:blip r:embed="rId7"/>
          <a:stretch>
            <a:fillRect/>
          </a:stretch>
        </p:blipFill>
        <p:spPr>
          <a:xfrm>
            <a:off x="12299125" y="11861294"/>
            <a:ext cx="3643633" cy="3200400"/>
          </a:xfrm>
          <a:prstGeom prst="rect">
            <a:avLst/>
          </a:prstGeom>
          <a:ln w="25400">
            <a:solidFill>
              <a:schemeClr val="accent1">
                <a:lumMod val="75000"/>
              </a:schemeClr>
            </a:solidFill>
          </a:ln>
        </p:spPr>
      </p:pic>
      <p:pic>
        <p:nvPicPr>
          <p:cNvPr id="14" name="Content Placeholder 4">
            <a:extLst>
              <a:ext uri="{FF2B5EF4-FFF2-40B4-BE49-F238E27FC236}">
                <a16:creationId xmlns:a16="http://schemas.microsoft.com/office/drawing/2014/main" id="{05D13C67-F46F-7262-ECA0-819DDCE43293}"/>
              </a:ext>
            </a:extLst>
          </p:cNvPr>
          <p:cNvPicPr>
            <a:picLocks noChangeAspect="1"/>
          </p:cNvPicPr>
          <p:nvPr/>
        </p:nvPicPr>
        <p:blipFill>
          <a:blip r:embed="rId8"/>
          <a:stretch>
            <a:fillRect/>
          </a:stretch>
        </p:blipFill>
        <p:spPr>
          <a:xfrm>
            <a:off x="20728007" y="15736275"/>
            <a:ext cx="3627119" cy="3200400"/>
          </a:xfrm>
          <a:prstGeom prst="rect">
            <a:avLst/>
          </a:prstGeom>
          <a:ln w="6350">
            <a:solidFill>
              <a:schemeClr val="accent1">
                <a:lumMod val="75000"/>
              </a:schemeClr>
            </a:solidFill>
          </a:ln>
        </p:spPr>
      </p:pic>
      <p:pic>
        <p:nvPicPr>
          <p:cNvPr id="15" name="Picture 14">
            <a:extLst>
              <a:ext uri="{FF2B5EF4-FFF2-40B4-BE49-F238E27FC236}">
                <a16:creationId xmlns:a16="http://schemas.microsoft.com/office/drawing/2014/main" id="{88443170-E026-87F5-1CDC-5811A3882185}"/>
              </a:ext>
            </a:extLst>
          </p:cNvPr>
          <p:cNvPicPr>
            <a:picLocks noChangeAspect="1"/>
          </p:cNvPicPr>
          <p:nvPr/>
        </p:nvPicPr>
        <p:blipFill>
          <a:blip r:embed="rId9"/>
          <a:stretch>
            <a:fillRect/>
          </a:stretch>
        </p:blipFill>
        <p:spPr>
          <a:xfrm>
            <a:off x="12285159" y="15707116"/>
            <a:ext cx="3657599" cy="3200400"/>
          </a:xfrm>
          <a:prstGeom prst="rect">
            <a:avLst/>
          </a:prstGeom>
          <a:solidFill>
            <a:srgbClr val="0070C0"/>
          </a:solidFill>
          <a:ln w="6350">
            <a:solidFill>
              <a:schemeClr val="accent1">
                <a:lumMod val="75000"/>
              </a:schemeClr>
            </a:solidFill>
          </a:ln>
        </p:spPr>
      </p:pic>
      <p:sp>
        <p:nvSpPr>
          <p:cNvPr id="16" name="TextBox 15">
            <a:extLst>
              <a:ext uri="{FF2B5EF4-FFF2-40B4-BE49-F238E27FC236}">
                <a16:creationId xmlns:a16="http://schemas.microsoft.com/office/drawing/2014/main" id="{49012A9B-A9FF-A49B-16A8-B2F4867B89D6}"/>
              </a:ext>
            </a:extLst>
          </p:cNvPr>
          <p:cNvSpPr txBox="1"/>
          <p:nvPr/>
        </p:nvSpPr>
        <p:spPr>
          <a:xfrm>
            <a:off x="22961600" y="20218400"/>
            <a:ext cx="184731" cy="1231106"/>
          </a:xfrm>
          <a:prstGeom prst="rect">
            <a:avLst/>
          </a:prstGeom>
          <a:noFill/>
        </p:spPr>
        <p:txBody>
          <a:bodyPr wrap="none" rtlCol="0">
            <a:spAutoFit/>
          </a:bodyPr>
          <a:lstStyle/>
          <a:p>
            <a:endParaRPr lang="en-US" dirty="0"/>
          </a:p>
        </p:txBody>
      </p:sp>
      <p:pic>
        <p:nvPicPr>
          <p:cNvPr id="17" name="Content Placeholder 4">
            <a:extLst>
              <a:ext uri="{FF2B5EF4-FFF2-40B4-BE49-F238E27FC236}">
                <a16:creationId xmlns:a16="http://schemas.microsoft.com/office/drawing/2014/main" id="{073BECA1-C13B-E7DF-5B26-CFAE7B2F9E31}"/>
              </a:ext>
            </a:extLst>
          </p:cNvPr>
          <p:cNvPicPr>
            <a:picLocks noChangeAspect="1"/>
          </p:cNvPicPr>
          <p:nvPr/>
        </p:nvPicPr>
        <p:blipFill>
          <a:blip r:embed="rId10"/>
          <a:stretch>
            <a:fillRect/>
          </a:stretch>
        </p:blipFill>
        <p:spPr>
          <a:xfrm flipH="1">
            <a:off x="16530011" y="15736275"/>
            <a:ext cx="3642730" cy="3200400"/>
          </a:xfrm>
          <a:prstGeom prst="rect">
            <a:avLst/>
          </a:prstGeom>
          <a:ln w="6350" cap="sq" cmpd="thickThin">
            <a:solidFill>
              <a:schemeClr val="accent1">
                <a:lumMod val="75000"/>
              </a:schemeClr>
            </a:solidFill>
            <a:prstDash val="solid"/>
            <a:miter lim="800000"/>
          </a:ln>
          <a:effectLst>
            <a:innerShdw blurRad="76200">
              <a:srgbClr val="000000"/>
            </a:innerShdw>
          </a:effectLst>
        </p:spPr>
      </p:pic>
      <p:pic>
        <p:nvPicPr>
          <p:cNvPr id="20" name="Content Placeholder 4">
            <a:extLst>
              <a:ext uri="{FF2B5EF4-FFF2-40B4-BE49-F238E27FC236}">
                <a16:creationId xmlns:a16="http://schemas.microsoft.com/office/drawing/2014/main" id="{CDE494BF-CC88-166C-9DB5-9802535B0709}"/>
              </a:ext>
            </a:extLst>
          </p:cNvPr>
          <p:cNvPicPr>
            <a:picLocks noChangeAspect="1"/>
          </p:cNvPicPr>
          <p:nvPr/>
        </p:nvPicPr>
        <p:blipFill>
          <a:blip r:embed="rId11"/>
          <a:stretch>
            <a:fillRect/>
          </a:stretch>
        </p:blipFill>
        <p:spPr>
          <a:xfrm flipH="1">
            <a:off x="16465731" y="11861294"/>
            <a:ext cx="3644537" cy="3200400"/>
          </a:xfrm>
          <a:prstGeom prst="rect">
            <a:avLst/>
          </a:prstGeom>
          <a:ln w="6350" cap="sq" cmpd="thickThin">
            <a:solidFill>
              <a:schemeClr val="accent1">
                <a:lumMod val="75000"/>
              </a:schemeClr>
            </a:solid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id="{1AD20752-1B38-FDBA-84CE-D09960F9BF11}"/>
              </a:ext>
            </a:extLst>
          </p:cNvPr>
          <p:cNvPicPr>
            <a:picLocks noChangeAspect="1"/>
          </p:cNvPicPr>
          <p:nvPr/>
        </p:nvPicPr>
        <p:blipFill>
          <a:blip r:embed="rId12"/>
          <a:stretch>
            <a:fillRect/>
          </a:stretch>
        </p:blipFill>
        <p:spPr>
          <a:xfrm>
            <a:off x="12200337" y="27757747"/>
            <a:ext cx="3841208" cy="2971800"/>
          </a:xfrm>
          <a:prstGeom prst="rect">
            <a:avLst/>
          </a:prstGeom>
          <a:ln w="3175">
            <a:solidFill>
              <a:schemeClr val="tx1"/>
            </a:solidFill>
          </a:ln>
        </p:spPr>
      </p:pic>
      <p:pic>
        <p:nvPicPr>
          <p:cNvPr id="22" name="Picture 21">
            <a:extLst>
              <a:ext uri="{FF2B5EF4-FFF2-40B4-BE49-F238E27FC236}">
                <a16:creationId xmlns:a16="http://schemas.microsoft.com/office/drawing/2014/main" id="{478E9F16-9290-1631-10F8-62CBBED92632}"/>
              </a:ext>
            </a:extLst>
          </p:cNvPr>
          <p:cNvPicPr>
            <a:picLocks noChangeAspect="1"/>
          </p:cNvPicPr>
          <p:nvPr/>
        </p:nvPicPr>
        <p:blipFill>
          <a:blip r:embed="rId13"/>
          <a:stretch>
            <a:fillRect/>
          </a:stretch>
        </p:blipFill>
        <p:spPr>
          <a:xfrm>
            <a:off x="20256630" y="27756155"/>
            <a:ext cx="3849480" cy="2971800"/>
          </a:xfrm>
          <a:prstGeom prst="rect">
            <a:avLst/>
          </a:prstGeom>
          <a:ln w="3175">
            <a:solidFill>
              <a:schemeClr val="tx1"/>
            </a:solidFill>
          </a:ln>
        </p:spPr>
      </p:pic>
      <p:pic>
        <p:nvPicPr>
          <p:cNvPr id="23" name="Picture 22">
            <a:extLst>
              <a:ext uri="{FF2B5EF4-FFF2-40B4-BE49-F238E27FC236}">
                <a16:creationId xmlns:a16="http://schemas.microsoft.com/office/drawing/2014/main" id="{79652665-8EAA-1D57-AFE0-7BD6EB013491}"/>
              </a:ext>
            </a:extLst>
          </p:cNvPr>
          <p:cNvPicPr>
            <a:picLocks noChangeAspect="1"/>
          </p:cNvPicPr>
          <p:nvPr/>
        </p:nvPicPr>
        <p:blipFill>
          <a:blip r:embed="rId14"/>
          <a:stretch>
            <a:fillRect/>
          </a:stretch>
        </p:blipFill>
        <p:spPr>
          <a:xfrm>
            <a:off x="16257860" y="27757747"/>
            <a:ext cx="3749757" cy="2971800"/>
          </a:xfrm>
          <a:prstGeom prst="rect">
            <a:avLst/>
          </a:prstGeom>
          <a:ln w="3175">
            <a:solidFill>
              <a:schemeClr val="tx1"/>
            </a:solidFill>
          </a:ln>
        </p:spPr>
      </p:pic>
      <p:pic>
        <p:nvPicPr>
          <p:cNvPr id="24" name="Picture 23">
            <a:extLst>
              <a:ext uri="{FF2B5EF4-FFF2-40B4-BE49-F238E27FC236}">
                <a16:creationId xmlns:a16="http://schemas.microsoft.com/office/drawing/2014/main" id="{5000FED5-D0C7-D254-50AE-013CE0FA1583}"/>
              </a:ext>
            </a:extLst>
          </p:cNvPr>
          <p:cNvPicPr>
            <a:picLocks noChangeAspect="1"/>
          </p:cNvPicPr>
          <p:nvPr/>
        </p:nvPicPr>
        <p:blipFill>
          <a:blip r:embed="rId15"/>
          <a:stretch>
            <a:fillRect/>
          </a:stretch>
        </p:blipFill>
        <p:spPr>
          <a:xfrm>
            <a:off x="32404380" y="6922413"/>
            <a:ext cx="3450565" cy="2743200"/>
          </a:xfrm>
          <a:prstGeom prst="rect">
            <a:avLst/>
          </a:prstGeom>
          <a:ln w="3175">
            <a:solidFill>
              <a:schemeClr val="tx1"/>
            </a:solidFill>
          </a:ln>
        </p:spPr>
      </p:pic>
      <p:pic>
        <p:nvPicPr>
          <p:cNvPr id="25" name="Picture 24">
            <a:extLst>
              <a:ext uri="{FF2B5EF4-FFF2-40B4-BE49-F238E27FC236}">
                <a16:creationId xmlns:a16="http://schemas.microsoft.com/office/drawing/2014/main" id="{B304DEAB-B65A-8AE3-790C-87E5DEDD266C}"/>
              </a:ext>
            </a:extLst>
          </p:cNvPr>
          <p:cNvPicPr>
            <a:picLocks noChangeAspect="1"/>
          </p:cNvPicPr>
          <p:nvPr/>
        </p:nvPicPr>
        <p:blipFill>
          <a:blip r:embed="rId16"/>
          <a:stretch>
            <a:fillRect/>
          </a:stretch>
        </p:blipFill>
        <p:spPr>
          <a:xfrm>
            <a:off x="28573581" y="6894301"/>
            <a:ext cx="3585882" cy="2743200"/>
          </a:xfrm>
          <a:prstGeom prst="rect">
            <a:avLst/>
          </a:prstGeom>
          <a:ln w="3175">
            <a:solidFill>
              <a:schemeClr val="tx1"/>
            </a:solidFill>
          </a:ln>
        </p:spPr>
      </p:pic>
      <p:pic>
        <p:nvPicPr>
          <p:cNvPr id="26" name="Picture 25">
            <a:extLst>
              <a:ext uri="{FF2B5EF4-FFF2-40B4-BE49-F238E27FC236}">
                <a16:creationId xmlns:a16="http://schemas.microsoft.com/office/drawing/2014/main" id="{3C140D9A-0F51-CEEC-268A-22563D787709}"/>
              </a:ext>
            </a:extLst>
          </p:cNvPr>
          <p:cNvPicPr>
            <a:picLocks noChangeAspect="1"/>
          </p:cNvPicPr>
          <p:nvPr/>
        </p:nvPicPr>
        <p:blipFill>
          <a:blip r:embed="rId17"/>
          <a:stretch>
            <a:fillRect/>
          </a:stretch>
        </p:blipFill>
        <p:spPr>
          <a:xfrm>
            <a:off x="24944825" y="6887095"/>
            <a:ext cx="3407701" cy="2743200"/>
          </a:xfrm>
          <a:prstGeom prst="rect">
            <a:avLst/>
          </a:prstGeom>
          <a:ln w="3175">
            <a:solidFill>
              <a:schemeClr val="tx1"/>
            </a:solidFill>
          </a:ln>
        </p:spPr>
      </p:pic>
      <p:sp>
        <p:nvSpPr>
          <p:cNvPr id="27" name="Rectangle 10">
            <a:extLst>
              <a:ext uri="{FF2B5EF4-FFF2-40B4-BE49-F238E27FC236}">
                <a16:creationId xmlns:a16="http://schemas.microsoft.com/office/drawing/2014/main" id="{AEF27DFC-1F44-D909-505F-26213B18C7CE}"/>
              </a:ext>
            </a:extLst>
          </p:cNvPr>
          <p:cNvSpPr>
            <a:spLocks noChangeArrowheads="1"/>
          </p:cNvSpPr>
          <p:nvPr/>
        </p:nvSpPr>
        <p:spPr bwMode="auto">
          <a:xfrm>
            <a:off x="24923252" y="5656701"/>
            <a:ext cx="11088302" cy="914400"/>
          </a:xfrm>
          <a:prstGeom prst="rect">
            <a:avLst/>
          </a:prstGeom>
          <a:solidFill>
            <a:srgbClr val="6D6E71"/>
          </a:solidFill>
          <a:ln w="12700">
            <a:noFill/>
            <a:miter lim="800000"/>
          </a:ln>
          <a:effectLst/>
        </p:spPr>
        <p:txBody>
          <a:bodyPr wrap="none" lIns="102845" tIns="0" rIns="102845" bIns="0" anchor="ctr" anchorCtr="0"/>
          <a:lstStyle>
            <a:defPPr>
              <a:defRPr kern="1200" smtId="4294967295"/>
            </a:defPPr>
          </a:lstStyle>
          <a:p>
            <a:pPr algn="ctr" defTabSz="3526941">
              <a:defRPr/>
            </a:pPr>
            <a:r>
              <a:rPr lang="en-US" sz="3600" b="1" dirty="0">
                <a:solidFill>
                  <a:srgbClr val="FFFFFF"/>
                </a:solidFill>
                <a:latin typeface="Arial" panose="020B0604020202020204" pitchFamily="34" charset="0"/>
                <a:cs typeface="Arial" panose="020B0604020202020204" pitchFamily="34" charset="0"/>
              </a:rPr>
              <a:t>Graphs/Figures</a:t>
            </a:r>
          </a:p>
        </p:txBody>
      </p:sp>
      <p:graphicFrame>
        <p:nvGraphicFramePr>
          <p:cNvPr id="28" name="Chart 27">
            <a:extLst>
              <a:ext uri="{FF2B5EF4-FFF2-40B4-BE49-F238E27FC236}">
                <a16:creationId xmlns:a16="http://schemas.microsoft.com/office/drawing/2014/main" id="{809CC51B-0814-2365-7826-8BC52B292A21}"/>
              </a:ext>
            </a:extLst>
          </p:cNvPr>
          <p:cNvGraphicFramePr>
            <a:graphicFrameLocks/>
          </p:cNvGraphicFramePr>
          <p:nvPr>
            <p:extLst>
              <p:ext uri="{D42A27DB-BD31-4B8C-83A1-F6EECF244321}">
                <p14:modId xmlns:p14="http://schemas.microsoft.com/office/powerpoint/2010/main" val="1810771914"/>
              </p:ext>
            </p:extLst>
          </p:nvPr>
        </p:nvGraphicFramePr>
        <p:xfrm>
          <a:off x="25010246" y="10533455"/>
          <a:ext cx="10835095" cy="516636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9" name="Chart 28">
            <a:extLst>
              <a:ext uri="{FF2B5EF4-FFF2-40B4-BE49-F238E27FC236}">
                <a16:creationId xmlns:a16="http://schemas.microsoft.com/office/drawing/2014/main" id="{0EA947B4-2B99-B400-472E-E8F05E77ACA9}"/>
              </a:ext>
            </a:extLst>
          </p:cNvPr>
          <p:cNvGraphicFramePr>
            <a:graphicFrameLocks/>
          </p:cNvGraphicFramePr>
          <p:nvPr>
            <p:extLst>
              <p:ext uri="{D42A27DB-BD31-4B8C-83A1-F6EECF244321}">
                <p14:modId xmlns:p14="http://schemas.microsoft.com/office/powerpoint/2010/main" val="1039776742"/>
              </p:ext>
            </p:extLst>
          </p:nvPr>
        </p:nvGraphicFramePr>
        <p:xfrm>
          <a:off x="24942377" y="16352041"/>
          <a:ext cx="10851491" cy="5166360"/>
        </p:xfrm>
        <a:graphic>
          <a:graphicData uri="http://schemas.openxmlformats.org/drawingml/2006/chart">
            <c:chart xmlns:c="http://schemas.openxmlformats.org/drawingml/2006/chart" xmlns:r="http://schemas.openxmlformats.org/officeDocument/2006/relationships" r:id="rId19"/>
          </a:graphicData>
        </a:graphic>
      </p:graphicFrame>
      <p:sp>
        <p:nvSpPr>
          <p:cNvPr id="32" name="TextBox 19">
            <a:extLst>
              <a:ext uri="{FF2B5EF4-FFF2-40B4-BE49-F238E27FC236}">
                <a16:creationId xmlns:a16="http://schemas.microsoft.com/office/drawing/2014/main" id="{D0F4A331-2FCE-3ED9-8362-F06BEE520D43}"/>
              </a:ext>
            </a:extLst>
          </p:cNvPr>
          <p:cNvSpPr txBox="1">
            <a:spLocks noChangeArrowheads="1"/>
          </p:cNvSpPr>
          <p:nvPr/>
        </p:nvSpPr>
        <p:spPr bwMode="auto">
          <a:xfrm>
            <a:off x="24757039" y="23027504"/>
            <a:ext cx="11088302" cy="562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3000" dirty="0">
                <a:latin typeface="+mj-lt"/>
                <a:cs typeface="Arial" panose="020B0604020202020204" pitchFamily="34" charset="0"/>
              </a:rPr>
              <a:t>     Both models have demonstrated how melt production is affected by differing parameters. In subduction zones, the models allow for both batch and fractional melt conditions to be explored, investigating hydration, dip angles, convergence rates, forearc depths, etc. </a:t>
            </a:r>
          </a:p>
          <a:p>
            <a:pPr algn="just">
              <a:lnSpc>
                <a:spcPct val="110000"/>
              </a:lnSpc>
            </a:pPr>
            <a:r>
              <a:rPr lang="en-US" sz="3000" dirty="0">
                <a:latin typeface="+mj-lt"/>
                <a:ea typeface="Calibri" panose="020F0502020204030204" pitchFamily="34" charset="0"/>
                <a:cs typeface="Arial" panose="020B0604020202020204" pitchFamily="34"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Project will continue modelling how different parameters influence total melt in a subduction zones under both fractional melting conditions and batch melting conditions. We will explore effect of permeability, integrating sediment and flux melting, different viscosities, and incompatible elements, in order to determine how each </a:t>
            </a:r>
            <a:r>
              <a:rPr lang="en-US" sz="3000" dirty="0">
                <a:latin typeface="Calibri" panose="020F0502020204030204" pitchFamily="34" charset="0"/>
                <a:ea typeface="Calibri" panose="020F0502020204030204" pitchFamily="34" charset="0"/>
                <a:cs typeface="Times New Roman" panose="02020603050405020304" pitchFamily="18" charset="0"/>
              </a:rPr>
              <a:t>af</a:t>
            </a:r>
            <a:r>
              <a:rPr lang="en-US" sz="3000" dirty="0">
                <a:effectLst/>
                <a:latin typeface="Calibri" panose="020F0502020204030204" pitchFamily="34" charset="0"/>
                <a:ea typeface="Calibri" panose="020F0502020204030204" pitchFamily="34" charset="0"/>
                <a:cs typeface="Times New Roman" panose="02020603050405020304" pitchFamily="18" charset="0"/>
              </a:rPr>
              <a:t>fects melt production, well as how each influences the location of the volcanic arc and the chemistry of the lavas. </a:t>
            </a:r>
          </a:p>
        </p:txBody>
      </p:sp>
      <p:sp>
        <p:nvSpPr>
          <p:cNvPr id="52" name="TextBox 51">
            <a:extLst>
              <a:ext uri="{FF2B5EF4-FFF2-40B4-BE49-F238E27FC236}">
                <a16:creationId xmlns:a16="http://schemas.microsoft.com/office/drawing/2014/main" id="{D0C3A05C-F31F-9514-D38E-CFC68BF25FCF}"/>
              </a:ext>
            </a:extLst>
          </p:cNvPr>
          <p:cNvSpPr txBox="1"/>
          <p:nvPr/>
        </p:nvSpPr>
        <p:spPr>
          <a:xfrm>
            <a:off x="22805986" y="9779913"/>
            <a:ext cx="13770012" cy="430887"/>
          </a:xfrm>
          <a:prstGeom prst="rect">
            <a:avLst/>
          </a:prstGeom>
          <a:noFill/>
        </p:spPr>
        <p:txBody>
          <a:bodyPr wrap="square" rtlCol="0">
            <a:spAutoFit/>
          </a:bodyPr>
          <a:lstStyle/>
          <a:p>
            <a:pPr algn="ctr"/>
            <a:r>
              <a:rPr lang="en-US" sz="2200" b="1" dirty="0"/>
              <a:t>              Figures 10-12: Melt </a:t>
            </a:r>
            <a:r>
              <a:rPr lang="en-US" sz="2200" b="1" dirty="0">
                <a:solidFill>
                  <a:schemeClr val="tx1">
                    <a:lumMod val="95000"/>
                    <a:lumOff val="5000"/>
                  </a:schemeClr>
                </a:solidFill>
              </a:rPr>
              <a:t>production for different slab </a:t>
            </a:r>
            <a:r>
              <a:rPr lang="en-US" sz="2200" b="1" dirty="0"/>
              <a:t>dips (above)</a:t>
            </a:r>
          </a:p>
        </p:txBody>
      </p:sp>
      <p:sp>
        <p:nvSpPr>
          <p:cNvPr id="53" name="TextBox 52">
            <a:extLst>
              <a:ext uri="{FF2B5EF4-FFF2-40B4-BE49-F238E27FC236}">
                <a16:creationId xmlns:a16="http://schemas.microsoft.com/office/drawing/2014/main" id="{8FAA6E74-6386-F8EA-A245-9EE8EF1C13D7}"/>
              </a:ext>
            </a:extLst>
          </p:cNvPr>
          <p:cNvSpPr txBox="1"/>
          <p:nvPr/>
        </p:nvSpPr>
        <p:spPr>
          <a:xfrm>
            <a:off x="11402993" y="30829107"/>
            <a:ext cx="13770012" cy="430887"/>
          </a:xfrm>
          <a:prstGeom prst="rect">
            <a:avLst/>
          </a:prstGeom>
          <a:noFill/>
        </p:spPr>
        <p:txBody>
          <a:bodyPr wrap="square" rtlCol="0">
            <a:spAutoFit/>
          </a:bodyPr>
          <a:lstStyle/>
          <a:p>
            <a:pPr algn="ctr"/>
            <a:r>
              <a:rPr lang="en-US" sz="2200" b="1" dirty="0"/>
              <a:t>Melt </a:t>
            </a:r>
            <a:r>
              <a:rPr lang="en-US" sz="2200" b="1" dirty="0">
                <a:solidFill>
                  <a:schemeClr val="tx1">
                    <a:lumMod val="95000"/>
                    <a:lumOff val="5000"/>
                  </a:schemeClr>
                </a:solidFill>
              </a:rPr>
              <a:t>production with </a:t>
            </a:r>
            <a:r>
              <a:rPr lang="en-US" sz="2200" b="1" dirty="0"/>
              <a:t>varying hydration</a:t>
            </a:r>
          </a:p>
        </p:txBody>
      </p:sp>
      <p:pic>
        <p:nvPicPr>
          <p:cNvPr id="5" name="Picture 4">
            <a:extLst>
              <a:ext uri="{FF2B5EF4-FFF2-40B4-BE49-F238E27FC236}">
                <a16:creationId xmlns:a16="http://schemas.microsoft.com/office/drawing/2014/main" id="{9F705446-44CC-43AD-46C1-1E68C214F5E5}"/>
              </a:ext>
            </a:extLst>
          </p:cNvPr>
          <p:cNvPicPr>
            <a:picLocks noChangeAspect="1"/>
          </p:cNvPicPr>
          <p:nvPr/>
        </p:nvPicPr>
        <p:blipFill>
          <a:blip r:embed="rId20"/>
          <a:stretch>
            <a:fillRect/>
          </a:stretch>
        </p:blipFill>
        <p:spPr>
          <a:xfrm>
            <a:off x="6915292" y="13355107"/>
            <a:ext cx="4038600" cy="3682803"/>
          </a:xfrm>
          <a:prstGeom prst="rect">
            <a:avLst/>
          </a:prstGeom>
        </p:spPr>
      </p:pic>
      <p:sp>
        <p:nvSpPr>
          <p:cNvPr id="10" name="TextBox 9">
            <a:extLst>
              <a:ext uri="{FF2B5EF4-FFF2-40B4-BE49-F238E27FC236}">
                <a16:creationId xmlns:a16="http://schemas.microsoft.com/office/drawing/2014/main" id="{3325F8E0-6CD1-BA36-E1B0-99C15DF8D285}"/>
              </a:ext>
            </a:extLst>
          </p:cNvPr>
          <p:cNvSpPr txBox="1"/>
          <p:nvPr/>
        </p:nvSpPr>
        <p:spPr>
          <a:xfrm>
            <a:off x="477452" y="30840326"/>
            <a:ext cx="18347634" cy="430887"/>
          </a:xfrm>
          <a:prstGeom prst="rect">
            <a:avLst/>
          </a:prstGeom>
          <a:noFill/>
        </p:spPr>
        <p:txBody>
          <a:bodyPr wrap="square">
            <a:spAutoFit/>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Figure 2: 2D plot of Melt (</a:t>
            </a:r>
            <a:r>
              <a:rPr lang="en-US" sz="2200" b="1" dirty="0" err="1">
                <a:effectLst/>
                <a:latin typeface="Calibri" panose="020F0502020204030204" pitchFamily="34" charset="0"/>
                <a:ea typeface="Calibri" panose="020F0502020204030204" pitchFamily="34" charset="0"/>
                <a:cs typeface="Times New Roman" panose="02020603050405020304" pitchFamily="18" charset="0"/>
              </a:rPr>
              <a:t>qm</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Figure 3: 2D plot of Temperature</a:t>
            </a:r>
            <a:endParaRPr lang="en-US" sz="2200" dirty="0"/>
          </a:p>
        </p:txBody>
      </p:sp>
      <p:sp>
        <p:nvSpPr>
          <p:cNvPr id="30" name="TextBox 29">
            <a:extLst>
              <a:ext uri="{FF2B5EF4-FFF2-40B4-BE49-F238E27FC236}">
                <a16:creationId xmlns:a16="http://schemas.microsoft.com/office/drawing/2014/main" id="{ECB79374-94DC-C614-9E63-0D028C1B4929}"/>
              </a:ext>
            </a:extLst>
          </p:cNvPr>
          <p:cNvSpPr txBox="1"/>
          <p:nvPr/>
        </p:nvSpPr>
        <p:spPr>
          <a:xfrm>
            <a:off x="12160848" y="15006855"/>
            <a:ext cx="12194276" cy="430887"/>
          </a:xfrm>
          <a:prstGeom prst="rect">
            <a:avLst/>
          </a:prstGeom>
          <a:noFill/>
        </p:spPr>
        <p:txBody>
          <a:bodyPr wrap="square">
            <a:spAutoFit/>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Figure 4: Melt for 0 hydration/shift                             Figure 5: Melt Profile                            Figure 6: Melt for 0.1 hydration/0 shift </a:t>
            </a:r>
            <a:endParaRPr lang="en-US" sz="1800" dirty="0"/>
          </a:p>
        </p:txBody>
      </p:sp>
      <p:sp>
        <p:nvSpPr>
          <p:cNvPr id="40" name="TextBox 39">
            <a:extLst>
              <a:ext uri="{FF2B5EF4-FFF2-40B4-BE49-F238E27FC236}">
                <a16:creationId xmlns:a16="http://schemas.microsoft.com/office/drawing/2014/main" id="{65EB961C-8F10-C520-E01A-5A3E815AF011}"/>
              </a:ext>
            </a:extLst>
          </p:cNvPr>
          <p:cNvSpPr txBox="1"/>
          <p:nvPr/>
        </p:nvSpPr>
        <p:spPr>
          <a:xfrm>
            <a:off x="12299125" y="19000113"/>
            <a:ext cx="12194276" cy="430887"/>
          </a:xfrm>
          <a:prstGeom prst="rect">
            <a:avLst/>
          </a:prstGeom>
          <a:noFill/>
        </p:spPr>
        <p:txBody>
          <a:bodyPr wrap="square">
            <a:spAutoFit/>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Figure 7: Melt for 0 hydration/200 shift                    Figure 8: Melt Profile                         Figure 9: Melt for 0.1 hydration/200 shift </a:t>
            </a:r>
            <a:endParaRPr lang="en-US" sz="1800" dirty="0"/>
          </a:p>
        </p:txBody>
      </p:sp>
      <p:pic>
        <p:nvPicPr>
          <p:cNvPr id="41" name="Picture 40">
            <a:extLst>
              <a:ext uri="{FF2B5EF4-FFF2-40B4-BE49-F238E27FC236}">
                <a16:creationId xmlns:a16="http://schemas.microsoft.com/office/drawing/2014/main" id="{C973711D-F844-451C-CC20-F857582F7793}"/>
              </a:ext>
            </a:extLst>
          </p:cNvPr>
          <p:cNvPicPr>
            <a:picLocks noChangeAspect="1"/>
          </p:cNvPicPr>
          <p:nvPr/>
        </p:nvPicPr>
        <p:blipFill>
          <a:blip r:embed="rId21"/>
          <a:stretch>
            <a:fillRect/>
          </a:stretch>
        </p:blipFill>
        <p:spPr>
          <a:xfrm>
            <a:off x="635000" y="3040259"/>
            <a:ext cx="2518086" cy="2446141"/>
          </a:xfrm>
          <a:prstGeom prst="rect">
            <a:avLst/>
          </a:prstGeom>
        </p:spPr>
      </p:pic>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ludingcider|09-2018"/>
</p:tagLst>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3913</TotalTime>
  <Words>902</Words>
  <Application>Microsoft Macintosh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Symbol</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Burkett, Francesca C</cp:lastModifiedBy>
  <cp:revision>61</cp:revision>
  <cp:lastPrinted>2011-01-21T18:13:44Z</cp:lastPrinted>
  <dcterms:modified xsi:type="dcterms:W3CDTF">2023-04-26T05:23:21Z</dcterms:modified>
  <cp:category>science research poster</cp:category>
</cp:coreProperties>
</file>