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525" r:id="rId2"/>
    <p:sldId id="842" r:id="rId3"/>
    <p:sldId id="860" r:id="rId4"/>
    <p:sldId id="861" r:id="rId5"/>
    <p:sldId id="858" r:id="rId6"/>
    <p:sldId id="876" r:id="rId7"/>
    <p:sldId id="864" r:id="rId8"/>
    <p:sldId id="857" r:id="rId9"/>
    <p:sldId id="862" r:id="rId10"/>
    <p:sldId id="877" r:id="rId11"/>
    <p:sldId id="878" r:id="rId12"/>
    <p:sldId id="879" r:id="rId13"/>
    <p:sldId id="863" r:id="rId14"/>
    <p:sldId id="875" r:id="rId15"/>
    <p:sldId id="54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31"/>
    <a:srgbClr val="C61E3E"/>
    <a:srgbClr val="EDBFC1"/>
    <a:srgbClr val="0000FF"/>
    <a:srgbClr val="FF3399"/>
    <a:srgbClr val="244F72"/>
    <a:srgbClr val="FBCA0E"/>
    <a:srgbClr val="C00000"/>
    <a:srgbClr val="F7F7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87858" autoAdjust="0"/>
  </p:normalViewPr>
  <p:slideViewPr>
    <p:cSldViewPr snapToGrid="0">
      <p:cViewPr varScale="1">
        <p:scale>
          <a:sx n="58" d="100"/>
          <a:sy n="58" d="100"/>
        </p:scale>
        <p:origin x="796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1A83D-055F-41F8-8FC7-D635DA8C8019}" type="datetimeFigureOut">
              <a:rPr lang="zh-CN" altLang="en-US" smtClean="0"/>
              <a:pPr/>
              <a:t>2023/4/24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64824-EAC5-4F87-A255-D4A952B186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65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64824-EAC5-4F87-A255-D4A952B186A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368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前面加一页 小方向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64824-EAC5-4F87-A255-D4A952B186AC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4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前面加一页 小方向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64824-EAC5-4F87-A255-D4A952B186AC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50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前面加一页 小方向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64824-EAC5-4F87-A255-D4A952B186AC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72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64824-EAC5-4F87-A255-D4A952B186AC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80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64824-EAC5-4F87-A255-D4A952B186AC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22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64824-EAC5-4F87-A255-D4A952B186A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44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前面加一页 小方向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64824-EAC5-4F87-A255-D4A952B186AC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96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前面加一页 小方向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64824-EAC5-4F87-A255-D4A952B186AC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61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前面加一页 小方向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64824-EAC5-4F87-A255-D4A952B186AC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2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前面加一页 小方向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64824-EAC5-4F87-A255-D4A952B186AC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96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前面加一页 小方向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64824-EAC5-4F87-A255-D4A952B186AC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16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前面加一页 小方向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64824-EAC5-4F87-A255-D4A952B186AC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4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64824-EAC5-4F87-A255-D4A952B186AC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58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前面加一页 小方向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64824-EAC5-4F87-A255-D4A952B186AC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3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2C00-FBD9-45A5-8B8F-C6AC0827F5BE}" type="datetimeFigureOut">
              <a:rPr lang="zh-CN" altLang="en-US" smtClean="0"/>
              <a:pPr/>
              <a:t>2023/4/24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9FA-4805-4C78-BF95-6DD2E8DC92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49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2C00-FBD9-45A5-8B8F-C6AC0827F5BE}" type="datetimeFigureOut">
              <a:rPr lang="zh-CN" altLang="en-US" smtClean="0"/>
              <a:pPr/>
              <a:t>2023/4/24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9FA-4805-4C78-BF95-6DD2E8DC92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2C00-FBD9-45A5-8B8F-C6AC0827F5BE}" type="datetimeFigureOut">
              <a:rPr lang="zh-CN" altLang="en-US" smtClean="0"/>
              <a:pPr/>
              <a:t>2023/4/24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9FA-4805-4C78-BF95-6DD2E8DC92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36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2C00-FBD9-45A5-8B8F-C6AC0827F5BE}" type="datetimeFigureOut">
              <a:rPr lang="zh-CN" altLang="en-US" smtClean="0"/>
              <a:pPr/>
              <a:t>2023/4/24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9FA-4805-4C78-BF95-6DD2E8DC92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7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2C00-FBD9-45A5-8B8F-C6AC0827F5BE}" type="datetimeFigureOut">
              <a:rPr lang="zh-CN" altLang="en-US" smtClean="0"/>
              <a:pPr/>
              <a:t>2023/4/24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9FA-4805-4C78-BF95-6DD2E8DC92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56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2C00-FBD9-45A5-8B8F-C6AC0827F5BE}" type="datetimeFigureOut">
              <a:rPr lang="zh-CN" altLang="en-US" smtClean="0"/>
              <a:pPr/>
              <a:t>2023/4/24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9FA-4805-4C78-BF95-6DD2E8DC92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8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2C00-FBD9-45A5-8B8F-C6AC0827F5BE}" type="datetimeFigureOut">
              <a:rPr lang="zh-CN" altLang="en-US" smtClean="0"/>
              <a:pPr/>
              <a:t>2023/4/24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9FA-4805-4C78-BF95-6DD2E8DC92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03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2C00-FBD9-45A5-8B8F-C6AC0827F5BE}" type="datetimeFigureOut">
              <a:rPr lang="zh-CN" altLang="en-US" smtClean="0"/>
              <a:pPr/>
              <a:t>2023/4/24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9FA-4805-4C78-BF95-6DD2E8DC92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66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2C00-FBD9-45A5-8B8F-C6AC0827F5BE}" type="datetimeFigureOut">
              <a:rPr lang="zh-CN" altLang="en-US" smtClean="0"/>
              <a:pPr/>
              <a:t>2023/4/24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9FA-4805-4C78-BF95-6DD2E8DC92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84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2C00-FBD9-45A5-8B8F-C6AC0827F5BE}" type="datetimeFigureOut">
              <a:rPr lang="zh-CN" altLang="en-US" smtClean="0"/>
              <a:pPr/>
              <a:t>2023/4/24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9FA-4805-4C78-BF95-6DD2E8DC92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90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2C00-FBD9-45A5-8B8F-C6AC0827F5BE}" type="datetimeFigureOut">
              <a:rPr lang="zh-CN" altLang="en-US" smtClean="0"/>
              <a:pPr/>
              <a:t>2023/4/24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9FA-4805-4C78-BF95-6DD2E8DC92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39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F2C00-FBD9-45A5-8B8F-C6AC0827F5BE}" type="datetimeFigureOut">
              <a:rPr lang="zh-CN" altLang="en-US" smtClean="0"/>
              <a:pPr/>
              <a:t>2023/4/24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EC9FA-4805-4C78-BF95-6DD2E8DC92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93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3.bin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emf"/><Relationship Id="rId4" Type="http://schemas.openxmlformats.org/officeDocument/2006/relationships/notesSlide" Target="../notesSlides/notesSlide5.xml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" y="0"/>
            <a:ext cx="12189727" cy="5127812"/>
          </a:xfrm>
          <a:prstGeom prst="rect">
            <a:avLst/>
          </a:prstGeom>
        </p:spPr>
      </p:pic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9357638" y="338950"/>
          <a:ext cx="1897082" cy="784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7" name="CorelDRAW" r:id="rId5" imgW="880201" imgH="363312" progId="CorelDraw.Graphic.17">
                  <p:embed/>
                </p:oleObj>
              </mc:Choice>
              <mc:Fallback>
                <p:oleObj name="CorelDRAW" r:id="rId5" imgW="880201" imgH="363312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57638" y="338950"/>
                        <a:ext cx="1897082" cy="784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958122" y="5383996"/>
            <a:ext cx="10638889" cy="1135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Dianming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Wu ,Yue Wang, 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Zhiwei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Gao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East China Normal University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·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School of Geographic Sciences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633639A-22DF-4B48-87DD-09C16C501F15}"/>
              </a:ext>
            </a:extLst>
          </p:cNvPr>
          <p:cNvSpPr txBox="1"/>
          <p:nvPr/>
        </p:nvSpPr>
        <p:spPr>
          <a:xfrm>
            <a:off x="778819" y="3174669"/>
            <a:ext cx="10275756" cy="1569660"/>
          </a:xfrm>
          <a:prstGeom prst="rect">
            <a:avLst/>
          </a:prstGeom>
          <a:noFill/>
          <a:effectLst>
            <a:outerShdw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Sources and sinks of atmospheric nitrous acid (HONO) in the megacity of Shanghai during COVID-19</a:t>
            </a:r>
            <a:endParaRPr lang="zh-CN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69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4977" y="832786"/>
            <a:ext cx="11844000" cy="60252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20000"/>
              </a:lnSpc>
            </a:pP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0123" y="821997"/>
            <a:ext cx="2272937" cy="508110"/>
            <a:chOff x="11084" y="1673262"/>
            <a:chExt cx="2272937" cy="508110"/>
          </a:xfrm>
        </p:grpSpPr>
        <p:sp>
          <p:nvSpPr>
            <p:cNvPr id="11" name="TextBox 41"/>
            <p:cNvSpPr txBox="1"/>
            <p:nvPr/>
          </p:nvSpPr>
          <p:spPr>
            <a:xfrm>
              <a:off x="11084" y="1673262"/>
              <a:ext cx="2272937" cy="400110"/>
            </a:xfrm>
            <a:prstGeom prst="rect">
              <a:avLst/>
            </a:prstGeom>
            <a:solidFill>
              <a:srgbClr val="244F72"/>
            </a:solidFill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200"/>
                </a:spcAft>
              </a:pPr>
              <a:r>
                <a:rPr lang="en-US" altLang="zh-CN" sz="2000" b="1" dirty="0">
                  <a:solidFill>
                    <a:prstClr val="white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2.4</a:t>
              </a:r>
              <a:endParaRPr lang="en-US" sz="2000" b="1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3" name="直角三角形 2"/>
            <p:cNvSpPr/>
            <p:nvPr/>
          </p:nvSpPr>
          <p:spPr>
            <a:xfrm rot="16200000" flipH="1">
              <a:off x="47084" y="2037372"/>
              <a:ext cx="108000" cy="180000"/>
            </a:xfrm>
            <a:prstGeom prst="rtTriangle">
              <a:avLst/>
            </a:prstGeom>
            <a:solidFill>
              <a:srgbClr val="183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</a:endParaRPr>
            </a:p>
          </p:txBody>
        </p:sp>
      </p:grpSp>
      <p:cxnSp>
        <p:nvCxnSpPr>
          <p:cNvPr id="41" name="直接连接符 22"/>
          <p:cNvCxnSpPr/>
          <p:nvPr/>
        </p:nvCxnSpPr>
        <p:spPr>
          <a:xfrm>
            <a:off x="4104995" y="661484"/>
            <a:ext cx="2001982" cy="0"/>
          </a:xfrm>
          <a:prstGeom prst="line">
            <a:avLst/>
          </a:prstGeom>
          <a:ln w="38100">
            <a:solidFill>
              <a:srgbClr val="24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25"/>
          <p:cNvCxnSpPr/>
          <p:nvPr/>
        </p:nvCxnSpPr>
        <p:spPr>
          <a:xfrm>
            <a:off x="6096000" y="661484"/>
            <a:ext cx="2001982" cy="0"/>
          </a:xfrm>
          <a:prstGeom prst="line">
            <a:avLst/>
          </a:prstGeom>
          <a:ln w="38100">
            <a:solidFill>
              <a:srgbClr val="FBCA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9">
            <a:extLst>
              <a:ext uri="{FF2B5EF4-FFF2-40B4-BE49-F238E27FC236}">
                <a16:creationId xmlns:a16="http://schemas.microsoft.com/office/drawing/2014/main" id="{15655753-1AC4-44AC-80EE-6FD2E7DC6091}"/>
              </a:ext>
            </a:extLst>
          </p:cNvPr>
          <p:cNvSpPr txBox="1"/>
          <p:nvPr/>
        </p:nvSpPr>
        <p:spPr>
          <a:xfrm>
            <a:off x="3740802" y="138264"/>
            <a:ext cx="471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000" b="1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800" dirty="0"/>
              <a:t>Results</a:t>
            </a:r>
            <a:endParaRPr lang="zh-CN" altLang="en-US" sz="2800" dirty="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7814AEF0-94F0-4353-A06D-71CA8759B9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0" b="34600"/>
          <a:stretch/>
        </p:blipFill>
        <p:spPr>
          <a:xfrm>
            <a:off x="351100" y="4030146"/>
            <a:ext cx="5687209" cy="268461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92E4520F-658D-48F6-A3B2-C09180FE17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00"/>
          <a:stretch/>
        </p:blipFill>
        <p:spPr>
          <a:xfrm>
            <a:off x="364977" y="1267659"/>
            <a:ext cx="5506864" cy="278746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AA72DBAB-020B-4F49-B81D-308D81BEBA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00"/>
          <a:stretch/>
        </p:blipFill>
        <p:spPr>
          <a:xfrm>
            <a:off x="6372199" y="1073227"/>
            <a:ext cx="5370414" cy="271839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D547241-97F0-4359-AEBA-9B6BD6775CED}"/>
              </a:ext>
            </a:extLst>
          </p:cNvPr>
          <p:cNvSpPr txBox="1"/>
          <p:nvPr/>
        </p:nvSpPr>
        <p:spPr>
          <a:xfrm>
            <a:off x="6617406" y="4895147"/>
            <a:ext cx="4978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homogeneous reaction of NO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was the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main pathway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during the day.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2F33AD5-212A-48FC-ABEA-EFE83F089616}"/>
              </a:ext>
            </a:extLst>
          </p:cNvPr>
          <p:cNvSpPr txBox="1"/>
          <p:nvPr/>
        </p:nvSpPr>
        <p:spPr>
          <a:xfrm>
            <a:off x="6575124" y="5688684"/>
            <a:ext cx="5265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Heterogeneous reaction of NO</a:t>
            </a:r>
            <a:r>
              <a:rPr lang="en-US" altLang="zh-CN" sz="2000" baseline="-25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on the surface and aerosol (dark conditions)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contributed little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 the HONO formation.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6121117-FAE8-4664-B500-AFDF7442C98F}"/>
              </a:ext>
            </a:extLst>
          </p:cNvPr>
          <p:cNvSpPr txBox="1"/>
          <p:nvPr/>
        </p:nvSpPr>
        <p:spPr>
          <a:xfrm>
            <a:off x="6561025" y="3836658"/>
            <a:ext cx="5558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Whether it is seasonal changes or changes in epidemic response levels,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unknown sources contributed the most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046DA88-CF84-4CA8-84AE-4D3820E4DB99}"/>
              </a:ext>
            </a:extLst>
          </p:cNvPr>
          <p:cNvSpPr/>
          <p:nvPr/>
        </p:nvSpPr>
        <p:spPr>
          <a:xfrm>
            <a:off x="4744720" y="1412240"/>
            <a:ext cx="812800" cy="2447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2CDEE28-6A0C-4751-A409-FB7CA4ECBBAA}"/>
              </a:ext>
            </a:extLst>
          </p:cNvPr>
          <p:cNvSpPr/>
          <p:nvPr/>
        </p:nvSpPr>
        <p:spPr>
          <a:xfrm>
            <a:off x="4088141" y="1605813"/>
            <a:ext cx="812800" cy="2447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4B290BE-3B49-4D31-B2A0-78517D900B9C}"/>
              </a:ext>
            </a:extLst>
          </p:cNvPr>
          <p:cNvSpPr/>
          <p:nvPr/>
        </p:nvSpPr>
        <p:spPr>
          <a:xfrm>
            <a:off x="4072840" y="1437891"/>
            <a:ext cx="812800" cy="2447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7F5E13-8D4F-42E9-B71B-26B859AA4C35}"/>
              </a:ext>
            </a:extLst>
          </p:cNvPr>
          <p:cNvSpPr/>
          <p:nvPr/>
        </p:nvSpPr>
        <p:spPr>
          <a:xfrm>
            <a:off x="3921760" y="2007219"/>
            <a:ext cx="2262362" cy="45561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867290C-14B2-4342-AAA6-F96569DC1100}"/>
              </a:ext>
            </a:extLst>
          </p:cNvPr>
          <p:cNvSpPr/>
          <p:nvPr/>
        </p:nvSpPr>
        <p:spPr>
          <a:xfrm>
            <a:off x="3921759" y="2007219"/>
            <a:ext cx="7925707" cy="18548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4"/>
          <p:cNvSpPr txBox="1"/>
          <p:nvPr/>
        </p:nvSpPr>
        <p:spPr>
          <a:xfrm>
            <a:off x="2457914" y="821997"/>
            <a:ext cx="7183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Unknown sources contributed the most in all periods. 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65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5" grpId="0"/>
      <p:bldP spid="6" grpId="0" animBg="1"/>
      <p:bldP spid="6" grpId="1" animBg="1"/>
      <p:bldP spid="36" grpId="0" animBg="1"/>
      <p:bldP spid="37" grpId="0" animBg="1"/>
      <p:bldP spid="37" grpId="1" animBg="1"/>
      <p:bldP spid="7" grpId="0" animBg="1"/>
      <p:bldP spid="7" grpId="1" animBg="1"/>
      <p:bldP spid="39" grpId="0" animBg="1"/>
      <p:bldP spid="3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4977" y="832786"/>
            <a:ext cx="11844000" cy="60252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20000"/>
              </a:lnSpc>
            </a:pP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0123" y="821997"/>
            <a:ext cx="2272937" cy="508110"/>
            <a:chOff x="11084" y="1673262"/>
            <a:chExt cx="2272937" cy="508110"/>
          </a:xfrm>
        </p:grpSpPr>
        <p:sp>
          <p:nvSpPr>
            <p:cNvPr id="11" name="TextBox 41"/>
            <p:cNvSpPr txBox="1"/>
            <p:nvPr/>
          </p:nvSpPr>
          <p:spPr>
            <a:xfrm>
              <a:off x="11084" y="1673262"/>
              <a:ext cx="2272937" cy="400110"/>
            </a:xfrm>
            <a:prstGeom prst="rect">
              <a:avLst/>
            </a:prstGeom>
            <a:solidFill>
              <a:srgbClr val="244F72"/>
            </a:solidFill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200"/>
                </a:spcAft>
              </a:pPr>
              <a:r>
                <a:rPr lang="en-US" altLang="zh-CN" sz="2000" b="1" dirty="0">
                  <a:solidFill>
                    <a:prstClr val="white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2.5</a:t>
              </a:r>
              <a:endParaRPr lang="en-US" sz="2000" b="1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3" name="直角三角形 2"/>
            <p:cNvSpPr/>
            <p:nvPr/>
          </p:nvSpPr>
          <p:spPr>
            <a:xfrm rot="16200000" flipH="1">
              <a:off x="47084" y="2037372"/>
              <a:ext cx="108000" cy="180000"/>
            </a:xfrm>
            <a:prstGeom prst="rtTriangle">
              <a:avLst/>
            </a:prstGeom>
            <a:solidFill>
              <a:srgbClr val="183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4"/>
          <p:cNvSpPr txBox="1"/>
          <p:nvPr/>
        </p:nvSpPr>
        <p:spPr>
          <a:xfrm>
            <a:off x="2457914" y="821997"/>
            <a:ext cx="8199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The model simulations are consistent with the measurements.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22"/>
          <p:cNvCxnSpPr/>
          <p:nvPr/>
        </p:nvCxnSpPr>
        <p:spPr>
          <a:xfrm>
            <a:off x="4104995" y="661484"/>
            <a:ext cx="2001982" cy="0"/>
          </a:xfrm>
          <a:prstGeom prst="line">
            <a:avLst/>
          </a:prstGeom>
          <a:ln w="38100">
            <a:solidFill>
              <a:srgbClr val="24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25"/>
          <p:cNvCxnSpPr/>
          <p:nvPr/>
        </p:nvCxnSpPr>
        <p:spPr>
          <a:xfrm>
            <a:off x="6096000" y="661484"/>
            <a:ext cx="2001982" cy="0"/>
          </a:xfrm>
          <a:prstGeom prst="line">
            <a:avLst/>
          </a:prstGeom>
          <a:ln w="38100">
            <a:solidFill>
              <a:srgbClr val="FBCA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9">
            <a:extLst>
              <a:ext uri="{FF2B5EF4-FFF2-40B4-BE49-F238E27FC236}">
                <a16:creationId xmlns:a16="http://schemas.microsoft.com/office/drawing/2014/main" id="{15655753-1AC4-44AC-80EE-6FD2E7DC6091}"/>
              </a:ext>
            </a:extLst>
          </p:cNvPr>
          <p:cNvSpPr txBox="1"/>
          <p:nvPr/>
        </p:nvSpPr>
        <p:spPr>
          <a:xfrm>
            <a:off x="3740802" y="138264"/>
            <a:ext cx="471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000" b="1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800" dirty="0"/>
              <a:t>Results</a:t>
            </a:r>
            <a:endParaRPr lang="zh-CN" altLang="en-US" sz="28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9E05139-A03C-4676-B58A-47B06DF3AA3B}"/>
              </a:ext>
            </a:extLst>
          </p:cNvPr>
          <p:cNvSpPr/>
          <p:nvPr/>
        </p:nvSpPr>
        <p:spPr>
          <a:xfrm>
            <a:off x="499826" y="6218585"/>
            <a:ext cx="3782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train set and test set data of P1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21DEA64-7008-467F-9B3D-F857CB14B3C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16" r="65126"/>
          <a:stretch/>
        </p:blipFill>
        <p:spPr>
          <a:xfrm>
            <a:off x="499826" y="2519520"/>
            <a:ext cx="3648895" cy="355988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93C808C-E14C-4394-9BDA-D36E01AE034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4" t="56016" r="33129"/>
          <a:stretch/>
        </p:blipFill>
        <p:spPr>
          <a:xfrm>
            <a:off x="4403350" y="2505230"/>
            <a:ext cx="3355024" cy="35674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16125E6-0234-44A8-9BF9-778F5C16BA2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3" t="56016"/>
          <a:stretch/>
        </p:blipFill>
        <p:spPr>
          <a:xfrm>
            <a:off x="8097982" y="2483797"/>
            <a:ext cx="3594192" cy="368036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14019207-28DE-4A2F-8EE8-8FAD562AAD73}"/>
              </a:ext>
            </a:extLst>
          </p:cNvPr>
          <p:cNvSpPr/>
          <p:nvPr/>
        </p:nvSpPr>
        <p:spPr>
          <a:xfrm>
            <a:off x="4403350" y="6187329"/>
            <a:ext cx="3647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train set and test set data of P2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C35260D-9F7C-421F-9E74-53C4F7C6591E}"/>
              </a:ext>
            </a:extLst>
          </p:cNvPr>
          <p:cNvSpPr/>
          <p:nvPr/>
        </p:nvSpPr>
        <p:spPr>
          <a:xfrm>
            <a:off x="8409016" y="6220746"/>
            <a:ext cx="3782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train set and test set data of P3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8166FFC-DC18-4F18-921E-5929BD0DDFF5}"/>
              </a:ext>
            </a:extLst>
          </p:cNvPr>
          <p:cNvSpPr txBox="1"/>
          <p:nvPr/>
        </p:nvSpPr>
        <p:spPr>
          <a:xfrm>
            <a:off x="1838960" y="1468134"/>
            <a:ext cx="431393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Meteorological parameters</a:t>
            </a:r>
          </a:p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Air pollutants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Time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A81EBDA2-D1C2-43AD-B545-2D188286DE5B}"/>
              </a:ext>
            </a:extLst>
          </p:cNvPr>
          <p:cNvSpPr/>
          <p:nvPr/>
        </p:nvSpPr>
        <p:spPr>
          <a:xfrm>
            <a:off x="6668032" y="1791002"/>
            <a:ext cx="774031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CC7721A-DB10-427B-A2B8-BB3B1D0E968F}"/>
              </a:ext>
            </a:extLst>
          </p:cNvPr>
          <p:cNvSpPr txBox="1"/>
          <p:nvPr/>
        </p:nvSpPr>
        <p:spPr>
          <a:xfrm>
            <a:off x="7820160" y="1791002"/>
            <a:ext cx="137257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XGBoost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86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6" grpId="0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4977" y="832786"/>
            <a:ext cx="11844000" cy="60252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20000"/>
              </a:lnSpc>
            </a:pP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0123" y="821997"/>
            <a:ext cx="2272937" cy="508110"/>
            <a:chOff x="11084" y="1673262"/>
            <a:chExt cx="2272937" cy="508110"/>
          </a:xfrm>
        </p:grpSpPr>
        <p:sp>
          <p:nvSpPr>
            <p:cNvPr id="11" name="TextBox 41"/>
            <p:cNvSpPr txBox="1"/>
            <p:nvPr/>
          </p:nvSpPr>
          <p:spPr>
            <a:xfrm>
              <a:off x="11084" y="1673262"/>
              <a:ext cx="2272937" cy="400110"/>
            </a:xfrm>
            <a:prstGeom prst="rect">
              <a:avLst/>
            </a:prstGeom>
            <a:solidFill>
              <a:srgbClr val="244F72"/>
            </a:solidFill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200"/>
                </a:spcAft>
              </a:pPr>
              <a:r>
                <a:rPr lang="en-US" altLang="zh-CN" sz="2000" b="1" dirty="0">
                  <a:solidFill>
                    <a:prstClr val="white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2.6</a:t>
              </a:r>
              <a:endParaRPr lang="en-US" sz="2000" b="1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3" name="直角三角形 2"/>
            <p:cNvSpPr/>
            <p:nvPr/>
          </p:nvSpPr>
          <p:spPr>
            <a:xfrm rot="16200000" flipH="1">
              <a:off x="47084" y="2037372"/>
              <a:ext cx="108000" cy="180000"/>
            </a:xfrm>
            <a:prstGeom prst="rtTriangle">
              <a:avLst/>
            </a:prstGeom>
            <a:solidFill>
              <a:srgbClr val="183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4"/>
          <p:cNvSpPr txBox="1"/>
          <p:nvPr/>
        </p:nvSpPr>
        <p:spPr>
          <a:xfrm>
            <a:off x="2457913" y="821997"/>
            <a:ext cx="9460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Photolysis reactions and soil emission may be large sources of HONO.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22"/>
          <p:cNvCxnSpPr/>
          <p:nvPr/>
        </p:nvCxnSpPr>
        <p:spPr>
          <a:xfrm>
            <a:off x="4104995" y="661484"/>
            <a:ext cx="2001982" cy="0"/>
          </a:xfrm>
          <a:prstGeom prst="line">
            <a:avLst/>
          </a:prstGeom>
          <a:ln w="38100">
            <a:solidFill>
              <a:srgbClr val="24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25"/>
          <p:cNvCxnSpPr/>
          <p:nvPr/>
        </p:nvCxnSpPr>
        <p:spPr>
          <a:xfrm>
            <a:off x="6096000" y="661484"/>
            <a:ext cx="2001982" cy="0"/>
          </a:xfrm>
          <a:prstGeom prst="line">
            <a:avLst/>
          </a:prstGeom>
          <a:ln w="38100">
            <a:solidFill>
              <a:srgbClr val="FBCA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9">
            <a:extLst>
              <a:ext uri="{FF2B5EF4-FFF2-40B4-BE49-F238E27FC236}">
                <a16:creationId xmlns:a16="http://schemas.microsoft.com/office/drawing/2014/main" id="{15655753-1AC4-44AC-80EE-6FD2E7DC6091}"/>
              </a:ext>
            </a:extLst>
          </p:cNvPr>
          <p:cNvSpPr txBox="1"/>
          <p:nvPr/>
        </p:nvSpPr>
        <p:spPr>
          <a:xfrm>
            <a:off x="3740802" y="138264"/>
            <a:ext cx="471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000" b="1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800" dirty="0"/>
              <a:t>Results</a:t>
            </a:r>
            <a:endParaRPr lang="zh-CN" altLang="en-US" sz="280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8D5F2C6-0F96-4927-83E8-798440E3B5D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b="42983"/>
          <a:stretch/>
        </p:blipFill>
        <p:spPr>
          <a:xfrm>
            <a:off x="273335" y="1406419"/>
            <a:ext cx="9176063" cy="438969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132EFEC8-C8B9-4896-9FEC-5C08EEC6E8A2}"/>
              </a:ext>
            </a:extLst>
          </p:cNvPr>
          <p:cNvSpPr txBox="1"/>
          <p:nvPr/>
        </p:nvSpPr>
        <p:spPr>
          <a:xfrm>
            <a:off x="9685607" y="2571685"/>
            <a:ext cx="265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Feature importance by SHAP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等腰三角形 23">
            <a:extLst>
              <a:ext uri="{FF2B5EF4-FFF2-40B4-BE49-F238E27FC236}">
                <a16:creationId xmlns:a16="http://schemas.microsoft.com/office/drawing/2014/main" id="{F6228F07-5080-46E7-9483-8F28C7D59123}"/>
              </a:ext>
            </a:extLst>
          </p:cNvPr>
          <p:cNvSpPr/>
          <p:nvPr/>
        </p:nvSpPr>
        <p:spPr>
          <a:xfrm rot="16200000">
            <a:off x="9506107" y="2736666"/>
            <a:ext cx="182283" cy="99936"/>
          </a:xfrm>
          <a:prstGeom prst="triangle">
            <a:avLst/>
          </a:prstGeom>
          <a:solidFill>
            <a:srgbClr val="953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A2D6010-7470-482C-A5D7-7FABFEB12DA7}"/>
              </a:ext>
            </a:extLst>
          </p:cNvPr>
          <p:cNvSpPr/>
          <p:nvPr/>
        </p:nvSpPr>
        <p:spPr>
          <a:xfrm>
            <a:off x="338933" y="1795740"/>
            <a:ext cx="1711936" cy="18228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E78AECE-F45C-4F03-8926-2B13CC485375}"/>
              </a:ext>
            </a:extLst>
          </p:cNvPr>
          <p:cNvSpPr/>
          <p:nvPr/>
        </p:nvSpPr>
        <p:spPr>
          <a:xfrm>
            <a:off x="3249632" y="1593598"/>
            <a:ext cx="2653500" cy="18228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00052EA-6AAD-4CB2-A698-80F7BF59D8FF}"/>
              </a:ext>
            </a:extLst>
          </p:cNvPr>
          <p:cNvSpPr/>
          <p:nvPr/>
        </p:nvSpPr>
        <p:spPr>
          <a:xfrm>
            <a:off x="6288870" y="1570221"/>
            <a:ext cx="2653500" cy="18228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AC7CF37-DCC0-4AE2-98A8-AEAAC09C76B3}"/>
              </a:ext>
            </a:extLst>
          </p:cNvPr>
          <p:cNvSpPr txBox="1"/>
          <p:nvPr/>
        </p:nvSpPr>
        <p:spPr>
          <a:xfrm>
            <a:off x="163023" y="5912009"/>
            <a:ext cx="118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Photo-enhanced heterogeneous reactions of NO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on aerosol and land surfaces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[P1 P2 P3]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D1F0BC1-A4D8-4D1A-9560-F689CE5367C9}"/>
              </a:ext>
            </a:extLst>
          </p:cNvPr>
          <p:cNvSpPr/>
          <p:nvPr/>
        </p:nvSpPr>
        <p:spPr>
          <a:xfrm>
            <a:off x="3316883" y="2509987"/>
            <a:ext cx="1540742" cy="18228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4E3E2CE-F493-4701-B11C-29397351C85D}"/>
              </a:ext>
            </a:extLst>
          </p:cNvPr>
          <p:cNvSpPr/>
          <p:nvPr/>
        </p:nvSpPr>
        <p:spPr>
          <a:xfrm>
            <a:off x="6288870" y="1947659"/>
            <a:ext cx="2022759" cy="18228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E163116-5DCE-4CF4-8D79-53FEC76A734E}"/>
              </a:ext>
            </a:extLst>
          </p:cNvPr>
          <p:cNvSpPr/>
          <p:nvPr/>
        </p:nvSpPr>
        <p:spPr>
          <a:xfrm>
            <a:off x="6428439" y="2894851"/>
            <a:ext cx="2022759" cy="18228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8B1A11D-24E5-473C-8023-795C12B31B38}"/>
              </a:ext>
            </a:extLst>
          </p:cNvPr>
          <p:cNvSpPr txBox="1"/>
          <p:nvPr/>
        </p:nvSpPr>
        <p:spPr>
          <a:xfrm>
            <a:off x="158104" y="6326897"/>
            <a:ext cx="6338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Photolysis of HNO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3(ad)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and pNO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[P2 P3]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D677C36F-2031-4ECF-A419-7463633DA7C8}"/>
              </a:ext>
            </a:extLst>
          </p:cNvPr>
          <p:cNvSpPr/>
          <p:nvPr/>
        </p:nvSpPr>
        <p:spPr>
          <a:xfrm>
            <a:off x="3252277" y="1982174"/>
            <a:ext cx="2022759" cy="16293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45CA21C-14FF-4C18-8242-0F4BCA3F4CA6}"/>
              </a:ext>
            </a:extLst>
          </p:cNvPr>
          <p:cNvSpPr txBox="1"/>
          <p:nvPr/>
        </p:nvSpPr>
        <p:spPr>
          <a:xfrm>
            <a:off x="6774582" y="6312119"/>
            <a:ext cx="3991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Soil emission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  [P2 P3]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79AB960-8B4A-458C-AEEE-A690C53E9877}"/>
              </a:ext>
            </a:extLst>
          </p:cNvPr>
          <p:cNvSpPr/>
          <p:nvPr/>
        </p:nvSpPr>
        <p:spPr>
          <a:xfrm>
            <a:off x="6496772" y="2142812"/>
            <a:ext cx="2022759" cy="18228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58F66D3-8728-4220-A38C-FA03378F39EF}"/>
              </a:ext>
            </a:extLst>
          </p:cNvPr>
          <p:cNvSpPr/>
          <p:nvPr/>
        </p:nvSpPr>
        <p:spPr>
          <a:xfrm>
            <a:off x="3418454" y="2170377"/>
            <a:ext cx="2022759" cy="18228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83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 animBg="1"/>
      <p:bldP spid="39" grpId="1" animBg="1"/>
      <p:bldP spid="40" grpId="0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4000" y="832786"/>
            <a:ext cx="11844000" cy="60252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20000"/>
              </a:lnSpc>
            </a:pP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1461" y="896854"/>
            <a:ext cx="2272937" cy="508110"/>
            <a:chOff x="11084" y="1673262"/>
            <a:chExt cx="2272937" cy="508110"/>
          </a:xfrm>
        </p:grpSpPr>
        <p:sp>
          <p:nvSpPr>
            <p:cNvPr id="11" name="TextBox 41"/>
            <p:cNvSpPr txBox="1"/>
            <p:nvPr/>
          </p:nvSpPr>
          <p:spPr>
            <a:xfrm>
              <a:off x="11084" y="1673262"/>
              <a:ext cx="2272937" cy="400110"/>
            </a:xfrm>
            <a:prstGeom prst="rect">
              <a:avLst/>
            </a:prstGeom>
            <a:solidFill>
              <a:srgbClr val="244F72"/>
            </a:solidFill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200"/>
                </a:spcAft>
              </a:pPr>
              <a:r>
                <a:rPr lang="en-US" altLang="zh-CN" sz="2000" b="1" dirty="0">
                  <a:solidFill>
                    <a:prstClr val="white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2.7</a:t>
              </a:r>
              <a:endParaRPr lang="en-US" sz="2000" b="1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3" name="直角三角形 2"/>
            <p:cNvSpPr/>
            <p:nvPr/>
          </p:nvSpPr>
          <p:spPr>
            <a:xfrm rot="16200000" flipH="1">
              <a:off x="47084" y="2037372"/>
              <a:ext cx="108000" cy="180000"/>
            </a:xfrm>
            <a:prstGeom prst="rtTriangle">
              <a:avLst/>
            </a:prstGeom>
            <a:solidFill>
              <a:srgbClr val="183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4"/>
          <p:cNvSpPr txBox="1"/>
          <p:nvPr/>
        </p:nvSpPr>
        <p:spPr>
          <a:xfrm>
            <a:off x="2354398" y="907305"/>
            <a:ext cx="6008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Unknown sources sharply decrease after adding photolysis reactions and soil emission.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22"/>
          <p:cNvCxnSpPr/>
          <p:nvPr/>
        </p:nvCxnSpPr>
        <p:spPr>
          <a:xfrm>
            <a:off x="4104995" y="725551"/>
            <a:ext cx="2001982" cy="0"/>
          </a:xfrm>
          <a:prstGeom prst="line">
            <a:avLst/>
          </a:prstGeom>
          <a:ln w="38100">
            <a:solidFill>
              <a:srgbClr val="24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25"/>
          <p:cNvCxnSpPr/>
          <p:nvPr/>
        </p:nvCxnSpPr>
        <p:spPr>
          <a:xfrm>
            <a:off x="6096000" y="725551"/>
            <a:ext cx="2001982" cy="0"/>
          </a:xfrm>
          <a:prstGeom prst="line">
            <a:avLst/>
          </a:prstGeom>
          <a:ln w="38100">
            <a:solidFill>
              <a:srgbClr val="FBCA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9">
            <a:extLst>
              <a:ext uri="{FF2B5EF4-FFF2-40B4-BE49-F238E27FC236}">
                <a16:creationId xmlns:a16="http://schemas.microsoft.com/office/drawing/2014/main" id="{1F5ACD31-299C-453E-AD83-CC5130630F21}"/>
              </a:ext>
            </a:extLst>
          </p:cNvPr>
          <p:cNvSpPr txBox="1"/>
          <p:nvPr/>
        </p:nvSpPr>
        <p:spPr>
          <a:xfrm>
            <a:off x="3740802" y="138264"/>
            <a:ext cx="471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000" b="1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800" dirty="0"/>
              <a:t>Results</a:t>
            </a:r>
            <a:endParaRPr lang="zh-CN" altLang="en-US" sz="2800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BDEF1CC-C01F-4963-8F8D-D36AAD0F47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347" b="25645"/>
          <a:stretch/>
        </p:blipFill>
        <p:spPr>
          <a:xfrm>
            <a:off x="709737" y="1668808"/>
            <a:ext cx="6293486" cy="3913037"/>
          </a:xfrm>
          <a:prstGeom prst="rect">
            <a:avLst/>
          </a:prstGeom>
        </p:spPr>
      </p:pic>
      <p:sp>
        <p:nvSpPr>
          <p:cNvPr id="12" name="箭头: 右弧形 11">
            <a:extLst>
              <a:ext uri="{FF2B5EF4-FFF2-40B4-BE49-F238E27FC236}">
                <a16:creationId xmlns:a16="http://schemas.microsoft.com/office/drawing/2014/main" id="{C1DF568E-DAC9-4C3B-840D-8512B1A8C615}"/>
              </a:ext>
            </a:extLst>
          </p:cNvPr>
          <p:cNvSpPr/>
          <p:nvPr/>
        </p:nvSpPr>
        <p:spPr>
          <a:xfrm rot="20352222">
            <a:off x="6177866" y="2579545"/>
            <a:ext cx="477287" cy="141713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C06AD03-6762-4736-AF72-9C57EAF53679}"/>
              </a:ext>
            </a:extLst>
          </p:cNvPr>
          <p:cNvSpPr txBox="1"/>
          <p:nvPr/>
        </p:nvSpPr>
        <p:spPr>
          <a:xfrm>
            <a:off x="6293494" y="3083067"/>
            <a:ext cx="77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93%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5422758-8C95-4819-ADD9-039F051222DB}"/>
              </a:ext>
            </a:extLst>
          </p:cNvPr>
          <p:cNvSpPr txBox="1"/>
          <p:nvPr/>
        </p:nvSpPr>
        <p:spPr>
          <a:xfrm>
            <a:off x="171461" y="5477602"/>
            <a:ext cx="8091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P3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HONO budgets 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came to balance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after adding all the new sources.</a:t>
            </a:r>
            <a:endParaRPr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4547C75-01F7-494A-B4CA-A43D577F2403}"/>
              </a:ext>
            </a:extLst>
          </p:cNvPr>
          <p:cNvSpPr txBox="1"/>
          <p:nvPr/>
        </p:nvSpPr>
        <p:spPr>
          <a:xfrm>
            <a:off x="171461" y="5833570"/>
            <a:ext cx="8091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P2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There were 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still large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unknown sources in the summer period.</a:t>
            </a:r>
            <a:endParaRPr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5256989-9062-41C9-963E-AAEEB2C002E2}"/>
              </a:ext>
            </a:extLst>
          </p:cNvPr>
          <p:cNvSpPr txBox="1"/>
          <p:nvPr/>
        </p:nvSpPr>
        <p:spPr>
          <a:xfrm>
            <a:off x="171461" y="6216260"/>
            <a:ext cx="8091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P1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U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nknown sources were 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fully explained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during strict control policy.</a:t>
            </a:r>
            <a:endParaRPr lang="zh-CN" altLang="en-US" dirty="0"/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E6814457-2BBA-40A0-AB70-D3F766ECA4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54"/>
          <a:stretch/>
        </p:blipFill>
        <p:spPr>
          <a:xfrm>
            <a:off x="8321164" y="896854"/>
            <a:ext cx="3789375" cy="5892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886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22"/>
          <p:cNvCxnSpPr/>
          <p:nvPr/>
        </p:nvCxnSpPr>
        <p:spPr>
          <a:xfrm>
            <a:off x="6318008" y="647878"/>
            <a:ext cx="2001982" cy="0"/>
          </a:xfrm>
          <a:prstGeom prst="line">
            <a:avLst/>
          </a:prstGeom>
          <a:ln w="38100">
            <a:solidFill>
              <a:srgbClr val="24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25"/>
          <p:cNvCxnSpPr/>
          <p:nvPr/>
        </p:nvCxnSpPr>
        <p:spPr>
          <a:xfrm>
            <a:off x="8309013" y="647878"/>
            <a:ext cx="2001982" cy="0"/>
          </a:xfrm>
          <a:prstGeom prst="line">
            <a:avLst/>
          </a:prstGeom>
          <a:ln w="38100">
            <a:solidFill>
              <a:srgbClr val="FBCA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9"/>
          <p:cNvSpPr txBox="1"/>
          <p:nvPr/>
        </p:nvSpPr>
        <p:spPr>
          <a:xfrm>
            <a:off x="5622274" y="45706"/>
            <a:ext cx="537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000" b="1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800" dirty="0"/>
              <a:t>Conclusions &amp; Implications</a:t>
            </a:r>
            <a:endParaRPr lang="zh-CN" altLang="en-US" sz="2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26AE082-A7DC-481B-BE17-54939C09ED9D}"/>
              </a:ext>
            </a:extLst>
          </p:cNvPr>
          <p:cNvSpPr txBox="1"/>
          <p:nvPr/>
        </p:nvSpPr>
        <p:spPr>
          <a:xfrm>
            <a:off x="5762723" y="3865737"/>
            <a:ext cx="6060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 </a:t>
            </a:r>
            <a:r>
              <a:rPr lang="en-US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As the prevention and control policy became less strict and more regular, the increase in human activities will significantly promote 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HONO's direct emissions</a:t>
            </a:r>
            <a:r>
              <a:rPr lang="en-US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69A1C83-D6B0-4232-8986-957FCD56FEAE}"/>
              </a:ext>
            </a:extLst>
          </p:cNvPr>
          <p:cNvSpPr txBox="1"/>
          <p:nvPr/>
        </p:nvSpPr>
        <p:spPr>
          <a:xfrm>
            <a:off x="5762723" y="5066066"/>
            <a:ext cx="60602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 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oil emission </a:t>
            </a:r>
            <a:r>
              <a:rPr lang="en-US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sources in summer are significantly strengthened in the early morning, while the contributions of 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photo-enhanced heterogenous reactions of NO</a:t>
            </a:r>
            <a:r>
              <a:rPr lang="en-US" altLang="zh-CN" sz="1800" baseline="-25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and photolysis of pNO</a:t>
            </a:r>
            <a:r>
              <a:rPr lang="en-US" altLang="zh-CN" sz="1800" baseline="-25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is only half of spring.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78E80F6-42B8-4418-9C65-D75C557D70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9" t="32432" b="7978"/>
          <a:stretch/>
        </p:blipFill>
        <p:spPr>
          <a:xfrm>
            <a:off x="6245359" y="917868"/>
            <a:ext cx="4371524" cy="27617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D33C08-6EB9-42A4-8D0F-C09F5EA80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3" y="8578"/>
            <a:ext cx="4902304" cy="684942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77F92677-4068-4AB7-9E1F-EF86EE6E147B}"/>
              </a:ext>
            </a:extLst>
          </p:cNvPr>
          <p:cNvSpPr txBox="1"/>
          <p:nvPr/>
        </p:nvSpPr>
        <p:spPr>
          <a:xfrm>
            <a:off x="1260514" y="3356468"/>
            <a:ext cx="996969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 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achine learning and SHAP technology combined can be used to optimize 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existing atmospheric chemical models</a:t>
            </a:r>
            <a:r>
              <a:rPr lang="en-US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41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9727" cy="5127812"/>
          </a:xfrm>
          <a:prstGeom prst="rect">
            <a:avLst/>
          </a:prstGeom>
        </p:spPr>
      </p:pic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9357638" y="338950"/>
          <a:ext cx="1897082" cy="784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2" name="CorelDRAW" r:id="rId5" imgW="880201" imgH="363312" progId="CorelDraw.Graphic.17">
                  <p:embed/>
                </p:oleObj>
              </mc:Choice>
              <mc:Fallback>
                <p:oleObj name="CorelDRAW" r:id="rId5" imgW="880201" imgH="363312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57638" y="338950"/>
                        <a:ext cx="1897082" cy="784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412595" y="3168885"/>
            <a:ext cx="6842125" cy="1338187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 baseline="-250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 baseline="-250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 baseline="-250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 baseline="-250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 baseline="-250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 baseline="-250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 baseline="-250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 baseline="-250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10000"/>
              </a:lnSpc>
              <a:spcBef>
                <a:spcPct val="15000"/>
              </a:spcBef>
            </a:pPr>
            <a:r>
              <a:rPr lang="en-US" altLang="zh-CN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Any corrections and comments are appreciated!</a:t>
            </a:r>
            <a:endParaRPr lang="zh-CN" altLang="en-US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10000"/>
              </a:lnSpc>
              <a:spcBef>
                <a:spcPct val="15000"/>
              </a:spcBef>
            </a:pPr>
            <a:r>
              <a:rPr lang="en-US" altLang="zh-CN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 you!</a:t>
            </a:r>
            <a:endParaRPr lang="zh-CN" altLang="en-US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334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矩形 99"/>
          <p:cNvSpPr/>
          <p:nvPr/>
        </p:nvSpPr>
        <p:spPr>
          <a:xfrm>
            <a:off x="163023" y="1492593"/>
            <a:ext cx="11844000" cy="51924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20000"/>
              </a:lnSpc>
            </a:pP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22"/>
          <p:cNvCxnSpPr/>
          <p:nvPr/>
        </p:nvCxnSpPr>
        <p:spPr>
          <a:xfrm>
            <a:off x="4094018" y="1050386"/>
            <a:ext cx="2001982" cy="0"/>
          </a:xfrm>
          <a:prstGeom prst="line">
            <a:avLst/>
          </a:prstGeom>
          <a:ln w="38100">
            <a:solidFill>
              <a:srgbClr val="24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25"/>
          <p:cNvCxnSpPr/>
          <p:nvPr/>
        </p:nvCxnSpPr>
        <p:spPr>
          <a:xfrm>
            <a:off x="6085023" y="1050386"/>
            <a:ext cx="2001982" cy="0"/>
          </a:xfrm>
          <a:prstGeom prst="line">
            <a:avLst/>
          </a:prstGeom>
          <a:ln w="38100">
            <a:solidFill>
              <a:srgbClr val="FBCA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9"/>
          <p:cNvSpPr txBox="1"/>
          <p:nvPr/>
        </p:nvSpPr>
        <p:spPr>
          <a:xfrm>
            <a:off x="4094019" y="485568"/>
            <a:ext cx="3992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000" b="1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800" dirty="0"/>
              <a:t>Overview</a:t>
            </a:r>
            <a:endParaRPr lang="zh-CN" altLang="en-US" sz="28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FEEDA1E-BFA7-4B87-8D9A-D216071CCB64}"/>
              </a:ext>
            </a:extLst>
          </p:cNvPr>
          <p:cNvSpPr/>
          <p:nvPr/>
        </p:nvSpPr>
        <p:spPr>
          <a:xfrm>
            <a:off x="1122736" y="2480153"/>
            <a:ext cx="1760324" cy="461612"/>
          </a:xfrm>
          <a:prstGeom prst="rect">
            <a:avLst/>
          </a:prstGeom>
        </p:spPr>
        <p:txBody>
          <a:bodyPr wrap="square" lIns="91388" tIns="45694" rIns="91388" bIns="45694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COVID-19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下箭头 15">
            <a:extLst>
              <a:ext uri="{FF2B5EF4-FFF2-40B4-BE49-F238E27FC236}">
                <a16:creationId xmlns:a16="http://schemas.microsoft.com/office/drawing/2014/main" id="{F76EC5C3-F010-4983-B5F3-AB2F3E825625}"/>
              </a:ext>
            </a:extLst>
          </p:cNvPr>
          <p:cNvSpPr/>
          <p:nvPr/>
        </p:nvSpPr>
        <p:spPr>
          <a:xfrm>
            <a:off x="6249270" y="5444672"/>
            <a:ext cx="378889" cy="12485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4" rIns="91388" bIns="45694" spcCol="0"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72A2A5CC-572D-4A5A-B265-940DF9D50881}"/>
              </a:ext>
            </a:extLst>
          </p:cNvPr>
          <p:cNvSpPr/>
          <p:nvPr/>
        </p:nvSpPr>
        <p:spPr>
          <a:xfrm>
            <a:off x="3092558" y="2545392"/>
            <a:ext cx="5902107" cy="41610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E3169A7-FD69-4FD9-83EA-828F72093A22}"/>
              </a:ext>
            </a:extLst>
          </p:cNvPr>
          <p:cNvSpPr/>
          <p:nvPr/>
        </p:nvSpPr>
        <p:spPr>
          <a:xfrm>
            <a:off x="9220785" y="2545392"/>
            <a:ext cx="1848479" cy="461612"/>
          </a:xfrm>
          <a:prstGeom prst="rect">
            <a:avLst/>
          </a:prstGeom>
        </p:spPr>
        <p:txBody>
          <a:bodyPr wrap="square" lIns="91388" tIns="45694" rIns="91388" bIns="45694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Air quality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34062A1-D56E-45F5-B819-8FB03C9F2A49}"/>
              </a:ext>
            </a:extLst>
          </p:cNvPr>
          <p:cNvSpPr/>
          <p:nvPr/>
        </p:nvSpPr>
        <p:spPr>
          <a:xfrm>
            <a:off x="4520261" y="2247457"/>
            <a:ext cx="3857951" cy="400057"/>
          </a:xfrm>
          <a:prstGeom prst="rect">
            <a:avLst/>
          </a:prstGeom>
        </p:spPr>
        <p:txBody>
          <a:bodyPr wrap="square" lIns="91388" tIns="45694" rIns="91388" bIns="45694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changes in human behavior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111C39F-7A21-450C-91CF-6FC51425E73C}"/>
              </a:ext>
            </a:extLst>
          </p:cNvPr>
          <p:cNvSpPr/>
          <p:nvPr/>
        </p:nvSpPr>
        <p:spPr>
          <a:xfrm>
            <a:off x="1183284" y="4975021"/>
            <a:ext cx="1347607" cy="461612"/>
          </a:xfrm>
          <a:prstGeom prst="rect">
            <a:avLst/>
          </a:prstGeom>
        </p:spPr>
        <p:txBody>
          <a:bodyPr wrap="square" lIns="91388" tIns="45694" rIns="91388" bIns="45694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HONO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2F8329D-C241-46DC-8549-36B91F44E12C}"/>
              </a:ext>
            </a:extLst>
          </p:cNvPr>
          <p:cNvSpPr/>
          <p:nvPr/>
        </p:nvSpPr>
        <p:spPr>
          <a:xfrm>
            <a:off x="4157788" y="4955652"/>
            <a:ext cx="4527811" cy="461612"/>
          </a:xfrm>
          <a:prstGeom prst="rect">
            <a:avLst/>
          </a:prstGeom>
        </p:spPr>
        <p:txBody>
          <a:bodyPr wrap="square" lIns="91388" tIns="45694" rIns="91388" bIns="45694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hydroxyl radicals (OH)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箭头: 直角上 22">
            <a:extLst>
              <a:ext uri="{FF2B5EF4-FFF2-40B4-BE49-F238E27FC236}">
                <a16:creationId xmlns:a16="http://schemas.microsoft.com/office/drawing/2014/main" id="{99CC701E-D82B-4F37-AAF6-2FFDEFB76887}"/>
              </a:ext>
            </a:extLst>
          </p:cNvPr>
          <p:cNvSpPr/>
          <p:nvPr/>
        </p:nvSpPr>
        <p:spPr>
          <a:xfrm>
            <a:off x="7799942" y="3038880"/>
            <a:ext cx="2811198" cy="2195359"/>
          </a:xfrm>
          <a:prstGeom prst="bentUpArrow">
            <a:avLst>
              <a:gd name="adj1" fmla="val 9233"/>
              <a:gd name="adj2" fmla="val 11090"/>
              <a:gd name="adj3" fmla="val 17258"/>
            </a:avLst>
          </a:prstGeom>
          <a:solidFill>
            <a:srgbClr val="FFC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CF82BF77-E315-4305-888A-950455727FE1}"/>
              </a:ext>
            </a:extLst>
          </p:cNvPr>
          <p:cNvSpPr/>
          <p:nvPr/>
        </p:nvSpPr>
        <p:spPr>
          <a:xfrm>
            <a:off x="2397464" y="5026205"/>
            <a:ext cx="1760324" cy="43536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C4D8B3A-C723-463A-8838-71FFE6B84B43}"/>
              </a:ext>
            </a:extLst>
          </p:cNvPr>
          <p:cNvSpPr/>
          <p:nvPr/>
        </p:nvSpPr>
        <p:spPr>
          <a:xfrm>
            <a:off x="2435157" y="4727848"/>
            <a:ext cx="1620622" cy="400057"/>
          </a:xfrm>
          <a:prstGeom prst="rect">
            <a:avLst/>
          </a:prstGeom>
        </p:spPr>
        <p:txBody>
          <a:bodyPr wrap="square" lIns="91388" tIns="45694" rIns="91388" bIns="45694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precursor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3CD63D7-5955-47F4-BF93-33C1266667D3}"/>
              </a:ext>
            </a:extLst>
          </p:cNvPr>
          <p:cNvSpPr/>
          <p:nvPr/>
        </p:nvSpPr>
        <p:spPr>
          <a:xfrm>
            <a:off x="7711949" y="4678653"/>
            <a:ext cx="3075233" cy="1015610"/>
          </a:xfrm>
          <a:prstGeom prst="rect">
            <a:avLst/>
          </a:prstGeom>
        </p:spPr>
        <p:txBody>
          <a:bodyPr wrap="square" lIns="91388" tIns="45694" rIns="91388" bIns="45694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atmospheric </a:t>
            </a: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oxidization capacity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0E2C9188-F66F-4CD8-B0BA-4E1FCF3ED52B}"/>
              </a:ext>
            </a:extLst>
          </p:cNvPr>
          <p:cNvSpPr/>
          <p:nvPr/>
        </p:nvSpPr>
        <p:spPr>
          <a:xfrm>
            <a:off x="1433872" y="2982965"/>
            <a:ext cx="562114" cy="1866541"/>
          </a:xfrm>
          <a:prstGeom prst="downArrow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8BDBFA5-79E7-40F9-8A6D-FFDA06335071}"/>
              </a:ext>
            </a:extLst>
          </p:cNvPr>
          <p:cNvSpPr txBox="1"/>
          <p:nvPr/>
        </p:nvSpPr>
        <p:spPr>
          <a:xfrm>
            <a:off x="1957487" y="3366848"/>
            <a:ext cx="409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6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/>
      <p:bldP spid="20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-7501" y="1180422"/>
            <a:ext cx="11844000" cy="56775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20000"/>
              </a:lnSpc>
            </a:pP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22"/>
          <p:cNvCxnSpPr/>
          <p:nvPr/>
        </p:nvCxnSpPr>
        <p:spPr>
          <a:xfrm>
            <a:off x="4094018" y="1050386"/>
            <a:ext cx="2001982" cy="0"/>
          </a:xfrm>
          <a:prstGeom prst="line">
            <a:avLst/>
          </a:prstGeom>
          <a:ln w="38100">
            <a:solidFill>
              <a:srgbClr val="24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25"/>
          <p:cNvCxnSpPr/>
          <p:nvPr/>
        </p:nvCxnSpPr>
        <p:spPr>
          <a:xfrm>
            <a:off x="6085023" y="1050386"/>
            <a:ext cx="2001982" cy="0"/>
          </a:xfrm>
          <a:prstGeom prst="line">
            <a:avLst/>
          </a:prstGeom>
          <a:ln w="38100">
            <a:solidFill>
              <a:srgbClr val="FBCA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9"/>
          <p:cNvSpPr txBox="1"/>
          <p:nvPr/>
        </p:nvSpPr>
        <p:spPr>
          <a:xfrm>
            <a:off x="3946680" y="447110"/>
            <a:ext cx="4182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000" b="1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800" dirty="0"/>
              <a:t>Overview</a:t>
            </a:r>
            <a:endParaRPr lang="zh-CN" altLang="en-US" sz="2800" dirty="0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5BB4309-308B-49AB-B2F7-4F843709EDB0}"/>
              </a:ext>
            </a:extLst>
          </p:cNvPr>
          <p:cNvGrpSpPr/>
          <p:nvPr/>
        </p:nvGrpSpPr>
        <p:grpSpPr>
          <a:xfrm>
            <a:off x="1691146" y="1214763"/>
            <a:ext cx="8446706" cy="3830243"/>
            <a:chOff x="0" y="1347614"/>
            <a:chExt cx="6581774" cy="2984571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62474198-55A1-498D-995D-981532B3E0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/>
            <a:stretch/>
          </p:blipFill>
          <p:spPr>
            <a:xfrm>
              <a:off x="0" y="1347614"/>
              <a:ext cx="6581774" cy="2984571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B4543C3-D72B-4487-B399-1ADB48DCB595}"/>
                </a:ext>
              </a:extLst>
            </p:cNvPr>
            <p:cNvSpPr txBox="1"/>
            <p:nvPr/>
          </p:nvSpPr>
          <p:spPr>
            <a:xfrm>
              <a:off x="4023968" y="3953245"/>
              <a:ext cx="24922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31.03°N</a:t>
              </a:r>
              <a:r>
                <a:rPr lang="zh-CN" altLang="zh-CN" sz="1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1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121.45°E</a:t>
              </a:r>
              <a:r>
                <a:rPr lang="zh-CN" altLang="zh-CN" sz="1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1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height </a:t>
              </a:r>
              <a:r>
                <a:rPr lang="en-US" altLang="zh-CN" sz="1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~50 m</a:t>
              </a:r>
              <a:endParaRPr lang="zh-CN" altLang="en-US" sz="1100" dirty="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072277A-C310-4D0A-B512-E09A0CA37A92}"/>
                </a:ext>
              </a:extLst>
            </p:cNvPr>
            <p:cNvSpPr txBox="1"/>
            <p:nvPr/>
          </p:nvSpPr>
          <p:spPr>
            <a:xfrm>
              <a:off x="4320859" y="1477851"/>
              <a:ext cx="1980541" cy="359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Suburban Site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D78545F2-D489-4221-98FC-677DDE53FA60}"/>
              </a:ext>
            </a:extLst>
          </p:cNvPr>
          <p:cNvSpPr txBox="1"/>
          <p:nvPr/>
        </p:nvSpPr>
        <p:spPr>
          <a:xfrm>
            <a:off x="419006" y="4814453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May 2020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2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P1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DD56759-C07F-442B-9DFE-EAED5991D62D}"/>
              </a:ext>
            </a:extLst>
          </p:cNvPr>
          <p:cNvSpPr txBox="1"/>
          <p:nvPr/>
        </p:nvSpPr>
        <p:spPr>
          <a:xfrm>
            <a:off x="3177343" y="4800708"/>
            <a:ext cx="5002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August ~ September 2020 (P2)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929D247-F1EF-447C-A9AF-6F8DC532860E}"/>
              </a:ext>
            </a:extLst>
          </p:cNvPr>
          <p:cNvSpPr txBox="1"/>
          <p:nvPr/>
        </p:nvSpPr>
        <p:spPr>
          <a:xfrm>
            <a:off x="8374511" y="4738134"/>
            <a:ext cx="3906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April ~ May 2021 (P3)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左大括号 29">
            <a:extLst>
              <a:ext uri="{FF2B5EF4-FFF2-40B4-BE49-F238E27FC236}">
                <a16:creationId xmlns:a16="http://schemas.microsoft.com/office/drawing/2014/main" id="{F386ACAB-C81A-49C7-BC0F-FCFF72147ED8}"/>
              </a:ext>
            </a:extLst>
          </p:cNvPr>
          <p:cNvSpPr/>
          <p:nvPr/>
        </p:nvSpPr>
        <p:spPr>
          <a:xfrm rot="16200000">
            <a:off x="2497662" y="3809336"/>
            <a:ext cx="830995" cy="3722520"/>
          </a:xfrm>
          <a:prstGeom prst="leftBrace">
            <a:avLst>
              <a:gd name="adj1" fmla="val 111372"/>
              <a:gd name="adj2" fmla="val 4972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8E81987-4160-4CB9-96CD-7CC9481FBB30}"/>
              </a:ext>
            </a:extLst>
          </p:cNvPr>
          <p:cNvSpPr txBox="1"/>
          <p:nvPr/>
        </p:nvSpPr>
        <p:spPr>
          <a:xfrm>
            <a:off x="178983" y="6049638"/>
            <a:ext cx="8769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same prevention and control stage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during COVID-19</a:t>
            </a: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but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 seasons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左大括号 32">
            <a:extLst>
              <a:ext uri="{FF2B5EF4-FFF2-40B4-BE49-F238E27FC236}">
                <a16:creationId xmlns:a16="http://schemas.microsoft.com/office/drawing/2014/main" id="{517276DE-D326-47D1-A602-AF5C0948D3DA}"/>
              </a:ext>
            </a:extLst>
          </p:cNvPr>
          <p:cNvSpPr/>
          <p:nvPr/>
        </p:nvSpPr>
        <p:spPr>
          <a:xfrm rot="16200000">
            <a:off x="5559526" y="1617096"/>
            <a:ext cx="266259" cy="7522227"/>
          </a:xfrm>
          <a:prstGeom prst="leftBrace">
            <a:avLst>
              <a:gd name="adj1" fmla="val 141794"/>
              <a:gd name="adj2" fmla="val 8996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F27F08B-66A1-4CDA-A3A9-ACB58B923274}"/>
              </a:ext>
            </a:extLst>
          </p:cNvPr>
          <p:cNvSpPr txBox="1"/>
          <p:nvPr/>
        </p:nvSpPr>
        <p:spPr>
          <a:xfrm>
            <a:off x="7592508" y="5619376"/>
            <a:ext cx="3722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same season </a:t>
            </a: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but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 control phases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96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1939" y="943102"/>
            <a:ext cx="11844000" cy="59148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20000"/>
              </a:lnSpc>
            </a:pPr>
            <a:r>
              <a:rPr lang="zh-CN" altLang="en-US" sz="140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来源：</a:t>
            </a:r>
            <a:r>
              <a:rPr lang="en-US" sz="140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Nature Education Knowledge, 2010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1244782"/>
            <a:ext cx="2272937" cy="508110"/>
            <a:chOff x="11084" y="1673262"/>
            <a:chExt cx="2272937" cy="508110"/>
          </a:xfrm>
        </p:grpSpPr>
        <p:sp>
          <p:nvSpPr>
            <p:cNvPr id="11" name="TextBox 41"/>
            <p:cNvSpPr txBox="1"/>
            <p:nvPr/>
          </p:nvSpPr>
          <p:spPr>
            <a:xfrm>
              <a:off x="11084" y="1673262"/>
              <a:ext cx="2272937" cy="400110"/>
            </a:xfrm>
            <a:prstGeom prst="rect">
              <a:avLst/>
            </a:prstGeom>
            <a:solidFill>
              <a:srgbClr val="244F72"/>
            </a:solidFill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200"/>
                </a:spcAft>
              </a:pPr>
              <a:r>
                <a:rPr lang="en-US" altLang="zh-CN" sz="2000" b="1" dirty="0">
                  <a:solidFill>
                    <a:prstClr val="white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1.1</a:t>
              </a:r>
              <a:endParaRPr lang="en-US" sz="2000" b="1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3" name="直角三角形 2"/>
            <p:cNvSpPr/>
            <p:nvPr/>
          </p:nvSpPr>
          <p:spPr>
            <a:xfrm rot="16200000" flipH="1">
              <a:off x="47084" y="2037372"/>
              <a:ext cx="108000" cy="180000"/>
            </a:xfrm>
            <a:prstGeom prst="rtTriangle">
              <a:avLst/>
            </a:prstGeom>
            <a:solidFill>
              <a:srgbClr val="183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4"/>
          <p:cNvSpPr txBox="1"/>
          <p:nvPr/>
        </p:nvSpPr>
        <p:spPr>
          <a:xfrm>
            <a:off x="2361696" y="1244782"/>
            <a:ext cx="6759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HONO </a:t>
            </a:r>
            <a:r>
              <a:rPr lang="en-US" altLang="zh-CN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sources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 and 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sinks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 in different environments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22"/>
          <p:cNvCxnSpPr/>
          <p:nvPr/>
        </p:nvCxnSpPr>
        <p:spPr>
          <a:xfrm>
            <a:off x="4104995" y="722472"/>
            <a:ext cx="2001982" cy="0"/>
          </a:xfrm>
          <a:prstGeom prst="line">
            <a:avLst/>
          </a:prstGeom>
          <a:ln w="38100">
            <a:solidFill>
              <a:srgbClr val="24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25"/>
          <p:cNvCxnSpPr/>
          <p:nvPr/>
        </p:nvCxnSpPr>
        <p:spPr>
          <a:xfrm>
            <a:off x="6096000" y="722472"/>
            <a:ext cx="2001982" cy="0"/>
          </a:xfrm>
          <a:prstGeom prst="line">
            <a:avLst/>
          </a:prstGeom>
          <a:ln w="38100">
            <a:solidFill>
              <a:srgbClr val="FBCA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787D0F23-00D5-4150-A931-59F373E9ED2E}"/>
              </a:ext>
            </a:extLst>
          </p:cNvPr>
          <p:cNvSpPr txBox="1"/>
          <p:nvPr/>
        </p:nvSpPr>
        <p:spPr>
          <a:xfrm>
            <a:off x="3647075" y="171721"/>
            <a:ext cx="489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390"/>
            <a:r>
              <a:rPr lang="en-US" altLang="zh-CN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  <a:endParaRPr lang="zh-CN" altLang="en-US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1281F5B-C674-4277-9496-398B0E77D1B7}"/>
              </a:ext>
            </a:extLst>
          </p:cNvPr>
          <p:cNvSpPr/>
          <p:nvPr/>
        </p:nvSpPr>
        <p:spPr>
          <a:xfrm>
            <a:off x="168894" y="1686409"/>
            <a:ext cx="620419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Direct emissions from the combustion process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4F921378-0288-40E5-A510-869CE730E2FF}"/>
              </a:ext>
            </a:extLst>
          </p:cNvPr>
          <p:cNvSpPr/>
          <p:nvPr/>
        </p:nvSpPr>
        <p:spPr>
          <a:xfrm>
            <a:off x="151939" y="2422556"/>
            <a:ext cx="524470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Homogeneous reaction of NO and OH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89972AD-0601-40C6-80A4-B4A06EACEE27}"/>
              </a:ext>
            </a:extLst>
          </p:cNvPr>
          <p:cNvSpPr/>
          <p:nvPr/>
        </p:nvSpPr>
        <p:spPr>
          <a:xfrm>
            <a:off x="180000" y="3203151"/>
            <a:ext cx="59973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Heterogenous conversions of NO</a:t>
            </a:r>
            <a:r>
              <a:rPr lang="en-US" altLang="zh-CN" sz="2000" baseline="-25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to HONO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5784AB28-B502-44FE-9514-9D9053897AAC}"/>
              </a:ext>
            </a:extLst>
          </p:cNvPr>
          <p:cNvSpPr txBox="1"/>
          <p:nvPr/>
        </p:nvSpPr>
        <p:spPr>
          <a:xfrm>
            <a:off x="726593" y="2033611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vehicle emission, biomass burning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CDAB39B2-7AAD-4659-9A13-CC4682AECB2B}"/>
              </a:ext>
            </a:extLst>
          </p:cNvPr>
          <p:cNvSpPr txBox="1"/>
          <p:nvPr/>
        </p:nvSpPr>
        <p:spPr>
          <a:xfrm>
            <a:off x="726132" y="2814206"/>
            <a:ext cx="4811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NO + OH 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HONO         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8DE19392-AC63-49DC-AEE5-142D06E311DC}"/>
              </a:ext>
            </a:extLst>
          </p:cNvPr>
          <p:cNvSpPr txBox="1"/>
          <p:nvPr/>
        </p:nvSpPr>
        <p:spPr>
          <a:xfrm>
            <a:off x="732239" y="3594946"/>
            <a:ext cx="4822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on aerosol surfaces, ground surfaces </a:t>
            </a:r>
          </a:p>
          <a:p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(dark or photo-enhanced)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12665838-E9AC-4A0B-85A8-598F4BE419C1}"/>
              </a:ext>
            </a:extLst>
          </p:cNvPr>
          <p:cNvSpPr/>
          <p:nvPr/>
        </p:nvSpPr>
        <p:spPr>
          <a:xfrm>
            <a:off x="180000" y="4276342"/>
            <a:ext cx="46606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Photolysis of deposited nitric acid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91DB6B19-2AD9-4186-AA81-96C2D80FFBDB}"/>
              </a:ext>
            </a:extLst>
          </p:cNvPr>
          <p:cNvSpPr txBox="1"/>
          <p:nvPr/>
        </p:nvSpPr>
        <p:spPr>
          <a:xfrm>
            <a:off x="726132" y="4702942"/>
            <a:ext cx="539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HNO</a:t>
            </a:r>
            <a:r>
              <a:rPr lang="en-US" altLang="zh-CN" sz="2000" baseline="-25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3(ad)  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+  </a:t>
            </a:r>
            <a:r>
              <a:rPr lang="en-US" altLang="zh-CN" sz="20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hv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el-GR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λ &lt; 320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nm) 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HONO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920DA1FC-E0D6-4285-A4C0-3BE590847F69}"/>
              </a:ext>
            </a:extLst>
          </p:cNvPr>
          <p:cNvSpPr/>
          <p:nvPr/>
        </p:nvSpPr>
        <p:spPr>
          <a:xfrm>
            <a:off x="180000" y="5045711"/>
            <a:ext cx="434869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⑤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Photolysis of particulate nitrate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01FA2B1E-456A-461B-BD06-14E66E431431}"/>
              </a:ext>
            </a:extLst>
          </p:cNvPr>
          <p:cNvSpPr/>
          <p:nvPr/>
        </p:nvSpPr>
        <p:spPr>
          <a:xfrm>
            <a:off x="196061" y="5466456"/>
            <a:ext cx="212429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⑥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Soil emission</a:t>
            </a:r>
            <a:endPara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A9390882-6B0E-4E3D-8D79-9D8E85431B30}"/>
              </a:ext>
            </a:extLst>
          </p:cNvPr>
          <p:cNvSpPr txBox="1"/>
          <p:nvPr/>
        </p:nvSpPr>
        <p:spPr>
          <a:xfrm>
            <a:off x="695626" y="5830223"/>
            <a:ext cx="5753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chemical equilibrium between NO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‐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and H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direct emission from Ammonia oxidizing bacteria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7A937A5E-6DC3-4B34-98D1-7105E82150E2}"/>
              </a:ext>
            </a:extLst>
          </p:cNvPr>
          <p:cNvSpPr/>
          <p:nvPr/>
        </p:nvSpPr>
        <p:spPr>
          <a:xfrm>
            <a:off x="7520045" y="2211900"/>
            <a:ext cx="298601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Photolysis of HONO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90AD56EF-796E-47BB-B2DF-F8B9982E89E9}"/>
              </a:ext>
            </a:extLst>
          </p:cNvPr>
          <p:cNvSpPr/>
          <p:nvPr/>
        </p:nvSpPr>
        <p:spPr>
          <a:xfrm>
            <a:off x="7520045" y="3526635"/>
            <a:ext cx="308110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Deposition of HONO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8AB384C6-FCE5-439E-8236-86E269D9B011}"/>
              </a:ext>
            </a:extLst>
          </p:cNvPr>
          <p:cNvSpPr/>
          <p:nvPr/>
        </p:nvSpPr>
        <p:spPr>
          <a:xfrm>
            <a:off x="7520045" y="4636575"/>
            <a:ext cx="403347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HONO + OH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 NO</a:t>
            </a:r>
            <a:r>
              <a:rPr lang="en-US" altLang="zh-CN" sz="2000" baseline="-25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 + H</a:t>
            </a:r>
            <a:r>
              <a:rPr lang="en-US" altLang="zh-CN" sz="2000" baseline="-25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008BF06-8003-4F61-A5FD-DABA2B750892}"/>
              </a:ext>
            </a:extLst>
          </p:cNvPr>
          <p:cNvSpPr txBox="1"/>
          <p:nvPr/>
        </p:nvSpPr>
        <p:spPr>
          <a:xfrm>
            <a:off x="7765941" y="2637680"/>
            <a:ext cx="3264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HONO +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hv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NO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OH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86BB3476-683C-45BF-A7CB-2BCC5E69A801}"/>
              </a:ext>
            </a:extLst>
          </p:cNvPr>
          <p:cNvSpPr txBox="1"/>
          <p:nvPr/>
        </p:nvSpPr>
        <p:spPr>
          <a:xfrm>
            <a:off x="7774483" y="3037790"/>
            <a:ext cx="3264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09:00~12:00, 94%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72B264F2-A52B-494E-8161-30576CC65145}"/>
              </a:ext>
            </a:extLst>
          </p:cNvPr>
          <p:cNvSpPr txBox="1"/>
          <p:nvPr/>
        </p:nvSpPr>
        <p:spPr>
          <a:xfrm>
            <a:off x="7774483" y="3934785"/>
            <a:ext cx="3930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major loss way in the morning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03451DBA-991D-4872-B2EE-AEF12DD8DEA2}"/>
              </a:ext>
            </a:extLst>
          </p:cNvPr>
          <p:cNvSpPr txBox="1"/>
          <p:nvPr/>
        </p:nvSpPr>
        <p:spPr>
          <a:xfrm>
            <a:off x="7843753" y="5036685"/>
            <a:ext cx="3930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contributing a little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510C9DF-D54C-4C8F-ABE8-62EFE997F945}"/>
              </a:ext>
            </a:extLst>
          </p:cNvPr>
          <p:cNvSpPr txBox="1"/>
          <p:nvPr/>
        </p:nvSpPr>
        <p:spPr>
          <a:xfrm>
            <a:off x="8730940" y="6060251"/>
            <a:ext cx="3264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kern="100" dirty="0">
                <a:solidFill>
                  <a:srgbClr val="21212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Gu, R</a:t>
            </a:r>
            <a:r>
              <a:rPr lang="en-US" altLang="zh-CN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., et al. </a:t>
            </a:r>
            <a:r>
              <a:rPr lang="en-US" altLang="zh-CN" sz="1400" kern="100" dirty="0">
                <a:solidFill>
                  <a:srgbClr val="21212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Sci. Total Environ, 2022;</a:t>
            </a:r>
          </a:p>
          <a:p>
            <a:r>
              <a:rPr lang="en-US" altLang="zh-CN" sz="1400" kern="100" dirty="0" err="1">
                <a:solidFill>
                  <a:srgbClr val="231F2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Su</a:t>
            </a:r>
            <a:r>
              <a:rPr lang="en-US" altLang="zh-CN" sz="1400" kern="100" dirty="0">
                <a:solidFill>
                  <a:srgbClr val="231F2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, H</a:t>
            </a:r>
            <a:r>
              <a:rPr lang="en-US" altLang="zh-CN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., et al. </a:t>
            </a:r>
            <a:r>
              <a:rPr lang="en-US" altLang="zh-CN" sz="1400" kern="100" dirty="0">
                <a:solidFill>
                  <a:srgbClr val="231F2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Science, 2011;</a:t>
            </a:r>
          </a:p>
          <a:p>
            <a:r>
              <a:rPr lang="en-US" altLang="zh-CN" sz="1400" kern="100" dirty="0">
                <a:solidFill>
                  <a:srgbClr val="231F2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Wu, D</a:t>
            </a:r>
            <a:r>
              <a:rPr lang="en-US" altLang="zh-CN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. M., et al. </a:t>
            </a:r>
            <a:r>
              <a:rPr lang="en-US" altLang="zh-CN" sz="1400" kern="100" dirty="0">
                <a:solidFill>
                  <a:srgbClr val="231F2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ISME J, 2019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63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40" grpId="0"/>
      <p:bldP spid="52" grpId="0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5" grpId="0"/>
      <p:bldP spid="66" grpId="0"/>
      <p:bldP spid="6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111100" y="1527310"/>
            <a:ext cx="11844000" cy="51924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20000"/>
              </a:lnSpc>
            </a:pPr>
            <a:r>
              <a:rPr lang="zh-CN" altLang="en-US" sz="140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来源：</a:t>
            </a:r>
            <a:r>
              <a:rPr lang="en-US" sz="140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Nature Education Knowledge, 2010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084" y="1820223"/>
            <a:ext cx="2272937" cy="508110"/>
            <a:chOff x="11084" y="1673262"/>
            <a:chExt cx="2272937" cy="508110"/>
          </a:xfrm>
        </p:grpSpPr>
        <p:sp>
          <p:nvSpPr>
            <p:cNvPr id="11" name="TextBox 41"/>
            <p:cNvSpPr txBox="1"/>
            <p:nvPr/>
          </p:nvSpPr>
          <p:spPr>
            <a:xfrm>
              <a:off x="11084" y="1673262"/>
              <a:ext cx="2272937" cy="400110"/>
            </a:xfrm>
            <a:prstGeom prst="rect">
              <a:avLst/>
            </a:prstGeom>
            <a:solidFill>
              <a:srgbClr val="244F72"/>
            </a:solidFill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200"/>
                </a:spcAft>
              </a:pPr>
              <a:r>
                <a:rPr lang="en-US" altLang="zh-CN" sz="2000" b="1" dirty="0">
                  <a:solidFill>
                    <a:prstClr val="white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1.2</a:t>
              </a:r>
              <a:endParaRPr lang="en-US" sz="2000" b="1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3" name="直角三角形 2"/>
            <p:cNvSpPr/>
            <p:nvPr/>
          </p:nvSpPr>
          <p:spPr>
            <a:xfrm rot="16200000" flipH="1">
              <a:off x="47084" y="2037372"/>
              <a:ext cx="108000" cy="180000"/>
            </a:xfrm>
            <a:prstGeom prst="rtTriangle">
              <a:avLst/>
            </a:prstGeom>
            <a:solidFill>
              <a:srgbClr val="183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</a:endParaRPr>
            </a:p>
          </p:txBody>
        </p:sp>
      </p:grpSp>
      <p:cxnSp>
        <p:nvCxnSpPr>
          <p:cNvPr id="41" name="直接连接符 22"/>
          <p:cNvCxnSpPr/>
          <p:nvPr/>
        </p:nvCxnSpPr>
        <p:spPr>
          <a:xfrm>
            <a:off x="4094018" y="1050386"/>
            <a:ext cx="2001982" cy="0"/>
          </a:xfrm>
          <a:prstGeom prst="line">
            <a:avLst/>
          </a:prstGeom>
          <a:ln w="38100">
            <a:solidFill>
              <a:srgbClr val="24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25"/>
          <p:cNvCxnSpPr/>
          <p:nvPr/>
        </p:nvCxnSpPr>
        <p:spPr>
          <a:xfrm>
            <a:off x="6085023" y="1050386"/>
            <a:ext cx="2001982" cy="0"/>
          </a:xfrm>
          <a:prstGeom prst="line">
            <a:avLst/>
          </a:prstGeom>
          <a:ln w="38100">
            <a:solidFill>
              <a:srgbClr val="FBCA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575C4175-8F5D-4BA5-9BAE-E0D40FF3C7A0}"/>
              </a:ext>
            </a:extLst>
          </p:cNvPr>
          <p:cNvSpPr txBox="1"/>
          <p:nvPr/>
        </p:nvSpPr>
        <p:spPr>
          <a:xfrm>
            <a:off x="3779807" y="549056"/>
            <a:ext cx="489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390"/>
            <a:r>
              <a:rPr lang="en-US" altLang="zh-CN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  <a:endParaRPr lang="zh-CN" altLang="en-US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F51B2EE-F3B2-425D-A88D-CF0880843BDA}"/>
              </a:ext>
            </a:extLst>
          </p:cNvPr>
          <p:cNvSpPr txBox="1"/>
          <p:nvPr/>
        </p:nvSpPr>
        <p:spPr>
          <a:xfrm>
            <a:off x="2373848" y="1836268"/>
            <a:ext cx="609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Machine learning in atmospheric chemistry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C0F67B1-98B3-442E-B0A0-695B813B98AB}"/>
              </a:ext>
            </a:extLst>
          </p:cNvPr>
          <p:cNvSpPr/>
          <p:nvPr/>
        </p:nvSpPr>
        <p:spPr>
          <a:xfrm>
            <a:off x="111596" y="4028972"/>
            <a:ext cx="1240140" cy="7671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AF4AD1B-12FE-468A-906C-02F156513648}"/>
              </a:ext>
            </a:extLst>
          </p:cNvPr>
          <p:cNvSpPr txBox="1"/>
          <p:nvPr/>
        </p:nvSpPr>
        <p:spPr>
          <a:xfrm>
            <a:off x="285568" y="4289431"/>
            <a:ext cx="124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sinks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69D38872-9931-4FB1-A397-E3F3531135F2}"/>
              </a:ext>
            </a:extLst>
          </p:cNvPr>
          <p:cNvSpPr/>
          <p:nvPr/>
        </p:nvSpPr>
        <p:spPr>
          <a:xfrm>
            <a:off x="2364672" y="3385876"/>
            <a:ext cx="970183" cy="583861"/>
          </a:xfrm>
          <a:prstGeom prst="ellipse">
            <a:avLst/>
          </a:prstGeom>
          <a:solidFill>
            <a:srgbClr val="EDBFC1"/>
          </a:solidFill>
          <a:ln w="28575">
            <a:solidFill>
              <a:srgbClr val="C6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A92DD2C-41A1-4099-84C8-979A13F18EA4}"/>
              </a:ext>
            </a:extLst>
          </p:cNvPr>
          <p:cNvSpPr txBox="1"/>
          <p:nvPr/>
        </p:nvSpPr>
        <p:spPr>
          <a:xfrm>
            <a:off x="2259813" y="3446975"/>
            <a:ext cx="151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sources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46082F8E-CA21-4102-A329-ABF5B2D80BC0}"/>
              </a:ext>
            </a:extLst>
          </p:cNvPr>
          <p:cNvSpPr/>
          <p:nvPr/>
        </p:nvSpPr>
        <p:spPr>
          <a:xfrm>
            <a:off x="3583742" y="3969737"/>
            <a:ext cx="746620" cy="40011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13529000-FA2C-4C3F-9D4F-0D43D269A2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396347"/>
              </p:ext>
            </p:extLst>
          </p:nvPr>
        </p:nvGraphicFramePr>
        <p:xfrm>
          <a:off x="4389075" y="3166348"/>
          <a:ext cx="2780070" cy="225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2" name="CorelDRAW" r:id="rId5" imgW="1798920" imgH="1450440" progId="CorelDraw.Graphic.21">
                  <p:embed/>
                </p:oleObj>
              </mc:Choice>
              <mc:Fallback>
                <p:oleObj name="CorelDRAW" r:id="rId5" imgW="1798920" imgH="1450440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9075" y="3166348"/>
                        <a:ext cx="2780070" cy="225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箭头: 右 27">
            <a:extLst>
              <a:ext uri="{FF2B5EF4-FFF2-40B4-BE49-F238E27FC236}">
                <a16:creationId xmlns:a16="http://schemas.microsoft.com/office/drawing/2014/main" id="{320E5717-2F7C-41E0-8374-E9C59542C3D4}"/>
              </a:ext>
            </a:extLst>
          </p:cNvPr>
          <p:cNvSpPr/>
          <p:nvPr/>
        </p:nvSpPr>
        <p:spPr>
          <a:xfrm>
            <a:off x="7306037" y="3969737"/>
            <a:ext cx="746620" cy="40011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0517C3CB-B9FB-4DEB-A3A1-18800421D5D4}"/>
              </a:ext>
            </a:extLst>
          </p:cNvPr>
          <p:cNvSpPr/>
          <p:nvPr/>
        </p:nvSpPr>
        <p:spPr>
          <a:xfrm>
            <a:off x="10442406" y="3769490"/>
            <a:ext cx="970183" cy="583861"/>
          </a:xfrm>
          <a:prstGeom prst="ellipse">
            <a:avLst/>
          </a:prstGeom>
          <a:solidFill>
            <a:srgbClr val="EDBFC1"/>
          </a:solidFill>
          <a:ln w="28575">
            <a:solidFill>
              <a:srgbClr val="C6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B8FEA1B-D954-4E8E-8C8B-0E4F122A827A}"/>
              </a:ext>
            </a:extLst>
          </p:cNvPr>
          <p:cNvSpPr txBox="1"/>
          <p:nvPr/>
        </p:nvSpPr>
        <p:spPr>
          <a:xfrm>
            <a:off x="10337547" y="3830589"/>
            <a:ext cx="151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sources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B93803A5-9E79-4F7C-A95E-BD132A0C6032}"/>
              </a:ext>
            </a:extLst>
          </p:cNvPr>
          <p:cNvSpPr/>
          <p:nvPr/>
        </p:nvSpPr>
        <p:spPr>
          <a:xfrm>
            <a:off x="8313431" y="3586249"/>
            <a:ext cx="1240140" cy="7671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9B94FEF-BCDE-4BFE-B805-599ABB25002D}"/>
              </a:ext>
            </a:extLst>
          </p:cNvPr>
          <p:cNvSpPr txBox="1"/>
          <p:nvPr/>
        </p:nvSpPr>
        <p:spPr>
          <a:xfrm>
            <a:off x="8481317" y="3706170"/>
            <a:ext cx="124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sinks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67D07034-3D96-4028-8AC4-857501127933}"/>
              </a:ext>
            </a:extLst>
          </p:cNvPr>
          <p:cNvSpPr/>
          <p:nvPr/>
        </p:nvSpPr>
        <p:spPr>
          <a:xfrm>
            <a:off x="10442406" y="3190623"/>
            <a:ext cx="970183" cy="583861"/>
          </a:xfrm>
          <a:prstGeom prst="ellipse">
            <a:avLst/>
          </a:prstGeom>
          <a:solidFill>
            <a:srgbClr val="EDBFC1"/>
          </a:solidFill>
          <a:ln w="28575">
            <a:solidFill>
              <a:srgbClr val="C6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6423448-630B-475B-9A90-B241462A9313}"/>
              </a:ext>
            </a:extLst>
          </p:cNvPr>
          <p:cNvSpPr txBox="1"/>
          <p:nvPr/>
        </p:nvSpPr>
        <p:spPr>
          <a:xfrm>
            <a:off x="10064524" y="3251720"/>
            <a:ext cx="2462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new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sources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7E701F42-80C3-4E53-B4F3-C251EB82FC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774270"/>
              </p:ext>
            </p:extLst>
          </p:nvPr>
        </p:nvGraphicFramePr>
        <p:xfrm>
          <a:off x="8342787" y="2810251"/>
          <a:ext cx="3200950" cy="2767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3" name="CorelDRAW" r:id="rId7" imgW="3679301" imgH="3181240" progId="CorelDraw.Graphic.21">
                  <p:embed/>
                </p:oleObj>
              </mc:Choice>
              <mc:Fallback>
                <p:oleObj name="CorelDRAW" r:id="rId7" imgW="3679301" imgH="3181240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42787" y="2810251"/>
                        <a:ext cx="3200950" cy="2767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CF0E905B-0A64-46C9-A2BF-80D290B90A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900421"/>
              </p:ext>
            </p:extLst>
          </p:nvPr>
        </p:nvGraphicFramePr>
        <p:xfrm>
          <a:off x="123400" y="2658371"/>
          <a:ext cx="3366148" cy="3099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4" name="CorelDRAW" r:id="rId9" imgW="3708499" imgH="3414729" progId="CorelDraw.Graphic.21">
                  <p:embed/>
                </p:oleObj>
              </mc:Choice>
              <mc:Fallback>
                <p:oleObj name="CorelDRAW" r:id="rId9" imgW="3708499" imgH="3414729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3400" y="2658371"/>
                        <a:ext cx="3366148" cy="3099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爆炸形: 14 pt  12">
            <a:extLst>
              <a:ext uri="{FF2B5EF4-FFF2-40B4-BE49-F238E27FC236}">
                <a16:creationId xmlns:a16="http://schemas.microsoft.com/office/drawing/2014/main" id="{F314BCEA-88F1-40EB-BC56-CB1F336C480E}"/>
              </a:ext>
            </a:extLst>
          </p:cNvPr>
          <p:cNvSpPr/>
          <p:nvPr/>
        </p:nvSpPr>
        <p:spPr>
          <a:xfrm>
            <a:off x="1504409" y="4419943"/>
            <a:ext cx="2872587" cy="1907764"/>
          </a:xfrm>
          <a:prstGeom prst="irregularSeal2">
            <a:avLst/>
          </a:prstGeom>
          <a:solidFill>
            <a:srgbClr val="EDBFC1"/>
          </a:solidFill>
          <a:ln>
            <a:solidFill>
              <a:srgbClr val="C6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901D227-5305-4021-BC54-EFF6BF82E516}"/>
              </a:ext>
            </a:extLst>
          </p:cNvPr>
          <p:cNvSpPr txBox="1"/>
          <p:nvPr/>
        </p:nvSpPr>
        <p:spPr>
          <a:xfrm>
            <a:off x="2212397" y="5114313"/>
            <a:ext cx="2193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Unknown Sources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1611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1" grpId="0" animBg="1"/>
      <p:bldP spid="22" grpId="0"/>
      <p:bldP spid="9" grpId="0" animBg="1"/>
      <p:bldP spid="28" grpId="0" animBg="1"/>
      <p:bldP spid="32" grpId="0" animBg="1"/>
      <p:bldP spid="33" grpId="0"/>
      <p:bldP spid="35" grpId="0" animBg="1"/>
      <p:bldP spid="36" grpId="0"/>
      <p:bldP spid="37" grpId="0" animBg="1"/>
      <p:bldP spid="38" grpId="0"/>
      <p:bldP spid="13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174000" y="1009437"/>
            <a:ext cx="11844000" cy="51924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20000"/>
              </a:lnSpc>
            </a:pPr>
            <a:r>
              <a:rPr lang="zh-CN" altLang="en-US" sz="140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来源：</a:t>
            </a:r>
            <a:r>
              <a:rPr lang="en-US" sz="140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Nature Education Knowledge, 2010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3984" y="1302350"/>
            <a:ext cx="2272937" cy="508110"/>
            <a:chOff x="11084" y="1673262"/>
            <a:chExt cx="2272937" cy="508110"/>
          </a:xfrm>
        </p:grpSpPr>
        <p:sp>
          <p:nvSpPr>
            <p:cNvPr id="11" name="TextBox 41"/>
            <p:cNvSpPr txBox="1"/>
            <p:nvPr/>
          </p:nvSpPr>
          <p:spPr>
            <a:xfrm>
              <a:off x="11084" y="1673262"/>
              <a:ext cx="2272937" cy="400110"/>
            </a:xfrm>
            <a:prstGeom prst="rect">
              <a:avLst/>
            </a:prstGeom>
            <a:solidFill>
              <a:srgbClr val="244F72"/>
            </a:solidFill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200"/>
                </a:spcAft>
              </a:pPr>
              <a:r>
                <a:rPr lang="en-US" altLang="zh-CN" sz="2000" b="1" dirty="0">
                  <a:solidFill>
                    <a:prstClr val="white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1.3</a:t>
              </a:r>
              <a:endParaRPr lang="en-US" sz="2000" b="1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3" name="直角三角形 2"/>
            <p:cNvSpPr/>
            <p:nvPr/>
          </p:nvSpPr>
          <p:spPr>
            <a:xfrm rot="16200000" flipH="1">
              <a:off x="47084" y="2037372"/>
              <a:ext cx="108000" cy="180000"/>
            </a:xfrm>
            <a:prstGeom prst="rtTriangle">
              <a:avLst/>
            </a:prstGeom>
            <a:solidFill>
              <a:srgbClr val="183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</a:endParaRPr>
            </a:p>
          </p:txBody>
        </p:sp>
      </p:grpSp>
      <p:cxnSp>
        <p:nvCxnSpPr>
          <p:cNvPr id="41" name="直接连接符 22"/>
          <p:cNvCxnSpPr/>
          <p:nvPr/>
        </p:nvCxnSpPr>
        <p:spPr>
          <a:xfrm>
            <a:off x="3961286" y="701663"/>
            <a:ext cx="2001982" cy="0"/>
          </a:xfrm>
          <a:prstGeom prst="line">
            <a:avLst/>
          </a:prstGeom>
          <a:ln w="38100">
            <a:solidFill>
              <a:srgbClr val="24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25"/>
          <p:cNvCxnSpPr/>
          <p:nvPr/>
        </p:nvCxnSpPr>
        <p:spPr>
          <a:xfrm>
            <a:off x="5952291" y="701663"/>
            <a:ext cx="2001982" cy="0"/>
          </a:xfrm>
          <a:prstGeom prst="line">
            <a:avLst/>
          </a:prstGeom>
          <a:ln w="38100">
            <a:solidFill>
              <a:srgbClr val="FBCA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575C4175-8F5D-4BA5-9BAE-E0D40FF3C7A0}"/>
              </a:ext>
            </a:extLst>
          </p:cNvPr>
          <p:cNvSpPr txBox="1"/>
          <p:nvPr/>
        </p:nvSpPr>
        <p:spPr>
          <a:xfrm>
            <a:off x="3647075" y="200333"/>
            <a:ext cx="489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390"/>
            <a:r>
              <a:rPr lang="en-US" altLang="zh-CN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Methods</a:t>
            </a:r>
            <a:endParaRPr lang="zh-CN" altLang="en-US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F51B2EE-F3B2-425D-A88D-CF0880843BDA}"/>
              </a:ext>
            </a:extLst>
          </p:cNvPr>
          <p:cNvSpPr txBox="1"/>
          <p:nvPr/>
        </p:nvSpPr>
        <p:spPr>
          <a:xfrm>
            <a:off x="2436747" y="1318395"/>
            <a:ext cx="7926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latin typeface="微软雅黑" pitchFamily="34" charset="-122"/>
                <a:ea typeface="微软雅黑" pitchFamily="34" charset="-122"/>
              </a:rPr>
              <a:t>EXtreme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 Gradient Boosting &amp; </a:t>
            </a:r>
            <a:r>
              <a:rPr lang="en-US" altLang="zh-CN" sz="2000" b="1" dirty="0" err="1">
                <a:latin typeface="微软雅黑" pitchFamily="34" charset="-122"/>
                <a:ea typeface="微软雅黑" pitchFamily="34" charset="-122"/>
              </a:rPr>
              <a:t>SHapley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 Additive </a:t>
            </a:r>
            <a:r>
              <a:rPr lang="en-US" altLang="zh-CN" sz="2000" b="1" dirty="0" err="1">
                <a:latin typeface="微软雅黑" pitchFamily="34" charset="-122"/>
                <a:ea typeface="微软雅黑" pitchFamily="34" charset="-122"/>
              </a:rPr>
              <a:t>exPlanation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51218AA-6456-4617-A61C-57DE46F1BD44}"/>
              </a:ext>
            </a:extLst>
          </p:cNvPr>
          <p:cNvSpPr txBox="1"/>
          <p:nvPr/>
        </p:nvSpPr>
        <p:spPr>
          <a:xfrm>
            <a:off x="432562" y="5053658"/>
            <a:ext cx="5715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Based on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CART regression tree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XGBoost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uses Boosting algorithm to integrate many weak classifiers into a powerful classifier. 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1D478E0-BCBF-4CCF-B53B-95D4C212B8E1}"/>
              </a:ext>
            </a:extLst>
          </p:cNvPr>
          <p:cNvSpPr txBox="1"/>
          <p:nvPr/>
        </p:nvSpPr>
        <p:spPr>
          <a:xfrm>
            <a:off x="6561201" y="5114712"/>
            <a:ext cx="5715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This method distributes the total payoff among players according to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Game Theory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04D6ABCD-40BF-4B67-A4E1-9C89630BD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0" y="1803248"/>
            <a:ext cx="5942667" cy="308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8D509775-3D5C-4799-AEDE-194E29CE2E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016936"/>
              </p:ext>
            </p:extLst>
          </p:nvPr>
        </p:nvGraphicFramePr>
        <p:xfrm>
          <a:off x="6561201" y="2164767"/>
          <a:ext cx="5002620" cy="2642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CorelDRAW" r:id="rId6" imgW="6849616" imgH="3618091" progId="CorelDraw.Graphic.21">
                  <p:embed/>
                </p:oleObj>
              </mc:Choice>
              <mc:Fallback>
                <p:oleObj name="CorelDRAW" r:id="rId6" imgW="6849616" imgH="3618091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61201" y="2164767"/>
                        <a:ext cx="5002620" cy="2642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39D24702-CA7A-44CC-A078-687AB06ADCD1}"/>
              </a:ext>
            </a:extLst>
          </p:cNvPr>
          <p:cNvSpPr txBox="1"/>
          <p:nvPr/>
        </p:nvSpPr>
        <p:spPr>
          <a:xfrm>
            <a:off x="8508126" y="6334147"/>
            <a:ext cx="371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Sources of graphic : </a:t>
            </a:r>
            <a:r>
              <a:rPr lang="en-US" altLang="zh-CN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https://zhuanlan.zhihu.com/p/62670784</a:t>
            </a:r>
            <a:endParaRPr lang="zh-CN" altLang="zh-CN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1612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174000" y="793433"/>
            <a:ext cx="11844000" cy="60645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20000"/>
              </a:lnSpc>
            </a:pPr>
            <a:r>
              <a:rPr lang="zh-CN" altLang="en-US" sz="140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来源：</a:t>
            </a:r>
            <a:r>
              <a:rPr lang="en-US" sz="140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Nature Education Knowledge, 2010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006" y="842157"/>
            <a:ext cx="2272937" cy="579296"/>
            <a:chOff x="11084" y="1673262"/>
            <a:chExt cx="2272937" cy="508110"/>
          </a:xfrm>
        </p:grpSpPr>
        <p:sp>
          <p:nvSpPr>
            <p:cNvPr id="11" name="TextBox 41"/>
            <p:cNvSpPr txBox="1"/>
            <p:nvPr/>
          </p:nvSpPr>
          <p:spPr>
            <a:xfrm>
              <a:off x="11084" y="1673262"/>
              <a:ext cx="2272937" cy="400110"/>
            </a:xfrm>
            <a:prstGeom prst="rect">
              <a:avLst/>
            </a:prstGeom>
            <a:solidFill>
              <a:srgbClr val="244F72"/>
            </a:solidFill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200"/>
                </a:spcAft>
              </a:pPr>
              <a:r>
                <a:rPr lang="en-US" sz="2000" b="1" dirty="0">
                  <a:solidFill>
                    <a:prstClr val="white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2.1</a:t>
              </a:r>
            </a:p>
          </p:txBody>
        </p:sp>
        <p:sp>
          <p:nvSpPr>
            <p:cNvPr id="3" name="直角三角形 2"/>
            <p:cNvSpPr/>
            <p:nvPr/>
          </p:nvSpPr>
          <p:spPr>
            <a:xfrm rot="16200000" flipH="1">
              <a:off x="47084" y="2037372"/>
              <a:ext cx="108000" cy="180000"/>
            </a:xfrm>
            <a:prstGeom prst="rtTriangle">
              <a:avLst/>
            </a:prstGeom>
            <a:solidFill>
              <a:srgbClr val="183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4"/>
          <p:cNvSpPr txBox="1"/>
          <p:nvPr/>
        </p:nvSpPr>
        <p:spPr>
          <a:xfrm>
            <a:off x="2378702" y="842157"/>
            <a:ext cx="686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Concentrations of HONO showed increasing trends.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22"/>
          <p:cNvCxnSpPr/>
          <p:nvPr/>
        </p:nvCxnSpPr>
        <p:spPr>
          <a:xfrm>
            <a:off x="3984437" y="727458"/>
            <a:ext cx="2001982" cy="0"/>
          </a:xfrm>
          <a:prstGeom prst="line">
            <a:avLst/>
          </a:prstGeom>
          <a:ln w="38100">
            <a:solidFill>
              <a:srgbClr val="24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25"/>
          <p:cNvCxnSpPr/>
          <p:nvPr/>
        </p:nvCxnSpPr>
        <p:spPr>
          <a:xfrm>
            <a:off x="5975442" y="727458"/>
            <a:ext cx="2001982" cy="0"/>
          </a:xfrm>
          <a:prstGeom prst="line">
            <a:avLst/>
          </a:prstGeom>
          <a:ln w="38100">
            <a:solidFill>
              <a:srgbClr val="FBCA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9"/>
          <p:cNvSpPr txBox="1"/>
          <p:nvPr/>
        </p:nvSpPr>
        <p:spPr>
          <a:xfrm>
            <a:off x="3740802" y="138264"/>
            <a:ext cx="471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000" b="1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800" dirty="0"/>
              <a:t>Results</a:t>
            </a:r>
            <a:endParaRPr lang="zh-CN" altLang="en-US" sz="28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BBA0B40-BF7D-4353-8C55-F7A236ED7A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88" y="1347046"/>
            <a:ext cx="10910824" cy="551095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D928322-CCF3-463B-9FAF-5FA78C45C569}"/>
              </a:ext>
            </a:extLst>
          </p:cNvPr>
          <p:cNvSpPr txBox="1"/>
          <p:nvPr/>
        </p:nvSpPr>
        <p:spPr>
          <a:xfrm>
            <a:off x="1390565" y="3360386"/>
            <a:ext cx="9802154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average concentrations of HONO in P1, P2 and P3 are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0.29, 0.36 and 0.42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ppb, showing an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increasing trends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According to the standards, the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air quality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 observation periods was identified as ‘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good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’.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528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855" y="832786"/>
            <a:ext cx="11844000" cy="60252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20000"/>
              </a:lnSpc>
            </a:pP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979642"/>
            <a:ext cx="2272937" cy="508110"/>
            <a:chOff x="11084" y="1673262"/>
            <a:chExt cx="2272937" cy="508110"/>
          </a:xfrm>
        </p:grpSpPr>
        <p:sp>
          <p:nvSpPr>
            <p:cNvPr id="11" name="TextBox 41"/>
            <p:cNvSpPr txBox="1"/>
            <p:nvPr/>
          </p:nvSpPr>
          <p:spPr>
            <a:xfrm>
              <a:off x="11084" y="1673262"/>
              <a:ext cx="2272937" cy="400110"/>
            </a:xfrm>
            <a:prstGeom prst="rect">
              <a:avLst/>
            </a:prstGeom>
            <a:solidFill>
              <a:srgbClr val="244F72"/>
            </a:solidFill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200"/>
                </a:spcAft>
              </a:pPr>
              <a:r>
                <a:rPr lang="en-US" altLang="zh-CN" sz="2000" b="1" dirty="0">
                  <a:solidFill>
                    <a:prstClr val="white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2.2</a:t>
              </a:r>
              <a:endParaRPr lang="en-US" sz="2000" b="1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3" name="直角三角形 2"/>
            <p:cNvSpPr/>
            <p:nvPr/>
          </p:nvSpPr>
          <p:spPr>
            <a:xfrm rot="16200000" flipH="1">
              <a:off x="47084" y="2037372"/>
              <a:ext cx="108000" cy="180000"/>
            </a:xfrm>
            <a:prstGeom prst="rtTriangle">
              <a:avLst/>
            </a:prstGeom>
            <a:solidFill>
              <a:srgbClr val="183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4"/>
          <p:cNvSpPr txBox="1"/>
          <p:nvPr/>
        </p:nvSpPr>
        <p:spPr>
          <a:xfrm>
            <a:off x="2361696" y="979642"/>
            <a:ext cx="5927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Different periods showed sharp discrepancy.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22"/>
          <p:cNvCxnSpPr/>
          <p:nvPr/>
        </p:nvCxnSpPr>
        <p:spPr>
          <a:xfrm>
            <a:off x="4104995" y="670148"/>
            <a:ext cx="2001982" cy="0"/>
          </a:xfrm>
          <a:prstGeom prst="line">
            <a:avLst/>
          </a:prstGeom>
          <a:ln w="38100">
            <a:solidFill>
              <a:srgbClr val="24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25"/>
          <p:cNvCxnSpPr/>
          <p:nvPr/>
        </p:nvCxnSpPr>
        <p:spPr>
          <a:xfrm>
            <a:off x="6096000" y="670148"/>
            <a:ext cx="2001982" cy="0"/>
          </a:xfrm>
          <a:prstGeom prst="line">
            <a:avLst/>
          </a:prstGeom>
          <a:ln w="38100">
            <a:solidFill>
              <a:srgbClr val="FBCA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9">
            <a:extLst>
              <a:ext uri="{FF2B5EF4-FFF2-40B4-BE49-F238E27FC236}">
                <a16:creationId xmlns:a16="http://schemas.microsoft.com/office/drawing/2014/main" id="{767A8650-88BC-4C70-8410-DF9D2E6875EE}"/>
              </a:ext>
            </a:extLst>
          </p:cNvPr>
          <p:cNvSpPr txBox="1"/>
          <p:nvPr/>
        </p:nvSpPr>
        <p:spPr>
          <a:xfrm>
            <a:off x="3740802" y="138264"/>
            <a:ext cx="471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000" b="1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800" dirty="0"/>
              <a:t>Results</a:t>
            </a:r>
            <a:endParaRPr lang="zh-CN" altLang="en-US" sz="28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59DA5A1-8BA9-4FE2-B02E-C7CAC40FEB64}"/>
              </a:ext>
            </a:extLst>
          </p:cNvPr>
          <p:cNvSpPr txBox="1"/>
          <p:nvPr/>
        </p:nvSpPr>
        <p:spPr>
          <a:xfrm>
            <a:off x="7954311" y="2220283"/>
            <a:ext cx="3805568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HONO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peaked at 8:00~9:00 in the morning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with peaks of </a:t>
            </a:r>
            <a:r>
              <a:rPr lang="en-US" altLang="zh-CN" sz="2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0.39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0.75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and </a:t>
            </a:r>
            <a:r>
              <a:rPr lang="en-US" altLang="zh-CN" sz="2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0.66 ppb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respectively.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CA2449A-C38A-4B8D-B9CA-864DCBC8AFEE}"/>
              </a:ext>
            </a:extLst>
          </p:cNvPr>
          <p:cNvSpPr txBox="1"/>
          <p:nvPr/>
        </p:nvSpPr>
        <p:spPr>
          <a:xfrm>
            <a:off x="7954311" y="4077475"/>
            <a:ext cx="3994544" cy="1631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Considering the conversion from NO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to HONO, higher value of HONO/NO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could be expected for an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aged air mass 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 the night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E921EF9-E5DB-4788-97EE-54D30C7FF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4" y="1536806"/>
            <a:ext cx="7606311" cy="525208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1EAA550-9AD5-433A-91C6-A439573C5495}"/>
              </a:ext>
            </a:extLst>
          </p:cNvPr>
          <p:cNvSpPr txBox="1"/>
          <p:nvPr/>
        </p:nvSpPr>
        <p:spPr>
          <a:xfrm>
            <a:off x="8593178" y="6480634"/>
            <a:ext cx="3355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Li, X., et al. Atmos. Chem. Phys, 2012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54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4977" y="832786"/>
            <a:ext cx="11844000" cy="60252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20000"/>
              </a:lnSpc>
            </a:pP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0122" y="1134467"/>
            <a:ext cx="2272937" cy="508110"/>
            <a:chOff x="11084" y="1673262"/>
            <a:chExt cx="2272937" cy="508110"/>
          </a:xfrm>
        </p:grpSpPr>
        <p:sp>
          <p:nvSpPr>
            <p:cNvPr id="11" name="TextBox 41"/>
            <p:cNvSpPr txBox="1"/>
            <p:nvPr/>
          </p:nvSpPr>
          <p:spPr>
            <a:xfrm>
              <a:off x="11084" y="1673262"/>
              <a:ext cx="2272937" cy="400110"/>
            </a:xfrm>
            <a:prstGeom prst="rect">
              <a:avLst/>
            </a:prstGeom>
            <a:solidFill>
              <a:srgbClr val="244F72"/>
            </a:solidFill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200"/>
                </a:spcAft>
              </a:pPr>
              <a:r>
                <a:rPr lang="en-US" altLang="zh-CN" sz="2000" b="1" dirty="0">
                  <a:solidFill>
                    <a:prstClr val="white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2.3</a:t>
              </a:r>
              <a:endParaRPr lang="en-US" sz="2000" b="1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  <p:sp>
          <p:nvSpPr>
            <p:cNvPr id="3" name="直角三角形 2"/>
            <p:cNvSpPr/>
            <p:nvPr/>
          </p:nvSpPr>
          <p:spPr>
            <a:xfrm rot="16200000" flipH="1">
              <a:off x="47084" y="2037372"/>
              <a:ext cx="108000" cy="180000"/>
            </a:xfrm>
            <a:prstGeom prst="rtTriangle">
              <a:avLst/>
            </a:prstGeom>
            <a:solidFill>
              <a:srgbClr val="183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</a:endParaRPr>
            </a:p>
          </p:txBody>
        </p:sp>
      </p:grpSp>
      <p:sp>
        <p:nvSpPr>
          <p:cNvPr id="18" name="文本框 4"/>
          <p:cNvSpPr txBox="1"/>
          <p:nvPr/>
        </p:nvSpPr>
        <p:spPr>
          <a:xfrm>
            <a:off x="2457914" y="1134467"/>
            <a:ext cx="3355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Basic HONO budgets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22"/>
          <p:cNvCxnSpPr/>
          <p:nvPr/>
        </p:nvCxnSpPr>
        <p:spPr>
          <a:xfrm>
            <a:off x="4104995" y="661484"/>
            <a:ext cx="2001982" cy="0"/>
          </a:xfrm>
          <a:prstGeom prst="line">
            <a:avLst/>
          </a:prstGeom>
          <a:ln w="38100">
            <a:solidFill>
              <a:srgbClr val="24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25"/>
          <p:cNvCxnSpPr/>
          <p:nvPr/>
        </p:nvCxnSpPr>
        <p:spPr>
          <a:xfrm>
            <a:off x="6096000" y="661484"/>
            <a:ext cx="2001982" cy="0"/>
          </a:xfrm>
          <a:prstGeom prst="line">
            <a:avLst/>
          </a:prstGeom>
          <a:ln w="38100">
            <a:solidFill>
              <a:srgbClr val="FBCA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9">
            <a:extLst>
              <a:ext uri="{FF2B5EF4-FFF2-40B4-BE49-F238E27FC236}">
                <a16:creationId xmlns:a16="http://schemas.microsoft.com/office/drawing/2014/main" id="{15655753-1AC4-44AC-80EE-6FD2E7DC6091}"/>
              </a:ext>
            </a:extLst>
          </p:cNvPr>
          <p:cNvSpPr txBox="1"/>
          <p:nvPr/>
        </p:nvSpPr>
        <p:spPr>
          <a:xfrm>
            <a:off x="3740802" y="138264"/>
            <a:ext cx="471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000" b="1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800" dirty="0"/>
              <a:t>Results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D680002-C018-4CC5-9F0A-08D30ADD7437}"/>
                  </a:ext>
                </a:extLst>
              </p:cNvPr>
              <p:cNvSpPr txBox="1"/>
              <p:nvPr/>
            </p:nvSpPr>
            <p:spPr>
              <a:xfrm>
                <a:off x="1250135" y="1746469"/>
                <a:ext cx="9526565" cy="582082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HONO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</m:sub>
                        </m:sSub>
                      </m:den>
                    </m:f>
                    <m:r>
                      <a:rPr lang="en-US" altLang="zh-CN" sz="2000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=(</m:t>
                    </m:r>
                  </m:oMath>
                </a14:m>
                <a:r>
                  <a:rPr lang="en-US" altLang="zh-CN" sz="2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baseline="-25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NO+OH</a:t>
                </a:r>
                <a:r>
                  <a:rPr lang="en-US" altLang="zh-CN" sz="2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zh-CN" altLang="zh-CN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NO</m:t>
                            </m:r>
                          </m:e>
                          <m:sub>
                            <m:r>
                              <a:rPr lang="en-US" altLang="zh-CN" sz="20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US" altLang="zh-CN" sz="2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 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zh-CN" altLang="zh-CN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NO</m:t>
                            </m:r>
                          </m:e>
                          <m:sub>
                            <m:r>
                              <a:rPr lang="en-US" altLang="zh-CN" sz="20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altLang="zh-CN" sz="20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2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+ </a:t>
                </a:r>
                <a:r>
                  <a:rPr lang="en-US" altLang="zh-CN" sz="2000" dirty="0" err="1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baseline="-25000" dirty="0" err="1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unknown</a:t>
                </a:r>
                <a:r>
                  <a:rPr lang="en-US" altLang="zh-CN" sz="2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 </a:t>
                </a:r>
                <a:r>
                  <a:rPr lang="zh-CN" altLang="zh-CN" sz="2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－ </a:t>
                </a:r>
                <a:r>
                  <a:rPr lang="en-US" altLang="zh-CN" sz="2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(L</a:t>
                </a:r>
                <a:r>
                  <a:rPr lang="en-US" altLang="zh-CN" sz="2000" baseline="-25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HONO+OH</a:t>
                </a:r>
                <a:r>
                  <a:rPr lang="en-US" altLang="zh-CN" sz="2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+ </a:t>
                </a:r>
                <a:r>
                  <a:rPr lang="en-US" altLang="zh-CN" sz="2000" dirty="0" err="1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000" baseline="-25000" dirty="0" err="1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pho</a:t>
                </a:r>
                <a:r>
                  <a:rPr lang="en-US" altLang="zh-CN" sz="2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+ </a:t>
                </a:r>
                <a:r>
                  <a:rPr lang="en-US" altLang="zh-CN" sz="2000" dirty="0" err="1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000" baseline="-25000" dirty="0" err="1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dep</a:t>
                </a:r>
                <a:r>
                  <a:rPr lang="en-US" altLang="zh-CN" sz="2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 + T</a:t>
                </a:r>
                <a:r>
                  <a:rPr lang="en-US" altLang="zh-CN" sz="2000" baseline="-25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</a:t>
                </a:r>
                <a:r>
                  <a:rPr lang="zh-CN" altLang="zh-CN" sz="2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kern="1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 </a:t>
                </a:r>
                <a:endParaRPr lang="zh-CN" altLang="zh-CN" sz="2000" kern="1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D680002-C018-4CC5-9F0A-08D30ADD7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135" y="1746469"/>
                <a:ext cx="9526565" cy="582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E58FEBD-A901-4D36-89B8-08739189C94C}"/>
                  </a:ext>
                </a:extLst>
              </p:cNvPr>
              <p:cNvSpPr txBox="1"/>
              <p:nvPr/>
            </p:nvSpPr>
            <p:spPr>
              <a:xfrm>
                <a:off x="557828" y="2819507"/>
                <a:ext cx="4501455" cy="58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HONO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</m:sub>
                        </m:sSub>
                      </m:den>
                    </m:f>
                    <m:r>
                      <a:rPr lang="en-US" altLang="zh-CN" sz="2000" b="0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=  (HONO</a:t>
                </a:r>
                <a:r>
                  <a:rPr lang="en-US" altLang="zh-CN" sz="2000" baseline="-25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t2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-HONO</a:t>
                </a:r>
                <a:r>
                  <a:rPr lang="en-US" altLang="zh-CN" sz="2000" baseline="-25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t1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/ (t</a:t>
                </a:r>
                <a:r>
                  <a:rPr lang="en-US" altLang="zh-CN" sz="2000" baseline="-25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-t</a:t>
                </a:r>
                <a:r>
                  <a:rPr lang="en-US" altLang="zh-CN" sz="2000" baseline="-25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E58FEBD-A901-4D36-89B8-08739189C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28" y="2819507"/>
                <a:ext cx="4501455" cy="582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80786F8F-75F1-477D-A7F8-F5AB219380F8}"/>
              </a:ext>
            </a:extLst>
          </p:cNvPr>
          <p:cNvSpPr txBox="1"/>
          <p:nvPr/>
        </p:nvSpPr>
        <p:spPr>
          <a:xfrm>
            <a:off x="557829" y="3530810"/>
            <a:ext cx="399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OH+NO =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OH+NO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 [OH] × [NO]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715B7F4-6712-40B6-8443-FCCA531AD7DF}"/>
                  </a:ext>
                </a:extLst>
              </p:cNvPr>
              <p:cNvSpPr txBox="1"/>
              <p:nvPr/>
            </p:nvSpPr>
            <p:spPr>
              <a:xfrm>
                <a:off x="332619" y="4077663"/>
                <a:ext cx="6030931" cy="1001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CN" sz="20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altLang="zh-CN" sz="2000" baseline="-250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m:t>NO</m:t>
                          </m:r>
                          <m:r>
                            <m:rPr>
                              <m:nor/>
                            </m:rPr>
                            <a:rPr lang="en-US" altLang="zh-CN" sz="2000" baseline="-250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m:t>2_</m:t>
                          </m:r>
                          <m:r>
                            <m:rPr>
                              <m:nor/>
                            </m:rPr>
                            <a:rPr lang="en-US" altLang="zh-CN" sz="2000" baseline="-250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m:t>a</m:t>
                          </m:r>
                          <m:r>
                            <a:rPr lang="en-US" altLang="zh-CN" sz="20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zh-CN" sz="2000" i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i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a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NO</m:t>
                          </m:r>
                          <m:r>
                            <a:rPr lang="en-US" altLang="zh-CN" sz="2000" b="0" i="0" baseline="-25000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zh-CN" sz="2000" b="0" i="0" smtClean="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altLang="zh-CN" sz="2000" b="0" i="1" smtClean="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en-US" altLang="zh-CN" sz="2000" i="0" baseline="-2500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2000" i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US" altLang="zh-CN" sz="2000" i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</a:rPr>
                            <m:t>×</m:t>
                          </m:r>
                          <m:sSub>
                            <m:sSubPr>
                              <m:ctrlPr>
                                <a:rPr lang="zh-CN" altLang="zh-CN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i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γ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zh-CN" sz="20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i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NO</m:t>
                                  </m:r>
                                </m:e>
                                <m:sub>
                                  <m:r>
                                    <a:rPr lang="en-US" altLang="zh-CN" sz="2000" i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000" i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i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aerosol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0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CN" sz="2000" i="1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zh-CN" altLang="zh-CN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zh-CN" altLang="zh-CN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i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RT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CN" sz="2000" i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πM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715B7F4-6712-40B6-8443-FCCA531AD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19" y="4077663"/>
                <a:ext cx="6030931" cy="100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885250F-2F17-42F1-8C25-B5A328961E41}"/>
                  </a:ext>
                </a:extLst>
              </p:cNvPr>
              <p:cNvSpPr txBox="1"/>
              <p:nvPr/>
            </p:nvSpPr>
            <p:spPr>
              <a:xfrm>
                <a:off x="145552" y="4826424"/>
                <a:ext cx="5671335" cy="872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zh-CN" sz="2000" baseline="-25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NO</m:t>
                      </m:r>
                      <m:r>
                        <m:rPr>
                          <m:nor/>
                        </m:rPr>
                        <a:rPr lang="en-US" altLang="zh-CN" sz="2000" baseline="-25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2_</m:t>
                      </m:r>
                      <m:r>
                        <m:rPr>
                          <m:nor/>
                        </m:rPr>
                        <a:rPr lang="en-US" altLang="zh-CN" sz="2000" baseline="-25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g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en-US" altLang="zh-CN" sz="2000" i="0" baseline="-250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NO</m:t>
                          </m:r>
                          <m:r>
                            <a:rPr lang="en-US" altLang="zh-CN" sz="2000" b="0" i="0" baseline="-250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zh-CN" sz="2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en-US" altLang="zh-CN" sz="2000" i="0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NO</m:t>
                              </m:r>
                              <m:r>
                                <a:rPr lang="en-US" altLang="zh-CN" sz="2000" i="0" baseline="-25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zh-CN" altLang="zh-CN" sz="2000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，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ground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zh-CN" altLang="zh-CN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8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RT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πM</m:t>
                                      </m:r>
                                    </m:den>
                                  </m:f>
                                </m:e>
                              </m:rad>
                            </m:sub>
                          </m:sSub>
                        </m:num>
                        <m:den>
                          <m:r>
                            <a:rPr lang="en-US" altLang="zh-CN" sz="20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4.2</m:t>
                          </m:r>
                          <m:r>
                            <m:rPr>
                              <m:nor/>
                            </m:rPr>
                            <a:rPr lang="en-US" altLang="zh-CN" sz="2000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altLang="zh-CN" sz="20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BLH</m:t>
                          </m:r>
                        </m:den>
                      </m:f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885250F-2F17-42F1-8C25-B5A328961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52" y="4826424"/>
                <a:ext cx="5671335" cy="872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CF41507E-55D9-480C-933C-0A13784920B2}"/>
              </a:ext>
            </a:extLst>
          </p:cNvPr>
          <p:cNvSpPr txBox="1"/>
          <p:nvPr/>
        </p:nvSpPr>
        <p:spPr>
          <a:xfrm>
            <a:off x="7132720" y="3530810"/>
            <a:ext cx="4750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HONO+OH =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HONO+OH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 [OH] × [HONO]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998C737-DAE6-4603-9AC9-A006C9A2A121}"/>
              </a:ext>
            </a:extLst>
          </p:cNvPr>
          <p:cNvSpPr txBox="1"/>
          <p:nvPr/>
        </p:nvSpPr>
        <p:spPr>
          <a:xfrm>
            <a:off x="7131403" y="4254907"/>
            <a:ext cx="3184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000" baseline="-25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pho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J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HONO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×  [HONO]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581EF36-AD1A-4F75-90C9-C8488C953FA0}"/>
              </a:ext>
            </a:extLst>
          </p:cNvPr>
          <p:cNvSpPr txBox="1"/>
          <p:nvPr/>
        </p:nvSpPr>
        <p:spPr>
          <a:xfrm>
            <a:off x="7131403" y="5117164"/>
            <a:ext cx="4027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000" baseline="-25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dep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Vd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× [HONO] / BLH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D2E603A-7C98-477D-BF6F-EEAAD7971ED0}"/>
              </a:ext>
            </a:extLst>
          </p:cNvPr>
          <p:cNvSpPr txBox="1"/>
          <p:nvPr/>
        </p:nvSpPr>
        <p:spPr>
          <a:xfrm>
            <a:off x="564047" y="5846700"/>
            <a:ext cx="5394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en-US" altLang="zh-CN" sz="2000" baseline="-25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dilution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× ([HONO] - [HONO]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777AFC43-41D9-460F-A518-FE268673188F}"/>
                  </a:ext>
                </a:extLst>
              </p:cNvPr>
              <p:cNvSpPr txBox="1"/>
              <p:nvPr/>
            </p:nvSpPr>
            <p:spPr>
              <a:xfrm>
                <a:off x="1250135" y="4280025"/>
                <a:ext cx="9744634" cy="582082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altLang="zh-CN" sz="2000" baseline="-25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unknown</m:t>
                    </m:r>
                    <m:r>
                      <a:rPr lang="en-US" altLang="zh-CN" sz="2000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HONO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</m:sub>
                        </m:sSub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−</m:t>
                    </m:r>
                    <m:r>
                      <a:rPr lang="en-US" altLang="zh-CN" sz="2000" i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</m:oMath>
                </a14:m>
                <a:r>
                  <a:rPr lang="en-US" altLang="zh-CN" sz="2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000" baseline="-25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NO+OH</a:t>
                </a:r>
                <a:r>
                  <a:rPr lang="en-US" altLang="zh-CN" sz="2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zh-CN" altLang="zh-CN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NO</m:t>
                            </m:r>
                          </m:e>
                          <m:sub>
                            <m:r>
                              <a:rPr lang="en-US" altLang="zh-CN" sz="20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US" altLang="zh-CN" sz="2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 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zh-CN" altLang="zh-CN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NO</m:t>
                            </m:r>
                          </m:e>
                          <m:sub>
                            <m:r>
                              <a:rPr lang="en-US" altLang="zh-CN" sz="20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altLang="zh-CN" sz="20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2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+)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+ </a:t>
                </a:r>
                <a:r>
                  <a:rPr lang="zh-CN" altLang="zh-CN" sz="2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(L</a:t>
                </a:r>
                <a:r>
                  <a:rPr lang="en-US" altLang="zh-CN" sz="2000" baseline="-25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HONO+OH</a:t>
                </a:r>
                <a:r>
                  <a:rPr lang="en-US" altLang="zh-CN" sz="2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+ </a:t>
                </a:r>
                <a:r>
                  <a:rPr lang="en-US" altLang="zh-CN" sz="2000" dirty="0" err="1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000" baseline="-25000" dirty="0" err="1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pho</a:t>
                </a:r>
                <a:r>
                  <a:rPr lang="en-US" altLang="zh-CN" sz="2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+ </a:t>
                </a:r>
                <a:r>
                  <a:rPr lang="en-US" altLang="zh-CN" sz="2000" dirty="0" err="1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000" baseline="-25000" dirty="0" err="1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dep</a:t>
                </a:r>
                <a:r>
                  <a:rPr lang="en-US" altLang="zh-CN" sz="2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 - T</a:t>
                </a:r>
                <a:r>
                  <a:rPr lang="en-US" altLang="zh-CN" sz="2000" baseline="-25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</a:t>
                </a:r>
                <a:r>
                  <a:rPr lang="zh-CN" altLang="zh-CN" sz="20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kern="10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 </a:t>
                </a:r>
                <a:endParaRPr lang="zh-CN" altLang="zh-CN" sz="2000" kern="1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777AFC43-41D9-460F-A518-FE268673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135" y="4280025"/>
                <a:ext cx="9744634" cy="5820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箭头: 下 29">
            <a:extLst>
              <a:ext uri="{FF2B5EF4-FFF2-40B4-BE49-F238E27FC236}">
                <a16:creationId xmlns:a16="http://schemas.microsoft.com/office/drawing/2014/main" id="{4FB810CF-8C06-49C9-8AA2-F1AEE111280C}"/>
              </a:ext>
            </a:extLst>
          </p:cNvPr>
          <p:cNvSpPr/>
          <p:nvPr/>
        </p:nvSpPr>
        <p:spPr>
          <a:xfrm>
            <a:off x="5844562" y="2560892"/>
            <a:ext cx="262415" cy="1516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673FD6B-07D4-4B6E-BEF7-3C5A8EBE2EA0}"/>
              </a:ext>
            </a:extLst>
          </p:cNvPr>
          <p:cNvSpPr txBox="1"/>
          <p:nvPr/>
        </p:nvSpPr>
        <p:spPr>
          <a:xfrm>
            <a:off x="8607056" y="6307843"/>
            <a:ext cx="402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kern="100" dirty="0">
                <a:solidFill>
                  <a:srgbClr val="21212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Cui, L</a:t>
            </a:r>
            <a:r>
              <a:rPr lang="en-US" altLang="zh-CN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. L., et al.</a:t>
            </a:r>
            <a:r>
              <a:rPr lang="en-US" altLang="zh-CN" sz="1400" kern="100" dirty="0">
                <a:solidFill>
                  <a:srgbClr val="21212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Sci. Total Environ, 2018;</a:t>
            </a:r>
          </a:p>
          <a:p>
            <a:r>
              <a:rPr lang="en-US" altLang="zh-CN" sz="14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Gu, R. R., et al. Atmos. Environ, 2020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9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|1.8|1.8|3.8|2.8|4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9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16.9|1.5|14.1|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3.4|1.8|27.3|3.9|3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8|6.6|1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4|5.2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7.3|1.1|16.9|0.9|16.1|10.5|1.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40428</TotalTime>
  <Words>1048</Words>
  <Application>Microsoft Office PowerPoint</Application>
  <PresentationFormat>宽屏</PresentationFormat>
  <Paragraphs>156</Paragraphs>
  <Slides>15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微软雅黑</vt:lpstr>
      <vt:lpstr>微软雅黑</vt:lpstr>
      <vt:lpstr>Arial</vt:lpstr>
      <vt:lpstr>Calibri</vt:lpstr>
      <vt:lpstr>Calibri Light</vt:lpstr>
      <vt:lpstr>Cambria Math</vt:lpstr>
      <vt:lpstr>Times New Roman</vt:lpstr>
      <vt:lpstr>Office 主题</vt:lpstr>
      <vt:lpstr>CorelDRAW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deeplm</dc:creator>
  <cp:lastModifiedBy>王 玥</cp:lastModifiedBy>
  <cp:revision>2247</cp:revision>
  <dcterms:created xsi:type="dcterms:W3CDTF">2015-12-09T07:08:12Z</dcterms:created>
  <dcterms:modified xsi:type="dcterms:W3CDTF">2023-04-24T05:07:34Z</dcterms:modified>
</cp:coreProperties>
</file>