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4.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0.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1.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56" r:id="rId2"/>
    <p:sldId id="257" r:id="rId3"/>
    <p:sldId id="274" r:id="rId4"/>
    <p:sldId id="275" r:id="rId5"/>
    <p:sldId id="269" r:id="rId6"/>
    <p:sldId id="260" r:id="rId7"/>
    <p:sldId id="273" r:id="rId8"/>
    <p:sldId id="265" r:id="rId9"/>
    <p:sldId id="270" r:id="rId10"/>
    <p:sldId id="276" r:id="rId11"/>
    <p:sldId id="277" r:id="rId12"/>
    <p:sldId id="263" r:id="rId13"/>
    <p:sldId id="264" r:id="rId14"/>
    <p:sldId id="259" r:id="rId15"/>
    <p:sldId id="279"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08EDC09-70C3-061E-E5FA-E8038E6287E5}" name="SUJATA KULKARNI" initials="SK" userId="S::s_kulkarni@hy.iitr.ac.in::9b407a12-e699-4344-a88a-ae81289477c3"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BE5ECEE-07E4-4847-9C18-7F2E2475DF73}" v="3" dt="2023-04-26T23:05:34.10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5699" autoAdjust="0"/>
  </p:normalViewPr>
  <p:slideViewPr>
    <p:cSldViewPr snapToGrid="0">
      <p:cViewPr varScale="1">
        <p:scale>
          <a:sx n="63" d="100"/>
          <a:sy n="63" d="100"/>
        </p:scale>
        <p:origin x="2394" y="84"/>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8/10/relationships/authors" Target="authors.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5/10/relationships/revisionInfo" Target="revisionInfo.xml"/></Relationships>
</file>

<file path=ppt/charts/_rels/chart1.xml.rels><?xml version="1.0" encoding="UTF-8" standalone="yes"?>
<Relationships xmlns="http://schemas.openxmlformats.org/package/2006/relationships"><Relationship Id="rId3" Type="http://schemas.openxmlformats.org/officeDocument/2006/relationships/oleObject" Target="file:///C:\Users\sudha\Desktop\dehradun%20data\hourly%20average%20data.csv"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sudha\Desktop\dehradun%20data\hourly%20average%20data.csv"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xlsx"/></Relationships>
</file>

<file path=ppt/charts/_rels/chart4.xml.rels><?xml version="1.0" encoding="UTF-8" standalone="yes"?>
<Relationships xmlns="http://schemas.openxmlformats.org/package/2006/relationships"><Relationship Id="rId3" Type="http://schemas.openxmlformats.org/officeDocument/2006/relationships/oleObject" Target="https://iitracin-my.sharepoint.com/personal/s_dixit_dm_iitr_ac_in/Documents/bathemetry.xlsx"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a:solidFill>
                  <a:schemeClr val="tx1"/>
                </a:solidFill>
              </a:rPr>
              <a:t>Intraday Variation </a:t>
            </a:r>
          </a:p>
        </c:rich>
      </c:tx>
      <c:layout>
        <c:manualLayout>
          <c:xMode val="edge"/>
          <c:yMode val="edge"/>
          <c:x val="0.36118377817346919"/>
          <c:y val="3.7197543842672216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2044278197655758"/>
          <c:y val="0.17460313969394803"/>
          <c:w val="0.81166130333406583"/>
          <c:h val="0.65723109532444091"/>
        </c:manualLayout>
      </c:layout>
      <c:barChart>
        <c:barDir val="col"/>
        <c:grouping val="clustered"/>
        <c:varyColors val="0"/>
        <c:ser>
          <c:idx val="0"/>
          <c:order val="0"/>
          <c:tx>
            <c:strRef>
              <c:f>'hourly average data'!$F$1</c:f>
              <c:strCache>
                <c:ptCount val="1"/>
                <c:pt idx="0">
                  <c:v>ppt_rg4</c:v>
                </c:pt>
              </c:strCache>
            </c:strRef>
          </c:tx>
          <c:spPr>
            <a:solidFill>
              <a:schemeClr val="accent2"/>
            </a:solidFill>
            <a:ln>
              <a:noFill/>
            </a:ln>
            <a:effectLst/>
          </c:spPr>
          <c:invertIfNegative val="0"/>
          <c:cat>
            <c:numRef>
              <c:f>'hourly average data'!$A$2:$A$25</c:f>
              <c:numCache>
                <c:formatCode>General</c:formatCode>
                <c:ptCount val="24"/>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numCache>
            </c:numRef>
          </c:cat>
          <c:val>
            <c:numRef>
              <c:f>'hourly average data'!$F$2:$F$25</c:f>
              <c:numCache>
                <c:formatCode>General</c:formatCode>
                <c:ptCount val="24"/>
                <c:pt idx="0">
                  <c:v>2.653333333</c:v>
                </c:pt>
                <c:pt idx="1">
                  <c:v>0.66666666699999999</c:v>
                </c:pt>
                <c:pt idx="2">
                  <c:v>0.193333333</c:v>
                </c:pt>
                <c:pt idx="3">
                  <c:v>0.133333333</c:v>
                </c:pt>
                <c:pt idx="4">
                  <c:v>0.12666666700000001</c:v>
                </c:pt>
                <c:pt idx="5">
                  <c:v>0.06</c:v>
                </c:pt>
                <c:pt idx="6">
                  <c:v>0.39333333300000001</c:v>
                </c:pt>
                <c:pt idx="7">
                  <c:v>1.6866666669999999</c:v>
                </c:pt>
                <c:pt idx="8">
                  <c:v>0.76</c:v>
                </c:pt>
                <c:pt idx="9">
                  <c:v>1.086666667</c:v>
                </c:pt>
                <c:pt idx="10">
                  <c:v>0.24</c:v>
                </c:pt>
                <c:pt idx="11">
                  <c:v>0.26666666700000002</c:v>
                </c:pt>
                <c:pt idx="12">
                  <c:v>4.6666667000000002E-2</c:v>
                </c:pt>
                <c:pt idx="13">
                  <c:v>0</c:v>
                </c:pt>
                <c:pt idx="14">
                  <c:v>0.04</c:v>
                </c:pt>
                <c:pt idx="15">
                  <c:v>1.6266666670000001</c:v>
                </c:pt>
                <c:pt idx="16">
                  <c:v>1.413333333</c:v>
                </c:pt>
                <c:pt idx="17">
                  <c:v>2.36</c:v>
                </c:pt>
                <c:pt idx="18">
                  <c:v>0.25333333299999999</c:v>
                </c:pt>
                <c:pt idx="19">
                  <c:v>0.1</c:v>
                </c:pt>
                <c:pt idx="20">
                  <c:v>0.306666667</c:v>
                </c:pt>
                <c:pt idx="21">
                  <c:v>1.08</c:v>
                </c:pt>
                <c:pt idx="22">
                  <c:v>0.8</c:v>
                </c:pt>
                <c:pt idx="23">
                  <c:v>0.60645161299999994</c:v>
                </c:pt>
              </c:numCache>
            </c:numRef>
          </c:val>
          <c:extLst>
            <c:ext xmlns:c16="http://schemas.microsoft.com/office/drawing/2014/chart" uri="{C3380CC4-5D6E-409C-BE32-E72D297353CC}">
              <c16:uniqueId val="{00000000-31A1-4AEF-AFE4-75B9BE984CDC}"/>
            </c:ext>
          </c:extLst>
        </c:ser>
        <c:dLbls>
          <c:showLegendKey val="0"/>
          <c:showVal val="0"/>
          <c:showCatName val="0"/>
          <c:showSerName val="0"/>
          <c:showPercent val="0"/>
          <c:showBubbleSize val="0"/>
        </c:dLbls>
        <c:gapWidth val="219"/>
        <c:overlap val="-27"/>
        <c:axId val="809726096"/>
        <c:axId val="809736432"/>
      </c:barChart>
      <c:catAx>
        <c:axId val="809726096"/>
        <c:scaling>
          <c:orientation val="minMax"/>
        </c:scaling>
        <c:delete val="0"/>
        <c:axPos val="b"/>
        <c:title>
          <c:tx>
            <c:rich>
              <a:bodyPr rot="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r>
                  <a:rPr lang="en-US" sz="1200" b="1">
                    <a:solidFill>
                      <a:schemeClr val="tx1"/>
                    </a:solidFill>
                  </a:rPr>
                  <a:t>Time</a:t>
                </a:r>
                <a:r>
                  <a:rPr lang="en-US" sz="1200" b="1" baseline="0">
                    <a:solidFill>
                      <a:schemeClr val="tx1"/>
                    </a:solidFill>
                  </a:rPr>
                  <a:t> in h</a:t>
                </a:r>
                <a:r>
                  <a:rPr lang="en-US" sz="1200" b="1">
                    <a:solidFill>
                      <a:schemeClr val="tx1"/>
                    </a:solidFill>
                  </a:rPr>
                  <a:t>our</a:t>
                </a:r>
              </a:p>
            </c:rich>
          </c:tx>
          <c:overlay val="0"/>
          <c:spPr>
            <a:noFill/>
            <a:ln>
              <a:noFill/>
            </a:ln>
            <a:effectLst/>
          </c:spPr>
          <c:txPr>
            <a:bodyPr rot="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crossAx val="809736432"/>
        <c:crosses val="autoZero"/>
        <c:auto val="1"/>
        <c:lblAlgn val="ctr"/>
        <c:lblOffset val="100"/>
        <c:noMultiLvlLbl val="0"/>
      </c:catAx>
      <c:valAx>
        <c:axId val="80973643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r>
                  <a:rPr lang="en-US" b="1">
                    <a:solidFill>
                      <a:schemeClr val="tx1"/>
                    </a:solidFill>
                  </a:rPr>
                  <a:t>Mean</a:t>
                </a:r>
                <a:r>
                  <a:rPr lang="en-US" b="1" baseline="0">
                    <a:solidFill>
                      <a:schemeClr val="tx1"/>
                    </a:solidFill>
                  </a:rPr>
                  <a:t> Rainfall (mm/</a:t>
                </a:r>
                <a:r>
                  <a:rPr lang="en-US" b="1" baseline="0" err="1">
                    <a:solidFill>
                      <a:schemeClr val="tx1"/>
                    </a:solidFill>
                  </a:rPr>
                  <a:t>hr</a:t>
                </a:r>
                <a:r>
                  <a:rPr lang="en-US" b="1" baseline="0">
                    <a:solidFill>
                      <a:schemeClr val="tx1"/>
                    </a:solidFill>
                  </a:rPr>
                  <a:t>)</a:t>
                </a:r>
                <a:endParaRPr lang="en-US" b="1">
                  <a:solidFill>
                    <a:schemeClr val="tx1"/>
                  </a:solidFill>
                </a:endParaRPr>
              </a:p>
            </c:rich>
          </c:tx>
          <c:overlay val="0"/>
          <c:spPr>
            <a:noFill/>
            <a:ln>
              <a:noFill/>
            </a:ln>
            <a:effectLst/>
          </c:spPr>
          <c:txPr>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crossAx val="809726096"/>
        <c:crosses val="autoZero"/>
        <c:crossBetween val="between"/>
      </c:valAx>
      <c:spPr>
        <a:noFill/>
        <a:ln>
          <a:noFill/>
        </a:ln>
        <a:effectLst/>
      </c:spPr>
    </c:plotArea>
    <c:plotVisOnly val="1"/>
    <c:dispBlanksAs val="gap"/>
    <c:showDLblsOverMax val="0"/>
  </c:chart>
  <c:spPr>
    <a:noFill/>
    <a:ln>
      <a:solidFill>
        <a:schemeClr val="tx1"/>
      </a:solid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dirty="0">
                <a:solidFill>
                  <a:schemeClr val="tx1"/>
                </a:solidFill>
              </a:rPr>
              <a:t>Intraday Variation </a:t>
            </a:r>
          </a:p>
        </c:rich>
      </c:tx>
      <c:layout>
        <c:manualLayout>
          <c:xMode val="edge"/>
          <c:yMode val="edge"/>
          <c:x val="0.30512239167343613"/>
          <c:y val="3.719750483823845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2044285432194626"/>
          <c:y val="0.17460311067795381"/>
          <c:w val="0.81166130333406583"/>
          <c:h val="0.65723109532444091"/>
        </c:manualLayout>
      </c:layout>
      <c:barChart>
        <c:barDir val="col"/>
        <c:grouping val="clustered"/>
        <c:varyColors val="0"/>
        <c:ser>
          <c:idx val="0"/>
          <c:order val="0"/>
          <c:tx>
            <c:strRef>
              <c:f>'hourly average data'!$F$1</c:f>
              <c:strCache>
                <c:ptCount val="1"/>
                <c:pt idx="0">
                  <c:v>ppt_rg4</c:v>
                </c:pt>
              </c:strCache>
            </c:strRef>
          </c:tx>
          <c:spPr>
            <a:solidFill>
              <a:schemeClr val="accent1"/>
            </a:solidFill>
            <a:ln>
              <a:noFill/>
            </a:ln>
            <a:effectLst/>
          </c:spPr>
          <c:invertIfNegative val="0"/>
          <c:cat>
            <c:numRef>
              <c:f>'hourly average data'!$A$2:$A$25</c:f>
              <c:numCache>
                <c:formatCode>General</c:formatCode>
                <c:ptCount val="24"/>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numCache>
            </c:numRef>
          </c:cat>
          <c:val>
            <c:numRef>
              <c:f>'hourly average data'!$F$2:$F$25</c:f>
              <c:numCache>
                <c:formatCode>General</c:formatCode>
                <c:ptCount val="24"/>
                <c:pt idx="0">
                  <c:v>2.653333333</c:v>
                </c:pt>
                <c:pt idx="1">
                  <c:v>0.66666666699999999</c:v>
                </c:pt>
                <c:pt idx="2">
                  <c:v>0.193333333</c:v>
                </c:pt>
                <c:pt idx="3">
                  <c:v>0.133333333</c:v>
                </c:pt>
                <c:pt idx="4">
                  <c:v>0.12666666700000001</c:v>
                </c:pt>
                <c:pt idx="5">
                  <c:v>0.06</c:v>
                </c:pt>
                <c:pt idx="6">
                  <c:v>0.39333333300000001</c:v>
                </c:pt>
                <c:pt idx="7">
                  <c:v>1.6866666669999999</c:v>
                </c:pt>
                <c:pt idx="8">
                  <c:v>0.76</c:v>
                </c:pt>
                <c:pt idx="9">
                  <c:v>1.086666667</c:v>
                </c:pt>
                <c:pt idx="10">
                  <c:v>0.24</c:v>
                </c:pt>
                <c:pt idx="11">
                  <c:v>0.26666666700000002</c:v>
                </c:pt>
                <c:pt idx="12">
                  <c:v>4.6666667000000002E-2</c:v>
                </c:pt>
                <c:pt idx="13">
                  <c:v>0</c:v>
                </c:pt>
                <c:pt idx="14">
                  <c:v>0.04</c:v>
                </c:pt>
                <c:pt idx="15">
                  <c:v>1.6266666670000001</c:v>
                </c:pt>
                <c:pt idx="16">
                  <c:v>1.413333333</c:v>
                </c:pt>
                <c:pt idx="17">
                  <c:v>2.36</c:v>
                </c:pt>
                <c:pt idx="18">
                  <c:v>0.25333333299999999</c:v>
                </c:pt>
                <c:pt idx="19">
                  <c:v>0.1</c:v>
                </c:pt>
                <c:pt idx="20">
                  <c:v>0.306666667</c:v>
                </c:pt>
                <c:pt idx="21">
                  <c:v>1.08</c:v>
                </c:pt>
                <c:pt idx="22">
                  <c:v>0.8</c:v>
                </c:pt>
                <c:pt idx="23">
                  <c:v>0.60645161299999994</c:v>
                </c:pt>
              </c:numCache>
            </c:numRef>
          </c:val>
          <c:extLst>
            <c:ext xmlns:c16="http://schemas.microsoft.com/office/drawing/2014/chart" uri="{C3380CC4-5D6E-409C-BE32-E72D297353CC}">
              <c16:uniqueId val="{00000000-AD0E-4069-8E49-A5D5CDE067F8}"/>
            </c:ext>
          </c:extLst>
        </c:ser>
        <c:dLbls>
          <c:showLegendKey val="0"/>
          <c:showVal val="0"/>
          <c:showCatName val="0"/>
          <c:showSerName val="0"/>
          <c:showPercent val="0"/>
          <c:showBubbleSize val="0"/>
        </c:dLbls>
        <c:gapWidth val="219"/>
        <c:overlap val="-27"/>
        <c:axId val="809726096"/>
        <c:axId val="809736432"/>
      </c:barChart>
      <c:catAx>
        <c:axId val="809726096"/>
        <c:scaling>
          <c:orientation val="minMax"/>
        </c:scaling>
        <c:delete val="0"/>
        <c:axPos val="b"/>
        <c:title>
          <c:tx>
            <c:rich>
              <a:bodyPr rot="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r>
                  <a:rPr lang="en-US" sz="1200" b="1" dirty="0"/>
                  <a:t>hour</a:t>
                </a:r>
              </a:p>
            </c:rich>
          </c:tx>
          <c:overlay val="0"/>
          <c:spPr>
            <a:noFill/>
            <a:ln>
              <a:noFill/>
            </a:ln>
            <a:effectLst/>
          </c:spPr>
          <c:txPr>
            <a:bodyPr rot="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09736432"/>
        <c:crosses val="autoZero"/>
        <c:auto val="1"/>
        <c:lblAlgn val="ctr"/>
        <c:lblOffset val="100"/>
        <c:noMultiLvlLbl val="0"/>
      </c:catAx>
      <c:valAx>
        <c:axId val="80973643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r>
                  <a:rPr lang="en-US" b="1"/>
                  <a:t>Mean</a:t>
                </a:r>
                <a:r>
                  <a:rPr lang="en-US" b="1" baseline="0"/>
                  <a:t> Rainfall (mm/hr)</a:t>
                </a:r>
                <a:endParaRPr lang="en-US" b="1"/>
              </a:p>
            </c:rich>
          </c:tx>
          <c:overlay val="0"/>
          <c:spPr>
            <a:noFill/>
            <a:ln>
              <a:noFill/>
            </a:ln>
            <a:effectLst/>
          </c:spPr>
          <c:txPr>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09726096"/>
        <c:crosses val="autoZero"/>
        <c:crossBetween val="between"/>
      </c:valAx>
      <c:spPr>
        <a:noFill/>
        <a:ln>
          <a:noFill/>
        </a:ln>
        <a:effectLst/>
      </c:spPr>
    </c:plotArea>
    <c:plotVisOnly val="1"/>
    <c:dispBlanksAs val="gap"/>
    <c:showDLblsOverMax val="0"/>
  </c:chart>
  <c:spPr>
    <a:noFill/>
    <a:ln>
      <a:solidFill>
        <a:schemeClr val="tx1"/>
      </a:solid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4070165767610353E-2"/>
          <c:y val="2.8247746492271901E-2"/>
          <c:w val="0.85727133125959754"/>
          <c:h val="0.84643258365090202"/>
        </c:manualLayout>
      </c:layout>
      <c:scatterChart>
        <c:scatterStyle val="lineMarker"/>
        <c:varyColors val="0"/>
        <c:ser>
          <c:idx val="0"/>
          <c:order val="0"/>
          <c:spPr>
            <a:ln w="19050" cap="rnd">
              <a:solidFill>
                <a:srgbClr val="4472C4"/>
              </a:solidFill>
              <a:round/>
            </a:ln>
            <a:effectLst/>
          </c:spPr>
          <c:marker>
            <c:symbol val="circle"/>
            <c:size val="5"/>
            <c:spPr>
              <a:solidFill>
                <a:schemeClr val="accent1"/>
              </a:solidFill>
              <a:ln w="9525">
                <a:solidFill>
                  <a:schemeClr val="accent1"/>
                </a:solidFill>
              </a:ln>
              <a:effectLst/>
            </c:spPr>
          </c:marker>
          <c:xVal>
            <c:numRef>
              <c:f>Gandhiram!$J$2:$J$16</c:f>
              <c:numCache>
                <c:formatCode>General</c:formatCode>
                <c:ptCount val="15"/>
                <c:pt idx="0">
                  <c:v>0</c:v>
                </c:pt>
                <c:pt idx="1">
                  <c:v>0.15</c:v>
                </c:pt>
                <c:pt idx="2">
                  <c:v>2.5499999999999998</c:v>
                </c:pt>
                <c:pt idx="3">
                  <c:v>3.2</c:v>
                </c:pt>
                <c:pt idx="4">
                  <c:v>5.25</c:v>
                </c:pt>
                <c:pt idx="5">
                  <c:v>7.95</c:v>
                </c:pt>
                <c:pt idx="6">
                  <c:v>11.95</c:v>
                </c:pt>
                <c:pt idx="7">
                  <c:v>13.15</c:v>
                </c:pt>
                <c:pt idx="8">
                  <c:v>14.15</c:v>
                </c:pt>
                <c:pt idx="9">
                  <c:v>15.55</c:v>
                </c:pt>
                <c:pt idx="10">
                  <c:v>16.75</c:v>
                </c:pt>
                <c:pt idx="11">
                  <c:v>19.75</c:v>
                </c:pt>
                <c:pt idx="12">
                  <c:v>22.45</c:v>
                </c:pt>
                <c:pt idx="13">
                  <c:v>22.75</c:v>
                </c:pt>
                <c:pt idx="14">
                  <c:v>24.75</c:v>
                </c:pt>
              </c:numCache>
            </c:numRef>
          </c:xVal>
          <c:yVal>
            <c:numRef>
              <c:f>Gandhiram!$L$2:$L$16</c:f>
              <c:numCache>
                <c:formatCode>General</c:formatCode>
                <c:ptCount val="15"/>
                <c:pt idx="0">
                  <c:v>3.82</c:v>
                </c:pt>
                <c:pt idx="1">
                  <c:v>3.6399999999999997</c:v>
                </c:pt>
                <c:pt idx="2">
                  <c:v>3.5</c:v>
                </c:pt>
                <c:pt idx="3">
                  <c:v>1.4699999999999998</c:v>
                </c:pt>
                <c:pt idx="4">
                  <c:v>0.42999999999999972</c:v>
                </c:pt>
                <c:pt idx="5">
                  <c:v>0.46999999999999975</c:v>
                </c:pt>
                <c:pt idx="6">
                  <c:v>0.2799999999999998</c:v>
                </c:pt>
                <c:pt idx="7">
                  <c:v>0.10999999999999988</c:v>
                </c:pt>
                <c:pt idx="8">
                  <c:v>0</c:v>
                </c:pt>
                <c:pt idx="9">
                  <c:v>6.999999999999984E-2</c:v>
                </c:pt>
                <c:pt idx="10">
                  <c:v>0.22999999999999998</c:v>
                </c:pt>
                <c:pt idx="11">
                  <c:v>0.5299999999999998</c:v>
                </c:pt>
                <c:pt idx="12">
                  <c:v>0.48</c:v>
                </c:pt>
                <c:pt idx="13">
                  <c:v>2.5199999999999996</c:v>
                </c:pt>
                <c:pt idx="14">
                  <c:v>4.5199999999999996</c:v>
                </c:pt>
              </c:numCache>
            </c:numRef>
          </c:yVal>
          <c:smooth val="0"/>
          <c:extLst>
            <c:ext xmlns:c16="http://schemas.microsoft.com/office/drawing/2014/chart" uri="{C3380CC4-5D6E-409C-BE32-E72D297353CC}">
              <c16:uniqueId val="{00000000-3F8F-4620-89AC-2713A6ADC262}"/>
            </c:ext>
          </c:extLst>
        </c:ser>
        <c:dLbls>
          <c:showLegendKey val="0"/>
          <c:showVal val="0"/>
          <c:showCatName val="0"/>
          <c:showSerName val="0"/>
          <c:showPercent val="0"/>
          <c:showBubbleSize val="0"/>
        </c:dLbls>
        <c:axId val="1875971232"/>
        <c:axId val="1875971648"/>
      </c:scatterChart>
      <c:valAx>
        <c:axId val="1875971232"/>
        <c:scaling>
          <c:orientation val="minMax"/>
          <c:max val="25"/>
        </c:scaling>
        <c:delete val="0"/>
        <c:axPos val="b"/>
        <c:title>
          <c:tx>
            <c:rich>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r>
                  <a:rPr lang="en-US" sz="1000" b="1" dirty="0">
                    <a:solidFill>
                      <a:schemeClr val="tx1"/>
                    </a:solidFill>
                    <a:effectLst/>
                  </a:rPr>
                  <a:t>Width</a:t>
                </a:r>
                <a:r>
                  <a:rPr lang="en-US" sz="1000" b="1" baseline="0" dirty="0">
                    <a:solidFill>
                      <a:schemeClr val="tx1"/>
                    </a:solidFill>
                    <a:effectLst/>
                  </a:rPr>
                  <a:t> (m)</a:t>
                </a:r>
                <a:endParaRPr lang="en-US" sz="1000" b="1" dirty="0">
                  <a:solidFill>
                    <a:schemeClr val="tx1"/>
                  </a:solidFill>
                  <a:effectLst/>
                </a:endParaRP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ysClr val="windowText" lastClr="000000"/>
            </a:solidFill>
            <a:round/>
          </a:ln>
          <a:effectLst/>
        </c:spPr>
        <c:txPr>
          <a:bodyPr rot="-60000000" spcFirstLastPara="1" vertOverflow="ellipsis" vert="horz" wrap="square" anchor="ctr" anchorCtr="1"/>
          <a:lstStyle/>
          <a:p>
            <a:pPr>
              <a:defRPr sz="900" b="1" i="0" u="none" strike="noStrike" kern="1200" baseline="0">
                <a:solidFill>
                  <a:schemeClr val="tx1"/>
                </a:solidFill>
                <a:latin typeface="+mn-lt"/>
                <a:ea typeface="+mn-ea"/>
                <a:cs typeface="+mn-cs"/>
              </a:defRPr>
            </a:pPr>
            <a:endParaRPr lang="en-US"/>
          </a:p>
        </c:txPr>
        <c:crossAx val="1875971648"/>
        <c:crosses val="autoZero"/>
        <c:crossBetween val="midCat"/>
      </c:valAx>
      <c:valAx>
        <c:axId val="1875971648"/>
        <c:scaling>
          <c:orientation val="minMax"/>
          <c:max val="6"/>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b="1" dirty="0">
                    <a:solidFill>
                      <a:schemeClr val="tx1"/>
                    </a:solidFill>
                  </a:rPr>
                  <a:t>Depth (m)</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ysClr val="windowText" lastClr="000000"/>
            </a:solidFill>
            <a:round/>
          </a:ln>
          <a:effectLst/>
        </c:spPr>
        <c:txPr>
          <a:bodyPr rot="-60000000" spcFirstLastPara="1" vertOverflow="ellipsis" vert="horz" wrap="square" anchor="ctr" anchorCtr="1"/>
          <a:lstStyle/>
          <a:p>
            <a:pPr>
              <a:defRPr sz="900" b="1" i="0" u="none" strike="noStrike" kern="1200" baseline="0">
                <a:solidFill>
                  <a:schemeClr val="tx1"/>
                </a:solidFill>
                <a:latin typeface="+mn-lt"/>
                <a:ea typeface="+mn-ea"/>
                <a:cs typeface="+mn-cs"/>
              </a:defRPr>
            </a:pPr>
            <a:endParaRPr lang="en-US"/>
          </a:p>
        </c:txPr>
        <c:crossAx val="1875971232"/>
        <c:crosses val="autoZero"/>
        <c:crossBetween val="midCat"/>
      </c:valAx>
      <c:spPr>
        <a:noFill/>
        <a:ln>
          <a:solidFill>
            <a:sysClr val="windowText" lastClr="000000"/>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947581827517978"/>
          <c:y val="2.1741637472104128E-2"/>
          <c:w val="0.84145157772751633"/>
          <c:h val="0.82423356481192889"/>
        </c:manualLayout>
      </c:layout>
      <c:scatterChart>
        <c:scatterStyle val="lineMarker"/>
        <c:varyColors val="0"/>
        <c:ser>
          <c:idx val="0"/>
          <c:order val="0"/>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'DIG oFFICE'!$L$2:$L$11</c:f>
              <c:numCache>
                <c:formatCode>General</c:formatCode>
                <c:ptCount val="10"/>
                <c:pt idx="0">
                  <c:v>0</c:v>
                </c:pt>
                <c:pt idx="1">
                  <c:v>1.05</c:v>
                </c:pt>
                <c:pt idx="2">
                  <c:v>2.4500000000000002</c:v>
                </c:pt>
                <c:pt idx="3">
                  <c:v>3.4</c:v>
                </c:pt>
                <c:pt idx="4">
                  <c:v>5.3</c:v>
                </c:pt>
                <c:pt idx="5">
                  <c:v>7.25</c:v>
                </c:pt>
                <c:pt idx="6">
                  <c:v>9.1999999999999993</c:v>
                </c:pt>
                <c:pt idx="7">
                  <c:v>11</c:v>
                </c:pt>
                <c:pt idx="8">
                  <c:v>11.75</c:v>
                </c:pt>
                <c:pt idx="9">
                  <c:v>12.5</c:v>
                </c:pt>
              </c:numCache>
            </c:numRef>
          </c:xVal>
          <c:yVal>
            <c:numRef>
              <c:f>'DIG oFFICE'!$O$2:$O$11</c:f>
              <c:numCache>
                <c:formatCode>General</c:formatCode>
                <c:ptCount val="10"/>
                <c:pt idx="0">
                  <c:v>3.585</c:v>
                </c:pt>
                <c:pt idx="1">
                  <c:v>0</c:v>
                </c:pt>
                <c:pt idx="2">
                  <c:v>0.14500000000000002</c:v>
                </c:pt>
                <c:pt idx="3">
                  <c:v>9.4999999999999973E-2</c:v>
                </c:pt>
                <c:pt idx="4">
                  <c:v>7.4999999999999956E-2</c:v>
                </c:pt>
                <c:pt idx="5">
                  <c:v>4.4999999999999929E-2</c:v>
                </c:pt>
                <c:pt idx="6">
                  <c:v>0.47499999999999987</c:v>
                </c:pt>
                <c:pt idx="7">
                  <c:v>7.4999999999999956E-2</c:v>
                </c:pt>
                <c:pt idx="8">
                  <c:v>0.10499999999999998</c:v>
                </c:pt>
                <c:pt idx="9">
                  <c:v>3.7350000000000003</c:v>
                </c:pt>
              </c:numCache>
            </c:numRef>
          </c:yVal>
          <c:smooth val="0"/>
          <c:extLst>
            <c:ext xmlns:c16="http://schemas.microsoft.com/office/drawing/2014/chart" uri="{C3380CC4-5D6E-409C-BE32-E72D297353CC}">
              <c16:uniqueId val="{00000000-E82E-43D3-B495-6412E245381C}"/>
            </c:ext>
          </c:extLst>
        </c:ser>
        <c:dLbls>
          <c:showLegendKey val="0"/>
          <c:showVal val="0"/>
          <c:showCatName val="0"/>
          <c:showSerName val="0"/>
          <c:showPercent val="0"/>
          <c:showBubbleSize val="0"/>
        </c:dLbls>
        <c:axId val="1960669232"/>
        <c:axId val="1960673392"/>
      </c:scatterChart>
      <c:valAx>
        <c:axId val="1960669232"/>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b="1" dirty="0">
                    <a:solidFill>
                      <a:sysClr val="windowText" lastClr="000000"/>
                    </a:solidFill>
                  </a:rPr>
                  <a:t>Width (m)</a:t>
                </a:r>
              </a:p>
            </c:rich>
          </c:tx>
          <c:layout>
            <c:manualLayout>
              <c:xMode val="edge"/>
              <c:yMode val="edge"/>
              <c:x val="0.48704167366114759"/>
              <c:y val="0.90613615679038517"/>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1960673392"/>
        <c:crosses val="autoZero"/>
        <c:crossBetween val="midCat"/>
      </c:valAx>
      <c:valAx>
        <c:axId val="1960673392"/>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b="1" dirty="0"/>
                  <a:t>Depth (m)</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1960669232"/>
        <c:crosses val="autoZero"/>
        <c:crossBetween val="midCat"/>
      </c:valAx>
      <c:spPr>
        <a:noFill/>
        <a:ln>
          <a:solidFill>
            <a:schemeClr val="tx1"/>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D5259F7-7C1C-4E19-AA42-30BCE1E350A3}"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4ECA8B38-7BAF-46B3-A76E-D086077B30E4}">
      <dgm:prSet/>
      <dgm:spPr/>
      <dgm:t>
        <a:bodyPr/>
        <a:lstStyle/>
        <a:p>
          <a:r>
            <a:rPr lang="en-US"/>
            <a:t>Increased likelihood of an effective response to disasters.</a:t>
          </a:r>
        </a:p>
      </dgm:t>
    </dgm:pt>
    <dgm:pt modelId="{AA816899-693D-4165-85FA-46B1620C0ED1}" type="parTrans" cxnId="{0BEDB938-0617-4E8A-9C89-794BDC05DAC4}">
      <dgm:prSet/>
      <dgm:spPr/>
      <dgm:t>
        <a:bodyPr/>
        <a:lstStyle/>
        <a:p>
          <a:endParaRPr lang="en-US"/>
        </a:p>
      </dgm:t>
    </dgm:pt>
    <dgm:pt modelId="{5B6937ED-ACB0-41E2-9C20-ECE7B013F436}" type="sibTrans" cxnId="{0BEDB938-0617-4E8A-9C89-794BDC05DAC4}">
      <dgm:prSet/>
      <dgm:spPr/>
      <dgm:t>
        <a:bodyPr/>
        <a:lstStyle/>
        <a:p>
          <a:endParaRPr lang="en-US"/>
        </a:p>
      </dgm:t>
    </dgm:pt>
    <dgm:pt modelId="{B762CF71-27F8-49D4-94FC-5FD06E9F25E4}">
      <dgm:prSet/>
      <dgm:spPr/>
      <dgm:t>
        <a:bodyPr/>
        <a:lstStyle/>
        <a:p>
          <a:r>
            <a:rPr lang="en-US" dirty="0"/>
            <a:t>Provide valuable local knowledge and expertise about the community and the potential hazards.</a:t>
          </a:r>
        </a:p>
      </dgm:t>
    </dgm:pt>
    <dgm:pt modelId="{F8E2E3E6-93D0-4345-B0F8-7CA96A30DC95}" type="parTrans" cxnId="{9974CA45-9DE3-4E16-8B08-6DA0270973CB}">
      <dgm:prSet/>
      <dgm:spPr/>
      <dgm:t>
        <a:bodyPr/>
        <a:lstStyle/>
        <a:p>
          <a:endParaRPr lang="en-US"/>
        </a:p>
      </dgm:t>
    </dgm:pt>
    <dgm:pt modelId="{C622755B-57A9-460E-9045-73F4DE3A10D0}" type="sibTrans" cxnId="{9974CA45-9DE3-4E16-8B08-6DA0270973CB}">
      <dgm:prSet/>
      <dgm:spPr/>
      <dgm:t>
        <a:bodyPr/>
        <a:lstStyle/>
        <a:p>
          <a:endParaRPr lang="en-US"/>
        </a:p>
      </dgm:t>
    </dgm:pt>
    <dgm:pt modelId="{0C491B00-B862-4748-A41F-7866741C07F0}">
      <dgm:prSet/>
      <dgm:spPr/>
      <dgm:t>
        <a:bodyPr/>
        <a:lstStyle/>
        <a:p>
          <a:r>
            <a:rPr lang="en-US"/>
            <a:t>Increased sense of ownership and responsibility for their own safety and that of their community lead to greater resilience and preparedness</a:t>
          </a:r>
        </a:p>
      </dgm:t>
    </dgm:pt>
    <dgm:pt modelId="{58F50499-EA4D-4E62-874A-B146E3AFC7AB}" type="parTrans" cxnId="{C2A510EC-3286-4216-B34D-1186F0FFB741}">
      <dgm:prSet/>
      <dgm:spPr/>
      <dgm:t>
        <a:bodyPr/>
        <a:lstStyle/>
        <a:p>
          <a:endParaRPr lang="en-US"/>
        </a:p>
      </dgm:t>
    </dgm:pt>
    <dgm:pt modelId="{EA1D8D9F-C19D-46B5-ACE4-47F72F989E34}" type="sibTrans" cxnId="{C2A510EC-3286-4216-B34D-1186F0FFB741}">
      <dgm:prSet/>
      <dgm:spPr/>
      <dgm:t>
        <a:bodyPr/>
        <a:lstStyle/>
        <a:p>
          <a:endParaRPr lang="en-US"/>
        </a:p>
      </dgm:t>
    </dgm:pt>
    <dgm:pt modelId="{8E4784CF-D890-4CC7-A337-3CEC6CFF2833}">
      <dgm:prSet/>
      <dgm:spPr/>
      <dgm:t>
        <a:bodyPr/>
        <a:lstStyle/>
        <a:p>
          <a:r>
            <a:rPr lang="en-US"/>
            <a:t>Build trust between communities and the authorities responsible for disaster response. </a:t>
          </a:r>
        </a:p>
      </dgm:t>
    </dgm:pt>
    <dgm:pt modelId="{9326EBCA-22AD-4EC2-A3A0-9BD217386589}" type="parTrans" cxnId="{7E1A8750-33E0-407E-9E56-798D8237A3A6}">
      <dgm:prSet/>
      <dgm:spPr/>
      <dgm:t>
        <a:bodyPr/>
        <a:lstStyle/>
        <a:p>
          <a:endParaRPr lang="en-US"/>
        </a:p>
      </dgm:t>
    </dgm:pt>
    <dgm:pt modelId="{E62FD335-1981-44E9-8A32-66C834FB6B01}" type="sibTrans" cxnId="{7E1A8750-33E0-407E-9E56-798D8237A3A6}">
      <dgm:prSet/>
      <dgm:spPr/>
      <dgm:t>
        <a:bodyPr/>
        <a:lstStyle/>
        <a:p>
          <a:endParaRPr lang="en-US"/>
        </a:p>
      </dgm:t>
    </dgm:pt>
    <dgm:pt modelId="{9BDD464A-6589-4BB1-AF54-6302C22510DB}" type="pres">
      <dgm:prSet presAssocID="{0D5259F7-7C1C-4E19-AA42-30BCE1E350A3}" presName="linear" presStyleCnt="0">
        <dgm:presLayoutVars>
          <dgm:animLvl val="lvl"/>
          <dgm:resizeHandles val="exact"/>
        </dgm:presLayoutVars>
      </dgm:prSet>
      <dgm:spPr/>
    </dgm:pt>
    <dgm:pt modelId="{CB7332C0-4D3D-4E94-926F-E197EA3B4612}" type="pres">
      <dgm:prSet presAssocID="{4ECA8B38-7BAF-46B3-A76E-D086077B30E4}" presName="parentText" presStyleLbl="node1" presStyleIdx="0" presStyleCnt="4">
        <dgm:presLayoutVars>
          <dgm:chMax val="0"/>
          <dgm:bulletEnabled val="1"/>
        </dgm:presLayoutVars>
      </dgm:prSet>
      <dgm:spPr/>
    </dgm:pt>
    <dgm:pt modelId="{B089D431-4FC9-4621-B09C-BB72541D9800}" type="pres">
      <dgm:prSet presAssocID="{5B6937ED-ACB0-41E2-9C20-ECE7B013F436}" presName="spacer" presStyleCnt="0"/>
      <dgm:spPr/>
    </dgm:pt>
    <dgm:pt modelId="{B34B54FF-81D5-49A3-9523-5CAE16CB9254}" type="pres">
      <dgm:prSet presAssocID="{B762CF71-27F8-49D4-94FC-5FD06E9F25E4}" presName="parentText" presStyleLbl="node1" presStyleIdx="1" presStyleCnt="4">
        <dgm:presLayoutVars>
          <dgm:chMax val="0"/>
          <dgm:bulletEnabled val="1"/>
        </dgm:presLayoutVars>
      </dgm:prSet>
      <dgm:spPr/>
    </dgm:pt>
    <dgm:pt modelId="{40757F23-6A25-48E7-A00D-99DA9E6D7F9B}" type="pres">
      <dgm:prSet presAssocID="{C622755B-57A9-460E-9045-73F4DE3A10D0}" presName="spacer" presStyleCnt="0"/>
      <dgm:spPr/>
    </dgm:pt>
    <dgm:pt modelId="{95126E61-A075-4F1E-AEC9-894178646716}" type="pres">
      <dgm:prSet presAssocID="{0C491B00-B862-4748-A41F-7866741C07F0}" presName="parentText" presStyleLbl="node1" presStyleIdx="2" presStyleCnt="4">
        <dgm:presLayoutVars>
          <dgm:chMax val="0"/>
          <dgm:bulletEnabled val="1"/>
        </dgm:presLayoutVars>
      </dgm:prSet>
      <dgm:spPr/>
    </dgm:pt>
    <dgm:pt modelId="{8B800C9E-F794-49B3-9059-AA0B9C1714E3}" type="pres">
      <dgm:prSet presAssocID="{EA1D8D9F-C19D-46B5-ACE4-47F72F989E34}" presName="spacer" presStyleCnt="0"/>
      <dgm:spPr/>
    </dgm:pt>
    <dgm:pt modelId="{0A653305-CE83-4354-BF9D-EA771554EEBF}" type="pres">
      <dgm:prSet presAssocID="{8E4784CF-D890-4CC7-A337-3CEC6CFF2833}" presName="parentText" presStyleLbl="node1" presStyleIdx="3" presStyleCnt="4">
        <dgm:presLayoutVars>
          <dgm:chMax val="0"/>
          <dgm:bulletEnabled val="1"/>
        </dgm:presLayoutVars>
      </dgm:prSet>
      <dgm:spPr/>
    </dgm:pt>
  </dgm:ptLst>
  <dgm:cxnLst>
    <dgm:cxn modelId="{9589F421-51F8-4C27-920B-B3C2B774D86F}" type="presOf" srcId="{4ECA8B38-7BAF-46B3-A76E-D086077B30E4}" destId="{CB7332C0-4D3D-4E94-926F-E197EA3B4612}" srcOrd="0" destOrd="0" presId="urn:microsoft.com/office/officeart/2005/8/layout/vList2"/>
    <dgm:cxn modelId="{0BEDB938-0617-4E8A-9C89-794BDC05DAC4}" srcId="{0D5259F7-7C1C-4E19-AA42-30BCE1E350A3}" destId="{4ECA8B38-7BAF-46B3-A76E-D086077B30E4}" srcOrd="0" destOrd="0" parTransId="{AA816899-693D-4165-85FA-46B1620C0ED1}" sibTransId="{5B6937ED-ACB0-41E2-9C20-ECE7B013F436}"/>
    <dgm:cxn modelId="{9974CA45-9DE3-4E16-8B08-6DA0270973CB}" srcId="{0D5259F7-7C1C-4E19-AA42-30BCE1E350A3}" destId="{B762CF71-27F8-49D4-94FC-5FD06E9F25E4}" srcOrd="1" destOrd="0" parTransId="{F8E2E3E6-93D0-4345-B0F8-7CA96A30DC95}" sibTransId="{C622755B-57A9-460E-9045-73F4DE3A10D0}"/>
    <dgm:cxn modelId="{7E1A8750-33E0-407E-9E56-798D8237A3A6}" srcId="{0D5259F7-7C1C-4E19-AA42-30BCE1E350A3}" destId="{8E4784CF-D890-4CC7-A337-3CEC6CFF2833}" srcOrd="3" destOrd="0" parTransId="{9326EBCA-22AD-4EC2-A3A0-9BD217386589}" sibTransId="{E62FD335-1981-44E9-8A32-66C834FB6B01}"/>
    <dgm:cxn modelId="{17DD1E9A-3844-40C9-B5A4-6D0B9DA99A99}" type="presOf" srcId="{8E4784CF-D890-4CC7-A337-3CEC6CFF2833}" destId="{0A653305-CE83-4354-BF9D-EA771554EEBF}" srcOrd="0" destOrd="0" presId="urn:microsoft.com/office/officeart/2005/8/layout/vList2"/>
    <dgm:cxn modelId="{8A925EB0-8226-4B4E-B38C-8A4F27EAD788}" type="presOf" srcId="{0D5259F7-7C1C-4E19-AA42-30BCE1E350A3}" destId="{9BDD464A-6589-4BB1-AF54-6302C22510DB}" srcOrd="0" destOrd="0" presId="urn:microsoft.com/office/officeart/2005/8/layout/vList2"/>
    <dgm:cxn modelId="{F85D04DF-D555-4C67-A897-3E4946537BD1}" type="presOf" srcId="{B762CF71-27F8-49D4-94FC-5FD06E9F25E4}" destId="{B34B54FF-81D5-49A3-9523-5CAE16CB9254}" srcOrd="0" destOrd="0" presId="urn:microsoft.com/office/officeart/2005/8/layout/vList2"/>
    <dgm:cxn modelId="{C2A510EC-3286-4216-B34D-1186F0FFB741}" srcId="{0D5259F7-7C1C-4E19-AA42-30BCE1E350A3}" destId="{0C491B00-B862-4748-A41F-7866741C07F0}" srcOrd="2" destOrd="0" parTransId="{58F50499-EA4D-4E62-874A-B146E3AFC7AB}" sibTransId="{EA1D8D9F-C19D-46B5-ACE4-47F72F989E34}"/>
    <dgm:cxn modelId="{247792ED-164E-4A37-810D-18214A2F88F0}" type="presOf" srcId="{0C491B00-B862-4748-A41F-7866741C07F0}" destId="{95126E61-A075-4F1E-AEC9-894178646716}" srcOrd="0" destOrd="0" presId="urn:microsoft.com/office/officeart/2005/8/layout/vList2"/>
    <dgm:cxn modelId="{567BC628-BFE8-41A6-BF93-7A8956C62E2D}" type="presParOf" srcId="{9BDD464A-6589-4BB1-AF54-6302C22510DB}" destId="{CB7332C0-4D3D-4E94-926F-E197EA3B4612}" srcOrd="0" destOrd="0" presId="urn:microsoft.com/office/officeart/2005/8/layout/vList2"/>
    <dgm:cxn modelId="{5AF4AC7B-F419-4FCF-AC54-A81C8EC57F55}" type="presParOf" srcId="{9BDD464A-6589-4BB1-AF54-6302C22510DB}" destId="{B089D431-4FC9-4621-B09C-BB72541D9800}" srcOrd="1" destOrd="0" presId="urn:microsoft.com/office/officeart/2005/8/layout/vList2"/>
    <dgm:cxn modelId="{1F594EA3-04C9-4041-A90A-DF540D67EA3B}" type="presParOf" srcId="{9BDD464A-6589-4BB1-AF54-6302C22510DB}" destId="{B34B54FF-81D5-49A3-9523-5CAE16CB9254}" srcOrd="2" destOrd="0" presId="urn:microsoft.com/office/officeart/2005/8/layout/vList2"/>
    <dgm:cxn modelId="{608FE4B1-E7D6-4894-A49E-B15B100CC2A4}" type="presParOf" srcId="{9BDD464A-6589-4BB1-AF54-6302C22510DB}" destId="{40757F23-6A25-48E7-A00D-99DA9E6D7F9B}" srcOrd="3" destOrd="0" presId="urn:microsoft.com/office/officeart/2005/8/layout/vList2"/>
    <dgm:cxn modelId="{8D249003-CD14-415A-82F1-24C0D19F9AFA}" type="presParOf" srcId="{9BDD464A-6589-4BB1-AF54-6302C22510DB}" destId="{95126E61-A075-4F1E-AEC9-894178646716}" srcOrd="4" destOrd="0" presId="urn:microsoft.com/office/officeart/2005/8/layout/vList2"/>
    <dgm:cxn modelId="{744BBF90-FF11-46C0-B011-B4A0FAEDF124}" type="presParOf" srcId="{9BDD464A-6589-4BB1-AF54-6302C22510DB}" destId="{8B800C9E-F794-49B3-9059-AA0B9C1714E3}" srcOrd="5" destOrd="0" presId="urn:microsoft.com/office/officeart/2005/8/layout/vList2"/>
    <dgm:cxn modelId="{32FC265F-B625-4EA0-BB86-89A216DB2FF0}" type="presParOf" srcId="{9BDD464A-6589-4BB1-AF54-6302C22510DB}" destId="{0A653305-CE83-4354-BF9D-EA771554EEBF}" srcOrd="6"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E181B35-CE73-4D41-9F91-0448D5F50539}"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14F5EC93-B1C7-4533-A5D9-991E71814045}">
      <dgm:prSet/>
      <dgm:spPr/>
      <dgm:t>
        <a:bodyPr/>
        <a:lstStyle/>
        <a:p>
          <a:pPr rtl="0"/>
          <a:r>
            <a:rPr lang="en-US" dirty="0">
              <a:solidFill>
                <a:schemeClr val="tx1"/>
              </a:solidFill>
              <a:latin typeface="Calibri"/>
              <a:cs typeface="Calibri"/>
            </a:rPr>
            <a:t>To position the sensor for water level and rainfall</a:t>
          </a:r>
        </a:p>
      </dgm:t>
    </dgm:pt>
    <dgm:pt modelId="{27D0F787-A59D-44CB-94B4-A0C9975C63E7}" type="parTrans" cxnId="{81358C4C-4FB9-4882-910B-1337FAE196A8}">
      <dgm:prSet/>
      <dgm:spPr/>
      <dgm:t>
        <a:bodyPr/>
        <a:lstStyle/>
        <a:p>
          <a:endParaRPr lang="en-US"/>
        </a:p>
      </dgm:t>
    </dgm:pt>
    <dgm:pt modelId="{CCC8A1C4-9B26-42C6-A74A-40990184A6BD}" type="sibTrans" cxnId="{81358C4C-4FB9-4882-910B-1337FAE196A8}">
      <dgm:prSet/>
      <dgm:spPr/>
      <dgm:t>
        <a:bodyPr/>
        <a:lstStyle/>
        <a:p>
          <a:endParaRPr lang="en-US"/>
        </a:p>
      </dgm:t>
    </dgm:pt>
    <dgm:pt modelId="{DAE0A21F-DEE9-4460-8B20-06656440F3F1}">
      <dgm:prSet/>
      <dgm:spPr/>
      <dgm:t>
        <a:bodyPr/>
        <a:lstStyle/>
        <a:p>
          <a:r>
            <a:rPr lang="en-US">
              <a:solidFill>
                <a:schemeClr val="tx1"/>
              </a:solidFill>
              <a:latin typeface="Calibri"/>
              <a:cs typeface="Calibri"/>
            </a:rPr>
            <a:t>To know about the nature and extent of damage</a:t>
          </a:r>
        </a:p>
      </dgm:t>
    </dgm:pt>
    <dgm:pt modelId="{4A4F24EA-7F4D-452B-8697-69EAEA31BA3F}" type="parTrans" cxnId="{3E9001E5-43DF-4680-B76B-80F862521DDD}">
      <dgm:prSet/>
      <dgm:spPr/>
      <dgm:t>
        <a:bodyPr/>
        <a:lstStyle/>
        <a:p>
          <a:endParaRPr lang="en-US"/>
        </a:p>
      </dgm:t>
    </dgm:pt>
    <dgm:pt modelId="{453951B3-0218-4048-A51B-BD564A485C45}" type="sibTrans" cxnId="{3E9001E5-43DF-4680-B76B-80F862521DDD}">
      <dgm:prSet/>
      <dgm:spPr/>
      <dgm:t>
        <a:bodyPr/>
        <a:lstStyle/>
        <a:p>
          <a:endParaRPr lang="en-US"/>
        </a:p>
      </dgm:t>
    </dgm:pt>
    <dgm:pt modelId="{96818461-B0BF-4CF2-8FE3-3C2736D9F815}">
      <dgm:prSet/>
      <dgm:spPr/>
      <dgm:t>
        <a:bodyPr/>
        <a:lstStyle/>
        <a:p>
          <a:pPr rtl="0"/>
          <a:r>
            <a:rPr lang="en-US" dirty="0">
              <a:solidFill>
                <a:schemeClr val="tx1"/>
              </a:solidFill>
              <a:latin typeface="Calibri"/>
              <a:cs typeface="Calibri"/>
            </a:rPr>
            <a:t>To know who and how the people are affected by flood</a:t>
          </a:r>
        </a:p>
      </dgm:t>
    </dgm:pt>
    <dgm:pt modelId="{F80FFF68-D702-4BBB-AA61-EF365C94CFE0}" type="parTrans" cxnId="{A2F9B732-6B0C-4DA0-ADE0-A9717BD945AC}">
      <dgm:prSet/>
      <dgm:spPr/>
      <dgm:t>
        <a:bodyPr/>
        <a:lstStyle/>
        <a:p>
          <a:endParaRPr lang="en-US"/>
        </a:p>
      </dgm:t>
    </dgm:pt>
    <dgm:pt modelId="{95D3CCCC-BFEB-488C-A572-148DDCE5988D}" type="sibTrans" cxnId="{A2F9B732-6B0C-4DA0-ADE0-A9717BD945AC}">
      <dgm:prSet/>
      <dgm:spPr/>
      <dgm:t>
        <a:bodyPr/>
        <a:lstStyle/>
        <a:p>
          <a:endParaRPr lang="en-US"/>
        </a:p>
      </dgm:t>
    </dgm:pt>
    <dgm:pt modelId="{4F4B3746-0AA1-4743-A2B1-93D3D2C8748B}">
      <dgm:prSet phldr="0"/>
      <dgm:spPr/>
      <dgm:t>
        <a:bodyPr/>
        <a:lstStyle/>
        <a:p>
          <a:r>
            <a:rPr lang="en-US">
              <a:solidFill>
                <a:schemeClr val="tx1"/>
              </a:solidFill>
              <a:latin typeface="Calibri"/>
              <a:cs typeface="Calibri"/>
            </a:rPr>
            <a:t>To know about the frequency and intensity of the flood</a:t>
          </a:r>
        </a:p>
      </dgm:t>
    </dgm:pt>
    <dgm:pt modelId="{1F2F7A95-4E17-4281-9C96-62A63B0ABDA9}" type="parTrans" cxnId="{BADC4CC6-EEDC-4A45-8A69-F369E164DC3D}">
      <dgm:prSet/>
      <dgm:spPr/>
    </dgm:pt>
    <dgm:pt modelId="{CAD5CC7F-7022-4E3A-B9BC-16B507FA0601}" type="sibTrans" cxnId="{BADC4CC6-EEDC-4A45-8A69-F369E164DC3D}">
      <dgm:prSet/>
      <dgm:spPr/>
    </dgm:pt>
    <dgm:pt modelId="{5B9534A2-3553-49CD-A1AD-0DCF074ACC55}" type="pres">
      <dgm:prSet presAssocID="{6E181B35-CE73-4D41-9F91-0448D5F50539}" presName="vert0" presStyleCnt="0">
        <dgm:presLayoutVars>
          <dgm:dir/>
          <dgm:animOne val="branch"/>
          <dgm:animLvl val="lvl"/>
        </dgm:presLayoutVars>
      </dgm:prSet>
      <dgm:spPr/>
    </dgm:pt>
    <dgm:pt modelId="{9B148D71-FEC7-49FC-9628-67C7E1EF24F4}" type="pres">
      <dgm:prSet presAssocID="{14F5EC93-B1C7-4533-A5D9-991E71814045}" presName="thickLine" presStyleLbl="alignNode1" presStyleIdx="0" presStyleCnt="4"/>
      <dgm:spPr/>
    </dgm:pt>
    <dgm:pt modelId="{1731D0AE-9316-4832-88E7-EC205B3B0C42}" type="pres">
      <dgm:prSet presAssocID="{14F5EC93-B1C7-4533-A5D9-991E71814045}" presName="horz1" presStyleCnt="0"/>
      <dgm:spPr/>
    </dgm:pt>
    <dgm:pt modelId="{C495ECF5-AC03-4607-83F3-350D2D790EC0}" type="pres">
      <dgm:prSet presAssocID="{14F5EC93-B1C7-4533-A5D9-991E71814045}" presName="tx1" presStyleLbl="revTx" presStyleIdx="0" presStyleCnt="4"/>
      <dgm:spPr/>
    </dgm:pt>
    <dgm:pt modelId="{10CB699A-7A4F-45AD-A520-474D5245C830}" type="pres">
      <dgm:prSet presAssocID="{14F5EC93-B1C7-4533-A5D9-991E71814045}" presName="vert1" presStyleCnt="0"/>
      <dgm:spPr/>
    </dgm:pt>
    <dgm:pt modelId="{451934CF-0213-47E7-94E7-6572832D9813}" type="pres">
      <dgm:prSet presAssocID="{4F4B3746-0AA1-4743-A2B1-93D3D2C8748B}" presName="thickLine" presStyleLbl="alignNode1" presStyleIdx="1" presStyleCnt="4"/>
      <dgm:spPr/>
    </dgm:pt>
    <dgm:pt modelId="{FAAEA40C-F8F7-440D-A138-303973E5E9C6}" type="pres">
      <dgm:prSet presAssocID="{4F4B3746-0AA1-4743-A2B1-93D3D2C8748B}" presName="horz1" presStyleCnt="0"/>
      <dgm:spPr/>
    </dgm:pt>
    <dgm:pt modelId="{ADF13A52-BA8D-428E-ACF4-B1A34F5B23BD}" type="pres">
      <dgm:prSet presAssocID="{4F4B3746-0AA1-4743-A2B1-93D3D2C8748B}" presName="tx1" presStyleLbl="revTx" presStyleIdx="1" presStyleCnt="4"/>
      <dgm:spPr/>
    </dgm:pt>
    <dgm:pt modelId="{DD7F6D0C-B4E0-4F5F-B7E6-9A8D9496F7A4}" type="pres">
      <dgm:prSet presAssocID="{4F4B3746-0AA1-4743-A2B1-93D3D2C8748B}" presName="vert1" presStyleCnt="0"/>
      <dgm:spPr/>
    </dgm:pt>
    <dgm:pt modelId="{2AAE08F7-67A5-4E9D-80E0-6A24D615A60B}" type="pres">
      <dgm:prSet presAssocID="{DAE0A21F-DEE9-4460-8B20-06656440F3F1}" presName="thickLine" presStyleLbl="alignNode1" presStyleIdx="2" presStyleCnt="4"/>
      <dgm:spPr/>
    </dgm:pt>
    <dgm:pt modelId="{37BC091F-8A14-4CF1-B7BC-9428875975A7}" type="pres">
      <dgm:prSet presAssocID="{DAE0A21F-DEE9-4460-8B20-06656440F3F1}" presName="horz1" presStyleCnt="0"/>
      <dgm:spPr/>
    </dgm:pt>
    <dgm:pt modelId="{4A7C69C7-D05B-443D-BE89-B4D99701E874}" type="pres">
      <dgm:prSet presAssocID="{DAE0A21F-DEE9-4460-8B20-06656440F3F1}" presName="tx1" presStyleLbl="revTx" presStyleIdx="2" presStyleCnt="4"/>
      <dgm:spPr/>
    </dgm:pt>
    <dgm:pt modelId="{9079AB7F-7917-45FE-9A42-3C8C6C0010F5}" type="pres">
      <dgm:prSet presAssocID="{DAE0A21F-DEE9-4460-8B20-06656440F3F1}" presName="vert1" presStyleCnt="0"/>
      <dgm:spPr/>
    </dgm:pt>
    <dgm:pt modelId="{55ACEA55-2873-4C6D-AFE8-EE687986E491}" type="pres">
      <dgm:prSet presAssocID="{96818461-B0BF-4CF2-8FE3-3C2736D9F815}" presName="thickLine" presStyleLbl="alignNode1" presStyleIdx="3" presStyleCnt="4"/>
      <dgm:spPr/>
    </dgm:pt>
    <dgm:pt modelId="{C3A74286-4366-4A93-957D-B32A4CEBF9A2}" type="pres">
      <dgm:prSet presAssocID="{96818461-B0BF-4CF2-8FE3-3C2736D9F815}" presName="horz1" presStyleCnt="0"/>
      <dgm:spPr/>
    </dgm:pt>
    <dgm:pt modelId="{38E52BCF-7E23-4292-8092-E56AFE24A6C5}" type="pres">
      <dgm:prSet presAssocID="{96818461-B0BF-4CF2-8FE3-3C2736D9F815}" presName="tx1" presStyleLbl="revTx" presStyleIdx="3" presStyleCnt="4"/>
      <dgm:spPr/>
    </dgm:pt>
    <dgm:pt modelId="{41A390AB-A58E-4B38-9993-F82FFCC6B0D5}" type="pres">
      <dgm:prSet presAssocID="{96818461-B0BF-4CF2-8FE3-3C2736D9F815}" presName="vert1" presStyleCnt="0"/>
      <dgm:spPr/>
    </dgm:pt>
  </dgm:ptLst>
  <dgm:cxnLst>
    <dgm:cxn modelId="{6E0B890F-7DBA-4286-8270-E19798804638}" type="presOf" srcId="{DAE0A21F-DEE9-4460-8B20-06656440F3F1}" destId="{4A7C69C7-D05B-443D-BE89-B4D99701E874}" srcOrd="0" destOrd="0" presId="urn:microsoft.com/office/officeart/2008/layout/LinedList"/>
    <dgm:cxn modelId="{8E641223-38D1-45C8-9166-F9F83603A9FC}" type="presOf" srcId="{4F4B3746-0AA1-4743-A2B1-93D3D2C8748B}" destId="{ADF13A52-BA8D-428E-ACF4-B1A34F5B23BD}" srcOrd="0" destOrd="0" presId="urn:microsoft.com/office/officeart/2008/layout/LinedList"/>
    <dgm:cxn modelId="{8F255C29-F71E-4F93-9257-4363890CB93E}" type="presOf" srcId="{14F5EC93-B1C7-4533-A5D9-991E71814045}" destId="{C495ECF5-AC03-4607-83F3-350D2D790EC0}" srcOrd="0" destOrd="0" presId="urn:microsoft.com/office/officeart/2008/layout/LinedList"/>
    <dgm:cxn modelId="{A2F9B732-6B0C-4DA0-ADE0-A9717BD945AC}" srcId="{6E181B35-CE73-4D41-9F91-0448D5F50539}" destId="{96818461-B0BF-4CF2-8FE3-3C2736D9F815}" srcOrd="3" destOrd="0" parTransId="{F80FFF68-D702-4BBB-AA61-EF365C94CFE0}" sibTransId="{95D3CCCC-BFEB-488C-A572-148DDCE5988D}"/>
    <dgm:cxn modelId="{81358C4C-4FB9-4882-910B-1337FAE196A8}" srcId="{6E181B35-CE73-4D41-9F91-0448D5F50539}" destId="{14F5EC93-B1C7-4533-A5D9-991E71814045}" srcOrd="0" destOrd="0" parTransId="{27D0F787-A59D-44CB-94B4-A0C9975C63E7}" sibTransId="{CCC8A1C4-9B26-42C6-A74A-40990184A6BD}"/>
    <dgm:cxn modelId="{C4E87256-13C7-492F-A567-F8DE0261C534}" type="presOf" srcId="{6E181B35-CE73-4D41-9F91-0448D5F50539}" destId="{5B9534A2-3553-49CD-A1AD-0DCF074ACC55}" srcOrd="0" destOrd="0" presId="urn:microsoft.com/office/officeart/2008/layout/LinedList"/>
    <dgm:cxn modelId="{A7B0ED9C-6CE0-426C-B8F8-BABB9247428E}" type="presOf" srcId="{96818461-B0BF-4CF2-8FE3-3C2736D9F815}" destId="{38E52BCF-7E23-4292-8092-E56AFE24A6C5}" srcOrd="0" destOrd="0" presId="urn:microsoft.com/office/officeart/2008/layout/LinedList"/>
    <dgm:cxn modelId="{BADC4CC6-EEDC-4A45-8A69-F369E164DC3D}" srcId="{6E181B35-CE73-4D41-9F91-0448D5F50539}" destId="{4F4B3746-0AA1-4743-A2B1-93D3D2C8748B}" srcOrd="1" destOrd="0" parTransId="{1F2F7A95-4E17-4281-9C96-62A63B0ABDA9}" sibTransId="{CAD5CC7F-7022-4E3A-B9BC-16B507FA0601}"/>
    <dgm:cxn modelId="{3E9001E5-43DF-4680-B76B-80F862521DDD}" srcId="{6E181B35-CE73-4D41-9F91-0448D5F50539}" destId="{DAE0A21F-DEE9-4460-8B20-06656440F3F1}" srcOrd="2" destOrd="0" parTransId="{4A4F24EA-7F4D-452B-8697-69EAEA31BA3F}" sibTransId="{453951B3-0218-4048-A51B-BD564A485C45}"/>
    <dgm:cxn modelId="{E6C578DE-93DD-4C73-A0C4-287DDF3B3D29}" type="presParOf" srcId="{5B9534A2-3553-49CD-A1AD-0DCF074ACC55}" destId="{9B148D71-FEC7-49FC-9628-67C7E1EF24F4}" srcOrd="0" destOrd="0" presId="urn:microsoft.com/office/officeart/2008/layout/LinedList"/>
    <dgm:cxn modelId="{06EE0D3C-D153-4CD0-9643-EE08D429FC0F}" type="presParOf" srcId="{5B9534A2-3553-49CD-A1AD-0DCF074ACC55}" destId="{1731D0AE-9316-4832-88E7-EC205B3B0C42}" srcOrd="1" destOrd="0" presId="urn:microsoft.com/office/officeart/2008/layout/LinedList"/>
    <dgm:cxn modelId="{D58B61E2-35C7-4E6A-9605-8821B6CB53AE}" type="presParOf" srcId="{1731D0AE-9316-4832-88E7-EC205B3B0C42}" destId="{C495ECF5-AC03-4607-83F3-350D2D790EC0}" srcOrd="0" destOrd="0" presId="urn:microsoft.com/office/officeart/2008/layout/LinedList"/>
    <dgm:cxn modelId="{C19E68B5-430A-4A5B-B290-49B148D1AAD3}" type="presParOf" srcId="{1731D0AE-9316-4832-88E7-EC205B3B0C42}" destId="{10CB699A-7A4F-45AD-A520-474D5245C830}" srcOrd="1" destOrd="0" presId="urn:microsoft.com/office/officeart/2008/layout/LinedList"/>
    <dgm:cxn modelId="{52C2445E-7919-4E8B-9D4A-8FA814AFE2D0}" type="presParOf" srcId="{5B9534A2-3553-49CD-A1AD-0DCF074ACC55}" destId="{451934CF-0213-47E7-94E7-6572832D9813}" srcOrd="2" destOrd="0" presId="urn:microsoft.com/office/officeart/2008/layout/LinedList"/>
    <dgm:cxn modelId="{D30B296E-145F-47C6-A31E-1B31A1B17242}" type="presParOf" srcId="{5B9534A2-3553-49CD-A1AD-0DCF074ACC55}" destId="{FAAEA40C-F8F7-440D-A138-303973E5E9C6}" srcOrd="3" destOrd="0" presId="urn:microsoft.com/office/officeart/2008/layout/LinedList"/>
    <dgm:cxn modelId="{D154FC09-62BF-4F97-BDAB-AC6A7F773324}" type="presParOf" srcId="{FAAEA40C-F8F7-440D-A138-303973E5E9C6}" destId="{ADF13A52-BA8D-428E-ACF4-B1A34F5B23BD}" srcOrd="0" destOrd="0" presId="urn:microsoft.com/office/officeart/2008/layout/LinedList"/>
    <dgm:cxn modelId="{7CCE5D9B-FE56-47D6-95C6-A8E846ADA7E4}" type="presParOf" srcId="{FAAEA40C-F8F7-440D-A138-303973E5E9C6}" destId="{DD7F6D0C-B4E0-4F5F-B7E6-9A8D9496F7A4}" srcOrd="1" destOrd="0" presId="urn:microsoft.com/office/officeart/2008/layout/LinedList"/>
    <dgm:cxn modelId="{823297F8-D016-43B4-B9E7-FB16E1D26321}" type="presParOf" srcId="{5B9534A2-3553-49CD-A1AD-0DCF074ACC55}" destId="{2AAE08F7-67A5-4E9D-80E0-6A24D615A60B}" srcOrd="4" destOrd="0" presId="urn:microsoft.com/office/officeart/2008/layout/LinedList"/>
    <dgm:cxn modelId="{D095DE30-9232-421E-AF04-70C8B4B62594}" type="presParOf" srcId="{5B9534A2-3553-49CD-A1AD-0DCF074ACC55}" destId="{37BC091F-8A14-4CF1-B7BC-9428875975A7}" srcOrd="5" destOrd="0" presId="urn:microsoft.com/office/officeart/2008/layout/LinedList"/>
    <dgm:cxn modelId="{68385966-7238-486A-8D79-4D016FFDD6A4}" type="presParOf" srcId="{37BC091F-8A14-4CF1-B7BC-9428875975A7}" destId="{4A7C69C7-D05B-443D-BE89-B4D99701E874}" srcOrd="0" destOrd="0" presId="urn:microsoft.com/office/officeart/2008/layout/LinedList"/>
    <dgm:cxn modelId="{2423C24B-1260-4B7C-9822-28E6010225B5}" type="presParOf" srcId="{37BC091F-8A14-4CF1-B7BC-9428875975A7}" destId="{9079AB7F-7917-45FE-9A42-3C8C6C0010F5}" srcOrd="1" destOrd="0" presId="urn:microsoft.com/office/officeart/2008/layout/LinedList"/>
    <dgm:cxn modelId="{A01261E9-E026-46AA-B4C9-42C966153B8E}" type="presParOf" srcId="{5B9534A2-3553-49CD-A1AD-0DCF074ACC55}" destId="{55ACEA55-2873-4C6D-AFE8-EE687986E491}" srcOrd="6" destOrd="0" presId="urn:microsoft.com/office/officeart/2008/layout/LinedList"/>
    <dgm:cxn modelId="{240E2AC5-0738-4C29-A843-EC3B820F8FE6}" type="presParOf" srcId="{5B9534A2-3553-49CD-A1AD-0DCF074ACC55}" destId="{C3A74286-4366-4A93-957D-B32A4CEBF9A2}" srcOrd="7" destOrd="0" presId="urn:microsoft.com/office/officeart/2008/layout/LinedList"/>
    <dgm:cxn modelId="{74ECDD52-95E5-4842-9106-EAC892947F02}" type="presParOf" srcId="{C3A74286-4366-4A93-957D-B32A4CEBF9A2}" destId="{38E52BCF-7E23-4292-8092-E56AFE24A6C5}" srcOrd="0" destOrd="0" presId="urn:microsoft.com/office/officeart/2008/layout/LinedList"/>
    <dgm:cxn modelId="{48A1C383-06D2-4C9E-857E-958A0721C07C}" type="presParOf" srcId="{C3A74286-4366-4A93-957D-B32A4CEBF9A2}" destId="{41A390AB-A58E-4B38-9993-F82FFCC6B0D5}" srcOrd="1" destOrd="0" presId="urn:microsoft.com/office/officeart/2008/layout/LinedLis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7332C0-4D3D-4E94-926F-E197EA3B4612}">
      <dsp:nvSpPr>
        <dsp:cNvPr id="0" name=""/>
        <dsp:cNvSpPr/>
      </dsp:nvSpPr>
      <dsp:spPr>
        <a:xfrm>
          <a:off x="0" y="41466"/>
          <a:ext cx="5610225" cy="83795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Increased likelihood of an effective response to disasters.</a:t>
          </a:r>
        </a:p>
      </dsp:txBody>
      <dsp:txXfrm>
        <a:off x="40905" y="82371"/>
        <a:ext cx="5528415" cy="756142"/>
      </dsp:txXfrm>
    </dsp:sp>
    <dsp:sp modelId="{B34B54FF-81D5-49A3-9523-5CAE16CB9254}">
      <dsp:nvSpPr>
        <dsp:cNvPr id="0" name=""/>
        <dsp:cNvSpPr/>
      </dsp:nvSpPr>
      <dsp:spPr>
        <a:xfrm>
          <a:off x="0" y="922619"/>
          <a:ext cx="5610225" cy="83795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dirty="0"/>
            <a:t>Provide valuable local knowledge and expertise about the community and the potential hazards.</a:t>
          </a:r>
        </a:p>
      </dsp:txBody>
      <dsp:txXfrm>
        <a:off x="40905" y="963524"/>
        <a:ext cx="5528415" cy="756142"/>
      </dsp:txXfrm>
    </dsp:sp>
    <dsp:sp modelId="{95126E61-A075-4F1E-AEC9-894178646716}">
      <dsp:nvSpPr>
        <dsp:cNvPr id="0" name=""/>
        <dsp:cNvSpPr/>
      </dsp:nvSpPr>
      <dsp:spPr>
        <a:xfrm>
          <a:off x="0" y="1803772"/>
          <a:ext cx="5610225" cy="83795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Increased sense of ownership and responsibility for their own safety and that of their community lead to greater resilience and preparedness</a:t>
          </a:r>
        </a:p>
      </dsp:txBody>
      <dsp:txXfrm>
        <a:off x="40905" y="1844677"/>
        <a:ext cx="5528415" cy="756142"/>
      </dsp:txXfrm>
    </dsp:sp>
    <dsp:sp modelId="{0A653305-CE83-4354-BF9D-EA771554EEBF}">
      <dsp:nvSpPr>
        <dsp:cNvPr id="0" name=""/>
        <dsp:cNvSpPr/>
      </dsp:nvSpPr>
      <dsp:spPr>
        <a:xfrm>
          <a:off x="0" y="2684924"/>
          <a:ext cx="5610225" cy="83795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Build trust between communities and the authorities responsible for disaster response. </a:t>
          </a:r>
        </a:p>
      </dsp:txBody>
      <dsp:txXfrm>
        <a:off x="40905" y="2725829"/>
        <a:ext cx="5528415" cy="75614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148D71-FEC7-49FC-9628-67C7E1EF24F4}">
      <dsp:nvSpPr>
        <dsp:cNvPr id="0" name=""/>
        <dsp:cNvSpPr/>
      </dsp:nvSpPr>
      <dsp:spPr>
        <a:xfrm>
          <a:off x="0" y="0"/>
          <a:ext cx="5094166"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495ECF5-AC03-4607-83F3-350D2D790EC0}">
      <dsp:nvSpPr>
        <dsp:cNvPr id="0" name=""/>
        <dsp:cNvSpPr/>
      </dsp:nvSpPr>
      <dsp:spPr>
        <a:xfrm>
          <a:off x="0" y="0"/>
          <a:ext cx="5094166" cy="7155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rtl="0">
            <a:lnSpc>
              <a:spcPct val="90000"/>
            </a:lnSpc>
            <a:spcBef>
              <a:spcPct val="0"/>
            </a:spcBef>
            <a:spcAft>
              <a:spcPct val="35000"/>
            </a:spcAft>
            <a:buNone/>
          </a:pPr>
          <a:r>
            <a:rPr lang="en-US" sz="2000" kern="1200" dirty="0">
              <a:solidFill>
                <a:schemeClr val="tx1"/>
              </a:solidFill>
              <a:latin typeface="Calibri"/>
              <a:cs typeface="Calibri"/>
            </a:rPr>
            <a:t>To position the sensor for water level and rainfall</a:t>
          </a:r>
        </a:p>
      </dsp:txBody>
      <dsp:txXfrm>
        <a:off x="0" y="0"/>
        <a:ext cx="5094166" cy="715580"/>
      </dsp:txXfrm>
    </dsp:sp>
    <dsp:sp modelId="{451934CF-0213-47E7-94E7-6572832D9813}">
      <dsp:nvSpPr>
        <dsp:cNvPr id="0" name=""/>
        <dsp:cNvSpPr/>
      </dsp:nvSpPr>
      <dsp:spPr>
        <a:xfrm>
          <a:off x="0" y="715580"/>
          <a:ext cx="5094166"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DF13A52-BA8D-428E-ACF4-B1A34F5B23BD}">
      <dsp:nvSpPr>
        <dsp:cNvPr id="0" name=""/>
        <dsp:cNvSpPr/>
      </dsp:nvSpPr>
      <dsp:spPr>
        <a:xfrm>
          <a:off x="0" y="715580"/>
          <a:ext cx="5094166" cy="7155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solidFill>
                <a:schemeClr val="tx1"/>
              </a:solidFill>
              <a:latin typeface="Calibri"/>
              <a:cs typeface="Calibri"/>
            </a:rPr>
            <a:t>To know about the frequency and intensity of the flood</a:t>
          </a:r>
        </a:p>
      </dsp:txBody>
      <dsp:txXfrm>
        <a:off x="0" y="715580"/>
        <a:ext cx="5094166" cy="715580"/>
      </dsp:txXfrm>
    </dsp:sp>
    <dsp:sp modelId="{2AAE08F7-67A5-4E9D-80E0-6A24D615A60B}">
      <dsp:nvSpPr>
        <dsp:cNvPr id="0" name=""/>
        <dsp:cNvSpPr/>
      </dsp:nvSpPr>
      <dsp:spPr>
        <a:xfrm>
          <a:off x="0" y="1431160"/>
          <a:ext cx="5094166"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A7C69C7-D05B-443D-BE89-B4D99701E874}">
      <dsp:nvSpPr>
        <dsp:cNvPr id="0" name=""/>
        <dsp:cNvSpPr/>
      </dsp:nvSpPr>
      <dsp:spPr>
        <a:xfrm>
          <a:off x="0" y="1431160"/>
          <a:ext cx="5094166" cy="7155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solidFill>
                <a:schemeClr val="tx1"/>
              </a:solidFill>
              <a:latin typeface="Calibri"/>
              <a:cs typeface="Calibri"/>
            </a:rPr>
            <a:t>To know about the nature and extent of damage</a:t>
          </a:r>
        </a:p>
      </dsp:txBody>
      <dsp:txXfrm>
        <a:off x="0" y="1431160"/>
        <a:ext cx="5094166" cy="715580"/>
      </dsp:txXfrm>
    </dsp:sp>
    <dsp:sp modelId="{55ACEA55-2873-4C6D-AFE8-EE687986E491}">
      <dsp:nvSpPr>
        <dsp:cNvPr id="0" name=""/>
        <dsp:cNvSpPr/>
      </dsp:nvSpPr>
      <dsp:spPr>
        <a:xfrm>
          <a:off x="0" y="2146741"/>
          <a:ext cx="5094166"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8E52BCF-7E23-4292-8092-E56AFE24A6C5}">
      <dsp:nvSpPr>
        <dsp:cNvPr id="0" name=""/>
        <dsp:cNvSpPr/>
      </dsp:nvSpPr>
      <dsp:spPr>
        <a:xfrm>
          <a:off x="0" y="2146741"/>
          <a:ext cx="5094166" cy="7155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rtl="0">
            <a:lnSpc>
              <a:spcPct val="90000"/>
            </a:lnSpc>
            <a:spcBef>
              <a:spcPct val="0"/>
            </a:spcBef>
            <a:spcAft>
              <a:spcPct val="35000"/>
            </a:spcAft>
            <a:buNone/>
          </a:pPr>
          <a:r>
            <a:rPr lang="en-US" sz="2000" kern="1200" dirty="0">
              <a:solidFill>
                <a:schemeClr val="tx1"/>
              </a:solidFill>
              <a:latin typeface="Calibri"/>
              <a:cs typeface="Calibri"/>
            </a:rPr>
            <a:t>To know who and how the people are affected by flood</a:t>
          </a:r>
        </a:p>
      </dsp:txBody>
      <dsp:txXfrm>
        <a:off x="0" y="2146741"/>
        <a:ext cx="5094166" cy="71558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D7B8DC-FB93-4D7E-AE79-3D7064BE5758}" type="datetimeFigureOut">
              <a:rPr lang="en-US" smtClean="0"/>
              <a:t>4/27/2023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96E2445-8D1A-4EDE-8E1B-5C31DB252993}" type="slidenum">
              <a:rPr lang="en-US" smtClean="0"/>
              <a:t>‹#›</a:t>
            </a:fld>
            <a:endParaRPr lang="en-US"/>
          </a:p>
        </p:txBody>
      </p:sp>
    </p:spTree>
    <p:extLst>
      <p:ext uri="{BB962C8B-B14F-4D97-AF65-F5344CB8AC3E}">
        <p14:creationId xmlns:p14="http://schemas.microsoft.com/office/powerpoint/2010/main" val="4355272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51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800">
                <a:solidFill>
                  <a:schemeClr val="tx1"/>
                </a:solidFill>
                <a:latin typeface="Calibri" panose="020F0502020204030204" pitchFamily="34" charset="0"/>
              </a:defRPr>
            </a:lvl1pPr>
            <a:lvl2pPr marL="520214" indent="-200082">
              <a:spcBef>
                <a:spcPct val="30000"/>
              </a:spcBef>
              <a:defRPr sz="800">
                <a:solidFill>
                  <a:schemeClr val="tx1"/>
                </a:solidFill>
                <a:latin typeface="Calibri" panose="020F0502020204030204" pitchFamily="34" charset="0"/>
              </a:defRPr>
            </a:lvl2pPr>
            <a:lvl3pPr marL="800329" indent="-160066">
              <a:spcBef>
                <a:spcPct val="30000"/>
              </a:spcBef>
              <a:defRPr sz="800">
                <a:solidFill>
                  <a:schemeClr val="tx1"/>
                </a:solidFill>
                <a:latin typeface="Calibri" panose="020F0502020204030204" pitchFamily="34" charset="0"/>
              </a:defRPr>
            </a:lvl3pPr>
            <a:lvl4pPr marL="1120460" indent="-160066">
              <a:spcBef>
                <a:spcPct val="30000"/>
              </a:spcBef>
              <a:defRPr sz="800">
                <a:solidFill>
                  <a:schemeClr val="tx1"/>
                </a:solidFill>
                <a:latin typeface="Calibri" panose="020F0502020204030204" pitchFamily="34" charset="0"/>
              </a:defRPr>
            </a:lvl4pPr>
            <a:lvl5pPr marL="1440591" indent="-160066">
              <a:spcBef>
                <a:spcPct val="30000"/>
              </a:spcBef>
              <a:defRPr sz="800">
                <a:solidFill>
                  <a:schemeClr val="tx1"/>
                </a:solidFill>
                <a:latin typeface="Calibri" panose="020F0502020204030204" pitchFamily="34" charset="0"/>
              </a:defRPr>
            </a:lvl5pPr>
            <a:lvl6pPr marL="1760723" indent="-160066" eaLnBrk="0" fontAlgn="base" hangingPunct="0">
              <a:spcBef>
                <a:spcPct val="30000"/>
              </a:spcBef>
              <a:spcAft>
                <a:spcPct val="0"/>
              </a:spcAft>
              <a:defRPr sz="800">
                <a:solidFill>
                  <a:schemeClr val="tx1"/>
                </a:solidFill>
                <a:latin typeface="Calibri" panose="020F0502020204030204" pitchFamily="34" charset="0"/>
              </a:defRPr>
            </a:lvl6pPr>
            <a:lvl7pPr marL="2080854" indent="-160066" eaLnBrk="0" fontAlgn="base" hangingPunct="0">
              <a:spcBef>
                <a:spcPct val="30000"/>
              </a:spcBef>
              <a:spcAft>
                <a:spcPct val="0"/>
              </a:spcAft>
              <a:defRPr sz="800">
                <a:solidFill>
                  <a:schemeClr val="tx1"/>
                </a:solidFill>
                <a:latin typeface="Calibri" panose="020F0502020204030204" pitchFamily="34" charset="0"/>
              </a:defRPr>
            </a:lvl7pPr>
            <a:lvl8pPr marL="2400986" indent="-160066" eaLnBrk="0" fontAlgn="base" hangingPunct="0">
              <a:spcBef>
                <a:spcPct val="30000"/>
              </a:spcBef>
              <a:spcAft>
                <a:spcPct val="0"/>
              </a:spcAft>
              <a:defRPr sz="800">
                <a:solidFill>
                  <a:schemeClr val="tx1"/>
                </a:solidFill>
                <a:latin typeface="Calibri" panose="020F0502020204030204" pitchFamily="34" charset="0"/>
              </a:defRPr>
            </a:lvl8pPr>
            <a:lvl9pPr marL="2721117" indent="-160066" eaLnBrk="0" fontAlgn="base" hangingPunct="0">
              <a:spcBef>
                <a:spcPct val="30000"/>
              </a:spcBef>
              <a:spcAft>
                <a:spcPct val="0"/>
              </a:spcAft>
              <a:defRPr sz="800">
                <a:solidFill>
                  <a:schemeClr val="tx1"/>
                </a:solidFill>
                <a:latin typeface="Calibri" panose="020F0502020204030204" pitchFamily="34" charset="0"/>
              </a:defRPr>
            </a:lvl9pPr>
          </a:lstStyle>
          <a:p>
            <a:pPr>
              <a:spcBef>
                <a:spcPct val="0"/>
              </a:spcBef>
            </a:pPr>
            <a:fld id="{2A15340D-7102-48BA-A7C6-8DA179EC9D5B}" type="slidenum">
              <a:rPr lang="en-US" altLang="en-US" sz="1300">
                <a:latin typeface="Times New Roman" panose="02020603050405020304" pitchFamily="18" charset="0"/>
              </a:rPr>
              <a:pPr>
                <a:spcBef>
                  <a:spcPct val="0"/>
                </a:spcBef>
              </a:pPr>
              <a:t>1</a:t>
            </a:fld>
            <a:endParaRPr lang="en-US" altLang="en-US" sz="1300">
              <a:latin typeface="Times New Roman" panose="02020603050405020304" pitchFamily="18" charset="0"/>
            </a:endParaRPr>
          </a:p>
        </p:txBody>
      </p:sp>
    </p:spTree>
    <p:extLst>
      <p:ext uri="{BB962C8B-B14F-4D97-AF65-F5344CB8AC3E}">
        <p14:creationId xmlns:p14="http://schemas.microsoft.com/office/powerpoint/2010/main" val="19092093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River cross-section and water level with different threshold</a:t>
            </a:r>
          </a:p>
          <a:p>
            <a:endParaRPr lang="en-US" dirty="0"/>
          </a:p>
        </p:txBody>
      </p:sp>
      <p:sp>
        <p:nvSpPr>
          <p:cNvPr id="4" name="Slide Number Placeholder 3"/>
          <p:cNvSpPr>
            <a:spLocks noGrp="1"/>
          </p:cNvSpPr>
          <p:nvPr>
            <p:ph type="sldNum" sz="quarter" idx="5"/>
          </p:nvPr>
        </p:nvSpPr>
        <p:spPr/>
        <p:txBody>
          <a:bodyPr/>
          <a:lstStyle/>
          <a:p>
            <a:fld id="{A96E2445-8D1A-4EDE-8E1B-5C31DB252993}" type="slidenum">
              <a:rPr lang="en-US" smtClean="0"/>
              <a:t>10</a:t>
            </a:fld>
            <a:endParaRPr lang="en-US"/>
          </a:p>
        </p:txBody>
      </p:sp>
    </p:spTree>
    <p:extLst>
      <p:ext uri="{BB962C8B-B14F-4D97-AF65-F5344CB8AC3E}">
        <p14:creationId xmlns:p14="http://schemas.microsoft.com/office/powerpoint/2010/main" val="3392497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We can summarize </a:t>
            </a:r>
          </a:p>
        </p:txBody>
      </p:sp>
      <p:sp>
        <p:nvSpPr>
          <p:cNvPr id="4" name="Slide Number Placeholder 3"/>
          <p:cNvSpPr>
            <a:spLocks noGrp="1"/>
          </p:cNvSpPr>
          <p:nvPr>
            <p:ph type="sldNum" sz="quarter" idx="5"/>
          </p:nvPr>
        </p:nvSpPr>
        <p:spPr/>
        <p:txBody>
          <a:bodyPr/>
          <a:lstStyle/>
          <a:p>
            <a:fld id="{A96E2445-8D1A-4EDE-8E1B-5C31DB252993}" type="slidenum">
              <a:rPr lang="en-US" smtClean="0"/>
              <a:t>12</a:t>
            </a:fld>
            <a:endParaRPr lang="en-US"/>
          </a:p>
        </p:txBody>
      </p:sp>
    </p:spTree>
    <p:extLst>
      <p:ext uri="{BB962C8B-B14F-4D97-AF65-F5344CB8AC3E}">
        <p14:creationId xmlns:p14="http://schemas.microsoft.com/office/powerpoint/2010/main" val="13733136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96E2445-8D1A-4EDE-8E1B-5C31DB252993}" type="slidenum">
              <a:rPr lang="en-US" smtClean="0"/>
              <a:t>13</a:t>
            </a:fld>
            <a:endParaRPr lang="en-US"/>
          </a:p>
        </p:txBody>
      </p:sp>
    </p:spTree>
    <p:extLst>
      <p:ext uri="{BB962C8B-B14F-4D97-AF65-F5344CB8AC3E}">
        <p14:creationId xmlns:p14="http://schemas.microsoft.com/office/powerpoint/2010/main" val="25872055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It not new that we are witnessing increase in frequency and magnitude of natural disasters. They are becoming severe. Extreme rainfall in a place or no rainfall both are threat to life. These events are due to fast changing climate mainly influence by human activities. IPCC in its recent report says "</a:t>
            </a:r>
            <a:r>
              <a:rPr lang="en-US" dirty="0" err="1">
                <a:cs typeface="Calibri"/>
              </a:rPr>
              <a:t>wett</a:t>
            </a:r>
            <a:r>
              <a:rPr lang="en-US" dirty="0">
                <a:cs typeface="Calibri"/>
              </a:rPr>
              <a:t> is getting wetter" </a:t>
            </a:r>
            <a:r>
              <a:rPr lang="en-US" dirty="0" err="1">
                <a:cs typeface="Calibri"/>
              </a:rPr>
              <a:t>highligtning</a:t>
            </a:r>
            <a:r>
              <a:rPr lang="en-US" dirty="0">
                <a:cs typeface="Calibri"/>
              </a:rPr>
              <a:t> extreme ppt globally including in India.  this figure shows the average annual damage due to flood 1953-2018 reported by </a:t>
            </a:r>
            <a:r>
              <a:rPr lang="en-US" dirty="0" err="1">
                <a:cs typeface="Calibri"/>
              </a:rPr>
              <a:t>niti</a:t>
            </a:r>
            <a:r>
              <a:rPr lang="en-US" dirty="0">
                <a:cs typeface="Calibri"/>
              </a:rPr>
              <a:t> </a:t>
            </a:r>
            <a:r>
              <a:rPr lang="en-US" dirty="0" err="1">
                <a:cs typeface="Calibri"/>
              </a:rPr>
              <a:t>aayog</a:t>
            </a:r>
            <a:r>
              <a:rPr lang="en-US" dirty="0">
                <a:cs typeface="Calibri"/>
              </a:rPr>
              <a:t>, Govt of India. Yes!! We cant </a:t>
            </a:r>
            <a:r>
              <a:rPr lang="en-US" dirty="0" err="1">
                <a:cs typeface="Calibri"/>
              </a:rPr>
              <a:t>affort</a:t>
            </a:r>
            <a:r>
              <a:rPr lang="en-US" dirty="0">
                <a:cs typeface="Calibri"/>
              </a:rPr>
              <a:t> to ignore........... Lot of efforts are put to analyze and mitigate disaster globally. Sendai ….and </a:t>
            </a:r>
            <a:r>
              <a:rPr lang="en-US" dirty="0" err="1">
                <a:cs typeface="Calibri"/>
              </a:rPr>
              <a:t>sustainble</a:t>
            </a:r>
            <a:r>
              <a:rPr lang="en-US" dirty="0">
                <a:cs typeface="Calibri"/>
              </a:rPr>
              <a:t> goals  are to name few.  </a:t>
            </a:r>
            <a:r>
              <a:rPr lang="en-US" dirty="0" err="1">
                <a:cs typeface="Calibri"/>
              </a:rPr>
              <a:t>india</a:t>
            </a:r>
            <a:r>
              <a:rPr lang="en-US" dirty="0">
                <a:cs typeface="Calibri"/>
              </a:rPr>
              <a:t> devised ITS national disaster management plan in 2016. </a:t>
            </a:r>
            <a:endParaRPr lang="en-US" dirty="0"/>
          </a:p>
        </p:txBody>
      </p:sp>
      <p:sp>
        <p:nvSpPr>
          <p:cNvPr id="4" name="Slide Number Placeholder 3"/>
          <p:cNvSpPr>
            <a:spLocks noGrp="1"/>
          </p:cNvSpPr>
          <p:nvPr>
            <p:ph type="sldNum" sz="quarter" idx="5"/>
          </p:nvPr>
        </p:nvSpPr>
        <p:spPr/>
        <p:txBody>
          <a:bodyPr/>
          <a:lstStyle/>
          <a:p>
            <a:fld id="{A96E2445-8D1A-4EDE-8E1B-5C31DB252993}" type="slidenum">
              <a:rPr lang="en-US" smtClean="0"/>
              <a:t>2</a:t>
            </a:fld>
            <a:endParaRPr lang="en-US"/>
          </a:p>
        </p:txBody>
      </p:sp>
    </p:spTree>
    <p:extLst>
      <p:ext uri="{BB962C8B-B14F-4D97-AF65-F5344CB8AC3E}">
        <p14:creationId xmlns:p14="http://schemas.microsoft.com/office/powerpoint/2010/main" val="31126530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In order to reduce flood risk and improve disaster </a:t>
            </a:r>
            <a:r>
              <a:rPr lang="en-US" dirty="0" err="1">
                <a:cs typeface="Calibri"/>
              </a:rPr>
              <a:t>resillience</a:t>
            </a:r>
            <a:r>
              <a:rPr lang="en-US" dirty="0">
                <a:cs typeface="Calibri"/>
              </a:rPr>
              <a:t> we need to develop efficient early warning system. I requires sound knowledge about the technical details like regional climate, hydrology along with society and other social information exposer and vulnerability. So, citizens play an important  on DMM. Uniting science and community is key to effective dm.</a:t>
            </a:r>
            <a:endParaRPr lang="en-US" dirty="0"/>
          </a:p>
        </p:txBody>
      </p:sp>
      <p:sp>
        <p:nvSpPr>
          <p:cNvPr id="4" name="Slide Number Placeholder 3"/>
          <p:cNvSpPr>
            <a:spLocks noGrp="1"/>
          </p:cNvSpPr>
          <p:nvPr>
            <p:ph type="sldNum" sz="quarter" idx="5"/>
          </p:nvPr>
        </p:nvSpPr>
        <p:spPr/>
        <p:txBody>
          <a:bodyPr/>
          <a:lstStyle/>
          <a:p>
            <a:fld id="{A96E2445-8D1A-4EDE-8E1B-5C31DB252993}" type="slidenum">
              <a:rPr lang="en-US" smtClean="0"/>
              <a:t>3</a:t>
            </a:fld>
            <a:endParaRPr lang="en-US"/>
          </a:p>
        </p:txBody>
      </p:sp>
    </p:spTree>
    <p:extLst>
      <p:ext uri="{BB962C8B-B14F-4D97-AF65-F5344CB8AC3E}">
        <p14:creationId xmlns:p14="http://schemas.microsoft.com/office/powerpoint/2010/main" val="14076957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A96E2445-8D1A-4EDE-8E1B-5C31DB252993}" type="slidenum">
              <a:rPr lang="en-US" smtClean="0"/>
              <a:t>4</a:t>
            </a:fld>
            <a:endParaRPr lang="en-US"/>
          </a:p>
        </p:txBody>
      </p:sp>
    </p:spTree>
    <p:extLst>
      <p:ext uri="{BB962C8B-B14F-4D97-AF65-F5344CB8AC3E}">
        <p14:creationId xmlns:p14="http://schemas.microsoft.com/office/powerpoint/2010/main" val="15574087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28650" indent="-342900">
              <a:spcBef>
                <a:spcPts val="1000"/>
              </a:spcBef>
              <a:buFont typeface="Arial,Sans-Serif"/>
              <a:buChar char="•"/>
            </a:pPr>
            <a:r>
              <a:rPr lang="en-US" dirty="0">
                <a:cs typeface="Calibri"/>
              </a:rPr>
              <a:t>We implemented smart </a:t>
            </a:r>
            <a:r>
              <a:rPr lang="en-US" dirty="0" err="1">
                <a:cs typeface="Calibri"/>
              </a:rPr>
              <a:t>approch</a:t>
            </a:r>
            <a:r>
              <a:rPr lang="en-US" dirty="0">
                <a:cs typeface="Calibri"/>
              </a:rPr>
              <a:t> to set up a low </a:t>
            </a:r>
            <a:r>
              <a:rPr lang="en-US" dirty="0" err="1">
                <a:cs typeface="Calibri"/>
              </a:rPr>
              <a:t>coSt</a:t>
            </a:r>
            <a:r>
              <a:rPr lang="en-US" dirty="0">
                <a:cs typeface="Calibri"/>
              </a:rPr>
              <a:t> efficient flood </a:t>
            </a:r>
            <a:r>
              <a:rPr lang="en-US" dirty="0" err="1">
                <a:cs typeface="Calibri"/>
              </a:rPr>
              <a:t>ews</a:t>
            </a:r>
            <a:r>
              <a:rPr lang="en-US" dirty="0">
                <a:cs typeface="Calibri"/>
              </a:rPr>
              <a:t> for </a:t>
            </a:r>
            <a:r>
              <a:rPr lang="en-US" dirty="0" err="1">
                <a:cs typeface="Calibri"/>
              </a:rPr>
              <a:t>bindal</a:t>
            </a:r>
            <a:r>
              <a:rPr lang="en-US" dirty="0">
                <a:cs typeface="Calibri"/>
              </a:rPr>
              <a:t> river </a:t>
            </a:r>
            <a:r>
              <a:rPr lang="en-US" dirty="0" err="1">
                <a:cs typeface="Calibri"/>
              </a:rPr>
              <a:t>catchmenet</a:t>
            </a:r>
            <a:r>
              <a:rPr lang="en-US" dirty="0">
                <a:cs typeface="Calibri"/>
              </a:rPr>
              <a:t> in India. Its </a:t>
            </a:r>
            <a:r>
              <a:rPr lang="en-US" dirty="0"/>
              <a:t>Originates in the foothills of Himalayas near Mussoorie,  </a:t>
            </a:r>
            <a:r>
              <a:rPr lang="en-US" b="1" dirty="0" err="1"/>
              <a:t>Bindal</a:t>
            </a:r>
            <a:r>
              <a:rPr lang="en-US" dirty="0"/>
              <a:t> river flows through Dehradun - capital city of Uttarakhand. </a:t>
            </a:r>
          </a:p>
          <a:p>
            <a:pPr marL="628650" indent="-342900">
              <a:spcBef>
                <a:spcPts val="1000"/>
              </a:spcBef>
              <a:buFont typeface="Arial,Sans-Serif"/>
              <a:buChar char="•"/>
            </a:pPr>
            <a:r>
              <a:rPr lang="en-US" dirty="0"/>
              <a:t>It has significant elevation difference of 450m with an area of 44.4 km2. It is situated in Lesser Himalayas. </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A96E2445-8D1A-4EDE-8E1B-5C31DB252993}" type="slidenum">
              <a:rPr lang="en-US" smtClean="0"/>
              <a:t>5</a:t>
            </a:fld>
            <a:endParaRPr lang="en-US"/>
          </a:p>
        </p:txBody>
      </p:sp>
    </p:spTree>
    <p:extLst>
      <p:ext uri="{BB962C8B-B14F-4D97-AF65-F5344CB8AC3E}">
        <p14:creationId xmlns:p14="http://schemas.microsoft.com/office/powerpoint/2010/main" val="4903478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region experiences high rainfall events and due to hilly and steep l=slope, the flash floods have become very common. The unplanned urban settlement along the banks have made the conditions more worse. There fore, its urgent to devel a low cost efficinet EWS in bindal river cathcment.</a:t>
            </a:r>
            <a:endParaRPr lang="en-US" dirty="0">
              <a:cs typeface="Calibri"/>
            </a:endParaRPr>
          </a:p>
        </p:txBody>
      </p:sp>
      <p:sp>
        <p:nvSpPr>
          <p:cNvPr id="4" name="Slide Number Placeholder 3"/>
          <p:cNvSpPr>
            <a:spLocks noGrp="1"/>
          </p:cNvSpPr>
          <p:nvPr>
            <p:ph type="sldNum" sz="quarter" idx="5"/>
          </p:nvPr>
        </p:nvSpPr>
        <p:spPr/>
        <p:txBody>
          <a:bodyPr/>
          <a:lstStyle/>
          <a:p>
            <a:fld id="{A96E2445-8D1A-4EDE-8E1B-5C31DB252993}" type="slidenum">
              <a:rPr lang="en-US" smtClean="0"/>
              <a:t>6</a:t>
            </a:fld>
            <a:endParaRPr lang="en-US"/>
          </a:p>
        </p:txBody>
      </p:sp>
    </p:spTree>
    <p:extLst>
      <p:ext uri="{BB962C8B-B14F-4D97-AF65-F5344CB8AC3E}">
        <p14:creationId xmlns:p14="http://schemas.microsoft.com/office/powerpoint/2010/main" val="8496076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With this objecive, and a smart apporch we started with our first step. That is involving community in our work. We caried ou a survey to collect necessary information like who and how thw ppl are effeted, what is the natur and extent of damage.  </a:t>
            </a:r>
            <a:r>
              <a:rPr lang="en-US"/>
              <a:t>Here you can see some pictures of the same</a:t>
            </a:r>
          </a:p>
          <a:p>
            <a:r>
              <a:rPr lang="en-US">
                <a:cs typeface="Calibri"/>
              </a:rPr>
              <a:t>Then we </a:t>
            </a:r>
            <a:r>
              <a:rPr lang="en-US" dirty="0" err="1">
                <a:cs typeface="Calibri"/>
              </a:rPr>
              <a:t>finalised</a:t>
            </a:r>
            <a:r>
              <a:rPr lang="en-US" dirty="0">
                <a:cs typeface="Calibri"/>
              </a:rPr>
              <a:t> few location to install water level and rainfall measuring stations for </a:t>
            </a:r>
            <a:r>
              <a:rPr lang="en-US" dirty="0" err="1">
                <a:cs typeface="Calibri"/>
              </a:rPr>
              <a:t>contious</a:t>
            </a:r>
            <a:r>
              <a:rPr lang="en-US" dirty="0">
                <a:cs typeface="Calibri"/>
              </a:rPr>
              <a:t> data collection and flood monitoring. </a:t>
            </a:r>
            <a:endParaRPr lang="en-US">
              <a:cs typeface="Calibri"/>
            </a:endParaRPr>
          </a:p>
        </p:txBody>
      </p:sp>
      <p:sp>
        <p:nvSpPr>
          <p:cNvPr id="4" name="Slide Number Placeholder 3"/>
          <p:cNvSpPr>
            <a:spLocks noGrp="1"/>
          </p:cNvSpPr>
          <p:nvPr>
            <p:ph type="sldNum" sz="quarter" idx="5"/>
          </p:nvPr>
        </p:nvSpPr>
        <p:spPr/>
        <p:txBody>
          <a:bodyPr/>
          <a:lstStyle/>
          <a:p>
            <a:fld id="{A96E2445-8D1A-4EDE-8E1B-5C31DB252993}" type="slidenum">
              <a:rPr lang="en-US" smtClean="0"/>
              <a:t>7</a:t>
            </a:fld>
            <a:endParaRPr lang="en-US"/>
          </a:p>
        </p:txBody>
      </p:sp>
    </p:spTree>
    <p:extLst>
      <p:ext uri="{BB962C8B-B14F-4D97-AF65-F5344CB8AC3E}">
        <p14:creationId xmlns:p14="http://schemas.microsoft.com/office/powerpoint/2010/main" val="30132268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We have installed Lidar based water level sensor at 3 locations and </a:t>
            </a:r>
            <a:r>
              <a:rPr lang="en-US" dirty="0" err="1">
                <a:cs typeface="Calibri"/>
              </a:rPr>
              <a:t>rainguages</a:t>
            </a:r>
            <a:r>
              <a:rPr lang="en-US" dirty="0">
                <a:cs typeface="Calibri"/>
              </a:rPr>
              <a:t> at 4 locations as it is shown in the right figure.  </a:t>
            </a:r>
          </a:p>
        </p:txBody>
      </p:sp>
      <p:sp>
        <p:nvSpPr>
          <p:cNvPr id="4" name="Slide Number Placeholder 3"/>
          <p:cNvSpPr>
            <a:spLocks noGrp="1"/>
          </p:cNvSpPr>
          <p:nvPr>
            <p:ph type="sldNum" sz="quarter" idx="5"/>
          </p:nvPr>
        </p:nvSpPr>
        <p:spPr/>
        <p:txBody>
          <a:bodyPr/>
          <a:lstStyle/>
          <a:p>
            <a:fld id="{A96E2445-8D1A-4EDE-8E1B-5C31DB252993}" type="slidenum">
              <a:rPr lang="en-US" smtClean="0"/>
              <a:t>8</a:t>
            </a:fld>
            <a:endParaRPr lang="en-US"/>
          </a:p>
        </p:txBody>
      </p:sp>
    </p:spTree>
    <p:extLst>
      <p:ext uri="{BB962C8B-B14F-4D97-AF65-F5344CB8AC3E}">
        <p14:creationId xmlns:p14="http://schemas.microsoft.com/office/powerpoint/2010/main" val="21933309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A96E2445-8D1A-4EDE-8E1B-5C31DB252993}" type="slidenum">
              <a:rPr lang="en-US" smtClean="0"/>
              <a:t>9</a:t>
            </a:fld>
            <a:endParaRPr lang="en-US"/>
          </a:p>
        </p:txBody>
      </p:sp>
    </p:spTree>
    <p:extLst>
      <p:ext uri="{BB962C8B-B14F-4D97-AF65-F5344CB8AC3E}">
        <p14:creationId xmlns:p14="http://schemas.microsoft.com/office/powerpoint/2010/main" val="2954653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040D9-1D6C-0AB5-65CE-1E52D91D3F8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A659801-5365-DA2B-FF66-659A885A754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46DE969-AB80-4387-36E0-9ECB22CF847D}"/>
              </a:ext>
            </a:extLst>
          </p:cNvPr>
          <p:cNvSpPr>
            <a:spLocks noGrp="1"/>
          </p:cNvSpPr>
          <p:nvPr>
            <p:ph type="dt" sz="half" idx="10"/>
          </p:nvPr>
        </p:nvSpPr>
        <p:spPr/>
        <p:txBody>
          <a:bodyPr/>
          <a:lstStyle/>
          <a:p>
            <a:fld id="{B2BE4A65-934D-4A37-8E1A-BCF817C9E5D5}" type="datetime1">
              <a:rPr lang="en-US" smtClean="0"/>
              <a:t>4/27/2023</a:t>
            </a:fld>
            <a:endParaRPr lang="en-US"/>
          </a:p>
        </p:txBody>
      </p:sp>
      <p:sp>
        <p:nvSpPr>
          <p:cNvPr id="5" name="Footer Placeholder 4">
            <a:extLst>
              <a:ext uri="{FF2B5EF4-FFF2-40B4-BE49-F238E27FC236}">
                <a16:creationId xmlns:a16="http://schemas.microsoft.com/office/drawing/2014/main" id="{85686BC8-1053-C741-3270-046340970A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2A9C10-3067-8488-A8C5-B641975F1FAA}"/>
              </a:ext>
            </a:extLst>
          </p:cNvPr>
          <p:cNvSpPr>
            <a:spLocks noGrp="1"/>
          </p:cNvSpPr>
          <p:nvPr>
            <p:ph type="sldNum" sz="quarter" idx="12"/>
          </p:nvPr>
        </p:nvSpPr>
        <p:spPr/>
        <p:txBody>
          <a:bodyPr/>
          <a:lstStyle/>
          <a:p>
            <a:fld id="{0BA96C67-F7CE-4591-85A6-C546DD0D806A}" type="slidenum">
              <a:rPr lang="en-US" smtClean="0"/>
              <a:t>‹#›</a:t>
            </a:fld>
            <a:endParaRPr lang="en-US"/>
          </a:p>
        </p:txBody>
      </p:sp>
    </p:spTree>
    <p:extLst>
      <p:ext uri="{BB962C8B-B14F-4D97-AF65-F5344CB8AC3E}">
        <p14:creationId xmlns:p14="http://schemas.microsoft.com/office/powerpoint/2010/main" val="19214308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048C25-983D-48CF-C33F-A577CCF7A69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81E86D8-30AA-AB0B-2629-456580DF18D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32459D-3B58-E4D9-2A9E-CB94075A97DD}"/>
              </a:ext>
            </a:extLst>
          </p:cNvPr>
          <p:cNvSpPr>
            <a:spLocks noGrp="1"/>
          </p:cNvSpPr>
          <p:nvPr>
            <p:ph type="dt" sz="half" idx="10"/>
          </p:nvPr>
        </p:nvSpPr>
        <p:spPr/>
        <p:txBody>
          <a:bodyPr/>
          <a:lstStyle/>
          <a:p>
            <a:fld id="{5849716F-178E-4C56-BAEF-540139FCC22B}" type="datetime1">
              <a:rPr lang="en-US" smtClean="0"/>
              <a:t>4/27/2023</a:t>
            </a:fld>
            <a:endParaRPr lang="en-US"/>
          </a:p>
        </p:txBody>
      </p:sp>
      <p:sp>
        <p:nvSpPr>
          <p:cNvPr id="5" name="Footer Placeholder 4">
            <a:extLst>
              <a:ext uri="{FF2B5EF4-FFF2-40B4-BE49-F238E27FC236}">
                <a16:creationId xmlns:a16="http://schemas.microsoft.com/office/drawing/2014/main" id="{AD73B04C-DCEE-7132-6D4B-E4699E6E50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4FC6AD-237C-AFF3-DF37-C1459E4C702C}"/>
              </a:ext>
            </a:extLst>
          </p:cNvPr>
          <p:cNvSpPr>
            <a:spLocks noGrp="1"/>
          </p:cNvSpPr>
          <p:nvPr>
            <p:ph type="sldNum" sz="quarter" idx="12"/>
          </p:nvPr>
        </p:nvSpPr>
        <p:spPr/>
        <p:txBody>
          <a:bodyPr/>
          <a:lstStyle/>
          <a:p>
            <a:fld id="{0BA96C67-F7CE-4591-85A6-C546DD0D806A}" type="slidenum">
              <a:rPr lang="en-US" smtClean="0"/>
              <a:t>‹#›</a:t>
            </a:fld>
            <a:endParaRPr lang="en-US"/>
          </a:p>
        </p:txBody>
      </p:sp>
    </p:spTree>
    <p:extLst>
      <p:ext uri="{BB962C8B-B14F-4D97-AF65-F5344CB8AC3E}">
        <p14:creationId xmlns:p14="http://schemas.microsoft.com/office/powerpoint/2010/main" val="24093773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0115EBC-5FBB-34E5-B63A-9EDE868A6A3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591B2A8-191E-9EBF-24B8-0CEFB4386D4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FCBB3D-E942-BA3F-722B-662851C4C20C}"/>
              </a:ext>
            </a:extLst>
          </p:cNvPr>
          <p:cNvSpPr>
            <a:spLocks noGrp="1"/>
          </p:cNvSpPr>
          <p:nvPr>
            <p:ph type="dt" sz="half" idx="10"/>
          </p:nvPr>
        </p:nvSpPr>
        <p:spPr/>
        <p:txBody>
          <a:bodyPr/>
          <a:lstStyle/>
          <a:p>
            <a:fld id="{9659A766-74D9-42A6-9948-87EA1C6E3314}" type="datetime1">
              <a:rPr lang="en-US" smtClean="0"/>
              <a:t>4/27/2023</a:t>
            </a:fld>
            <a:endParaRPr lang="en-US"/>
          </a:p>
        </p:txBody>
      </p:sp>
      <p:sp>
        <p:nvSpPr>
          <p:cNvPr id="5" name="Footer Placeholder 4">
            <a:extLst>
              <a:ext uri="{FF2B5EF4-FFF2-40B4-BE49-F238E27FC236}">
                <a16:creationId xmlns:a16="http://schemas.microsoft.com/office/drawing/2014/main" id="{4D256461-27A1-0B9C-C461-0755990AB2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4F717C-C3CE-0264-5890-1812F202016D}"/>
              </a:ext>
            </a:extLst>
          </p:cNvPr>
          <p:cNvSpPr>
            <a:spLocks noGrp="1"/>
          </p:cNvSpPr>
          <p:nvPr>
            <p:ph type="sldNum" sz="quarter" idx="12"/>
          </p:nvPr>
        </p:nvSpPr>
        <p:spPr/>
        <p:txBody>
          <a:bodyPr/>
          <a:lstStyle/>
          <a:p>
            <a:fld id="{0BA96C67-F7CE-4591-85A6-C546DD0D806A}" type="slidenum">
              <a:rPr lang="en-US" smtClean="0"/>
              <a:t>‹#›</a:t>
            </a:fld>
            <a:endParaRPr lang="en-US"/>
          </a:p>
        </p:txBody>
      </p:sp>
    </p:spTree>
    <p:extLst>
      <p:ext uri="{BB962C8B-B14F-4D97-AF65-F5344CB8AC3E}">
        <p14:creationId xmlns:p14="http://schemas.microsoft.com/office/powerpoint/2010/main" val="21876406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5820F6-EA27-74BC-C3AE-83199700443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121684E-F0C4-0529-5EA3-D0E2A233973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0859E2-DA4E-E757-4C9A-6ABAAA44F405}"/>
              </a:ext>
            </a:extLst>
          </p:cNvPr>
          <p:cNvSpPr>
            <a:spLocks noGrp="1"/>
          </p:cNvSpPr>
          <p:nvPr>
            <p:ph type="dt" sz="half" idx="10"/>
          </p:nvPr>
        </p:nvSpPr>
        <p:spPr/>
        <p:txBody>
          <a:bodyPr/>
          <a:lstStyle/>
          <a:p>
            <a:fld id="{F9FBE3F5-E5C2-4E7D-A76C-9247AD44F178}" type="datetime1">
              <a:rPr lang="en-US" smtClean="0"/>
              <a:t>4/27/2023</a:t>
            </a:fld>
            <a:endParaRPr lang="en-US"/>
          </a:p>
        </p:txBody>
      </p:sp>
      <p:sp>
        <p:nvSpPr>
          <p:cNvPr id="5" name="Footer Placeholder 4">
            <a:extLst>
              <a:ext uri="{FF2B5EF4-FFF2-40B4-BE49-F238E27FC236}">
                <a16:creationId xmlns:a16="http://schemas.microsoft.com/office/drawing/2014/main" id="{3E98D8BD-760E-0B05-0E4E-BFF463EE07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76F73F-CE94-3C19-215F-6DF72EAA8132}"/>
              </a:ext>
            </a:extLst>
          </p:cNvPr>
          <p:cNvSpPr>
            <a:spLocks noGrp="1"/>
          </p:cNvSpPr>
          <p:nvPr>
            <p:ph type="sldNum" sz="quarter" idx="12"/>
          </p:nvPr>
        </p:nvSpPr>
        <p:spPr/>
        <p:txBody>
          <a:bodyPr/>
          <a:lstStyle/>
          <a:p>
            <a:fld id="{0BA96C67-F7CE-4591-85A6-C546DD0D806A}" type="slidenum">
              <a:rPr lang="en-US" smtClean="0"/>
              <a:t>‹#›</a:t>
            </a:fld>
            <a:endParaRPr lang="en-US"/>
          </a:p>
        </p:txBody>
      </p:sp>
    </p:spTree>
    <p:extLst>
      <p:ext uri="{BB962C8B-B14F-4D97-AF65-F5344CB8AC3E}">
        <p14:creationId xmlns:p14="http://schemas.microsoft.com/office/powerpoint/2010/main" val="5718211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D7DD2-59B7-8554-0A8C-2C1C5A93437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12C01AE-6513-F816-D34B-8C4BF78BE71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4815B94-F057-A7A8-24CC-D1C626EAE731}"/>
              </a:ext>
            </a:extLst>
          </p:cNvPr>
          <p:cNvSpPr>
            <a:spLocks noGrp="1"/>
          </p:cNvSpPr>
          <p:nvPr>
            <p:ph type="dt" sz="half" idx="10"/>
          </p:nvPr>
        </p:nvSpPr>
        <p:spPr/>
        <p:txBody>
          <a:bodyPr/>
          <a:lstStyle/>
          <a:p>
            <a:fld id="{06EF9C29-11F5-47AF-9A41-E18A013396EB}" type="datetime1">
              <a:rPr lang="en-US" smtClean="0"/>
              <a:t>4/27/2023</a:t>
            </a:fld>
            <a:endParaRPr lang="en-US"/>
          </a:p>
        </p:txBody>
      </p:sp>
      <p:sp>
        <p:nvSpPr>
          <p:cNvPr id="5" name="Footer Placeholder 4">
            <a:extLst>
              <a:ext uri="{FF2B5EF4-FFF2-40B4-BE49-F238E27FC236}">
                <a16:creationId xmlns:a16="http://schemas.microsoft.com/office/drawing/2014/main" id="{AF54BD82-B634-CC8D-D981-7A41BE3FC8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B4A2CE-8882-77CF-1728-F3700E609FB6}"/>
              </a:ext>
            </a:extLst>
          </p:cNvPr>
          <p:cNvSpPr>
            <a:spLocks noGrp="1"/>
          </p:cNvSpPr>
          <p:nvPr>
            <p:ph type="sldNum" sz="quarter" idx="12"/>
          </p:nvPr>
        </p:nvSpPr>
        <p:spPr/>
        <p:txBody>
          <a:bodyPr/>
          <a:lstStyle/>
          <a:p>
            <a:fld id="{0BA96C67-F7CE-4591-85A6-C546DD0D806A}" type="slidenum">
              <a:rPr lang="en-US" smtClean="0"/>
              <a:t>‹#›</a:t>
            </a:fld>
            <a:endParaRPr lang="en-US"/>
          </a:p>
        </p:txBody>
      </p:sp>
    </p:spTree>
    <p:extLst>
      <p:ext uri="{BB962C8B-B14F-4D97-AF65-F5344CB8AC3E}">
        <p14:creationId xmlns:p14="http://schemas.microsoft.com/office/powerpoint/2010/main" val="29164246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9ED7C9-0478-1F3F-8B47-E54C0761EF1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153CA9B-8888-05DC-2E2D-A2FA2CC15EA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7BA9861-2812-5B0C-F61D-523AE546B1A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F37C951-79AF-4310-D1DB-9427466A58CE}"/>
              </a:ext>
            </a:extLst>
          </p:cNvPr>
          <p:cNvSpPr>
            <a:spLocks noGrp="1"/>
          </p:cNvSpPr>
          <p:nvPr>
            <p:ph type="dt" sz="half" idx="10"/>
          </p:nvPr>
        </p:nvSpPr>
        <p:spPr/>
        <p:txBody>
          <a:bodyPr/>
          <a:lstStyle/>
          <a:p>
            <a:fld id="{7FBD3A7D-24F1-4962-B174-918C44FE746A}" type="datetime1">
              <a:rPr lang="en-US" smtClean="0"/>
              <a:t>4/27/2023</a:t>
            </a:fld>
            <a:endParaRPr lang="en-US"/>
          </a:p>
        </p:txBody>
      </p:sp>
      <p:sp>
        <p:nvSpPr>
          <p:cNvPr id="6" name="Footer Placeholder 5">
            <a:extLst>
              <a:ext uri="{FF2B5EF4-FFF2-40B4-BE49-F238E27FC236}">
                <a16:creationId xmlns:a16="http://schemas.microsoft.com/office/drawing/2014/main" id="{68D3E4FB-DBDC-030F-F9C5-400FF8F7AE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F77957-FBB2-C645-8EA4-4D5F8B58F5C4}"/>
              </a:ext>
            </a:extLst>
          </p:cNvPr>
          <p:cNvSpPr>
            <a:spLocks noGrp="1"/>
          </p:cNvSpPr>
          <p:nvPr>
            <p:ph type="sldNum" sz="quarter" idx="12"/>
          </p:nvPr>
        </p:nvSpPr>
        <p:spPr/>
        <p:txBody>
          <a:bodyPr/>
          <a:lstStyle/>
          <a:p>
            <a:fld id="{0BA96C67-F7CE-4591-85A6-C546DD0D806A}" type="slidenum">
              <a:rPr lang="en-US" smtClean="0"/>
              <a:t>‹#›</a:t>
            </a:fld>
            <a:endParaRPr lang="en-US"/>
          </a:p>
        </p:txBody>
      </p:sp>
    </p:spTree>
    <p:extLst>
      <p:ext uri="{BB962C8B-B14F-4D97-AF65-F5344CB8AC3E}">
        <p14:creationId xmlns:p14="http://schemas.microsoft.com/office/powerpoint/2010/main" val="6892557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7F1E3E-D928-BD4F-3F53-DEB874CAFEC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CEB602B-B702-85C6-0E03-96E2AFDFE48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F938544-2791-D0E4-3CFC-CE3534357DE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BCA350E-973A-8D85-3DC7-1F0462BF6B3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919A9D0-C9FF-FE57-F61F-54CF408B49A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7161DAD-F7CF-8A11-EE48-808609AA13E9}"/>
              </a:ext>
            </a:extLst>
          </p:cNvPr>
          <p:cNvSpPr>
            <a:spLocks noGrp="1"/>
          </p:cNvSpPr>
          <p:nvPr>
            <p:ph type="dt" sz="half" idx="10"/>
          </p:nvPr>
        </p:nvSpPr>
        <p:spPr/>
        <p:txBody>
          <a:bodyPr/>
          <a:lstStyle/>
          <a:p>
            <a:fld id="{8DA3D049-3BCF-49E9-87C4-16A754E2C86D}" type="datetime1">
              <a:rPr lang="en-US" smtClean="0"/>
              <a:t>4/27/2023</a:t>
            </a:fld>
            <a:endParaRPr lang="en-US"/>
          </a:p>
        </p:txBody>
      </p:sp>
      <p:sp>
        <p:nvSpPr>
          <p:cNvPr id="8" name="Footer Placeholder 7">
            <a:extLst>
              <a:ext uri="{FF2B5EF4-FFF2-40B4-BE49-F238E27FC236}">
                <a16:creationId xmlns:a16="http://schemas.microsoft.com/office/drawing/2014/main" id="{026EA3E5-9132-047F-E219-7F74D335120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098C65C-BFD5-F147-30CB-092967CEA32E}"/>
              </a:ext>
            </a:extLst>
          </p:cNvPr>
          <p:cNvSpPr>
            <a:spLocks noGrp="1"/>
          </p:cNvSpPr>
          <p:nvPr>
            <p:ph type="sldNum" sz="quarter" idx="12"/>
          </p:nvPr>
        </p:nvSpPr>
        <p:spPr/>
        <p:txBody>
          <a:bodyPr/>
          <a:lstStyle/>
          <a:p>
            <a:fld id="{0BA96C67-F7CE-4591-85A6-C546DD0D806A}" type="slidenum">
              <a:rPr lang="en-US" smtClean="0"/>
              <a:t>‹#›</a:t>
            </a:fld>
            <a:endParaRPr lang="en-US"/>
          </a:p>
        </p:txBody>
      </p:sp>
    </p:spTree>
    <p:extLst>
      <p:ext uri="{BB962C8B-B14F-4D97-AF65-F5344CB8AC3E}">
        <p14:creationId xmlns:p14="http://schemas.microsoft.com/office/powerpoint/2010/main" val="785991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F2EC1-A379-FCEC-DA93-D135A86CE4A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3D8ECE6-3B0D-2EA2-E37D-08018359B40A}"/>
              </a:ext>
            </a:extLst>
          </p:cNvPr>
          <p:cNvSpPr>
            <a:spLocks noGrp="1"/>
          </p:cNvSpPr>
          <p:nvPr>
            <p:ph type="dt" sz="half" idx="10"/>
          </p:nvPr>
        </p:nvSpPr>
        <p:spPr/>
        <p:txBody>
          <a:bodyPr/>
          <a:lstStyle/>
          <a:p>
            <a:fld id="{FE851E85-9407-4907-8801-5B27744DC408}" type="datetime1">
              <a:rPr lang="en-US" smtClean="0"/>
              <a:t>4/27/2023</a:t>
            </a:fld>
            <a:endParaRPr lang="en-US"/>
          </a:p>
        </p:txBody>
      </p:sp>
      <p:sp>
        <p:nvSpPr>
          <p:cNvPr id="4" name="Footer Placeholder 3">
            <a:extLst>
              <a:ext uri="{FF2B5EF4-FFF2-40B4-BE49-F238E27FC236}">
                <a16:creationId xmlns:a16="http://schemas.microsoft.com/office/drawing/2014/main" id="{3A3E89DB-F87F-FBF1-D688-0CBE5F3B746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4F5F5EE-B159-EF3C-DC58-3C020B468015}"/>
              </a:ext>
            </a:extLst>
          </p:cNvPr>
          <p:cNvSpPr>
            <a:spLocks noGrp="1"/>
          </p:cNvSpPr>
          <p:nvPr>
            <p:ph type="sldNum" sz="quarter" idx="12"/>
          </p:nvPr>
        </p:nvSpPr>
        <p:spPr/>
        <p:txBody>
          <a:bodyPr/>
          <a:lstStyle/>
          <a:p>
            <a:fld id="{0BA96C67-F7CE-4591-85A6-C546DD0D806A}" type="slidenum">
              <a:rPr lang="en-US" smtClean="0"/>
              <a:t>‹#›</a:t>
            </a:fld>
            <a:endParaRPr lang="en-US"/>
          </a:p>
        </p:txBody>
      </p:sp>
    </p:spTree>
    <p:extLst>
      <p:ext uri="{BB962C8B-B14F-4D97-AF65-F5344CB8AC3E}">
        <p14:creationId xmlns:p14="http://schemas.microsoft.com/office/powerpoint/2010/main" val="3734894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08D30BB-9509-FE8B-14B3-AB21724B6A69}"/>
              </a:ext>
            </a:extLst>
          </p:cNvPr>
          <p:cNvSpPr>
            <a:spLocks noGrp="1"/>
          </p:cNvSpPr>
          <p:nvPr>
            <p:ph type="dt" sz="half" idx="10"/>
          </p:nvPr>
        </p:nvSpPr>
        <p:spPr/>
        <p:txBody>
          <a:bodyPr/>
          <a:lstStyle/>
          <a:p>
            <a:fld id="{2F867999-13FD-4789-B977-6F71EB15B22D}" type="datetime1">
              <a:rPr lang="en-US" smtClean="0"/>
              <a:t>4/27/2023</a:t>
            </a:fld>
            <a:endParaRPr lang="en-US"/>
          </a:p>
        </p:txBody>
      </p:sp>
      <p:sp>
        <p:nvSpPr>
          <p:cNvPr id="3" name="Footer Placeholder 2">
            <a:extLst>
              <a:ext uri="{FF2B5EF4-FFF2-40B4-BE49-F238E27FC236}">
                <a16:creationId xmlns:a16="http://schemas.microsoft.com/office/drawing/2014/main" id="{44290121-1841-FE30-D36E-76FFCDB436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F9DE3FF-6B6F-6612-0828-E26288419AFD}"/>
              </a:ext>
            </a:extLst>
          </p:cNvPr>
          <p:cNvSpPr>
            <a:spLocks noGrp="1"/>
          </p:cNvSpPr>
          <p:nvPr>
            <p:ph type="sldNum" sz="quarter" idx="12"/>
          </p:nvPr>
        </p:nvSpPr>
        <p:spPr/>
        <p:txBody>
          <a:bodyPr/>
          <a:lstStyle/>
          <a:p>
            <a:fld id="{0BA96C67-F7CE-4591-85A6-C546DD0D806A}" type="slidenum">
              <a:rPr lang="en-US" smtClean="0"/>
              <a:t>‹#›</a:t>
            </a:fld>
            <a:endParaRPr lang="en-US"/>
          </a:p>
        </p:txBody>
      </p:sp>
    </p:spTree>
    <p:extLst>
      <p:ext uri="{BB962C8B-B14F-4D97-AF65-F5344CB8AC3E}">
        <p14:creationId xmlns:p14="http://schemas.microsoft.com/office/powerpoint/2010/main" val="22098072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D626-1376-2EF7-2B81-730F330A932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EB927A5-E5C4-33C7-3E24-EFB356FD2BC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E72FDB1-BE69-9312-E5FC-B9D9055DAF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6964616-3004-3C1C-9AB4-D2922E71594E}"/>
              </a:ext>
            </a:extLst>
          </p:cNvPr>
          <p:cNvSpPr>
            <a:spLocks noGrp="1"/>
          </p:cNvSpPr>
          <p:nvPr>
            <p:ph type="dt" sz="half" idx="10"/>
          </p:nvPr>
        </p:nvSpPr>
        <p:spPr/>
        <p:txBody>
          <a:bodyPr/>
          <a:lstStyle/>
          <a:p>
            <a:fld id="{CC1920DE-C4F9-4B0C-A6E6-756E46F995C0}" type="datetime1">
              <a:rPr lang="en-US" smtClean="0"/>
              <a:t>4/27/2023</a:t>
            </a:fld>
            <a:endParaRPr lang="en-US"/>
          </a:p>
        </p:txBody>
      </p:sp>
      <p:sp>
        <p:nvSpPr>
          <p:cNvPr id="6" name="Footer Placeholder 5">
            <a:extLst>
              <a:ext uri="{FF2B5EF4-FFF2-40B4-BE49-F238E27FC236}">
                <a16:creationId xmlns:a16="http://schemas.microsoft.com/office/drawing/2014/main" id="{ABF8455E-11A6-AFFC-20CF-D9ACBEAB3A8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A1A850D-A261-A299-8AD2-361628EDCA29}"/>
              </a:ext>
            </a:extLst>
          </p:cNvPr>
          <p:cNvSpPr>
            <a:spLocks noGrp="1"/>
          </p:cNvSpPr>
          <p:nvPr>
            <p:ph type="sldNum" sz="quarter" idx="12"/>
          </p:nvPr>
        </p:nvSpPr>
        <p:spPr/>
        <p:txBody>
          <a:bodyPr/>
          <a:lstStyle/>
          <a:p>
            <a:fld id="{0BA96C67-F7CE-4591-85A6-C546DD0D806A}" type="slidenum">
              <a:rPr lang="en-US" smtClean="0"/>
              <a:t>‹#›</a:t>
            </a:fld>
            <a:endParaRPr lang="en-US"/>
          </a:p>
        </p:txBody>
      </p:sp>
    </p:spTree>
    <p:extLst>
      <p:ext uri="{BB962C8B-B14F-4D97-AF65-F5344CB8AC3E}">
        <p14:creationId xmlns:p14="http://schemas.microsoft.com/office/powerpoint/2010/main" val="29364025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B6D40E-C87F-7035-6182-FCDF2921962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640FFD0-D80D-84EF-048A-ABF3CF16527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EB6F26F-B997-9BD5-AB1D-29FCD7519D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F18860-AADE-C7F1-A5A5-BA268560BC07}"/>
              </a:ext>
            </a:extLst>
          </p:cNvPr>
          <p:cNvSpPr>
            <a:spLocks noGrp="1"/>
          </p:cNvSpPr>
          <p:nvPr>
            <p:ph type="dt" sz="half" idx="10"/>
          </p:nvPr>
        </p:nvSpPr>
        <p:spPr/>
        <p:txBody>
          <a:bodyPr/>
          <a:lstStyle/>
          <a:p>
            <a:fld id="{48D50301-3E0C-4A70-A1B5-B2EC02AC7380}" type="datetime1">
              <a:rPr lang="en-US" smtClean="0"/>
              <a:t>4/27/2023</a:t>
            </a:fld>
            <a:endParaRPr lang="en-US"/>
          </a:p>
        </p:txBody>
      </p:sp>
      <p:sp>
        <p:nvSpPr>
          <p:cNvPr id="6" name="Footer Placeholder 5">
            <a:extLst>
              <a:ext uri="{FF2B5EF4-FFF2-40B4-BE49-F238E27FC236}">
                <a16:creationId xmlns:a16="http://schemas.microsoft.com/office/drawing/2014/main" id="{69A41C5F-D4F5-48ED-418A-98D5A70AEA3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9CF600-BEC2-85AB-51DE-4797BA59CF2B}"/>
              </a:ext>
            </a:extLst>
          </p:cNvPr>
          <p:cNvSpPr>
            <a:spLocks noGrp="1"/>
          </p:cNvSpPr>
          <p:nvPr>
            <p:ph type="sldNum" sz="quarter" idx="12"/>
          </p:nvPr>
        </p:nvSpPr>
        <p:spPr/>
        <p:txBody>
          <a:bodyPr/>
          <a:lstStyle/>
          <a:p>
            <a:fld id="{0BA96C67-F7CE-4591-85A6-C546DD0D806A}" type="slidenum">
              <a:rPr lang="en-US" smtClean="0"/>
              <a:t>‹#›</a:t>
            </a:fld>
            <a:endParaRPr lang="en-US"/>
          </a:p>
        </p:txBody>
      </p:sp>
    </p:spTree>
    <p:extLst>
      <p:ext uri="{BB962C8B-B14F-4D97-AF65-F5344CB8AC3E}">
        <p14:creationId xmlns:p14="http://schemas.microsoft.com/office/powerpoint/2010/main" val="19348213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193ECF-7A1D-6121-EEB4-1180CF916B8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FB6DDA8-144F-5B29-CC9A-80101576CAF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851A1C-C125-A911-89B0-F7B940C266A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3ACC46-7C33-4D5A-9B6F-7557909F126B}" type="datetime1">
              <a:rPr lang="en-US" smtClean="0"/>
              <a:t>4/27/2023</a:t>
            </a:fld>
            <a:endParaRPr lang="en-US"/>
          </a:p>
        </p:txBody>
      </p:sp>
      <p:sp>
        <p:nvSpPr>
          <p:cNvPr id="5" name="Footer Placeholder 4">
            <a:extLst>
              <a:ext uri="{FF2B5EF4-FFF2-40B4-BE49-F238E27FC236}">
                <a16:creationId xmlns:a16="http://schemas.microsoft.com/office/drawing/2014/main" id="{C136B619-3FFA-224D-F715-B1000DEC6C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CB7EA36-71F8-F35D-BCBA-81F18FFF244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A96C67-F7CE-4591-85A6-C546DD0D806A}" type="slidenum">
              <a:rPr lang="en-US" smtClean="0"/>
              <a:t>‹#›</a:t>
            </a:fld>
            <a:endParaRPr lang="en-US"/>
          </a:p>
        </p:txBody>
      </p:sp>
    </p:spTree>
    <p:extLst>
      <p:ext uri="{BB962C8B-B14F-4D97-AF65-F5344CB8AC3E}">
        <p14:creationId xmlns:p14="http://schemas.microsoft.com/office/powerpoint/2010/main" val="28322224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3.png"/><Relationship Id="rId3" Type="http://schemas.openxmlformats.org/officeDocument/2006/relationships/image" Target="../media/image1.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2.png"/><Relationship Id="rId2" Type="http://schemas.openxmlformats.org/officeDocument/2006/relationships/notesSlide" Target="../notesSlides/notesSlide1.xml"/><Relationship Id="rId16" Type="http://schemas.openxmlformats.org/officeDocument/2006/relationships/image" Target="../media/image14.png"/><Relationship Id="rId20" Type="http://schemas.openxmlformats.org/officeDocument/2006/relationships/image" Target="../media/image18.png"/><Relationship Id="rId29" Type="http://schemas.openxmlformats.org/officeDocument/2006/relationships/image" Target="../media/image25.jpe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9.jpeg"/><Relationship Id="rId24" Type="http://schemas.openxmlformats.org/officeDocument/2006/relationships/image" Target="../media/image21.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0.png"/><Relationship Id="rId28" Type="http://schemas.openxmlformats.org/officeDocument/2006/relationships/hyperlink" Target="mailto:s_dixit@dm.iitr.ac.in" TargetMode="External"/><Relationship Id="rId10" Type="http://schemas.openxmlformats.org/officeDocument/2006/relationships/image" Target="../media/image8.jpeg"/><Relationship Id="rId19" Type="http://schemas.openxmlformats.org/officeDocument/2006/relationships/image" Target="../media/image17.png"/><Relationship Id="rId4" Type="http://schemas.openxmlformats.org/officeDocument/2006/relationships/image" Target="../media/image2.png"/><Relationship Id="rId9" Type="http://schemas.openxmlformats.org/officeDocument/2006/relationships/image" Target="../media/image7.jpeg"/><Relationship Id="rId14" Type="http://schemas.openxmlformats.org/officeDocument/2006/relationships/image" Target="../media/image12.jpeg"/><Relationship Id="rId22" Type="http://schemas.openxmlformats.org/officeDocument/2006/relationships/chart" Target="../charts/chart1.xml"/><Relationship Id="rId27" Type="http://schemas.openxmlformats.org/officeDocument/2006/relationships/image" Target="../media/image24.png"/><Relationship Id="rId30" Type="http://schemas.openxmlformats.org/officeDocument/2006/relationships/image" Target="../media/image26.jpeg"/></Relationships>
</file>

<file path=ppt/slides/_rels/slide1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chart" Target="../charts/chart4.xml"/></Relationships>
</file>

<file path=ppt/slides/_rels/slide1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53.png"/><Relationship Id="rId7"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12.jpeg"/><Relationship Id="rId10" Type="http://schemas.openxmlformats.org/officeDocument/2006/relationships/image" Target="../media/image18.png"/><Relationship Id="rId4" Type="http://schemas.openxmlformats.org/officeDocument/2006/relationships/image" Target="../media/image13.png"/><Relationship Id="rId9"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notesSlide" Target="../notesSlides/notesSlide2.xml"/><Relationship Id="rId7" Type="http://schemas.openxmlformats.org/officeDocument/2006/relationships/image" Target="../media/image30.png"/><Relationship Id="rId12" Type="http://schemas.openxmlformats.org/officeDocument/2006/relationships/image" Target="../media/image35.jpe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jpeg"/><Relationship Id="rId10" Type="http://schemas.openxmlformats.org/officeDocument/2006/relationships/image" Target="../media/image33.png"/><Relationship Id="rId4" Type="http://schemas.openxmlformats.org/officeDocument/2006/relationships/image" Target="../media/image27.jpeg"/><Relationship Id="rId9" Type="http://schemas.openxmlformats.org/officeDocument/2006/relationships/image" Target="../media/image32.png"/></Relationships>
</file>

<file path=ppt/slides/_rels/slide3.xml.rels><?xml version="1.0" encoding="UTF-8" standalone="yes"?>
<Relationships xmlns="http://schemas.openxmlformats.org/package/2006/relationships"><Relationship Id="rId8" Type="http://schemas.openxmlformats.org/officeDocument/2006/relationships/diagramLayout" Target="../diagrams/layout1.xml"/><Relationship Id="rId3" Type="http://schemas.openxmlformats.org/officeDocument/2006/relationships/notesSlide" Target="../notesSlides/notesSlide3.xml"/><Relationship Id="rId7" Type="http://schemas.openxmlformats.org/officeDocument/2006/relationships/diagramData" Target="../diagrams/data1.xml"/><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38.jpeg"/><Relationship Id="rId11" Type="http://schemas.microsoft.com/office/2007/relationships/diagramDrawing" Target="../diagrams/drawing1.xml"/><Relationship Id="rId5" Type="http://schemas.openxmlformats.org/officeDocument/2006/relationships/image" Target="../media/image37.jpeg"/><Relationship Id="rId10" Type="http://schemas.openxmlformats.org/officeDocument/2006/relationships/diagramColors" Target="../diagrams/colors1.xml"/><Relationship Id="rId4" Type="http://schemas.openxmlformats.org/officeDocument/2006/relationships/image" Target="../media/image36.png"/><Relationship Id="rId9"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41.png"/></Relationships>
</file>

<file path=ppt/slides/_rels/slide7.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image" Target="../media/image42.jpeg"/><Relationship Id="rId7" Type="http://schemas.openxmlformats.org/officeDocument/2006/relationships/image" Target="../media/image5.png"/><Relationship Id="rId12"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4.jpeg"/><Relationship Id="rId11" Type="http://schemas.openxmlformats.org/officeDocument/2006/relationships/diagramColors" Target="../diagrams/colors2.xml"/><Relationship Id="rId5" Type="http://schemas.openxmlformats.org/officeDocument/2006/relationships/image" Target="../media/image4.png"/><Relationship Id="rId10" Type="http://schemas.openxmlformats.org/officeDocument/2006/relationships/diagramQuickStyle" Target="../diagrams/quickStyle2.xml"/><Relationship Id="rId4" Type="http://schemas.openxmlformats.org/officeDocument/2006/relationships/image" Target="../media/image43.jpeg"/><Relationship Id="rId9"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notesSlide" Target="../notesSlides/notesSlide8.xml"/><Relationship Id="rId7" Type="http://schemas.openxmlformats.org/officeDocument/2006/relationships/image" Target="../media/image47.gif"/><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46.png"/><Relationship Id="rId5" Type="http://schemas.openxmlformats.org/officeDocument/2006/relationships/image" Target="../media/image7.jpeg"/><Relationship Id="rId10" Type="http://schemas.openxmlformats.org/officeDocument/2006/relationships/image" Target="../media/image40.png"/><Relationship Id="rId4" Type="http://schemas.openxmlformats.org/officeDocument/2006/relationships/image" Target="../media/image45.jpeg"/><Relationship Id="rId9"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49.png"/><Relationship Id="rId4" Type="http://schemas.openxmlformats.org/officeDocument/2006/relationships/chart" Target="../charts/char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AutoShape 19"/>
          <p:cNvSpPr>
            <a:spLocks noChangeArrowheads="1"/>
          </p:cNvSpPr>
          <p:nvPr/>
        </p:nvSpPr>
        <p:spPr bwMode="auto">
          <a:xfrm>
            <a:off x="1002440" y="4524375"/>
            <a:ext cx="2428875" cy="190500"/>
          </a:xfrm>
          <a:prstGeom prst="roundRect">
            <a:avLst>
              <a:gd name="adj" fmla="val 50000"/>
            </a:avLst>
          </a:prstGeom>
          <a:solidFill>
            <a:srgbClr val="002060"/>
          </a:solidFill>
          <a:ln w="50800">
            <a:noFill/>
            <a:round/>
            <a:headEnd/>
            <a:tailEnd/>
          </a:ln>
          <a:effectLst>
            <a:outerShdw sx="1000" sy="1000" algn="ctr" rotWithShape="0">
              <a:srgbClr val="787878"/>
            </a:outerShdw>
          </a:effectLst>
        </p:spPr>
        <p:txBody>
          <a:bodyPr wrap="none" lIns="9114" tIns="4400" rIns="9114" bIns="4400" anchor="ctr"/>
          <a:lstStyle/>
          <a:p>
            <a:pPr algn="ctr" defTabSz="85976">
              <a:defRPr/>
            </a:pPr>
            <a:r>
              <a:rPr lang="en-US" sz="917" b="1">
                <a:solidFill>
                  <a:schemeClr val="bg1"/>
                </a:solidFill>
                <a:effectLst>
                  <a:outerShdw blurRad="38100" dist="38100" dir="2700000" algn="tl">
                    <a:srgbClr val="000000"/>
                  </a:outerShdw>
                </a:effectLst>
                <a:latin typeface="Verdana" pitchFamily="34" charset="0"/>
              </a:rPr>
              <a:t>Approach</a:t>
            </a:r>
          </a:p>
        </p:txBody>
      </p:sp>
      <p:sp>
        <p:nvSpPr>
          <p:cNvPr id="2063" name="AutoShape 15"/>
          <p:cNvSpPr>
            <a:spLocks noChangeArrowheads="1"/>
          </p:cNvSpPr>
          <p:nvPr/>
        </p:nvSpPr>
        <p:spPr bwMode="auto">
          <a:xfrm>
            <a:off x="6199849" y="1308365"/>
            <a:ext cx="2428875" cy="190500"/>
          </a:xfrm>
          <a:prstGeom prst="roundRect">
            <a:avLst>
              <a:gd name="adj" fmla="val 50000"/>
            </a:avLst>
          </a:prstGeom>
          <a:solidFill>
            <a:srgbClr val="002060"/>
          </a:solidFill>
          <a:ln w="50800">
            <a:noFill/>
            <a:round/>
            <a:headEnd/>
            <a:tailEnd/>
          </a:ln>
          <a:effectLst>
            <a:outerShdw sx="1000" sy="1000" algn="ctr" rotWithShape="0">
              <a:srgbClr val="787878"/>
            </a:outerShdw>
          </a:effectLst>
        </p:spPr>
        <p:txBody>
          <a:bodyPr wrap="none" lIns="9114" tIns="4400" rIns="9114" bIns="4400" anchor="ctr"/>
          <a:lstStyle/>
          <a:p>
            <a:pPr algn="ctr" defTabSz="85976">
              <a:defRPr/>
            </a:pPr>
            <a:r>
              <a:rPr lang="en-US" sz="917" b="1" dirty="0">
                <a:solidFill>
                  <a:schemeClr val="bg1"/>
                </a:solidFill>
                <a:effectLst>
                  <a:outerShdw blurRad="38100" dist="38100" dir="2700000" algn="tl">
                    <a:srgbClr val="000000"/>
                  </a:outerShdw>
                </a:effectLst>
                <a:latin typeface="Verdana" pitchFamily="34" charset="0"/>
              </a:rPr>
              <a:t>Observed Catchment </a:t>
            </a:r>
            <a:r>
              <a:rPr lang="en-US" sz="917" b="1" dirty="0" err="1">
                <a:solidFill>
                  <a:schemeClr val="bg1"/>
                </a:solidFill>
                <a:effectLst>
                  <a:outerShdw blurRad="38100" dist="38100" dir="2700000" algn="tl">
                    <a:srgbClr val="000000"/>
                  </a:outerShdw>
                </a:effectLst>
                <a:latin typeface="Verdana" pitchFamily="34" charset="0"/>
              </a:rPr>
              <a:t>Behaviour</a:t>
            </a:r>
            <a:endParaRPr lang="en-US" sz="917" b="1" dirty="0">
              <a:solidFill>
                <a:schemeClr val="bg1"/>
              </a:solidFill>
              <a:effectLst>
                <a:outerShdw blurRad="38100" dist="38100" dir="2700000" algn="tl">
                  <a:srgbClr val="000000"/>
                </a:outerShdw>
              </a:effectLst>
              <a:latin typeface="Verdana" pitchFamily="34" charset="0"/>
            </a:endParaRPr>
          </a:p>
        </p:txBody>
      </p:sp>
      <p:sp>
        <p:nvSpPr>
          <p:cNvPr id="2064" name="AutoShape 16"/>
          <p:cNvSpPr>
            <a:spLocks noChangeArrowheads="1"/>
          </p:cNvSpPr>
          <p:nvPr/>
        </p:nvSpPr>
        <p:spPr bwMode="auto">
          <a:xfrm>
            <a:off x="8736026" y="3730625"/>
            <a:ext cx="2428875" cy="190500"/>
          </a:xfrm>
          <a:prstGeom prst="roundRect">
            <a:avLst>
              <a:gd name="adj" fmla="val 50000"/>
            </a:avLst>
          </a:prstGeom>
          <a:solidFill>
            <a:srgbClr val="002060"/>
          </a:solidFill>
          <a:ln w="50800">
            <a:noFill/>
            <a:round/>
            <a:headEnd/>
            <a:tailEnd/>
          </a:ln>
          <a:effectLst>
            <a:outerShdw sx="1000" sy="1000" algn="ctr" rotWithShape="0">
              <a:srgbClr val="787878"/>
            </a:outerShdw>
          </a:effectLst>
        </p:spPr>
        <p:txBody>
          <a:bodyPr wrap="none" lIns="9114" tIns="4400" rIns="9114" bIns="4400" anchor="ctr"/>
          <a:lstStyle/>
          <a:p>
            <a:pPr algn="ctr" defTabSz="85976">
              <a:defRPr/>
            </a:pPr>
            <a:r>
              <a:rPr lang="en-US" sz="917" b="1">
                <a:solidFill>
                  <a:schemeClr val="bg1"/>
                </a:solidFill>
                <a:effectLst>
                  <a:outerShdw blurRad="38100" dist="38100" dir="2700000" algn="tl">
                    <a:srgbClr val="000000"/>
                  </a:outerShdw>
                </a:effectLst>
                <a:latin typeface="Verdana" pitchFamily="34" charset="0"/>
              </a:rPr>
              <a:t>	Authors</a:t>
            </a:r>
          </a:p>
        </p:txBody>
      </p:sp>
      <p:sp>
        <p:nvSpPr>
          <p:cNvPr id="2065" name="AutoShape 17"/>
          <p:cNvSpPr>
            <a:spLocks noChangeArrowheads="1"/>
          </p:cNvSpPr>
          <p:nvPr/>
        </p:nvSpPr>
        <p:spPr bwMode="auto">
          <a:xfrm>
            <a:off x="8744479" y="2524125"/>
            <a:ext cx="2428875" cy="190500"/>
          </a:xfrm>
          <a:prstGeom prst="roundRect">
            <a:avLst>
              <a:gd name="adj" fmla="val 50000"/>
            </a:avLst>
          </a:prstGeom>
          <a:solidFill>
            <a:srgbClr val="002060"/>
          </a:solidFill>
          <a:ln w="50800">
            <a:noFill/>
            <a:round/>
            <a:headEnd/>
            <a:tailEnd/>
          </a:ln>
          <a:effectLst>
            <a:outerShdw sx="1000" sy="1000" algn="ctr" rotWithShape="0">
              <a:srgbClr val="787878"/>
            </a:outerShdw>
          </a:effectLst>
        </p:spPr>
        <p:txBody>
          <a:bodyPr wrap="none" lIns="9114" tIns="4400" rIns="9114" bIns="4400" anchor="ctr"/>
          <a:lstStyle/>
          <a:p>
            <a:pPr algn="ctr" defTabSz="85976">
              <a:defRPr/>
            </a:pPr>
            <a:r>
              <a:rPr lang="en-US" sz="917" b="1">
                <a:solidFill>
                  <a:schemeClr val="bg1"/>
                </a:solidFill>
                <a:effectLst>
                  <a:outerShdw blurRad="38100" dist="38100" dir="2700000" algn="tl">
                    <a:srgbClr val="000000"/>
                  </a:outerShdw>
                </a:effectLst>
                <a:latin typeface="Verdana" pitchFamily="34" charset="0"/>
              </a:rPr>
              <a:t>	 Summary</a:t>
            </a:r>
          </a:p>
        </p:txBody>
      </p:sp>
      <p:sp>
        <p:nvSpPr>
          <p:cNvPr id="2069" name="AutoShape 21"/>
          <p:cNvSpPr>
            <a:spLocks noChangeArrowheads="1"/>
          </p:cNvSpPr>
          <p:nvPr/>
        </p:nvSpPr>
        <p:spPr bwMode="auto">
          <a:xfrm>
            <a:off x="3595357" y="1308365"/>
            <a:ext cx="2428875" cy="190500"/>
          </a:xfrm>
          <a:prstGeom prst="roundRect">
            <a:avLst>
              <a:gd name="adj" fmla="val 50000"/>
            </a:avLst>
          </a:prstGeom>
          <a:solidFill>
            <a:srgbClr val="002060"/>
          </a:solidFill>
          <a:ln w="50800">
            <a:noFill/>
            <a:round/>
            <a:headEnd/>
            <a:tailEnd/>
          </a:ln>
          <a:effectLst>
            <a:outerShdw sx="1000" sy="1000" algn="ctr" rotWithShape="0">
              <a:srgbClr val="787878"/>
            </a:outerShdw>
          </a:effectLst>
        </p:spPr>
        <p:txBody>
          <a:bodyPr wrap="none" lIns="9114" tIns="4400" rIns="9114" bIns="4400" anchor="ctr"/>
          <a:lstStyle/>
          <a:p>
            <a:pPr algn="ctr" defTabSz="85976">
              <a:defRPr/>
            </a:pPr>
            <a:r>
              <a:rPr lang="en-US" sz="917" b="1" dirty="0">
                <a:solidFill>
                  <a:schemeClr val="bg1"/>
                </a:solidFill>
                <a:effectLst>
                  <a:outerShdw blurRad="38100" dist="38100" dir="2700000" algn="tl">
                    <a:srgbClr val="000000"/>
                  </a:outerShdw>
                </a:effectLst>
                <a:latin typeface="Verdana" pitchFamily="34" charset="0"/>
              </a:rPr>
              <a:t>Study Area</a:t>
            </a:r>
          </a:p>
        </p:txBody>
      </p:sp>
      <p:sp>
        <p:nvSpPr>
          <p:cNvPr id="2071" name="AutoShape 23"/>
          <p:cNvSpPr>
            <a:spLocks noChangeArrowheads="1"/>
          </p:cNvSpPr>
          <p:nvPr/>
        </p:nvSpPr>
        <p:spPr bwMode="auto">
          <a:xfrm>
            <a:off x="1031214" y="1313326"/>
            <a:ext cx="2428875" cy="190500"/>
          </a:xfrm>
          <a:prstGeom prst="roundRect">
            <a:avLst>
              <a:gd name="adj" fmla="val 50000"/>
            </a:avLst>
          </a:prstGeom>
          <a:solidFill>
            <a:srgbClr val="002060"/>
          </a:solidFill>
          <a:ln w="50800">
            <a:noFill/>
            <a:round/>
            <a:headEnd/>
            <a:tailEnd/>
          </a:ln>
          <a:effectLst>
            <a:outerShdw sx="1000" sy="1000" algn="ctr" rotWithShape="0">
              <a:srgbClr val="787878"/>
            </a:outerShdw>
          </a:effectLst>
        </p:spPr>
        <p:txBody>
          <a:bodyPr wrap="none" lIns="9114" tIns="4400" rIns="9114" bIns="4400" anchor="ctr"/>
          <a:lstStyle/>
          <a:p>
            <a:pPr algn="ctr" defTabSz="85976">
              <a:defRPr/>
            </a:pPr>
            <a:r>
              <a:rPr lang="en-US" sz="917" b="1">
                <a:solidFill>
                  <a:schemeClr val="bg1"/>
                </a:solidFill>
                <a:effectLst>
                  <a:outerShdw blurRad="38100" dist="38100" dir="2700000" algn="tl">
                    <a:srgbClr val="000000"/>
                  </a:outerShdw>
                </a:effectLst>
                <a:latin typeface="Verdana" pitchFamily="34" charset="0"/>
              </a:rPr>
              <a:t>Motivation</a:t>
            </a:r>
          </a:p>
        </p:txBody>
      </p:sp>
      <p:sp>
        <p:nvSpPr>
          <p:cNvPr id="2072" name="AutoShape 24"/>
          <p:cNvSpPr>
            <a:spLocks noChangeArrowheads="1"/>
          </p:cNvSpPr>
          <p:nvPr/>
        </p:nvSpPr>
        <p:spPr bwMode="auto">
          <a:xfrm>
            <a:off x="8778875" y="1317625"/>
            <a:ext cx="2428875" cy="190500"/>
          </a:xfrm>
          <a:prstGeom prst="roundRect">
            <a:avLst>
              <a:gd name="adj" fmla="val 50000"/>
            </a:avLst>
          </a:prstGeom>
          <a:solidFill>
            <a:srgbClr val="002060"/>
          </a:solidFill>
          <a:ln w="50800">
            <a:noFill/>
            <a:round/>
            <a:headEnd/>
            <a:tailEnd/>
          </a:ln>
          <a:effectLst>
            <a:outerShdw sx="1000" sy="1000" algn="ctr" rotWithShape="0">
              <a:srgbClr val="787878"/>
            </a:outerShdw>
          </a:effectLst>
        </p:spPr>
        <p:txBody>
          <a:bodyPr wrap="none" lIns="9114" tIns="4400" rIns="9114" bIns="4400" anchor="ctr"/>
          <a:lstStyle/>
          <a:p>
            <a:pPr algn="ctr" defTabSz="85976">
              <a:defRPr/>
            </a:pPr>
            <a:r>
              <a:rPr lang="en-US" sz="917" b="1" dirty="0">
                <a:solidFill>
                  <a:schemeClr val="bg1"/>
                </a:solidFill>
                <a:effectLst>
                  <a:outerShdw blurRad="38100" dist="38100" dir="2700000" algn="tl">
                    <a:srgbClr val="000000"/>
                  </a:outerShdw>
                </a:effectLst>
                <a:latin typeface="Verdana" pitchFamily="34" charset="0"/>
              </a:rPr>
              <a:t>Information Delivery Platform</a:t>
            </a:r>
          </a:p>
        </p:txBody>
      </p:sp>
      <p:sp>
        <p:nvSpPr>
          <p:cNvPr id="2075" name="AutoShape 27"/>
          <p:cNvSpPr>
            <a:spLocks noChangeArrowheads="1"/>
          </p:cNvSpPr>
          <p:nvPr/>
        </p:nvSpPr>
        <p:spPr bwMode="auto">
          <a:xfrm>
            <a:off x="2089216" y="199760"/>
            <a:ext cx="7975534" cy="649552"/>
          </a:xfrm>
          <a:prstGeom prst="roundRect">
            <a:avLst>
              <a:gd name="adj" fmla="val 50000"/>
            </a:avLst>
          </a:prstGeom>
          <a:solidFill>
            <a:srgbClr val="002060"/>
          </a:solidFill>
          <a:ln w="38100">
            <a:noFill/>
            <a:round/>
            <a:headEnd/>
            <a:tailEnd/>
          </a:ln>
          <a:effectLst>
            <a:outerShdw sx="1000" sy="1000" algn="ctr" rotWithShape="0">
              <a:srgbClr val="787878"/>
            </a:outerShdw>
          </a:effectLst>
        </p:spPr>
        <p:txBody>
          <a:bodyPr lIns="40869" tIns="38100" rIns="40869" bIns="21061" anchor="ctr" anchorCtr="1"/>
          <a:lstStyle/>
          <a:p>
            <a:pPr algn="ctr"/>
            <a:r>
              <a:rPr lang="en-US" sz="1833" b="1">
                <a:solidFill>
                  <a:schemeClr val="bg1"/>
                </a:solidFill>
                <a:latin typeface="Cambria"/>
                <a:ea typeface="Cambria"/>
              </a:rPr>
              <a:t> Developing a SMART flood early warning system for a mountain watershed: experiences from the Lesser Himalayas</a:t>
            </a:r>
          </a:p>
        </p:txBody>
      </p:sp>
      <p:sp>
        <p:nvSpPr>
          <p:cNvPr id="4107" name="Text Box 79"/>
          <p:cNvSpPr txBox="1">
            <a:spLocks noChangeArrowheads="1"/>
          </p:cNvSpPr>
          <p:nvPr/>
        </p:nvSpPr>
        <p:spPr bwMode="auto">
          <a:xfrm>
            <a:off x="2108671" y="870207"/>
            <a:ext cx="7884641" cy="45040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40869" tIns="21061" rIns="40869" bIns="21061">
            <a:spAutoFit/>
          </a:bodyPr>
          <a:lstStyle>
            <a:lvl1pPr>
              <a:spcBef>
                <a:spcPct val="20000"/>
              </a:spcBef>
              <a:buChar char="•"/>
              <a:defRPr sz="16800">
                <a:solidFill>
                  <a:schemeClr val="tx1"/>
                </a:solidFill>
                <a:latin typeface="Times New Roman" panose="02020603050405020304" pitchFamily="18" charset="0"/>
              </a:defRPr>
            </a:lvl1pPr>
            <a:lvl2pPr marL="742950" indent="-285750">
              <a:spcBef>
                <a:spcPct val="20000"/>
              </a:spcBef>
              <a:buChar char="–"/>
              <a:defRPr sz="14700">
                <a:solidFill>
                  <a:schemeClr val="tx1"/>
                </a:solidFill>
                <a:latin typeface="Times New Roman" panose="02020603050405020304" pitchFamily="18" charset="0"/>
              </a:defRPr>
            </a:lvl2pPr>
            <a:lvl3pPr marL="1143000" indent="-228600">
              <a:spcBef>
                <a:spcPct val="20000"/>
              </a:spcBef>
              <a:buChar char="•"/>
              <a:defRPr sz="12600">
                <a:solidFill>
                  <a:schemeClr val="tx1"/>
                </a:solidFill>
                <a:latin typeface="Times New Roman" panose="02020603050405020304" pitchFamily="18" charset="0"/>
              </a:defRPr>
            </a:lvl3pPr>
            <a:lvl4pPr marL="1600200" indent="-228600">
              <a:spcBef>
                <a:spcPct val="20000"/>
              </a:spcBef>
              <a:buChar char="–"/>
              <a:defRPr sz="10500">
                <a:solidFill>
                  <a:schemeClr val="tx1"/>
                </a:solidFill>
                <a:latin typeface="Times New Roman" panose="02020603050405020304" pitchFamily="18" charset="0"/>
              </a:defRPr>
            </a:lvl4pPr>
            <a:lvl5pPr marL="2057400" indent="-228600">
              <a:spcBef>
                <a:spcPct val="20000"/>
              </a:spcBef>
              <a:buChar char="»"/>
              <a:defRPr sz="105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05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05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05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0500">
                <a:solidFill>
                  <a:schemeClr val="tx1"/>
                </a:solidFill>
                <a:latin typeface="Times New Roman" panose="02020603050405020304" pitchFamily="18" charset="0"/>
              </a:defRPr>
            </a:lvl9pPr>
          </a:lstStyle>
          <a:p>
            <a:pPr algn="ctr">
              <a:lnSpc>
                <a:spcPct val="90000"/>
              </a:lnSpc>
              <a:spcBef>
                <a:spcPct val="50000"/>
              </a:spcBef>
              <a:buFontTx/>
              <a:buNone/>
            </a:pPr>
            <a:r>
              <a:rPr lang="en-CA" altLang="en-US" sz="917" b="1" dirty="0">
                <a:solidFill>
                  <a:srgbClr val="002060"/>
                </a:solidFill>
                <a:latin typeface="Verdana" panose="020B0604030504040204" pitchFamily="34" charset="0"/>
              </a:rPr>
              <a:t>Sudhanshu Dixit</a:t>
            </a:r>
            <a:r>
              <a:rPr lang="en-US" altLang="en-US" sz="917" baseline="30000" dirty="0"/>
              <a:t> 1</a:t>
            </a:r>
            <a:r>
              <a:rPr lang="en-CA" altLang="en-US" sz="917" b="1" dirty="0">
                <a:solidFill>
                  <a:srgbClr val="002060"/>
                </a:solidFill>
                <a:latin typeface="Verdana" panose="020B0604030504040204" pitchFamily="34" charset="0"/>
              </a:rPr>
              <a:t>, </a:t>
            </a:r>
            <a:r>
              <a:rPr lang="en-CA" altLang="en-US" sz="917" b="1" dirty="0" err="1">
                <a:solidFill>
                  <a:srgbClr val="002060"/>
                </a:solidFill>
                <a:latin typeface="Verdana" panose="020B0604030504040204" pitchFamily="34" charset="0"/>
              </a:rPr>
              <a:t>Tahmina</a:t>
            </a:r>
            <a:r>
              <a:rPr lang="en-CA" altLang="en-US" sz="917" b="1" dirty="0">
                <a:solidFill>
                  <a:srgbClr val="002060"/>
                </a:solidFill>
                <a:latin typeface="Verdana" panose="020B0604030504040204" pitchFamily="34" charset="0"/>
              </a:rPr>
              <a:t> Yasmin</a:t>
            </a:r>
            <a:r>
              <a:rPr lang="en-US" altLang="en-US" sz="917" baseline="30000" dirty="0"/>
              <a:t>2</a:t>
            </a:r>
            <a:r>
              <a:rPr lang="en-CA" altLang="en-US" sz="917" b="1" dirty="0">
                <a:solidFill>
                  <a:srgbClr val="002060"/>
                </a:solidFill>
                <a:latin typeface="Verdana" panose="020B0604030504040204" pitchFamily="34" charset="0"/>
              </a:rPr>
              <a:t>, Kieran Khamis</a:t>
            </a:r>
            <a:r>
              <a:rPr lang="en-US" altLang="en-US" sz="917" baseline="30000" dirty="0"/>
              <a:t>2</a:t>
            </a:r>
            <a:r>
              <a:rPr lang="en-CA" altLang="en-US" sz="917" b="1" dirty="0">
                <a:solidFill>
                  <a:srgbClr val="002060"/>
                </a:solidFill>
                <a:latin typeface="Verdana" panose="020B0604030504040204" pitchFamily="34" charset="0"/>
              </a:rPr>
              <a:t>, Anthony Ross</a:t>
            </a:r>
            <a:r>
              <a:rPr lang="en-US" altLang="en-US" sz="917" baseline="30000" dirty="0"/>
              <a:t>3</a:t>
            </a:r>
            <a:r>
              <a:rPr lang="en-CA" altLang="en-US" sz="917" b="1" dirty="0">
                <a:solidFill>
                  <a:srgbClr val="002060"/>
                </a:solidFill>
                <a:latin typeface="Verdana" panose="020B0604030504040204" pitchFamily="34" charset="0"/>
              </a:rPr>
              <a:t>, Subir Sen</a:t>
            </a:r>
            <a:r>
              <a:rPr lang="en-US" altLang="en-US" sz="917" baseline="30000" dirty="0"/>
              <a:t>1</a:t>
            </a:r>
            <a:r>
              <a:rPr lang="en-CA" altLang="en-US" sz="917" b="1" dirty="0">
                <a:solidFill>
                  <a:srgbClr val="002060"/>
                </a:solidFill>
                <a:latin typeface="Verdana" panose="020B0604030504040204" pitchFamily="34" charset="0"/>
              </a:rPr>
              <a:t>, Debashish Sen</a:t>
            </a:r>
            <a:r>
              <a:rPr lang="en-US" altLang="en-US" sz="917" baseline="30000" dirty="0"/>
              <a:t>4</a:t>
            </a:r>
            <a:r>
              <a:rPr lang="en-CA" altLang="en-US" sz="917" b="1" dirty="0">
                <a:solidFill>
                  <a:srgbClr val="002060"/>
                </a:solidFill>
                <a:latin typeface="Verdana" panose="020B0604030504040204" pitchFamily="34" charset="0"/>
              </a:rPr>
              <a:t>, </a:t>
            </a:r>
            <a:r>
              <a:rPr lang="en-CA" altLang="en-US" sz="917" b="1" dirty="0" err="1">
                <a:solidFill>
                  <a:srgbClr val="002060"/>
                </a:solidFill>
                <a:latin typeface="Verdana" panose="020B0604030504040204" pitchFamily="34" charset="0"/>
              </a:rPr>
              <a:t>Wouter</a:t>
            </a:r>
            <a:r>
              <a:rPr lang="en-CA" altLang="en-US" sz="917" b="1" dirty="0">
                <a:solidFill>
                  <a:srgbClr val="002060"/>
                </a:solidFill>
                <a:latin typeface="Verdana" panose="020B0604030504040204" pitchFamily="34" charset="0"/>
              </a:rPr>
              <a:t> </a:t>
            </a:r>
            <a:r>
              <a:rPr lang="en-CA" altLang="en-US" sz="917" b="1" dirty="0" err="1">
                <a:solidFill>
                  <a:srgbClr val="002060"/>
                </a:solidFill>
                <a:latin typeface="Verdana" panose="020B0604030504040204" pitchFamily="34" charset="0"/>
              </a:rPr>
              <a:t>Buytaert</a:t>
            </a:r>
            <a:r>
              <a:rPr lang="en-US" altLang="en-US" sz="917" baseline="30000" dirty="0"/>
              <a:t> 3 </a:t>
            </a:r>
            <a:r>
              <a:rPr lang="en-CA" altLang="en-US" sz="917" b="1" dirty="0">
                <a:solidFill>
                  <a:srgbClr val="002060"/>
                </a:solidFill>
                <a:latin typeface="Verdana" panose="020B0604030504040204" pitchFamily="34" charset="0"/>
              </a:rPr>
              <a:t>, David M. Hannah</a:t>
            </a:r>
            <a:r>
              <a:rPr lang="en-US" altLang="en-US" sz="917" baseline="30000" dirty="0"/>
              <a:t>2</a:t>
            </a:r>
            <a:r>
              <a:rPr lang="en-CA" altLang="en-US" sz="917" b="1" dirty="0">
                <a:solidFill>
                  <a:srgbClr val="002060"/>
                </a:solidFill>
                <a:latin typeface="Verdana" panose="020B0604030504040204" pitchFamily="34" charset="0"/>
              </a:rPr>
              <a:t>, Sumit Sen</a:t>
            </a:r>
            <a:r>
              <a:rPr lang="en-US" altLang="en-US" sz="917" baseline="30000" dirty="0"/>
              <a:t>1</a:t>
            </a:r>
            <a:br>
              <a:rPr lang="en-CA" altLang="en-US" sz="1666" b="1" baseline="30000" dirty="0">
                <a:solidFill>
                  <a:srgbClr val="002060"/>
                </a:solidFill>
                <a:latin typeface="Verdana" panose="020B0604030504040204" pitchFamily="34" charset="0"/>
              </a:rPr>
            </a:br>
            <a:r>
              <a:rPr lang="en-CA" altLang="en-US" sz="1666" b="1" baseline="30000" dirty="0">
                <a:solidFill>
                  <a:srgbClr val="002060"/>
                </a:solidFill>
                <a:latin typeface="Verdana" panose="020B0604030504040204" pitchFamily="34" charset="0"/>
              </a:rPr>
              <a:t> </a:t>
            </a:r>
            <a:r>
              <a:rPr lang="en-CA" altLang="en-US" sz="917" b="1" dirty="0">
                <a:solidFill>
                  <a:srgbClr val="002060"/>
                </a:solidFill>
                <a:latin typeface="Verdana" panose="020B0604030504040204" pitchFamily="34" charset="0"/>
              </a:rPr>
              <a:t>EGU General Assembly 2023</a:t>
            </a:r>
            <a:r>
              <a:rPr lang="en-US" altLang="en-US" sz="917" b="1" dirty="0">
                <a:solidFill>
                  <a:srgbClr val="002060"/>
                </a:solidFill>
                <a:latin typeface="Verdana" panose="020B0604030504040204" pitchFamily="34" charset="0"/>
              </a:rPr>
              <a:t>, Vienna, Austria</a:t>
            </a:r>
          </a:p>
        </p:txBody>
      </p:sp>
      <p:grpSp>
        <p:nvGrpSpPr>
          <p:cNvPr id="67" name="Group 27"/>
          <p:cNvGrpSpPr>
            <a:grpSpLocks/>
          </p:cNvGrpSpPr>
          <p:nvPr/>
        </p:nvGrpSpPr>
        <p:grpSpPr bwMode="auto">
          <a:xfrm>
            <a:off x="762000" y="0"/>
            <a:ext cx="10668000" cy="6858000"/>
            <a:chOff x="0" y="0"/>
            <a:chExt cx="51206400" cy="32918400"/>
          </a:xfrm>
          <a:solidFill>
            <a:schemeClr val="bg2">
              <a:lumMod val="40000"/>
              <a:lumOff val="60000"/>
            </a:schemeClr>
          </a:solidFill>
        </p:grpSpPr>
        <p:sp>
          <p:nvSpPr>
            <p:cNvPr id="21" name="Rectangle 20"/>
            <p:cNvSpPr/>
            <p:nvPr/>
          </p:nvSpPr>
          <p:spPr>
            <a:xfrm>
              <a:off x="0" y="0"/>
              <a:ext cx="914400" cy="32918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375"/>
            </a:p>
          </p:txBody>
        </p:sp>
        <p:sp>
          <p:nvSpPr>
            <p:cNvPr id="22" name="Rectangle 21"/>
            <p:cNvSpPr/>
            <p:nvPr/>
          </p:nvSpPr>
          <p:spPr>
            <a:xfrm>
              <a:off x="50292000" y="0"/>
              <a:ext cx="914400" cy="32918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375"/>
            </a:p>
          </p:txBody>
        </p:sp>
        <p:sp>
          <p:nvSpPr>
            <p:cNvPr id="24" name="Rectangle 23"/>
            <p:cNvSpPr/>
            <p:nvPr/>
          </p:nvSpPr>
          <p:spPr>
            <a:xfrm>
              <a:off x="914400" y="32080200"/>
              <a:ext cx="49377600" cy="8382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375"/>
            </a:p>
          </p:txBody>
        </p:sp>
        <p:sp>
          <p:nvSpPr>
            <p:cNvPr id="27" name="Rectangle 26"/>
            <p:cNvSpPr/>
            <p:nvPr/>
          </p:nvSpPr>
          <p:spPr>
            <a:xfrm>
              <a:off x="914400" y="0"/>
              <a:ext cx="49377600" cy="762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375"/>
            </a:p>
          </p:txBody>
        </p:sp>
      </p:grpSp>
      <p:sp>
        <p:nvSpPr>
          <p:cNvPr id="4110" name="TextBox 2"/>
          <p:cNvSpPr txBox="1">
            <a:spLocks noChangeArrowheads="1"/>
          </p:cNvSpPr>
          <p:nvPr/>
        </p:nvSpPr>
        <p:spPr bwMode="auto">
          <a:xfrm>
            <a:off x="8786037" y="3984625"/>
            <a:ext cx="2382026" cy="913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16800">
                <a:solidFill>
                  <a:schemeClr val="tx1"/>
                </a:solidFill>
                <a:latin typeface="Times New Roman" panose="02020603050405020304" pitchFamily="18" charset="0"/>
              </a:defRPr>
            </a:lvl1pPr>
            <a:lvl2pPr marL="742950" indent="-285750">
              <a:spcBef>
                <a:spcPct val="20000"/>
              </a:spcBef>
              <a:buChar char="–"/>
              <a:defRPr sz="14700">
                <a:solidFill>
                  <a:schemeClr val="tx1"/>
                </a:solidFill>
                <a:latin typeface="Times New Roman" panose="02020603050405020304" pitchFamily="18" charset="0"/>
              </a:defRPr>
            </a:lvl2pPr>
            <a:lvl3pPr marL="1143000" indent="-228600">
              <a:spcBef>
                <a:spcPct val="20000"/>
              </a:spcBef>
              <a:buChar char="•"/>
              <a:defRPr sz="12600">
                <a:solidFill>
                  <a:schemeClr val="tx1"/>
                </a:solidFill>
                <a:latin typeface="Times New Roman" panose="02020603050405020304" pitchFamily="18" charset="0"/>
              </a:defRPr>
            </a:lvl3pPr>
            <a:lvl4pPr marL="1600200" indent="-228600">
              <a:spcBef>
                <a:spcPct val="20000"/>
              </a:spcBef>
              <a:buChar char="–"/>
              <a:defRPr sz="10500">
                <a:solidFill>
                  <a:schemeClr val="tx1"/>
                </a:solidFill>
                <a:latin typeface="Times New Roman" panose="02020603050405020304" pitchFamily="18" charset="0"/>
              </a:defRPr>
            </a:lvl4pPr>
            <a:lvl5pPr marL="2057400" indent="-228600">
              <a:spcBef>
                <a:spcPct val="20000"/>
              </a:spcBef>
              <a:buChar char="»"/>
              <a:defRPr sz="105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05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05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05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0500">
                <a:solidFill>
                  <a:schemeClr val="tx1"/>
                </a:solidFill>
                <a:latin typeface="Times New Roman" panose="02020603050405020304" pitchFamily="18" charset="0"/>
              </a:defRPr>
            </a:lvl9pPr>
          </a:lstStyle>
          <a:p>
            <a:pPr algn="just">
              <a:spcBef>
                <a:spcPts val="208"/>
              </a:spcBef>
              <a:buNone/>
            </a:pPr>
            <a:r>
              <a:rPr lang="en-US" altLang="en-US" sz="500" baseline="30000"/>
              <a:t>1 </a:t>
            </a:r>
            <a:r>
              <a:rPr lang="en-US" altLang="en-US" sz="500"/>
              <a:t>Centre of Excellence in Disaster Mitigation and Management, Indian Institute of Technology Roorkee, India</a:t>
            </a:r>
          </a:p>
          <a:p>
            <a:pPr algn="just">
              <a:spcBef>
                <a:spcPts val="208"/>
              </a:spcBef>
              <a:buNone/>
            </a:pPr>
            <a:r>
              <a:rPr lang="en-US" altLang="en-US" sz="500" baseline="30000"/>
              <a:t>2 </a:t>
            </a:r>
            <a:r>
              <a:rPr lang="en-US" altLang="en-US" sz="500"/>
              <a:t>School of Geography, Earth &amp; Environmental Sciences, University of Birmingham, Birmingham, UK</a:t>
            </a:r>
          </a:p>
          <a:p>
            <a:pPr algn="just">
              <a:spcBef>
                <a:spcPts val="208"/>
              </a:spcBef>
              <a:buNone/>
            </a:pPr>
            <a:r>
              <a:rPr lang="en-US" altLang="en-US" sz="500" baseline="30000"/>
              <a:t>3 </a:t>
            </a:r>
            <a:r>
              <a:rPr lang="en-US" altLang="en-US" sz="500"/>
              <a:t>Department of Civil and Environmental Engineering, Imperial College London, London, UK</a:t>
            </a:r>
          </a:p>
          <a:p>
            <a:pPr algn="just">
              <a:spcBef>
                <a:spcPts val="208"/>
              </a:spcBef>
              <a:buNone/>
            </a:pPr>
            <a:r>
              <a:rPr lang="en-US" altLang="en-US" sz="500" baseline="30000"/>
              <a:t>4 </a:t>
            </a:r>
            <a:r>
              <a:rPr lang="en-US" altLang="en-US" sz="500"/>
              <a:t>People’s Science Institute, Dehradun, India</a:t>
            </a:r>
          </a:p>
          <a:p>
            <a:pPr algn="just">
              <a:spcBef>
                <a:spcPts val="208"/>
              </a:spcBef>
              <a:buNone/>
            </a:pPr>
            <a:endParaRPr lang="en-US" altLang="en-US" sz="500"/>
          </a:p>
          <a:p>
            <a:pPr algn="just">
              <a:spcBef>
                <a:spcPts val="208"/>
              </a:spcBef>
              <a:buNone/>
            </a:pPr>
            <a:endParaRPr lang="en-US" altLang="en-US" sz="500" u="sng">
              <a:solidFill>
                <a:srgbClr val="002060"/>
              </a:solidFill>
            </a:endParaRPr>
          </a:p>
        </p:txBody>
      </p:sp>
      <p:sp>
        <p:nvSpPr>
          <p:cNvPr id="124" name="AutoShape 17"/>
          <p:cNvSpPr>
            <a:spLocks noChangeArrowheads="1"/>
          </p:cNvSpPr>
          <p:nvPr/>
        </p:nvSpPr>
        <p:spPr bwMode="auto">
          <a:xfrm>
            <a:off x="8733921" y="4699000"/>
            <a:ext cx="2428875" cy="190500"/>
          </a:xfrm>
          <a:prstGeom prst="roundRect">
            <a:avLst>
              <a:gd name="adj" fmla="val 50000"/>
            </a:avLst>
          </a:prstGeom>
          <a:solidFill>
            <a:srgbClr val="002060"/>
          </a:solidFill>
          <a:ln w="50800">
            <a:noFill/>
            <a:round/>
            <a:headEnd/>
            <a:tailEnd/>
          </a:ln>
          <a:effectLst>
            <a:outerShdw sx="1000" sy="1000" algn="ctr" rotWithShape="0">
              <a:srgbClr val="787878"/>
            </a:outerShdw>
          </a:effectLst>
        </p:spPr>
        <p:txBody>
          <a:bodyPr wrap="none" lIns="9114" tIns="4400" rIns="9114" bIns="4400" anchor="ctr"/>
          <a:lstStyle/>
          <a:p>
            <a:pPr algn="ctr" defTabSz="85976">
              <a:defRPr/>
            </a:pPr>
            <a:r>
              <a:rPr lang="en-US" sz="917" b="1">
                <a:solidFill>
                  <a:schemeClr val="bg1"/>
                </a:solidFill>
                <a:effectLst>
                  <a:outerShdw blurRad="38100" dist="38100" dir="2700000" algn="tl">
                    <a:srgbClr val="000000"/>
                  </a:outerShdw>
                </a:effectLst>
                <a:latin typeface="Verdana" pitchFamily="34" charset="0"/>
              </a:rPr>
              <a:t>	 References</a:t>
            </a:r>
          </a:p>
        </p:txBody>
      </p:sp>
      <p:sp>
        <p:nvSpPr>
          <p:cNvPr id="4116" name="TextBox 55"/>
          <p:cNvSpPr txBox="1">
            <a:spLocks noChangeArrowheads="1"/>
          </p:cNvSpPr>
          <p:nvPr/>
        </p:nvSpPr>
        <p:spPr bwMode="auto">
          <a:xfrm>
            <a:off x="8741523" y="2805933"/>
            <a:ext cx="2452163" cy="990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sz="16800">
                <a:solidFill>
                  <a:schemeClr val="tx1"/>
                </a:solidFill>
                <a:latin typeface="Times New Roman" panose="02020603050405020304" pitchFamily="18" charset="0"/>
              </a:defRPr>
            </a:lvl1pPr>
            <a:lvl2pPr marL="742950" indent="-285750">
              <a:spcBef>
                <a:spcPct val="20000"/>
              </a:spcBef>
              <a:buChar char="–"/>
              <a:defRPr sz="14700">
                <a:solidFill>
                  <a:schemeClr val="tx1"/>
                </a:solidFill>
                <a:latin typeface="Times New Roman" panose="02020603050405020304" pitchFamily="18" charset="0"/>
              </a:defRPr>
            </a:lvl2pPr>
            <a:lvl3pPr marL="1143000" indent="-228600">
              <a:spcBef>
                <a:spcPct val="20000"/>
              </a:spcBef>
              <a:buChar char="•"/>
              <a:defRPr sz="12600">
                <a:solidFill>
                  <a:schemeClr val="tx1"/>
                </a:solidFill>
                <a:latin typeface="Times New Roman" panose="02020603050405020304" pitchFamily="18" charset="0"/>
              </a:defRPr>
            </a:lvl3pPr>
            <a:lvl4pPr marL="1600200" indent="-228600">
              <a:spcBef>
                <a:spcPct val="20000"/>
              </a:spcBef>
              <a:buChar char="–"/>
              <a:defRPr sz="10500">
                <a:solidFill>
                  <a:schemeClr val="tx1"/>
                </a:solidFill>
                <a:latin typeface="Times New Roman" panose="02020603050405020304" pitchFamily="18" charset="0"/>
              </a:defRPr>
            </a:lvl4pPr>
            <a:lvl5pPr marL="2057400" indent="-228600">
              <a:spcBef>
                <a:spcPct val="20000"/>
              </a:spcBef>
              <a:buChar char="»"/>
              <a:defRPr sz="105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05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05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05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0500">
                <a:solidFill>
                  <a:schemeClr val="tx1"/>
                </a:solidFill>
                <a:latin typeface="Times New Roman" panose="02020603050405020304" pitchFamily="18" charset="0"/>
              </a:defRPr>
            </a:lvl9pPr>
          </a:lstStyle>
          <a:p>
            <a:pPr algn="just">
              <a:spcBef>
                <a:spcPts val="208"/>
              </a:spcBef>
              <a:buFont typeface="Wingdings" panose="05000000000000000000" pitchFamily="2" charset="2"/>
              <a:buChar char="ü"/>
            </a:pPr>
            <a:r>
              <a:rPr lang="en-US" altLang="en-US" sz="500"/>
              <a:t>Community involvement is crucial in building resilience.</a:t>
            </a:r>
          </a:p>
          <a:p>
            <a:pPr algn="just">
              <a:spcBef>
                <a:spcPts val="208"/>
              </a:spcBef>
              <a:buFont typeface="Wingdings" panose="05000000000000000000" pitchFamily="2" charset="2"/>
              <a:buChar char="ü"/>
            </a:pPr>
            <a:r>
              <a:rPr lang="en-US" altLang="en-US" sz="500"/>
              <a:t>Himalayan habitat is vulnerable and requires SMART approaches to develop management strategies.</a:t>
            </a:r>
          </a:p>
          <a:p>
            <a:pPr algn="just">
              <a:spcBef>
                <a:spcPts val="208"/>
              </a:spcBef>
              <a:buFont typeface="Wingdings" panose="05000000000000000000" pitchFamily="2" charset="2"/>
              <a:buChar char="ü"/>
            </a:pPr>
            <a:r>
              <a:rPr lang="en-US" altLang="en-US" sz="500"/>
              <a:t>Proposed SMART approach implemented in </a:t>
            </a:r>
            <a:r>
              <a:rPr lang="en-US" altLang="en-US" sz="500" err="1"/>
              <a:t>Bindal</a:t>
            </a:r>
            <a:r>
              <a:rPr lang="en-US" altLang="en-US" sz="500"/>
              <a:t> catchment,  builds on the idea of uniting science with community.</a:t>
            </a:r>
          </a:p>
          <a:p>
            <a:pPr algn="just">
              <a:spcBef>
                <a:spcPts val="208"/>
              </a:spcBef>
              <a:buFont typeface="Wingdings" panose="05000000000000000000" pitchFamily="2" charset="2"/>
              <a:buChar char="ü"/>
            </a:pPr>
            <a:r>
              <a:rPr lang="en-US" altLang="en-US" sz="500" err="1"/>
              <a:t>Bindal</a:t>
            </a:r>
            <a:r>
              <a:rPr lang="en-US" altLang="en-US" sz="500"/>
              <a:t> river shows a significant variability in rainfall at both spatial and temporal scales.</a:t>
            </a:r>
          </a:p>
          <a:p>
            <a:pPr algn="just">
              <a:spcBef>
                <a:spcPts val="208"/>
              </a:spcBef>
              <a:buFont typeface="Wingdings" panose="05000000000000000000" pitchFamily="2" charset="2"/>
              <a:buChar char="ü"/>
            </a:pPr>
            <a:r>
              <a:rPr lang="en-US" altLang="en-US" sz="500"/>
              <a:t>Correlation ranges from 0.82 to 0.20  with the gauging stations located  2.74 and  8.24km apart respectively.  </a:t>
            </a:r>
          </a:p>
          <a:p>
            <a:pPr algn="just">
              <a:spcBef>
                <a:spcPts val="208"/>
              </a:spcBef>
              <a:buFont typeface="Wingdings" panose="05000000000000000000" pitchFamily="2" charset="2"/>
              <a:buChar char="ü"/>
            </a:pPr>
            <a:r>
              <a:rPr lang="en-US" altLang="en-US" sz="500"/>
              <a:t>Response time of river catchment is 15-30 minutes.</a:t>
            </a:r>
          </a:p>
        </p:txBody>
      </p:sp>
      <p:sp>
        <p:nvSpPr>
          <p:cNvPr id="4119" name="Rectangle 135"/>
          <p:cNvSpPr>
            <a:spLocks noChangeArrowheads="1"/>
          </p:cNvSpPr>
          <p:nvPr/>
        </p:nvSpPr>
        <p:spPr bwMode="auto">
          <a:xfrm>
            <a:off x="762000" y="-84638"/>
            <a:ext cx="184731"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16800">
                <a:solidFill>
                  <a:schemeClr val="tx1"/>
                </a:solidFill>
                <a:latin typeface="Times New Roman" panose="02020603050405020304" pitchFamily="18" charset="0"/>
              </a:defRPr>
            </a:lvl1pPr>
            <a:lvl2pPr marL="742950" indent="-285750">
              <a:spcBef>
                <a:spcPct val="20000"/>
              </a:spcBef>
              <a:buChar char="–"/>
              <a:defRPr sz="14700">
                <a:solidFill>
                  <a:schemeClr val="tx1"/>
                </a:solidFill>
                <a:latin typeface="Times New Roman" panose="02020603050405020304" pitchFamily="18" charset="0"/>
              </a:defRPr>
            </a:lvl2pPr>
            <a:lvl3pPr marL="1143000" indent="-228600">
              <a:spcBef>
                <a:spcPct val="20000"/>
              </a:spcBef>
              <a:buChar char="•"/>
              <a:defRPr sz="12600">
                <a:solidFill>
                  <a:schemeClr val="tx1"/>
                </a:solidFill>
                <a:latin typeface="Times New Roman" panose="02020603050405020304" pitchFamily="18" charset="0"/>
              </a:defRPr>
            </a:lvl3pPr>
            <a:lvl4pPr marL="1600200" indent="-228600">
              <a:spcBef>
                <a:spcPct val="20000"/>
              </a:spcBef>
              <a:buChar char="–"/>
              <a:defRPr sz="10500">
                <a:solidFill>
                  <a:schemeClr val="tx1"/>
                </a:solidFill>
                <a:latin typeface="Times New Roman" panose="02020603050405020304" pitchFamily="18" charset="0"/>
              </a:defRPr>
            </a:lvl4pPr>
            <a:lvl5pPr marL="2057400" indent="-228600">
              <a:spcBef>
                <a:spcPct val="20000"/>
              </a:spcBef>
              <a:buChar char="»"/>
              <a:defRPr sz="105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05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05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05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0500">
                <a:solidFill>
                  <a:schemeClr val="tx1"/>
                </a:solidFill>
                <a:latin typeface="Times New Roman" panose="02020603050405020304" pitchFamily="18" charset="0"/>
              </a:defRPr>
            </a:lvl9pPr>
          </a:lstStyle>
          <a:p>
            <a:pPr eaLnBrk="1" hangingPunct="1">
              <a:spcBef>
                <a:spcPct val="0"/>
              </a:spcBef>
              <a:buFontTx/>
              <a:buNone/>
            </a:pPr>
            <a:endParaRPr lang="en-US" altLang="en-US" sz="500"/>
          </a:p>
        </p:txBody>
      </p:sp>
      <p:sp>
        <p:nvSpPr>
          <p:cNvPr id="4120" name="Rectangle 146"/>
          <p:cNvSpPr>
            <a:spLocks noChangeArrowheads="1"/>
          </p:cNvSpPr>
          <p:nvPr/>
        </p:nvSpPr>
        <p:spPr bwMode="auto">
          <a:xfrm>
            <a:off x="762000" y="-37013"/>
            <a:ext cx="184731"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16800">
                <a:solidFill>
                  <a:schemeClr val="tx1"/>
                </a:solidFill>
                <a:latin typeface="Times New Roman" panose="02020603050405020304" pitchFamily="18" charset="0"/>
              </a:defRPr>
            </a:lvl1pPr>
            <a:lvl2pPr marL="742950" indent="-285750">
              <a:spcBef>
                <a:spcPct val="20000"/>
              </a:spcBef>
              <a:buChar char="–"/>
              <a:defRPr sz="14700">
                <a:solidFill>
                  <a:schemeClr val="tx1"/>
                </a:solidFill>
                <a:latin typeface="Times New Roman" panose="02020603050405020304" pitchFamily="18" charset="0"/>
              </a:defRPr>
            </a:lvl2pPr>
            <a:lvl3pPr marL="1143000" indent="-228600">
              <a:spcBef>
                <a:spcPct val="20000"/>
              </a:spcBef>
              <a:buChar char="•"/>
              <a:defRPr sz="12600">
                <a:solidFill>
                  <a:schemeClr val="tx1"/>
                </a:solidFill>
                <a:latin typeface="Times New Roman" panose="02020603050405020304" pitchFamily="18" charset="0"/>
              </a:defRPr>
            </a:lvl3pPr>
            <a:lvl4pPr marL="1600200" indent="-228600">
              <a:spcBef>
                <a:spcPct val="20000"/>
              </a:spcBef>
              <a:buChar char="–"/>
              <a:defRPr sz="10500">
                <a:solidFill>
                  <a:schemeClr val="tx1"/>
                </a:solidFill>
                <a:latin typeface="Times New Roman" panose="02020603050405020304" pitchFamily="18" charset="0"/>
              </a:defRPr>
            </a:lvl4pPr>
            <a:lvl5pPr marL="2057400" indent="-228600">
              <a:spcBef>
                <a:spcPct val="20000"/>
              </a:spcBef>
              <a:buChar char="»"/>
              <a:defRPr sz="105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05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05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05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0500">
                <a:solidFill>
                  <a:schemeClr val="tx1"/>
                </a:solidFill>
                <a:latin typeface="Times New Roman" panose="02020603050405020304" pitchFamily="18" charset="0"/>
              </a:defRPr>
            </a:lvl9pPr>
          </a:lstStyle>
          <a:p>
            <a:pPr>
              <a:spcBef>
                <a:spcPct val="0"/>
              </a:spcBef>
              <a:buFontTx/>
              <a:buNone/>
            </a:pPr>
            <a:endParaRPr lang="en-US" altLang="en-US" sz="500"/>
          </a:p>
        </p:txBody>
      </p:sp>
      <p:pic>
        <p:nvPicPr>
          <p:cNvPr id="4122" name="Picture 9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47243" y="222250"/>
            <a:ext cx="539750" cy="688909"/>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8778875" y="1595003"/>
            <a:ext cx="1285875" cy="682238"/>
          </a:xfrm>
          <a:prstGeom prst="rect">
            <a:avLst/>
          </a:prstGeom>
          <a:noFill/>
        </p:spPr>
        <p:txBody>
          <a:bodyPr wrap="square" rtlCol="0">
            <a:spAutoFit/>
          </a:bodyPr>
          <a:lstStyle/>
          <a:p>
            <a:pPr marL="71426" indent="-71426" algn="just">
              <a:spcBef>
                <a:spcPts val="208"/>
              </a:spcBef>
              <a:buFont typeface="Wingdings" panose="05000000000000000000" pitchFamily="2" charset="2"/>
              <a:buChar char="ü"/>
            </a:pPr>
            <a:r>
              <a:rPr lang="en-US" sz="375"/>
              <a:t> Open-source IoT platform</a:t>
            </a:r>
          </a:p>
          <a:p>
            <a:pPr marL="71426" indent="-71426" algn="just">
              <a:spcBef>
                <a:spcPts val="208"/>
              </a:spcBef>
              <a:buFont typeface="Wingdings" panose="05000000000000000000" pitchFamily="2" charset="2"/>
              <a:buChar char="ü"/>
            </a:pPr>
            <a:r>
              <a:rPr lang="en-US" sz="375"/>
              <a:t> Collects and visualizes data from devices in real time</a:t>
            </a:r>
          </a:p>
          <a:p>
            <a:pPr marL="71426" indent="-71426" algn="just">
              <a:spcBef>
                <a:spcPts val="208"/>
              </a:spcBef>
              <a:buFont typeface="Wingdings" panose="05000000000000000000" pitchFamily="2" charset="2"/>
              <a:buChar char="ü"/>
            </a:pPr>
            <a:r>
              <a:rPr lang="en-US" sz="375"/>
              <a:t> Analyses and processes incoming data</a:t>
            </a:r>
          </a:p>
          <a:p>
            <a:pPr marL="71426" indent="-71426" algn="just">
              <a:spcBef>
                <a:spcPts val="208"/>
              </a:spcBef>
              <a:buFont typeface="Wingdings" panose="05000000000000000000" pitchFamily="2" charset="2"/>
              <a:buChar char="ü"/>
            </a:pPr>
            <a:r>
              <a:rPr lang="en-US" sz="375"/>
              <a:t>Aggregate rainfall to hourly or daily timescales</a:t>
            </a:r>
          </a:p>
          <a:p>
            <a:pPr marL="71426" indent="-71426" algn="just">
              <a:spcBef>
                <a:spcPts val="208"/>
              </a:spcBef>
              <a:buFont typeface="Wingdings" panose="05000000000000000000" pitchFamily="2" charset="2"/>
              <a:buChar char="ü"/>
            </a:pPr>
            <a:r>
              <a:rPr lang="en-US" sz="375"/>
              <a:t>Compute statistics (e.g., long-term averages)</a:t>
            </a:r>
          </a:p>
          <a:p>
            <a:pPr marL="71426" indent="-71426" algn="just">
              <a:spcBef>
                <a:spcPts val="208"/>
              </a:spcBef>
              <a:buFont typeface="Wingdings" panose="05000000000000000000" pitchFamily="2" charset="2"/>
              <a:buChar char="ü"/>
            </a:pPr>
            <a:r>
              <a:rPr lang="en-US" sz="375"/>
              <a:t> Trigger alarms based on a set of predefined thresholds</a:t>
            </a:r>
          </a:p>
        </p:txBody>
      </p:sp>
      <p:sp>
        <p:nvSpPr>
          <p:cNvPr id="34" name="TextBox 33"/>
          <p:cNvSpPr txBox="1"/>
          <p:nvPr/>
        </p:nvSpPr>
        <p:spPr>
          <a:xfrm>
            <a:off x="8802688" y="4968875"/>
            <a:ext cx="2336296" cy="250068"/>
          </a:xfrm>
          <a:prstGeom prst="rect">
            <a:avLst/>
          </a:prstGeom>
          <a:noFill/>
        </p:spPr>
        <p:txBody>
          <a:bodyPr wrap="square" lIns="19050" tIns="9525" rIns="19050" bIns="9525" rtlCol="0" anchor="t">
            <a:spAutoFit/>
          </a:bodyPr>
          <a:lstStyle/>
          <a:p>
            <a:pPr algn="just"/>
            <a:r>
              <a:rPr lang="en-US" sz="375" dirty="0">
                <a:latin typeface="Times New Roman"/>
                <a:cs typeface="Times New Roman"/>
              </a:rPr>
              <a:t>1. Yasmin, T., Khamis, K., Ross, A., Sen, S., Sharma, A., Sen, D.,  &amp; Hannah, D. M. (2023). Brief communication: Inclusiveness in designing an early warning system for flood resilience. Natural Hazards and Earth System Sciences, 23(2), 667-674.</a:t>
            </a:r>
          </a:p>
          <a:p>
            <a:pPr algn="just"/>
            <a:endParaRPr lang="en-US" sz="375" dirty="0">
              <a:cs typeface="Times New Roman" panose="02020603050405020304" pitchFamily="18"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69885" y="477259"/>
            <a:ext cx="544286" cy="179155"/>
          </a:xfrm>
          <a:prstGeom prst="rect">
            <a:avLst/>
          </a:prstGeom>
        </p:spPr>
      </p:pic>
      <p:sp>
        <p:nvSpPr>
          <p:cNvPr id="5" name="AutoShape 21">
            <a:extLst>
              <a:ext uri="{FF2B5EF4-FFF2-40B4-BE49-F238E27FC236}">
                <a16:creationId xmlns:a16="http://schemas.microsoft.com/office/drawing/2014/main" id="{A19E2ADA-3CAF-096A-F2E1-482D1DD892F7}"/>
              </a:ext>
            </a:extLst>
          </p:cNvPr>
          <p:cNvSpPr>
            <a:spLocks noChangeArrowheads="1"/>
          </p:cNvSpPr>
          <p:nvPr/>
        </p:nvSpPr>
        <p:spPr bwMode="auto">
          <a:xfrm>
            <a:off x="3595357" y="3603625"/>
            <a:ext cx="2428875" cy="190500"/>
          </a:xfrm>
          <a:prstGeom prst="roundRect">
            <a:avLst>
              <a:gd name="adj" fmla="val 50000"/>
            </a:avLst>
          </a:prstGeom>
          <a:solidFill>
            <a:srgbClr val="002060"/>
          </a:solidFill>
          <a:ln w="50800">
            <a:noFill/>
            <a:round/>
            <a:headEnd/>
            <a:tailEnd/>
          </a:ln>
          <a:effectLst>
            <a:outerShdw sx="1000" sy="1000" algn="ctr" rotWithShape="0">
              <a:srgbClr val="787878"/>
            </a:outerShdw>
          </a:effectLst>
        </p:spPr>
        <p:txBody>
          <a:bodyPr wrap="none" lIns="9114" tIns="4400" rIns="9114" bIns="4400" anchor="ctr"/>
          <a:lstStyle/>
          <a:p>
            <a:pPr algn="ctr" defTabSz="85976">
              <a:defRPr/>
            </a:pPr>
            <a:r>
              <a:rPr lang="en-US" sz="917" b="1" dirty="0">
                <a:solidFill>
                  <a:schemeClr val="bg1"/>
                </a:solidFill>
                <a:effectLst>
                  <a:outerShdw blurRad="38100" dist="38100" dir="2700000" algn="tl">
                    <a:srgbClr val="000000"/>
                  </a:outerShdw>
                </a:effectLst>
                <a:latin typeface="Verdana" pitchFamily="34" charset="0"/>
              </a:rPr>
              <a:t>Real Time Data Collection</a:t>
            </a:r>
          </a:p>
        </p:txBody>
      </p:sp>
      <p:grpSp>
        <p:nvGrpSpPr>
          <p:cNvPr id="8" name="Group 7">
            <a:extLst>
              <a:ext uri="{FF2B5EF4-FFF2-40B4-BE49-F238E27FC236}">
                <a16:creationId xmlns:a16="http://schemas.microsoft.com/office/drawing/2014/main" id="{07555A70-FAD7-FB22-706E-3879EF75F415}"/>
              </a:ext>
            </a:extLst>
          </p:cNvPr>
          <p:cNvGrpSpPr/>
          <p:nvPr/>
        </p:nvGrpSpPr>
        <p:grpSpPr>
          <a:xfrm>
            <a:off x="10076851" y="1566840"/>
            <a:ext cx="1152689" cy="866269"/>
            <a:chOff x="5317186" y="871711"/>
            <a:chExt cx="7409197" cy="5174374"/>
          </a:xfrm>
        </p:grpSpPr>
        <p:pic>
          <p:nvPicPr>
            <p:cNvPr id="9" name="Picture 2">
              <a:extLst>
                <a:ext uri="{FF2B5EF4-FFF2-40B4-BE49-F238E27FC236}">
                  <a16:creationId xmlns:a16="http://schemas.microsoft.com/office/drawing/2014/main" id="{BB5D946D-91CB-EC76-C920-75527EFFFB2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17186" y="871711"/>
              <a:ext cx="6805477" cy="494361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0DDC8A95-2D84-E284-553F-CAFE46D551FE}"/>
                </a:ext>
              </a:extLst>
            </p:cNvPr>
            <p:cNvSpPr txBox="1"/>
            <p:nvPr/>
          </p:nvSpPr>
          <p:spPr>
            <a:xfrm>
              <a:off x="10418351" y="5740067"/>
              <a:ext cx="2308032" cy="306018"/>
            </a:xfrm>
            <a:prstGeom prst="rect">
              <a:avLst/>
            </a:prstGeom>
            <a:noFill/>
          </p:spPr>
          <p:txBody>
            <a:bodyPr wrap="none" lIns="19050" tIns="9525" rIns="19050" bIns="9525" rtlCol="0" anchor="t">
              <a:spAutoFit/>
            </a:bodyPr>
            <a:lstStyle/>
            <a:p>
              <a:r>
                <a:rPr lang="en-US" sz="208" b="1" i="1"/>
                <a:t>Representative Visualization</a:t>
              </a:r>
              <a:endParaRPr lang="en-US" sz="208" b="1" i="1">
                <a:cs typeface="Calibri"/>
              </a:endParaRPr>
            </a:p>
          </p:txBody>
        </p:sp>
      </p:grpSp>
      <p:sp>
        <p:nvSpPr>
          <p:cNvPr id="13" name="TextBox 12">
            <a:extLst>
              <a:ext uri="{FF2B5EF4-FFF2-40B4-BE49-F238E27FC236}">
                <a16:creationId xmlns:a16="http://schemas.microsoft.com/office/drawing/2014/main" id="{CAF4C390-BE07-E25B-3E23-009250513547}"/>
              </a:ext>
            </a:extLst>
          </p:cNvPr>
          <p:cNvSpPr txBox="1"/>
          <p:nvPr/>
        </p:nvSpPr>
        <p:spPr>
          <a:xfrm>
            <a:off x="952500" y="4841875"/>
            <a:ext cx="2642857" cy="127938"/>
          </a:xfrm>
          <a:prstGeom prst="rect">
            <a:avLst/>
          </a:prstGeom>
        </p:spPr>
        <p:txBody>
          <a:bodyPr vert="horz" lIns="19050" tIns="9525" rIns="19050" bIns="9525" rtlCol="0" anchor="ctr">
            <a:noAutofit/>
          </a:bodyPr>
          <a:lstStyle/>
          <a:p>
            <a:pPr algn="ctr">
              <a:lnSpc>
                <a:spcPct val="150000"/>
              </a:lnSpc>
              <a:spcAft>
                <a:spcPts val="125"/>
              </a:spcAft>
            </a:pPr>
            <a:r>
              <a:rPr lang="en-US" sz="625" b="1" u="sng">
                <a:latin typeface="+mj-lt"/>
                <a:ea typeface="Cambria" panose="02040503050406030204" pitchFamily="18" charset="0"/>
              </a:rPr>
              <a:t>S</a:t>
            </a:r>
            <a:r>
              <a:rPr lang="en-US" sz="625" b="1">
                <a:latin typeface="+mj-lt"/>
                <a:ea typeface="Cambria" panose="02040503050406030204" pitchFamily="18" charset="0"/>
              </a:rPr>
              <a:t>hared understanding, </a:t>
            </a:r>
            <a:r>
              <a:rPr lang="en-US" sz="625" b="1" u="sng">
                <a:latin typeface="+mj-lt"/>
                <a:ea typeface="Cambria" panose="02040503050406030204" pitchFamily="18" charset="0"/>
              </a:rPr>
              <a:t>M</a:t>
            </a:r>
            <a:r>
              <a:rPr lang="en-US" sz="625" b="1">
                <a:latin typeface="+mj-lt"/>
                <a:ea typeface="Cambria" panose="02040503050406030204" pitchFamily="18" charset="0"/>
              </a:rPr>
              <a:t>onitoring , </a:t>
            </a:r>
            <a:r>
              <a:rPr lang="en-US" sz="625" b="1" u="sng">
                <a:latin typeface="+mj-lt"/>
                <a:ea typeface="Cambria" panose="02040503050406030204" pitchFamily="18" charset="0"/>
              </a:rPr>
              <a:t>A</a:t>
            </a:r>
            <a:r>
              <a:rPr lang="en-US" sz="625" b="1">
                <a:latin typeface="+mj-lt"/>
                <a:ea typeface="Cambria" panose="02040503050406030204" pitchFamily="18" charset="0"/>
              </a:rPr>
              <a:t>wareness of the associated risks for preplanning </a:t>
            </a:r>
            <a:r>
              <a:rPr lang="en-US" sz="625" b="1" u="sng">
                <a:latin typeface="+mj-lt"/>
                <a:ea typeface="Cambria" panose="02040503050406030204" pitchFamily="18" charset="0"/>
              </a:rPr>
              <a:t>R</a:t>
            </a:r>
            <a:r>
              <a:rPr lang="en-US" sz="625" b="1">
                <a:latin typeface="+mj-lt"/>
                <a:ea typeface="Cambria" panose="02040503050406030204" pitchFamily="18" charset="0"/>
              </a:rPr>
              <a:t>esponse actions on </a:t>
            </a:r>
            <a:r>
              <a:rPr lang="en-US" sz="625" b="1" u="sng">
                <a:latin typeface="+mj-lt"/>
                <a:ea typeface="Cambria" panose="02040503050406030204" pitchFamily="18" charset="0"/>
              </a:rPr>
              <a:t>T</a:t>
            </a:r>
            <a:r>
              <a:rPr lang="en-US" sz="625" b="1">
                <a:latin typeface="+mj-lt"/>
                <a:ea typeface="Cambria" panose="02040503050406030204" pitchFamily="18" charset="0"/>
              </a:rPr>
              <a:t>ime</a:t>
            </a:r>
          </a:p>
        </p:txBody>
      </p:sp>
      <p:grpSp>
        <p:nvGrpSpPr>
          <p:cNvPr id="4098" name="Group 4097">
            <a:extLst>
              <a:ext uri="{FF2B5EF4-FFF2-40B4-BE49-F238E27FC236}">
                <a16:creationId xmlns:a16="http://schemas.microsoft.com/office/drawing/2014/main" id="{DAF15D37-9AF3-707B-1C48-DB593E8DE604}"/>
              </a:ext>
            </a:extLst>
          </p:cNvPr>
          <p:cNvGrpSpPr/>
          <p:nvPr/>
        </p:nvGrpSpPr>
        <p:grpSpPr>
          <a:xfrm>
            <a:off x="3573770" y="3829763"/>
            <a:ext cx="2553980" cy="710437"/>
            <a:chOff x="914400" y="27755469"/>
            <a:chExt cx="12259104" cy="3410099"/>
          </a:xfrm>
        </p:grpSpPr>
        <p:sp>
          <p:nvSpPr>
            <p:cNvPr id="35" name="TextBox 34">
              <a:extLst>
                <a:ext uri="{FF2B5EF4-FFF2-40B4-BE49-F238E27FC236}">
                  <a16:creationId xmlns:a16="http://schemas.microsoft.com/office/drawing/2014/main" id="{54090D41-798A-20D7-2547-AD8479E23E98}"/>
                </a:ext>
              </a:extLst>
            </p:cNvPr>
            <p:cNvSpPr txBox="1"/>
            <p:nvPr/>
          </p:nvSpPr>
          <p:spPr>
            <a:xfrm>
              <a:off x="6612854" y="27755469"/>
              <a:ext cx="6160166" cy="1274194"/>
            </a:xfrm>
            <a:prstGeom prst="rect">
              <a:avLst/>
            </a:prstGeom>
            <a:noFill/>
          </p:spPr>
          <p:txBody>
            <a:bodyPr wrap="square">
              <a:spAutoFit/>
            </a:bodyPr>
            <a:lstStyle/>
            <a:p>
              <a:pPr>
                <a:lnSpc>
                  <a:spcPct val="90000"/>
                </a:lnSpc>
                <a:spcAft>
                  <a:spcPts val="125"/>
                </a:spcAft>
              </a:pPr>
              <a:r>
                <a:rPr lang="en-US" sz="625" b="1"/>
                <a:t>Shared understanding of the risks</a:t>
              </a:r>
              <a:endParaRPr lang="en-US" sz="625" b="1">
                <a:cs typeface="Calibri" panose="020F0502020204030204"/>
              </a:endParaRPr>
            </a:p>
          </p:txBody>
        </p:sp>
        <p:grpSp>
          <p:nvGrpSpPr>
            <p:cNvPr id="48" name="Group 47">
              <a:extLst>
                <a:ext uri="{FF2B5EF4-FFF2-40B4-BE49-F238E27FC236}">
                  <a16:creationId xmlns:a16="http://schemas.microsoft.com/office/drawing/2014/main" id="{613165C0-88E0-1EDF-262C-C8D7DD821E6A}"/>
                </a:ext>
              </a:extLst>
            </p:cNvPr>
            <p:cNvGrpSpPr/>
            <p:nvPr/>
          </p:nvGrpSpPr>
          <p:grpSpPr>
            <a:xfrm>
              <a:off x="914400" y="28001300"/>
              <a:ext cx="5584050" cy="3164268"/>
              <a:chOff x="914400" y="27234629"/>
              <a:chExt cx="5584050" cy="3164268"/>
            </a:xfrm>
          </p:grpSpPr>
          <p:grpSp>
            <p:nvGrpSpPr>
              <p:cNvPr id="16" name="Group 15">
                <a:extLst>
                  <a:ext uri="{FF2B5EF4-FFF2-40B4-BE49-F238E27FC236}">
                    <a16:creationId xmlns:a16="http://schemas.microsoft.com/office/drawing/2014/main" id="{13D451A7-7967-4BF9-5C91-FBEA1E87A19B}"/>
                  </a:ext>
                </a:extLst>
              </p:cNvPr>
              <p:cNvGrpSpPr/>
              <p:nvPr/>
            </p:nvGrpSpPr>
            <p:grpSpPr>
              <a:xfrm>
                <a:off x="914400" y="27234629"/>
                <a:ext cx="2967087" cy="3164268"/>
                <a:chOff x="446614" y="954765"/>
                <a:chExt cx="2967087" cy="3164268"/>
              </a:xfrm>
            </p:grpSpPr>
            <p:pic>
              <p:nvPicPr>
                <p:cNvPr id="17" name="Picture 16">
                  <a:extLst>
                    <a:ext uri="{FF2B5EF4-FFF2-40B4-BE49-F238E27FC236}">
                      <a16:creationId xmlns:a16="http://schemas.microsoft.com/office/drawing/2014/main" id="{0276EA07-DA9B-C628-9DF1-08F82278D732}"/>
                    </a:ext>
                  </a:extLst>
                </p:cNvPr>
                <p:cNvPicPr>
                  <a:picLocks noChangeAspect="1"/>
                </p:cNvPicPr>
                <p:nvPr/>
              </p:nvPicPr>
              <p:blipFill>
                <a:blip r:embed="rId6"/>
                <a:stretch>
                  <a:fillRect/>
                </a:stretch>
              </p:blipFill>
              <p:spPr>
                <a:xfrm>
                  <a:off x="816422" y="954765"/>
                  <a:ext cx="2143125" cy="2143125"/>
                </a:xfrm>
                <a:prstGeom prst="rect">
                  <a:avLst/>
                </a:prstGeom>
              </p:spPr>
            </p:pic>
            <p:sp>
              <p:nvSpPr>
                <p:cNvPr id="33" name="TextBox 32">
                  <a:extLst>
                    <a:ext uri="{FF2B5EF4-FFF2-40B4-BE49-F238E27FC236}">
                      <a16:creationId xmlns:a16="http://schemas.microsoft.com/office/drawing/2014/main" id="{46D5F80F-E5B5-6A44-4E5B-896ED18F3A2E}"/>
                    </a:ext>
                  </a:extLst>
                </p:cNvPr>
                <p:cNvSpPr txBox="1"/>
                <p:nvPr/>
              </p:nvSpPr>
              <p:spPr>
                <a:xfrm>
                  <a:off x="446614" y="3059667"/>
                  <a:ext cx="2967087" cy="1059366"/>
                </a:xfrm>
                <a:prstGeom prst="rect">
                  <a:avLst/>
                </a:prstGeom>
                <a:noFill/>
              </p:spPr>
              <p:txBody>
                <a:bodyPr wrap="square">
                  <a:spAutoFit/>
                </a:bodyPr>
                <a:lstStyle/>
                <a:p>
                  <a:pPr algn="ctr"/>
                  <a:r>
                    <a:rPr lang="en-US" sz="417" b="1">
                      <a:solidFill>
                        <a:schemeClr val="accent2">
                          <a:lumMod val="75000"/>
                        </a:schemeClr>
                      </a:solidFill>
                    </a:rPr>
                    <a:t>Participatory Rural Appraisal</a:t>
                  </a:r>
                </a:p>
              </p:txBody>
            </p:sp>
          </p:grpSp>
          <p:grpSp>
            <p:nvGrpSpPr>
              <p:cNvPr id="36" name="Group 35">
                <a:extLst>
                  <a:ext uri="{FF2B5EF4-FFF2-40B4-BE49-F238E27FC236}">
                    <a16:creationId xmlns:a16="http://schemas.microsoft.com/office/drawing/2014/main" id="{47590F8E-6826-17E0-07BB-C8220B2EDC5A}"/>
                  </a:ext>
                </a:extLst>
              </p:cNvPr>
              <p:cNvGrpSpPr/>
              <p:nvPr/>
            </p:nvGrpSpPr>
            <p:grpSpPr>
              <a:xfrm>
                <a:off x="3716437" y="27286825"/>
                <a:ext cx="2782013" cy="3064482"/>
                <a:chOff x="3666572" y="1665953"/>
                <a:chExt cx="2782013" cy="3064482"/>
              </a:xfrm>
            </p:grpSpPr>
            <p:pic>
              <p:nvPicPr>
                <p:cNvPr id="37" name="Picture 36">
                  <a:extLst>
                    <a:ext uri="{FF2B5EF4-FFF2-40B4-BE49-F238E27FC236}">
                      <a16:creationId xmlns:a16="http://schemas.microsoft.com/office/drawing/2014/main" id="{51D8FC85-9A0A-1EA9-9745-D4DD600EB1B3}"/>
                    </a:ext>
                  </a:extLst>
                </p:cNvPr>
                <p:cNvPicPr>
                  <a:picLocks noChangeAspect="1"/>
                </p:cNvPicPr>
                <p:nvPr/>
              </p:nvPicPr>
              <p:blipFill rotWithShape="1">
                <a:blip r:embed="rId7"/>
                <a:srcRect b="8471"/>
                <a:stretch/>
              </p:blipFill>
              <p:spPr>
                <a:xfrm>
                  <a:off x="4023110" y="1665953"/>
                  <a:ext cx="2057400" cy="2031325"/>
                </a:xfrm>
                <a:prstGeom prst="rect">
                  <a:avLst/>
                </a:prstGeom>
              </p:spPr>
            </p:pic>
            <p:sp>
              <p:nvSpPr>
                <p:cNvPr id="38" name="TextBox 37">
                  <a:extLst>
                    <a:ext uri="{FF2B5EF4-FFF2-40B4-BE49-F238E27FC236}">
                      <a16:creationId xmlns:a16="http://schemas.microsoft.com/office/drawing/2014/main" id="{326532C0-1D3F-A77A-553C-E4784FFF924D}"/>
                    </a:ext>
                  </a:extLst>
                </p:cNvPr>
                <p:cNvSpPr txBox="1"/>
                <p:nvPr/>
              </p:nvSpPr>
              <p:spPr>
                <a:xfrm>
                  <a:off x="3666572" y="3671069"/>
                  <a:ext cx="2782013" cy="1059366"/>
                </a:xfrm>
                <a:prstGeom prst="rect">
                  <a:avLst/>
                </a:prstGeom>
                <a:noFill/>
              </p:spPr>
              <p:txBody>
                <a:bodyPr wrap="square" rtlCol="0">
                  <a:spAutoFit/>
                </a:bodyPr>
                <a:lstStyle/>
                <a:p>
                  <a:pPr algn="ctr"/>
                  <a:r>
                    <a:rPr lang="en-US" sz="417" b="1">
                      <a:solidFill>
                        <a:schemeClr val="accent2">
                          <a:lumMod val="75000"/>
                        </a:schemeClr>
                      </a:solidFill>
                    </a:rPr>
                    <a:t>Focus Group Discussion</a:t>
                  </a:r>
                </a:p>
              </p:txBody>
            </p:sp>
          </p:grpSp>
        </p:grpSp>
        <p:sp>
          <p:nvSpPr>
            <p:cNvPr id="47" name="TextBox 46">
              <a:extLst>
                <a:ext uri="{FF2B5EF4-FFF2-40B4-BE49-F238E27FC236}">
                  <a16:creationId xmlns:a16="http://schemas.microsoft.com/office/drawing/2014/main" id="{39E0C73D-15E8-782E-A13C-E42761D1EE5C}"/>
                </a:ext>
              </a:extLst>
            </p:cNvPr>
            <p:cNvSpPr txBox="1"/>
            <p:nvPr/>
          </p:nvSpPr>
          <p:spPr>
            <a:xfrm>
              <a:off x="6333398" y="28356184"/>
              <a:ext cx="6840106" cy="1920529"/>
            </a:xfrm>
            <a:prstGeom prst="rect">
              <a:avLst/>
            </a:prstGeom>
            <a:noFill/>
          </p:spPr>
          <p:txBody>
            <a:bodyPr wrap="square">
              <a:spAutoFit/>
            </a:bodyPr>
            <a:lstStyle/>
            <a:p>
              <a:pPr marL="71426" indent="-71426">
                <a:spcBef>
                  <a:spcPts val="208"/>
                </a:spcBef>
                <a:buFont typeface="Wingdings" panose="05000000000000000000" pitchFamily="2" charset="2"/>
                <a:buChar char="ü"/>
              </a:pPr>
              <a:r>
                <a:rPr lang="en-US" sz="375" dirty="0">
                  <a:cs typeface="Calibri"/>
                </a:rPr>
                <a:t>To position the sensor for water level and rainfall.</a:t>
              </a:r>
            </a:p>
            <a:p>
              <a:pPr marL="71426" indent="-71426">
                <a:spcBef>
                  <a:spcPts val="208"/>
                </a:spcBef>
                <a:buFont typeface="Wingdings" panose="05000000000000000000" pitchFamily="2" charset="2"/>
                <a:buChar char="ü"/>
              </a:pPr>
              <a:r>
                <a:rPr lang="en-US" sz="375" dirty="0">
                  <a:cs typeface="Calibri"/>
                </a:rPr>
                <a:t>To know about the frequency and intensity of the flood.</a:t>
              </a:r>
            </a:p>
            <a:p>
              <a:pPr marL="71426" indent="-71426">
                <a:spcBef>
                  <a:spcPts val="208"/>
                </a:spcBef>
                <a:buFont typeface="Wingdings" panose="05000000000000000000" pitchFamily="2" charset="2"/>
                <a:buChar char="ü"/>
              </a:pPr>
              <a:r>
                <a:rPr lang="en-US" sz="375" dirty="0">
                  <a:cs typeface="Calibri"/>
                </a:rPr>
                <a:t>To know about the nature and extent of damage.</a:t>
              </a:r>
            </a:p>
            <a:p>
              <a:pPr marL="71426" indent="-71426">
                <a:spcBef>
                  <a:spcPts val="208"/>
                </a:spcBef>
                <a:buFont typeface="Wingdings" panose="05000000000000000000" pitchFamily="2" charset="2"/>
                <a:buChar char="ü"/>
              </a:pPr>
              <a:r>
                <a:rPr lang="en-US" sz="375" dirty="0">
                  <a:cs typeface="Calibri"/>
                </a:rPr>
                <a:t>To know who and how the people are affected by flood.</a:t>
              </a:r>
            </a:p>
          </p:txBody>
        </p:sp>
      </p:grpSp>
      <p:sp>
        <p:nvSpPr>
          <p:cNvPr id="50" name="TextBox 49">
            <a:extLst>
              <a:ext uri="{FF2B5EF4-FFF2-40B4-BE49-F238E27FC236}">
                <a16:creationId xmlns:a16="http://schemas.microsoft.com/office/drawing/2014/main" id="{7A3E8F3E-91B3-AEFA-3645-BC2B5604D11C}"/>
              </a:ext>
            </a:extLst>
          </p:cNvPr>
          <p:cNvSpPr txBox="1"/>
          <p:nvPr/>
        </p:nvSpPr>
        <p:spPr>
          <a:xfrm>
            <a:off x="3689760" y="4873625"/>
            <a:ext cx="1018133" cy="468077"/>
          </a:xfrm>
          <a:prstGeom prst="rect">
            <a:avLst/>
          </a:prstGeom>
          <a:noFill/>
        </p:spPr>
        <p:txBody>
          <a:bodyPr wrap="square" lIns="19050" tIns="9525" rIns="19050" bIns="9525" anchor="t">
            <a:spAutoFit/>
          </a:bodyPr>
          <a:lstStyle/>
          <a:p>
            <a:pPr marL="71426" indent="-71426">
              <a:spcBef>
                <a:spcPts val="208"/>
              </a:spcBef>
              <a:buFont typeface="Arial" panose="020B0604020202020204" pitchFamily="34" charset="0"/>
              <a:buChar char="•"/>
            </a:pPr>
            <a:r>
              <a:rPr lang="en-US" sz="375">
                <a:latin typeface="Times New Roman"/>
                <a:cs typeface="Times New Roman"/>
              </a:rPr>
              <a:t>Low cost of purchase (~US$300)</a:t>
            </a:r>
          </a:p>
          <a:p>
            <a:pPr marL="71426" indent="-71426">
              <a:spcBef>
                <a:spcPts val="208"/>
              </a:spcBef>
              <a:buFont typeface="Arial" panose="020B0604020202020204" pitchFamily="34" charset="0"/>
              <a:buChar char="•"/>
            </a:pPr>
            <a:r>
              <a:rPr lang="en-US" sz="375">
                <a:latin typeface="Times New Roman"/>
                <a:cs typeface="Times New Roman"/>
              </a:rPr>
              <a:t>Low maintenance</a:t>
            </a:r>
          </a:p>
          <a:p>
            <a:pPr marL="71426" indent="-71426">
              <a:spcBef>
                <a:spcPts val="208"/>
              </a:spcBef>
              <a:buFont typeface="Arial" panose="020B0604020202020204" pitchFamily="34" charset="0"/>
              <a:buChar char="•"/>
            </a:pPr>
            <a:r>
              <a:rPr lang="en-US" sz="375">
                <a:latin typeface="Times New Roman"/>
                <a:cs typeface="Times New Roman"/>
              </a:rPr>
              <a:t>Low cost of installation</a:t>
            </a:r>
          </a:p>
          <a:p>
            <a:pPr marL="71426" indent="-71426">
              <a:spcBef>
                <a:spcPts val="208"/>
              </a:spcBef>
              <a:buFont typeface="Arial" panose="020B0604020202020204" pitchFamily="34" charset="0"/>
              <a:buChar char="•"/>
            </a:pPr>
            <a:r>
              <a:rPr lang="en-US" sz="375">
                <a:latin typeface="Times New Roman"/>
                <a:cs typeface="Times New Roman"/>
              </a:rPr>
              <a:t>Lower cost of power supply (6W solar panel)</a:t>
            </a:r>
          </a:p>
          <a:p>
            <a:pPr marL="71426" indent="-71426">
              <a:spcBef>
                <a:spcPts val="208"/>
              </a:spcBef>
              <a:buFont typeface="Arial" panose="020B0604020202020204" pitchFamily="34" charset="0"/>
              <a:buChar char="•"/>
            </a:pPr>
            <a:r>
              <a:rPr lang="en-US" sz="375">
                <a:latin typeface="Times New Roman"/>
                <a:cs typeface="Times New Roman"/>
              </a:rPr>
              <a:t>State-of-the-art telemetry – less travel costs and labor cost</a:t>
            </a:r>
          </a:p>
        </p:txBody>
      </p:sp>
      <p:grpSp>
        <p:nvGrpSpPr>
          <p:cNvPr id="53" name="Group 52">
            <a:extLst>
              <a:ext uri="{FF2B5EF4-FFF2-40B4-BE49-F238E27FC236}">
                <a16:creationId xmlns:a16="http://schemas.microsoft.com/office/drawing/2014/main" id="{B15A724C-C961-5941-1AC2-1239D3243943}"/>
              </a:ext>
            </a:extLst>
          </p:cNvPr>
          <p:cNvGrpSpPr/>
          <p:nvPr/>
        </p:nvGrpSpPr>
        <p:grpSpPr>
          <a:xfrm>
            <a:off x="4721957" y="4619625"/>
            <a:ext cx="1347179" cy="939649"/>
            <a:chOff x="18448436" y="20793643"/>
            <a:chExt cx="3497164" cy="2271153"/>
          </a:xfrm>
        </p:grpSpPr>
        <p:pic>
          <p:nvPicPr>
            <p:cNvPr id="51" name="Picture 7">
              <a:extLst>
                <a:ext uri="{FF2B5EF4-FFF2-40B4-BE49-F238E27FC236}">
                  <a16:creationId xmlns:a16="http://schemas.microsoft.com/office/drawing/2014/main" id="{6608D265-8334-DEA9-317D-A7E62C82FE9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5400000">
              <a:off x="19958343" y="21077538"/>
              <a:ext cx="2271151" cy="1703363"/>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11">
              <a:extLst>
                <a:ext uri="{FF2B5EF4-FFF2-40B4-BE49-F238E27FC236}">
                  <a16:creationId xmlns:a16="http://schemas.microsoft.com/office/drawing/2014/main" id="{DE2469A6-B4B8-9C22-9365-75C4C85BDA5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5400000">
              <a:off x="18163143" y="21078936"/>
              <a:ext cx="2271153" cy="1700567"/>
            </a:xfrm>
            <a:prstGeom prst="rect">
              <a:avLst/>
            </a:prstGeom>
            <a:noFill/>
            <a:extLst>
              <a:ext uri="{909E8E84-426E-40DD-AFC4-6F175D3DCCD1}">
                <a14:hiddenFill xmlns:a14="http://schemas.microsoft.com/office/drawing/2010/main">
                  <a:solidFill>
                    <a:srgbClr val="FFFFFF"/>
                  </a:solidFill>
                </a14:hiddenFill>
              </a:ext>
            </a:extLst>
          </p:spPr>
        </p:pic>
      </p:grpSp>
      <p:sp>
        <p:nvSpPr>
          <p:cNvPr id="56" name="TextBox 55">
            <a:extLst>
              <a:ext uri="{FF2B5EF4-FFF2-40B4-BE49-F238E27FC236}">
                <a16:creationId xmlns:a16="http://schemas.microsoft.com/office/drawing/2014/main" id="{51D51510-F61D-D504-27F8-A3ACB2596B65}"/>
              </a:ext>
            </a:extLst>
          </p:cNvPr>
          <p:cNvSpPr txBox="1"/>
          <p:nvPr/>
        </p:nvSpPr>
        <p:spPr>
          <a:xfrm>
            <a:off x="4992481" y="5746750"/>
            <a:ext cx="1080806" cy="739946"/>
          </a:xfrm>
          <a:prstGeom prst="rect">
            <a:avLst/>
          </a:prstGeom>
          <a:noFill/>
        </p:spPr>
        <p:txBody>
          <a:bodyPr wrap="square">
            <a:spAutoFit/>
          </a:bodyPr>
          <a:lstStyle/>
          <a:p>
            <a:pPr marL="71426" indent="-71426">
              <a:spcBef>
                <a:spcPts val="208"/>
              </a:spcBef>
              <a:buFont typeface="Arial" panose="020B0604020202020204" pitchFamily="34" charset="0"/>
              <a:buChar char="•"/>
            </a:pPr>
            <a:r>
              <a:rPr lang="en-US" sz="375" dirty="0">
                <a:solidFill>
                  <a:srgbClr val="000000"/>
                </a:solidFill>
                <a:latin typeface="+mj-lt"/>
              </a:rPr>
              <a:t>Sensor Type: Tipping spoon with magnetic switch.</a:t>
            </a:r>
          </a:p>
          <a:p>
            <a:pPr marL="71426" indent="-71426" fontAlgn="base">
              <a:spcBef>
                <a:spcPts val="208"/>
              </a:spcBef>
              <a:buFont typeface="Arial" panose="020B0604020202020204" pitchFamily="34" charset="0"/>
              <a:buChar char="•"/>
            </a:pPr>
            <a:r>
              <a:rPr lang="en-US" sz="375" dirty="0">
                <a:solidFill>
                  <a:srgbClr val="000000"/>
                </a:solidFill>
                <a:latin typeface="+mj-lt"/>
              </a:rPr>
              <a:t> 0.2 mm per tip.</a:t>
            </a:r>
          </a:p>
          <a:p>
            <a:pPr marL="71426" indent="-71426" fontAlgn="base">
              <a:spcBef>
                <a:spcPts val="208"/>
              </a:spcBef>
              <a:buFont typeface="Arial" panose="020B0604020202020204" pitchFamily="34" charset="0"/>
              <a:buChar char="•"/>
            </a:pPr>
            <a:r>
              <a:rPr lang="en-US" sz="375" dirty="0">
                <a:solidFill>
                  <a:srgbClr val="000000"/>
                </a:solidFill>
                <a:latin typeface="+mj-lt"/>
              </a:rPr>
              <a:t> For a rainfall of 50mm/hr., error in reading is 2mm.</a:t>
            </a:r>
          </a:p>
          <a:p>
            <a:pPr marL="71426" indent="-71426" fontAlgn="base">
              <a:spcBef>
                <a:spcPts val="208"/>
              </a:spcBef>
              <a:buFont typeface="Arial" panose="020B0604020202020204" pitchFamily="34" charset="0"/>
              <a:buChar char="•"/>
            </a:pPr>
            <a:r>
              <a:rPr lang="en-US" sz="375" dirty="0">
                <a:solidFill>
                  <a:srgbClr val="000000"/>
                </a:solidFill>
                <a:latin typeface="+mj-lt"/>
              </a:rPr>
              <a:t>Can be configured for sub-hourly telemetry.</a:t>
            </a:r>
          </a:p>
          <a:p>
            <a:pPr marL="71426" indent="-71426" fontAlgn="base">
              <a:spcBef>
                <a:spcPts val="208"/>
              </a:spcBef>
              <a:buFont typeface="Arial" panose="020B0604020202020204" pitchFamily="34" charset="0"/>
              <a:buChar char="•"/>
            </a:pPr>
            <a:r>
              <a:rPr lang="en-US" sz="375" dirty="0">
                <a:solidFill>
                  <a:srgbClr val="000000"/>
                </a:solidFill>
                <a:latin typeface="+mj-lt"/>
              </a:rPr>
              <a:t>Logging interval: 15 min.</a:t>
            </a:r>
          </a:p>
          <a:p>
            <a:pPr marL="71426" indent="-71426">
              <a:spcBef>
                <a:spcPts val="208"/>
              </a:spcBef>
              <a:buFont typeface="Arial" panose="020B0604020202020204" pitchFamily="34" charset="0"/>
              <a:buChar char="•"/>
            </a:pPr>
            <a:r>
              <a:rPr lang="en-US" sz="375" dirty="0">
                <a:solidFill>
                  <a:srgbClr val="000000"/>
                </a:solidFill>
                <a:latin typeface="+mj-lt"/>
              </a:rPr>
              <a:t> 214 cm</a:t>
            </a:r>
            <a:r>
              <a:rPr lang="en-US" sz="375" baseline="30000" dirty="0">
                <a:solidFill>
                  <a:srgbClr val="000000"/>
                </a:solidFill>
                <a:latin typeface="+mj-lt"/>
              </a:rPr>
              <a:t>2</a:t>
            </a:r>
            <a:r>
              <a:rPr lang="en-US" sz="375" dirty="0">
                <a:solidFill>
                  <a:srgbClr val="000000"/>
                </a:solidFill>
                <a:latin typeface="+mj-lt"/>
              </a:rPr>
              <a:t> collection area.</a:t>
            </a:r>
          </a:p>
        </p:txBody>
      </p:sp>
      <p:grpSp>
        <p:nvGrpSpPr>
          <p:cNvPr id="58" name="Group 57">
            <a:extLst>
              <a:ext uri="{FF2B5EF4-FFF2-40B4-BE49-F238E27FC236}">
                <a16:creationId xmlns:a16="http://schemas.microsoft.com/office/drawing/2014/main" id="{A4785941-B923-2F83-0502-38F149018047}"/>
              </a:ext>
            </a:extLst>
          </p:cNvPr>
          <p:cNvGrpSpPr/>
          <p:nvPr/>
        </p:nvGrpSpPr>
        <p:grpSpPr>
          <a:xfrm>
            <a:off x="3615690" y="5667375"/>
            <a:ext cx="1324675" cy="939149"/>
            <a:chOff x="15220421" y="26243049"/>
            <a:chExt cx="3651735" cy="2362611"/>
          </a:xfrm>
        </p:grpSpPr>
        <p:pic>
          <p:nvPicPr>
            <p:cNvPr id="55" name="Picture 13">
              <a:extLst>
                <a:ext uri="{FF2B5EF4-FFF2-40B4-BE49-F238E27FC236}">
                  <a16:creationId xmlns:a16="http://schemas.microsoft.com/office/drawing/2014/main" id="{7DE6389F-8850-5118-77FE-C93B09DBF32F}"/>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7100198" y="26243049"/>
              <a:ext cx="1771958" cy="2362611"/>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56" descr="A picture containing ground, outdoor&#10;&#10;Description automatically generated">
              <a:extLst>
                <a:ext uri="{FF2B5EF4-FFF2-40B4-BE49-F238E27FC236}">
                  <a16:creationId xmlns:a16="http://schemas.microsoft.com/office/drawing/2014/main" id="{17CB282D-5F4E-5495-4DEE-F9F0A6E03B1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5220421" y="26243049"/>
              <a:ext cx="1773435" cy="2362611"/>
            </a:xfrm>
            <a:prstGeom prst="rect">
              <a:avLst/>
            </a:prstGeom>
          </p:spPr>
        </p:pic>
      </p:grpSp>
      <p:sp>
        <p:nvSpPr>
          <p:cNvPr id="59" name="TextBox 58">
            <a:extLst>
              <a:ext uri="{FF2B5EF4-FFF2-40B4-BE49-F238E27FC236}">
                <a16:creationId xmlns:a16="http://schemas.microsoft.com/office/drawing/2014/main" id="{CEB5EF8A-4AD8-1908-B6A6-163C0328F4B4}"/>
              </a:ext>
            </a:extLst>
          </p:cNvPr>
          <p:cNvSpPr txBox="1"/>
          <p:nvPr/>
        </p:nvSpPr>
        <p:spPr>
          <a:xfrm>
            <a:off x="3617285" y="4603750"/>
            <a:ext cx="1043147" cy="284693"/>
          </a:xfrm>
          <a:prstGeom prst="rect">
            <a:avLst/>
          </a:prstGeom>
          <a:noFill/>
        </p:spPr>
        <p:txBody>
          <a:bodyPr wrap="square" rtlCol="0">
            <a:spAutoFit/>
          </a:bodyPr>
          <a:lstStyle/>
          <a:p>
            <a:pPr algn="ctr"/>
            <a:r>
              <a:rPr lang="en-US" sz="625" b="1">
                <a:solidFill>
                  <a:srgbClr val="000000"/>
                </a:solidFill>
                <a:latin typeface="+mj-lt"/>
              </a:rPr>
              <a:t>Lidar based water level sensor</a:t>
            </a:r>
            <a:endParaRPr lang="en-US" sz="625">
              <a:latin typeface="+mj-lt"/>
            </a:endParaRPr>
          </a:p>
        </p:txBody>
      </p:sp>
      <p:sp>
        <p:nvSpPr>
          <p:cNvPr id="60" name="TextBox 59">
            <a:extLst>
              <a:ext uri="{FF2B5EF4-FFF2-40B4-BE49-F238E27FC236}">
                <a16:creationId xmlns:a16="http://schemas.microsoft.com/office/drawing/2014/main" id="{93BA6916-F51D-046D-0B1C-1365A3F7986E}"/>
              </a:ext>
            </a:extLst>
          </p:cNvPr>
          <p:cNvSpPr txBox="1"/>
          <p:nvPr/>
        </p:nvSpPr>
        <p:spPr>
          <a:xfrm>
            <a:off x="4978934" y="5635625"/>
            <a:ext cx="1069441" cy="188513"/>
          </a:xfrm>
          <a:prstGeom prst="rect">
            <a:avLst/>
          </a:prstGeom>
          <a:noFill/>
        </p:spPr>
        <p:txBody>
          <a:bodyPr wrap="square" rtlCol="0">
            <a:spAutoFit/>
          </a:bodyPr>
          <a:lstStyle/>
          <a:p>
            <a:pPr algn="ctr"/>
            <a:r>
              <a:rPr lang="en-US" sz="625" b="1">
                <a:solidFill>
                  <a:srgbClr val="000000"/>
                </a:solidFill>
                <a:latin typeface="+mj-lt"/>
              </a:rPr>
              <a:t>Tipping bucket rain gauge</a:t>
            </a:r>
            <a:endParaRPr lang="en-US" sz="625">
              <a:latin typeface="+mj-lt"/>
            </a:endParaRPr>
          </a:p>
        </p:txBody>
      </p:sp>
      <p:sp>
        <p:nvSpPr>
          <p:cNvPr id="61" name="TextBox 60">
            <a:extLst>
              <a:ext uri="{FF2B5EF4-FFF2-40B4-BE49-F238E27FC236}">
                <a16:creationId xmlns:a16="http://schemas.microsoft.com/office/drawing/2014/main" id="{E2EF2D78-0A3C-7114-791D-B8234A9C0469}"/>
              </a:ext>
            </a:extLst>
          </p:cNvPr>
          <p:cNvSpPr txBox="1"/>
          <p:nvPr/>
        </p:nvSpPr>
        <p:spPr>
          <a:xfrm>
            <a:off x="3587842" y="2921000"/>
            <a:ext cx="2408542" cy="634789"/>
          </a:xfrm>
          <a:prstGeom prst="rect">
            <a:avLst/>
          </a:prstGeom>
          <a:noFill/>
        </p:spPr>
        <p:txBody>
          <a:bodyPr wrap="square" lIns="19050" tIns="9525" rIns="19050" bIns="9525" rtlCol="0" anchor="t">
            <a:spAutoFit/>
          </a:bodyPr>
          <a:lstStyle/>
          <a:p>
            <a:pPr marL="130948" indent="-71426" algn="just">
              <a:spcBef>
                <a:spcPts val="208"/>
              </a:spcBef>
              <a:buFont typeface="Arial" panose="020B0604020202020204" pitchFamily="34" charset="0"/>
              <a:buChar char="•"/>
            </a:pPr>
            <a:r>
              <a:rPr lang="en-US" sz="500">
                <a:latin typeface="Times New Roman"/>
                <a:cs typeface="Times New Roman"/>
              </a:rPr>
              <a:t>Originates </a:t>
            </a:r>
            <a:r>
              <a:rPr lang="en-US" sz="500">
                <a:solidFill>
                  <a:srgbClr val="000000"/>
                </a:solidFill>
                <a:latin typeface="Times New Roman"/>
                <a:cs typeface="Times New Roman"/>
              </a:rPr>
              <a:t>in the foothills of Himalayas near </a:t>
            </a:r>
            <a:r>
              <a:rPr lang="en-US" sz="500">
                <a:latin typeface="Times New Roman"/>
                <a:cs typeface="Times New Roman"/>
              </a:rPr>
              <a:t>Mussoorie,  </a:t>
            </a:r>
            <a:r>
              <a:rPr lang="en-US" sz="500" b="1">
                <a:latin typeface="Times New Roman"/>
                <a:cs typeface="Times New Roman"/>
              </a:rPr>
              <a:t>Bindal</a:t>
            </a:r>
            <a:r>
              <a:rPr lang="en-US" sz="500">
                <a:latin typeface="Times New Roman"/>
                <a:cs typeface="Times New Roman"/>
              </a:rPr>
              <a:t> river flows through Dehradun - capital city of Uttarakhand. </a:t>
            </a:r>
            <a:endParaRPr lang="en-US" sz="500">
              <a:latin typeface="Times New Roman"/>
              <a:ea typeface="+mn-lt"/>
              <a:cs typeface="Times New Roman"/>
            </a:endParaRPr>
          </a:p>
          <a:p>
            <a:pPr marL="130948" indent="-71426" algn="just">
              <a:spcBef>
                <a:spcPts val="208"/>
              </a:spcBef>
              <a:buFont typeface="Arial" panose="020B0604020202020204" pitchFamily="34" charset="0"/>
              <a:buChar char="•"/>
            </a:pPr>
            <a:r>
              <a:rPr lang="en-US" sz="500">
                <a:latin typeface="Times New Roman"/>
                <a:ea typeface="+mn-lt"/>
                <a:cs typeface="+mn-lt"/>
              </a:rPr>
              <a:t>It has significant elevation difference of 450m with an area of 44.4 km</a:t>
            </a:r>
            <a:r>
              <a:rPr lang="en-US" sz="500" baseline="30000">
                <a:latin typeface="Times New Roman"/>
                <a:ea typeface="+mn-lt"/>
                <a:cs typeface="+mn-lt"/>
              </a:rPr>
              <a:t>2</a:t>
            </a:r>
          </a:p>
          <a:p>
            <a:pPr marL="130948" indent="-71426" algn="just">
              <a:spcBef>
                <a:spcPts val="208"/>
              </a:spcBef>
              <a:buFont typeface="Arial" panose="020B0604020202020204" pitchFamily="34" charset="0"/>
              <a:buChar char="•"/>
            </a:pPr>
            <a:r>
              <a:rPr lang="en-US" sz="500">
                <a:latin typeface="Times New Roman"/>
                <a:ea typeface="+mn-lt"/>
                <a:cs typeface="+mn-lt"/>
              </a:rPr>
              <a:t>Due to high intensity rainfall events in hilly terrain and steep slopes, headwater streams cause flash floods downstream during monsoon (June-Sept)</a:t>
            </a:r>
          </a:p>
          <a:p>
            <a:pPr marL="130948" indent="-71426" algn="just">
              <a:spcBef>
                <a:spcPts val="208"/>
              </a:spcBef>
              <a:buFont typeface="Arial" panose="020B0604020202020204" pitchFamily="34" charset="0"/>
              <a:buChar char="•"/>
            </a:pPr>
            <a:r>
              <a:rPr lang="en-US" sz="500">
                <a:latin typeface="Times New Roman"/>
                <a:ea typeface="+mn-lt"/>
                <a:cs typeface="+mn-lt"/>
              </a:rPr>
              <a:t>Increased encroachment and unplanned urban settlements along riverbanks expose the financially distressed communities to elevated risk of floods </a:t>
            </a:r>
          </a:p>
        </p:txBody>
      </p:sp>
      <p:grpSp>
        <p:nvGrpSpPr>
          <p:cNvPr id="63" name="Group 62">
            <a:extLst>
              <a:ext uri="{FF2B5EF4-FFF2-40B4-BE49-F238E27FC236}">
                <a16:creationId xmlns:a16="http://schemas.microsoft.com/office/drawing/2014/main" id="{E315347E-1260-A96A-2529-2E338637C614}"/>
              </a:ext>
            </a:extLst>
          </p:cNvPr>
          <p:cNvGrpSpPr/>
          <p:nvPr/>
        </p:nvGrpSpPr>
        <p:grpSpPr>
          <a:xfrm>
            <a:off x="3653963" y="1492250"/>
            <a:ext cx="2250253" cy="1298878"/>
            <a:chOff x="1495036" y="522523"/>
            <a:chExt cx="9159105" cy="5580737"/>
          </a:xfrm>
        </p:grpSpPr>
        <p:pic>
          <p:nvPicPr>
            <p:cNvPr id="4096" name="Picture 4095" descr="Map&#10;&#10;Description automatically generated">
              <a:extLst>
                <a:ext uri="{FF2B5EF4-FFF2-40B4-BE49-F238E27FC236}">
                  <a16:creationId xmlns:a16="http://schemas.microsoft.com/office/drawing/2014/main" id="{ED7A2850-8D30-62F0-2640-9390D578DDD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495036" y="522523"/>
              <a:ext cx="4325135" cy="5580737"/>
            </a:xfrm>
            <a:prstGeom prst="rect">
              <a:avLst/>
            </a:prstGeom>
          </p:spPr>
        </p:pic>
        <p:pic>
          <p:nvPicPr>
            <p:cNvPr id="4097" name="Picture 4096" descr="Map&#10;&#10;Description automatically generated">
              <a:extLst>
                <a:ext uri="{FF2B5EF4-FFF2-40B4-BE49-F238E27FC236}">
                  <a16:creationId xmlns:a16="http://schemas.microsoft.com/office/drawing/2014/main" id="{492E14E4-081B-697A-6479-DD5117FC334B}"/>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414650" y="600365"/>
              <a:ext cx="4239491" cy="5486399"/>
            </a:xfrm>
            <a:prstGeom prst="rect">
              <a:avLst/>
            </a:prstGeom>
            <a:ln>
              <a:noFill/>
            </a:ln>
          </p:spPr>
        </p:pic>
      </p:grpSp>
      <p:sp>
        <p:nvSpPr>
          <p:cNvPr id="4101" name="AutoShape 17">
            <a:extLst>
              <a:ext uri="{FF2B5EF4-FFF2-40B4-BE49-F238E27FC236}">
                <a16:creationId xmlns:a16="http://schemas.microsoft.com/office/drawing/2014/main" id="{C9A408CD-2F50-792A-1487-4D0F3EF88EC9}"/>
              </a:ext>
            </a:extLst>
          </p:cNvPr>
          <p:cNvSpPr>
            <a:spLocks noChangeArrowheads="1"/>
          </p:cNvSpPr>
          <p:nvPr/>
        </p:nvSpPr>
        <p:spPr bwMode="auto">
          <a:xfrm>
            <a:off x="8765671" y="5349875"/>
            <a:ext cx="2428875" cy="190500"/>
          </a:xfrm>
          <a:prstGeom prst="roundRect">
            <a:avLst>
              <a:gd name="adj" fmla="val 50000"/>
            </a:avLst>
          </a:prstGeom>
          <a:solidFill>
            <a:srgbClr val="002060"/>
          </a:solidFill>
          <a:ln w="50800">
            <a:noFill/>
            <a:round/>
            <a:headEnd/>
            <a:tailEnd/>
          </a:ln>
          <a:effectLst>
            <a:outerShdw sx="1000" sy="1000" algn="ctr" rotWithShape="0">
              <a:srgbClr val="787878"/>
            </a:outerShdw>
          </a:effectLst>
        </p:spPr>
        <p:txBody>
          <a:bodyPr wrap="none" lIns="9114" tIns="4400" rIns="9114" bIns="4400" anchor="ctr"/>
          <a:lstStyle/>
          <a:p>
            <a:pPr algn="ctr" defTabSz="85976">
              <a:defRPr/>
            </a:pPr>
            <a:r>
              <a:rPr lang="en-US" sz="917" b="1">
                <a:solidFill>
                  <a:schemeClr val="bg1"/>
                </a:solidFill>
                <a:effectLst>
                  <a:outerShdw blurRad="38100" dist="38100" dir="2700000" algn="tl">
                    <a:srgbClr val="000000"/>
                  </a:outerShdw>
                </a:effectLst>
                <a:latin typeface="Verdana" pitchFamily="34" charset="0"/>
              </a:rPr>
              <a:t>Acknowledgements</a:t>
            </a:r>
          </a:p>
        </p:txBody>
      </p:sp>
      <p:pic>
        <p:nvPicPr>
          <p:cNvPr id="4104" name="Picture 3">
            <a:extLst>
              <a:ext uri="{FF2B5EF4-FFF2-40B4-BE49-F238E27FC236}">
                <a16:creationId xmlns:a16="http://schemas.microsoft.com/office/drawing/2014/main" id="{F3EE70CD-C4A5-3430-A0A1-741A5D2496AA}"/>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492322" y="5897768"/>
            <a:ext cx="474306" cy="154425"/>
          </a:xfrm>
          <a:prstGeom prst="rect">
            <a:avLst/>
          </a:prstGeom>
          <a:noFill/>
          <a:extLst>
            <a:ext uri="{909E8E84-426E-40DD-AFC4-6F175D3DCCD1}">
              <a14:hiddenFill xmlns:a14="http://schemas.microsoft.com/office/drawing/2010/main">
                <a:solidFill>
                  <a:srgbClr val="FFFFFF"/>
                </a:solidFill>
              </a14:hiddenFill>
            </a:ext>
          </a:extLst>
        </p:spPr>
      </p:pic>
      <p:pic>
        <p:nvPicPr>
          <p:cNvPr id="4105" name="Picture 4104">
            <a:extLst>
              <a:ext uri="{FF2B5EF4-FFF2-40B4-BE49-F238E27FC236}">
                <a16:creationId xmlns:a16="http://schemas.microsoft.com/office/drawing/2014/main" id="{11A956FD-C43F-94A0-568C-7D4CEBE4187A}"/>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813637" y="5569789"/>
            <a:ext cx="258914" cy="258914"/>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4105">
            <a:extLst>
              <a:ext uri="{FF2B5EF4-FFF2-40B4-BE49-F238E27FC236}">
                <a16:creationId xmlns:a16="http://schemas.microsoft.com/office/drawing/2014/main" id="{F1D380AC-0DE5-096E-5CEC-9F9813FC2E05}"/>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0302911" y="5549643"/>
            <a:ext cx="299752" cy="298230"/>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4107">
            <a:extLst>
              <a:ext uri="{FF2B5EF4-FFF2-40B4-BE49-F238E27FC236}">
                <a16:creationId xmlns:a16="http://schemas.microsoft.com/office/drawing/2014/main" id="{45DD182C-E763-7754-26D9-71E8F61C1E32}"/>
              </a:ext>
            </a:extLst>
          </p:cNvPr>
          <p:cNvPicPr>
            <a:picLocks noChangeAspect="1"/>
          </p:cNvPicPr>
          <p:nvPr/>
        </p:nvPicPr>
        <p:blipFill>
          <a:blip r:embed="rId17"/>
          <a:stretch>
            <a:fillRect/>
          </a:stretch>
        </p:blipFill>
        <p:spPr>
          <a:xfrm>
            <a:off x="9087428" y="5771817"/>
            <a:ext cx="281215" cy="281215"/>
          </a:xfrm>
          <a:prstGeom prst="rect">
            <a:avLst/>
          </a:prstGeom>
        </p:spPr>
      </p:pic>
      <p:pic>
        <p:nvPicPr>
          <p:cNvPr id="4111" name="Picture 4110">
            <a:extLst>
              <a:ext uri="{FF2B5EF4-FFF2-40B4-BE49-F238E27FC236}">
                <a16:creationId xmlns:a16="http://schemas.microsoft.com/office/drawing/2014/main" id="{A765455C-A707-3AFD-3F63-1B05E51A3B14}"/>
              </a:ext>
            </a:extLst>
          </p:cNvPr>
          <p:cNvPicPr>
            <a:picLocks noChangeAspect="1"/>
          </p:cNvPicPr>
          <p:nvPr/>
        </p:nvPicPr>
        <p:blipFill>
          <a:blip r:embed="rId18"/>
          <a:stretch>
            <a:fillRect/>
          </a:stretch>
        </p:blipFill>
        <p:spPr>
          <a:xfrm>
            <a:off x="10755263" y="5590985"/>
            <a:ext cx="382755" cy="249204"/>
          </a:xfrm>
          <a:prstGeom prst="rect">
            <a:avLst/>
          </a:prstGeom>
        </p:spPr>
      </p:pic>
      <p:pic>
        <p:nvPicPr>
          <p:cNvPr id="4115" name="Picture 4114">
            <a:extLst>
              <a:ext uri="{FF2B5EF4-FFF2-40B4-BE49-F238E27FC236}">
                <a16:creationId xmlns:a16="http://schemas.microsoft.com/office/drawing/2014/main" id="{158BB7C5-9A8F-C45D-596D-6369FCFA13A2}"/>
              </a:ext>
            </a:extLst>
          </p:cNvPr>
          <p:cNvPicPr>
            <a:picLocks noChangeAspect="1"/>
          </p:cNvPicPr>
          <p:nvPr/>
        </p:nvPicPr>
        <p:blipFill rotWithShape="1">
          <a:blip r:embed="rId19"/>
          <a:srcRect t="14467" r="503" b="18188"/>
          <a:stretch/>
        </p:blipFill>
        <p:spPr>
          <a:xfrm>
            <a:off x="9226344" y="5570144"/>
            <a:ext cx="709334" cy="188569"/>
          </a:xfrm>
          <a:prstGeom prst="rect">
            <a:avLst/>
          </a:prstGeom>
        </p:spPr>
      </p:pic>
      <p:pic>
        <p:nvPicPr>
          <p:cNvPr id="4118" name="Picture 4117">
            <a:extLst>
              <a:ext uri="{FF2B5EF4-FFF2-40B4-BE49-F238E27FC236}">
                <a16:creationId xmlns:a16="http://schemas.microsoft.com/office/drawing/2014/main" id="{CADF5AAD-A287-8434-08F5-C089D6AEEAFE}"/>
              </a:ext>
            </a:extLst>
          </p:cNvPr>
          <p:cNvPicPr>
            <a:picLocks noChangeAspect="1"/>
          </p:cNvPicPr>
          <p:nvPr/>
        </p:nvPicPr>
        <p:blipFill>
          <a:blip r:embed="rId20"/>
          <a:stretch>
            <a:fillRect/>
          </a:stretch>
        </p:blipFill>
        <p:spPr>
          <a:xfrm>
            <a:off x="9984142" y="5693446"/>
            <a:ext cx="321573" cy="267759"/>
          </a:xfrm>
          <a:prstGeom prst="rect">
            <a:avLst/>
          </a:prstGeom>
        </p:spPr>
      </p:pic>
      <p:pic>
        <p:nvPicPr>
          <p:cNvPr id="4103" name="Picture 4102" descr="A qr code on a white background&#10;&#10;Description automatically generated">
            <a:extLst>
              <a:ext uri="{FF2B5EF4-FFF2-40B4-BE49-F238E27FC236}">
                <a16:creationId xmlns:a16="http://schemas.microsoft.com/office/drawing/2014/main" id="{7BDDABA2-C690-4E09-D44F-A5B3B466B18C}"/>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0825440" y="6127750"/>
            <a:ext cx="318577" cy="318577"/>
          </a:xfrm>
          <a:prstGeom prst="rect">
            <a:avLst/>
          </a:prstGeom>
          <a:ln w="228600" cap="sq" cmpd="thickThin">
            <a:solidFill>
              <a:schemeClr val="tx1"/>
            </a:solidFill>
            <a:prstDash val="solid"/>
            <a:miter lim="800000"/>
          </a:ln>
          <a:effectLst>
            <a:innerShdw blurRad="76200">
              <a:srgbClr val="000000"/>
            </a:innerShdw>
          </a:effectLst>
        </p:spPr>
      </p:pic>
      <p:sp>
        <p:nvSpPr>
          <p:cNvPr id="4121" name="TextBox 4120">
            <a:extLst>
              <a:ext uri="{FF2B5EF4-FFF2-40B4-BE49-F238E27FC236}">
                <a16:creationId xmlns:a16="http://schemas.microsoft.com/office/drawing/2014/main" id="{451261A1-642D-58DE-4C17-70622415CD2A}"/>
              </a:ext>
            </a:extLst>
          </p:cNvPr>
          <p:cNvSpPr txBox="1"/>
          <p:nvPr/>
        </p:nvSpPr>
        <p:spPr>
          <a:xfrm>
            <a:off x="10776829" y="6486438"/>
            <a:ext cx="399223" cy="323165"/>
          </a:xfrm>
          <a:prstGeom prst="rect">
            <a:avLst/>
          </a:prstGeom>
          <a:noFill/>
          <a:ln>
            <a:noFill/>
          </a:ln>
        </p:spPr>
        <p:txBody>
          <a:bodyPr wrap="square" rtlCol="0">
            <a:spAutoFit/>
          </a:bodyPr>
          <a:lstStyle/>
          <a:p>
            <a:pPr algn="ctr"/>
            <a:r>
              <a:rPr lang="en-US" sz="375"/>
              <a:t>Link to abstract and OSPP voting tool</a:t>
            </a:r>
          </a:p>
        </p:txBody>
      </p:sp>
      <p:graphicFrame>
        <p:nvGraphicFramePr>
          <p:cNvPr id="4123" name="Table 4122">
            <a:extLst>
              <a:ext uri="{FF2B5EF4-FFF2-40B4-BE49-F238E27FC236}">
                <a16:creationId xmlns:a16="http://schemas.microsoft.com/office/drawing/2014/main" id="{DF4E858A-0F2F-2426-28FD-D5CC8EBDEAA6}"/>
              </a:ext>
            </a:extLst>
          </p:cNvPr>
          <p:cNvGraphicFramePr>
            <a:graphicFrameLocks noGrp="1"/>
          </p:cNvGraphicFramePr>
          <p:nvPr/>
        </p:nvGraphicFramePr>
        <p:xfrm>
          <a:off x="6190246" y="3143250"/>
          <a:ext cx="1239751" cy="752973"/>
        </p:xfrm>
        <a:graphic>
          <a:graphicData uri="http://schemas.openxmlformats.org/drawingml/2006/table">
            <a:tbl>
              <a:tblPr firstRow="1" bandRow="1">
                <a:tableStyleId>{00A15C55-8517-42AA-B614-E9B94910E393}</a:tableStyleId>
              </a:tblPr>
              <a:tblGrid>
                <a:gridCol w="420986">
                  <a:extLst>
                    <a:ext uri="{9D8B030D-6E8A-4147-A177-3AD203B41FA5}">
                      <a16:colId xmlns:a16="http://schemas.microsoft.com/office/drawing/2014/main" val="20000"/>
                    </a:ext>
                  </a:extLst>
                </a:gridCol>
                <a:gridCol w="244193">
                  <a:extLst>
                    <a:ext uri="{9D8B030D-6E8A-4147-A177-3AD203B41FA5}">
                      <a16:colId xmlns:a16="http://schemas.microsoft.com/office/drawing/2014/main" val="20001"/>
                    </a:ext>
                  </a:extLst>
                </a:gridCol>
                <a:gridCol w="255778">
                  <a:extLst>
                    <a:ext uri="{9D8B030D-6E8A-4147-A177-3AD203B41FA5}">
                      <a16:colId xmlns:a16="http://schemas.microsoft.com/office/drawing/2014/main" val="20002"/>
                    </a:ext>
                  </a:extLst>
                </a:gridCol>
                <a:gridCol w="318794">
                  <a:extLst>
                    <a:ext uri="{9D8B030D-6E8A-4147-A177-3AD203B41FA5}">
                      <a16:colId xmlns:a16="http://schemas.microsoft.com/office/drawing/2014/main" val="20003"/>
                    </a:ext>
                  </a:extLst>
                </a:gridCol>
              </a:tblGrid>
              <a:tr h="111125">
                <a:tc>
                  <a:txBody>
                    <a:bodyPr/>
                    <a:lstStyle/>
                    <a:p>
                      <a:pPr algn="ctr"/>
                      <a:endParaRPr lang="en-US" sz="500" b="1">
                        <a:solidFill>
                          <a:schemeClr val="tx1"/>
                        </a:solidFill>
                        <a:latin typeface="Times New Roman"/>
                      </a:endParaRPr>
                    </a:p>
                  </a:txBody>
                  <a:tcPr marL="19050" marR="19050" marT="9525" marB="9525"/>
                </a:tc>
                <a:tc>
                  <a:txBody>
                    <a:bodyPr/>
                    <a:lstStyle/>
                    <a:p>
                      <a:pPr algn="ctr"/>
                      <a:r>
                        <a:rPr lang="en-US" sz="500" b="1">
                          <a:solidFill>
                            <a:schemeClr val="bg1"/>
                          </a:solidFill>
                          <a:latin typeface="Times New Roman"/>
                        </a:rPr>
                        <a:t>RG1</a:t>
                      </a:r>
                    </a:p>
                  </a:txBody>
                  <a:tcPr marL="19050" marR="19050" marT="9525" marB="9525"/>
                </a:tc>
                <a:tc>
                  <a:txBody>
                    <a:bodyPr/>
                    <a:lstStyle/>
                    <a:p>
                      <a:pPr algn="ctr"/>
                      <a:r>
                        <a:rPr lang="en-US" sz="500" b="1">
                          <a:solidFill>
                            <a:schemeClr val="bg1"/>
                          </a:solidFill>
                          <a:latin typeface="Times New Roman"/>
                        </a:rPr>
                        <a:t>RG2</a:t>
                      </a:r>
                    </a:p>
                  </a:txBody>
                  <a:tcPr marL="19050" marR="19050" marT="9525" marB="9525"/>
                </a:tc>
                <a:tc>
                  <a:txBody>
                    <a:bodyPr/>
                    <a:lstStyle/>
                    <a:p>
                      <a:pPr algn="ctr"/>
                      <a:r>
                        <a:rPr lang="en-US" sz="500" b="1">
                          <a:solidFill>
                            <a:schemeClr val="bg1"/>
                          </a:solidFill>
                          <a:latin typeface="Times New Roman"/>
                        </a:rPr>
                        <a:t>RG4</a:t>
                      </a:r>
                    </a:p>
                  </a:txBody>
                  <a:tcPr marL="19050" marR="19050" marT="9525" marB="9525"/>
                </a:tc>
                <a:extLst>
                  <a:ext uri="{0D108BD9-81ED-4DB2-BD59-A6C34878D82A}">
                    <a16:rowId xmlns:a16="http://schemas.microsoft.com/office/drawing/2014/main" val="10000"/>
                  </a:ext>
                </a:extLst>
              </a:tr>
              <a:tr h="226502">
                <a:tc>
                  <a:txBody>
                    <a:bodyPr/>
                    <a:lstStyle/>
                    <a:p>
                      <a:pPr algn="ctr"/>
                      <a:r>
                        <a:rPr lang="en-US" sz="500" b="1">
                          <a:solidFill>
                            <a:schemeClr val="tx1"/>
                          </a:solidFill>
                          <a:latin typeface="Times New Roman"/>
                        </a:rPr>
                        <a:t>Mean intensity (mm/</a:t>
                      </a:r>
                      <a:r>
                        <a:rPr lang="en-US" sz="500" b="1" err="1">
                          <a:solidFill>
                            <a:schemeClr val="tx1"/>
                          </a:solidFill>
                          <a:latin typeface="Times New Roman"/>
                        </a:rPr>
                        <a:t>hr</a:t>
                      </a:r>
                      <a:r>
                        <a:rPr lang="en-US" sz="500" b="1">
                          <a:solidFill>
                            <a:schemeClr val="tx1"/>
                          </a:solidFill>
                          <a:latin typeface="Times New Roman"/>
                        </a:rPr>
                        <a:t>)</a:t>
                      </a:r>
                    </a:p>
                  </a:txBody>
                  <a:tcPr marL="19050" marR="19050" marT="9525" marB="9525"/>
                </a:tc>
                <a:tc>
                  <a:txBody>
                    <a:bodyPr/>
                    <a:lstStyle/>
                    <a:p>
                      <a:pPr algn="ctr"/>
                      <a:r>
                        <a:rPr lang="en-US" sz="500" b="1">
                          <a:solidFill>
                            <a:schemeClr val="tx1"/>
                          </a:solidFill>
                          <a:latin typeface="Times New Roman"/>
                        </a:rPr>
                        <a:t>0.964</a:t>
                      </a:r>
                    </a:p>
                  </a:txBody>
                  <a:tcPr marL="19050" marR="19050" marT="9525" marB="9525"/>
                </a:tc>
                <a:tc>
                  <a:txBody>
                    <a:bodyPr/>
                    <a:lstStyle/>
                    <a:p>
                      <a:pPr algn="ctr"/>
                      <a:r>
                        <a:rPr lang="en-US" sz="500" b="1">
                          <a:solidFill>
                            <a:schemeClr val="tx1"/>
                          </a:solidFill>
                          <a:latin typeface="Times New Roman"/>
                        </a:rPr>
                        <a:t>0.839</a:t>
                      </a:r>
                    </a:p>
                  </a:txBody>
                  <a:tcPr marL="19050" marR="19050" marT="9525" marB="9525"/>
                </a:tc>
                <a:tc>
                  <a:txBody>
                    <a:bodyPr/>
                    <a:lstStyle/>
                    <a:p>
                      <a:pPr algn="ctr"/>
                      <a:r>
                        <a:rPr lang="en-US" sz="500" b="1">
                          <a:solidFill>
                            <a:schemeClr val="tx1"/>
                          </a:solidFill>
                          <a:latin typeface="Times New Roman"/>
                        </a:rPr>
                        <a:t>0.704</a:t>
                      </a:r>
                    </a:p>
                  </a:txBody>
                  <a:tcPr marL="19050" marR="19050" marT="9525" marB="9525"/>
                </a:tc>
                <a:extLst>
                  <a:ext uri="{0D108BD9-81ED-4DB2-BD59-A6C34878D82A}">
                    <a16:rowId xmlns:a16="http://schemas.microsoft.com/office/drawing/2014/main" val="10001"/>
                  </a:ext>
                </a:extLst>
              </a:tr>
              <a:tr h="197099">
                <a:tc>
                  <a:txBody>
                    <a:bodyPr/>
                    <a:lstStyle/>
                    <a:p>
                      <a:pPr algn="ctr"/>
                      <a:r>
                        <a:rPr lang="en-US" sz="500" b="1">
                          <a:solidFill>
                            <a:schemeClr val="tx1"/>
                          </a:solidFill>
                          <a:latin typeface="Times New Roman"/>
                        </a:rPr>
                        <a:t>Maximum (mm)</a:t>
                      </a:r>
                    </a:p>
                  </a:txBody>
                  <a:tcPr marL="19050" marR="19050" marT="9525" marB="9525"/>
                </a:tc>
                <a:tc>
                  <a:txBody>
                    <a:bodyPr/>
                    <a:lstStyle/>
                    <a:p>
                      <a:pPr algn="ctr"/>
                      <a:r>
                        <a:rPr lang="en-US" sz="500" b="1">
                          <a:solidFill>
                            <a:schemeClr val="tx1"/>
                          </a:solidFill>
                          <a:latin typeface="Times New Roman"/>
                        </a:rPr>
                        <a:t>56.6</a:t>
                      </a:r>
                    </a:p>
                  </a:txBody>
                  <a:tcPr marL="19050" marR="19050" marT="9525" marB="9525"/>
                </a:tc>
                <a:tc>
                  <a:txBody>
                    <a:bodyPr/>
                    <a:lstStyle/>
                    <a:p>
                      <a:pPr algn="ctr"/>
                      <a:r>
                        <a:rPr lang="en-US" sz="500" b="1">
                          <a:solidFill>
                            <a:schemeClr val="tx1"/>
                          </a:solidFill>
                          <a:latin typeface="Times New Roman"/>
                        </a:rPr>
                        <a:t>63</a:t>
                      </a:r>
                    </a:p>
                  </a:txBody>
                  <a:tcPr marL="19050" marR="19050" marT="9525" marB="9525"/>
                </a:tc>
                <a:tc>
                  <a:txBody>
                    <a:bodyPr/>
                    <a:lstStyle/>
                    <a:p>
                      <a:pPr algn="ctr"/>
                      <a:r>
                        <a:rPr lang="en-US" sz="500" b="1">
                          <a:solidFill>
                            <a:schemeClr val="tx1"/>
                          </a:solidFill>
                          <a:latin typeface="Times New Roman"/>
                        </a:rPr>
                        <a:t>73.8</a:t>
                      </a:r>
                    </a:p>
                  </a:txBody>
                  <a:tcPr marL="19050" marR="19050" marT="9525" marB="9525"/>
                </a:tc>
                <a:extLst>
                  <a:ext uri="{0D108BD9-81ED-4DB2-BD59-A6C34878D82A}">
                    <a16:rowId xmlns:a16="http://schemas.microsoft.com/office/drawing/2014/main" val="10002"/>
                  </a:ext>
                </a:extLst>
              </a:tr>
              <a:tr h="197099">
                <a:tc>
                  <a:txBody>
                    <a:bodyPr/>
                    <a:lstStyle/>
                    <a:p>
                      <a:pPr algn="ctr"/>
                      <a:r>
                        <a:rPr lang="en-US" sz="500" b="1">
                          <a:solidFill>
                            <a:schemeClr val="tx1"/>
                          </a:solidFill>
                          <a:latin typeface="Times New Roman"/>
                        </a:rPr>
                        <a:t>Std. Deviation</a:t>
                      </a:r>
                    </a:p>
                    <a:p>
                      <a:pPr algn="ctr"/>
                      <a:r>
                        <a:rPr lang="en-US" sz="500" b="1">
                          <a:solidFill>
                            <a:schemeClr val="tx1"/>
                          </a:solidFill>
                          <a:latin typeface="Times New Roman"/>
                        </a:rPr>
                        <a:t>(mm)</a:t>
                      </a:r>
                    </a:p>
                  </a:txBody>
                  <a:tcPr marL="19050" marR="19050" marT="9525" marB="9525"/>
                </a:tc>
                <a:tc>
                  <a:txBody>
                    <a:bodyPr/>
                    <a:lstStyle/>
                    <a:p>
                      <a:pPr algn="ctr"/>
                      <a:r>
                        <a:rPr lang="en-US" sz="500" b="1">
                          <a:solidFill>
                            <a:schemeClr val="tx1"/>
                          </a:solidFill>
                          <a:latin typeface="Times New Roman"/>
                        </a:rPr>
                        <a:t>4.396</a:t>
                      </a:r>
                    </a:p>
                  </a:txBody>
                  <a:tcPr marL="19050" marR="19050" marT="9525" marB="9525"/>
                </a:tc>
                <a:tc>
                  <a:txBody>
                    <a:bodyPr/>
                    <a:lstStyle/>
                    <a:p>
                      <a:pPr algn="ctr"/>
                      <a:r>
                        <a:rPr lang="en-US" sz="500" b="1">
                          <a:solidFill>
                            <a:schemeClr val="tx1"/>
                          </a:solidFill>
                          <a:latin typeface="Times New Roman"/>
                        </a:rPr>
                        <a:t>4.18</a:t>
                      </a:r>
                    </a:p>
                  </a:txBody>
                  <a:tcPr marL="19050" marR="19050" marT="9525" marB="9525"/>
                </a:tc>
                <a:tc>
                  <a:txBody>
                    <a:bodyPr/>
                    <a:lstStyle/>
                    <a:p>
                      <a:pPr algn="ctr"/>
                      <a:r>
                        <a:rPr lang="en-US" sz="500" b="1">
                          <a:solidFill>
                            <a:schemeClr val="tx1"/>
                          </a:solidFill>
                          <a:latin typeface="Times New Roman"/>
                        </a:rPr>
                        <a:t>4.04</a:t>
                      </a:r>
                    </a:p>
                  </a:txBody>
                  <a:tcPr marL="19050" marR="19050" marT="9525" marB="9525"/>
                </a:tc>
                <a:extLst>
                  <a:ext uri="{0D108BD9-81ED-4DB2-BD59-A6C34878D82A}">
                    <a16:rowId xmlns:a16="http://schemas.microsoft.com/office/drawing/2014/main" val="10003"/>
                  </a:ext>
                </a:extLst>
              </a:tr>
            </a:tbl>
          </a:graphicData>
        </a:graphic>
      </p:graphicFrame>
      <p:sp>
        <p:nvSpPr>
          <p:cNvPr id="4125" name="TextBox 4124">
            <a:extLst>
              <a:ext uri="{FF2B5EF4-FFF2-40B4-BE49-F238E27FC236}">
                <a16:creationId xmlns:a16="http://schemas.microsoft.com/office/drawing/2014/main" id="{6CBA5306-8CFA-A56E-6C4D-2D91B2D84397}"/>
              </a:ext>
            </a:extLst>
          </p:cNvPr>
          <p:cNvSpPr txBox="1"/>
          <p:nvPr/>
        </p:nvSpPr>
        <p:spPr>
          <a:xfrm>
            <a:off x="7524750" y="3113548"/>
            <a:ext cx="1103974" cy="323165"/>
          </a:xfrm>
          <a:prstGeom prst="rect">
            <a:avLst/>
          </a:prstGeom>
          <a:noFill/>
        </p:spPr>
        <p:txBody>
          <a:bodyPr wrap="square">
            <a:spAutoFit/>
          </a:bodyPr>
          <a:lstStyle/>
          <a:p>
            <a:pPr algn="just"/>
            <a:r>
              <a:rPr lang="en-US" sz="375" dirty="0">
                <a:solidFill>
                  <a:srgbClr val="000000"/>
                </a:solidFill>
                <a:ea typeface="Cambria" panose="02040503050406030204" pitchFamily="18" charset="0"/>
              </a:rPr>
              <a:t>Urban settlements in the downstream receive heavy rainfall within a short duration, while upper- catchment regions receive low intensity rainfall for longer duration.</a:t>
            </a:r>
            <a:endParaRPr lang="en-US" sz="375" dirty="0">
              <a:ea typeface="Cambria" panose="02040503050406030204" pitchFamily="18" charset="0"/>
            </a:endParaRPr>
          </a:p>
        </p:txBody>
      </p:sp>
      <p:graphicFrame>
        <p:nvGraphicFramePr>
          <p:cNvPr id="4126" name="Chart 4125">
            <a:extLst>
              <a:ext uri="{FF2B5EF4-FFF2-40B4-BE49-F238E27FC236}">
                <a16:creationId xmlns:a16="http://schemas.microsoft.com/office/drawing/2014/main" id="{50390AC8-7892-5263-92DF-C0CDACA4C610}"/>
              </a:ext>
            </a:extLst>
          </p:cNvPr>
          <p:cNvGraphicFramePr>
            <a:graphicFrameLocks/>
          </p:cNvGraphicFramePr>
          <p:nvPr/>
        </p:nvGraphicFramePr>
        <p:xfrm>
          <a:off x="7516668" y="4055191"/>
          <a:ext cx="1132687" cy="947279"/>
        </p:xfrm>
        <a:graphic>
          <a:graphicData uri="http://schemas.openxmlformats.org/drawingml/2006/chart">
            <c:chart xmlns:c="http://schemas.openxmlformats.org/drawingml/2006/chart" xmlns:r="http://schemas.openxmlformats.org/officeDocument/2006/relationships" r:id="rId22"/>
          </a:graphicData>
        </a:graphic>
      </p:graphicFrame>
      <p:sp>
        <p:nvSpPr>
          <p:cNvPr id="4127" name="TextBox 4126">
            <a:extLst>
              <a:ext uri="{FF2B5EF4-FFF2-40B4-BE49-F238E27FC236}">
                <a16:creationId xmlns:a16="http://schemas.microsoft.com/office/drawing/2014/main" id="{E6710C40-1B10-FD3B-E0A8-E490042D7EF4}"/>
              </a:ext>
            </a:extLst>
          </p:cNvPr>
          <p:cNvSpPr txBox="1"/>
          <p:nvPr/>
        </p:nvSpPr>
        <p:spPr>
          <a:xfrm>
            <a:off x="7534399" y="5045206"/>
            <a:ext cx="1137737" cy="457818"/>
          </a:xfrm>
          <a:prstGeom prst="rect">
            <a:avLst/>
          </a:prstGeom>
          <a:noFill/>
        </p:spPr>
        <p:txBody>
          <a:bodyPr wrap="square" rtlCol="0">
            <a:spAutoFit/>
          </a:bodyPr>
          <a:lstStyle/>
          <a:p>
            <a:pPr algn="just"/>
            <a:r>
              <a:rPr lang="en-US" sz="500" dirty="0">
                <a:solidFill>
                  <a:srgbClr val="000000"/>
                </a:solidFill>
                <a:ea typeface="Cambria" panose="02040503050406030204" pitchFamily="18" charset="0"/>
              </a:rPr>
              <a:t>Clear pattern intraday variation is observed in Precipitation. The pattern is similar in all three locations (RG1, RG2, RG3)</a:t>
            </a:r>
            <a:endParaRPr lang="en-US" sz="500" dirty="0">
              <a:ea typeface="Cambria" panose="02040503050406030204" pitchFamily="18" charset="0"/>
            </a:endParaRPr>
          </a:p>
          <a:p>
            <a:pPr algn="just"/>
            <a:endParaRPr lang="en-US" sz="375" dirty="0"/>
          </a:p>
        </p:txBody>
      </p:sp>
      <p:sp>
        <p:nvSpPr>
          <p:cNvPr id="4131" name="TextBox 4130">
            <a:extLst>
              <a:ext uri="{FF2B5EF4-FFF2-40B4-BE49-F238E27FC236}">
                <a16:creationId xmlns:a16="http://schemas.microsoft.com/office/drawing/2014/main" id="{44ED71A4-9065-1C8C-573C-2947E6253707}"/>
              </a:ext>
            </a:extLst>
          </p:cNvPr>
          <p:cNvSpPr txBox="1"/>
          <p:nvPr/>
        </p:nvSpPr>
        <p:spPr>
          <a:xfrm>
            <a:off x="7529524" y="3533043"/>
            <a:ext cx="1106976" cy="553998"/>
          </a:xfrm>
          <a:prstGeom prst="rect">
            <a:avLst/>
          </a:prstGeom>
          <a:noFill/>
        </p:spPr>
        <p:txBody>
          <a:bodyPr wrap="square" rtlCol="0">
            <a:spAutoFit/>
          </a:bodyPr>
          <a:lstStyle/>
          <a:p>
            <a:pPr algn="just"/>
            <a:r>
              <a:rPr lang="en-US" sz="500" dirty="0">
                <a:solidFill>
                  <a:srgbClr val="000000"/>
                </a:solidFill>
                <a:ea typeface="Cambria" panose="02040503050406030204" pitchFamily="18" charset="0"/>
              </a:rPr>
              <a:t>The correlation coefficient (p&lt;0.05) between the rainfall observations at different stations varied from 0.82 to 0.20 with distance between their locations varying from 2.74 to 8.24km)</a:t>
            </a:r>
            <a:endParaRPr lang="en-US" sz="500" dirty="0">
              <a:ea typeface="Cambria" panose="02040503050406030204" pitchFamily="18" charset="0"/>
            </a:endParaRPr>
          </a:p>
        </p:txBody>
      </p:sp>
      <p:pic>
        <p:nvPicPr>
          <p:cNvPr id="4132" name="Picture 4131">
            <a:extLst>
              <a:ext uri="{FF2B5EF4-FFF2-40B4-BE49-F238E27FC236}">
                <a16:creationId xmlns:a16="http://schemas.microsoft.com/office/drawing/2014/main" id="{91957895-2CE2-240E-5CD7-79B1CD585812}"/>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6190246" y="4053549"/>
            <a:ext cx="1261933" cy="948921"/>
          </a:xfrm>
          <a:prstGeom prst="rect">
            <a:avLst/>
          </a:prstGeom>
          <a:ln>
            <a:solidFill>
              <a:schemeClr val="tx1"/>
            </a:solidFill>
          </a:ln>
        </p:spPr>
      </p:pic>
      <p:sp>
        <p:nvSpPr>
          <p:cNvPr id="4133" name="TextBox 4132">
            <a:extLst>
              <a:ext uri="{FF2B5EF4-FFF2-40B4-BE49-F238E27FC236}">
                <a16:creationId xmlns:a16="http://schemas.microsoft.com/office/drawing/2014/main" id="{F1DB459E-C617-42B2-2567-382CDA3D218D}"/>
              </a:ext>
            </a:extLst>
          </p:cNvPr>
          <p:cNvSpPr txBox="1"/>
          <p:nvPr/>
        </p:nvSpPr>
        <p:spPr>
          <a:xfrm>
            <a:off x="6188703" y="5048970"/>
            <a:ext cx="1263476" cy="307777"/>
          </a:xfrm>
          <a:prstGeom prst="rect">
            <a:avLst/>
          </a:prstGeom>
          <a:noFill/>
        </p:spPr>
        <p:txBody>
          <a:bodyPr wrap="square" lIns="19050" tIns="9525" rIns="19050" bIns="9525" rtlCol="0" anchor="t">
            <a:spAutoFit/>
          </a:bodyPr>
          <a:lstStyle/>
          <a:p>
            <a:pPr algn="just"/>
            <a:r>
              <a:rPr lang="en-US" sz="500">
                <a:latin typeface="Times New Roman"/>
                <a:ea typeface="Cambria"/>
                <a:cs typeface="Times New Roman"/>
              </a:rPr>
              <a:t>The difference in total monthly rainfall recorded in two rain gauges 8.24 km apart in September is 187 mm</a:t>
            </a:r>
            <a:endParaRPr lang="en-US" sz="375">
              <a:latin typeface="Times New Roman"/>
              <a:ea typeface="Cambria"/>
              <a:cs typeface="Times New Roman"/>
            </a:endParaRPr>
          </a:p>
          <a:p>
            <a:pPr algn="just"/>
            <a:endParaRPr lang="en-US" sz="375">
              <a:cs typeface="Times New Roman" panose="02020603050405020304" pitchFamily="18" charset="0"/>
            </a:endParaRPr>
          </a:p>
        </p:txBody>
      </p:sp>
      <p:pic>
        <p:nvPicPr>
          <p:cNvPr id="4134" name="Picture 4133" descr="Chart, histogram&#10;&#10;Description automatically generated">
            <a:extLst>
              <a:ext uri="{FF2B5EF4-FFF2-40B4-BE49-F238E27FC236}">
                <a16:creationId xmlns:a16="http://schemas.microsoft.com/office/drawing/2014/main" id="{3EAA4B54-856F-D97D-8931-FD43116088D1}"/>
              </a:ext>
            </a:extLst>
          </p:cNvPr>
          <p:cNvPicPr>
            <a:picLocks noChangeAspect="1"/>
          </p:cNvPicPr>
          <p:nvPr/>
        </p:nvPicPr>
        <p:blipFill rotWithShape="1">
          <a:blip r:embed="rId24" cstate="print">
            <a:extLst>
              <a:ext uri="{28A0092B-C50C-407E-A947-70E740481C1C}">
                <a14:useLocalDpi xmlns:a14="http://schemas.microsoft.com/office/drawing/2010/main" val="0"/>
              </a:ext>
            </a:extLst>
          </a:blip>
          <a:srcRect l="7581" t="3443" r="2013" b="2364"/>
          <a:stretch/>
        </p:blipFill>
        <p:spPr>
          <a:xfrm>
            <a:off x="6188703" y="5412625"/>
            <a:ext cx="1464749" cy="1124971"/>
          </a:xfrm>
          <a:prstGeom prst="rect">
            <a:avLst/>
          </a:prstGeom>
          <a:ln>
            <a:solidFill>
              <a:schemeClr val="tx1"/>
            </a:solidFill>
          </a:ln>
        </p:spPr>
      </p:pic>
      <p:sp>
        <p:nvSpPr>
          <p:cNvPr id="4135" name="TextBox 4134">
            <a:extLst>
              <a:ext uri="{FF2B5EF4-FFF2-40B4-BE49-F238E27FC236}">
                <a16:creationId xmlns:a16="http://schemas.microsoft.com/office/drawing/2014/main" id="{05C989FA-6E7E-DF91-0CD4-B415FB305001}"/>
              </a:ext>
            </a:extLst>
          </p:cNvPr>
          <p:cNvSpPr txBox="1"/>
          <p:nvPr/>
        </p:nvSpPr>
        <p:spPr>
          <a:xfrm>
            <a:off x="7704724" y="5788679"/>
            <a:ext cx="996412" cy="323165"/>
          </a:xfrm>
          <a:prstGeom prst="rect">
            <a:avLst/>
          </a:prstGeom>
          <a:noFill/>
        </p:spPr>
        <p:txBody>
          <a:bodyPr wrap="square" rtlCol="0">
            <a:spAutoFit/>
          </a:bodyPr>
          <a:lstStyle/>
          <a:p>
            <a:pPr algn="just"/>
            <a:r>
              <a:rPr lang="en-US" sz="500">
                <a:ea typeface="Cambria" panose="02040503050406030204" pitchFamily="18" charset="0"/>
              </a:rPr>
              <a:t>The response time in the upper catchment (RG1) is 15-45minutes</a:t>
            </a:r>
          </a:p>
        </p:txBody>
      </p:sp>
      <p:pic>
        <p:nvPicPr>
          <p:cNvPr id="4136" name="Picture 4135">
            <a:extLst>
              <a:ext uri="{FF2B5EF4-FFF2-40B4-BE49-F238E27FC236}">
                <a16:creationId xmlns:a16="http://schemas.microsoft.com/office/drawing/2014/main" id="{695E2DC1-A05F-5D09-A39A-6992B0F0DB00}"/>
              </a:ext>
            </a:extLst>
          </p:cNvPr>
          <p:cNvPicPr>
            <a:picLocks noChangeAspect="1"/>
          </p:cNvPicPr>
          <p:nvPr/>
        </p:nvPicPr>
        <p:blipFill>
          <a:blip r:embed="rId25"/>
          <a:stretch>
            <a:fillRect/>
          </a:stretch>
        </p:blipFill>
        <p:spPr>
          <a:xfrm>
            <a:off x="6100268" y="1538411"/>
            <a:ext cx="2618348" cy="1480985"/>
          </a:xfrm>
          <a:prstGeom prst="rect">
            <a:avLst/>
          </a:prstGeom>
        </p:spPr>
      </p:pic>
      <p:pic>
        <p:nvPicPr>
          <p:cNvPr id="4138" name="Picture 4137">
            <a:extLst>
              <a:ext uri="{FF2B5EF4-FFF2-40B4-BE49-F238E27FC236}">
                <a16:creationId xmlns:a16="http://schemas.microsoft.com/office/drawing/2014/main" id="{EA1D8214-1100-8BD0-6838-81AB3831699E}"/>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31071" y="286558"/>
            <a:ext cx="429329" cy="425735"/>
          </a:xfrm>
          <a:prstGeom prst="rect">
            <a:avLst/>
          </a:prstGeom>
          <a:noFill/>
          <a:extLst>
            <a:ext uri="{909E8E84-426E-40DD-AFC4-6F175D3DCCD1}">
              <a14:hiddenFill xmlns:a14="http://schemas.microsoft.com/office/drawing/2010/main">
                <a:solidFill>
                  <a:srgbClr val="FFFFFF"/>
                </a:solidFill>
              </a14:hiddenFill>
            </a:ext>
          </a:extLst>
        </p:spPr>
      </p:pic>
      <p:pic>
        <p:nvPicPr>
          <p:cNvPr id="4139" name="Picture 4138">
            <a:extLst>
              <a:ext uri="{FF2B5EF4-FFF2-40B4-BE49-F238E27FC236}">
                <a16:creationId xmlns:a16="http://schemas.microsoft.com/office/drawing/2014/main" id="{97FF22B7-DB73-48AE-5ED6-FC8F1EA8ABB1}"/>
              </a:ext>
            </a:extLst>
          </p:cNvPr>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1539190" y="266936"/>
            <a:ext cx="259147" cy="252996"/>
          </a:xfrm>
          <a:prstGeom prst="rect">
            <a:avLst/>
          </a:prstGeom>
          <a:noFill/>
          <a:extLst>
            <a:ext uri="{909E8E84-426E-40DD-AFC4-6F175D3DCCD1}">
              <a14:hiddenFill xmlns:a14="http://schemas.microsoft.com/office/drawing/2010/main">
                <a:solidFill>
                  <a:srgbClr val="FFFFFF"/>
                </a:solidFill>
              </a14:hiddenFill>
            </a:ext>
          </a:extLst>
        </p:spPr>
      </p:pic>
      <p:sp>
        <p:nvSpPr>
          <p:cNvPr id="4140" name="TextBox 4139">
            <a:extLst>
              <a:ext uri="{FF2B5EF4-FFF2-40B4-BE49-F238E27FC236}">
                <a16:creationId xmlns:a16="http://schemas.microsoft.com/office/drawing/2014/main" id="{A6EEDCE3-2002-0B1F-2B9D-9177F1DBAA5F}"/>
              </a:ext>
            </a:extLst>
          </p:cNvPr>
          <p:cNvSpPr txBox="1"/>
          <p:nvPr/>
        </p:nvSpPr>
        <p:spPr>
          <a:xfrm>
            <a:off x="1059491" y="1603375"/>
            <a:ext cx="2413893" cy="666849"/>
          </a:xfrm>
          <a:prstGeom prst="rect">
            <a:avLst/>
          </a:prstGeom>
          <a:noFill/>
        </p:spPr>
        <p:txBody>
          <a:bodyPr wrap="square" lIns="19050" tIns="9525" rIns="19050" bIns="9525" rtlCol="0" anchor="t">
            <a:spAutoFit/>
          </a:bodyPr>
          <a:lstStyle/>
          <a:p>
            <a:pPr marL="71426" indent="-71426" algn="just">
              <a:spcBef>
                <a:spcPts val="208"/>
              </a:spcBef>
              <a:buFont typeface="Arial" panose="020B0604020202020204" pitchFamily="34" charset="0"/>
              <a:buChar char="•"/>
            </a:pPr>
            <a:r>
              <a:rPr lang="en-US" sz="375" dirty="0"/>
              <a:t>The Lesser Himalayas region is highly vulnerable to climate change, and extreme weather events such as floods and landslides are becoming more frequent and severe</a:t>
            </a:r>
            <a:endParaRPr lang="en-US" sz="375"/>
          </a:p>
          <a:p>
            <a:pPr marL="71426" indent="-71426" algn="just">
              <a:spcBef>
                <a:spcPts val="208"/>
              </a:spcBef>
              <a:buFont typeface="Arial" panose="020B0604020202020204" pitchFamily="34" charset="0"/>
              <a:buChar char="•"/>
            </a:pPr>
            <a:r>
              <a:rPr lang="en-US" sz="375" dirty="0"/>
              <a:t>During high-intensity rainfall events in the catchments, due to hilly terrain and steep slopes, headwater streams cause flash floods and destroy life and property downstream.</a:t>
            </a:r>
            <a:endParaRPr lang="en-US" sz="375">
              <a:cs typeface="Times New Roman"/>
            </a:endParaRPr>
          </a:p>
          <a:p>
            <a:pPr marL="71426" indent="-71426" algn="just">
              <a:spcBef>
                <a:spcPts val="208"/>
              </a:spcBef>
              <a:buFont typeface="Arial" panose="020B0604020202020204" pitchFamily="34" charset="0"/>
              <a:buChar char="•"/>
            </a:pPr>
            <a:r>
              <a:rPr lang="en-US" sz="375" dirty="0"/>
              <a:t>The development of an early warning system (EWS) is critical to reducing the risks and impacts of these events.</a:t>
            </a:r>
            <a:endParaRPr lang="en-US" sz="375">
              <a:cs typeface="Times New Roman"/>
            </a:endParaRPr>
          </a:p>
          <a:p>
            <a:pPr marL="71426" indent="-71426" algn="just">
              <a:spcBef>
                <a:spcPts val="208"/>
              </a:spcBef>
              <a:buFont typeface="Arial" panose="020B0604020202020204" pitchFamily="34" charset="0"/>
              <a:buChar char="•"/>
            </a:pPr>
            <a:r>
              <a:rPr lang="en-US" sz="375" dirty="0"/>
              <a:t>Traditional EWS technologies may lack local engagement and real time data coverage.</a:t>
            </a:r>
            <a:endParaRPr lang="en-US" sz="375">
              <a:cs typeface="Times New Roman"/>
            </a:endParaRPr>
          </a:p>
          <a:p>
            <a:pPr marL="71426" indent="-71426" algn="just">
              <a:spcBef>
                <a:spcPts val="208"/>
              </a:spcBef>
              <a:buFont typeface="Arial" panose="020B0604020202020204" pitchFamily="34" charset="0"/>
              <a:buChar char="•"/>
            </a:pPr>
            <a:r>
              <a:rPr lang="en-US" sz="375" dirty="0"/>
              <a:t>Adequate hydrometeorological monitoring is a key element to generate knowledge on catchment/watershed characteristics</a:t>
            </a:r>
            <a:endParaRPr lang="en-US" sz="375">
              <a:cs typeface="Times New Roman"/>
            </a:endParaRPr>
          </a:p>
          <a:p>
            <a:pPr marL="71426" indent="-71426" algn="just">
              <a:spcBef>
                <a:spcPts val="208"/>
              </a:spcBef>
              <a:buFont typeface="Arial" panose="020B0604020202020204" pitchFamily="34" charset="0"/>
              <a:buChar char="•"/>
            </a:pPr>
            <a:r>
              <a:rPr lang="en-US" sz="375" dirty="0"/>
              <a:t>New approaches of developing EWS engaging local communities are needed to enhance their effectiveness.</a:t>
            </a:r>
            <a:endParaRPr lang="en-US" sz="375">
              <a:cs typeface="Times New Roman"/>
            </a:endParaRPr>
          </a:p>
        </p:txBody>
      </p:sp>
      <p:sp>
        <p:nvSpPr>
          <p:cNvPr id="4141" name="AutoShape 23">
            <a:extLst>
              <a:ext uri="{FF2B5EF4-FFF2-40B4-BE49-F238E27FC236}">
                <a16:creationId xmlns:a16="http://schemas.microsoft.com/office/drawing/2014/main" id="{36A5B6E7-282B-FD6F-9C57-55FE7A18169F}"/>
              </a:ext>
            </a:extLst>
          </p:cNvPr>
          <p:cNvSpPr>
            <a:spLocks noChangeArrowheads="1"/>
          </p:cNvSpPr>
          <p:nvPr/>
        </p:nvSpPr>
        <p:spPr bwMode="auto">
          <a:xfrm>
            <a:off x="977660" y="2682875"/>
            <a:ext cx="2428875" cy="190500"/>
          </a:xfrm>
          <a:prstGeom prst="roundRect">
            <a:avLst>
              <a:gd name="adj" fmla="val 50000"/>
            </a:avLst>
          </a:prstGeom>
          <a:solidFill>
            <a:srgbClr val="002060"/>
          </a:solidFill>
          <a:ln w="50800">
            <a:noFill/>
            <a:round/>
            <a:headEnd/>
            <a:tailEnd/>
          </a:ln>
          <a:effectLst>
            <a:outerShdw sx="1000" sy="1000" algn="ctr" rotWithShape="0">
              <a:srgbClr val="787878"/>
            </a:outerShdw>
          </a:effectLst>
        </p:spPr>
        <p:txBody>
          <a:bodyPr wrap="none" lIns="9114" tIns="4400" rIns="9114" bIns="4400" anchor="ctr"/>
          <a:lstStyle/>
          <a:p>
            <a:pPr algn="ctr" defTabSz="85976">
              <a:defRPr/>
            </a:pPr>
            <a:r>
              <a:rPr lang="en-US" sz="917" b="1">
                <a:solidFill>
                  <a:schemeClr val="bg1"/>
                </a:solidFill>
                <a:effectLst>
                  <a:outerShdw blurRad="38100" dist="38100" dir="2700000" algn="tl">
                    <a:srgbClr val="000000"/>
                  </a:outerShdw>
                </a:effectLst>
                <a:latin typeface="Verdana" pitchFamily="34" charset="0"/>
              </a:rPr>
              <a:t>Background</a:t>
            </a:r>
          </a:p>
        </p:txBody>
      </p:sp>
      <p:sp>
        <p:nvSpPr>
          <p:cNvPr id="4144" name="TextBox 4143">
            <a:extLst>
              <a:ext uri="{FF2B5EF4-FFF2-40B4-BE49-F238E27FC236}">
                <a16:creationId xmlns:a16="http://schemas.microsoft.com/office/drawing/2014/main" id="{5137DC04-7969-11AE-FF1F-42C4F7EADA92}"/>
              </a:ext>
            </a:extLst>
          </p:cNvPr>
          <p:cNvSpPr txBox="1"/>
          <p:nvPr/>
        </p:nvSpPr>
        <p:spPr>
          <a:xfrm>
            <a:off x="1031048" y="2972632"/>
            <a:ext cx="2421938" cy="948978"/>
          </a:xfrm>
          <a:prstGeom prst="rect">
            <a:avLst/>
          </a:prstGeom>
          <a:noFill/>
        </p:spPr>
        <p:txBody>
          <a:bodyPr wrap="square" lIns="19050" tIns="9525" rIns="19050" bIns="9525" anchor="t">
            <a:spAutoFit/>
          </a:bodyPr>
          <a:lstStyle/>
          <a:p>
            <a:pPr marL="71426" indent="-71426" algn="just">
              <a:spcBef>
                <a:spcPts val="208"/>
              </a:spcBef>
              <a:buFont typeface="Arial" panose="020B0604020202020204" pitchFamily="34" charset="0"/>
              <a:buChar char="•"/>
            </a:pPr>
            <a:r>
              <a:rPr lang="en-US" sz="375" dirty="0"/>
              <a:t>We implemented SMART approach to develop a flood EWS on </a:t>
            </a:r>
            <a:r>
              <a:rPr lang="en-US" sz="375" dirty="0" err="1"/>
              <a:t>Bindal</a:t>
            </a:r>
            <a:r>
              <a:rPr lang="en-US" sz="375" dirty="0"/>
              <a:t> river basin near Dehradun in Uttarakhand.</a:t>
            </a:r>
            <a:r>
              <a:rPr lang="en-US" sz="375"/>
              <a:t> </a:t>
            </a:r>
          </a:p>
          <a:p>
            <a:pPr marL="71426" indent="-71426" algn="just">
              <a:spcBef>
                <a:spcPts val="208"/>
              </a:spcBef>
              <a:buFont typeface="Arial" panose="020B0604020202020204" pitchFamily="34" charset="0"/>
              <a:buChar char="•"/>
            </a:pPr>
            <a:r>
              <a:rPr lang="en-US" sz="375" dirty="0"/>
              <a:t>Our work emphasizes the implementation of</a:t>
            </a:r>
            <a:r>
              <a:rPr lang="en-US" sz="375"/>
              <a:t> </a:t>
            </a:r>
            <a:r>
              <a:rPr lang="en-US" sz="375" dirty="0"/>
              <a:t> the bottom-up approach (SMART approach) that involves local communities in the development of the flood EWS.</a:t>
            </a:r>
            <a:r>
              <a:rPr lang="en-US" sz="375"/>
              <a:t> </a:t>
            </a:r>
            <a:endParaRPr lang="en-US" sz="375">
              <a:cs typeface="Times New Roman"/>
            </a:endParaRPr>
          </a:p>
          <a:p>
            <a:pPr marL="71426" indent="-71426" algn="just">
              <a:spcBef>
                <a:spcPts val="208"/>
              </a:spcBef>
              <a:buFont typeface="Arial" panose="020B0604020202020204" pitchFamily="34" charset="0"/>
              <a:buChar char="•"/>
            </a:pPr>
            <a:r>
              <a:rPr lang="en-US" sz="375" dirty="0"/>
              <a:t>We aim to leverage and test a low-cost sensor network to provide information of hydrological variability and runoff response. </a:t>
            </a:r>
            <a:endParaRPr lang="en-US" sz="375">
              <a:cs typeface="Times New Roman"/>
            </a:endParaRPr>
          </a:p>
          <a:p>
            <a:pPr marL="71426" indent="-71426" algn="just">
              <a:spcBef>
                <a:spcPts val="208"/>
              </a:spcBef>
              <a:buFont typeface="Arial" panose="020B0604020202020204" pitchFamily="34" charset="0"/>
              <a:buChar char="•"/>
            </a:pPr>
            <a:r>
              <a:rPr lang="en-US" sz="375" dirty="0"/>
              <a:t>To understand the catchment behavior, we analyzed water level and rainfall characteristics.</a:t>
            </a:r>
            <a:r>
              <a:rPr lang="en-US" sz="375"/>
              <a:t>  </a:t>
            </a:r>
            <a:endParaRPr lang="en-US" sz="375">
              <a:cs typeface="Times New Roman"/>
            </a:endParaRPr>
          </a:p>
          <a:p>
            <a:pPr marL="71426" indent="-71426" algn="just">
              <a:spcBef>
                <a:spcPts val="208"/>
              </a:spcBef>
              <a:buFont typeface="Arial" panose="020B0604020202020204" pitchFamily="34" charset="0"/>
              <a:buChar char="•"/>
            </a:pPr>
            <a:r>
              <a:rPr lang="en-US" sz="375" dirty="0"/>
              <a:t>The SMART sensor network consists of 3 LiDAR river water level sensors and 4 tipping-bucket rain gauges at 15-minute intervals.</a:t>
            </a:r>
            <a:r>
              <a:rPr lang="en-US" sz="375"/>
              <a:t> </a:t>
            </a:r>
            <a:endParaRPr lang="en-US" sz="375">
              <a:cs typeface="Times New Roman"/>
            </a:endParaRPr>
          </a:p>
          <a:p>
            <a:pPr marL="71426" indent="-71426" algn="just">
              <a:spcBef>
                <a:spcPts val="208"/>
              </a:spcBef>
              <a:buFont typeface="Arial" panose="020B0604020202020204" pitchFamily="34" charset="0"/>
              <a:buChar char="•"/>
            </a:pPr>
            <a:r>
              <a:rPr lang="en-US" sz="375" dirty="0"/>
              <a:t>The water level (WL) sensors were installed in three different regions (</a:t>
            </a:r>
            <a:r>
              <a:rPr lang="en-US" sz="375" dirty="0" err="1"/>
              <a:t>Jakhan</a:t>
            </a:r>
            <a:r>
              <a:rPr lang="en-US" sz="375" dirty="0"/>
              <a:t> –WL1, Neshvilla-WL2 and </a:t>
            </a:r>
            <a:r>
              <a:rPr lang="en-US" sz="375" dirty="0" err="1"/>
              <a:t>Gandhigram</a:t>
            </a:r>
            <a:r>
              <a:rPr lang="en-US" sz="375" dirty="0"/>
              <a:t> –WL3) from March 2022.</a:t>
            </a:r>
            <a:r>
              <a:rPr lang="en-US" sz="375"/>
              <a:t> </a:t>
            </a:r>
            <a:endParaRPr lang="en-US" sz="375">
              <a:cs typeface="Times New Roman"/>
            </a:endParaRPr>
          </a:p>
          <a:p>
            <a:pPr marL="71426" indent="-71426" algn="just">
              <a:spcBef>
                <a:spcPts val="208"/>
              </a:spcBef>
              <a:buFont typeface="Arial" panose="020B0604020202020204" pitchFamily="34" charset="0"/>
              <a:buChar char="•"/>
            </a:pPr>
            <a:r>
              <a:rPr lang="en-US" sz="375" dirty="0"/>
              <a:t>The rain gauge (RG) were installed in September 2022 at four regions (RG1, RG2, RG3, RG4 in Figure 2).</a:t>
            </a:r>
            <a:endParaRPr lang="en-US" sz="375">
              <a:cs typeface="Times New Roman"/>
            </a:endParaRPr>
          </a:p>
          <a:p>
            <a:pPr marL="71426" indent="-71426" algn="just">
              <a:spcBef>
                <a:spcPts val="208"/>
              </a:spcBef>
              <a:buFont typeface="Arial" panose="020B0604020202020204" pitchFamily="34" charset="0"/>
              <a:buChar char="•"/>
            </a:pPr>
            <a:r>
              <a:rPr lang="en-US" sz="375" dirty="0"/>
              <a:t>Our work contributes to establishing effective and low-cost flood warning systems for vulnerable riverine communities, particularly in developing countries.</a:t>
            </a:r>
            <a:endParaRPr lang="en-US" sz="375">
              <a:cs typeface="Times New Roman"/>
            </a:endParaRPr>
          </a:p>
        </p:txBody>
      </p:sp>
      <p:grpSp>
        <p:nvGrpSpPr>
          <p:cNvPr id="4153" name="Group 4152">
            <a:extLst>
              <a:ext uri="{FF2B5EF4-FFF2-40B4-BE49-F238E27FC236}">
                <a16:creationId xmlns:a16="http://schemas.microsoft.com/office/drawing/2014/main" id="{86A70CD1-B5EC-7A7A-4ADD-B7E0C7D9B4C2}"/>
              </a:ext>
            </a:extLst>
          </p:cNvPr>
          <p:cNvGrpSpPr/>
          <p:nvPr/>
        </p:nvGrpSpPr>
        <p:grpSpPr>
          <a:xfrm>
            <a:off x="1117649" y="5048250"/>
            <a:ext cx="2295009" cy="1544503"/>
            <a:chOff x="1707115" y="24917400"/>
            <a:chExt cx="11016043" cy="7413614"/>
          </a:xfrm>
        </p:grpSpPr>
        <p:pic>
          <p:nvPicPr>
            <p:cNvPr id="11" name="Picture 10" descr="Diagram&#10;&#10;Description automatically generated">
              <a:extLst>
                <a:ext uri="{FF2B5EF4-FFF2-40B4-BE49-F238E27FC236}">
                  <a16:creationId xmlns:a16="http://schemas.microsoft.com/office/drawing/2014/main" id="{8EB0EC00-3917-C823-D121-9A3124517904}"/>
                </a:ext>
              </a:extLst>
            </p:cNvPr>
            <p:cNvPicPr>
              <a:picLocks noChangeAspect="1"/>
            </p:cNvPicPr>
            <p:nvPr/>
          </p:nvPicPr>
          <p:blipFill>
            <a:blip r:embed="rId27"/>
            <a:stretch>
              <a:fillRect/>
            </a:stretch>
          </p:blipFill>
          <p:spPr>
            <a:xfrm>
              <a:off x="1707115" y="24917400"/>
              <a:ext cx="11016043" cy="6671018"/>
            </a:xfrm>
            <a:prstGeom prst="rect">
              <a:avLst/>
            </a:prstGeom>
          </p:spPr>
        </p:pic>
        <p:sp>
          <p:nvSpPr>
            <p:cNvPr id="4" name="TextBox 3">
              <a:extLst>
                <a:ext uri="{FF2B5EF4-FFF2-40B4-BE49-F238E27FC236}">
                  <a16:creationId xmlns:a16="http://schemas.microsoft.com/office/drawing/2014/main" id="{9CAFD879-0A42-4C94-1741-07C14C469A6C}"/>
                </a:ext>
              </a:extLst>
            </p:cNvPr>
            <p:cNvSpPr txBox="1"/>
            <p:nvPr/>
          </p:nvSpPr>
          <p:spPr>
            <a:xfrm flipH="1">
              <a:off x="2991840" y="31579728"/>
              <a:ext cx="7879080" cy="751286"/>
            </a:xfrm>
            <a:prstGeom prst="rect">
              <a:avLst/>
            </a:prstGeom>
            <a:noFill/>
          </p:spPr>
          <p:txBody>
            <a:bodyPr wrap="square" rtlCol="0">
              <a:spAutoFit/>
            </a:bodyPr>
            <a:lstStyle/>
            <a:p>
              <a:pPr algn="ctr"/>
              <a:r>
                <a:rPr lang="en-US" sz="417" b="1" dirty="0"/>
                <a:t>Figure 1</a:t>
              </a:r>
              <a:r>
                <a:rPr lang="en-US" sz="417" dirty="0"/>
                <a:t>: Schematic representation of our SMART approach </a:t>
              </a:r>
              <a:r>
                <a:rPr lang="en-US" sz="417" b="1" baseline="30000" dirty="0"/>
                <a:t>1</a:t>
              </a:r>
            </a:p>
          </p:txBody>
        </p:sp>
      </p:grpSp>
      <p:sp>
        <p:nvSpPr>
          <p:cNvPr id="4154" name="TextBox 4153">
            <a:extLst>
              <a:ext uri="{FF2B5EF4-FFF2-40B4-BE49-F238E27FC236}">
                <a16:creationId xmlns:a16="http://schemas.microsoft.com/office/drawing/2014/main" id="{69CF4F15-4901-B2A1-A773-55BC54F58E9A}"/>
              </a:ext>
            </a:extLst>
          </p:cNvPr>
          <p:cNvSpPr txBox="1"/>
          <p:nvPr/>
        </p:nvSpPr>
        <p:spPr>
          <a:xfrm flipH="1">
            <a:off x="3700001" y="2809875"/>
            <a:ext cx="2189624" cy="156518"/>
          </a:xfrm>
          <a:prstGeom prst="rect">
            <a:avLst/>
          </a:prstGeom>
          <a:noFill/>
        </p:spPr>
        <p:txBody>
          <a:bodyPr wrap="square" rtlCol="0">
            <a:spAutoFit/>
          </a:bodyPr>
          <a:lstStyle/>
          <a:p>
            <a:pPr algn="ctr"/>
            <a:r>
              <a:rPr lang="en-US" sz="417" b="1"/>
              <a:t>Figure 2</a:t>
            </a:r>
            <a:r>
              <a:rPr lang="en-US" sz="417"/>
              <a:t>: Study area and the positions of water level sensors and rain gauges</a:t>
            </a:r>
          </a:p>
        </p:txBody>
      </p:sp>
      <p:sp>
        <p:nvSpPr>
          <p:cNvPr id="4155" name="TextBox 4154">
            <a:extLst>
              <a:ext uri="{FF2B5EF4-FFF2-40B4-BE49-F238E27FC236}">
                <a16:creationId xmlns:a16="http://schemas.microsoft.com/office/drawing/2014/main" id="{77232FEA-3B06-AA8F-BC2E-E2EAE27E8E64}"/>
              </a:ext>
            </a:extLst>
          </p:cNvPr>
          <p:cNvSpPr txBox="1"/>
          <p:nvPr/>
        </p:nvSpPr>
        <p:spPr>
          <a:xfrm>
            <a:off x="6123351" y="3044019"/>
            <a:ext cx="1271488" cy="220701"/>
          </a:xfrm>
          <a:prstGeom prst="rect">
            <a:avLst/>
          </a:prstGeom>
          <a:noFill/>
        </p:spPr>
        <p:txBody>
          <a:bodyPr wrap="square" rtlCol="0">
            <a:spAutoFit/>
          </a:bodyPr>
          <a:lstStyle/>
          <a:p>
            <a:pPr algn="ctr"/>
            <a:r>
              <a:rPr lang="en-US" sz="417" b="1"/>
              <a:t>Table 1: </a:t>
            </a:r>
            <a:r>
              <a:rPr lang="en-US" sz="417"/>
              <a:t> Rainfall Statistics observed at different RGs</a:t>
            </a:r>
          </a:p>
        </p:txBody>
      </p:sp>
      <p:sp>
        <p:nvSpPr>
          <p:cNvPr id="4157" name="Rectangle 4156">
            <a:extLst>
              <a:ext uri="{FF2B5EF4-FFF2-40B4-BE49-F238E27FC236}">
                <a16:creationId xmlns:a16="http://schemas.microsoft.com/office/drawing/2014/main" id="{7D1EA337-8EA9-ABB7-920B-8ADA6F844455}"/>
              </a:ext>
            </a:extLst>
          </p:cNvPr>
          <p:cNvSpPr/>
          <p:nvPr/>
        </p:nvSpPr>
        <p:spPr>
          <a:xfrm>
            <a:off x="8765671" y="6087151"/>
            <a:ext cx="1988251" cy="52129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5"/>
          </a:p>
        </p:txBody>
      </p:sp>
      <p:sp>
        <p:nvSpPr>
          <p:cNvPr id="4158" name="TextBox 4157">
            <a:extLst>
              <a:ext uri="{FF2B5EF4-FFF2-40B4-BE49-F238E27FC236}">
                <a16:creationId xmlns:a16="http://schemas.microsoft.com/office/drawing/2014/main" id="{61E1D6AD-4981-3199-A06D-C7156768376B}"/>
              </a:ext>
            </a:extLst>
          </p:cNvPr>
          <p:cNvSpPr txBox="1"/>
          <p:nvPr/>
        </p:nvSpPr>
        <p:spPr>
          <a:xfrm>
            <a:off x="9402139" y="6169409"/>
            <a:ext cx="1299952" cy="560474"/>
          </a:xfrm>
          <a:prstGeom prst="rect">
            <a:avLst/>
          </a:prstGeom>
          <a:noFill/>
        </p:spPr>
        <p:txBody>
          <a:bodyPr wrap="square" rtlCol="0">
            <a:spAutoFit/>
          </a:bodyPr>
          <a:lstStyle/>
          <a:p>
            <a:r>
              <a:rPr lang="en-US" sz="417" b="1" i="1" dirty="0"/>
              <a:t>Sudhanshu Dixit</a:t>
            </a:r>
          </a:p>
          <a:p>
            <a:r>
              <a:rPr lang="en-US" sz="375" b="1" i="1" dirty="0"/>
              <a:t>Research Scholar</a:t>
            </a:r>
          </a:p>
          <a:p>
            <a:r>
              <a:rPr lang="en-US" sz="375" b="1" i="1" dirty="0"/>
              <a:t>Centre of  Excellence in Disaster management and Mitigation</a:t>
            </a:r>
          </a:p>
          <a:p>
            <a:r>
              <a:rPr lang="en-US" sz="375" b="1" i="1" dirty="0"/>
              <a:t>Indian Institute of Technology, Roorkee, Uttarakhand, India</a:t>
            </a:r>
          </a:p>
          <a:p>
            <a:r>
              <a:rPr lang="en-US" sz="375" b="1" i="1" dirty="0"/>
              <a:t>Email:</a:t>
            </a:r>
            <a:r>
              <a:rPr lang="en-US" sz="375" b="1" i="1" dirty="0">
                <a:solidFill>
                  <a:schemeClr val="accent2"/>
                </a:solidFill>
              </a:rPr>
              <a:t> </a:t>
            </a:r>
            <a:r>
              <a:rPr lang="en-US" sz="375" b="1" i="1" dirty="0">
                <a:solidFill>
                  <a:schemeClr val="accent2"/>
                </a:solidFill>
                <a:hlinkClick r:id="rId28">
                  <a:extLst>
                    <a:ext uri="{A12FA001-AC4F-418D-AE19-62706E023703}">
                      <ahyp:hlinkClr xmlns:ahyp="http://schemas.microsoft.com/office/drawing/2018/hyperlinkcolor" val="tx"/>
                    </a:ext>
                  </a:extLst>
                </a:hlinkClick>
              </a:rPr>
              <a:t>s_dixit@dm.iitr.ac.in</a:t>
            </a:r>
            <a:endParaRPr lang="en-US" sz="375" b="1" i="1" dirty="0">
              <a:solidFill>
                <a:schemeClr val="accent2"/>
              </a:solidFill>
            </a:endParaRPr>
          </a:p>
          <a:p>
            <a:endParaRPr lang="en-US" sz="375" b="1" i="1" dirty="0"/>
          </a:p>
        </p:txBody>
      </p:sp>
      <p:pic>
        <p:nvPicPr>
          <p:cNvPr id="64" name="Picture 63" descr="A person standing in front of bushes&#10;&#10;Description automatically generated with medium confidence">
            <a:extLst>
              <a:ext uri="{FF2B5EF4-FFF2-40B4-BE49-F238E27FC236}">
                <a16:creationId xmlns:a16="http://schemas.microsoft.com/office/drawing/2014/main" id="{BE9C0831-DAC6-03F0-DBD0-012D31B0BC59}"/>
              </a:ext>
            </a:extLst>
          </p:cNvPr>
          <p:cNvPicPr>
            <a:picLocks noChangeAspect="1"/>
          </p:cNvPicPr>
          <p:nvPr/>
        </p:nvPicPr>
        <p:blipFill rotWithShape="1">
          <a:blip r:embed="rId29" cstate="print">
            <a:extLst>
              <a:ext uri="{28A0092B-C50C-407E-A947-70E740481C1C}">
                <a14:useLocalDpi xmlns:a14="http://schemas.microsoft.com/office/drawing/2010/main" val="0"/>
              </a:ext>
            </a:extLst>
          </a:blip>
          <a:srcRect l="33334" t="8973" r="22212" b="23400"/>
          <a:stretch/>
        </p:blipFill>
        <p:spPr>
          <a:xfrm>
            <a:off x="8770255" y="6091453"/>
            <a:ext cx="509759" cy="516989"/>
          </a:xfrm>
          <a:prstGeom prst="rect">
            <a:avLst/>
          </a:prstGeom>
          <a:ln>
            <a:solidFill>
              <a:schemeClr val="tx1"/>
            </a:solidFill>
          </a:ln>
        </p:spPr>
      </p:pic>
      <p:pic>
        <p:nvPicPr>
          <p:cNvPr id="1026" name="Picture 2" descr="G20 - Organisation for Economic Co-operation and Development">
            <a:extLst>
              <a:ext uri="{FF2B5EF4-FFF2-40B4-BE49-F238E27FC236}">
                <a16:creationId xmlns:a16="http://schemas.microsoft.com/office/drawing/2014/main" id="{6A6CB7E8-7002-456F-D172-48E3835CDD39}"/>
              </a:ext>
            </a:extLst>
          </p:cNvPr>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1493473" y="529584"/>
            <a:ext cx="421609" cy="23441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G20 - Organisation for Economic Co-operation and Development">
            <a:extLst>
              <a:ext uri="{FF2B5EF4-FFF2-40B4-BE49-F238E27FC236}">
                <a16:creationId xmlns:a16="http://schemas.microsoft.com/office/drawing/2014/main" id="{D7D892CC-3960-349F-D892-EFFEC643CD45}"/>
              </a:ext>
            </a:extLst>
          </p:cNvPr>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9490879" y="5802480"/>
            <a:ext cx="421609" cy="23441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FBDE9B-4219-7C92-94C0-E81B87861920}"/>
              </a:ext>
            </a:extLst>
          </p:cNvPr>
          <p:cNvSpPr>
            <a:spLocks noGrp="1"/>
          </p:cNvSpPr>
          <p:nvPr>
            <p:ph type="title"/>
          </p:nvPr>
        </p:nvSpPr>
        <p:spPr>
          <a:xfrm>
            <a:off x="0" y="0"/>
            <a:ext cx="12192000" cy="469376"/>
          </a:xfrm>
          <a:solidFill>
            <a:schemeClr val="accent1">
              <a:lumMod val="75000"/>
            </a:schemeClr>
          </a:solidFill>
          <a:ln>
            <a:solidFill>
              <a:schemeClr val="accent1">
                <a:lumMod val="75000"/>
              </a:schemeClr>
            </a:solidFill>
          </a:ln>
        </p:spPr>
        <p:txBody>
          <a:bodyPr>
            <a:noAutofit/>
          </a:bodyPr>
          <a:lstStyle/>
          <a:p>
            <a:r>
              <a:rPr lang="en-US" sz="3200" b="1" dirty="0">
                <a:solidFill>
                  <a:schemeClr val="bg1"/>
                </a:solidFill>
                <a:cs typeface="Calibri Light"/>
              </a:rPr>
              <a:t>Cont.</a:t>
            </a:r>
          </a:p>
        </p:txBody>
      </p:sp>
      <p:sp>
        <p:nvSpPr>
          <p:cNvPr id="15" name="Slide Number Placeholder 14">
            <a:extLst>
              <a:ext uri="{FF2B5EF4-FFF2-40B4-BE49-F238E27FC236}">
                <a16:creationId xmlns:a16="http://schemas.microsoft.com/office/drawing/2014/main" id="{B8CFE682-F391-4994-F6D6-E16B56A94938}"/>
              </a:ext>
            </a:extLst>
          </p:cNvPr>
          <p:cNvSpPr>
            <a:spLocks noGrp="1"/>
          </p:cNvSpPr>
          <p:nvPr>
            <p:ph type="sldNum" sz="quarter" idx="12"/>
          </p:nvPr>
        </p:nvSpPr>
        <p:spPr/>
        <p:txBody>
          <a:bodyPr/>
          <a:lstStyle/>
          <a:p>
            <a:fld id="{0BA96C67-F7CE-4591-85A6-C546DD0D806A}" type="slidenum">
              <a:rPr lang="en-US" b="1" smtClean="0">
                <a:solidFill>
                  <a:schemeClr val="tx1"/>
                </a:solidFill>
              </a:rPr>
              <a:t>10</a:t>
            </a:fld>
            <a:endParaRPr lang="en-US" b="1">
              <a:solidFill>
                <a:schemeClr val="tx1"/>
              </a:solidFill>
            </a:endParaRPr>
          </a:p>
        </p:txBody>
      </p:sp>
      <p:grpSp>
        <p:nvGrpSpPr>
          <p:cNvPr id="34" name="Group 33">
            <a:extLst>
              <a:ext uri="{FF2B5EF4-FFF2-40B4-BE49-F238E27FC236}">
                <a16:creationId xmlns:a16="http://schemas.microsoft.com/office/drawing/2014/main" id="{61C16DC3-9A2F-77CB-1EE6-603FB4F1EFE6}"/>
              </a:ext>
            </a:extLst>
          </p:cNvPr>
          <p:cNvGrpSpPr/>
          <p:nvPr/>
        </p:nvGrpSpPr>
        <p:grpSpPr>
          <a:xfrm>
            <a:off x="75837" y="555081"/>
            <a:ext cx="11236521" cy="6296226"/>
            <a:chOff x="75837" y="555081"/>
            <a:chExt cx="11236521" cy="6296226"/>
          </a:xfrm>
        </p:grpSpPr>
        <p:sp>
          <p:nvSpPr>
            <p:cNvPr id="14" name="TextBox 13">
              <a:extLst>
                <a:ext uri="{FF2B5EF4-FFF2-40B4-BE49-F238E27FC236}">
                  <a16:creationId xmlns:a16="http://schemas.microsoft.com/office/drawing/2014/main" id="{2B3A9D13-8FAA-1283-5FD6-C7C485B53110}"/>
                </a:ext>
              </a:extLst>
            </p:cNvPr>
            <p:cNvSpPr txBox="1"/>
            <p:nvPr/>
          </p:nvSpPr>
          <p:spPr>
            <a:xfrm>
              <a:off x="472997" y="6453662"/>
              <a:ext cx="5599905" cy="307777"/>
            </a:xfrm>
            <a:prstGeom prst="rect">
              <a:avLst/>
            </a:prstGeom>
            <a:noFill/>
          </p:spPr>
          <p:txBody>
            <a:bodyPr wrap="square" rtlCol="0">
              <a:spAutoFit/>
            </a:bodyPr>
            <a:lstStyle/>
            <a:p>
              <a:pPr algn="ctr"/>
              <a:r>
                <a:rPr lang="en-US" sz="1400" b="1" dirty="0"/>
                <a:t>Water level (m) at a) </a:t>
              </a:r>
              <a:r>
                <a:rPr lang="en-US" sz="1400" b="1" dirty="0" err="1"/>
                <a:t>Jakhan</a:t>
              </a:r>
              <a:r>
                <a:rPr lang="en-US" sz="1400" b="1" dirty="0"/>
                <a:t>  b) </a:t>
              </a:r>
              <a:r>
                <a:rPr lang="en-US" sz="1400" b="1" dirty="0" err="1"/>
                <a:t>Gandhigram</a:t>
              </a:r>
              <a:endParaRPr lang="en-US" sz="1400" b="1" dirty="0"/>
            </a:p>
          </p:txBody>
        </p:sp>
        <p:sp>
          <p:nvSpPr>
            <p:cNvPr id="21" name="TextBox 20">
              <a:extLst>
                <a:ext uri="{FF2B5EF4-FFF2-40B4-BE49-F238E27FC236}">
                  <a16:creationId xmlns:a16="http://schemas.microsoft.com/office/drawing/2014/main" id="{0EFC52DC-C8BF-C2FF-8CB1-1B1A4199C614}"/>
                </a:ext>
              </a:extLst>
            </p:cNvPr>
            <p:cNvSpPr txBox="1"/>
            <p:nvPr/>
          </p:nvSpPr>
          <p:spPr>
            <a:xfrm>
              <a:off x="6232959" y="6543530"/>
              <a:ext cx="4919344" cy="307777"/>
            </a:xfrm>
            <a:prstGeom prst="rect">
              <a:avLst/>
            </a:prstGeom>
            <a:noFill/>
          </p:spPr>
          <p:txBody>
            <a:bodyPr wrap="square" rtlCol="0">
              <a:spAutoFit/>
            </a:bodyPr>
            <a:lstStyle/>
            <a:p>
              <a:pPr algn="ctr"/>
              <a:r>
                <a:rPr lang="en-US" sz="1400" b="1" dirty="0"/>
                <a:t>Cross section at c) </a:t>
              </a:r>
              <a:r>
                <a:rPr lang="en-US" sz="1400" b="1" dirty="0" err="1"/>
                <a:t>Jakhan</a:t>
              </a:r>
              <a:r>
                <a:rPr lang="en-US" sz="1400" b="1" dirty="0"/>
                <a:t>  d) </a:t>
              </a:r>
              <a:r>
                <a:rPr lang="en-US" sz="1400" b="1" dirty="0" err="1"/>
                <a:t>Gandhigram</a:t>
              </a:r>
              <a:endParaRPr lang="en-US" sz="1400" b="1" dirty="0"/>
            </a:p>
          </p:txBody>
        </p:sp>
        <p:grpSp>
          <p:nvGrpSpPr>
            <p:cNvPr id="31" name="Group 30">
              <a:extLst>
                <a:ext uri="{FF2B5EF4-FFF2-40B4-BE49-F238E27FC236}">
                  <a16:creationId xmlns:a16="http://schemas.microsoft.com/office/drawing/2014/main" id="{00DEDEF2-CEE6-9461-961C-A91A92CDBEF6}"/>
                </a:ext>
              </a:extLst>
            </p:cNvPr>
            <p:cNvGrpSpPr/>
            <p:nvPr/>
          </p:nvGrpSpPr>
          <p:grpSpPr>
            <a:xfrm>
              <a:off x="6035629" y="555081"/>
              <a:ext cx="5276729" cy="6021210"/>
              <a:chOff x="6035629" y="555081"/>
              <a:chExt cx="5276729" cy="6021210"/>
            </a:xfrm>
          </p:grpSpPr>
          <p:sp>
            <p:nvSpPr>
              <p:cNvPr id="22" name="TextBox 21">
                <a:extLst>
                  <a:ext uri="{FF2B5EF4-FFF2-40B4-BE49-F238E27FC236}">
                    <a16:creationId xmlns:a16="http://schemas.microsoft.com/office/drawing/2014/main" id="{85209A53-A6F8-C44F-EB27-6421EC011D2A}"/>
                  </a:ext>
                </a:extLst>
              </p:cNvPr>
              <p:cNvSpPr txBox="1"/>
              <p:nvPr/>
            </p:nvSpPr>
            <p:spPr>
              <a:xfrm>
                <a:off x="6063337" y="725887"/>
                <a:ext cx="365806" cy="261610"/>
              </a:xfrm>
              <a:prstGeom prst="rect">
                <a:avLst/>
              </a:prstGeom>
              <a:noFill/>
            </p:spPr>
            <p:txBody>
              <a:bodyPr wrap="square" rtlCol="0">
                <a:spAutoFit/>
              </a:bodyPr>
              <a:lstStyle/>
              <a:p>
                <a:pPr algn="ctr"/>
                <a:r>
                  <a:rPr lang="en-US" sz="1100" b="1" dirty="0"/>
                  <a:t>c)</a:t>
                </a:r>
              </a:p>
            </p:txBody>
          </p:sp>
          <p:sp>
            <p:nvSpPr>
              <p:cNvPr id="23" name="TextBox 22">
                <a:extLst>
                  <a:ext uri="{FF2B5EF4-FFF2-40B4-BE49-F238E27FC236}">
                    <a16:creationId xmlns:a16="http://schemas.microsoft.com/office/drawing/2014/main" id="{CF8E27DD-9D41-C59C-0448-71C5FA3B38B1}"/>
                  </a:ext>
                </a:extLst>
              </p:cNvPr>
              <p:cNvSpPr txBox="1"/>
              <p:nvPr/>
            </p:nvSpPr>
            <p:spPr>
              <a:xfrm>
                <a:off x="6035629" y="3680487"/>
                <a:ext cx="365806" cy="261610"/>
              </a:xfrm>
              <a:prstGeom prst="rect">
                <a:avLst/>
              </a:prstGeom>
              <a:noFill/>
              <a:ln>
                <a:noFill/>
              </a:ln>
            </p:spPr>
            <p:txBody>
              <a:bodyPr wrap="square" rtlCol="0">
                <a:spAutoFit/>
              </a:bodyPr>
              <a:lstStyle/>
              <a:p>
                <a:pPr algn="ctr"/>
                <a:r>
                  <a:rPr lang="en-US" sz="1100" b="1" dirty="0"/>
                  <a:t>d)</a:t>
                </a:r>
              </a:p>
            </p:txBody>
          </p:sp>
          <p:grpSp>
            <p:nvGrpSpPr>
              <p:cNvPr id="30" name="Group 29">
                <a:extLst>
                  <a:ext uri="{FF2B5EF4-FFF2-40B4-BE49-F238E27FC236}">
                    <a16:creationId xmlns:a16="http://schemas.microsoft.com/office/drawing/2014/main" id="{2CB99562-C801-7829-9DFF-57E3296AAD2A}"/>
                  </a:ext>
                </a:extLst>
              </p:cNvPr>
              <p:cNvGrpSpPr/>
              <p:nvPr/>
            </p:nvGrpSpPr>
            <p:grpSpPr>
              <a:xfrm>
                <a:off x="6094743" y="555081"/>
                <a:ext cx="5217615" cy="6021210"/>
                <a:chOff x="5531330" y="555081"/>
                <a:chExt cx="5217615" cy="6021210"/>
              </a:xfrm>
            </p:grpSpPr>
            <p:graphicFrame>
              <p:nvGraphicFramePr>
                <p:cNvPr id="19" name="Chart 18">
                  <a:extLst>
                    <a:ext uri="{FF2B5EF4-FFF2-40B4-BE49-F238E27FC236}">
                      <a16:creationId xmlns:a16="http://schemas.microsoft.com/office/drawing/2014/main" id="{15744662-9720-42F3-3235-7369EE56979C}"/>
                    </a:ext>
                  </a:extLst>
                </p:cNvPr>
                <p:cNvGraphicFramePr>
                  <a:graphicFrameLocks/>
                </p:cNvGraphicFramePr>
                <p:nvPr>
                  <p:extLst>
                    <p:ext uri="{D42A27DB-BD31-4B8C-83A1-F6EECF244321}">
                      <p14:modId xmlns:p14="http://schemas.microsoft.com/office/powerpoint/2010/main" val="3085105317"/>
                    </p:ext>
                  </p:extLst>
                </p:nvPr>
              </p:nvGraphicFramePr>
              <p:xfrm>
                <a:off x="5669545" y="3580406"/>
                <a:ext cx="5079400" cy="299588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Chart 23">
                  <a:extLst>
                    <a:ext uri="{FF2B5EF4-FFF2-40B4-BE49-F238E27FC236}">
                      <a16:creationId xmlns:a16="http://schemas.microsoft.com/office/drawing/2014/main" id="{B73B98C3-E4F0-35D1-1100-9D726B6C5624}"/>
                    </a:ext>
                  </a:extLst>
                </p:cNvPr>
                <p:cNvGraphicFramePr>
                  <a:graphicFrameLocks/>
                </p:cNvGraphicFramePr>
                <p:nvPr>
                  <p:extLst>
                    <p:ext uri="{D42A27DB-BD31-4B8C-83A1-F6EECF244321}">
                      <p14:modId xmlns:p14="http://schemas.microsoft.com/office/powerpoint/2010/main" val="3462483683"/>
                    </p:ext>
                  </p:extLst>
                </p:nvPr>
              </p:nvGraphicFramePr>
              <p:xfrm>
                <a:off x="5531330" y="555081"/>
                <a:ext cx="5057559" cy="3208360"/>
              </p:xfrm>
              <a:graphic>
                <a:graphicData uri="http://schemas.openxmlformats.org/drawingml/2006/chart">
                  <c:chart xmlns:c="http://schemas.openxmlformats.org/drawingml/2006/chart" xmlns:r="http://schemas.openxmlformats.org/officeDocument/2006/relationships" r:id="rId4"/>
                </a:graphicData>
              </a:graphic>
            </p:graphicFrame>
          </p:grpSp>
        </p:grpSp>
        <p:grpSp>
          <p:nvGrpSpPr>
            <p:cNvPr id="29" name="Group 28">
              <a:extLst>
                <a:ext uri="{FF2B5EF4-FFF2-40B4-BE49-F238E27FC236}">
                  <a16:creationId xmlns:a16="http://schemas.microsoft.com/office/drawing/2014/main" id="{E276F3BF-BA9E-7F43-3F8D-4A1AE3B43CD0}"/>
                </a:ext>
              </a:extLst>
            </p:cNvPr>
            <p:cNvGrpSpPr/>
            <p:nvPr/>
          </p:nvGrpSpPr>
          <p:grpSpPr>
            <a:xfrm>
              <a:off x="489524" y="555081"/>
              <a:ext cx="5573813" cy="5768858"/>
              <a:chOff x="73891" y="555081"/>
              <a:chExt cx="5573813" cy="5768858"/>
            </a:xfrm>
          </p:grpSpPr>
          <p:pic>
            <p:nvPicPr>
              <p:cNvPr id="26" name="Picture 25" descr="A picture containing text, screenshot, line, plot&#10;&#10;Description automatically generated">
                <a:extLst>
                  <a:ext uri="{FF2B5EF4-FFF2-40B4-BE49-F238E27FC236}">
                    <a16:creationId xmlns:a16="http://schemas.microsoft.com/office/drawing/2014/main" id="{735B665A-8B76-9E6E-BB56-D020C59D3A3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770" y="3549235"/>
                <a:ext cx="5558934" cy="2774704"/>
              </a:xfrm>
              <a:prstGeom prst="rect">
                <a:avLst/>
              </a:prstGeom>
            </p:spPr>
          </p:pic>
          <p:pic>
            <p:nvPicPr>
              <p:cNvPr id="28" name="Picture 27" descr="A picture containing text, screenshot, line, plot&#10;&#10;Description automatically generated">
                <a:extLst>
                  <a:ext uri="{FF2B5EF4-FFF2-40B4-BE49-F238E27FC236}">
                    <a16:creationId xmlns:a16="http://schemas.microsoft.com/office/drawing/2014/main" id="{CED3B7F8-C094-8D72-2527-8A6981CE8C6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891" y="555081"/>
                <a:ext cx="5457439" cy="2830048"/>
              </a:xfrm>
              <a:prstGeom prst="rect">
                <a:avLst/>
              </a:prstGeom>
            </p:spPr>
          </p:pic>
        </p:grpSp>
        <p:sp>
          <p:nvSpPr>
            <p:cNvPr id="32" name="TextBox 31">
              <a:extLst>
                <a:ext uri="{FF2B5EF4-FFF2-40B4-BE49-F238E27FC236}">
                  <a16:creationId xmlns:a16="http://schemas.microsoft.com/office/drawing/2014/main" id="{C308575D-F8B3-B90E-CDD4-10AF3DE7D078}"/>
                </a:ext>
              </a:extLst>
            </p:cNvPr>
            <p:cNvSpPr txBox="1"/>
            <p:nvPr/>
          </p:nvSpPr>
          <p:spPr>
            <a:xfrm>
              <a:off x="92364" y="725887"/>
              <a:ext cx="397160" cy="246221"/>
            </a:xfrm>
            <a:prstGeom prst="rect">
              <a:avLst/>
            </a:prstGeom>
            <a:noFill/>
          </p:spPr>
          <p:txBody>
            <a:bodyPr wrap="square" rtlCol="0">
              <a:spAutoFit/>
            </a:bodyPr>
            <a:lstStyle/>
            <a:p>
              <a:pPr algn="ctr"/>
              <a:r>
                <a:rPr lang="en-US" sz="1000" b="1" dirty="0"/>
                <a:t>a)</a:t>
              </a:r>
            </a:p>
          </p:txBody>
        </p:sp>
        <p:sp>
          <p:nvSpPr>
            <p:cNvPr id="33" name="TextBox 32">
              <a:extLst>
                <a:ext uri="{FF2B5EF4-FFF2-40B4-BE49-F238E27FC236}">
                  <a16:creationId xmlns:a16="http://schemas.microsoft.com/office/drawing/2014/main" id="{C26662B9-AD31-DFB1-7CAE-6D2FBCD04DB7}"/>
                </a:ext>
              </a:extLst>
            </p:cNvPr>
            <p:cNvSpPr txBox="1"/>
            <p:nvPr/>
          </p:nvSpPr>
          <p:spPr>
            <a:xfrm>
              <a:off x="75837" y="3763441"/>
              <a:ext cx="397160" cy="246221"/>
            </a:xfrm>
            <a:prstGeom prst="rect">
              <a:avLst/>
            </a:prstGeom>
            <a:noFill/>
          </p:spPr>
          <p:txBody>
            <a:bodyPr wrap="square" rtlCol="0">
              <a:spAutoFit/>
            </a:bodyPr>
            <a:lstStyle/>
            <a:p>
              <a:pPr algn="ctr"/>
              <a:r>
                <a:rPr lang="en-US" sz="1000" b="1" dirty="0"/>
                <a:t>b)</a:t>
              </a:r>
            </a:p>
          </p:txBody>
        </p:sp>
      </p:grpSp>
    </p:spTree>
    <p:extLst>
      <p:ext uri="{BB962C8B-B14F-4D97-AF65-F5344CB8AC3E}">
        <p14:creationId xmlns:p14="http://schemas.microsoft.com/office/powerpoint/2010/main" val="510217844"/>
      </p:ext>
    </p:extLst>
  </p:cSld>
  <p:clrMapOvr>
    <a:masterClrMapping/>
  </p:clrMapOvr>
  <mc:AlternateContent xmlns:mc="http://schemas.openxmlformats.org/markup-compatibility/2006" xmlns:p14="http://schemas.microsoft.com/office/powerpoint/2010/main">
    <mc:Choice Requires="p14">
      <p:transition spd="slow" p14:dur="2000" advTm="2654"/>
    </mc:Choice>
    <mc:Fallback xmlns="">
      <p:transition spd="slow" advTm="2654"/>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FBDE9B-4219-7C92-94C0-E81B87861920}"/>
              </a:ext>
            </a:extLst>
          </p:cNvPr>
          <p:cNvSpPr>
            <a:spLocks noGrp="1"/>
          </p:cNvSpPr>
          <p:nvPr>
            <p:ph type="title"/>
          </p:nvPr>
        </p:nvSpPr>
        <p:spPr>
          <a:xfrm>
            <a:off x="0" y="0"/>
            <a:ext cx="12192000" cy="469376"/>
          </a:xfrm>
          <a:solidFill>
            <a:schemeClr val="accent1">
              <a:lumMod val="75000"/>
            </a:schemeClr>
          </a:solidFill>
          <a:ln>
            <a:solidFill>
              <a:schemeClr val="accent1">
                <a:lumMod val="75000"/>
              </a:schemeClr>
            </a:solidFill>
          </a:ln>
        </p:spPr>
        <p:txBody>
          <a:bodyPr>
            <a:noAutofit/>
          </a:bodyPr>
          <a:lstStyle/>
          <a:p>
            <a:pPr algn="ctr"/>
            <a:r>
              <a:rPr lang="en-US" sz="3200" b="1" dirty="0">
                <a:solidFill>
                  <a:schemeClr val="bg1"/>
                </a:solidFill>
                <a:cs typeface="Calibri Light"/>
              </a:rPr>
              <a:t>Visualization on ThingsBoard </a:t>
            </a:r>
          </a:p>
        </p:txBody>
      </p:sp>
      <p:sp>
        <p:nvSpPr>
          <p:cNvPr id="8" name="TextBox 7">
            <a:extLst>
              <a:ext uri="{FF2B5EF4-FFF2-40B4-BE49-F238E27FC236}">
                <a16:creationId xmlns:a16="http://schemas.microsoft.com/office/drawing/2014/main" id="{1D1AFD60-8578-B7AA-470D-AB30F9CD9AE2}"/>
              </a:ext>
            </a:extLst>
          </p:cNvPr>
          <p:cNvSpPr txBox="1"/>
          <p:nvPr/>
        </p:nvSpPr>
        <p:spPr>
          <a:xfrm>
            <a:off x="157849" y="1041695"/>
            <a:ext cx="5029877" cy="3985706"/>
          </a:xfrm>
          <a:prstGeom prst="rect">
            <a:avLst/>
          </a:prstGeom>
          <a:noFill/>
        </p:spPr>
        <p:txBody>
          <a:bodyPr wrap="square">
            <a:spAutoFit/>
          </a:bodyPr>
          <a:lstStyle/>
          <a:p>
            <a:pPr rtl="0" fontAlgn="base">
              <a:spcBef>
                <a:spcPts val="0"/>
              </a:spcBef>
              <a:spcAft>
                <a:spcPts val="0"/>
              </a:spcAft>
              <a:buFont typeface="Arial" panose="020B0604020202020204" pitchFamily="34" charset="0"/>
              <a:buChar char="•"/>
            </a:pPr>
            <a:r>
              <a:rPr lang="en-US" sz="2300" u="none" strike="noStrike" dirty="0">
                <a:solidFill>
                  <a:srgbClr val="000000"/>
                </a:solidFill>
                <a:effectLst/>
              </a:rPr>
              <a:t> Open-source IoT platform</a:t>
            </a:r>
          </a:p>
          <a:p>
            <a:pPr rtl="0" fontAlgn="base">
              <a:spcBef>
                <a:spcPts val="24"/>
              </a:spcBef>
              <a:spcAft>
                <a:spcPts val="0"/>
              </a:spcAft>
              <a:buFont typeface="Arial" panose="020B0604020202020204" pitchFamily="34" charset="0"/>
              <a:buChar char="•"/>
            </a:pPr>
            <a:r>
              <a:rPr lang="en-US" sz="2300" u="none" strike="noStrike" dirty="0">
                <a:solidFill>
                  <a:srgbClr val="000000"/>
                </a:solidFill>
                <a:effectLst/>
              </a:rPr>
              <a:t> Collects and visualizes data from devices in real time</a:t>
            </a:r>
          </a:p>
          <a:p>
            <a:pPr rtl="0" fontAlgn="base">
              <a:spcBef>
                <a:spcPts val="24"/>
              </a:spcBef>
              <a:spcAft>
                <a:spcPts val="0"/>
              </a:spcAft>
              <a:buFont typeface="Arial" panose="020B0604020202020204" pitchFamily="34" charset="0"/>
              <a:buChar char="•"/>
            </a:pPr>
            <a:r>
              <a:rPr lang="en-US" sz="2300" u="none" strike="noStrike" dirty="0">
                <a:solidFill>
                  <a:srgbClr val="000000"/>
                </a:solidFill>
                <a:effectLst/>
              </a:rPr>
              <a:t> Analyses and processes</a:t>
            </a:r>
            <a:r>
              <a:rPr lang="en-US" sz="2300" dirty="0">
                <a:solidFill>
                  <a:srgbClr val="000000"/>
                </a:solidFill>
              </a:rPr>
              <a:t> </a:t>
            </a:r>
            <a:r>
              <a:rPr lang="en-US" sz="2300" u="none" strike="noStrike" dirty="0">
                <a:solidFill>
                  <a:srgbClr val="000000"/>
                </a:solidFill>
                <a:effectLst/>
              </a:rPr>
              <a:t>incoming data</a:t>
            </a:r>
          </a:p>
          <a:p>
            <a:pPr marL="742950" lvl="1" indent="-285750" rtl="0" fontAlgn="base">
              <a:spcBef>
                <a:spcPts val="24"/>
              </a:spcBef>
              <a:spcAft>
                <a:spcPts val="0"/>
              </a:spcAft>
              <a:buFont typeface="Arial" panose="020B0604020202020204" pitchFamily="34" charset="0"/>
              <a:buChar char="•"/>
            </a:pPr>
            <a:r>
              <a:rPr lang="en-US" sz="2300" u="none" strike="noStrike" dirty="0">
                <a:solidFill>
                  <a:srgbClr val="000000"/>
                </a:solidFill>
                <a:effectLst/>
              </a:rPr>
              <a:t>Aggregate rainfall to hourly or daily timescales</a:t>
            </a:r>
          </a:p>
          <a:p>
            <a:pPr marL="742950" lvl="1" indent="-285750" rtl="0" fontAlgn="base">
              <a:spcBef>
                <a:spcPts val="24"/>
              </a:spcBef>
              <a:spcAft>
                <a:spcPts val="0"/>
              </a:spcAft>
              <a:buFont typeface="Arial" panose="020B0604020202020204" pitchFamily="34" charset="0"/>
              <a:buChar char="•"/>
            </a:pPr>
            <a:r>
              <a:rPr lang="en-US" sz="2300" u="none" strike="noStrike" dirty="0">
                <a:solidFill>
                  <a:srgbClr val="000000"/>
                </a:solidFill>
                <a:effectLst/>
              </a:rPr>
              <a:t>Compute statistics (e.g., long-term averages)</a:t>
            </a:r>
          </a:p>
          <a:p>
            <a:pPr rtl="0" fontAlgn="base">
              <a:spcBef>
                <a:spcPts val="24"/>
              </a:spcBef>
              <a:spcAft>
                <a:spcPts val="0"/>
              </a:spcAft>
              <a:buFont typeface="Arial" panose="020B0604020202020204" pitchFamily="34" charset="0"/>
              <a:buChar char="•"/>
            </a:pPr>
            <a:r>
              <a:rPr lang="en-US" sz="2300" u="none" strike="noStrike" dirty="0">
                <a:solidFill>
                  <a:srgbClr val="000000"/>
                </a:solidFill>
                <a:effectLst/>
              </a:rPr>
              <a:t> Trigger alarms based on a set of predefined thresholds</a:t>
            </a:r>
          </a:p>
          <a:p>
            <a:pPr rtl="0" fontAlgn="base">
              <a:spcBef>
                <a:spcPts val="24"/>
              </a:spcBef>
              <a:spcAft>
                <a:spcPts val="0"/>
              </a:spcAft>
            </a:pPr>
            <a:endParaRPr lang="en-US" sz="2300" u="none" strike="noStrike" dirty="0">
              <a:solidFill>
                <a:srgbClr val="000000"/>
              </a:solidFill>
              <a:effectLst/>
            </a:endParaRPr>
          </a:p>
        </p:txBody>
      </p:sp>
      <p:grpSp>
        <p:nvGrpSpPr>
          <p:cNvPr id="4" name="Group 3">
            <a:extLst>
              <a:ext uri="{FF2B5EF4-FFF2-40B4-BE49-F238E27FC236}">
                <a16:creationId xmlns:a16="http://schemas.microsoft.com/office/drawing/2014/main" id="{4CBF3407-4F83-E635-1937-68EDFA76760A}"/>
              </a:ext>
            </a:extLst>
          </p:cNvPr>
          <p:cNvGrpSpPr/>
          <p:nvPr/>
        </p:nvGrpSpPr>
        <p:grpSpPr>
          <a:xfrm>
            <a:off x="5317186" y="871711"/>
            <a:ext cx="6805477" cy="5114578"/>
            <a:chOff x="5317186" y="871711"/>
            <a:chExt cx="6805477" cy="5114578"/>
          </a:xfrm>
        </p:grpSpPr>
        <p:pic>
          <p:nvPicPr>
            <p:cNvPr id="10242" name="Picture 2">
              <a:extLst>
                <a:ext uri="{FF2B5EF4-FFF2-40B4-BE49-F238E27FC236}">
                  <a16:creationId xmlns:a16="http://schemas.microsoft.com/office/drawing/2014/main" id="{C764786C-8C86-F6CB-DCB0-0ED4FE3780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17186" y="871711"/>
              <a:ext cx="6805477" cy="494361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DB9571EF-F3AC-B850-E0F1-14C53AEA23D7}"/>
                </a:ext>
              </a:extLst>
            </p:cNvPr>
            <p:cNvSpPr txBox="1"/>
            <p:nvPr/>
          </p:nvSpPr>
          <p:spPr>
            <a:xfrm>
              <a:off x="10418350" y="5740068"/>
              <a:ext cx="1704313" cy="246221"/>
            </a:xfrm>
            <a:prstGeom prst="rect">
              <a:avLst/>
            </a:prstGeom>
            <a:noFill/>
          </p:spPr>
          <p:txBody>
            <a:bodyPr wrap="none" lIns="91440" tIns="45720" rIns="91440" bIns="45720" rtlCol="0" anchor="t">
              <a:spAutoFit/>
            </a:bodyPr>
            <a:lstStyle/>
            <a:p>
              <a:r>
                <a:rPr lang="en-US" sz="1000" b="1" i="1"/>
                <a:t>Representative Visualization</a:t>
              </a:r>
              <a:endParaRPr lang="en-US" sz="1000" b="1" i="1">
                <a:cs typeface="Calibri"/>
              </a:endParaRPr>
            </a:p>
          </p:txBody>
        </p:sp>
      </p:grpSp>
      <p:sp>
        <p:nvSpPr>
          <p:cNvPr id="3" name="Slide Number Placeholder 2">
            <a:extLst>
              <a:ext uri="{FF2B5EF4-FFF2-40B4-BE49-F238E27FC236}">
                <a16:creationId xmlns:a16="http://schemas.microsoft.com/office/drawing/2014/main" id="{08DA9FD5-9867-E91A-9F54-03C1CA60A5F5}"/>
              </a:ext>
            </a:extLst>
          </p:cNvPr>
          <p:cNvSpPr>
            <a:spLocks noGrp="1"/>
          </p:cNvSpPr>
          <p:nvPr>
            <p:ph type="sldNum" sz="quarter" idx="12"/>
          </p:nvPr>
        </p:nvSpPr>
        <p:spPr/>
        <p:txBody>
          <a:bodyPr/>
          <a:lstStyle/>
          <a:p>
            <a:fld id="{0BA96C67-F7CE-4591-85A6-C546DD0D806A}" type="slidenum">
              <a:rPr lang="en-US" smtClean="0"/>
              <a:t>11</a:t>
            </a:fld>
            <a:endParaRPr lang="en-US"/>
          </a:p>
        </p:txBody>
      </p:sp>
    </p:spTree>
    <p:extLst>
      <p:ext uri="{BB962C8B-B14F-4D97-AF65-F5344CB8AC3E}">
        <p14:creationId xmlns:p14="http://schemas.microsoft.com/office/powerpoint/2010/main" val="3510533496"/>
      </p:ext>
    </p:extLst>
  </p:cSld>
  <p:clrMapOvr>
    <a:masterClrMapping/>
  </p:clrMapOvr>
  <mc:AlternateContent xmlns:mc="http://schemas.openxmlformats.org/markup-compatibility/2006" xmlns:p14="http://schemas.microsoft.com/office/powerpoint/2010/main">
    <mc:Choice Requires="p14">
      <p:transition spd="slow" p14:dur="2000" advTm="1039"/>
    </mc:Choice>
    <mc:Fallback xmlns="">
      <p:transition spd="slow" advTm="1039"/>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4EEA1A-794E-7BC3-B933-C023274A654F}"/>
              </a:ext>
            </a:extLst>
          </p:cNvPr>
          <p:cNvSpPr>
            <a:spLocks noGrp="1"/>
          </p:cNvSpPr>
          <p:nvPr>
            <p:ph type="title"/>
          </p:nvPr>
        </p:nvSpPr>
        <p:spPr>
          <a:xfrm>
            <a:off x="0" y="18256"/>
            <a:ext cx="12192000" cy="662782"/>
          </a:xfrm>
          <a:solidFill>
            <a:schemeClr val="accent1">
              <a:lumMod val="75000"/>
            </a:schemeClr>
          </a:solidFill>
        </p:spPr>
        <p:txBody>
          <a:bodyPr>
            <a:normAutofit/>
          </a:bodyPr>
          <a:lstStyle/>
          <a:p>
            <a:pPr algn="ctr"/>
            <a:r>
              <a:rPr lang="en-US" sz="3200" dirty="0"/>
              <a:t> </a:t>
            </a:r>
            <a:r>
              <a:rPr lang="en-US" sz="3200" b="1" dirty="0">
                <a:solidFill>
                  <a:schemeClr val="bg1"/>
                </a:solidFill>
              </a:rPr>
              <a:t>Summary</a:t>
            </a:r>
            <a:endParaRPr lang="en-US" dirty="0">
              <a:solidFill>
                <a:schemeClr val="bg1"/>
              </a:solidFill>
            </a:endParaRPr>
          </a:p>
        </p:txBody>
      </p:sp>
      <p:sp>
        <p:nvSpPr>
          <p:cNvPr id="3" name="Content Placeholder 2">
            <a:extLst>
              <a:ext uri="{FF2B5EF4-FFF2-40B4-BE49-F238E27FC236}">
                <a16:creationId xmlns:a16="http://schemas.microsoft.com/office/drawing/2014/main" id="{61889839-0969-619A-4886-0F0E24F91D7E}"/>
              </a:ext>
            </a:extLst>
          </p:cNvPr>
          <p:cNvSpPr>
            <a:spLocks noGrp="1"/>
          </p:cNvSpPr>
          <p:nvPr>
            <p:ph idx="1"/>
          </p:nvPr>
        </p:nvSpPr>
        <p:spPr>
          <a:xfrm>
            <a:off x="204989" y="967033"/>
            <a:ext cx="11634854" cy="4351338"/>
          </a:xfrm>
        </p:spPr>
        <p:txBody>
          <a:bodyPr vert="horz" lIns="91440" tIns="45720" rIns="91440" bIns="45720" rtlCol="0" anchor="t">
            <a:normAutofit lnSpcReduction="10000"/>
          </a:bodyPr>
          <a:lstStyle/>
          <a:p>
            <a:r>
              <a:rPr lang="en-US" dirty="0"/>
              <a:t>Community involvement is crucial in building resilience.</a:t>
            </a:r>
            <a:endParaRPr lang="en-US" dirty="0">
              <a:cs typeface="Calibri"/>
            </a:endParaRPr>
          </a:p>
          <a:p>
            <a:r>
              <a:rPr lang="en-US" dirty="0"/>
              <a:t>Himalayan habitat is vulnerable and requires SMART approaches to develop management strategies.</a:t>
            </a:r>
            <a:endParaRPr lang="en-US" dirty="0">
              <a:cs typeface="Calibri"/>
            </a:endParaRPr>
          </a:p>
          <a:p>
            <a:r>
              <a:rPr lang="en-US" dirty="0">
                <a:ea typeface="+mn-lt"/>
                <a:cs typeface="+mn-lt"/>
              </a:rPr>
              <a:t>Proposed SMART approach implemented in </a:t>
            </a:r>
            <a:r>
              <a:rPr lang="en-US" dirty="0" err="1">
                <a:ea typeface="+mn-lt"/>
                <a:cs typeface="+mn-lt"/>
              </a:rPr>
              <a:t>Bindal</a:t>
            </a:r>
            <a:r>
              <a:rPr lang="en-US" dirty="0">
                <a:ea typeface="+mn-lt"/>
                <a:cs typeface="+mn-lt"/>
              </a:rPr>
              <a:t> catchment,  builds on the idea of uniting science with community.</a:t>
            </a:r>
            <a:endParaRPr lang="en-US" dirty="0">
              <a:cs typeface="Calibri"/>
            </a:endParaRPr>
          </a:p>
          <a:p>
            <a:r>
              <a:rPr lang="en-US" dirty="0" err="1">
                <a:cs typeface="Calibri"/>
              </a:rPr>
              <a:t>Bindal</a:t>
            </a:r>
            <a:r>
              <a:rPr lang="en-US" dirty="0">
                <a:cs typeface="Calibri"/>
              </a:rPr>
              <a:t> river shows </a:t>
            </a:r>
            <a:r>
              <a:rPr lang="en-US" dirty="0">
                <a:ea typeface="+mn-lt"/>
                <a:cs typeface="+mn-lt"/>
              </a:rPr>
              <a:t>a significant variability in rainfall at both spatial and temporal scales.</a:t>
            </a:r>
          </a:p>
          <a:p>
            <a:r>
              <a:rPr lang="en-US" dirty="0">
                <a:ea typeface="+mn-lt"/>
                <a:cs typeface="+mn-lt"/>
              </a:rPr>
              <a:t>Correlation ranges from 0.82 to 0.20  with the gauging stations located  2.74 and  8.24km apart respectively.  </a:t>
            </a:r>
          </a:p>
          <a:p>
            <a:r>
              <a:rPr lang="en-US" dirty="0">
                <a:ea typeface="+mn-lt"/>
                <a:cs typeface="+mn-lt"/>
              </a:rPr>
              <a:t>Response time of river catchment is 15-30 minutes.</a:t>
            </a:r>
            <a:endParaRPr lang="en-US" dirty="0">
              <a:cs typeface="Calibri"/>
            </a:endParaRPr>
          </a:p>
          <a:p>
            <a:endParaRPr lang="en-US" dirty="0">
              <a:cs typeface="Calibri"/>
            </a:endParaRPr>
          </a:p>
        </p:txBody>
      </p:sp>
      <p:sp>
        <p:nvSpPr>
          <p:cNvPr id="4" name="Slide Number Placeholder 3">
            <a:extLst>
              <a:ext uri="{FF2B5EF4-FFF2-40B4-BE49-F238E27FC236}">
                <a16:creationId xmlns:a16="http://schemas.microsoft.com/office/drawing/2014/main" id="{97468F18-DF76-DAE0-ADA0-DEB19A35A6A4}"/>
              </a:ext>
            </a:extLst>
          </p:cNvPr>
          <p:cNvSpPr>
            <a:spLocks noGrp="1"/>
          </p:cNvSpPr>
          <p:nvPr>
            <p:ph type="sldNum" sz="quarter" idx="12"/>
          </p:nvPr>
        </p:nvSpPr>
        <p:spPr/>
        <p:txBody>
          <a:bodyPr/>
          <a:lstStyle/>
          <a:p>
            <a:fld id="{0BA96C67-F7CE-4591-85A6-C546DD0D806A}" type="slidenum">
              <a:rPr lang="en-US" smtClean="0"/>
              <a:t>12</a:t>
            </a:fld>
            <a:endParaRPr lang="en-US"/>
          </a:p>
        </p:txBody>
      </p:sp>
    </p:spTree>
    <p:extLst>
      <p:ext uri="{BB962C8B-B14F-4D97-AF65-F5344CB8AC3E}">
        <p14:creationId xmlns:p14="http://schemas.microsoft.com/office/powerpoint/2010/main" val="1266497185"/>
      </p:ext>
    </p:extLst>
  </p:cSld>
  <p:clrMapOvr>
    <a:masterClrMapping/>
  </p:clrMapOvr>
  <mc:AlternateContent xmlns:mc="http://schemas.openxmlformats.org/markup-compatibility/2006" xmlns:p14="http://schemas.microsoft.com/office/powerpoint/2010/main">
    <mc:Choice Requires="p14">
      <p:transition spd="slow" p14:dur="2000" advTm="671"/>
    </mc:Choice>
    <mc:Fallback xmlns="">
      <p:transition spd="slow" advTm="671"/>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58A14AF-9FB5-4CC7-BA35-E8E85D3E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AB7E17F-9927-B9B9-CC60-90BC26508C80}"/>
              </a:ext>
            </a:extLst>
          </p:cNvPr>
          <p:cNvSpPr>
            <a:spLocks noGrp="1"/>
          </p:cNvSpPr>
          <p:nvPr>
            <p:ph type="title"/>
          </p:nvPr>
        </p:nvSpPr>
        <p:spPr>
          <a:xfrm>
            <a:off x="793662" y="268874"/>
            <a:ext cx="10066122" cy="1298448"/>
          </a:xfrm>
        </p:spPr>
        <p:txBody>
          <a:bodyPr anchor="b">
            <a:normAutofit/>
          </a:bodyPr>
          <a:lstStyle/>
          <a:p>
            <a:r>
              <a:rPr lang="en-US" sz="4800" dirty="0"/>
              <a:t>Acknowledgements</a:t>
            </a:r>
          </a:p>
        </p:txBody>
      </p:sp>
      <p:sp>
        <p:nvSpPr>
          <p:cNvPr id="11" name="Rectangle 10">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a:extLst>
              <a:ext uri="{FF2B5EF4-FFF2-40B4-BE49-F238E27FC236}">
                <a16:creationId xmlns:a16="http://schemas.microsoft.com/office/drawing/2014/main" id="{86D806FF-00BF-1D06-62A4-C9CBA6DCB58D}"/>
              </a:ext>
            </a:extLst>
          </p:cNvPr>
          <p:cNvPicPr>
            <a:picLocks noChangeAspect="1"/>
          </p:cNvPicPr>
          <p:nvPr/>
        </p:nvPicPr>
        <p:blipFill rotWithShape="1">
          <a:blip r:embed="rId3"/>
          <a:srcRect l="11090" t="8971" r="11090" b="7124"/>
          <a:stretch/>
        </p:blipFill>
        <p:spPr>
          <a:xfrm>
            <a:off x="7123056" y="2866071"/>
            <a:ext cx="4007895" cy="3031392"/>
          </a:xfrm>
          <a:prstGeom prst="rect">
            <a:avLst/>
          </a:prstGeom>
        </p:spPr>
      </p:pic>
      <p:sp>
        <p:nvSpPr>
          <p:cNvPr id="15" name="Rectangle 14">
            <a:extLst>
              <a:ext uri="{FF2B5EF4-FFF2-40B4-BE49-F238E27FC236}">
                <a16:creationId xmlns:a16="http://schemas.microsoft.com/office/drawing/2014/main" id="{E6995CE5-F890-4ABA-82A2-26507CE8D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a:extLst>
              <a:ext uri="{FF2B5EF4-FFF2-40B4-BE49-F238E27FC236}">
                <a16:creationId xmlns:a16="http://schemas.microsoft.com/office/drawing/2014/main" id="{FF7723BC-91F9-6A3A-194E-D58397914C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61003" y="2511178"/>
            <a:ext cx="876177" cy="87617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a:extLst>
              <a:ext uri="{FF2B5EF4-FFF2-40B4-BE49-F238E27FC236}">
                <a16:creationId xmlns:a16="http://schemas.microsoft.com/office/drawing/2014/main" id="{C3C48FF1-26E0-E7F1-C888-B19A7A3132B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8763" y="2631441"/>
            <a:ext cx="2081089" cy="67756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a:extLst>
              <a:ext uri="{FF2B5EF4-FFF2-40B4-BE49-F238E27FC236}">
                <a16:creationId xmlns:a16="http://schemas.microsoft.com/office/drawing/2014/main" id="{6FBE5844-1ACD-62CE-3B38-5772B9D0AD8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51746" y="3774105"/>
            <a:ext cx="1035082" cy="102982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E02D6144-A7CD-DC07-CB1F-61152F72B594}"/>
              </a:ext>
            </a:extLst>
          </p:cNvPr>
          <p:cNvPicPr>
            <a:picLocks noChangeAspect="1"/>
          </p:cNvPicPr>
          <p:nvPr/>
        </p:nvPicPr>
        <p:blipFill>
          <a:blip r:embed="rId7"/>
          <a:stretch>
            <a:fillRect/>
          </a:stretch>
        </p:blipFill>
        <p:spPr>
          <a:xfrm>
            <a:off x="850668" y="3855794"/>
            <a:ext cx="1029827" cy="1029827"/>
          </a:xfrm>
          <a:prstGeom prst="rect">
            <a:avLst/>
          </a:prstGeom>
        </p:spPr>
      </p:pic>
      <p:pic>
        <p:nvPicPr>
          <p:cNvPr id="16" name="Picture 15">
            <a:extLst>
              <a:ext uri="{FF2B5EF4-FFF2-40B4-BE49-F238E27FC236}">
                <a16:creationId xmlns:a16="http://schemas.microsoft.com/office/drawing/2014/main" id="{15D64538-80EC-8CEF-C986-DFC50DF790FA}"/>
              </a:ext>
            </a:extLst>
          </p:cNvPr>
          <p:cNvPicPr>
            <a:picLocks noChangeAspect="1"/>
          </p:cNvPicPr>
          <p:nvPr/>
        </p:nvPicPr>
        <p:blipFill>
          <a:blip r:embed="rId8"/>
          <a:stretch>
            <a:fillRect/>
          </a:stretch>
        </p:blipFill>
        <p:spPr>
          <a:xfrm>
            <a:off x="2777251" y="3868684"/>
            <a:ext cx="1438811" cy="936780"/>
          </a:xfrm>
          <a:prstGeom prst="rect">
            <a:avLst/>
          </a:prstGeom>
        </p:spPr>
      </p:pic>
      <p:pic>
        <p:nvPicPr>
          <p:cNvPr id="17" name="Picture 16">
            <a:extLst>
              <a:ext uri="{FF2B5EF4-FFF2-40B4-BE49-F238E27FC236}">
                <a16:creationId xmlns:a16="http://schemas.microsoft.com/office/drawing/2014/main" id="{4405C800-7521-EB47-75BC-5D631DF11218}"/>
              </a:ext>
            </a:extLst>
          </p:cNvPr>
          <p:cNvPicPr>
            <a:picLocks noChangeAspect="1"/>
          </p:cNvPicPr>
          <p:nvPr/>
        </p:nvPicPr>
        <p:blipFill>
          <a:blip r:embed="rId9"/>
          <a:stretch>
            <a:fillRect/>
          </a:stretch>
        </p:blipFill>
        <p:spPr>
          <a:xfrm>
            <a:off x="4304499" y="2523910"/>
            <a:ext cx="2272712" cy="892625"/>
          </a:xfrm>
          <a:prstGeom prst="rect">
            <a:avLst/>
          </a:prstGeom>
        </p:spPr>
      </p:pic>
      <p:pic>
        <p:nvPicPr>
          <p:cNvPr id="18" name="Picture 17">
            <a:extLst>
              <a:ext uri="{FF2B5EF4-FFF2-40B4-BE49-F238E27FC236}">
                <a16:creationId xmlns:a16="http://schemas.microsoft.com/office/drawing/2014/main" id="{A990F09F-E5E2-FC4B-D618-BAD04AF54DEA}"/>
              </a:ext>
            </a:extLst>
          </p:cNvPr>
          <p:cNvPicPr>
            <a:picLocks noChangeAspect="1"/>
          </p:cNvPicPr>
          <p:nvPr/>
        </p:nvPicPr>
        <p:blipFill>
          <a:blip r:embed="rId10"/>
          <a:stretch>
            <a:fillRect/>
          </a:stretch>
        </p:blipFill>
        <p:spPr>
          <a:xfrm>
            <a:off x="2947506" y="5009698"/>
            <a:ext cx="1554270" cy="1294168"/>
          </a:xfrm>
          <a:prstGeom prst="rect">
            <a:avLst/>
          </a:prstGeom>
        </p:spPr>
      </p:pic>
      <p:sp>
        <p:nvSpPr>
          <p:cNvPr id="21" name="Slide Number Placeholder 20">
            <a:extLst>
              <a:ext uri="{FF2B5EF4-FFF2-40B4-BE49-F238E27FC236}">
                <a16:creationId xmlns:a16="http://schemas.microsoft.com/office/drawing/2014/main" id="{D6EB1868-819D-8BDA-878D-670F498DC5D9}"/>
              </a:ext>
            </a:extLst>
          </p:cNvPr>
          <p:cNvSpPr>
            <a:spLocks noGrp="1"/>
          </p:cNvSpPr>
          <p:nvPr>
            <p:ph type="sldNum" sz="quarter" idx="12"/>
          </p:nvPr>
        </p:nvSpPr>
        <p:spPr>
          <a:xfrm>
            <a:off x="8951881" y="6392748"/>
            <a:ext cx="2743200" cy="365125"/>
          </a:xfrm>
        </p:spPr>
        <p:txBody>
          <a:bodyPr/>
          <a:lstStyle/>
          <a:p>
            <a:fld id="{0BA96C67-F7CE-4591-85A6-C546DD0D806A}" type="slidenum">
              <a:rPr lang="en-US" smtClean="0"/>
              <a:t>13</a:t>
            </a:fld>
            <a:endParaRPr lang="en-US"/>
          </a:p>
        </p:txBody>
      </p:sp>
    </p:spTree>
    <p:extLst>
      <p:ext uri="{BB962C8B-B14F-4D97-AF65-F5344CB8AC3E}">
        <p14:creationId xmlns:p14="http://schemas.microsoft.com/office/powerpoint/2010/main" val="4281214289"/>
      </p:ext>
    </p:extLst>
  </p:cSld>
  <p:clrMapOvr>
    <a:masterClrMapping/>
  </p:clrMapOvr>
  <mc:AlternateContent xmlns:mc="http://schemas.openxmlformats.org/markup-compatibility/2006" xmlns:p14="http://schemas.microsoft.com/office/powerpoint/2010/main">
    <mc:Choice Requires="p14">
      <p:transition spd="slow" p14:dur="2000" advTm="1119"/>
    </mc:Choice>
    <mc:Fallback xmlns="">
      <p:transition spd="slow" advTm="1119"/>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useBgFill="1">
        <p:nvSpPr>
          <p:cNvPr id="2090" name="Rectangle 2054">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091" name="Arc 2056">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4034AB6-55FE-F977-976C-36EEF8AD3CDA}"/>
              </a:ext>
            </a:extLst>
          </p:cNvPr>
          <p:cNvSpPr>
            <a:spLocks noGrp="1"/>
          </p:cNvSpPr>
          <p:nvPr>
            <p:ph type="title"/>
          </p:nvPr>
        </p:nvSpPr>
        <p:spPr>
          <a:xfrm>
            <a:off x="5894962" y="479493"/>
            <a:ext cx="5458838" cy="1325563"/>
          </a:xfrm>
        </p:spPr>
        <p:txBody>
          <a:bodyPr vert="horz" lIns="91440" tIns="45720" rIns="91440" bIns="45720" rtlCol="0" anchor="ctr">
            <a:normAutofit/>
          </a:bodyPr>
          <a:lstStyle/>
          <a:p>
            <a:r>
              <a:rPr lang="en-US" kern="1200">
                <a:solidFill>
                  <a:schemeClr val="tx1"/>
                </a:solidFill>
                <a:latin typeface="+mj-lt"/>
                <a:ea typeface="+mj-ea"/>
                <a:cs typeface="+mj-cs"/>
              </a:rPr>
              <a:t> </a:t>
            </a:r>
          </a:p>
        </p:txBody>
      </p:sp>
      <p:sp>
        <p:nvSpPr>
          <p:cNvPr id="2092" name="Freeform: Shape 2058">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050" name="Picture 2">
            <a:extLst>
              <a:ext uri="{FF2B5EF4-FFF2-40B4-BE49-F238E27FC236}">
                <a16:creationId xmlns:a16="http://schemas.microsoft.com/office/drawing/2014/main" id="{7695CC3A-B04B-0002-9AD2-17D4A878632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03182" y="1887027"/>
            <a:ext cx="4777381" cy="2914201"/>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9A7CD74-9230-D73C-6FA1-D806A10CFAE5}"/>
              </a:ext>
            </a:extLst>
          </p:cNvPr>
          <p:cNvSpPr txBox="1"/>
          <p:nvPr/>
        </p:nvSpPr>
        <p:spPr>
          <a:xfrm>
            <a:off x="5894962" y="1984443"/>
            <a:ext cx="5458838" cy="749879"/>
          </a:xfrm>
          <a:prstGeom prst="rect">
            <a:avLst/>
          </a:prstGeom>
        </p:spPr>
        <p:txBody>
          <a:bodyPr vert="horz" lIns="91440" tIns="45720" rIns="91440" bIns="45720" rtlCol="0" anchor="t">
            <a:normAutofit/>
          </a:bodyPr>
          <a:lstStyle/>
          <a:p>
            <a:pPr>
              <a:lnSpc>
                <a:spcPct val="90000"/>
              </a:lnSpc>
              <a:spcAft>
                <a:spcPts val="600"/>
              </a:spcAft>
            </a:pPr>
            <a:r>
              <a:rPr lang="en-US" sz="2000" dirty="0"/>
              <a:t>Stay ahead of the flood with our SMART early warning system!</a:t>
            </a:r>
          </a:p>
        </p:txBody>
      </p:sp>
      <p:pic>
        <p:nvPicPr>
          <p:cNvPr id="8" name="Picture 8">
            <a:extLst>
              <a:ext uri="{FF2B5EF4-FFF2-40B4-BE49-F238E27FC236}">
                <a16:creationId xmlns:a16="http://schemas.microsoft.com/office/drawing/2014/main" id="{5548E253-B374-DE81-18B9-735DE5838FDB}"/>
              </a:ext>
            </a:extLst>
          </p:cNvPr>
          <p:cNvPicPr>
            <a:picLocks noChangeAspect="1"/>
          </p:cNvPicPr>
          <p:nvPr/>
        </p:nvPicPr>
        <p:blipFill rotWithShape="1">
          <a:blip r:embed="rId3"/>
          <a:srcRect l="46180" t="250" b="585"/>
          <a:stretch/>
        </p:blipFill>
        <p:spPr>
          <a:xfrm>
            <a:off x="8982075" y="3163377"/>
            <a:ext cx="2971802" cy="3288081"/>
          </a:xfrm>
          <a:prstGeom prst="rect">
            <a:avLst/>
          </a:prstGeom>
        </p:spPr>
      </p:pic>
      <p:sp>
        <p:nvSpPr>
          <p:cNvPr id="9" name="Slide Number Placeholder 8">
            <a:extLst>
              <a:ext uri="{FF2B5EF4-FFF2-40B4-BE49-F238E27FC236}">
                <a16:creationId xmlns:a16="http://schemas.microsoft.com/office/drawing/2014/main" id="{64628416-D64E-868F-FC74-09FAB5B6F154}"/>
              </a:ext>
            </a:extLst>
          </p:cNvPr>
          <p:cNvSpPr>
            <a:spLocks noGrp="1"/>
          </p:cNvSpPr>
          <p:nvPr>
            <p:ph type="sldNum" sz="quarter" idx="12"/>
          </p:nvPr>
        </p:nvSpPr>
        <p:spPr/>
        <p:txBody>
          <a:bodyPr/>
          <a:lstStyle/>
          <a:p>
            <a:fld id="{0BA96C67-F7CE-4591-85A6-C546DD0D806A}" type="slidenum">
              <a:rPr lang="en-US" smtClean="0"/>
              <a:t>14</a:t>
            </a:fld>
            <a:endParaRPr lang="en-US"/>
          </a:p>
        </p:txBody>
      </p:sp>
    </p:spTree>
    <p:extLst>
      <p:ext uri="{BB962C8B-B14F-4D97-AF65-F5344CB8AC3E}">
        <p14:creationId xmlns:p14="http://schemas.microsoft.com/office/powerpoint/2010/main" val="2032995190"/>
      </p:ext>
    </p:extLst>
  </p:cSld>
  <p:clrMapOvr>
    <a:masterClrMapping/>
  </p:clrMapOvr>
  <mc:AlternateContent xmlns:mc="http://schemas.openxmlformats.org/markup-compatibility/2006" xmlns:p14="http://schemas.microsoft.com/office/powerpoint/2010/main">
    <mc:Choice Requires="p14">
      <p:transition spd="slow" p14:dur="2000" advTm="1392"/>
    </mc:Choice>
    <mc:Fallback xmlns="">
      <p:transition spd="slow" advTm="1392"/>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AB883-D2F7-0FCD-FBE2-C801220C0382}"/>
              </a:ext>
            </a:extLst>
          </p:cNvPr>
          <p:cNvSpPr>
            <a:spLocks noGrp="1"/>
          </p:cNvSpPr>
          <p:nvPr>
            <p:ph type="title"/>
          </p:nvPr>
        </p:nvSpPr>
        <p:spPr/>
        <p:txBody>
          <a:bodyPr/>
          <a:lstStyle/>
          <a:p>
            <a:r>
              <a:rPr lang="en-US">
                <a:cs typeface="Calibri Light"/>
              </a:rPr>
              <a:t>For more details on SMART approach</a:t>
            </a:r>
            <a:endParaRPr lang="en-US"/>
          </a:p>
        </p:txBody>
      </p:sp>
      <p:sp>
        <p:nvSpPr>
          <p:cNvPr id="3" name="Content Placeholder 2">
            <a:extLst>
              <a:ext uri="{FF2B5EF4-FFF2-40B4-BE49-F238E27FC236}">
                <a16:creationId xmlns:a16="http://schemas.microsoft.com/office/drawing/2014/main" id="{AE61FF0D-A16C-8D10-FF11-DCE0FE1B8745}"/>
              </a:ext>
            </a:extLst>
          </p:cNvPr>
          <p:cNvSpPr>
            <a:spLocks noGrp="1"/>
          </p:cNvSpPr>
          <p:nvPr>
            <p:ph idx="1"/>
          </p:nvPr>
        </p:nvSpPr>
        <p:spPr/>
        <p:txBody>
          <a:bodyPr vert="horz" lIns="91440" tIns="45720" rIns="91440" bIns="45720" rtlCol="0" anchor="t">
            <a:normAutofit/>
          </a:bodyPr>
          <a:lstStyle/>
          <a:p>
            <a:pPr marL="0" indent="0">
              <a:lnSpc>
                <a:spcPct val="100000"/>
              </a:lnSpc>
              <a:buNone/>
            </a:pPr>
            <a:r>
              <a:rPr lang="en-US" sz="2400" i="1">
                <a:solidFill>
                  <a:srgbClr val="222222"/>
                </a:solidFill>
                <a:highlight>
                  <a:srgbClr val="FFFFFF"/>
                </a:highlight>
                <a:latin typeface="Cambria"/>
                <a:ea typeface="Cambria"/>
                <a:cs typeface="Arial"/>
              </a:rPr>
              <a:t>Yasmin, T., Khamis, K., Ross, A., Sen, S., Sharma, A., Sen, D.,  &amp; Hannah, D. M. (2023). Brief communication: Inclusiveness in designing an early warning system for flood resilience. Natural Hazards and Earth System Sciences, 23(2), 667-674.</a:t>
            </a:r>
            <a:endParaRPr lang="en-US" sz="2400" i="1">
              <a:latin typeface="Cambria"/>
              <a:ea typeface="Cambria"/>
              <a:cs typeface="Calibri"/>
            </a:endParaRPr>
          </a:p>
        </p:txBody>
      </p:sp>
      <p:sp>
        <p:nvSpPr>
          <p:cNvPr id="4" name="Slide Number Placeholder 3">
            <a:extLst>
              <a:ext uri="{FF2B5EF4-FFF2-40B4-BE49-F238E27FC236}">
                <a16:creationId xmlns:a16="http://schemas.microsoft.com/office/drawing/2014/main" id="{6BE556A0-38F7-7555-D785-3E52B9A17719}"/>
              </a:ext>
            </a:extLst>
          </p:cNvPr>
          <p:cNvSpPr>
            <a:spLocks noGrp="1"/>
          </p:cNvSpPr>
          <p:nvPr>
            <p:ph type="sldNum" sz="quarter" idx="12"/>
          </p:nvPr>
        </p:nvSpPr>
        <p:spPr/>
        <p:txBody>
          <a:bodyPr/>
          <a:lstStyle/>
          <a:p>
            <a:fld id="{0BA96C67-F7CE-4591-85A6-C546DD0D806A}" type="slidenum">
              <a:rPr lang="en-US" smtClean="0"/>
              <a:t>15</a:t>
            </a:fld>
            <a:endParaRPr lang="en-US"/>
          </a:p>
        </p:txBody>
      </p:sp>
    </p:spTree>
    <p:extLst>
      <p:ext uri="{BB962C8B-B14F-4D97-AF65-F5344CB8AC3E}">
        <p14:creationId xmlns:p14="http://schemas.microsoft.com/office/powerpoint/2010/main" val="17145274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034AB6-55FE-F977-976C-36EEF8AD3CDA}"/>
              </a:ext>
            </a:extLst>
          </p:cNvPr>
          <p:cNvSpPr>
            <a:spLocks noGrp="1"/>
          </p:cNvSpPr>
          <p:nvPr>
            <p:ph type="title"/>
          </p:nvPr>
        </p:nvSpPr>
        <p:spPr>
          <a:xfrm>
            <a:off x="0" y="0"/>
            <a:ext cx="12192000" cy="506027"/>
          </a:xfrm>
          <a:solidFill>
            <a:schemeClr val="accent1">
              <a:lumMod val="75000"/>
            </a:schemeClr>
          </a:solidFill>
        </p:spPr>
        <p:txBody>
          <a:bodyPr>
            <a:noAutofit/>
          </a:bodyPr>
          <a:lstStyle/>
          <a:p>
            <a:pPr algn="ctr"/>
            <a:r>
              <a:rPr lang="en-US" sz="3200" b="1" dirty="0">
                <a:solidFill>
                  <a:schemeClr val="bg1"/>
                </a:solidFill>
              </a:rPr>
              <a:t>Motivation</a:t>
            </a:r>
          </a:p>
        </p:txBody>
      </p:sp>
      <p:pic>
        <p:nvPicPr>
          <p:cNvPr id="3074" name="Picture 2">
            <a:extLst>
              <a:ext uri="{FF2B5EF4-FFF2-40B4-BE49-F238E27FC236}">
                <a16:creationId xmlns:a16="http://schemas.microsoft.com/office/drawing/2014/main" id="{01205715-D7AA-AAC7-E1C9-091BB660C8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943" y="3076291"/>
            <a:ext cx="2048231" cy="328617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Natural disasters word cloud background - 74370802">
            <a:extLst>
              <a:ext uri="{FF2B5EF4-FFF2-40B4-BE49-F238E27FC236}">
                <a16:creationId xmlns:a16="http://schemas.microsoft.com/office/drawing/2014/main" id="{4135F233-CB38-ACE5-CAE4-97B29C8769B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510" t="16658" b="16603"/>
          <a:stretch/>
        </p:blipFill>
        <p:spPr bwMode="auto">
          <a:xfrm>
            <a:off x="-20974" y="593893"/>
            <a:ext cx="5088511" cy="2339109"/>
          </a:xfrm>
          <a:prstGeom prst="rect">
            <a:avLst/>
          </a:prstGeom>
          <a:solidFill>
            <a:schemeClr val="bg1"/>
          </a:solidFill>
        </p:spPr>
      </p:pic>
      <p:grpSp>
        <p:nvGrpSpPr>
          <p:cNvPr id="9" name="Group 8">
            <a:extLst>
              <a:ext uri="{FF2B5EF4-FFF2-40B4-BE49-F238E27FC236}">
                <a16:creationId xmlns:a16="http://schemas.microsoft.com/office/drawing/2014/main" id="{59325999-B870-1D38-8059-8A97A1722D75}"/>
              </a:ext>
            </a:extLst>
          </p:cNvPr>
          <p:cNvGrpSpPr/>
          <p:nvPr/>
        </p:nvGrpSpPr>
        <p:grpSpPr>
          <a:xfrm>
            <a:off x="2327883" y="3945976"/>
            <a:ext cx="6142973" cy="1643062"/>
            <a:chOff x="2342995" y="3922309"/>
            <a:chExt cx="6142973" cy="1643062"/>
          </a:xfrm>
        </p:grpSpPr>
        <p:pic>
          <p:nvPicPr>
            <p:cNvPr id="7" name="Picture 6">
              <a:extLst>
                <a:ext uri="{FF2B5EF4-FFF2-40B4-BE49-F238E27FC236}">
                  <a16:creationId xmlns:a16="http://schemas.microsoft.com/office/drawing/2014/main" id="{21C5A323-84B2-E3E1-A09D-7FEE9376705C}"/>
                </a:ext>
              </a:extLst>
            </p:cNvPr>
            <p:cNvPicPr>
              <a:picLocks noChangeAspect="1"/>
            </p:cNvPicPr>
            <p:nvPr/>
          </p:nvPicPr>
          <p:blipFill>
            <a:blip r:embed="rId6"/>
            <a:stretch>
              <a:fillRect/>
            </a:stretch>
          </p:blipFill>
          <p:spPr>
            <a:xfrm>
              <a:off x="7057373" y="3922309"/>
              <a:ext cx="1428595" cy="1643061"/>
            </a:xfrm>
            <a:prstGeom prst="rect">
              <a:avLst/>
            </a:prstGeom>
          </p:spPr>
        </p:pic>
        <p:pic>
          <p:nvPicPr>
            <p:cNvPr id="11" name="Picture 10">
              <a:extLst>
                <a:ext uri="{FF2B5EF4-FFF2-40B4-BE49-F238E27FC236}">
                  <a16:creationId xmlns:a16="http://schemas.microsoft.com/office/drawing/2014/main" id="{73D60A2D-5A8E-BBB1-432A-A5A259A8C83D}"/>
                </a:ext>
              </a:extLst>
            </p:cNvPr>
            <p:cNvPicPr>
              <a:picLocks noChangeAspect="1"/>
            </p:cNvPicPr>
            <p:nvPr/>
          </p:nvPicPr>
          <p:blipFill>
            <a:blip r:embed="rId7"/>
            <a:stretch>
              <a:fillRect/>
            </a:stretch>
          </p:blipFill>
          <p:spPr>
            <a:xfrm>
              <a:off x="5428753" y="3922310"/>
              <a:ext cx="1428595" cy="1643061"/>
            </a:xfrm>
            <a:prstGeom prst="rect">
              <a:avLst/>
            </a:prstGeom>
          </p:spPr>
        </p:pic>
        <p:pic>
          <p:nvPicPr>
            <p:cNvPr id="3080" name="Picture 8" descr="Sendai Framework for Disaster Risk Reduction 2015-30 - Public Health Notes">
              <a:extLst>
                <a:ext uri="{FF2B5EF4-FFF2-40B4-BE49-F238E27FC236}">
                  <a16:creationId xmlns:a16="http://schemas.microsoft.com/office/drawing/2014/main" id="{C6DEC8AF-7469-6F1E-131D-3C315E2D346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42995" y="3936595"/>
              <a:ext cx="2800350" cy="162877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oup 7">
            <a:extLst>
              <a:ext uri="{FF2B5EF4-FFF2-40B4-BE49-F238E27FC236}">
                <a16:creationId xmlns:a16="http://schemas.microsoft.com/office/drawing/2014/main" id="{C272D6EE-FDAB-3A54-FA18-7E32299C7F3B}"/>
              </a:ext>
            </a:extLst>
          </p:cNvPr>
          <p:cNvGrpSpPr/>
          <p:nvPr/>
        </p:nvGrpSpPr>
        <p:grpSpPr>
          <a:xfrm>
            <a:off x="2819400" y="5606646"/>
            <a:ext cx="5791200" cy="1226359"/>
            <a:chOff x="2819400" y="5568546"/>
            <a:chExt cx="5791200" cy="1226359"/>
          </a:xfrm>
        </p:grpSpPr>
        <p:pic>
          <p:nvPicPr>
            <p:cNvPr id="5" name="Picture 5">
              <a:extLst>
                <a:ext uri="{FF2B5EF4-FFF2-40B4-BE49-F238E27FC236}">
                  <a16:creationId xmlns:a16="http://schemas.microsoft.com/office/drawing/2014/main" id="{F678B844-239D-B550-C99F-E08C831CB712}"/>
                </a:ext>
              </a:extLst>
            </p:cNvPr>
            <p:cNvPicPr>
              <a:picLocks noChangeAspect="1"/>
            </p:cNvPicPr>
            <p:nvPr/>
          </p:nvPicPr>
          <p:blipFill rotWithShape="1">
            <a:blip r:embed="rId9"/>
            <a:srcRect t="60927" b="13245"/>
            <a:stretch/>
          </p:blipFill>
          <p:spPr>
            <a:xfrm>
              <a:off x="4019550" y="5829215"/>
              <a:ext cx="4591050" cy="626236"/>
            </a:xfrm>
            <a:prstGeom prst="rect">
              <a:avLst/>
            </a:prstGeom>
          </p:spPr>
        </p:pic>
        <p:pic>
          <p:nvPicPr>
            <p:cNvPr id="6" name="Picture 7">
              <a:extLst>
                <a:ext uri="{FF2B5EF4-FFF2-40B4-BE49-F238E27FC236}">
                  <a16:creationId xmlns:a16="http://schemas.microsoft.com/office/drawing/2014/main" id="{A3AEA948-9160-BADB-6875-C8904F5512AE}"/>
                </a:ext>
              </a:extLst>
            </p:cNvPr>
            <p:cNvPicPr>
              <a:picLocks noChangeAspect="1"/>
            </p:cNvPicPr>
            <p:nvPr/>
          </p:nvPicPr>
          <p:blipFill>
            <a:blip r:embed="rId10"/>
            <a:stretch>
              <a:fillRect/>
            </a:stretch>
          </p:blipFill>
          <p:spPr>
            <a:xfrm>
              <a:off x="2819400" y="5568546"/>
              <a:ext cx="1238250" cy="1226359"/>
            </a:xfrm>
            <a:prstGeom prst="rect">
              <a:avLst/>
            </a:prstGeom>
          </p:spPr>
        </p:pic>
      </p:grpSp>
      <p:grpSp>
        <p:nvGrpSpPr>
          <p:cNvPr id="16" name="Group 15">
            <a:extLst>
              <a:ext uri="{FF2B5EF4-FFF2-40B4-BE49-F238E27FC236}">
                <a16:creationId xmlns:a16="http://schemas.microsoft.com/office/drawing/2014/main" id="{9FE2C323-DDCF-7B7A-9113-EC4C652C7A10}"/>
              </a:ext>
            </a:extLst>
          </p:cNvPr>
          <p:cNvGrpSpPr/>
          <p:nvPr/>
        </p:nvGrpSpPr>
        <p:grpSpPr>
          <a:xfrm>
            <a:off x="8752529" y="3160040"/>
            <a:ext cx="3395527" cy="3684872"/>
            <a:chOff x="8752529" y="3160040"/>
            <a:chExt cx="3395527" cy="3684872"/>
          </a:xfrm>
        </p:grpSpPr>
        <p:pic>
          <p:nvPicPr>
            <p:cNvPr id="4" name="Picture 3">
              <a:extLst>
                <a:ext uri="{FF2B5EF4-FFF2-40B4-BE49-F238E27FC236}">
                  <a16:creationId xmlns:a16="http://schemas.microsoft.com/office/drawing/2014/main" id="{659C3D25-DE85-2FC8-55B9-3CF1B96C99CD}"/>
                </a:ext>
              </a:extLst>
            </p:cNvPr>
            <p:cNvPicPr>
              <a:picLocks noChangeAspect="1"/>
            </p:cNvPicPr>
            <p:nvPr/>
          </p:nvPicPr>
          <p:blipFill rotWithShape="1">
            <a:blip r:embed="rId11"/>
            <a:srcRect t="-5882" b="7441"/>
            <a:stretch/>
          </p:blipFill>
          <p:spPr>
            <a:xfrm>
              <a:off x="8752529" y="3160040"/>
              <a:ext cx="3395527" cy="3234890"/>
            </a:xfrm>
            <a:prstGeom prst="rect">
              <a:avLst/>
            </a:prstGeom>
          </p:spPr>
        </p:pic>
        <p:sp>
          <p:nvSpPr>
            <p:cNvPr id="10" name="TextBox 9">
              <a:extLst>
                <a:ext uri="{FF2B5EF4-FFF2-40B4-BE49-F238E27FC236}">
                  <a16:creationId xmlns:a16="http://schemas.microsoft.com/office/drawing/2014/main" id="{01A63783-0372-030D-7A9E-D2FDD5BD40FA}"/>
                </a:ext>
              </a:extLst>
            </p:cNvPr>
            <p:cNvSpPr txBox="1"/>
            <p:nvPr/>
          </p:nvSpPr>
          <p:spPr>
            <a:xfrm>
              <a:off x="8800563" y="6444802"/>
              <a:ext cx="313117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00" i="1" dirty="0">
                  <a:latin typeface="Consolas"/>
                  <a:cs typeface="Calibri"/>
                </a:rPr>
                <a:t>Average annual damage due to flood (1953-2018)              </a:t>
              </a:r>
              <a:r>
                <a:rPr lang="en-US" sz="1000" i="1" dirty="0">
                  <a:solidFill>
                    <a:srgbClr val="C00000"/>
                  </a:solidFill>
                  <a:latin typeface="Consolas"/>
                  <a:cs typeface="Calibri"/>
                </a:rPr>
                <a:t>Niti </a:t>
              </a:r>
              <a:r>
                <a:rPr lang="en-US" sz="1000" i="1" dirty="0" err="1">
                  <a:solidFill>
                    <a:srgbClr val="C00000"/>
                  </a:solidFill>
                  <a:latin typeface="Consolas"/>
                  <a:cs typeface="Calibri"/>
                </a:rPr>
                <a:t>aayog</a:t>
              </a:r>
              <a:r>
                <a:rPr lang="en-US" sz="1000" i="1" dirty="0">
                  <a:solidFill>
                    <a:srgbClr val="C00000"/>
                  </a:solidFill>
                  <a:latin typeface="Consolas"/>
                  <a:cs typeface="Calibri"/>
                </a:rPr>
                <a:t> report 2021</a:t>
              </a:r>
            </a:p>
          </p:txBody>
        </p:sp>
      </p:grpSp>
      <p:sp>
        <p:nvSpPr>
          <p:cNvPr id="12" name="TextBox 11">
            <a:extLst>
              <a:ext uri="{FF2B5EF4-FFF2-40B4-BE49-F238E27FC236}">
                <a16:creationId xmlns:a16="http://schemas.microsoft.com/office/drawing/2014/main" id="{A7856350-5F7D-5599-270B-759BD952F031}"/>
              </a:ext>
            </a:extLst>
          </p:cNvPr>
          <p:cNvSpPr txBox="1"/>
          <p:nvPr/>
        </p:nvSpPr>
        <p:spPr>
          <a:xfrm>
            <a:off x="7046027" y="572089"/>
            <a:ext cx="153267" cy="18839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grpSp>
        <p:nvGrpSpPr>
          <p:cNvPr id="18" name="Group 17">
            <a:extLst>
              <a:ext uri="{FF2B5EF4-FFF2-40B4-BE49-F238E27FC236}">
                <a16:creationId xmlns:a16="http://schemas.microsoft.com/office/drawing/2014/main" id="{3F944E88-3C29-1649-0438-26979DA35886}"/>
              </a:ext>
            </a:extLst>
          </p:cNvPr>
          <p:cNvGrpSpPr/>
          <p:nvPr/>
        </p:nvGrpSpPr>
        <p:grpSpPr>
          <a:xfrm>
            <a:off x="5072459" y="505939"/>
            <a:ext cx="6885659" cy="2816573"/>
            <a:chOff x="5072459" y="505939"/>
            <a:chExt cx="6885659" cy="2816573"/>
          </a:xfrm>
        </p:grpSpPr>
        <p:pic>
          <p:nvPicPr>
            <p:cNvPr id="3078" name="Picture 6">
              <a:extLst>
                <a:ext uri="{FF2B5EF4-FFF2-40B4-BE49-F238E27FC236}">
                  <a16:creationId xmlns:a16="http://schemas.microsoft.com/office/drawing/2014/main" id="{19DB1C2D-3AB5-0EA4-5603-814BD79FEAAB}"/>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2322" t="-66" r="6778" b="-274"/>
            <a:stretch/>
          </p:blipFill>
          <p:spPr bwMode="auto">
            <a:xfrm>
              <a:off x="5072459" y="505939"/>
              <a:ext cx="6582855" cy="27667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61D2AC4D-01DE-E2B7-7AFC-7AC99AC858B9}"/>
                </a:ext>
              </a:extLst>
            </p:cNvPr>
            <p:cNvSpPr txBox="1"/>
            <p:nvPr/>
          </p:nvSpPr>
          <p:spPr>
            <a:xfrm>
              <a:off x="10750990" y="3076291"/>
              <a:ext cx="1207128"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i="1" dirty="0">
                  <a:solidFill>
                    <a:srgbClr val="C00000"/>
                  </a:solidFill>
                  <a:latin typeface="Consolas"/>
                  <a:cs typeface="Calibri"/>
                </a:rPr>
                <a:t>IPCC 2021</a:t>
              </a:r>
            </a:p>
          </p:txBody>
        </p:sp>
      </p:grpSp>
      <p:sp>
        <p:nvSpPr>
          <p:cNvPr id="15" name="Slide Number Placeholder 14">
            <a:extLst>
              <a:ext uri="{FF2B5EF4-FFF2-40B4-BE49-F238E27FC236}">
                <a16:creationId xmlns:a16="http://schemas.microsoft.com/office/drawing/2014/main" id="{9020EDDC-6B2E-DE32-E31A-D375F3664C6D}"/>
              </a:ext>
            </a:extLst>
          </p:cNvPr>
          <p:cNvSpPr>
            <a:spLocks noGrp="1"/>
          </p:cNvSpPr>
          <p:nvPr>
            <p:ph type="sldNum" sz="quarter" idx="12"/>
          </p:nvPr>
        </p:nvSpPr>
        <p:spPr>
          <a:xfrm>
            <a:off x="9214918" y="6143662"/>
            <a:ext cx="2743200" cy="365125"/>
          </a:xfrm>
        </p:spPr>
        <p:txBody>
          <a:bodyPr/>
          <a:lstStyle/>
          <a:p>
            <a:fld id="{0BA96C67-F7CE-4591-85A6-C546DD0D806A}" type="slidenum">
              <a:rPr lang="en-US" smtClean="0"/>
              <a:t>2</a:t>
            </a:fld>
            <a:endParaRPr lang="en-US" dirty="0"/>
          </a:p>
        </p:txBody>
      </p:sp>
      <p:sp>
        <p:nvSpPr>
          <p:cNvPr id="17" name="TextBox 16">
            <a:extLst>
              <a:ext uri="{FF2B5EF4-FFF2-40B4-BE49-F238E27FC236}">
                <a16:creationId xmlns:a16="http://schemas.microsoft.com/office/drawing/2014/main" id="{3150EDDA-6A3B-2D77-2752-FE72F000646D}"/>
              </a:ext>
            </a:extLst>
          </p:cNvPr>
          <p:cNvSpPr txBox="1"/>
          <p:nvPr/>
        </p:nvSpPr>
        <p:spPr>
          <a:xfrm>
            <a:off x="2309812" y="3189411"/>
            <a:ext cx="7572375"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i="1" dirty="0">
                <a:solidFill>
                  <a:srgbClr val="C00000"/>
                </a:solidFill>
              </a:rPr>
              <a:t>Can't afford to ignore climate change anymore, as the cost of inaction is becoming too clear in the form of escalating natural disasters </a:t>
            </a:r>
            <a:endParaRPr lang="en-US" sz="2000" dirty="0">
              <a:solidFill>
                <a:srgbClr val="C00000"/>
              </a:solidFill>
              <a:cs typeface="Calibri" panose="020F0502020204030204"/>
            </a:endParaRPr>
          </a:p>
        </p:txBody>
      </p:sp>
    </p:spTree>
    <p:custDataLst>
      <p:tags r:id="rId1"/>
    </p:custDataLst>
    <p:extLst>
      <p:ext uri="{BB962C8B-B14F-4D97-AF65-F5344CB8AC3E}">
        <p14:creationId xmlns:p14="http://schemas.microsoft.com/office/powerpoint/2010/main" val="3116092572"/>
      </p:ext>
    </p:extLst>
  </p:cSld>
  <p:clrMapOvr>
    <a:masterClrMapping/>
  </p:clrMapOvr>
  <mc:AlternateContent xmlns:mc="http://schemas.openxmlformats.org/markup-compatibility/2006" xmlns:p14="http://schemas.microsoft.com/office/powerpoint/2010/main">
    <mc:Choice Requires="p14">
      <p:transition spd="slow" p14:dur="2000" advTm="2910"/>
    </mc:Choice>
    <mc:Fallback xmlns="">
      <p:transition spd="slow" advTm="291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034AB6-55FE-F977-976C-36EEF8AD3CDA}"/>
              </a:ext>
            </a:extLst>
          </p:cNvPr>
          <p:cNvSpPr>
            <a:spLocks noGrp="1"/>
          </p:cNvSpPr>
          <p:nvPr>
            <p:ph type="title"/>
          </p:nvPr>
        </p:nvSpPr>
        <p:spPr>
          <a:xfrm>
            <a:off x="0" y="0"/>
            <a:ext cx="12192000" cy="506027"/>
          </a:xfrm>
          <a:solidFill>
            <a:schemeClr val="accent1">
              <a:lumMod val="75000"/>
            </a:schemeClr>
          </a:solidFill>
        </p:spPr>
        <p:txBody>
          <a:bodyPr>
            <a:noAutofit/>
          </a:bodyPr>
          <a:lstStyle/>
          <a:p>
            <a:pPr algn="ctr"/>
            <a:r>
              <a:rPr lang="en-US" sz="3200" b="1" dirty="0">
                <a:solidFill>
                  <a:schemeClr val="bg1"/>
                </a:solidFill>
              </a:rPr>
              <a:t>Need of the hour</a:t>
            </a:r>
          </a:p>
        </p:txBody>
      </p:sp>
      <p:sp>
        <p:nvSpPr>
          <p:cNvPr id="3" name="TextBox 2">
            <a:extLst>
              <a:ext uri="{FF2B5EF4-FFF2-40B4-BE49-F238E27FC236}">
                <a16:creationId xmlns:a16="http://schemas.microsoft.com/office/drawing/2014/main" id="{3EE788AB-891D-A1A4-845A-F11206F1F29B}"/>
              </a:ext>
            </a:extLst>
          </p:cNvPr>
          <p:cNvSpPr txBox="1"/>
          <p:nvPr/>
        </p:nvSpPr>
        <p:spPr>
          <a:xfrm>
            <a:off x="933450" y="5619750"/>
            <a:ext cx="10629900"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000" b="1" i="1" dirty="0">
                <a:solidFill>
                  <a:srgbClr val="375623"/>
                </a:solidFill>
                <a:latin typeface="Cambria"/>
                <a:ea typeface="Cambria"/>
              </a:rPr>
              <a:t>Uniting science and community: The key to effective disaster management</a:t>
            </a:r>
          </a:p>
        </p:txBody>
      </p:sp>
      <p:grpSp>
        <p:nvGrpSpPr>
          <p:cNvPr id="6" name="Group 5">
            <a:extLst>
              <a:ext uri="{FF2B5EF4-FFF2-40B4-BE49-F238E27FC236}">
                <a16:creationId xmlns:a16="http://schemas.microsoft.com/office/drawing/2014/main" id="{1FC0DE0C-BAA5-7FBB-C24C-20A25CE2A7B2}"/>
              </a:ext>
            </a:extLst>
          </p:cNvPr>
          <p:cNvGrpSpPr/>
          <p:nvPr/>
        </p:nvGrpSpPr>
        <p:grpSpPr>
          <a:xfrm>
            <a:off x="23553" y="850287"/>
            <a:ext cx="12757134" cy="4316518"/>
            <a:chOff x="23553" y="850287"/>
            <a:chExt cx="12757134" cy="4316518"/>
          </a:xfrm>
        </p:grpSpPr>
        <p:pic>
          <p:nvPicPr>
            <p:cNvPr id="4098" name="Picture 2" descr="Flood alert sign Royalty Free Vector Image - VectorStock">
              <a:extLst>
                <a:ext uri="{FF2B5EF4-FFF2-40B4-BE49-F238E27FC236}">
                  <a16:creationId xmlns:a16="http://schemas.microsoft.com/office/drawing/2014/main" id="{EF664387-C2B3-F162-19D9-09091AE6CA3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3857"/>
            <a:stretch/>
          </p:blipFill>
          <p:spPr bwMode="auto">
            <a:xfrm>
              <a:off x="30119" y="850287"/>
              <a:ext cx="1371600" cy="1373384"/>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reating Connections When You GoLocal! ND — GoLocal! ND">
              <a:extLst>
                <a:ext uri="{FF2B5EF4-FFF2-40B4-BE49-F238E27FC236}">
                  <a16:creationId xmlns:a16="http://schemas.microsoft.com/office/drawing/2014/main" id="{34B12515-5174-F978-A2A5-7364CBF3BDC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19229" y="2169078"/>
              <a:ext cx="1371977" cy="1371914"/>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Communication Network In An Organization - Free Transparent PNG Clipart  Images Download">
              <a:extLst>
                <a:ext uri="{FF2B5EF4-FFF2-40B4-BE49-F238E27FC236}">
                  <a16:creationId xmlns:a16="http://schemas.microsoft.com/office/drawing/2014/main" id="{4D73370E-F819-9A50-6CDE-3FB2AEF67255}"/>
                </a:ext>
              </a:extLst>
            </p:cNvPr>
            <p:cNvPicPr>
              <a:picLocks noChangeAspect="1" noChangeArrowheads="1"/>
            </p:cNvPicPr>
            <p:nvPr/>
          </p:nvPicPr>
          <p:blipFill>
            <a:blip r:embed="rId6">
              <a:alphaModFix/>
              <a:extLst>
                <a:ext uri="{28A0092B-C50C-407E-A947-70E740481C1C}">
                  <a14:useLocalDpi xmlns:a14="http://schemas.microsoft.com/office/drawing/2010/main" val="0"/>
                </a:ext>
              </a:extLst>
            </a:blip>
            <a:srcRect/>
            <a:stretch>
              <a:fillRect/>
            </a:stretch>
          </p:blipFill>
          <p:spPr bwMode="auto">
            <a:xfrm>
              <a:off x="23553" y="3792706"/>
              <a:ext cx="1365109" cy="1374099"/>
            </a:xfrm>
            <a:prstGeom prst="rect">
              <a:avLst/>
            </a:prstGeom>
            <a:pattFill prst="pct60">
              <a:fgClr>
                <a:schemeClr val="accent1"/>
              </a:fgClr>
              <a:bgClr>
                <a:schemeClr val="bg1"/>
              </a:bgClr>
            </a:pattFill>
          </p:spPr>
        </p:pic>
        <p:sp>
          <p:nvSpPr>
            <p:cNvPr id="12" name="TextBox 11">
              <a:extLst>
                <a:ext uri="{FF2B5EF4-FFF2-40B4-BE49-F238E27FC236}">
                  <a16:creationId xmlns:a16="http://schemas.microsoft.com/office/drawing/2014/main" id="{B9C689FD-33A9-18FF-C73F-9F03E9533C03}"/>
                </a:ext>
              </a:extLst>
            </p:cNvPr>
            <p:cNvSpPr txBox="1"/>
            <p:nvPr/>
          </p:nvSpPr>
          <p:spPr>
            <a:xfrm>
              <a:off x="6124575" y="965650"/>
              <a:ext cx="6656112" cy="400110"/>
            </a:xfrm>
            <a:prstGeom prst="rect">
              <a:avLst/>
            </a:prstGeom>
            <a:noFill/>
          </p:spPr>
          <p:txBody>
            <a:bodyPr wrap="square" lIns="91440" tIns="45720" rIns="91440" bIns="45720" anchor="t">
              <a:spAutoFit/>
            </a:bodyPr>
            <a:lstStyle/>
            <a:p>
              <a:r>
                <a:rPr lang="en-US" sz="2000" b="1" i="1" dirty="0">
                  <a:solidFill>
                    <a:srgbClr val="C00000"/>
                  </a:solidFill>
                </a:rPr>
                <a:t>Role of citizens on Disaster Management and Mitigation</a:t>
              </a:r>
              <a:endParaRPr lang="en-US" sz="2000" b="1" i="1" dirty="0">
                <a:solidFill>
                  <a:srgbClr val="C00000"/>
                </a:solidFill>
                <a:cs typeface="Calibri"/>
              </a:endParaRPr>
            </a:p>
          </p:txBody>
        </p:sp>
        <p:sp>
          <p:nvSpPr>
            <p:cNvPr id="14" name="TextBox 13">
              <a:extLst>
                <a:ext uri="{FF2B5EF4-FFF2-40B4-BE49-F238E27FC236}">
                  <a16:creationId xmlns:a16="http://schemas.microsoft.com/office/drawing/2014/main" id="{277322B3-9FB5-EBF2-B2A4-DD6658E9EEAB}"/>
                </a:ext>
              </a:extLst>
            </p:cNvPr>
            <p:cNvSpPr txBox="1"/>
            <p:nvPr/>
          </p:nvSpPr>
          <p:spPr>
            <a:xfrm>
              <a:off x="1309816" y="935441"/>
              <a:ext cx="4648899" cy="923330"/>
            </a:xfrm>
            <a:prstGeom prst="rect">
              <a:avLst/>
            </a:prstGeom>
            <a:solidFill>
              <a:schemeClr val="accent2">
                <a:lumMod val="40000"/>
                <a:lumOff val="60000"/>
              </a:schemeClr>
            </a:solidFill>
          </p:spPr>
          <p:txBody>
            <a:bodyPr wrap="square">
              <a:spAutoFit/>
            </a:bodyPr>
            <a:lstStyle/>
            <a:p>
              <a:pPr algn="ctr" rtl="0">
                <a:spcBef>
                  <a:spcPts val="0"/>
                </a:spcBef>
                <a:spcAft>
                  <a:spcPts val="0"/>
                </a:spcAft>
              </a:pPr>
              <a:r>
                <a:rPr lang="en-US" sz="1800" b="0" i="0" u="none" strike="noStrike" dirty="0">
                  <a:solidFill>
                    <a:srgbClr val="000000"/>
                  </a:solidFill>
                  <a:effectLst/>
                  <a:latin typeface="Arial" panose="020B0604020202020204" pitchFamily="34" charset="0"/>
                </a:rPr>
                <a:t>An early warning system </a:t>
              </a:r>
              <a:r>
                <a:rPr lang="en-US" sz="1800" b="1" i="0" u="none" strike="noStrike" dirty="0">
                  <a:solidFill>
                    <a:srgbClr val="000000"/>
                  </a:solidFill>
                  <a:effectLst/>
                  <a:latin typeface="Arial" panose="020B0604020202020204" pitchFamily="34" charset="0"/>
                </a:rPr>
                <a:t>to reduce flood risk and improve disaster resilience </a:t>
              </a:r>
              <a:r>
                <a:rPr lang="en-US" sz="1800" b="0" i="0" u="none" strike="noStrike" dirty="0">
                  <a:solidFill>
                    <a:srgbClr val="000000"/>
                  </a:solidFill>
                  <a:effectLst/>
                  <a:latin typeface="Arial" panose="020B0604020202020204" pitchFamily="34" charset="0"/>
                </a:rPr>
                <a:t>for vulnerable communities.</a:t>
              </a:r>
              <a:endParaRPr lang="en-US" dirty="0"/>
            </a:p>
          </p:txBody>
        </p:sp>
        <p:sp>
          <p:nvSpPr>
            <p:cNvPr id="16" name="TextBox 15">
              <a:extLst>
                <a:ext uri="{FF2B5EF4-FFF2-40B4-BE49-F238E27FC236}">
                  <a16:creationId xmlns:a16="http://schemas.microsoft.com/office/drawing/2014/main" id="{5FB36095-D7B1-518E-3811-EE4FFE5D80AD}"/>
                </a:ext>
              </a:extLst>
            </p:cNvPr>
            <p:cNvSpPr txBox="1"/>
            <p:nvPr/>
          </p:nvSpPr>
          <p:spPr>
            <a:xfrm>
              <a:off x="87153" y="2311279"/>
              <a:ext cx="4728464" cy="923330"/>
            </a:xfrm>
            <a:prstGeom prst="rect">
              <a:avLst/>
            </a:prstGeom>
            <a:solidFill>
              <a:schemeClr val="accent6">
                <a:lumMod val="60000"/>
                <a:lumOff val="40000"/>
              </a:schemeClr>
            </a:solidFill>
          </p:spPr>
          <p:txBody>
            <a:bodyPr wrap="square">
              <a:spAutoFit/>
            </a:bodyPr>
            <a:lstStyle/>
            <a:p>
              <a:pPr algn="ctr" rtl="0">
                <a:spcBef>
                  <a:spcPts val="0"/>
                </a:spcBef>
                <a:spcAft>
                  <a:spcPts val="0"/>
                </a:spcAft>
              </a:pPr>
              <a:r>
                <a:rPr lang="en-US" sz="1800" b="0" i="0" u="none" strike="noStrike" dirty="0">
                  <a:solidFill>
                    <a:srgbClr val="000000"/>
                  </a:solidFill>
                  <a:effectLst/>
                  <a:latin typeface="Arial" panose="020B0604020202020204" pitchFamily="34" charset="0"/>
                </a:rPr>
                <a:t>Better understanding of the </a:t>
              </a:r>
              <a:r>
                <a:rPr lang="en-US" sz="1800" b="1" i="0" u="none" strike="noStrike" dirty="0">
                  <a:solidFill>
                    <a:srgbClr val="000000"/>
                  </a:solidFill>
                  <a:effectLst/>
                  <a:latin typeface="Arial" panose="020B0604020202020204" pitchFamily="34" charset="0"/>
                </a:rPr>
                <a:t>environmental and social processes </a:t>
              </a:r>
              <a:r>
                <a:rPr lang="en-US" sz="1800" b="0" i="0" u="none" strike="noStrike" dirty="0">
                  <a:solidFill>
                    <a:srgbClr val="000000"/>
                  </a:solidFill>
                  <a:effectLst/>
                  <a:latin typeface="Arial" panose="020B0604020202020204" pitchFamily="34" charset="0"/>
                </a:rPr>
                <a:t>that determine flood hazard, exposure and vulnerability.</a:t>
              </a:r>
              <a:endParaRPr lang="en-US" b="0" dirty="0">
                <a:effectLst/>
              </a:endParaRPr>
            </a:p>
          </p:txBody>
        </p:sp>
        <p:sp>
          <p:nvSpPr>
            <p:cNvPr id="18" name="TextBox 17">
              <a:extLst>
                <a:ext uri="{FF2B5EF4-FFF2-40B4-BE49-F238E27FC236}">
                  <a16:creationId xmlns:a16="http://schemas.microsoft.com/office/drawing/2014/main" id="{DE34A6EC-AF34-25F2-F2CB-228672ED1510}"/>
                </a:ext>
              </a:extLst>
            </p:cNvPr>
            <p:cNvSpPr txBox="1"/>
            <p:nvPr/>
          </p:nvSpPr>
          <p:spPr>
            <a:xfrm>
              <a:off x="1399830" y="4054732"/>
              <a:ext cx="4728464" cy="923330"/>
            </a:xfrm>
            <a:prstGeom prst="rect">
              <a:avLst/>
            </a:prstGeom>
            <a:solidFill>
              <a:schemeClr val="accent1">
                <a:lumMod val="40000"/>
                <a:lumOff val="60000"/>
              </a:schemeClr>
            </a:solidFill>
          </p:spPr>
          <p:txBody>
            <a:bodyPr wrap="square">
              <a:spAutoFit/>
            </a:bodyPr>
            <a:lstStyle/>
            <a:p>
              <a:pPr algn="ctr" rtl="0">
                <a:spcBef>
                  <a:spcPts val="0"/>
                </a:spcBef>
                <a:spcAft>
                  <a:spcPts val="0"/>
                </a:spcAft>
              </a:pPr>
              <a:r>
                <a:rPr lang="en-US" sz="1800" b="0" i="0" u="none" strike="noStrike">
                  <a:solidFill>
                    <a:srgbClr val="000000"/>
                  </a:solidFill>
                  <a:effectLst/>
                  <a:latin typeface="Arial" panose="020B0604020202020204" pitchFamily="34" charset="0"/>
                </a:rPr>
                <a:t>Co-creation and co-production of Knowledge and delivery with local partners and communities.</a:t>
              </a:r>
              <a:endParaRPr lang="en-US" b="0">
                <a:effectLst/>
              </a:endParaRPr>
            </a:p>
          </p:txBody>
        </p:sp>
        <p:graphicFrame>
          <p:nvGraphicFramePr>
            <p:cNvPr id="4104" name="TextBox 3">
              <a:extLst>
                <a:ext uri="{FF2B5EF4-FFF2-40B4-BE49-F238E27FC236}">
                  <a16:creationId xmlns:a16="http://schemas.microsoft.com/office/drawing/2014/main" id="{33AE124C-D21C-9E02-889B-9B6548DB6D2D}"/>
                </a:ext>
              </a:extLst>
            </p:cNvPr>
            <p:cNvGraphicFramePr/>
            <p:nvPr>
              <p:extLst>
                <p:ext uri="{D42A27DB-BD31-4B8C-83A1-F6EECF244321}">
                  <p14:modId xmlns:p14="http://schemas.microsoft.com/office/powerpoint/2010/main" val="554615640"/>
                </p:ext>
              </p:extLst>
            </p:nvPr>
          </p:nvGraphicFramePr>
          <p:xfrm>
            <a:off x="6334125" y="1533525"/>
            <a:ext cx="5610225" cy="356434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pSp>
      <p:sp>
        <p:nvSpPr>
          <p:cNvPr id="5" name="Slide Number Placeholder 4">
            <a:extLst>
              <a:ext uri="{FF2B5EF4-FFF2-40B4-BE49-F238E27FC236}">
                <a16:creationId xmlns:a16="http://schemas.microsoft.com/office/drawing/2014/main" id="{D84882B1-C225-2E21-6F81-0ACD5D8793D3}"/>
              </a:ext>
            </a:extLst>
          </p:cNvPr>
          <p:cNvSpPr>
            <a:spLocks noGrp="1"/>
          </p:cNvSpPr>
          <p:nvPr>
            <p:ph type="sldNum" sz="quarter" idx="12"/>
          </p:nvPr>
        </p:nvSpPr>
        <p:spPr/>
        <p:txBody>
          <a:bodyPr/>
          <a:lstStyle/>
          <a:p>
            <a:fld id="{0BA96C67-F7CE-4591-85A6-C546DD0D806A}" type="slidenum">
              <a:rPr lang="en-US" smtClean="0"/>
              <a:t>3</a:t>
            </a:fld>
            <a:endParaRPr lang="en-US"/>
          </a:p>
        </p:txBody>
      </p:sp>
    </p:spTree>
    <p:custDataLst>
      <p:tags r:id="rId1"/>
    </p:custDataLst>
    <p:extLst>
      <p:ext uri="{BB962C8B-B14F-4D97-AF65-F5344CB8AC3E}">
        <p14:creationId xmlns:p14="http://schemas.microsoft.com/office/powerpoint/2010/main" val="3006895378"/>
      </p:ext>
    </p:extLst>
  </p:cSld>
  <p:clrMapOvr>
    <a:masterClrMapping/>
  </p:clrMapOvr>
  <mc:AlternateContent xmlns:mc="http://schemas.openxmlformats.org/markup-compatibility/2006" xmlns:p14="http://schemas.microsoft.com/office/powerpoint/2010/main">
    <mc:Choice Requires="p14">
      <p:transition spd="slow" p14:dur="2000" advTm="1055"/>
    </mc:Choice>
    <mc:Fallback xmlns="">
      <p:transition spd="slow" advTm="105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034AB6-55FE-F977-976C-36EEF8AD3CDA}"/>
              </a:ext>
            </a:extLst>
          </p:cNvPr>
          <p:cNvSpPr>
            <a:spLocks noGrp="1"/>
          </p:cNvSpPr>
          <p:nvPr>
            <p:ph type="title"/>
          </p:nvPr>
        </p:nvSpPr>
        <p:spPr>
          <a:xfrm>
            <a:off x="0" y="0"/>
            <a:ext cx="12192000" cy="506027"/>
          </a:xfrm>
          <a:solidFill>
            <a:schemeClr val="accent1">
              <a:lumMod val="75000"/>
            </a:schemeClr>
          </a:solidFill>
        </p:spPr>
        <p:txBody>
          <a:bodyPr>
            <a:noAutofit/>
          </a:bodyPr>
          <a:lstStyle/>
          <a:p>
            <a:pPr algn="ctr"/>
            <a:r>
              <a:rPr lang="en-US" sz="3200" b="1" dirty="0"/>
              <a:t> </a:t>
            </a:r>
            <a:r>
              <a:rPr lang="en-US" sz="3200" b="1" kern="1200" dirty="0">
                <a:solidFill>
                  <a:schemeClr val="tx1"/>
                </a:solidFill>
                <a:latin typeface="+mj-lt"/>
                <a:ea typeface="+mj-ea"/>
                <a:cs typeface="+mj-cs"/>
              </a:rPr>
              <a:t> </a:t>
            </a:r>
            <a:r>
              <a:rPr lang="en-US" sz="3200" b="1" kern="1200" dirty="0">
                <a:solidFill>
                  <a:schemeClr val="bg1"/>
                </a:solidFill>
                <a:latin typeface="+mj-lt"/>
                <a:ea typeface="+mj-ea"/>
                <a:cs typeface="+mj-cs"/>
              </a:rPr>
              <a:t>Our SMART Approach</a:t>
            </a:r>
            <a:endParaRPr lang="en-US" sz="3200" b="1" dirty="0">
              <a:solidFill>
                <a:schemeClr val="bg1"/>
              </a:solidFill>
            </a:endParaRPr>
          </a:p>
        </p:txBody>
      </p:sp>
      <p:pic>
        <p:nvPicPr>
          <p:cNvPr id="5" name="Picture 4" descr="Diagram&#10;&#10;Description automatically generated">
            <a:extLst>
              <a:ext uri="{FF2B5EF4-FFF2-40B4-BE49-F238E27FC236}">
                <a16:creationId xmlns:a16="http://schemas.microsoft.com/office/drawing/2014/main" id="{83F8E0E0-E1AC-CF77-9932-9A099B9642FD}"/>
              </a:ext>
            </a:extLst>
          </p:cNvPr>
          <p:cNvPicPr>
            <a:picLocks noChangeAspect="1"/>
          </p:cNvPicPr>
          <p:nvPr/>
        </p:nvPicPr>
        <p:blipFill>
          <a:blip r:embed="rId3"/>
          <a:stretch>
            <a:fillRect/>
          </a:stretch>
        </p:blipFill>
        <p:spPr>
          <a:xfrm>
            <a:off x="1765268" y="525812"/>
            <a:ext cx="9035143" cy="5758566"/>
          </a:xfrm>
          <a:prstGeom prst="rect">
            <a:avLst/>
          </a:prstGeom>
        </p:spPr>
      </p:pic>
      <p:sp>
        <p:nvSpPr>
          <p:cNvPr id="13" name="TextBox 12">
            <a:extLst>
              <a:ext uri="{FF2B5EF4-FFF2-40B4-BE49-F238E27FC236}">
                <a16:creationId xmlns:a16="http://schemas.microsoft.com/office/drawing/2014/main" id="{7CAD3BC1-7986-54CE-F13C-E90498459F48}"/>
              </a:ext>
            </a:extLst>
          </p:cNvPr>
          <p:cNvSpPr txBox="1"/>
          <p:nvPr/>
        </p:nvSpPr>
        <p:spPr>
          <a:xfrm>
            <a:off x="94268" y="6011399"/>
            <a:ext cx="12097732" cy="614103"/>
          </a:xfrm>
          <a:prstGeom prst="rect">
            <a:avLst/>
          </a:prstGeom>
        </p:spPr>
        <p:txBody>
          <a:bodyPr vert="horz" lIns="91440" tIns="45720" rIns="91440" bIns="45720" rtlCol="0" anchor="ctr">
            <a:normAutofit/>
          </a:bodyPr>
          <a:lstStyle/>
          <a:p>
            <a:pPr>
              <a:lnSpc>
                <a:spcPct val="90000"/>
              </a:lnSpc>
              <a:spcAft>
                <a:spcPts val="600"/>
              </a:spcAft>
            </a:pPr>
            <a:r>
              <a:rPr lang="en-US" sz="3200" b="1" u="sng" strike="noStrike" dirty="0">
                <a:latin typeface="Cambria" panose="02040503050406030204" pitchFamily="18" charset="0"/>
                <a:ea typeface="Cambria" panose="02040503050406030204" pitchFamily="18" charset="0"/>
              </a:rPr>
              <a:t>S</a:t>
            </a:r>
            <a:r>
              <a:rPr lang="en-US" sz="1700" b="1" i="0" u="none" strike="noStrike" dirty="0">
                <a:effectLst/>
                <a:latin typeface="Cambria" panose="02040503050406030204" pitchFamily="18" charset="0"/>
                <a:ea typeface="Cambria" panose="02040503050406030204" pitchFamily="18" charset="0"/>
              </a:rPr>
              <a:t>hared understanding, </a:t>
            </a:r>
            <a:r>
              <a:rPr lang="en-US" sz="3200" b="1" u="sng" strike="noStrike" dirty="0">
                <a:latin typeface="Cambria" panose="02040503050406030204" pitchFamily="18" charset="0"/>
                <a:ea typeface="Cambria" panose="02040503050406030204" pitchFamily="18" charset="0"/>
              </a:rPr>
              <a:t>M</a:t>
            </a:r>
            <a:r>
              <a:rPr lang="en-US" sz="1700" b="1" i="0" u="none" strike="noStrike" dirty="0">
                <a:effectLst/>
                <a:latin typeface="Cambria" panose="02040503050406030204" pitchFamily="18" charset="0"/>
                <a:ea typeface="Cambria" panose="02040503050406030204" pitchFamily="18" charset="0"/>
              </a:rPr>
              <a:t>onitoring , </a:t>
            </a:r>
            <a:r>
              <a:rPr lang="en-US" sz="3200" b="1" i="0" u="sng" dirty="0">
                <a:effectLst/>
                <a:latin typeface="Cambria" panose="02040503050406030204" pitchFamily="18" charset="0"/>
                <a:ea typeface="Cambria" panose="02040503050406030204" pitchFamily="18" charset="0"/>
              </a:rPr>
              <a:t>A</a:t>
            </a:r>
            <a:r>
              <a:rPr lang="en-US" sz="1700" b="1" i="0" u="none" strike="noStrike" dirty="0">
                <a:effectLst/>
                <a:latin typeface="Cambria" panose="02040503050406030204" pitchFamily="18" charset="0"/>
                <a:ea typeface="Cambria" panose="02040503050406030204" pitchFamily="18" charset="0"/>
              </a:rPr>
              <a:t>wareness of the associated risks for preplanning </a:t>
            </a:r>
            <a:r>
              <a:rPr lang="en-US" sz="3200" b="1" i="0" u="sng" dirty="0">
                <a:effectLst/>
                <a:latin typeface="Cambria" panose="02040503050406030204" pitchFamily="18" charset="0"/>
                <a:ea typeface="Cambria" panose="02040503050406030204" pitchFamily="18" charset="0"/>
              </a:rPr>
              <a:t>R</a:t>
            </a:r>
            <a:r>
              <a:rPr lang="en-US" sz="1700" b="1" i="0" u="none" strike="noStrike" dirty="0">
                <a:effectLst/>
                <a:latin typeface="Cambria" panose="02040503050406030204" pitchFamily="18" charset="0"/>
                <a:ea typeface="Cambria" panose="02040503050406030204" pitchFamily="18" charset="0"/>
              </a:rPr>
              <a:t>esponse actions on </a:t>
            </a:r>
            <a:r>
              <a:rPr lang="en-US" sz="3200" b="1" u="sng" strike="noStrike" dirty="0">
                <a:latin typeface="Cambria" panose="02040503050406030204" pitchFamily="18" charset="0"/>
                <a:ea typeface="Cambria" panose="02040503050406030204" pitchFamily="18" charset="0"/>
              </a:rPr>
              <a:t>T</a:t>
            </a:r>
            <a:r>
              <a:rPr lang="en-US" sz="1700" b="1" i="0" u="none" strike="noStrike" dirty="0">
                <a:effectLst/>
                <a:latin typeface="Cambria" panose="02040503050406030204" pitchFamily="18" charset="0"/>
                <a:ea typeface="Cambria" panose="02040503050406030204" pitchFamily="18" charset="0"/>
              </a:rPr>
              <a:t>ime</a:t>
            </a:r>
            <a:endParaRPr lang="en-US" sz="1700" b="1" dirty="0">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48BF2051-6362-4E4A-8DAE-75B3B588C61B}"/>
              </a:ext>
            </a:extLst>
          </p:cNvPr>
          <p:cNvSpPr txBox="1"/>
          <p:nvPr/>
        </p:nvSpPr>
        <p:spPr>
          <a:xfrm>
            <a:off x="9689224" y="6503276"/>
            <a:ext cx="238125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00" i="1">
                <a:solidFill>
                  <a:srgbClr val="C00000"/>
                </a:solidFill>
                <a:latin typeface="Consolas"/>
                <a:cs typeface="Calibri"/>
              </a:rPr>
              <a:t>Yasmin. T et.al., 2023</a:t>
            </a:r>
            <a:endParaRPr lang="en-US" sz="1000" i="1">
              <a:latin typeface="Consolas"/>
              <a:cs typeface="Calibri" panose="020F0502020204030204"/>
            </a:endParaRPr>
          </a:p>
        </p:txBody>
      </p:sp>
      <p:sp>
        <p:nvSpPr>
          <p:cNvPr id="4" name="Slide Number Placeholder 3">
            <a:extLst>
              <a:ext uri="{FF2B5EF4-FFF2-40B4-BE49-F238E27FC236}">
                <a16:creationId xmlns:a16="http://schemas.microsoft.com/office/drawing/2014/main" id="{412AFB4C-7E70-22F7-9B22-772B283A400B}"/>
              </a:ext>
            </a:extLst>
          </p:cNvPr>
          <p:cNvSpPr>
            <a:spLocks noGrp="1"/>
          </p:cNvSpPr>
          <p:nvPr>
            <p:ph type="sldNum" sz="quarter" idx="12"/>
          </p:nvPr>
        </p:nvSpPr>
        <p:spPr/>
        <p:txBody>
          <a:bodyPr/>
          <a:lstStyle/>
          <a:p>
            <a:fld id="{0BA96C67-F7CE-4591-85A6-C546DD0D806A}" type="slidenum">
              <a:rPr lang="en-US" smtClean="0"/>
              <a:t>4</a:t>
            </a:fld>
            <a:endParaRPr lang="en-US"/>
          </a:p>
        </p:txBody>
      </p:sp>
    </p:spTree>
    <p:extLst>
      <p:ext uri="{BB962C8B-B14F-4D97-AF65-F5344CB8AC3E}">
        <p14:creationId xmlns:p14="http://schemas.microsoft.com/office/powerpoint/2010/main" val="1042552552"/>
      </p:ext>
    </p:extLst>
  </p:cSld>
  <p:clrMapOvr>
    <a:masterClrMapping/>
  </p:clrMapOvr>
  <mc:AlternateContent xmlns:mc="http://schemas.openxmlformats.org/markup-compatibility/2006" xmlns:p14="http://schemas.microsoft.com/office/powerpoint/2010/main">
    <mc:Choice Requires="p14">
      <p:transition spd="slow" p14:dur="2000" advTm="282"/>
    </mc:Choice>
    <mc:Fallback xmlns="">
      <p:transition spd="slow" advTm="282"/>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034AB6-55FE-F977-976C-36EEF8AD3CDA}"/>
              </a:ext>
            </a:extLst>
          </p:cNvPr>
          <p:cNvSpPr>
            <a:spLocks noGrp="1"/>
          </p:cNvSpPr>
          <p:nvPr>
            <p:ph type="title"/>
          </p:nvPr>
        </p:nvSpPr>
        <p:spPr>
          <a:xfrm>
            <a:off x="0" y="0"/>
            <a:ext cx="12192000" cy="506027"/>
          </a:xfrm>
          <a:solidFill>
            <a:schemeClr val="accent1">
              <a:lumMod val="75000"/>
            </a:schemeClr>
          </a:solidFill>
        </p:spPr>
        <p:txBody>
          <a:bodyPr>
            <a:noAutofit/>
          </a:bodyPr>
          <a:lstStyle/>
          <a:p>
            <a:pPr algn="ctr"/>
            <a:r>
              <a:rPr lang="en-US" sz="3200" b="1" dirty="0">
                <a:solidFill>
                  <a:schemeClr val="bg1"/>
                </a:solidFill>
              </a:rPr>
              <a:t> Case Study : </a:t>
            </a:r>
            <a:r>
              <a:rPr lang="en-US" sz="3200" b="1" dirty="0" err="1">
                <a:solidFill>
                  <a:schemeClr val="bg1"/>
                </a:solidFill>
              </a:rPr>
              <a:t>Bindal</a:t>
            </a:r>
            <a:r>
              <a:rPr lang="en-US" sz="3200" b="1" dirty="0">
                <a:solidFill>
                  <a:schemeClr val="bg1"/>
                </a:solidFill>
              </a:rPr>
              <a:t> River</a:t>
            </a:r>
          </a:p>
        </p:txBody>
      </p:sp>
      <p:sp>
        <p:nvSpPr>
          <p:cNvPr id="8" name="TextBox 7">
            <a:extLst>
              <a:ext uri="{FF2B5EF4-FFF2-40B4-BE49-F238E27FC236}">
                <a16:creationId xmlns:a16="http://schemas.microsoft.com/office/drawing/2014/main" id="{1C01428E-AE39-707A-042C-238BB1ADD609}"/>
              </a:ext>
            </a:extLst>
          </p:cNvPr>
          <p:cNvSpPr txBox="1"/>
          <p:nvPr/>
        </p:nvSpPr>
        <p:spPr>
          <a:xfrm flipH="1">
            <a:off x="3657604" y="6103260"/>
            <a:ext cx="4876792" cy="660746"/>
          </a:xfrm>
          <a:prstGeom prst="rect">
            <a:avLst/>
          </a:prstGeom>
          <a:noFill/>
          <a:ln>
            <a:solidFill>
              <a:schemeClr val="tx1"/>
            </a:solidFill>
          </a:ln>
        </p:spPr>
        <p:txBody>
          <a:bodyPr wrap="square" rtlCol="0">
            <a:spAutoFit/>
          </a:bodyPr>
          <a:lstStyle/>
          <a:p>
            <a:pPr marL="285750" indent="-285750" algn="ctr">
              <a:buFont typeface="Arial" panose="020B0604020202020204" pitchFamily="34" charset="0"/>
              <a:buChar char="•"/>
            </a:pPr>
            <a:r>
              <a:rPr lang="en-US" dirty="0">
                <a:latin typeface="Cambria" panose="02040503050406030204" pitchFamily="18" charset="0"/>
                <a:ea typeface="Cambria" panose="02040503050406030204" pitchFamily="18" charset="0"/>
              </a:rPr>
              <a:t>Location: Dehradun, Uttarakhand</a:t>
            </a:r>
          </a:p>
          <a:p>
            <a:pPr marL="285750" indent="-285750" algn="ctr">
              <a:buFont typeface="Arial" panose="020B0604020202020204" pitchFamily="34" charset="0"/>
              <a:buChar char="•"/>
            </a:pPr>
            <a:r>
              <a:rPr lang="en-US" dirty="0">
                <a:latin typeface="Cambria" panose="02040503050406030204" pitchFamily="18" charset="0"/>
                <a:ea typeface="Cambria" panose="02040503050406030204" pitchFamily="18" charset="0"/>
              </a:rPr>
              <a:t>Watershed Area: 45 sq.km</a:t>
            </a:r>
          </a:p>
        </p:txBody>
      </p:sp>
      <p:pic>
        <p:nvPicPr>
          <p:cNvPr id="16" name="Picture 15" descr="Map&#10;&#10;Description automatically generated">
            <a:extLst>
              <a:ext uri="{FF2B5EF4-FFF2-40B4-BE49-F238E27FC236}">
                <a16:creationId xmlns:a16="http://schemas.microsoft.com/office/drawing/2014/main" id="{91EB8D0D-0A9F-A652-2640-B9CD629703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5036" y="522523"/>
            <a:ext cx="4325135" cy="5580737"/>
          </a:xfrm>
          <a:prstGeom prst="rect">
            <a:avLst/>
          </a:prstGeom>
        </p:spPr>
      </p:pic>
      <p:pic>
        <p:nvPicPr>
          <p:cNvPr id="11" name="Picture 10" descr="Map&#10;&#10;Description automatically generated">
            <a:extLst>
              <a:ext uri="{FF2B5EF4-FFF2-40B4-BE49-F238E27FC236}">
                <a16:creationId xmlns:a16="http://schemas.microsoft.com/office/drawing/2014/main" id="{79F170B3-092A-CFAE-4FFA-C80E6B64BA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14650" y="600365"/>
            <a:ext cx="4239491" cy="5486399"/>
          </a:xfrm>
          <a:prstGeom prst="rect">
            <a:avLst/>
          </a:prstGeom>
          <a:ln>
            <a:noFill/>
          </a:ln>
        </p:spPr>
      </p:pic>
      <p:sp>
        <p:nvSpPr>
          <p:cNvPr id="13" name="Slide Number Placeholder 12">
            <a:extLst>
              <a:ext uri="{FF2B5EF4-FFF2-40B4-BE49-F238E27FC236}">
                <a16:creationId xmlns:a16="http://schemas.microsoft.com/office/drawing/2014/main" id="{D183B13C-F164-28F2-371C-CB174C0FBCF4}"/>
              </a:ext>
            </a:extLst>
          </p:cNvPr>
          <p:cNvSpPr>
            <a:spLocks noGrp="1"/>
          </p:cNvSpPr>
          <p:nvPr>
            <p:ph type="sldNum" sz="quarter" idx="12"/>
          </p:nvPr>
        </p:nvSpPr>
        <p:spPr/>
        <p:txBody>
          <a:bodyPr/>
          <a:lstStyle/>
          <a:p>
            <a:fld id="{0BA96C67-F7CE-4591-85A6-C546DD0D806A}" type="slidenum">
              <a:rPr lang="en-US" smtClean="0"/>
              <a:t>5</a:t>
            </a:fld>
            <a:endParaRPr lang="en-US"/>
          </a:p>
        </p:txBody>
      </p:sp>
    </p:spTree>
    <p:extLst>
      <p:ext uri="{BB962C8B-B14F-4D97-AF65-F5344CB8AC3E}">
        <p14:creationId xmlns:p14="http://schemas.microsoft.com/office/powerpoint/2010/main" val="656520607"/>
      </p:ext>
    </p:extLst>
  </p:cSld>
  <p:clrMapOvr>
    <a:masterClrMapping/>
  </p:clrMapOvr>
  <mc:AlternateContent xmlns:mc="http://schemas.openxmlformats.org/markup-compatibility/2006" xmlns:p14="http://schemas.microsoft.com/office/powerpoint/2010/main">
    <mc:Choice Requires="p14">
      <p:transition spd="slow" p14:dur="2000" advTm="820"/>
    </mc:Choice>
    <mc:Fallback xmlns="">
      <p:transition spd="slow" advTm="820"/>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034AB6-55FE-F977-976C-36EEF8AD3CDA}"/>
              </a:ext>
            </a:extLst>
          </p:cNvPr>
          <p:cNvSpPr>
            <a:spLocks noGrp="1"/>
          </p:cNvSpPr>
          <p:nvPr>
            <p:ph type="title"/>
          </p:nvPr>
        </p:nvSpPr>
        <p:spPr>
          <a:xfrm>
            <a:off x="0" y="0"/>
            <a:ext cx="12192000" cy="506027"/>
          </a:xfrm>
          <a:solidFill>
            <a:schemeClr val="accent1">
              <a:lumMod val="75000"/>
            </a:schemeClr>
          </a:solidFill>
        </p:spPr>
        <p:txBody>
          <a:bodyPr>
            <a:noAutofit/>
          </a:bodyPr>
          <a:lstStyle/>
          <a:p>
            <a:pPr algn="ctr"/>
            <a:r>
              <a:rPr lang="en-US" sz="2500"/>
              <a:t> </a:t>
            </a:r>
            <a:r>
              <a:rPr lang="en-US" sz="2500" b="1" err="1">
                <a:solidFill>
                  <a:schemeClr val="bg1"/>
                </a:solidFill>
              </a:rPr>
              <a:t>Bindal</a:t>
            </a:r>
            <a:r>
              <a:rPr lang="en-US" sz="2500" b="1">
                <a:solidFill>
                  <a:schemeClr val="bg1"/>
                </a:solidFill>
              </a:rPr>
              <a:t> River</a:t>
            </a:r>
          </a:p>
        </p:txBody>
      </p:sp>
      <p:grpSp>
        <p:nvGrpSpPr>
          <p:cNvPr id="10" name="Group 9">
            <a:extLst>
              <a:ext uri="{FF2B5EF4-FFF2-40B4-BE49-F238E27FC236}">
                <a16:creationId xmlns:a16="http://schemas.microsoft.com/office/drawing/2014/main" id="{B856BA4D-DB40-A84B-7195-104BA0BDB382}"/>
              </a:ext>
            </a:extLst>
          </p:cNvPr>
          <p:cNvGrpSpPr/>
          <p:nvPr/>
        </p:nvGrpSpPr>
        <p:grpSpPr>
          <a:xfrm>
            <a:off x="-224489" y="793106"/>
            <a:ext cx="12379639" cy="2083375"/>
            <a:chOff x="-224489" y="793106"/>
            <a:chExt cx="12379639" cy="2083375"/>
          </a:xfrm>
        </p:grpSpPr>
        <p:sp>
          <p:nvSpPr>
            <p:cNvPr id="3" name="TextBox 2">
              <a:extLst>
                <a:ext uri="{FF2B5EF4-FFF2-40B4-BE49-F238E27FC236}">
                  <a16:creationId xmlns:a16="http://schemas.microsoft.com/office/drawing/2014/main" id="{29E60AF8-D498-CF82-BECC-4B7622F6B4EC}"/>
                </a:ext>
              </a:extLst>
            </p:cNvPr>
            <p:cNvSpPr txBox="1"/>
            <p:nvPr/>
          </p:nvSpPr>
          <p:spPr>
            <a:xfrm>
              <a:off x="-224489" y="1117025"/>
              <a:ext cx="8927791" cy="1759456"/>
            </a:xfrm>
            <a:prstGeom prst="rect">
              <a:avLst/>
            </a:prstGeom>
            <a:noFill/>
          </p:spPr>
          <p:txBody>
            <a:bodyPr wrap="square" lIns="91440" tIns="45720" rIns="91440" bIns="45720" rtlCol="0" anchor="t">
              <a:spAutoFit/>
            </a:bodyPr>
            <a:lstStyle/>
            <a:p>
              <a:pPr marL="628650" indent="-342900">
                <a:spcBef>
                  <a:spcPts val="1000"/>
                </a:spcBef>
                <a:buFont typeface="Arial"/>
                <a:buChar char="•"/>
              </a:pPr>
              <a:r>
                <a:rPr lang="en-US" sz="2500" dirty="0"/>
                <a:t>Originates </a:t>
              </a:r>
              <a:r>
                <a:rPr lang="en-US" sz="2500" dirty="0">
                  <a:solidFill>
                    <a:srgbClr val="000000"/>
                  </a:solidFill>
                </a:rPr>
                <a:t>in the foothills of Himalayas near Mussoorie,  </a:t>
              </a:r>
              <a:r>
                <a:rPr lang="en-US" sz="2500" b="1" dirty="0" err="1">
                  <a:solidFill>
                    <a:srgbClr val="C00000"/>
                  </a:solidFill>
                </a:rPr>
                <a:t>Bindal</a:t>
              </a:r>
              <a:r>
                <a:rPr lang="en-US" sz="2500" dirty="0"/>
                <a:t> river flows through Dehradun - capital city of Uttarakhand. </a:t>
              </a:r>
              <a:endParaRPr lang="en-US" sz="2500" dirty="0">
                <a:ea typeface="+mn-lt"/>
                <a:cs typeface="+mn-lt"/>
              </a:endParaRPr>
            </a:p>
            <a:p>
              <a:pPr marL="628650" indent="-342900">
                <a:spcBef>
                  <a:spcPts val="1000"/>
                </a:spcBef>
                <a:buFont typeface="Arial"/>
                <a:buChar char="•"/>
              </a:pPr>
              <a:r>
                <a:rPr lang="en-US" sz="2500" dirty="0">
                  <a:ea typeface="+mn-lt"/>
                  <a:cs typeface="+mn-lt"/>
                </a:rPr>
                <a:t>It has significant elevation difference of 450m with an area of 44.4 km</a:t>
              </a:r>
              <a:r>
                <a:rPr lang="en-US" sz="2500" baseline="30000" dirty="0">
                  <a:ea typeface="+mn-lt"/>
                  <a:cs typeface="+mn-lt"/>
                </a:rPr>
                <a:t>2</a:t>
              </a:r>
              <a:endParaRPr lang="en-US" sz="2500" baseline="30000" dirty="0">
                <a:cs typeface="Calibri"/>
              </a:endParaRPr>
            </a:p>
          </p:txBody>
        </p:sp>
        <p:pic>
          <p:nvPicPr>
            <p:cNvPr id="6" name="Picture 5">
              <a:extLst>
                <a:ext uri="{FF2B5EF4-FFF2-40B4-BE49-F238E27FC236}">
                  <a16:creationId xmlns:a16="http://schemas.microsoft.com/office/drawing/2014/main" id="{261EF1A6-4D38-7D13-FFF0-E14ADCBC9F8C}"/>
                </a:ext>
              </a:extLst>
            </p:cNvPr>
            <p:cNvPicPr>
              <a:picLocks noChangeAspect="1"/>
            </p:cNvPicPr>
            <p:nvPr/>
          </p:nvPicPr>
          <p:blipFill rotWithShape="1">
            <a:blip r:embed="rId4"/>
            <a:srcRect l="3534" t="5674" r="1767"/>
            <a:stretch/>
          </p:blipFill>
          <p:spPr>
            <a:xfrm>
              <a:off x="8610600" y="793106"/>
              <a:ext cx="3544550" cy="1761252"/>
            </a:xfrm>
            <a:prstGeom prst="rect">
              <a:avLst/>
            </a:prstGeom>
          </p:spPr>
        </p:pic>
      </p:grpSp>
      <p:sp>
        <p:nvSpPr>
          <p:cNvPr id="7" name="TextBox 6">
            <a:extLst>
              <a:ext uri="{FF2B5EF4-FFF2-40B4-BE49-F238E27FC236}">
                <a16:creationId xmlns:a16="http://schemas.microsoft.com/office/drawing/2014/main" id="{D6865E63-05F8-8A22-7075-F3DD28DE2B12}"/>
              </a:ext>
            </a:extLst>
          </p:cNvPr>
          <p:cNvSpPr txBox="1"/>
          <p:nvPr/>
        </p:nvSpPr>
        <p:spPr>
          <a:xfrm>
            <a:off x="-170826" y="3070321"/>
            <a:ext cx="12201170" cy="1759456"/>
          </a:xfrm>
          <a:prstGeom prst="rect">
            <a:avLst/>
          </a:prstGeom>
          <a:noFill/>
        </p:spPr>
        <p:txBody>
          <a:bodyPr wrap="square" lIns="91440" tIns="45720" rIns="91440" bIns="45720" rtlCol="0" anchor="t">
            <a:spAutoFit/>
          </a:bodyPr>
          <a:lstStyle/>
          <a:p>
            <a:pPr marL="628650" indent="-342900">
              <a:spcBef>
                <a:spcPts val="1000"/>
              </a:spcBef>
              <a:buFont typeface="Arial"/>
              <a:buChar char="•"/>
            </a:pPr>
            <a:r>
              <a:rPr lang="en-US" sz="2500" dirty="0">
                <a:ea typeface="+mn-lt"/>
                <a:cs typeface="+mn-lt"/>
              </a:rPr>
              <a:t>Due to high intensity rainfall events in hilly terrain and steep slopes, headwater streams cause flash floods downstream during monsoon (June-Sept)</a:t>
            </a:r>
          </a:p>
          <a:p>
            <a:pPr marL="628650" indent="-342900">
              <a:spcBef>
                <a:spcPts val="1000"/>
              </a:spcBef>
              <a:buFont typeface="Arial"/>
              <a:buChar char="•"/>
            </a:pPr>
            <a:r>
              <a:rPr lang="en-US" sz="2500" dirty="0">
                <a:ea typeface="+mn-lt"/>
                <a:cs typeface="+mn-lt"/>
              </a:rPr>
              <a:t>Increased encroachment and unplanned urban settlements along riverbanks expose the financially distressed communities to elevated risk of floods </a:t>
            </a:r>
          </a:p>
        </p:txBody>
      </p:sp>
      <p:sp>
        <p:nvSpPr>
          <p:cNvPr id="8" name="TextBox 7">
            <a:extLst>
              <a:ext uri="{FF2B5EF4-FFF2-40B4-BE49-F238E27FC236}">
                <a16:creationId xmlns:a16="http://schemas.microsoft.com/office/drawing/2014/main" id="{BDDB6AF3-CA45-EC4B-0BC8-4C3E6D71D605}"/>
              </a:ext>
            </a:extLst>
          </p:cNvPr>
          <p:cNvSpPr txBox="1"/>
          <p:nvPr/>
        </p:nvSpPr>
        <p:spPr>
          <a:xfrm>
            <a:off x="-8586" y="5153696"/>
            <a:ext cx="12241368" cy="4770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500" b="1" dirty="0">
                <a:cs typeface="Arial"/>
              </a:rPr>
              <a:t> A reliable warning system is required for better preparedness for flood hazards​</a:t>
            </a:r>
            <a:endParaRPr lang="en-US" sz="2500" b="1" dirty="0">
              <a:cs typeface="Calibri" panose="020F0502020204030204"/>
            </a:endParaRPr>
          </a:p>
        </p:txBody>
      </p:sp>
      <p:sp>
        <p:nvSpPr>
          <p:cNvPr id="9" name="Slide Number Placeholder 8">
            <a:extLst>
              <a:ext uri="{FF2B5EF4-FFF2-40B4-BE49-F238E27FC236}">
                <a16:creationId xmlns:a16="http://schemas.microsoft.com/office/drawing/2014/main" id="{2999AEED-66DB-D03F-CF4F-873C7A4B93D9}"/>
              </a:ext>
            </a:extLst>
          </p:cNvPr>
          <p:cNvSpPr>
            <a:spLocks noGrp="1"/>
          </p:cNvSpPr>
          <p:nvPr>
            <p:ph type="sldNum" sz="quarter" idx="12"/>
          </p:nvPr>
        </p:nvSpPr>
        <p:spPr/>
        <p:txBody>
          <a:bodyPr/>
          <a:lstStyle/>
          <a:p>
            <a:fld id="{0BA96C67-F7CE-4591-85A6-C546DD0D806A}" type="slidenum">
              <a:rPr lang="en-US" smtClean="0"/>
              <a:t>6</a:t>
            </a:fld>
            <a:endParaRPr lang="en-US"/>
          </a:p>
        </p:txBody>
      </p:sp>
    </p:spTree>
    <p:custDataLst>
      <p:tags r:id="rId1"/>
    </p:custDataLst>
    <p:extLst>
      <p:ext uri="{BB962C8B-B14F-4D97-AF65-F5344CB8AC3E}">
        <p14:creationId xmlns:p14="http://schemas.microsoft.com/office/powerpoint/2010/main" val="1847879095"/>
      </p:ext>
    </p:extLst>
  </p:cSld>
  <p:clrMapOvr>
    <a:masterClrMapping/>
  </p:clrMapOvr>
  <mc:AlternateContent xmlns:mc="http://schemas.openxmlformats.org/markup-compatibility/2006" xmlns:p14="http://schemas.microsoft.com/office/powerpoint/2010/main">
    <mc:Choice Requires="p14">
      <p:transition spd="slow" p14:dur="2000" advTm="1455"/>
    </mc:Choice>
    <mc:Fallback xmlns="">
      <p:transition spd="slow" advTm="145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52673E-ADA7-156F-80CD-80D9DFD1E6DB}"/>
              </a:ext>
            </a:extLst>
          </p:cNvPr>
          <p:cNvSpPr>
            <a:spLocks noGrp="1"/>
          </p:cNvSpPr>
          <p:nvPr>
            <p:ph type="title"/>
          </p:nvPr>
        </p:nvSpPr>
        <p:spPr>
          <a:xfrm>
            <a:off x="0" y="0"/>
            <a:ext cx="12192000" cy="496009"/>
          </a:xfrm>
          <a:solidFill>
            <a:schemeClr val="accent1">
              <a:lumMod val="75000"/>
            </a:schemeClr>
          </a:solidFill>
          <a:ln>
            <a:solidFill>
              <a:schemeClr val="accent1">
                <a:lumMod val="75000"/>
              </a:schemeClr>
            </a:solidFill>
          </a:ln>
        </p:spPr>
        <p:txBody>
          <a:bodyPr>
            <a:normAutofit fontScale="90000"/>
          </a:bodyPr>
          <a:lstStyle/>
          <a:p>
            <a:pPr algn="ctr"/>
            <a:r>
              <a:rPr lang="en-US" dirty="0">
                <a:cs typeface="Calibri Light"/>
              </a:rPr>
              <a:t> </a:t>
            </a:r>
            <a:r>
              <a:rPr lang="en-US" sz="3600" b="1" dirty="0">
                <a:solidFill>
                  <a:schemeClr val="bg1"/>
                </a:solidFill>
                <a:cs typeface="Calibri Light"/>
              </a:rPr>
              <a:t>Community Involvement </a:t>
            </a:r>
            <a:endParaRPr lang="en-US" sz="3600" b="1" dirty="0">
              <a:solidFill>
                <a:schemeClr val="bg1"/>
              </a:solidFill>
            </a:endParaRPr>
          </a:p>
        </p:txBody>
      </p:sp>
      <p:pic>
        <p:nvPicPr>
          <p:cNvPr id="6146" name="Picture 2">
            <a:extLst>
              <a:ext uri="{FF2B5EF4-FFF2-40B4-BE49-F238E27FC236}">
                <a16:creationId xmlns:a16="http://schemas.microsoft.com/office/drawing/2014/main" id="{3258E7C5-670C-8C47-A5EC-BD78E6785A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45094" y="4661192"/>
            <a:ext cx="2740999" cy="1748421"/>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a:extLst>
              <a:ext uri="{FF2B5EF4-FFF2-40B4-BE49-F238E27FC236}">
                <a16:creationId xmlns:a16="http://schemas.microsoft.com/office/drawing/2014/main" id="{C4DDC8C9-6BB9-EF63-5A75-D009126553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3386" y="4654557"/>
            <a:ext cx="3065977" cy="194639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A1E1602-FD0B-24B8-F8E7-3CF6FA81A340}"/>
              </a:ext>
            </a:extLst>
          </p:cNvPr>
          <p:cNvSpPr txBox="1"/>
          <p:nvPr/>
        </p:nvSpPr>
        <p:spPr>
          <a:xfrm>
            <a:off x="7416801" y="875525"/>
            <a:ext cx="3567708" cy="400110"/>
          </a:xfrm>
          <a:prstGeom prst="rect">
            <a:avLst/>
          </a:prstGeom>
          <a:noFill/>
        </p:spPr>
        <p:txBody>
          <a:bodyPr wrap="none" lIns="91440" tIns="45720" rIns="91440" bIns="45720" rtlCol="0" anchor="t">
            <a:spAutoFit/>
          </a:bodyPr>
          <a:lstStyle/>
          <a:p>
            <a:r>
              <a:rPr lang="en-US" sz="2000" b="1">
                <a:cs typeface="Calibri"/>
              </a:rPr>
              <a:t>Involving community helped us </a:t>
            </a:r>
          </a:p>
        </p:txBody>
      </p:sp>
      <p:grpSp>
        <p:nvGrpSpPr>
          <p:cNvPr id="10" name="Group 9">
            <a:extLst>
              <a:ext uri="{FF2B5EF4-FFF2-40B4-BE49-F238E27FC236}">
                <a16:creationId xmlns:a16="http://schemas.microsoft.com/office/drawing/2014/main" id="{157DB523-0625-3012-2278-12ED933E3E90}"/>
              </a:ext>
            </a:extLst>
          </p:cNvPr>
          <p:cNvGrpSpPr/>
          <p:nvPr/>
        </p:nvGrpSpPr>
        <p:grpSpPr>
          <a:xfrm>
            <a:off x="264460" y="1537557"/>
            <a:ext cx="2967087" cy="2474235"/>
            <a:chOff x="446614" y="954765"/>
            <a:chExt cx="2967087" cy="2474235"/>
          </a:xfrm>
        </p:grpSpPr>
        <p:pic>
          <p:nvPicPr>
            <p:cNvPr id="4" name="Picture 3">
              <a:extLst>
                <a:ext uri="{FF2B5EF4-FFF2-40B4-BE49-F238E27FC236}">
                  <a16:creationId xmlns:a16="http://schemas.microsoft.com/office/drawing/2014/main" id="{D06A5708-8B72-433D-81F3-2CAEAFE0C0AB}"/>
                </a:ext>
              </a:extLst>
            </p:cNvPr>
            <p:cNvPicPr>
              <a:picLocks noChangeAspect="1"/>
            </p:cNvPicPr>
            <p:nvPr/>
          </p:nvPicPr>
          <p:blipFill>
            <a:blip r:embed="rId5"/>
            <a:stretch>
              <a:fillRect/>
            </a:stretch>
          </p:blipFill>
          <p:spPr>
            <a:xfrm>
              <a:off x="816422" y="954765"/>
              <a:ext cx="2143125" cy="2143125"/>
            </a:xfrm>
            <a:prstGeom prst="rect">
              <a:avLst/>
            </a:prstGeom>
          </p:spPr>
        </p:pic>
        <p:sp>
          <p:nvSpPr>
            <p:cNvPr id="9" name="TextBox 8">
              <a:extLst>
                <a:ext uri="{FF2B5EF4-FFF2-40B4-BE49-F238E27FC236}">
                  <a16:creationId xmlns:a16="http://schemas.microsoft.com/office/drawing/2014/main" id="{4B7241E7-AC46-5735-5949-CF1AAFEC8F60}"/>
                </a:ext>
              </a:extLst>
            </p:cNvPr>
            <p:cNvSpPr txBox="1"/>
            <p:nvPr/>
          </p:nvSpPr>
          <p:spPr>
            <a:xfrm>
              <a:off x="446614" y="3059668"/>
              <a:ext cx="2967087" cy="369332"/>
            </a:xfrm>
            <a:prstGeom prst="rect">
              <a:avLst/>
            </a:prstGeom>
            <a:noFill/>
          </p:spPr>
          <p:txBody>
            <a:bodyPr wrap="square">
              <a:spAutoFit/>
            </a:bodyPr>
            <a:lstStyle/>
            <a:p>
              <a:r>
                <a:rPr lang="en-US" b="1" i="0">
                  <a:solidFill>
                    <a:schemeClr val="accent2">
                      <a:lumMod val="75000"/>
                    </a:schemeClr>
                  </a:solidFill>
                  <a:effectLst/>
                </a:rPr>
                <a:t>Participatory Rural </a:t>
              </a:r>
              <a:r>
                <a:rPr lang="en-US" b="1">
                  <a:solidFill>
                    <a:schemeClr val="accent2">
                      <a:lumMod val="75000"/>
                    </a:schemeClr>
                  </a:solidFill>
                </a:rPr>
                <a:t>A</a:t>
              </a:r>
              <a:r>
                <a:rPr lang="en-US" b="1" i="0">
                  <a:solidFill>
                    <a:schemeClr val="accent2">
                      <a:lumMod val="75000"/>
                    </a:schemeClr>
                  </a:solidFill>
                  <a:effectLst/>
                </a:rPr>
                <a:t>ppraisal</a:t>
              </a:r>
              <a:endParaRPr lang="en-US" b="1">
                <a:solidFill>
                  <a:schemeClr val="accent2">
                    <a:lumMod val="75000"/>
                  </a:schemeClr>
                </a:solidFill>
              </a:endParaRPr>
            </a:p>
          </p:txBody>
        </p:sp>
      </p:grpSp>
      <p:sp>
        <p:nvSpPr>
          <p:cNvPr id="12" name="TextBox 11">
            <a:extLst>
              <a:ext uri="{FF2B5EF4-FFF2-40B4-BE49-F238E27FC236}">
                <a16:creationId xmlns:a16="http://schemas.microsoft.com/office/drawing/2014/main" id="{3AB12303-BEAB-61C8-9E31-953C0C8AF0BA}"/>
              </a:ext>
            </a:extLst>
          </p:cNvPr>
          <p:cNvSpPr txBox="1"/>
          <p:nvPr/>
        </p:nvSpPr>
        <p:spPr>
          <a:xfrm>
            <a:off x="371325" y="506814"/>
            <a:ext cx="6160168" cy="590931"/>
          </a:xfrm>
          <a:prstGeom prst="rect">
            <a:avLst/>
          </a:prstGeom>
          <a:noFill/>
        </p:spPr>
        <p:txBody>
          <a:bodyPr wrap="square">
            <a:spAutoFit/>
          </a:bodyPr>
          <a:lstStyle/>
          <a:p>
            <a:pPr>
              <a:lnSpc>
                <a:spcPct val="90000"/>
              </a:lnSpc>
              <a:spcAft>
                <a:spcPts val="600"/>
              </a:spcAft>
            </a:pPr>
            <a:r>
              <a:rPr lang="en-US" sz="3600" b="1" i="0">
                <a:solidFill>
                  <a:srgbClr val="C00000"/>
                </a:solidFill>
                <a:effectLst/>
              </a:rPr>
              <a:t>S</a:t>
            </a:r>
            <a:r>
              <a:rPr lang="en-US" sz="3200" b="1" i="0">
                <a:effectLst/>
              </a:rPr>
              <a:t>hared understanding of the risks</a:t>
            </a:r>
            <a:endParaRPr lang="en-US" sz="3200" b="1">
              <a:cs typeface="Calibri" panose="020F0502020204030204"/>
            </a:endParaRPr>
          </a:p>
        </p:txBody>
      </p:sp>
      <p:pic>
        <p:nvPicPr>
          <p:cNvPr id="6150" name="Picture 6">
            <a:extLst>
              <a:ext uri="{FF2B5EF4-FFF2-40B4-BE49-F238E27FC236}">
                <a16:creationId xmlns:a16="http://schemas.microsoft.com/office/drawing/2014/main" id="{2BA84146-C134-4ACF-2B12-879F69E2B6D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9138" y="4661191"/>
            <a:ext cx="3587786" cy="1946397"/>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EC0FFC42-09A6-EB74-E806-446205DA364E}"/>
              </a:ext>
            </a:extLst>
          </p:cNvPr>
          <p:cNvGrpSpPr/>
          <p:nvPr/>
        </p:nvGrpSpPr>
        <p:grpSpPr>
          <a:xfrm>
            <a:off x="3121247" y="1589753"/>
            <a:ext cx="2656402" cy="2431175"/>
            <a:chOff x="3721322" y="1665953"/>
            <a:chExt cx="2656402" cy="2431175"/>
          </a:xfrm>
        </p:grpSpPr>
        <p:pic>
          <p:nvPicPr>
            <p:cNvPr id="13" name="Picture 12">
              <a:extLst>
                <a:ext uri="{FF2B5EF4-FFF2-40B4-BE49-F238E27FC236}">
                  <a16:creationId xmlns:a16="http://schemas.microsoft.com/office/drawing/2014/main" id="{FC4F4980-C14E-8C2D-79CF-F27B0504322F}"/>
                </a:ext>
              </a:extLst>
            </p:cNvPr>
            <p:cNvPicPr>
              <a:picLocks noChangeAspect="1"/>
            </p:cNvPicPr>
            <p:nvPr/>
          </p:nvPicPr>
          <p:blipFill rotWithShape="1">
            <a:blip r:embed="rId7"/>
            <a:srcRect b="8471"/>
            <a:stretch/>
          </p:blipFill>
          <p:spPr>
            <a:xfrm>
              <a:off x="4023110" y="1665953"/>
              <a:ext cx="2057400" cy="2031325"/>
            </a:xfrm>
            <a:prstGeom prst="rect">
              <a:avLst/>
            </a:prstGeom>
          </p:spPr>
        </p:pic>
        <p:sp>
          <p:nvSpPr>
            <p:cNvPr id="14" name="TextBox 13">
              <a:extLst>
                <a:ext uri="{FF2B5EF4-FFF2-40B4-BE49-F238E27FC236}">
                  <a16:creationId xmlns:a16="http://schemas.microsoft.com/office/drawing/2014/main" id="{DF50B7A3-EF55-7EA6-BB34-929138FA4D40}"/>
                </a:ext>
              </a:extLst>
            </p:cNvPr>
            <p:cNvSpPr txBox="1"/>
            <p:nvPr/>
          </p:nvSpPr>
          <p:spPr>
            <a:xfrm>
              <a:off x="3721322" y="3697018"/>
              <a:ext cx="2656402" cy="400110"/>
            </a:xfrm>
            <a:prstGeom prst="rect">
              <a:avLst/>
            </a:prstGeom>
            <a:noFill/>
          </p:spPr>
          <p:txBody>
            <a:bodyPr wrap="square" rtlCol="0">
              <a:spAutoFit/>
            </a:bodyPr>
            <a:lstStyle/>
            <a:p>
              <a:r>
                <a:rPr lang="en-US" sz="2000" b="1">
                  <a:solidFill>
                    <a:schemeClr val="accent2">
                      <a:lumMod val="75000"/>
                    </a:schemeClr>
                  </a:solidFill>
                </a:rPr>
                <a:t>Focus Group Discussion</a:t>
              </a:r>
            </a:p>
          </p:txBody>
        </p:sp>
      </p:grpSp>
      <p:graphicFrame>
        <p:nvGraphicFramePr>
          <p:cNvPr id="6160" name="TextBox 5">
            <a:extLst>
              <a:ext uri="{FF2B5EF4-FFF2-40B4-BE49-F238E27FC236}">
                <a16:creationId xmlns:a16="http://schemas.microsoft.com/office/drawing/2014/main" id="{68CF5EF6-2CA7-6335-A6E9-FA4AA712F67E}"/>
              </a:ext>
            </a:extLst>
          </p:cNvPr>
          <p:cNvGraphicFramePr/>
          <p:nvPr>
            <p:extLst>
              <p:ext uri="{D42A27DB-BD31-4B8C-83A1-F6EECF244321}">
                <p14:modId xmlns:p14="http://schemas.microsoft.com/office/powerpoint/2010/main" val="3167561449"/>
              </p:ext>
            </p:extLst>
          </p:nvPr>
        </p:nvGraphicFramePr>
        <p:xfrm>
          <a:off x="7179132" y="1533935"/>
          <a:ext cx="5094166" cy="286232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1" name="Slide Number Placeholder 10">
            <a:extLst>
              <a:ext uri="{FF2B5EF4-FFF2-40B4-BE49-F238E27FC236}">
                <a16:creationId xmlns:a16="http://schemas.microsoft.com/office/drawing/2014/main" id="{F7698498-44E0-9447-7B15-F0540647C447}"/>
              </a:ext>
            </a:extLst>
          </p:cNvPr>
          <p:cNvSpPr>
            <a:spLocks noGrp="1"/>
          </p:cNvSpPr>
          <p:nvPr>
            <p:ph type="sldNum" sz="quarter" idx="12"/>
          </p:nvPr>
        </p:nvSpPr>
        <p:spPr/>
        <p:txBody>
          <a:bodyPr/>
          <a:lstStyle/>
          <a:p>
            <a:fld id="{0BA96C67-F7CE-4591-85A6-C546DD0D806A}" type="slidenum">
              <a:rPr lang="en-US" smtClean="0"/>
              <a:t>7</a:t>
            </a:fld>
            <a:endParaRPr lang="en-US"/>
          </a:p>
        </p:txBody>
      </p:sp>
    </p:spTree>
    <p:extLst>
      <p:ext uri="{BB962C8B-B14F-4D97-AF65-F5344CB8AC3E}">
        <p14:creationId xmlns:p14="http://schemas.microsoft.com/office/powerpoint/2010/main" val="4081405308"/>
      </p:ext>
    </p:extLst>
  </p:cSld>
  <p:clrMapOvr>
    <a:masterClrMapping/>
  </p:clrMapOvr>
  <mc:AlternateContent xmlns:mc="http://schemas.openxmlformats.org/markup-compatibility/2006" xmlns:p14="http://schemas.microsoft.com/office/powerpoint/2010/main">
    <mc:Choice Requires="p14">
      <p:transition spd="slow" p14:dur="2000" advTm="935"/>
    </mc:Choice>
    <mc:Fallback xmlns="">
      <p:transition spd="slow" advTm="935"/>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FBDE9B-4219-7C92-94C0-E81B87861920}"/>
              </a:ext>
            </a:extLst>
          </p:cNvPr>
          <p:cNvSpPr>
            <a:spLocks noGrp="1"/>
          </p:cNvSpPr>
          <p:nvPr>
            <p:ph type="title"/>
          </p:nvPr>
        </p:nvSpPr>
        <p:spPr>
          <a:xfrm>
            <a:off x="0" y="-1"/>
            <a:ext cx="12192000" cy="546755"/>
          </a:xfrm>
          <a:solidFill>
            <a:schemeClr val="accent1">
              <a:lumMod val="75000"/>
            </a:schemeClr>
          </a:solidFill>
          <a:ln>
            <a:solidFill>
              <a:schemeClr val="accent1">
                <a:lumMod val="75000"/>
              </a:schemeClr>
            </a:solidFill>
          </a:ln>
        </p:spPr>
        <p:txBody>
          <a:bodyPr>
            <a:normAutofit/>
          </a:bodyPr>
          <a:lstStyle/>
          <a:p>
            <a:pPr algn="ctr"/>
            <a:r>
              <a:rPr lang="en-US" sz="3200" b="1" dirty="0">
                <a:solidFill>
                  <a:schemeClr val="bg1"/>
                </a:solidFill>
                <a:cs typeface="Calibri Light"/>
              </a:rPr>
              <a:t>Real Time Data Collection</a:t>
            </a:r>
            <a:endParaRPr lang="en-US" sz="3200" b="1" dirty="0">
              <a:solidFill>
                <a:schemeClr val="bg1"/>
              </a:solidFill>
            </a:endParaRPr>
          </a:p>
        </p:txBody>
      </p:sp>
      <p:sp>
        <p:nvSpPr>
          <p:cNvPr id="9" name="Rectangle 5">
            <a:extLst>
              <a:ext uri="{FF2B5EF4-FFF2-40B4-BE49-F238E27FC236}">
                <a16:creationId xmlns:a16="http://schemas.microsoft.com/office/drawing/2014/main" id="{F8824DBD-A408-0F39-62EC-2A76D00DADF2}"/>
              </a:ext>
            </a:extLst>
          </p:cNvPr>
          <p:cNvSpPr>
            <a:spLocks noChangeArrowheads="1"/>
          </p:cNvSpPr>
          <p:nvPr/>
        </p:nvSpPr>
        <p:spPr bwMode="auto">
          <a:xfrm>
            <a:off x="4011613" y="182403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pSp>
        <p:nvGrpSpPr>
          <p:cNvPr id="18" name="Group 17">
            <a:extLst>
              <a:ext uri="{FF2B5EF4-FFF2-40B4-BE49-F238E27FC236}">
                <a16:creationId xmlns:a16="http://schemas.microsoft.com/office/drawing/2014/main" id="{0BC937E0-EF3C-5D5F-665E-72A90DA083C1}"/>
              </a:ext>
            </a:extLst>
          </p:cNvPr>
          <p:cNvGrpSpPr/>
          <p:nvPr/>
        </p:nvGrpSpPr>
        <p:grpSpPr>
          <a:xfrm>
            <a:off x="-1" y="911288"/>
            <a:ext cx="8050285" cy="2414596"/>
            <a:chOff x="-1" y="911288"/>
            <a:chExt cx="8050285" cy="2414596"/>
          </a:xfrm>
        </p:grpSpPr>
        <p:sp>
          <p:nvSpPr>
            <p:cNvPr id="7" name="TextBox 6">
              <a:extLst>
                <a:ext uri="{FF2B5EF4-FFF2-40B4-BE49-F238E27FC236}">
                  <a16:creationId xmlns:a16="http://schemas.microsoft.com/office/drawing/2014/main" id="{200B5055-2E46-BEA8-8CD0-20734A91B831}"/>
                </a:ext>
              </a:extLst>
            </p:cNvPr>
            <p:cNvSpPr txBox="1"/>
            <p:nvPr/>
          </p:nvSpPr>
          <p:spPr>
            <a:xfrm>
              <a:off x="-1" y="911288"/>
              <a:ext cx="4553121" cy="2308324"/>
            </a:xfrm>
            <a:prstGeom prst="rect">
              <a:avLst/>
            </a:prstGeom>
            <a:noFill/>
          </p:spPr>
          <p:txBody>
            <a:bodyPr wrap="square">
              <a:spAutoFit/>
            </a:bodyPr>
            <a:lstStyle/>
            <a:p>
              <a:r>
                <a:rPr lang="en-US" sz="1800" b="1" i="0" u="none" strike="noStrike" dirty="0">
                  <a:solidFill>
                    <a:srgbClr val="000000"/>
                  </a:solidFill>
                  <a:effectLst/>
                  <a:latin typeface="Calibri" panose="020F0502020204030204" pitchFamily="34" charset="0"/>
                </a:rPr>
                <a:t>Lidar based water level sensor</a:t>
              </a:r>
              <a:endParaRPr lang="en-US" dirty="0"/>
            </a:p>
            <a:p>
              <a:pPr marL="285750" indent="-285750">
                <a:buFont typeface="Arial" panose="020B0604020202020204" pitchFamily="34" charset="0"/>
                <a:buChar char="•"/>
              </a:pPr>
              <a:r>
                <a:rPr lang="en-US" dirty="0"/>
                <a:t>Low cost of purchase (~US$300)</a:t>
              </a:r>
            </a:p>
            <a:p>
              <a:pPr marL="285750" indent="-285750">
                <a:buFont typeface="Arial" panose="020B0604020202020204" pitchFamily="34" charset="0"/>
                <a:buChar char="•"/>
              </a:pPr>
              <a:r>
                <a:rPr lang="en-US" dirty="0"/>
                <a:t>Low cost of installation</a:t>
              </a:r>
            </a:p>
            <a:p>
              <a:pPr marL="285750" indent="-285750">
                <a:buFont typeface="Arial" panose="020B0604020202020204" pitchFamily="34" charset="0"/>
                <a:buChar char="•"/>
              </a:pPr>
              <a:r>
                <a:rPr lang="en-US" dirty="0"/>
                <a:t>Low maintenance</a:t>
              </a:r>
            </a:p>
            <a:p>
              <a:pPr marL="285750" indent="-285750">
                <a:buFont typeface="Arial" panose="020B0604020202020204" pitchFamily="34" charset="0"/>
                <a:buChar char="•"/>
              </a:pPr>
              <a:r>
                <a:rPr lang="en-US" dirty="0"/>
                <a:t>Lower cost of power supply (6W solar panel)</a:t>
              </a:r>
            </a:p>
            <a:p>
              <a:pPr marL="285750" indent="-285750">
                <a:buFont typeface="Arial" panose="020B0604020202020204" pitchFamily="34" charset="0"/>
                <a:buChar char="•"/>
              </a:pPr>
              <a:r>
                <a:rPr lang="en-US" dirty="0"/>
                <a:t>State-of-the-art telemetry – less travel costs and labor cost</a:t>
              </a:r>
            </a:p>
          </p:txBody>
        </p:sp>
        <p:pic>
          <p:nvPicPr>
            <p:cNvPr id="9223" name="Picture 7">
              <a:extLst>
                <a:ext uri="{FF2B5EF4-FFF2-40B4-BE49-F238E27FC236}">
                  <a16:creationId xmlns:a16="http://schemas.microsoft.com/office/drawing/2014/main" id="{C7DE024A-B087-6203-9310-6D9B8E43B2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6063027" y="1338626"/>
              <a:ext cx="2271151" cy="1703363"/>
            </a:xfrm>
            <a:prstGeom prst="rect">
              <a:avLst/>
            </a:prstGeom>
            <a:noFill/>
            <a:extLst>
              <a:ext uri="{909E8E84-426E-40DD-AFC4-6F175D3DCCD1}">
                <a14:hiddenFill xmlns:a14="http://schemas.microsoft.com/office/drawing/2010/main">
                  <a:solidFill>
                    <a:srgbClr val="FFFFFF"/>
                  </a:solidFill>
                </a14:hiddenFill>
              </a:ext>
            </a:extLst>
          </p:spPr>
        </p:pic>
        <p:pic>
          <p:nvPicPr>
            <p:cNvPr id="9227" name="Picture 11">
              <a:extLst>
                <a:ext uri="{FF2B5EF4-FFF2-40B4-BE49-F238E27FC236}">
                  <a16:creationId xmlns:a16="http://schemas.microsoft.com/office/drawing/2014/main" id="{D49633C8-B483-C35C-AE58-B9B6E8C97CD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4267827" y="1340024"/>
              <a:ext cx="2271153" cy="1700567"/>
            </a:xfrm>
            <a:prstGeom prst="rect">
              <a:avLst/>
            </a:prstGeom>
            <a:noFill/>
            <a:extLst>
              <a:ext uri="{909E8E84-426E-40DD-AFC4-6F175D3DCCD1}">
                <a14:hiddenFill xmlns:a14="http://schemas.microsoft.com/office/drawing/2010/main">
                  <a:solidFill>
                    <a:srgbClr val="FFFFFF"/>
                  </a:solidFill>
                </a14:hiddenFill>
              </a:ext>
            </a:extLst>
          </p:spPr>
        </p:pic>
      </p:grpSp>
      <p:pic>
        <p:nvPicPr>
          <p:cNvPr id="9230" name="Picture 14" descr="Davis Instruments">
            <a:extLst>
              <a:ext uri="{FF2B5EF4-FFF2-40B4-BE49-F238E27FC236}">
                <a16:creationId xmlns:a16="http://schemas.microsoft.com/office/drawing/2014/main" id="{5AF389F9-1E6C-733B-5AB9-B5F604BA7BA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737346" y="-1843705"/>
            <a:ext cx="922796" cy="230699"/>
          </a:xfrm>
          <a:prstGeom prst="rect">
            <a:avLst/>
          </a:prstGeom>
          <a:noFill/>
          <a:extLst>
            <a:ext uri="{909E8E84-426E-40DD-AFC4-6F175D3DCCD1}">
              <a14:hiddenFill xmlns:a14="http://schemas.microsoft.com/office/drawing/2010/main">
                <a:solidFill>
                  <a:srgbClr val="FFFFFF"/>
                </a:solidFill>
              </a14:hiddenFill>
            </a:ext>
          </a:extLst>
        </p:spPr>
      </p:pic>
      <p:pic>
        <p:nvPicPr>
          <p:cNvPr id="9231" name="Picture 15">
            <a:extLst>
              <a:ext uri="{FF2B5EF4-FFF2-40B4-BE49-F238E27FC236}">
                <a16:creationId xmlns:a16="http://schemas.microsoft.com/office/drawing/2014/main" id="{9FE079E2-5DE6-727B-7D8D-7B5D1EBD41A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462959" y="-517294"/>
            <a:ext cx="5767466" cy="2266614"/>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oup 18">
            <a:extLst>
              <a:ext uri="{FF2B5EF4-FFF2-40B4-BE49-F238E27FC236}">
                <a16:creationId xmlns:a16="http://schemas.microsoft.com/office/drawing/2014/main" id="{A116C025-E25C-C3FF-9AD9-26FAFF24A3BC}"/>
              </a:ext>
            </a:extLst>
          </p:cNvPr>
          <p:cNvGrpSpPr/>
          <p:nvPr/>
        </p:nvGrpSpPr>
        <p:grpSpPr>
          <a:xfrm>
            <a:off x="152757" y="3678667"/>
            <a:ext cx="8312858" cy="3141669"/>
            <a:chOff x="152757" y="3678667"/>
            <a:chExt cx="8312858" cy="3141669"/>
          </a:xfrm>
        </p:grpSpPr>
        <p:pic>
          <p:nvPicPr>
            <p:cNvPr id="9229" name="Picture 13">
              <a:extLst>
                <a:ext uri="{FF2B5EF4-FFF2-40B4-BE49-F238E27FC236}">
                  <a16:creationId xmlns:a16="http://schemas.microsoft.com/office/drawing/2014/main" id="{E417B738-313B-2D7D-DB7A-3DD8D5BC39B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32534" y="3678667"/>
              <a:ext cx="1771958" cy="2362611"/>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1C3355B7-CBBC-0632-1665-0C9BE863CD13}"/>
                </a:ext>
              </a:extLst>
            </p:cNvPr>
            <p:cNvSpPr txBox="1"/>
            <p:nvPr/>
          </p:nvSpPr>
          <p:spPr>
            <a:xfrm>
              <a:off x="3910834" y="3681015"/>
              <a:ext cx="4554781" cy="3139321"/>
            </a:xfrm>
            <a:prstGeom prst="rect">
              <a:avLst/>
            </a:prstGeom>
            <a:noFill/>
          </p:spPr>
          <p:txBody>
            <a:bodyPr wrap="square">
              <a:spAutoFit/>
            </a:bodyPr>
            <a:lstStyle/>
            <a:p>
              <a:pPr rtl="0">
                <a:spcBef>
                  <a:spcPts val="0"/>
                </a:spcBef>
                <a:spcAft>
                  <a:spcPts val="0"/>
                </a:spcAft>
              </a:pPr>
              <a:r>
                <a:rPr lang="en-US" b="1" i="0" u="none" strike="noStrike" dirty="0">
                  <a:solidFill>
                    <a:srgbClr val="000000"/>
                  </a:solidFill>
                  <a:effectLst/>
                  <a:latin typeface="Calibri" panose="020F0502020204030204" pitchFamily="34" charset="0"/>
                </a:rPr>
                <a:t>Davis tipping bucket rain gauge</a:t>
              </a:r>
              <a:endParaRPr lang="en-US" b="0" dirty="0">
                <a:effectLst/>
              </a:endParaRPr>
            </a:p>
            <a:p>
              <a:pPr rtl="0" fontAlgn="base">
                <a:spcBef>
                  <a:spcPts val="0"/>
                </a:spcBef>
                <a:spcAft>
                  <a:spcPts val="0"/>
                </a:spcAft>
                <a:buFont typeface="Arial" panose="020B0604020202020204" pitchFamily="34" charset="0"/>
                <a:buChar char="•"/>
              </a:pPr>
              <a:r>
                <a:rPr lang="en-US" i="0" u="none" strike="noStrike" dirty="0">
                  <a:solidFill>
                    <a:srgbClr val="000000"/>
                  </a:solidFill>
                  <a:latin typeface="Calibri" panose="020F0502020204030204" pitchFamily="34" charset="0"/>
                </a:rPr>
                <a:t> </a:t>
              </a:r>
              <a:r>
                <a:rPr lang="en-US" b="0" i="0" u="none" strike="noStrike" dirty="0">
                  <a:solidFill>
                    <a:srgbClr val="000000"/>
                  </a:solidFill>
                  <a:effectLst/>
                  <a:latin typeface="Calibri" panose="020F0502020204030204" pitchFamily="34" charset="0"/>
                </a:rPr>
                <a:t>Sensor Type: Tipping spoon with magnetic switch</a:t>
              </a:r>
              <a:endParaRPr lang="en-US" b="0" i="0" u="none" strike="noStrike" dirty="0">
                <a:solidFill>
                  <a:srgbClr val="000000"/>
                </a:solidFill>
                <a:effectLst/>
                <a:latin typeface="Arial" panose="020B0604020202020204" pitchFamily="34" charset="0"/>
              </a:endParaRPr>
            </a:p>
            <a:p>
              <a:pPr rtl="0" fontAlgn="base">
                <a:spcBef>
                  <a:spcPts val="24"/>
                </a:spcBef>
                <a:spcAft>
                  <a:spcPts val="0"/>
                </a:spcAft>
                <a:buFont typeface="Arial" panose="020B0604020202020204" pitchFamily="34" charset="0"/>
                <a:buChar char="•"/>
              </a:pPr>
              <a:r>
                <a:rPr lang="en-US" b="0" i="0" u="none" strike="noStrike" dirty="0">
                  <a:solidFill>
                    <a:srgbClr val="000000"/>
                  </a:solidFill>
                  <a:effectLst/>
                  <a:latin typeface="Calibri" panose="020F0502020204030204" pitchFamily="34" charset="0"/>
                </a:rPr>
                <a:t> 0.2 mm per tip.</a:t>
              </a:r>
              <a:endParaRPr lang="en-US" b="0" i="0" u="none" strike="noStrike" dirty="0">
                <a:solidFill>
                  <a:srgbClr val="000000"/>
                </a:solidFill>
                <a:effectLst/>
                <a:latin typeface="Arial" panose="020B0604020202020204" pitchFamily="34" charset="0"/>
              </a:endParaRPr>
            </a:p>
            <a:p>
              <a:pPr rtl="0" fontAlgn="base">
                <a:spcBef>
                  <a:spcPts val="24"/>
                </a:spcBef>
                <a:spcAft>
                  <a:spcPts val="0"/>
                </a:spcAft>
                <a:buFont typeface="Arial" panose="020B0604020202020204" pitchFamily="34" charset="0"/>
                <a:buChar char="•"/>
              </a:pPr>
              <a:r>
                <a:rPr lang="en-US" b="0" i="0" u="none" strike="noStrike" dirty="0">
                  <a:solidFill>
                    <a:srgbClr val="000000"/>
                  </a:solidFill>
                  <a:effectLst/>
                  <a:latin typeface="Calibri" panose="020F0502020204030204" pitchFamily="34" charset="0"/>
                </a:rPr>
                <a:t> 214 cm</a:t>
              </a:r>
              <a:r>
                <a:rPr lang="en-US" b="0" i="0" u="none" strike="noStrike" baseline="30000" dirty="0">
                  <a:solidFill>
                    <a:srgbClr val="000000"/>
                  </a:solidFill>
                  <a:effectLst/>
                  <a:latin typeface="Calibri" panose="020F0502020204030204" pitchFamily="34" charset="0"/>
                </a:rPr>
                <a:t>2</a:t>
              </a:r>
              <a:r>
                <a:rPr lang="en-US" b="0" i="0" u="none" strike="noStrike" dirty="0">
                  <a:solidFill>
                    <a:srgbClr val="000000"/>
                  </a:solidFill>
                  <a:effectLst/>
                  <a:latin typeface="Calibri" panose="020F0502020204030204" pitchFamily="34" charset="0"/>
                </a:rPr>
                <a:t> collection area</a:t>
              </a:r>
              <a:endParaRPr lang="en-US" b="0" i="0" u="none" strike="noStrike" dirty="0">
                <a:solidFill>
                  <a:srgbClr val="000000"/>
                </a:solidFill>
                <a:effectLst/>
                <a:latin typeface="Arial" panose="020B0604020202020204" pitchFamily="34" charset="0"/>
              </a:endParaRPr>
            </a:p>
            <a:p>
              <a:pPr rtl="0" fontAlgn="base">
                <a:spcBef>
                  <a:spcPts val="24"/>
                </a:spcBef>
                <a:spcAft>
                  <a:spcPts val="0"/>
                </a:spcAft>
                <a:buFont typeface="Arial" panose="020B0604020202020204" pitchFamily="34" charset="0"/>
                <a:buChar char="•"/>
              </a:pPr>
              <a:r>
                <a:rPr lang="en-US" b="0" i="0" u="none" strike="noStrike" dirty="0">
                  <a:solidFill>
                    <a:srgbClr val="000000"/>
                  </a:solidFill>
                  <a:effectLst/>
                  <a:latin typeface="Calibri" panose="020F0502020204030204" pitchFamily="34" charset="0"/>
                </a:rPr>
                <a:t> For a rainfall of 50mm/hr., error in reading is 2mm.</a:t>
              </a:r>
              <a:endParaRPr lang="en-US" b="0" i="0" u="none" strike="noStrike" dirty="0">
                <a:solidFill>
                  <a:srgbClr val="000000"/>
                </a:solidFill>
                <a:effectLst/>
                <a:latin typeface="Arial" panose="020B0604020202020204" pitchFamily="34" charset="0"/>
              </a:endParaRPr>
            </a:p>
            <a:p>
              <a:pPr rtl="0" fontAlgn="base">
                <a:spcBef>
                  <a:spcPts val="0"/>
                </a:spcBef>
                <a:spcAft>
                  <a:spcPts val="0"/>
                </a:spcAft>
                <a:buFont typeface="Arial" panose="020B0604020202020204" pitchFamily="34" charset="0"/>
                <a:buChar char="•"/>
              </a:pPr>
              <a:r>
                <a:rPr lang="en-US" b="0" i="0" u="none" strike="noStrike" dirty="0">
                  <a:solidFill>
                    <a:srgbClr val="000000"/>
                  </a:solidFill>
                  <a:effectLst/>
                  <a:latin typeface="Calibri" panose="020F0502020204030204" pitchFamily="34" charset="0"/>
                </a:rPr>
                <a:t>Logging interval: 15 min.</a:t>
              </a:r>
              <a:endParaRPr lang="en-US" b="0" i="0" u="none" strike="noStrike" dirty="0">
                <a:solidFill>
                  <a:srgbClr val="000000"/>
                </a:solidFill>
                <a:effectLst/>
                <a:latin typeface="Arial" panose="020B0604020202020204" pitchFamily="34" charset="0"/>
              </a:endParaRPr>
            </a:p>
            <a:p>
              <a:pPr rtl="0" fontAlgn="base">
                <a:spcBef>
                  <a:spcPts val="24"/>
                </a:spcBef>
                <a:spcAft>
                  <a:spcPts val="0"/>
                </a:spcAft>
                <a:buFont typeface="Arial" panose="020B0604020202020204" pitchFamily="34" charset="0"/>
                <a:buChar char="•"/>
              </a:pPr>
              <a:r>
                <a:rPr lang="en-US" b="0" i="0" u="none" strike="noStrike" dirty="0">
                  <a:solidFill>
                    <a:srgbClr val="000000"/>
                  </a:solidFill>
                  <a:effectLst/>
                  <a:latin typeface="Calibri" panose="020F0502020204030204" pitchFamily="34" charset="0"/>
                </a:rPr>
                <a:t>Can be configured for sub-hourly telemetry.</a:t>
              </a:r>
              <a:endParaRPr lang="en-US" b="0" i="0" u="none" strike="noStrike" dirty="0">
                <a:solidFill>
                  <a:srgbClr val="000000"/>
                </a:solidFill>
                <a:effectLst/>
                <a:latin typeface="Arial" panose="020B0604020202020204" pitchFamily="34" charset="0"/>
              </a:endParaRPr>
            </a:p>
            <a:p>
              <a:br>
                <a:rPr lang="en-US" b="0" dirty="0">
                  <a:effectLst/>
                </a:rPr>
              </a:br>
              <a:endParaRPr lang="en-US" dirty="0"/>
            </a:p>
          </p:txBody>
        </p:sp>
        <p:pic>
          <p:nvPicPr>
            <p:cNvPr id="13" name="Picture 12" descr="A picture containing ground, outdoor&#10;&#10;Description automatically generated">
              <a:extLst>
                <a:ext uri="{FF2B5EF4-FFF2-40B4-BE49-F238E27FC236}">
                  <a16:creationId xmlns:a16="http://schemas.microsoft.com/office/drawing/2014/main" id="{28908272-F771-6D88-DC7A-A1ECC4AC705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2757" y="3678667"/>
              <a:ext cx="1773435" cy="2362611"/>
            </a:xfrm>
            <a:prstGeom prst="rect">
              <a:avLst/>
            </a:prstGeom>
          </p:spPr>
        </p:pic>
      </p:grpSp>
      <p:pic>
        <p:nvPicPr>
          <p:cNvPr id="16" name="Picture 15" descr="Map&#10;&#10;Description automatically generated">
            <a:extLst>
              <a:ext uri="{FF2B5EF4-FFF2-40B4-BE49-F238E27FC236}">
                <a16:creationId xmlns:a16="http://schemas.microsoft.com/office/drawing/2014/main" id="{358DBC18-DA3D-C04F-7498-5BDB10CB125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373431" y="1496972"/>
            <a:ext cx="3688467" cy="4773309"/>
          </a:xfrm>
          <a:prstGeom prst="rect">
            <a:avLst/>
          </a:prstGeom>
          <a:ln>
            <a:noFill/>
          </a:ln>
        </p:spPr>
      </p:pic>
      <p:sp>
        <p:nvSpPr>
          <p:cNvPr id="17" name="Slide Number Placeholder 16">
            <a:extLst>
              <a:ext uri="{FF2B5EF4-FFF2-40B4-BE49-F238E27FC236}">
                <a16:creationId xmlns:a16="http://schemas.microsoft.com/office/drawing/2014/main" id="{9096A9F0-9804-654A-F312-804118149A41}"/>
              </a:ext>
            </a:extLst>
          </p:cNvPr>
          <p:cNvSpPr>
            <a:spLocks noGrp="1"/>
          </p:cNvSpPr>
          <p:nvPr>
            <p:ph type="sldNum" sz="quarter" idx="12"/>
          </p:nvPr>
        </p:nvSpPr>
        <p:spPr/>
        <p:txBody>
          <a:bodyPr/>
          <a:lstStyle/>
          <a:p>
            <a:fld id="{0BA96C67-F7CE-4591-85A6-C546DD0D806A}" type="slidenum">
              <a:rPr lang="en-US" smtClean="0"/>
              <a:t>8</a:t>
            </a:fld>
            <a:endParaRPr lang="en-US"/>
          </a:p>
        </p:txBody>
      </p:sp>
    </p:spTree>
    <p:custDataLst>
      <p:tags r:id="rId1"/>
    </p:custDataLst>
    <p:extLst>
      <p:ext uri="{BB962C8B-B14F-4D97-AF65-F5344CB8AC3E}">
        <p14:creationId xmlns:p14="http://schemas.microsoft.com/office/powerpoint/2010/main" val="3129886437"/>
      </p:ext>
    </p:extLst>
  </p:cSld>
  <p:clrMapOvr>
    <a:masterClrMapping/>
  </p:clrMapOvr>
  <mc:AlternateContent xmlns:mc="http://schemas.openxmlformats.org/markup-compatibility/2006" xmlns:p14="http://schemas.microsoft.com/office/powerpoint/2010/main">
    <mc:Choice Requires="p14">
      <p:transition spd="slow" p14:dur="2000" advTm="2774"/>
    </mc:Choice>
    <mc:Fallback xmlns="">
      <p:transition spd="slow" advTm="277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034AB6-55FE-F977-976C-36EEF8AD3CDA}"/>
              </a:ext>
            </a:extLst>
          </p:cNvPr>
          <p:cNvSpPr>
            <a:spLocks noGrp="1"/>
          </p:cNvSpPr>
          <p:nvPr>
            <p:ph type="title"/>
          </p:nvPr>
        </p:nvSpPr>
        <p:spPr>
          <a:xfrm>
            <a:off x="0" y="0"/>
            <a:ext cx="12192000" cy="506027"/>
          </a:xfrm>
          <a:solidFill>
            <a:schemeClr val="accent1">
              <a:lumMod val="75000"/>
            </a:schemeClr>
          </a:solidFill>
        </p:spPr>
        <p:txBody>
          <a:bodyPr>
            <a:noAutofit/>
          </a:bodyPr>
          <a:lstStyle/>
          <a:p>
            <a:pPr algn="ctr"/>
            <a:r>
              <a:rPr lang="en-US" sz="3200" b="1" dirty="0">
                <a:solidFill>
                  <a:schemeClr val="bg1"/>
                </a:solidFill>
              </a:rPr>
              <a:t> </a:t>
            </a:r>
            <a:r>
              <a:rPr lang="en-US" sz="3200" b="1" dirty="0">
                <a:solidFill>
                  <a:schemeClr val="bg1"/>
                </a:solidFill>
                <a:ea typeface="Cambria" panose="02040503050406030204" pitchFamily="18" charset="0"/>
              </a:rPr>
              <a:t>Analysis of Catchment Behavior</a:t>
            </a:r>
            <a:endParaRPr lang="en-US" sz="3200" b="1" dirty="0">
              <a:solidFill>
                <a:schemeClr val="bg1"/>
              </a:solidFill>
            </a:endParaRPr>
          </a:p>
        </p:txBody>
      </p:sp>
      <p:sp>
        <p:nvSpPr>
          <p:cNvPr id="7" name="TextBox 6">
            <a:extLst>
              <a:ext uri="{FF2B5EF4-FFF2-40B4-BE49-F238E27FC236}">
                <a16:creationId xmlns:a16="http://schemas.microsoft.com/office/drawing/2014/main" id="{0D3C7A53-DDBD-0F4C-1C66-7C8F6AEF6976}"/>
              </a:ext>
            </a:extLst>
          </p:cNvPr>
          <p:cNvSpPr txBox="1"/>
          <p:nvPr/>
        </p:nvSpPr>
        <p:spPr>
          <a:xfrm>
            <a:off x="8886577" y="6587257"/>
            <a:ext cx="3391244" cy="276999"/>
          </a:xfrm>
          <a:prstGeom prst="rect">
            <a:avLst/>
          </a:prstGeom>
          <a:noFill/>
        </p:spPr>
        <p:txBody>
          <a:bodyPr wrap="square" rtlCol="0">
            <a:spAutoFit/>
          </a:bodyPr>
          <a:lstStyle/>
          <a:p>
            <a:r>
              <a:rPr lang="en-US" sz="1200" b="1" i="1" dirty="0">
                <a:ea typeface="Cambria" panose="02040503050406030204" pitchFamily="18" charset="0"/>
              </a:rPr>
              <a:t>*The results shown are for September 2022</a:t>
            </a:r>
          </a:p>
        </p:txBody>
      </p:sp>
      <p:pic>
        <p:nvPicPr>
          <p:cNvPr id="8" name="Picture 7">
            <a:extLst>
              <a:ext uri="{FF2B5EF4-FFF2-40B4-BE49-F238E27FC236}">
                <a16:creationId xmlns:a16="http://schemas.microsoft.com/office/drawing/2014/main" id="{DF2DDC7C-A053-4BFD-5919-7C3BB4E358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27075" y="887108"/>
            <a:ext cx="3700670" cy="2641183"/>
          </a:xfrm>
          <a:prstGeom prst="rect">
            <a:avLst/>
          </a:prstGeom>
          <a:ln>
            <a:solidFill>
              <a:schemeClr val="tx1"/>
            </a:solidFill>
          </a:ln>
        </p:spPr>
      </p:pic>
      <p:graphicFrame>
        <p:nvGraphicFramePr>
          <p:cNvPr id="9" name="Chart 8">
            <a:extLst>
              <a:ext uri="{FF2B5EF4-FFF2-40B4-BE49-F238E27FC236}">
                <a16:creationId xmlns:a16="http://schemas.microsoft.com/office/drawing/2014/main" id="{C1AF9A0F-B08A-AF7C-F5F1-FFE1E53DD1D6}"/>
              </a:ext>
            </a:extLst>
          </p:cNvPr>
          <p:cNvGraphicFramePr>
            <a:graphicFrameLocks/>
          </p:cNvGraphicFramePr>
          <p:nvPr>
            <p:extLst>
              <p:ext uri="{D42A27DB-BD31-4B8C-83A1-F6EECF244321}">
                <p14:modId xmlns:p14="http://schemas.microsoft.com/office/powerpoint/2010/main" val="3306496661"/>
              </p:ext>
            </p:extLst>
          </p:nvPr>
        </p:nvGraphicFramePr>
        <p:xfrm>
          <a:off x="124839" y="2485744"/>
          <a:ext cx="3262082" cy="2007490"/>
        </p:xfrm>
        <a:graphic>
          <a:graphicData uri="http://schemas.openxmlformats.org/drawingml/2006/chart">
            <c:chart xmlns:c="http://schemas.openxmlformats.org/drawingml/2006/chart" xmlns:r="http://schemas.openxmlformats.org/officeDocument/2006/relationships" r:id="rId4"/>
          </a:graphicData>
        </a:graphic>
      </p:graphicFrame>
      <p:pic>
        <p:nvPicPr>
          <p:cNvPr id="11" name="Picture 10">
            <a:extLst>
              <a:ext uri="{FF2B5EF4-FFF2-40B4-BE49-F238E27FC236}">
                <a16:creationId xmlns:a16="http://schemas.microsoft.com/office/drawing/2014/main" id="{33DB35EC-D3ED-C074-1926-6DE512BD98B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4839" y="4543899"/>
            <a:ext cx="3270411" cy="2289172"/>
          </a:xfrm>
          <a:prstGeom prst="rect">
            <a:avLst/>
          </a:prstGeom>
          <a:ln>
            <a:solidFill>
              <a:schemeClr val="accent1">
                <a:lumMod val="75000"/>
              </a:schemeClr>
            </a:solidFill>
          </a:ln>
        </p:spPr>
      </p:pic>
      <p:pic>
        <p:nvPicPr>
          <p:cNvPr id="13" name="Picture 12" descr="Chart, histogram&#10;&#10;Description automatically generated">
            <a:extLst>
              <a:ext uri="{FF2B5EF4-FFF2-40B4-BE49-F238E27FC236}">
                <a16:creationId xmlns:a16="http://schemas.microsoft.com/office/drawing/2014/main" id="{7AE90103-05FB-FC1F-8C75-DE69BB6B34AB}"/>
              </a:ext>
            </a:extLst>
          </p:cNvPr>
          <p:cNvPicPr>
            <a:picLocks noChangeAspect="1"/>
          </p:cNvPicPr>
          <p:nvPr/>
        </p:nvPicPr>
        <p:blipFill rotWithShape="1">
          <a:blip r:embed="rId6">
            <a:extLst>
              <a:ext uri="{28A0092B-C50C-407E-A947-70E740481C1C}">
                <a14:useLocalDpi xmlns:a14="http://schemas.microsoft.com/office/drawing/2010/main" val="0"/>
              </a:ext>
            </a:extLst>
          </a:blip>
          <a:srcRect l="7581" t="3443" r="2013" b="2364"/>
          <a:stretch/>
        </p:blipFill>
        <p:spPr>
          <a:xfrm>
            <a:off x="6127075" y="3577023"/>
            <a:ext cx="3704285" cy="3010234"/>
          </a:xfrm>
          <a:prstGeom prst="rect">
            <a:avLst/>
          </a:prstGeom>
          <a:ln>
            <a:solidFill>
              <a:schemeClr val="tx1"/>
            </a:solidFill>
          </a:ln>
        </p:spPr>
      </p:pic>
      <p:sp>
        <p:nvSpPr>
          <p:cNvPr id="19" name="TextBox 18">
            <a:extLst>
              <a:ext uri="{FF2B5EF4-FFF2-40B4-BE49-F238E27FC236}">
                <a16:creationId xmlns:a16="http://schemas.microsoft.com/office/drawing/2014/main" id="{E6A2C92C-E7F4-AA98-CC64-4CED405F23EB}"/>
              </a:ext>
            </a:extLst>
          </p:cNvPr>
          <p:cNvSpPr txBox="1"/>
          <p:nvPr/>
        </p:nvSpPr>
        <p:spPr>
          <a:xfrm>
            <a:off x="9982200" y="1501946"/>
            <a:ext cx="2062702" cy="1169551"/>
          </a:xfrm>
          <a:prstGeom prst="rect">
            <a:avLst/>
          </a:prstGeom>
          <a:noFill/>
        </p:spPr>
        <p:txBody>
          <a:bodyPr wrap="square">
            <a:spAutoFit/>
          </a:bodyPr>
          <a:lstStyle/>
          <a:p>
            <a:pPr algn="just"/>
            <a:r>
              <a:rPr lang="en-US" sz="1400" b="0" i="0" u="none" strike="noStrike" dirty="0">
                <a:effectLst/>
                <a:ea typeface="Cambria" panose="02040503050406030204" pitchFamily="18" charset="0"/>
              </a:rPr>
              <a:t>The difference in total monthly rainfall recorded in two rain gauges 8.24 km apart in September is 187 mm</a:t>
            </a:r>
            <a:endParaRPr lang="en-US" sz="1400" dirty="0">
              <a:ea typeface="Cambria" panose="02040503050406030204" pitchFamily="18" charset="0"/>
            </a:endParaRPr>
          </a:p>
        </p:txBody>
      </p:sp>
      <p:graphicFrame>
        <p:nvGraphicFramePr>
          <p:cNvPr id="22" name="Table 21">
            <a:extLst>
              <a:ext uri="{FF2B5EF4-FFF2-40B4-BE49-F238E27FC236}">
                <a16:creationId xmlns:a16="http://schemas.microsoft.com/office/drawing/2014/main" id="{4C6F0164-AF66-D5C0-A159-78DA4053A03A}"/>
              </a:ext>
            </a:extLst>
          </p:cNvPr>
          <p:cNvGraphicFramePr>
            <a:graphicFrameLocks noGrp="1"/>
          </p:cNvGraphicFramePr>
          <p:nvPr>
            <p:extLst>
              <p:ext uri="{D42A27DB-BD31-4B8C-83A1-F6EECF244321}">
                <p14:modId xmlns:p14="http://schemas.microsoft.com/office/powerpoint/2010/main" val="1268856819"/>
              </p:ext>
            </p:extLst>
          </p:nvPr>
        </p:nvGraphicFramePr>
        <p:xfrm>
          <a:off x="133169" y="836767"/>
          <a:ext cx="3270410" cy="1598312"/>
        </p:xfrm>
        <a:graphic>
          <a:graphicData uri="http://schemas.openxmlformats.org/drawingml/2006/table">
            <a:tbl>
              <a:tblPr firstRow="1" bandRow="1">
                <a:tableStyleId>{5C22544A-7EE6-4342-B048-85BDC9FD1C3A}</a:tableStyleId>
              </a:tblPr>
              <a:tblGrid>
                <a:gridCol w="969442">
                  <a:extLst>
                    <a:ext uri="{9D8B030D-6E8A-4147-A177-3AD203B41FA5}">
                      <a16:colId xmlns:a16="http://schemas.microsoft.com/office/drawing/2014/main" val="20000"/>
                    </a:ext>
                  </a:extLst>
                </a:gridCol>
                <a:gridCol w="689121">
                  <a:extLst>
                    <a:ext uri="{9D8B030D-6E8A-4147-A177-3AD203B41FA5}">
                      <a16:colId xmlns:a16="http://schemas.microsoft.com/office/drawing/2014/main" val="20001"/>
                    </a:ext>
                  </a:extLst>
                </a:gridCol>
                <a:gridCol w="770882">
                  <a:extLst>
                    <a:ext uri="{9D8B030D-6E8A-4147-A177-3AD203B41FA5}">
                      <a16:colId xmlns:a16="http://schemas.microsoft.com/office/drawing/2014/main" val="20002"/>
                    </a:ext>
                  </a:extLst>
                </a:gridCol>
                <a:gridCol w="840965">
                  <a:extLst>
                    <a:ext uri="{9D8B030D-6E8A-4147-A177-3AD203B41FA5}">
                      <a16:colId xmlns:a16="http://schemas.microsoft.com/office/drawing/2014/main" val="20003"/>
                    </a:ext>
                  </a:extLst>
                </a:gridCol>
              </a:tblGrid>
              <a:tr h="345414">
                <a:tc>
                  <a:txBody>
                    <a:bodyPr/>
                    <a:lstStyle/>
                    <a:p>
                      <a:endParaRPr lang="en-US" sz="1200"/>
                    </a:p>
                  </a:txBody>
                  <a:tcPr/>
                </a:tc>
                <a:tc>
                  <a:txBody>
                    <a:bodyPr/>
                    <a:lstStyle/>
                    <a:p>
                      <a:r>
                        <a:rPr lang="en-US" sz="1200"/>
                        <a:t>RG1</a:t>
                      </a:r>
                    </a:p>
                  </a:txBody>
                  <a:tcPr/>
                </a:tc>
                <a:tc>
                  <a:txBody>
                    <a:bodyPr/>
                    <a:lstStyle/>
                    <a:p>
                      <a:r>
                        <a:rPr lang="en-US" sz="1200"/>
                        <a:t>RG2</a:t>
                      </a:r>
                    </a:p>
                  </a:txBody>
                  <a:tcPr/>
                </a:tc>
                <a:tc>
                  <a:txBody>
                    <a:bodyPr/>
                    <a:lstStyle/>
                    <a:p>
                      <a:r>
                        <a:rPr lang="en-US" sz="1200"/>
                        <a:t>RG4</a:t>
                      </a:r>
                    </a:p>
                  </a:txBody>
                  <a:tcPr/>
                </a:tc>
                <a:extLst>
                  <a:ext uri="{0D108BD9-81ED-4DB2-BD59-A6C34878D82A}">
                    <a16:rowId xmlns:a16="http://schemas.microsoft.com/office/drawing/2014/main" val="10000"/>
                  </a:ext>
                </a:extLst>
              </a:tr>
              <a:tr h="415597">
                <a:tc>
                  <a:txBody>
                    <a:bodyPr/>
                    <a:lstStyle/>
                    <a:p>
                      <a:r>
                        <a:rPr lang="en-US" sz="1200"/>
                        <a:t>Mean (mm/</a:t>
                      </a:r>
                      <a:r>
                        <a:rPr lang="en-US" sz="1200" err="1"/>
                        <a:t>hr</a:t>
                      </a:r>
                      <a:r>
                        <a:rPr lang="en-US" sz="1200"/>
                        <a:t>)</a:t>
                      </a:r>
                    </a:p>
                  </a:txBody>
                  <a:tcPr/>
                </a:tc>
                <a:tc>
                  <a:txBody>
                    <a:bodyPr/>
                    <a:lstStyle/>
                    <a:p>
                      <a:r>
                        <a:rPr lang="en-US" sz="1200" dirty="0"/>
                        <a:t>0.964</a:t>
                      </a:r>
                    </a:p>
                  </a:txBody>
                  <a:tcPr/>
                </a:tc>
                <a:tc>
                  <a:txBody>
                    <a:bodyPr/>
                    <a:lstStyle/>
                    <a:p>
                      <a:r>
                        <a:rPr lang="en-US" sz="1200"/>
                        <a:t>0.839</a:t>
                      </a:r>
                    </a:p>
                  </a:txBody>
                  <a:tcPr/>
                </a:tc>
                <a:tc>
                  <a:txBody>
                    <a:bodyPr/>
                    <a:lstStyle/>
                    <a:p>
                      <a:r>
                        <a:rPr lang="en-US" sz="1200"/>
                        <a:t>0.704</a:t>
                      </a:r>
                    </a:p>
                  </a:txBody>
                  <a:tcPr/>
                </a:tc>
                <a:extLst>
                  <a:ext uri="{0D108BD9-81ED-4DB2-BD59-A6C34878D82A}">
                    <a16:rowId xmlns:a16="http://schemas.microsoft.com/office/drawing/2014/main" val="10001"/>
                  </a:ext>
                </a:extLst>
              </a:tr>
              <a:tr h="397849">
                <a:tc>
                  <a:txBody>
                    <a:bodyPr/>
                    <a:lstStyle/>
                    <a:p>
                      <a:r>
                        <a:rPr lang="en-US" sz="1200"/>
                        <a:t>Max (mm)</a:t>
                      </a:r>
                    </a:p>
                  </a:txBody>
                  <a:tcPr/>
                </a:tc>
                <a:tc>
                  <a:txBody>
                    <a:bodyPr/>
                    <a:lstStyle/>
                    <a:p>
                      <a:r>
                        <a:rPr lang="en-US" sz="1200"/>
                        <a:t>56.6</a:t>
                      </a:r>
                    </a:p>
                  </a:txBody>
                  <a:tcPr/>
                </a:tc>
                <a:tc>
                  <a:txBody>
                    <a:bodyPr/>
                    <a:lstStyle/>
                    <a:p>
                      <a:r>
                        <a:rPr lang="en-US" sz="1200"/>
                        <a:t>63</a:t>
                      </a:r>
                    </a:p>
                  </a:txBody>
                  <a:tcPr/>
                </a:tc>
                <a:tc>
                  <a:txBody>
                    <a:bodyPr/>
                    <a:lstStyle/>
                    <a:p>
                      <a:r>
                        <a:rPr lang="en-US" sz="1200" dirty="0"/>
                        <a:t>73.8</a:t>
                      </a:r>
                    </a:p>
                  </a:txBody>
                  <a:tcPr/>
                </a:tc>
                <a:extLst>
                  <a:ext uri="{0D108BD9-81ED-4DB2-BD59-A6C34878D82A}">
                    <a16:rowId xmlns:a16="http://schemas.microsoft.com/office/drawing/2014/main" val="10002"/>
                  </a:ext>
                </a:extLst>
              </a:tr>
              <a:tr h="397849">
                <a:tc>
                  <a:txBody>
                    <a:bodyPr/>
                    <a:lstStyle/>
                    <a:p>
                      <a:r>
                        <a:rPr lang="en-US" sz="1200"/>
                        <a:t>SD</a:t>
                      </a:r>
                    </a:p>
                  </a:txBody>
                  <a:tcPr/>
                </a:tc>
                <a:tc>
                  <a:txBody>
                    <a:bodyPr/>
                    <a:lstStyle/>
                    <a:p>
                      <a:r>
                        <a:rPr lang="en-US" sz="1200"/>
                        <a:t>4.396</a:t>
                      </a:r>
                    </a:p>
                  </a:txBody>
                  <a:tcPr/>
                </a:tc>
                <a:tc>
                  <a:txBody>
                    <a:bodyPr/>
                    <a:lstStyle/>
                    <a:p>
                      <a:r>
                        <a:rPr lang="en-US" sz="1200"/>
                        <a:t>4.18</a:t>
                      </a:r>
                    </a:p>
                  </a:txBody>
                  <a:tcPr/>
                </a:tc>
                <a:tc>
                  <a:txBody>
                    <a:bodyPr/>
                    <a:lstStyle/>
                    <a:p>
                      <a:r>
                        <a:rPr lang="en-US" sz="1200" dirty="0"/>
                        <a:t>4.04</a:t>
                      </a:r>
                    </a:p>
                  </a:txBody>
                  <a:tcPr/>
                </a:tc>
                <a:extLst>
                  <a:ext uri="{0D108BD9-81ED-4DB2-BD59-A6C34878D82A}">
                    <a16:rowId xmlns:a16="http://schemas.microsoft.com/office/drawing/2014/main" val="10003"/>
                  </a:ext>
                </a:extLst>
              </a:tr>
            </a:tbl>
          </a:graphicData>
        </a:graphic>
      </p:graphicFrame>
      <p:sp>
        <p:nvSpPr>
          <p:cNvPr id="24" name="TextBox 23">
            <a:extLst>
              <a:ext uri="{FF2B5EF4-FFF2-40B4-BE49-F238E27FC236}">
                <a16:creationId xmlns:a16="http://schemas.microsoft.com/office/drawing/2014/main" id="{56151593-A62E-212A-CA72-89099978EE4E}"/>
              </a:ext>
            </a:extLst>
          </p:cNvPr>
          <p:cNvSpPr txBox="1"/>
          <p:nvPr/>
        </p:nvSpPr>
        <p:spPr>
          <a:xfrm>
            <a:off x="3481322" y="1027757"/>
            <a:ext cx="2434454" cy="1384995"/>
          </a:xfrm>
          <a:prstGeom prst="rect">
            <a:avLst/>
          </a:prstGeom>
          <a:noFill/>
        </p:spPr>
        <p:txBody>
          <a:bodyPr wrap="square">
            <a:spAutoFit/>
          </a:bodyPr>
          <a:lstStyle/>
          <a:p>
            <a:pPr algn="just"/>
            <a:r>
              <a:rPr lang="en-US" sz="1400" dirty="0">
                <a:solidFill>
                  <a:srgbClr val="000000"/>
                </a:solidFill>
                <a:ea typeface="Cambria" panose="02040503050406030204" pitchFamily="18" charset="0"/>
              </a:rPr>
              <a:t>U</a:t>
            </a:r>
            <a:r>
              <a:rPr lang="en-US" sz="1400" b="0" i="0" u="none" strike="noStrike" dirty="0">
                <a:solidFill>
                  <a:srgbClr val="000000"/>
                </a:solidFill>
                <a:effectLst/>
                <a:ea typeface="Cambria" panose="02040503050406030204" pitchFamily="18" charset="0"/>
              </a:rPr>
              <a:t>rban settlements in the downstream receive heavy rainfall within a short duration, while upper- catchment regions receive low intensity rainfall for longer duration.</a:t>
            </a:r>
            <a:endParaRPr lang="en-US" sz="1400" dirty="0">
              <a:ea typeface="Cambria" panose="02040503050406030204" pitchFamily="18" charset="0"/>
            </a:endParaRPr>
          </a:p>
        </p:txBody>
      </p:sp>
      <p:sp>
        <p:nvSpPr>
          <p:cNvPr id="25" name="TextBox 24">
            <a:extLst>
              <a:ext uri="{FF2B5EF4-FFF2-40B4-BE49-F238E27FC236}">
                <a16:creationId xmlns:a16="http://schemas.microsoft.com/office/drawing/2014/main" id="{4A2341AB-E0E2-4D29-611D-1F2C714B935F}"/>
              </a:ext>
            </a:extLst>
          </p:cNvPr>
          <p:cNvSpPr txBox="1"/>
          <p:nvPr/>
        </p:nvSpPr>
        <p:spPr>
          <a:xfrm>
            <a:off x="3494366" y="2921168"/>
            <a:ext cx="2421410" cy="1169551"/>
          </a:xfrm>
          <a:prstGeom prst="rect">
            <a:avLst/>
          </a:prstGeom>
          <a:noFill/>
        </p:spPr>
        <p:txBody>
          <a:bodyPr wrap="square">
            <a:spAutoFit/>
          </a:bodyPr>
          <a:lstStyle/>
          <a:p>
            <a:pPr algn="just"/>
            <a:r>
              <a:rPr lang="en-US" sz="1400" b="0" i="0" u="none" strike="noStrike" dirty="0">
                <a:solidFill>
                  <a:srgbClr val="000000"/>
                </a:solidFill>
                <a:effectLst/>
                <a:ea typeface="Cambria" panose="02040503050406030204" pitchFamily="18" charset="0"/>
              </a:rPr>
              <a:t>Clear pattern intraday variation is observed in Precipitation. </a:t>
            </a:r>
            <a:r>
              <a:rPr lang="en-US" sz="1400" dirty="0">
                <a:solidFill>
                  <a:srgbClr val="000000"/>
                </a:solidFill>
                <a:ea typeface="Cambria" panose="02040503050406030204" pitchFamily="18" charset="0"/>
              </a:rPr>
              <a:t>The pattern is similar in all three locations (RG1, RG2, RG3)</a:t>
            </a:r>
            <a:endParaRPr lang="en-US" sz="1400" dirty="0">
              <a:ea typeface="Cambria" panose="02040503050406030204" pitchFamily="18" charset="0"/>
            </a:endParaRPr>
          </a:p>
        </p:txBody>
      </p:sp>
      <p:sp>
        <p:nvSpPr>
          <p:cNvPr id="26" name="TextBox 25">
            <a:extLst>
              <a:ext uri="{FF2B5EF4-FFF2-40B4-BE49-F238E27FC236}">
                <a16:creationId xmlns:a16="http://schemas.microsoft.com/office/drawing/2014/main" id="{F95E9888-8496-46B5-68C2-1C6DDA50D8AB}"/>
              </a:ext>
            </a:extLst>
          </p:cNvPr>
          <p:cNvSpPr txBox="1"/>
          <p:nvPr/>
        </p:nvSpPr>
        <p:spPr>
          <a:xfrm>
            <a:off x="3507411" y="4910794"/>
            <a:ext cx="2408365" cy="1600438"/>
          </a:xfrm>
          <a:prstGeom prst="rect">
            <a:avLst/>
          </a:prstGeom>
          <a:noFill/>
        </p:spPr>
        <p:txBody>
          <a:bodyPr wrap="square">
            <a:spAutoFit/>
          </a:bodyPr>
          <a:lstStyle/>
          <a:p>
            <a:pPr algn="just"/>
            <a:r>
              <a:rPr lang="en-US" sz="1400" b="0" i="0" u="none" strike="noStrike" dirty="0">
                <a:solidFill>
                  <a:srgbClr val="000000"/>
                </a:solidFill>
                <a:effectLst/>
                <a:ea typeface="Cambria" panose="02040503050406030204" pitchFamily="18" charset="0"/>
              </a:rPr>
              <a:t>The correlation coefficient (p&lt;0.05) between the rainfall observations at different stations varied from 0.82 to 0.20 with distance between their locations varying from 2.74 to 8.24km</a:t>
            </a:r>
            <a:r>
              <a:rPr lang="en-US" sz="1400" dirty="0">
                <a:solidFill>
                  <a:srgbClr val="000000"/>
                </a:solidFill>
                <a:ea typeface="Cambria" panose="02040503050406030204" pitchFamily="18" charset="0"/>
              </a:rPr>
              <a:t>)</a:t>
            </a:r>
            <a:endParaRPr lang="en-US" sz="1400" dirty="0">
              <a:ea typeface="Cambria" panose="02040503050406030204" pitchFamily="18" charset="0"/>
            </a:endParaRPr>
          </a:p>
        </p:txBody>
      </p:sp>
      <p:sp>
        <p:nvSpPr>
          <p:cNvPr id="27" name="TextBox 26">
            <a:extLst>
              <a:ext uri="{FF2B5EF4-FFF2-40B4-BE49-F238E27FC236}">
                <a16:creationId xmlns:a16="http://schemas.microsoft.com/office/drawing/2014/main" id="{80073888-8DB4-0A62-3377-82EBFC2159B8}"/>
              </a:ext>
            </a:extLst>
          </p:cNvPr>
          <p:cNvSpPr txBox="1"/>
          <p:nvPr/>
        </p:nvSpPr>
        <p:spPr>
          <a:xfrm>
            <a:off x="10075447" y="4410783"/>
            <a:ext cx="1969455" cy="738664"/>
          </a:xfrm>
          <a:prstGeom prst="rect">
            <a:avLst/>
          </a:prstGeom>
          <a:noFill/>
        </p:spPr>
        <p:txBody>
          <a:bodyPr wrap="square">
            <a:spAutoFit/>
          </a:bodyPr>
          <a:lstStyle/>
          <a:p>
            <a:pPr algn="just"/>
            <a:r>
              <a:rPr lang="en-US" sz="1400" b="0" i="0" u="none" strike="noStrike" dirty="0">
                <a:effectLst/>
                <a:ea typeface="Cambria" panose="02040503050406030204" pitchFamily="18" charset="0"/>
              </a:rPr>
              <a:t>The response time in the upper catchment (RG1) is 15-45minutes</a:t>
            </a:r>
            <a:endParaRPr lang="en-US" sz="1400" dirty="0">
              <a:ea typeface="Cambria" panose="02040503050406030204" pitchFamily="18" charset="0"/>
            </a:endParaRPr>
          </a:p>
        </p:txBody>
      </p:sp>
      <p:sp>
        <p:nvSpPr>
          <p:cNvPr id="28" name="TextBox 27">
            <a:extLst>
              <a:ext uri="{FF2B5EF4-FFF2-40B4-BE49-F238E27FC236}">
                <a16:creationId xmlns:a16="http://schemas.microsoft.com/office/drawing/2014/main" id="{2B997EF7-4025-FAEC-AA6B-2EA91B29551B}"/>
              </a:ext>
            </a:extLst>
          </p:cNvPr>
          <p:cNvSpPr txBox="1"/>
          <p:nvPr/>
        </p:nvSpPr>
        <p:spPr>
          <a:xfrm>
            <a:off x="44391" y="479087"/>
            <a:ext cx="12165366" cy="323165"/>
          </a:xfrm>
          <a:prstGeom prst="rect">
            <a:avLst/>
          </a:prstGeom>
          <a:noFill/>
        </p:spPr>
        <p:txBody>
          <a:bodyPr wrap="square">
            <a:spAutoFit/>
          </a:bodyPr>
          <a:lstStyle/>
          <a:p>
            <a:r>
              <a:rPr lang="en-US" sz="1500" dirty="0">
                <a:solidFill>
                  <a:srgbClr val="000000"/>
                </a:solidFill>
                <a:ea typeface="Cambria" panose="02040503050406030204" pitchFamily="18" charset="0"/>
              </a:rPr>
              <a:t>S</a:t>
            </a:r>
            <a:r>
              <a:rPr lang="en-US" sz="1500" b="0" i="0" u="none" strike="noStrike" dirty="0">
                <a:solidFill>
                  <a:srgbClr val="000000"/>
                </a:solidFill>
                <a:effectLst/>
                <a:ea typeface="Cambria" panose="02040503050406030204" pitchFamily="18" charset="0"/>
              </a:rPr>
              <a:t>ignificant variability at both spatial and temporal scale within the small catchment of </a:t>
            </a:r>
            <a:r>
              <a:rPr lang="en-US" sz="1500" b="0" i="0" u="none" strike="noStrike" dirty="0" err="1">
                <a:solidFill>
                  <a:srgbClr val="000000"/>
                </a:solidFill>
                <a:effectLst/>
                <a:ea typeface="Cambria" panose="02040503050406030204" pitchFamily="18" charset="0"/>
              </a:rPr>
              <a:t>Bindal</a:t>
            </a:r>
            <a:r>
              <a:rPr lang="en-US" sz="1500" b="0" i="0" u="none" strike="noStrike" dirty="0">
                <a:solidFill>
                  <a:srgbClr val="000000"/>
                </a:solidFill>
                <a:effectLst/>
                <a:ea typeface="Cambria" panose="02040503050406030204" pitchFamily="18" charset="0"/>
              </a:rPr>
              <a:t> was observed.</a:t>
            </a:r>
            <a:endParaRPr lang="en-US" sz="1500" dirty="0">
              <a:ea typeface="Cambria" panose="02040503050406030204" pitchFamily="18" charset="0"/>
            </a:endParaRPr>
          </a:p>
        </p:txBody>
      </p:sp>
      <p:sp>
        <p:nvSpPr>
          <p:cNvPr id="29" name="Slide Number Placeholder 28">
            <a:extLst>
              <a:ext uri="{FF2B5EF4-FFF2-40B4-BE49-F238E27FC236}">
                <a16:creationId xmlns:a16="http://schemas.microsoft.com/office/drawing/2014/main" id="{FD16FF55-52A6-DCF8-3FE7-C7370BC5788D}"/>
              </a:ext>
            </a:extLst>
          </p:cNvPr>
          <p:cNvSpPr>
            <a:spLocks noGrp="1"/>
          </p:cNvSpPr>
          <p:nvPr>
            <p:ph type="sldNum" sz="quarter" idx="12"/>
          </p:nvPr>
        </p:nvSpPr>
        <p:spPr/>
        <p:txBody>
          <a:bodyPr/>
          <a:lstStyle/>
          <a:p>
            <a:fld id="{0BA96C67-F7CE-4591-85A6-C546DD0D806A}" type="slidenum">
              <a:rPr lang="en-US" smtClean="0"/>
              <a:t>9</a:t>
            </a:fld>
            <a:endParaRPr lang="en-US"/>
          </a:p>
        </p:txBody>
      </p:sp>
    </p:spTree>
    <p:extLst>
      <p:ext uri="{BB962C8B-B14F-4D97-AF65-F5344CB8AC3E}">
        <p14:creationId xmlns:p14="http://schemas.microsoft.com/office/powerpoint/2010/main" val="4257450830"/>
      </p:ext>
    </p:extLst>
  </p:cSld>
  <p:clrMapOvr>
    <a:masterClrMapping/>
  </p:clrMapOvr>
  <mc:AlternateContent xmlns:mc="http://schemas.openxmlformats.org/markup-compatibility/2006" xmlns:p14="http://schemas.microsoft.com/office/powerpoint/2010/main">
    <mc:Choice Requires="p14">
      <p:transition spd="slow" p14:dur="2000" advTm="831"/>
    </mc:Choice>
    <mc:Fallback xmlns="">
      <p:transition spd="slow" advTm="831"/>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0.8|0.6|0.3|0.2|0.2|0.2|0.2"/>
</p:tagLst>
</file>

<file path=ppt/tags/tag2.xml><?xml version="1.0" encoding="utf-8"?>
<p:tagLst xmlns:a="http://schemas.openxmlformats.org/drawingml/2006/main" xmlns:r="http://schemas.openxmlformats.org/officeDocument/2006/relationships" xmlns:p="http://schemas.openxmlformats.org/presentationml/2006/main">
  <p:tag name="TIMING" val="|0.2|0.6"/>
</p:tagLst>
</file>

<file path=ppt/tags/tag3.xml><?xml version="1.0" encoding="utf-8"?>
<p:tagLst xmlns:a="http://schemas.openxmlformats.org/drawingml/2006/main" xmlns:r="http://schemas.openxmlformats.org/officeDocument/2006/relationships" xmlns:p="http://schemas.openxmlformats.org/presentationml/2006/main">
  <p:tag name="TIMING" val="|0.5|0.3|0.3"/>
</p:tagLst>
</file>

<file path=ppt/tags/tag4.xml><?xml version="1.0" encoding="utf-8"?>
<p:tagLst xmlns:a="http://schemas.openxmlformats.org/drawingml/2006/main" xmlns:r="http://schemas.openxmlformats.org/officeDocument/2006/relationships" xmlns:p="http://schemas.openxmlformats.org/presentationml/2006/main">
  <p:tag name="TIMING" val="|0.6|0.6|0.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11932</TotalTime>
  <Words>2434</Words>
  <Application>Microsoft Office PowerPoint</Application>
  <PresentationFormat>Widescreen</PresentationFormat>
  <Paragraphs>246</Paragraphs>
  <Slides>15</Slides>
  <Notes>12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15</vt:i4>
      </vt:variant>
    </vt:vector>
  </HeadingPairs>
  <TitlesOfParts>
    <vt:vector size="25" baseType="lpstr">
      <vt:lpstr>Arial</vt:lpstr>
      <vt:lpstr>Arial,Sans-Serif</vt:lpstr>
      <vt:lpstr>Calibri</vt:lpstr>
      <vt:lpstr>Calibri Light</vt:lpstr>
      <vt:lpstr>Cambria</vt:lpstr>
      <vt:lpstr>Consolas</vt:lpstr>
      <vt:lpstr>Times New Roman</vt:lpstr>
      <vt:lpstr>Verdana</vt:lpstr>
      <vt:lpstr>Wingdings</vt:lpstr>
      <vt:lpstr>Office Theme</vt:lpstr>
      <vt:lpstr>PowerPoint Presentation</vt:lpstr>
      <vt:lpstr>Motivation</vt:lpstr>
      <vt:lpstr>Need of the hour</vt:lpstr>
      <vt:lpstr>  Our SMART Approach</vt:lpstr>
      <vt:lpstr> Case Study : Bindal River</vt:lpstr>
      <vt:lpstr> Bindal River</vt:lpstr>
      <vt:lpstr> Community Involvement </vt:lpstr>
      <vt:lpstr>Real Time Data Collection</vt:lpstr>
      <vt:lpstr> Analysis of Catchment Behavior</vt:lpstr>
      <vt:lpstr>Cont.</vt:lpstr>
      <vt:lpstr>Visualization on ThingsBoard </vt:lpstr>
      <vt:lpstr> Summary</vt:lpstr>
      <vt:lpstr>Acknowledgements</vt:lpstr>
      <vt:lpstr> </vt:lpstr>
      <vt:lpstr>For more details on SMART approach</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SUDHANSHU DIXIT</dc:creator>
  <cp:lastModifiedBy>SUDHANSHU DIXIT</cp:lastModifiedBy>
  <cp:revision>207</cp:revision>
  <dcterms:created xsi:type="dcterms:W3CDTF">2023-04-06T12:30:15Z</dcterms:created>
  <dcterms:modified xsi:type="dcterms:W3CDTF">2023-04-26T23:07:08Z</dcterms:modified>
</cp:coreProperties>
</file>