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5"/>
  </p:notesMasterIdLst>
  <p:sldIdLst>
    <p:sldId id="265" r:id="rId2"/>
    <p:sldId id="290" r:id="rId3"/>
    <p:sldId id="291" r:id="rId4"/>
    <p:sldId id="294" r:id="rId5"/>
    <p:sldId id="283" r:id="rId6"/>
    <p:sldId id="284" r:id="rId7"/>
    <p:sldId id="297" r:id="rId8"/>
    <p:sldId id="305" r:id="rId9"/>
    <p:sldId id="306" r:id="rId10"/>
    <p:sldId id="277" r:id="rId11"/>
    <p:sldId id="302" r:id="rId12"/>
    <p:sldId id="308" r:id="rId13"/>
    <p:sldId id="295" r:id="rId14"/>
    <p:sldId id="285" r:id="rId15"/>
    <p:sldId id="278" r:id="rId16"/>
    <p:sldId id="303" r:id="rId17"/>
    <p:sldId id="287" r:id="rId18"/>
    <p:sldId id="289" r:id="rId19"/>
    <p:sldId id="293" r:id="rId20"/>
    <p:sldId id="309" r:id="rId21"/>
    <p:sldId id="300" r:id="rId22"/>
    <p:sldId id="301" r:id="rId23"/>
    <p:sldId id="299"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645" autoAdjust="0"/>
  </p:normalViewPr>
  <p:slideViewPr>
    <p:cSldViewPr snapToGrid="0">
      <p:cViewPr>
        <p:scale>
          <a:sx n="125" d="100"/>
          <a:sy n="125" d="100"/>
        </p:scale>
        <p:origin x="648" y="318"/>
      </p:cViewPr>
      <p:guideLst/>
    </p:cSldViewPr>
  </p:slideViewPr>
  <p:notesTextViewPr>
    <p:cViewPr>
      <p:scale>
        <a:sx n="1" d="1"/>
        <a:sy n="1" d="1"/>
      </p:scale>
      <p:origin x="0" y="0"/>
    </p:cViewPr>
  </p:notesTextViewPr>
  <p:sorterViewPr>
    <p:cViewPr>
      <p:scale>
        <a:sx n="200" d="100"/>
        <a:sy n="200" d="100"/>
      </p:scale>
      <p:origin x="0" y="-67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76F521-A457-42A9-8860-02049155C753}" type="datetimeFigureOut">
              <a:rPr lang="ko-KR" altLang="en-US" smtClean="0"/>
              <a:t>2023-04-25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B6134-4D9A-47D5-BCC9-0830078B9C7F}" type="slidenum">
              <a:rPr lang="ko-KR" altLang="en-US" smtClean="0"/>
              <a:t>‹#›</a:t>
            </a:fld>
            <a:endParaRPr lang="ko-KR" altLang="en-US"/>
          </a:p>
        </p:txBody>
      </p:sp>
    </p:spTree>
    <p:extLst>
      <p:ext uri="{BB962C8B-B14F-4D97-AF65-F5344CB8AC3E}">
        <p14:creationId xmlns:p14="http://schemas.microsoft.com/office/powerpoint/2010/main" val="201708411"/>
      </p:ext>
    </p:extLst>
  </p:cSld>
  <p:clrMap bg1="lt1" tx1="dk1" bg2="lt2" tx2="dk2" accent1="accent1" accent2="accent2" accent3="accent3" accent4="accent4" accent5="accent5" accent6="accent6" hlink="hlink" folHlink="folHlink"/>
  <p:notesStyle>
    <a:lvl1pPr marL="0" algn="l" defTabSz="685800" rtl="0" eaLnBrk="1" latinLnBrk="1" hangingPunct="1">
      <a:defRPr sz="900" kern="1200">
        <a:solidFill>
          <a:schemeClr val="tx1"/>
        </a:solidFill>
        <a:latin typeface="+mn-lt"/>
        <a:ea typeface="+mn-ea"/>
        <a:cs typeface="+mn-cs"/>
      </a:defRPr>
    </a:lvl1pPr>
    <a:lvl2pPr marL="342900" algn="l" defTabSz="685800" rtl="0" eaLnBrk="1" latinLnBrk="1" hangingPunct="1">
      <a:defRPr sz="900" kern="1200">
        <a:solidFill>
          <a:schemeClr val="tx1"/>
        </a:solidFill>
        <a:latin typeface="+mn-lt"/>
        <a:ea typeface="+mn-ea"/>
        <a:cs typeface="+mn-cs"/>
      </a:defRPr>
    </a:lvl2pPr>
    <a:lvl3pPr marL="685800" algn="l" defTabSz="685800" rtl="0" eaLnBrk="1" latinLnBrk="1" hangingPunct="1">
      <a:defRPr sz="900" kern="1200">
        <a:solidFill>
          <a:schemeClr val="tx1"/>
        </a:solidFill>
        <a:latin typeface="+mn-lt"/>
        <a:ea typeface="+mn-ea"/>
        <a:cs typeface="+mn-cs"/>
      </a:defRPr>
    </a:lvl3pPr>
    <a:lvl4pPr marL="1028700" algn="l" defTabSz="685800" rtl="0" eaLnBrk="1" latinLnBrk="1" hangingPunct="1">
      <a:defRPr sz="900" kern="1200">
        <a:solidFill>
          <a:schemeClr val="tx1"/>
        </a:solidFill>
        <a:latin typeface="+mn-lt"/>
        <a:ea typeface="+mn-ea"/>
        <a:cs typeface="+mn-cs"/>
      </a:defRPr>
    </a:lvl4pPr>
    <a:lvl5pPr marL="1371600" algn="l" defTabSz="685800" rtl="0" eaLnBrk="1" latinLnBrk="1" hangingPunct="1">
      <a:defRPr sz="900" kern="1200">
        <a:solidFill>
          <a:schemeClr val="tx1"/>
        </a:solidFill>
        <a:latin typeface="+mn-lt"/>
        <a:ea typeface="+mn-ea"/>
        <a:cs typeface="+mn-cs"/>
      </a:defRPr>
    </a:lvl5pPr>
    <a:lvl6pPr marL="1714500" algn="l" defTabSz="685800" rtl="0" eaLnBrk="1" latinLnBrk="1" hangingPunct="1">
      <a:defRPr sz="900" kern="1200">
        <a:solidFill>
          <a:schemeClr val="tx1"/>
        </a:solidFill>
        <a:latin typeface="+mn-lt"/>
        <a:ea typeface="+mn-ea"/>
        <a:cs typeface="+mn-cs"/>
      </a:defRPr>
    </a:lvl6pPr>
    <a:lvl7pPr marL="2057400" algn="l" defTabSz="685800" rtl="0" eaLnBrk="1" latinLnBrk="1" hangingPunct="1">
      <a:defRPr sz="900" kern="1200">
        <a:solidFill>
          <a:schemeClr val="tx1"/>
        </a:solidFill>
        <a:latin typeface="+mn-lt"/>
        <a:ea typeface="+mn-ea"/>
        <a:cs typeface="+mn-cs"/>
      </a:defRPr>
    </a:lvl7pPr>
    <a:lvl8pPr marL="2400300" algn="l" defTabSz="685800" rtl="0" eaLnBrk="1" latinLnBrk="1" hangingPunct="1">
      <a:defRPr sz="900" kern="1200">
        <a:solidFill>
          <a:schemeClr val="tx1"/>
        </a:solidFill>
        <a:latin typeface="+mn-lt"/>
        <a:ea typeface="+mn-ea"/>
        <a:cs typeface="+mn-cs"/>
      </a:defRPr>
    </a:lvl8pPr>
    <a:lvl9pPr marL="2743200" algn="l" defTabSz="685800" rtl="0" eaLnBrk="1" latinLnBrk="1"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mtClean="0"/>
              <a:t>Left, Kiel et al. (2021, RSE) -- Fig. 1. Location of the NCEP (black) and SCAQMD (red) wind stations within the LA Basin. The positions of the Caltech and AFRC TCCON instruments are indicated in blue. (For interpretation of the references to colour in this figure legend, the reader is referred to the web version of this article.) </a:t>
            </a:r>
          </a:p>
          <a:p>
            <a:endParaRPr lang="en-US" altLang="ko-KR" smtClean="0"/>
          </a:p>
          <a:p>
            <a:r>
              <a:rPr lang="en-US" altLang="ko-KR" smtClean="0"/>
              <a:t>Left, </a:t>
            </a:r>
            <a:r>
              <a:rPr lang="en-US" altLang="ko-KR" smtClean="0"/>
              <a:t>Park</a:t>
            </a:r>
            <a:r>
              <a:rPr lang="en-US" altLang="ko-KR" baseline="0" smtClean="0"/>
              <a:t> et al. (2020, </a:t>
            </a:r>
            <a:r>
              <a:rPr lang="en-US" altLang="ko-KR" sz="900" b="0" i="0" kern="1200" smtClean="0">
                <a:solidFill>
                  <a:schemeClr val="tx1"/>
                </a:solidFill>
                <a:effectLst/>
                <a:latin typeface="+mn-lt"/>
                <a:ea typeface="+mn-ea"/>
                <a:cs typeface="+mn-cs"/>
              </a:rPr>
              <a:t>Numerical simulation of atmospheric CO2 concentration and flux over the Korean Peninsula using WRF-VPRM model during Korus-AQ 2016 campaign)</a:t>
            </a:r>
          </a:p>
          <a:p>
            <a:r>
              <a:rPr lang="en-US" altLang="ko-KR" sz="900" b="0" i="0" kern="1200" smtClean="0">
                <a:solidFill>
                  <a:schemeClr val="tx1"/>
                </a:solidFill>
                <a:effectLst/>
                <a:latin typeface="+mn-lt"/>
                <a:ea typeface="+mn-ea"/>
                <a:cs typeface="+mn-cs"/>
              </a:rPr>
              <a:t>Center, Oh</a:t>
            </a:r>
            <a:r>
              <a:rPr lang="en-US" altLang="ko-KR" sz="900" b="0" i="0" kern="1200" baseline="0" smtClean="0">
                <a:solidFill>
                  <a:schemeClr val="tx1"/>
                </a:solidFill>
                <a:effectLst/>
                <a:latin typeface="+mn-lt"/>
                <a:ea typeface="+mn-ea"/>
                <a:cs typeface="+mn-cs"/>
              </a:rPr>
              <a:t> </a:t>
            </a:r>
            <a:r>
              <a:rPr lang="en-US" altLang="ko-KR" sz="900" b="0" i="0" kern="1200" baseline="0" smtClean="0">
                <a:solidFill>
                  <a:schemeClr val="tx1"/>
                </a:solidFill>
                <a:effectLst/>
                <a:latin typeface="+mn-lt"/>
                <a:ea typeface="+mn-ea"/>
                <a:cs typeface="+mn-cs"/>
              </a:rPr>
              <a:t>et al. </a:t>
            </a:r>
            <a:r>
              <a:rPr lang="en-US" altLang="ko-KR" sz="900" b="0" i="0" kern="1200" baseline="0" smtClean="0">
                <a:solidFill>
                  <a:schemeClr val="tx1"/>
                </a:solidFill>
                <a:effectLst/>
                <a:latin typeface="+mn-lt"/>
                <a:ea typeface="+mn-ea"/>
                <a:cs typeface="+mn-cs"/>
              </a:rPr>
              <a:t>(</a:t>
            </a:r>
            <a:r>
              <a:rPr lang="en-US" altLang="ko-KR" smtClean="0"/>
              <a:t>2018, https://doi.org/10.5194/amt-11-2361-2018)</a:t>
            </a:r>
            <a:endParaRPr lang="en-US" altLang="ko-KR" sz="900" b="0" i="0" kern="1200" smtClean="0">
              <a:solidFill>
                <a:schemeClr val="tx1"/>
              </a:solidFill>
              <a:effectLst/>
              <a:latin typeface="+mn-lt"/>
              <a:ea typeface="+mn-ea"/>
              <a:cs typeface="+mn-cs"/>
            </a:endParaRPr>
          </a:p>
          <a:p>
            <a:pPr marL="0" marR="0" lvl="0" indent="0" algn="l" defTabSz="685800" rtl="0" eaLnBrk="1" fontAlgn="auto" latinLnBrk="1" hangingPunct="1">
              <a:lnSpc>
                <a:spcPct val="100000"/>
              </a:lnSpc>
              <a:spcBef>
                <a:spcPts val="0"/>
              </a:spcBef>
              <a:spcAft>
                <a:spcPts val="0"/>
              </a:spcAft>
              <a:buClrTx/>
              <a:buSzTx/>
              <a:buFontTx/>
              <a:buNone/>
              <a:tabLst/>
              <a:defRPr/>
            </a:pPr>
            <a:r>
              <a:rPr lang="en-US" altLang="ko-KR" sz="900" b="0" i="0" kern="1200" smtClean="0">
                <a:solidFill>
                  <a:schemeClr val="tx1"/>
                </a:solidFill>
                <a:effectLst/>
                <a:latin typeface="+mn-lt"/>
                <a:ea typeface="+mn-ea"/>
                <a:cs typeface="+mn-cs"/>
              </a:rPr>
              <a:t>Right: </a:t>
            </a:r>
            <a:r>
              <a:rPr lang="en-US" altLang="ko-KR" sz="900" smtClean="0">
                <a:latin typeface="Arial" panose="020B0604020202020204" pitchFamily="34" charset="0"/>
                <a:cs typeface="Arial" panose="020B0604020202020204" pitchFamily="34" charset="0"/>
              </a:rPr>
              <a:t>Anmyeondo  WMO/GAW</a:t>
            </a:r>
            <a:r>
              <a:rPr lang="ko-KR" altLang="en-US" sz="900" baseline="0" smtClean="0">
                <a:latin typeface="Arial" panose="020B0604020202020204" pitchFamily="34" charset="0"/>
                <a:cs typeface="Arial" panose="020B0604020202020204" pitchFamily="34" charset="0"/>
              </a:rPr>
              <a:t> </a:t>
            </a:r>
            <a:r>
              <a:rPr lang="en-US" altLang="ko-KR" sz="900" baseline="0" smtClean="0">
                <a:latin typeface="Arial" panose="020B0604020202020204" pitchFamily="34" charset="0"/>
                <a:cs typeface="Arial" panose="020B0604020202020204" pitchFamily="34" charset="0"/>
              </a:rPr>
              <a:t>(photo by KMA)</a:t>
            </a:r>
            <a:endParaRPr lang="en-US" altLang="ko-KR" sz="900" b="0" i="0" kern="1200" smtClean="0">
              <a:solidFill>
                <a:schemeClr val="tx1"/>
              </a:solidFill>
              <a:effectLst/>
              <a:latin typeface="+mn-lt"/>
              <a:ea typeface="+mn-ea"/>
              <a:cs typeface="+mn-cs"/>
            </a:endParaRPr>
          </a:p>
          <a:p>
            <a:pPr marL="0" marR="0" lvl="0" indent="0" algn="l" defTabSz="685800" rtl="0" eaLnBrk="1" fontAlgn="auto" latinLnBrk="1" hangingPunct="1">
              <a:lnSpc>
                <a:spcPct val="100000"/>
              </a:lnSpc>
              <a:spcBef>
                <a:spcPts val="0"/>
              </a:spcBef>
              <a:spcAft>
                <a:spcPts val="0"/>
              </a:spcAft>
              <a:buClrTx/>
              <a:buSzTx/>
              <a:buFontTx/>
              <a:buNone/>
              <a:tabLst/>
              <a:defRPr/>
            </a:pPr>
            <a:endParaRPr lang="ko-KR" altLang="en-US" smtClean="0">
              <a:latin typeface="Arial" panose="020B0604020202020204" pitchFamily="34" charset="0"/>
              <a:cs typeface="Arial" panose="020B0604020202020204" pitchFamily="34" charset="0"/>
            </a:endParaRPr>
          </a:p>
          <a:p>
            <a:endParaRPr lang="en-US" altLang="ko-KR" sz="900" b="0" i="0" kern="1200" smtClean="0">
              <a:solidFill>
                <a:schemeClr val="tx1"/>
              </a:solidFill>
              <a:effectLst/>
              <a:latin typeface="+mn-lt"/>
              <a:ea typeface="+mn-ea"/>
              <a:cs typeface="+mn-cs"/>
            </a:endParaRPr>
          </a:p>
          <a:p>
            <a:endParaRPr lang="en-US" altLang="ko-KR" sz="900" b="0" i="0" kern="1200" smtClean="0">
              <a:solidFill>
                <a:schemeClr val="tx1"/>
              </a:solidFill>
              <a:effectLst/>
              <a:latin typeface="+mn-lt"/>
              <a:ea typeface="+mn-ea"/>
              <a:cs typeface="+mn-cs"/>
            </a:endParaRPr>
          </a:p>
          <a:p>
            <a:endParaRPr lang="en-US" altLang="ko-KR" sz="900" b="0" i="0" kern="120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8FBCECA-E01D-43F6-96A1-19390BC06296}" type="slidenum">
              <a:rPr lang="ko-KR" altLang="en-US" smtClean="0"/>
              <a:t>3</a:t>
            </a:fld>
            <a:endParaRPr lang="ko-KR" altLang="en-US"/>
          </a:p>
        </p:txBody>
      </p:sp>
    </p:spTree>
    <p:extLst>
      <p:ext uri="{BB962C8B-B14F-4D97-AF65-F5344CB8AC3E}">
        <p14:creationId xmlns:p14="http://schemas.microsoft.com/office/powerpoint/2010/main" val="3701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19</a:t>
            </a:fld>
            <a:endParaRPr lang="ko-KR" altLang="en-US"/>
          </a:p>
        </p:txBody>
      </p:sp>
    </p:spTree>
    <p:extLst>
      <p:ext uri="{BB962C8B-B14F-4D97-AF65-F5344CB8AC3E}">
        <p14:creationId xmlns:p14="http://schemas.microsoft.com/office/powerpoint/2010/main" val="1558531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ko-KR" altLang="en-US" sz="900" b="0" i="0" kern="1200" smtClean="0">
                <a:solidFill>
                  <a:schemeClr val="tx1"/>
                </a:solidFill>
                <a:effectLst/>
                <a:latin typeface="+mn-lt"/>
                <a:ea typeface="+mn-ea"/>
                <a:cs typeface="+mn-cs"/>
              </a:rPr>
              <a:t>그림설명</a:t>
            </a:r>
            <a:r>
              <a:rPr lang="en-US" altLang="ko-KR" sz="900" b="0" i="0" kern="1200" smtClean="0">
                <a:solidFill>
                  <a:schemeClr val="tx1"/>
                </a:solidFill>
                <a:effectLst/>
                <a:latin typeface="+mn-lt"/>
                <a:ea typeface="+mn-ea"/>
                <a:cs typeface="+mn-cs"/>
              </a:rPr>
              <a:t>) 2021.12.5 </a:t>
            </a:r>
            <a:r>
              <a:rPr lang="ko-KR" altLang="en-US" sz="900" b="0" i="0" kern="1200" smtClean="0">
                <a:solidFill>
                  <a:schemeClr val="tx1"/>
                </a:solidFill>
                <a:effectLst/>
                <a:latin typeface="+mn-lt"/>
                <a:ea typeface="+mn-ea"/>
                <a:cs typeface="+mn-cs"/>
              </a:rPr>
              <a:t>서울지역을 지나는 </a:t>
            </a:r>
            <a:r>
              <a:rPr lang="en-US" altLang="ko-KR" baseline="0" smtClean="0"/>
              <a:t>OCO3-</a:t>
            </a:r>
            <a:r>
              <a:rPr lang="en-US" altLang="ko-KR" sz="900" b="0" i="0" kern="1200" smtClean="0">
                <a:solidFill>
                  <a:schemeClr val="tx1"/>
                </a:solidFill>
                <a:effectLst/>
                <a:latin typeface="+mn-lt"/>
                <a:ea typeface="+mn-ea"/>
                <a:cs typeface="+mn-cs"/>
              </a:rPr>
              <a:t>Snapshot Area Maps (SAMs)</a:t>
            </a:r>
            <a:r>
              <a:rPr lang="en-US" altLang="ko-KR" sz="900" b="0" i="0" kern="1200" baseline="0" smtClean="0">
                <a:solidFill>
                  <a:schemeClr val="tx1"/>
                </a:solidFill>
                <a:effectLst/>
                <a:latin typeface="+mn-lt"/>
                <a:ea typeface="+mn-ea"/>
                <a:cs typeface="+mn-cs"/>
              </a:rPr>
              <a:t> Level 2 </a:t>
            </a:r>
            <a:r>
              <a:rPr lang="ko-KR" altLang="en-US" sz="900" b="0" i="0" kern="1200" baseline="0" smtClean="0">
                <a:solidFill>
                  <a:schemeClr val="tx1"/>
                </a:solidFill>
                <a:effectLst/>
                <a:latin typeface="+mn-lt"/>
                <a:ea typeface="+mn-ea"/>
                <a:cs typeface="+mn-cs"/>
              </a:rPr>
              <a:t>영상</a:t>
            </a:r>
            <a:r>
              <a:rPr lang="en-US" altLang="ko-KR" sz="900" b="0" i="0" kern="1200" baseline="0" smtClean="0">
                <a:solidFill>
                  <a:schemeClr val="tx1"/>
                </a:solidFill>
                <a:effectLst/>
                <a:latin typeface="+mn-lt"/>
                <a:ea typeface="+mn-ea"/>
                <a:cs typeface="+mn-cs"/>
              </a:rPr>
              <a:t>. SAMs </a:t>
            </a:r>
            <a:r>
              <a:rPr lang="ko-KR" altLang="en-US" sz="900" b="0" i="0" kern="1200" baseline="0" smtClean="0">
                <a:solidFill>
                  <a:schemeClr val="tx1"/>
                </a:solidFill>
                <a:effectLst/>
                <a:latin typeface="+mn-lt"/>
                <a:ea typeface="+mn-ea"/>
                <a:cs typeface="+mn-cs"/>
              </a:rPr>
              <a:t>중심 위경도 좌표를 중심으로 </a:t>
            </a:r>
            <a:r>
              <a:rPr lang="en-US" altLang="ko-KR" sz="900" b="0" i="0" kern="1200" baseline="0" smtClean="0">
                <a:solidFill>
                  <a:schemeClr val="tx1"/>
                </a:solidFill>
                <a:effectLst/>
                <a:latin typeface="+mn-lt"/>
                <a:ea typeface="+mn-ea"/>
                <a:cs typeface="+mn-cs"/>
              </a:rPr>
              <a:t>0.4</a:t>
            </a:r>
            <a:r>
              <a:rPr lang="ko-KR" altLang="en-US" sz="900" b="0" i="0" kern="1200" baseline="0" smtClean="0">
                <a:solidFill>
                  <a:schemeClr val="tx1"/>
                </a:solidFill>
                <a:effectLst/>
                <a:latin typeface="+mn-lt"/>
                <a:ea typeface="+mn-ea"/>
                <a:cs typeface="+mn-cs"/>
              </a:rPr>
              <a:t>도 반경 영역에 대한 </a:t>
            </a:r>
            <a:r>
              <a:rPr lang="en-US" altLang="ko-KR" sz="900" b="0" i="0" kern="1200" baseline="0" smtClean="0">
                <a:solidFill>
                  <a:schemeClr val="tx1"/>
                </a:solidFill>
                <a:effectLst/>
                <a:latin typeface="+mn-lt"/>
                <a:ea typeface="+mn-ea"/>
                <a:cs typeface="+mn-cs"/>
              </a:rPr>
              <a:t>XCO2 </a:t>
            </a:r>
            <a:r>
              <a:rPr lang="ko-KR" altLang="en-US" sz="900" b="0" i="0" kern="1200" baseline="0" smtClean="0">
                <a:solidFill>
                  <a:schemeClr val="tx1"/>
                </a:solidFill>
                <a:effectLst/>
                <a:latin typeface="+mn-lt"/>
                <a:ea typeface="+mn-ea"/>
                <a:cs typeface="+mn-cs"/>
              </a:rPr>
              <a:t>자료의 공간분포</a:t>
            </a:r>
            <a:r>
              <a:rPr lang="en-US" altLang="ko-KR" sz="900" b="0" i="0" kern="1200" baseline="0" smtClean="0">
                <a:solidFill>
                  <a:schemeClr val="tx1"/>
                </a:solidFill>
                <a:effectLst/>
                <a:latin typeface="+mn-lt"/>
                <a:ea typeface="+mn-ea"/>
                <a:cs typeface="+mn-cs"/>
              </a:rPr>
              <a:t>. </a:t>
            </a:r>
            <a:r>
              <a:rPr lang="ko-KR" altLang="en-US" sz="900" b="0" i="0" kern="1200" baseline="0" smtClean="0">
                <a:solidFill>
                  <a:schemeClr val="tx1"/>
                </a:solidFill>
                <a:effectLst/>
                <a:latin typeface="+mn-lt"/>
                <a:ea typeface="+mn-ea"/>
                <a:cs typeface="+mn-cs"/>
              </a:rPr>
              <a:t>까만별표 </a:t>
            </a:r>
            <a:r>
              <a:rPr lang="en-US" altLang="ko-KR" sz="900" b="0" i="0" kern="1200" baseline="0" smtClean="0">
                <a:solidFill>
                  <a:schemeClr val="tx1"/>
                </a:solidFill>
                <a:effectLst/>
                <a:latin typeface="+mn-lt"/>
                <a:ea typeface="+mn-ea"/>
                <a:cs typeface="+mn-cs"/>
              </a:rPr>
              <a:t>SAMs </a:t>
            </a:r>
            <a:r>
              <a:rPr lang="ko-KR" altLang="en-US" sz="900" b="0" i="0" kern="1200" baseline="0" smtClean="0">
                <a:solidFill>
                  <a:schemeClr val="tx1"/>
                </a:solidFill>
                <a:effectLst/>
                <a:latin typeface="+mn-lt"/>
                <a:ea typeface="+mn-ea"/>
                <a:cs typeface="+mn-cs"/>
              </a:rPr>
              <a:t>영역 중심좌표</a:t>
            </a:r>
            <a:endParaRPr lang="en-US" altLang="ko-KR" sz="900" b="0" i="0" kern="1200" baseline="0" smtClean="0">
              <a:solidFill>
                <a:schemeClr val="tx1"/>
              </a:solidFill>
              <a:effectLst/>
              <a:latin typeface="+mn-lt"/>
              <a:ea typeface="+mn-ea"/>
              <a:cs typeface="+mn-cs"/>
            </a:endParaRPr>
          </a:p>
          <a:p>
            <a:pPr marL="228600" indent="-228600">
              <a:buAutoNum type="alphaLcParenR"/>
            </a:pPr>
            <a:r>
              <a:rPr lang="en-US" altLang="ko-KR" sz="900" b="0" i="0" kern="1200" smtClean="0">
                <a:solidFill>
                  <a:schemeClr val="tx1"/>
                </a:solidFill>
                <a:effectLst/>
                <a:latin typeface="+mn-lt"/>
                <a:ea typeface="+mn-ea"/>
                <a:cs typeface="+mn-cs"/>
              </a:rPr>
              <a:t>OCO3 operation mode is 4 (SAMs), </a:t>
            </a:r>
            <a:r>
              <a:rPr lang="ko-KR" altLang="en-US" sz="900" b="0" i="0" kern="1200" smtClean="0">
                <a:solidFill>
                  <a:schemeClr val="tx1"/>
                </a:solidFill>
                <a:effectLst/>
                <a:latin typeface="+mn-lt"/>
                <a:ea typeface="+mn-ea"/>
                <a:cs typeface="+mn-cs"/>
              </a:rPr>
              <a:t>가로세로 </a:t>
            </a:r>
            <a:r>
              <a:rPr lang="en-US" altLang="ko-KR" sz="900" b="0" i="0" kern="1200" smtClean="0">
                <a:solidFill>
                  <a:schemeClr val="tx1"/>
                </a:solidFill>
                <a:effectLst/>
                <a:latin typeface="+mn-lt"/>
                <a:ea typeface="+mn-ea"/>
                <a:cs typeface="+mn-cs"/>
              </a:rPr>
              <a:t>0.8</a:t>
            </a:r>
            <a:r>
              <a:rPr lang="ko-KR" altLang="en-US" sz="900" b="0" i="0" kern="1200" smtClean="0">
                <a:solidFill>
                  <a:schemeClr val="tx1"/>
                </a:solidFill>
                <a:effectLst/>
                <a:latin typeface="+mn-lt"/>
                <a:ea typeface="+mn-ea"/>
                <a:cs typeface="+mn-cs"/>
              </a:rPr>
              <a:t>도상자 내의 총 픽셀수는 </a:t>
            </a:r>
            <a:r>
              <a:rPr lang="en-US" altLang="ko-KR" sz="900" b="0" i="0" kern="1200" smtClean="0">
                <a:solidFill>
                  <a:schemeClr val="tx1"/>
                </a:solidFill>
                <a:effectLst/>
                <a:latin typeface="+mn-lt"/>
                <a:ea typeface="+mn-ea"/>
                <a:cs typeface="+mn-cs"/>
              </a:rPr>
              <a:t>685</a:t>
            </a:r>
            <a:r>
              <a:rPr lang="ko-KR" altLang="en-US" sz="900" b="0" i="0" kern="1200" smtClean="0">
                <a:solidFill>
                  <a:schemeClr val="tx1"/>
                </a:solidFill>
                <a:effectLst/>
                <a:latin typeface="+mn-lt"/>
                <a:ea typeface="+mn-ea"/>
                <a:cs typeface="+mn-cs"/>
              </a:rPr>
              <a:t>개</a:t>
            </a:r>
            <a:r>
              <a:rPr lang="en-US" altLang="ko-KR" sz="900" b="0" i="0" kern="1200" smtClean="0">
                <a:solidFill>
                  <a:schemeClr val="tx1"/>
                </a:solidFill>
                <a:effectLst/>
                <a:latin typeface="+mn-lt"/>
                <a:ea typeface="+mn-ea"/>
                <a:cs typeface="+mn-cs"/>
              </a:rPr>
              <a:t>,</a:t>
            </a:r>
            <a:r>
              <a:rPr lang="ko-KR" altLang="en-US" sz="900" b="0" i="0" kern="1200" smtClean="0">
                <a:solidFill>
                  <a:schemeClr val="tx1"/>
                </a:solidFill>
                <a:effectLst/>
                <a:latin typeface="+mn-lt"/>
                <a:ea typeface="+mn-ea"/>
                <a:cs typeface="+mn-cs"/>
              </a:rPr>
              <a:t> </a:t>
            </a:r>
            <a:r>
              <a:rPr lang="en-US" altLang="ko-KR" sz="900" b="0" i="0" kern="1200" smtClean="0">
                <a:solidFill>
                  <a:schemeClr val="tx1"/>
                </a:solidFill>
                <a:effectLst/>
                <a:latin typeface="+mn-lt"/>
                <a:ea typeface="+mn-ea"/>
                <a:cs typeface="+mn-cs"/>
              </a:rPr>
              <a:t>XCO2 </a:t>
            </a:r>
            <a:r>
              <a:rPr lang="ko-KR" altLang="en-US" sz="900" b="0" i="0" kern="1200" smtClean="0">
                <a:solidFill>
                  <a:schemeClr val="tx1"/>
                </a:solidFill>
                <a:effectLst/>
                <a:latin typeface="+mn-lt"/>
                <a:ea typeface="+mn-ea"/>
                <a:cs typeface="+mn-cs"/>
              </a:rPr>
              <a:t>농도 범위는 최소 </a:t>
            </a:r>
            <a:r>
              <a:rPr lang="en-US" altLang="ko-KR" sz="900" b="0" i="0" kern="1200" smtClean="0">
                <a:solidFill>
                  <a:schemeClr val="tx1"/>
                </a:solidFill>
                <a:effectLst/>
                <a:latin typeface="+mn-lt"/>
                <a:ea typeface="+mn-ea"/>
                <a:cs typeface="+mn-cs"/>
              </a:rPr>
              <a:t>414.27, </a:t>
            </a:r>
            <a:r>
              <a:rPr lang="ko-KR" altLang="en-US" sz="900" b="0" i="0" kern="1200" smtClean="0">
                <a:solidFill>
                  <a:schemeClr val="tx1"/>
                </a:solidFill>
                <a:effectLst/>
                <a:latin typeface="+mn-lt"/>
                <a:ea typeface="+mn-ea"/>
                <a:cs typeface="+mn-cs"/>
              </a:rPr>
              <a:t>최대 </a:t>
            </a:r>
            <a:r>
              <a:rPr lang="en-US" altLang="ko-KR" sz="900" b="0" i="0" kern="1200" smtClean="0">
                <a:solidFill>
                  <a:schemeClr val="tx1"/>
                </a:solidFill>
                <a:effectLst/>
                <a:latin typeface="+mn-lt"/>
                <a:ea typeface="+mn-ea"/>
                <a:cs typeface="+mn-cs"/>
              </a:rPr>
              <a:t>423.63ppm. </a:t>
            </a:r>
            <a:r>
              <a:rPr lang="ko-KR" altLang="en-US" sz="900" b="0" i="0" kern="1200" smtClean="0">
                <a:solidFill>
                  <a:schemeClr val="tx1"/>
                </a:solidFill>
                <a:effectLst/>
                <a:latin typeface="+mn-lt"/>
                <a:ea typeface="+mn-ea"/>
                <a:cs typeface="+mn-cs"/>
              </a:rPr>
              <a:t>산림이 많은 서울북쪽</a:t>
            </a:r>
            <a:r>
              <a:rPr lang="en-US" altLang="ko-KR" sz="900" b="0" i="0" kern="1200" smtClean="0">
                <a:solidFill>
                  <a:schemeClr val="tx1"/>
                </a:solidFill>
                <a:effectLst/>
                <a:latin typeface="+mn-lt"/>
                <a:ea typeface="+mn-ea"/>
                <a:cs typeface="+mn-cs"/>
              </a:rPr>
              <a:t>(</a:t>
            </a:r>
            <a:r>
              <a:rPr lang="ko-KR" altLang="en-US" sz="900" b="0" i="0" kern="1200" smtClean="0">
                <a:solidFill>
                  <a:schemeClr val="tx1"/>
                </a:solidFill>
                <a:effectLst/>
                <a:latin typeface="+mn-lt"/>
                <a:ea typeface="+mn-ea"/>
                <a:cs typeface="+mn-cs"/>
              </a:rPr>
              <a:t>경기북부</a:t>
            </a:r>
            <a:r>
              <a:rPr lang="en-US" altLang="ko-KR" sz="900" b="0" i="0" kern="1200" smtClean="0">
                <a:solidFill>
                  <a:schemeClr val="tx1"/>
                </a:solidFill>
                <a:effectLst/>
                <a:latin typeface="+mn-lt"/>
                <a:ea typeface="+mn-ea"/>
                <a:cs typeface="+mn-cs"/>
              </a:rPr>
              <a:t>)</a:t>
            </a:r>
            <a:r>
              <a:rPr lang="ko-KR" altLang="en-US" sz="900" b="0" i="0" kern="1200" smtClean="0">
                <a:solidFill>
                  <a:schemeClr val="tx1"/>
                </a:solidFill>
                <a:effectLst/>
                <a:latin typeface="+mn-lt"/>
                <a:ea typeface="+mn-ea"/>
                <a:cs typeface="+mn-cs"/>
              </a:rPr>
              <a:t> </a:t>
            </a:r>
            <a:r>
              <a:rPr lang="en-US" altLang="ko-KR" sz="900" b="0" i="0" kern="1200" smtClean="0">
                <a:solidFill>
                  <a:schemeClr val="tx1"/>
                </a:solidFill>
                <a:effectLst/>
                <a:latin typeface="+mn-lt"/>
                <a:ea typeface="+mn-ea"/>
                <a:cs typeface="+mn-cs"/>
              </a:rPr>
              <a:t>XCO2</a:t>
            </a:r>
            <a:r>
              <a:rPr lang="ko-KR" altLang="en-US" sz="900" b="0" i="0" kern="1200" smtClean="0">
                <a:solidFill>
                  <a:schemeClr val="tx1"/>
                </a:solidFill>
                <a:effectLst/>
                <a:latin typeface="+mn-lt"/>
                <a:ea typeface="+mn-ea"/>
                <a:cs typeface="+mn-cs"/>
              </a:rPr>
              <a:t>농도가 서울과 경기이남지역보다 낮음</a:t>
            </a:r>
            <a:endParaRPr lang="en-US" altLang="ko-KR" sz="900" b="0" i="0" kern="1200" smtClean="0">
              <a:solidFill>
                <a:schemeClr val="tx1"/>
              </a:solidFill>
              <a:effectLst/>
              <a:latin typeface="+mn-lt"/>
              <a:ea typeface="+mn-ea"/>
              <a:cs typeface="+mn-cs"/>
            </a:endParaRPr>
          </a:p>
          <a:p>
            <a:pPr marL="228600" marR="0" lvl="0" indent="-228600" algn="l" defTabSz="685800" rtl="0" eaLnBrk="1" fontAlgn="auto" latinLnBrk="1" hangingPunct="1">
              <a:lnSpc>
                <a:spcPct val="100000"/>
              </a:lnSpc>
              <a:spcBef>
                <a:spcPts val="0"/>
              </a:spcBef>
              <a:spcAft>
                <a:spcPts val="0"/>
              </a:spcAft>
              <a:buClrTx/>
              <a:buSzTx/>
              <a:buFontTx/>
              <a:buAutoNum type="alphaLcParenR"/>
              <a:tabLst/>
              <a:defRPr/>
            </a:pPr>
            <a:r>
              <a:rPr lang="ko-KR" altLang="en-US" smtClean="0"/>
              <a:t>각픽셀 </a:t>
            </a:r>
            <a:r>
              <a:rPr lang="en-US" altLang="ko-KR" smtClean="0"/>
              <a:t>XCO2</a:t>
            </a:r>
            <a:r>
              <a:rPr lang="ko-KR" altLang="en-US" smtClean="0"/>
              <a:t>농도에서 </a:t>
            </a:r>
            <a:r>
              <a:rPr lang="en-US" altLang="ko-KR" smtClean="0"/>
              <a:t>0.8</a:t>
            </a:r>
            <a:r>
              <a:rPr lang="ko-KR" altLang="en-US" smtClean="0"/>
              <a:t>도 영역내 최소값을 빼서 계산한 </a:t>
            </a:r>
            <a:r>
              <a:rPr lang="en-US" altLang="ko-KR" smtClean="0"/>
              <a:t>dXCO2</a:t>
            </a:r>
            <a:r>
              <a:rPr lang="ko-KR" altLang="en-US" smtClean="0"/>
              <a:t>의 공간분포</a:t>
            </a:r>
            <a:r>
              <a:rPr lang="en-US" altLang="ko-KR" smtClean="0"/>
              <a:t>. </a:t>
            </a:r>
            <a:r>
              <a:rPr lang="ko-KR" altLang="en-US" smtClean="0"/>
              <a:t>최소값을 갖는 픽셀이 몇개 없고 너무 낮은값이라 </a:t>
            </a:r>
            <a:r>
              <a:rPr lang="en-US" altLang="ko-KR" smtClean="0"/>
              <a:t>dXCO2</a:t>
            </a:r>
            <a:r>
              <a:rPr lang="ko-KR" altLang="en-US" smtClean="0"/>
              <a:t>가 </a:t>
            </a:r>
            <a:r>
              <a:rPr lang="en-US" altLang="ko-KR" smtClean="0"/>
              <a:t>9ppm </a:t>
            </a:r>
            <a:r>
              <a:rPr lang="ko-KR" altLang="en-US" smtClean="0"/>
              <a:t>까지 나올 수 있음</a:t>
            </a:r>
            <a:r>
              <a:rPr lang="en-US" altLang="ko-KR" smtClean="0"/>
              <a:t>. </a:t>
            </a:r>
          </a:p>
          <a:p>
            <a:pPr marL="228600" indent="-228600">
              <a:buAutoNum type="alphaLcParenR"/>
            </a:pPr>
            <a:r>
              <a:rPr lang="ko-KR" altLang="en-US" smtClean="0"/>
              <a:t>각픽셀 </a:t>
            </a:r>
            <a:r>
              <a:rPr lang="en-US" altLang="ko-KR" smtClean="0"/>
              <a:t>XCO2</a:t>
            </a:r>
            <a:r>
              <a:rPr lang="ko-KR" altLang="en-US" smtClean="0"/>
              <a:t>농도에서 </a:t>
            </a:r>
            <a:r>
              <a:rPr lang="en-US" altLang="ko-KR" smtClean="0"/>
              <a:t>0.8</a:t>
            </a:r>
            <a:r>
              <a:rPr lang="ko-KR" altLang="en-US" smtClean="0"/>
              <a:t>도 영역내 하위</a:t>
            </a:r>
            <a:r>
              <a:rPr lang="en-US" altLang="ko-KR" smtClean="0"/>
              <a:t>5% </a:t>
            </a:r>
            <a:r>
              <a:rPr lang="ko-KR" altLang="en-US" smtClean="0"/>
              <a:t>농도값을 빼서 계산한 </a:t>
            </a:r>
            <a:r>
              <a:rPr lang="en-US" altLang="ko-KR" smtClean="0"/>
              <a:t>dXCO2</a:t>
            </a:r>
            <a:r>
              <a:rPr lang="ko-KR" altLang="en-US" smtClean="0"/>
              <a:t>의 공간분포</a:t>
            </a:r>
            <a:r>
              <a:rPr lang="en-US" altLang="ko-KR" smtClean="0"/>
              <a:t>.</a:t>
            </a:r>
            <a:r>
              <a:rPr lang="ko-KR" altLang="en-US" smtClean="0"/>
              <a:t> </a:t>
            </a:r>
            <a:r>
              <a:rPr lang="en-US" altLang="ko-KR" smtClean="0"/>
              <a:t>dXCO2 </a:t>
            </a:r>
            <a:r>
              <a:rPr lang="ko-KR" altLang="en-US" smtClean="0"/>
              <a:t>범위는 최소 </a:t>
            </a:r>
            <a:r>
              <a:rPr lang="en-US" altLang="ko-KR" smtClean="0"/>
              <a:t>-2.2 ~ </a:t>
            </a:r>
            <a:r>
              <a:rPr lang="ko-KR" altLang="en-US" smtClean="0"/>
              <a:t>최대 </a:t>
            </a:r>
            <a:r>
              <a:rPr lang="en-US" altLang="ko-KR" smtClean="0"/>
              <a:t>7.2 ppm </a:t>
            </a:r>
            <a:r>
              <a:rPr lang="ko-KR" altLang="en-US" smtClean="0"/>
              <a:t>임</a:t>
            </a:r>
            <a:r>
              <a:rPr lang="en-US" altLang="ko-KR" smtClean="0"/>
              <a:t>. </a:t>
            </a:r>
            <a:r>
              <a:rPr lang="ko-KR" altLang="en-US" smtClean="0"/>
              <a:t>음수값을 가지는 픽셀은 거의 없음</a:t>
            </a:r>
            <a:r>
              <a:rPr lang="en-US" altLang="ko-KR" smtClean="0"/>
              <a:t>. </a:t>
            </a:r>
          </a:p>
          <a:p>
            <a:pPr marL="228600" marR="0" lvl="0" indent="-228600" algn="l" defTabSz="685800" rtl="0" eaLnBrk="1" fontAlgn="auto" latinLnBrk="1" hangingPunct="1">
              <a:lnSpc>
                <a:spcPct val="100000"/>
              </a:lnSpc>
              <a:spcBef>
                <a:spcPts val="0"/>
              </a:spcBef>
              <a:spcAft>
                <a:spcPts val="0"/>
              </a:spcAft>
              <a:buClrTx/>
              <a:buSzTx/>
              <a:buFontTx/>
              <a:buAutoNum type="alphaLcParenR"/>
              <a:tabLst/>
              <a:defRPr/>
            </a:pPr>
            <a:r>
              <a:rPr lang="ko-KR" altLang="en-US" smtClean="0"/>
              <a:t>각픽셀 </a:t>
            </a:r>
            <a:r>
              <a:rPr lang="en-US" altLang="ko-KR" smtClean="0"/>
              <a:t>XCO2</a:t>
            </a:r>
            <a:r>
              <a:rPr lang="ko-KR" altLang="en-US" smtClean="0"/>
              <a:t>농도에서 </a:t>
            </a:r>
            <a:r>
              <a:rPr lang="en-US" altLang="ko-KR" smtClean="0"/>
              <a:t>0.8</a:t>
            </a:r>
            <a:r>
              <a:rPr lang="ko-KR" altLang="en-US" smtClean="0"/>
              <a:t>도 영역내 하위</a:t>
            </a:r>
            <a:r>
              <a:rPr lang="en-US" altLang="ko-KR" smtClean="0"/>
              <a:t>25% </a:t>
            </a:r>
            <a:r>
              <a:rPr lang="ko-KR" altLang="en-US" smtClean="0"/>
              <a:t>농도값을 빼서 계산한 </a:t>
            </a:r>
            <a:r>
              <a:rPr lang="en-US" altLang="ko-KR" smtClean="0"/>
              <a:t>dXCO2</a:t>
            </a:r>
            <a:r>
              <a:rPr lang="ko-KR" altLang="en-US" smtClean="0"/>
              <a:t>의 공간분포</a:t>
            </a:r>
            <a:r>
              <a:rPr lang="en-US" altLang="ko-KR" smtClean="0"/>
              <a:t>.</a:t>
            </a:r>
            <a:r>
              <a:rPr lang="ko-KR" altLang="en-US" smtClean="0"/>
              <a:t> </a:t>
            </a:r>
            <a:r>
              <a:rPr lang="en-US" altLang="ko-KR" smtClean="0"/>
              <a:t>dXCO2 </a:t>
            </a:r>
            <a:r>
              <a:rPr lang="ko-KR" altLang="en-US" smtClean="0"/>
              <a:t>범위는 최소 </a:t>
            </a:r>
            <a:r>
              <a:rPr lang="en-US" altLang="ko-KR" smtClean="0"/>
              <a:t>-3.7 ~ </a:t>
            </a:r>
            <a:r>
              <a:rPr lang="ko-KR" altLang="en-US" smtClean="0"/>
              <a:t>최대 </a:t>
            </a:r>
            <a:r>
              <a:rPr lang="en-US" altLang="ko-KR" smtClean="0"/>
              <a:t>5.4 ppm </a:t>
            </a:r>
            <a:r>
              <a:rPr lang="ko-KR" altLang="en-US" smtClean="0"/>
              <a:t>임</a:t>
            </a:r>
            <a:r>
              <a:rPr lang="en-US" altLang="ko-KR" smtClean="0"/>
              <a:t>. </a:t>
            </a:r>
            <a:r>
              <a:rPr lang="ko-KR" altLang="en-US" smtClean="0"/>
              <a:t>하위</a:t>
            </a:r>
            <a:r>
              <a:rPr lang="en-US" altLang="ko-KR" smtClean="0"/>
              <a:t>25% </a:t>
            </a:r>
            <a:r>
              <a:rPr lang="ko-KR" altLang="en-US" smtClean="0"/>
              <a:t>값을 배경값으로 선택하면 </a:t>
            </a:r>
            <a:r>
              <a:rPr lang="en-US" altLang="ko-KR" smtClean="0"/>
              <a:t>c</a:t>
            </a:r>
            <a:r>
              <a:rPr lang="ko-KR" altLang="en-US" smtClean="0"/>
              <a:t>보다 음수</a:t>
            </a:r>
            <a:r>
              <a:rPr lang="en-US" altLang="ko-KR" smtClean="0"/>
              <a:t>dXCO2 </a:t>
            </a:r>
            <a:r>
              <a:rPr lang="ko-KR" altLang="en-US" smtClean="0"/>
              <a:t>영역이 늘어남</a:t>
            </a:r>
            <a:endParaRPr lang="en-US" altLang="ko-KR" smtClean="0"/>
          </a:p>
        </p:txBody>
      </p:sp>
      <p:sp>
        <p:nvSpPr>
          <p:cNvPr id="4" name="슬라이드 번호 개체 틀 3"/>
          <p:cNvSpPr>
            <a:spLocks noGrp="1"/>
          </p:cNvSpPr>
          <p:nvPr>
            <p:ph type="sldNum" sz="quarter" idx="10"/>
          </p:nvPr>
        </p:nvSpPr>
        <p:spPr/>
        <p:txBody>
          <a:bodyPr/>
          <a:lstStyle/>
          <a:p>
            <a:fld id="{48FBCECA-E01D-43F6-96A1-19390BC06296}" type="slidenum">
              <a:rPr lang="ko-KR" altLang="en-US" smtClean="0"/>
              <a:t>20</a:t>
            </a:fld>
            <a:endParaRPr lang="ko-KR" altLang="en-US"/>
          </a:p>
        </p:txBody>
      </p:sp>
    </p:spTree>
    <p:extLst>
      <p:ext uri="{BB962C8B-B14F-4D97-AF65-F5344CB8AC3E}">
        <p14:creationId xmlns:p14="http://schemas.microsoft.com/office/powerpoint/2010/main" val="1046015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21</a:t>
            </a:fld>
            <a:endParaRPr lang="ko-KR" altLang="en-US"/>
          </a:p>
        </p:txBody>
      </p:sp>
    </p:spTree>
    <p:extLst>
      <p:ext uri="{BB962C8B-B14F-4D97-AF65-F5344CB8AC3E}">
        <p14:creationId xmlns:p14="http://schemas.microsoft.com/office/powerpoint/2010/main" val="3543765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23</a:t>
            </a:fld>
            <a:endParaRPr lang="ko-KR" altLang="en-US"/>
          </a:p>
        </p:txBody>
      </p:sp>
    </p:spTree>
    <p:extLst>
      <p:ext uri="{BB962C8B-B14F-4D97-AF65-F5344CB8AC3E}">
        <p14:creationId xmlns:p14="http://schemas.microsoft.com/office/powerpoint/2010/main" val="200721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5</a:t>
            </a:fld>
            <a:endParaRPr lang="ko-KR" altLang="en-US"/>
          </a:p>
        </p:txBody>
      </p:sp>
    </p:spTree>
    <p:extLst>
      <p:ext uri="{BB962C8B-B14F-4D97-AF65-F5344CB8AC3E}">
        <p14:creationId xmlns:p14="http://schemas.microsoft.com/office/powerpoint/2010/main" val="412412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z="900" b="0" i="0" kern="1200" smtClean="0">
                <a:solidFill>
                  <a:schemeClr val="tx1"/>
                </a:solidFill>
                <a:effectLst/>
                <a:latin typeface="+mn-lt"/>
                <a:ea typeface="+mn-ea"/>
                <a:cs typeface="+mn-cs"/>
              </a:rPr>
              <a:t>Thus, in such cases, we can alternatively determine the baseline values from the specific pixels of the single overpass.</a:t>
            </a:r>
          </a:p>
          <a:p>
            <a:r>
              <a:rPr lang="en-US" altLang="ko-KR" sz="900" b="0" i="0" kern="1200" smtClean="0">
                <a:solidFill>
                  <a:schemeClr val="tx1"/>
                </a:solidFill>
                <a:effectLst/>
                <a:latin typeface="+mn-lt"/>
                <a:ea typeface="+mn-ea"/>
                <a:cs typeface="+mn-cs"/>
              </a:rPr>
              <a:t>In this study, we employed four methods to calculate CO2 enhancements and examined the sensitivities how these approaches in producing stable and reliable CO2 enhancements values. </a:t>
            </a:r>
          </a:p>
          <a:p>
            <a:r>
              <a:rPr lang="en-US" altLang="ko-KR" sz="900" b="0" i="0" kern="1200" smtClean="0">
                <a:solidFill>
                  <a:schemeClr val="tx1"/>
                </a:solidFill>
                <a:effectLst/>
                <a:latin typeface="+mn-lt"/>
                <a:ea typeface="+mn-ea"/>
                <a:cs typeface="+mn-cs"/>
              </a:rPr>
              <a:t>(</a:t>
            </a:r>
            <a:r>
              <a:rPr lang="ko-KR" altLang="en-US" sz="900" b="0" i="0" kern="1200" smtClean="0">
                <a:solidFill>
                  <a:schemeClr val="tx1"/>
                </a:solidFill>
                <a:effectLst/>
                <a:latin typeface="+mn-lt"/>
                <a:ea typeface="+mn-ea"/>
                <a:cs typeface="+mn-cs"/>
              </a:rPr>
              <a:t>시간없으면 </a:t>
            </a:r>
            <a:r>
              <a:rPr lang="en-US" altLang="ko-KR" sz="900" b="0" i="0" kern="1200" smtClean="0">
                <a:solidFill>
                  <a:schemeClr val="tx1"/>
                </a:solidFill>
                <a:effectLst/>
                <a:latin typeface="+mn-lt"/>
                <a:ea typeface="+mn-ea"/>
                <a:cs typeface="+mn-cs"/>
              </a:rPr>
              <a:t>skip</a:t>
            </a:r>
            <a:r>
              <a:rPr lang="en-US" altLang="ko-KR" sz="900" b="0" i="0" kern="1200" baseline="0" smtClean="0">
                <a:solidFill>
                  <a:schemeClr val="tx1"/>
                </a:solidFill>
                <a:effectLst/>
                <a:latin typeface="+mn-lt"/>
                <a:ea typeface="+mn-ea"/>
                <a:cs typeface="+mn-cs"/>
              </a:rPr>
              <a:t> ; </a:t>
            </a:r>
            <a:r>
              <a:rPr lang="en-US" altLang="ko-KR" sz="900" b="0" i="0" kern="1200" smtClean="0">
                <a:solidFill>
                  <a:schemeClr val="tx1"/>
                </a:solidFill>
                <a:effectLst/>
                <a:latin typeface="+mn-lt"/>
                <a:ea typeface="+mn-ea"/>
                <a:cs typeface="+mn-cs"/>
              </a:rPr>
              <a:t>Method 1 is applied when in-situ ground XCO2 measurements are available. Method 2-4 are utilized when we can only rely on OCO-3 XCO2 retrievals.)</a:t>
            </a:r>
          </a:p>
          <a:p>
            <a:r>
              <a:rPr lang="en-US" altLang="ko-KR" smtClean="0"/>
              <a:t/>
            </a:r>
            <a:br>
              <a:rPr lang="en-US" altLang="ko-KR" smtClean="0"/>
            </a:br>
            <a:r>
              <a:rPr lang="en-US" altLang="ko-KR" sz="900" b="0" i="0" kern="1200" smtClean="0">
                <a:solidFill>
                  <a:schemeClr val="tx1"/>
                </a:solidFill>
                <a:effectLst/>
                <a:latin typeface="+mn-lt"/>
                <a:ea typeface="+mn-ea"/>
                <a:cs typeface="+mn-cs"/>
              </a:rPr>
              <a:t>We are pleased to show results with supplementary materials during the discussion session. </a:t>
            </a:r>
          </a:p>
          <a:p>
            <a:endParaRPr lang="en-US" altLang="ko-KR" sz="900" b="0" i="0" kern="1200" smtClean="0">
              <a:solidFill>
                <a:schemeClr val="tx1"/>
              </a:solidFill>
              <a:effectLst/>
              <a:latin typeface="+mn-lt"/>
              <a:ea typeface="+mn-ea"/>
              <a:cs typeface="+mn-cs"/>
            </a:endParaRPr>
          </a:p>
        </p:txBody>
      </p:sp>
      <p:sp>
        <p:nvSpPr>
          <p:cNvPr id="4" name="슬라이드 번호 개체 틀 3"/>
          <p:cNvSpPr>
            <a:spLocks noGrp="1"/>
          </p:cNvSpPr>
          <p:nvPr>
            <p:ph type="sldNum" sz="quarter" idx="10"/>
          </p:nvPr>
        </p:nvSpPr>
        <p:spPr/>
        <p:txBody>
          <a:bodyPr/>
          <a:lstStyle/>
          <a:p>
            <a:fld id="{48FBCECA-E01D-43F6-96A1-19390BC06296}" type="slidenum">
              <a:rPr lang="ko-KR" altLang="en-US" smtClean="0"/>
              <a:t>11</a:t>
            </a:fld>
            <a:endParaRPr lang="ko-KR" altLang="en-US"/>
          </a:p>
        </p:txBody>
      </p:sp>
    </p:spTree>
    <p:extLst>
      <p:ext uri="{BB962C8B-B14F-4D97-AF65-F5344CB8AC3E}">
        <p14:creationId xmlns:p14="http://schemas.microsoft.com/office/powerpoint/2010/main" val="360297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sz="1200" b="0" i="0" kern="1200" dirty="0">
              <a:solidFill>
                <a:schemeClr val="tx1"/>
              </a:solidFill>
              <a:effectLst/>
              <a:latin typeface="+mn-lt"/>
              <a:ea typeface="+mn-ea"/>
              <a:cs typeface="+mn-cs"/>
            </a:endParaRPr>
          </a:p>
        </p:txBody>
      </p:sp>
      <p:sp>
        <p:nvSpPr>
          <p:cNvPr id="4" name="슬라이드 번호 개체 틀 3"/>
          <p:cNvSpPr>
            <a:spLocks noGrp="1"/>
          </p:cNvSpPr>
          <p:nvPr>
            <p:ph type="sldNum" sz="quarter" idx="5"/>
          </p:nvPr>
        </p:nvSpPr>
        <p:spPr/>
        <p:txBody>
          <a:bodyPr/>
          <a:lstStyle/>
          <a:p>
            <a:fld id="{1765AF28-580A-409F-80DD-C312F65E6E6C}" type="slidenum">
              <a:rPr lang="ko-KR" altLang="en-US" smtClean="0"/>
              <a:t>12</a:t>
            </a:fld>
            <a:endParaRPr lang="ko-KR" altLang="en-US"/>
          </a:p>
        </p:txBody>
      </p:sp>
    </p:spTree>
    <p:extLst>
      <p:ext uri="{BB962C8B-B14F-4D97-AF65-F5344CB8AC3E}">
        <p14:creationId xmlns:p14="http://schemas.microsoft.com/office/powerpoint/2010/main" val="3191880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smtClean="0"/>
              <a:t>land cover paper: </a:t>
            </a:r>
            <a:r>
              <a:rPr lang="en-US" altLang="ko-KR" sz="1200" b="0" i="0" kern="1200" smtClean="0">
                <a:solidFill>
                  <a:schemeClr val="tx1"/>
                </a:solidFill>
                <a:effectLst/>
                <a:latin typeface="+mn-lt"/>
                <a:ea typeface="+mn-ea"/>
                <a:cs typeface="+mn-cs"/>
              </a:rPr>
              <a:t>Kim J-H, Kwon O-S, Ra J-H. Urban Type Classification and Characteristic Analysis through Time-Series Environmental Changes for Land Use Management for 31 Satellite Cities around Seoul, South Korea. </a:t>
            </a:r>
            <a:r>
              <a:rPr lang="en-US" altLang="ko-KR" sz="1200" b="0" i="1" kern="1200" smtClean="0">
                <a:solidFill>
                  <a:schemeClr val="tx1"/>
                </a:solidFill>
                <a:effectLst/>
                <a:latin typeface="+mn-lt"/>
                <a:ea typeface="+mn-ea"/>
                <a:cs typeface="+mn-cs"/>
              </a:rPr>
              <a:t>Land</a:t>
            </a:r>
            <a:r>
              <a:rPr lang="en-US" altLang="ko-KR" sz="1200" b="0" i="0" kern="1200" smtClean="0">
                <a:solidFill>
                  <a:schemeClr val="tx1"/>
                </a:solidFill>
                <a:effectLst/>
                <a:latin typeface="+mn-lt"/>
                <a:ea typeface="+mn-ea"/>
                <a:cs typeface="+mn-cs"/>
              </a:rPr>
              <a:t>. 2021; 10(8):799. https://doi.org/10.3390/land10080799</a:t>
            </a:r>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13</a:t>
            </a:fld>
            <a:endParaRPr lang="ko-KR" altLang="en-US"/>
          </a:p>
        </p:txBody>
      </p:sp>
    </p:spTree>
    <p:extLst>
      <p:ext uri="{BB962C8B-B14F-4D97-AF65-F5344CB8AC3E}">
        <p14:creationId xmlns:p14="http://schemas.microsoft.com/office/powerpoint/2010/main" val="85770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14</a:t>
            </a:fld>
            <a:endParaRPr lang="ko-KR" altLang="en-US"/>
          </a:p>
        </p:txBody>
      </p:sp>
    </p:spTree>
    <p:extLst>
      <p:ext uri="{BB962C8B-B14F-4D97-AF65-F5344CB8AC3E}">
        <p14:creationId xmlns:p14="http://schemas.microsoft.com/office/powerpoint/2010/main" val="253560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15</a:t>
            </a:fld>
            <a:endParaRPr lang="ko-KR" altLang="en-US"/>
          </a:p>
        </p:txBody>
      </p:sp>
    </p:spTree>
    <p:extLst>
      <p:ext uri="{BB962C8B-B14F-4D97-AF65-F5344CB8AC3E}">
        <p14:creationId xmlns:p14="http://schemas.microsoft.com/office/powerpoint/2010/main" val="1823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16</a:t>
            </a:fld>
            <a:endParaRPr lang="ko-KR" altLang="en-US"/>
          </a:p>
        </p:txBody>
      </p:sp>
    </p:spTree>
    <p:extLst>
      <p:ext uri="{BB962C8B-B14F-4D97-AF65-F5344CB8AC3E}">
        <p14:creationId xmlns:p14="http://schemas.microsoft.com/office/powerpoint/2010/main" val="4130356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10"/>
          </p:nvPr>
        </p:nvSpPr>
        <p:spPr/>
        <p:txBody>
          <a:bodyPr/>
          <a:lstStyle/>
          <a:p>
            <a:fld id="{9EEB6134-4D9A-47D5-BCC9-0830078B9C7F}" type="slidenum">
              <a:rPr lang="ko-KR" altLang="en-US" smtClean="0"/>
              <a:t>18</a:t>
            </a:fld>
            <a:endParaRPr lang="ko-KR" altLang="en-US"/>
          </a:p>
        </p:txBody>
      </p:sp>
    </p:spTree>
    <p:extLst>
      <p:ext uri="{BB962C8B-B14F-4D97-AF65-F5344CB8AC3E}">
        <p14:creationId xmlns:p14="http://schemas.microsoft.com/office/powerpoint/2010/main" val="2357288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smtClean="0"/>
              <a:t>클릭하여 마스터 부제목 스타일 편집</a:t>
            </a:r>
            <a:endParaRPr lang="en-US" dirty="0"/>
          </a:p>
        </p:txBody>
      </p:sp>
      <p:sp>
        <p:nvSpPr>
          <p:cNvPr id="4" name="Date Placeholder 3"/>
          <p:cNvSpPr>
            <a:spLocks noGrp="1"/>
          </p:cNvSpPr>
          <p:nvPr>
            <p:ph type="dt" sz="half" idx="10"/>
          </p:nvPr>
        </p:nvSpPr>
        <p:spPr/>
        <p:txBody>
          <a:bodyPr/>
          <a:lstStyle/>
          <a:p>
            <a:fld id="{E9E95BF5-9B8E-46D5-B8E1-218F4CE38D94}" type="datetime1">
              <a:rPr lang="ko-KR" altLang="en-US" smtClean="0"/>
              <a:t>2023-04-25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2766321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00A8302C-6D52-4968-B33E-389C27EEE67A}" type="datetime1">
              <a:rPr lang="ko-KR" altLang="en-US" smtClean="0"/>
              <a:t>2023-04-25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360109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ko-KR" altLang="en-US" smtClean="0"/>
              <a:t>마스터 제목 스타일 편집</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AE0122F0-9A5A-4541-8CC2-A28EF3D14EF0}" type="datetime1">
              <a:rPr lang="ko-KR" altLang="en-US" smtClean="0"/>
              <a:t>2023-04-25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249568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idx="1"/>
          </p:nvPr>
        </p:nvSpPr>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10"/>
          </p:nvPr>
        </p:nvSpPr>
        <p:spPr/>
        <p:txBody>
          <a:bodyPr/>
          <a:lstStyle/>
          <a:p>
            <a:fld id="{C66C70C3-3964-4085-AD44-1130E4737C92}" type="datetime1">
              <a:rPr lang="ko-KR" altLang="en-US" smtClean="0"/>
              <a:t>2023-04-25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3833963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smtClean="0"/>
              <a:t>마스터 텍스트 스타일 편집</a:t>
            </a:r>
          </a:p>
        </p:txBody>
      </p:sp>
      <p:sp>
        <p:nvSpPr>
          <p:cNvPr id="4" name="Date Placeholder 3"/>
          <p:cNvSpPr>
            <a:spLocks noGrp="1"/>
          </p:cNvSpPr>
          <p:nvPr>
            <p:ph type="dt" sz="half" idx="10"/>
          </p:nvPr>
        </p:nvSpPr>
        <p:spPr/>
        <p:txBody>
          <a:bodyPr/>
          <a:lstStyle/>
          <a:p>
            <a:fld id="{53C5B5B7-5CC9-406F-8A95-B2BAA7941707}" type="datetime1">
              <a:rPr lang="ko-KR" altLang="en-US" smtClean="0"/>
              <a:t>2023-04-25</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15283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Date Placeholder 4"/>
          <p:cNvSpPr>
            <a:spLocks noGrp="1"/>
          </p:cNvSpPr>
          <p:nvPr>
            <p:ph type="dt" sz="half" idx="10"/>
          </p:nvPr>
        </p:nvSpPr>
        <p:spPr/>
        <p:txBody>
          <a:bodyPr/>
          <a:lstStyle/>
          <a:p>
            <a:fld id="{0C72959B-D1FA-42C4-8BA1-7E12C5A421E5}" type="datetime1">
              <a:rPr lang="ko-KR" altLang="en-US" smtClean="0"/>
              <a:t>2023-04-25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4182172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smtClean="0"/>
              <a:t>마스터 텍스트 스타일 편집</a:t>
            </a:r>
          </a:p>
        </p:txBody>
      </p:sp>
      <p:sp>
        <p:nvSpPr>
          <p:cNvPr id="4" name="Content Placeholder 3"/>
          <p:cNvSpPr>
            <a:spLocks noGrp="1"/>
          </p:cNvSpPr>
          <p:nvPr>
            <p:ph sz="half" idx="2"/>
          </p:nvPr>
        </p:nvSpPr>
        <p:spPr>
          <a:xfrm>
            <a:off x="629842" y="1878806"/>
            <a:ext cx="3868340" cy="2763441"/>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smtClean="0"/>
              <a:t>마스터 텍스트 스타일 편집</a:t>
            </a:r>
          </a:p>
        </p:txBody>
      </p:sp>
      <p:sp>
        <p:nvSpPr>
          <p:cNvPr id="6" name="Content Placeholder 5"/>
          <p:cNvSpPr>
            <a:spLocks noGrp="1"/>
          </p:cNvSpPr>
          <p:nvPr>
            <p:ph sz="quarter" idx="4"/>
          </p:nvPr>
        </p:nvSpPr>
        <p:spPr>
          <a:xfrm>
            <a:off x="4629150" y="1878806"/>
            <a:ext cx="3887391" cy="2763441"/>
          </a:xfrm>
        </p:spPr>
        <p:txBody>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7" name="Date Placeholder 6"/>
          <p:cNvSpPr>
            <a:spLocks noGrp="1"/>
          </p:cNvSpPr>
          <p:nvPr>
            <p:ph type="dt" sz="half" idx="10"/>
          </p:nvPr>
        </p:nvSpPr>
        <p:spPr/>
        <p:txBody>
          <a:bodyPr/>
          <a:lstStyle/>
          <a:p>
            <a:fld id="{D1D7AA3A-E73C-48E1-8715-334C0E047104}" type="datetime1">
              <a:rPr lang="ko-KR" altLang="en-US" smtClean="0"/>
              <a:t>2023-04-25</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1436296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dirty="0"/>
          </a:p>
        </p:txBody>
      </p:sp>
      <p:sp>
        <p:nvSpPr>
          <p:cNvPr id="3" name="Date Placeholder 2"/>
          <p:cNvSpPr>
            <a:spLocks noGrp="1"/>
          </p:cNvSpPr>
          <p:nvPr>
            <p:ph type="dt" sz="half" idx="10"/>
          </p:nvPr>
        </p:nvSpPr>
        <p:spPr/>
        <p:txBody>
          <a:bodyPr/>
          <a:lstStyle/>
          <a:p>
            <a:fld id="{24C1654B-F349-4A19-8C2E-73FB6051B052}" type="datetime1">
              <a:rPr lang="ko-KR" altLang="en-US" smtClean="0"/>
              <a:t>2023-04-25</a:t>
            </a:fld>
            <a:endParaRPr lang="ko-KR" altLang="en-US"/>
          </a:p>
        </p:txBody>
      </p:sp>
      <p:sp>
        <p:nvSpPr>
          <p:cNvPr id="4" name="Footer Placeholder 3"/>
          <p:cNvSpPr>
            <a:spLocks noGrp="1"/>
          </p:cNvSpPr>
          <p:nvPr>
            <p:ph type="ftr" sz="quarter" idx="11"/>
          </p:nvPr>
        </p:nvSpPr>
        <p:spPr/>
        <p:txBody>
          <a:bodyPr/>
          <a:lstStyle/>
          <a:p>
            <a:endParaRPr lang="ko-KR" altLang="en-US"/>
          </a:p>
        </p:txBody>
      </p:sp>
      <p:sp>
        <p:nvSpPr>
          <p:cNvPr id="5" name="Slide Number Placeholder 4"/>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288902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6BE9F-3132-46E0-8A77-CC71047BAED7}" type="datetime1">
              <a:rPr lang="ko-KR" altLang="en-US" smtClean="0"/>
              <a:t>2023-04-25</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145391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ko-KR" altLang="en-US" smtClean="0"/>
              <a:t>마스터 제목 스타일 편집</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A551CC6B-7B7B-4AE6-93EC-0A443B181BD9}" type="datetime1">
              <a:rPr lang="ko-KR" altLang="en-US" smtClean="0"/>
              <a:t>2023-04-25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3623140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ko-KR" altLang="en-US" smtClean="0"/>
              <a:t>마스터 제목 스타일 편집</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ko-KR" altLang="en-US" smtClean="0"/>
              <a:t>그림을 추가하려면 아이콘을 클릭하십시오</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smtClean="0"/>
              <a:t>마스터 텍스트 스타일 편집</a:t>
            </a:r>
          </a:p>
        </p:txBody>
      </p:sp>
      <p:sp>
        <p:nvSpPr>
          <p:cNvPr id="5" name="Date Placeholder 4"/>
          <p:cNvSpPr>
            <a:spLocks noGrp="1"/>
          </p:cNvSpPr>
          <p:nvPr>
            <p:ph type="dt" sz="half" idx="10"/>
          </p:nvPr>
        </p:nvSpPr>
        <p:spPr/>
        <p:txBody>
          <a:bodyPr/>
          <a:lstStyle/>
          <a:p>
            <a:fld id="{4C4185B5-55F7-4149-8409-688D10715ACA}" type="datetime1">
              <a:rPr lang="ko-KR" altLang="en-US" smtClean="0"/>
              <a:t>2023-04-25</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289558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ko-KR" altLang="en-US" smtClean="0"/>
              <a:t>마스터 제목 스타일 편집</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ko-KR" altLang="en-US" smtClean="0"/>
              <a:t>마스터 텍스트 스타일 편집</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8C54EB9-4C07-4F50-AE70-A415E7EB233D}" type="datetime1">
              <a:rPr lang="ko-KR" altLang="en-US" smtClean="0"/>
              <a:t>2023-04-25</a:t>
            </a:fld>
            <a:endParaRPr lang="ko-KR"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6AF9C7B-6475-42EA-8A75-F0F4641695B9}" type="slidenum">
              <a:rPr lang="ko-KR" altLang="en-US" smtClean="0"/>
              <a:t>‹#›</a:t>
            </a:fld>
            <a:endParaRPr lang="ko-KR" altLang="en-US"/>
          </a:p>
        </p:txBody>
      </p:sp>
    </p:spTree>
    <p:extLst>
      <p:ext uri="{BB962C8B-B14F-4D97-AF65-F5344CB8AC3E}">
        <p14:creationId xmlns:p14="http://schemas.microsoft.com/office/powerpoint/2010/main" val="1136134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1"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5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0.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smtClean="0">
                <a:latin typeface="Arial" panose="020B0604020202020204" pitchFamily="34" charset="0"/>
                <a:cs typeface="Arial" panose="020B0604020202020204" pitchFamily="34" charset="0"/>
              </a:rPr>
              <a:t>Supplimentary materials</a:t>
            </a:r>
            <a:endParaRPr lang="ko-KR" altLang="en-US">
              <a:latin typeface="Arial" panose="020B0604020202020204" pitchFamily="34" charset="0"/>
              <a:cs typeface="Arial" panose="020B0604020202020204" pitchFamily="34" charset="0"/>
            </a:endParaRPr>
          </a:p>
        </p:txBody>
      </p:sp>
      <p:sp>
        <p:nvSpPr>
          <p:cNvPr id="4" name="텍스트 개체 틀 3"/>
          <p:cNvSpPr>
            <a:spLocks noGrp="1"/>
          </p:cNvSpPr>
          <p:nvPr>
            <p:ph type="body" idx="1"/>
          </p:nvPr>
        </p:nvSpPr>
        <p:spPr/>
        <p:txBody>
          <a:bodyPr>
            <a:normAutofit lnSpcReduction="10000"/>
          </a:bodyPr>
          <a:lstStyle/>
          <a:p>
            <a:r>
              <a:rPr lang="en-US" altLang="ko-KR">
                <a:latin typeface="Arial" panose="020B0604020202020204" pitchFamily="34" charset="0"/>
                <a:cs typeface="Arial" panose="020B0604020202020204" pitchFamily="34" charset="0"/>
              </a:rPr>
              <a:t>Characterizing CO</a:t>
            </a:r>
            <a:r>
              <a:rPr lang="en-US" altLang="ko-KR" baseline="-25000">
                <a:latin typeface="Arial" panose="020B0604020202020204" pitchFamily="34" charset="0"/>
                <a:cs typeface="Arial" panose="020B0604020202020204" pitchFamily="34" charset="0"/>
              </a:rPr>
              <a:t>2</a:t>
            </a:r>
            <a:r>
              <a:rPr lang="en-US" altLang="ko-KR">
                <a:latin typeface="Arial" panose="020B0604020202020204" pitchFamily="34" charset="0"/>
                <a:cs typeface="Arial" panose="020B0604020202020204" pitchFamily="34" charset="0"/>
              </a:rPr>
              <a:t> enhancements at major hotspots in South Korea using OCO-3 XCO</a:t>
            </a:r>
            <a:r>
              <a:rPr lang="en-US" altLang="ko-KR" baseline="-25000">
                <a:latin typeface="Arial" panose="020B0604020202020204" pitchFamily="34" charset="0"/>
                <a:cs typeface="Arial" panose="020B0604020202020204" pitchFamily="34" charset="0"/>
              </a:rPr>
              <a:t>2</a:t>
            </a:r>
            <a:r>
              <a:rPr lang="en-US" altLang="ko-KR">
                <a:latin typeface="Arial" panose="020B0604020202020204" pitchFamily="34" charset="0"/>
                <a:cs typeface="Arial" panose="020B0604020202020204" pitchFamily="34" charset="0"/>
              </a:rPr>
              <a:t> retrievals </a:t>
            </a:r>
            <a:endParaRPr kumimoji="1" lang="ko-KR" altLang="en-US" b="1">
              <a:solidFill>
                <a:srgbClr val="002856"/>
              </a:solidFill>
              <a:latin typeface="Arial" panose="020B0604020202020204" pitchFamily="34" charset="0"/>
              <a:ea typeface="나눔고딕" panose="020D0604000000000000" pitchFamily="50" charset="-127"/>
              <a:cs typeface="Arial" panose="020B0604020202020204" pitchFamily="34" charset="0"/>
            </a:endParaRPr>
          </a:p>
          <a:p>
            <a:r>
              <a:rPr lang="en-US" altLang="ko-KR" smtClean="0">
                <a:latin typeface="Helvetica" pitchFamily="2" charset="0"/>
              </a:rPr>
              <a:t>by Sung-Bin Park</a:t>
            </a:r>
            <a:r>
              <a:rPr lang="en-US" altLang="ko-KR" baseline="30000" smtClean="0">
                <a:latin typeface="Helvetica" pitchFamily="2" charset="0"/>
              </a:rPr>
              <a:t>1</a:t>
            </a:r>
            <a:r>
              <a:rPr lang="en-US" altLang="ko-KR" smtClean="0">
                <a:latin typeface="Helvetica" pitchFamily="2" charset="0"/>
              </a:rPr>
              <a:t> , Yeri Kang</a:t>
            </a:r>
            <a:r>
              <a:rPr lang="en-US" altLang="ko-KR" baseline="30000" smtClean="0">
                <a:latin typeface="Helvetica" pitchFamily="2" charset="0"/>
              </a:rPr>
              <a:t>2</a:t>
            </a:r>
            <a:r>
              <a:rPr lang="en-US" altLang="ko-KR" smtClean="0">
                <a:latin typeface="Helvetica" pitchFamily="2" charset="0"/>
              </a:rPr>
              <a:t> , Young-suk Oh</a:t>
            </a:r>
            <a:r>
              <a:rPr lang="en-US" altLang="ko-KR" baseline="30000" smtClean="0">
                <a:latin typeface="Helvetica" pitchFamily="2" charset="0"/>
              </a:rPr>
              <a:t>3</a:t>
            </a:r>
            <a:r>
              <a:rPr lang="en-US" altLang="ko-KR" smtClean="0">
                <a:latin typeface="Helvetica" pitchFamily="2" charset="0"/>
              </a:rPr>
              <a:t> , Chang-Keun Song</a:t>
            </a:r>
            <a:r>
              <a:rPr lang="en-US" altLang="ko-KR" baseline="30000" smtClean="0">
                <a:latin typeface="Helvetica" pitchFamily="2" charset="0"/>
              </a:rPr>
              <a:t>1,2</a:t>
            </a:r>
            <a:r>
              <a:rPr lang="en-US" altLang="ko-KR" smtClean="0">
                <a:latin typeface="Helvetica" pitchFamily="2" charset="0"/>
              </a:rPr>
              <a:t>, </a:t>
            </a:r>
            <a:r>
              <a:rPr lang="en-US" altLang="ko-KR" b="1" smtClean="0">
                <a:latin typeface="Helvetica" pitchFamily="2" charset="0"/>
              </a:rPr>
              <a:t>Sang Seo Park</a:t>
            </a:r>
            <a:r>
              <a:rPr lang="en-US" altLang="ko-KR" baseline="30000" smtClean="0">
                <a:latin typeface="Helvetica" pitchFamily="2" charset="0"/>
              </a:rPr>
              <a:t>1</a:t>
            </a:r>
          </a:p>
        </p:txBody>
      </p:sp>
      <p:sp>
        <p:nvSpPr>
          <p:cNvPr id="6" name="슬라이드 번호 개체 틀 5"/>
          <p:cNvSpPr>
            <a:spLocks noGrp="1"/>
          </p:cNvSpPr>
          <p:nvPr>
            <p:ph type="sldNum" sz="quarter" idx="12"/>
          </p:nvPr>
        </p:nvSpPr>
        <p:spPr/>
        <p:txBody>
          <a:bodyPr/>
          <a:lstStyle/>
          <a:p>
            <a:fld id="{5261ED3F-A3C9-446C-ACB4-CC1B22426D5D}" type="slidenum">
              <a:rPr lang="ko-KR" altLang="en-US" smtClean="0"/>
              <a:t>1</a:t>
            </a:fld>
            <a:endParaRPr lang="ko-KR" altLang="en-US"/>
          </a:p>
        </p:txBody>
      </p:sp>
    </p:spTree>
    <p:extLst>
      <p:ext uri="{BB962C8B-B14F-4D97-AF65-F5344CB8AC3E}">
        <p14:creationId xmlns:p14="http://schemas.microsoft.com/office/powerpoint/2010/main" val="2492503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p:txBody>
          <a:bodyPr/>
          <a:lstStyle/>
          <a:p>
            <a:r>
              <a:rPr lang="en-US" altLang="ko-KR">
                <a:latin typeface="arial" panose="020B0604020202020204" pitchFamily="34" charset="0"/>
                <a:cs typeface="arial" panose="020B0604020202020204" pitchFamily="34" charset="0"/>
              </a:rPr>
              <a:t>Different dXCO2 estimates depending on background value selection method</a:t>
            </a:r>
            <a:endParaRPr lang="ko-KR" altLang="en-US">
              <a:latin typeface="Arial" panose="020B0604020202020204" pitchFamily="34" charset="0"/>
              <a:cs typeface="Arial" panose="020B0604020202020204" pitchFamily="34" charset="0"/>
            </a:endParaRPr>
          </a:p>
        </p:txBody>
      </p:sp>
      <p:sp>
        <p:nvSpPr>
          <p:cNvPr id="4" name="텍스트 개체 틀 3"/>
          <p:cNvSpPr>
            <a:spLocks noGrp="1"/>
          </p:cNvSpPr>
          <p:nvPr>
            <p:ph type="body" idx="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5261ED3F-A3C9-446C-ACB4-CC1B22426D5D}" type="slidenum">
              <a:rPr lang="ko-KR" altLang="en-US" smtClean="0"/>
              <a:t>10</a:t>
            </a:fld>
            <a:endParaRPr lang="ko-KR" altLang="en-US"/>
          </a:p>
        </p:txBody>
      </p:sp>
    </p:spTree>
    <p:extLst>
      <p:ext uri="{BB962C8B-B14F-4D97-AF65-F5344CB8AC3E}">
        <p14:creationId xmlns:p14="http://schemas.microsoft.com/office/powerpoint/2010/main" val="3036694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578410" y="273844"/>
            <a:ext cx="8354576" cy="994172"/>
          </a:xfrm>
        </p:spPr>
        <p:txBody>
          <a:bodyPr>
            <a:normAutofit fontScale="90000"/>
          </a:bodyPr>
          <a:lstStyle/>
          <a:p>
            <a:r>
              <a:rPr lang="en-US" altLang="ko-KR" smtClean="0">
                <a:latin typeface="Arial" panose="020B0604020202020204" pitchFamily="34" charset="0"/>
                <a:cs typeface="Arial" panose="020B0604020202020204" pitchFamily="34" charset="0"/>
              </a:rPr>
              <a:t>Methodology to quantify dXCO2 sensitivities with different background concentrations</a:t>
            </a:r>
            <a:endParaRPr lang="ko-KR" altLang="en-US">
              <a:latin typeface="Arial" panose="020B0604020202020204" pitchFamily="34" charset="0"/>
              <a:cs typeface="Arial" panose="020B0604020202020204" pitchFamily="34" charset="0"/>
            </a:endParaRPr>
          </a:p>
        </p:txBody>
      </p:sp>
      <p:sp>
        <p:nvSpPr>
          <p:cNvPr id="3" name="슬라이드 번호 개체 틀 2"/>
          <p:cNvSpPr>
            <a:spLocks noGrp="1"/>
          </p:cNvSpPr>
          <p:nvPr>
            <p:ph type="sldNum" sz="quarter" idx="12"/>
          </p:nvPr>
        </p:nvSpPr>
        <p:spPr/>
        <p:txBody>
          <a:bodyPr/>
          <a:lstStyle/>
          <a:p>
            <a:fld id="{5261ED3F-A3C9-446C-ACB4-CC1B22426D5D}" type="slidenum">
              <a:rPr lang="ko-KR" altLang="en-US" smtClean="0"/>
              <a:t>11</a:t>
            </a:fld>
            <a:endParaRPr lang="ko-KR" altLang="en-US"/>
          </a:p>
        </p:txBody>
      </p:sp>
      <p:sp>
        <p:nvSpPr>
          <p:cNvPr id="6" name="직사각형 5"/>
          <p:cNvSpPr/>
          <p:nvPr/>
        </p:nvSpPr>
        <p:spPr>
          <a:xfrm>
            <a:off x="190082" y="1641223"/>
            <a:ext cx="2133702" cy="126680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smtClean="0">
                <a:latin typeface="Arial" panose="020B0604020202020204" pitchFamily="34" charset="0"/>
                <a:cs typeface="Arial" panose="020B0604020202020204" pitchFamily="34" charset="0"/>
              </a:rPr>
              <a:t>FTS-XCO2 data is available</a:t>
            </a:r>
            <a:endParaRPr lang="ko-KR" altLang="en-US" sz="2000">
              <a:latin typeface="Arial" panose="020B0604020202020204" pitchFamily="34" charset="0"/>
              <a:cs typeface="Arial" panose="020B0604020202020204" pitchFamily="34" charset="0"/>
            </a:endParaRPr>
          </a:p>
        </p:txBody>
      </p:sp>
      <p:sp>
        <p:nvSpPr>
          <p:cNvPr id="7" name="직사각형 6"/>
          <p:cNvSpPr/>
          <p:nvPr/>
        </p:nvSpPr>
        <p:spPr>
          <a:xfrm>
            <a:off x="190082" y="4155612"/>
            <a:ext cx="2723940" cy="6116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smtClean="0">
                <a:latin typeface="Arial" panose="020B0604020202020204" pitchFamily="34" charset="0"/>
                <a:cs typeface="Arial" panose="020B0604020202020204" pitchFamily="34" charset="0"/>
              </a:rPr>
              <a:t>Use </a:t>
            </a:r>
            <a:r>
              <a:rPr lang="en-US" altLang="ko-KR" sz="2000" smtClean="0">
                <a:latin typeface="Arial" panose="020B0604020202020204" pitchFamily="34" charset="0"/>
                <a:cs typeface="Arial" panose="020B0604020202020204" pitchFamily="34" charset="0"/>
              </a:rPr>
              <a:t>daily or monthly</a:t>
            </a:r>
            <a:endParaRPr lang="en-US" altLang="ko-KR" sz="2000" smtClean="0">
              <a:latin typeface="Arial" panose="020B0604020202020204" pitchFamily="34" charset="0"/>
              <a:cs typeface="Arial" panose="020B0604020202020204" pitchFamily="34" charset="0"/>
            </a:endParaRPr>
          </a:p>
          <a:p>
            <a:pPr algn="ctr"/>
            <a:r>
              <a:rPr lang="en-US" altLang="ko-KR" sz="2000" smtClean="0">
                <a:latin typeface="Arial" panose="020B0604020202020204" pitchFamily="34" charset="0"/>
                <a:cs typeface="Arial" panose="020B0604020202020204" pitchFamily="34" charset="0"/>
              </a:rPr>
              <a:t>FTS-XCO2 data</a:t>
            </a:r>
            <a:endParaRPr lang="ko-KR" altLang="en-US" sz="2000">
              <a:latin typeface="Arial" panose="020B0604020202020204" pitchFamily="34" charset="0"/>
              <a:cs typeface="Arial" panose="020B0604020202020204" pitchFamily="34" charset="0"/>
            </a:endParaRPr>
          </a:p>
        </p:txBody>
      </p:sp>
      <p:cxnSp>
        <p:nvCxnSpPr>
          <p:cNvPr id="10" name="직선 화살표 연결선 9"/>
          <p:cNvCxnSpPr/>
          <p:nvPr/>
        </p:nvCxnSpPr>
        <p:spPr>
          <a:xfrm>
            <a:off x="1326410" y="2999875"/>
            <a:ext cx="10048" cy="10638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3616" y="3337453"/>
            <a:ext cx="791755" cy="538609"/>
          </a:xfrm>
          <a:prstGeom prst="rect">
            <a:avLst/>
          </a:prstGeom>
          <a:noFill/>
        </p:spPr>
        <p:txBody>
          <a:bodyPr wrap="none" rtlCol="0">
            <a:spAutoFit/>
          </a:bodyPr>
          <a:lstStyle/>
          <a:p>
            <a:r>
              <a:rPr lang="en-US" altLang="ko-KR" sz="2900" smtClean="0">
                <a:latin typeface="Arial" panose="020B0604020202020204" pitchFamily="34" charset="0"/>
                <a:cs typeface="Arial" panose="020B0604020202020204" pitchFamily="34" charset="0"/>
              </a:rPr>
              <a:t>Yes</a:t>
            </a:r>
            <a:endParaRPr lang="ko-KR" altLang="en-US" sz="2900">
              <a:latin typeface="Arial" panose="020B0604020202020204" pitchFamily="34" charset="0"/>
              <a:cs typeface="Arial" panose="020B0604020202020204" pitchFamily="34" charset="0"/>
            </a:endParaRPr>
          </a:p>
        </p:txBody>
      </p:sp>
      <p:sp>
        <p:nvSpPr>
          <p:cNvPr id="15" name="직사각형 14"/>
          <p:cNvSpPr/>
          <p:nvPr/>
        </p:nvSpPr>
        <p:spPr>
          <a:xfrm>
            <a:off x="4556298" y="1380390"/>
            <a:ext cx="3959052" cy="85722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smtClean="0">
                <a:latin typeface="Arial" panose="020B0604020202020204" pitchFamily="34" charset="0"/>
                <a:cs typeface="Arial" panose="020B0604020202020204" pitchFamily="34" charset="0"/>
              </a:rPr>
              <a:t>Searching background values</a:t>
            </a:r>
          </a:p>
          <a:p>
            <a:pPr algn="ctr"/>
            <a:r>
              <a:rPr lang="en-US" altLang="ko-KR" sz="2000" smtClean="0">
                <a:latin typeface="Arial" panose="020B0604020202020204" pitchFamily="34" charset="0"/>
                <a:cs typeface="Arial" panose="020B0604020202020204" pitchFamily="34" charset="0"/>
              </a:rPr>
              <a:t> from the 2 domains</a:t>
            </a:r>
            <a:endParaRPr lang="ko-KR" altLang="en-US" sz="2000">
              <a:latin typeface="Arial" panose="020B0604020202020204" pitchFamily="34" charset="0"/>
              <a:cs typeface="Arial" panose="020B0604020202020204" pitchFamily="34" charset="0"/>
            </a:endParaRPr>
          </a:p>
        </p:txBody>
      </p:sp>
      <p:sp>
        <p:nvSpPr>
          <p:cNvPr id="16" name="직사각형 15"/>
          <p:cNvSpPr/>
          <p:nvPr/>
        </p:nvSpPr>
        <p:spPr>
          <a:xfrm>
            <a:off x="4556298" y="3798533"/>
            <a:ext cx="3959052" cy="104969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smtClean="0">
                <a:latin typeface="Arial" panose="020B0604020202020204" pitchFamily="34" charset="0"/>
                <a:cs typeface="Arial" panose="020B0604020202020204" pitchFamily="34" charset="0"/>
              </a:rPr>
              <a:t>Searching background values by rotating satellite data along the main wind direction</a:t>
            </a:r>
            <a:endParaRPr lang="ko-KR" altLang="en-US" sz="2000">
              <a:latin typeface="Arial" panose="020B0604020202020204" pitchFamily="34" charset="0"/>
              <a:cs typeface="Arial" panose="020B0604020202020204" pitchFamily="34" charset="0"/>
            </a:endParaRPr>
          </a:p>
        </p:txBody>
      </p:sp>
      <p:sp>
        <p:nvSpPr>
          <p:cNvPr id="23" name="TextBox 22"/>
          <p:cNvSpPr txBox="1"/>
          <p:nvPr/>
        </p:nvSpPr>
        <p:spPr>
          <a:xfrm>
            <a:off x="2585505" y="1811384"/>
            <a:ext cx="742511" cy="538609"/>
          </a:xfrm>
          <a:prstGeom prst="rect">
            <a:avLst/>
          </a:prstGeom>
          <a:noFill/>
        </p:spPr>
        <p:txBody>
          <a:bodyPr wrap="none" rtlCol="0">
            <a:spAutoFit/>
          </a:bodyPr>
          <a:lstStyle/>
          <a:p>
            <a:r>
              <a:rPr lang="en-US" altLang="ko-KR" sz="2900" smtClean="0">
                <a:latin typeface="Arial" panose="020B0604020202020204" pitchFamily="34" charset="0"/>
                <a:cs typeface="Arial" panose="020B0604020202020204" pitchFamily="34" charset="0"/>
              </a:rPr>
              <a:t>NO</a:t>
            </a:r>
            <a:endParaRPr lang="ko-KR" altLang="en-US" sz="2900">
              <a:latin typeface="Arial" panose="020B0604020202020204" pitchFamily="34" charset="0"/>
              <a:cs typeface="Arial" panose="020B0604020202020204" pitchFamily="34" charset="0"/>
            </a:endParaRPr>
          </a:p>
        </p:txBody>
      </p:sp>
      <p:cxnSp>
        <p:nvCxnSpPr>
          <p:cNvPr id="27" name="직선 연결선 26"/>
          <p:cNvCxnSpPr/>
          <p:nvPr/>
        </p:nvCxnSpPr>
        <p:spPr>
          <a:xfrm>
            <a:off x="2353859" y="2349993"/>
            <a:ext cx="124599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V="1">
            <a:off x="3615354" y="1711358"/>
            <a:ext cx="853337" cy="6386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직사각형 29"/>
          <p:cNvSpPr/>
          <p:nvPr/>
        </p:nvSpPr>
        <p:spPr>
          <a:xfrm>
            <a:off x="3622414" y="1641217"/>
            <a:ext cx="569387" cy="369332"/>
          </a:xfrm>
          <a:prstGeom prst="rect">
            <a:avLst/>
          </a:prstGeom>
        </p:spPr>
        <p:txBody>
          <a:bodyPr wrap="none">
            <a:spAutoFit/>
          </a:bodyPr>
          <a:lstStyle/>
          <a:p>
            <a:r>
              <a:rPr lang="en-US" altLang="ko-KR" smtClean="0">
                <a:solidFill>
                  <a:srgbClr val="FF0000"/>
                </a:solidFill>
                <a:latin typeface="Arial" panose="020B0604020202020204" pitchFamily="34" charset="0"/>
                <a:cs typeface="Arial" panose="020B0604020202020204" pitchFamily="34" charset="0"/>
              </a:rPr>
              <a:t>M2 </a:t>
            </a:r>
            <a:endParaRPr lang="ko-KR" altLang="en-US">
              <a:solidFill>
                <a:srgbClr val="FF0000"/>
              </a:solidFill>
            </a:endParaRPr>
          </a:p>
        </p:txBody>
      </p:sp>
      <p:sp>
        <p:nvSpPr>
          <p:cNvPr id="31" name="직사각형 30"/>
          <p:cNvSpPr/>
          <p:nvPr/>
        </p:nvSpPr>
        <p:spPr>
          <a:xfrm>
            <a:off x="4556298" y="2561855"/>
            <a:ext cx="3959052" cy="8148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smtClean="0">
                <a:latin typeface="Arial" panose="020B0604020202020204" pitchFamily="34" charset="0"/>
                <a:cs typeface="Arial" panose="020B0604020202020204" pitchFamily="34" charset="0"/>
              </a:rPr>
              <a:t>Searching background values from the multi-hotspot areas</a:t>
            </a:r>
            <a:endParaRPr lang="ko-KR" altLang="en-US" sz="2000">
              <a:latin typeface="Arial" panose="020B0604020202020204" pitchFamily="34" charset="0"/>
              <a:cs typeface="Arial" panose="020B0604020202020204" pitchFamily="34" charset="0"/>
            </a:endParaRPr>
          </a:p>
        </p:txBody>
      </p:sp>
      <p:cxnSp>
        <p:nvCxnSpPr>
          <p:cNvPr id="32" name="직선 화살표 연결선 31"/>
          <p:cNvCxnSpPr/>
          <p:nvPr/>
        </p:nvCxnSpPr>
        <p:spPr>
          <a:xfrm>
            <a:off x="3629930" y="2378252"/>
            <a:ext cx="856725" cy="5297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a:off x="3605910" y="2367885"/>
            <a:ext cx="886800" cy="180561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직사각형 36"/>
          <p:cNvSpPr/>
          <p:nvPr/>
        </p:nvSpPr>
        <p:spPr>
          <a:xfrm>
            <a:off x="1540319" y="3836644"/>
            <a:ext cx="569387" cy="369332"/>
          </a:xfrm>
          <a:prstGeom prst="rect">
            <a:avLst/>
          </a:prstGeom>
        </p:spPr>
        <p:txBody>
          <a:bodyPr wrap="none">
            <a:spAutoFit/>
          </a:bodyPr>
          <a:lstStyle/>
          <a:p>
            <a:r>
              <a:rPr lang="en-US" altLang="ko-KR" smtClean="0">
                <a:solidFill>
                  <a:srgbClr val="FF0000"/>
                </a:solidFill>
                <a:latin typeface="Arial" panose="020B0604020202020204" pitchFamily="34" charset="0"/>
                <a:cs typeface="Arial" panose="020B0604020202020204" pitchFamily="34" charset="0"/>
              </a:rPr>
              <a:t>M1 </a:t>
            </a:r>
            <a:endParaRPr lang="ko-KR" altLang="en-US">
              <a:solidFill>
                <a:srgbClr val="FF0000"/>
              </a:solidFill>
            </a:endParaRPr>
          </a:p>
        </p:txBody>
      </p:sp>
      <p:sp>
        <p:nvSpPr>
          <p:cNvPr id="38" name="직사각형 37"/>
          <p:cNvSpPr/>
          <p:nvPr/>
        </p:nvSpPr>
        <p:spPr>
          <a:xfrm>
            <a:off x="3917268" y="2316929"/>
            <a:ext cx="569387" cy="369332"/>
          </a:xfrm>
          <a:prstGeom prst="rect">
            <a:avLst/>
          </a:prstGeom>
        </p:spPr>
        <p:txBody>
          <a:bodyPr wrap="none">
            <a:spAutoFit/>
          </a:bodyPr>
          <a:lstStyle/>
          <a:p>
            <a:r>
              <a:rPr lang="en-US" altLang="ko-KR" smtClean="0">
                <a:solidFill>
                  <a:srgbClr val="FF0000"/>
                </a:solidFill>
                <a:latin typeface="Arial" panose="020B0604020202020204" pitchFamily="34" charset="0"/>
                <a:cs typeface="Arial" panose="020B0604020202020204" pitchFamily="34" charset="0"/>
              </a:rPr>
              <a:t>M3 </a:t>
            </a:r>
            <a:endParaRPr lang="ko-KR" altLang="en-US">
              <a:solidFill>
                <a:srgbClr val="FF0000"/>
              </a:solidFill>
            </a:endParaRPr>
          </a:p>
        </p:txBody>
      </p:sp>
      <p:sp>
        <p:nvSpPr>
          <p:cNvPr id="39" name="직사각형 38"/>
          <p:cNvSpPr/>
          <p:nvPr/>
        </p:nvSpPr>
        <p:spPr>
          <a:xfrm>
            <a:off x="3591100" y="3506730"/>
            <a:ext cx="569387" cy="369332"/>
          </a:xfrm>
          <a:prstGeom prst="rect">
            <a:avLst/>
          </a:prstGeom>
        </p:spPr>
        <p:txBody>
          <a:bodyPr wrap="none">
            <a:spAutoFit/>
          </a:bodyPr>
          <a:lstStyle/>
          <a:p>
            <a:r>
              <a:rPr lang="en-US" altLang="ko-KR" smtClean="0">
                <a:solidFill>
                  <a:srgbClr val="FF0000"/>
                </a:solidFill>
                <a:latin typeface="Arial" panose="020B0604020202020204" pitchFamily="34" charset="0"/>
                <a:cs typeface="Arial" panose="020B0604020202020204" pitchFamily="34" charset="0"/>
              </a:rPr>
              <a:t>M4 </a:t>
            </a:r>
            <a:endParaRPr lang="ko-KR" altLang="en-US">
              <a:solidFill>
                <a:srgbClr val="FF0000"/>
              </a:solidFill>
            </a:endParaRPr>
          </a:p>
        </p:txBody>
      </p:sp>
    </p:spTree>
    <p:extLst>
      <p:ext uri="{BB962C8B-B14F-4D97-AF65-F5344CB8AC3E}">
        <p14:creationId xmlns:p14="http://schemas.microsoft.com/office/powerpoint/2010/main" val="147118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F9B506-54D3-4743-8A34-7A2A1BD89B4B}"/>
              </a:ext>
            </a:extLst>
          </p:cNvPr>
          <p:cNvSpPr txBox="1"/>
          <p:nvPr/>
        </p:nvSpPr>
        <p:spPr>
          <a:xfrm>
            <a:off x="111154" y="636799"/>
            <a:ext cx="1033943" cy="323165"/>
          </a:xfrm>
          <a:prstGeom prst="rect">
            <a:avLst/>
          </a:prstGeom>
          <a:noFill/>
        </p:spPr>
        <p:txBody>
          <a:bodyPr wrap="square" rtlCol="0">
            <a:spAutoFit/>
          </a:bodyPr>
          <a:lstStyle/>
          <a:p>
            <a:r>
              <a:rPr lang="en-US" altLang="ko-KR" sz="1500" b="1" dirty="0">
                <a:latin typeface="+mn-ea"/>
              </a:rPr>
              <a:t>XCO</a:t>
            </a:r>
            <a:r>
              <a:rPr lang="en-US" altLang="ko-KR" sz="1500" b="1" baseline="-25000" dirty="0">
                <a:latin typeface="+mn-ea"/>
              </a:rPr>
              <a:t>2</a:t>
            </a:r>
            <a:endParaRPr lang="ko-KR" altLang="en-US" sz="1500" b="1" baseline="-25000" dirty="0">
              <a:latin typeface="+mn-ea"/>
            </a:endParaRPr>
          </a:p>
        </p:txBody>
      </p:sp>
      <p:pic>
        <p:nvPicPr>
          <p:cNvPr id="8" name="그림 7">
            <a:extLst>
              <a:ext uri="{FF2B5EF4-FFF2-40B4-BE49-F238E27FC236}">
                <a16:creationId xmlns:a16="http://schemas.microsoft.com/office/drawing/2014/main" id="{7B65B0B1-0222-4307-9CFC-F4D93C23F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494" y="715474"/>
            <a:ext cx="1801536" cy="1739861"/>
          </a:xfrm>
          <a:prstGeom prst="rect">
            <a:avLst/>
          </a:prstGeom>
        </p:spPr>
      </p:pic>
      <p:pic>
        <p:nvPicPr>
          <p:cNvPr id="10" name="그림 9">
            <a:extLst>
              <a:ext uri="{FF2B5EF4-FFF2-40B4-BE49-F238E27FC236}">
                <a16:creationId xmlns:a16="http://schemas.microsoft.com/office/drawing/2014/main" id="{07DB73CD-C845-4F19-8160-7C728CD0B5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7" y="2596633"/>
            <a:ext cx="2244374" cy="2191228"/>
          </a:xfrm>
          <a:prstGeom prst="rect">
            <a:avLst/>
          </a:prstGeom>
        </p:spPr>
      </p:pic>
      <p:pic>
        <p:nvPicPr>
          <p:cNvPr id="11" name="그림 10">
            <a:extLst>
              <a:ext uri="{FF2B5EF4-FFF2-40B4-BE49-F238E27FC236}">
                <a16:creationId xmlns:a16="http://schemas.microsoft.com/office/drawing/2014/main" id="{31A5DA85-97EF-4919-BFE3-ED6915C07C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7994" y="2596632"/>
            <a:ext cx="2244374" cy="2191229"/>
          </a:xfrm>
          <a:prstGeom prst="rect">
            <a:avLst/>
          </a:prstGeom>
        </p:spPr>
      </p:pic>
      <p:pic>
        <p:nvPicPr>
          <p:cNvPr id="14" name="그림 13">
            <a:extLst>
              <a:ext uri="{FF2B5EF4-FFF2-40B4-BE49-F238E27FC236}">
                <a16:creationId xmlns:a16="http://schemas.microsoft.com/office/drawing/2014/main" id="{6C56887C-357A-4815-8D00-403F66614D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62049" y="2573548"/>
            <a:ext cx="2244374" cy="2191229"/>
          </a:xfrm>
          <a:prstGeom prst="rect">
            <a:avLst/>
          </a:prstGeom>
        </p:spPr>
      </p:pic>
      <p:pic>
        <p:nvPicPr>
          <p:cNvPr id="16" name="그림 15">
            <a:extLst>
              <a:ext uri="{FF2B5EF4-FFF2-40B4-BE49-F238E27FC236}">
                <a16:creationId xmlns:a16="http://schemas.microsoft.com/office/drawing/2014/main" id="{1D74BA6C-599F-4622-AA10-895CC4F350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11196" y="2596632"/>
            <a:ext cx="2244374" cy="2191229"/>
          </a:xfrm>
          <a:prstGeom prst="rect">
            <a:avLst/>
          </a:prstGeom>
        </p:spPr>
      </p:pic>
      <p:sp>
        <p:nvSpPr>
          <p:cNvPr id="19" name="TextBox 18">
            <a:extLst>
              <a:ext uri="{FF2B5EF4-FFF2-40B4-BE49-F238E27FC236}">
                <a16:creationId xmlns:a16="http://schemas.microsoft.com/office/drawing/2014/main" id="{3068FFD0-CAFE-4F02-AD63-5C86E7166CDE}"/>
              </a:ext>
            </a:extLst>
          </p:cNvPr>
          <p:cNvSpPr txBox="1"/>
          <p:nvPr/>
        </p:nvSpPr>
        <p:spPr>
          <a:xfrm>
            <a:off x="2582030" y="666789"/>
            <a:ext cx="1557635" cy="323165"/>
          </a:xfrm>
          <a:prstGeom prst="rect">
            <a:avLst/>
          </a:prstGeom>
          <a:noFill/>
        </p:spPr>
        <p:txBody>
          <a:bodyPr wrap="square" rtlCol="0">
            <a:spAutoFit/>
          </a:bodyPr>
          <a:lstStyle/>
          <a:p>
            <a:r>
              <a:rPr lang="en-US" altLang="ko-KR" sz="1500" b="1" smtClean="0">
                <a:latin typeface="+mn-ea"/>
              </a:rPr>
              <a:t>XCO</a:t>
            </a:r>
            <a:r>
              <a:rPr lang="en-US" altLang="ko-KR" sz="1500" b="1" baseline="-25000" smtClean="0">
                <a:latin typeface="+mn-ea"/>
              </a:rPr>
              <a:t>2</a:t>
            </a:r>
            <a:r>
              <a:rPr lang="en-US" altLang="ko-KR" sz="1500" b="1" smtClean="0">
                <a:latin typeface="+mn-ea"/>
              </a:rPr>
              <a:t>-AMY FTS</a:t>
            </a:r>
            <a:endParaRPr lang="ko-KR" altLang="en-US" sz="1500" b="1" baseline="-25000" dirty="0">
              <a:latin typeface="+mn-ea"/>
            </a:endParaRPr>
          </a:p>
        </p:txBody>
      </p:sp>
      <p:pic>
        <p:nvPicPr>
          <p:cNvPr id="20" name="그림 19">
            <a:extLst>
              <a:ext uri="{FF2B5EF4-FFF2-40B4-BE49-F238E27FC236}">
                <a16:creationId xmlns:a16="http://schemas.microsoft.com/office/drawing/2014/main" id="{07FEAB16-8644-4AA0-B92E-8B445CEEDE8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9665" y="648190"/>
            <a:ext cx="1801536" cy="1758877"/>
          </a:xfrm>
          <a:prstGeom prst="rect">
            <a:avLst/>
          </a:prstGeom>
        </p:spPr>
      </p:pic>
      <p:sp>
        <p:nvSpPr>
          <p:cNvPr id="18" name="TextBox 17">
            <a:extLst>
              <a:ext uri="{FF2B5EF4-FFF2-40B4-BE49-F238E27FC236}">
                <a16:creationId xmlns:a16="http://schemas.microsoft.com/office/drawing/2014/main" id="{64F9B506-54D3-4743-8A34-7A2A1BD89B4B}"/>
              </a:ext>
            </a:extLst>
          </p:cNvPr>
          <p:cNvSpPr txBox="1"/>
          <p:nvPr/>
        </p:nvSpPr>
        <p:spPr>
          <a:xfrm>
            <a:off x="127253" y="4734111"/>
            <a:ext cx="1892793"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2[min]</a:t>
            </a:r>
            <a:endParaRPr lang="ko-KR" altLang="en-US"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64F9B506-54D3-4743-8A34-7A2A1BD89B4B}"/>
              </a:ext>
            </a:extLst>
          </p:cNvPr>
          <p:cNvSpPr txBox="1"/>
          <p:nvPr/>
        </p:nvSpPr>
        <p:spPr>
          <a:xfrm>
            <a:off x="2371627" y="4764777"/>
            <a:ext cx="2213116"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2[1Q]</a:t>
            </a:r>
            <a:endParaRPr lang="ko-KR" altLang="en-US"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4F9B506-54D3-4743-8A34-7A2A1BD89B4B}"/>
              </a:ext>
            </a:extLst>
          </p:cNvPr>
          <p:cNvSpPr txBox="1"/>
          <p:nvPr/>
        </p:nvSpPr>
        <p:spPr>
          <a:xfrm>
            <a:off x="4619679" y="4780196"/>
            <a:ext cx="1892258"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2[med]</a:t>
            </a:r>
            <a:endParaRPr lang="ko-KR" altLang="en-US"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64F9B506-54D3-4743-8A34-7A2A1BD89B4B}"/>
              </a:ext>
            </a:extLst>
          </p:cNvPr>
          <p:cNvSpPr txBox="1"/>
          <p:nvPr/>
        </p:nvSpPr>
        <p:spPr>
          <a:xfrm>
            <a:off x="6818797" y="4764777"/>
            <a:ext cx="2192305"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2[mean]</a:t>
            </a:r>
            <a:endParaRPr lang="ko-KR" altLang="en-US" b="1" dirty="0">
              <a:latin typeface="arial" panose="020B0604020202020204" pitchFamily="34" charset="0"/>
              <a:cs typeface="arial" panose="020B0604020202020204" pitchFamily="34" charset="0"/>
            </a:endParaRPr>
          </a:p>
        </p:txBody>
      </p:sp>
      <p:sp>
        <p:nvSpPr>
          <p:cNvPr id="25" name="TextBox 24"/>
          <p:cNvSpPr txBox="1"/>
          <p:nvPr/>
        </p:nvSpPr>
        <p:spPr>
          <a:xfrm>
            <a:off x="0" y="0"/>
            <a:ext cx="9144000" cy="553998"/>
          </a:xfrm>
          <a:prstGeom prst="rect">
            <a:avLst/>
          </a:prstGeom>
          <a:noFill/>
        </p:spPr>
        <p:txBody>
          <a:bodyPr wrap="square" rtlCol="0">
            <a:spAutoFit/>
          </a:bodyPr>
          <a:lstStyle/>
          <a:p>
            <a:r>
              <a:rPr lang="en-US" altLang="ko-KR" sz="3000" b="1" smtClean="0">
                <a:solidFill>
                  <a:srgbClr val="FF0000"/>
                </a:solidFill>
                <a:latin typeface="Arial" panose="020B0604020202020204" pitchFamily="34" charset="0"/>
                <a:cs typeface="Arial" panose="020B0604020202020204" pitchFamily="34" charset="0"/>
              </a:rPr>
              <a:t>M1) </a:t>
            </a:r>
            <a:r>
              <a:rPr lang="en-US" altLang="ko-KR" sz="3000" b="1" smtClean="0">
                <a:latin typeface="Arial" panose="020B0604020202020204" pitchFamily="34" charset="0"/>
                <a:cs typeface="Arial" panose="020B0604020202020204" pitchFamily="34" charset="0"/>
              </a:rPr>
              <a:t>Use </a:t>
            </a:r>
            <a:r>
              <a:rPr lang="en-US" altLang="ko-KR" sz="3000" b="1">
                <a:latin typeface="Arial" panose="020B0604020202020204" pitchFamily="34" charset="0"/>
                <a:cs typeface="Arial" panose="020B0604020202020204" pitchFamily="34" charset="0"/>
              </a:rPr>
              <a:t>FTS-XCO2 data as </a:t>
            </a:r>
            <a:r>
              <a:rPr lang="en-US" altLang="ko-KR" sz="3000" b="1" smtClean="0">
                <a:latin typeface="Arial" panose="020B0604020202020204" pitchFamily="34" charset="0"/>
                <a:cs typeface="Arial" panose="020B0604020202020204" pitchFamily="34" charset="0"/>
              </a:rPr>
              <a:t>background values</a:t>
            </a:r>
            <a:endParaRPr lang="ko-KR" altLang="en-US" sz="3000" b="1">
              <a:latin typeface="Arial" panose="020B0604020202020204" pitchFamily="34" charset="0"/>
              <a:cs typeface="Arial" panose="020B0604020202020204" pitchFamily="34" charset="0"/>
            </a:endParaRPr>
          </a:p>
        </p:txBody>
      </p:sp>
      <p:sp>
        <p:nvSpPr>
          <p:cNvPr id="2" name="직사각형 1"/>
          <p:cNvSpPr/>
          <p:nvPr/>
        </p:nvSpPr>
        <p:spPr>
          <a:xfrm>
            <a:off x="3209761" y="926926"/>
            <a:ext cx="909224" cy="276999"/>
          </a:xfrm>
          <a:prstGeom prst="rect">
            <a:avLst/>
          </a:prstGeom>
        </p:spPr>
        <p:txBody>
          <a:bodyPr wrap="none">
            <a:spAutoFit/>
          </a:bodyPr>
          <a:lstStyle/>
          <a:p>
            <a:pPr algn="ctr" latinLnBrk="1"/>
            <a:r>
              <a:rPr lang="ko-KR" altLang="en-US" sz="1200">
                <a:latin typeface="Arial" panose="020B0604020202020204" pitchFamily="34" charset="0"/>
                <a:cs typeface="Arial" panose="020B0604020202020204" pitchFamily="34" charset="0"/>
              </a:rPr>
              <a:t>4</a:t>
            </a:r>
            <a:r>
              <a:rPr lang="en-US" altLang="ko-KR" sz="1200" smtClean="0">
                <a:latin typeface="Arial" panose="020B0604020202020204" pitchFamily="34" charset="0"/>
                <a:cs typeface="Arial" panose="020B0604020202020204" pitchFamily="34" charset="0"/>
              </a:rPr>
              <a:t>22.9 ppm</a:t>
            </a:r>
            <a:endParaRPr lang="ko-KR" altLang="en-US" sz="1200" baseline="-25000" dirty="0">
              <a:latin typeface="Arial" panose="020B0604020202020204" pitchFamily="34" charset="0"/>
              <a:cs typeface="Arial" panose="020B0604020202020204" pitchFamily="34" charset="0"/>
            </a:endParaRPr>
          </a:p>
        </p:txBody>
      </p:sp>
      <p:sp>
        <p:nvSpPr>
          <p:cNvPr id="3" name="직사각형 2"/>
          <p:cNvSpPr/>
          <p:nvPr/>
        </p:nvSpPr>
        <p:spPr>
          <a:xfrm>
            <a:off x="5983522" y="782427"/>
            <a:ext cx="3160478" cy="892552"/>
          </a:xfrm>
          <a:prstGeom prst="rect">
            <a:avLst/>
          </a:prstGeom>
        </p:spPr>
        <p:txBody>
          <a:bodyPr wrap="square">
            <a:spAutoFit/>
          </a:bodyPr>
          <a:lstStyle/>
          <a:p>
            <a:pPr marL="171450" indent="-171450">
              <a:buFont typeface="Arial" panose="020B0604020202020204" pitchFamily="34" charset="0"/>
              <a:buChar char="•"/>
            </a:pPr>
            <a:r>
              <a:rPr lang="en-US" altLang="ko-KR" smtClean="0">
                <a:latin typeface="Arial" panose="020B0604020202020204" pitchFamily="34" charset="0"/>
                <a:ea typeface="210 M고딕 040" panose="02020603020101020101" pitchFamily="18" charset="-127"/>
                <a:cs typeface="Arial" panose="020B0604020202020204" pitchFamily="34" charset="0"/>
              </a:rPr>
              <a:t>Domain 0.8</a:t>
            </a:r>
            <a:r>
              <a:rPr lang="en-US" altLang="ko-KR" smtClean="0">
                <a:latin typeface="Arial" panose="020B0604020202020204" pitchFamily="34" charset="0"/>
                <a:cs typeface="Arial" panose="020B0604020202020204" pitchFamily="34" charset="0"/>
              </a:rPr>
              <a:t>⁰ x </a:t>
            </a:r>
            <a:r>
              <a:rPr lang="en-US" altLang="ko-KR" smtClean="0">
                <a:latin typeface="Arial" panose="020B0604020202020204" pitchFamily="34" charset="0"/>
                <a:ea typeface="210 M고딕 040" panose="02020603020101020101" pitchFamily="18" charset="-127"/>
                <a:cs typeface="Arial" panose="020B0604020202020204" pitchFamily="34" charset="0"/>
              </a:rPr>
              <a:t>0.8</a:t>
            </a:r>
            <a:r>
              <a:rPr lang="en-US" altLang="ko-KR" smtClean="0">
                <a:latin typeface="Arial" panose="020B0604020202020204" pitchFamily="34" charset="0"/>
                <a:cs typeface="Arial" panose="020B0604020202020204" pitchFamily="34" charset="0"/>
              </a:rPr>
              <a:t>⁰</a:t>
            </a:r>
          </a:p>
          <a:p>
            <a:pPr marL="171450" indent="-171450">
              <a:buFont typeface="Arial" panose="020B0604020202020204" pitchFamily="34" charset="0"/>
              <a:buChar char="•"/>
            </a:pPr>
            <a:r>
              <a:rPr lang="en-US" altLang="ko-KR" smtClean="0">
                <a:latin typeface="Arial" panose="020B0604020202020204" pitchFamily="34" charset="0"/>
                <a:cs typeface="Arial" panose="020B0604020202020204" pitchFamily="34" charset="0"/>
              </a:rPr>
              <a:t>Fossil0001 Seoul</a:t>
            </a:r>
          </a:p>
          <a:p>
            <a:pPr marL="171450" indent="-171450">
              <a:buFont typeface="Arial" panose="020B0604020202020204" pitchFamily="34" charset="0"/>
              <a:buChar char="•"/>
            </a:pPr>
            <a:r>
              <a:rPr lang="en-US" altLang="ko-KR" sz="1600" b="1">
                <a:solidFill>
                  <a:srgbClr val="FF0000"/>
                </a:solidFill>
                <a:latin typeface="Arial" panose="020B0604020202020204" pitchFamily="34" charset="0"/>
                <a:cs typeface="Arial" panose="020B0604020202020204" pitchFamily="34" charset="0"/>
              </a:rPr>
              <a:t>2021.12.05 03:37~03:39 </a:t>
            </a:r>
            <a:r>
              <a:rPr lang="en-US" altLang="ko-KR" sz="1600" b="1">
                <a:solidFill>
                  <a:srgbClr val="FF0000"/>
                </a:solidFill>
                <a:latin typeface="Arial" panose="020B0604020202020204" pitchFamily="34" charset="0"/>
                <a:cs typeface="Arial" panose="020B0604020202020204" pitchFamily="34" charset="0"/>
              </a:rPr>
              <a:t>UTC </a:t>
            </a:r>
            <a:endParaRPr lang="ko-KR" altLang="en-US" sz="1600">
              <a:latin typeface="Arial" panose="020B0604020202020204" pitchFamily="34" charset="0"/>
              <a:cs typeface="Arial" panose="020B0604020202020204" pitchFamily="34" charset="0"/>
            </a:endParaRPr>
          </a:p>
        </p:txBody>
      </p:sp>
      <p:sp>
        <p:nvSpPr>
          <p:cNvPr id="7" name="직사각형 6"/>
          <p:cNvSpPr/>
          <p:nvPr/>
        </p:nvSpPr>
        <p:spPr>
          <a:xfrm>
            <a:off x="937596" y="4386463"/>
            <a:ext cx="909223" cy="276999"/>
          </a:xfrm>
          <a:prstGeom prst="rect">
            <a:avLst/>
          </a:prstGeom>
          <a:solidFill>
            <a:schemeClr val="bg1"/>
          </a:solidFill>
        </p:spPr>
        <p:txBody>
          <a:bodyPr wrap="none">
            <a:spAutoFit/>
          </a:bodyPr>
          <a:lstStyle/>
          <a:p>
            <a:pPr algn="ctr" latinLnBrk="1"/>
            <a:r>
              <a:rPr lang="ko-KR" altLang="en-US" sz="1200" smtClean="0">
                <a:latin typeface="Arial" panose="020B0604020202020204" pitchFamily="34" charset="0"/>
                <a:cs typeface="Arial" panose="020B0604020202020204" pitchFamily="34" charset="0"/>
              </a:rPr>
              <a:t>414.</a:t>
            </a:r>
            <a:r>
              <a:rPr lang="en-US" altLang="ko-KR" sz="1200" smtClean="0">
                <a:latin typeface="Arial" panose="020B0604020202020204" pitchFamily="34" charset="0"/>
                <a:cs typeface="Arial" panose="020B0604020202020204" pitchFamily="34" charset="0"/>
              </a:rPr>
              <a:t>3 ppm</a:t>
            </a:r>
            <a:endParaRPr lang="ko-KR" altLang="en-US" sz="1200" dirty="0">
              <a:latin typeface="Arial" panose="020B0604020202020204" pitchFamily="34" charset="0"/>
              <a:cs typeface="Arial" panose="020B0604020202020204" pitchFamily="34" charset="0"/>
            </a:endParaRPr>
          </a:p>
        </p:txBody>
      </p:sp>
      <p:sp>
        <p:nvSpPr>
          <p:cNvPr id="28" name="직사각형 27"/>
          <p:cNvSpPr/>
          <p:nvPr/>
        </p:nvSpPr>
        <p:spPr>
          <a:xfrm>
            <a:off x="3144965" y="4392369"/>
            <a:ext cx="909223" cy="276999"/>
          </a:xfrm>
          <a:prstGeom prst="rect">
            <a:avLst/>
          </a:prstGeom>
          <a:solidFill>
            <a:schemeClr val="bg1"/>
          </a:solidFill>
        </p:spPr>
        <p:txBody>
          <a:bodyPr wrap="none">
            <a:spAutoFit/>
          </a:bodyPr>
          <a:lstStyle/>
          <a:p>
            <a:pPr algn="ctr" latinLnBrk="1"/>
            <a:r>
              <a:rPr lang="en-US" altLang="ko-KR" sz="1200" smtClean="0">
                <a:latin typeface="Arial" panose="020B0604020202020204" pitchFamily="34" charset="0"/>
                <a:cs typeface="Arial" panose="020B0604020202020204" pitchFamily="34" charset="0"/>
              </a:rPr>
              <a:t>418.0 ppm</a:t>
            </a:r>
            <a:endParaRPr lang="ko-KR" altLang="en-US" sz="1200" dirty="0">
              <a:latin typeface="Arial" panose="020B0604020202020204" pitchFamily="34" charset="0"/>
              <a:cs typeface="Arial" panose="020B0604020202020204" pitchFamily="34" charset="0"/>
            </a:endParaRPr>
          </a:p>
        </p:txBody>
      </p:sp>
      <p:sp>
        <p:nvSpPr>
          <p:cNvPr id="29" name="직사각형 28"/>
          <p:cNvSpPr/>
          <p:nvPr/>
        </p:nvSpPr>
        <p:spPr>
          <a:xfrm>
            <a:off x="5385266" y="4377868"/>
            <a:ext cx="909223" cy="276999"/>
          </a:xfrm>
          <a:prstGeom prst="rect">
            <a:avLst/>
          </a:prstGeom>
          <a:solidFill>
            <a:schemeClr val="bg1"/>
          </a:solidFill>
        </p:spPr>
        <p:txBody>
          <a:bodyPr wrap="none">
            <a:spAutoFit/>
          </a:bodyPr>
          <a:lstStyle/>
          <a:p>
            <a:pPr algn="ctr" latinLnBrk="1"/>
            <a:r>
              <a:rPr lang="en-US" altLang="ko-KR" sz="1200" smtClean="0">
                <a:latin typeface="Arial" panose="020B0604020202020204" pitchFamily="34" charset="0"/>
                <a:cs typeface="Arial" panose="020B0604020202020204" pitchFamily="34" charset="0"/>
              </a:rPr>
              <a:t>417.1 ppm</a:t>
            </a:r>
            <a:endParaRPr lang="ko-KR" altLang="en-US" sz="1200" dirty="0">
              <a:latin typeface="Arial" panose="020B0604020202020204" pitchFamily="34" charset="0"/>
              <a:cs typeface="Arial" panose="020B0604020202020204" pitchFamily="34" charset="0"/>
            </a:endParaRPr>
          </a:p>
        </p:txBody>
      </p:sp>
      <p:sp>
        <p:nvSpPr>
          <p:cNvPr id="31" name="직사각형 30"/>
          <p:cNvSpPr/>
          <p:nvPr/>
        </p:nvSpPr>
        <p:spPr>
          <a:xfrm>
            <a:off x="7593279" y="4360821"/>
            <a:ext cx="909223" cy="276999"/>
          </a:xfrm>
          <a:prstGeom prst="rect">
            <a:avLst/>
          </a:prstGeom>
          <a:solidFill>
            <a:schemeClr val="bg1"/>
          </a:solidFill>
        </p:spPr>
        <p:txBody>
          <a:bodyPr wrap="none">
            <a:spAutoFit/>
          </a:bodyPr>
          <a:lstStyle/>
          <a:p>
            <a:pPr algn="ctr" latinLnBrk="1"/>
            <a:r>
              <a:rPr lang="en-US" altLang="ko-KR" sz="1200" smtClean="0">
                <a:latin typeface="Arial" panose="020B0604020202020204" pitchFamily="34" charset="0"/>
                <a:cs typeface="Arial" panose="020B0604020202020204" pitchFamily="34" charset="0"/>
              </a:rPr>
              <a:t>419.0 ppm</a:t>
            </a:r>
            <a:endParaRPr lang="ko-KR" alt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1789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그림 2"/>
          <p:cNvPicPr>
            <a:picLocks noChangeAspect="1"/>
          </p:cNvPicPr>
          <p:nvPr/>
        </p:nvPicPr>
        <p:blipFill>
          <a:blip r:embed="rId3"/>
          <a:stretch>
            <a:fillRect/>
          </a:stretch>
        </p:blipFill>
        <p:spPr>
          <a:xfrm>
            <a:off x="6649452" y="1710790"/>
            <a:ext cx="2400300" cy="2686050"/>
          </a:xfrm>
          <a:prstGeom prst="rect">
            <a:avLst/>
          </a:prstGeom>
        </p:spPr>
      </p:pic>
      <p:sp>
        <p:nvSpPr>
          <p:cNvPr id="4" name="직사각형 3"/>
          <p:cNvSpPr/>
          <p:nvPr/>
        </p:nvSpPr>
        <p:spPr>
          <a:xfrm>
            <a:off x="6649452" y="4481146"/>
            <a:ext cx="2416144" cy="559961"/>
          </a:xfrm>
          <a:prstGeom prst="rect">
            <a:avLst/>
          </a:prstGeom>
        </p:spPr>
        <p:txBody>
          <a:bodyPr wrap="square">
            <a:spAutoFit/>
          </a:bodyPr>
          <a:lstStyle/>
          <a:p>
            <a:r>
              <a:rPr lang="en-US" altLang="ko-KR" sz="1013">
                <a:solidFill>
                  <a:srgbClr val="222222"/>
                </a:solidFill>
                <a:latin typeface="Arial" panose="020B0604020202020204" pitchFamily="34" charset="0"/>
                <a:cs typeface="Arial" panose="020B0604020202020204" pitchFamily="34" charset="0"/>
              </a:rPr>
              <a:t>2018</a:t>
            </a:r>
            <a:r>
              <a:rPr lang="ko-KR" altLang="en-US" sz="1013">
                <a:latin typeface="Arial" panose="020B0604020202020204" pitchFamily="34" charset="0"/>
                <a:cs typeface="Arial" panose="020B0604020202020204" pitchFamily="34" charset="0"/>
              </a:rPr>
              <a:t> </a:t>
            </a:r>
            <a:r>
              <a:rPr lang="en-US" altLang="ko-KR" sz="1013">
                <a:solidFill>
                  <a:srgbClr val="222222"/>
                </a:solidFill>
                <a:latin typeface="Arial" panose="020B0604020202020204" pitchFamily="34" charset="0"/>
                <a:cs typeface="Arial" panose="020B0604020202020204" pitchFamily="34" charset="0"/>
              </a:rPr>
              <a:t>Land cover map by the </a:t>
            </a:r>
            <a:r>
              <a:rPr lang="en-US" altLang="ko-KR" sz="1013">
                <a:latin typeface="Arial" panose="020B0604020202020204" pitchFamily="34" charset="0"/>
                <a:cs typeface="Arial" panose="020B0604020202020204" pitchFamily="34" charset="0"/>
              </a:rPr>
              <a:t>Environmental Geographic Information Service</a:t>
            </a:r>
            <a:endParaRPr lang="ko-KR" altLang="en-US" sz="1013">
              <a:latin typeface="Arial" panose="020B0604020202020204" pitchFamily="34" charset="0"/>
              <a:cs typeface="Arial" panose="020B0604020202020204" pitchFamily="34" charset="0"/>
            </a:endParaRPr>
          </a:p>
        </p:txBody>
      </p:sp>
      <p:sp>
        <p:nvSpPr>
          <p:cNvPr id="5" name="직사각형 4"/>
          <p:cNvSpPr/>
          <p:nvPr/>
        </p:nvSpPr>
        <p:spPr>
          <a:xfrm>
            <a:off x="7960486" y="1758322"/>
            <a:ext cx="1154483" cy="207749"/>
          </a:xfrm>
          <a:prstGeom prst="rect">
            <a:avLst/>
          </a:prstGeom>
        </p:spPr>
        <p:txBody>
          <a:bodyPr wrap="none">
            <a:spAutoFit/>
          </a:bodyPr>
          <a:lstStyle/>
          <a:p>
            <a:r>
              <a:rPr lang="en-US" altLang="ko-KR" sz="750">
                <a:solidFill>
                  <a:srgbClr val="222222"/>
                </a:solidFill>
                <a:latin typeface="Arial" panose="020B0604020202020204" pitchFamily="34" charset="0"/>
              </a:rPr>
              <a:t>Kim et al. (2021, Land)</a:t>
            </a:r>
            <a:endParaRPr lang="ko-KR" altLang="en-US" sz="750"/>
          </a:p>
        </p:txBody>
      </p:sp>
      <p:pic>
        <p:nvPicPr>
          <p:cNvPr id="6" name="그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5" y="1584639"/>
            <a:ext cx="3016050" cy="2912798"/>
          </a:xfrm>
          <a:prstGeom prst="rect">
            <a:avLst/>
          </a:prstGeom>
        </p:spPr>
      </p:pic>
      <p:sp>
        <p:nvSpPr>
          <p:cNvPr id="8" name="TextBox 7"/>
          <p:cNvSpPr txBox="1"/>
          <p:nvPr/>
        </p:nvSpPr>
        <p:spPr>
          <a:xfrm>
            <a:off x="496862" y="1161515"/>
            <a:ext cx="1712328" cy="323165"/>
          </a:xfrm>
          <a:prstGeom prst="rect">
            <a:avLst/>
          </a:prstGeom>
          <a:noFill/>
        </p:spPr>
        <p:txBody>
          <a:bodyPr wrap="none" rtlCol="0">
            <a:spAutoFit/>
          </a:bodyPr>
          <a:lstStyle/>
          <a:p>
            <a:r>
              <a:rPr lang="en-US" altLang="ko-KR" sz="1500" b="1">
                <a:latin typeface="arial" panose="020B0604020202020204" pitchFamily="34" charset="0"/>
                <a:cs typeface="arial" panose="020B0604020202020204" pitchFamily="34" charset="0"/>
              </a:rPr>
              <a:t>XCO2 mean field</a:t>
            </a:r>
            <a:endParaRPr lang="ko-KR" altLang="en-US" sz="1500" b="1">
              <a:latin typeface="arial" panose="020B0604020202020204" pitchFamily="34" charset="0"/>
              <a:cs typeface="arial" panose="020B0604020202020204" pitchFamily="34" charset="0"/>
            </a:endParaRPr>
          </a:p>
        </p:txBody>
      </p:sp>
      <p:sp>
        <p:nvSpPr>
          <p:cNvPr id="9" name="TextBox 8"/>
          <p:cNvSpPr txBox="1"/>
          <p:nvPr/>
        </p:nvSpPr>
        <p:spPr>
          <a:xfrm>
            <a:off x="7016320" y="1092957"/>
            <a:ext cx="1712328" cy="553998"/>
          </a:xfrm>
          <a:prstGeom prst="rect">
            <a:avLst/>
          </a:prstGeom>
          <a:noFill/>
        </p:spPr>
        <p:txBody>
          <a:bodyPr wrap="none" rtlCol="0">
            <a:spAutoFit/>
          </a:bodyPr>
          <a:lstStyle/>
          <a:p>
            <a:r>
              <a:rPr lang="en-US" altLang="ko-KR" sz="1500" b="1">
                <a:latin typeface="arial" panose="020B0604020202020204" pitchFamily="34" charset="0"/>
                <a:cs typeface="arial" panose="020B0604020202020204" pitchFamily="34" charset="0"/>
              </a:rPr>
              <a:t>Land cover type </a:t>
            </a:r>
          </a:p>
          <a:p>
            <a:pPr algn="ctr"/>
            <a:r>
              <a:rPr lang="en-US" altLang="ko-KR" sz="1500" b="1">
                <a:latin typeface="arial" panose="020B0604020202020204" pitchFamily="34" charset="0"/>
                <a:cs typeface="arial" panose="020B0604020202020204" pitchFamily="34" charset="0"/>
              </a:rPr>
              <a:t>(30m x 30m)</a:t>
            </a:r>
            <a:endParaRPr lang="ko-KR" altLang="en-US" sz="1500" b="1">
              <a:latin typeface="arial" panose="020B0604020202020204" pitchFamily="34" charset="0"/>
              <a:cs typeface="arial" panose="020B0604020202020204" pitchFamily="34" charset="0"/>
            </a:endParaRPr>
          </a:p>
        </p:txBody>
      </p:sp>
      <p:pic>
        <p:nvPicPr>
          <p:cNvPr id="10" name="그림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7605" y="1536952"/>
            <a:ext cx="3420345" cy="2912798"/>
          </a:xfrm>
          <a:prstGeom prst="rect">
            <a:avLst/>
          </a:prstGeom>
        </p:spPr>
      </p:pic>
      <p:sp>
        <p:nvSpPr>
          <p:cNvPr id="11" name="TextBox 10"/>
          <p:cNvSpPr txBox="1"/>
          <p:nvPr/>
        </p:nvSpPr>
        <p:spPr>
          <a:xfrm>
            <a:off x="3844670" y="1092957"/>
            <a:ext cx="1850763" cy="553998"/>
          </a:xfrm>
          <a:prstGeom prst="rect">
            <a:avLst/>
          </a:prstGeom>
          <a:noFill/>
        </p:spPr>
        <p:txBody>
          <a:bodyPr wrap="none" rtlCol="0">
            <a:spAutoFit/>
          </a:bodyPr>
          <a:lstStyle/>
          <a:p>
            <a:r>
              <a:rPr lang="en-US" altLang="ko-KR" sz="1500" b="1">
                <a:latin typeface="arial" panose="020B0604020202020204" pitchFamily="34" charset="0"/>
                <a:cs typeface="arial" panose="020B0604020202020204" pitchFamily="34" charset="0"/>
              </a:rPr>
              <a:t>Tropospheric NO2</a:t>
            </a:r>
          </a:p>
          <a:p>
            <a:pPr algn="ctr"/>
            <a:r>
              <a:rPr lang="en-US" altLang="ko-KR" sz="1500" b="1">
                <a:latin typeface="arial" panose="020B0604020202020204" pitchFamily="34" charset="0"/>
                <a:cs typeface="arial" panose="020B0604020202020204" pitchFamily="34" charset="0"/>
              </a:rPr>
              <a:t>(TROPOMI)</a:t>
            </a:r>
            <a:endParaRPr lang="ko-KR" altLang="en-US" sz="1500" b="1">
              <a:latin typeface="arial" panose="020B0604020202020204" pitchFamily="34" charset="0"/>
              <a:cs typeface="arial" panose="020B0604020202020204" pitchFamily="34" charset="0"/>
            </a:endParaRPr>
          </a:p>
        </p:txBody>
      </p:sp>
      <p:sp>
        <p:nvSpPr>
          <p:cNvPr id="2" name="제목 1"/>
          <p:cNvSpPr>
            <a:spLocks noGrp="1"/>
          </p:cNvSpPr>
          <p:nvPr>
            <p:ph type="title"/>
          </p:nvPr>
        </p:nvSpPr>
        <p:spPr>
          <a:xfrm>
            <a:off x="264778" y="195766"/>
            <a:ext cx="8667467" cy="994172"/>
          </a:xfrm>
        </p:spPr>
        <p:txBody>
          <a:bodyPr>
            <a:normAutofit fontScale="90000"/>
          </a:bodyPr>
          <a:lstStyle/>
          <a:p>
            <a:r>
              <a:rPr lang="en-US" altLang="ko-KR" smtClean="0">
                <a:latin typeface="arial" panose="020B0604020202020204" pitchFamily="34" charset="0"/>
                <a:cs typeface="arial" panose="020B0604020202020204" pitchFamily="34" charset="0"/>
              </a:rPr>
              <a:t>Forested area in northern </a:t>
            </a:r>
            <a:r>
              <a:rPr lang="en-US" altLang="ko-KR" smtClean="0">
                <a:latin typeface="arial" panose="020B0604020202020204" pitchFamily="34" charset="0"/>
                <a:cs typeface="arial" panose="020B0604020202020204" pitchFamily="34" charset="0"/>
              </a:rPr>
              <a:t>Seoul shows </a:t>
            </a:r>
            <a:r>
              <a:rPr lang="en-US" altLang="ko-KR" smtClean="0">
                <a:latin typeface="arial" panose="020B0604020202020204" pitchFamily="34" charset="0"/>
                <a:cs typeface="arial" panose="020B0604020202020204" pitchFamily="34" charset="0"/>
              </a:rPr>
              <a:t>low </a:t>
            </a:r>
            <a:r>
              <a:rPr lang="en-US" altLang="ko-KR" smtClean="0">
                <a:latin typeface="arial" panose="020B0604020202020204" pitchFamily="34" charset="0"/>
                <a:cs typeface="arial" panose="020B0604020202020204" pitchFamily="34" charset="0"/>
              </a:rPr>
              <a:t>XCO2</a:t>
            </a:r>
            <a:endParaRPr lang="ko-KR" altLang="en-US">
              <a:latin typeface="arial" panose="020B0604020202020204" pitchFamily="34" charset="0"/>
              <a:cs typeface="arial" panose="020B0604020202020204" pitchFamily="34" charset="0"/>
            </a:endParaRPr>
          </a:p>
        </p:txBody>
      </p:sp>
      <p:sp>
        <p:nvSpPr>
          <p:cNvPr id="12" name="슬라이드 번호 개체 틀 11"/>
          <p:cNvSpPr>
            <a:spLocks noGrp="1"/>
          </p:cNvSpPr>
          <p:nvPr>
            <p:ph type="sldNum" sz="quarter" idx="12"/>
          </p:nvPr>
        </p:nvSpPr>
        <p:spPr/>
        <p:txBody>
          <a:bodyPr/>
          <a:lstStyle/>
          <a:p>
            <a:fld id="{E6AF9C7B-6475-42EA-8A75-F0F4641695B9}" type="slidenum">
              <a:rPr lang="ko-KR" altLang="en-US" smtClean="0"/>
              <a:t>13</a:t>
            </a:fld>
            <a:endParaRPr lang="ko-KR" altLang="en-US"/>
          </a:p>
        </p:txBody>
      </p:sp>
    </p:spTree>
    <p:extLst>
      <p:ext uri="{BB962C8B-B14F-4D97-AF65-F5344CB8AC3E}">
        <p14:creationId xmlns:p14="http://schemas.microsoft.com/office/powerpoint/2010/main" val="27760837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직사각형 5"/>
          <p:cNvSpPr/>
          <p:nvPr/>
        </p:nvSpPr>
        <p:spPr>
          <a:xfrm>
            <a:off x="1787374" y="930149"/>
            <a:ext cx="4807726" cy="369332"/>
          </a:xfrm>
          <a:prstGeom prst="rect">
            <a:avLst/>
          </a:prstGeom>
        </p:spPr>
        <p:txBody>
          <a:bodyPr wrap="none">
            <a:spAutoFit/>
          </a:bodyPr>
          <a:lstStyle/>
          <a:p>
            <a:r>
              <a:rPr lang="en-US" altLang="ko-KR" sz="1800" b="1">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2021.12.05 03:37~03:39 UTC </a:t>
            </a:r>
            <a:r>
              <a:rPr lang="en-US" altLang="ko-KR" sz="1800" b="1" smtClean="0">
                <a:solidFill>
                  <a:srgbClr val="FF0000"/>
                </a:solidFill>
                <a:latin typeface="Arial" panose="020B0604020202020204" pitchFamily="34" charset="0"/>
                <a:cs typeface="Arial" panose="020B0604020202020204" pitchFamily="34" charset="0"/>
              </a:rPr>
              <a:t>(F0001</a:t>
            </a:r>
            <a:r>
              <a:rPr lang="en-US" altLang="ko-KR" sz="1800" b="1">
                <a:solidFill>
                  <a:srgbClr val="FF0000"/>
                </a:solidFill>
                <a:latin typeface="Arial" panose="020B0604020202020204" pitchFamily="34" charset="0"/>
                <a:cs typeface="Arial" panose="020B0604020202020204" pitchFamily="34" charset="0"/>
              </a:rPr>
              <a:t>)</a:t>
            </a:r>
            <a:endParaRPr lang="ko-KR" altLang="en-US" sz="1800" b="1">
              <a:solidFill>
                <a:srgbClr val="FF0000"/>
              </a:solidFill>
              <a:latin typeface="Arial" panose="020B0604020202020204" pitchFamily="34" charset="0"/>
              <a:cs typeface="Arial" panose="020B0604020202020204" pitchFamily="34" charset="0"/>
            </a:endParaRPr>
          </a:p>
        </p:txBody>
      </p:sp>
      <p:sp>
        <p:nvSpPr>
          <p:cNvPr id="11" name="TextBox 10"/>
          <p:cNvSpPr txBox="1"/>
          <p:nvPr/>
        </p:nvSpPr>
        <p:spPr>
          <a:xfrm>
            <a:off x="391549" y="1103080"/>
            <a:ext cx="756938" cy="248209"/>
          </a:xfrm>
          <a:prstGeom prst="rect">
            <a:avLst/>
          </a:prstGeom>
          <a:noFill/>
        </p:spPr>
        <p:txBody>
          <a:bodyPr wrap="none" rtlCol="0">
            <a:spAutoFit/>
          </a:bodyPr>
          <a:lstStyle/>
          <a:p>
            <a:r>
              <a:rPr lang="en-US" altLang="ko-KR" sz="1013" smtClean="0"/>
              <a:t>1.3⁰  </a:t>
            </a:r>
            <a:r>
              <a:rPr lang="en-US" altLang="ko-KR" sz="1013"/>
              <a:t>x </a:t>
            </a:r>
            <a:r>
              <a:rPr lang="en-US" altLang="ko-KR" sz="1013" smtClean="0"/>
              <a:t>1.3⁰</a:t>
            </a:r>
            <a:endParaRPr lang="ko-KR" altLang="en-US" sz="1013"/>
          </a:p>
        </p:txBody>
      </p:sp>
      <p:sp>
        <p:nvSpPr>
          <p:cNvPr id="7" name="제목 6"/>
          <p:cNvSpPr>
            <a:spLocks noGrp="1"/>
          </p:cNvSpPr>
          <p:nvPr>
            <p:ph type="title"/>
          </p:nvPr>
        </p:nvSpPr>
        <p:spPr>
          <a:xfrm>
            <a:off x="628650" y="30087"/>
            <a:ext cx="7886700" cy="994172"/>
          </a:xfrm>
        </p:spPr>
        <p:txBody>
          <a:bodyPr/>
          <a:lstStyle/>
          <a:p>
            <a:r>
              <a:rPr lang="en-US" altLang="ko-KR" smtClean="0">
                <a:latin typeface="Arial" panose="020B0604020202020204" pitchFamily="34" charset="0"/>
                <a:cs typeface="Arial" panose="020B0604020202020204" pitchFamily="34" charset="0"/>
              </a:rPr>
              <a:t>Negative dXCO2 is possible?</a:t>
            </a:r>
            <a:endParaRPr lang="ko-KR" altLang="en-US">
              <a:latin typeface="Arial" panose="020B0604020202020204" pitchFamily="34" charset="0"/>
              <a:cs typeface="Arial" panose="020B0604020202020204" pitchFamily="34" charset="0"/>
            </a:endParaRP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pPr/>
              <a:t>14</a:t>
            </a:fld>
            <a:endParaRPr lang="ko-KR" altLang="en-US"/>
          </a:p>
        </p:txBody>
      </p:sp>
      <p:sp>
        <p:nvSpPr>
          <p:cNvPr id="24" name="TextBox 23">
            <a:extLst>
              <a:ext uri="{FF2B5EF4-FFF2-40B4-BE49-F238E27FC236}">
                <a16:creationId xmlns:a16="http://schemas.microsoft.com/office/drawing/2014/main" id="{64F9B506-54D3-4743-8A34-7A2A1BD89B4B}"/>
              </a:ext>
            </a:extLst>
          </p:cNvPr>
          <p:cNvSpPr txBox="1"/>
          <p:nvPr/>
        </p:nvSpPr>
        <p:spPr>
          <a:xfrm>
            <a:off x="234628" y="3538302"/>
            <a:ext cx="1669444" cy="323165"/>
          </a:xfrm>
          <a:prstGeom prst="rect">
            <a:avLst/>
          </a:prstGeom>
          <a:noFill/>
        </p:spPr>
        <p:txBody>
          <a:bodyPr wrap="square" rtlCol="0">
            <a:spAutoFit/>
          </a:bodyPr>
          <a:lstStyle/>
          <a:p>
            <a:r>
              <a:rPr lang="en-US" altLang="ko-KR" sz="1500" b="1" smtClean="0">
                <a:latin typeface="arial" panose="020B0604020202020204" pitchFamily="34" charset="0"/>
                <a:cs typeface="arial" panose="020B0604020202020204" pitchFamily="34" charset="0"/>
              </a:rPr>
              <a:t>XCO</a:t>
            </a:r>
            <a:r>
              <a:rPr lang="en-US" altLang="ko-KR" sz="1500" b="1" baseline="-25000" smtClean="0">
                <a:latin typeface="arial" panose="020B0604020202020204" pitchFamily="34" charset="0"/>
                <a:cs typeface="arial" panose="020B0604020202020204" pitchFamily="34" charset="0"/>
              </a:rPr>
              <a:t>2 </a:t>
            </a:r>
            <a:r>
              <a:rPr lang="en-US" altLang="ko-KR" sz="1500" b="1" smtClean="0">
                <a:latin typeface="arial" panose="020B0604020202020204" pitchFamily="34" charset="0"/>
                <a:cs typeface="arial" panose="020B0604020202020204" pitchFamily="34" charset="0"/>
              </a:rPr>
              <a:t>mean field</a:t>
            </a:r>
            <a:endParaRPr lang="ko-KR" altLang="en-US" sz="1500" b="1" dirty="0">
              <a:latin typeface="arial" panose="020B0604020202020204" pitchFamily="34" charset="0"/>
              <a:cs typeface="arial" panose="020B0604020202020204" pitchFamily="34" charset="0"/>
            </a:endParaRPr>
          </a:p>
        </p:txBody>
      </p:sp>
      <p:pic>
        <p:nvPicPr>
          <p:cNvPr id="27" name="그림 26">
            <a:extLst>
              <a:ext uri="{FF2B5EF4-FFF2-40B4-BE49-F238E27FC236}">
                <a16:creationId xmlns:a16="http://schemas.microsoft.com/office/drawing/2014/main" id="{4E24654A-4245-4B24-88D6-3B3D2A500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5782" y="1299481"/>
            <a:ext cx="2072976" cy="2160000"/>
          </a:xfrm>
          <a:prstGeom prst="rect">
            <a:avLst/>
          </a:prstGeom>
        </p:spPr>
      </p:pic>
      <p:pic>
        <p:nvPicPr>
          <p:cNvPr id="17" name="그림 16">
            <a:extLst>
              <a:ext uri="{FF2B5EF4-FFF2-40B4-BE49-F238E27FC236}">
                <a16:creationId xmlns:a16="http://schemas.microsoft.com/office/drawing/2014/main" id="{D8547F87-C5DE-4F40-8D9D-40234421D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113" y="1257480"/>
            <a:ext cx="2255407" cy="2202001"/>
          </a:xfrm>
          <a:prstGeom prst="rect">
            <a:avLst/>
          </a:prstGeom>
        </p:spPr>
      </p:pic>
      <p:pic>
        <p:nvPicPr>
          <p:cNvPr id="21" name="그림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9360" y="1257480"/>
            <a:ext cx="2536374" cy="2160000"/>
          </a:xfrm>
          <a:prstGeom prst="rect">
            <a:avLst/>
          </a:prstGeom>
        </p:spPr>
      </p:pic>
      <p:pic>
        <p:nvPicPr>
          <p:cNvPr id="9" name="그림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203" y="1305662"/>
            <a:ext cx="2236567" cy="2160000"/>
          </a:xfrm>
          <a:prstGeom prst="rect">
            <a:avLst/>
          </a:prstGeom>
        </p:spPr>
      </p:pic>
      <p:sp>
        <p:nvSpPr>
          <p:cNvPr id="26" name="TextBox 25">
            <a:extLst>
              <a:ext uri="{FF2B5EF4-FFF2-40B4-BE49-F238E27FC236}">
                <a16:creationId xmlns:a16="http://schemas.microsoft.com/office/drawing/2014/main" id="{64F9B506-54D3-4743-8A34-7A2A1BD89B4B}"/>
              </a:ext>
            </a:extLst>
          </p:cNvPr>
          <p:cNvSpPr txBox="1"/>
          <p:nvPr/>
        </p:nvSpPr>
        <p:spPr>
          <a:xfrm>
            <a:off x="7135299" y="3538302"/>
            <a:ext cx="1837543" cy="323165"/>
          </a:xfrm>
          <a:prstGeom prst="rect">
            <a:avLst/>
          </a:prstGeom>
          <a:noFill/>
        </p:spPr>
        <p:txBody>
          <a:bodyPr wrap="square" rtlCol="0">
            <a:spAutoFit/>
          </a:bodyPr>
          <a:lstStyle/>
          <a:p>
            <a:r>
              <a:rPr lang="en-US" altLang="ko-KR" sz="1500" b="1" smtClean="0">
                <a:latin typeface="arial" panose="020B0604020202020204" pitchFamily="34" charset="0"/>
                <a:cs typeface="arial" panose="020B0604020202020204" pitchFamily="34" charset="0"/>
              </a:rPr>
              <a:t>XCO</a:t>
            </a:r>
            <a:r>
              <a:rPr lang="en-US" altLang="ko-KR" sz="1500" b="1" baseline="-25000" smtClean="0">
                <a:latin typeface="arial" panose="020B0604020202020204" pitchFamily="34" charset="0"/>
                <a:cs typeface="arial" panose="020B0604020202020204" pitchFamily="34" charset="0"/>
              </a:rPr>
              <a:t>2 </a:t>
            </a:r>
            <a:r>
              <a:rPr lang="en-US" altLang="ko-KR" sz="1500" b="1">
                <a:latin typeface="arial" panose="020B0604020202020204" pitchFamily="34" charset="0"/>
                <a:cs typeface="arial" panose="020B0604020202020204" pitchFamily="34" charset="0"/>
              </a:rPr>
              <a:t>- </a:t>
            </a:r>
            <a:r>
              <a:rPr lang="en-US" altLang="ko-KR" sz="1500" b="1" smtClean="0">
                <a:latin typeface="arial" panose="020B0604020202020204" pitchFamily="34" charset="0"/>
                <a:cs typeface="arial" panose="020B0604020202020204" pitchFamily="34" charset="0"/>
              </a:rPr>
              <a:t>XCO</a:t>
            </a:r>
            <a:r>
              <a:rPr lang="en-US" altLang="ko-KR" sz="1500" b="1" baseline="-25000" smtClean="0">
                <a:latin typeface="arial" panose="020B0604020202020204" pitchFamily="34" charset="0"/>
                <a:cs typeface="arial" panose="020B0604020202020204" pitchFamily="34" charset="0"/>
              </a:rPr>
              <a:t>2[min</a:t>
            </a:r>
            <a:r>
              <a:rPr lang="en-US" altLang="ko-KR" sz="1500" b="1" baseline="-25000" smtClean="0">
                <a:latin typeface="arial" panose="020B0604020202020204" pitchFamily="34" charset="0"/>
                <a:cs typeface="arial" panose="020B0604020202020204" pitchFamily="34" charset="0"/>
              </a:rPr>
              <a:t>]</a:t>
            </a:r>
            <a:endParaRPr lang="ko-KR" altLang="en-US" sz="1500" b="1" dirty="0">
              <a:latin typeface="arial" panose="020B0604020202020204" pitchFamily="34" charset="0"/>
              <a:cs typeface="arial" panose="020B0604020202020204" pitchFamily="34" charset="0"/>
            </a:endParaRPr>
          </a:p>
        </p:txBody>
      </p:sp>
      <p:sp>
        <p:nvSpPr>
          <p:cNvPr id="2" name="TextBox 1"/>
          <p:cNvSpPr txBox="1"/>
          <p:nvPr/>
        </p:nvSpPr>
        <p:spPr>
          <a:xfrm>
            <a:off x="0" y="4120004"/>
            <a:ext cx="9113520" cy="1015663"/>
          </a:xfrm>
          <a:prstGeom prst="rect">
            <a:avLst/>
          </a:prstGeom>
          <a:noFill/>
        </p:spPr>
        <p:txBody>
          <a:bodyPr wrap="square" rtlCol="0">
            <a:spAutoFit/>
          </a:bodyPr>
          <a:lstStyle/>
          <a:p>
            <a:pPr marL="342900" indent="-342900">
              <a:buFont typeface="Arial" panose="020B0604020202020204" pitchFamily="34" charset="0"/>
              <a:buChar char="•"/>
            </a:pPr>
            <a:r>
              <a:rPr lang="en-US" altLang="ko-KR" sz="2000" smtClean="0">
                <a:latin typeface="arial" panose="020B0604020202020204" pitchFamily="34" charset="0"/>
                <a:cs typeface="arial" panose="020B0604020202020204" pitchFamily="34" charset="0"/>
              </a:rPr>
              <a:t>If the background values is the minimum values within 1.3 deg. domain, most of pixels have dXCO2 </a:t>
            </a:r>
            <a:r>
              <a:rPr lang="en-US" altLang="ko-KR" sz="2000" smtClean="0">
                <a:latin typeface="arial" panose="020B0604020202020204" pitchFamily="34" charset="0"/>
                <a:cs typeface="arial" panose="020B0604020202020204" pitchFamily="34" charset="0"/>
              </a:rPr>
              <a:t>&lt; 0 </a:t>
            </a:r>
            <a:r>
              <a:rPr lang="en-US" altLang="ko-KR" sz="2000" smtClean="0">
                <a:latin typeface="arial" panose="020B0604020202020204" pitchFamily="34" charset="0"/>
                <a:cs typeface="arial" panose="020B0604020202020204" pitchFamily="34" charset="0"/>
                <a:sym typeface="Wingdings" panose="05000000000000000000" pitchFamily="2" charset="2"/>
              </a:rPr>
              <a:t></a:t>
            </a:r>
            <a:r>
              <a:rPr lang="en-US" altLang="ko-KR" sz="2000" smtClean="0">
                <a:latin typeface="arial" panose="020B0604020202020204" pitchFamily="34" charset="0"/>
                <a:cs typeface="arial" panose="020B0604020202020204" pitchFamily="34" charset="0"/>
              </a:rPr>
              <a:t> difficult to recognize enhancement </a:t>
            </a:r>
            <a:r>
              <a:rPr lang="en-US" altLang="ko-KR" sz="2000" smtClean="0">
                <a:latin typeface="arial" panose="020B0604020202020204" pitchFamily="34" charset="0"/>
                <a:cs typeface="arial" panose="020B0604020202020204" pitchFamily="34" charset="0"/>
              </a:rPr>
              <a:t>hotspots</a:t>
            </a:r>
            <a:endParaRPr lang="en-US" altLang="ko-KR" sz="20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5383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9414"/>
          </a:xfrm>
          <a:prstGeom prst="rect">
            <a:avLst/>
          </a:prstGeom>
          <a:noFill/>
        </p:spPr>
        <p:txBody>
          <a:bodyPr wrap="square" rtlCol="0">
            <a:spAutoFit/>
          </a:bodyPr>
          <a:lstStyle/>
          <a:p>
            <a:r>
              <a:rPr lang="en-US" altLang="ko-KR" sz="3750" b="1" smtClean="0">
                <a:solidFill>
                  <a:srgbClr val="FF0000"/>
                </a:solidFill>
                <a:latin typeface="Arial" panose="020B0604020202020204" pitchFamily="34" charset="0"/>
                <a:cs typeface="Arial" panose="020B0604020202020204" pitchFamily="34" charset="0"/>
              </a:rPr>
              <a:t>M2) </a:t>
            </a:r>
            <a:r>
              <a:rPr lang="en-US" altLang="ko-KR" sz="3750" b="1" smtClean="0">
                <a:latin typeface="Arial" panose="020B0604020202020204" pitchFamily="34" charset="0"/>
                <a:cs typeface="Arial" panose="020B0604020202020204" pitchFamily="34" charset="0"/>
              </a:rPr>
              <a:t>Baseline values from 2</a:t>
            </a:r>
            <a:r>
              <a:rPr lang="en-US" altLang="ko-KR" sz="3750" b="1" smtClean="0">
                <a:latin typeface="Arial" panose="020B0604020202020204" pitchFamily="34" charset="0"/>
                <a:cs typeface="Arial" panose="020B0604020202020204" pitchFamily="34" charset="0"/>
              </a:rPr>
              <a:t> </a:t>
            </a:r>
            <a:r>
              <a:rPr lang="en-US" altLang="ko-KR" sz="3750" b="1" smtClean="0">
                <a:latin typeface="Arial" panose="020B0604020202020204" pitchFamily="34" charset="0"/>
                <a:cs typeface="Arial" panose="020B0604020202020204" pitchFamily="34" charset="0"/>
              </a:rPr>
              <a:t>domains</a:t>
            </a:r>
            <a:endParaRPr lang="ko-KR" altLang="en-US" sz="3375" b="1">
              <a:latin typeface="Arial" panose="020B0604020202020204" pitchFamily="34" charset="0"/>
              <a:cs typeface="Arial" panose="020B0604020202020204" pitchFamily="34" charset="0"/>
            </a:endParaRPr>
          </a:p>
        </p:txBody>
      </p:sp>
      <p:sp>
        <p:nvSpPr>
          <p:cNvPr id="6" name="직사각형 5"/>
          <p:cNvSpPr/>
          <p:nvPr/>
        </p:nvSpPr>
        <p:spPr>
          <a:xfrm>
            <a:off x="1733586" y="630067"/>
            <a:ext cx="4743606" cy="369332"/>
          </a:xfrm>
          <a:prstGeom prst="rect">
            <a:avLst/>
          </a:prstGeom>
        </p:spPr>
        <p:txBody>
          <a:bodyPr wrap="none">
            <a:spAutoFit/>
          </a:bodyPr>
          <a:lstStyle/>
          <a:p>
            <a:r>
              <a:rPr lang="en-US" altLang="ko-KR" sz="1800" b="1">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2021.12.05 03:37~03:39 UTC </a:t>
            </a:r>
            <a:r>
              <a:rPr lang="en-US" altLang="ko-KR" sz="1800" b="1" smtClean="0">
                <a:solidFill>
                  <a:srgbClr val="FF0000"/>
                </a:solidFill>
                <a:latin typeface="Arial" panose="020B0604020202020204" pitchFamily="34" charset="0"/>
                <a:cs typeface="Arial" panose="020B0604020202020204" pitchFamily="34" charset="0"/>
              </a:rPr>
              <a:t>(F0001</a:t>
            </a:r>
            <a:r>
              <a:rPr lang="en-US" altLang="ko-KR" sz="1800" b="1">
                <a:solidFill>
                  <a:srgbClr val="FF0000"/>
                </a:solidFill>
                <a:latin typeface="Arial" panose="020B0604020202020204" pitchFamily="34" charset="0"/>
                <a:cs typeface="Arial" panose="020B0604020202020204" pitchFamily="34" charset="0"/>
              </a:rPr>
              <a:t>)</a:t>
            </a:r>
            <a:endParaRPr lang="ko-KR" altLang="en-US" sz="1800" b="1">
              <a:solidFill>
                <a:srgbClr val="FF0000"/>
              </a:solidFill>
              <a:latin typeface="Arial" panose="020B0604020202020204" pitchFamily="34" charset="0"/>
              <a:cs typeface="Arial" panose="020B0604020202020204" pitchFamily="34" charset="0"/>
            </a:endParaRP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t>15</a:t>
            </a:fld>
            <a:endParaRPr lang="ko-KR" altLang="en-US"/>
          </a:p>
        </p:txBody>
      </p:sp>
      <p:pic>
        <p:nvPicPr>
          <p:cNvPr id="28" name="그림 27">
            <a:extLst>
              <a:ext uri="{FF2B5EF4-FFF2-40B4-BE49-F238E27FC236}">
                <a16:creationId xmlns:a16="http://schemas.microsoft.com/office/drawing/2014/main" id="{560C5DC0-7D83-42B8-9D69-67949BEFF2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99" y="1157869"/>
            <a:ext cx="3196641" cy="3120947"/>
          </a:xfrm>
          <a:prstGeom prst="rect">
            <a:avLst/>
          </a:prstGeom>
        </p:spPr>
      </p:pic>
      <p:pic>
        <p:nvPicPr>
          <p:cNvPr id="29" name="그림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6660" y="1089889"/>
            <a:ext cx="3447293" cy="3365663"/>
          </a:xfrm>
          <a:prstGeom prst="rect">
            <a:avLst/>
          </a:prstGeom>
        </p:spPr>
      </p:pic>
      <p:cxnSp>
        <p:nvCxnSpPr>
          <p:cNvPr id="30" name="직선 연결선 29">
            <a:extLst>
              <a:ext uri="{FF2B5EF4-FFF2-40B4-BE49-F238E27FC236}">
                <a16:creationId xmlns:a16="http://schemas.microsoft.com/office/drawing/2014/main" id="{23F44A88-7EFE-499A-8645-1E9AD535D40C}"/>
              </a:ext>
            </a:extLst>
          </p:cNvPr>
          <p:cNvCxnSpPr>
            <a:cxnSpLocks/>
          </p:cNvCxnSpPr>
          <p:nvPr/>
        </p:nvCxnSpPr>
        <p:spPr>
          <a:xfrm>
            <a:off x="2585805" y="1451529"/>
            <a:ext cx="1986195" cy="521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AC01A331-B02F-4643-88E8-D46EBBF7656A}"/>
              </a:ext>
            </a:extLst>
          </p:cNvPr>
          <p:cNvCxnSpPr>
            <a:cxnSpLocks/>
          </p:cNvCxnSpPr>
          <p:nvPr/>
        </p:nvCxnSpPr>
        <p:spPr>
          <a:xfrm flipV="1">
            <a:off x="2591292" y="3731342"/>
            <a:ext cx="1980708" cy="414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직사각형 31">
            <a:extLst>
              <a:ext uri="{FF2B5EF4-FFF2-40B4-BE49-F238E27FC236}">
                <a16:creationId xmlns:a16="http://schemas.microsoft.com/office/drawing/2014/main" id="{12846D6C-E397-4865-9F39-C6332FF7228A}"/>
              </a:ext>
            </a:extLst>
          </p:cNvPr>
          <p:cNvSpPr/>
          <p:nvPr/>
        </p:nvSpPr>
        <p:spPr>
          <a:xfrm>
            <a:off x="6005407" y="1518856"/>
            <a:ext cx="333375" cy="3333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8DC4E41E-62A5-4F2D-99B8-FB98D57E0DAA}"/>
              </a:ext>
            </a:extLst>
          </p:cNvPr>
          <p:cNvSpPr/>
          <p:nvPr/>
        </p:nvSpPr>
        <p:spPr>
          <a:xfrm>
            <a:off x="5838719" y="1947691"/>
            <a:ext cx="333375" cy="3333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ABA00426-E4CE-4B13-9096-98FF0584F998}"/>
              </a:ext>
            </a:extLst>
          </p:cNvPr>
          <p:cNvSpPr/>
          <p:nvPr/>
        </p:nvSpPr>
        <p:spPr>
          <a:xfrm>
            <a:off x="5052850" y="2915612"/>
            <a:ext cx="333375" cy="33337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1" name="그룹 50"/>
          <p:cNvGrpSpPr/>
          <p:nvPr/>
        </p:nvGrpSpPr>
        <p:grpSpPr>
          <a:xfrm>
            <a:off x="7265155" y="2065655"/>
            <a:ext cx="2846137" cy="1042701"/>
            <a:chOff x="7265155" y="2065655"/>
            <a:chExt cx="2846137" cy="1042701"/>
          </a:xfrm>
        </p:grpSpPr>
        <p:sp>
          <p:nvSpPr>
            <p:cNvPr id="39" name="직사각형 38">
              <a:extLst>
                <a:ext uri="{FF2B5EF4-FFF2-40B4-BE49-F238E27FC236}">
                  <a16:creationId xmlns:a16="http://schemas.microsoft.com/office/drawing/2014/main" id="{2BC42353-ABAA-4E1D-B0EF-F31F886D176A}"/>
                </a:ext>
              </a:extLst>
            </p:cNvPr>
            <p:cNvSpPr/>
            <p:nvPr/>
          </p:nvSpPr>
          <p:spPr>
            <a:xfrm>
              <a:off x="7516752" y="2587384"/>
              <a:ext cx="2594540" cy="276999"/>
            </a:xfrm>
            <a:prstGeom prst="rect">
              <a:avLst/>
            </a:prstGeom>
          </p:spPr>
          <p:txBody>
            <a:bodyPr wrap="square">
              <a:spAutoFit/>
            </a:bodyPr>
            <a:lstStyle/>
            <a:p>
              <a:r>
                <a:rPr lang="en-US" altLang="ko-KR" sz="1200">
                  <a:latin typeface="arial" panose="020B0604020202020204" pitchFamily="34" charset="0"/>
                  <a:ea typeface="210 M고딕 040" panose="02020603020101020101" pitchFamily="18" charset="-127"/>
                  <a:cs typeface="arial" panose="020B0604020202020204" pitchFamily="34" charset="0"/>
                </a:rPr>
                <a:t>Max. location for 1.3</a:t>
              </a:r>
              <a:r>
                <a:rPr lang="en-US" altLang="ko-KR" sz="1200" smtClean="0"/>
                <a:t>⁰</a:t>
              </a:r>
              <a:endParaRPr lang="ko-KR" altLang="en-US" sz="1200"/>
            </a:p>
          </p:txBody>
        </p:sp>
        <p:grpSp>
          <p:nvGrpSpPr>
            <p:cNvPr id="46" name="그룹 45"/>
            <p:cNvGrpSpPr/>
            <p:nvPr/>
          </p:nvGrpSpPr>
          <p:grpSpPr>
            <a:xfrm>
              <a:off x="7265155" y="2065655"/>
              <a:ext cx="1916368" cy="1042701"/>
              <a:chOff x="7265155" y="2065655"/>
              <a:chExt cx="1916368" cy="1042701"/>
            </a:xfrm>
          </p:grpSpPr>
          <p:sp>
            <p:nvSpPr>
              <p:cNvPr id="36" name="직사각형 35">
                <a:extLst>
                  <a:ext uri="{FF2B5EF4-FFF2-40B4-BE49-F238E27FC236}">
                    <a16:creationId xmlns:a16="http://schemas.microsoft.com/office/drawing/2014/main" id="{ECFFC30A-5419-45DF-ADAB-DEE73016137A}"/>
                  </a:ext>
                </a:extLst>
              </p:cNvPr>
              <p:cNvSpPr/>
              <p:nvPr/>
            </p:nvSpPr>
            <p:spPr>
              <a:xfrm>
                <a:off x="7516751" y="2065655"/>
                <a:ext cx="1641649" cy="461665"/>
              </a:xfrm>
              <a:prstGeom prst="rect">
                <a:avLst/>
              </a:prstGeom>
            </p:spPr>
            <p:txBody>
              <a:bodyPr wrap="square">
                <a:spAutoFit/>
              </a:bodyPr>
              <a:lstStyle/>
              <a:p>
                <a:r>
                  <a:rPr lang="en-US" altLang="ko-KR" sz="1200" smtClean="0">
                    <a:latin typeface="arial" panose="020B0604020202020204" pitchFamily="34" charset="0"/>
                    <a:ea typeface="210 M고딕 040" panose="02020603020101020101" pitchFamily="18" charset="-127"/>
                    <a:cs typeface="arial" panose="020B0604020202020204" pitchFamily="34" charset="0"/>
                  </a:rPr>
                  <a:t>Min. location for 1.3</a:t>
                </a:r>
                <a:r>
                  <a:rPr lang="en-US" altLang="ko-KR" sz="1200"/>
                  <a:t>⁰</a:t>
                </a:r>
                <a:endParaRPr lang="ko-KR" altLang="en-US" sz="1200"/>
              </a:p>
              <a:p>
                <a:endParaRPr lang="ko-KR" altLang="en-US" sz="1200" dirty="0">
                  <a:latin typeface="arial" panose="020B0604020202020204" pitchFamily="34" charset="0"/>
                  <a:ea typeface="210 M고딕 040" panose="02020603020101020101" pitchFamily="18" charset="-127"/>
                  <a:cs typeface="arial" panose="020B0604020202020204" pitchFamily="34" charset="0"/>
                </a:endParaRPr>
              </a:p>
            </p:txBody>
          </p:sp>
          <p:sp>
            <p:nvSpPr>
              <p:cNvPr id="37" name="타원 36">
                <a:extLst>
                  <a:ext uri="{FF2B5EF4-FFF2-40B4-BE49-F238E27FC236}">
                    <a16:creationId xmlns:a16="http://schemas.microsoft.com/office/drawing/2014/main" id="{24EDF6A5-A4D7-4BD1-94B2-EC7E28AC37E4}"/>
                  </a:ext>
                </a:extLst>
              </p:cNvPr>
              <p:cNvSpPr/>
              <p:nvPr/>
            </p:nvSpPr>
            <p:spPr>
              <a:xfrm>
                <a:off x="7283387" y="2102371"/>
                <a:ext cx="188487" cy="188487"/>
              </a:xfrm>
              <a:prstGeom prst="ellipse">
                <a:avLst/>
              </a:prstGeom>
              <a:solidFill>
                <a:srgbClr val="FA1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문)"/>
                </a:endParaRPr>
              </a:p>
            </p:txBody>
          </p:sp>
          <p:sp>
            <p:nvSpPr>
              <p:cNvPr id="38" name="타원 37">
                <a:extLst>
                  <a:ext uri="{FF2B5EF4-FFF2-40B4-BE49-F238E27FC236}">
                    <a16:creationId xmlns:a16="http://schemas.microsoft.com/office/drawing/2014/main" id="{EE260243-CB55-42DE-9B5B-9CBD124A031F}"/>
                  </a:ext>
                </a:extLst>
              </p:cNvPr>
              <p:cNvSpPr/>
              <p:nvPr/>
            </p:nvSpPr>
            <p:spPr>
              <a:xfrm>
                <a:off x="7286262" y="2624100"/>
                <a:ext cx="188487" cy="188487"/>
              </a:xfrm>
              <a:prstGeom prst="ellipse">
                <a:avLst/>
              </a:prstGeom>
              <a:solidFill>
                <a:srgbClr val="920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ial문)"/>
                </a:endParaRPr>
              </a:p>
            </p:txBody>
          </p:sp>
          <p:sp>
            <p:nvSpPr>
              <p:cNvPr id="40" name="직사각형 39">
                <a:extLst>
                  <a:ext uri="{FF2B5EF4-FFF2-40B4-BE49-F238E27FC236}">
                    <a16:creationId xmlns:a16="http://schemas.microsoft.com/office/drawing/2014/main" id="{F499A3F9-F365-4580-9DEE-6C0E44E0BB8F}"/>
                  </a:ext>
                </a:extLst>
              </p:cNvPr>
              <p:cNvSpPr/>
              <p:nvPr/>
            </p:nvSpPr>
            <p:spPr>
              <a:xfrm>
                <a:off x="7520665" y="2329131"/>
                <a:ext cx="1660858" cy="276999"/>
              </a:xfrm>
              <a:prstGeom prst="rect">
                <a:avLst/>
              </a:prstGeom>
            </p:spPr>
            <p:txBody>
              <a:bodyPr wrap="square">
                <a:spAutoFit/>
              </a:bodyPr>
              <a:lstStyle/>
              <a:p>
                <a:r>
                  <a:rPr lang="en-US" altLang="ko-KR" sz="1200" smtClean="0">
                    <a:latin typeface="arial" panose="020B0604020202020204" pitchFamily="34" charset="0"/>
                    <a:ea typeface="210 M고딕 040" panose="02020603020101020101" pitchFamily="18" charset="-127"/>
                    <a:cs typeface="arial" panose="020B0604020202020204" pitchFamily="34" charset="0"/>
                  </a:rPr>
                  <a:t>Min.</a:t>
                </a:r>
                <a:r>
                  <a:rPr lang="ko-KR" altLang="en-US" sz="1200" smtClean="0">
                    <a:latin typeface="arial" panose="020B0604020202020204" pitchFamily="34" charset="0"/>
                    <a:ea typeface="210 M고딕 040" panose="02020603020101020101" pitchFamily="18" charset="-127"/>
                    <a:cs typeface="arial" panose="020B0604020202020204" pitchFamily="34" charset="0"/>
                  </a:rPr>
                  <a:t> </a:t>
                </a:r>
                <a:r>
                  <a:rPr lang="en-US" altLang="ko-KR" sz="1200">
                    <a:latin typeface="arial" panose="020B0604020202020204" pitchFamily="34" charset="0"/>
                    <a:ea typeface="210 M고딕 040" panose="02020603020101020101" pitchFamily="18" charset="-127"/>
                    <a:cs typeface="arial" panose="020B0604020202020204" pitchFamily="34" charset="0"/>
                  </a:rPr>
                  <a:t>location for 0.8</a:t>
                </a:r>
                <a:r>
                  <a:rPr lang="en-US" altLang="ko-KR" sz="1200" smtClean="0"/>
                  <a:t>⁰</a:t>
                </a:r>
                <a:endParaRPr lang="ko-KR" altLang="en-US" sz="1200"/>
              </a:p>
            </p:txBody>
          </p:sp>
          <p:sp>
            <p:nvSpPr>
              <p:cNvPr id="41" name="이등변 삼각형 40">
                <a:extLst>
                  <a:ext uri="{FF2B5EF4-FFF2-40B4-BE49-F238E27FC236}">
                    <a16:creationId xmlns:a16="http://schemas.microsoft.com/office/drawing/2014/main" id="{551BAD99-0C5F-44AF-8022-38E49F58F8E6}"/>
                  </a:ext>
                </a:extLst>
              </p:cNvPr>
              <p:cNvSpPr/>
              <p:nvPr/>
            </p:nvSpPr>
            <p:spPr>
              <a:xfrm>
                <a:off x="7267629" y="2326988"/>
                <a:ext cx="220002" cy="189657"/>
              </a:xfrm>
              <a:prstGeom prst="triangle">
                <a:avLst/>
              </a:prstGeom>
              <a:solidFill>
                <a:srgbClr val="FA10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arial문)"/>
                </a:endParaRPr>
              </a:p>
            </p:txBody>
          </p:sp>
          <p:sp>
            <p:nvSpPr>
              <p:cNvPr id="42" name="직사각형 41">
                <a:extLst>
                  <a:ext uri="{FF2B5EF4-FFF2-40B4-BE49-F238E27FC236}">
                    <a16:creationId xmlns:a16="http://schemas.microsoft.com/office/drawing/2014/main" id="{525D5EE1-17CC-4248-93C9-7418E2122E38}"/>
                  </a:ext>
                </a:extLst>
              </p:cNvPr>
              <p:cNvSpPr/>
              <p:nvPr/>
            </p:nvSpPr>
            <p:spPr>
              <a:xfrm>
                <a:off x="7527160" y="2831357"/>
                <a:ext cx="1616840" cy="276999"/>
              </a:xfrm>
              <a:prstGeom prst="rect">
                <a:avLst/>
              </a:prstGeom>
            </p:spPr>
            <p:txBody>
              <a:bodyPr wrap="square">
                <a:spAutoFit/>
              </a:bodyPr>
              <a:lstStyle/>
              <a:p>
                <a:r>
                  <a:rPr lang="en-US" altLang="ko-KR" sz="1200">
                    <a:latin typeface="arial" panose="020B0604020202020204" pitchFamily="34" charset="0"/>
                    <a:ea typeface="210 M고딕 040" panose="02020603020101020101" pitchFamily="18" charset="-127"/>
                    <a:cs typeface="arial" panose="020B0604020202020204" pitchFamily="34" charset="0"/>
                  </a:rPr>
                  <a:t>Max. location for 0.8</a:t>
                </a:r>
                <a:r>
                  <a:rPr lang="en-US" altLang="ko-KR" sz="1200" smtClean="0"/>
                  <a:t>⁰</a:t>
                </a:r>
                <a:endParaRPr lang="ko-KR" altLang="en-US" sz="1200"/>
              </a:p>
            </p:txBody>
          </p:sp>
          <p:sp>
            <p:nvSpPr>
              <p:cNvPr id="43" name="이등변 삼각형 42">
                <a:extLst>
                  <a:ext uri="{FF2B5EF4-FFF2-40B4-BE49-F238E27FC236}">
                    <a16:creationId xmlns:a16="http://schemas.microsoft.com/office/drawing/2014/main" id="{5B722F81-46DF-4D8B-AC88-2ADCFBB320C1}"/>
                  </a:ext>
                </a:extLst>
              </p:cNvPr>
              <p:cNvSpPr/>
              <p:nvPr/>
            </p:nvSpPr>
            <p:spPr>
              <a:xfrm>
                <a:off x="7265155" y="2864383"/>
                <a:ext cx="220002" cy="189657"/>
              </a:xfrm>
              <a:prstGeom prst="triangle">
                <a:avLst/>
              </a:prstGeom>
              <a:solidFill>
                <a:srgbClr val="920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arial문)"/>
                </a:endParaRPr>
              </a:p>
            </p:txBody>
          </p:sp>
        </p:grpSp>
      </p:grpSp>
      <p:sp>
        <p:nvSpPr>
          <p:cNvPr id="44" name="TextBox 43"/>
          <p:cNvSpPr txBox="1"/>
          <p:nvPr/>
        </p:nvSpPr>
        <p:spPr>
          <a:xfrm>
            <a:off x="-4624" y="4462416"/>
            <a:ext cx="9092428" cy="584775"/>
          </a:xfrm>
          <a:prstGeom prst="rect">
            <a:avLst/>
          </a:prstGeom>
          <a:noFill/>
        </p:spPr>
        <p:txBody>
          <a:bodyPr wrap="square" rtlCol="0">
            <a:spAutoFit/>
          </a:bodyPr>
          <a:lstStyle/>
          <a:p>
            <a:pPr marL="342900" indent="-342900">
              <a:buFont typeface="Arial" panose="020B0604020202020204" pitchFamily="34" charset="0"/>
              <a:buChar char="•"/>
            </a:pPr>
            <a:r>
              <a:rPr lang="en-US" altLang="ko-KR" sz="1600" smtClean="0">
                <a:latin typeface="Arial" panose="020B0604020202020204" pitchFamily="34" charset="0"/>
                <a:cs typeface="Arial" panose="020B0604020202020204" pitchFamily="34" charset="0"/>
              </a:rPr>
              <a:t>Take XCO2</a:t>
            </a:r>
            <a:r>
              <a:rPr lang="en-US" altLang="ko-KR" sz="1600" baseline="-25000" smtClean="0">
                <a:latin typeface="Arial" panose="020B0604020202020204" pitchFamily="34" charset="0"/>
                <a:cs typeface="Arial" panose="020B0604020202020204" pitchFamily="34" charset="0"/>
              </a:rPr>
              <a:t>min</a:t>
            </a:r>
            <a:r>
              <a:rPr lang="en-US" altLang="ko-KR" sz="1600" smtClean="0">
                <a:latin typeface="Arial" panose="020B0604020202020204" pitchFamily="34" charset="0"/>
                <a:cs typeface="Arial" panose="020B0604020202020204" pitchFamily="34" charset="0"/>
              </a:rPr>
              <a:t> from outer box </a:t>
            </a:r>
            <a:r>
              <a:rPr lang="en-US" altLang="ko-KR" sz="1600" smtClean="0">
                <a:latin typeface="Arial" panose="020B0604020202020204" pitchFamily="34" charset="0"/>
                <a:cs typeface="Arial" panose="020B0604020202020204" pitchFamily="34" charset="0"/>
              </a:rPr>
              <a:t>(</a:t>
            </a:r>
            <a:r>
              <a:rPr lang="en-US" altLang="ko-KR" sz="1600" smtClean="0">
                <a:latin typeface="Arial" panose="020B0604020202020204" pitchFamily="34" charset="0"/>
                <a:ea typeface="210 M고딕 040" panose="02020603020101020101" pitchFamily="18" charset="-127"/>
                <a:cs typeface="Arial" panose="020B0604020202020204" pitchFamily="34" charset="0"/>
              </a:rPr>
              <a:t>1.3</a:t>
            </a:r>
            <a:r>
              <a:rPr lang="en-US" altLang="ko-KR" sz="1600" smtClean="0">
                <a:latin typeface="Arial" panose="020B0604020202020204" pitchFamily="34" charset="0"/>
                <a:cs typeface="Arial" panose="020B0604020202020204" pitchFamily="34" charset="0"/>
              </a:rPr>
              <a:t>⁰</a:t>
            </a:r>
            <a:r>
              <a:rPr lang="en-US" altLang="ko-KR" sz="1600" smtClean="0">
                <a:latin typeface="Arial" panose="020B0604020202020204" pitchFamily="34" charset="0"/>
                <a:cs typeface="Arial" panose="020B0604020202020204" pitchFamily="34" charset="0"/>
              </a:rPr>
              <a:t>) instead of values from inner box </a:t>
            </a:r>
            <a:r>
              <a:rPr lang="en-US" altLang="ko-KR" sz="1600" smtClean="0">
                <a:latin typeface="Arial" panose="020B0604020202020204" pitchFamily="34" charset="0"/>
                <a:cs typeface="Arial" panose="020B0604020202020204" pitchFamily="34" charset="0"/>
              </a:rPr>
              <a:t>(</a:t>
            </a:r>
            <a:r>
              <a:rPr lang="en-US" altLang="ko-KR" sz="1600" smtClean="0">
                <a:latin typeface="Arial" panose="020B0604020202020204" pitchFamily="34" charset="0"/>
                <a:ea typeface="210 M고딕 040" panose="02020603020101020101" pitchFamily="18" charset="-127"/>
                <a:cs typeface="Arial" panose="020B0604020202020204" pitchFamily="34" charset="0"/>
              </a:rPr>
              <a:t>0.8</a:t>
            </a:r>
            <a:r>
              <a:rPr lang="en-US" altLang="ko-KR" sz="1600" smtClean="0">
                <a:latin typeface="Arial" panose="020B0604020202020204" pitchFamily="34" charset="0"/>
                <a:cs typeface="Arial" panose="020B0604020202020204" pitchFamily="34" charset="0"/>
              </a:rPr>
              <a:t>⁰</a:t>
            </a:r>
            <a:r>
              <a:rPr lang="en-US" altLang="ko-KR" sz="1600">
                <a:latin typeface="Arial" panose="020B0604020202020204" pitchFamily="34" charset="0"/>
                <a:cs typeface="Arial" panose="020B0604020202020204" pitchFamily="34" charset="0"/>
              </a:rPr>
              <a:t>) </a:t>
            </a:r>
            <a:r>
              <a:rPr lang="en-US" altLang="ko-KR" sz="1600" smtClean="0">
                <a:latin typeface="Arial" panose="020B0604020202020204" pitchFamily="34" charset="0"/>
                <a:cs typeface="Arial" panose="020B0604020202020204" pitchFamily="34" charset="0"/>
                <a:sym typeface="Wingdings" panose="05000000000000000000" pitchFamily="2" charset="2"/>
              </a:rPr>
              <a:t></a:t>
            </a:r>
            <a:r>
              <a:rPr lang="en-US" altLang="ko-KR" sz="1600" smtClean="0">
                <a:latin typeface="Arial" panose="020B0604020202020204" pitchFamily="34" charset="0"/>
                <a:cs typeface="Arial" panose="020B0604020202020204" pitchFamily="34" charset="0"/>
              </a:rPr>
              <a:t> </a:t>
            </a:r>
            <a:r>
              <a:rPr lang="en-US" altLang="ko-KR" sz="1600" smtClean="0">
                <a:latin typeface="Arial" panose="020B0604020202020204" pitchFamily="34" charset="0"/>
                <a:cs typeface="Arial" panose="020B0604020202020204" pitchFamily="34" charset="0"/>
              </a:rPr>
              <a:t>no change in XCO2</a:t>
            </a:r>
            <a:r>
              <a:rPr lang="en-US" altLang="ko-KR" sz="1600" baseline="-25000" smtClean="0">
                <a:latin typeface="Arial" panose="020B0604020202020204" pitchFamily="34" charset="0"/>
                <a:cs typeface="Arial" panose="020B0604020202020204" pitchFamily="34" charset="0"/>
              </a:rPr>
              <a:t>max</a:t>
            </a:r>
            <a:r>
              <a:rPr lang="en-US" altLang="ko-KR" sz="1600" smtClean="0">
                <a:latin typeface="Arial" panose="020B0604020202020204" pitchFamily="34" charset="0"/>
                <a:cs typeface="Arial" panose="020B0604020202020204" pitchFamily="34" charset="0"/>
              </a:rPr>
              <a:t>, but change in XCO2</a:t>
            </a:r>
            <a:r>
              <a:rPr lang="en-US" altLang="ko-KR" sz="1600" baseline="-25000" smtClean="0">
                <a:latin typeface="Arial" panose="020B0604020202020204" pitchFamily="34" charset="0"/>
                <a:cs typeface="Arial" panose="020B0604020202020204" pitchFamily="34" charset="0"/>
              </a:rPr>
              <a:t>min</a:t>
            </a:r>
            <a:r>
              <a:rPr lang="en-US" altLang="ko-KR" sz="1600" smtClean="0">
                <a:latin typeface="Arial" panose="020B0604020202020204" pitchFamily="34" charset="0"/>
                <a:cs typeface="Arial" panose="020B0604020202020204" pitchFamily="34" charset="0"/>
              </a:rPr>
              <a:t> </a:t>
            </a:r>
            <a:r>
              <a:rPr lang="en-US" altLang="ko-KR" sz="1600" smtClean="0">
                <a:latin typeface="Arial" panose="020B0604020202020204" pitchFamily="34" charset="0"/>
                <a:cs typeface="Arial" panose="020B0604020202020204" pitchFamily="34" charset="0"/>
                <a:sym typeface="Wingdings" panose="05000000000000000000" pitchFamily="2" charset="2"/>
              </a:rPr>
              <a:t> </a:t>
            </a:r>
            <a:r>
              <a:rPr lang="en-US" altLang="ko-KR" sz="1600" smtClean="0">
                <a:latin typeface="Arial" panose="020B0604020202020204" pitchFamily="34" charset="0"/>
                <a:cs typeface="Arial" panose="020B0604020202020204" pitchFamily="34" charset="0"/>
                <a:sym typeface="Wingdings" panose="05000000000000000000" pitchFamily="2" charset="2"/>
              </a:rPr>
              <a:t> </a:t>
            </a:r>
            <a:r>
              <a:rPr lang="en-US" altLang="ko-KR" sz="1600" smtClean="0">
                <a:latin typeface="Arial" panose="020B0604020202020204" pitchFamily="34" charset="0"/>
                <a:cs typeface="Arial" panose="020B0604020202020204" pitchFamily="34" charset="0"/>
                <a:sym typeface="Wingdings" panose="05000000000000000000" pitchFamily="2" charset="2"/>
              </a:rPr>
              <a:t>ut </a:t>
            </a:r>
            <a:r>
              <a:rPr lang="en-US" altLang="ko-KR" sz="1600" smtClean="0">
                <a:latin typeface="Arial" panose="020B0604020202020204" pitchFamily="34" charset="0"/>
                <a:cs typeface="Arial" panose="020B0604020202020204" pitchFamily="34" charset="0"/>
              </a:rPr>
              <a:t>marginal </a:t>
            </a:r>
            <a:r>
              <a:rPr lang="en-US" altLang="ko-KR" sz="1600" smtClean="0">
                <a:latin typeface="Arial" panose="020B0604020202020204" pitchFamily="34" charset="0"/>
                <a:cs typeface="Arial" panose="020B0604020202020204" pitchFamily="34" charset="0"/>
              </a:rPr>
              <a:t>increased of dXCO2 </a:t>
            </a:r>
            <a:r>
              <a:rPr lang="en-US" altLang="ko-KR" sz="1600" smtClean="0">
                <a:latin typeface="Arial" panose="020B0604020202020204" pitchFamily="34" charset="0"/>
                <a:cs typeface="Arial" panose="020B0604020202020204" pitchFamily="34" charset="0"/>
              </a:rPr>
              <a:t>range</a:t>
            </a:r>
            <a:endParaRPr lang="en-US" altLang="ko-KR" sz="1600" smtClean="0">
              <a:latin typeface="Arial" panose="020B0604020202020204" pitchFamily="34" charset="0"/>
              <a:cs typeface="Arial" panose="020B0604020202020204" pitchFamily="34" charset="0"/>
            </a:endParaRPr>
          </a:p>
        </p:txBody>
      </p:sp>
      <p:sp>
        <p:nvSpPr>
          <p:cNvPr id="23" name="TextBox 22"/>
          <p:cNvSpPr txBox="1"/>
          <p:nvPr/>
        </p:nvSpPr>
        <p:spPr>
          <a:xfrm>
            <a:off x="7086934" y="1180009"/>
            <a:ext cx="2000869" cy="553998"/>
          </a:xfrm>
          <a:prstGeom prst="rect">
            <a:avLst/>
          </a:prstGeom>
          <a:noFill/>
        </p:spPr>
        <p:txBody>
          <a:bodyPr wrap="none" rtlCol="0">
            <a:spAutoFit/>
          </a:bodyPr>
          <a:lstStyle/>
          <a:p>
            <a:r>
              <a:rPr lang="en-US" altLang="ko-KR" sz="1500" smtClean="0">
                <a:latin typeface="Arial" panose="020B0604020202020204" pitchFamily="34" charset="0"/>
                <a:ea typeface="210 M고딕 040" panose="02020603020101020101" pitchFamily="18" charset="-127"/>
                <a:cs typeface="Arial" panose="020B0604020202020204" pitchFamily="34" charset="0"/>
              </a:rPr>
              <a:t>Inner box: 0.8</a:t>
            </a:r>
            <a:r>
              <a:rPr lang="en-US" altLang="ko-KR" sz="1500" smtClean="0">
                <a:latin typeface="Arial" panose="020B0604020202020204" pitchFamily="34" charset="0"/>
                <a:cs typeface="Arial" panose="020B0604020202020204" pitchFamily="34" charset="0"/>
              </a:rPr>
              <a:t>⁰ x </a:t>
            </a:r>
            <a:r>
              <a:rPr lang="en-US" altLang="ko-KR" sz="1500">
                <a:latin typeface="Arial" panose="020B0604020202020204" pitchFamily="34" charset="0"/>
                <a:ea typeface="210 M고딕 040" panose="02020603020101020101" pitchFamily="18" charset="-127"/>
                <a:cs typeface="Arial" panose="020B0604020202020204" pitchFamily="34" charset="0"/>
              </a:rPr>
              <a:t>0.8</a:t>
            </a:r>
            <a:r>
              <a:rPr lang="en-US" altLang="ko-KR" sz="1500" smtClean="0">
                <a:latin typeface="Arial" panose="020B0604020202020204" pitchFamily="34" charset="0"/>
                <a:cs typeface="Arial" panose="020B0604020202020204" pitchFamily="34" charset="0"/>
              </a:rPr>
              <a:t>⁰</a:t>
            </a:r>
          </a:p>
          <a:p>
            <a:r>
              <a:rPr lang="en-US" altLang="ko-KR" sz="1500" smtClean="0">
                <a:latin typeface="Arial" panose="020B0604020202020204" pitchFamily="34" charset="0"/>
                <a:cs typeface="Arial" panose="020B0604020202020204" pitchFamily="34" charset="0"/>
              </a:rPr>
              <a:t>Outer box: </a:t>
            </a:r>
            <a:r>
              <a:rPr lang="en-US" altLang="ko-KR" sz="1500">
                <a:latin typeface="Arial" panose="020B0604020202020204" pitchFamily="34" charset="0"/>
                <a:ea typeface="210 M고딕 040" panose="02020603020101020101" pitchFamily="18" charset="-127"/>
                <a:cs typeface="Arial" panose="020B0604020202020204" pitchFamily="34" charset="0"/>
              </a:rPr>
              <a:t>1.3</a:t>
            </a:r>
            <a:r>
              <a:rPr lang="en-US" altLang="ko-KR" sz="1500" smtClean="0">
                <a:latin typeface="Arial" panose="020B0604020202020204" pitchFamily="34" charset="0"/>
                <a:cs typeface="Arial" panose="020B0604020202020204" pitchFamily="34" charset="0"/>
              </a:rPr>
              <a:t>⁰ x </a:t>
            </a:r>
            <a:r>
              <a:rPr lang="en-US" altLang="ko-KR" sz="1500">
                <a:latin typeface="Arial" panose="020B0604020202020204" pitchFamily="34" charset="0"/>
                <a:ea typeface="210 M고딕 040" panose="02020603020101020101" pitchFamily="18" charset="-127"/>
                <a:cs typeface="Arial" panose="020B0604020202020204" pitchFamily="34" charset="0"/>
              </a:rPr>
              <a:t>1.3</a:t>
            </a:r>
            <a:r>
              <a:rPr lang="en-US" altLang="ko-KR" sz="1500">
                <a:latin typeface="Arial" panose="020B0604020202020204" pitchFamily="34" charset="0"/>
                <a:cs typeface="Arial" panose="020B0604020202020204" pitchFamily="34" charset="0"/>
              </a:rPr>
              <a:t>⁰</a:t>
            </a:r>
            <a:endParaRPr lang="en-US" altLang="ko-KR" sz="150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230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그림 34">
            <a:extLst>
              <a:ext uri="{FF2B5EF4-FFF2-40B4-BE49-F238E27FC236}">
                <a16:creationId xmlns:a16="http://schemas.microsoft.com/office/drawing/2014/main" id="{AA80AF49-D11C-423C-BB54-21A5AFA198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191" y="1080471"/>
            <a:ext cx="3484669" cy="3402155"/>
          </a:xfrm>
          <a:prstGeom prst="rect">
            <a:avLst/>
          </a:prstGeom>
        </p:spPr>
      </p:pic>
      <p:sp>
        <p:nvSpPr>
          <p:cNvPr id="4" name="TextBox 3"/>
          <p:cNvSpPr txBox="1"/>
          <p:nvPr/>
        </p:nvSpPr>
        <p:spPr>
          <a:xfrm>
            <a:off x="0" y="0"/>
            <a:ext cx="9144000" cy="669414"/>
          </a:xfrm>
          <a:prstGeom prst="rect">
            <a:avLst/>
          </a:prstGeom>
          <a:noFill/>
        </p:spPr>
        <p:txBody>
          <a:bodyPr wrap="square" rtlCol="0">
            <a:spAutoFit/>
          </a:bodyPr>
          <a:lstStyle/>
          <a:p>
            <a:r>
              <a:rPr lang="en-US" altLang="ko-KR" sz="3750" b="1" smtClean="0">
                <a:solidFill>
                  <a:srgbClr val="FF0000"/>
                </a:solidFill>
                <a:latin typeface="Arial" panose="020B0604020202020204" pitchFamily="34" charset="0"/>
                <a:cs typeface="Arial" panose="020B0604020202020204" pitchFamily="34" charset="0"/>
              </a:rPr>
              <a:t>M2) </a:t>
            </a:r>
            <a:r>
              <a:rPr lang="en-US" altLang="ko-KR" sz="3750" b="1" smtClean="0">
                <a:latin typeface="Arial" panose="020B0604020202020204" pitchFamily="34" charset="0"/>
                <a:cs typeface="Arial" panose="020B0604020202020204" pitchFamily="34" charset="0"/>
              </a:rPr>
              <a:t>Baseline values from 2</a:t>
            </a:r>
            <a:r>
              <a:rPr lang="en-US" altLang="ko-KR" sz="3750" b="1" smtClean="0">
                <a:latin typeface="Arial" panose="020B0604020202020204" pitchFamily="34" charset="0"/>
                <a:cs typeface="Arial" panose="020B0604020202020204" pitchFamily="34" charset="0"/>
              </a:rPr>
              <a:t> </a:t>
            </a:r>
            <a:r>
              <a:rPr lang="en-US" altLang="ko-KR" sz="3750" b="1" smtClean="0">
                <a:latin typeface="Arial" panose="020B0604020202020204" pitchFamily="34" charset="0"/>
                <a:cs typeface="Arial" panose="020B0604020202020204" pitchFamily="34" charset="0"/>
              </a:rPr>
              <a:t>domains</a:t>
            </a:r>
            <a:endParaRPr lang="ko-KR" altLang="en-US" sz="3375" b="1">
              <a:latin typeface="Arial" panose="020B0604020202020204" pitchFamily="34" charset="0"/>
              <a:cs typeface="Arial" panose="020B0604020202020204" pitchFamily="34" charset="0"/>
            </a:endParaRPr>
          </a:p>
        </p:txBody>
      </p:sp>
      <p:sp>
        <p:nvSpPr>
          <p:cNvPr id="6" name="직사각형 5"/>
          <p:cNvSpPr/>
          <p:nvPr/>
        </p:nvSpPr>
        <p:spPr>
          <a:xfrm>
            <a:off x="1733586" y="630067"/>
            <a:ext cx="4743606" cy="369332"/>
          </a:xfrm>
          <a:prstGeom prst="rect">
            <a:avLst/>
          </a:prstGeom>
        </p:spPr>
        <p:txBody>
          <a:bodyPr wrap="none">
            <a:spAutoFit/>
          </a:bodyPr>
          <a:lstStyle/>
          <a:p>
            <a:r>
              <a:rPr lang="en-US" altLang="ko-KR" sz="1800" b="1">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2021.12.05 03:37~03:39 UTC </a:t>
            </a:r>
            <a:r>
              <a:rPr lang="en-US" altLang="ko-KR" sz="1800" b="1" smtClean="0">
                <a:solidFill>
                  <a:srgbClr val="FF0000"/>
                </a:solidFill>
                <a:latin typeface="Arial" panose="020B0604020202020204" pitchFamily="34" charset="0"/>
                <a:cs typeface="Arial" panose="020B0604020202020204" pitchFamily="34" charset="0"/>
              </a:rPr>
              <a:t>(F0001</a:t>
            </a:r>
            <a:r>
              <a:rPr lang="en-US" altLang="ko-KR" sz="1800" b="1">
                <a:solidFill>
                  <a:srgbClr val="FF0000"/>
                </a:solidFill>
                <a:latin typeface="Arial" panose="020B0604020202020204" pitchFamily="34" charset="0"/>
                <a:cs typeface="Arial" panose="020B0604020202020204" pitchFamily="34" charset="0"/>
              </a:rPr>
              <a:t>)</a:t>
            </a:r>
            <a:endParaRPr lang="ko-KR" altLang="en-US" sz="1800" b="1">
              <a:solidFill>
                <a:srgbClr val="FF0000"/>
              </a:solidFill>
              <a:latin typeface="Arial" panose="020B0604020202020204" pitchFamily="34" charset="0"/>
              <a:cs typeface="Arial" panose="020B0604020202020204" pitchFamily="34" charset="0"/>
            </a:endParaRP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t>16</a:t>
            </a:fld>
            <a:endParaRPr lang="ko-KR" altLang="en-US"/>
          </a:p>
        </p:txBody>
      </p:sp>
      <p:sp>
        <p:nvSpPr>
          <p:cNvPr id="32" name="직사각형 31">
            <a:extLst>
              <a:ext uri="{FF2B5EF4-FFF2-40B4-BE49-F238E27FC236}">
                <a16:creationId xmlns:a16="http://schemas.microsoft.com/office/drawing/2014/main" id="{12846D6C-E397-4865-9F39-C6332FF7228A}"/>
              </a:ext>
            </a:extLst>
          </p:cNvPr>
          <p:cNvSpPr/>
          <p:nvPr/>
        </p:nvSpPr>
        <p:spPr>
          <a:xfrm>
            <a:off x="6005407" y="1518856"/>
            <a:ext cx="333375" cy="3333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8DC4E41E-62A5-4F2D-99B8-FB98D57E0DAA}"/>
              </a:ext>
            </a:extLst>
          </p:cNvPr>
          <p:cNvSpPr/>
          <p:nvPr/>
        </p:nvSpPr>
        <p:spPr>
          <a:xfrm>
            <a:off x="5838719" y="1947691"/>
            <a:ext cx="333375" cy="333375"/>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직사각형 33">
            <a:extLst>
              <a:ext uri="{FF2B5EF4-FFF2-40B4-BE49-F238E27FC236}">
                <a16:creationId xmlns:a16="http://schemas.microsoft.com/office/drawing/2014/main" id="{ABA00426-E4CE-4B13-9096-98FF0584F998}"/>
              </a:ext>
            </a:extLst>
          </p:cNvPr>
          <p:cNvSpPr/>
          <p:nvPr/>
        </p:nvSpPr>
        <p:spPr>
          <a:xfrm>
            <a:off x="5052850" y="2915612"/>
            <a:ext cx="333375" cy="333375"/>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4" name="TextBox 43"/>
          <p:cNvSpPr txBox="1"/>
          <p:nvPr/>
        </p:nvSpPr>
        <p:spPr>
          <a:xfrm>
            <a:off x="-4625" y="4462416"/>
            <a:ext cx="9163025" cy="646331"/>
          </a:xfrm>
          <a:prstGeom prst="rect">
            <a:avLst/>
          </a:prstGeom>
          <a:noFill/>
        </p:spPr>
        <p:txBody>
          <a:bodyPr wrap="square" rtlCol="0">
            <a:spAutoFit/>
          </a:bodyPr>
          <a:lstStyle/>
          <a:p>
            <a:pPr marL="342900" indent="-342900">
              <a:buFont typeface="Arial" panose="020B0604020202020204" pitchFamily="34" charset="0"/>
              <a:buChar char="•"/>
            </a:pPr>
            <a:r>
              <a:rPr lang="en-US" altLang="ko-KR" smtClean="0">
                <a:latin typeface="arial" panose="020B0604020202020204" pitchFamily="34" charset="0"/>
                <a:cs typeface="arial" panose="020B0604020202020204" pitchFamily="34" charset="0"/>
              </a:rPr>
              <a:t>Take more realistic baseline values (1</a:t>
            </a:r>
            <a:r>
              <a:rPr lang="en-US" altLang="ko-KR" baseline="30000" smtClean="0">
                <a:latin typeface="arial" panose="020B0604020202020204" pitchFamily="34" charset="0"/>
                <a:cs typeface="arial" panose="020B0604020202020204" pitchFamily="34" charset="0"/>
              </a:rPr>
              <a:t>st</a:t>
            </a:r>
            <a:r>
              <a:rPr lang="en-US" altLang="ko-KR" smtClean="0">
                <a:latin typeface="arial" panose="020B0604020202020204" pitchFamily="34" charset="0"/>
                <a:cs typeface="arial" panose="020B0604020202020204" pitchFamily="34" charset="0"/>
              </a:rPr>
              <a:t> quantile) than the previous slide</a:t>
            </a:r>
            <a:endParaRPr lang="en-US" altLang="ko-KR" smtClean="0">
              <a:latin typeface="arial" panose="020B0604020202020204" pitchFamily="34" charset="0"/>
              <a:cs typeface="arial" panose="020B0604020202020204" pitchFamily="34" charset="0"/>
            </a:endParaRPr>
          </a:p>
          <a:p>
            <a:r>
              <a:rPr lang="en-US" altLang="ko-KR">
                <a:latin typeface="arial" panose="020B0604020202020204" pitchFamily="34" charset="0"/>
                <a:cs typeface="arial" panose="020B0604020202020204" pitchFamily="34" charset="0"/>
              </a:rPr>
              <a:t> </a:t>
            </a:r>
            <a:r>
              <a:rPr lang="en-US" altLang="ko-KR" smtClean="0">
                <a:latin typeface="arial" panose="020B0604020202020204" pitchFamily="34" charset="0"/>
                <a:cs typeface="arial" panose="020B0604020202020204" pitchFamily="34" charset="0"/>
              </a:rPr>
              <a:t>     </a:t>
            </a:r>
            <a:r>
              <a:rPr lang="en-US" altLang="ko-KR" smtClean="0">
                <a:latin typeface="arial" panose="020B0604020202020204" pitchFamily="34" charset="0"/>
                <a:cs typeface="arial" panose="020B0604020202020204" pitchFamily="34" charset="0"/>
                <a:sym typeface="Wingdings" panose="05000000000000000000" pitchFamily="2" charset="2"/>
              </a:rPr>
              <a:t> </a:t>
            </a:r>
            <a:r>
              <a:rPr lang="en-US" altLang="ko-KR" smtClean="0">
                <a:latin typeface="arial" panose="020B0604020202020204" pitchFamily="34" charset="0"/>
                <a:cs typeface="arial" panose="020B0604020202020204" pitchFamily="34" charset="0"/>
              </a:rPr>
              <a:t>marginally reduced </a:t>
            </a:r>
            <a:r>
              <a:rPr lang="en-US" altLang="ko-KR" smtClean="0">
                <a:latin typeface="arial" panose="020B0604020202020204" pitchFamily="34" charset="0"/>
                <a:cs typeface="arial" panose="020B0604020202020204" pitchFamily="34" charset="0"/>
              </a:rPr>
              <a:t>of dXCO2 </a:t>
            </a:r>
            <a:r>
              <a:rPr lang="en-US" altLang="ko-KR" smtClean="0">
                <a:latin typeface="arial" panose="020B0604020202020204" pitchFamily="34" charset="0"/>
                <a:cs typeface="arial" panose="020B0604020202020204" pitchFamily="34" charset="0"/>
              </a:rPr>
              <a:t>range</a:t>
            </a:r>
            <a:endParaRPr lang="en-US" altLang="ko-KR" smtClean="0">
              <a:latin typeface="arial" panose="020B0604020202020204" pitchFamily="34" charset="0"/>
              <a:cs typeface="arial" panose="020B0604020202020204" pitchFamily="34" charset="0"/>
            </a:endParaRPr>
          </a:p>
        </p:txBody>
      </p:sp>
      <p:sp>
        <p:nvSpPr>
          <p:cNvPr id="23" name="TextBox 22"/>
          <p:cNvSpPr txBox="1"/>
          <p:nvPr/>
        </p:nvSpPr>
        <p:spPr>
          <a:xfrm>
            <a:off x="7086934" y="1180009"/>
            <a:ext cx="2000869" cy="553998"/>
          </a:xfrm>
          <a:prstGeom prst="rect">
            <a:avLst/>
          </a:prstGeom>
          <a:noFill/>
        </p:spPr>
        <p:txBody>
          <a:bodyPr wrap="none" rtlCol="0">
            <a:spAutoFit/>
          </a:bodyPr>
          <a:lstStyle/>
          <a:p>
            <a:r>
              <a:rPr lang="en-US" altLang="ko-KR" sz="1500" smtClean="0">
                <a:latin typeface="Arial" panose="020B0604020202020204" pitchFamily="34" charset="0"/>
                <a:ea typeface="210 M고딕 040" panose="02020603020101020101" pitchFamily="18" charset="-127"/>
                <a:cs typeface="Arial" panose="020B0604020202020204" pitchFamily="34" charset="0"/>
              </a:rPr>
              <a:t>Inner box: 0.8</a:t>
            </a:r>
            <a:r>
              <a:rPr lang="en-US" altLang="ko-KR" sz="1500" smtClean="0">
                <a:latin typeface="Arial" panose="020B0604020202020204" pitchFamily="34" charset="0"/>
                <a:cs typeface="Arial" panose="020B0604020202020204" pitchFamily="34" charset="0"/>
              </a:rPr>
              <a:t>⁰ x </a:t>
            </a:r>
            <a:r>
              <a:rPr lang="en-US" altLang="ko-KR" sz="1500">
                <a:latin typeface="Arial" panose="020B0604020202020204" pitchFamily="34" charset="0"/>
                <a:ea typeface="210 M고딕 040" panose="02020603020101020101" pitchFamily="18" charset="-127"/>
                <a:cs typeface="Arial" panose="020B0604020202020204" pitchFamily="34" charset="0"/>
              </a:rPr>
              <a:t>0.8</a:t>
            </a:r>
            <a:r>
              <a:rPr lang="en-US" altLang="ko-KR" sz="1500" smtClean="0">
                <a:latin typeface="Arial" panose="020B0604020202020204" pitchFamily="34" charset="0"/>
                <a:cs typeface="Arial" panose="020B0604020202020204" pitchFamily="34" charset="0"/>
              </a:rPr>
              <a:t>⁰</a:t>
            </a:r>
          </a:p>
          <a:p>
            <a:r>
              <a:rPr lang="en-US" altLang="ko-KR" sz="1500" smtClean="0">
                <a:latin typeface="Arial" panose="020B0604020202020204" pitchFamily="34" charset="0"/>
                <a:cs typeface="Arial" panose="020B0604020202020204" pitchFamily="34" charset="0"/>
              </a:rPr>
              <a:t>Outer box: </a:t>
            </a:r>
            <a:r>
              <a:rPr lang="en-US" altLang="ko-KR" sz="1500">
                <a:latin typeface="Arial" panose="020B0604020202020204" pitchFamily="34" charset="0"/>
                <a:ea typeface="210 M고딕 040" panose="02020603020101020101" pitchFamily="18" charset="-127"/>
                <a:cs typeface="Arial" panose="020B0604020202020204" pitchFamily="34" charset="0"/>
              </a:rPr>
              <a:t>1.3</a:t>
            </a:r>
            <a:r>
              <a:rPr lang="en-US" altLang="ko-KR" sz="1500" smtClean="0">
                <a:latin typeface="Arial" panose="020B0604020202020204" pitchFamily="34" charset="0"/>
                <a:cs typeface="Arial" panose="020B0604020202020204" pitchFamily="34" charset="0"/>
              </a:rPr>
              <a:t>⁰ x </a:t>
            </a:r>
            <a:r>
              <a:rPr lang="en-US" altLang="ko-KR" sz="1500">
                <a:latin typeface="Arial" panose="020B0604020202020204" pitchFamily="34" charset="0"/>
                <a:ea typeface="210 M고딕 040" panose="02020603020101020101" pitchFamily="18" charset="-127"/>
                <a:cs typeface="Arial" panose="020B0604020202020204" pitchFamily="34" charset="0"/>
              </a:rPr>
              <a:t>1.3</a:t>
            </a:r>
            <a:r>
              <a:rPr lang="en-US" altLang="ko-KR" sz="1500">
                <a:latin typeface="Arial" panose="020B0604020202020204" pitchFamily="34" charset="0"/>
                <a:cs typeface="Arial" panose="020B0604020202020204" pitchFamily="34" charset="0"/>
              </a:rPr>
              <a:t>⁰</a:t>
            </a:r>
            <a:endParaRPr lang="en-US" altLang="ko-KR" sz="1500" smtClean="0">
              <a:latin typeface="Arial" panose="020B0604020202020204" pitchFamily="34" charset="0"/>
              <a:cs typeface="Arial" panose="020B0604020202020204" pitchFamily="34" charset="0"/>
            </a:endParaRPr>
          </a:p>
        </p:txBody>
      </p:sp>
      <p:pic>
        <p:nvPicPr>
          <p:cNvPr id="27" name="그림 26">
            <a:extLst>
              <a:ext uri="{FF2B5EF4-FFF2-40B4-BE49-F238E27FC236}">
                <a16:creationId xmlns:a16="http://schemas.microsoft.com/office/drawing/2014/main" id="{560C5DC0-7D83-42B8-9D69-67949BEFF2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52396"/>
            <a:ext cx="3250019" cy="3173060"/>
          </a:xfrm>
          <a:prstGeom prst="rect">
            <a:avLst/>
          </a:prstGeom>
        </p:spPr>
      </p:pic>
      <p:cxnSp>
        <p:nvCxnSpPr>
          <p:cNvPr id="30" name="직선 연결선 29">
            <a:extLst>
              <a:ext uri="{FF2B5EF4-FFF2-40B4-BE49-F238E27FC236}">
                <a16:creationId xmlns:a16="http://schemas.microsoft.com/office/drawing/2014/main" id="{23F44A88-7EFE-499A-8645-1E9AD535D40C}"/>
              </a:ext>
            </a:extLst>
          </p:cNvPr>
          <p:cNvCxnSpPr>
            <a:cxnSpLocks/>
          </p:cNvCxnSpPr>
          <p:nvPr/>
        </p:nvCxnSpPr>
        <p:spPr>
          <a:xfrm>
            <a:off x="2585805" y="1451529"/>
            <a:ext cx="1986195" cy="5210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직선 연결선 30">
            <a:extLst>
              <a:ext uri="{FF2B5EF4-FFF2-40B4-BE49-F238E27FC236}">
                <a16:creationId xmlns:a16="http://schemas.microsoft.com/office/drawing/2014/main" id="{AC01A331-B02F-4643-88E8-D46EBBF7656A}"/>
              </a:ext>
            </a:extLst>
          </p:cNvPr>
          <p:cNvCxnSpPr>
            <a:cxnSpLocks/>
          </p:cNvCxnSpPr>
          <p:nvPr/>
        </p:nvCxnSpPr>
        <p:spPr>
          <a:xfrm flipV="1">
            <a:off x="2591292" y="3731342"/>
            <a:ext cx="1980708" cy="414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0835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E6AF9C7B-6475-42EA-8A75-F0F4641695B9}" type="slidenum">
              <a:rPr lang="ko-KR" altLang="en-US" smtClean="0"/>
              <a:t>17</a:t>
            </a:fld>
            <a:endParaRPr lang="ko-KR" altLang="en-US"/>
          </a:p>
        </p:txBody>
      </p:sp>
      <p:sp>
        <p:nvSpPr>
          <p:cNvPr id="3" name="TextBox 2"/>
          <p:cNvSpPr txBox="1"/>
          <p:nvPr/>
        </p:nvSpPr>
        <p:spPr>
          <a:xfrm>
            <a:off x="0" y="0"/>
            <a:ext cx="9144000" cy="669414"/>
          </a:xfrm>
          <a:prstGeom prst="rect">
            <a:avLst/>
          </a:prstGeom>
          <a:noFill/>
        </p:spPr>
        <p:txBody>
          <a:bodyPr wrap="square" rtlCol="0">
            <a:spAutoFit/>
          </a:bodyPr>
          <a:lstStyle/>
          <a:p>
            <a:r>
              <a:rPr lang="en-US" altLang="ko-KR" sz="3750" b="1" smtClean="0">
                <a:solidFill>
                  <a:srgbClr val="FF0000"/>
                </a:solidFill>
                <a:latin typeface="Arial" panose="020B0604020202020204" pitchFamily="34" charset="0"/>
                <a:cs typeface="Arial" panose="020B0604020202020204" pitchFamily="34" charset="0"/>
              </a:rPr>
              <a:t>M3) </a:t>
            </a:r>
            <a:r>
              <a:rPr lang="en-US" altLang="ko-KR" sz="3300" b="1">
                <a:latin typeface="Arial" panose="020B0604020202020204" pitchFamily="34" charset="0"/>
                <a:cs typeface="Arial" panose="020B0604020202020204" pitchFamily="34" charset="0"/>
              </a:rPr>
              <a:t>Rotating data along the prevailing wind </a:t>
            </a:r>
            <a:endParaRPr lang="ko-KR" altLang="en-US" sz="3300" b="1">
              <a:latin typeface="Arial" panose="020B0604020202020204" pitchFamily="34" charset="0"/>
              <a:cs typeface="Arial" panose="020B0604020202020204" pitchFamily="34" charset="0"/>
            </a:endParaRPr>
          </a:p>
        </p:txBody>
      </p:sp>
      <p:sp>
        <p:nvSpPr>
          <p:cNvPr id="4" name="직사각형 3"/>
          <p:cNvSpPr/>
          <p:nvPr/>
        </p:nvSpPr>
        <p:spPr>
          <a:xfrm>
            <a:off x="1672626" y="677403"/>
            <a:ext cx="4743606" cy="369332"/>
          </a:xfrm>
          <a:prstGeom prst="rect">
            <a:avLst/>
          </a:prstGeom>
        </p:spPr>
        <p:txBody>
          <a:bodyPr wrap="none">
            <a:spAutoFit/>
          </a:bodyPr>
          <a:lstStyle/>
          <a:p>
            <a:r>
              <a:rPr lang="en-US" altLang="ko-KR" sz="1800" b="1">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2021.12.05 03:37~03:39 UTC </a:t>
            </a:r>
            <a:r>
              <a:rPr lang="en-US" altLang="ko-KR" sz="1800" b="1" smtClean="0">
                <a:solidFill>
                  <a:srgbClr val="FF0000"/>
                </a:solidFill>
                <a:latin typeface="Arial" panose="020B0604020202020204" pitchFamily="34" charset="0"/>
                <a:cs typeface="Arial" panose="020B0604020202020204" pitchFamily="34" charset="0"/>
              </a:rPr>
              <a:t>(F0001</a:t>
            </a:r>
            <a:r>
              <a:rPr lang="en-US" altLang="ko-KR" sz="1800" b="1">
                <a:solidFill>
                  <a:srgbClr val="FF0000"/>
                </a:solidFill>
                <a:latin typeface="Arial" panose="020B0604020202020204" pitchFamily="34" charset="0"/>
                <a:cs typeface="Arial" panose="020B0604020202020204" pitchFamily="34" charset="0"/>
              </a:rPr>
              <a:t>)</a:t>
            </a:r>
            <a:endParaRPr lang="ko-KR" altLang="en-US" sz="1800" b="1">
              <a:solidFill>
                <a:srgbClr val="FF0000"/>
              </a:solidFill>
              <a:latin typeface="Arial" panose="020B0604020202020204" pitchFamily="34" charset="0"/>
              <a:cs typeface="Arial" panose="020B0604020202020204" pitchFamily="34" charset="0"/>
            </a:endParaRPr>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319" y="1203919"/>
            <a:ext cx="2786328" cy="2720350"/>
          </a:xfrm>
          <a:prstGeom prst="rect">
            <a:avLst/>
          </a:prstGeom>
        </p:spPr>
      </p:pic>
      <p:pic>
        <p:nvPicPr>
          <p:cNvPr id="6" name="그림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3" y="1196729"/>
            <a:ext cx="3078652" cy="3005753"/>
          </a:xfrm>
          <a:prstGeom prst="rect">
            <a:avLst/>
          </a:prstGeom>
        </p:spPr>
      </p:pic>
      <p:grpSp>
        <p:nvGrpSpPr>
          <p:cNvPr id="7" name="그룹 6">
            <a:extLst>
              <a:ext uri="{FF2B5EF4-FFF2-40B4-BE49-F238E27FC236}">
                <a16:creationId xmlns:a16="http://schemas.microsoft.com/office/drawing/2014/main" id="{880B141B-2ABB-4A3A-91B6-B37EA70DE82E}"/>
              </a:ext>
            </a:extLst>
          </p:cNvPr>
          <p:cNvGrpSpPr/>
          <p:nvPr/>
        </p:nvGrpSpPr>
        <p:grpSpPr>
          <a:xfrm>
            <a:off x="3384293" y="1415968"/>
            <a:ext cx="2178310" cy="2378534"/>
            <a:chOff x="100542" y="178099"/>
            <a:chExt cx="2962275" cy="3068421"/>
          </a:xfrm>
        </p:grpSpPr>
        <p:pic>
          <p:nvPicPr>
            <p:cNvPr id="8" name="그림 7">
              <a:extLst>
                <a:ext uri="{FF2B5EF4-FFF2-40B4-BE49-F238E27FC236}">
                  <a16:creationId xmlns:a16="http://schemas.microsoft.com/office/drawing/2014/main" id="{F5F8C4B5-1AD3-4057-A889-1E486D17E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42" y="178099"/>
              <a:ext cx="2962275" cy="2962275"/>
            </a:xfrm>
            <a:prstGeom prst="rect">
              <a:avLst/>
            </a:prstGeom>
          </p:spPr>
        </p:pic>
        <p:sp>
          <p:nvSpPr>
            <p:cNvPr id="9" name="화살표: 오른쪽 23">
              <a:extLst>
                <a:ext uri="{FF2B5EF4-FFF2-40B4-BE49-F238E27FC236}">
                  <a16:creationId xmlns:a16="http://schemas.microsoft.com/office/drawing/2014/main" id="{12247D22-188F-44AF-B005-9DEFFF1C5717}"/>
                </a:ext>
              </a:extLst>
            </p:cNvPr>
            <p:cNvSpPr/>
            <p:nvPr/>
          </p:nvSpPr>
          <p:spPr>
            <a:xfrm rot="6753327">
              <a:off x="26102" y="1593475"/>
              <a:ext cx="3054005" cy="252086"/>
            </a:xfrm>
            <a:prstGeom prst="rightArrow">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mc:AlternateContent xmlns:mc="http://schemas.openxmlformats.org/markup-compatibility/2006">
        <mc:Choice xmlns:a14="http://schemas.microsoft.com/office/drawing/2010/main" Requires="a14">
          <p:sp>
            <p:nvSpPr>
              <p:cNvPr id="10" name="TextBox 9"/>
              <p:cNvSpPr txBox="1"/>
              <p:nvPr/>
            </p:nvSpPr>
            <p:spPr>
              <a:xfrm>
                <a:off x="162208" y="4166838"/>
                <a:ext cx="8479047" cy="707886"/>
              </a:xfrm>
              <a:prstGeom prst="rect">
                <a:avLst/>
              </a:prstGeom>
              <a:noFill/>
            </p:spPr>
            <p:txBody>
              <a:bodyPr wrap="square" rtlCol="0">
                <a:spAutoFit/>
              </a:bodyPr>
              <a:lstStyle/>
              <a:p>
                <a:pPr marL="342900" indent="-342900">
                  <a:buFont typeface="Arial" panose="020B0604020202020204" pitchFamily="34" charset="0"/>
                  <a:buChar char="•"/>
                </a:pPr>
                <a:r>
                  <a:rPr lang="en-US" altLang="ko-KR" sz="2000" smtClean="0">
                    <a:latin typeface="arial" panose="020B0604020202020204" pitchFamily="34" charset="0"/>
                    <a:cs typeface="arial" panose="020B0604020202020204" pitchFamily="34" charset="0"/>
                  </a:rPr>
                  <a:t>If prevailing wind direction is </a:t>
                </a:r>
                <a:r>
                  <a:rPr lang="en-US" altLang="ko-KR" sz="2000" smtClean="0">
                    <a:latin typeface="arial" panose="020B0604020202020204" pitchFamily="34" charset="0"/>
                    <a:cs typeface="arial" panose="020B0604020202020204" pitchFamily="34" charset="0"/>
                  </a:rPr>
                  <a:t>at 45</a:t>
                </a:r>
                <a14:m>
                  <m:oMath xmlns:m="http://schemas.openxmlformats.org/officeDocument/2006/math">
                    <m:r>
                      <a:rPr lang="en-US" altLang="ko-KR" sz="2000" b="1" i="1" dirty="0">
                        <a:latin typeface="Cambria Math" panose="02040503050406030204" pitchFamily="18" charset="0"/>
                        <a:ea typeface="Cambria Math" panose="02040503050406030204" pitchFamily="18" charset="0"/>
                      </a:rPr>
                      <m:t>°</m:t>
                    </m:r>
                  </m:oMath>
                </a14:m>
                <a:r>
                  <a:rPr lang="en-US" altLang="ko-KR" sz="2000" smtClean="0">
                    <a:latin typeface="arial" panose="020B0604020202020204" pitchFamily="34" charset="0"/>
                    <a:cs typeface="arial" panose="020B0604020202020204" pitchFamily="34" charset="0"/>
                  </a:rPr>
                  <a:t> and assume no </a:t>
                </a:r>
                <a:r>
                  <a:rPr lang="en-US" altLang="ko-KR" sz="2000" smtClean="0">
                    <a:latin typeface="arial" panose="020B0604020202020204" pitchFamily="34" charset="0"/>
                    <a:cs typeface="arial" panose="020B0604020202020204" pitchFamily="34" charset="0"/>
                  </a:rPr>
                  <a:t>transport XCO2 </a:t>
                </a:r>
                <a:r>
                  <a:rPr lang="en-US" altLang="ko-KR" sz="2000" smtClean="0">
                    <a:latin typeface="arial" panose="020B0604020202020204" pitchFamily="34" charset="0"/>
                    <a:cs typeface="arial" panose="020B0604020202020204" pitchFamily="34" charset="0"/>
                  </a:rPr>
                  <a:t>  </a:t>
                </a:r>
                <a:r>
                  <a:rPr lang="en-US" altLang="ko-KR" sz="2000" smtClean="0">
                    <a:latin typeface="arial" panose="020B0604020202020204" pitchFamily="34" charset="0"/>
                    <a:cs typeface="arial" panose="020B0604020202020204" pitchFamily="34" charset="0"/>
                    <a:sym typeface="Wingdings" panose="05000000000000000000" pitchFamily="2" charset="2"/>
                  </a:rPr>
                  <a:t></a:t>
                </a:r>
                <a:r>
                  <a:rPr lang="en-US" altLang="ko-KR" sz="2000" smtClean="0">
                    <a:latin typeface="arial" panose="020B0604020202020204" pitchFamily="34" charset="0"/>
                    <a:cs typeface="arial" panose="020B0604020202020204" pitchFamily="34" charset="0"/>
                  </a:rPr>
                  <a:t> upwind </a:t>
                </a:r>
                <a:r>
                  <a:rPr lang="en-US" altLang="ko-KR" sz="2000" smtClean="0">
                    <a:latin typeface="arial" panose="020B0604020202020204" pitchFamily="34" charset="0"/>
                    <a:cs typeface="arial" panose="020B0604020202020204" pitchFamily="34" charset="0"/>
                  </a:rPr>
                  <a:t>0.25</a:t>
                </a:r>
                <a14:m>
                  <m:oMath xmlns:m="http://schemas.openxmlformats.org/officeDocument/2006/math">
                    <m:r>
                      <a:rPr lang="en-US" altLang="ko-KR" sz="2000" b="1" i="1" dirty="0">
                        <a:latin typeface="Cambria Math" panose="02040503050406030204" pitchFamily="18" charset="0"/>
                        <a:ea typeface="Cambria Math" panose="02040503050406030204" pitchFamily="18" charset="0"/>
                      </a:rPr>
                      <m:t>°</m:t>
                    </m:r>
                  </m:oMath>
                </a14:m>
                <a:r>
                  <a:rPr lang="en-US" altLang="ko-KR" sz="2000" smtClean="0">
                    <a:latin typeface="arial" panose="020B0604020202020204" pitchFamily="34" charset="0"/>
                    <a:cs typeface="arial" panose="020B0604020202020204" pitchFamily="34" charset="0"/>
                  </a:rPr>
                  <a:t> </a:t>
                </a:r>
                <a:r>
                  <a:rPr lang="en-US" altLang="ko-KR" sz="2000">
                    <a:latin typeface="arial" panose="020B0604020202020204" pitchFamily="34" charset="0"/>
                    <a:cs typeface="arial" panose="020B0604020202020204" pitchFamily="34" charset="0"/>
                    <a:sym typeface="Wingdings" panose="05000000000000000000" pitchFamily="2" charset="2"/>
                  </a:rPr>
                  <a:t></a:t>
                </a:r>
                <a:r>
                  <a:rPr lang="en-US" altLang="ko-KR" sz="2000" smtClean="0">
                    <a:latin typeface="arial" panose="020B0604020202020204" pitchFamily="34" charset="0"/>
                    <a:cs typeface="arial" panose="020B0604020202020204" pitchFamily="34" charset="0"/>
                  </a:rPr>
                  <a:t> marginal decrease of dXCO2</a:t>
                </a:r>
              </a:p>
            </p:txBody>
          </p:sp>
        </mc:Choice>
        <mc:Fallback>
          <p:sp>
            <p:nvSpPr>
              <p:cNvPr id="10" name="TextBox 9"/>
              <p:cNvSpPr txBox="1">
                <a:spLocks noRot="1" noChangeAspect="1" noMove="1" noResize="1" noEditPoints="1" noAdjustHandles="1" noChangeArrowheads="1" noChangeShapeType="1" noTextEdit="1"/>
              </p:cNvSpPr>
              <p:nvPr/>
            </p:nvSpPr>
            <p:spPr>
              <a:xfrm>
                <a:off x="162208" y="4166838"/>
                <a:ext cx="8479047" cy="707886"/>
              </a:xfrm>
              <a:prstGeom prst="rect">
                <a:avLst/>
              </a:prstGeom>
              <a:blipFill>
                <a:blip r:embed="rId5"/>
                <a:stretch>
                  <a:fillRect l="-647" t="-4310" b="-15517"/>
                </a:stretch>
              </a:blipFill>
            </p:spPr>
            <p:txBody>
              <a:bodyPr/>
              <a:lstStyle/>
              <a:p>
                <a:r>
                  <a:rPr lang="ko-KR" altLang="en-US">
                    <a:noFill/>
                  </a:rPr>
                  <a:t> </a:t>
                </a:r>
              </a:p>
            </p:txBody>
          </p:sp>
        </mc:Fallback>
      </mc:AlternateContent>
      <p:sp>
        <p:nvSpPr>
          <p:cNvPr id="12" name="화살표: 오른쪽 24">
            <a:extLst>
              <a:ext uri="{FF2B5EF4-FFF2-40B4-BE49-F238E27FC236}">
                <a16:creationId xmlns:a16="http://schemas.microsoft.com/office/drawing/2014/main" id="{409D5BC3-C2BB-451E-90E8-150FF98066FC}"/>
              </a:ext>
            </a:extLst>
          </p:cNvPr>
          <p:cNvSpPr/>
          <p:nvPr/>
        </p:nvSpPr>
        <p:spPr>
          <a:xfrm rot="18054133">
            <a:off x="7497425" y="1244777"/>
            <a:ext cx="883411" cy="549418"/>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Tree>
    <p:extLst>
      <p:ext uri="{BB962C8B-B14F-4D97-AF65-F5344CB8AC3E}">
        <p14:creationId xmlns:p14="http://schemas.microsoft.com/office/powerpoint/2010/main" val="2567010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9414"/>
          </a:xfrm>
          <a:prstGeom prst="rect">
            <a:avLst/>
          </a:prstGeom>
          <a:noFill/>
        </p:spPr>
        <p:txBody>
          <a:bodyPr wrap="square" rtlCol="0">
            <a:spAutoFit/>
          </a:bodyPr>
          <a:lstStyle/>
          <a:p>
            <a:r>
              <a:rPr lang="en-US" altLang="ko-KR" sz="3750" b="1" smtClean="0">
                <a:solidFill>
                  <a:srgbClr val="FF0000"/>
                </a:solidFill>
                <a:latin typeface="Arial" panose="020B0604020202020204" pitchFamily="34" charset="0"/>
                <a:cs typeface="Arial" panose="020B0604020202020204" pitchFamily="34" charset="0"/>
              </a:rPr>
              <a:t>M4) </a:t>
            </a:r>
            <a:r>
              <a:rPr lang="en-US" altLang="ko-KR" sz="3500" b="1" smtClean="0">
                <a:latin typeface="Arial" panose="020B0604020202020204" pitchFamily="34" charset="0"/>
                <a:cs typeface="Arial" panose="020B0604020202020204" pitchFamily="34" charset="0"/>
              </a:rPr>
              <a:t>Consider multi-hotspot area</a:t>
            </a:r>
            <a:endParaRPr lang="ko-KR" altLang="en-US" sz="3500" b="1">
              <a:latin typeface="Arial" panose="020B0604020202020204" pitchFamily="34" charset="0"/>
              <a:cs typeface="Arial" panose="020B0604020202020204" pitchFamily="34" charset="0"/>
            </a:endParaRPr>
          </a:p>
        </p:txBody>
      </p:sp>
      <p:sp>
        <p:nvSpPr>
          <p:cNvPr id="6" name="직사각형 5"/>
          <p:cNvSpPr/>
          <p:nvPr/>
        </p:nvSpPr>
        <p:spPr>
          <a:xfrm>
            <a:off x="1840871" y="685479"/>
            <a:ext cx="5705408" cy="369332"/>
          </a:xfrm>
          <a:prstGeom prst="rect">
            <a:avLst/>
          </a:prstGeom>
        </p:spPr>
        <p:txBody>
          <a:bodyPr wrap="none">
            <a:spAutoFit/>
          </a:bodyPr>
          <a:lstStyle/>
          <a:p>
            <a:r>
              <a:rPr lang="en-US" altLang="ko-KR" sz="1800" b="1" smtClean="0">
                <a:solidFill>
                  <a:srgbClr val="FF0000"/>
                </a:solidFill>
                <a:latin typeface="Arial" panose="020B0604020202020204" pitchFamily="34" charset="0"/>
                <a:cs typeface="Arial" panose="020B0604020202020204" pitchFamily="34" charset="0"/>
              </a:rPr>
              <a:t>Case 2021.12.02 </a:t>
            </a:r>
            <a:r>
              <a:rPr lang="en-US" altLang="ko-KR" sz="1800" b="1" smtClean="0">
                <a:solidFill>
                  <a:srgbClr val="FF0000"/>
                </a:solidFill>
                <a:latin typeface="Arial" panose="020B0604020202020204" pitchFamily="34" charset="0"/>
                <a:cs typeface="Arial" panose="020B0604020202020204" pitchFamily="34" charset="0"/>
              </a:rPr>
              <a:t>04:22~04:24 UTC (</a:t>
            </a:r>
            <a:r>
              <a:rPr lang="en-US" altLang="ko-KR" b="1" smtClean="0">
                <a:solidFill>
                  <a:srgbClr val="FF0000"/>
                </a:solidFill>
                <a:latin typeface="Arial" panose="020B0604020202020204" pitchFamily="34" charset="0"/>
                <a:cs typeface="Arial" panose="020B0604020202020204" pitchFamily="34" charset="0"/>
              </a:rPr>
              <a:t>Pusan &amp; Ulsan</a:t>
            </a:r>
            <a:r>
              <a:rPr lang="en-US" altLang="ko-KR" sz="1800" b="1" smtClean="0">
                <a:solidFill>
                  <a:srgbClr val="FF0000"/>
                </a:solidFill>
                <a:latin typeface="Arial" panose="020B0604020202020204" pitchFamily="34" charset="0"/>
                <a:cs typeface="Arial" panose="020B0604020202020204" pitchFamily="34" charset="0"/>
              </a:rPr>
              <a:t>)</a:t>
            </a: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t>18</a:t>
            </a:fld>
            <a:endParaRPr lang="ko-KR" altLang="en-US"/>
          </a:p>
        </p:txBody>
      </p:sp>
      <p:pic>
        <p:nvPicPr>
          <p:cNvPr id="13" name="그림 12">
            <a:extLst>
              <a:ext uri="{FF2B5EF4-FFF2-40B4-BE49-F238E27FC236}">
                <a16:creationId xmlns:a16="http://schemas.microsoft.com/office/drawing/2014/main" id="{68A819B5-C882-44FF-916D-8E7CEB449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2705" y="1308839"/>
            <a:ext cx="2880101" cy="2811903"/>
          </a:xfrm>
          <a:prstGeom prst="rect">
            <a:avLst/>
          </a:prstGeom>
        </p:spPr>
      </p:pic>
      <p:pic>
        <p:nvPicPr>
          <p:cNvPr id="14" name="그림 13">
            <a:extLst>
              <a:ext uri="{FF2B5EF4-FFF2-40B4-BE49-F238E27FC236}">
                <a16:creationId xmlns:a16="http://schemas.microsoft.com/office/drawing/2014/main" id="{AF2C6564-411B-4C92-B194-C341F56F92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9302" y="1275061"/>
            <a:ext cx="2914698" cy="2845681"/>
          </a:xfrm>
          <a:prstGeom prst="rect">
            <a:avLst/>
          </a:prstGeom>
        </p:spPr>
      </p:pic>
      <mc:AlternateContent xmlns:mc="http://schemas.openxmlformats.org/markup-compatibility/2006" xmlns:a14="http://schemas.microsoft.com/office/drawing/2010/main">
        <mc:Choice Requires="a14">
          <p:sp>
            <p:nvSpPr>
              <p:cNvPr id="15" name="TextBox 14"/>
              <p:cNvSpPr txBox="1"/>
              <p:nvPr/>
            </p:nvSpPr>
            <p:spPr>
              <a:xfrm>
                <a:off x="0" y="4413320"/>
                <a:ext cx="8912634" cy="707886"/>
              </a:xfrm>
              <a:prstGeom prst="rect">
                <a:avLst/>
              </a:prstGeom>
              <a:noFill/>
            </p:spPr>
            <p:txBody>
              <a:bodyPr wrap="square" rtlCol="0">
                <a:spAutoFit/>
              </a:bodyPr>
              <a:lstStyle/>
              <a:p>
                <a:pPr marL="342900" indent="-342900">
                  <a:buFont typeface="Arial" panose="020B0604020202020204" pitchFamily="34" charset="0"/>
                  <a:buChar char="•"/>
                </a:pPr>
                <a:r>
                  <a:rPr lang="en-US" altLang="ko-KR" sz="2000" smtClean="0">
                    <a:latin typeface="arial" panose="020B0604020202020204" pitchFamily="34" charset="0"/>
                    <a:cs typeface="arial" panose="020B0604020202020204" pitchFamily="34" charset="0"/>
                  </a:rPr>
                  <a:t>Original SAMs locations at Pusan and Ulsan were only marginal (0.2 </a:t>
                </a:r>
                <a14:m>
                  <m:oMath xmlns:m="http://schemas.openxmlformats.org/officeDocument/2006/math">
                    <m:r>
                      <a:rPr lang="en-US" altLang="ko-KR" sz="2000" b="1" i="1" dirty="0">
                        <a:latin typeface="Cambria Math" panose="02040503050406030204" pitchFamily="18" charset="0"/>
                        <a:ea typeface="Cambria Math" panose="02040503050406030204" pitchFamily="18" charset="0"/>
                      </a:rPr>
                      <m:t>°</m:t>
                    </m:r>
                  </m:oMath>
                </a14:m>
                <a:r>
                  <a:rPr lang="en-US" altLang="ko-KR" sz="2000" smtClean="0">
                    <a:latin typeface="arial" panose="020B0604020202020204" pitchFamily="34" charset="0"/>
                    <a:cs typeface="arial" panose="020B0604020202020204" pitchFamily="34" charset="0"/>
                  </a:rPr>
                  <a:t>) difference in latitude, thus it is difficult to recognize differerence in dXCO2 </a:t>
                </a:r>
              </a:p>
            </p:txBody>
          </p:sp>
        </mc:Choice>
        <mc:Fallback xmlns="">
          <p:sp>
            <p:nvSpPr>
              <p:cNvPr id="15" name="TextBox 14"/>
              <p:cNvSpPr txBox="1">
                <a:spLocks noRot="1" noChangeAspect="1" noMove="1" noResize="1" noEditPoints="1" noAdjustHandles="1" noChangeArrowheads="1" noChangeShapeType="1" noTextEdit="1"/>
              </p:cNvSpPr>
              <p:nvPr/>
            </p:nvSpPr>
            <p:spPr>
              <a:xfrm>
                <a:off x="0" y="4413320"/>
                <a:ext cx="8912634" cy="707886"/>
              </a:xfrm>
              <a:prstGeom prst="rect">
                <a:avLst/>
              </a:prstGeom>
              <a:blipFill>
                <a:blip r:embed="rId5"/>
                <a:stretch>
                  <a:fillRect l="-616" t="-4310" b="-15517"/>
                </a:stretch>
              </a:blipFill>
            </p:spPr>
            <p:txBody>
              <a:bodyPr/>
              <a:lstStyle/>
              <a:p>
                <a:r>
                  <a:rPr lang="ko-KR" altLang="en-US">
                    <a:noFill/>
                  </a:rPr>
                  <a:t> </a:t>
                </a:r>
              </a:p>
            </p:txBody>
          </p:sp>
        </mc:Fallback>
      </mc:AlternateContent>
      <p:sp>
        <p:nvSpPr>
          <p:cNvPr id="2" name="직사각형 1"/>
          <p:cNvSpPr/>
          <p:nvPr/>
        </p:nvSpPr>
        <p:spPr>
          <a:xfrm>
            <a:off x="3765063" y="4112672"/>
            <a:ext cx="1946792" cy="323165"/>
          </a:xfrm>
          <a:prstGeom prst="rect">
            <a:avLst/>
          </a:prstGeom>
          <a:solidFill>
            <a:schemeClr val="bg1"/>
          </a:solidFill>
        </p:spPr>
        <p:txBody>
          <a:bodyPr wrap="square">
            <a:spAutoFit/>
          </a:bodyPr>
          <a:lstStyle/>
          <a:p>
            <a:r>
              <a:rPr lang="en-US" altLang="ko-KR" sz="1500">
                <a:latin typeface="arial" panose="020B0604020202020204" pitchFamily="34" charset="0"/>
                <a:cs typeface="arial" panose="020B0604020202020204" pitchFamily="34" charset="0"/>
                <a:sym typeface="Wingdings" panose="05000000000000000000" pitchFamily="2" charset="2"/>
              </a:rPr>
              <a:t>Pusan </a:t>
            </a:r>
            <a:r>
              <a:rPr lang="en-US" altLang="ko-KR" sz="1500" smtClean="0">
                <a:latin typeface="arial" panose="020B0604020202020204" pitchFamily="34" charset="0"/>
                <a:cs typeface="arial" panose="020B0604020202020204" pitchFamily="34" charset="0"/>
                <a:sym typeface="Wingdings" panose="05000000000000000000" pitchFamily="2" charset="2"/>
              </a:rPr>
              <a:t>35.45</a:t>
            </a:r>
            <a:r>
              <a:rPr lang="en-US" altLang="ko-KR" sz="1500">
                <a:latin typeface="arial" panose="020B0604020202020204" pitchFamily="34" charset="0"/>
                <a:cs typeface="arial" panose="020B0604020202020204" pitchFamily="34" charset="0"/>
                <a:sym typeface="Wingdings" panose="05000000000000000000" pitchFamily="2" charset="2"/>
              </a:rPr>
              <a:t>, </a:t>
            </a:r>
            <a:r>
              <a:rPr lang="en-US" altLang="ko-KR" sz="1500" smtClean="0">
                <a:latin typeface="arial" panose="020B0604020202020204" pitchFamily="34" charset="0"/>
                <a:cs typeface="arial" panose="020B0604020202020204" pitchFamily="34" charset="0"/>
                <a:sym typeface="Wingdings" panose="05000000000000000000" pitchFamily="2" charset="2"/>
              </a:rPr>
              <a:t>129.15</a:t>
            </a:r>
            <a:endParaRPr lang="en-US" altLang="ko-KR" sz="1500" dirty="0">
              <a:latin typeface="arial" panose="020B0604020202020204" pitchFamily="34" charset="0"/>
              <a:cs typeface="arial" panose="020B0604020202020204" pitchFamily="34" charset="0"/>
              <a:sym typeface="Wingdings" panose="05000000000000000000" pitchFamily="2" charset="2"/>
            </a:endParaRPr>
          </a:p>
        </p:txBody>
      </p:sp>
      <p:sp>
        <p:nvSpPr>
          <p:cNvPr id="17" name="직사각형 16"/>
          <p:cNvSpPr/>
          <p:nvPr/>
        </p:nvSpPr>
        <p:spPr>
          <a:xfrm>
            <a:off x="6599736" y="4097283"/>
            <a:ext cx="1946792" cy="338554"/>
          </a:xfrm>
          <a:prstGeom prst="rect">
            <a:avLst/>
          </a:prstGeom>
          <a:solidFill>
            <a:schemeClr val="bg1"/>
          </a:solidFill>
        </p:spPr>
        <p:txBody>
          <a:bodyPr wrap="square">
            <a:spAutoFit/>
          </a:bodyPr>
          <a:lstStyle/>
          <a:p>
            <a:r>
              <a:rPr lang="en-US" altLang="ko-KR" sz="1500" smtClean="0">
                <a:latin typeface="arial" panose="020B0604020202020204" pitchFamily="34" charset="0"/>
                <a:cs typeface="arial" panose="020B0604020202020204" pitchFamily="34" charset="0"/>
                <a:sym typeface="Wingdings" panose="05000000000000000000" pitchFamily="2" charset="2"/>
              </a:rPr>
              <a:t>Ulsan </a:t>
            </a:r>
            <a:r>
              <a:rPr lang="en-US" altLang="ko-KR" sz="1600">
                <a:latin typeface="arial" panose="020B0604020202020204" pitchFamily="34" charset="0"/>
                <a:cs typeface="arial" panose="020B0604020202020204" pitchFamily="34" charset="0"/>
                <a:sym typeface="Wingdings" panose="05000000000000000000" pitchFamily="2" charset="2"/>
              </a:rPr>
              <a:t>35.65</a:t>
            </a:r>
            <a:r>
              <a:rPr lang="en-US" altLang="ko-KR" sz="1500" smtClean="0">
                <a:latin typeface="arial" panose="020B0604020202020204" pitchFamily="34" charset="0"/>
                <a:cs typeface="arial" panose="020B0604020202020204" pitchFamily="34" charset="0"/>
                <a:sym typeface="Wingdings" panose="05000000000000000000" pitchFamily="2" charset="2"/>
              </a:rPr>
              <a:t>, 129.15</a:t>
            </a:r>
            <a:endParaRPr lang="en-US" altLang="ko-KR" sz="1500" dirty="0">
              <a:latin typeface="arial" panose="020B0604020202020204" pitchFamily="34" charset="0"/>
              <a:cs typeface="arial" panose="020B0604020202020204" pitchFamily="34" charset="0"/>
              <a:sym typeface="Wingdings" panose="05000000000000000000" pitchFamily="2" charset="2"/>
            </a:endParaRPr>
          </a:p>
        </p:txBody>
      </p:sp>
      <p:pic>
        <p:nvPicPr>
          <p:cNvPr id="3" name="그림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677" y="1275061"/>
            <a:ext cx="3021445" cy="291800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145752" y="1044165"/>
                <a:ext cx="4063933" cy="323165"/>
              </a:xfrm>
              <a:prstGeom prst="rect">
                <a:avLst/>
              </a:prstGeom>
              <a:noFill/>
            </p:spPr>
            <p:txBody>
              <a:bodyPr wrap="none" rtlCol="0">
                <a:spAutoFit/>
              </a:bodyPr>
              <a:lstStyle/>
              <a:p>
                <a:r>
                  <a:rPr lang="en-US" altLang="ko-KR" sz="1500" smtClean="0">
                    <a:latin typeface="arial" panose="020B0604020202020204" pitchFamily="34" charset="0"/>
                    <a:cs typeface="arial" panose="020B0604020202020204" pitchFamily="34" charset="0"/>
                  </a:rPr>
                  <a:t>Masking a box of 0.2 </a:t>
                </a:r>
                <a14:m>
                  <m:oMath xmlns:m="http://schemas.openxmlformats.org/officeDocument/2006/math">
                    <m:r>
                      <a:rPr lang="en-US" altLang="ko-KR" sz="1500" b="1" i="1" dirty="0">
                        <a:latin typeface="Cambria Math" panose="02040503050406030204" pitchFamily="18" charset="0"/>
                        <a:ea typeface="Cambria Math" panose="02040503050406030204" pitchFamily="18" charset="0"/>
                      </a:rPr>
                      <m:t>°</m:t>
                    </m:r>
                  </m:oMath>
                </a14:m>
                <a:r>
                  <a:rPr lang="ko-KR" altLang="en-US" sz="1500" smtClean="0">
                    <a:latin typeface="arial" panose="020B0604020202020204" pitchFamily="34" charset="0"/>
                    <a:cs typeface="arial" panose="020B0604020202020204" pitchFamily="34" charset="0"/>
                  </a:rPr>
                  <a:t> </a:t>
                </a:r>
                <a:r>
                  <a:rPr lang="en-US" altLang="ko-KR" sz="1500" smtClean="0">
                    <a:latin typeface="arial" panose="020B0604020202020204" pitchFamily="34" charset="0"/>
                    <a:cs typeface="arial" panose="020B0604020202020204" pitchFamily="34" charset="0"/>
                  </a:rPr>
                  <a:t>radius from the center</a:t>
                </a:r>
                <a:endParaRPr lang="ko-KR" altLang="en-US" sz="150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45752" y="1044165"/>
                <a:ext cx="4063933" cy="323165"/>
              </a:xfrm>
              <a:prstGeom prst="rect">
                <a:avLst/>
              </a:prstGeom>
              <a:blipFill>
                <a:blip r:embed="rId7"/>
                <a:stretch>
                  <a:fillRect l="-600" t="-3774" b="-20755"/>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96173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30942"/>
          </a:xfrm>
          <a:prstGeom prst="rect">
            <a:avLst/>
          </a:prstGeom>
          <a:noFill/>
        </p:spPr>
        <p:txBody>
          <a:bodyPr wrap="square" rtlCol="0">
            <a:spAutoFit/>
          </a:bodyPr>
          <a:lstStyle/>
          <a:p>
            <a:r>
              <a:rPr lang="en-US" altLang="ko-KR" sz="3500" b="1" smtClean="0">
                <a:solidFill>
                  <a:srgbClr val="FF0000"/>
                </a:solidFill>
                <a:latin typeface="Arial" panose="020B0604020202020204" pitchFamily="34" charset="0"/>
                <a:cs typeface="Arial" panose="020B0604020202020204" pitchFamily="34" charset="0"/>
              </a:rPr>
              <a:t>M4) </a:t>
            </a:r>
            <a:r>
              <a:rPr lang="en-US" altLang="ko-KR" sz="3500" b="1" smtClean="0">
                <a:latin typeface="Arial" panose="020B0604020202020204" pitchFamily="34" charset="0"/>
                <a:cs typeface="Arial" panose="020B0604020202020204" pitchFamily="34" charset="0"/>
              </a:rPr>
              <a:t>Consider multi-hotspot area</a:t>
            </a:r>
            <a:endParaRPr lang="ko-KR" altLang="en-US" sz="3500" b="1">
              <a:latin typeface="Arial" panose="020B0604020202020204" pitchFamily="34" charset="0"/>
              <a:cs typeface="Arial" panose="020B0604020202020204" pitchFamily="34" charset="0"/>
            </a:endParaRPr>
          </a:p>
        </p:txBody>
      </p:sp>
      <p:sp>
        <p:nvSpPr>
          <p:cNvPr id="6" name="직사각형 5"/>
          <p:cNvSpPr/>
          <p:nvPr/>
        </p:nvSpPr>
        <p:spPr>
          <a:xfrm>
            <a:off x="1863523" y="669414"/>
            <a:ext cx="5705408" cy="369332"/>
          </a:xfrm>
          <a:prstGeom prst="rect">
            <a:avLst/>
          </a:prstGeom>
        </p:spPr>
        <p:txBody>
          <a:bodyPr wrap="none">
            <a:spAutoFit/>
          </a:bodyPr>
          <a:lstStyle/>
          <a:p>
            <a:r>
              <a:rPr lang="en-US" altLang="ko-KR" b="1" smtClean="0">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2021.12.02 </a:t>
            </a:r>
            <a:r>
              <a:rPr lang="en-US" altLang="ko-KR" sz="1800" b="1" smtClean="0">
                <a:solidFill>
                  <a:srgbClr val="FF0000"/>
                </a:solidFill>
                <a:latin typeface="Arial" panose="020B0604020202020204" pitchFamily="34" charset="0"/>
                <a:cs typeface="Arial" panose="020B0604020202020204" pitchFamily="34" charset="0"/>
              </a:rPr>
              <a:t>04:22~04:24 UTC (</a:t>
            </a:r>
            <a:r>
              <a:rPr lang="en-US" altLang="ko-KR" b="1" smtClean="0">
                <a:solidFill>
                  <a:srgbClr val="FF0000"/>
                </a:solidFill>
                <a:latin typeface="Arial" panose="020B0604020202020204" pitchFamily="34" charset="0"/>
                <a:cs typeface="Arial" panose="020B0604020202020204" pitchFamily="34" charset="0"/>
              </a:rPr>
              <a:t>Pusan &amp; Ulsan</a:t>
            </a:r>
            <a:r>
              <a:rPr lang="en-US" altLang="ko-KR" sz="1800" b="1" smtClean="0">
                <a:solidFill>
                  <a:srgbClr val="FF0000"/>
                </a:solidFill>
                <a:latin typeface="Arial" panose="020B0604020202020204" pitchFamily="34" charset="0"/>
                <a:cs typeface="Arial" panose="020B0604020202020204" pitchFamily="34" charset="0"/>
              </a:rPr>
              <a:t>)</a:t>
            </a: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t>19</a:t>
            </a:fld>
            <a:endParaRPr lang="ko-KR" altLang="en-US"/>
          </a:p>
        </p:txBody>
      </p:sp>
      <p:sp>
        <p:nvSpPr>
          <p:cNvPr id="15" name="TextBox 14"/>
          <p:cNvSpPr txBox="1"/>
          <p:nvPr/>
        </p:nvSpPr>
        <p:spPr>
          <a:xfrm>
            <a:off x="0" y="4413320"/>
            <a:ext cx="8912634" cy="707886"/>
          </a:xfrm>
          <a:prstGeom prst="rect">
            <a:avLst/>
          </a:prstGeom>
          <a:noFill/>
        </p:spPr>
        <p:txBody>
          <a:bodyPr wrap="square" rtlCol="0">
            <a:spAutoFit/>
          </a:bodyPr>
          <a:lstStyle/>
          <a:p>
            <a:pPr marL="342900" indent="-342900">
              <a:buFont typeface="Arial" panose="020B0604020202020204" pitchFamily="34" charset="0"/>
              <a:buChar char="•"/>
            </a:pPr>
            <a:r>
              <a:rPr lang="en-US" altLang="ko-KR" sz="2000" smtClean="0">
                <a:latin typeface="arial" panose="020B0604020202020204" pitchFamily="34" charset="0"/>
                <a:cs typeface="arial" panose="020B0604020202020204" pitchFamily="34" charset="0"/>
              </a:rPr>
              <a:t>Masking of emission hotspots in Pusan and Ulsan (both in city centre) instead of original SAMs locations --&gt; reduced of 0.75 ppm dXCO2 range </a:t>
            </a:r>
          </a:p>
        </p:txBody>
      </p:sp>
      <p:sp>
        <p:nvSpPr>
          <p:cNvPr id="2" name="직사각형 1"/>
          <p:cNvSpPr/>
          <p:nvPr/>
        </p:nvSpPr>
        <p:spPr>
          <a:xfrm>
            <a:off x="3691556" y="4114751"/>
            <a:ext cx="1946792" cy="323165"/>
          </a:xfrm>
          <a:prstGeom prst="rect">
            <a:avLst/>
          </a:prstGeom>
          <a:solidFill>
            <a:schemeClr val="bg1"/>
          </a:solidFill>
        </p:spPr>
        <p:txBody>
          <a:bodyPr wrap="square">
            <a:spAutoFit/>
          </a:bodyPr>
          <a:lstStyle/>
          <a:p>
            <a:r>
              <a:rPr lang="en-US" altLang="ko-KR" sz="1500">
                <a:latin typeface="arial" panose="020B0604020202020204" pitchFamily="34" charset="0"/>
                <a:cs typeface="arial" panose="020B0604020202020204" pitchFamily="34" charset="0"/>
                <a:sym typeface="Wingdings" panose="05000000000000000000" pitchFamily="2" charset="2"/>
              </a:rPr>
              <a:t>Pusan 35.18, 129.08</a:t>
            </a:r>
            <a:endParaRPr lang="en-US" altLang="ko-KR" sz="1500" dirty="0">
              <a:latin typeface="arial" panose="020B0604020202020204" pitchFamily="34" charset="0"/>
              <a:cs typeface="arial" panose="020B0604020202020204" pitchFamily="34" charset="0"/>
              <a:sym typeface="Wingdings" panose="05000000000000000000" pitchFamily="2" charset="2"/>
            </a:endParaRPr>
          </a:p>
        </p:txBody>
      </p:sp>
      <p:sp>
        <p:nvSpPr>
          <p:cNvPr id="17" name="직사각형 16"/>
          <p:cNvSpPr/>
          <p:nvPr/>
        </p:nvSpPr>
        <p:spPr>
          <a:xfrm>
            <a:off x="6355812" y="4074766"/>
            <a:ext cx="1946792" cy="323165"/>
          </a:xfrm>
          <a:prstGeom prst="rect">
            <a:avLst/>
          </a:prstGeom>
          <a:solidFill>
            <a:schemeClr val="bg1"/>
          </a:solidFill>
        </p:spPr>
        <p:txBody>
          <a:bodyPr wrap="square">
            <a:spAutoFit/>
          </a:bodyPr>
          <a:lstStyle/>
          <a:p>
            <a:r>
              <a:rPr lang="en-US" altLang="ko-KR" sz="1500" smtClean="0">
                <a:latin typeface="arial" panose="020B0604020202020204" pitchFamily="34" charset="0"/>
                <a:cs typeface="arial" panose="020B0604020202020204" pitchFamily="34" charset="0"/>
                <a:sym typeface="Wingdings" panose="05000000000000000000" pitchFamily="2" charset="2"/>
              </a:rPr>
              <a:t>Ulsan </a:t>
            </a:r>
            <a:r>
              <a:rPr lang="en-US" altLang="ko-KR" sz="1500">
                <a:latin typeface="arial" panose="020B0604020202020204" pitchFamily="34" charset="0"/>
                <a:cs typeface="arial" panose="020B0604020202020204" pitchFamily="34" charset="0"/>
                <a:sym typeface="Wingdings" panose="05000000000000000000" pitchFamily="2" charset="2"/>
              </a:rPr>
              <a:t>35.54, 129.31</a:t>
            </a:r>
            <a:endParaRPr lang="en-US" altLang="ko-KR" sz="1500" dirty="0">
              <a:latin typeface="arial" panose="020B0604020202020204" pitchFamily="34" charset="0"/>
              <a:cs typeface="arial" panose="020B0604020202020204" pitchFamily="34" charset="0"/>
              <a:sym typeface="Wingdings" panose="05000000000000000000" pitchFamily="2" charset="2"/>
            </a:endParaRPr>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77" y="1275061"/>
            <a:ext cx="3021445" cy="2918009"/>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145752" y="1044165"/>
                <a:ext cx="4063933" cy="323165"/>
              </a:xfrm>
              <a:prstGeom prst="rect">
                <a:avLst/>
              </a:prstGeom>
              <a:noFill/>
            </p:spPr>
            <p:txBody>
              <a:bodyPr wrap="none" rtlCol="0">
                <a:spAutoFit/>
              </a:bodyPr>
              <a:lstStyle/>
              <a:p>
                <a:r>
                  <a:rPr lang="en-US" altLang="ko-KR" sz="1500" smtClean="0">
                    <a:latin typeface="arial" panose="020B0604020202020204" pitchFamily="34" charset="0"/>
                    <a:cs typeface="arial" panose="020B0604020202020204" pitchFamily="34" charset="0"/>
                  </a:rPr>
                  <a:t>Masking a box of 0.2 </a:t>
                </a:r>
                <a14:m>
                  <m:oMath xmlns:m="http://schemas.openxmlformats.org/officeDocument/2006/math">
                    <m:r>
                      <a:rPr lang="en-US" altLang="ko-KR" sz="1500" b="1" i="1" dirty="0">
                        <a:latin typeface="Cambria Math" panose="02040503050406030204" pitchFamily="18" charset="0"/>
                        <a:ea typeface="Cambria Math" panose="02040503050406030204" pitchFamily="18" charset="0"/>
                      </a:rPr>
                      <m:t>°</m:t>
                    </m:r>
                  </m:oMath>
                </a14:m>
                <a:r>
                  <a:rPr lang="ko-KR" altLang="en-US" sz="1500" smtClean="0">
                    <a:latin typeface="arial" panose="020B0604020202020204" pitchFamily="34" charset="0"/>
                    <a:cs typeface="arial" panose="020B0604020202020204" pitchFamily="34" charset="0"/>
                  </a:rPr>
                  <a:t> </a:t>
                </a:r>
                <a:r>
                  <a:rPr lang="en-US" altLang="ko-KR" sz="1500" smtClean="0">
                    <a:latin typeface="arial" panose="020B0604020202020204" pitchFamily="34" charset="0"/>
                    <a:cs typeface="arial" panose="020B0604020202020204" pitchFamily="34" charset="0"/>
                  </a:rPr>
                  <a:t>radius from the center</a:t>
                </a:r>
                <a:endParaRPr lang="ko-KR" altLang="en-US" sz="1500">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145752" y="1044165"/>
                <a:ext cx="4063933" cy="323165"/>
              </a:xfrm>
              <a:prstGeom prst="rect">
                <a:avLst/>
              </a:prstGeom>
              <a:blipFill>
                <a:blip r:embed="rId4"/>
                <a:stretch>
                  <a:fillRect l="-600" t="-3774" b="-20755"/>
                </a:stretch>
              </a:blipFill>
            </p:spPr>
            <p:txBody>
              <a:bodyPr/>
              <a:lstStyle/>
              <a:p>
                <a:r>
                  <a:rPr lang="ko-KR" altLang="en-US">
                    <a:noFill/>
                  </a:rPr>
                  <a:t> </a:t>
                </a:r>
              </a:p>
            </p:txBody>
          </p:sp>
        </mc:Fallback>
      </mc:AlternateContent>
      <p:pic>
        <p:nvPicPr>
          <p:cNvPr id="12" name="그림 11">
            <a:extLst>
              <a:ext uri="{FF2B5EF4-FFF2-40B4-BE49-F238E27FC236}">
                <a16:creationId xmlns:a16="http://schemas.microsoft.com/office/drawing/2014/main" id="{8E1635B3-F547-4062-9C46-837E351647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1631" y="1311212"/>
            <a:ext cx="2877671" cy="2809530"/>
          </a:xfrm>
          <a:prstGeom prst="rect">
            <a:avLst/>
          </a:prstGeom>
        </p:spPr>
      </p:pic>
      <p:pic>
        <p:nvPicPr>
          <p:cNvPr id="16" name="그림 15">
            <a:extLst>
              <a:ext uri="{FF2B5EF4-FFF2-40B4-BE49-F238E27FC236}">
                <a16:creationId xmlns:a16="http://schemas.microsoft.com/office/drawing/2014/main" id="{BD501E38-F1E1-4705-93A5-26D5DD7AB5B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59535" y="1272283"/>
            <a:ext cx="2917545" cy="2848459"/>
          </a:xfrm>
          <a:prstGeom prst="rect">
            <a:avLst/>
          </a:prstGeom>
        </p:spPr>
      </p:pic>
    </p:spTree>
    <p:extLst>
      <p:ext uri="{BB962C8B-B14F-4D97-AF65-F5344CB8AC3E}">
        <p14:creationId xmlns:p14="http://schemas.microsoft.com/office/powerpoint/2010/main" val="464420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z="3600" smtClean="0">
                <a:solidFill>
                  <a:srgbClr val="000000"/>
                </a:solidFill>
                <a:latin typeface="arial" panose="020B0604020202020204" pitchFamily="34" charset="0"/>
                <a:cs typeface="arial" panose="020B0604020202020204" pitchFamily="34" charset="0"/>
              </a:rPr>
              <a:t>Dataset</a:t>
            </a:r>
            <a:endParaRPr lang="ko-KR" altLang="en-US"/>
          </a:p>
        </p:txBody>
      </p:sp>
      <p:sp>
        <p:nvSpPr>
          <p:cNvPr id="4" name="내용 개체 틀 3"/>
          <p:cNvSpPr>
            <a:spLocks noGrp="1"/>
          </p:cNvSpPr>
          <p:nvPr>
            <p:ph idx="1"/>
          </p:nvPr>
        </p:nvSpPr>
        <p:spPr/>
        <p:txBody>
          <a:bodyPr>
            <a:normAutofit/>
          </a:bodyPr>
          <a:lstStyle/>
          <a:p>
            <a:r>
              <a:rPr lang="en-US" altLang="ko-KR" sz="2000" smtClean="0">
                <a:latin typeface="arial" panose="020B0604020202020204" pitchFamily="34" charset="0"/>
                <a:cs typeface="arial" panose="020B0604020202020204" pitchFamily="34" charset="0"/>
              </a:rPr>
              <a:t>OCO-3 XCO2 L2 (bias-corrected XCO2, </a:t>
            </a:r>
            <a:r>
              <a:rPr lang="en-US" altLang="ko-KR" sz="2000">
                <a:latin typeface="arial" panose="020B0604020202020204" pitchFamily="34" charset="0"/>
                <a:cs typeface="arial" panose="020B0604020202020204" pitchFamily="34" charset="0"/>
              </a:rPr>
              <a:t>Retrospective processing </a:t>
            </a:r>
            <a:r>
              <a:rPr lang="en-US" altLang="ko-KR" sz="2000" smtClean="0">
                <a:latin typeface="arial" panose="020B0604020202020204" pitchFamily="34" charset="0"/>
                <a:cs typeface="arial" panose="020B0604020202020204" pitchFamily="34" charset="0"/>
              </a:rPr>
              <a:t>v10.4r). Only good quality (qc_flag = 0) is used. </a:t>
            </a:r>
          </a:p>
          <a:p>
            <a:r>
              <a:rPr lang="en-US" altLang="ko-KR" sz="2000" smtClean="0">
                <a:latin typeface="arial" panose="020B0604020202020204" pitchFamily="34" charset="0"/>
                <a:cs typeface="arial" panose="020B0604020202020204" pitchFamily="34" charset="0"/>
              </a:rPr>
              <a:t>FTS-XCO2 at Anmyeondo, South Korea (TCCON measurement version GGG2020</a:t>
            </a:r>
          </a:p>
          <a:p>
            <a:r>
              <a:rPr lang="en-US" altLang="ko-KR" sz="2000" smtClean="0">
                <a:latin typeface="arial" panose="020B0604020202020204" pitchFamily="34" charset="0"/>
                <a:cs typeface="arial" panose="020B0604020202020204" pitchFamily="34" charset="0"/>
              </a:rPr>
              <a:t>TROPOMI NO2 L2 (S5P_OFFL_L2</a:t>
            </a:r>
            <a:r>
              <a:rPr lang="en-US" altLang="ko-KR" sz="2000">
                <a:latin typeface="arial" panose="020B0604020202020204" pitchFamily="34" charset="0"/>
                <a:cs typeface="arial" panose="020B0604020202020204" pitchFamily="34" charset="0"/>
              </a:rPr>
              <a:t>__</a:t>
            </a:r>
            <a:r>
              <a:rPr lang="en-US" altLang="ko-KR" sz="2000" smtClean="0">
                <a:latin typeface="arial" panose="020B0604020202020204" pitchFamily="34" charset="0"/>
                <a:cs typeface="arial" panose="020B0604020202020204" pitchFamily="34" charset="0"/>
              </a:rPr>
              <a:t>NO2). Only </a:t>
            </a:r>
            <a:r>
              <a:rPr lang="en-US" altLang="ko-KR" sz="2000">
                <a:latin typeface="arial" panose="020B0604020202020204" pitchFamily="34" charset="0"/>
                <a:cs typeface="arial" panose="020B0604020202020204" pitchFamily="34" charset="0"/>
              </a:rPr>
              <a:t>qa_value &gt; </a:t>
            </a:r>
            <a:r>
              <a:rPr lang="en-US" altLang="ko-KR" sz="2000" smtClean="0">
                <a:latin typeface="arial" panose="020B0604020202020204" pitchFamily="34" charset="0"/>
                <a:cs typeface="arial" panose="020B0604020202020204" pitchFamily="34" charset="0"/>
              </a:rPr>
              <a:t>0.75 is used. </a:t>
            </a:r>
          </a:p>
          <a:p>
            <a:r>
              <a:rPr lang="en-US" altLang="ko-KR" sz="2000" smtClean="0">
                <a:latin typeface="arial" panose="020B0604020202020204" pitchFamily="34" charset="0"/>
                <a:cs typeface="arial" panose="020B0604020202020204" pitchFamily="34" charset="0"/>
              </a:rPr>
              <a:t>Gridded fossil fuel emission </a:t>
            </a:r>
            <a:r>
              <a:rPr lang="en-US" altLang="ko-KR" sz="2000" smtClean="0">
                <a:latin typeface="arial" panose="020B0604020202020204" pitchFamily="34" charset="0"/>
                <a:cs typeface="arial" panose="020B0604020202020204" pitchFamily="34" charset="0"/>
              </a:rPr>
              <a:t>inventories: ODIAC, EDGAR, FFDAS</a:t>
            </a:r>
            <a:endParaRPr lang="en-US" altLang="ko-KR" sz="2000" smtClean="0">
              <a:latin typeface="arial" panose="020B0604020202020204" pitchFamily="34" charset="0"/>
              <a:cs typeface="arial" panose="020B0604020202020204" pitchFamily="34" charset="0"/>
            </a:endParaRPr>
          </a:p>
          <a:p>
            <a:r>
              <a:rPr lang="en-US" altLang="ko-KR" sz="2000" smtClean="0">
                <a:latin typeface="arial" panose="020B0604020202020204" pitchFamily="34" charset="0"/>
                <a:cs typeface="arial" panose="020B0604020202020204" pitchFamily="34" charset="0"/>
              </a:rPr>
              <a:t>Wind fields from local weather stations from Korea Meteorological Agency</a:t>
            </a:r>
            <a:endParaRPr lang="ko-KR" altLang="en-US" sz="2000">
              <a:latin typeface="arial" panose="020B0604020202020204" pitchFamily="34" charset="0"/>
              <a:cs typeface="arial" panose="020B0604020202020204" pitchFamily="34" charset="0"/>
            </a:endParaRPr>
          </a:p>
        </p:txBody>
      </p:sp>
      <p:sp>
        <p:nvSpPr>
          <p:cNvPr id="3" name="슬라이드 번호 개체 틀 2"/>
          <p:cNvSpPr>
            <a:spLocks noGrp="1"/>
          </p:cNvSpPr>
          <p:nvPr>
            <p:ph type="sldNum" sz="quarter" idx="12"/>
          </p:nvPr>
        </p:nvSpPr>
        <p:spPr/>
        <p:txBody>
          <a:bodyPr/>
          <a:lstStyle/>
          <a:p>
            <a:fld id="{E6AF9C7B-6475-42EA-8A75-F0F4641695B9}" type="slidenum">
              <a:rPr lang="ko-KR" altLang="en-US" smtClean="0"/>
              <a:t>2</a:t>
            </a:fld>
            <a:endParaRPr lang="ko-KR" altLang="en-US"/>
          </a:p>
        </p:txBody>
      </p:sp>
    </p:spTree>
    <p:extLst>
      <p:ext uri="{BB962C8B-B14F-4D97-AF65-F5344CB8AC3E}">
        <p14:creationId xmlns:p14="http://schemas.microsoft.com/office/powerpoint/2010/main" val="5110907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슬라이드 번호 개체 틀 2"/>
          <p:cNvSpPr>
            <a:spLocks noGrp="1"/>
          </p:cNvSpPr>
          <p:nvPr>
            <p:ph type="sldNum" sz="quarter" idx="12"/>
          </p:nvPr>
        </p:nvSpPr>
        <p:spPr>
          <a:xfrm>
            <a:off x="6410653" y="4759381"/>
            <a:ext cx="2057400" cy="273844"/>
          </a:xfrm>
        </p:spPr>
        <p:txBody>
          <a:bodyPr/>
          <a:lstStyle/>
          <a:p>
            <a:fld id="{5261ED3F-A3C9-446C-ACB4-CC1B22426D5D}" type="slidenum">
              <a:rPr lang="ko-KR" altLang="en-US" smtClean="0"/>
              <a:t>20</a:t>
            </a:fld>
            <a:endParaRPr lang="ko-KR" altLang="en-US"/>
          </a:p>
        </p:txBody>
      </p:sp>
      <p:sp>
        <p:nvSpPr>
          <p:cNvPr id="9" name="TextBox 8">
            <a:extLst>
              <a:ext uri="{FF2B5EF4-FFF2-40B4-BE49-F238E27FC236}">
                <a16:creationId xmlns:a16="http://schemas.microsoft.com/office/drawing/2014/main" id="{64F9B506-54D3-4743-8A34-7A2A1BD89B4B}"/>
              </a:ext>
            </a:extLst>
          </p:cNvPr>
          <p:cNvSpPr txBox="1"/>
          <p:nvPr/>
        </p:nvSpPr>
        <p:spPr>
          <a:xfrm>
            <a:off x="4781602" y="3511657"/>
            <a:ext cx="2213116"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2[Q0.05]</a:t>
            </a:r>
            <a:endParaRPr lang="ko-KR" altLang="en-US"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64F9B506-54D3-4743-8A34-7A2A1BD89B4B}"/>
              </a:ext>
            </a:extLst>
          </p:cNvPr>
          <p:cNvSpPr txBox="1"/>
          <p:nvPr/>
        </p:nvSpPr>
        <p:spPr>
          <a:xfrm>
            <a:off x="6847547" y="3503679"/>
            <a:ext cx="2039964"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2[Q0.25]</a:t>
            </a:r>
            <a:endParaRPr lang="ko-KR" altLang="en-US" b="1" dirty="0">
              <a:latin typeface="arial" panose="020B0604020202020204" pitchFamily="34" charset="0"/>
              <a:cs typeface="arial" panose="020B0604020202020204" pitchFamily="34" charset="0"/>
            </a:endParaRPr>
          </a:p>
        </p:txBody>
      </p:sp>
      <p:pic>
        <p:nvPicPr>
          <p:cNvPr id="14" name="그림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1484" y="1168057"/>
            <a:ext cx="2400441" cy="2343600"/>
          </a:xfrm>
          <a:prstGeom prst="rect">
            <a:avLst/>
          </a:prstGeom>
        </p:spPr>
      </p:pic>
      <p:sp>
        <p:nvSpPr>
          <p:cNvPr id="15" name="TextBox 14">
            <a:extLst>
              <a:ext uri="{FF2B5EF4-FFF2-40B4-BE49-F238E27FC236}">
                <a16:creationId xmlns:a16="http://schemas.microsoft.com/office/drawing/2014/main" id="{64F9B506-54D3-4743-8A34-7A2A1BD89B4B}"/>
              </a:ext>
            </a:extLst>
          </p:cNvPr>
          <p:cNvSpPr txBox="1"/>
          <p:nvPr/>
        </p:nvSpPr>
        <p:spPr>
          <a:xfrm>
            <a:off x="468550" y="6274315"/>
            <a:ext cx="2039964"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2[min]</a:t>
            </a:r>
            <a:endParaRPr lang="ko-KR" altLang="en-US" b="1" dirty="0">
              <a:latin typeface="arial" panose="020B0604020202020204" pitchFamily="34" charset="0"/>
              <a:cs typeface="arial" panose="020B0604020202020204" pitchFamily="34" charset="0"/>
            </a:endParaRPr>
          </a:p>
        </p:txBody>
      </p:sp>
      <p:pic>
        <p:nvPicPr>
          <p:cNvPr id="16" name="그림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15" y="1151844"/>
            <a:ext cx="2426675" cy="2343600"/>
          </a:xfrm>
          <a:prstGeom prst="rect">
            <a:avLst/>
          </a:prstGeom>
        </p:spPr>
      </p:pic>
      <p:sp>
        <p:nvSpPr>
          <p:cNvPr id="17" name="TextBox 16">
            <a:extLst>
              <a:ext uri="{FF2B5EF4-FFF2-40B4-BE49-F238E27FC236}">
                <a16:creationId xmlns:a16="http://schemas.microsoft.com/office/drawing/2014/main" id="{64F9B506-54D3-4743-8A34-7A2A1BD89B4B}"/>
              </a:ext>
            </a:extLst>
          </p:cNvPr>
          <p:cNvSpPr txBox="1"/>
          <p:nvPr/>
        </p:nvSpPr>
        <p:spPr>
          <a:xfrm>
            <a:off x="372081" y="3527613"/>
            <a:ext cx="1956731"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smtClean="0">
                <a:latin typeface="arial" panose="020B0604020202020204" pitchFamily="34" charset="0"/>
                <a:cs typeface="arial" panose="020B0604020202020204" pitchFamily="34" charset="0"/>
              </a:rPr>
              <a:t>mean field</a:t>
            </a:r>
            <a:endParaRPr lang="ko-KR" altLang="en-US" b="1" dirty="0">
              <a:latin typeface="arial" panose="020B0604020202020204" pitchFamily="34" charset="0"/>
              <a:cs typeface="arial" panose="020B0604020202020204" pitchFamily="34" charset="0"/>
            </a:endParaRPr>
          </a:p>
        </p:txBody>
      </p:sp>
      <p:sp>
        <p:nvSpPr>
          <p:cNvPr id="18" name="TextBox 17"/>
          <p:cNvSpPr txBox="1"/>
          <p:nvPr/>
        </p:nvSpPr>
        <p:spPr>
          <a:xfrm>
            <a:off x="146050" y="935009"/>
            <a:ext cx="415498" cy="369332"/>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altLang="ko-KR" smtClean="0"/>
              <a:t>a)</a:t>
            </a:r>
            <a:endParaRPr lang="ko-KR" altLang="en-US"/>
          </a:p>
        </p:txBody>
      </p:sp>
      <p:sp>
        <p:nvSpPr>
          <p:cNvPr id="21" name="TextBox 20"/>
          <p:cNvSpPr txBox="1"/>
          <p:nvPr/>
        </p:nvSpPr>
        <p:spPr>
          <a:xfrm>
            <a:off x="2770548" y="975413"/>
            <a:ext cx="415498" cy="369332"/>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altLang="ko-KR" smtClean="0"/>
              <a:t>b)</a:t>
            </a:r>
            <a:endParaRPr lang="ko-KR" altLang="en-US"/>
          </a:p>
        </p:txBody>
      </p:sp>
      <p:pic>
        <p:nvPicPr>
          <p:cNvPr id="11" name="그림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3927" y="1160079"/>
            <a:ext cx="2400441" cy="2343600"/>
          </a:xfrm>
          <a:prstGeom prst="rect">
            <a:avLst/>
          </a:prstGeom>
        </p:spPr>
      </p:pic>
      <p:pic>
        <p:nvPicPr>
          <p:cNvPr id="12" name="그림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7100" y="1168057"/>
            <a:ext cx="2400441" cy="2343600"/>
          </a:xfrm>
          <a:prstGeom prst="rect">
            <a:avLst/>
          </a:prstGeom>
        </p:spPr>
      </p:pic>
      <p:sp>
        <p:nvSpPr>
          <p:cNvPr id="19" name="TextBox 18"/>
          <p:cNvSpPr txBox="1"/>
          <p:nvPr/>
        </p:nvSpPr>
        <p:spPr>
          <a:xfrm>
            <a:off x="4743721" y="983391"/>
            <a:ext cx="415498" cy="369332"/>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altLang="ko-KR" smtClean="0"/>
              <a:t>c)</a:t>
            </a:r>
            <a:endParaRPr lang="ko-KR" altLang="en-US"/>
          </a:p>
        </p:txBody>
      </p:sp>
      <p:sp>
        <p:nvSpPr>
          <p:cNvPr id="20" name="TextBox 19"/>
          <p:cNvSpPr txBox="1"/>
          <p:nvPr/>
        </p:nvSpPr>
        <p:spPr>
          <a:xfrm>
            <a:off x="6686164" y="975413"/>
            <a:ext cx="415498" cy="369332"/>
          </a:xfrm>
          <a:prstGeom prst="rect">
            <a:avLst/>
          </a:prstGeom>
          <a:noFill/>
        </p:spPr>
        <p:txBody>
          <a:bodyPr wrap="square" rtlCol="0">
            <a:spAutoFit/>
          </a:bodyPr>
          <a:lstStyle>
            <a:defPPr>
              <a:defRPr lang="en-US"/>
            </a:defPPr>
            <a:lvl1pPr>
              <a:defRPr b="1">
                <a:latin typeface="arial" panose="020B0604020202020204" pitchFamily="34" charset="0"/>
                <a:cs typeface="arial" panose="020B0604020202020204" pitchFamily="34" charset="0"/>
              </a:defRPr>
            </a:lvl1pPr>
          </a:lstStyle>
          <a:p>
            <a:r>
              <a:rPr lang="en-US" altLang="ko-KR" smtClean="0"/>
              <a:t>d)</a:t>
            </a:r>
            <a:endParaRPr lang="ko-KR" altLang="en-US"/>
          </a:p>
        </p:txBody>
      </p:sp>
      <p:sp>
        <p:nvSpPr>
          <p:cNvPr id="22" name="TextBox 21">
            <a:extLst>
              <a:ext uri="{FF2B5EF4-FFF2-40B4-BE49-F238E27FC236}">
                <a16:creationId xmlns:a16="http://schemas.microsoft.com/office/drawing/2014/main" id="{64F9B506-54D3-4743-8A34-7A2A1BD89B4B}"/>
              </a:ext>
            </a:extLst>
          </p:cNvPr>
          <p:cNvSpPr txBox="1"/>
          <p:nvPr/>
        </p:nvSpPr>
        <p:spPr>
          <a:xfrm>
            <a:off x="2888809" y="3511657"/>
            <a:ext cx="1892793" cy="369332"/>
          </a:xfrm>
          <a:prstGeom prst="rect">
            <a:avLst/>
          </a:prstGeom>
          <a:noFill/>
        </p:spPr>
        <p:txBody>
          <a:bodyPr wrap="square" rtlCol="0">
            <a:spAutoFit/>
          </a:bodyPr>
          <a:lstStyle/>
          <a:p>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 </a:t>
            </a:r>
            <a:r>
              <a:rPr lang="en-US" altLang="ko-KR" b="1">
                <a:latin typeface="arial" panose="020B0604020202020204" pitchFamily="34" charset="0"/>
                <a:cs typeface="arial" panose="020B0604020202020204" pitchFamily="34" charset="0"/>
              </a:rPr>
              <a:t>- </a:t>
            </a:r>
            <a:r>
              <a:rPr lang="en-US" altLang="ko-KR" b="1" smtClean="0">
                <a:latin typeface="arial" panose="020B0604020202020204" pitchFamily="34" charset="0"/>
                <a:cs typeface="arial" panose="020B0604020202020204" pitchFamily="34" charset="0"/>
              </a:rPr>
              <a:t>XCO</a:t>
            </a:r>
            <a:r>
              <a:rPr lang="en-US" altLang="ko-KR" b="1" baseline="-25000" smtClean="0">
                <a:latin typeface="arial" panose="020B0604020202020204" pitchFamily="34" charset="0"/>
                <a:cs typeface="arial" panose="020B0604020202020204" pitchFamily="34" charset="0"/>
              </a:rPr>
              <a:t>2[min]</a:t>
            </a:r>
            <a:endParaRPr lang="ko-KR" altLang="en-US" b="1" dirty="0">
              <a:latin typeface="arial" panose="020B0604020202020204" pitchFamily="34" charset="0"/>
              <a:cs typeface="arial" panose="020B0604020202020204" pitchFamily="34" charset="0"/>
            </a:endParaRPr>
          </a:p>
        </p:txBody>
      </p:sp>
      <p:sp>
        <p:nvSpPr>
          <p:cNvPr id="23" name="TextBox 22"/>
          <p:cNvSpPr txBox="1"/>
          <p:nvPr/>
        </p:nvSpPr>
        <p:spPr>
          <a:xfrm>
            <a:off x="561548" y="4213361"/>
            <a:ext cx="8080097" cy="369332"/>
          </a:xfrm>
          <a:prstGeom prst="rect">
            <a:avLst/>
          </a:prstGeom>
          <a:noFill/>
        </p:spPr>
        <p:txBody>
          <a:bodyPr wrap="none" rtlCol="0">
            <a:spAutoFit/>
          </a:bodyPr>
          <a:lstStyle/>
          <a:p>
            <a:r>
              <a:rPr lang="en-US" altLang="ko-KR">
                <a:latin typeface="arial" panose="020B0604020202020204" pitchFamily="34" charset="0"/>
                <a:cs typeface="arial" panose="020B0604020202020204" pitchFamily="34" charset="0"/>
              </a:rPr>
              <a:t>Different dXCO2 estimates depending on background value selection method</a:t>
            </a:r>
            <a:endParaRPr lang="ko-KR" altLang="en-US">
              <a:latin typeface="arial" panose="020B0604020202020204" pitchFamily="34" charset="0"/>
              <a:cs typeface="arial" panose="020B0604020202020204" pitchFamily="34" charset="0"/>
            </a:endParaRPr>
          </a:p>
        </p:txBody>
      </p:sp>
      <p:sp>
        <p:nvSpPr>
          <p:cNvPr id="24" name="TextBox 23"/>
          <p:cNvSpPr txBox="1"/>
          <p:nvPr/>
        </p:nvSpPr>
        <p:spPr>
          <a:xfrm>
            <a:off x="0" y="0"/>
            <a:ext cx="9144000" cy="669414"/>
          </a:xfrm>
          <a:prstGeom prst="rect">
            <a:avLst/>
          </a:prstGeom>
          <a:noFill/>
        </p:spPr>
        <p:txBody>
          <a:bodyPr wrap="square" rtlCol="0">
            <a:spAutoFit/>
          </a:bodyPr>
          <a:lstStyle/>
          <a:p>
            <a:r>
              <a:rPr lang="en-US" altLang="ko-KR" sz="3750" b="1" smtClean="0">
                <a:latin typeface="Arial" panose="020B0604020202020204" pitchFamily="34" charset="0"/>
                <a:cs typeface="Arial" panose="020B0604020202020204" pitchFamily="34" charset="0"/>
              </a:rPr>
              <a:t>Only rely on OCO-3 data</a:t>
            </a:r>
            <a:endParaRPr lang="ko-KR" altLang="en-US" sz="3375" b="1">
              <a:latin typeface="Arial" panose="020B0604020202020204" pitchFamily="34" charset="0"/>
              <a:cs typeface="Arial" panose="020B0604020202020204" pitchFamily="34" charset="0"/>
            </a:endParaRPr>
          </a:p>
        </p:txBody>
      </p:sp>
      <p:sp>
        <p:nvSpPr>
          <p:cNvPr id="25" name="직사각형 24"/>
          <p:cNvSpPr/>
          <p:nvPr/>
        </p:nvSpPr>
        <p:spPr>
          <a:xfrm>
            <a:off x="1733586" y="630067"/>
            <a:ext cx="4743606" cy="369332"/>
          </a:xfrm>
          <a:prstGeom prst="rect">
            <a:avLst/>
          </a:prstGeom>
        </p:spPr>
        <p:txBody>
          <a:bodyPr wrap="none">
            <a:spAutoFit/>
          </a:bodyPr>
          <a:lstStyle/>
          <a:p>
            <a:r>
              <a:rPr lang="en-US" altLang="ko-KR" sz="1800" b="1">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2021.12.05 03:37~03:39 UTC </a:t>
            </a:r>
            <a:r>
              <a:rPr lang="en-US" altLang="ko-KR" sz="1800" b="1" smtClean="0">
                <a:solidFill>
                  <a:srgbClr val="FF0000"/>
                </a:solidFill>
                <a:latin typeface="Arial" panose="020B0604020202020204" pitchFamily="34" charset="0"/>
                <a:cs typeface="Arial" panose="020B0604020202020204" pitchFamily="34" charset="0"/>
              </a:rPr>
              <a:t>(F0001</a:t>
            </a:r>
            <a:r>
              <a:rPr lang="en-US" altLang="ko-KR" sz="1800" b="1">
                <a:solidFill>
                  <a:srgbClr val="FF0000"/>
                </a:solidFill>
                <a:latin typeface="Arial" panose="020B0604020202020204" pitchFamily="34" charset="0"/>
                <a:cs typeface="Arial" panose="020B0604020202020204" pitchFamily="34" charset="0"/>
              </a:rPr>
              <a:t>)</a:t>
            </a:r>
            <a:endParaRPr lang="ko-KR" altLang="en-US" sz="1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885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슬라이드 번호 개체 틀 18"/>
          <p:cNvSpPr>
            <a:spLocks noGrp="1"/>
          </p:cNvSpPr>
          <p:nvPr>
            <p:ph type="sldNum" sz="quarter" idx="12"/>
          </p:nvPr>
        </p:nvSpPr>
        <p:spPr/>
        <p:txBody>
          <a:bodyPr/>
          <a:lstStyle/>
          <a:p>
            <a:fld id="{E6AF9C7B-6475-42EA-8A75-F0F4641695B9}" type="slidenum">
              <a:rPr lang="ko-KR" altLang="en-US" smtClean="0"/>
              <a:t>21</a:t>
            </a:fld>
            <a:endParaRPr lang="ko-KR" altLang="en-US"/>
          </a:p>
        </p:txBody>
      </p:sp>
      <p:pic>
        <p:nvPicPr>
          <p:cNvPr id="3" name="그림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3877" y="985296"/>
            <a:ext cx="2028021" cy="1980000"/>
          </a:xfrm>
          <a:prstGeom prst="rect">
            <a:avLst/>
          </a:prstGeom>
        </p:spPr>
      </p:pic>
      <p:sp>
        <p:nvSpPr>
          <p:cNvPr id="22" name="TextBox 21"/>
          <p:cNvSpPr txBox="1"/>
          <p:nvPr/>
        </p:nvSpPr>
        <p:spPr>
          <a:xfrm>
            <a:off x="0" y="0"/>
            <a:ext cx="9342120" cy="584775"/>
          </a:xfrm>
          <a:prstGeom prst="rect">
            <a:avLst/>
          </a:prstGeom>
          <a:noFill/>
        </p:spPr>
        <p:txBody>
          <a:bodyPr wrap="square" rtlCol="0">
            <a:spAutoFit/>
          </a:bodyPr>
          <a:lstStyle/>
          <a:p>
            <a:r>
              <a:rPr lang="en-US" altLang="ko-KR" sz="3200" b="1">
                <a:latin typeface="Arial" panose="020B0604020202020204" pitchFamily="34" charset="0"/>
                <a:cs typeface="Arial" panose="020B0604020202020204" pitchFamily="34" charset="0"/>
              </a:rPr>
              <a:t>Only rely on OCO-3 data</a:t>
            </a:r>
            <a:endParaRPr lang="ko-KR" altLang="en-US" sz="2800" b="1">
              <a:latin typeface="Arial" panose="020B0604020202020204" pitchFamily="34" charset="0"/>
              <a:cs typeface="Arial" panose="020B0604020202020204" pitchFamily="34" charset="0"/>
            </a:endParaRPr>
          </a:p>
        </p:txBody>
      </p:sp>
      <p:sp>
        <p:nvSpPr>
          <p:cNvPr id="23" name="직사각형 22"/>
          <p:cNvSpPr/>
          <p:nvPr/>
        </p:nvSpPr>
        <p:spPr>
          <a:xfrm>
            <a:off x="2183877" y="541261"/>
            <a:ext cx="4743606" cy="369332"/>
          </a:xfrm>
          <a:prstGeom prst="rect">
            <a:avLst/>
          </a:prstGeom>
        </p:spPr>
        <p:txBody>
          <a:bodyPr wrap="none">
            <a:spAutoFit/>
          </a:bodyPr>
          <a:lstStyle/>
          <a:p>
            <a:r>
              <a:rPr lang="en-US" altLang="ko-KR" sz="1800" b="1" smtClean="0">
                <a:solidFill>
                  <a:srgbClr val="FF0000"/>
                </a:solidFill>
                <a:latin typeface="Arial" panose="020B0604020202020204" pitchFamily="34" charset="0"/>
                <a:cs typeface="Arial" panose="020B0604020202020204" pitchFamily="34" charset="0"/>
              </a:rPr>
              <a:t>Case 2022.04.04 </a:t>
            </a:r>
            <a:r>
              <a:rPr lang="en-US" altLang="ko-KR" sz="1800" b="1" smtClean="0">
                <a:solidFill>
                  <a:srgbClr val="FF0000"/>
                </a:solidFill>
                <a:latin typeface="Arial" panose="020B0604020202020204" pitchFamily="34" charset="0"/>
                <a:cs typeface="Arial" panose="020B0604020202020204" pitchFamily="34" charset="0"/>
              </a:rPr>
              <a:t>04:05~04:06 </a:t>
            </a:r>
            <a:r>
              <a:rPr lang="en-US" altLang="ko-KR" sz="1800" b="1" smtClean="0">
                <a:solidFill>
                  <a:srgbClr val="FF0000"/>
                </a:solidFill>
                <a:latin typeface="Arial" panose="020B0604020202020204" pitchFamily="34" charset="0"/>
                <a:cs typeface="Arial" panose="020B0604020202020204" pitchFamily="34" charset="0"/>
              </a:rPr>
              <a:t>UTC (F0001)</a:t>
            </a:r>
            <a:endParaRPr lang="en-US" altLang="ko-KR" sz="1800" b="1" smtClean="0">
              <a:solidFill>
                <a:srgbClr val="FF0000"/>
              </a:solidFill>
              <a:latin typeface="Arial" panose="020B0604020202020204" pitchFamily="34" charset="0"/>
              <a:cs typeface="Arial" panose="020B0604020202020204" pitchFamily="34" charset="0"/>
            </a:endParaRPr>
          </a:p>
        </p:txBody>
      </p:sp>
      <p:sp>
        <p:nvSpPr>
          <p:cNvPr id="25" name="TextBox 24"/>
          <p:cNvSpPr txBox="1"/>
          <p:nvPr/>
        </p:nvSpPr>
        <p:spPr>
          <a:xfrm>
            <a:off x="2406309" y="1186941"/>
            <a:ext cx="1414170" cy="261610"/>
          </a:xfrm>
          <a:prstGeom prst="rect">
            <a:avLst/>
          </a:prstGeom>
          <a:solidFill>
            <a:schemeClr val="bg1"/>
          </a:solidFill>
        </p:spPr>
        <p:txBody>
          <a:bodyPr wrap="none" rtlCol="0">
            <a:spAutoFit/>
          </a:bodyPr>
          <a:lstStyle/>
          <a:p>
            <a:r>
              <a:rPr lang="en-US" altLang="ko-KR" sz="1100">
                <a:latin typeface="Arial" panose="020B0604020202020204" pitchFamily="34" charset="0"/>
                <a:cs typeface="Arial" panose="020B0604020202020204" pitchFamily="34" charset="0"/>
              </a:rPr>
              <a:t>XCO2-XCO2</a:t>
            </a:r>
            <a:r>
              <a:rPr lang="en-US" altLang="ko-KR" sz="1100" baseline="-25000" smtClean="0">
                <a:latin typeface="Arial" panose="020B0604020202020204" pitchFamily="34" charset="0"/>
                <a:cs typeface="Arial" panose="020B0604020202020204" pitchFamily="34" charset="0"/>
              </a:rPr>
              <a:t>FTS[mon</a:t>
            </a:r>
            <a:r>
              <a:rPr lang="en-US" altLang="ko-KR" sz="1100" baseline="-25000" smtClean="0">
                <a:latin typeface="Arial" panose="020B0604020202020204" pitchFamily="34" charset="0"/>
                <a:cs typeface="Arial" panose="020B0604020202020204" pitchFamily="34" charset="0"/>
              </a:rPr>
              <a:t>]</a:t>
            </a:r>
            <a:endParaRPr lang="ko-KR" altLang="en-US" sz="1100" baseline="-25000">
              <a:latin typeface="Arial" panose="020B0604020202020204" pitchFamily="34" charset="0"/>
              <a:cs typeface="Arial" panose="020B0604020202020204" pitchFamily="34" charset="0"/>
            </a:endParaRPr>
          </a:p>
        </p:txBody>
      </p:sp>
      <p:pic>
        <p:nvPicPr>
          <p:cNvPr id="29" name="그림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691" y="985296"/>
            <a:ext cx="2050186" cy="1980000"/>
          </a:xfrm>
          <a:prstGeom prst="rect">
            <a:avLst/>
          </a:prstGeom>
        </p:spPr>
      </p:pic>
      <p:pic>
        <p:nvPicPr>
          <p:cNvPr id="30" name="그림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47471" y="3061107"/>
            <a:ext cx="2028022" cy="1980000"/>
          </a:xfrm>
          <a:prstGeom prst="rect">
            <a:avLst/>
          </a:prstGeom>
        </p:spPr>
      </p:pic>
      <p:pic>
        <p:nvPicPr>
          <p:cNvPr id="31" name="그림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2089" y="3059608"/>
            <a:ext cx="2028022" cy="1980000"/>
          </a:xfrm>
          <a:prstGeom prst="rect">
            <a:avLst/>
          </a:prstGeom>
        </p:spPr>
      </p:pic>
      <p:pic>
        <p:nvPicPr>
          <p:cNvPr id="32" name="그림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36708" y="3059608"/>
            <a:ext cx="2028022" cy="1980000"/>
          </a:xfrm>
          <a:prstGeom prst="rect">
            <a:avLst/>
          </a:prstGeom>
        </p:spPr>
      </p:pic>
      <p:sp>
        <p:nvSpPr>
          <p:cNvPr id="24" name="TextBox 23"/>
          <p:cNvSpPr txBox="1"/>
          <p:nvPr/>
        </p:nvSpPr>
        <p:spPr>
          <a:xfrm>
            <a:off x="363557" y="1183236"/>
            <a:ext cx="1353256" cy="276999"/>
          </a:xfrm>
          <a:prstGeom prst="rect">
            <a:avLst/>
          </a:prstGeom>
          <a:solidFill>
            <a:schemeClr val="bg1"/>
          </a:solidFill>
        </p:spPr>
        <p:txBody>
          <a:bodyPr wrap="none" rtlCol="0">
            <a:spAutoFit/>
          </a:bodyPr>
          <a:lstStyle/>
          <a:p>
            <a:r>
              <a:rPr lang="en-US" altLang="ko-KR" sz="1200" smtClean="0">
                <a:latin typeface="Arial" panose="020B0604020202020204" pitchFamily="34" charset="0"/>
                <a:cs typeface="Arial" panose="020B0604020202020204" pitchFamily="34" charset="0"/>
              </a:rPr>
              <a:t>XCO3 mean </a:t>
            </a:r>
            <a:r>
              <a:rPr lang="en-US" altLang="ko-KR" sz="1200" smtClean="0">
                <a:latin typeface="Arial" panose="020B0604020202020204" pitchFamily="34" charset="0"/>
                <a:cs typeface="Arial" panose="020B0604020202020204" pitchFamily="34" charset="0"/>
              </a:rPr>
              <a:t>filed</a:t>
            </a:r>
            <a:endParaRPr lang="ko-KR" altLang="en-US" sz="1200">
              <a:latin typeface="Arial" panose="020B0604020202020204" pitchFamily="34" charset="0"/>
              <a:cs typeface="Arial" panose="020B0604020202020204" pitchFamily="34" charset="0"/>
            </a:endParaRPr>
          </a:p>
        </p:txBody>
      </p:sp>
      <p:sp>
        <p:nvSpPr>
          <p:cNvPr id="26" name="TextBox 25"/>
          <p:cNvSpPr txBox="1"/>
          <p:nvPr/>
        </p:nvSpPr>
        <p:spPr>
          <a:xfrm>
            <a:off x="2880134" y="3269409"/>
            <a:ext cx="1411955" cy="261610"/>
          </a:xfrm>
          <a:prstGeom prst="rect">
            <a:avLst/>
          </a:prstGeom>
          <a:solidFill>
            <a:schemeClr val="bg1"/>
          </a:solidFill>
        </p:spPr>
        <p:txBody>
          <a:bodyPr wrap="square" rtlCol="0">
            <a:spAutoFit/>
          </a:bodyPr>
          <a:lstStyle/>
          <a:p>
            <a:r>
              <a:rPr lang="en-US" altLang="ko-KR" sz="1100" smtClean="0">
                <a:latin typeface="Arial" panose="020B0604020202020204" pitchFamily="34" charset="0"/>
                <a:cs typeface="Arial" panose="020B0604020202020204" pitchFamily="34" charset="0"/>
              </a:rPr>
              <a:t>XCO2-</a:t>
            </a:r>
            <a:r>
              <a:rPr lang="en-US" altLang="ko-KR" sz="1100" smtClean="0">
                <a:latin typeface="Arial" panose="020B0604020202020204" pitchFamily="34" charset="0"/>
                <a:cs typeface="Arial" panose="020B0604020202020204" pitchFamily="34" charset="0"/>
              </a:rPr>
              <a:t>XCO2</a:t>
            </a:r>
            <a:r>
              <a:rPr lang="en-US" altLang="ko-KR" sz="1100" baseline="-25000" smtClean="0">
                <a:latin typeface="Arial" panose="020B0604020202020204" pitchFamily="34" charset="0"/>
                <a:cs typeface="Arial" panose="020B0604020202020204" pitchFamily="34" charset="0"/>
              </a:rPr>
              <a:t>FTS[min</a:t>
            </a:r>
            <a:r>
              <a:rPr lang="en-US" altLang="ko-KR" sz="1100" baseline="-25000" smtClean="0">
                <a:latin typeface="Arial" panose="020B0604020202020204" pitchFamily="34" charset="0"/>
                <a:cs typeface="Arial" panose="020B0604020202020204" pitchFamily="34" charset="0"/>
              </a:rPr>
              <a:t>]</a:t>
            </a:r>
            <a:endParaRPr lang="ko-KR" altLang="en-US" sz="1100" baseline="-25000">
              <a:latin typeface="Arial" panose="020B0604020202020204" pitchFamily="34" charset="0"/>
              <a:cs typeface="Arial" panose="020B0604020202020204" pitchFamily="34" charset="0"/>
            </a:endParaRPr>
          </a:p>
        </p:txBody>
      </p:sp>
      <p:sp>
        <p:nvSpPr>
          <p:cNvPr id="15" name="TextBox 14"/>
          <p:cNvSpPr txBox="1"/>
          <p:nvPr/>
        </p:nvSpPr>
        <p:spPr>
          <a:xfrm>
            <a:off x="4520376" y="3262534"/>
            <a:ext cx="1423206" cy="246221"/>
          </a:xfrm>
          <a:prstGeom prst="rect">
            <a:avLst/>
          </a:prstGeom>
          <a:solidFill>
            <a:schemeClr val="bg1"/>
          </a:solidFill>
        </p:spPr>
        <p:txBody>
          <a:bodyPr wrap="square" rtlCol="0">
            <a:spAutoFit/>
          </a:bodyPr>
          <a:lstStyle/>
          <a:p>
            <a:r>
              <a:rPr lang="en-US" altLang="ko-KR" sz="1000" smtClean="0">
                <a:latin typeface="Arial" panose="020B0604020202020204" pitchFamily="34" charset="0"/>
                <a:cs typeface="Arial" panose="020B0604020202020204" pitchFamily="34" charset="0"/>
              </a:rPr>
              <a:t>XCO2-</a:t>
            </a:r>
            <a:r>
              <a:rPr lang="en-US" altLang="ko-KR" sz="1000" smtClean="0">
                <a:latin typeface="Arial" panose="020B0604020202020204" pitchFamily="34" charset="0"/>
                <a:cs typeface="Arial" panose="020B0604020202020204" pitchFamily="34" charset="0"/>
              </a:rPr>
              <a:t>XCO2</a:t>
            </a:r>
            <a:r>
              <a:rPr lang="en-US" altLang="ko-KR" sz="1000" baseline="-25000" smtClean="0">
                <a:latin typeface="Arial" panose="020B0604020202020204" pitchFamily="34" charset="0"/>
                <a:cs typeface="Arial" panose="020B0604020202020204" pitchFamily="34" charset="0"/>
              </a:rPr>
              <a:t>FTS[Q0.05]</a:t>
            </a:r>
            <a:endParaRPr lang="ko-KR" altLang="en-US" sz="1000" baseline="-25000">
              <a:latin typeface="Arial" panose="020B0604020202020204" pitchFamily="34" charset="0"/>
              <a:cs typeface="Arial" panose="020B0604020202020204" pitchFamily="34" charset="0"/>
            </a:endParaRPr>
          </a:p>
        </p:txBody>
      </p:sp>
      <p:sp>
        <p:nvSpPr>
          <p:cNvPr id="16" name="TextBox 15"/>
          <p:cNvSpPr txBox="1"/>
          <p:nvPr/>
        </p:nvSpPr>
        <p:spPr>
          <a:xfrm>
            <a:off x="6158772" y="3262533"/>
            <a:ext cx="1423206" cy="246221"/>
          </a:xfrm>
          <a:prstGeom prst="rect">
            <a:avLst/>
          </a:prstGeom>
          <a:solidFill>
            <a:schemeClr val="bg1"/>
          </a:solidFill>
        </p:spPr>
        <p:txBody>
          <a:bodyPr wrap="square" rtlCol="0">
            <a:spAutoFit/>
          </a:bodyPr>
          <a:lstStyle/>
          <a:p>
            <a:r>
              <a:rPr lang="en-US" altLang="ko-KR" sz="1000" smtClean="0">
                <a:latin typeface="Arial" panose="020B0604020202020204" pitchFamily="34" charset="0"/>
                <a:cs typeface="Arial" panose="020B0604020202020204" pitchFamily="34" charset="0"/>
              </a:rPr>
              <a:t>XCO2-</a:t>
            </a:r>
            <a:r>
              <a:rPr lang="en-US" altLang="ko-KR" sz="1000" smtClean="0">
                <a:latin typeface="Arial" panose="020B0604020202020204" pitchFamily="34" charset="0"/>
                <a:cs typeface="Arial" panose="020B0604020202020204" pitchFamily="34" charset="0"/>
              </a:rPr>
              <a:t>XCO2</a:t>
            </a:r>
            <a:r>
              <a:rPr lang="en-US" altLang="ko-KR" sz="1000" baseline="-25000" smtClean="0">
                <a:latin typeface="Arial" panose="020B0604020202020204" pitchFamily="34" charset="0"/>
                <a:cs typeface="Arial" panose="020B0604020202020204" pitchFamily="34" charset="0"/>
              </a:rPr>
              <a:t>FTS[Q0.25]</a:t>
            </a:r>
            <a:endParaRPr lang="ko-KR" altLang="en-US" sz="1000" baseline="-25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706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p:cNvSpPr>
            <a:spLocks noGrp="1"/>
          </p:cNvSpPr>
          <p:nvPr>
            <p:ph type="sldNum" sz="quarter" idx="12"/>
          </p:nvPr>
        </p:nvSpPr>
        <p:spPr/>
        <p:txBody>
          <a:bodyPr/>
          <a:lstStyle/>
          <a:p>
            <a:fld id="{E6AF9C7B-6475-42EA-8A75-F0F4641695B9}" type="slidenum">
              <a:rPr lang="ko-KR" altLang="en-US" smtClean="0"/>
              <a:t>22</a:t>
            </a:fld>
            <a:endParaRPr lang="ko-KR" altLang="en-US"/>
          </a:p>
        </p:txBody>
      </p:sp>
      <p:pic>
        <p:nvPicPr>
          <p:cNvPr id="4" name="그림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0187" y="1335667"/>
            <a:ext cx="2028022" cy="1980000"/>
          </a:xfrm>
          <a:prstGeom prst="rect">
            <a:avLst/>
          </a:prstGeom>
        </p:spPr>
      </p:pic>
      <p:pic>
        <p:nvPicPr>
          <p:cNvPr id="5" name="그림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35667"/>
            <a:ext cx="2050187" cy="1980000"/>
          </a:xfrm>
          <a:prstGeom prst="rect">
            <a:avLst/>
          </a:prstGeom>
        </p:spPr>
      </p:pic>
      <p:pic>
        <p:nvPicPr>
          <p:cNvPr id="7" name="그림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201" y="1314123"/>
            <a:ext cx="2028022" cy="1980000"/>
          </a:xfrm>
          <a:prstGeom prst="rect">
            <a:avLst/>
          </a:prstGeom>
        </p:spPr>
      </p:pic>
      <p:pic>
        <p:nvPicPr>
          <p:cNvPr id="9" name="그림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6215" y="1297335"/>
            <a:ext cx="2028022" cy="1980000"/>
          </a:xfrm>
          <a:prstGeom prst="rect">
            <a:avLst/>
          </a:prstGeom>
        </p:spPr>
      </p:pic>
      <p:sp>
        <p:nvSpPr>
          <p:cNvPr id="11" name="TextBox 10"/>
          <p:cNvSpPr txBox="1"/>
          <p:nvPr/>
        </p:nvSpPr>
        <p:spPr>
          <a:xfrm>
            <a:off x="338083" y="3503385"/>
            <a:ext cx="1353256"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 mean filed</a:t>
            </a:r>
            <a:endParaRPr lang="ko-KR" altLang="en-US" sz="1200">
              <a:latin typeface="Arial" panose="020B0604020202020204" pitchFamily="34" charset="0"/>
              <a:cs typeface="Arial" panose="020B0604020202020204" pitchFamily="34" charset="0"/>
            </a:endParaRPr>
          </a:p>
        </p:txBody>
      </p:sp>
      <p:sp>
        <p:nvSpPr>
          <p:cNvPr id="12" name="TextBox 11"/>
          <p:cNvSpPr txBox="1"/>
          <p:nvPr/>
        </p:nvSpPr>
        <p:spPr>
          <a:xfrm>
            <a:off x="2121509" y="3515167"/>
            <a:ext cx="1635384" cy="292388"/>
          </a:xfrm>
          <a:prstGeom prst="rect">
            <a:avLst/>
          </a:prstGeom>
          <a:noFill/>
        </p:spPr>
        <p:txBody>
          <a:bodyPr wrap="none" rtlCol="0">
            <a:spAutoFit/>
          </a:bodyPr>
          <a:lstStyle/>
          <a:p>
            <a:r>
              <a:rPr lang="en-US" altLang="ko-KR" sz="1300" smtClean="0">
                <a:latin typeface="Arial" panose="020B0604020202020204" pitchFamily="34" charset="0"/>
                <a:cs typeface="Arial" panose="020B0604020202020204" pitchFamily="34" charset="0"/>
              </a:rPr>
              <a:t>XCO2-XCO2</a:t>
            </a:r>
            <a:r>
              <a:rPr lang="en-US" altLang="ko-KR" sz="1300" baseline="-25000" smtClean="0">
                <a:latin typeface="Arial" panose="020B0604020202020204" pitchFamily="34" charset="0"/>
                <a:cs typeface="Arial" panose="020B0604020202020204" pitchFamily="34" charset="0"/>
              </a:rPr>
              <a:t>FTS[mon</a:t>
            </a:r>
            <a:r>
              <a:rPr lang="en-US" altLang="ko-KR" sz="1300" baseline="-25000" smtClean="0">
                <a:latin typeface="Arial" panose="020B0604020202020204" pitchFamily="34" charset="0"/>
                <a:cs typeface="Arial" panose="020B0604020202020204" pitchFamily="34" charset="0"/>
              </a:rPr>
              <a:t>]</a:t>
            </a:r>
            <a:endParaRPr lang="ko-KR" altLang="en-US" sz="1300" baseline="-25000">
              <a:latin typeface="Arial" panose="020B0604020202020204" pitchFamily="34" charset="0"/>
              <a:cs typeface="Arial" panose="020B0604020202020204" pitchFamily="34" charset="0"/>
            </a:endParaRPr>
          </a:p>
        </p:txBody>
      </p:sp>
      <p:sp>
        <p:nvSpPr>
          <p:cNvPr id="13" name="TextBox 12"/>
          <p:cNvSpPr txBox="1"/>
          <p:nvPr/>
        </p:nvSpPr>
        <p:spPr>
          <a:xfrm>
            <a:off x="3975816" y="3515267"/>
            <a:ext cx="1532792"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FTS[min</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
        <p:nvSpPr>
          <p:cNvPr id="14" name="TextBox 13"/>
          <p:cNvSpPr txBox="1"/>
          <p:nvPr/>
        </p:nvSpPr>
        <p:spPr>
          <a:xfrm>
            <a:off x="5558938" y="3503384"/>
            <a:ext cx="1606530"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FTS[Q0.05</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
        <p:nvSpPr>
          <p:cNvPr id="15" name="TextBox 14"/>
          <p:cNvSpPr txBox="1"/>
          <p:nvPr/>
        </p:nvSpPr>
        <p:spPr>
          <a:xfrm>
            <a:off x="0" y="0"/>
            <a:ext cx="9144000" cy="669414"/>
          </a:xfrm>
          <a:prstGeom prst="rect">
            <a:avLst/>
          </a:prstGeom>
          <a:noFill/>
        </p:spPr>
        <p:txBody>
          <a:bodyPr wrap="square" rtlCol="0">
            <a:spAutoFit/>
          </a:bodyPr>
          <a:lstStyle/>
          <a:p>
            <a:r>
              <a:rPr lang="en-US" altLang="ko-KR" sz="3750" b="1" smtClean="0">
                <a:latin typeface="Arial" panose="020B0604020202020204" pitchFamily="34" charset="0"/>
                <a:cs typeface="Arial" panose="020B0604020202020204" pitchFamily="34" charset="0"/>
              </a:rPr>
              <a:t>Only rely on OCO-3 data</a:t>
            </a:r>
            <a:endParaRPr lang="ko-KR" altLang="en-US" sz="3375" b="1">
              <a:latin typeface="Arial" panose="020B0604020202020204" pitchFamily="34" charset="0"/>
              <a:cs typeface="Arial" panose="020B0604020202020204" pitchFamily="34" charset="0"/>
            </a:endParaRPr>
          </a:p>
        </p:txBody>
      </p:sp>
      <p:sp>
        <p:nvSpPr>
          <p:cNvPr id="16" name="직사각형 15"/>
          <p:cNvSpPr/>
          <p:nvPr/>
        </p:nvSpPr>
        <p:spPr>
          <a:xfrm>
            <a:off x="2121509" y="665396"/>
            <a:ext cx="5295039" cy="369332"/>
          </a:xfrm>
          <a:prstGeom prst="rect">
            <a:avLst/>
          </a:prstGeom>
        </p:spPr>
        <p:txBody>
          <a:bodyPr wrap="none">
            <a:spAutoFit/>
          </a:bodyPr>
          <a:lstStyle/>
          <a:p>
            <a:r>
              <a:rPr lang="en-US" altLang="ko-KR" sz="1800" b="1" smtClean="0">
                <a:solidFill>
                  <a:srgbClr val="FF0000"/>
                </a:solidFill>
                <a:latin typeface="Arial" panose="020B0604020202020204" pitchFamily="34" charset="0"/>
                <a:cs typeface="Arial" panose="020B0604020202020204" pitchFamily="34" charset="0"/>
              </a:rPr>
              <a:t>Case 2019.10.12 </a:t>
            </a:r>
            <a:r>
              <a:rPr lang="en-US" altLang="ko-KR" sz="1800" b="1" smtClean="0">
                <a:solidFill>
                  <a:srgbClr val="FF0000"/>
                </a:solidFill>
                <a:latin typeface="Arial" panose="020B0604020202020204" pitchFamily="34" charset="0"/>
                <a:cs typeface="Arial" panose="020B0604020202020204" pitchFamily="34" charset="0"/>
              </a:rPr>
              <a:t>01:57~01:58 </a:t>
            </a:r>
            <a:r>
              <a:rPr lang="en-US" altLang="ko-KR" sz="1800" b="1" smtClean="0">
                <a:solidFill>
                  <a:srgbClr val="FF0000"/>
                </a:solidFill>
                <a:latin typeface="Arial" panose="020B0604020202020204" pitchFamily="34" charset="0"/>
                <a:cs typeface="Arial" panose="020B0604020202020204" pitchFamily="34" charset="0"/>
              </a:rPr>
              <a:t>UTC (</a:t>
            </a:r>
            <a:r>
              <a:rPr lang="en-US" altLang="ko-KR" b="1" smtClean="0">
                <a:solidFill>
                  <a:srgbClr val="FF0000"/>
                </a:solidFill>
                <a:latin typeface="Arial" panose="020B0604020202020204" pitchFamily="34" charset="0"/>
                <a:cs typeface="Arial" panose="020B0604020202020204" pitchFamily="34" charset="0"/>
              </a:rPr>
              <a:t>TCCON100</a:t>
            </a:r>
            <a:r>
              <a:rPr lang="en-US" altLang="ko-KR" b="1">
                <a:solidFill>
                  <a:srgbClr val="FF0000"/>
                </a:solidFill>
                <a:latin typeface="Arial" panose="020B0604020202020204" pitchFamily="34" charset="0"/>
                <a:cs typeface="Arial" panose="020B0604020202020204" pitchFamily="34" charset="0"/>
              </a:rPr>
              <a:t>)</a:t>
            </a:r>
            <a:endParaRPr lang="en-US" altLang="ko-KR" sz="1800" b="1" smtClean="0">
              <a:solidFill>
                <a:srgbClr val="FF0000"/>
              </a:solidFill>
              <a:latin typeface="Arial" panose="020B0604020202020204" pitchFamily="34" charset="0"/>
              <a:cs typeface="Arial" panose="020B0604020202020204" pitchFamily="34" charset="0"/>
            </a:endParaRPr>
          </a:p>
        </p:txBody>
      </p:sp>
      <p:pic>
        <p:nvPicPr>
          <p:cNvPr id="17" name="그림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84229" y="1314123"/>
            <a:ext cx="2028022" cy="1980000"/>
          </a:xfrm>
          <a:prstGeom prst="rect">
            <a:avLst/>
          </a:prstGeom>
        </p:spPr>
      </p:pic>
      <p:sp>
        <p:nvSpPr>
          <p:cNvPr id="18" name="TextBox 17"/>
          <p:cNvSpPr txBox="1"/>
          <p:nvPr/>
        </p:nvSpPr>
        <p:spPr>
          <a:xfrm>
            <a:off x="7294975" y="3500890"/>
            <a:ext cx="1606530"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FTS[Q0.25</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9682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69414"/>
          </a:xfrm>
          <a:prstGeom prst="rect">
            <a:avLst/>
          </a:prstGeom>
          <a:noFill/>
        </p:spPr>
        <p:txBody>
          <a:bodyPr wrap="square" rtlCol="0">
            <a:spAutoFit/>
          </a:bodyPr>
          <a:lstStyle/>
          <a:p>
            <a:r>
              <a:rPr lang="en-US" altLang="ko-KR" sz="3750" b="1">
                <a:latin typeface="Arial" panose="020B0604020202020204" pitchFamily="34" charset="0"/>
                <a:cs typeface="Arial" panose="020B0604020202020204" pitchFamily="34" charset="0"/>
              </a:rPr>
              <a:t>Only rely on OCO-3 data</a:t>
            </a:r>
            <a:endParaRPr lang="ko-KR" altLang="en-US" sz="3375" b="1">
              <a:latin typeface="Arial" panose="020B0604020202020204" pitchFamily="34" charset="0"/>
              <a:cs typeface="Arial" panose="020B0604020202020204" pitchFamily="34" charset="0"/>
            </a:endParaRPr>
          </a:p>
        </p:txBody>
      </p:sp>
      <p:sp>
        <p:nvSpPr>
          <p:cNvPr id="19" name="슬라이드 번호 개체 틀 18"/>
          <p:cNvSpPr>
            <a:spLocks noGrp="1"/>
          </p:cNvSpPr>
          <p:nvPr>
            <p:ph type="sldNum" sz="quarter" idx="12"/>
          </p:nvPr>
        </p:nvSpPr>
        <p:spPr/>
        <p:txBody>
          <a:bodyPr/>
          <a:lstStyle/>
          <a:p>
            <a:fld id="{E6AF9C7B-6475-42EA-8A75-F0F4641695B9}" type="slidenum">
              <a:rPr lang="ko-KR" altLang="en-US" smtClean="0"/>
              <a:t>23</a:t>
            </a:fld>
            <a:endParaRPr lang="ko-KR" altLang="en-US"/>
          </a:p>
        </p:txBody>
      </p:sp>
      <p:pic>
        <p:nvPicPr>
          <p:cNvPr id="12" name="그림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421" y="1371615"/>
            <a:ext cx="2028023" cy="1980000"/>
          </a:xfrm>
          <a:prstGeom prst="rect">
            <a:avLst/>
          </a:prstGeom>
        </p:spPr>
      </p:pic>
      <p:pic>
        <p:nvPicPr>
          <p:cNvPr id="2" name="그림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 y="1371615"/>
            <a:ext cx="2050186" cy="1980000"/>
          </a:xfrm>
          <a:prstGeom prst="rect">
            <a:avLst/>
          </a:prstGeom>
        </p:spPr>
      </p:pic>
      <p:pic>
        <p:nvPicPr>
          <p:cNvPr id="6" name="그림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87567" y="1371615"/>
            <a:ext cx="2028022" cy="1980000"/>
          </a:xfrm>
          <a:prstGeom prst="rect">
            <a:avLst/>
          </a:prstGeom>
        </p:spPr>
      </p:pic>
      <p:pic>
        <p:nvPicPr>
          <p:cNvPr id="9" name="그림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12713" y="1371615"/>
            <a:ext cx="2028022" cy="1980000"/>
          </a:xfrm>
          <a:prstGeom prst="rect">
            <a:avLst/>
          </a:prstGeom>
        </p:spPr>
      </p:pic>
      <p:pic>
        <p:nvPicPr>
          <p:cNvPr id="11" name="그림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858" y="1371615"/>
            <a:ext cx="2028022" cy="1980000"/>
          </a:xfrm>
          <a:prstGeom prst="rect">
            <a:avLst/>
          </a:prstGeom>
        </p:spPr>
      </p:pic>
      <p:sp>
        <p:nvSpPr>
          <p:cNvPr id="15" name="TextBox 14"/>
          <p:cNvSpPr txBox="1"/>
          <p:nvPr/>
        </p:nvSpPr>
        <p:spPr>
          <a:xfrm>
            <a:off x="338083" y="3503385"/>
            <a:ext cx="1353256"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 mean filed</a:t>
            </a:r>
            <a:endParaRPr lang="ko-KR" altLang="en-US" sz="1200">
              <a:latin typeface="Arial" panose="020B0604020202020204" pitchFamily="34" charset="0"/>
              <a:cs typeface="Arial" panose="020B0604020202020204" pitchFamily="34" charset="0"/>
            </a:endParaRPr>
          </a:p>
        </p:txBody>
      </p:sp>
      <p:sp>
        <p:nvSpPr>
          <p:cNvPr id="16" name="TextBox 15"/>
          <p:cNvSpPr txBox="1"/>
          <p:nvPr/>
        </p:nvSpPr>
        <p:spPr>
          <a:xfrm>
            <a:off x="2121509" y="3515167"/>
            <a:ext cx="1635384" cy="292388"/>
          </a:xfrm>
          <a:prstGeom prst="rect">
            <a:avLst/>
          </a:prstGeom>
          <a:noFill/>
        </p:spPr>
        <p:txBody>
          <a:bodyPr wrap="none" rtlCol="0">
            <a:spAutoFit/>
          </a:bodyPr>
          <a:lstStyle/>
          <a:p>
            <a:r>
              <a:rPr lang="en-US" altLang="ko-KR" sz="1300" smtClean="0">
                <a:latin typeface="Arial" panose="020B0604020202020204" pitchFamily="34" charset="0"/>
                <a:cs typeface="Arial" panose="020B0604020202020204" pitchFamily="34" charset="0"/>
              </a:rPr>
              <a:t>XCO2-XCO2</a:t>
            </a:r>
            <a:r>
              <a:rPr lang="en-US" altLang="ko-KR" sz="1300" baseline="-25000" smtClean="0">
                <a:latin typeface="Arial" panose="020B0604020202020204" pitchFamily="34" charset="0"/>
                <a:cs typeface="Arial" panose="020B0604020202020204" pitchFamily="34" charset="0"/>
              </a:rPr>
              <a:t>FTS[mon</a:t>
            </a:r>
            <a:r>
              <a:rPr lang="en-US" altLang="ko-KR" sz="1300" baseline="-25000" smtClean="0">
                <a:latin typeface="Arial" panose="020B0604020202020204" pitchFamily="34" charset="0"/>
                <a:cs typeface="Arial" panose="020B0604020202020204" pitchFamily="34" charset="0"/>
              </a:rPr>
              <a:t>]</a:t>
            </a:r>
            <a:endParaRPr lang="ko-KR" altLang="en-US" sz="1300" baseline="-25000">
              <a:latin typeface="Arial" panose="020B0604020202020204" pitchFamily="34" charset="0"/>
              <a:cs typeface="Arial" panose="020B0604020202020204" pitchFamily="34" charset="0"/>
            </a:endParaRPr>
          </a:p>
        </p:txBody>
      </p:sp>
      <p:sp>
        <p:nvSpPr>
          <p:cNvPr id="17" name="TextBox 16"/>
          <p:cNvSpPr txBox="1"/>
          <p:nvPr/>
        </p:nvSpPr>
        <p:spPr>
          <a:xfrm>
            <a:off x="3975816" y="3515267"/>
            <a:ext cx="1532792"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FTS[min</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
        <p:nvSpPr>
          <p:cNvPr id="24" name="TextBox 23"/>
          <p:cNvSpPr txBox="1"/>
          <p:nvPr/>
        </p:nvSpPr>
        <p:spPr>
          <a:xfrm>
            <a:off x="5558938" y="3503384"/>
            <a:ext cx="1606530"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FTS[Q0.05</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
        <p:nvSpPr>
          <p:cNvPr id="25" name="TextBox 24"/>
          <p:cNvSpPr txBox="1"/>
          <p:nvPr/>
        </p:nvSpPr>
        <p:spPr>
          <a:xfrm>
            <a:off x="7294975" y="3500890"/>
            <a:ext cx="1606530" cy="276999"/>
          </a:xfrm>
          <a:prstGeom prst="rect">
            <a:avLst/>
          </a:prstGeom>
          <a:noFill/>
        </p:spPr>
        <p:txBody>
          <a:bodyPr wrap="none" rtlCol="0">
            <a:spAutoFit/>
          </a:bodyPr>
          <a:lstStyle/>
          <a:p>
            <a:r>
              <a:rPr lang="en-US" altLang="ko-KR" sz="1200" smtClean="0">
                <a:latin typeface="Arial" panose="020B0604020202020204" pitchFamily="34" charset="0"/>
                <a:cs typeface="Arial" panose="020B0604020202020204" pitchFamily="34" charset="0"/>
              </a:rPr>
              <a:t>XCO2-XCO2</a:t>
            </a:r>
            <a:r>
              <a:rPr lang="en-US" altLang="ko-KR" sz="1200" baseline="-25000" smtClean="0">
                <a:latin typeface="Arial" panose="020B0604020202020204" pitchFamily="34" charset="0"/>
                <a:cs typeface="Arial" panose="020B0604020202020204" pitchFamily="34" charset="0"/>
              </a:rPr>
              <a:t>FTS[Q0.25</a:t>
            </a:r>
            <a:r>
              <a:rPr lang="en-US" altLang="ko-KR" sz="1200" baseline="-25000" smtClean="0">
                <a:latin typeface="Arial" panose="020B0604020202020204" pitchFamily="34" charset="0"/>
                <a:cs typeface="Arial" panose="020B0604020202020204" pitchFamily="34" charset="0"/>
              </a:rPr>
              <a:t>]</a:t>
            </a:r>
            <a:endParaRPr lang="ko-KR" altLang="en-US" sz="1200" baseline="-25000">
              <a:latin typeface="Arial" panose="020B0604020202020204" pitchFamily="34" charset="0"/>
              <a:cs typeface="Arial" panose="020B0604020202020204" pitchFamily="34" charset="0"/>
            </a:endParaRPr>
          </a:p>
        </p:txBody>
      </p:sp>
      <p:sp>
        <p:nvSpPr>
          <p:cNvPr id="27" name="직사각형 26"/>
          <p:cNvSpPr/>
          <p:nvPr/>
        </p:nvSpPr>
        <p:spPr>
          <a:xfrm>
            <a:off x="1863523" y="669414"/>
            <a:ext cx="5705408" cy="369332"/>
          </a:xfrm>
          <a:prstGeom prst="rect">
            <a:avLst/>
          </a:prstGeom>
        </p:spPr>
        <p:txBody>
          <a:bodyPr wrap="none">
            <a:spAutoFit/>
          </a:bodyPr>
          <a:lstStyle/>
          <a:p>
            <a:r>
              <a:rPr lang="en-US" altLang="ko-KR" b="1" smtClean="0">
                <a:solidFill>
                  <a:srgbClr val="FF0000"/>
                </a:solidFill>
                <a:latin typeface="Arial" panose="020B0604020202020204" pitchFamily="34" charset="0"/>
                <a:cs typeface="Arial" panose="020B0604020202020204" pitchFamily="34" charset="0"/>
              </a:rPr>
              <a:t>Case </a:t>
            </a:r>
            <a:r>
              <a:rPr lang="en-US" altLang="ko-KR" sz="1800" b="1" smtClean="0">
                <a:solidFill>
                  <a:srgbClr val="FF0000"/>
                </a:solidFill>
                <a:latin typeface="Arial" panose="020B0604020202020204" pitchFamily="34" charset="0"/>
                <a:cs typeface="Arial" panose="020B0604020202020204" pitchFamily="34" charset="0"/>
              </a:rPr>
              <a:t>2021.12.02 </a:t>
            </a:r>
            <a:r>
              <a:rPr lang="en-US" altLang="ko-KR" sz="1800" b="1" smtClean="0">
                <a:solidFill>
                  <a:srgbClr val="FF0000"/>
                </a:solidFill>
                <a:latin typeface="Arial" panose="020B0604020202020204" pitchFamily="34" charset="0"/>
                <a:cs typeface="Arial" panose="020B0604020202020204" pitchFamily="34" charset="0"/>
              </a:rPr>
              <a:t>04:22~04:24 UTC (</a:t>
            </a:r>
            <a:r>
              <a:rPr lang="en-US" altLang="ko-KR" b="1" smtClean="0">
                <a:solidFill>
                  <a:srgbClr val="FF0000"/>
                </a:solidFill>
                <a:latin typeface="Arial" panose="020B0604020202020204" pitchFamily="34" charset="0"/>
                <a:cs typeface="Arial" panose="020B0604020202020204" pitchFamily="34" charset="0"/>
              </a:rPr>
              <a:t>Pusan &amp; Ulsan</a:t>
            </a:r>
            <a:r>
              <a:rPr lang="en-US" altLang="ko-KR" sz="1800" b="1" smtClean="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9912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739182" y="14215"/>
            <a:ext cx="7886700" cy="994172"/>
          </a:xfrm>
        </p:spPr>
        <p:txBody>
          <a:bodyPr>
            <a:normAutofit/>
          </a:bodyPr>
          <a:lstStyle/>
          <a:p>
            <a:r>
              <a:rPr lang="en-US" altLang="ko-KR" smtClean="0">
                <a:latin typeface="Helvetica" panose="020B0604020202020204" pitchFamily="34" charset="0"/>
                <a:cs typeface="Helvetica" panose="020B0604020202020204" pitchFamily="34" charset="0"/>
              </a:rPr>
              <a:t>Anmyeondo g-b FTS site in South Korea</a:t>
            </a:r>
            <a:endParaRPr lang="ko-KR" altLang="en-US">
              <a:latin typeface="Helvetica" panose="020B0604020202020204" pitchFamily="34" charset="0"/>
              <a:cs typeface="Helvetica" panose="020B0604020202020204" pitchFamily="34" charset="0"/>
            </a:endParaRPr>
          </a:p>
        </p:txBody>
      </p:sp>
      <p:sp>
        <p:nvSpPr>
          <p:cNvPr id="30" name="슬라이드 번호 개체 틀 29"/>
          <p:cNvSpPr>
            <a:spLocks noGrp="1"/>
          </p:cNvSpPr>
          <p:nvPr>
            <p:ph type="sldNum" sz="quarter" idx="12"/>
          </p:nvPr>
        </p:nvSpPr>
        <p:spPr>
          <a:xfrm>
            <a:off x="6991690" y="4706535"/>
            <a:ext cx="2057400" cy="273844"/>
          </a:xfrm>
        </p:spPr>
        <p:txBody>
          <a:bodyPr/>
          <a:lstStyle/>
          <a:p>
            <a:fld id="{5261ED3F-A3C9-446C-ACB4-CC1B22426D5D}" type="slidenum">
              <a:rPr lang="ko-KR" altLang="en-US" smtClean="0"/>
              <a:t>3</a:t>
            </a:fld>
            <a:endParaRPr lang="ko-KR" altLang="en-US"/>
          </a:p>
        </p:txBody>
      </p:sp>
      <p:pic>
        <p:nvPicPr>
          <p:cNvPr id="27" name="Picture 2" descr="https://journals.plos.org/plosone/article/figure/image?size=large&amp;id=10.1371/journal.pone.0228106.g001">
            <a:extLst>
              <a:ext uri="{FF2B5EF4-FFF2-40B4-BE49-F238E27FC236}">
                <a16:creationId xmlns:a16="http://schemas.microsoft.com/office/drawing/2014/main" id="{D3A9124E-1C07-4ABC-ABAE-0799750C3A3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64" y="981290"/>
            <a:ext cx="5279614" cy="3069295"/>
          </a:xfrm>
          <a:prstGeom prst="rect">
            <a:avLst/>
          </a:prstGeom>
          <a:noFill/>
          <a:extLst>
            <a:ext uri="{909E8E84-426E-40DD-AFC4-6F175D3DCCD1}">
              <a14:hiddenFill xmlns:a14="http://schemas.microsoft.com/office/drawing/2010/main">
                <a:solidFill>
                  <a:srgbClr val="FFFFFF"/>
                </a:solidFill>
              </a14:hiddenFill>
            </a:ext>
          </a:extLst>
        </p:spPr>
      </p:pic>
      <p:sp>
        <p:nvSpPr>
          <p:cNvPr id="28" name="직사각형 27"/>
          <p:cNvSpPr/>
          <p:nvPr/>
        </p:nvSpPr>
        <p:spPr>
          <a:xfrm>
            <a:off x="262938" y="2379146"/>
            <a:ext cx="1516762" cy="215444"/>
          </a:xfrm>
          <a:prstGeom prst="rect">
            <a:avLst/>
          </a:prstGeom>
        </p:spPr>
        <p:txBody>
          <a:bodyPr wrap="none">
            <a:spAutoFit/>
          </a:bodyPr>
          <a:lstStyle/>
          <a:p>
            <a:r>
              <a:rPr lang="en-US" altLang="ko-KR" sz="800">
                <a:latin typeface="Arial" panose="020B0604020202020204" pitchFamily="34" charset="0"/>
                <a:cs typeface="Arial" panose="020B0604020202020204" pitchFamily="34" charset="0"/>
              </a:rPr>
              <a:t>Park et al. (2020, Plous One)</a:t>
            </a:r>
            <a:endParaRPr lang="ko-KR" altLang="en-US" sz="800">
              <a:latin typeface="Arial" panose="020B0604020202020204" pitchFamily="34" charset="0"/>
              <a:cs typeface="Arial" panose="020B0604020202020204" pitchFamily="34" charset="0"/>
            </a:endParaRPr>
          </a:p>
        </p:txBody>
      </p:sp>
      <p:sp>
        <p:nvSpPr>
          <p:cNvPr id="20" name="직사각형 19"/>
          <p:cNvSpPr/>
          <p:nvPr/>
        </p:nvSpPr>
        <p:spPr>
          <a:xfrm>
            <a:off x="104264" y="4079210"/>
            <a:ext cx="8634387" cy="830997"/>
          </a:xfrm>
          <a:prstGeom prst="rect">
            <a:avLst/>
          </a:prstGeom>
        </p:spPr>
        <p:txBody>
          <a:bodyPr wrap="square">
            <a:spAutoFit/>
          </a:bodyPr>
          <a:lstStyle/>
          <a:p>
            <a:pPr marL="342892" indent="-342892" defTabSz="685783">
              <a:buFont typeface="Arial" panose="020B0604020202020204" pitchFamily="34" charset="0"/>
              <a:buChar char="•"/>
              <a:defRPr/>
            </a:pPr>
            <a:r>
              <a:rPr lang="en-US" altLang="ko-KR" sz="1600">
                <a:latin typeface="Arial" panose="020B0604020202020204" pitchFamily="34" charset="0"/>
                <a:cs typeface="Arial" panose="020B0604020202020204" pitchFamily="34" charset="0"/>
              </a:rPr>
              <a:t>The official TCCON site in South Korea</a:t>
            </a:r>
          </a:p>
          <a:p>
            <a:pPr marL="342892" indent="-342892" defTabSz="685783">
              <a:buFont typeface="Arial" panose="020B0604020202020204" pitchFamily="34" charset="0"/>
              <a:buChar char="•"/>
              <a:defRPr/>
            </a:pPr>
            <a:r>
              <a:rPr lang="en-US" altLang="ko-KR" sz="1600">
                <a:latin typeface="Arial" panose="020B0604020202020204" pitchFamily="34" charset="0"/>
                <a:cs typeface="Arial" panose="020B0604020202020204" pitchFamily="34" charset="0"/>
              </a:rPr>
              <a:t>Co-located with the WMO-GAW station </a:t>
            </a:r>
          </a:p>
          <a:p>
            <a:pPr marL="342892" indent="-342892" defTabSz="685783">
              <a:buFont typeface="Arial" panose="020B0604020202020204" pitchFamily="34" charset="0"/>
              <a:buChar char="•"/>
              <a:defRPr/>
            </a:pPr>
            <a:r>
              <a:rPr lang="en-US" altLang="ko-KR" sz="1600" smtClean="0">
                <a:latin typeface="Arial" panose="020B0604020202020204" pitchFamily="34" charset="0"/>
                <a:cs typeface="Arial" panose="020B0604020202020204" pitchFamily="34" charset="0"/>
              </a:rPr>
              <a:t>TCCON measurement version GGG2020</a:t>
            </a:r>
            <a:endParaRPr lang="en-US" altLang="ko-KR" sz="1600">
              <a:latin typeface="Arial" panose="020B0604020202020204" pitchFamily="34" charset="0"/>
              <a:cs typeface="Arial" panose="020B0604020202020204" pitchFamily="34" charset="0"/>
            </a:endParaRPr>
          </a:p>
        </p:txBody>
      </p:sp>
      <p:pic>
        <p:nvPicPr>
          <p:cNvPr id="33" name="그림 32"/>
          <p:cNvPicPr>
            <a:picLocks noChangeAspect="1"/>
          </p:cNvPicPr>
          <p:nvPr/>
        </p:nvPicPr>
        <p:blipFill>
          <a:blip r:embed="rId4"/>
          <a:stretch>
            <a:fillRect/>
          </a:stretch>
        </p:blipFill>
        <p:spPr>
          <a:xfrm>
            <a:off x="2485030" y="957942"/>
            <a:ext cx="3071637" cy="3141364"/>
          </a:xfrm>
          <a:prstGeom prst="rect">
            <a:avLst/>
          </a:prstGeom>
        </p:spPr>
      </p:pic>
      <p:sp>
        <p:nvSpPr>
          <p:cNvPr id="34" name="직사각형 33"/>
          <p:cNvSpPr/>
          <p:nvPr/>
        </p:nvSpPr>
        <p:spPr>
          <a:xfrm>
            <a:off x="2504085" y="3828950"/>
            <a:ext cx="1176925" cy="215444"/>
          </a:xfrm>
          <a:prstGeom prst="rect">
            <a:avLst/>
          </a:prstGeom>
        </p:spPr>
        <p:txBody>
          <a:bodyPr wrap="none">
            <a:spAutoFit/>
          </a:bodyPr>
          <a:lstStyle/>
          <a:p>
            <a:r>
              <a:rPr lang="en-US" altLang="ko-KR" sz="800">
                <a:solidFill>
                  <a:schemeClr val="bg1"/>
                </a:solidFill>
                <a:latin typeface="Arial" panose="020B0604020202020204" pitchFamily="34" charset="0"/>
                <a:cs typeface="Arial" panose="020B0604020202020204" pitchFamily="34" charset="0"/>
              </a:rPr>
              <a:t>Oh et al. (2018, ATM)</a:t>
            </a:r>
            <a:endParaRPr lang="ko-KR" altLang="en-US" sz="800">
              <a:solidFill>
                <a:schemeClr val="bg1"/>
              </a:solidFill>
              <a:latin typeface="Arial" panose="020B0604020202020204" pitchFamily="34" charset="0"/>
              <a:cs typeface="Arial" panose="020B0604020202020204" pitchFamily="34" charset="0"/>
            </a:endParaRPr>
          </a:p>
        </p:txBody>
      </p:sp>
      <p:pic>
        <p:nvPicPr>
          <p:cNvPr id="8194" name="Picture 2" descr="20160120_Anmyeondo_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666" y="1008387"/>
            <a:ext cx="3492424" cy="2270076"/>
          </a:xfrm>
          <a:prstGeom prst="rect">
            <a:avLst/>
          </a:prstGeom>
          <a:noFill/>
          <a:extLst>
            <a:ext uri="{909E8E84-426E-40DD-AFC4-6F175D3DCCD1}">
              <a14:hiddenFill xmlns:a14="http://schemas.microsoft.com/office/drawing/2010/main">
                <a:solidFill>
                  <a:srgbClr val="FFFFFF"/>
                </a:solidFill>
              </a14:hiddenFill>
            </a:ext>
          </a:extLst>
        </p:spPr>
      </p:pic>
      <p:sp>
        <p:nvSpPr>
          <p:cNvPr id="14" name="직사각형 13"/>
          <p:cNvSpPr/>
          <p:nvPr/>
        </p:nvSpPr>
        <p:spPr>
          <a:xfrm>
            <a:off x="5500745" y="3063020"/>
            <a:ext cx="877163" cy="215444"/>
          </a:xfrm>
          <a:prstGeom prst="rect">
            <a:avLst/>
          </a:prstGeom>
        </p:spPr>
        <p:txBody>
          <a:bodyPr wrap="none">
            <a:spAutoFit/>
          </a:bodyPr>
          <a:lstStyle/>
          <a:p>
            <a:r>
              <a:rPr lang="en-US" altLang="ko-KR" sz="800">
                <a:solidFill>
                  <a:schemeClr val="bg1"/>
                </a:solidFill>
                <a:latin typeface="Arial" panose="020B0604020202020204" pitchFamily="34" charset="0"/>
                <a:cs typeface="Arial" panose="020B0604020202020204" pitchFamily="34" charset="0"/>
              </a:rPr>
              <a:t>Courtesy: KMA</a:t>
            </a:r>
            <a:endParaRPr lang="ko-KR" altLang="en-US" sz="80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5556665" y="1008386"/>
            <a:ext cx="2314352" cy="323165"/>
          </a:xfrm>
          <a:prstGeom prst="rect">
            <a:avLst/>
          </a:prstGeom>
          <a:noFill/>
        </p:spPr>
        <p:txBody>
          <a:bodyPr wrap="none" rtlCol="0">
            <a:spAutoFit/>
          </a:bodyPr>
          <a:lstStyle/>
          <a:p>
            <a:r>
              <a:rPr lang="en-US" altLang="ko-KR" sz="1500" smtClean="0">
                <a:latin typeface="Arial" panose="020B0604020202020204" pitchFamily="34" charset="0"/>
                <a:cs typeface="Arial" panose="020B0604020202020204" pitchFamily="34" charset="0"/>
              </a:rPr>
              <a:t>Anmyeondo  WMO/GAW</a:t>
            </a:r>
            <a:endParaRPr lang="ko-KR" altLang="en-US" sz="15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5729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p:txBody>
          <a:bodyPr>
            <a:normAutofit fontScale="90000"/>
          </a:bodyPr>
          <a:lstStyle/>
          <a:p>
            <a:r>
              <a:rPr lang="en-US" altLang="ko-KR" smtClean="0">
                <a:latin typeface="Arial" panose="020B0604020202020204" pitchFamily="34" charset="0"/>
                <a:cs typeface="Arial" panose="020B0604020202020204" pitchFamily="34" charset="0"/>
              </a:rPr>
              <a:t>Seasonal footprints of </a:t>
            </a:r>
            <a:r>
              <a:rPr lang="en-US" altLang="ko-KR" smtClean="0">
                <a:latin typeface="Arial" panose="020B0604020202020204" pitchFamily="34" charset="0"/>
                <a:cs typeface="Arial" panose="020B0604020202020204" pitchFamily="34" charset="0"/>
              </a:rPr>
              <a:t>FTS-XCO2 at </a:t>
            </a:r>
            <a:r>
              <a:rPr lang="en-US" altLang="ko-KR" smtClean="0">
                <a:latin typeface="Arial" panose="020B0604020202020204" pitchFamily="34" charset="0"/>
                <a:cs typeface="Arial" panose="020B0604020202020204" pitchFamily="34" charset="0"/>
              </a:rPr>
              <a:t>TCCON </a:t>
            </a:r>
            <a:r>
              <a:rPr lang="en-US" altLang="ko-KR" smtClean="0">
                <a:latin typeface="Arial" panose="020B0604020202020204" pitchFamily="34" charset="0"/>
                <a:cs typeface="Arial" panose="020B0604020202020204" pitchFamily="34" charset="0"/>
              </a:rPr>
              <a:t>sites in East Asia</a:t>
            </a:r>
            <a:endParaRPr lang="ko-KR" altLang="en-US">
              <a:latin typeface="Arial" panose="020B0604020202020204" pitchFamily="34" charset="0"/>
              <a:cs typeface="Arial" panose="020B0604020202020204" pitchFamily="34" charset="0"/>
            </a:endParaRPr>
          </a:p>
        </p:txBody>
      </p:sp>
      <p:sp>
        <p:nvSpPr>
          <p:cNvPr id="10" name="슬라이드 번호 개체 틀 9"/>
          <p:cNvSpPr>
            <a:spLocks noGrp="1"/>
          </p:cNvSpPr>
          <p:nvPr>
            <p:ph type="sldNum" sz="quarter" idx="12"/>
          </p:nvPr>
        </p:nvSpPr>
        <p:spPr/>
        <p:txBody>
          <a:bodyPr/>
          <a:lstStyle/>
          <a:p>
            <a:fld id="{5261ED3F-A3C9-446C-ACB4-CC1B22426D5D}" type="slidenum">
              <a:rPr lang="ko-KR" altLang="en-US" smtClean="0"/>
              <a:t>4</a:t>
            </a:fld>
            <a:endParaRPr lang="ko-KR" altLang="en-US"/>
          </a:p>
        </p:txBody>
      </p:sp>
      <p:pic>
        <p:nvPicPr>
          <p:cNvPr id="5" name="그림 4"/>
          <p:cNvPicPr>
            <a:picLocks noChangeAspect="1"/>
          </p:cNvPicPr>
          <p:nvPr/>
        </p:nvPicPr>
        <p:blipFill>
          <a:blip r:embed="rId2"/>
          <a:stretch>
            <a:fillRect/>
          </a:stretch>
        </p:blipFill>
        <p:spPr>
          <a:xfrm>
            <a:off x="293014" y="1185734"/>
            <a:ext cx="4339946" cy="3850045"/>
          </a:xfrm>
          <a:prstGeom prst="rect">
            <a:avLst/>
          </a:prstGeom>
        </p:spPr>
      </p:pic>
      <p:sp>
        <p:nvSpPr>
          <p:cNvPr id="6" name="직사각형 5"/>
          <p:cNvSpPr/>
          <p:nvPr/>
        </p:nvSpPr>
        <p:spPr>
          <a:xfrm>
            <a:off x="4602480" y="1185734"/>
            <a:ext cx="4351020" cy="2031325"/>
          </a:xfrm>
          <a:prstGeom prst="rect">
            <a:avLst/>
          </a:prstGeom>
        </p:spPr>
        <p:txBody>
          <a:bodyPr wrap="square">
            <a:spAutoFit/>
          </a:bodyPr>
          <a:lstStyle/>
          <a:p>
            <a:pPr marL="285743" indent="-285743">
              <a:buFont typeface="Arial" panose="020B0604020202020204" pitchFamily="34" charset="0"/>
              <a:buChar char="•"/>
            </a:pPr>
            <a:r>
              <a:rPr lang="ko-KR" altLang="en-US" sz="1800">
                <a:latin typeface="Arial" panose="020B0604020202020204" pitchFamily="34" charset="0"/>
                <a:cs typeface="Arial" panose="020B0604020202020204" pitchFamily="34" charset="0"/>
              </a:rPr>
              <a:t>The sensitivity of CO2 concentrations (ppm(μmol(m2s)-1)-1) with the calculated using the FLEXPART model with the </a:t>
            </a:r>
            <a:r>
              <a:rPr lang="ko-KR" altLang="en-US" sz="1800" smtClean="0">
                <a:latin typeface="Arial" panose="020B0604020202020204" pitchFamily="34" charset="0"/>
                <a:cs typeface="Arial" panose="020B0604020202020204" pitchFamily="34" charset="0"/>
              </a:rPr>
              <a:t>A</a:t>
            </a:r>
            <a:r>
              <a:rPr lang="en-US" altLang="ko-KR" sz="1800" smtClean="0">
                <a:latin typeface="Arial" panose="020B0604020202020204" pitchFamily="34" charset="0"/>
                <a:cs typeface="Arial" panose="020B0604020202020204" pitchFamily="34" charset="0"/>
              </a:rPr>
              <a:t>nmyeondo</a:t>
            </a:r>
            <a:r>
              <a:rPr lang="ko-KR" altLang="en-US" sz="1800" smtClean="0">
                <a:latin typeface="Arial" panose="020B0604020202020204" pitchFamily="34" charset="0"/>
                <a:cs typeface="Arial" panose="020B0604020202020204" pitchFamily="34" charset="0"/>
              </a:rPr>
              <a:t> </a:t>
            </a:r>
            <a:r>
              <a:rPr lang="ko-KR" altLang="en-US" sz="1800">
                <a:latin typeface="Arial" panose="020B0604020202020204" pitchFamily="34" charset="0"/>
                <a:cs typeface="Arial" panose="020B0604020202020204" pitchFamily="34" charset="0"/>
              </a:rPr>
              <a:t>in 2014</a:t>
            </a:r>
            <a:r>
              <a:rPr lang="ko-KR" altLang="en-US" sz="1800" smtClean="0">
                <a:latin typeface="Arial" panose="020B0604020202020204" pitchFamily="34" charset="0"/>
                <a:cs typeface="Arial" panose="020B0604020202020204" pitchFamily="34" charset="0"/>
              </a:rPr>
              <a:t>.</a:t>
            </a:r>
            <a:endParaRPr lang="en-US" altLang="ko-KR" sz="1800" smtClean="0">
              <a:latin typeface="Arial" panose="020B0604020202020204" pitchFamily="34" charset="0"/>
              <a:cs typeface="Arial" panose="020B0604020202020204" pitchFamily="34" charset="0"/>
            </a:endParaRPr>
          </a:p>
          <a:p>
            <a:pPr marL="285743" indent="-285743">
              <a:buFont typeface="Arial" panose="020B0604020202020204" pitchFamily="34" charset="0"/>
              <a:buChar char="•"/>
            </a:pPr>
            <a:endParaRPr lang="en-US" altLang="ko-KR" sz="1800">
              <a:latin typeface="Arial" panose="020B0604020202020204" pitchFamily="34" charset="0"/>
              <a:cs typeface="Arial" panose="020B0604020202020204" pitchFamily="34" charset="0"/>
            </a:endParaRPr>
          </a:p>
          <a:p>
            <a:pPr marL="285743" indent="-285743">
              <a:buFont typeface="Arial" panose="020B0604020202020204" pitchFamily="34" charset="0"/>
              <a:buChar char="•"/>
            </a:pPr>
            <a:r>
              <a:rPr lang="en-US" altLang="ko-KR" sz="1800">
                <a:latin typeface="Arial" panose="020B0604020202020204" pitchFamily="34" charset="0"/>
                <a:cs typeface="Arial" panose="020B0604020202020204" pitchFamily="34" charset="0"/>
              </a:rPr>
              <a:t>AMY </a:t>
            </a:r>
            <a:r>
              <a:rPr lang="en-US" altLang="ko-KR" sz="1800" smtClean="0">
                <a:latin typeface="Arial" panose="020B0604020202020204" pitchFamily="34" charset="0"/>
                <a:cs typeface="Arial" panose="020B0604020202020204" pitchFamily="34" charset="0"/>
              </a:rPr>
              <a:t>FTS-XCO2 </a:t>
            </a:r>
            <a:r>
              <a:rPr lang="en-US" altLang="ko-KR" sz="1800">
                <a:latin typeface="Arial" panose="020B0604020202020204" pitchFamily="34" charset="0"/>
                <a:cs typeface="Arial" panose="020B0604020202020204" pitchFamily="34" charset="0"/>
              </a:rPr>
              <a:t>measurements </a:t>
            </a:r>
            <a:r>
              <a:rPr lang="en-US" altLang="ko-KR" sz="1800" smtClean="0">
                <a:latin typeface="Arial" panose="020B0604020202020204" pitchFamily="34" charset="0"/>
                <a:cs typeface="Arial" panose="020B0604020202020204" pitchFamily="34" charset="0"/>
              </a:rPr>
              <a:t>are representative </a:t>
            </a:r>
            <a:r>
              <a:rPr lang="en-US" altLang="ko-KR" sz="1800">
                <a:latin typeface="Arial" panose="020B0604020202020204" pitchFamily="34" charset="0"/>
                <a:cs typeface="Arial" panose="020B0604020202020204" pitchFamily="34" charset="0"/>
              </a:rPr>
              <a:t>of </a:t>
            </a:r>
            <a:r>
              <a:rPr lang="en-US" altLang="ko-KR" sz="1800" smtClean="0">
                <a:latin typeface="Arial" panose="020B0604020202020204" pitchFamily="34" charset="0"/>
                <a:cs typeface="Arial" panose="020B0604020202020204" pitchFamily="34" charset="0"/>
              </a:rPr>
              <a:t>whole South </a:t>
            </a:r>
            <a:r>
              <a:rPr lang="en-US" altLang="ko-KR" sz="1800">
                <a:latin typeface="Arial" panose="020B0604020202020204" pitchFamily="34" charset="0"/>
                <a:cs typeface="Arial" panose="020B0604020202020204" pitchFamily="34" charset="0"/>
              </a:rPr>
              <a:t>Korea</a:t>
            </a:r>
            <a:r>
              <a:rPr lang="en-US" altLang="ko-KR" sz="1800" smtClean="0">
                <a:latin typeface="Arial" panose="020B0604020202020204" pitchFamily="34" charset="0"/>
                <a:cs typeface="Arial" panose="020B0604020202020204" pitchFamily="34" charset="0"/>
              </a:rPr>
              <a:t>.</a:t>
            </a:r>
            <a:endParaRPr lang="en-US" altLang="ko-KR" sz="1800">
              <a:latin typeface="Arial" panose="020B0604020202020204" pitchFamily="34" charset="0"/>
              <a:cs typeface="Arial" panose="020B0604020202020204" pitchFamily="34" charset="0"/>
            </a:endParaRPr>
          </a:p>
        </p:txBody>
      </p:sp>
      <p:sp>
        <p:nvSpPr>
          <p:cNvPr id="7" name="TextBox 6"/>
          <p:cNvSpPr txBox="1"/>
          <p:nvPr/>
        </p:nvSpPr>
        <p:spPr>
          <a:xfrm>
            <a:off x="1" y="4953496"/>
            <a:ext cx="3868367" cy="215444"/>
          </a:xfrm>
          <a:prstGeom prst="rect">
            <a:avLst/>
          </a:prstGeom>
          <a:noFill/>
        </p:spPr>
        <p:txBody>
          <a:bodyPr wrap="none" rtlCol="0">
            <a:spAutoFit/>
          </a:bodyPr>
          <a:lstStyle/>
          <a:p>
            <a:r>
              <a:rPr lang="en-US" altLang="ko-KR" sz="800">
                <a:latin typeface="Arial" panose="020B0604020202020204" pitchFamily="34" charset="0"/>
                <a:cs typeface="Arial" panose="020B0604020202020204" pitchFamily="34" charset="0"/>
              </a:rPr>
              <a:t>courtesy: Oh et al. 2(2019, GGMT </a:t>
            </a:r>
            <a:r>
              <a:rPr lang="en-US" altLang="ko-KR" sz="800" smtClean="0">
                <a:latin typeface="Arial" panose="020B0604020202020204" pitchFamily="34" charset="0"/>
                <a:cs typeface="Arial" panose="020B0604020202020204" pitchFamily="34" charset="0"/>
              </a:rPr>
              <a:t>meeting, NIMS Climate Research Department)</a:t>
            </a:r>
            <a:endParaRPr lang="ko-KR" altLang="en-US" sz="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258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제목 2"/>
          <p:cNvSpPr>
            <a:spLocks noGrp="1"/>
          </p:cNvSpPr>
          <p:nvPr>
            <p:ph type="title"/>
          </p:nvPr>
        </p:nvSpPr>
        <p:spPr>
          <a:xfrm>
            <a:off x="238125" y="103050"/>
            <a:ext cx="8839200" cy="994172"/>
          </a:xfrm>
        </p:spPr>
        <p:txBody>
          <a:bodyPr>
            <a:normAutofit fontScale="90000"/>
          </a:bodyPr>
          <a:lstStyle/>
          <a:p>
            <a:r>
              <a:rPr lang="en-US" altLang="ko-KR" smtClean="0">
                <a:latin typeface="Arial" panose="020B0604020202020204" pitchFamily="34" charset="0"/>
                <a:cs typeface="Arial" panose="020B0604020202020204" pitchFamily="34" charset="0"/>
              </a:rPr>
              <a:t>OCO-3 Tracks overpassing SAMs in South Korea </a:t>
            </a:r>
            <a:endParaRPr lang="ko-KR" altLang="en-US">
              <a:latin typeface="Arial" panose="020B0604020202020204" pitchFamily="34" charset="0"/>
              <a:cs typeface="Arial" panose="020B0604020202020204" pitchFamily="34" charset="0"/>
            </a:endParaRPr>
          </a:p>
        </p:txBody>
      </p:sp>
      <p:sp>
        <p:nvSpPr>
          <p:cNvPr id="6" name="슬라이드 번호 개체 틀 5"/>
          <p:cNvSpPr>
            <a:spLocks noGrp="1"/>
          </p:cNvSpPr>
          <p:nvPr>
            <p:ph type="sldNum" sz="quarter" idx="12"/>
          </p:nvPr>
        </p:nvSpPr>
        <p:spPr/>
        <p:txBody>
          <a:bodyPr/>
          <a:lstStyle/>
          <a:p>
            <a:fld id="{5261ED3F-A3C9-446C-ACB4-CC1B22426D5D}" type="slidenum">
              <a:rPr lang="ko-KR" altLang="en-US" smtClean="0"/>
              <a:t>5</a:t>
            </a:fld>
            <a:endParaRPr lang="ko-KR" altLang="en-US"/>
          </a:p>
        </p:txBody>
      </p:sp>
      <p:pic>
        <p:nvPicPr>
          <p:cNvPr id="5" name="그림 4">
            <a:extLst>
              <a:ext uri="{FF2B5EF4-FFF2-40B4-BE49-F238E27FC236}">
                <a16:creationId xmlns:a16="http://schemas.microsoft.com/office/drawing/2014/main" id="{CD70550F-A567-4CCD-9A1E-216C7E2C4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183" y="1023517"/>
            <a:ext cx="3753837" cy="4017590"/>
          </a:xfrm>
          <a:prstGeom prst="rect">
            <a:avLst/>
          </a:prstGeom>
        </p:spPr>
      </p:pic>
      <p:pic>
        <p:nvPicPr>
          <p:cNvPr id="7" name="그림 6">
            <a:extLst>
              <a:ext uri="{FF2B5EF4-FFF2-40B4-BE49-F238E27FC236}">
                <a16:creationId xmlns:a16="http://schemas.microsoft.com/office/drawing/2014/main" id="{35EE5DC7-1AF7-4384-BAB1-B82AC662FA17}"/>
              </a:ext>
            </a:extLst>
          </p:cNvPr>
          <p:cNvPicPr>
            <a:picLocks noChangeAspect="1"/>
          </p:cNvPicPr>
          <p:nvPr/>
        </p:nvPicPr>
        <p:blipFill>
          <a:blip r:embed="rId4"/>
          <a:stretch>
            <a:fillRect/>
          </a:stretch>
        </p:blipFill>
        <p:spPr>
          <a:xfrm>
            <a:off x="5276072" y="1254950"/>
            <a:ext cx="2481320" cy="3123206"/>
          </a:xfrm>
          <a:prstGeom prst="rect">
            <a:avLst/>
          </a:prstGeom>
        </p:spPr>
      </p:pic>
      <p:sp>
        <p:nvSpPr>
          <p:cNvPr id="10" name="직사각형 9"/>
          <p:cNvSpPr/>
          <p:nvPr/>
        </p:nvSpPr>
        <p:spPr>
          <a:xfrm>
            <a:off x="1272984" y="854840"/>
            <a:ext cx="2765615" cy="400110"/>
          </a:xfrm>
          <a:prstGeom prst="rect">
            <a:avLst/>
          </a:prstGeom>
          <a:solidFill>
            <a:schemeClr val="bg1"/>
          </a:solidFill>
        </p:spPr>
        <p:txBody>
          <a:bodyPr wrap="square">
            <a:spAutoFit/>
          </a:bodyPr>
          <a:lstStyle/>
          <a:p>
            <a:r>
              <a:rPr lang="en-US" altLang="ko-KR" sz="2000" smtClean="0">
                <a:latin typeface="Arial" panose="020B0604020202020204" pitchFamily="34" charset="0"/>
                <a:cs typeface="Arial" panose="020B0604020202020204" pitchFamily="34" charset="0"/>
              </a:rPr>
              <a:t>L2 (10.2019~12.2022)</a:t>
            </a:r>
            <a:endParaRPr lang="ko-KR" altLang="en-US" sz="2000"/>
          </a:p>
        </p:txBody>
      </p:sp>
      <p:sp>
        <p:nvSpPr>
          <p:cNvPr id="11" name="직사각형 10"/>
          <p:cNvSpPr/>
          <p:nvPr/>
        </p:nvSpPr>
        <p:spPr>
          <a:xfrm>
            <a:off x="5234842" y="897167"/>
            <a:ext cx="2563779" cy="400110"/>
          </a:xfrm>
          <a:prstGeom prst="rect">
            <a:avLst/>
          </a:prstGeom>
        </p:spPr>
        <p:txBody>
          <a:bodyPr wrap="none">
            <a:spAutoFit/>
          </a:bodyPr>
          <a:lstStyle/>
          <a:p>
            <a:r>
              <a:rPr lang="en-US" altLang="ko-KR" sz="2000">
                <a:solidFill>
                  <a:srgbClr val="000000"/>
                </a:solidFill>
                <a:latin typeface="arial" panose="020B0604020202020204" pitchFamily="34" charset="0"/>
                <a:cs typeface="arial" panose="020B0604020202020204" pitchFamily="34" charset="0"/>
              </a:rPr>
              <a:t>Snapshot Area Maps</a:t>
            </a:r>
            <a:endParaRPr lang="ko-KR" altLang="en-US" sz="2000">
              <a:latin typeface="arial" panose="020B0604020202020204" pitchFamily="34" charset="0"/>
              <a:cs typeface="arial" panose="020B0604020202020204" pitchFamily="34" charset="0"/>
            </a:endParaRPr>
          </a:p>
        </p:txBody>
      </p:sp>
      <p:sp>
        <p:nvSpPr>
          <p:cNvPr id="12" name="직사각형 11"/>
          <p:cNvSpPr/>
          <p:nvPr/>
        </p:nvSpPr>
        <p:spPr>
          <a:xfrm>
            <a:off x="5234842" y="4344789"/>
            <a:ext cx="1997663" cy="246221"/>
          </a:xfrm>
          <a:prstGeom prst="rect">
            <a:avLst/>
          </a:prstGeom>
        </p:spPr>
        <p:txBody>
          <a:bodyPr wrap="none">
            <a:spAutoFit/>
          </a:bodyPr>
          <a:lstStyle/>
          <a:p>
            <a:r>
              <a:rPr lang="ko-KR" altLang="en-US" sz="1000">
                <a:latin typeface="arial" panose="020B0604020202020204" pitchFamily="34" charset="0"/>
                <a:cs typeface="arial" panose="020B0604020202020204" pitchFamily="34" charset="0"/>
              </a:rPr>
              <a:t>https://ocov3.jpl.nasa.gov/sams/</a:t>
            </a:r>
          </a:p>
        </p:txBody>
      </p:sp>
    </p:spTree>
    <p:extLst>
      <p:ext uri="{BB962C8B-B14F-4D97-AF65-F5344CB8AC3E}">
        <p14:creationId xmlns:p14="http://schemas.microsoft.com/office/powerpoint/2010/main" val="481555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87073" y="254839"/>
            <a:ext cx="8201025" cy="994172"/>
          </a:xfrm>
        </p:spPr>
        <p:txBody>
          <a:bodyPr>
            <a:normAutofit fontScale="90000"/>
          </a:bodyPr>
          <a:lstStyle/>
          <a:p>
            <a:r>
              <a:rPr lang="en-US" altLang="ko-KR" sz="3600">
                <a:solidFill>
                  <a:srgbClr val="000000"/>
                </a:solidFill>
                <a:latin typeface="arial" panose="020B0604020202020204" pitchFamily="34" charset="0"/>
                <a:cs typeface="arial" panose="020B0604020202020204" pitchFamily="34" charset="0"/>
              </a:rPr>
              <a:t>Snapshot Area </a:t>
            </a:r>
            <a:r>
              <a:rPr lang="en-US" altLang="ko-KR" sz="3600" smtClean="0">
                <a:solidFill>
                  <a:srgbClr val="000000"/>
                </a:solidFill>
                <a:latin typeface="arial" panose="020B0604020202020204" pitchFamily="34" charset="0"/>
                <a:cs typeface="arial" panose="020B0604020202020204" pitchFamily="34" charset="0"/>
              </a:rPr>
              <a:t>Maps</a:t>
            </a:r>
            <a:r>
              <a:rPr lang="en-US" altLang="ko-KR" smtClean="0">
                <a:latin typeface="arial" panose="020B0604020202020204" pitchFamily="34" charset="0"/>
                <a:cs typeface="arial" panose="020B0604020202020204" pitchFamily="34" charset="0"/>
              </a:rPr>
              <a:t> (SAMs) in South Korea</a:t>
            </a:r>
            <a:endParaRPr lang="ko-KR" altLang="en-US">
              <a:latin typeface="arial" panose="020B0604020202020204" pitchFamily="34" charset="0"/>
              <a:cs typeface="arial" panose="020B0604020202020204" pitchFamily="34" charset="0"/>
            </a:endParaRPr>
          </a:p>
        </p:txBody>
      </p:sp>
      <p:sp>
        <p:nvSpPr>
          <p:cNvPr id="3" name="슬라이드 번호 개체 틀 2"/>
          <p:cNvSpPr>
            <a:spLocks noGrp="1"/>
          </p:cNvSpPr>
          <p:nvPr>
            <p:ph type="sldNum" sz="quarter" idx="12"/>
          </p:nvPr>
        </p:nvSpPr>
        <p:spPr/>
        <p:txBody>
          <a:bodyPr/>
          <a:lstStyle/>
          <a:p>
            <a:fld id="{E6AF9C7B-6475-42EA-8A75-F0F4641695B9}" type="slidenum">
              <a:rPr lang="ko-KR" altLang="en-US" smtClean="0"/>
              <a:t>6</a:t>
            </a:fld>
            <a:endParaRPr lang="ko-KR" altLang="en-US"/>
          </a:p>
        </p:txBody>
      </p:sp>
      <p:pic>
        <p:nvPicPr>
          <p:cNvPr id="4" name="그림 3">
            <a:extLst>
              <a:ext uri="{FF2B5EF4-FFF2-40B4-BE49-F238E27FC236}">
                <a16:creationId xmlns:a16="http://schemas.microsoft.com/office/drawing/2014/main" id="{35EE5DC7-1AF7-4384-BAB1-B82AC662FA17}"/>
              </a:ext>
            </a:extLst>
          </p:cNvPr>
          <p:cNvPicPr>
            <a:picLocks noChangeAspect="1"/>
          </p:cNvPicPr>
          <p:nvPr/>
        </p:nvPicPr>
        <p:blipFill>
          <a:blip r:embed="rId2"/>
          <a:stretch>
            <a:fillRect/>
          </a:stretch>
        </p:blipFill>
        <p:spPr>
          <a:xfrm>
            <a:off x="487073" y="1528501"/>
            <a:ext cx="2481320" cy="3123206"/>
          </a:xfrm>
          <a:prstGeom prst="rect">
            <a:avLst/>
          </a:prstGeom>
        </p:spPr>
      </p:pic>
      <p:sp>
        <p:nvSpPr>
          <p:cNvPr id="6" name="직사각형 5"/>
          <p:cNvSpPr/>
          <p:nvPr/>
        </p:nvSpPr>
        <p:spPr>
          <a:xfrm>
            <a:off x="445843" y="4618340"/>
            <a:ext cx="1997663" cy="246221"/>
          </a:xfrm>
          <a:prstGeom prst="rect">
            <a:avLst/>
          </a:prstGeom>
        </p:spPr>
        <p:txBody>
          <a:bodyPr wrap="none">
            <a:spAutoFit/>
          </a:bodyPr>
          <a:lstStyle/>
          <a:p>
            <a:r>
              <a:rPr lang="ko-KR" altLang="en-US" sz="1000">
                <a:latin typeface="arial" panose="020B0604020202020204" pitchFamily="34" charset="0"/>
                <a:cs typeface="arial" panose="020B0604020202020204" pitchFamily="34" charset="0"/>
              </a:rPr>
              <a:t>https://ocov3.jpl.nasa.gov/sams/</a:t>
            </a:r>
          </a:p>
        </p:txBody>
      </p:sp>
      <p:graphicFrame>
        <p:nvGraphicFramePr>
          <p:cNvPr id="7" name="표 6"/>
          <p:cNvGraphicFramePr>
            <a:graphicFrameLocks noGrp="1"/>
          </p:cNvGraphicFramePr>
          <p:nvPr>
            <p:extLst>
              <p:ext uri="{D42A27DB-BD31-4B8C-83A1-F6EECF244321}">
                <p14:modId xmlns:p14="http://schemas.microsoft.com/office/powerpoint/2010/main" val="230851828"/>
              </p:ext>
            </p:extLst>
          </p:nvPr>
        </p:nvGraphicFramePr>
        <p:xfrm>
          <a:off x="3050852" y="1528501"/>
          <a:ext cx="5855024" cy="2959272"/>
        </p:xfrm>
        <a:graphic>
          <a:graphicData uri="http://schemas.openxmlformats.org/drawingml/2006/table">
            <a:tbl>
              <a:tblPr firstRow="1" bandRow="1">
                <a:tableStyleId>{5C22544A-7EE6-4342-B048-85BDC9FD1C3A}</a:tableStyleId>
              </a:tblPr>
              <a:tblGrid>
                <a:gridCol w="3639813">
                  <a:extLst>
                    <a:ext uri="{9D8B030D-6E8A-4147-A177-3AD203B41FA5}">
                      <a16:colId xmlns:a16="http://schemas.microsoft.com/office/drawing/2014/main" val="671358516"/>
                    </a:ext>
                  </a:extLst>
                </a:gridCol>
                <a:gridCol w="1084434">
                  <a:extLst>
                    <a:ext uri="{9D8B030D-6E8A-4147-A177-3AD203B41FA5}">
                      <a16:colId xmlns:a16="http://schemas.microsoft.com/office/drawing/2014/main" val="2652141639"/>
                    </a:ext>
                  </a:extLst>
                </a:gridCol>
                <a:gridCol w="1130777">
                  <a:extLst>
                    <a:ext uri="{9D8B030D-6E8A-4147-A177-3AD203B41FA5}">
                      <a16:colId xmlns:a16="http://schemas.microsoft.com/office/drawing/2014/main" val="1840485849"/>
                    </a:ext>
                  </a:extLst>
                </a:gridCol>
              </a:tblGrid>
              <a:tr h="328808">
                <a:tc>
                  <a:txBody>
                    <a:bodyPr/>
                    <a:lstStyle/>
                    <a:p>
                      <a:pPr algn="ctr" latinLnBrk="1"/>
                      <a:r>
                        <a:rPr lang="en-US" altLang="ko-KR" sz="1500" smtClean="0">
                          <a:latin typeface="arial" panose="020B0604020202020204" pitchFamily="34" charset="0"/>
                          <a:cs typeface="arial" panose="020B0604020202020204" pitchFamily="34" charset="0"/>
                        </a:rPr>
                        <a:t>Site Name</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smtClean="0">
                          <a:latin typeface="arial" panose="020B0604020202020204" pitchFamily="34" charset="0"/>
                          <a:cs typeface="arial" panose="020B0604020202020204" pitchFamily="34" charset="0"/>
                        </a:rPr>
                        <a:t>Target ID</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smtClean="0">
                          <a:latin typeface="arial" panose="020B0604020202020204" pitchFamily="34" charset="0"/>
                          <a:cs typeface="arial" panose="020B0604020202020204" pitchFamily="34" charset="0"/>
                        </a:rPr>
                        <a:t>Site Type</a:t>
                      </a:r>
                      <a:endParaRPr lang="ko-KR" altLang="en-US" sz="15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7840296"/>
                  </a:ext>
                </a:extLst>
              </a:tr>
              <a:tr h="328808">
                <a:tc>
                  <a:txBody>
                    <a:bodyPr/>
                    <a:lstStyle/>
                    <a:p>
                      <a:pPr algn="ctr" latinLnBrk="1"/>
                      <a:r>
                        <a:rPr lang="en-US" altLang="ko-KR" sz="1500" b="0" smtClean="0">
                          <a:latin typeface="arial" panose="020B0604020202020204" pitchFamily="34" charset="0"/>
                          <a:cs typeface="arial" panose="020B0604020202020204" pitchFamily="34" charset="0"/>
                        </a:rPr>
                        <a:t>Seoul</a:t>
                      </a:r>
                      <a:endParaRPr lang="ko-KR" altLang="en-US" sz="1500" b="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fossil0001</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16186771"/>
                  </a:ext>
                </a:extLst>
              </a:tr>
              <a:tr h="328808">
                <a:tc>
                  <a:txBody>
                    <a:bodyPr/>
                    <a:lstStyle/>
                    <a:p>
                      <a:pPr marL="0" marR="0" lvl="0" indent="0" algn="ctr" defTabSz="685800" rtl="0" eaLnBrk="1" fontAlgn="auto" latinLnBrk="1" hangingPunct="1">
                        <a:lnSpc>
                          <a:spcPct val="100000"/>
                        </a:lnSpc>
                        <a:spcBef>
                          <a:spcPts val="0"/>
                        </a:spcBef>
                        <a:spcAft>
                          <a:spcPts val="0"/>
                        </a:spcAft>
                        <a:buClrTx/>
                        <a:buSzTx/>
                        <a:buFontTx/>
                        <a:buNone/>
                        <a:tabLst/>
                        <a:defRPr/>
                      </a:pPr>
                      <a:r>
                        <a:rPr lang="en-US" altLang="ko-KR" sz="1500" b="0" i="0" kern="1200" smtClean="0">
                          <a:solidFill>
                            <a:schemeClr val="dk1"/>
                          </a:solidFill>
                          <a:effectLst/>
                          <a:latin typeface="arial" panose="020B0604020202020204" pitchFamily="34" charset="0"/>
                          <a:ea typeface="+mn-ea"/>
                          <a:cs typeface="arial" panose="020B0604020202020204" pitchFamily="34" charset="0"/>
                        </a:rPr>
                        <a:t>Dangjin-Yonghungdo-Taean powerplants</a:t>
                      </a:r>
                      <a:endParaRPr lang="ko-KR" altLang="en-US" sz="1500" b="0" smtClean="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fossil0194</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458850753"/>
                  </a:ext>
                </a:extLst>
              </a:tr>
              <a:tr h="328808">
                <a:tc>
                  <a:txBody>
                    <a:bodyPr/>
                    <a:lstStyle/>
                    <a:p>
                      <a:pPr algn="ctr"/>
                      <a:r>
                        <a:rPr lang="en-US" altLang="ko-KR" sz="1500" b="0" smtClean="0">
                          <a:latin typeface="arial" panose="020B0604020202020204" pitchFamily="34" charset="0"/>
                          <a:cs typeface="arial" panose="020B0604020202020204" pitchFamily="34" charset="0"/>
                        </a:rPr>
                        <a:t>Taejeon</a:t>
                      </a:r>
                      <a:endParaRPr lang="ko-KR" altLang="en-US" sz="1500" b="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fossil0122</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322858620"/>
                  </a:ext>
                </a:extLst>
              </a:tr>
              <a:tr h="328808">
                <a:tc>
                  <a:txBody>
                    <a:bodyPr/>
                    <a:lstStyle/>
                    <a:p>
                      <a:pPr algn="ctr"/>
                      <a:r>
                        <a:rPr lang="en-US" altLang="ko-KR" sz="1500" b="0" smtClean="0">
                          <a:latin typeface="arial" panose="020B0604020202020204" pitchFamily="34" charset="0"/>
                          <a:cs typeface="arial" panose="020B0604020202020204" pitchFamily="34" charset="0"/>
                        </a:rPr>
                        <a:t>Taegu</a:t>
                      </a:r>
                      <a:endParaRPr lang="ko-KR" altLang="en-US" sz="1500" b="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fossil0112</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433358515"/>
                  </a:ext>
                </a:extLst>
              </a:tr>
              <a:tr h="328808">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Gwangyang_powerplant</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fossil0227</a:t>
                      </a:r>
                      <a:endParaRPr lang="ko-KR" altLang="en-US" sz="1500">
                        <a:latin typeface="arial" panose="020B0604020202020204" pitchFamily="34" charset="0"/>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834411188"/>
                  </a:ext>
                </a:extLst>
              </a:tr>
              <a:tr h="328808">
                <a:tc>
                  <a:txBody>
                    <a:bodyPr/>
                    <a:lstStyle/>
                    <a:p>
                      <a:pPr algn="ctr" latinLnBrk="1"/>
                      <a:r>
                        <a:rPr lang="en-US" altLang="ko-KR" sz="1500" kern="1200" smtClean="0">
                          <a:solidFill>
                            <a:schemeClr val="dk1"/>
                          </a:solidFill>
                          <a:latin typeface="arial" panose="020B0604020202020204" pitchFamily="34" charset="0"/>
                          <a:ea typeface="+mn-ea"/>
                          <a:cs typeface="arial" panose="020B0604020202020204" pitchFamily="34" charset="0"/>
                        </a:rPr>
                        <a:t>Ulsan (Tropomi_2_powerplant)</a:t>
                      </a:r>
                      <a:endParaRPr lang="ko-KR" altLang="en-US" sz="1500" kern="1200">
                        <a:solidFill>
                          <a:schemeClr val="dk1"/>
                        </a:solidFill>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fossil0225</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504505179"/>
                  </a:ext>
                </a:extLst>
              </a:tr>
              <a:tr h="328808">
                <a:tc>
                  <a:txBody>
                    <a:bodyPr/>
                    <a:lstStyle/>
                    <a:p>
                      <a:pPr algn="ctr" latinLnBrk="1"/>
                      <a:r>
                        <a:rPr lang="en-US" altLang="ko-KR" sz="1500" kern="1200" smtClean="0">
                          <a:solidFill>
                            <a:schemeClr val="dk1"/>
                          </a:solidFill>
                          <a:latin typeface="arial" panose="020B0604020202020204" pitchFamily="34" charset="0"/>
                          <a:ea typeface="+mn-ea"/>
                          <a:cs typeface="arial" panose="020B0604020202020204" pitchFamily="34" charset="0"/>
                        </a:rPr>
                        <a:t>Pusan</a:t>
                      </a:r>
                      <a:endParaRPr lang="ko-KR" altLang="en-US" sz="1500" kern="1200">
                        <a:solidFill>
                          <a:schemeClr val="dk1"/>
                        </a:solidFill>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fossil0049</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Fossil</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760675336"/>
                  </a:ext>
                </a:extLst>
              </a:tr>
              <a:tr h="328808">
                <a:tc>
                  <a:txBody>
                    <a:bodyPr/>
                    <a:lstStyle/>
                    <a:p>
                      <a:pPr algn="ctr" latinLnBrk="1"/>
                      <a:r>
                        <a:rPr lang="en-US" altLang="ko-KR" sz="1500" kern="1200" smtClean="0">
                          <a:solidFill>
                            <a:schemeClr val="dk1"/>
                          </a:solidFill>
                          <a:latin typeface="arial" panose="020B0604020202020204" pitchFamily="34" charset="0"/>
                          <a:ea typeface="+mn-ea"/>
                          <a:cs typeface="arial" panose="020B0604020202020204" pitchFamily="34" charset="0"/>
                        </a:rPr>
                        <a:t>Anmyeondo</a:t>
                      </a:r>
                      <a:endParaRPr lang="ko-KR" altLang="en-US" sz="1500" kern="1200">
                        <a:solidFill>
                          <a:schemeClr val="dk1"/>
                        </a:solidFill>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tccon100</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latinLnBrk="1"/>
                      <a:r>
                        <a:rPr lang="en-US" altLang="ko-KR" sz="1500" b="0" i="0" kern="1200" smtClean="0">
                          <a:solidFill>
                            <a:schemeClr val="dk1"/>
                          </a:solidFill>
                          <a:effectLst/>
                          <a:latin typeface="arial" panose="020B0604020202020204" pitchFamily="34" charset="0"/>
                          <a:ea typeface="+mn-ea"/>
                          <a:cs typeface="arial" panose="020B0604020202020204" pitchFamily="34" charset="0"/>
                        </a:rPr>
                        <a:t>Validation</a:t>
                      </a:r>
                      <a:endParaRPr lang="ko-KR" altLang="en-US" sz="1500" b="0" i="0" kern="120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200635811"/>
                  </a:ext>
                </a:extLst>
              </a:tr>
            </a:tbl>
          </a:graphicData>
        </a:graphic>
      </p:graphicFrame>
    </p:spTree>
    <p:extLst>
      <p:ext uri="{BB962C8B-B14F-4D97-AF65-F5344CB8AC3E}">
        <p14:creationId xmlns:p14="http://schemas.microsoft.com/office/powerpoint/2010/main" val="854170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805AA9E-DE5B-4741-9C97-6CA3D1CEC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187" y="1170266"/>
            <a:ext cx="2854615" cy="3240000"/>
          </a:xfrm>
          <a:prstGeom prst="rect">
            <a:avLst/>
          </a:prstGeom>
        </p:spPr>
      </p:pic>
      <p:pic>
        <p:nvPicPr>
          <p:cNvPr id="5" name="그림 4">
            <a:extLst>
              <a:ext uri="{FF2B5EF4-FFF2-40B4-BE49-F238E27FC236}">
                <a16:creationId xmlns:a16="http://schemas.microsoft.com/office/drawing/2014/main" id="{3020AF94-9831-40D5-91C6-C94099E73E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677" y="1146134"/>
            <a:ext cx="2854615" cy="3239999"/>
          </a:xfrm>
          <a:prstGeom prst="rect">
            <a:avLst/>
          </a:prstGeom>
        </p:spPr>
      </p:pic>
      <p:pic>
        <p:nvPicPr>
          <p:cNvPr id="6" name="그림 5">
            <a:extLst>
              <a:ext uri="{FF2B5EF4-FFF2-40B4-BE49-F238E27FC236}">
                <a16:creationId xmlns:a16="http://schemas.microsoft.com/office/drawing/2014/main" id="{9039823D-A20C-4EAD-8653-AA50B3085D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2380" y="1146134"/>
            <a:ext cx="2843675" cy="3240000"/>
          </a:xfrm>
          <a:prstGeom prst="rect">
            <a:avLst/>
          </a:prstGeom>
        </p:spPr>
      </p:pic>
      <p:sp>
        <p:nvSpPr>
          <p:cNvPr id="10" name="직사각형 9"/>
          <p:cNvSpPr/>
          <p:nvPr/>
        </p:nvSpPr>
        <p:spPr>
          <a:xfrm>
            <a:off x="141366" y="4348783"/>
            <a:ext cx="2907436" cy="836960"/>
          </a:xfrm>
          <a:prstGeom prst="rect">
            <a:avLst/>
          </a:prstGeom>
        </p:spPr>
        <p:txBody>
          <a:bodyPr wrap="square">
            <a:spAutoFit/>
          </a:bodyPr>
          <a:lstStyle/>
          <a:p>
            <a:r>
              <a:rPr lang="en-US" altLang="ko-KR" sz="1013"/>
              <a:t>Open-Data Inventory for Anthropogenic Carbon dioxide (ODIAC) 2020B (Oda et al. 2019) </a:t>
            </a:r>
            <a:r>
              <a:rPr lang="en-US" altLang="ko-KR" sz="900"/>
              <a:t>https://db.cger.nies.go.jp/dataset/ODIAC/DL_odiac2020b.html</a:t>
            </a:r>
            <a:endParaRPr lang="en-US" altLang="ko-KR" sz="900" dirty="0"/>
          </a:p>
        </p:txBody>
      </p:sp>
      <p:sp>
        <p:nvSpPr>
          <p:cNvPr id="11" name="직사각형 10"/>
          <p:cNvSpPr/>
          <p:nvPr/>
        </p:nvSpPr>
        <p:spPr>
          <a:xfrm>
            <a:off x="3289190" y="4360023"/>
            <a:ext cx="2655590" cy="681084"/>
          </a:xfrm>
          <a:prstGeom prst="rect">
            <a:avLst/>
          </a:prstGeom>
        </p:spPr>
        <p:txBody>
          <a:bodyPr wrap="square">
            <a:spAutoFit/>
          </a:bodyPr>
          <a:lstStyle/>
          <a:p>
            <a:r>
              <a:rPr lang="en-US" altLang="ko-KR" sz="1013"/>
              <a:t>Emissions Database for Global Atmospheric Research (EDGAR) v7.0 </a:t>
            </a:r>
            <a:r>
              <a:rPr lang="en-US" altLang="ko-KR" sz="900"/>
              <a:t>https://edgar.jrc.ec.europa.eu/dataset_ghg70#p2</a:t>
            </a:r>
            <a:endParaRPr lang="en-US" altLang="ko-KR" sz="900" dirty="0"/>
          </a:p>
        </p:txBody>
      </p:sp>
      <p:sp>
        <p:nvSpPr>
          <p:cNvPr id="12" name="직사각형 11"/>
          <p:cNvSpPr/>
          <p:nvPr/>
        </p:nvSpPr>
        <p:spPr>
          <a:xfrm>
            <a:off x="6279209" y="4348783"/>
            <a:ext cx="2655590" cy="542584"/>
          </a:xfrm>
          <a:prstGeom prst="rect">
            <a:avLst/>
          </a:prstGeom>
        </p:spPr>
        <p:txBody>
          <a:bodyPr wrap="square">
            <a:spAutoFit/>
          </a:bodyPr>
          <a:lstStyle/>
          <a:p>
            <a:r>
              <a:rPr lang="en-US" altLang="ko-KR" sz="1013"/>
              <a:t>Fossil fuel data assimilation system (FFDAS) v2.0</a:t>
            </a:r>
          </a:p>
          <a:p>
            <a:r>
              <a:rPr lang="en-US" altLang="ko-KR" sz="900"/>
              <a:t>https://ffdas.rc.nau.edu/About.html</a:t>
            </a:r>
            <a:endParaRPr lang="en-US" altLang="ko-KR" sz="900" dirty="0"/>
          </a:p>
        </p:txBody>
      </p:sp>
      <p:sp>
        <p:nvSpPr>
          <p:cNvPr id="16" name="제목 15"/>
          <p:cNvSpPr>
            <a:spLocks noGrp="1"/>
          </p:cNvSpPr>
          <p:nvPr>
            <p:ph type="title"/>
          </p:nvPr>
        </p:nvSpPr>
        <p:spPr>
          <a:xfrm>
            <a:off x="0" y="26354"/>
            <a:ext cx="9144000" cy="994172"/>
          </a:xfrm>
        </p:spPr>
        <p:txBody>
          <a:bodyPr>
            <a:normAutofit fontScale="90000"/>
          </a:bodyPr>
          <a:lstStyle/>
          <a:p>
            <a:r>
              <a:rPr lang="en-US" altLang="ko-KR" smtClean="0">
                <a:latin typeface="arial" panose="020B0604020202020204" pitchFamily="34" charset="0"/>
                <a:cs typeface="arial" panose="020B0604020202020204" pitchFamily="34" charset="0"/>
              </a:rPr>
              <a:t>Fossil fuel emissions </a:t>
            </a:r>
            <a:r>
              <a:rPr lang="en-US" altLang="ko-KR">
                <a:latin typeface="arial" panose="020B0604020202020204" pitchFamily="34" charset="0"/>
                <a:cs typeface="arial" panose="020B0604020202020204" pitchFamily="34" charset="0"/>
              </a:rPr>
              <a:t>hotspots seen from </a:t>
            </a:r>
            <a:r>
              <a:rPr lang="en-US" altLang="ko-KR" smtClean="0">
                <a:latin typeface="arial" panose="020B0604020202020204" pitchFamily="34" charset="0"/>
                <a:cs typeface="arial" panose="020B0604020202020204" pitchFamily="34" charset="0"/>
              </a:rPr>
              <a:t>inventories</a:t>
            </a:r>
            <a:endParaRPr lang="ko-KR" altLang="en-US"/>
          </a:p>
        </p:txBody>
      </p:sp>
      <p:sp>
        <p:nvSpPr>
          <p:cNvPr id="13" name="슬라이드 번호 개체 틀 12"/>
          <p:cNvSpPr>
            <a:spLocks noGrp="1"/>
          </p:cNvSpPr>
          <p:nvPr>
            <p:ph type="sldNum" sz="quarter" idx="12"/>
          </p:nvPr>
        </p:nvSpPr>
        <p:spPr/>
        <p:txBody>
          <a:bodyPr/>
          <a:lstStyle/>
          <a:p>
            <a:fld id="{E6AF9C7B-6475-42EA-8A75-F0F4641695B9}" type="slidenum">
              <a:rPr lang="ko-KR" altLang="en-US" smtClean="0"/>
              <a:t>7</a:t>
            </a:fld>
            <a:endParaRPr lang="ko-KR" altLang="en-US"/>
          </a:p>
        </p:txBody>
      </p:sp>
      <p:sp>
        <p:nvSpPr>
          <p:cNvPr id="14" name="직사각형 13"/>
          <p:cNvSpPr/>
          <p:nvPr/>
        </p:nvSpPr>
        <p:spPr>
          <a:xfrm>
            <a:off x="1797837" y="1312238"/>
            <a:ext cx="1170513" cy="323165"/>
          </a:xfrm>
          <a:prstGeom prst="rect">
            <a:avLst/>
          </a:prstGeom>
        </p:spPr>
        <p:txBody>
          <a:bodyPr wrap="none">
            <a:spAutoFit/>
          </a:bodyPr>
          <a:lstStyle/>
          <a:p>
            <a:r>
              <a:rPr lang="en-US" altLang="ko-KR" sz="1500" b="1">
                <a:latin typeface="arial" panose="020B0604020202020204" pitchFamily="34" charset="0"/>
                <a:cs typeface="arial" panose="020B0604020202020204" pitchFamily="34" charset="0"/>
              </a:rPr>
              <a:t>1km </a:t>
            </a:r>
            <a:r>
              <a:rPr lang="en-US" altLang="ko-KR" sz="1500" b="1" smtClean="0">
                <a:latin typeface="arial" panose="020B0604020202020204" pitchFamily="34" charset="0"/>
                <a:cs typeface="arial" panose="020B0604020202020204" pitchFamily="34" charset="0"/>
              </a:rPr>
              <a:t>x </a:t>
            </a:r>
            <a:r>
              <a:rPr lang="en-US" altLang="ko-KR" sz="1500" b="1">
                <a:latin typeface="arial" panose="020B0604020202020204" pitchFamily="34" charset="0"/>
                <a:cs typeface="arial" panose="020B0604020202020204" pitchFamily="34" charset="0"/>
              </a:rPr>
              <a:t>1km</a:t>
            </a:r>
            <a:endParaRPr lang="ko-KR" altLang="en-US" sz="150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직사각형 14"/>
              <p:cNvSpPr/>
              <p:nvPr/>
            </p:nvSpPr>
            <p:spPr>
              <a:xfrm>
                <a:off x="4802844" y="1291709"/>
                <a:ext cx="1211165" cy="323165"/>
              </a:xfrm>
              <a:prstGeom prst="rect">
                <a:avLst/>
              </a:prstGeom>
            </p:spPr>
            <p:txBody>
              <a:bodyPr wrap="none">
                <a:spAutoFit/>
              </a:bodyPr>
              <a:lstStyle/>
              <a:p>
                <a:pPr algn="r"/>
                <a14:m>
                  <m:oMath xmlns:m="http://schemas.openxmlformats.org/officeDocument/2006/math">
                    <m:r>
                      <a:rPr lang="en-US" altLang="ko-KR" sz="1500" b="1" i="1" dirty="0">
                        <a:latin typeface="Cambria Math" panose="02040503050406030204" pitchFamily="18" charset="0"/>
                      </a:rPr>
                      <m:t>𝟎</m:t>
                    </m:r>
                    <m:r>
                      <a:rPr lang="en-US" altLang="ko-KR" sz="1500" b="1" i="1" dirty="0">
                        <a:latin typeface="Cambria Math" panose="02040503050406030204" pitchFamily="18" charset="0"/>
                      </a:rPr>
                      <m:t>.</m:t>
                    </m:r>
                    <m:r>
                      <a:rPr lang="en-US" altLang="ko-KR" sz="1500" b="1" i="1" dirty="0">
                        <a:latin typeface="Cambria Math" panose="02040503050406030204" pitchFamily="18" charset="0"/>
                      </a:rPr>
                      <m:t>𝟏</m:t>
                    </m:r>
                    <m:r>
                      <a:rPr lang="en-US" altLang="ko-KR" sz="1500" b="1" i="1" dirty="0">
                        <a:latin typeface="Cambria Math" panose="02040503050406030204" pitchFamily="18" charset="0"/>
                        <a:ea typeface="Cambria Math" panose="02040503050406030204" pitchFamily="18" charset="0"/>
                      </a:rPr>
                      <m:t>°×</m:t>
                    </m:r>
                    <m:r>
                      <a:rPr lang="en-US" altLang="ko-KR" sz="1500" b="1" i="1" dirty="0">
                        <a:latin typeface="Cambria Math" panose="02040503050406030204" pitchFamily="18" charset="0"/>
                      </a:rPr>
                      <m:t>𝟎</m:t>
                    </m:r>
                    <m:r>
                      <a:rPr lang="en-US" altLang="ko-KR" sz="1500" b="1" i="1" dirty="0">
                        <a:latin typeface="Cambria Math" panose="02040503050406030204" pitchFamily="18" charset="0"/>
                      </a:rPr>
                      <m:t>.</m:t>
                    </m:r>
                    <m:r>
                      <a:rPr lang="en-US" altLang="ko-KR" sz="1500" b="1" i="1" dirty="0">
                        <a:latin typeface="Cambria Math" panose="02040503050406030204" pitchFamily="18" charset="0"/>
                      </a:rPr>
                      <m:t>𝟏</m:t>
                    </m:r>
                    <m:r>
                      <a:rPr lang="en-US" altLang="ko-KR" sz="1500" b="1" i="1" dirty="0">
                        <a:latin typeface="Cambria Math" panose="02040503050406030204" pitchFamily="18" charset="0"/>
                        <a:ea typeface="Cambria Math" panose="02040503050406030204" pitchFamily="18" charset="0"/>
                      </a:rPr>
                      <m:t>°</m:t>
                    </m:r>
                  </m:oMath>
                </a14:m>
                <a:r>
                  <a:rPr lang="en-US" altLang="ko-KR" sz="1500" b="1" dirty="0">
                    <a:latin typeface="arial" panose="020B0604020202020204" pitchFamily="34" charset="0"/>
                    <a:cs typeface="arial" panose="020B0604020202020204" pitchFamily="34" charset="0"/>
                  </a:rPr>
                  <a:t> </a:t>
                </a:r>
                <a:endParaRPr lang="ko-KR" altLang="en-US" sz="1500">
                  <a:latin typeface="arial" panose="020B0604020202020204" pitchFamily="34" charset="0"/>
                  <a:cs typeface="arial" panose="020B0604020202020204" pitchFamily="34" charset="0"/>
                </a:endParaRPr>
              </a:p>
            </p:txBody>
          </p:sp>
        </mc:Choice>
        <mc:Fallback xmlns="">
          <p:sp>
            <p:nvSpPr>
              <p:cNvPr id="15" name="직사각형 14"/>
              <p:cNvSpPr>
                <a:spLocks noRot="1" noChangeAspect="1" noMove="1" noResize="1" noEditPoints="1" noAdjustHandles="1" noChangeArrowheads="1" noChangeShapeType="1" noTextEdit="1"/>
              </p:cNvSpPr>
              <p:nvPr/>
            </p:nvSpPr>
            <p:spPr>
              <a:xfrm>
                <a:off x="4802844" y="1291709"/>
                <a:ext cx="1211165" cy="323165"/>
              </a:xfrm>
              <a:prstGeom prst="rect">
                <a:avLst/>
              </a:prstGeom>
              <a:blipFill>
                <a:blip r:embed="rId5"/>
                <a:stretch>
                  <a:fillRect/>
                </a:stretch>
              </a:blipFill>
            </p:spPr>
            <p:txBody>
              <a:bodyPr/>
              <a:lstStyle/>
              <a:p>
                <a:r>
                  <a:rPr lang="ko-KR" altLang="en-US">
                    <a:noFill/>
                  </a:rPr>
                  <a:t> </a:t>
                </a:r>
              </a:p>
            </p:txBody>
          </p:sp>
        </mc:Fallback>
      </mc:AlternateContent>
      <mc:AlternateContent xmlns:mc="http://schemas.openxmlformats.org/markup-compatibility/2006" xmlns:a14="http://schemas.microsoft.com/office/drawing/2010/main">
        <mc:Choice Requires="a14">
          <p:sp>
            <p:nvSpPr>
              <p:cNvPr id="17" name="직사각형 16"/>
              <p:cNvSpPr/>
              <p:nvPr/>
            </p:nvSpPr>
            <p:spPr>
              <a:xfrm>
                <a:off x="7804890" y="1240072"/>
                <a:ext cx="1211165" cy="323165"/>
              </a:xfrm>
              <a:prstGeom prst="rect">
                <a:avLst/>
              </a:prstGeom>
            </p:spPr>
            <p:txBody>
              <a:bodyPr wrap="none">
                <a:spAutoFit/>
              </a:bodyPr>
              <a:lstStyle/>
              <a:p>
                <a:pPr algn="r"/>
                <a14:m>
                  <m:oMath xmlns:m="http://schemas.openxmlformats.org/officeDocument/2006/math">
                    <m:r>
                      <a:rPr lang="en-US" altLang="ko-KR" sz="1500" b="1" i="1" dirty="0">
                        <a:latin typeface="Cambria Math" panose="02040503050406030204" pitchFamily="18" charset="0"/>
                      </a:rPr>
                      <m:t>𝟎</m:t>
                    </m:r>
                    <m:r>
                      <a:rPr lang="en-US" altLang="ko-KR" sz="1500" b="1" i="1" dirty="0">
                        <a:latin typeface="Cambria Math" panose="02040503050406030204" pitchFamily="18" charset="0"/>
                      </a:rPr>
                      <m:t>.</m:t>
                    </m:r>
                    <m:r>
                      <a:rPr lang="en-US" altLang="ko-KR" sz="1500" b="1" i="1" dirty="0">
                        <a:latin typeface="Cambria Math" panose="02040503050406030204" pitchFamily="18" charset="0"/>
                      </a:rPr>
                      <m:t>𝟏</m:t>
                    </m:r>
                    <m:r>
                      <a:rPr lang="en-US" altLang="ko-KR" sz="1500" b="1" i="1" dirty="0">
                        <a:latin typeface="Cambria Math" panose="02040503050406030204" pitchFamily="18" charset="0"/>
                        <a:ea typeface="Cambria Math" panose="02040503050406030204" pitchFamily="18" charset="0"/>
                      </a:rPr>
                      <m:t>°×</m:t>
                    </m:r>
                    <m:r>
                      <a:rPr lang="en-US" altLang="ko-KR" sz="1500" b="1" i="1" dirty="0">
                        <a:latin typeface="Cambria Math" panose="02040503050406030204" pitchFamily="18" charset="0"/>
                      </a:rPr>
                      <m:t>𝟎</m:t>
                    </m:r>
                    <m:r>
                      <a:rPr lang="en-US" altLang="ko-KR" sz="1500" b="1" i="1" dirty="0">
                        <a:latin typeface="Cambria Math" panose="02040503050406030204" pitchFamily="18" charset="0"/>
                      </a:rPr>
                      <m:t>.</m:t>
                    </m:r>
                    <m:r>
                      <a:rPr lang="en-US" altLang="ko-KR" sz="1500" b="1" i="1" dirty="0">
                        <a:latin typeface="Cambria Math" panose="02040503050406030204" pitchFamily="18" charset="0"/>
                      </a:rPr>
                      <m:t>𝟏</m:t>
                    </m:r>
                    <m:r>
                      <a:rPr lang="en-US" altLang="ko-KR" sz="1500" b="1" i="1" dirty="0">
                        <a:latin typeface="Cambria Math" panose="02040503050406030204" pitchFamily="18" charset="0"/>
                        <a:ea typeface="Cambria Math" panose="02040503050406030204" pitchFamily="18" charset="0"/>
                      </a:rPr>
                      <m:t>°</m:t>
                    </m:r>
                  </m:oMath>
                </a14:m>
                <a:r>
                  <a:rPr lang="en-US" altLang="ko-KR" sz="1500" b="1" dirty="0">
                    <a:latin typeface="arial" panose="020B0604020202020204" pitchFamily="34" charset="0"/>
                    <a:cs typeface="arial" panose="020B0604020202020204" pitchFamily="34" charset="0"/>
                  </a:rPr>
                  <a:t> </a:t>
                </a:r>
                <a:endParaRPr lang="ko-KR" altLang="en-US" sz="1500">
                  <a:latin typeface="arial" panose="020B0604020202020204" pitchFamily="34" charset="0"/>
                  <a:cs typeface="arial" panose="020B0604020202020204" pitchFamily="34" charset="0"/>
                </a:endParaRPr>
              </a:p>
            </p:txBody>
          </p:sp>
        </mc:Choice>
        <mc:Fallback xmlns="">
          <p:sp>
            <p:nvSpPr>
              <p:cNvPr id="17" name="직사각형 16"/>
              <p:cNvSpPr>
                <a:spLocks noRot="1" noChangeAspect="1" noMove="1" noResize="1" noEditPoints="1" noAdjustHandles="1" noChangeArrowheads="1" noChangeShapeType="1" noTextEdit="1"/>
              </p:cNvSpPr>
              <p:nvPr/>
            </p:nvSpPr>
            <p:spPr>
              <a:xfrm>
                <a:off x="7804890" y="1240072"/>
                <a:ext cx="1211165" cy="323165"/>
              </a:xfrm>
              <a:prstGeom prst="rect">
                <a:avLst/>
              </a:prstGeom>
              <a:blipFill>
                <a:blip r:embed="rId6"/>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259075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a:bodyPr>
          <a:lstStyle/>
          <a:p>
            <a:r>
              <a:rPr lang="en-US" altLang="ko-KR" smtClean="0">
                <a:latin typeface="Arial" panose="020B0604020202020204" pitchFamily="34" charset="0"/>
                <a:cs typeface="Arial" panose="020B0604020202020204" pitchFamily="34" charset="0"/>
              </a:rPr>
              <a:t>Daily mean XCO2 from 2014-2022</a:t>
            </a:r>
            <a:endParaRPr lang="ko-KR" altLang="en-US">
              <a:latin typeface="Arial" panose="020B0604020202020204" pitchFamily="34" charset="0"/>
              <a:cs typeface="Arial" panose="020B0604020202020204" pitchFamily="34" charset="0"/>
            </a:endParaRPr>
          </a:p>
        </p:txBody>
      </p:sp>
      <p:sp>
        <p:nvSpPr>
          <p:cNvPr id="3" name="슬라이드 번호 개체 틀 2"/>
          <p:cNvSpPr>
            <a:spLocks noGrp="1"/>
          </p:cNvSpPr>
          <p:nvPr>
            <p:ph type="sldNum" sz="quarter" idx="12"/>
          </p:nvPr>
        </p:nvSpPr>
        <p:spPr/>
        <p:txBody>
          <a:bodyPr/>
          <a:lstStyle/>
          <a:p>
            <a:fld id="{E6AF9C7B-6475-42EA-8A75-F0F4641695B9}" type="slidenum">
              <a:rPr lang="ko-KR" altLang="en-US" smtClean="0"/>
              <a:t>8</a:t>
            </a:fld>
            <a:endParaRPr lang="ko-KR" altLang="en-US"/>
          </a:p>
        </p:txBody>
      </p:sp>
      <p:pic>
        <p:nvPicPr>
          <p:cNvPr id="5" name="그림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1170505"/>
            <a:ext cx="7833360" cy="3870602"/>
          </a:xfrm>
          <a:prstGeom prst="rect">
            <a:avLst/>
          </a:prstGeom>
        </p:spPr>
      </p:pic>
      <p:sp>
        <p:nvSpPr>
          <p:cNvPr id="6" name="TextBox 5"/>
          <p:cNvSpPr txBox="1"/>
          <p:nvPr/>
        </p:nvSpPr>
        <p:spPr>
          <a:xfrm rot="16200000">
            <a:off x="-1318260" y="2849879"/>
            <a:ext cx="3223959" cy="369332"/>
          </a:xfrm>
          <a:prstGeom prst="rect">
            <a:avLst/>
          </a:prstGeom>
          <a:noFill/>
        </p:spPr>
        <p:txBody>
          <a:bodyPr wrap="none" rtlCol="0">
            <a:spAutoFit/>
          </a:bodyPr>
          <a:lstStyle/>
          <a:p>
            <a:r>
              <a:rPr lang="en-US" altLang="ko-KR" smtClean="0">
                <a:latin typeface="Arial" panose="020B0604020202020204" pitchFamily="34" charset="0"/>
                <a:cs typeface="Arial" panose="020B0604020202020204" pitchFamily="34" charset="0"/>
              </a:rPr>
              <a:t>Column-averaged CO2 (ppm)</a:t>
            </a:r>
            <a:endParaRPr lang="ko-K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2781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smtClean="0">
                <a:latin typeface="Arial" panose="020B0604020202020204" pitchFamily="34" charset="0"/>
                <a:cs typeface="Arial" panose="020B0604020202020204" pitchFamily="34" charset="0"/>
              </a:rPr>
              <a:t>Select the case dates from OCO-3 L2</a:t>
            </a:r>
            <a:endParaRPr lang="ko-KR" altLang="en-US">
              <a:latin typeface="Arial" panose="020B0604020202020204" pitchFamily="34" charset="0"/>
              <a:cs typeface="Arial" panose="020B0604020202020204" pitchFamily="34" charset="0"/>
            </a:endParaRPr>
          </a:p>
        </p:txBody>
      </p:sp>
      <p:sp>
        <p:nvSpPr>
          <p:cNvPr id="3" name="슬라이드 번호 개체 틀 2"/>
          <p:cNvSpPr>
            <a:spLocks noGrp="1"/>
          </p:cNvSpPr>
          <p:nvPr>
            <p:ph type="sldNum" sz="quarter" idx="12"/>
          </p:nvPr>
        </p:nvSpPr>
        <p:spPr/>
        <p:txBody>
          <a:bodyPr/>
          <a:lstStyle/>
          <a:p>
            <a:fld id="{E6AF9C7B-6475-42EA-8A75-F0F4641695B9}" type="slidenum">
              <a:rPr lang="ko-KR" altLang="en-US" smtClean="0"/>
              <a:t>9</a:t>
            </a:fld>
            <a:endParaRPr lang="ko-KR" altLang="en-US"/>
          </a:p>
        </p:txBody>
      </p:sp>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760" y="1039890"/>
            <a:ext cx="7992590" cy="3429479"/>
          </a:xfrm>
          <a:prstGeom prst="rect">
            <a:avLst/>
          </a:prstGeom>
        </p:spPr>
      </p:pic>
      <p:sp>
        <p:nvSpPr>
          <p:cNvPr id="5" name="TextBox 4"/>
          <p:cNvSpPr txBox="1"/>
          <p:nvPr/>
        </p:nvSpPr>
        <p:spPr>
          <a:xfrm>
            <a:off x="0" y="4257854"/>
            <a:ext cx="9235439" cy="646331"/>
          </a:xfrm>
          <a:prstGeom prst="rect">
            <a:avLst/>
          </a:prstGeom>
          <a:noFill/>
        </p:spPr>
        <p:txBody>
          <a:bodyPr wrap="square" rtlCol="0">
            <a:spAutoFit/>
          </a:bodyPr>
          <a:lstStyle/>
          <a:p>
            <a:pPr marL="285750" indent="-285750">
              <a:buFont typeface="Arial" panose="020B0604020202020204" pitchFamily="34" charset="0"/>
              <a:buChar char="•"/>
            </a:pPr>
            <a:r>
              <a:rPr lang="en-US" altLang="ko-KR" smtClean="0">
                <a:latin typeface="Arial" panose="020B0604020202020204" pitchFamily="34" charset="0"/>
                <a:cs typeface="Arial" panose="020B0604020202020204" pitchFamily="34" charset="0"/>
              </a:rPr>
              <a:t>Calculate number of pixels for 0.5 and 0.8 degrees. </a:t>
            </a:r>
          </a:p>
          <a:p>
            <a:pPr marL="285750" indent="-285750">
              <a:buFont typeface="Arial" panose="020B0604020202020204" pitchFamily="34" charset="0"/>
              <a:buChar char="•"/>
            </a:pPr>
            <a:r>
              <a:rPr lang="en-US" altLang="ko-KR" smtClean="0">
                <a:latin typeface="Arial" panose="020B0604020202020204" pitchFamily="34" charset="0"/>
                <a:cs typeface="Arial" panose="020B0604020202020204" pitchFamily="34" charset="0"/>
              </a:rPr>
              <a:t>By visual inspection, identify the dates when data is evenly distributed within the SAMs </a:t>
            </a:r>
            <a:endParaRPr lang="ko-KR"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9901853"/>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1368</TotalTime>
  <Words>1480</Words>
  <Application>Microsoft Office PowerPoint</Application>
  <PresentationFormat>화면 슬라이드 쇼(16:9)</PresentationFormat>
  <Paragraphs>227</Paragraphs>
  <Slides>23</Slides>
  <Notes>13</Notes>
  <HiddenSlides>0</HiddenSlides>
  <MMClips>0</MMClips>
  <ScaleCrop>false</ScaleCrop>
  <HeadingPairs>
    <vt:vector size="6" baseType="variant">
      <vt:variant>
        <vt:lpstr>사용한 글꼴</vt:lpstr>
      </vt:variant>
      <vt:variant>
        <vt:i4>11</vt:i4>
      </vt:variant>
      <vt:variant>
        <vt:lpstr>테마</vt:lpstr>
      </vt:variant>
      <vt:variant>
        <vt:i4>1</vt:i4>
      </vt:variant>
      <vt:variant>
        <vt:lpstr>슬라이드 제목</vt:lpstr>
      </vt:variant>
      <vt:variant>
        <vt:i4>23</vt:i4>
      </vt:variant>
    </vt:vector>
  </HeadingPairs>
  <TitlesOfParts>
    <vt:vector size="35" baseType="lpstr">
      <vt:lpstr>210 M고딕 040</vt:lpstr>
      <vt:lpstr>arial문)</vt:lpstr>
      <vt:lpstr>나눔고딕</vt:lpstr>
      <vt:lpstr>맑은 고딕</vt:lpstr>
      <vt:lpstr>Arial</vt:lpstr>
      <vt:lpstr>Arial</vt:lpstr>
      <vt:lpstr>Calibri</vt:lpstr>
      <vt:lpstr>Calibri Light</vt:lpstr>
      <vt:lpstr>Cambria Math</vt:lpstr>
      <vt:lpstr>Helvetica</vt:lpstr>
      <vt:lpstr>Wingdings</vt:lpstr>
      <vt:lpstr>Office 테마</vt:lpstr>
      <vt:lpstr>Supplimentary materials</vt:lpstr>
      <vt:lpstr>Dataset</vt:lpstr>
      <vt:lpstr>Anmyeondo g-b FTS site in South Korea</vt:lpstr>
      <vt:lpstr>Seasonal footprints of FTS-XCO2 at TCCON sites in East Asia</vt:lpstr>
      <vt:lpstr>OCO-3 Tracks overpassing SAMs in South Korea </vt:lpstr>
      <vt:lpstr>Snapshot Area Maps (SAMs) in South Korea</vt:lpstr>
      <vt:lpstr>Fossil fuel emissions hotspots seen from inventories</vt:lpstr>
      <vt:lpstr>Daily mean XCO2 from 2014-2022</vt:lpstr>
      <vt:lpstr>Select the case dates from OCO-3 L2</vt:lpstr>
      <vt:lpstr>Different dXCO2 estimates depending on background value selection method</vt:lpstr>
      <vt:lpstr>Methodology to quantify dXCO2 sensitivities with different background concentrations</vt:lpstr>
      <vt:lpstr>PowerPoint 프레젠테이션</vt:lpstr>
      <vt:lpstr>Forested area in northern Seoul shows low XCO2</vt:lpstr>
      <vt:lpstr>Negative dXCO2 is possible?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Supplimentary materials</dc:title>
  <dc:creator>Sung-Bin Park</dc:creator>
  <cp:lastModifiedBy>Sung-Bin Park</cp:lastModifiedBy>
  <cp:revision>95</cp:revision>
  <dcterms:created xsi:type="dcterms:W3CDTF">2023-04-23T05:36:21Z</dcterms:created>
  <dcterms:modified xsi:type="dcterms:W3CDTF">2023-04-25T11:20:09Z</dcterms:modified>
</cp:coreProperties>
</file>