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4" r:id="rId1"/>
  </p:sldMasterIdLst>
  <p:notesMasterIdLst>
    <p:notesMasterId r:id="rId17"/>
  </p:notesMasterIdLst>
  <p:handoutMasterIdLst>
    <p:handoutMasterId r:id="rId18"/>
  </p:handoutMasterIdLst>
  <p:sldIdLst>
    <p:sldId id="256" r:id="rId2"/>
    <p:sldId id="869" r:id="rId3"/>
    <p:sldId id="901" r:id="rId4"/>
    <p:sldId id="880" r:id="rId5"/>
    <p:sldId id="896" r:id="rId6"/>
    <p:sldId id="871" r:id="rId7"/>
    <p:sldId id="906" r:id="rId8"/>
    <p:sldId id="898" r:id="rId9"/>
    <p:sldId id="905" r:id="rId10"/>
    <p:sldId id="873" r:id="rId11"/>
    <p:sldId id="834" r:id="rId12"/>
    <p:sldId id="883" r:id="rId13"/>
    <p:sldId id="903" r:id="rId14"/>
    <p:sldId id="900" r:id="rId15"/>
    <p:sldId id="877" r:id="rId16"/>
  </p:sldIdLst>
  <p:sldSz cx="12192000" cy="6858000"/>
  <p:notesSz cx="6797675" cy="9926638"/>
  <p:defaultTextStyle>
    <a:defPPr>
      <a:defRPr lang="ko-KR"/>
    </a:defPPr>
    <a:lvl1pPr marL="0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5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3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  <p:cmAuthor id="1" name="Dohy" initials="D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00FF"/>
    <a:srgbClr val="FF9900"/>
    <a:srgbClr val="FF7C8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23" autoAdjust="0"/>
    <p:restoredTop sz="95256" autoAdjust="0"/>
  </p:normalViewPr>
  <p:slideViewPr>
    <p:cSldViewPr>
      <p:cViewPr varScale="1">
        <p:scale>
          <a:sx n="89" d="100"/>
          <a:sy n="89" d="100"/>
        </p:scale>
        <p:origin x="476" y="60"/>
      </p:cViewPr>
      <p:guideLst>
        <p:guide orient="horz" pos="2115"/>
        <p:guide pos="3522"/>
      </p:guideLst>
    </p:cSldViewPr>
  </p:slideViewPr>
  <p:outlineViewPr>
    <p:cViewPr>
      <p:scale>
        <a:sx n="33" d="100"/>
        <a:sy n="33" d="100"/>
      </p:scale>
      <p:origin x="0" y="-189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2880" y="72"/>
      </p:cViewPr>
      <p:guideLst>
        <p:guide orient="horz" pos="3125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332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95B997DE-5A30-49DD-8FC1-3A666593D5A4}" type="datetime1">
              <a:rPr lang="ko-KR" altLang="en-US"/>
              <a:pPr lvl="0">
                <a:defRPr/>
              </a:pPr>
              <a:t>2023-04-25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3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6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03D40FE2-6512-41F3-AF59-5E4DB885C1FB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2443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332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8A5D4C16-7203-4DA5-8C14-1EF6E5D8D8C5}" type="datetime1">
              <a:rPr lang="ko-KR" altLang="en-US"/>
              <a:pPr lvl="0">
                <a:defRPr/>
              </a:pPr>
              <a:t>2023-04-25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EC63137B-CB16-486C-8865-6264DD5F7790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80405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C63137B-CB16-486C-8865-6264DD5F7790}" type="slidenum">
              <a:rPr lang="en-US" altLang="en-US"/>
              <a:pPr lvl="0"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C63137B-CB16-486C-8865-6264DD5F7790}" type="slidenum">
              <a:rPr lang="ko-KR" altLang="en-US" smtClean="0"/>
              <a:pPr lvl="0">
                <a:defRPr/>
              </a:pPr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1810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C63137B-CB16-486C-8865-6264DD5F7790}" type="slidenum">
              <a:rPr lang="ko-KR" altLang="en-US" smtClean="0"/>
              <a:pPr lvl="0">
                <a:defRPr/>
              </a:pPr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7959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C63137B-CB16-486C-8865-6264DD5F7790}" type="slidenum">
              <a:rPr lang="ko-KR" altLang="en-US" smtClean="0"/>
              <a:pPr lvl="0"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6276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C63137B-CB16-486C-8865-6264DD5F7790}" type="slidenum">
              <a:rPr lang="ko-KR" altLang="en-US" smtClean="0"/>
              <a:pPr lvl="0">
                <a:defRPr/>
              </a:pPr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525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C63137B-CB16-486C-8865-6264DD5F7790}" type="slidenum">
              <a:rPr lang="ko-KR" altLang="en-US" smtClean="0"/>
              <a:pPr lvl="0">
                <a:defRPr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975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C63137B-CB16-486C-8865-6264DD5F7790}" type="slidenum">
              <a:rPr lang="ko-KR" altLang="en-US" smtClean="0"/>
              <a:pPr lvl="0">
                <a:defRPr/>
              </a:pPr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8602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C63137B-CB16-486C-8865-6264DD5F7790}" type="slidenum">
              <a:rPr lang="ko-KR" altLang="en-US" smtClean="0"/>
              <a:pPr lvl="0">
                <a:defRPr/>
              </a:pPr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8465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무제-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250" y="1"/>
            <a:ext cx="908675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 userDrawn="1"/>
        </p:nvSpPr>
        <p:spPr>
          <a:xfrm>
            <a:off x="4175787" y="3068960"/>
            <a:ext cx="8016213" cy="3816424"/>
          </a:xfrm>
          <a:prstGeom prst="rect">
            <a:avLst/>
          </a:prstGeom>
          <a:gradFill>
            <a:gsLst>
              <a:gs pos="49000">
                <a:srgbClr val="7030A0">
                  <a:alpha val="26000"/>
                </a:srgbClr>
              </a:gs>
              <a:gs pos="100000">
                <a:schemeClr val="tx2">
                  <a:alpha val="49000"/>
                </a:schemeClr>
              </a:gs>
              <a:gs pos="2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grpSp>
        <p:nvGrpSpPr>
          <p:cNvPr id="5" name="그룹 4"/>
          <p:cNvGrpSpPr/>
          <p:nvPr userDrawn="1"/>
        </p:nvGrpSpPr>
        <p:grpSpPr>
          <a:xfrm>
            <a:off x="2" y="-30409"/>
            <a:ext cx="8592276" cy="6915793"/>
            <a:chOff x="0" y="-30409"/>
            <a:chExt cx="5937111" cy="6915793"/>
          </a:xfrm>
        </p:grpSpPr>
        <p:sp>
          <p:nvSpPr>
            <p:cNvPr id="3" name="평행 사변형 2"/>
            <p:cNvSpPr/>
            <p:nvPr userDrawn="1"/>
          </p:nvSpPr>
          <p:spPr>
            <a:xfrm>
              <a:off x="1005071" y="-30409"/>
              <a:ext cx="4932040" cy="6915793"/>
            </a:xfrm>
            <a:prstGeom prst="parallelogram">
              <a:avLst>
                <a:gd name="adj" fmla="val 471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4" name="직사각형 3"/>
            <p:cNvSpPr/>
            <p:nvPr userDrawn="1"/>
          </p:nvSpPr>
          <p:spPr>
            <a:xfrm>
              <a:off x="0" y="-30409"/>
              <a:ext cx="3419872" cy="6915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</p:grpSp>
      <p:sp>
        <p:nvSpPr>
          <p:cNvPr id="7" name="평행 사변형 6"/>
          <p:cNvSpPr/>
          <p:nvPr userDrawn="1"/>
        </p:nvSpPr>
        <p:spPr>
          <a:xfrm>
            <a:off x="5023415" y="4455885"/>
            <a:ext cx="1711212" cy="2429499"/>
          </a:xfrm>
          <a:prstGeom prst="parallelogram">
            <a:avLst>
              <a:gd name="adj" fmla="val 64929"/>
            </a:avLst>
          </a:pr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21" name="평행 사변형 20"/>
          <p:cNvSpPr/>
          <p:nvPr userDrawn="1"/>
        </p:nvSpPr>
        <p:spPr>
          <a:xfrm>
            <a:off x="7415808" y="0"/>
            <a:ext cx="1536171" cy="1499419"/>
          </a:xfrm>
          <a:prstGeom prst="parallelogram">
            <a:avLst>
              <a:gd name="adj" fmla="val 45962"/>
            </a:avLst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22" name="평행 사변형 21"/>
          <p:cNvSpPr/>
          <p:nvPr userDrawn="1"/>
        </p:nvSpPr>
        <p:spPr>
          <a:xfrm>
            <a:off x="10459655" y="0"/>
            <a:ext cx="1238476" cy="2247632"/>
          </a:xfrm>
          <a:prstGeom prst="parallelogram">
            <a:avLst>
              <a:gd name="adj" fmla="val 82283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23" name="평행 사변형 22"/>
          <p:cNvSpPr/>
          <p:nvPr userDrawn="1"/>
        </p:nvSpPr>
        <p:spPr>
          <a:xfrm>
            <a:off x="7329725" y="970800"/>
            <a:ext cx="1262553" cy="1276833"/>
          </a:xfrm>
          <a:prstGeom prst="parallelogram">
            <a:avLst>
              <a:gd name="adj" fmla="val 45962"/>
            </a:avLst>
          </a:prstGeom>
          <a:solidFill>
            <a:schemeClr val="tx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15" name="평행 사변형 14"/>
          <p:cNvSpPr/>
          <p:nvPr userDrawn="1"/>
        </p:nvSpPr>
        <p:spPr>
          <a:xfrm>
            <a:off x="9221179" y="970799"/>
            <a:ext cx="1238476" cy="2247632"/>
          </a:xfrm>
          <a:prstGeom prst="parallelogram">
            <a:avLst>
              <a:gd name="adj" fmla="val 82283"/>
            </a:avLst>
          </a:prstGeom>
          <a:gradFill>
            <a:gsLst>
              <a:gs pos="2083">
                <a:schemeClr val="accent1">
                  <a:tint val="66000"/>
                  <a:satMod val="160000"/>
                  <a:alpha val="0"/>
                </a:schemeClr>
              </a:gs>
              <a:gs pos="52000">
                <a:schemeClr val="accent1">
                  <a:tint val="66000"/>
                  <a:satMod val="160000"/>
                  <a:alpha val="36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16" name="제목 1"/>
          <p:cNvSpPr>
            <a:spLocks noGrp="1"/>
          </p:cNvSpPr>
          <p:nvPr>
            <p:ph type="ctrTitle" hasCustomPrompt="1"/>
          </p:nvPr>
        </p:nvSpPr>
        <p:spPr>
          <a:xfrm>
            <a:off x="676549" y="886135"/>
            <a:ext cx="6489003" cy="2112235"/>
          </a:xfrm>
        </p:spPr>
        <p:txBody>
          <a:bodyPr>
            <a:normAutofit/>
          </a:bodyPr>
          <a:lstStyle>
            <a:lvl1pPr algn="l">
              <a:defRPr lang="ko-KR" altLang="en-US" sz="5867" b="1" i="0" kern="1200" spc="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defRPr>
            </a:lvl1pPr>
          </a:lstStyle>
          <a:p>
            <a:r>
              <a:rPr lang="en-US" altLang="ko-KR" dirty="0"/>
              <a:t>Title</a:t>
            </a:r>
            <a:endParaRPr lang="ko-KR" altLang="en-US" dirty="0"/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" y="6067328"/>
            <a:ext cx="3614259" cy="47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텍스트 개체 틀 2"/>
          <p:cNvSpPr>
            <a:spLocks noGrp="1"/>
          </p:cNvSpPr>
          <p:nvPr>
            <p:ph type="body" idx="14" hasCustomPrompt="1"/>
          </p:nvPr>
        </p:nvSpPr>
        <p:spPr>
          <a:xfrm>
            <a:off x="623392" y="4101075"/>
            <a:ext cx="4320480" cy="352768"/>
          </a:xfrm>
        </p:spPr>
        <p:txBody>
          <a:bodyPr anchor="t">
            <a:noAutofit/>
          </a:bodyPr>
          <a:lstStyle>
            <a:lvl1pPr marL="0" indent="0" algn="l" defTabSz="1219170" rtl="0" eaLnBrk="1" latinLnBrk="1" hangingPunct="1">
              <a:spcBef>
                <a:spcPct val="0"/>
              </a:spcBef>
              <a:buNone/>
              <a:defRPr lang="ko-KR" altLang="en-US" sz="2133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730552"/>
            <a:ext cx="1127448" cy="112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7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무제-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"/>
          <a:stretch/>
        </p:blipFill>
        <p:spPr bwMode="auto">
          <a:xfrm>
            <a:off x="335360" y="2"/>
            <a:ext cx="2893200" cy="410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4"/>
          <p:cNvSpPr/>
          <p:nvPr userDrawn="1"/>
        </p:nvSpPr>
        <p:spPr>
          <a:xfrm>
            <a:off x="335360" y="1"/>
            <a:ext cx="2893200" cy="4101075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0"/>
                </a:schemeClr>
              </a:gs>
              <a:gs pos="50000">
                <a:schemeClr val="tx2">
                  <a:lumMod val="60000"/>
                  <a:lumOff val="40000"/>
                  <a:alpha val="43000"/>
                </a:schemeClr>
              </a:gs>
              <a:gs pos="0">
                <a:schemeClr val="tx2">
                  <a:tint val="23500"/>
                  <a:satMod val="160000"/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5" name="矩形 4"/>
          <p:cNvSpPr/>
          <p:nvPr userDrawn="1"/>
        </p:nvSpPr>
        <p:spPr>
          <a:xfrm>
            <a:off x="335360" y="4197085"/>
            <a:ext cx="2893200" cy="384043"/>
          </a:xfrm>
          <a:prstGeom prst="rect">
            <a:avLst/>
          </a:prstGeom>
          <a:solidFill>
            <a:schemeClr val="accent1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6" name="矩形 4"/>
          <p:cNvSpPr/>
          <p:nvPr userDrawn="1"/>
        </p:nvSpPr>
        <p:spPr>
          <a:xfrm>
            <a:off x="338611" y="4712351"/>
            <a:ext cx="2889949" cy="192679"/>
          </a:xfrm>
          <a:prstGeom prst="rect">
            <a:avLst/>
          </a:prstGeom>
          <a:solidFill>
            <a:schemeClr val="accent1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7" name="직사각형 16"/>
          <p:cNvSpPr/>
          <p:nvPr userDrawn="1"/>
        </p:nvSpPr>
        <p:spPr>
          <a:xfrm>
            <a:off x="3630490" y="836712"/>
            <a:ext cx="195893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733" b="1" baseline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Contents</a:t>
            </a:r>
            <a:endParaRPr lang="ko-KR" altLang="en-US" sz="3733" b="1" baseline="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텍스트 개체 틀 2"/>
          <p:cNvSpPr>
            <a:spLocks noGrp="1"/>
          </p:cNvSpPr>
          <p:nvPr>
            <p:ph type="body" idx="15" hasCustomPrompt="1"/>
          </p:nvPr>
        </p:nvSpPr>
        <p:spPr>
          <a:xfrm>
            <a:off x="4175787" y="2048823"/>
            <a:ext cx="4320480" cy="352768"/>
          </a:xfrm>
        </p:spPr>
        <p:txBody>
          <a:bodyPr anchor="t">
            <a:noAutofit/>
          </a:bodyPr>
          <a:lstStyle>
            <a:lvl1pPr marL="0" indent="0" algn="l" defTabSz="1219170" rtl="0" eaLnBrk="1" latinLnBrk="1" hangingPunct="1">
              <a:spcBef>
                <a:spcPct val="0"/>
              </a:spcBef>
              <a:buNone/>
              <a:defRPr lang="ko-KR" altLang="en-US" sz="2133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1" name="텍스트 개체 틀 33"/>
          <p:cNvSpPr>
            <a:spLocks noGrp="1"/>
          </p:cNvSpPr>
          <p:nvPr>
            <p:ph type="body" sz="quarter" idx="13" hasCustomPrompt="1"/>
          </p:nvPr>
        </p:nvSpPr>
        <p:spPr>
          <a:xfrm>
            <a:off x="3787014" y="1597644"/>
            <a:ext cx="5085077" cy="480947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ko-KR" altLang="en-US" sz="2667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4" name="텍스트 개체 틀 2"/>
          <p:cNvSpPr>
            <a:spLocks noGrp="1"/>
          </p:cNvSpPr>
          <p:nvPr>
            <p:ph type="body" idx="16" hasCustomPrompt="1"/>
          </p:nvPr>
        </p:nvSpPr>
        <p:spPr>
          <a:xfrm>
            <a:off x="4175787" y="3338995"/>
            <a:ext cx="4320480" cy="352768"/>
          </a:xfrm>
        </p:spPr>
        <p:txBody>
          <a:bodyPr anchor="t">
            <a:noAutofit/>
          </a:bodyPr>
          <a:lstStyle>
            <a:lvl1pPr marL="0" indent="0" algn="l" defTabSz="1219170" rtl="0" eaLnBrk="1" latinLnBrk="1" hangingPunct="1">
              <a:spcBef>
                <a:spcPct val="0"/>
              </a:spcBef>
              <a:buNone/>
              <a:defRPr lang="ko-KR" altLang="en-US" sz="2133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5" name="텍스트 개체 틀 33"/>
          <p:cNvSpPr>
            <a:spLocks noGrp="1"/>
          </p:cNvSpPr>
          <p:nvPr>
            <p:ph type="body" sz="quarter" idx="17" hasCustomPrompt="1"/>
          </p:nvPr>
        </p:nvSpPr>
        <p:spPr>
          <a:xfrm>
            <a:off x="3787014" y="2887816"/>
            <a:ext cx="5085077" cy="480947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ko-KR" altLang="en-US" sz="2667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6" name="텍스트 개체 틀 2"/>
          <p:cNvSpPr>
            <a:spLocks noGrp="1"/>
          </p:cNvSpPr>
          <p:nvPr>
            <p:ph type="body" idx="18" hasCustomPrompt="1"/>
          </p:nvPr>
        </p:nvSpPr>
        <p:spPr>
          <a:xfrm>
            <a:off x="4175787" y="4629167"/>
            <a:ext cx="4320480" cy="352768"/>
          </a:xfrm>
        </p:spPr>
        <p:txBody>
          <a:bodyPr anchor="t">
            <a:noAutofit/>
          </a:bodyPr>
          <a:lstStyle>
            <a:lvl1pPr marL="0" indent="0" algn="l" defTabSz="1219170" rtl="0" eaLnBrk="1" latinLnBrk="1" hangingPunct="1">
              <a:spcBef>
                <a:spcPct val="0"/>
              </a:spcBef>
              <a:buNone/>
              <a:defRPr lang="ko-KR" altLang="en-US" sz="2133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7" name="텍스트 개체 틀 33"/>
          <p:cNvSpPr>
            <a:spLocks noGrp="1"/>
          </p:cNvSpPr>
          <p:nvPr>
            <p:ph type="body" sz="quarter" idx="19" hasCustomPrompt="1"/>
          </p:nvPr>
        </p:nvSpPr>
        <p:spPr>
          <a:xfrm>
            <a:off x="3787014" y="4177988"/>
            <a:ext cx="5085077" cy="480947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ko-KR" altLang="en-US" sz="2667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8" name="텍스트 개체 틀 2"/>
          <p:cNvSpPr>
            <a:spLocks noGrp="1"/>
          </p:cNvSpPr>
          <p:nvPr>
            <p:ph type="body" idx="20" hasCustomPrompt="1"/>
          </p:nvPr>
        </p:nvSpPr>
        <p:spPr>
          <a:xfrm>
            <a:off x="4175787" y="5919339"/>
            <a:ext cx="4320480" cy="352768"/>
          </a:xfrm>
        </p:spPr>
        <p:txBody>
          <a:bodyPr anchor="t">
            <a:noAutofit/>
          </a:bodyPr>
          <a:lstStyle>
            <a:lvl1pPr marL="0" indent="0" algn="l" defTabSz="1219170" rtl="0" eaLnBrk="1" latinLnBrk="1" hangingPunct="1">
              <a:spcBef>
                <a:spcPct val="0"/>
              </a:spcBef>
              <a:buNone/>
              <a:defRPr lang="ko-KR" altLang="en-US" sz="2133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9" name="텍스트 개체 틀 33"/>
          <p:cNvSpPr>
            <a:spLocks noGrp="1"/>
          </p:cNvSpPr>
          <p:nvPr>
            <p:ph type="body" sz="quarter" idx="21" hasCustomPrompt="1"/>
          </p:nvPr>
        </p:nvSpPr>
        <p:spPr>
          <a:xfrm>
            <a:off x="3787014" y="5468160"/>
            <a:ext cx="5085077" cy="480947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ko-KR" altLang="en-US" sz="2667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551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무제-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0" y="1"/>
            <a:ext cx="12238959" cy="689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평행 사변형 6"/>
          <p:cNvSpPr/>
          <p:nvPr userDrawn="1"/>
        </p:nvSpPr>
        <p:spPr>
          <a:xfrm>
            <a:off x="239350" y="-1"/>
            <a:ext cx="11016885" cy="5445224"/>
          </a:xfrm>
          <a:prstGeom prst="parallelogram">
            <a:avLst>
              <a:gd name="adj" fmla="val 23523"/>
            </a:avLst>
          </a:prstGeom>
          <a:gradFill>
            <a:gsLst>
              <a:gs pos="0">
                <a:schemeClr val="bg1"/>
              </a:gs>
              <a:gs pos="42000">
                <a:srgbClr val="FFFFFF"/>
              </a:gs>
              <a:gs pos="97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5" name="텍스트 개체 틀 33"/>
          <p:cNvSpPr>
            <a:spLocks noGrp="1"/>
          </p:cNvSpPr>
          <p:nvPr>
            <p:ph type="body" sz="quarter" idx="13" hasCustomPrompt="1"/>
          </p:nvPr>
        </p:nvSpPr>
        <p:spPr>
          <a:xfrm>
            <a:off x="1202126" y="1211627"/>
            <a:ext cx="9793087" cy="116125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lang="ko-KR" altLang="en-US" sz="5333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/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dirty="0"/>
              <a:t>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340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155755" y="-1"/>
            <a:ext cx="11107484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8" name="타원 7"/>
          <p:cNvSpPr/>
          <p:nvPr userDrawn="1"/>
        </p:nvSpPr>
        <p:spPr>
          <a:xfrm>
            <a:off x="10825887" y="-1"/>
            <a:ext cx="742723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9" name="직사각형 8"/>
          <p:cNvSpPr/>
          <p:nvPr userDrawn="1"/>
        </p:nvSpPr>
        <p:spPr>
          <a:xfrm>
            <a:off x="4" y="-1"/>
            <a:ext cx="17212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15" name="矩形 84"/>
          <p:cNvSpPr/>
          <p:nvPr userDrawn="1"/>
        </p:nvSpPr>
        <p:spPr>
          <a:xfrm flipH="1">
            <a:off x="2" y="6596410"/>
            <a:ext cx="12191996" cy="2889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191308" y="2"/>
            <a:ext cx="10897249" cy="656029"/>
          </a:xfrm>
        </p:spPr>
        <p:txBody>
          <a:bodyPr>
            <a:noAutofit/>
          </a:bodyPr>
          <a:lstStyle>
            <a:lvl1pPr algn="l">
              <a:defRPr lang="ko-KR" altLang="en-US" sz="32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defRPr>
            </a:lvl1pPr>
          </a:lstStyle>
          <a:p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18" name="내용 개체 틀 2"/>
          <p:cNvSpPr>
            <a:spLocks noGrp="1"/>
          </p:cNvSpPr>
          <p:nvPr>
            <p:ph idx="1" hasCustomPrompt="1"/>
          </p:nvPr>
        </p:nvSpPr>
        <p:spPr>
          <a:xfrm>
            <a:off x="499797" y="1394068"/>
            <a:ext cx="10972800" cy="4853109"/>
          </a:xfrm>
        </p:spPr>
        <p:txBody>
          <a:bodyPr>
            <a:normAutofit/>
          </a:bodyPr>
          <a:lstStyle>
            <a:lvl1pPr marL="237061" indent="-237061" algn="l" defTabSz="1219170" rtl="0" eaLnBrk="1" latinLnBrk="0" hangingPunct="1">
              <a:lnSpc>
                <a:spcPct val="150000"/>
              </a:lnSpc>
              <a:spcAft>
                <a:spcPts val="267"/>
              </a:spcAft>
              <a:buFont typeface="Wingdings" panose="05000000000000000000" pitchFamily="2" charset="2"/>
              <a:buChar char="v"/>
              <a:defRPr lang="ko-KR" altLang="en-US" sz="2000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defRPr>
            </a:lvl1pPr>
            <a:lvl2pPr marL="452438" indent="-187325">
              <a:lnSpc>
                <a:spcPct val="150000"/>
              </a:lnSpc>
              <a:buFont typeface="맑은 고딕" panose="020B0503020000020004" pitchFamily="50" charset="-127"/>
              <a:buChar char="-"/>
              <a:defRPr lang="ko-KR" altLang="en-US" sz="1800" kern="1200" spc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defRPr>
            </a:lvl2pPr>
            <a:lvl3pPr marL="628650" indent="-176213">
              <a:lnSpc>
                <a:spcPct val="150000"/>
              </a:lnSpc>
              <a:buFont typeface="Wingdings" panose="05000000000000000000" pitchFamily="2" charset="2"/>
              <a:buChar char="§"/>
              <a:defRPr lang="ko-KR" altLang="en-US" sz="1600" kern="1200" spc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defRPr>
            </a:lvl3pPr>
            <a:lvl4pPr marL="892175" marR="0" indent="-263525" algn="l" defTabSz="121917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 kern="1200" spc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defRPr>
            </a:lvl4pPr>
            <a:lvl5pPr>
              <a:defRPr lang="ko-KR" altLang="en-US" sz="2133" kern="120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 Contents</a:t>
            </a:r>
          </a:p>
          <a:p>
            <a:pPr lvl="1"/>
            <a:r>
              <a:rPr lang="en-US" altLang="ko-KR" dirty="0"/>
              <a:t>Contents</a:t>
            </a:r>
          </a:p>
          <a:p>
            <a:pPr lvl="2"/>
            <a:r>
              <a:rPr lang="en-US" altLang="ko-KR" dirty="0"/>
              <a:t>Contents</a:t>
            </a:r>
          </a:p>
          <a:p>
            <a:pPr marL="892175" marR="0" lvl="3" indent="-177800" algn="l" defTabSz="121917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Contents</a:t>
            </a:r>
          </a:p>
          <a:p>
            <a:pPr lvl="3"/>
            <a:endParaRPr lang="ko-KR" altLang="en-US" dirty="0"/>
          </a:p>
        </p:txBody>
      </p:sp>
      <p:sp>
        <p:nvSpPr>
          <p:cNvPr id="19" name="텍스트 개체 틀 33"/>
          <p:cNvSpPr>
            <a:spLocks noGrp="1"/>
          </p:cNvSpPr>
          <p:nvPr>
            <p:ph type="body" sz="quarter" idx="13" hasCustomPrompt="1"/>
          </p:nvPr>
        </p:nvSpPr>
        <p:spPr>
          <a:xfrm>
            <a:off x="431371" y="880147"/>
            <a:ext cx="5085077" cy="480947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ko-KR" altLang="en-US" sz="2400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  <p:pic>
        <p:nvPicPr>
          <p:cNvPr id="20" name="Picture 2" descr="C:\Users\USER\Desktop\새로고_국가기상위성센터영문_화이트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" t="-18948" r="-1"/>
          <a:stretch/>
        </p:blipFill>
        <p:spPr bwMode="auto">
          <a:xfrm>
            <a:off x="5020179" y="6614104"/>
            <a:ext cx="2151640" cy="21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5"/>
          <p:cNvSpPr/>
          <p:nvPr userDrawn="1"/>
        </p:nvSpPr>
        <p:spPr>
          <a:xfrm>
            <a:off x="11394831" y="6507735"/>
            <a:ext cx="799316" cy="114501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22" name="矩形 86"/>
          <p:cNvSpPr/>
          <p:nvPr userDrawn="1"/>
        </p:nvSpPr>
        <p:spPr>
          <a:xfrm>
            <a:off x="11472596" y="6507733"/>
            <a:ext cx="721552" cy="377651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23" name="직사각형 22"/>
          <p:cNvSpPr/>
          <p:nvPr userDrawn="1"/>
        </p:nvSpPr>
        <p:spPr>
          <a:xfrm>
            <a:off x="11472597" y="6507733"/>
            <a:ext cx="719401" cy="377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E2DE9BDF-71CA-4E60-8269-1545F40B963E}" type="slidenum">
              <a:rPr lang="en-US" altLang="ko-KR" sz="1600" b="0" smtClean="0">
                <a:latin typeface="Calibri" pitchFamily="34" charset="0"/>
              </a:rPr>
              <a:t>‹#›</a:t>
            </a:fld>
            <a:endParaRPr lang="ko-KR" altLang="en-US" sz="1867" b="0" dirty="0">
              <a:latin typeface="Calibri" pitchFamily="34" charset="0"/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459" y="20295"/>
            <a:ext cx="797167" cy="7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4528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무제-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250" y="1"/>
            <a:ext cx="908675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 userDrawn="1"/>
        </p:nvSpPr>
        <p:spPr>
          <a:xfrm>
            <a:off x="4175787" y="3068960"/>
            <a:ext cx="8016213" cy="3816424"/>
          </a:xfrm>
          <a:prstGeom prst="rect">
            <a:avLst/>
          </a:prstGeom>
          <a:gradFill>
            <a:gsLst>
              <a:gs pos="49000">
                <a:srgbClr val="7030A0">
                  <a:alpha val="26000"/>
                </a:srgbClr>
              </a:gs>
              <a:gs pos="100000">
                <a:schemeClr val="tx2">
                  <a:alpha val="49000"/>
                </a:schemeClr>
              </a:gs>
              <a:gs pos="2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grpSp>
        <p:nvGrpSpPr>
          <p:cNvPr id="5" name="그룹 4"/>
          <p:cNvGrpSpPr/>
          <p:nvPr userDrawn="1"/>
        </p:nvGrpSpPr>
        <p:grpSpPr>
          <a:xfrm>
            <a:off x="2" y="-30409"/>
            <a:ext cx="8592276" cy="6915793"/>
            <a:chOff x="0" y="-30409"/>
            <a:chExt cx="5937111" cy="6915793"/>
          </a:xfrm>
        </p:grpSpPr>
        <p:sp>
          <p:nvSpPr>
            <p:cNvPr id="3" name="평행 사변형 2"/>
            <p:cNvSpPr/>
            <p:nvPr userDrawn="1"/>
          </p:nvSpPr>
          <p:spPr>
            <a:xfrm>
              <a:off x="1005071" y="-30409"/>
              <a:ext cx="4932040" cy="6915793"/>
            </a:xfrm>
            <a:prstGeom prst="parallelogram">
              <a:avLst>
                <a:gd name="adj" fmla="val 471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4" name="직사각형 3"/>
            <p:cNvSpPr/>
            <p:nvPr userDrawn="1"/>
          </p:nvSpPr>
          <p:spPr>
            <a:xfrm>
              <a:off x="0" y="-30409"/>
              <a:ext cx="3419872" cy="6915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</p:grpSp>
      <p:sp>
        <p:nvSpPr>
          <p:cNvPr id="7" name="평행 사변형 6"/>
          <p:cNvSpPr/>
          <p:nvPr userDrawn="1"/>
        </p:nvSpPr>
        <p:spPr>
          <a:xfrm>
            <a:off x="5023415" y="4455885"/>
            <a:ext cx="1711212" cy="2429499"/>
          </a:xfrm>
          <a:prstGeom prst="parallelogram">
            <a:avLst>
              <a:gd name="adj" fmla="val 64929"/>
            </a:avLst>
          </a:pr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21" name="평행 사변형 20"/>
          <p:cNvSpPr/>
          <p:nvPr userDrawn="1"/>
        </p:nvSpPr>
        <p:spPr>
          <a:xfrm>
            <a:off x="7415808" y="0"/>
            <a:ext cx="1536171" cy="1499419"/>
          </a:xfrm>
          <a:prstGeom prst="parallelogram">
            <a:avLst>
              <a:gd name="adj" fmla="val 45962"/>
            </a:avLst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22" name="평행 사변형 21"/>
          <p:cNvSpPr/>
          <p:nvPr userDrawn="1"/>
        </p:nvSpPr>
        <p:spPr>
          <a:xfrm>
            <a:off x="10459655" y="0"/>
            <a:ext cx="1238476" cy="2247632"/>
          </a:xfrm>
          <a:prstGeom prst="parallelogram">
            <a:avLst>
              <a:gd name="adj" fmla="val 82283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23" name="평행 사변형 22"/>
          <p:cNvSpPr/>
          <p:nvPr userDrawn="1"/>
        </p:nvSpPr>
        <p:spPr>
          <a:xfrm>
            <a:off x="7329725" y="970800"/>
            <a:ext cx="1262553" cy="1276833"/>
          </a:xfrm>
          <a:prstGeom prst="parallelogram">
            <a:avLst>
              <a:gd name="adj" fmla="val 45962"/>
            </a:avLst>
          </a:prstGeom>
          <a:solidFill>
            <a:schemeClr val="tx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15" name="평행 사변형 14"/>
          <p:cNvSpPr/>
          <p:nvPr userDrawn="1"/>
        </p:nvSpPr>
        <p:spPr>
          <a:xfrm>
            <a:off x="9221179" y="970799"/>
            <a:ext cx="1238476" cy="2247632"/>
          </a:xfrm>
          <a:prstGeom prst="parallelogram">
            <a:avLst>
              <a:gd name="adj" fmla="val 82283"/>
            </a:avLst>
          </a:prstGeom>
          <a:gradFill>
            <a:gsLst>
              <a:gs pos="2083">
                <a:schemeClr val="accent1">
                  <a:tint val="66000"/>
                  <a:satMod val="160000"/>
                  <a:alpha val="0"/>
                </a:schemeClr>
              </a:gs>
              <a:gs pos="52000">
                <a:schemeClr val="accent1">
                  <a:tint val="66000"/>
                  <a:satMod val="160000"/>
                  <a:alpha val="36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" y="6067328"/>
            <a:ext cx="3614259" cy="47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645969" y="4741847"/>
            <a:ext cx="450796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6400" b="1" i="0" kern="1200" spc="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감사합니다</a:t>
            </a:r>
            <a:r>
              <a:rPr lang="en-US" altLang="ko-KR" sz="6400" b="1" i="0" kern="1200" spc="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.</a:t>
            </a:r>
            <a:endParaRPr lang="ko-KR" altLang="en-US" sz="6400" b="1" i="0" kern="1200" spc="0" baseline="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/>
              </a:solidFill>
              <a:latin typeface="Calibri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730552"/>
            <a:ext cx="1127448" cy="112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3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464D4-B32B-4A51-9594-4142DA973DAE}" type="datetimeFigureOut">
              <a:rPr lang="ko-KR" altLang="en-US" smtClean="0"/>
              <a:t>2023-04-25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D124-8283-4C8F-A8D2-E075402C10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40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7" r:id="rId3"/>
    <p:sldLayoutId id="2147483650" r:id="rId4"/>
    <p:sldLayoutId id="2147483661" r:id="rId5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image" Target="../media/image14.jfif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35360" y="763799"/>
            <a:ext cx="7344816" cy="2809217"/>
          </a:xfrm>
        </p:spPr>
        <p:txBody>
          <a:bodyPr>
            <a:noAutofit/>
          </a:bodyPr>
          <a:lstStyle/>
          <a:p>
            <a:r>
              <a:rPr lang="en-US" altLang="ko-KR" sz="4000" dirty="0"/>
              <a:t>Greenhouse Gases Validation and Monitoring over the East Asia by Satellite-based Observation</a:t>
            </a:r>
            <a:endParaRPr lang="ko-KR" altLang="en-US" sz="4000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4"/>
          </p:nvPr>
        </p:nvSpPr>
        <p:spPr>
          <a:xfrm>
            <a:off x="263352" y="3933056"/>
            <a:ext cx="7128792" cy="1872208"/>
          </a:xfrm>
        </p:spPr>
        <p:txBody>
          <a:bodyPr/>
          <a:lstStyle/>
          <a:p>
            <a:pPr algn="ctr" fontAlgn="base"/>
            <a:r>
              <a:rPr lang="en-US" altLang="ko-KR" sz="2000" b="1" u="sng" dirty="0"/>
              <a:t>Byung-</a:t>
            </a:r>
            <a:r>
              <a:rPr lang="en-US" altLang="ko-KR" sz="2000" b="1" u="sng" dirty="0" err="1"/>
              <a:t>il</a:t>
            </a:r>
            <a:r>
              <a:rPr lang="en-US" altLang="ko-KR" sz="2000" b="1" u="sng" dirty="0"/>
              <a:t> Lee</a:t>
            </a:r>
            <a:r>
              <a:rPr lang="en-US" altLang="ko-KR" sz="2000" dirty="0"/>
              <a:t>, Eunha Sohn, Junhyung Heo, Youngsuk Oh, Sangwon Joo, Junyeob Choi, Hyein Park, </a:t>
            </a:r>
            <a:r>
              <a:rPr lang="en-US" altLang="ko-KR" sz="2000" dirty="0" err="1"/>
              <a:t>Myunghee</a:t>
            </a:r>
            <a:r>
              <a:rPr lang="en-US" altLang="ko-KR" sz="2000" dirty="0"/>
              <a:t> Lee, </a:t>
            </a:r>
            <a:r>
              <a:rPr lang="en-US" altLang="ko-KR" sz="2000" dirty="0" err="1"/>
              <a:t>Yoonjae</a:t>
            </a:r>
            <a:r>
              <a:rPr lang="en-US" altLang="ko-KR" sz="2000" dirty="0"/>
              <a:t> Kim</a:t>
            </a:r>
          </a:p>
          <a:p>
            <a:pPr algn="ctr" fontAlgn="base"/>
            <a:endParaRPr lang="en-US" altLang="ko-KR" sz="2000" dirty="0"/>
          </a:p>
          <a:p>
            <a:pPr algn="ctr" fontAlgn="base"/>
            <a:r>
              <a:rPr lang="en-US" altLang="ko-KR" sz="2000" dirty="0"/>
              <a:t>bilee01@korea.kr</a:t>
            </a:r>
          </a:p>
          <a:p>
            <a:pPr algn="ctr" fontAlgn="base"/>
            <a:r>
              <a:rPr lang="en-US" altLang="ko-KR" sz="2000" dirty="0"/>
              <a:t>April 26, 2023, NMSC/KMA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D62C6519-47B8-4952-8BAE-8AF89B7FE97F}"/>
              </a:ext>
            </a:extLst>
          </p:cNvPr>
          <p:cNvSpPr txBox="1">
            <a:spLocks/>
          </p:cNvSpPr>
          <p:nvPr/>
        </p:nvSpPr>
        <p:spPr>
          <a:xfrm>
            <a:off x="119336" y="189425"/>
            <a:ext cx="3816423" cy="359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1219170" rtl="0" eaLnBrk="1" latinLnBrk="1" hangingPunct="1">
              <a:spcBef>
                <a:spcPct val="0"/>
              </a:spcBef>
              <a:buFont typeface="Arial"/>
              <a:buNone/>
              <a:defRPr lang="ko-KR" altLang="en-US" sz="2133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defRPr>
            </a:lvl1pPr>
            <a:lvl2pPr marL="609585" indent="0" algn="l" defTabSz="1219170" rtl="0" eaLnBrk="1" latinLnBrk="1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1" hangingPunct="1">
              <a:spcBef>
                <a:spcPct val="20000"/>
              </a:spcBef>
              <a:buFont typeface="Arial"/>
              <a:buNone/>
              <a:defRPr sz="21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1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1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1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1219170" rtl="0" eaLnBrk="1" latinLnBrk="1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1219170" rtl="0" eaLnBrk="1" latinLnBrk="1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1219170" rtl="0" eaLnBrk="1" latinLnBrk="1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dirty="0">
                <a:solidFill>
                  <a:srgbClr val="002060"/>
                </a:solidFill>
              </a:rPr>
              <a:t>EGU </a:t>
            </a:r>
            <a:r>
              <a:rPr lang="en-US" altLang="ko-KR" sz="2000" dirty="0" smtClean="0">
                <a:solidFill>
                  <a:srgbClr val="002060"/>
                </a:solidFill>
              </a:rPr>
              <a:t>2023-11281(AS3.17 PICO 5.7)</a:t>
            </a:r>
            <a:endParaRPr lang="ko-KR" alt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94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Validation of satellite-based GHGs</a:t>
            </a:r>
            <a:endParaRPr lang="ko-KR" altLang="en-US" dirty="0"/>
          </a:p>
        </p:txBody>
      </p:sp>
      <p:graphicFrame>
        <p:nvGraphicFramePr>
          <p:cNvPr id="5" name="내용 개체 틀 4">
            <a:extLst>
              <a:ext uri="{FF2B5EF4-FFF2-40B4-BE49-F238E27FC236}">
                <a16:creationId xmlns:a16="http://schemas.microsoft.com/office/drawing/2014/main" id="{927F04C1-4919-4DF3-BFCA-955488349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7256906"/>
              </p:ext>
            </p:extLst>
          </p:nvPr>
        </p:nvGraphicFramePr>
        <p:xfrm>
          <a:off x="741747" y="1374836"/>
          <a:ext cx="10708506" cy="5515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834">
                  <a:extLst>
                    <a:ext uri="{9D8B030D-6E8A-4147-A177-3AD203B41FA5}">
                      <a16:colId xmlns:a16="http://schemas.microsoft.com/office/drawing/2014/main" val="875311149"/>
                    </a:ext>
                  </a:extLst>
                </a:gridCol>
                <a:gridCol w="1189834">
                  <a:extLst>
                    <a:ext uri="{9D8B030D-6E8A-4147-A177-3AD203B41FA5}">
                      <a16:colId xmlns:a16="http://schemas.microsoft.com/office/drawing/2014/main" val="3919031260"/>
                    </a:ext>
                  </a:extLst>
                </a:gridCol>
                <a:gridCol w="1189834">
                  <a:extLst>
                    <a:ext uri="{9D8B030D-6E8A-4147-A177-3AD203B41FA5}">
                      <a16:colId xmlns:a16="http://schemas.microsoft.com/office/drawing/2014/main" val="1658979943"/>
                    </a:ext>
                  </a:extLst>
                </a:gridCol>
                <a:gridCol w="1189834">
                  <a:extLst>
                    <a:ext uri="{9D8B030D-6E8A-4147-A177-3AD203B41FA5}">
                      <a16:colId xmlns:a16="http://schemas.microsoft.com/office/drawing/2014/main" val="634256555"/>
                    </a:ext>
                  </a:extLst>
                </a:gridCol>
                <a:gridCol w="1189834">
                  <a:extLst>
                    <a:ext uri="{9D8B030D-6E8A-4147-A177-3AD203B41FA5}">
                      <a16:colId xmlns:a16="http://schemas.microsoft.com/office/drawing/2014/main" val="16106363"/>
                    </a:ext>
                  </a:extLst>
                </a:gridCol>
                <a:gridCol w="1189834">
                  <a:extLst>
                    <a:ext uri="{9D8B030D-6E8A-4147-A177-3AD203B41FA5}">
                      <a16:colId xmlns:a16="http://schemas.microsoft.com/office/drawing/2014/main" val="2976595346"/>
                    </a:ext>
                  </a:extLst>
                </a:gridCol>
                <a:gridCol w="1189834">
                  <a:extLst>
                    <a:ext uri="{9D8B030D-6E8A-4147-A177-3AD203B41FA5}">
                      <a16:colId xmlns:a16="http://schemas.microsoft.com/office/drawing/2014/main" val="4289819340"/>
                    </a:ext>
                  </a:extLst>
                </a:gridCol>
                <a:gridCol w="1189834">
                  <a:extLst>
                    <a:ext uri="{9D8B030D-6E8A-4147-A177-3AD203B41FA5}">
                      <a16:colId xmlns:a16="http://schemas.microsoft.com/office/drawing/2014/main" val="3056418240"/>
                    </a:ext>
                  </a:extLst>
                </a:gridCol>
                <a:gridCol w="1189834">
                  <a:extLst>
                    <a:ext uri="{9D8B030D-6E8A-4147-A177-3AD203B41FA5}">
                      <a16:colId xmlns:a16="http://schemas.microsoft.com/office/drawing/2014/main" val="4042282958"/>
                    </a:ext>
                  </a:extLst>
                </a:gridCol>
              </a:tblGrid>
              <a:tr h="351107"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300" b="1" kern="0" spc="-80" dirty="0">
                          <a:effectLst/>
                        </a:rPr>
                        <a:t>OCO2 vs. GAW</a:t>
                      </a:r>
                      <a:endParaRPr lang="en-US" sz="13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300" b="1" kern="0" spc="-80" dirty="0">
                          <a:effectLst/>
                        </a:rPr>
                        <a:t>GOSAT vs. GAW</a:t>
                      </a:r>
                      <a:endParaRPr lang="en-US" sz="13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168539"/>
                  </a:ext>
                </a:extLst>
              </a:tr>
              <a:tr h="351107">
                <a:tc>
                  <a:txBody>
                    <a:bodyPr/>
                    <a:lstStyle/>
                    <a:p>
                      <a:endParaRPr lang="ko-KR" altLang="en-US" sz="1400" b="1" kern="0" spc="-8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spc="-8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ko-KR" altLang="en-US" sz="1400" b="1" kern="0" spc="-8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RMSD</a:t>
                      </a: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BIAS</a:t>
                      </a: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Corr</a:t>
                      </a:r>
                      <a:endParaRPr lang="en-US" sz="1400" b="1" kern="0" spc="-8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RMSD</a:t>
                      </a: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BIAS</a:t>
                      </a: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Corr</a:t>
                      </a:r>
                      <a:endParaRPr lang="en-US" sz="1400" b="1" kern="0" spc="-8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813" marR="49813" marT="13772" marB="13772" anchor="ctr"/>
                </a:tc>
                <a:extLst>
                  <a:ext uri="{0D108BD9-81ED-4DB2-BD59-A6C34878D82A}">
                    <a16:rowId xmlns:a16="http://schemas.microsoft.com/office/drawing/2014/main" val="3447060655"/>
                  </a:ext>
                </a:extLst>
              </a:tr>
              <a:tr h="351107"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effectLst/>
                        </a:rPr>
                        <a:t>2.50deg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368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10.304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-9.024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0.774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429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10.069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-8.779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0.769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1800491"/>
                  </a:ext>
                </a:extLst>
              </a:tr>
              <a:tr h="351107"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effectLst/>
                        </a:rPr>
                        <a:t>2.00deg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273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10.845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-9.348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0.721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416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10.116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-8.8.8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0.751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6797154"/>
                  </a:ext>
                </a:extLst>
              </a:tr>
              <a:tr h="351107"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effectLst/>
                        </a:rPr>
                        <a:t>1.50deg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214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10.072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-8.704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0.770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305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9.959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-8.557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0.750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576817"/>
                  </a:ext>
                </a:extLst>
              </a:tr>
              <a:tr h="351107"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effectLst/>
                        </a:rPr>
                        <a:t>1.00deg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126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9.515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-8.167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0.785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229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9.778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-8.306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0.756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4314242"/>
                  </a:ext>
                </a:extLst>
              </a:tr>
              <a:tr h="351107"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effectLst/>
                        </a:rPr>
                        <a:t>0.50deg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36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10.303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-9.095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0.703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192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9.537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-8.100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0.741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95988"/>
                  </a:ext>
                </a:extLst>
              </a:tr>
              <a:tr h="351107"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effectLst/>
                        </a:rPr>
                        <a:t>0.25deg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11.372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-10.121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0.598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112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9.245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-8.094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0.759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1176805"/>
                  </a:ext>
                </a:extLst>
              </a:tr>
              <a:tr h="351107"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endParaRPr lang="ko-KR" altLang="en-US" sz="1400" b="1" kern="0" spc="-8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6061848"/>
                  </a:ext>
                </a:extLst>
              </a:tr>
              <a:tr h="351107"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effectLst/>
                        </a:rPr>
                        <a:t>2.50deg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44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2.368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0.129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0.936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55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2.210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0.503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0.946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478261"/>
                  </a:ext>
                </a:extLst>
              </a:tr>
              <a:tr h="351107"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effectLst/>
                        </a:rPr>
                        <a:t>2.00deg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40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2.127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0.113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0.948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55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2.242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0.550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0.945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1006364"/>
                  </a:ext>
                </a:extLst>
              </a:tr>
              <a:tr h="351107"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effectLst/>
                        </a:rPr>
                        <a:t>1.50deg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28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1.867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0.090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0.948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40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1.960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0.729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0.961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29994"/>
                  </a:ext>
                </a:extLst>
              </a:tr>
              <a:tr h="351107"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effectLst/>
                        </a:rPr>
                        <a:t>1.00deg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16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2.118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-0.286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0.917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2.358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1.149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0.947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3766600"/>
                  </a:ext>
                </a:extLst>
              </a:tr>
              <a:tr h="182206"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effectLst/>
                        </a:rPr>
                        <a:t>0.50deg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9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2.052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0.238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0.943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2.401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1.311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0.947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503691"/>
                  </a:ext>
                </a:extLst>
              </a:tr>
              <a:tr h="182206">
                <a:tc>
                  <a:txBody>
                    <a:bodyPr/>
                    <a:lstStyle/>
                    <a:p>
                      <a:pPr marL="1019810" marR="0" indent="-10198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7620" algn="l"/>
                        </a:tabLst>
                      </a:pPr>
                      <a:r>
                        <a:rPr lang="en-US" sz="1400" b="1" kern="0" spc="-80" dirty="0">
                          <a:effectLst/>
                        </a:rPr>
                        <a:t>0.25deg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813" marR="49813" marT="13772" marB="137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6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2.931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-0.366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0.8559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1.594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-0.058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0.972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2562757"/>
                  </a:ext>
                </a:extLst>
              </a:tr>
            </a:tbl>
          </a:graphicData>
        </a:graphic>
      </p:graphicFrame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431371" y="880147"/>
            <a:ext cx="8112901" cy="480947"/>
          </a:xfrm>
        </p:spPr>
        <p:txBody>
          <a:bodyPr/>
          <a:lstStyle/>
          <a:p>
            <a:r>
              <a:rPr lang="en-US" altLang="ko-KR" dirty="0"/>
              <a:t>Comparison with GAW(in situ) and TCCON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9256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Spatial and temporal distribution of Greenhouse Gas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9796" y="1394068"/>
            <a:ext cx="11356285" cy="48531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2009~2022 Spring East Asia CO2, CH4 Concentration Change (GOSAT/TANSO-FTS)</a:t>
            </a:r>
          </a:p>
          <a:p>
            <a:pPr>
              <a:lnSpc>
                <a:spcPct val="100000"/>
              </a:lnSpc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Daily data(10km * 10km) </a:t>
            </a: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</a:t>
            </a: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Season(Spring, </a:t>
            </a:r>
            <a:r>
              <a:rPr lang="en-US" altLang="ko-K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March~May</a:t>
            </a: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Average (100km* 100km) </a:t>
            </a:r>
          </a:p>
          <a:p>
            <a:pPr>
              <a:lnSpc>
                <a:spcPct val="100000"/>
              </a:lnSpc>
            </a:pPr>
            <a:endParaRPr lang="en-US" altLang="ko-K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431371" y="880147"/>
            <a:ext cx="11137237" cy="480947"/>
          </a:xfrm>
        </p:spPr>
        <p:txBody>
          <a:bodyPr/>
          <a:lstStyle/>
          <a:p>
            <a:r>
              <a:rPr lang="en-US" altLang="ko-KR" dirty="0"/>
              <a:t>Spatial distribution and variability of GHGs by GOSAT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71" y="2595090"/>
            <a:ext cx="4696210" cy="4167886"/>
          </a:xfrm>
          <a:prstGeom prst="rect">
            <a:avLst/>
          </a:prstGeom>
        </p:spPr>
      </p:pic>
      <p:pic>
        <p:nvPicPr>
          <p:cNvPr id="6" name="내용 개체 틀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09" y="2595090"/>
            <a:ext cx="4696210" cy="4167886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0985343" y="5301208"/>
            <a:ext cx="1015313" cy="1323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33" dirty="0"/>
              <a:t>Raw data: https://data2.gosat.nies.go.jp/index_en.html</a:t>
            </a:r>
            <a:endParaRPr lang="ko-KR" altLang="en-US" sz="1333" dirty="0"/>
          </a:p>
        </p:txBody>
      </p:sp>
      <p:sp>
        <p:nvSpPr>
          <p:cNvPr id="9" name="직사각형 8"/>
          <p:cNvSpPr/>
          <p:nvPr/>
        </p:nvSpPr>
        <p:spPr>
          <a:xfrm>
            <a:off x="2010114" y="2174526"/>
            <a:ext cx="3407652" cy="4205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ko-KR" sz="2133" b="1" dirty="0">
                <a:solidFill>
                  <a:srgbClr val="0000FF"/>
                </a:solidFill>
              </a:rPr>
              <a:t>CO2 </a:t>
            </a:r>
            <a:r>
              <a:rPr lang="en-US" altLang="ko-KR" sz="1867" b="1" dirty="0">
                <a:solidFill>
                  <a:srgbClr val="0000FF"/>
                </a:solidFill>
              </a:rPr>
              <a:t>(393ppm </a:t>
            </a:r>
            <a:r>
              <a:rPr lang="en-US" altLang="ko-KR" sz="1867" b="1" dirty="0">
                <a:solidFill>
                  <a:srgbClr val="0000FF"/>
                </a:solidFill>
                <a:sym typeface="Wingdings" panose="05000000000000000000" pitchFamily="2" charset="2"/>
              </a:rPr>
              <a:t></a:t>
            </a:r>
            <a:r>
              <a:rPr lang="en-US" altLang="ko-KR" sz="1867" b="1" dirty="0">
                <a:solidFill>
                  <a:srgbClr val="0000FF"/>
                </a:solidFill>
              </a:rPr>
              <a:t> 422ppm)</a:t>
            </a:r>
            <a:endParaRPr lang="ko-KR" altLang="en-US" sz="1467" dirty="0"/>
          </a:p>
        </p:txBody>
      </p:sp>
      <p:sp>
        <p:nvSpPr>
          <p:cNvPr id="10" name="직사각형 9"/>
          <p:cNvSpPr/>
          <p:nvPr/>
        </p:nvSpPr>
        <p:spPr>
          <a:xfrm>
            <a:off x="6960096" y="2174526"/>
            <a:ext cx="3438762" cy="42056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ko-KR" sz="2133" b="1" dirty="0">
                <a:solidFill>
                  <a:srgbClr val="0000FF"/>
                </a:solidFill>
              </a:rPr>
              <a:t>CH4 </a:t>
            </a:r>
            <a:r>
              <a:rPr lang="en-US" altLang="ko-KR" sz="1867" b="1" dirty="0">
                <a:solidFill>
                  <a:srgbClr val="0000FF"/>
                </a:solidFill>
              </a:rPr>
              <a:t>(1803ppb </a:t>
            </a:r>
            <a:r>
              <a:rPr lang="en-US" altLang="ko-KR" sz="1867" b="1" dirty="0">
                <a:solidFill>
                  <a:srgbClr val="0000FF"/>
                </a:solidFill>
                <a:sym typeface="Wingdings" panose="05000000000000000000" pitchFamily="2" charset="2"/>
              </a:rPr>
              <a:t></a:t>
            </a:r>
            <a:r>
              <a:rPr lang="en-US" altLang="ko-KR" sz="1867" b="1" dirty="0">
                <a:solidFill>
                  <a:srgbClr val="0000FF"/>
                </a:solidFill>
              </a:rPr>
              <a:t> 1901ppb)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7389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0BFEB0-DE3C-46A6-BEE7-178EDDF1F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Spatial and temporal distribution of Greenhouse Gas 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D71B9FD-4F9E-47E0-8E72-15802DB95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371" y="880147"/>
            <a:ext cx="9697077" cy="480947"/>
          </a:xfrm>
        </p:spPr>
        <p:txBody>
          <a:bodyPr/>
          <a:lstStyle/>
          <a:p>
            <a:r>
              <a:rPr lang="en-US" altLang="ko-KR" dirty="0"/>
              <a:t>Weighted composition using accuracy of each satellite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8974878-8617-4E2A-A336-B567C651A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51" t="6588" r="351" b="4471"/>
          <a:stretch/>
        </p:blipFill>
        <p:spPr>
          <a:xfrm>
            <a:off x="2023205" y="2051566"/>
            <a:ext cx="1635712" cy="145638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249EAC2-6A69-4351-B51E-112EE92E7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93" b="3584"/>
          <a:stretch/>
        </p:blipFill>
        <p:spPr>
          <a:xfrm>
            <a:off x="167768" y="2101122"/>
            <a:ext cx="1636025" cy="1456388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969B46D-9458-4B1F-96AD-48CD3BEC5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4509120"/>
            <a:ext cx="3619496" cy="207922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0872A5C-E5A6-42C4-A3E4-B54FE91EE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64" y="2029200"/>
            <a:ext cx="1637224" cy="14544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1D4DF0-D421-49E0-A1BD-8A395625EF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177" b="3883"/>
          <a:stretch/>
        </p:blipFill>
        <p:spPr>
          <a:xfrm>
            <a:off x="6235456" y="2043648"/>
            <a:ext cx="1633480" cy="1454400"/>
          </a:xfrm>
          <a:prstGeom prst="rect">
            <a:avLst/>
          </a:prstGeom>
        </p:spPr>
      </p:pic>
      <p:pic>
        <p:nvPicPr>
          <p:cNvPr id="10" name="Picture 2" descr="이미지 없음">
            <a:extLst>
              <a:ext uri="{FF2B5EF4-FFF2-40B4-BE49-F238E27FC236}">
                <a16:creationId xmlns:a16="http://schemas.microsoft.com/office/drawing/2014/main" id="{EE117513-1229-46B8-9A97-A82C782B3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589" y="2029964"/>
            <a:ext cx="1518349" cy="13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이미지 없음">
            <a:extLst>
              <a:ext uri="{FF2B5EF4-FFF2-40B4-BE49-F238E27FC236}">
                <a16:creationId xmlns:a16="http://schemas.microsoft.com/office/drawing/2014/main" id="{C085C3B7-244B-40A9-9CFE-515C4D9EC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810" y="2371523"/>
            <a:ext cx="1518349" cy="13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이미지 없음">
            <a:extLst>
              <a:ext uri="{FF2B5EF4-FFF2-40B4-BE49-F238E27FC236}">
                <a16:creationId xmlns:a16="http://schemas.microsoft.com/office/drawing/2014/main" id="{3AAA9090-D600-4F4F-A4A8-537977F1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031" y="2766744"/>
            <a:ext cx="1518349" cy="13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이미지 없음">
            <a:extLst>
              <a:ext uri="{FF2B5EF4-FFF2-40B4-BE49-F238E27FC236}">
                <a16:creationId xmlns:a16="http://schemas.microsoft.com/office/drawing/2014/main" id="{892570AD-3C98-4C1F-9728-102A892CC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253" y="3161966"/>
            <a:ext cx="1518349" cy="13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이미지 없음">
            <a:extLst>
              <a:ext uri="{FF2B5EF4-FFF2-40B4-BE49-F238E27FC236}">
                <a16:creationId xmlns:a16="http://schemas.microsoft.com/office/drawing/2014/main" id="{D19AE687-9BE2-4BEC-AF87-F7693D0BC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474" y="3557187"/>
            <a:ext cx="1518349" cy="13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이미지 없음">
            <a:extLst>
              <a:ext uri="{FF2B5EF4-FFF2-40B4-BE49-F238E27FC236}">
                <a16:creationId xmlns:a16="http://schemas.microsoft.com/office/drawing/2014/main" id="{AFE6B2ED-FC2E-4AF9-BA48-31288A8B3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802" y="3952408"/>
            <a:ext cx="1518349" cy="13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52148A0-DA97-4793-BCD2-D4C2957F4F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46" y="4901780"/>
            <a:ext cx="1818196" cy="16151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33968D-7E13-4452-8545-7E2A7C1FD51E}"/>
              </a:ext>
            </a:extLst>
          </p:cNvPr>
          <p:cNvSpPr txBox="1"/>
          <p:nvPr/>
        </p:nvSpPr>
        <p:spPr>
          <a:xfrm>
            <a:off x="633137" y="1804980"/>
            <a:ext cx="703141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7" b="1" dirty="0">
                <a:solidFill>
                  <a:srgbClr val="002060"/>
                </a:solidFill>
              </a:rPr>
              <a:t>OCO2</a:t>
            </a:r>
            <a:endParaRPr lang="ko-KR" altLang="en-US" sz="1467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8D2A0E-95A1-41D8-83E7-0405041DAF82}"/>
              </a:ext>
            </a:extLst>
          </p:cNvPr>
          <p:cNvSpPr txBox="1"/>
          <p:nvPr/>
        </p:nvSpPr>
        <p:spPr>
          <a:xfrm>
            <a:off x="2483234" y="1804979"/>
            <a:ext cx="703141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7" b="1" dirty="0">
                <a:solidFill>
                  <a:srgbClr val="002060"/>
                </a:solidFill>
              </a:rPr>
              <a:t>OCO3</a:t>
            </a:r>
            <a:endParaRPr lang="ko-KR" altLang="en-US" sz="1467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824C6F-CC63-492D-8BEF-10407DA0620D}"/>
              </a:ext>
            </a:extLst>
          </p:cNvPr>
          <p:cNvSpPr txBox="1"/>
          <p:nvPr/>
        </p:nvSpPr>
        <p:spPr>
          <a:xfrm>
            <a:off x="6250449" y="1758985"/>
            <a:ext cx="1334789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7" b="1" dirty="0" err="1">
                <a:solidFill>
                  <a:srgbClr val="002060"/>
                </a:solidFill>
              </a:rPr>
              <a:t>MetopB</a:t>
            </a:r>
            <a:r>
              <a:rPr lang="en-US" altLang="ko-KR" sz="1467" b="1" dirty="0">
                <a:solidFill>
                  <a:srgbClr val="002060"/>
                </a:solidFill>
              </a:rPr>
              <a:t>/IASI</a:t>
            </a:r>
            <a:endParaRPr lang="ko-KR" altLang="en-US" sz="1467" b="1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C9367-8F24-4270-85AB-DB78CE649F17}"/>
              </a:ext>
            </a:extLst>
          </p:cNvPr>
          <p:cNvSpPr txBox="1"/>
          <p:nvPr/>
        </p:nvSpPr>
        <p:spPr>
          <a:xfrm>
            <a:off x="4654339" y="1742748"/>
            <a:ext cx="80041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7" b="1" dirty="0">
                <a:solidFill>
                  <a:srgbClr val="002060"/>
                </a:solidFill>
              </a:rPr>
              <a:t>GOSAT</a:t>
            </a:r>
            <a:endParaRPr lang="ko-KR" altLang="en-US" sz="1467" b="1" dirty="0">
              <a:solidFill>
                <a:srgbClr val="002060"/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0E9FDD9B-A21F-47BB-984B-74F4F96B1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32" y="2451154"/>
            <a:ext cx="1637224" cy="145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AAD77D-64C4-40F7-8972-87855C03F03A}"/>
              </a:ext>
            </a:extLst>
          </p:cNvPr>
          <p:cNvSpPr txBox="1"/>
          <p:nvPr/>
        </p:nvSpPr>
        <p:spPr>
          <a:xfrm>
            <a:off x="5466915" y="2161669"/>
            <a:ext cx="90941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7" b="1">
                <a:solidFill>
                  <a:srgbClr val="002060"/>
                </a:solidFill>
              </a:rPr>
              <a:t>GOSAT2</a:t>
            </a:r>
            <a:endParaRPr lang="ko-KR" altLang="en-US" sz="1467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BB307C-13B3-412E-BAA1-10F06F40BB0E}"/>
              </a:ext>
            </a:extLst>
          </p:cNvPr>
          <p:cNvSpPr txBox="1"/>
          <p:nvPr/>
        </p:nvSpPr>
        <p:spPr>
          <a:xfrm>
            <a:off x="8651584" y="1742748"/>
            <a:ext cx="1052660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ko-KR" sz="1467" b="1" spc="-200" dirty="0" err="1">
                <a:solidFill>
                  <a:srgbClr val="002060"/>
                </a:solidFill>
              </a:rPr>
              <a:t>MetopB</a:t>
            </a:r>
            <a:r>
              <a:rPr lang="en-US" altLang="ko-KR" sz="1467" b="1" spc="-200" dirty="0">
                <a:solidFill>
                  <a:srgbClr val="002060"/>
                </a:solidFill>
              </a:rPr>
              <a:t>/IASI</a:t>
            </a:r>
            <a:endParaRPr lang="ko-KR" altLang="en-US" sz="1467" b="1" spc="-2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F718EA-CDFC-4C41-87F2-F1F8ADD2DA6C}"/>
              </a:ext>
            </a:extLst>
          </p:cNvPr>
          <p:cNvSpPr txBox="1"/>
          <p:nvPr/>
        </p:nvSpPr>
        <p:spPr>
          <a:xfrm>
            <a:off x="9027649" y="2110801"/>
            <a:ext cx="1052660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ko-KR" sz="1467" b="1" spc="-200" dirty="0" err="1">
                <a:solidFill>
                  <a:srgbClr val="002060"/>
                </a:solidFill>
              </a:rPr>
              <a:t>MetopC</a:t>
            </a:r>
            <a:r>
              <a:rPr lang="en-US" altLang="ko-KR" sz="1467" b="1" spc="-200" dirty="0">
                <a:solidFill>
                  <a:srgbClr val="002060"/>
                </a:solidFill>
              </a:rPr>
              <a:t>/IASI</a:t>
            </a:r>
            <a:endParaRPr lang="ko-KR" altLang="en-US" sz="1467" b="1" spc="-2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A949EF-F7E6-4970-90CD-6EFB690D5D13}"/>
              </a:ext>
            </a:extLst>
          </p:cNvPr>
          <p:cNvSpPr txBox="1"/>
          <p:nvPr/>
        </p:nvSpPr>
        <p:spPr>
          <a:xfrm>
            <a:off x="9435187" y="2497319"/>
            <a:ext cx="1072730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ko-KR" sz="1467" b="1" spc="-200" dirty="0">
                <a:solidFill>
                  <a:srgbClr val="002060"/>
                </a:solidFill>
              </a:rPr>
              <a:t>SNPP/OMPS</a:t>
            </a:r>
            <a:endParaRPr lang="ko-KR" altLang="en-US" sz="1467" b="1" spc="-2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EA26E8-8312-4A10-8ADA-F95694C1CF11}"/>
              </a:ext>
            </a:extLst>
          </p:cNvPr>
          <p:cNvSpPr txBox="1"/>
          <p:nvPr/>
        </p:nvSpPr>
        <p:spPr>
          <a:xfrm>
            <a:off x="9872688" y="2892541"/>
            <a:ext cx="119244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ko-KR" sz="1467" b="1" spc="-200" dirty="0">
                <a:solidFill>
                  <a:srgbClr val="002060"/>
                </a:solidFill>
              </a:rPr>
              <a:t>S5P/TROPOMI</a:t>
            </a:r>
            <a:endParaRPr lang="ko-KR" altLang="en-US" sz="1467" b="1" spc="-20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943BDB-DE3D-4E65-A4FF-55DE6A446765}"/>
              </a:ext>
            </a:extLst>
          </p:cNvPr>
          <p:cNvSpPr txBox="1"/>
          <p:nvPr/>
        </p:nvSpPr>
        <p:spPr>
          <a:xfrm>
            <a:off x="10289003" y="3289455"/>
            <a:ext cx="1346010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ko-KR" sz="1467" b="1" spc="-200" dirty="0" err="1">
                <a:solidFill>
                  <a:srgbClr val="002060"/>
                </a:solidFill>
              </a:rPr>
              <a:t>MetopB</a:t>
            </a:r>
            <a:r>
              <a:rPr lang="en-US" altLang="ko-KR" sz="1467" b="1" spc="-200" dirty="0">
                <a:solidFill>
                  <a:srgbClr val="002060"/>
                </a:solidFill>
              </a:rPr>
              <a:t>/GOME2</a:t>
            </a:r>
            <a:endParaRPr lang="ko-KR" altLang="en-US" sz="1467" b="1" spc="-200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F0ACBC-1F28-4502-B59E-86F65EE8BDCF}"/>
              </a:ext>
            </a:extLst>
          </p:cNvPr>
          <p:cNvSpPr txBox="1"/>
          <p:nvPr/>
        </p:nvSpPr>
        <p:spPr>
          <a:xfrm>
            <a:off x="10657331" y="3684677"/>
            <a:ext cx="1346010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ko-KR" sz="1467" b="1" spc="-200" dirty="0" err="1">
                <a:solidFill>
                  <a:srgbClr val="002060"/>
                </a:solidFill>
              </a:rPr>
              <a:t>MetopC</a:t>
            </a:r>
            <a:r>
              <a:rPr lang="en-US" altLang="ko-KR" sz="1467" b="1" spc="-200" dirty="0">
                <a:solidFill>
                  <a:srgbClr val="002060"/>
                </a:solidFill>
              </a:rPr>
              <a:t>/GOME2</a:t>
            </a:r>
            <a:endParaRPr lang="ko-KR" altLang="en-US" sz="1467" b="1" spc="-200" dirty="0">
              <a:solidFill>
                <a:srgbClr val="002060"/>
              </a:solidFill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13CF51B3-091E-4C74-8E28-2663B7E845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16" y="2642495"/>
            <a:ext cx="1639461" cy="145638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4CF0B8-1DDD-4BEC-96DB-60DED3C23351}"/>
              </a:ext>
            </a:extLst>
          </p:cNvPr>
          <p:cNvSpPr txBox="1"/>
          <p:nvPr/>
        </p:nvSpPr>
        <p:spPr>
          <a:xfrm>
            <a:off x="2743291" y="2375429"/>
            <a:ext cx="90941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7" b="1" dirty="0">
                <a:solidFill>
                  <a:srgbClr val="002060"/>
                </a:solidFill>
              </a:rPr>
              <a:t>GOSAT2</a:t>
            </a:r>
            <a:endParaRPr lang="ko-KR" altLang="en-US" sz="1467" b="1" dirty="0">
              <a:solidFill>
                <a:srgbClr val="002060"/>
              </a:solidFill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426CF437-0D07-41E1-90DC-74DA34ACDB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96" y="2642495"/>
            <a:ext cx="1639461" cy="145638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34EFF5D-7219-4C46-9C77-3E01C5AEFEF9}"/>
              </a:ext>
            </a:extLst>
          </p:cNvPr>
          <p:cNvSpPr txBox="1"/>
          <p:nvPr/>
        </p:nvSpPr>
        <p:spPr>
          <a:xfrm>
            <a:off x="962371" y="2375429"/>
            <a:ext cx="80041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7" b="1" dirty="0">
                <a:solidFill>
                  <a:srgbClr val="002060"/>
                </a:solidFill>
              </a:rPr>
              <a:t>GOSAT</a:t>
            </a:r>
            <a:endParaRPr lang="ko-KR" altLang="en-US" sz="1467" b="1" dirty="0">
              <a:solidFill>
                <a:srgbClr val="002060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15D579C0-E33B-4F02-B097-D1B22746CC04}"/>
              </a:ext>
            </a:extLst>
          </p:cNvPr>
          <p:cNvSpPr/>
          <p:nvPr/>
        </p:nvSpPr>
        <p:spPr>
          <a:xfrm>
            <a:off x="49440" y="6578331"/>
            <a:ext cx="5078728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33" spc="-200" dirty="0"/>
              <a:t>출처</a:t>
            </a:r>
            <a:r>
              <a:rPr lang="en-US" altLang="ko-KR" sz="1333" spc="-200" dirty="0"/>
              <a:t>: </a:t>
            </a:r>
            <a:r>
              <a:rPr lang="en-US" altLang="ko-KR" sz="1333" spc="-200" dirty="0" err="1"/>
              <a:t>Imbiriba</a:t>
            </a:r>
            <a:r>
              <a:rPr lang="en-US" altLang="ko-KR" sz="1333" spc="-200" dirty="0"/>
              <a:t> et al., 2010, AIRS Science Team Meeting</a:t>
            </a:r>
            <a:endParaRPr lang="ko-KR" altLang="en-US" sz="1333" spc="-200" dirty="0"/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F5F9425A-9AB9-417D-B404-CC0931AB85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7599" y="4387806"/>
            <a:ext cx="3993352" cy="2190525"/>
          </a:xfrm>
          <a:prstGeom prst="rect">
            <a:avLst/>
          </a:prstGeom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id="{BA507C91-21D6-4925-BDA4-2AC1ED523E08}"/>
              </a:ext>
            </a:extLst>
          </p:cNvPr>
          <p:cNvSpPr/>
          <p:nvPr/>
        </p:nvSpPr>
        <p:spPr>
          <a:xfrm>
            <a:off x="5466916" y="6290893"/>
            <a:ext cx="2684036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3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IASI CH4, RAL Space ATBD, 2021</a:t>
            </a:r>
            <a:endParaRPr lang="ko-KR" altLang="en-US" sz="13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EDE047-EA07-4278-85A9-B513F5E00174}"/>
              </a:ext>
            </a:extLst>
          </p:cNvPr>
          <p:cNvSpPr txBox="1"/>
          <p:nvPr/>
        </p:nvSpPr>
        <p:spPr>
          <a:xfrm>
            <a:off x="685775" y="1372706"/>
            <a:ext cx="2922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Dioxide(CO2)</a:t>
            </a:r>
            <a:endParaRPr lang="ko-KR" altLang="en-US" sz="2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7F658E-0ED5-46E4-977D-AA1953439703}"/>
              </a:ext>
            </a:extLst>
          </p:cNvPr>
          <p:cNvSpPr txBox="1"/>
          <p:nvPr/>
        </p:nvSpPr>
        <p:spPr>
          <a:xfrm>
            <a:off x="5088736" y="1368697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Methane(CH4)</a:t>
            </a:r>
            <a:endParaRPr lang="ko-KR" altLang="en-US" sz="2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7195C2-BF5B-43F7-9D0D-79F2D37724FD}"/>
              </a:ext>
            </a:extLst>
          </p:cNvPr>
          <p:cNvSpPr txBox="1"/>
          <p:nvPr/>
        </p:nvSpPr>
        <p:spPr>
          <a:xfrm>
            <a:off x="9255356" y="1368697"/>
            <a:ext cx="15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Ozone(O3)</a:t>
            </a:r>
            <a:endParaRPr lang="ko-KR" altLang="en-US" sz="2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1D608F-87C3-40C3-A538-095D4E9B494F}"/>
              </a:ext>
            </a:extLst>
          </p:cNvPr>
          <p:cNvSpPr txBox="1"/>
          <p:nvPr/>
        </p:nvSpPr>
        <p:spPr>
          <a:xfrm rot="20697209">
            <a:off x="840419" y="5138759"/>
            <a:ext cx="2686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Month/Season</a:t>
            </a:r>
            <a:endParaRPr lang="ko-KR" altLang="en-US" sz="2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1E4429-7BBC-413F-AD7A-85A7294DD41D}"/>
              </a:ext>
            </a:extLst>
          </p:cNvPr>
          <p:cNvSpPr txBox="1"/>
          <p:nvPr/>
        </p:nvSpPr>
        <p:spPr>
          <a:xfrm rot="20697209">
            <a:off x="4709697" y="5270285"/>
            <a:ext cx="3273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Season, day/night</a:t>
            </a:r>
            <a:endParaRPr lang="ko-KR" altLang="en-US" sz="2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96DB33-3E63-4E55-AEDA-3324E1BFC2AD}"/>
              </a:ext>
            </a:extLst>
          </p:cNvPr>
          <p:cNvSpPr txBox="1"/>
          <p:nvPr/>
        </p:nvSpPr>
        <p:spPr>
          <a:xfrm rot="20697209">
            <a:off x="8851312" y="5183858"/>
            <a:ext cx="2428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Daily/Weekly</a:t>
            </a:r>
            <a:endParaRPr lang="ko-KR" altLang="en-US" sz="2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아래쪽 화살표 2">
            <a:extLst>
              <a:ext uri="{FF2B5EF4-FFF2-40B4-BE49-F238E27FC236}">
                <a16:creationId xmlns:a16="http://schemas.microsoft.com/office/drawing/2014/main" id="{6A1E1EC5-1F7B-4365-B635-72067A75CF78}"/>
              </a:ext>
            </a:extLst>
          </p:cNvPr>
          <p:cNvSpPr/>
          <p:nvPr/>
        </p:nvSpPr>
        <p:spPr>
          <a:xfrm>
            <a:off x="5951984" y="4003737"/>
            <a:ext cx="288032" cy="33692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아래쪽 화살표 54">
            <a:extLst>
              <a:ext uri="{FF2B5EF4-FFF2-40B4-BE49-F238E27FC236}">
                <a16:creationId xmlns:a16="http://schemas.microsoft.com/office/drawing/2014/main" id="{0BFE88BC-2AB4-4D88-A069-04A5CF0F4D21}"/>
              </a:ext>
            </a:extLst>
          </p:cNvPr>
          <p:cNvSpPr/>
          <p:nvPr/>
        </p:nvSpPr>
        <p:spPr>
          <a:xfrm>
            <a:off x="1895856" y="4172198"/>
            <a:ext cx="288032" cy="33692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아래쪽 화살표 55">
            <a:extLst>
              <a:ext uri="{FF2B5EF4-FFF2-40B4-BE49-F238E27FC236}">
                <a16:creationId xmlns:a16="http://schemas.microsoft.com/office/drawing/2014/main" id="{BB55D153-0FD5-4815-8FD1-218B6E95E67B}"/>
              </a:ext>
            </a:extLst>
          </p:cNvPr>
          <p:cNvSpPr/>
          <p:nvPr/>
        </p:nvSpPr>
        <p:spPr>
          <a:xfrm rot="1886489">
            <a:off x="9301130" y="4480077"/>
            <a:ext cx="288032" cy="33692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8051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312F4B-2F4E-4B68-8F8B-80CE2AC3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Spatial and temporal distribution of Greenhouse Gas 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4256F70-C9D9-4C74-832B-96A226004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97" y="1528219"/>
            <a:ext cx="6138043" cy="48531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dirty="0" smtClean="0">
                <a:ea typeface="Tahoma" panose="020B0604030504040204" pitchFamily="34" charset="0"/>
              </a:rPr>
              <a:t>The CO2 </a:t>
            </a:r>
            <a:r>
              <a:rPr lang="en-US" altLang="ko-KR" dirty="0">
                <a:ea typeface="Tahoma" panose="020B0604030504040204" pitchFamily="34" charset="0"/>
              </a:rPr>
              <a:t>concentrations in East Asia are highest in April and lowest in July</a:t>
            </a:r>
            <a:r>
              <a:rPr lang="en-US" altLang="ko-KR" dirty="0" smtClean="0">
                <a:ea typeface="Tahoma" panose="020B0604030504040204" pitchFamily="34" charset="0"/>
              </a:rPr>
              <a:t>.</a:t>
            </a:r>
            <a:r>
              <a:rPr lang="en-US" altLang="ko-KR" dirty="0"/>
              <a:t> </a:t>
            </a:r>
            <a:endParaRPr lang="en-US" altLang="ko-KR" dirty="0" smtClean="0">
              <a:ea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ko-KR" spc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Could be inferred…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Tahoma" panose="020B0604030504040204" pitchFamily="34" charset="0"/>
              </a:rPr>
              <a:t>The CO2 from </a:t>
            </a:r>
            <a:r>
              <a:rPr lang="en-US" altLang="ko-KR" dirty="0">
                <a:ea typeface="Tahoma" panose="020B0604030504040204" pitchFamily="34" charset="0"/>
              </a:rPr>
              <a:t>heating </a:t>
            </a:r>
            <a:r>
              <a:rPr lang="en-US" altLang="ko-KR" dirty="0" smtClean="0">
                <a:ea typeface="Tahoma" panose="020B0604030504040204" pitchFamily="34" charset="0"/>
              </a:rPr>
              <a:t>during </a:t>
            </a:r>
            <a:r>
              <a:rPr lang="en-US" altLang="ko-KR" dirty="0">
                <a:ea typeface="Tahoma" panose="020B0604030504040204" pitchFamily="34" charset="0"/>
              </a:rPr>
              <a:t>winter season might be accumulated in the </a:t>
            </a:r>
            <a:r>
              <a:rPr lang="en-US" altLang="ko-KR" dirty="0" smtClean="0">
                <a:ea typeface="Tahoma" panose="020B0604030504040204" pitchFamily="34" charset="0"/>
              </a:rPr>
              <a:t>atmosphere 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Tahoma" panose="020B0604030504040204" pitchFamily="34" charset="0"/>
              </a:rPr>
              <a:t>and the concentration of CO2 is decreased as the vegetation begins to grow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4F76D8-0818-4025-AEC1-92B8F7DE78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371" y="880147"/>
            <a:ext cx="8616957" cy="480947"/>
          </a:xfrm>
        </p:spPr>
        <p:txBody>
          <a:bodyPr/>
          <a:lstStyle/>
          <a:p>
            <a:r>
              <a:rPr lang="en-US" altLang="ko-KR" dirty="0" smtClean="0"/>
              <a:t>Composited: GOSAT, GOSAT2, OCO2, OCO3</a:t>
            </a:r>
            <a:endParaRPr lang="en-US" altLang="ko-KR" dirty="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A787D28-E3A3-48D3-9971-7881945BA3E1}"/>
              </a:ext>
            </a:extLst>
          </p:cNvPr>
          <p:cNvGrpSpPr/>
          <p:nvPr/>
        </p:nvGrpSpPr>
        <p:grpSpPr>
          <a:xfrm>
            <a:off x="6637840" y="1871662"/>
            <a:ext cx="5448872" cy="4581674"/>
            <a:chOff x="6592337" y="1585210"/>
            <a:chExt cx="5448872" cy="458167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15C2A26E-1A1E-4670-965A-73B2088AF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2337" y="1585210"/>
              <a:ext cx="5448872" cy="4149080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3CDA2B80-D0A8-45D3-B816-E895A7866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5430" y="5788822"/>
              <a:ext cx="2842685" cy="378062"/>
            </a:xfrm>
            <a:prstGeom prst="rect">
              <a:avLst/>
            </a:prstGeom>
          </p:spPr>
        </p:pic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65F22C2F-97A9-4FA1-9529-1EEEAA22F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95" y="4607800"/>
            <a:ext cx="6362762" cy="170152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7062646" y="1475064"/>
            <a:ext cx="4732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&lt;Monthly </a:t>
            </a:r>
            <a:r>
              <a:rPr lang="en-US" altLang="ko-KR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variation of CO2 in </a:t>
            </a:r>
            <a:r>
              <a:rPr lang="en-US" altLang="ko-KR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2022&gt;</a:t>
            </a:r>
            <a:endParaRPr lang="ko-KR" altLang="en-US" sz="1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202676" y="4180438"/>
            <a:ext cx="4732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&lt;Seasonal </a:t>
            </a:r>
            <a:r>
              <a:rPr lang="en-US" altLang="ko-KR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variation of CO2 in </a:t>
            </a:r>
            <a:r>
              <a:rPr lang="en-US" altLang="ko-KR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2022&gt;</a:t>
            </a:r>
            <a:endParaRPr lang="ko-KR" altLang="en-US" sz="1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0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9796" y="908720"/>
            <a:ext cx="11284836" cy="568863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US" altLang="ko-KR" dirty="0" smtClean="0"/>
              <a:t>KMA has begun to collect and analyze GHGs using satellite data to monitor climate change and support the government's achievement of net zero countries. </a:t>
            </a:r>
          </a:p>
          <a:p>
            <a:pPr lvl="1">
              <a:lnSpc>
                <a:spcPct val="170000"/>
              </a:lnSpc>
            </a:pPr>
            <a:r>
              <a:rPr lang="en-US" altLang="ko-KR" dirty="0" smtClean="0"/>
              <a:t>Data: (CO2) OCO2/OCO, OCO3/OCO, GOSAT/FTS, GOSAT2/FTS2, (O3) Sentinel-5p/TROPOMI, </a:t>
            </a:r>
            <a:r>
              <a:rPr lang="en-US" altLang="ko-KR" dirty="0" err="1" smtClean="0"/>
              <a:t>Metop</a:t>
            </a:r>
            <a:r>
              <a:rPr lang="en-US" altLang="ko-KR" dirty="0" smtClean="0"/>
              <a:t>/IASI, </a:t>
            </a:r>
            <a:r>
              <a:rPr lang="en-US" altLang="ko-KR" dirty="0" err="1" smtClean="0"/>
              <a:t>Metop</a:t>
            </a:r>
            <a:r>
              <a:rPr lang="en-US" altLang="ko-KR" dirty="0" smtClean="0"/>
              <a:t>/GOME2, SNPP/OMPS</a:t>
            </a:r>
          </a:p>
          <a:p>
            <a:pPr lvl="1">
              <a:lnSpc>
                <a:spcPct val="170000"/>
              </a:lnSpc>
            </a:pPr>
            <a:r>
              <a:rPr lang="en-US" altLang="ko-KR" dirty="0" smtClean="0"/>
              <a:t>Validation: GAW(in situ) and retrieved TCCON</a:t>
            </a:r>
            <a:endParaRPr lang="ko-KR" altLang="ko-KR" dirty="0" smtClean="0"/>
          </a:p>
          <a:p>
            <a:pPr latinLnBrk="1">
              <a:lnSpc>
                <a:spcPct val="170000"/>
              </a:lnSpc>
            </a:pPr>
            <a:r>
              <a:rPr lang="en-US" altLang="ko-KR" dirty="0" smtClean="0"/>
              <a:t>Ground-based </a:t>
            </a:r>
            <a:r>
              <a:rPr lang="en-US" altLang="ko-KR" dirty="0"/>
              <a:t>and satellite-based CO2 showed a good agreement in their increasing trends with seasonal variations.</a:t>
            </a:r>
            <a:endParaRPr lang="ko-KR" altLang="ko-KR" dirty="0"/>
          </a:p>
          <a:p>
            <a:pPr latinLnBrk="1">
              <a:lnSpc>
                <a:spcPct val="170000"/>
              </a:lnSpc>
            </a:pPr>
            <a:r>
              <a:rPr lang="en-US" altLang="ko-KR" dirty="0" smtClean="0"/>
              <a:t>The </a:t>
            </a:r>
            <a:r>
              <a:rPr lang="en-US" altLang="ko-KR" dirty="0"/>
              <a:t>concentrations of CO2 observed by GOSAT and OCO2 satellites </a:t>
            </a:r>
            <a:r>
              <a:rPr lang="en-US" altLang="ko-KR" dirty="0" smtClean="0"/>
              <a:t>were</a:t>
            </a:r>
          </a:p>
          <a:p>
            <a:pPr lvl="1">
              <a:lnSpc>
                <a:spcPct val="170000"/>
              </a:lnSpc>
            </a:pPr>
            <a:r>
              <a:rPr lang="en-US" altLang="ko-KR" dirty="0" smtClean="0"/>
              <a:t>8.8 </a:t>
            </a:r>
            <a:r>
              <a:rPr lang="en-US" altLang="ko-KR" dirty="0"/>
              <a:t>ppm and 9.3 ppm lower than those of the ground-based one, respectively, but the correlations were higher than 0.75 and 0.72. </a:t>
            </a:r>
            <a:endParaRPr lang="en-US" altLang="ko-KR" dirty="0" smtClean="0"/>
          </a:p>
          <a:p>
            <a:pPr lvl="1">
              <a:lnSpc>
                <a:spcPct val="170000"/>
              </a:lnSpc>
            </a:pPr>
            <a:r>
              <a:rPr lang="en-US" altLang="ko-KR" dirty="0" smtClean="0"/>
              <a:t>The </a:t>
            </a:r>
            <a:r>
              <a:rPr lang="en-US" altLang="ko-KR" dirty="0"/>
              <a:t>correlation coefficient shows 0.95, and the RMSD is less than 1ppm between the satellite and TCCON, which observes the total column for 2.0 × 2.0 degrees in spatial resolution on a daily time scale from January 2014 to December </a:t>
            </a:r>
            <a:r>
              <a:rPr lang="en-US" altLang="ko-KR" dirty="0" smtClean="0"/>
              <a:t>2021. </a:t>
            </a:r>
          </a:p>
          <a:p>
            <a:pPr marL="661465" lvl="1" indent="-446088">
              <a:lnSpc>
                <a:spcPct val="170000"/>
              </a:lnSpc>
              <a:buNone/>
            </a:pPr>
            <a:r>
              <a:rPr lang="en-US" altLang="ko-KR" dirty="0" smtClean="0">
                <a:solidFill>
                  <a:srgbClr val="0000FF"/>
                </a:solidFill>
              </a:rPr>
              <a:t>   </a:t>
            </a:r>
            <a:r>
              <a:rPr lang="en-US" altLang="ko-KR" dirty="0" smtClean="0">
                <a:solidFill>
                  <a:srgbClr val="0000FF"/>
                </a:solidFill>
                <a:sym typeface="Wingdings" panose="05000000000000000000" pitchFamily="2" charset="2"/>
              </a:rPr>
              <a:t> </a:t>
            </a:r>
            <a:r>
              <a:rPr lang="en-US" altLang="ko-KR" dirty="0" smtClean="0">
                <a:solidFill>
                  <a:srgbClr val="0000FF"/>
                </a:solidFill>
              </a:rPr>
              <a:t>The </a:t>
            </a:r>
            <a:r>
              <a:rPr lang="en-US" altLang="ko-KR" dirty="0">
                <a:solidFill>
                  <a:srgbClr val="0000FF"/>
                </a:solidFill>
              </a:rPr>
              <a:t>CO2 emitted or transported by various sources on the ground remains near the lower atmosphere, so it appears to have a higher concentration in situ measurement. </a:t>
            </a:r>
          </a:p>
          <a:p>
            <a:pPr latinLnBrk="1">
              <a:lnSpc>
                <a:spcPct val="170000"/>
              </a:lnSpc>
            </a:pPr>
            <a:r>
              <a:rPr lang="en-US" altLang="ko-KR" dirty="0" smtClean="0"/>
              <a:t>T</a:t>
            </a:r>
            <a:r>
              <a:rPr lang="en-US" altLang="ko-KR" dirty="0" smtClean="0">
                <a:solidFill>
                  <a:schemeClr val="tx1"/>
                </a:solidFill>
              </a:rPr>
              <a:t>he </a:t>
            </a:r>
            <a:r>
              <a:rPr lang="en-US" altLang="ko-KR" dirty="0">
                <a:solidFill>
                  <a:schemeClr val="tx1"/>
                </a:solidFill>
              </a:rPr>
              <a:t>monthly averaged CO2 in 2022, composited using four satellites, GOSAT, GOSAT2, OCO2, and </a:t>
            </a:r>
            <a:r>
              <a:rPr lang="en-US" altLang="ko-KR" dirty="0" smtClean="0">
                <a:solidFill>
                  <a:schemeClr val="tx1"/>
                </a:solidFill>
              </a:rPr>
              <a:t>OCO3 shows </a:t>
            </a:r>
            <a:r>
              <a:rPr lang="en-US" altLang="ko-KR" dirty="0">
                <a:solidFill>
                  <a:schemeClr val="tx1"/>
                </a:solidFill>
              </a:rPr>
              <a:t>that CO2 concentrations in East Asia are highest in April and lowest in July. 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lvl="1">
              <a:lnSpc>
                <a:spcPct val="170000"/>
              </a:lnSpc>
            </a:pPr>
            <a:r>
              <a:rPr lang="en-US" altLang="ko-KR" dirty="0" smtClean="0">
                <a:solidFill>
                  <a:schemeClr val="tx1"/>
                </a:solidFill>
              </a:rPr>
              <a:t>Therefore</a:t>
            </a:r>
            <a:r>
              <a:rPr lang="en-US" altLang="ko-KR" dirty="0">
                <a:solidFill>
                  <a:schemeClr val="tx1"/>
                </a:solidFill>
              </a:rPr>
              <a:t>, it can be inferred that vegetation begins to grow from May and absorb CO2 maximally in July and August, so the CO2 concentration is minimum in July to August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</a:p>
          <a:p>
            <a:pPr lvl="1">
              <a:lnSpc>
                <a:spcPct val="170000"/>
              </a:lnSpc>
            </a:pPr>
            <a:r>
              <a:rPr lang="en-US" altLang="ko-KR" dirty="0">
                <a:solidFill>
                  <a:schemeClr val="tx1"/>
                </a:solidFill>
              </a:rPr>
              <a:t>Further </a:t>
            </a:r>
            <a:r>
              <a:rPr lang="ko-KR" altLang="ko-KR" dirty="0" err="1">
                <a:solidFill>
                  <a:schemeClr val="tx1"/>
                </a:solidFill>
              </a:rPr>
              <a:t>analysis</a:t>
            </a:r>
            <a:r>
              <a:rPr lang="en-US" altLang="ko-KR" dirty="0">
                <a:solidFill>
                  <a:schemeClr val="tx1"/>
                </a:solidFill>
              </a:rPr>
              <a:t> is needed, for example, </a:t>
            </a:r>
            <a:r>
              <a:rPr lang="ko-KR" altLang="ko-KR" dirty="0" err="1">
                <a:solidFill>
                  <a:schemeClr val="tx1"/>
                </a:solidFill>
              </a:rPr>
              <a:t>correlation</a:t>
            </a:r>
            <a:r>
              <a:rPr lang="ko-KR" altLang="ko-KR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between </a:t>
            </a:r>
            <a:r>
              <a:rPr lang="ko-KR" altLang="ko-KR" dirty="0">
                <a:solidFill>
                  <a:schemeClr val="tx1"/>
                </a:solidFill>
              </a:rPr>
              <a:t>CO2 </a:t>
            </a:r>
            <a:r>
              <a:rPr lang="ko-KR" altLang="ko-KR" dirty="0" err="1">
                <a:solidFill>
                  <a:schemeClr val="tx1"/>
                </a:solidFill>
              </a:rPr>
              <a:t>concentration</a:t>
            </a:r>
            <a:r>
              <a:rPr lang="ko-KR" altLang="ko-KR" dirty="0">
                <a:solidFill>
                  <a:schemeClr val="tx1"/>
                </a:solidFill>
              </a:rPr>
              <a:t> and </a:t>
            </a:r>
            <a:r>
              <a:rPr lang="en-US" altLang="ko-KR" dirty="0">
                <a:solidFill>
                  <a:schemeClr val="tx1"/>
                </a:solidFill>
              </a:rPr>
              <a:t>SIF(</a:t>
            </a:r>
            <a:r>
              <a:rPr lang="ko-KR" altLang="ko-KR" dirty="0" err="1">
                <a:solidFill>
                  <a:schemeClr val="tx1"/>
                </a:solidFill>
              </a:rPr>
              <a:t>solar-induced</a:t>
            </a:r>
            <a:r>
              <a:rPr lang="ko-KR" altLang="ko-KR" dirty="0">
                <a:solidFill>
                  <a:schemeClr val="tx1"/>
                </a:solidFill>
              </a:rPr>
              <a:t> </a:t>
            </a:r>
            <a:r>
              <a:rPr lang="ko-KR" altLang="ko-KR" dirty="0" err="1">
                <a:solidFill>
                  <a:schemeClr val="tx1"/>
                </a:solidFill>
              </a:rPr>
              <a:t>fluorescenc</a:t>
            </a:r>
            <a:r>
              <a:rPr lang="en-US" altLang="ko-KR" dirty="0" smtClean="0">
                <a:solidFill>
                  <a:schemeClr val="tx1"/>
                </a:solidFill>
              </a:rPr>
              <a:t>).</a:t>
            </a:r>
            <a:endParaRPr lang="ko-KR" altLang="ko-KR" dirty="0"/>
          </a:p>
          <a:p>
            <a:pPr>
              <a:lnSpc>
                <a:spcPct val="17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924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1556792"/>
            <a:ext cx="6264696" cy="1107996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you!!</a:t>
            </a:r>
            <a:endParaRPr lang="ko-KR" altLang="en-US" sz="66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64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altLang="ko-KR" dirty="0" smtClean="0"/>
              <a:t>Global Warming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 smtClean="0"/>
              <a:t>Introduction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idx="16"/>
          </p:nvPr>
        </p:nvSpPr>
        <p:spPr>
          <a:xfrm>
            <a:off x="4175786" y="3016082"/>
            <a:ext cx="5664629" cy="738077"/>
          </a:xfrm>
        </p:spPr>
        <p:txBody>
          <a:bodyPr/>
          <a:lstStyle/>
          <a:p>
            <a:r>
              <a:rPr lang="en-US" altLang="ko-KR" dirty="0" smtClean="0"/>
              <a:t>Satellite- and ground-based GHGs</a:t>
            </a:r>
          </a:p>
          <a:p>
            <a:r>
              <a:rPr lang="en-US" altLang="ko-KR" dirty="0" smtClean="0"/>
              <a:t>Display of GHGs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7"/>
          </p:nvPr>
        </p:nvSpPr>
        <p:spPr>
          <a:xfrm>
            <a:off x="3787014" y="2564904"/>
            <a:ext cx="5085077" cy="480947"/>
          </a:xfrm>
        </p:spPr>
        <p:txBody>
          <a:bodyPr/>
          <a:lstStyle/>
          <a:p>
            <a:r>
              <a:rPr lang="en-US" altLang="ko-KR" dirty="0" smtClean="0"/>
              <a:t>Observation </a:t>
            </a:r>
            <a:r>
              <a:rPr lang="en-US" altLang="ko-KR" dirty="0"/>
              <a:t>of Greenhouse </a:t>
            </a:r>
            <a:r>
              <a:rPr lang="en-US" altLang="ko-KR" dirty="0" smtClean="0"/>
              <a:t>Gases 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8"/>
          </p:nvPr>
        </p:nvSpPr>
        <p:spPr>
          <a:xfrm>
            <a:off x="4175787" y="4312227"/>
            <a:ext cx="4320480" cy="352768"/>
          </a:xfrm>
        </p:spPr>
        <p:txBody>
          <a:bodyPr/>
          <a:lstStyle/>
          <a:p>
            <a:r>
              <a:rPr lang="en-US" altLang="ko-KR" dirty="0"/>
              <a:t>Spatial &amp; temporal distribution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9"/>
          </p:nvPr>
        </p:nvSpPr>
        <p:spPr>
          <a:xfrm>
            <a:off x="3787014" y="3861048"/>
            <a:ext cx="5085077" cy="480947"/>
          </a:xfrm>
        </p:spPr>
        <p:txBody>
          <a:bodyPr/>
          <a:lstStyle/>
          <a:p>
            <a:r>
              <a:rPr lang="en-US" altLang="ko-KR" dirty="0"/>
              <a:t>Validation of </a:t>
            </a:r>
            <a:r>
              <a:rPr lang="en-US" altLang="ko-KR" dirty="0" smtClean="0"/>
              <a:t>Greenhouse Gases</a:t>
            </a:r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idx="20"/>
          </p:nvPr>
        </p:nvSpPr>
        <p:spPr>
          <a:xfrm>
            <a:off x="4172339" y="5320339"/>
            <a:ext cx="4320480" cy="352768"/>
          </a:xfrm>
        </p:spPr>
        <p:txBody>
          <a:bodyPr/>
          <a:lstStyle/>
          <a:p>
            <a:r>
              <a:rPr lang="en-US" altLang="ko-KR" dirty="0"/>
              <a:t>Spatial &amp; temporal </a:t>
            </a:r>
            <a:r>
              <a:rPr lang="en-US" altLang="ko-KR" dirty="0" smtClean="0"/>
              <a:t>distribution</a:t>
            </a:r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21"/>
          </p:nvPr>
        </p:nvSpPr>
        <p:spPr>
          <a:xfrm>
            <a:off x="3783566" y="4869160"/>
            <a:ext cx="7925610" cy="480947"/>
          </a:xfrm>
        </p:spPr>
        <p:txBody>
          <a:bodyPr/>
          <a:lstStyle/>
          <a:p>
            <a:r>
              <a:rPr lang="en-US" altLang="ko-KR" dirty="0" smtClean="0"/>
              <a:t>Analysis </a:t>
            </a:r>
            <a:r>
              <a:rPr lang="en-US" altLang="ko-KR" dirty="0"/>
              <a:t>of Greenhouse </a:t>
            </a:r>
            <a:r>
              <a:rPr lang="en-US" altLang="ko-KR" dirty="0" smtClean="0"/>
              <a:t>Gases </a:t>
            </a:r>
            <a:endParaRPr lang="ko-KR" altLang="en-US" dirty="0"/>
          </a:p>
        </p:txBody>
      </p:sp>
      <p:sp>
        <p:nvSpPr>
          <p:cNvPr id="11" name="텍스트 개체 틀 8"/>
          <p:cNvSpPr txBox="1">
            <a:spLocks/>
          </p:cNvSpPr>
          <p:nvPr/>
        </p:nvSpPr>
        <p:spPr>
          <a:xfrm>
            <a:off x="3774355" y="5828373"/>
            <a:ext cx="7925610" cy="480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219170" rtl="0" eaLnBrk="1" latinLnBrk="1" hangingPunct="1">
              <a:spcBef>
                <a:spcPct val="20000"/>
              </a:spcBef>
              <a:buFontTx/>
              <a:buNone/>
              <a:defRPr lang="ko-KR" altLang="en-US" sz="2667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defRPr>
            </a:lvl1pPr>
            <a:lvl2pPr marL="990575" indent="-380990" algn="l" defTabSz="1219170" rtl="0" eaLnBrk="1" latinLnBrk="1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1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1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1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1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1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1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1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7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31371" y="1361094"/>
            <a:ext cx="8184909" cy="48531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 smtClean="0"/>
              <a:t>The concentration of GHGs has increased about 20% </a:t>
            </a:r>
            <a:r>
              <a:rPr lang="en-US" altLang="ko-KR" dirty="0" smtClean="0">
                <a:ea typeface="Tahoma" panose="020B0604030504040204" pitchFamily="34" charset="0"/>
              </a:rPr>
              <a:t>since pre-industrial revolution </a:t>
            </a:r>
            <a:r>
              <a:rPr lang="en-US" altLang="ko-KR" sz="1600" b="0" dirty="0" smtClean="0">
                <a:ea typeface="Tahoma" panose="020B0604030504040204" pitchFamily="34" charset="0"/>
              </a:rPr>
              <a:t>(IPCC, 2021)</a:t>
            </a:r>
            <a:r>
              <a:rPr lang="ko-KR" altLang="en-US" sz="1600" b="0" dirty="0" smtClean="0">
                <a:ea typeface="Tahoma" panose="020B0604030504040204" pitchFamily="34" charset="0"/>
              </a:rPr>
              <a:t> </a:t>
            </a:r>
            <a:endParaRPr lang="en-US" altLang="ko-KR" sz="1600" b="0" dirty="0">
              <a:ea typeface="Tahoma" panose="020B060403050404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South Korea </a:t>
            </a:r>
            <a:r>
              <a:rPr lang="en-US" altLang="ko-KR" dirty="0">
                <a:ea typeface="Tahoma" panose="020B0604030504040204" pitchFamily="34" charset="0"/>
              </a:rPr>
              <a:t>Declared to be Net-zero country: Reducing 40% of national greenhouse gas emissions compared to 2018” (2030 NDC*) by 2030</a:t>
            </a:r>
          </a:p>
          <a:p>
            <a:pPr marL="533400" lvl="1" indent="-268288">
              <a:lnSpc>
                <a:spcPct val="100000"/>
              </a:lnSpc>
              <a:buNone/>
              <a:tabLst>
                <a:tab pos="622300" algn="l"/>
              </a:tabLst>
            </a:pPr>
            <a:r>
              <a:rPr lang="en-US" altLang="ko-KR" dirty="0">
                <a:ea typeface="Tahoma" panose="020B0604030504040204" pitchFamily="34" charset="0"/>
                <a:sym typeface="Wingdings" panose="05000000000000000000" pitchFamily="2" charset="2"/>
              </a:rPr>
              <a:t></a:t>
            </a:r>
            <a:r>
              <a:rPr lang="en-US" altLang="ko-KR" dirty="0">
                <a:ea typeface="Tahoma" panose="020B0604030504040204" pitchFamily="34" charset="0"/>
              </a:rPr>
              <a:t> The </a:t>
            </a:r>
            <a:r>
              <a:rPr lang="en-US" altLang="ko-KR" b="1" dirty="0">
                <a:ea typeface="Tahoma" panose="020B0604030504040204" pitchFamily="34" charset="0"/>
              </a:rPr>
              <a:t>NMSC/KMA began monitoring GHGs using satellite data</a:t>
            </a:r>
            <a:r>
              <a:rPr lang="en-US" altLang="ko-KR" dirty="0">
                <a:ea typeface="Tahoma" panose="020B0604030504040204" pitchFamily="34" charset="0"/>
              </a:rPr>
              <a:t> to monitor climate change and support government police.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431371" y="880147"/>
            <a:ext cx="7176797" cy="480947"/>
          </a:xfrm>
        </p:spPr>
        <p:txBody>
          <a:bodyPr/>
          <a:lstStyle/>
          <a:p>
            <a:r>
              <a:rPr lang="en-US" altLang="ko-KR" dirty="0"/>
              <a:t>Human influence has warmed climate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7439E56-EC5F-4F03-BA12-6A15883BB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8" y="3645023"/>
            <a:ext cx="5328592" cy="280269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6A4B6E9-2A21-4819-9714-A5C9EB450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75" y="3473066"/>
            <a:ext cx="4632205" cy="314661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78B17483-1354-4AB7-98B9-FAA9E8B8B96C}"/>
              </a:ext>
            </a:extLst>
          </p:cNvPr>
          <p:cNvSpPr/>
          <p:nvPr/>
        </p:nvSpPr>
        <p:spPr>
          <a:xfrm>
            <a:off x="7256625" y="5891037"/>
            <a:ext cx="423997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1200" dirty="0"/>
              <a:t>[</a:t>
            </a:r>
            <a:r>
              <a:rPr lang="ko-KR" altLang="en-US" sz="1200" dirty="0"/>
              <a:t>GHG </a:t>
            </a:r>
            <a:r>
              <a:rPr lang="en-US" altLang="ko-KR" sz="1200" dirty="0"/>
              <a:t>M</a:t>
            </a:r>
            <a:r>
              <a:rPr lang="ko-KR" altLang="en-US" sz="1200" dirty="0" err="1"/>
              <a:t>onitoring</a:t>
            </a:r>
            <a:r>
              <a:rPr lang="ko-KR" altLang="en-US" sz="1200" dirty="0"/>
              <a:t> </a:t>
            </a:r>
            <a:r>
              <a:rPr lang="ko-KR" altLang="en-US" sz="1200" dirty="0" err="1"/>
              <a:t>from</a:t>
            </a:r>
            <a:r>
              <a:rPr lang="ko-KR" altLang="en-US" sz="1200" dirty="0"/>
              <a:t> </a:t>
            </a:r>
            <a:r>
              <a:rPr lang="ko-KR" altLang="en-US" sz="1200" dirty="0" err="1"/>
              <a:t>Space</a:t>
            </a:r>
            <a:r>
              <a:rPr lang="en-US" altLang="ko-KR" sz="1200" dirty="0"/>
              <a:t>, Joint report by the Group on Earth Observations (GEO), Climate TRACE and the World Geospatial Industry Council (WGIC), </a:t>
            </a:r>
            <a:r>
              <a:rPr lang="ko-KR" altLang="en-US" sz="1200" dirty="0"/>
              <a:t>Nov2021</a:t>
            </a:r>
            <a:r>
              <a:rPr lang="en-US" altLang="ko-KR" sz="1200" dirty="0"/>
              <a:t>]</a:t>
            </a:r>
            <a:endParaRPr lang="ko-KR" altLang="en-US" sz="1200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61D29BC-84BA-4118-9282-4026EC2D8F80}"/>
              </a:ext>
            </a:extLst>
          </p:cNvPr>
          <p:cNvGrpSpPr/>
          <p:nvPr/>
        </p:nvGrpSpPr>
        <p:grpSpPr>
          <a:xfrm>
            <a:off x="8472828" y="1386144"/>
            <a:ext cx="3261952" cy="1961563"/>
            <a:chOff x="8417219" y="699563"/>
            <a:chExt cx="3543900" cy="2317740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219" y="699563"/>
              <a:ext cx="3543900" cy="2317740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78B17483-1354-4AB7-98B9-FAA9E8B8B96C}"/>
                </a:ext>
              </a:extLst>
            </p:cNvPr>
            <p:cNvSpPr/>
            <p:nvPr/>
          </p:nvSpPr>
          <p:spPr>
            <a:xfrm>
              <a:off x="10235909" y="2717281"/>
              <a:ext cx="1651539" cy="300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[Download from google]</a:t>
              </a:r>
              <a:endParaRPr lang="ko-KR" alt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그림 11">
            <a:extLst>
              <a:ext uri="{FF2B5EF4-FFF2-40B4-BE49-F238E27FC236}">
                <a16:creationId xmlns:a16="http://schemas.microsoft.com/office/drawing/2014/main" id="{46A4B6E9-2A21-4819-9714-A5C9EB450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433456"/>
            <a:ext cx="4632205" cy="3146610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761D29BC-84BA-4118-9282-4026EC2D8F80}"/>
              </a:ext>
            </a:extLst>
          </p:cNvPr>
          <p:cNvGrpSpPr/>
          <p:nvPr/>
        </p:nvGrpSpPr>
        <p:grpSpPr>
          <a:xfrm>
            <a:off x="8506401" y="1346533"/>
            <a:ext cx="3261952" cy="1961563"/>
            <a:chOff x="8417219" y="699563"/>
            <a:chExt cx="3543900" cy="2317740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219" y="699563"/>
              <a:ext cx="3543900" cy="2317740"/>
            </a:xfrm>
            <a:prstGeom prst="rect">
              <a:avLst/>
            </a:prstGeom>
          </p:spPr>
        </p:pic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78B17483-1354-4AB7-98B9-FAA9E8B8B96C}"/>
                </a:ext>
              </a:extLst>
            </p:cNvPr>
            <p:cNvSpPr/>
            <p:nvPr/>
          </p:nvSpPr>
          <p:spPr>
            <a:xfrm>
              <a:off x="10235909" y="2717281"/>
              <a:ext cx="1651539" cy="300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[Download from google]</a:t>
              </a:r>
              <a:endParaRPr lang="ko-KR" alt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121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9283FE-48E2-4609-91BA-C82DF64F3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Monitoring of Greenhouse Gas 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0CFD4D1-5AEA-4EC7-BD28-B35275FA5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97" y="1328068"/>
            <a:ext cx="10972800" cy="4853109"/>
          </a:xfrm>
        </p:spPr>
        <p:txBody>
          <a:bodyPr/>
          <a:lstStyle/>
          <a:p>
            <a:r>
              <a:rPr lang="en-US" altLang="ko-KR" dirty="0"/>
              <a:t> Greenhouse Gas: CO</a:t>
            </a:r>
            <a:r>
              <a:rPr lang="en-US" altLang="ko-KR" baseline="-25000" dirty="0"/>
              <a:t>2</a:t>
            </a:r>
            <a:r>
              <a:rPr lang="en-US" altLang="ko-KR" dirty="0"/>
              <a:t>, CH</a:t>
            </a:r>
            <a:r>
              <a:rPr lang="en-US" altLang="ko-KR" baseline="-25000" dirty="0"/>
              <a:t>4</a:t>
            </a:r>
            <a:r>
              <a:rPr lang="en-US" altLang="ko-KR" dirty="0"/>
              <a:t>, O</a:t>
            </a:r>
            <a:r>
              <a:rPr lang="en-US" altLang="ko-KR" baseline="-25000" dirty="0"/>
              <a:t>3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95CAE14-543C-429F-9E93-549248F9A8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Satellite Data</a:t>
            </a:r>
            <a:endParaRPr lang="ko-KR" altLang="en-US" dirty="0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54ACCC15-69A0-40FB-88A6-110F85041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24132"/>
              </p:ext>
            </p:extLst>
          </p:nvPr>
        </p:nvGraphicFramePr>
        <p:xfrm>
          <a:off x="417578" y="1915939"/>
          <a:ext cx="11137237" cy="4664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410">
                  <a:extLst>
                    <a:ext uri="{9D8B030D-6E8A-4147-A177-3AD203B41FA5}">
                      <a16:colId xmlns:a16="http://schemas.microsoft.com/office/drawing/2014/main" val="115779902"/>
                    </a:ext>
                  </a:extLst>
                </a:gridCol>
                <a:gridCol w="2167510">
                  <a:extLst>
                    <a:ext uri="{9D8B030D-6E8A-4147-A177-3AD203B41FA5}">
                      <a16:colId xmlns:a16="http://schemas.microsoft.com/office/drawing/2014/main" val="3921464782"/>
                    </a:ext>
                  </a:extLst>
                </a:gridCol>
                <a:gridCol w="3216306">
                  <a:extLst>
                    <a:ext uri="{9D8B030D-6E8A-4147-A177-3AD203B41FA5}">
                      <a16:colId xmlns:a16="http://schemas.microsoft.com/office/drawing/2014/main" val="2205697240"/>
                    </a:ext>
                  </a:extLst>
                </a:gridCol>
                <a:gridCol w="1470144">
                  <a:extLst>
                    <a:ext uri="{9D8B030D-6E8A-4147-A177-3AD203B41FA5}">
                      <a16:colId xmlns:a16="http://schemas.microsoft.com/office/drawing/2014/main" val="2956632475"/>
                    </a:ext>
                  </a:extLst>
                </a:gridCol>
                <a:gridCol w="1426117">
                  <a:extLst>
                    <a:ext uri="{9D8B030D-6E8A-4147-A177-3AD203B41FA5}">
                      <a16:colId xmlns:a16="http://schemas.microsoft.com/office/drawing/2014/main" val="3075451869"/>
                    </a:ext>
                  </a:extLst>
                </a:gridCol>
                <a:gridCol w="1729750">
                  <a:extLst>
                    <a:ext uri="{9D8B030D-6E8A-4147-A177-3AD203B41FA5}">
                      <a16:colId xmlns:a16="http://schemas.microsoft.com/office/drawing/2014/main" val="3569260310"/>
                    </a:ext>
                  </a:extLst>
                </a:gridCol>
              </a:tblGrid>
              <a:tr h="5060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GHGs</a:t>
                      </a:r>
                      <a:endParaRPr lang="ko-KR" altLang="en-US" sz="14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Satellite/Senor</a:t>
                      </a:r>
                      <a:endParaRPr lang="ko-KR" altLang="en-US" sz="14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  <a:r>
                        <a:rPr lang="en-US" altLang="ko-KR" sz="1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eriods</a:t>
                      </a:r>
                      <a:endParaRPr lang="ko-KR" altLang="en-US" sz="14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Spatial</a:t>
                      </a:r>
                      <a:r>
                        <a:rPr lang="en-US" altLang="ko-KR" sz="1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algn="ctr" latinLnBrk="1"/>
                      <a:r>
                        <a:rPr lang="en-US" altLang="ko-KR" sz="1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Resolution</a:t>
                      </a:r>
                      <a:endParaRPr lang="ko-KR" altLang="en-US" sz="14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Temporal 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Resolution</a:t>
                      </a:r>
                      <a:endParaRPr lang="ko-KR" altLang="en-US" sz="14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Source</a:t>
                      </a:r>
                      <a:endParaRPr lang="ko-KR" altLang="en-US" sz="14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1429951"/>
                  </a:ext>
                </a:extLst>
              </a:tr>
              <a:tr h="295351">
                <a:tc rowSpan="4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Carbon</a:t>
                      </a:r>
                      <a:r>
                        <a:rPr lang="en-US" altLang="ko-KR" sz="1400" b="1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Dioxide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CO2)</a:t>
                      </a:r>
                      <a:endParaRPr lang="ko-KR" altLang="en-US" sz="1400" b="1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OCO2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2014. 9. ~ Current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2.25 X 1.29 km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Global/1Month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 rowSpan="2"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NASA Earth Data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8350137"/>
                  </a:ext>
                </a:extLst>
              </a:tr>
              <a:tr h="295351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OCO3(ISS)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2019. 8. ~ 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Current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2.25 X 1.29 km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Global/1month</a:t>
                      </a:r>
                    </a:p>
                  </a:txBody>
                  <a:tcPr marL="36371" marR="36371" marT="10055" marB="10055"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04840"/>
                  </a:ext>
                </a:extLst>
              </a:tr>
              <a:tr h="297691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GOSAT/TANSO-FTS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2009. 4. ~ 2022. 11.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10.5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10.5 km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Global/3Days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1897592"/>
                  </a:ext>
                </a:extLst>
              </a:tr>
              <a:tr h="29769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GOSAT2/TANSO2-FTS2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2019. 3. ~ 2022. 11.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10.5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10.5 km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Global/2Days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4245798"/>
                  </a:ext>
                </a:extLst>
              </a:tr>
              <a:tr h="297691">
                <a:tc rowSpan="3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Methane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(CH4)</a:t>
                      </a:r>
                      <a:endParaRPr lang="ko-KR" altLang="en-US" sz="1400" b="1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METOP-B/IASI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2013. 02. 01 ~ 2021. 01. 31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altLang="ko-KR" sz="1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x 12 km</a:t>
                      </a:r>
                      <a:endParaRPr lang="ko-KR" altLang="en-US" sz="14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Global/3Days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IASI Portal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9161417"/>
                  </a:ext>
                </a:extLst>
              </a:tr>
              <a:tr h="297691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GOSAT/TANSO-FTS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2019. 4. ~ 2022. 10.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r>
                        <a:rPr lang="en-US" altLang="ko-KR" sz="1400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10 km</a:t>
                      </a:r>
                      <a:endParaRPr lang="en-US" altLang="ko-KR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Global/3Days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5081127"/>
                  </a:ext>
                </a:extLst>
              </a:tr>
              <a:tr h="29769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GOSAT2/TANSO2-FTS2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2019. 3. ~ 2022. 11.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10.5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10.5 km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Global/3Days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6218269"/>
                  </a:ext>
                </a:extLst>
              </a:tr>
              <a:tr h="297544">
                <a:tc rowSpan="6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Ozone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(O3)</a:t>
                      </a:r>
                      <a:endParaRPr lang="ko-KR" altLang="en-US" sz="1400" b="1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METOP-B/IASI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2020. 1.1 ~ Current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altLang="ko-KR" sz="1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x 12 km</a:t>
                      </a:r>
                      <a:endParaRPr lang="ko-KR" altLang="en-US" sz="14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Global/2Days</a:t>
                      </a:r>
                    </a:p>
                  </a:txBody>
                  <a:tcPr marL="36371" marR="36371" marT="10055" marB="10055" anchor="ctr"/>
                </a:tc>
                <a:tc rowSpan="2"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IASI Portal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209808"/>
                  </a:ext>
                </a:extLst>
              </a:tr>
              <a:tr h="29535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METOP-C/IASI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2019. 12. 4 ~ Current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altLang="ko-KR" sz="1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x 12 km</a:t>
                      </a:r>
                      <a:endParaRPr lang="ko-KR" altLang="en-US" sz="14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Global/2Days</a:t>
                      </a:r>
                    </a:p>
                  </a:txBody>
                  <a:tcPr marL="36371" marR="36371" marT="10055" marB="10055"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675419"/>
                  </a:ext>
                </a:extLst>
              </a:tr>
              <a:tr h="29535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METOP-B/GOME2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2022. 03. 01 ~ Current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 x 80 km</a:t>
                      </a:r>
                      <a:endParaRPr lang="ko-KR" altLang="en-US" sz="14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Global/3Days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ACSAF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4206761"/>
                  </a:ext>
                </a:extLst>
              </a:tr>
              <a:tr h="29535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METOP-C/GOME2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2022. 03. 01 ~ Current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 x 80 km</a:t>
                      </a:r>
                      <a:endParaRPr lang="ko-KR" altLang="en-US" sz="14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Global/3Days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336164"/>
                  </a:ext>
                </a:extLst>
              </a:tr>
              <a:tr h="29769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SNPP/OMPS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2017. 07. 01 ~ Current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 x 25 km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Global/4Days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NASA Earth Data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4286713"/>
                  </a:ext>
                </a:extLst>
              </a:tr>
              <a:tr h="54288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SENTINEL5p/TROPOMI</a:t>
                      </a: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Ver. 1: 2019. 08. 06 ~ 2020. 07. 12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Ver. 2: 2020. 07. 13 ~ 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Current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 x 7 km</a:t>
                      </a:r>
                      <a:endParaRPr lang="ko-KR" altLang="en-US" sz="14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Global/1Day</a:t>
                      </a:r>
                      <a:endParaRPr lang="ko-KR" altLang="en-US" sz="14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371" marR="36371" marT="10055" marB="10055" anchor="ctr"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COPERNICUS </a:t>
                      </a: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Projects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1693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813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Monitoring of </a:t>
            </a:r>
            <a:r>
              <a:rPr lang="en-US" altLang="ko-KR" dirty="0"/>
              <a:t>Greenhouse Gas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9796" y="1394068"/>
            <a:ext cx="4804115" cy="50592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ko-KR" dirty="0" smtClean="0"/>
              <a:t>NMSC/KMA </a:t>
            </a:r>
            <a:r>
              <a:rPr lang="en-US" altLang="ko-KR" dirty="0" smtClean="0"/>
              <a:t>is </a:t>
            </a:r>
            <a:r>
              <a:rPr lang="en-US" altLang="ko-KR" dirty="0" smtClean="0"/>
              <a:t>using </a:t>
            </a:r>
            <a:r>
              <a:rPr lang="en-US" altLang="ko-KR" dirty="0"/>
              <a:t>satellite data to monitor climate change and support the government's achievement of net zero countries. </a:t>
            </a:r>
            <a:endParaRPr lang="en-US" altLang="ko-KR" dirty="0" smtClean="0"/>
          </a:p>
          <a:p>
            <a:pPr lvl="1"/>
            <a:r>
              <a:rPr lang="en-US" altLang="ko-KR" b="1" dirty="0" smtClean="0"/>
              <a:t>CO2:</a:t>
            </a:r>
            <a:r>
              <a:rPr lang="en-US" altLang="ko-KR" dirty="0" smtClean="0"/>
              <a:t> OCO2/OCO</a:t>
            </a:r>
            <a:r>
              <a:rPr lang="en-US" altLang="ko-KR" dirty="0"/>
              <a:t>, OCO3/OCO, GOSAT/FTS, </a:t>
            </a:r>
            <a:r>
              <a:rPr lang="en-US" altLang="ko-KR" dirty="0" smtClean="0"/>
              <a:t>GOSAT2/FTS2</a:t>
            </a:r>
          </a:p>
          <a:p>
            <a:pPr lvl="1"/>
            <a:r>
              <a:rPr lang="en-US" altLang="ko-KR" b="1" dirty="0" smtClean="0"/>
              <a:t>CH4: </a:t>
            </a:r>
            <a:r>
              <a:rPr lang="en-US" altLang="ko-KR" dirty="0"/>
              <a:t>GOSAT/FTS, GOSAT2/FTS2</a:t>
            </a:r>
          </a:p>
          <a:p>
            <a:pPr lvl="1"/>
            <a:r>
              <a:rPr lang="en-US" altLang="ko-KR" b="1" dirty="0" smtClean="0"/>
              <a:t>O3:</a:t>
            </a:r>
            <a:r>
              <a:rPr lang="en-US" altLang="ko-KR" dirty="0" smtClean="0"/>
              <a:t> </a:t>
            </a:r>
            <a:r>
              <a:rPr lang="en-US" altLang="ko-KR" dirty="0"/>
              <a:t>Sentinel-5p/TROPOMI, </a:t>
            </a:r>
            <a:r>
              <a:rPr lang="en-US" altLang="ko-KR" dirty="0" err="1"/>
              <a:t>Metop</a:t>
            </a:r>
            <a:r>
              <a:rPr lang="en-US" altLang="ko-KR" dirty="0"/>
              <a:t>/IASI, </a:t>
            </a:r>
            <a:r>
              <a:rPr lang="en-US" altLang="ko-KR" dirty="0" err="1"/>
              <a:t>Metop</a:t>
            </a:r>
            <a:r>
              <a:rPr lang="en-US" altLang="ko-KR" dirty="0"/>
              <a:t>/GOME2, </a:t>
            </a:r>
            <a:r>
              <a:rPr lang="en-US" altLang="ko-KR" dirty="0" smtClean="0"/>
              <a:t>SNPP/OMPS</a:t>
            </a:r>
          </a:p>
          <a:p>
            <a:pPr lvl="1"/>
            <a:r>
              <a:rPr lang="en-US" altLang="ko-KR" b="1" dirty="0" smtClean="0"/>
              <a:t>Sources: NASA</a:t>
            </a:r>
            <a:r>
              <a:rPr lang="en-US" altLang="ko-KR" b="1" dirty="0"/>
              <a:t>, NIES, ACSAF and IASI website.</a:t>
            </a:r>
            <a:endParaRPr lang="ko-KR" altLang="en-US" b="1" dirty="0"/>
          </a:p>
          <a:p>
            <a:pPr lvl="1"/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465558" y="881279"/>
            <a:ext cx="5085077" cy="480947"/>
          </a:xfrm>
        </p:spPr>
        <p:txBody>
          <a:bodyPr/>
          <a:lstStyle/>
          <a:p>
            <a:r>
              <a:rPr lang="en-US" altLang="ko-KR" dirty="0" smtClean="0"/>
              <a:t>Data Collection &amp; Analysis</a:t>
            </a:r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5486075" y="1046048"/>
            <a:ext cx="6586589" cy="5549148"/>
            <a:chOff x="5519936" y="1081611"/>
            <a:chExt cx="6586589" cy="5549148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9476E80F-6CAB-42F3-BE7F-979457570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4876" y="1228929"/>
              <a:ext cx="5841649" cy="5400600"/>
            </a:xfrm>
            <a:prstGeom prst="rect">
              <a:avLst/>
            </a:prstGeom>
          </p:spPr>
        </p:pic>
        <p:sp>
          <p:nvSpPr>
            <p:cNvPr id="6" name="사각형: 둥근 모서리 9">
              <a:extLst>
                <a:ext uri="{FF2B5EF4-FFF2-40B4-BE49-F238E27FC236}">
                  <a16:creationId xmlns:a16="http://schemas.microsoft.com/office/drawing/2014/main" id="{23984EAC-BF9F-403F-8CF5-BCA75D4045AB}"/>
                </a:ext>
              </a:extLst>
            </p:cNvPr>
            <p:cNvSpPr/>
            <p:nvPr/>
          </p:nvSpPr>
          <p:spPr>
            <a:xfrm>
              <a:off x="7117242" y="1100897"/>
              <a:ext cx="1800200" cy="23442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</a:rPr>
                <a:t>Global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사각형: 둥근 모서리 10">
              <a:extLst>
                <a:ext uri="{FF2B5EF4-FFF2-40B4-BE49-F238E27FC236}">
                  <a16:creationId xmlns:a16="http://schemas.microsoft.com/office/drawing/2014/main" id="{58F5C198-6575-4D02-B86A-ACC680DCFFDC}"/>
                </a:ext>
              </a:extLst>
            </p:cNvPr>
            <p:cNvSpPr/>
            <p:nvPr/>
          </p:nvSpPr>
          <p:spPr>
            <a:xfrm>
              <a:off x="9493506" y="1100661"/>
              <a:ext cx="1300410" cy="25370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</a:rPr>
                <a:t>East Asia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사각형: 둥근 모서리 11">
              <a:extLst>
                <a:ext uri="{FF2B5EF4-FFF2-40B4-BE49-F238E27FC236}">
                  <a16:creationId xmlns:a16="http://schemas.microsoft.com/office/drawing/2014/main" id="{C9FA7133-80FD-4386-91AB-A9D791825828}"/>
                </a:ext>
              </a:extLst>
            </p:cNvPr>
            <p:cNvSpPr/>
            <p:nvPr/>
          </p:nvSpPr>
          <p:spPr>
            <a:xfrm>
              <a:off x="10933666" y="1081611"/>
              <a:ext cx="1092344" cy="25370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</a:rPr>
                <a:t>Korea</a:t>
              </a:r>
              <a:endParaRPr lang="ko-KR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사각형: 둥근 모서리 12">
              <a:extLst>
                <a:ext uri="{FF2B5EF4-FFF2-40B4-BE49-F238E27FC236}">
                  <a16:creationId xmlns:a16="http://schemas.microsoft.com/office/drawing/2014/main" id="{9E5C78D4-A620-49A4-BD18-7F32FB705152}"/>
                </a:ext>
              </a:extLst>
            </p:cNvPr>
            <p:cNvSpPr/>
            <p:nvPr/>
          </p:nvSpPr>
          <p:spPr>
            <a:xfrm>
              <a:off x="5519936" y="1434123"/>
              <a:ext cx="1351044" cy="958939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</a:rPr>
                <a:t>1 day</a:t>
              </a:r>
            </a:p>
            <a:p>
              <a:pPr algn="ctr"/>
              <a:r>
                <a:rPr lang="en-US" altLang="ko-KR" sz="1400" b="1" dirty="0">
                  <a:solidFill>
                    <a:schemeClr val="tx1"/>
                  </a:solidFill>
                </a:rPr>
                <a:t>Composited</a:t>
              </a:r>
              <a:endParaRPr lang="ko-KR" alt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사각형: 둥근 모서리 15">
              <a:extLst>
                <a:ext uri="{FF2B5EF4-FFF2-40B4-BE49-F238E27FC236}">
                  <a16:creationId xmlns:a16="http://schemas.microsoft.com/office/drawing/2014/main" id="{0CD35E30-DF89-416A-A27A-DBFE8168EF76}"/>
                </a:ext>
              </a:extLst>
            </p:cNvPr>
            <p:cNvSpPr/>
            <p:nvPr/>
          </p:nvSpPr>
          <p:spPr>
            <a:xfrm>
              <a:off x="5538294" y="2465070"/>
              <a:ext cx="1351044" cy="958939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</a:rPr>
                <a:t>10 days</a:t>
              </a:r>
            </a:p>
            <a:p>
              <a:pPr algn="ctr"/>
              <a:r>
                <a:rPr lang="en-US" altLang="ko-KR" sz="1400" b="1" dirty="0">
                  <a:solidFill>
                    <a:schemeClr val="tx1"/>
                  </a:solidFill>
                </a:rPr>
                <a:t>Composited</a:t>
              </a:r>
              <a:endParaRPr lang="ko-KR" alt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사각형: 둥근 모서리 16">
              <a:extLst>
                <a:ext uri="{FF2B5EF4-FFF2-40B4-BE49-F238E27FC236}">
                  <a16:creationId xmlns:a16="http://schemas.microsoft.com/office/drawing/2014/main" id="{308F915A-C1FD-403E-B42A-D70A3EED3DCF}"/>
                </a:ext>
              </a:extLst>
            </p:cNvPr>
            <p:cNvSpPr/>
            <p:nvPr/>
          </p:nvSpPr>
          <p:spPr>
            <a:xfrm>
              <a:off x="5565676" y="3522355"/>
              <a:ext cx="1351044" cy="958939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</a:rPr>
                <a:t>30 days</a:t>
              </a:r>
            </a:p>
            <a:p>
              <a:pPr algn="ctr"/>
              <a:r>
                <a:rPr lang="en-US" altLang="ko-KR" sz="1400" b="1" dirty="0">
                  <a:solidFill>
                    <a:schemeClr val="tx1"/>
                  </a:solidFill>
                </a:rPr>
                <a:t>Composited</a:t>
              </a:r>
              <a:endParaRPr lang="ko-KR" alt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사각형: 둥근 모서리 17">
              <a:extLst>
                <a:ext uri="{FF2B5EF4-FFF2-40B4-BE49-F238E27FC236}">
                  <a16:creationId xmlns:a16="http://schemas.microsoft.com/office/drawing/2014/main" id="{84946463-AD44-4A85-AA93-B8B7D3FAF5FC}"/>
                </a:ext>
              </a:extLst>
            </p:cNvPr>
            <p:cNvSpPr/>
            <p:nvPr/>
          </p:nvSpPr>
          <p:spPr>
            <a:xfrm>
              <a:off x="5565676" y="4553302"/>
              <a:ext cx="1351044" cy="958939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</a:rPr>
                <a:t>60 days</a:t>
              </a:r>
            </a:p>
            <a:p>
              <a:pPr algn="ctr"/>
              <a:r>
                <a:rPr lang="en-US" altLang="ko-KR" sz="1400" b="1" dirty="0">
                  <a:solidFill>
                    <a:schemeClr val="tx1"/>
                  </a:solidFill>
                </a:rPr>
                <a:t>Composited</a:t>
              </a:r>
              <a:endParaRPr lang="ko-KR" alt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사각형: 둥근 모서리 18">
              <a:extLst>
                <a:ext uri="{FF2B5EF4-FFF2-40B4-BE49-F238E27FC236}">
                  <a16:creationId xmlns:a16="http://schemas.microsoft.com/office/drawing/2014/main" id="{4C7DE670-894F-4EA5-933F-2D39E25C78B3}"/>
                </a:ext>
              </a:extLst>
            </p:cNvPr>
            <p:cNvSpPr/>
            <p:nvPr/>
          </p:nvSpPr>
          <p:spPr>
            <a:xfrm>
              <a:off x="5550635" y="5584249"/>
              <a:ext cx="1351045" cy="104651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</a:rPr>
                <a:t>90 days</a:t>
              </a:r>
            </a:p>
            <a:p>
              <a:pPr algn="ctr"/>
              <a:r>
                <a:rPr lang="en-US" altLang="ko-KR" sz="1400" b="1" dirty="0">
                  <a:solidFill>
                    <a:schemeClr val="tx1"/>
                  </a:solidFill>
                </a:rPr>
                <a:t>Composited</a:t>
              </a:r>
              <a:endParaRPr lang="ko-KR" altLang="en-US" sz="1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8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36E9AD18-0F0C-4830-9344-4C772C15F6A7}"/>
              </a:ext>
            </a:extLst>
          </p:cNvPr>
          <p:cNvSpPr txBox="1">
            <a:spLocks/>
          </p:cNvSpPr>
          <p:nvPr/>
        </p:nvSpPr>
        <p:spPr>
          <a:xfrm>
            <a:off x="499797" y="1328068"/>
            <a:ext cx="10972800" cy="4853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7061" indent="-237061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spcAft>
                <a:spcPts val="267"/>
              </a:spcAft>
              <a:buFont typeface="Wingdings" panose="05000000000000000000" pitchFamily="2" charset="2"/>
              <a:buChar char="v"/>
              <a:defRPr lang="ko-KR" altLang="en-US" sz="2000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defRPr>
            </a:lvl1pPr>
            <a:lvl2pPr marL="452438" indent="-187325" algn="l" defTabSz="1219170" rtl="0" eaLnBrk="1" latinLnBrk="1" hangingPunct="1">
              <a:lnSpc>
                <a:spcPct val="150000"/>
              </a:lnSpc>
              <a:spcBef>
                <a:spcPct val="20000"/>
              </a:spcBef>
              <a:buFont typeface="맑은 고딕" panose="020B0503020000020004" pitchFamily="50" charset="-127"/>
              <a:buChar char="-"/>
              <a:defRPr lang="ko-KR" altLang="en-US" sz="1800" kern="1200" spc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defRPr>
            </a:lvl2pPr>
            <a:lvl3pPr marL="628650" indent="-176213" algn="l" defTabSz="1219170" rtl="0" eaLnBrk="1" latin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lang="ko-KR" altLang="en-US" sz="1600" kern="1200" spc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defRPr>
            </a:lvl3pPr>
            <a:lvl4pPr marL="892175" marR="0" indent="-263525" algn="l" defTabSz="121917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 kern="1200" spc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defRPr>
            </a:lvl4pPr>
            <a:lvl5pPr marL="2743131" indent="-304792" algn="l" defTabSz="1219170" rtl="0" eaLnBrk="1" latinLnBrk="1" hangingPunct="1">
              <a:spcBef>
                <a:spcPct val="20000"/>
              </a:spcBef>
              <a:buFont typeface="Arial"/>
              <a:buChar char="»"/>
              <a:defRPr lang="ko-KR" altLang="en-US" sz="2133" kern="120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3352716" indent="-304792" algn="l" defTabSz="1219170" rtl="0" eaLnBrk="1" latinLnBrk="1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1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1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1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 In-situ: CO</a:t>
            </a:r>
            <a:r>
              <a:rPr lang="en-US" altLang="ko-KR" baseline="-25000" dirty="0"/>
              <a:t>2</a:t>
            </a:r>
            <a:r>
              <a:rPr lang="en-US" altLang="ko-KR" dirty="0"/>
              <a:t>, CH</a:t>
            </a:r>
            <a:r>
              <a:rPr lang="en-US" altLang="ko-KR" baseline="-25000" dirty="0"/>
              <a:t>4</a:t>
            </a:r>
            <a:r>
              <a:rPr lang="en-US" altLang="ko-KR" dirty="0"/>
              <a:t>, O</a:t>
            </a:r>
            <a:r>
              <a:rPr lang="en-US" altLang="ko-KR" baseline="-25000" dirty="0"/>
              <a:t>3 </a:t>
            </a:r>
            <a:r>
              <a:rPr lang="en-US" altLang="ko-KR" dirty="0"/>
              <a:t> ….</a:t>
            </a:r>
            <a:endParaRPr 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Monitoring of Greenhouse Gas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558586" y="1401722"/>
            <a:ext cx="5458184" cy="19442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 37 kinds of air pollutants or GHGs and quality control of the data according to international standards and then shared domestically and internationally. </a:t>
            </a:r>
            <a:endParaRPr lang="ko-KR" altLang="en-US" sz="1800" b="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431371" y="880147"/>
            <a:ext cx="8904989" cy="480947"/>
          </a:xfrm>
        </p:spPr>
        <p:txBody>
          <a:bodyPr/>
          <a:lstStyle/>
          <a:p>
            <a:r>
              <a:rPr lang="en-US" altLang="ko-KR" dirty="0"/>
              <a:t>Operate 4 regional GAW sites in South Korea</a:t>
            </a:r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31100" y="1870927"/>
            <a:ext cx="5884235" cy="3432995"/>
            <a:chOff x="326738" y="1585210"/>
            <a:chExt cx="5847072" cy="3438060"/>
          </a:xfrm>
        </p:grpSpPr>
        <p:pic>
          <p:nvPicPr>
            <p:cNvPr id="5" name="_x647339384" descr="EMB000043900b14">
              <a:extLst>
                <a:ext uri="{FF2B5EF4-FFF2-40B4-BE49-F238E27FC236}">
                  <a16:creationId xmlns:a16="http://schemas.microsoft.com/office/drawing/2014/main" id="{7CC708D7-D752-4BAA-AD56-A474A4ED7F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38" y="1585210"/>
              <a:ext cx="5847072" cy="3378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10131" y="2958372"/>
              <a:ext cx="1512168" cy="287126"/>
            </a:xfrm>
            <a:prstGeom prst="rect">
              <a:avLst/>
            </a:prstGeom>
            <a:solidFill>
              <a:srgbClr val="002060"/>
            </a:solidFill>
            <a:ln w="28575"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err="1">
                  <a:solidFill>
                    <a:schemeClr val="bg1"/>
                  </a:solidFill>
                  <a:cs typeface="Arial" pitchFamily="34" charset="0"/>
                </a:rPr>
                <a:t>Anmyeondo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46897" y="2949388"/>
              <a:ext cx="1512168" cy="276999"/>
            </a:xfrm>
            <a:prstGeom prst="rect">
              <a:avLst/>
            </a:prstGeom>
            <a:solidFill>
              <a:srgbClr val="002060"/>
            </a:solidFill>
            <a:ln w="28575"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err="1">
                  <a:solidFill>
                    <a:schemeClr val="bg1"/>
                  </a:solidFill>
                  <a:cs typeface="Arial" pitchFamily="34" charset="0"/>
                </a:rPr>
                <a:t>Ulleungdo</a:t>
              </a:r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/</a:t>
              </a:r>
              <a:r>
                <a:rPr lang="en-US" altLang="ko-KR" sz="1200" b="1" dirty="0" err="1">
                  <a:solidFill>
                    <a:schemeClr val="bg1"/>
                  </a:solidFill>
                  <a:cs typeface="Arial" pitchFamily="34" charset="0"/>
                </a:rPr>
                <a:t>Dokdo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0131" y="4736144"/>
              <a:ext cx="1512168" cy="287126"/>
            </a:xfrm>
            <a:prstGeom prst="rect">
              <a:avLst/>
            </a:prstGeom>
            <a:solidFill>
              <a:srgbClr val="002060"/>
            </a:solidFill>
            <a:ln w="28575"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err="1">
                  <a:solidFill>
                    <a:schemeClr val="bg1"/>
                  </a:solidFill>
                  <a:cs typeface="Arial" pitchFamily="34" charset="0"/>
                </a:rPr>
                <a:t>Gosan</a:t>
              </a:r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, </a:t>
              </a:r>
              <a:r>
                <a:rPr lang="en-US" altLang="ko-KR" sz="1200" b="1" dirty="0" err="1">
                  <a:solidFill>
                    <a:schemeClr val="bg1"/>
                  </a:solidFill>
                  <a:cs typeface="Arial" pitchFamily="34" charset="0"/>
                </a:rPr>
                <a:t>Jeju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46897" y="4727160"/>
              <a:ext cx="1512168" cy="276999"/>
            </a:xfrm>
            <a:prstGeom prst="rect">
              <a:avLst/>
            </a:prstGeom>
            <a:solidFill>
              <a:srgbClr val="002060"/>
            </a:solidFill>
            <a:ln w="28575"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Pohang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12" name="Picture 0">
            <a:extLst>
              <a:ext uri="{FF2B5EF4-FFF2-40B4-BE49-F238E27FC236}">
                <a16:creationId xmlns:a16="http://schemas.microsoft.com/office/drawing/2014/main" id="{0FC617E9-E1F0-400A-B036-BD4F11BB0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44777" y="2811595"/>
            <a:ext cx="4916056" cy="24208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내용 개체 틀 2"/>
          <p:cNvSpPr txBox="1">
            <a:spLocks/>
          </p:cNvSpPr>
          <p:nvPr/>
        </p:nvSpPr>
        <p:spPr>
          <a:xfrm>
            <a:off x="344005" y="5375410"/>
            <a:ext cx="6624736" cy="1293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7061" indent="-237061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spcAft>
                <a:spcPts val="267"/>
              </a:spcAft>
              <a:buFont typeface="Wingdings" panose="05000000000000000000" pitchFamily="2" charset="2"/>
              <a:buChar char="v"/>
              <a:defRPr lang="ko-KR" altLang="en-US" sz="2000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defRPr>
            </a:lvl1pPr>
            <a:lvl2pPr marL="452438" indent="-187325" algn="l" defTabSz="1219170" rtl="0" eaLnBrk="1" latinLnBrk="1" hangingPunct="1">
              <a:lnSpc>
                <a:spcPct val="150000"/>
              </a:lnSpc>
              <a:spcBef>
                <a:spcPct val="20000"/>
              </a:spcBef>
              <a:buFont typeface="맑은 고딕" panose="020B0503020000020004" pitchFamily="50" charset="-127"/>
              <a:buChar char="-"/>
              <a:defRPr lang="ko-KR" altLang="en-US" sz="1800" kern="1200" spc="-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628650" indent="-176213" algn="l" defTabSz="1219170" rtl="0" eaLnBrk="1" latin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lang="ko-KR" altLang="en-US" sz="1600" kern="1200" spc="-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892175" marR="0" indent="-263525" algn="l" defTabSz="121917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 kern="1200" spc="-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2743131" indent="-304792" algn="l" defTabSz="1219170" rtl="0" eaLnBrk="1" latinLnBrk="1" hangingPunct="1">
              <a:spcBef>
                <a:spcPct val="20000"/>
              </a:spcBef>
              <a:buFont typeface="Arial"/>
              <a:buChar char="»"/>
              <a:defRPr lang="ko-KR" altLang="en-US" sz="2133" kern="120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3352716" indent="-304792" algn="l" defTabSz="1219170" rtl="0" eaLnBrk="1" latinLnBrk="1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1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1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1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four stations are higher than the global average CO</a:t>
            </a:r>
            <a:r>
              <a:rPr lang="en-US" altLang="ko-KR" sz="1800" b="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  <a:p>
            <a:pPr>
              <a:lnSpc>
                <a:spcPct val="100000"/>
              </a:lnSpc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difference between Korea's CO</a:t>
            </a:r>
            <a:r>
              <a:rPr lang="en-US" altLang="ko-KR" sz="1800" b="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the global average  concentration has increased significantly in the last 10 years.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41EF6C-5102-4358-B986-F14D637FD929}"/>
              </a:ext>
            </a:extLst>
          </p:cNvPr>
          <p:cNvSpPr txBox="1"/>
          <p:nvPr/>
        </p:nvSpPr>
        <p:spPr>
          <a:xfrm>
            <a:off x="7014524" y="5157192"/>
            <a:ext cx="4546308" cy="135421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&lt; Average for 2021(ppm) &gt; </a:t>
            </a:r>
          </a:p>
          <a:p>
            <a:pPr algn="ctr"/>
            <a:r>
              <a:rPr lang="en-US" altLang="ko-KR" sz="2000" b="1" dirty="0">
                <a:solidFill>
                  <a:srgbClr val="002060"/>
                </a:solidFill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(Global Average:414.7)</a:t>
            </a:r>
          </a:p>
          <a:p>
            <a:pPr algn="ctr"/>
            <a:endParaRPr lang="en-US" altLang="ko-KR" sz="1000" b="1" dirty="0">
              <a:solidFill>
                <a:srgbClr val="002060"/>
              </a:solidFill>
              <a:latin typeface="Calibri" panose="020F0502020204030204" pitchFamily="34" charset="0"/>
              <a:ea typeface="나눔스퀘어 Bold" panose="020B0600000101010101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1600" dirty="0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* </a:t>
            </a:r>
            <a:r>
              <a:rPr lang="en-US" altLang="ko-KR" sz="1600" b="1" dirty="0" err="1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Anmyeno</a:t>
            </a:r>
            <a:r>
              <a:rPr lang="en-US" altLang="ko-KR" sz="1600" b="1" dirty="0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(AMY)</a:t>
            </a:r>
            <a:r>
              <a:rPr lang="en-US" altLang="ko-KR" sz="1600" dirty="0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: 423.1     * </a:t>
            </a:r>
            <a:r>
              <a:rPr lang="en-US" altLang="ko-KR" sz="1600" b="1" dirty="0" err="1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Gosan</a:t>
            </a:r>
            <a:r>
              <a:rPr lang="en-US" altLang="ko-KR" sz="1600" b="1" dirty="0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(JGS)</a:t>
            </a:r>
            <a:r>
              <a:rPr lang="en-US" altLang="ko-KR" sz="1600" dirty="0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: 421.5</a:t>
            </a:r>
          </a:p>
          <a:p>
            <a:pPr algn="ctr"/>
            <a:r>
              <a:rPr lang="en-US" altLang="ko-KR" sz="1600" dirty="0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* </a:t>
            </a:r>
            <a:r>
              <a:rPr lang="en-US" altLang="ko-KR" sz="1600" b="1" dirty="0" err="1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Ulrungdo</a:t>
            </a:r>
            <a:r>
              <a:rPr lang="en-US" altLang="ko-KR" sz="1600" b="1" dirty="0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(ULD)</a:t>
            </a:r>
            <a:r>
              <a:rPr lang="en-US" altLang="ko-KR" sz="1600" dirty="0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: 420.8         * </a:t>
            </a:r>
            <a:r>
              <a:rPr lang="en-US" altLang="ko-KR" sz="1600" b="1" dirty="0" err="1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Dockdo</a:t>
            </a:r>
            <a:r>
              <a:rPr lang="en-US" altLang="ko-KR" sz="1600" b="1" dirty="0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(DOK)</a:t>
            </a:r>
            <a:r>
              <a:rPr lang="en-US" altLang="ko-KR" sz="1600" dirty="0">
                <a:latin typeface="Calibri" panose="020F0502020204030204" pitchFamily="34" charset="0"/>
                <a:ea typeface="나눔스퀘어 Bold" panose="020B0600000101010101" pitchFamily="50" charset="-127"/>
                <a:cs typeface="Calibri" panose="020F0502020204030204" pitchFamily="34" charset="0"/>
              </a:rPr>
              <a:t>: 419.6</a:t>
            </a:r>
            <a:endParaRPr lang="ko-KR" altLang="en-US" sz="1600" dirty="0">
              <a:latin typeface="Calibri" panose="020F0502020204030204" pitchFamily="34" charset="0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037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312F4B-2F4E-4B68-8F8B-80CE2AC3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Validation </a:t>
            </a:r>
            <a:r>
              <a:rPr lang="en-US" altLang="ko-KR" dirty="0"/>
              <a:t>of </a:t>
            </a:r>
            <a:r>
              <a:rPr lang="en-US" altLang="ko-KR" dirty="0" smtClean="0"/>
              <a:t>GHGs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4256F70-C9D9-4C74-832B-96A226004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96" y="1528219"/>
            <a:ext cx="11644876" cy="48531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dirty="0" smtClean="0"/>
              <a:t>NMSC/KMA has validated </a:t>
            </a:r>
            <a:r>
              <a:rPr lang="en-US" altLang="ko-KR" dirty="0"/>
              <a:t>the satellite derived </a:t>
            </a:r>
            <a:r>
              <a:rPr lang="en-US" altLang="ko-KR" dirty="0" smtClean="0"/>
              <a:t>GHGs with CO2 </a:t>
            </a:r>
            <a:r>
              <a:rPr lang="en-US" altLang="ko-KR" dirty="0"/>
              <a:t>observed in </a:t>
            </a:r>
            <a:r>
              <a:rPr lang="en-US" altLang="ko-KR" dirty="0" smtClean="0"/>
              <a:t>situ </a:t>
            </a:r>
            <a:r>
              <a:rPr lang="en-US" altLang="ko-KR" dirty="0"/>
              <a:t>and retrieved TCCON (Total Carbon Column Observing Network</a:t>
            </a:r>
            <a:r>
              <a:rPr lang="en-US" altLang="ko-KR" dirty="0" smtClean="0"/>
              <a:t>) in </a:t>
            </a:r>
            <a:r>
              <a:rPr lang="en-US" altLang="ko-KR" dirty="0" err="1" smtClean="0"/>
              <a:t>Anmyeon</a:t>
            </a:r>
            <a:r>
              <a:rPr lang="en-US" altLang="ko-KR" dirty="0" smtClean="0"/>
              <a:t>, South Korea. 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Tahoma" panose="020B0604030504040204" pitchFamily="34" charset="0"/>
              </a:rPr>
              <a:t>KMA </a:t>
            </a:r>
            <a:r>
              <a:rPr lang="en-US" altLang="ko-KR" dirty="0">
                <a:ea typeface="Tahoma" panose="020B0604030504040204" pitchFamily="34" charset="0"/>
              </a:rPr>
              <a:t>operate 4 regional GAW </a:t>
            </a:r>
            <a:r>
              <a:rPr lang="en-US" altLang="ko-KR" dirty="0" smtClean="0">
                <a:ea typeface="Tahoma" panose="020B0604030504040204" pitchFamily="34" charset="0"/>
              </a:rPr>
              <a:t>sites(</a:t>
            </a:r>
            <a:r>
              <a:rPr lang="en-US" altLang="ko-KR" dirty="0" err="1" smtClean="0">
                <a:ea typeface="Tahoma" panose="020B0604030504040204" pitchFamily="34" charset="0"/>
              </a:rPr>
              <a:t>Anmyeondo</a:t>
            </a:r>
            <a:r>
              <a:rPr lang="en-US" altLang="ko-KR" dirty="0" smtClean="0">
                <a:ea typeface="Tahoma" panose="020B0604030504040204" pitchFamily="34" charset="0"/>
              </a:rPr>
              <a:t>, </a:t>
            </a:r>
            <a:r>
              <a:rPr lang="en-US" altLang="ko-KR" dirty="0" err="1" smtClean="0">
                <a:ea typeface="Tahoma" panose="020B0604030504040204" pitchFamily="34" charset="0"/>
              </a:rPr>
              <a:t>Gosan</a:t>
            </a:r>
            <a:r>
              <a:rPr lang="en-US" altLang="ko-KR" dirty="0" smtClean="0">
                <a:ea typeface="Tahoma" panose="020B0604030504040204" pitchFamily="34" charset="0"/>
              </a:rPr>
              <a:t>, Pohang, </a:t>
            </a:r>
            <a:r>
              <a:rPr lang="en-US" altLang="ko-KR" dirty="0" err="1" smtClean="0">
                <a:ea typeface="Tahoma" panose="020B0604030504040204" pitchFamily="34" charset="0"/>
              </a:rPr>
              <a:t>Ulleungdo</a:t>
            </a:r>
            <a:r>
              <a:rPr lang="en-US" altLang="ko-KR" dirty="0" smtClean="0">
                <a:ea typeface="Tahoma" panose="020B0604030504040204" pitchFamily="34" charset="0"/>
              </a:rPr>
              <a:t>/</a:t>
            </a:r>
            <a:r>
              <a:rPr lang="en-US" altLang="ko-KR" dirty="0" err="1" smtClean="0">
                <a:ea typeface="Tahoma" panose="020B0604030504040204" pitchFamily="34" charset="0"/>
              </a:rPr>
              <a:t>Dokdo</a:t>
            </a:r>
            <a:r>
              <a:rPr lang="en-US" altLang="ko-KR" dirty="0" smtClean="0">
                <a:ea typeface="Tahoma" panose="020B0604030504040204" pitchFamily="34" charset="0"/>
              </a:rPr>
              <a:t>).</a:t>
            </a:r>
            <a:endParaRPr lang="en-US" altLang="ko-KR" dirty="0">
              <a:ea typeface="Tahoma" panose="020B060403050404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altLang="ko-KR" b="1" dirty="0">
                <a:solidFill>
                  <a:srgbClr val="0000FF"/>
                </a:solidFill>
                <a:ea typeface="Tahoma" panose="020B0604030504040204" pitchFamily="34" charset="0"/>
              </a:rPr>
              <a:t>GAW(CRDS(Cavity Ring Down Spectroscopy), 1999.1.~2021.12.), TCCON(FTS, 2014.1.~2022.10.)</a:t>
            </a:r>
          </a:p>
          <a:p>
            <a:pPr lvl="1">
              <a:lnSpc>
                <a:spcPct val="100000"/>
              </a:lnSpc>
            </a:pPr>
            <a:endParaRPr lang="ko-KR" altLang="en-US" sz="400" dirty="0"/>
          </a:p>
          <a:p>
            <a:pPr>
              <a:lnSpc>
                <a:spcPct val="100000"/>
              </a:lnSpc>
            </a:pPr>
            <a:r>
              <a:rPr lang="en-US" altLang="ko-KR" dirty="0" smtClean="0"/>
              <a:t>Ground- and satellite-based </a:t>
            </a:r>
            <a:r>
              <a:rPr lang="en-US" altLang="ko-KR" dirty="0"/>
              <a:t>CO2 </a:t>
            </a:r>
            <a:r>
              <a:rPr lang="en-US" altLang="ko-KR" dirty="0" smtClean="0"/>
              <a:t>shows </a:t>
            </a:r>
            <a:r>
              <a:rPr lang="en-US" altLang="ko-KR" dirty="0"/>
              <a:t>good agreement in their increasing trends with seasonal variations from 2010 to </a:t>
            </a:r>
            <a:r>
              <a:rPr lang="en-US" altLang="ko-KR" dirty="0" smtClean="0"/>
              <a:t>2021. 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4F76D8-0818-4025-AEC1-92B8F7DE78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371" y="880147"/>
            <a:ext cx="8184909" cy="480947"/>
          </a:xfrm>
        </p:spPr>
        <p:txBody>
          <a:bodyPr/>
          <a:lstStyle/>
          <a:p>
            <a:r>
              <a:rPr lang="en-US" altLang="ko-KR" dirty="0"/>
              <a:t>Comparison with GAW(in situ) and TCCON</a:t>
            </a:r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0AAFB18C-072E-404C-A21C-2E6BB2B4C063}"/>
              </a:ext>
            </a:extLst>
          </p:cNvPr>
          <p:cNvGrpSpPr/>
          <p:nvPr/>
        </p:nvGrpSpPr>
        <p:grpSpPr>
          <a:xfrm>
            <a:off x="10928892" y="4138852"/>
            <a:ext cx="990709" cy="2031652"/>
            <a:chOff x="795811" y="977752"/>
            <a:chExt cx="2675994" cy="5367727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13987F05-55BF-4C71-AB1A-4A86F1E81AAF}"/>
                </a:ext>
              </a:extLst>
            </p:cNvPr>
            <p:cNvGrpSpPr/>
            <p:nvPr/>
          </p:nvGrpSpPr>
          <p:grpSpPr>
            <a:xfrm>
              <a:off x="795811" y="977752"/>
              <a:ext cx="2675994" cy="5367727"/>
              <a:chOff x="795811" y="977752"/>
              <a:chExt cx="2675994" cy="5367727"/>
            </a:xfrm>
          </p:grpSpPr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DCADFB49-F71B-4F28-B66F-5AB3132963F8}"/>
                  </a:ext>
                </a:extLst>
              </p:cNvPr>
              <p:cNvGrpSpPr/>
              <p:nvPr/>
            </p:nvGrpSpPr>
            <p:grpSpPr>
              <a:xfrm>
                <a:off x="795811" y="977752"/>
                <a:ext cx="2675994" cy="5367727"/>
                <a:chOff x="795811" y="977752"/>
                <a:chExt cx="2675994" cy="5367727"/>
              </a:xfrm>
            </p:grpSpPr>
            <p:pic>
              <p:nvPicPr>
                <p:cNvPr id="12" name="Picture 3" descr="D:\FTS 관측 일지\20130521 오후 12.JPG">
                  <a:extLst>
                    <a:ext uri="{FF2B5EF4-FFF2-40B4-BE49-F238E27FC236}">
                      <a16:creationId xmlns:a16="http://schemas.microsoft.com/office/drawing/2014/main" id="{B07FE2BD-9D0B-43B4-B4BB-5D5B2CC781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781" t="54628" r="11785"/>
                <a:stretch/>
              </p:blipFill>
              <p:spPr bwMode="auto">
                <a:xfrm>
                  <a:off x="943821" y="4661696"/>
                  <a:ext cx="2526380" cy="1617536"/>
                </a:xfrm>
                <a:prstGeom prst="cub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3" name="그룹 12">
                  <a:extLst>
                    <a:ext uri="{FF2B5EF4-FFF2-40B4-BE49-F238E27FC236}">
                      <a16:creationId xmlns:a16="http://schemas.microsoft.com/office/drawing/2014/main" id="{8D2151BE-DE89-45EB-AC47-C802D8BAC2BC}"/>
                    </a:ext>
                  </a:extLst>
                </p:cNvPr>
                <p:cNvGrpSpPr/>
                <p:nvPr/>
              </p:nvGrpSpPr>
              <p:grpSpPr>
                <a:xfrm>
                  <a:off x="795811" y="977752"/>
                  <a:ext cx="2675994" cy="5367727"/>
                  <a:chOff x="991867" y="1051286"/>
                  <a:chExt cx="2675994" cy="5367727"/>
                </a:xfrm>
              </p:grpSpPr>
              <p:pic>
                <p:nvPicPr>
                  <p:cNvPr id="14" name="그림 13">
                    <a:extLst>
                      <a:ext uri="{FF2B5EF4-FFF2-40B4-BE49-F238E27FC236}">
                        <a16:creationId xmlns:a16="http://schemas.microsoft.com/office/drawing/2014/main" id="{1042C843-5E59-4905-9864-C01804C9A4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401" t="18252" r="13887" b="43181"/>
                  <a:stretch/>
                </p:blipFill>
                <p:spPr>
                  <a:xfrm>
                    <a:off x="1833973" y="1051286"/>
                    <a:ext cx="1785071" cy="1461201"/>
                  </a:xfrm>
                  <a:prstGeom prst="rect">
                    <a:avLst/>
                  </a:prstGeom>
                </p:spPr>
              </p:pic>
              <p:sp>
                <p:nvSpPr>
                  <p:cNvPr id="15" name="정육면체 14">
                    <a:extLst>
                      <a:ext uri="{FF2B5EF4-FFF2-40B4-BE49-F238E27FC236}">
                        <a16:creationId xmlns:a16="http://schemas.microsoft.com/office/drawing/2014/main" id="{2C011E08-61B8-46AD-86F9-32682336CC03}"/>
                      </a:ext>
                    </a:extLst>
                  </p:cNvPr>
                  <p:cNvSpPr/>
                  <p:nvPr/>
                </p:nvSpPr>
                <p:spPr>
                  <a:xfrm>
                    <a:off x="991867" y="1085632"/>
                    <a:ext cx="2519083" cy="5333381"/>
                  </a:xfrm>
                  <a:prstGeom prst="cube">
                    <a:avLst/>
                  </a:prstGeom>
                  <a:solidFill>
                    <a:schemeClr val="accent1">
                      <a:alpha val="15000"/>
                    </a:schemeClr>
                  </a:solidFill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800"/>
                  </a:p>
                </p:txBody>
              </p:sp>
              <p:sp>
                <p:nvSpPr>
                  <p:cNvPr id="16" name="타원 15">
                    <a:extLst>
                      <a:ext uri="{FF2B5EF4-FFF2-40B4-BE49-F238E27FC236}">
                        <a16:creationId xmlns:a16="http://schemas.microsoft.com/office/drawing/2014/main" id="{B4232B65-4C40-4C30-A8B5-A719407A34B0}"/>
                      </a:ext>
                    </a:extLst>
                  </p:cNvPr>
                  <p:cNvSpPr/>
                  <p:nvPr/>
                </p:nvSpPr>
                <p:spPr>
                  <a:xfrm>
                    <a:off x="2341898" y="1459027"/>
                    <a:ext cx="687003" cy="687003"/>
                  </a:xfrm>
                  <a:prstGeom prst="ellipse">
                    <a:avLst/>
                  </a:prstGeom>
                  <a:noFill/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800"/>
                  </a:p>
                </p:txBody>
              </p:sp>
              <p:cxnSp>
                <p:nvCxnSpPr>
                  <p:cNvPr id="17" name="직선 연결선 16">
                    <a:extLst>
                      <a:ext uri="{FF2B5EF4-FFF2-40B4-BE49-F238E27FC236}">
                        <a16:creationId xmlns:a16="http://schemas.microsoft.com/office/drawing/2014/main" id="{425C965A-E080-4867-A37C-5930CD2014D9}"/>
                      </a:ext>
                    </a:extLst>
                  </p:cNvPr>
                  <p:cNvCxnSpPr>
                    <a:stCxn id="16" idx="2"/>
                  </p:cNvCxnSpPr>
                  <p:nvPr/>
                </p:nvCxnSpPr>
                <p:spPr>
                  <a:xfrm flipH="1">
                    <a:off x="1833974" y="1802529"/>
                    <a:ext cx="507924" cy="3231926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직선 연결선 17">
                    <a:extLst>
                      <a:ext uri="{FF2B5EF4-FFF2-40B4-BE49-F238E27FC236}">
                        <a16:creationId xmlns:a16="http://schemas.microsoft.com/office/drawing/2014/main" id="{538660F4-6F81-4290-98D0-E54112BA2271}"/>
                      </a:ext>
                    </a:extLst>
                  </p:cNvPr>
                  <p:cNvCxnSpPr>
                    <a:stCxn id="16" idx="5"/>
                  </p:cNvCxnSpPr>
                  <p:nvPr/>
                </p:nvCxnSpPr>
                <p:spPr>
                  <a:xfrm flipH="1">
                    <a:off x="1844241" y="2045421"/>
                    <a:ext cx="1084051" cy="2989034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직선 연결선 18">
                    <a:extLst>
                      <a:ext uri="{FF2B5EF4-FFF2-40B4-BE49-F238E27FC236}">
                        <a16:creationId xmlns:a16="http://schemas.microsoft.com/office/drawing/2014/main" id="{5E2ADB31-8BCF-4D00-BC79-EBC0A456EC90}"/>
                      </a:ext>
                    </a:extLst>
                  </p:cNvPr>
                  <p:cNvCxnSpPr>
                    <a:stCxn id="16" idx="3"/>
                  </p:cNvCxnSpPr>
                  <p:nvPr/>
                </p:nvCxnSpPr>
                <p:spPr>
                  <a:xfrm flipH="1">
                    <a:off x="1844241" y="2045421"/>
                    <a:ext cx="598266" cy="2989034"/>
                  </a:xfrm>
                  <a:prstGeom prst="line">
                    <a:avLst/>
                  </a:prstGeom>
                  <a:ln w="69850">
                    <a:solidFill>
                      <a:srgbClr val="FFFF00">
                        <a:alpha val="1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직선 연결선 19">
                    <a:extLst>
                      <a:ext uri="{FF2B5EF4-FFF2-40B4-BE49-F238E27FC236}">
                        <a16:creationId xmlns:a16="http://schemas.microsoft.com/office/drawing/2014/main" id="{52B2B235-26DC-44FD-AE83-6B9F70188469}"/>
                      </a:ext>
                    </a:extLst>
                  </p:cNvPr>
                  <p:cNvCxnSpPr>
                    <a:stCxn id="16" idx="4"/>
                  </p:cNvCxnSpPr>
                  <p:nvPr/>
                </p:nvCxnSpPr>
                <p:spPr>
                  <a:xfrm flipH="1">
                    <a:off x="1844241" y="2146030"/>
                    <a:ext cx="841159" cy="2821522"/>
                  </a:xfrm>
                  <a:prstGeom prst="line">
                    <a:avLst/>
                  </a:prstGeom>
                  <a:ln w="69850">
                    <a:solidFill>
                      <a:srgbClr val="FFFF00">
                        <a:alpha val="1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직선 연결선 20">
                    <a:extLst>
                      <a:ext uri="{FF2B5EF4-FFF2-40B4-BE49-F238E27FC236}">
                        <a16:creationId xmlns:a16="http://schemas.microsoft.com/office/drawing/2014/main" id="{16E29C90-EFB8-4451-9A98-E9FE1756CFD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44241" y="2128150"/>
                    <a:ext cx="725848" cy="2906305"/>
                  </a:xfrm>
                  <a:prstGeom prst="line">
                    <a:avLst/>
                  </a:prstGeom>
                  <a:ln w="69850">
                    <a:solidFill>
                      <a:srgbClr val="FFFF00">
                        <a:alpha val="1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직선 연결선 21">
                    <a:extLst>
                      <a:ext uri="{FF2B5EF4-FFF2-40B4-BE49-F238E27FC236}">
                        <a16:creationId xmlns:a16="http://schemas.microsoft.com/office/drawing/2014/main" id="{2174DA16-69A1-4175-B0E4-A51B1D7F5707}"/>
                      </a:ext>
                    </a:extLst>
                  </p:cNvPr>
                  <p:cNvCxnSpPr>
                    <a:stCxn id="16" idx="6"/>
                  </p:cNvCxnSpPr>
                  <p:nvPr/>
                </p:nvCxnSpPr>
                <p:spPr>
                  <a:xfrm flipH="1">
                    <a:off x="1844240" y="1802529"/>
                    <a:ext cx="1184661" cy="3207509"/>
                  </a:xfrm>
                  <a:prstGeom prst="line">
                    <a:avLst/>
                  </a:prstGeom>
                  <a:ln w="69850">
                    <a:solidFill>
                      <a:srgbClr val="FFFF00">
                        <a:alpha val="1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직선 연결선 22">
                    <a:extLst>
                      <a:ext uri="{FF2B5EF4-FFF2-40B4-BE49-F238E27FC236}">
                        <a16:creationId xmlns:a16="http://schemas.microsoft.com/office/drawing/2014/main" id="{F3E0706C-7754-438D-A0B5-A7912272225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44239" y="2146030"/>
                    <a:ext cx="947625" cy="2864008"/>
                  </a:xfrm>
                  <a:prstGeom prst="line">
                    <a:avLst/>
                  </a:prstGeom>
                  <a:ln w="69850">
                    <a:solidFill>
                      <a:srgbClr val="FFFF00">
                        <a:alpha val="1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직선 연결선 23">
                    <a:extLst>
                      <a:ext uri="{FF2B5EF4-FFF2-40B4-BE49-F238E27FC236}">
                        <a16:creationId xmlns:a16="http://schemas.microsoft.com/office/drawing/2014/main" id="{59D3BB70-6BB0-4D19-BEF1-013AA612711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44238" y="1909782"/>
                    <a:ext cx="491725" cy="3100256"/>
                  </a:xfrm>
                  <a:prstGeom prst="line">
                    <a:avLst/>
                  </a:prstGeom>
                  <a:ln w="69850">
                    <a:solidFill>
                      <a:srgbClr val="FFFF00">
                        <a:alpha val="1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직선 연결선 24">
                    <a:extLst>
                      <a:ext uri="{FF2B5EF4-FFF2-40B4-BE49-F238E27FC236}">
                        <a16:creationId xmlns:a16="http://schemas.microsoft.com/office/drawing/2014/main" id="{9653476C-A99D-4994-8150-AEE2854F08D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38303" y="2011707"/>
                    <a:ext cx="540572" cy="2998331"/>
                  </a:xfrm>
                  <a:prstGeom prst="line">
                    <a:avLst/>
                  </a:prstGeom>
                  <a:ln w="69850">
                    <a:solidFill>
                      <a:srgbClr val="FFFF00">
                        <a:alpha val="1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직선 연결선 25">
                    <a:extLst>
                      <a:ext uri="{FF2B5EF4-FFF2-40B4-BE49-F238E27FC236}">
                        <a16:creationId xmlns:a16="http://schemas.microsoft.com/office/drawing/2014/main" id="{CF7D8ED1-6079-4B24-8524-EF66DAC125E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28039" y="2136282"/>
                    <a:ext cx="648605" cy="2873756"/>
                  </a:xfrm>
                  <a:prstGeom prst="line">
                    <a:avLst/>
                  </a:prstGeom>
                  <a:ln w="69850">
                    <a:solidFill>
                      <a:srgbClr val="FFFF00">
                        <a:alpha val="1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직선 연결선 26">
                    <a:extLst>
                      <a:ext uri="{FF2B5EF4-FFF2-40B4-BE49-F238E27FC236}">
                        <a16:creationId xmlns:a16="http://schemas.microsoft.com/office/drawing/2014/main" id="{06BB8EBB-913A-4EC4-8BB3-BEF12BCC93A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44237" y="2163910"/>
                    <a:ext cx="774796" cy="2864008"/>
                  </a:xfrm>
                  <a:prstGeom prst="line">
                    <a:avLst/>
                  </a:prstGeom>
                  <a:ln w="69850">
                    <a:solidFill>
                      <a:srgbClr val="FFFF00">
                        <a:alpha val="1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직선 연결선 27">
                    <a:extLst>
                      <a:ext uri="{FF2B5EF4-FFF2-40B4-BE49-F238E27FC236}">
                        <a16:creationId xmlns:a16="http://schemas.microsoft.com/office/drawing/2014/main" id="{9FF0F131-3A52-4484-A28D-8E99DEB5D23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44237" y="2163910"/>
                    <a:ext cx="881260" cy="2870545"/>
                  </a:xfrm>
                  <a:prstGeom prst="line">
                    <a:avLst/>
                  </a:prstGeom>
                  <a:ln w="69850">
                    <a:solidFill>
                      <a:srgbClr val="FFFF00">
                        <a:alpha val="1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직선 연결선 28">
                    <a:extLst>
                      <a:ext uri="{FF2B5EF4-FFF2-40B4-BE49-F238E27FC236}">
                        <a16:creationId xmlns:a16="http://schemas.microsoft.com/office/drawing/2014/main" id="{B964B3F2-5FC0-4B85-879F-A7C7ADBF311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32369" y="2136282"/>
                    <a:ext cx="999592" cy="2873756"/>
                  </a:xfrm>
                  <a:prstGeom prst="line">
                    <a:avLst/>
                  </a:prstGeom>
                  <a:ln w="69850">
                    <a:solidFill>
                      <a:srgbClr val="FFFF00">
                        <a:alpha val="1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0" name="그룹 29">
                    <a:extLst>
                      <a:ext uri="{FF2B5EF4-FFF2-40B4-BE49-F238E27FC236}">
                        <a16:creationId xmlns:a16="http://schemas.microsoft.com/office/drawing/2014/main" id="{1B3CEE82-0AF4-40A3-A469-0578304EAA56}"/>
                      </a:ext>
                    </a:extLst>
                  </p:cNvPr>
                  <p:cNvGrpSpPr/>
                  <p:nvPr/>
                </p:nvGrpSpPr>
                <p:grpSpPr>
                  <a:xfrm>
                    <a:off x="2068147" y="2563665"/>
                    <a:ext cx="1015360" cy="528555"/>
                    <a:chOff x="6251472" y="1235031"/>
                    <a:chExt cx="1015360" cy="528555"/>
                  </a:xfrm>
                </p:grpSpPr>
                <p:grpSp>
                  <p:nvGrpSpPr>
                    <p:cNvPr id="50" name="그룹 49">
                      <a:extLst>
                        <a:ext uri="{FF2B5EF4-FFF2-40B4-BE49-F238E27FC236}">
                          <a16:creationId xmlns:a16="http://schemas.microsoft.com/office/drawing/2014/main" id="{0E57A87B-2878-4794-856E-C16FCCC478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48248" y="1343775"/>
                      <a:ext cx="301645" cy="322117"/>
                      <a:chOff x="6348248" y="1343775"/>
                      <a:chExt cx="301645" cy="322117"/>
                    </a:xfrm>
                  </p:grpSpPr>
                  <p:sp>
                    <p:nvSpPr>
                      <p:cNvPr id="52" name="타원 51">
                        <a:extLst>
                          <a:ext uri="{FF2B5EF4-FFF2-40B4-BE49-F238E27FC236}">
                            <a16:creationId xmlns:a16="http://schemas.microsoft.com/office/drawing/2014/main" id="{138C0ECD-9E47-46F0-B03A-7322E14D66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48248" y="1343775"/>
                        <a:ext cx="231228" cy="285327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800"/>
                      </a:p>
                    </p:txBody>
                  </p:sp>
                  <p:sp>
                    <p:nvSpPr>
                      <p:cNvPr id="53" name="타원 52">
                        <a:extLst>
                          <a:ext uri="{FF2B5EF4-FFF2-40B4-BE49-F238E27FC236}">
                            <a16:creationId xmlns:a16="http://schemas.microsoft.com/office/drawing/2014/main" id="{3D9AA24D-A769-4456-91F5-D15D37854E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3807" y="1513492"/>
                        <a:ext cx="146086" cy="1524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800"/>
                      </a:p>
                    </p:txBody>
                  </p:sp>
                </p:grp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D5F88B81-9170-4D32-8247-84274A9FC9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51472" y="1235031"/>
                      <a:ext cx="1015360" cy="5285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ko-KR" sz="7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CO</a:t>
                      </a:r>
                      <a:endParaRPr lang="ko-KR" altLang="en-US" sz="800" baseline="-25000" dirty="0">
                        <a:solidFill>
                          <a:schemeClr val="tx2">
                            <a:lumMod val="7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p:txBody>
                </p:sp>
              </p:grpSp>
              <p:grpSp>
                <p:nvGrpSpPr>
                  <p:cNvPr id="31" name="그룹 30">
                    <a:extLst>
                      <a:ext uri="{FF2B5EF4-FFF2-40B4-BE49-F238E27FC236}">
                        <a16:creationId xmlns:a16="http://schemas.microsoft.com/office/drawing/2014/main" id="{E33AC140-91BB-445C-8863-5FA666BA1DCE}"/>
                      </a:ext>
                    </a:extLst>
                  </p:cNvPr>
                  <p:cNvGrpSpPr/>
                  <p:nvPr/>
                </p:nvGrpSpPr>
                <p:grpSpPr>
                  <a:xfrm>
                    <a:off x="2114194" y="3188336"/>
                    <a:ext cx="1135906" cy="536032"/>
                    <a:chOff x="6288748" y="1343775"/>
                    <a:chExt cx="1135906" cy="536032"/>
                  </a:xfrm>
                </p:grpSpPr>
                <p:grpSp>
                  <p:nvGrpSpPr>
                    <p:cNvPr id="45" name="그룹 44">
                      <a:extLst>
                        <a:ext uri="{FF2B5EF4-FFF2-40B4-BE49-F238E27FC236}">
                          <a16:creationId xmlns:a16="http://schemas.microsoft.com/office/drawing/2014/main" id="{5A582F59-41A9-48A4-8856-AB58E1BED2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98852" y="1343775"/>
                      <a:ext cx="351041" cy="327375"/>
                      <a:chOff x="6298852" y="1343775"/>
                      <a:chExt cx="351041" cy="327375"/>
                    </a:xfrm>
                  </p:grpSpPr>
                  <p:sp>
                    <p:nvSpPr>
                      <p:cNvPr id="47" name="타원 46">
                        <a:extLst>
                          <a:ext uri="{FF2B5EF4-FFF2-40B4-BE49-F238E27FC236}">
                            <a16:creationId xmlns:a16="http://schemas.microsoft.com/office/drawing/2014/main" id="{579533E6-EC3C-4BFA-AA55-1B0AA31971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48248" y="1343775"/>
                        <a:ext cx="231228" cy="285327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800"/>
                      </a:p>
                    </p:txBody>
                  </p:sp>
                  <p:sp>
                    <p:nvSpPr>
                      <p:cNvPr id="48" name="타원 47">
                        <a:extLst>
                          <a:ext uri="{FF2B5EF4-FFF2-40B4-BE49-F238E27FC236}">
                            <a16:creationId xmlns:a16="http://schemas.microsoft.com/office/drawing/2014/main" id="{157BD0EB-CF01-4C3F-844C-F92FC3092B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3807" y="1513492"/>
                        <a:ext cx="146086" cy="1524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800"/>
                      </a:p>
                    </p:txBody>
                  </p:sp>
                  <p:sp>
                    <p:nvSpPr>
                      <p:cNvPr id="49" name="타원 48">
                        <a:extLst>
                          <a:ext uri="{FF2B5EF4-FFF2-40B4-BE49-F238E27FC236}">
                            <a16:creationId xmlns:a16="http://schemas.microsoft.com/office/drawing/2014/main" id="{FDB86CE5-01F1-4BEC-A397-B576B0E0EB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98852" y="1518750"/>
                        <a:ext cx="146086" cy="1524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800"/>
                      </a:p>
                    </p:txBody>
                  </p:sp>
                </p:grpSp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9C3EC4B1-88AA-4E86-B7E8-080308B68B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88748" y="1351252"/>
                      <a:ext cx="1135906" cy="5285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ko-KR" sz="7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CO</a:t>
                      </a:r>
                      <a:r>
                        <a:rPr lang="en-US" altLang="ko-KR" sz="700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2</a:t>
                      </a:r>
                      <a:endParaRPr lang="ko-KR" altLang="en-US" sz="800" baseline="-25000" dirty="0">
                        <a:solidFill>
                          <a:schemeClr val="tx2">
                            <a:lumMod val="7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p:txBody>
                </p:sp>
              </p:grpSp>
              <p:grpSp>
                <p:nvGrpSpPr>
                  <p:cNvPr id="32" name="그룹 31">
                    <a:extLst>
                      <a:ext uri="{FF2B5EF4-FFF2-40B4-BE49-F238E27FC236}">
                        <a16:creationId xmlns:a16="http://schemas.microsoft.com/office/drawing/2014/main" id="{E6609E96-9648-4B61-BC0B-1DD9474316FD}"/>
                      </a:ext>
                    </a:extLst>
                  </p:cNvPr>
                  <p:cNvGrpSpPr/>
                  <p:nvPr/>
                </p:nvGrpSpPr>
                <p:grpSpPr>
                  <a:xfrm>
                    <a:off x="2337155" y="2301581"/>
                    <a:ext cx="1035043" cy="559459"/>
                    <a:chOff x="7502220" y="2521177"/>
                    <a:chExt cx="1035043" cy="559459"/>
                  </a:xfrm>
                </p:grpSpPr>
                <p:grpSp>
                  <p:nvGrpSpPr>
                    <p:cNvPr id="37" name="그룹 36">
                      <a:extLst>
                        <a:ext uri="{FF2B5EF4-FFF2-40B4-BE49-F238E27FC236}">
                          <a16:creationId xmlns:a16="http://schemas.microsoft.com/office/drawing/2014/main" id="{9C2938E2-594F-4EBD-BC99-B615E4250D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502220" y="2521177"/>
                      <a:ext cx="1035043" cy="559459"/>
                      <a:chOff x="6251473" y="1343775"/>
                      <a:chExt cx="1035043" cy="559459"/>
                    </a:xfrm>
                  </p:grpSpPr>
                  <p:grpSp>
                    <p:nvGrpSpPr>
                      <p:cNvPr id="40" name="그룹 39">
                        <a:extLst>
                          <a:ext uri="{FF2B5EF4-FFF2-40B4-BE49-F238E27FC236}">
                            <a16:creationId xmlns:a16="http://schemas.microsoft.com/office/drawing/2014/main" id="{CF041269-A3A6-4126-A463-029A4094E94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298852" y="1343775"/>
                        <a:ext cx="351041" cy="327375"/>
                        <a:chOff x="6298852" y="1343775"/>
                        <a:chExt cx="351041" cy="327375"/>
                      </a:xfrm>
                    </p:grpSpPr>
                    <p:sp>
                      <p:nvSpPr>
                        <p:cNvPr id="42" name="타원 41">
                          <a:extLst>
                            <a:ext uri="{FF2B5EF4-FFF2-40B4-BE49-F238E27FC236}">
                              <a16:creationId xmlns:a16="http://schemas.microsoft.com/office/drawing/2014/main" id="{BD7273FE-11A8-451A-87BB-93EA0CDE04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48248" y="1343775"/>
                          <a:ext cx="231228" cy="285327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 sz="800"/>
                        </a:p>
                      </p:txBody>
                    </p:sp>
                    <p:sp>
                      <p:nvSpPr>
                        <p:cNvPr id="43" name="타원 42">
                          <a:extLst>
                            <a:ext uri="{FF2B5EF4-FFF2-40B4-BE49-F238E27FC236}">
                              <a16:creationId xmlns:a16="http://schemas.microsoft.com/office/drawing/2014/main" id="{0829BCDD-8A13-4554-9E66-4C9EE17DB5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03807" y="1513492"/>
                          <a:ext cx="146086" cy="1524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 sz="800"/>
                        </a:p>
                      </p:txBody>
                    </p:sp>
                    <p:sp>
                      <p:nvSpPr>
                        <p:cNvPr id="44" name="타원 43">
                          <a:extLst>
                            <a:ext uri="{FF2B5EF4-FFF2-40B4-BE49-F238E27FC236}">
                              <a16:creationId xmlns:a16="http://schemas.microsoft.com/office/drawing/2014/main" id="{E0F93244-71EF-4167-B623-C311C27C863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98852" y="1518750"/>
                          <a:ext cx="146086" cy="1524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 sz="800"/>
                        </a:p>
                      </p:txBody>
                    </p:sp>
                  </p:grpSp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49758AFE-DEE9-4956-A5E1-A69136446DB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51473" y="1374679"/>
                        <a:ext cx="1035043" cy="5285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ko-KR" sz="7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휴먼모음T" panose="02030504000101010101" pitchFamily="18" charset="-127"/>
                            <a:ea typeface="휴먼모음T" panose="02030504000101010101" pitchFamily="18" charset="-127"/>
                          </a:rPr>
                          <a:t>CH</a:t>
                        </a:r>
                        <a:r>
                          <a:rPr lang="en-US" altLang="ko-KR" sz="700" baseline="-250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휴먼모음T" panose="02030504000101010101" pitchFamily="18" charset="-127"/>
                            <a:ea typeface="휴먼모음T" panose="02030504000101010101" pitchFamily="18" charset="-127"/>
                          </a:rPr>
                          <a:t>4</a:t>
                        </a:r>
                        <a:endParaRPr lang="ko-KR" altLang="en-US" sz="800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endParaRPr>
                      </a:p>
                    </p:txBody>
                  </p:sp>
                </p:grpSp>
                <p:sp>
                  <p:nvSpPr>
                    <p:cNvPr id="38" name="타원 37">
                      <a:extLst>
                        <a:ext uri="{FF2B5EF4-FFF2-40B4-BE49-F238E27FC236}">
                          <a16:creationId xmlns:a16="http://schemas.microsoft.com/office/drawing/2014/main" id="{DBD6C3E2-233E-48EC-8CEF-5986B9C8B1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3179" y="2769724"/>
                      <a:ext cx="146086" cy="1524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800"/>
                    </a:p>
                  </p:txBody>
                </p:sp>
                <p:sp>
                  <p:nvSpPr>
                    <p:cNvPr id="39" name="타원 38">
                      <a:extLst>
                        <a:ext uri="{FF2B5EF4-FFF2-40B4-BE49-F238E27FC236}">
                          <a16:creationId xmlns:a16="http://schemas.microsoft.com/office/drawing/2014/main" id="{421CF29B-6868-475D-A229-1C10DABE07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5730" y="2643601"/>
                      <a:ext cx="146086" cy="1524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800"/>
                    </a:p>
                  </p:txBody>
                </p:sp>
              </p:grp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E9FF45C6-8587-4203-BA07-3C0FEAD3E2A3}"/>
                      </a:ext>
                    </a:extLst>
                  </p:cNvPr>
                  <p:cNvSpPr txBox="1"/>
                  <p:nvPr/>
                </p:nvSpPr>
                <p:spPr>
                  <a:xfrm>
                    <a:off x="2293657" y="1946872"/>
                    <a:ext cx="1374204" cy="52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700" dirty="0">
                        <a:solidFill>
                          <a:schemeClr val="tx2">
                            <a:lumMod val="7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rPr>
                      <a:t>N</a:t>
                    </a:r>
                    <a:r>
                      <a:rPr lang="en-US" altLang="ko-KR" sz="700" baseline="-25000" dirty="0">
                        <a:solidFill>
                          <a:schemeClr val="tx2">
                            <a:lumMod val="7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rPr>
                      <a:t>2</a:t>
                    </a:r>
                    <a:r>
                      <a:rPr lang="en-US" altLang="ko-KR" sz="700" dirty="0">
                        <a:solidFill>
                          <a:schemeClr val="tx2">
                            <a:lumMod val="7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rPr>
                      <a:t>O</a:t>
                    </a:r>
                    <a:endParaRPr lang="ko-KR" altLang="en-US" sz="800" baseline="-25000" dirty="0">
                      <a:solidFill>
                        <a:schemeClr val="tx2">
                          <a:lumMod val="75000"/>
                        </a:schemeClr>
                      </a:solidFill>
                      <a:latin typeface="휴먼모음T" panose="02030504000101010101" pitchFamily="18" charset="-127"/>
                      <a:ea typeface="휴먼모음T" panose="02030504000101010101" pitchFamily="18" charset="-127"/>
                    </a:endParaRPr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6D80095-0B3C-406B-89E9-545948005790}"/>
                      </a:ext>
                    </a:extLst>
                  </p:cNvPr>
                  <p:cNvSpPr txBox="1"/>
                  <p:nvPr/>
                </p:nvSpPr>
                <p:spPr>
                  <a:xfrm>
                    <a:off x="1868973" y="3649447"/>
                    <a:ext cx="1159926" cy="52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700" dirty="0">
                        <a:solidFill>
                          <a:schemeClr val="tx2">
                            <a:lumMod val="7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rPr>
                      <a:t>H</a:t>
                    </a:r>
                    <a:r>
                      <a:rPr lang="en-US" altLang="ko-KR" sz="700" baseline="-25000" dirty="0">
                        <a:solidFill>
                          <a:schemeClr val="tx2">
                            <a:lumMod val="7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rPr>
                      <a:t>2</a:t>
                    </a:r>
                    <a:r>
                      <a:rPr lang="en-US" altLang="ko-KR" sz="700" dirty="0">
                        <a:solidFill>
                          <a:schemeClr val="tx2">
                            <a:lumMod val="7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rPr>
                      <a:t>O</a:t>
                    </a:r>
                    <a:endParaRPr lang="ko-KR" altLang="en-US" sz="800" baseline="-25000" dirty="0">
                      <a:solidFill>
                        <a:schemeClr val="tx2">
                          <a:lumMod val="75000"/>
                        </a:schemeClr>
                      </a:solidFill>
                      <a:latin typeface="휴먼모음T" panose="02030504000101010101" pitchFamily="18" charset="-127"/>
                      <a:ea typeface="휴먼모음T" panose="02030504000101010101" pitchFamily="18" charset="-127"/>
                    </a:endParaRPr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B19CF48-296B-4E84-880A-3ED538EAE701}"/>
                      </a:ext>
                    </a:extLst>
                  </p:cNvPr>
                  <p:cNvSpPr txBox="1"/>
                  <p:nvPr/>
                </p:nvSpPr>
                <p:spPr>
                  <a:xfrm>
                    <a:off x="1968195" y="4040153"/>
                    <a:ext cx="1189311" cy="52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700" dirty="0">
                        <a:solidFill>
                          <a:schemeClr val="tx2">
                            <a:lumMod val="7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rPr>
                      <a:t>HF</a:t>
                    </a:r>
                    <a:endParaRPr lang="ko-KR" altLang="en-US" sz="800" baseline="-25000" dirty="0">
                      <a:solidFill>
                        <a:schemeClr val="tx2">
                          <a:lumMod val="75000"/>
                        </a:schemeClr>
                      </a:solidFill>
                      <a:latin typeface="휴먼모음T" panose="02030504000101010101" pitchFamily="18" charset="-127"/>
                      <a:ea typeface="휴먼모음T" panose="02030504000101010101" pitchFamily="18" charset="-127"/>
                    </a:endParaRP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4A38E71-F970-4FC4-AD2E-BDE5527DD183}"/>
                      </a:ext>
                    </a:extLst>
                  </p:cNvPr>
                  <p:cNvSpPr txBox="1"/>
                  <p:nvPr/>
                </p:nvSpPr>
                <p:spPr>
                  <a:xfrm>
                    <a:off x="2329158" y="2881146"/>
                    <a:ext cx="1288436" cy="52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700" dirty="0">
                        <a:solidFill>
                          <a:schemeClr val="tx2">
                            <a:lumMod val="75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rPr>
                      <a:t>HDO</a:t>
                    </a:r>
                    <a:endParaRPr lang="ko-KR" altLang="en-US" sz="800" baseline="-25000" dirty="0">
                      <a:solidFill>
                        <a:schemeClr val="tx2">
                          <a:lumMod val="75000"/>
                        </a:schemeClr>
                      </a:solidFill>
                      <a:latin typeface="휴먼모음T" panose="02030504000101010101" pitchFamily="18" charset="-127"/>
                      <a:ea typeface="휴먼모음T" panose="02030504000101010101" pitchFamily="18" charset="-127"/>
                    </a:endParaRPr>
                  </a:p>
                </p:txBody>
              </p:sp>
            </p:grpSp>
          </p:grp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AA578400-2DAB-478A-8188-248964BD8CC3}"/>
                  </a:ext>
                </a:extLst>
              </p:cNvPr>
              <p:cNvSpPr/>
              <p:nvPr/>
            </p:nvSpPr>
            <p:spPr>
              <a:xfrm>
                <a:off x="1607642" y="4910960"/>
                <a:ext cx="66937" cy="94208"/>
              </a:xfrm>
              <a:prstGeom prst="ellipse">
                <a:avLst/>
              </a:prstGeom>
              <a:solidFill>
                <a:srgbClr val="FFFF00">
                  <a:alpha val="84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800"/>
              </a:p>
            </p:txBody>
          </p:sp>
        </p:grp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D0C9232B-3CEB-4557-851E-B07BCB0F7B93}"/>
                </a:ext>
              </a:extLst>
            </p:cNvPr>
            <p:cNvSpPr/>
            <p:nvPr/>
          </p:nvSpPr>
          <p:spPr>
            <a:xfrm>
              <a:off x="1589665" y="4999330"/>
              <a:ext cx="60852" cy="85644"/>
            </a:xfrm>
            <a:prstGeom prst="ellipse">
              <a:avLst/>
            </a:prstGeom>
            <a:solidFill>
              <a:srgbClr val="FFFF00">
                <a:alpha val="84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/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B7AC3C1A-BDFD-4FD5-93F5-FE851067BE01}"/>
              </a:ext>
            </a:extLst>
          </p:cNvPr>
          <p:cNvGrpSpPr/>
          <p:nvPr/>
        </p:nvGrpSpPr>
        <p:grpSpPr>
          <a:xfrm>
            <a:off x="10010624" y="4125785"/>
            <a:ext cx="1138135" cy="2018652"/>
            <a:chOff x="5560943" y="1695280"/>
            <a:chExt cx="2730468" cy="4334034"/>
          </a:xfrm>
        </p:grpSpPr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86053BCA-C053-4746-94D4-851CCF3FA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0" t="29901" r="14619" b="618"/>
            <a:stretch/>
          </p:blipFill>
          <p:spPr>
            <a:xfrm>
              <a:off x="5560943" y="1751245"/>
              <a:ext cx="2420894" cy="209523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757F77C-8A99-4A1B-BC85-B1DEDCE8DD96}"/>
                </a:ext>
              </a:extLst>
            </p:cNvPr>
            <p:cNvSpPr txBox="1"/>
            <p:nvPr/>
          </p:nvSpPr>
          <p:spPr>
            <a:xfrm>
              <a:off x="5579305" y="1695280"/>
              <a:ext cx="1874803" cy="462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Anmyeondo</a:t>
              </a:r>
              <a:endParaRPr lang="ko-KR" altLang="en-US" sz="8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10AE801-BE11-4F18-81C0-6184A84E3071}"/>
                </a:ext>
              </a:extLst>
            </p:cNvPr>
            <p:cNvSpPr txBox="1"/>
            <p:nvPr/>
          </p:nvSpPr>
          <p:spPr>
            <a:xfrm>
              <a:off x="6847083" y="2425960"/>
              <a:ext cx="1083294" cy="462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GAW</a:t>
              </a:r>
              <a:endParaRPr lang="ko-KR" altLang="en-US" sz="8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EED5FC6-D51F-456A-A533-90124C1BFBF5}"/>
                </a:ext>
              </a:extLst>
            </p:cNvPr>
            <p:cNvSpPr txBox="1"/>
            <p:nvPr/>
          </p:nvSpPr>
          <p:spPr>
            <a:xfrm>
              <a:off x="7007027" y="3428591"/>
              <a:ext cx="1284384" cy="462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TCCON</a:t>
              </a:r>
              <a:endParaRPr lang="ko-KR" altLang="en-US" sz="8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9" name="직선 화살표 연결선 58">
              <a:extLst>
                <a:ext uri="{FF2B5EF4-FFF2-40B4-BE49-F238E27FC236}">
                  <a16:creationId xmlns:a16="http://schemas.microsoft.com/office/drawing/2014/main" id="{1C14F3CF-70D1-4D73-BA90-7DBF07F628D9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>
              <a:off x="6516707" y="2157837"/>
              <a:ext cx="271865" cy="251696"/>
            </a:xfrm>
            <a:prstGeom prst="straightConnector1">
              <a:avLst/>
            </a:prstGeom>
            <a:ln w="15875">
              <a:solidFill>
                <a:schemeClr val="bg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화살표 연결선 59">
              <a:extLst>
                <a:ext uri="{FF2B5EF4-FFF2-40B4-BE49-F238E27FC236}">
                  <a16:creationId xmlns:a16="http://schemas.microsoft.com/office/drawing/2014/main" id="{6F275147-C33C-4652-8E76-FD752B31BB45}"/>
                </a:ext>
              </a:extLst>
            </p:cNvPr>
            <p:cNvCxnSpPr>
              <a:cxnSpLocks/>
              <a:stCxn id="57" idx="2"/>
            </p:cNvCxnSpPr>
            <p:nvPr/>
          </p:nvCxnSpPr>
          <p:spPr>
            <a:xfrm flipH="1">
              <a:off x="7268778" y="2888517"/>
              <a:ext cx="119954" cy="543928"/>
            </a:xfrm>
            <a:prstGeom prst="straightConnector1">
              <a:avLst/>
            </a:prstGeom>
            <a:ln w="15875">
              <a:solidFill>
                <a:schemeClr val="bg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_x189652104" descr="EMB000010b06e75">
              <a:extLst>
                <a:ext uri="{FF2B5EF4-FFF2-40B4-BE49-F238E27FC236}">
                  <a16:creationId xmlns:a16="http://schemas.microsoft.com/office/drawing/2014/main" id="{E8F1A4D5-361D-4E23-A3A6-1FFC45F22D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90"/>
            <a:stretch/>
          </p:blipFill>
          <p:spPr bwMode="auto">
            <a:xfrm>
              <a:off x="5560943" y="3964814"/>
              <a:ext cx="2432659" cy="2064500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2" name="직선 화살표 연결선 61">
              <a:extLst>
                <a:ext uri="{FF2B5EF4-FFF2-40B4-BE49-F238E27FC236}">
                  <a16:creationId xmlns:a16="http://schemas.microsoft.com/office/drawing/2014/main" id="{98DD7AC4-D3CA-44DD-A513-54EB6F21E22D}"/>
                </a:ext>
              </a:extLst>
            </p:cNvPr>
            <p:cNvCxnSpPr/>
            <p:nvPr/>
          </p:nvCxnSpPr>
          <p:spPr>
            <a:xfrm flipH="1">
              <a:off x="7210267" y="3728039"/>
              <a:ext cx="4346" cy="690899"/>
            </a:xfrm>
            <a:prstGeom prst="straightConnector1">
              <a:avLst/>
            </a:prstGeom>
            <a:ln w="15875">
              <a:solidFill>
                <a:schemeClr val="bg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BDA5DA08-4BEC-4BB4-874D-0AE4B22B9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730" t="41987" r="22105" b="15144"/>
            <a:stretch/>
          </p:blipFill>
          <p:spPr>
            <a:xfrm>
              <a:off x="6323405" y="4997063"/>
              <a:ext cx="1658431" cy="994717"/>
            </a:xfrm>
            <a:prstGeom prst="roundRect">
              <a:avLst/>
            </a:prstGeom>
            <a:ln w="9525">
              <a:solidFill>
                <a:srgbClr val="000000"/>
              </a:solidFill>
            </a:ln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B25DE8A-F900-428B-8964-AD9FC8B61B07}"/>
                </a:ext>
              </a:extLst>
            </p:cNvPr>
            <p:cNvSpPr txBox="1"/>
            <p:nvPr/>
          </p:nvSpPr>
          <p:spPr>
            <a:xfrm>
              <a:off x="6090718" y="4871264"/>
              <a:ext cx="2140068" cy="462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FTS laboratory</a:t>
              </a:r>
              <a:endParaRPr lang="ko-KR" altLang="en-US" sz="8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5" name="직선 화살표 연결선 64">
              <a:extLst>
                <a:ext uri="{FF2B5EF4-FFF2-40B4-BE49-F238E27FC236}">
                  <a16:creationId xmlns:a16="http://schemas.microsoft.com/office/drawing/2014/main" id="{285FAC7A-2D05-4419-A584-906CB30A4715}"/>
                </a:ext>
              </a:extLst>
            </p:cNvPr>
            <p:cNvCxnSpPr>
              <a:cxnSpLocks/>
              <a:endCxn id="64" idx="0"/>
            </p:cNvCxnSpPr>
            <p:nvPr/>
          </p:nvCxnSpPr>
          <p:spPr>
            <a:xfrm flipH="1">
              <a:off x="7160752" y="4460415"/>
              <a:ext cx="273933" cy="410849"/>
            </a:xfrm>
            <a:prstGeom prst="straightConnector1">
              <a:avLst/>
            </a:prstGeom>
            <a:ln w="15875">
              <a:solidFill>
                <a:schemeClr val="bg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12ADBDC-B447-4678-B875-23C93569B627}"/>
                </a:ext>
              </a:extLst>
            </p:cNvPr>
            <p:cNvSpPr txBox="1"/>
            <p:nvPr/>
          </p:nvSpPr>
          <p:spPr>
            <a:xfrm>
              <a:off x="7154388" y="4050582"/>
              <a:ext cx="882213" cy="462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FTS</a:t>
              </a:r>
              <a:endParaRPr lang="ko-KR" altLang="en-US" sz="8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0DC98030-7D7D-497C-A26A-75EC8A1B3B7B}"/>
              </a:ext>
            </a:extLst>
          </p:cNvPr>
          <p:cNvGrpSpPr/>
          <p:nvPr/>
        </p:nvGrpSpPr>
        <p:grpSpPr>
          <a:xfrm>
            <a:off x="7502028" y="4408660"/>
            <a:ext cx="2263046" cy="1423881"/>
            <a:chOff x="403719" y="791570"/>
            <a:chExt cx="8087137" cy="4163721"/>
          </a:xfrm>
        </p:grpSpPr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D35A1666-C390-4FCA-A216-C85C16426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19" y="791570"/>
              <a:ext cx="8087137" cy="4163721"/>
            </a:xfrm>
            <a:prstGeom prst="rect">
              <a:avLst/>
            </a:prstGeom>
          </p:spPr>
        </p:pic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C9D3F931-FAB0-4204-941C-B6A4F3C8463A}"/>
                </a:ext>
              </a:extLst>
            </p:cNvPr>
            <p:cNvSpPr/>
            <p:nvPr/>
          </p:nvSpPr>
          <p:spPr>
            <a:xfrm>
              <a:off x="5972277" y="1785285"/>
              <a:ext cx="1369228" cy="343302"/>
            </a:xfrm>
            <a:prstGeom prst="rect">
              <a:avLst/>
            </a:prstGeom>
            <a:noFill/>
            <a:ln w="3175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C136A46-950B-4699-AA78-9A3609E99545}"/>
              </a:ext>
            </a:extLst>
          </p:cNvPr>
          <p:cNvSpPr txBox="1"/>
          <p:nvPr/>
        </p:nvSpPr>
        <p:spPr>
          <a:xfrm>
            <a:off x="7638506" y="5806291"/>
            <a:ext cx="2253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https://tccon-wiki.caltech.edu</a:t>
            </a:r>
            <a:endParaRPr lang="ko-KR" altLang="en-US" sz="1200" dirty="0"/>
          </a:p>
        </p:txBody>
      </p:sp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id="{938E1002-7D96-4127-BB9C-6C4CC67B3D1E}"/>
              </a:ext>
            </a:extLst>
          </p:cNvPr>
          <p:cNvCxnSpPr>
            <a:cxnSpLocks/>
            <a:endCxn id="55" idx="1"/>
          </p:cNvCxnSpPr>
          <p:nvPr/>
        </p:nvCxnSpPr>
        <p:spPr>
          <a:xfrm flipV="1">
            <a:off x="9464822" y="4639797"/>
            <a:ext cx="545802" cy="16663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/>
          <p:cNvGrpSpPr/>
          <p:nvPr/>
        </p:nvGrpSpPr>
        <p:grpSpPr>
          <a:xfrm>
            <a:off x="47328" y="3798332"/>
            <a:ext cx="7582836" cy="2798168"/>
            <a:chOff x="47328" y="4052412"/>
            <a:chExt cx="7582836" cy="2798168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F844BC64-70E8-418F-9B01-314A700AD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0" y="4248261"/>
              <a:ext cx="7323066" cy="2602319"/>
            </a:xfrm>
            <a:prstGeom prst="rect">
              <a:avLst/>
            </a:prstGeom>
          </p:spPr>
        </p:pic>
        <p:sp>
          <p:nvSpPr>
            <p:cNvPr id="72" name="직사각형 71"/>
            <p:cNvSpPr/>
            <p:nvPr/>
          </p:nvSpPr>
          <p:spPr>
            <a:xfrm>
              <a:off x="47328" y="4052412"/>
              <a:ext cx="75828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&lt;Time series of CO2 concentration (2010 ~ 2021, </a:t>
              </a:r>
              <a:r>
                <a:rPr lang="en-US" altLang="ko-KR" sz="1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Anmyeon</a:t>
              </a:r>
              <a:r>
                <a:rPr lang="en-US" altLang="ko-KR" sz="1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)&gt;</a:t>
              </a:r>
              <a:endParaRPr lang="ko-KR" altLang="en-US" sz="180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3" name="직사각형 72"/>
          <p:cNvSpPr/>
          <p:nvPr/>
        </p:nvSpPr>
        <p:spPr>
          <a:xfrm>
            <a:off x="8074290" y="3789040"/>
            <a:ext cx="4070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&lt;TCCON in </a:t>
            </a:r>
            <a:r>
              <a:rPr lang="en-US" altLang="ko-KR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Anmyeon</a:t>
            </a:r>
            <a:r>
              <a:rPr lang="en-US" altLang="ko-KR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site&gt;</a:t>
            </a:r>
            <a:endParaRPr lang="ko-KR" altLang="en-US" sz="1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EFAA2ACE-0D1E-4D9E-9CF6-4915CD8F8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048" y="3609148"/>
            <a:ext cx="2982673" cy="2982673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A8AF2A9-4098-433B-AA01-38AD0E32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Validation of satellite-based GHGs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3D85A90-5CEF-4780-978D-2D7F642A5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97" y="1528219"/>
            <a:ext cx="10972800" cy="4853109"/>
          </a:xfrm>
        </p:spPr>
        <p:txBody>
          <a:bodyPr>
            <a:normAutofit/>
          </a:bodyPr>
          <a:lstStyle/>
          <a:p>
            <a:pPr algn="just" latinLnBrk="1"/>
            <a:r>
              <a:rPr lang="en-US" altLang="ko-KR" dirty="0"/>
              <a:t>Scatter plot of Ground- </a:t>
            </a:r>
            <a:r>
              <a:rPr lang="en-US" altLang="ko-KR" dirty="0" smtClean="0"/>
              <a:t>&amp; </a:t>
            </a:r>
            <a:r>
              <a:rPr lang="en-US" altLang="ko-KR" dirty="0"/>
              <a:t>satellite-based daily mean CO2 </a:t>
            </a:r>
            <a:r>
              <a:rPr lang="en-US" altLang="ko-KR" dirty="0" smtClean="0"/>
              <a:t>concentration</a:t>
            </a:r>
          </a:p>
          <a:p>
            <a:pPr lvl="1" algn="just"/>
            <a:r>
              <a:rPr lang="en-US" altLang="ko-KR" dirty="0" smtClean="0"/>
              <a:t>The </a:t>
            </a:r>
            <a:r>
              <a:rPr lang="en-US" altLang="ko-KR" dirty="0"/>
              <a:t>concentrations </a:t>
            </a:r>
            <a:r>
              <a:rPr lang="en-US" altLang="ko-KR" dirty="0" smtClean="0"/>
              <a:t>of </a:t>
            </a:r>
            <a:r>
              <a:rPr lang="en-US" altLang="ko-KR" dirty="0" smtClean="0">
                <a:solidFill>
                  <a:srgbClr val="0000FF"/>
                </a:solidFill>
              </a:rPr>
              <a:t>CO2 observed by GOSAT and OCO2 were, on average, 8.8 ppm </a:t>
            </a:r>
            <a:r>
              <a:rPr lang="en-US" altLang="ko-KR" dirty="0" smtClean="0"/>
              <a:t>and </a:t>
            </a:r>
            <a:r>
              <a:rPr lang="en-US" altLang="ko-KR" dirty="0" smtClean="0">
                <a:solidFill>
                  <a:srgbClr val="0000FF"/>
                </a:solidFill>
              </a:rPr>
              <a:t>9.3 ppm lower than those of the ground-based one, respectively. </a:t>
            </a:r>
            <a:r>
              <a:rPr lang="en-US" altLang="ko-KR" dirty="0" smtClean="0"/>
              <a:t>the CO2 emitted or transported by various sources on the ground remains in the lower atmosphere, so there is a difference in concentration.</a:t>
            </a:r>
            <a:endParaRPr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7739BBA-0F84-4946-A725-89E1BB4A23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371" y="880147"/>
            <a:ext cx="8976997" cy="480947"/>
          </a:xfrm>
        </p:spPr>
        <p:txBody>
          <a:bodyPr/>
          <a:lstStyle/>
          <a:p>
            <a:r>
              <a:rPr lang="en-US" altLang="ko-KR" dirty="0"/>
              <a:t>Comparison with GAW(in situ) and TCCON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A735221D-83AD-4247-A279-4460DE2C1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52" y="3609148"/>
            <a:ext cx="2982673" cy="298267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4704AD4-7C05-40D2-9EF1-EDED85406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32" y="3609148"/>
            <a:ext cx="2982673" cy="298267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4F86A50-5503-4136-854B-F4C9D37AF5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608485"/>
            <a:ext cx="2982673" cy="2982673"/>
          </a:xfrm>
          <a:prstGeom prst="rect">
            <a:avLst/>
          </a:prstGeom>
        </p:spPr>
      </p:pic>
      <p:sp>
        <p:nvSpPr>
          <p:cNvPr id="14" name="사각형: 둥근 모서리 8">
            <a:extLst>
              <a:ext uri="{FF2B5EF4-FFF2-40B4-BE49-F238E27FC236}">
                <a16:creationId xmlns:a16="http://schemas.microsoft.com/office/drawing/2014/main" id="{C4971D8F-8C57-4090-BE06-BF9F68B64ED5}"/>
              </a:ext>
            </a:extLst>
          </p:cNvPr>
          <p:cNvSpPr/>
          <p:nvPr/>
        </p:nvSpPr>
        <p:spPr>
          <a:xfrm>
            <a:off x="444037" y="3501008"/>
            <a:ext cx="2376749" cy="3331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GOSAT vs. GAW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사각형: 둥근 모서리 9">
            <a:extLst>
              <a:ext uri="{FF2B5EF4-FFF2-40B4-BE49-F238E27FC236}">
                <a16:creationId xmlns:a16="http://schemas.microsoft.com/office/drawing/2014/main" id="{14772DD6-8422-4026-9B85-AB805364B86E}"/>
              </a:ext>
            </a:extLst>
          </p:cNvPr>
          <p:cNvSpPr/>
          <p:nvPr/>
        </p:nvSpPr>
        <p:spPr>
          <a:xfrm>
            <a:off x="3324357" y="3501008"/>
            <a:ext cx="2376749" cy="3331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OCO2 vs. GAW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사각형: 둥근 모서리 10">
            <a:extLst>
              <a:ext uri="{FF2B5EF4-FFF2-40B4-BE49-F238E27FC236}">
                <a16:creationId xmlns:a16="http://schemas.microsoft.com/office/drawing/2014/main" id="{7E2DFC2E-0454-4137-B995-F448B43D85D8}"/>
              </a:ext>
            </a:extLst>
          </p:cNvPr>
          <p:cNvSpPr/>
          <p:nvPr/>
        </p:nvSpPr>
        <p:spPr>
          <a:xfrm>
            <a:off x="6708733" y="3501008"/>
            <a:ext cx="2376749" cy="3331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GOSAT vs. TCCON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사각형: 둥근 모서리 11">
            <a:extLst>
              <a:ext uri="{FF2B5EF4-FFF2-40B4-BE49-F238E27FC236}">
                <a16:creationId xmlns:a16="http://schemas.microsoft.com/office/drawing/2014/main" id="{D4466B7E-26E3-44ED-95B9-7B05B02E0363}"/>
              </a:ext>
            </a:extLst>
          </p:cNvPr>
          <p:cNvSpPr/>
          <p:nvPr/>
        </p:nvSpPr>
        <p:spPr>
          <a:xfrm>
            <a:off x="9517045" y="3501008"/>
            <a:ext cx="2376749" cy="3331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OCO2 vs. TCCON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8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8AF2A9-4098-433B-AA01-38AD0E32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Validation of satellite-based GHGs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3D85A90-5CEF-4780-978D-2D7F642A5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97" y="1528219"/>
            <a:ext cx="10972800" cy="4853109"/>
          </a:xfrm>
        </p:spPr>
        <p:txBody>
          <a:bodyPr>
            <a:normAutofit/>
          </a:bodyPr>
          <a:lstStyle/>
          <a:p>
            <a:pPr algn="just" latinLnBrk="1"/>
            <a:r>
              <a:rPr lang="en-US" altLang="ko-KR" dirty="0"/>
              <a:t>Scatter plot of Ground- </a:t>
            </a:r>
            <a:r>
              <a:rPr lang="en-US" altLang="ko-KR" dirty="0" smtClean="0"/>
              <a:t>&amp; </a:t>
            </a:r>
            <a:r>
              <a:rPr lang="en-US" altLang="ko-KR" dirty="0"/>
              <a:t>satellite-based daily mean CO2 </a:t>
            </a:r>
            <a:r>
              <a:rPr lang="en-US" altLang="ko-KR" dirty="0" smtClean="0"/>
              <a:t>concentration</a:t>
            </a:r>
          </a:p>
          <a:p>
            <a:pPr lvl="1" algn="just"/>
            <a:r>
              <a:rPr lang="en-US" altLang="ko-KR" dirty="0" smtClean="0"/>
              <a:t>The </a:t>
            </a:r>
            <a:r>
              <a:rPr lang="en-US" altLang="ko-KR" dirty="0"/>
              <a:t>concentrations </a:t>
            </a:r>
            <a:r>
              <a:rPr lang="en-US" altLang="ko-KR" dirty="0" smtClean="0"/>
              <a:t>of </a:t>
            </a:r>
            <a:r>
              <a:rPr lang="en-US" altLang="ko-KR" dirty="0" smtClean="0">
                <a:solidFill>
                  <a:srgbClr val="0000FF"/>
                </a:solidFill>
              </a:rPr>
              <a:t>CO2 observed by GOSAT and OCO2 were, on average, 8.3 ppm </a:t>
            </a:r>
            <a:r>
              <a:rPr lang="en-US" altLang="ko-KR" dirty="0" smtClean="0"/>
              <a:t>and </a:t>
            </a:r>
            <a:r>
              <a:rPr lang="en-US" altLang="ko-KR" dirty="0" smtClean="0">
                <a:solidFill>
                  <a:srgbClr val="0000FF"/>
                </a:solidFill>
              </a:rPr>
              <a:t>8.1 ppm lower than those of the ground-based one, respectively. </a:t>
            </a:r>
            <a:r>
              <a:rPr lang="en-US" altLang="ko-KR" dirty="0" smtClean="0"/>
              <a:t>the CO2 emitted or transported by various sources on the ground remains in the lower atmosphere, so there is a difference in concentration.</a:t>
            </a:r>
            <a:endParaRPr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7739BBA-0F84-4946-A725-89E1BB4A23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371" y="880147"/>
            <a:ext cx="8976997" cy="480947"/>
          </a:xfrm>
        </p:spPr>
        <p:txBody>
          <a:bodyPr/>
          <a:lstStyle/>
          <a:p>
            <a:r>
              <a:rPr lang="en-US" altLang="ko-KR" dirty="0"/>
              <a:t>Comparison with GAW(in situ) and TCCON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1C879AE-700A-4017-A452-600DAFDAD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86" y="3614679"/>
            <a:ext cx="2982673" cy="298267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7283884-DDDC-4851-A122-1B833BB1F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02" y="3614679"/>
            <a:ext cx="2982673" cy="2982673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C633159-426C-4B76-936F-F84CA7A81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" y="3614679"/>
            <a:ext cx="2982673" cy="298267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B9ACCB4-4DF8-4372-A4EC-1810DD165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70" y="3614679"/>
            <a:ext cx="2982673" cy="2982673"/>
          </a:xfrm>
          <a:prstGeom prst="rect">
            <a:avLst/>
          </a:prstGeom>
        </p:spPr>
      </p:pic>
      <p:sp>
        <p:nvSpPr>
          <p:cNvPr id="23" name="사각형: 둥근 모서리 8">
            <a:extLst>
              <a:ext uri="{FF2B5EF4-FFF2-40B4-BE49-F238E27FC236}">
                <a16:creationId xmlns:a16="http://schemas.microsoft.com/office/drawing/2014/main" id="{C4971D8F-8C57-4090-BE06-BF9F68B64ED5}"/>
              </a:ext>
            </a:extLst>
          </p:cNvPr>
          <p:cNvSpPr/>
          <p:nvPr/>
        </p:nvSpPr>
        <p:spPr>
          <a:xfrm>
            <a:off x="435116" y="3506810"/>
            <a:ext cx="2376749" cy="3331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GOSAT vs. GAW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5" name="사각형: 둥근 모서리 9">
            <a:extLst>
              <a:ext uri="{FF2B5EF4-FFF2-40B4-BE49-F238E27FC236}">
                <a16:creationId xmlns:a16="http://schemas.microsoft.com/office/drawing/2014/main" id="{14772DD6-8422-4026-9B85-AB805364B86E}"/>
              </a:ext>
            </a:extLst>
          </p:cNvPr>
          <p:cNvSpPr/>
          <p:nvPr/>
        </p:nvSpPr>
        <p:spPr>
          <a:xfrm>
            <a:off x="3315436" y="3506810"/>
            <a:ext cx="2376749" cy="3331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OCO2 vs. GAW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7" name="사각형: 둥근 모서리 10">
            <a:extLst>
              <a:ext uri="{FF2B5EF4-FFF2-40B4-BE49-F238E27FC236}">
                <a16:creationId xmlns:a16="http://schemas.microsoft.com/office/drawing/2014/main" id="{7E2DFC2E-0454-4137-B995-F448B43D85D8}"/>
              </a:ext>
            </a:extLst>
          </p:cNvPr>
          <p:cNvSpPr/>
          <p:nvPr/>
        </p:nvSpPr>
        <p:spPr>
          <a:xfrm>
            <a:off x="6699812" y="3506810"/>
            <a:ext cx="2376749" cy="3331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GOSAT vs. TCCON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8" name="사각형: 둥근 모서리 11">
            <a:extLst>
              <a:ext uri="{FF2B5EF4-FFF2-40B4-BE49-F238E27FC236}">
                <a16:creationId xmlns:a16="http://schemas.microsoft.com/office/drawing/2014/main" id="{D4466B7E-26E3-44ED-95B9-7B05B02E0363}"/>
              </a:ext>
            </a:extLst>
          </p:cNvPr>
          <p:cNvSpPr/>
          <p:nvPr/>
        </p:nvSpPr>
        <p:spPr>
          <a:xfrm>
            <a:off x="9508124" y="3506810"/>
            <a:ext cx="2376749" cy="3331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OCO2 vs. TCCON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8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002060"/>
        </a:solidFill>
        <a:ln w="28575">
          <a:noFill/>
          <a:prstDash val="sysDash"/>
        </a:ln>
      </a:spPr>
      <a:bodyPr wrap="square" rtlCol="0">
        <a:spAutoFit/>
      </a:bodyPr>
      <a:lstStyle>
        <a:defPPr algn="ctr">
          <a:defRPr sz="1400" b="1" dirty="0" smtClean="0">
            <a:solidFill>
              <a:schemeClr val="bg1"/>
            </a:solidFill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16864</TotalTime>
  <Words>1556</Words>
  <Application>Microsoft Office PowerPoint</Application>
  <PresentationFormat>와이드스크린</PresentationFormat>
  <Paragraphs>358</Paragraphs>
  <Slides>15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4" baseType="lpstr">
      <vt:lpstr>SimSun</vt:lpstr>
      <vt:lpstr>나눔스퀘어 Bold</vt:lpstr>
      <vt:lpstr>맑은 고딕</vt:lpstr>
      <vt:lpstr>휴먼모음T</vt:lpstr>
      <vt:lpstr>Arial</vt:lpstr>
      <vt:lpstr>Calibri</vt:lpstr>
      <vt:lpstr>Tahoma</vt:lpstr>
      <vt:lpstr>Wingdings</vt:lpstr>
      <vt:lpstr>Office 테마</vt:lpstr>
      <vt:lpstr>Greenhouse Gases Validation and Monitoring over the East Asia by Satellite-based Observation</vt:lpstr>
      <vt:lpstr>PowerPoint 프레젠테이션</vt:lpstr>
      <vt:lpstr>Introduction</vt:lpstr>
      <vt:lpstr>Monitoring of Greenhouse Gas </vt:lpstr>
      <vt:lpstr>Monitoring of Greenhouse Gas </vt:lpstr>
      <vt:lpstr>Monitoring of Greenhouse Gas </vt:lpstr>
      <vt:lpstr>Validation of GHGs</vt:lpstr>
      <vt:lpstr>Validation of satellite-based GHGs</vt:lpstr>
      <vt:lpstr>Validation of satellite-based GHGs</vt:lpstr>
      <vt:lpstr>Validation of satellite-based GHGs</vt:lpstr>
      <vt:lpstr>Spatial and temporal distribution of Greenhouse Gas </vt:lpstr>
      <vt:lpstr>Spatial and temporal distribution of Greenhouse Gas </vt:lpstr>
      <vt:lpstr>Spatial and temporal distribution of Greenhouse Gas </vt:lpstr>
      <vt:lpstr>Summary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Byung-il Lee</cp:lastModifiedBy>
  <cp:revision>1250</cp:revision>
  <cp:lastPrinted>2023-04-04T09:20:14Z</cp:lastPrinted>
  <dcterms:created xsi:type="dcterms:W3CDTF">2018-07-25T01:41:35Z</dcterms:created>
  <dcterms:modified xsi:type="dcterms:W3CDTF">2023-04-25T12:10:27Z</dcterms:modified>
  <cp:version>1000.0000.01</cp:version>
</cp:coreProperties>
</file>