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49377600" cy="2926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FFDDFF"/>
    <a:srgbClr val="AFD982"/>
    <a:srgbClr val="FFCCFF"/>
    <a:srgbClr val="FFFF99"/>
    <a:srgbClr val="FF99FF"/>
    <a:srgbClr val="32D69F"/>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86" autoAdjust="0"/>
  </p:normalViewPr>
  <p:slideViewPr>
    <p:cSldViewPr snapToGrid="0">
      <p:cViewPr varScale="1">
        <p:scale>
          <a:sx n="20" d="100"/>
          <a:sy n="20" d="100"/>
        </p:scale>
        <p:origin x="67" y="4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C5DC2-548D-45E9-9F3A-5A23EBE54D91}" type="datetimeFigureOut">
              <a:rPr lang="en-US" smtClean="0"/>
              <a:t>22-Apr-23</a:t>
            </a:fld>
            <a:endParaRPr lang="en-US"/>
          </a:p>
        </p:txBody>
      </p:sp>
      <p:sp>
        <p:nvSpPr>
          <p:cNvPr id="4" name="Slide Image Placeholder 3"/>
          <p:cNvSpPr>
            <a:spLocks noGrp="1" noRot="1" noChangeAspect="1"/>
          </p:cNvSpPr>
          <p:nvPr>
            <p:ph type="sldImg" idx="2"/>
          </p:nvPr>
        </p:nvSpPr>
        <p:spPr>
          <a:xfrm>
            <a:off x="825500" y="1143000"/>
            <a:ext cx="52070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1680F-A76C-4C00-819C-07A447768280}" type="slidenum">
              <a:rPr lang="en-US" smtClean="0"/>
              <a:t>‹#›</a:t>
            </a:fld>
            <a:endParaRPr lang="en-US"/>
          </a:p>
        </p:txBody>
      </p:sp>
    </p:spTree>
    <p:extLst>
      <p:ext uri="{BB962C8B-B14F-4D97-AF65-F5344CB8AC3E}">
        <p14:creationId xmlns:p14="http://schemas.microsoft.com/office/powerpoint/2010/main" val="1480262426"/>
      </p:ext>
    </p:extLst>
  </p:cSld>
  <p:clrMap bg1="lt1" tx1="dk1" bg2="lt2" tx2="dk2" accent1="accent1" accent2="accent2" accent3="accent3" accent4="accent4" accent5="accent5" accent6="accent6" hlink="hlink" folHlink="folHlink"/>
  <p:notesStyle>
    <a:lvl1pPr marL="0" algn="l" defTabSz="1268273" rtl="0" eaLnBrk="1" latinLnBrk="0" hangingPunct="1">
      <a:defRPr sz="1664" kern="1200">
        <a:solidFill>
          <a:schemeClr val="tx1"/>
        </a:solidFill>
        <a:latin typeface="+mn-lt"/>
        <a:ea typeface="+mn-ea"/>
        <a:cs typeface="+mn-cs"/>
      </a:defRPr>
    </a:lvl1pPr>
    <a:lvl2pPr marL="634136" algn="l" defTabSz="1268273" rtl="0" eaLnBrk="1" latinLnBrk="0" hangingPunct="1">
      <a:defRPr sz="1664" kern="1200">
        <a:solidFill>
          <a:schemeClr val="tx1"/>
        </a:solidFill>
        <a:latin typeface="+mn-lt"/>
        <a:ea typeface="+mn-ea"/>
        <a:cs typeface="+mn-cs"/>
      </a:defRPr>
    </a:lvl2pPr>
    <a:lvl3pPr marL="1268273" algn="l" defTabSz="1268273" rtl="0" eaLnBrk="1" latinLnBrk="0" hangingPunct="1">
      <a:defRPr sz="1664" kern="1200">
        <a:solidFill>
          <a:schemeClr val="tx1"/>
        </a:solidFill>
        <a:latin typeface="+mn-lt"/>
        <a:ea typeface="+mn-ea"/>
        <a:cs typeface="+mn-cs"/>
      </a:defRPr>
    </a:lvl3pPr>
    <a:lvl4pPr marL="1902409" algn="l" defTabSz="1268273" rtl="0" eaLnBrk="1" latinLnBrk="0" hangingPunct="1">
      <a:defRPr sz="1664" kern="1200">
        <a:solidFill>
          <a:schemeClr val="tx1"/>
        </a:solidFill>
        <a:latin typeface="+mn-lt"/>
        <a:ea typeface="+mn-ea"/>
        <a:cs typeface="+mn-cs"/>
      </a:defRPr>
    </a:lvl4pPr>
    <a:lvl5pPr marL="2536546" algn="l" defTabSz="1268273" rtl="0" eaLnBrk="1" latinLnBrk="0" hangingPunct="1">
      <a:defRPr sz="1664" kern="1200">
        <a:solidFill>
          <a:schemeClr val="tx1"/>
        </a:solidFill>
        <a:latin typeface="+mn-lt"/>
        <a:ea typeface="+mn-ea"/>
        <a:cs typeface="+mn-cs"/>
      </a:defRPr>
    </a:lvl5pPr>
    <a:lvl6pPr marL="3170682" algn="l" defTabSz="1268273" rtl="0" eaLnBrk="1" latinLnBrk="0" hangingPunct="1">
      <a:defRPr sz="1664" kern="1200">
        <a:solidFill>
          <a:schemeClr val="tx1"/>
        </a:solidFill>
        <a:latin typeface="+mn-lt"/>
        <a:ea typeface="+mn-ea"/>
        <a:cs typeface="+mn-cs"/>
      </a:defRPr>
    </a:lvl6pPr>
    <a:lvl7pPr marL="3804818" algn="l" defTabSz="1268273" rtl="0" eaLnBrk="1" latinLnBrk="0" hangingPunct="1">
      <a:defRPr sz="1664" kern="1200">
        <a:solidFill>
          <a:schemeClr val="tx1"/>
        </a:solidFill>
        <a:latin typeface="+mn-lt"/>
        <a:ea typeface="+mn-ea"/>
        <a:cs typeface="+mn-cs"/>
      </a:defRPr>
    </a:lvl7pPr>
    <a:lvl8pPr marL="4438955" algn="l" defTabSz="1268273" rtl="0" eaLnBrk="1" latinLnBrk="0" hangingPunct="1">
      <a:defRPr sz="1664" kern="1200">
        <a:solidFill>
          <a:schemeClr val="tx1"/>
        </a:solidFill>
        <a:latin typeface="+mn-lt"/>
        <a:ea typeface="+mn-ea"/>
        <a:cs typeface="+mn-cs"/>
      </a:defRPr>
    </a:lvl8pPr>
    <a:lvl9pPr marL="5073091" algn="l" defTabSz="1268273" rtl="0" eaLnBrk="1" latinLnBrk="0" hangingPunct="1">
      <a:defRPr sz="16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1680F-A76C-4C00-819C-07A447768280}" type="slidenum">
              <a:rPr lang="en-US" smtClean="0"/>
              <a:t>1</a:t>
            </a:fld>
            <a:endParaRPr lang="en-US"/>
          </a:p>
        </p:txBody>
      </p:sp>
    </p:spTree>
    <p:extLst>
      <p:ext uri="{BB962C8B-B14F-4D97-AF65-F5344CB8AC3E}">
        <p14:creationId xmlns:p14="http://schemas.microsoft.com/office/powerpoint/2010/main" val="241702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0" y="4788749"/>
            <a:ext cx="37033200" cy="10187093"/>
          </a:xfrm>
        </p:spPr>
        <p:txBody>
          <a:bodyPr anchor="b"/>
          <a:lstStyle>
            <a:lvl1pPr algn="ctr">
              <a:defRPr sz="24300"/>
            </a:lvl1pPr>
          </a:lstStyle>
          <a:p>
            <a:r>
              <a:rPr lang="en-US"/>
              <a:t>Click to edit Master title style</a:t>
            </a:r>
            <a:endParaRPr lang="en-US" dirty="0"/>
          </a:p>
        </p:txBody>
      </p:sp>
      <p:sp>
        <p:nvSpPr>
          <p:cNvPr id="3" name="Subtitle 2"/>
          <p:cNvSpPr>
            <a:spLocks noGrp="1"/>
          </p:cNvSpPr>
          <p:nvPr>
            <p:ph type="subTitle" idx="1"/>
          </p:nvPr>
        </p:nvSpPr>
        <p:spPr>
          <a:xfrm>
            <a:off x="6172200" y="15368695"/>
            <a:ext cx="37033200" cy="7064585"/>
          </a:xfrm>
        </p:spPr>
        <p:txBody>
          <a:bodyPr/>
          <a:lstStyle>
            <a:lvl1pPr marL="0" indent="0" algn="ctr">
              <a:buNone/>
              <a:defRPr sz="9720"/>
            </a:lvl1pPr>
            <a:lvl2pPr marL="1851660" indent="0" algn="ctr">
              <a:buNone/>
              <a:defRPr sz="8100"/>
            </a:lvl2pPr>
            <a:lvl3pPr marL="3703320" indent="0" algn="ctr">
              <a:buNone/>
              <a:defRPr sz="7290"/>
            </a:lvl3pPr>
            <a:lvl4pPr marL="5554980" indent="0" algn="ctr">
              <a:buNone/>
              <a:defRPr sz="6480"/>
            </a:lvl4pPr>
            <a:lvl5pPr marL="7406640" indent="0" algn="ctr">
              <a:buNone/>
              <a:defRPr sz="6480"/>
            </a:lvl5pPr>
            <a:lvl6pPr marL="9258300" indent="0" algn="ctr">
              <a:buNone/>
              <a:defRPr sz="6480"/>
            </a:lvl6pPr>
            <a:lvl7pPr marL="11109960" indent="0" algn="ctr">
              <a:buNone/>
              <a:defRPr sz="6480"/>
            </a:lvl7pPr>
            <a:lvl8pPr marL="12961620" indent="0" algn="ctr">
              <a:buNone/>
              <a:defRPr sz="6480"/>
            </a:lvl8pPr>
            <a:lvl9pPr marL="14813280" indent="0" algn="ctr">
              <a:buNone/>
              <a:defRPr sz="64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8397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8041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5" y="1557867"/>
            <a:ext cx="10647045" cy="247971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0" y="1557867"/>
            <a:ext cx="31323915" cy="2479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2894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76497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3" y="7294884"/>
            <a:ext cx="42588180" cy="12171678"/>
          </a:xfrm>
        </p:spPr>
        <p:txBody>
          <a:bodyPr anchor="b"/>
          <a:lstStyle>
            <a:lvl1pPr>
              <a:defRPr sz="24300"/>
            </a:lvl1pPr>
          </a:lstStyle>
          <a:p>
            <a:r>
              <a:rPr lang="en-US"/>
              <a:t>Click to edit Master title style</a:t>
            </a:r>
            <a:endParaRPr lang="en-US" dirty="0"/>
          </a:p>
        </p:txBody>
      </p:sp>
      <p:sp>
        <p:nvSpPr>
          <p:cNvPr id="3" name="Text Placeholder 2"/>
          <p:cNvSpPr>
            <a:spLocks noGrp="1"/>
          </p:cNvSpPr>
          <p:nvPr>
            <p:ph type="body" idx="1"/>
          </p:nvPr>
        </p:nvSpPr>
        <p:spPr>
          <a:xfrm>
            <a:off x="3368993" y="19581711"/>
            <a:ext cx="42588180" cy="6400798"/>
          </a:xfrm>
        </p:spPr>
        <p:txBody>
          <a:bodyPr/>
          <a:lstStyle>
            <a:lvl1pPr marL="0" indent="0">
              <a:buNone/>
              <a:defRPr sz="9720">
                <a:solidFill>
                  <a:schemeClr val="tx1">
                    <a:tint val="75000"/>
                  </a:schemeClr>
                </a:solidFill>
              </a:defRPr>
            </a:lvl1pPr>
            <a:lvl2pPr marL="1851660" indent="0">
              <a:buNone/>
              <a:defRPr sz="8100">
                <a:solidFill>
                  <a:schemeClr val="tx1">
                    <a:tint val="75000"/>
                  </a:schemeClr>
                </a:solidFill>
              </a:defRPr>
            </a:lvl2pPr>
            <a:lvl3pPr marL="3703320" indent="0">
              <a:buNone/>
              <a:defRPr sz="7290">
                <a:solidFill>
                  <a:schemeClr val="tx1">
                    <a:tint val="75000"/>
                  </a:schemeClr>
                </a:solidFill>
              </a:defRPr>
            </a:lvl3pPr>
            <a:lvl4pPr marL="5554980" indent="0">
              <a:buNone/>
              <a:defRPr sz="6480">
                <a:solidFill>
                  <a:schemeClr val="tx1">
                    <a:tint val="75000"/>
                  </a:schemeClr>
                </a:solidFill>
              </a:defRPr>
            </a:lvl4pPr>
            <a:lvl5pPr marL="7406640" indent="0">
              <a:buNone/>
              <a:defRPr sz="6480">
                <a:solidFill>
                  <a:schemeClr val="tx1">
                    <a:tint val="75000"/>
                  </a:schemeClr>
                </a:solidFill>
              </a:defRPr>
            </a:lvl5pPr>
            <a:lvl6pPr marL="9258300" indent="0">
              <a:buNone/>
              <a:defRPr sz="6480">
                <a:solidFill>
                  <a:schemeClr val="tx1">
                    <a:tint val="75000"/>
                  </a:schemeClr>
                </a:solidFill>
              </a:defRPr>
            </a:lvl6pPr>
            <a:lvl7pPr marL="11109960" indent="0">
              <a:buNone/>
              <a:defRPr sz="6480">
                <a:solidFill>
                  <a:schemeClr val="tx1">
                    <a:tint val="75000"/>
                  </a:schemeClr>
                </a:solidFill>
              </a:defRPr>
            </a:lvl7pPr>
            <a:lvl8pPr marL="12961620" indent="0">
              <a:buNone/>
              <a:defRPr sz="6480">
                <a:solidFill>
                  <a:schemeClr val="tx1">
                    <a:tint val="75000"/>
                  </a:schemeClr>
                </a:solidFill>
              </a:defRPr>
            </a:lvl8pPr>
            <a:lvl9pPr marL="14813280" indent="0">
              <a:buNone/>
              <a:defRPr sz="64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22-Apr-23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9471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7789333"/>
            <a:ext cx="2098548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7789333"/>
            <a:ext cx="2098548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22-Apr-23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2542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557869"/>
            <a:ext cx="42588180" cy="565573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4" y="7172962"/>
            <a:ext cx="20889037" cy="3515358"/>
          </a:xfrm>
        </p:spPr>
        <p:txBody>
          <a:bodyPr anchor="b"/>
          <a:lstStyle>
            <a:lvl1pPr marL="0" indent="0">
              <a:buNone/>
              <a:defRPr sz="9720" b="1"/>
            </a:lvl1pPr>
            <a:lvl2pPr marL="1851660" indent="0">
              <a:buNone/>
              <a:defRPr sz="8100" b="1"/>
            </a:lvl2pPr>
            <a:lvl3pPr marL="3703320" indent="0">
              <a:buNone/>
              <a:defRPr sz="7290" b="1"/>
            </a:lvl3pPr>
            <a:lvl4pPr marL="5554980" indent="0">
              <a:buNone/>
              <a:defRPr sz="6480" b="1"/>
            </a:lvl4pPr>
            <a:lvl5pPr marL="7406640" indent="0">
              <a:buNone/>
              <a:defRPr sz="6480" b="1"/>
            </a:lvl5pPr>
            <a:lvl6pPr marL="9258300" indent="0">
              <a:buNone/>
              <a:defRPr sz="6480" b="1"/>
            </a:lvl6pPr>
            <a:lvl7pPr marL="11109960" indent="0">
              <a:buNone/>
              <a:defRPr sz="6480" b="1"/>
            </a:lvl7pPr>
            <a:lvl8pPr marL="12961620" indent="0">
              <a:buNone/>
              <a:defRPr sz="6480" b="1"/>
            </a:lvl8pPr>
            <a:lvl9pPr marL="14813280" indent="0">
              <a:buNone/>
              <a:defRPr sz="6480" b="1"/>
            </a:lvl9pPr>
          </a:lstStyle>
          <a:p>
            <a:pPr lvl="0"/>
            <a:r>
              <a:rPr lang="en-US"/>
              <a:t>Click to edit Master text styles</a:t>
            </a:r>
          </a:p>
        </p:txBody>
      </p:sp>
      <p:sp>
        <p:nvSpPr>
          <p:cNvPr id="4" name="Content Placeholder 3"/>
          <p:cNvSpPr>
            <a:spLocks noGrp="1"/>
          </p:cNvSpPr>
          <p:nvPr>
            <p:ph sz="half" idx="2"/>
          </p:nvPr>
        </p:nvSpPr>
        <p:spPr>
          <a:xfrm>
            <a:off x="3401144" y="10688320"/>
            <a:ext cx="20889037"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0" y="7172962"/>
            <a:ext cx="20991911" cy="3515358"/>
          </a:xfrm>
        </p:spPr>
        <p:txBody>
          <a:bodyPr anchor="b"/>
          <a:lstStyle>
            <a:lvl1pPr marL="0" indent="0">
              <a:buNone/>
              <a:defRPr sz="9720" b="1"/>
            </a:lvl1pPr>
            <a:lvl2pPr marL="1851660" indent="0">
              <a:buNone/>
              <a:defRPr sz="8100" b="1"/>
            </a:lvl2pPr>
            <a:lvl3pPr marL="3703320" indent="0">
              <a:buNone/>
              <a:defRPr sz="7290" b="1"/>
            </a:lvl3pPr>
            <a:lvl4pPr marL="5554980" indent="0">
              <a:buNone/>
              <a:defRPr sz="6480" b="1"/>
            </a:lvl4pPr>
            <a:lvl5pPr marL="7406640" indent="0">
              <a:buNone/>
              <a:defRPr sz="6480" b="1"/>
            </a:lvl5pPr>
            <a:lvl6pPr marL="9258300" indent="0">
              <a:buNone/>
              <a:defRPr sz="6480" b="1"/>
            </a:lvl6pPr>
            <a:lvl7pPr marL="11109960" indent="0">
              <a:buNone/>
              <a:defRPr sz="6480" b="1"/>
            </a:lvl7pPr>
            <a:lvl8pPr marL="12961620" indent="0">
              <a:buNone/>
              <a:defRPr sz="6480" b="1"/>
            </a:lvl8pPr>
            <a:lvl9pPr marL="14813280" indent="0">
              <a:buNone/>
              <a:defRPr sz="6480" b="1"/>
            </a:lvl9pPr>
          </a:lstStyle>
          <a:p>
            <a:pPr lvl="0"/>
            <a:r>
              <a:rPr lang="en-US"/>
              <a:t>Click to edit Master text styles</a:t>
            </a:r>
          </a:p>
        </p:txBody>
      </p:sp>
      <p:sp>
        <p:nvSpPr>
          <p:cNvPr id="6" name="Content Placeholder 5"/>
          <p:cNvSpPr>
            <a:spLocks noGrp="1"/>
          </p:cNvSpPr>
          <p:nvPr>
            <p:ph sz="quarter" idx="4"/>
          </p:nvPr>
        </p:nvSpPr>
        <p:spPr>
          <a:xfrm>
            <a:off x="24997410" y="10688320"/>
            <a:ext cx="20991911"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22-Apr-23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2046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22-Apr-23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374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22-Apr-23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3486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3" y="1950720"/>
            <a:ext cx="15925560" cy="6827520"/>
          </a:xfrm>
        </p:spPr>
        <p:txBody>
          <a:bodyPr anchor="b"/>
          <a:lstStyle>
            <a:lvl1pPr>
              <a:defRPr sz="12960"/>
            </a:lvl1pPr>
          </a:lstStyle>
          <a:p>
            <a:r>
              <a:rPr lang="en-US"/>
              <a:t>Click to edit Master title style</a:t>
            </a:r>
            <a:endParaRPr lang="en-US" dirty="0"/>
          </a:p>
        </p:txBody>
      </p:sp>
      <p:sp>
        <p:nvSpPr>
          <p:cNvPr id="3" name="Content Placeholder 2"/>
          <p:cNvSpPr>
            <a:spLocks noGrp="1"/>
          </p:cNvSpPr>
          <p:nvPr>
            <p:ph idx="1"/>
          </p:nvPr>
        </p:nvSpPr>
        <p:spPr>
          <a:xfrm>
            <a:off x="20991911" y="4213016"/>
            <a:ext cx="24997410" cy="20794133"/>
          </a:xfrm>
        </p:spPr>
        <p:txBody>
          <a:bodyPr/>
          <a:lstStyle>
            <a:lvl1pPr>
              <a:defRPr sz="12960"/>
            </a:lvl1pPr>
            <a:lvl2pPr>
              <a:defRPr sz="11340"/>
            </a:lvl2pPr>
            <a:lvl3pPr>
              <a:defRPr sz="9720"/>
            </a:lvl3pPr>
            <a:lvl4pPr>
              <a:defRPr sz="8100"/>
            </a:lvl4pPr>
            <a:lvl5pPr>
              <a:defRPr sz="8100"/>
            </a:lvl5pPr>
            <a:lvl6pPr>
              <a:defRPr sz="8100"/>
            </a:lvl6pPr>
            <a:lvl7pPr>
              <a:defRPr sz="8100"/>
            </a:lvl7pPr>
            <a:lvl8pPr>
              <a:defRPr sz="8100"/>
            </a:lvl8pPr>
            <a:lvl9pPr>
              <a:defRPr sz="8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3" y="8778240"/>
            <a:ext cx="15925560" cy="16262775"/>
          </a:xfrm>
        </p:spPr>
        <p:txBody>
          <a:bodyPr/>
          <a:lstStyle>
            <a:lvl1pPr marL="0" indent="0">
              <a:buNone/>
              <a:defRPr sz="6480"/>
            </a:lvl1pPr>
            <a:lvl2pPr marL="1851660" indent="0">
              <a:buNone/>
              <a:defRPr sz="5670"/>
            </a:lvl2pPr>
            <a:lvl3pPr marL="3703320" indent="0">
              <a:buNone/>
              <a:defRPr sz="4860"/>
            </a:lvl3pPr>
            <a:lvl4pPr marL="5554980" indent="0">
              <a:buNone/>
              <a:defRPr sz="4050"/>
            </a:lvl4pPr>
            <a:lvl5pPr marL="7406640" indent="0">
              <a:buNone/>
              <a:defRPr sz="4050"/>
            </a:lvl5pPr>
            <a:lvl6pPr marL="9258300" indent="0">
              <a:buNone/>
              <a:defRPr sz="4050"/>
            </a:lvl6pPr>
            <a:lvl7pPr marL="11109960" indent="0">
              <a:buNone/>
              <a:defRPr sz="4050"/>
            </a:lvl7pPr>
            <a:lvl8pPr marL="12961620" indent="0">
              <a:buNone/>
              <a:defRPr sz="4050"/>
            </a:lvl8pPr>
            <a:lvl9pPr marL="14813280" indent="0">
              <a:buNone/>
              <a:defRPr sz="40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22-Apr-23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8277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3" y="1950720"/>
            <a:ext cx="15925560" cy="6827520"/>
          </a:xfrm>
        </p:spPr>
        <p:txBody>
          <a:bodyPr anchor="b"/>
          <a:lstStyle>
            <a:lvl1pPr>
              <a:defRPr sz="129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213016"/>
            <a:ext cx="24997410" cy="20794133"/>
          </a:xfrm>
        </p:spPr>
        <p:txBody>
          <a:bodyPr anchor="t"/>
          <a:lstStyle>
            <a:lvl1pPr marL="0" indent="0">
              <a:buNone/>
              <a:defRPr sz="12960"/>
            </a:lvl1pPr>
            <a:lvl2pPr marL="1851660" indent="0">
              <a:buNone/>
              <a:defRPr sz="11340"/>
            </a:lvl2pPr>
            <a:lvl3pPr marL="3703320" indent="0">
              <a:buNone/>
              <a:defRPr sz="9720"/>
            </a:lvl3pPr>
            <a:lvl4pPr marL="5554980" indent="0">
              <a:buNone/>
              <a:defRPr sz="8100"/>
            </a:lvl4pPr>
            <a:lvl5pPr marL="7406640" indent="0">
              <a:buNone/>
              <a:defRPr sz="8100"/>
            </a:lvl5pPr>
            <a:lvl6pPr marL="9258300" indent="0">
              <a:buNone/>
              <a:defRPr sz="8100"/>
            </a:lvl6pPr>
            <a:lvl7pPr marL="11109960" indent="0">
              <a:buNone/>
              <a:defRPr sz="8100"/>
            </a:lvl7pPr>
            <a:lvl8pPr marL="12961620" indent="0">
              <a:buNone/>
              <a:defRPr sz="8100"/>
            </a:lvl8pPr>
            <a:lvl9pPr marL="14813280" indent="0">
              <a:buNone/>
              <a:defRPr sz="8100"/>
            </a:lvl9pPr>
          </a:lstStyle>
          <a:p>
            <a:r>
              <a:rPr lang="en-US"/>
              <a:t>Click icon to add picture</a:t>
            </a:r>
            <a:endParaRPr lang="en-US" dirty="0"/>
          </a:p>
        </p:txBody>
      </p:sp>
      <p:sp>
        <p:nvSpPr>
          <p:cNvPr id="4" name="Text Placeholder 3"/>
          <p:cNvSpPr>
            <a:spLocks noGrp="1"/>
          </p:cNvSpPr>
          <p:nvPr>
            <p:ph type="body" sz="half" idx="2"/>
          </p:nvPr>
        </p:nvSpPr>
        <p:spPr>
          <a:xfrm>
            <a:off x="3401143" y="8778240"/>
            <a:ext cx="15925560" cy="16262775"/>
          </a:xfrm>
        </p:spPr>
        <p:txBody>
          <a:bodyPr/>
          <a:lstStyle>
            <a:lvl1pPr marL="0" indent="0">
              <a:buNone/>
              <a:defRPr sz="6480"/>
            </a:lvl1pPr>
            <a:lvl2pPr marL="1851660" indent="0">
              <a:buNone/>
              <a:defRPr sz="5670"/>
            </a:lvl2pPr>
            <a:lvl3pPr marL="3703320" indent="0">
              <a:buNone/>
              <a:defRPr sz="4860"/>
            </a:lvl3pPr>
            <a:lvl4pPr marL="5554980" indent="0">
              <a:buNone/>
              <a:defRPr sz="4050"/>
            </a:lvl4pPr>
            <a:lvl5pPr marL="7406640" indent="0">
              <a:buNone/>
              <a:defRPr sz="4050"/>
            </a:lvl5pPr>
            <a:lvl6pPr marL="9258300" indent="0">
              <a:buNone/>
              <a:defRPr sz="4050"/>
            </a:lvl6pPr>
            <a:lvl7pPr marL="11109960" indent="0">
              <a:buNone/>
              <a:defRPr sz="4050"/>
            </a:lvl7pPr>
            <a:lvl8pPr marL="12961620" indent="0">
              <a:buNone/>
              <a:defRPr sz="4050"/>
            </a:lvl8pPr>
            <a:lvl9pPr marL="14813280" indent="0">
              <a:buNone/>
              <a:defRPr sz="40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22-Apr-23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3412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557869"/>
            <a:ext cx="42588180" cy="56557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7789333"/>
            <a:ext cx="42588180" cy="18565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27120429"/>
            <a:ext cx="11109960" cy="1557867"/>
          </a:xfrm>
          <a:prstGeom prst="rect">
            <a:avLst/>
          </a:prstGeom>
        </p:spPr>
        <p:txBody>
          <a:bodyPr vert="horz" lIns="91440" tIns="45720" rIns="91440" bIns="45720" rtlCol="0" anchor="ctr"/>
          <a:lstStyle>
            <a:lvl1pPr algn="l">
              <a:defRPr sz="4860">
                <a:solidFill>
                  <a:schemeClr val="tx1">
                    <a:tint val="75000"/>
                  </a:schemeClr>
                </a:solidFill>
              </a:defRPr>
            </a:lvl1pPr>
          </a:lstStyle>
          <a:p>
            <a:fld id="{C764DE79-268F-4C1A-8933-263129D2AF90}" type="datetimeFigureOut">
              <a:rPr lang="en-US" smtClean="0"/>
              <a:t>22-Apr-23</a:t>
            </a:fld>
            <a:endParaRPr lang="en-US"/>
          </a:p>
        </p:txBody>
      </p:sp>
      <p:sp>
        <p:nvSpPr>
          <p:cNvPr id="5" name="Footer Placeholder 4"/>
          <p:cNvSpPr>
            <a:spLocks noGrp="1"/>
          </p:cNvSpPr>
          <p:nvPr>
            <p:ph type="ftr" sz="quarter" idx="3"/>
          </p:nvPr>
        </p:nvSpPr>
        <p:spPr>
          <a:xfrm>
            <a:off x="16356330" y="27120429"/>
            <a:ext cx="16664940" cy="1557867"/>
          </a:xfrm>
          <a:prstGeom prst="rect">
            <a:avLst/>
          </a:prstGeom>
        </p:spPr>
        <p:txBody>
          <a:bodyPr vert="horz" lIns="91440" tIns="45720" rIns="91440" bIns="45720" rtlCol="0" anchor="ctr"/>
          <a:lstStyle>
            <a:lvl1pPr algn="ctr">
              <a:defRPr sz="48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27120429"/>
            <a:ext cx="11109960" cy="1557867"/>
          </a:xfrm>
          <a:prstGeom prst="rect">
            <a:avLst/>
          </a:prstGeom>
        </p:spPr>
        <p:txBody>
          <a:bodyPr vert="horz" lIns="91440" tIns="45720" rIns="91440" bIns="45720" rtlCol="0" anchor="ctr"/>
          <a:lstStyle>
            <a:lvl1pPr algn="r">
              <a:defRPr sz="486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1981552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703320" rtl="0" eaLnBrk="1" latinLnBrk="0" hangingPunct="1">
        <a:lnSpc>
          <a:spcPct val="90000"/>
        </a:lnSpc>
        <a:spcBef>
          <a:spcPct val="0"/>
        </a:spcBef>
        <a:buNone/>
        <a:defRPr sz="17820" kern="1200">
          <a:solidFill>
            <a:schemeClr val="tx1"/>
          </a:solidFill>
          <a:latin typeface="+mj-lt"/>
          <a:ea typeface="+mj-ea"/>
          <a:cs typeface="+mj-cs"/>
        </a:defRPr>
      </a:lvl1pPr>
    </p:titleStyle>
    <p:bodyStyle>
      <a:lvl1pPr marL="925830" indent="-925830" algn="l" defTabSz="3703320" rtl="0" eaLnBrk="1" latinLnBrk="0" hangingPunct="1">
        <a:lnSpc>
          <a:spcPct val="90000"/>
        </a:lnSpc>
        <a:spcBef>
          <a:spcPts val="4050"/>
        </a:spcBef>
        <a:buFont typeface="Arial" panose="020B0604020202020204" pitchFamily="34" charset="0"/>
        <a:buChar char="•"/>
        <a:defRPr sz="11340" kern="1200">
          <a:solidFill>
            <a:schemeClr val="tx1"/>
          </a:solidFill>
          <a:latin typeface="+mn-lt"/>
          <a:ea typeface="+mn-ea"/>
          <a:cs typeface="+mn-cs"/>
        </a:defRPr>
      </a:lvl1pPr>
      <a:lvl2pPr marL="2777490" indent="-925830" algn="l" defTabSz="3703320" rtl="0" eaLnBrk="1" latinLnBrk="0" hangingPunct="1">
        <a:lnSpc>
          <a:spcPct val="90000"/>
        </a:lnSpc>
        <a:spcBef>
          <a:spcPts val="2025"/>
        </a:spcBef>
        <a:buFont typeface="Arial" panose="020B0604020202020204" pitchFamily="34" charset="0"/>
        <a:buChar char="•"/>
        <a:defRPr sz="9720" kern="1200">
          <a:solidFill>
            <a:schemeClr val="tx1"/>
          </a:solidFill>
          <a:latin typeface="+mn-lt"/>
          <a:ea typeface="+mn-ea"/>
          <a:cs typeface="+mn-cs"/>
        </a:defRPr>
      </a:lvl2pPr>
      <a:lvl3pPr marL="4629150" indent="-925830" algn="l" defTabSz="3703320" rtl="0" eaLnBrk="1" latinLnBrk="0" hangingPunct="1">
        <a:lnSpc>
          <a:spcPct val="90000"/>
        </a:lnSpc>
        <a:spcBef>
          <a:spcPts val="2025"/>
        </a:spcBef>
        <a:buFont typeface="Arial" panose="020B0604020202020204" pitchFamily="34" charset="0"/>
        <a:buChar char="•"/>
        <a:defRPr sz="8100" kern="1200">
          <a:solidFill>
            <a:schemeClr val="tx1"/>
          </a:solidFill>
          <a:latin typeface="+mn-lt"/>
          <a:ea typeface="+mn-ea"/>
          <a:cs typeface="+mn-cs"/>
        </a:defRPr>
      </a:lvl3pPr>
      <a:lvl4pPr marL="6480810" indent="-925830" algn="l" defTabSz="3703320" rtl="0" eaLnBrk="1" latinLnBrk="0" hangingPunct="1">
        <a:lnSpc>
          <a:spcPct val="90000"/>
        </a:lnSpc>
        <a:spcBef>
          <a:spcPts val="2025"/>
        </a:spcBef>
        <a:buFont typeface="Arial" panose="020B0604020202020204" pitchFamily="34" charset="0"/>
        <a:buChar char="•"/>
        <a:defRPr sz="7290" kern="1200">
          <a:solidFill>
            <a:schemeClr val="tx1"/>
          </a:solidFill>
          <a:latin typeface="+mn-lt"/>
          <a:ea typeface="+mn-ea"/>
          <a:cs typeface="+mn-cs"/>
        </a:defRPr>
      </a:lvl4pPr>
      <a:lvl5pPr marL="8332470" indent="-925830" algn="l" defTabSz="3703320" rtl="0" eaLnBrk="1" latinLnBrk="0" hangingPunct="1">
        <a:lnSpc>
          <a:spcPct val="90000"/>
        </a:lnSpc>
        <a:spcBef>
          <a:spcPts val="2025"/>
        </a:spcBef>
        <a:buFont typeface="Arial" panose="020B0604020202020204" pitchFamily="34" charset="0"/>
        <a:buChar char="•"/>
        <a:defRPr sz="7290" kern="1200">
          <a:solidFill>
            <a:schemeClr val="tx1"/>
          </a:solidFill>
          <a:latin typeface="+mn-lt"/>
          <a:ea typeface="+mn-ea"/>
          <a:cs typeface="+mn-cs"/>
        </a:defRPr>
      </a:lvl5pPr>
      <a:lvl6pPr marL="10184130" indent="-925830" algn="l" defTabSz="3703320" rtl="0" eaLnBrk="1" latinLnBrk="0" hangingPunct="1">
        <a:lnSpc>
          <a:spcPct val="90000"/>
        </a:lnSpc>
        <a:spcBef>
          <a:spcPts val="2025"/>
        </a:spcBef>
        <a:buFont typeface="Arial" panose="020B0604020202020204" pitchFamily="34" charset="0"/>
        <a:buChar char="•"/>
        <a:defRPr sz="7290" kern="1200">
          <a:solidFill>
            <a:schemeClr val="tx1"/>
          </a:solidFill>
          <a:latin typeface="+mn-lt"/>
          <a:ea typeface="+mn-ea"/>
          <a:cs typeface="+mn-cs"/>
        </a:defRPr>
      </a:lvl6pPr>
      <a:lvl7pPr marL="12035790" indent="-925830" algn="l" defTabSz="3703320" rtl="0" eaLnBrk="1" latinLnBrk="0" hangingPunct="1">
        <a:lnSpc>
          <a:spcPct val="90000"/>
        </a:lnSpc>
        <a:spcBef>
          <a:spcPts val="2025"/>
        </a:spcBef>
        <a:buFont typeface="Arial" panose="020B0604020202020204" pitchFamily="34" charset="0"/>
        <a:buChar char="•"/>
        <a:defRPr sz="7290" kern="1200">
          <a:solidFill>
            <a:schemeClr val="tx1"/>
          </a:solidFill>
          <a:latin typeface="+mn-lt"/>
          <a:ea typeface="+mn-ea"/>
          <a:cs typeface="+mn-cs"/>
        </a:defRPr>
      </a:lvl7pPr>
      <a:lvl8pPr marL="13887450" indent="-925830" algn="l" defTabSz="3703320" rtl="0" eaLnBrk="1" latinLnBrk="0" hangingPunct="1">
        <a:lnSpc>
          <a:spcPct val="90000"/>
        </a:lnSpc>
        <a:spcBef>
          <a:spcPts val="2025"/>
        </a:spcBef>
        <a:buFont typeface="Arial" panose="020B0604020202020204" pitchFamily="34" charset="0"/>
        <a:buChar char="•"/>
        <a:defRPr sz="7290" kern="1200">
          <a:solidFill>
            <a:schemeClr val="tx1"/>
          </a:solidFill>
          <a:latin typeface="+mn-lt"/>
          <a:ea typeface="+mn-ea"/>
          <a:cs typeface="+mn-cs"/>
        </a:defRPr>
      </a:lvl8pPr>
      <a:lvl9pPr marL="15739110" indent="-925830" algn="l" defTabSz="3703320" rtl="0" eaLnBrk="1" latinLnBrk="0" hangingPunct="1">
        <a:lnSpc>
          <a:spcPct val="90000"/>
        </a:lnSpc>
        <a:spcBef>
          <a:spcPts val="2025"/>
        </a:spcBef>
        <a:buFont typeface="Arial" panose="020B0604020202020204" pitchFamily="34" charset="0"/>
        <a:buChar char="•"/>
        <a:defRPr sz="7290" kern="1200">
          <a:solidFill>
            <a:schemeClr val="tx1"/>
          </a:solidFill>
          <a:latin typeface="+mn-lt"/>
          <a:ea typeface="+mn-ea"/>
          <a:cs typeface="+mn-cs"/>
        </a:defRPr>
      </a:lvl9pPr>
    </p:bodyStyle>
    <p:otherStyle>
      <a:defPPr>
        <a:defRPr lang="en-US"/>
      </a:defPPr>
      <a:lvl1pPr marL="0" algn="l" defTabSz="3703320" rtl="0" eaLnBrk="1" latinLnBrk="0" hangingPunct="1">
        <a:defRPr sz="7290" kern="1200">
          <a:solidFill>
            <a:schemeClr val="tx1"/>
          </a:solidFill>
          <a:latin typeface="+mn-lt"/>
          <a:ea typeface="+mn-ea"/>
          <a:cs typeface="+mn-cs"/>
        </a:defRPr>
      </a:lvl1pPr>
      <a:lvl2pPr marL="1851660" algn="l" defTabSz="3703320" rtl="0" eaLnBrk="1" latinLnBrk="0" hangingPunct="1">
        <a:defRPr sz="7290" kern="1200">
          <a:solidFill>
            <a:schemeClr val="tx1"/>
          </a:solidFill>
          <a:latin typeface="+mn-lt"/>
          <a:ea typeface="+mn-ea"/>
          <a:cs typeface="+mn-cs"/>
        </a:defRPr>
      </a:lvl2pPr>
      <a:lvl3pPr marL="3703320" algn="l" defTabSz="3703320" rtl="0" eaLnBrk="1" latinLnBrk="0" hangingPunct="1">
        <a:defRPr sz="7290" kern="1200">
          <a:solidFill>
            <a:schemeClr val="tx1"/>
          </a:solidFill>
          <a:latin typeface="+mn-lt"/>
          <a:ea typeface="+mn-ea"/>
          <a:cs typeface="+mn-cs"/>
        </a:defRPr>
      </a:lvl3pPr>
      <a:lvl4pPr marL="5554980" algn="l" defTabSz="3703320" rtl="0" eaLnBrk="1" latinLnBrk="0" hangingPunct="1">
        <a:defRPr sz="7290" kern="1200">
          <a:solidFill>
            <a:schemeClr val="tx1"/>
          </a:solidFill>
          <a:latin typeface="+mn-lt"/>
          <a:ea typeface="+mn-ea"/>
          <a:cs typeface="+mn-cs"/>
        </a:defRPr>
      </a:lvl4pPr>
      <a:lvl5pPr marL="7406640" algn="l" defTabSz="3703320" rtl="0" eaLnBrk="1" latinLnBrk="0" hangingPunct="1">
        <a:defRPr sz="7290" kern="1200">
          <a:solidFill>
            <a:schemeClr val="tx1"/>
          </a:solidFill>
          <a:latin typeface="+mn-lt"/>
          <a:ea typeface="+mn-ea"/>
          <a:cs typeface="+mn-cs"/>
        </a:defRPr>
      </a:lvl5pPr>
      <a:lvl6pPr marL="9258300" algn="l" defTabSz="3703320" rtl="0" eaLnBrk="1" latinLnBrk="0" hangingPunct="1">
        <a:defRPr sz="7290" kern="1200">
          <a:solidFill>
            <a:schemeClr val="tx1"/>
          </a:solidFill>
          <a:latin typeface="+mn-lt"/>
          <a:ea typeface="+mn-ea"/>
          <a:cs typeface="+mn-cs"/>
        </a:defRPr>
      </a:lvl6pPr>
      <a:lvl7pPr marL="11109960" algn="l" defTabSz="3703320" rtl="0" eaLnBrk="1" latinLnBrk="0" hangingPunct="1">
        <a:defRPr sz="7290" kern="1200">
          <a:solidFill>
            <a:schemeClr val="tx1"/>
          </a:solidFill>
          <a:latin typeface="+mn-lt"/>
          <a:ea typeface="+mn-ea"/>
          <a:cs typeface="+mn-cs"/>
        </a:defRPr>
      </a:lvl7pPr>
      <a:lvl8pPr marL="12961620" algn="l" defTabSz="3703320" rtl="0" eaLnBrk="1" latinLnBrk="0" hangingPunct="1">
        <a:defRPr sz="7290" kern="1200">
          <a:solidFill>
            <a:schemeClr val="tx1"/>
          </a:solidFill>
          <a:latin typeface="+mn-lt"/>
          <a:ea typeface="+mn-ea"/>
          <a:cs typeface="+mn-cs"/>
        </a:defRPr>
      </a:lvl8pPr>
      <a:lvl9pPr marL="14813280" algn="l" defTabSz="3703320" rtl="0" eaLnBrk="1" latinLnBrk="0" hangingPunct="1">
        <a:defRPr sz="72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jpg"/><Relationship Id="rId34" Type="http://schemas.openxmlformats.org/officeDocument/2006/relationships/image" Target="../media/image32.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g"/><Relationship Id="rId29"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jpe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jpe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4" name="Rectangle 1193">
            <a:extLst>
              <a:ext uri="{FF2B5EF4-FFF2-40B4-BE49-F238E27FC236}">
                <a16:creationId xmlns:a16="http://schemas.microsoft.com/office/drawing/2014/main" id="{2C5299E4-D715-F691-4AA5-FF1E7073A9A8}"/>
              </a:ext>
            </a:extLst>
          </p:cNvPr>
          <p:cNvSpPr/>
          <p:nvPr/>
        </p:nvSpPr>
        <p:spPr>
          <a:xfrm>
            <a:off x="16832476" y="27011497"/>
            <a:ext cx="15133423" cy="22204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Rectangle 1192">
            <a:extLst>
              <a:ext uri="{FF2B5EF4-FFF2-40B4-BE49-F238E27FC236}">
                <a16:creationId xmlns:a16="http://schemas.microsoft.com/office/drawing/2014/main" id="{12E48595-5B02-527C-9C07-16BF0432E8B5}"/>
              </a:ext>
            </a:extLst>
          </p:cNvPr>
          <p:cNvSpPr/>
          <p:nvPr/>
        </p:nvSpPr>
        <p:spPr>
          <a:xfrm>
            <a:off x="16611606" y="8842380"/>
            <a:ext cx="15202129" cy="1520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Rectangle 1191">
            <a:extLst>
              <a:ext uri="{FF2B5EF4-FFF2-40B4-BE49-F238E27FC236}">
                <a16:creationId xmlns:a16="http://schemas.microsoft.com/office/drawing/2014/main" id="{0A552C34-12D1-9BC2-05A0-5391CBDFFFB7}"/>
              </a:ext>
            </a:extLst>
          </p:cNvPr>
          <p:cNvSpPr/>
          <p:nvPr/>
        </p:nvSpPr>
        <p:spPr>
          <a:xfrm>
            <a:off x="16570528" y="5260198"/>
            <a:ext cx="15162795" cy="28580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Rectangle 1190">
            <a:extLst>
              <a:ext uri="{FF2B5EF4-FFF2-40B4-BE49-F238E27FC236}">
                <a16:creationId xmlns:a16="http://schemas.microsoft.com/office/drawing/2014/main" id="{1B0A2148-FB7C-D757-C417-DF5640AA8511}"/>
              </a:ext>
            </a:extLst>
          </p:cNvPr>
          <p:cNvSpPr/>
          <p:nvPr/>
        </p:nvSpPr>
        <p:spPr>
          <a:xfrm>
            <a:off x="43925162" y="22257275"/>
            <a:ext cx="5498958" cy="69232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Rectangle 1189">
            <a:extLst>
              <a:ext uri="{FF2B5EF4-FFF2-40B4-BE49-F238E27FC236}">
                <a16:creationId xmlns:a16="http://schemas.microsoft.com/office/drawing/2014/main" id="{C515F350-D368-E1CE-B5E2-A17AE0189FE6}"/>
              </a:ext>
            </a:extLst>
          </p:cNvPr>
          <p:cNvSpPr/>
          <p:nvPr/>
        </p:nvSpPr>
        <p:spPr>
          <a:xfrm>
            <a:off x="32115035" y="26018577"/>
            <a:ext cx="11808495" cy="31935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Rectangle 1188">
            <a:extLst>
              <a:ext uri="{FF2B5EF4-FFF2-40B4-BE49-F238E27FC236}">
                <a16:creationId xmlns:a16="http://schemas.microsoft.com/office/drawing/2014/main" id="{1D225BE4-DF4B-9E78-8B0A-0AE7DBB9FA00}"/>
              </a:ext>
            </a:extLst>
          </p:cNvPr>
          <p:cNvSpPr/>
          <p:nvPr/>
        </p:nvSpPr>
        <p:spPr>
          <a:xfrm>
            <a:off x="105205" y="20271115"/>
            <a:ext cx="16624675" cy="89610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 name="Rectangle 1187">
            <a:extLst>
              <a:ext uri="{FF2B5EF4-FFF2-40B4-BE49-F238E27FC236}">
                <a16:creationId xmlns:a16="http://schemas.microsoft.com/office/drawing/2014/main" id="{23BB9E92-0BB9-451A-197E-3510841D03AD}"/>
              </a:ext>
            </a:extLst>
          </p:cNvPr>
          <p:cNvSpPr/>
          <p:nvPr/>
        </p:nvSpPr>
        <p:spPr>
          <a:xfrm>
            <a:off x="107659" y="5260198"/>
            <a:ext cx="16392183" cy="141917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 name="Rectangle 1186">
            <a:extLst>
              <a:ext uri="{FF2B5EF4-FFF2-40B4-BE49-F238E27FC236}">
                <a16:creationId xmlns:a16="http://schemas.microsoft.com/office/drawing/2014/main" id="{07CE1659-8BE1-3B77-C851-202AE9831EC3}"/>
              </a:ext>
            </a:extLst>
          </p:cNvPr>
          <p:cNvSpPr/>
          <p:nvPr/>
        </p:nvSpPr>
        <p:spPr>
          <a:xfrm>
            <a:off x="0" y="-26088"/>
            <a:ext cx="49377600" cy="422011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Logo&#10;&#10;Description automatically generated with medium confidence">
            <a:extLst>
              <a:ext uri="{FF2B5EF4-FFF2-40B4-BE49-F238E27FC236}">
                <a16:creationId xmlns:a16="http://schemas.microsoft.com/office/drawing/2014/main" id="{CF8721F4-FB31-7D5B-860E-C2DB00DF9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57" y="28639"/>
            <a:ext cx="3186545" cy="3159964"/>
          </a:xfrm>
          <a:prstGeom prst="rect">
            <a:avLst/>
          </a:prstGeom>
        </p:spPr>
      </p:pic>
      <p:sp>
        <p:nvSpPr>
          <p:cNvPr id="58" name="Rectangle 57"/>
          <p:cNvSpPr/>
          <p:nvPr/>
        </p:nvSpPr>
        <p:spPr>
          <a:xfrm>
            <a:off x="10912794" y="-9942865"/>
            <a:ext cx="16084068" cy="174379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80" name="Picture 79"/>
          <p:cNvPicPr/>
          <p:nvPr/>
        </p:nvPicPr>
        <p:blipFill>
          <a:blip r:embed="rId4"/>
          <a:stretch/>
        </p:blipFill>
        <p:spPr>
          <a:xfrm>
            <a:off x="46421888" y="80302"/>
            <a:ext cx="2955712" cy="3056638"/>
          </a:xfrm>
          <a:prstGeom prst="rect">
            <a:avLst/>
          </a:prstGeom>
          <a:ln>
            <a:noFill/>
          </a:ln>
        </p:spPr>
      </p:pic>
      <p:sp>
        <p:nvSpPr>
          <p:cNvPr id="4" name="TextBox 3">
            <a:extLst>
              <a:ext uri="{FF2B5EF4-FFF2-40B4-BE49-F238E27FC236}">
                <a16:creationId xmlns:a16="http://schemas.microsoft.com/office/drawing/2014/main" id="{B0CDE4C2-50BE-10FB-581C-BA6A16336AE8}"/>
              </a:ext>
            </a:extLst>
          </p:cNvPr>
          <p:cNvSpPr txBox="1"/>
          <p:nvPr/>
        </p:nvSpPr>
        <p:spPr>
          <a:xfrm>
            <a:off x="107659" y="4603800"/>
            <a:ext cx="7415864" cy="661720"/>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pPr algn="just"/>
            <a:r>
              <a:rPr lang="en-US" sz="4000" b="1" dirty="0">
                <a:latin typeface="Times New Roman"/>
                <a:cs typeface="Times New Roman"/>
              </a:rPr>
              <a:t>Abstract</a:t>
            </a:r>
            <a:endParaRPr lang="en-US" sz="4000" dirty="0">
              <a:latin typeface="Calibri" panose="020F0502020204030204"/>
              <a:cs typeface="Calibri" panose="020F0502020204030204"/>
            </a:endParaRPr>
          </a:p>
        </p:txBody>
      </p:sp>
      <p:sp>
        <p:nvSpPr>
          <p:cNvPr id="5" name="Text Box 4">
            <a:extLst>
              <a:ext uri="{FF2B5EF4-FFF2-40B4-BE49-F238E27FC236}">
                <a16:creationId xmlns:a16="http://schemas.microsoft.com/office/drawing/2014/main" id="{26C3F038-AAF7-FB6E-F68A-9C99EC1929F5}"/>
              </a:ext>
            </a:extLst>
          </p:cNvPr>
          <p:cNvSpPr txBox="1">
            <a:spLocks noChangeArrowheads="1"/>
          </p:cNvSpPr>
          <p:nvPr/>
        </p:nvSpPr>
        <p:spPr bwMode="auto">
          <a:xfrm>
            <a:off x="3247303" y="-74835"/>
            <a:ext cx="39675478" cy="429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45000" tIns="23400" rIns="45000" bIns="23400" anchor="t">
            <a:spAutoFit/>
          </a:bodyPr>
          <a:lstStyle>
            <a:defPPr>
              <a:defRPr lang="en-GB"/>
            </a:defPPr>
            <a:lvl1pPr algn="l" defTabSz="457200" rtl="0" eaLnBrk="0" fontAlgn="base" hangingPunct="0">
              <a:spcBef>
                <a:spcPct val="0"/>
              </a:spcBef>
              <a:spcAft>
                <a:spcPct val="0"/>
              </a:spcAft>
              <a:defRPr sz="8200" kern="1200">
                <a:solidFill>
                  <a:schemeClr val="bg1"/>
                </a:solidFill>
                <a:latin typeface="Arial" panose="020B0604020202020204" pitchFamily="34" charset="0"/>
                <a:ea typeface="+mn-ea"/>
                <a:cs typeface="WenQuanYi Zen Hei Sharp" charset="0"/>
              </a:defRPr>
            </a:lvl1pPr>
            <a:lvl2pPr marL="742950" indent="-285750" algn="l" defTabSz="457200" rtl="0" eaLnBrk="0" fontAlgn="base" hangingPunct="0">
              <a:spcBef>
                <a:spcPct val="0"/>
              </a:spcBef>
              <a:spcAft>
                <a:spcPct val="0"/>
              </a:spcAft>
              <a:defRPr sz="8200" kern="1200">
                <a:solidFill>
                  <a:schemeClr val="bg1"/>
                </a:solidFill>
                <a:latin typeface="Arial" panose="020B0604020202020204" pitchFamily="34" charset="0"/>
                <a:ea typeface="+mn-ea"/>
                <a:cs typeface="WenQuanYi Zen Hei Sharp" charset="0"/>
              </a:defRPr>
            </a:lvl2pPr>
            <a:lvl3pPr marL="1143000" indent="-228600" algn="l" defTabSz="457200" rtl="0" eaLnBrk="0" fontAlgn="base" hangingPunct="0">
              <a:spcBef>
                <a:spcPct val="0"/>
              </a:spcBef>
              <a:spcAft>
                <a:spcPct val="0"/>
              </a:spcAft>
              <a:defRPr sz="8200" kern="1200">
                <a:solidFill>
                  <a:schemeClr val="bg1"/>
                </a:solidFill>
                <a:latin typeface="Arial" panose="020B0604020202020204" pitchFamily="34" charset="0"/>
                <a:ea typeface="+mn-ea"/>
                <a:cs typeface="WenQuanYi Zen Hei Sharp" charset="0"/>
              </a:defRPr>
            </a:lvl3pPr>
            <a:lvl4pPr marL="1600200" indent="-228600" algn="l" defTabSz="457200" rtl="0" eaLnBrk="0" fontAlgn="base" hangingPunct="0">
              <a:spcBef>
                <a:spcPct val="0"/>
              </a:spcBef>
              <a:spcAft>
                <a:spcPct val="0"/>
              </a:spcAft>
              <a:defRPr sz="8200" kern="1200">
                <a:solidFill>
                  <a:schemeClr val="bg1"/>
                </a:solidFill>
                <a:latin typeface="Arial" panose="020B0604020202020204" pitchFamily="34" charset="0"/>
                <a:ea typeface="+mn-ea"/>
                <a:cs typeface="WenQuanYi Zen Hei Sharp" charset="0"/>
              </a:defRPr>
            </a:lvl4pPr>
            <a:lvl5pPr marL="2057400" indent="-228600" algn="l" defTabSz="457200" rtl="0" eaLnBrk="0" fontAlgn="base" hangingPunct="0">
              <a:spcBef>
                <a:spcPct val="0"/>
              </a:spcBef>
              <a:spcAft>
                <a:spcPct val="0"/>
              </a:spcAft>
              <a:defRPr sz="8200" kern="1200">
                <a:solidFill>
                  <a:schemeClr val="bg1"/>
                </a:solidFill>
                <a:latin typeface="Arial" panose="020B0604020202020204" pitchFamily="34" charset="0"/>
                <a:ea typeface="+mn-ea"/>
                <a:cs typeface="WenQuanYi Zen Hei Sharp" charset="0"/>
              </a:defRPr>
            </a:lvl5pPr>
            <a:lvl6pPr marL="2286000" algn="l" defTabSz="914400" rtl="0" eaLnBrk="1" latinLnBrk="0" hangingPunct="1">
              <a:defRPr sz="8200" kern="1200">
                <a:solidFill>
                  <a:schemeClr val="bg1"/>
                </a:solidFill>
                <a:latin typeface="Arial" panose="020B0604020202020204" pitchFamily="34" charset="0"/>
                <a:ea typeface="+mn-ea"/>
                <a:cs typeface="WenQuanYi Zen Hei Sharp" charset="0"/>
              </a:defRPr>
            </a:lvl6pPr>
            <a:lvl7pPr marL="2743200" algn="l" defTabSz="914400" rtl="0" eaLnBrk="1" latinLnBrk="0" hangingPunct="1">
              <a:defRPr sz="8200" kern="1200">
                <a:solidFill>
                  <a:schemeClr val="bg1"/>
                </a:solidFill>
                <a:latin typeface="Arial" panose="020B0604020202020204" pitchFamily="34" charset="0"/>
                <a:ea typeface="+mn-ea"/>
                <a:cs typeface="WenQuanYi Zen Hei Sharp" charset="0"/>
              </a:defRPr>
            </a:lvl7pPr>
            <a:lvl8pPr marL="3200400" algn="l" defTabSz="914400" rtl="0" eaLnBrk="1" latinLnBrk="0" hangingPunct="1">
              <a:defRPr sz="8200" kern="1200">
                <a:solidFill>
                  <a:schemeClr val="bg1"/>
                </a:solidFill>
                <a:latin typeface="Arial" panose="020B0604020202020204" pitchFamily="34" charset="0"/>
                <a:ea typeface="+mn-ea"/>
                <a:cs typeface="WenQuanYi Zen Hei Sharp" charset="0"/>
              </a:defRPr>
            </a:lvl8pPr>
            <a:lvl9pPr marL="3657600" algn="l" defTabSz="914400" rtl="0" eaLnBrk="1" latinLnBrk="0" hangingPunct="1">
              <a:defRPr sz="8200" kern="1200">
                <a:solidFill>
                  <a:schemeClr val="bg1"/>
                </a:solidFill>
                <a:latin typeface="Arial" panose="020B0604020202020204" pitchFamily="34" charset="0"/>
                <a:ea typeface="+mn-ea"/>
                <a:cs typeface="WenQuanYi Zen Hei Sharp" charset="0"/>
              </a:defRPr>
            </a:lvl9pPr>
          </a:lstStyle>
          <a:p>
            <a:pPr algn="ctr"/>
            <a:r>
              <a:rPr lang="en-US" sz="7200" b="1" i="1" dirty="0">
                <a:solidFill>
                  <a:schemeClr val="tx1"/>
                </a:solidFill>
                <a:latin typeface="Times New Roman" panose="02020603050405020304" pitchFamily="18" charset="0"/>
                <a:cs typeface="Times New Roman" panose="02020603050405020304" pitchFamily="18" charset="0"/>
              </a:rPr>
              <a:t>Effect of roughness length using LULC on the wind intensity of tropical cyclones and its associated inundation</a:t>
            </a:r>
          </a:p>
          <a:p>
            <a:pPr algn="ctr"/>
            <a:r>
              <a:rPr lang="en-US" sz="4400" dirty="0">
                <a:solidFill>
                  <a:schemeClr val="tx1"/>
                </a:solidFill>
                <a:latin typeface="Times New Roman" panose="02020603050405020304" pitchFamily="18" charset="0"/>
                <a:cs typeface="Times New Roman" panose="02020603050405020304" pitchFamily="18" charset="0"/>
              </a:rPr>
              <a:t>Tiwari, P., Rao, A. D., Pandey, S., and Pant</a:t>
            </a:r>
            <a:r>
              <a:rPr lang="en-US" sz="4400">
                <a:solidFill>
                  <a:schemeClr val="tx1"/>
                </a:solidFill>
                <a:latin typeface="Times New Roman" panose="02020603050405020304" pitchFamily="18" charset="0"/>
                <a:cs typeface="Times New Roman" panose="02020603050405020304" pitchFamily="18" charset="0"/>
              </a:rPr>
              <a:t>, V.</a:t>
            </a:r>
            <a:endParaRPr lang="en-US" sz="4400" dirty="0">
              <a:solidFill>
                <a:schemeClr val="tx1"/>
              </a:solidFill>
              <a:latin typeface="Times New Roman" panose="02020603050405020304" pitchFamily="18" charset="0"/>
              <a:cs typeface="Times New Roman" panose="02020603050405020304" pitchFamily="18" charset="0"/>
            </a:endParaRPr>
          </a:p>
          <a:p>
            <a:pPr algn="ctr"/>
            <a:r>
              <a:rPr lang="en-IN" altLang="en-US" sz="4400" i="1" dirty="0">
                <a:solidFill>
                  <a:schemeClr val="tx1"/>
                </a:solidFill>
                <a:latin typeface="Times New Roman" panose="02020603050405020304" pitchFamily="18" charset="0"/>
                <a:cs typeface="Times New Roman" panose="02020603050405020304" pitchFamily="18" charset="0"/>
              </a:rPr>
              <a:t>Centre for Atmospheric Sciences, Indian Institute of Technology, Hauz Khas, Delhi,</a:t>
            </a:r>
          </a:p>
          <a:p>
            <a:pPr algn="ctr"/>
            <a:r>
              <a:rPr lang="en-IN" altLang="en-US" sz="4400" i="1" dirty="0">
                <a:solidFill>
                  <a:schemeClr val="tx1"/>
                </a:solidFill>
                <a:latin typeface="Times New Roman" panose="02020603050405020304" pitchFamily="18" charset="0"/>
                <a:cs typeface="Times New Roman" panose="02020603050405020304" pitchFamily="18" charset="0"/>
              </a:rPr>
              <a:t>Email: asz208732@cas.iitd.ac.in</a:t>
            </a:r>
          </a:p>
        </p:txBody>
      </p:sp>
      <p:sp>
        <p:nvSpPr>
          <p:cNvPr id="85" name="TextBox 84"/>
          <p:cNvSpPr txBox="1"/>
          <p:nvPr/>
        </p:nvSpPr>
        <p:spPr>
          <a:xfrm>
            <a:off x="24396539" y="5367184"/>
            <a:ext cx="240374" cy="553998"/>
          </a:xfrm>
          <a:prstGeom prst="rect">
            <a:avLst/>
          </a:prstGeom>
          <a:noFill/>
        </p:spPr>
        <p:txBody>
          <a:bodyPr wrap="square" rtlCol="0">
            <a:spAutoFit/>
          </a:bodyPr>
          <a:lstStyle/>
          <a:p>
            <a:r>
              <a:rPr lang="en-US" sz="1000" b="1" dirty="0"/>
              <a:t>(a)</a:t>
            </a:r>
          </a:p>
        </p:txBody>
      </p:sp>
      <p:pic>
        <p:nvPicPr>
          <p:cNvPr id="102" name="Picture 101" descr="Qr code&#10;&#10;Description automatically generated">
            <a:extLst>
              <a:ext uri="{FF2B5EF4-FFF2-40B4-BE49-F238E27FC236}">
                <a16:creationId xmlns:a16="http://schemas.microsoft.com/office/drawing/2014/main" id="{9B131C46-0313-E665-DF93-10E235089A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22781" y="162982"/>
            <a:ext cx="3207517" cy="2891278"/>
          </a:xfrm>
          <a:prstGeom prst="rect">
            <a:avLst/>
          </a:prstGeom>
        </p:spPr>
      </p:pic>
      <p:sp>
        <p:nvSpPr>
          <p:cNvPr id="39" name="TextBox 38">
            <a:extLst>
              <a:ext uri="{FF2B5EF4-FFF2-40B4-BE49-F238E27FC236}">
                <a16:creationId xmlns:a16="http://schemas.microsoft.com/office/drawing/2014/main" id="{708FC63D-FE70-0179-1813-8083F92A5169}"/>
              </a:ext>
            </a:extLst>
          </p:cNvPr>
          <p:cNvSpPr txBox="1"/>
          <p:nvPr/>
        </p:nvSpPr>
        <p:spPr>
          <a:xfrm>
            <a:off x="60757" y="5250875"/>
            <a:ext cx="16462869" cy="14373165"/>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India is frequently affected by coastal flooding due to storm surges that significantly effects human lives, coastal infrastructure, and marine ecosystems. Tropical cyclones (TCs) are the most severe storms, especially over the Bay of Bengal (</a:t>
            </a:r>
            <a:r>
              <a:rPr lang="en-US" sz="3200" dirty="0" err="1">
                <a:latin typeface="Times New Roman" panose="02020603050405020304" pitchFamily="18" charset="0"/>
                <a:cs typeface="Times New Roman" panose="02020603050405020304" pitchFamily="18" charset="0"/>
              </a:rPr>
              <a:t>BoB</a:t>
            </a:r>
            <a:r>
              <a:rPr lang="en-US" sz="3200" dirty="0">
                <a:latin typeface="Times New Roman" panose="02020603050405020304" pitchFamily="18" charset="0"/>
                <a:cs typeface="Times New Roman" panose="02020603050405020304" pitchFamily="18" charset="0"/>
              </a:rPr>
              <a:t>) and the Arabian Sea (AS). The vulnerability from the TCs occurs in many ways, which include coastal inundation by extreme water levels, damage of coastal properties caused by strong cyclonic winds, and additional flooding caused by cyclone-induced heavy precipitation. The destruction along the coast due to inundation enhances if the cyclone makes landfall near the estuaries, river deltas, or any adjoining rivers in the coastal area. Simulation of inland flooding requires an accurate representation of topography and surface roughness over the floodplain. Incorporating Land Use/ Land Cover (LULC) data in numerical simulations help in introducing roughness which alters the cyclonic wind speed over land. This also enhances model capabilities to represent accurate wind during the cyclone period. In the present study, experiments are carried out to simulate extreme water elevations and associated coastal inundation for the recent TC, </a:t>
            </a:r>
            <a:r>
              <a:rPr lang="en-US" sz="3200" dirty="0" err="1">
                <a:latin typeface="Times New Roman" panose="02020603050405020304" pitchFamily="18" charset="0"/>
                <a:cs typeface="Times New Roman" panose="02020603050405020304" pitchFamily="18" charset="0"/>
              </a:rPr>
              <a:t>Yaas</a:t>
            </a:r>
            <a:r>
              <a:rPr lang="en-US" sz="3200" dirty="0">
                <a:latin typeface="Times New Roman" panose="02020603050405020304" pitchFamily="18" charset="0"/>
                <a:cs typeface="Times New Roman" panose="02020603050405020304" pitchFamily="18" charset="0"/>
              </a:rPr>
              <a:t> (2021), that occurred over the </a:t>
            </a:r>
            <a:r>
              <a:rPr lang="en-US" sz="3200" dirty="0" err="1">
                <a:latin typeface="Times New Roman" panose="02020603050405020304" pitchFamily="18" charset="0"/>
                <a:cs typeface="Times New Roman" panose="02020603050405020304" pitchFamily="18" charset="0"/>
              </a:rPr>
              <a:t>BoB</a:t>
            </a:r>
            <a:r>
              <a:rPr lang="en-US" sz="3200" dirty="0">
                <a:latin typeface="Times New Roman" panose="02020603050405020304" pitchFamily="18" charset="0"/>
                <a:cs typeface="Times New Roman" panose="02020603050405020304" pitchFamily="18" charset="0"/>
              </a:rPr>
              <a:t> using stand-alone ADCIRC (Advanced circulation) model coupled ADCIRC and SWAN (Simulating Wave Nearshore) model. High-resolution mesh is used to incorporate significant river systems and water bodies. Various datasets like Airborne DEM, CARTOSAT-DEM, SRTM-DEM, MIKE-CMAP, and ETOPO-2 are used to prepare the model mesh. The results show that total inundation calculated by the coupled model is higher since the SWAN model gives an extra momentum flux to the ADCIRC model in the form of a radiation stress gradient. This results generation of maximum water elevations in the coupled model. As the TC approaches over the land, wind intensity gets reduced due to the presence of different land covers, which have specific roughness lengths. The more the roughness length, the higher will be the reduction in the wind speed. To observe modifications in the wind speed over the land and ocean, ERA5 reanalysis data is used for the 1999 Orissa super cyclone, </a:t>
            </a:r>
            <a:r>
              <a:rPr lang="en-US" sz="3200" dirty="0" err="1">
                <a:latin typeface="Times New Roman" panose="02020603050405020304" pitchFamily="18" charset="0"/>
                <a:cs typeface="Times New Roman" panose="02020603050405020304" pitchFamily="18" charset="0"/>
              </a:rPr>
              <a:t>Hudhud</a:t>
            </a:r>
            <a:r>
              <a:rPr lang="en-US" sz="3200" dirty="0">
                <a:latin typeface="Times New Roman" panose="02020603050405020304" pitchFamily="18" charset="0"/>
                <a:cs typeface="Times New Roman" panose="02020603050405020304" pitchFamily="18" charset="0"/>
              </a:rPr>
              <a:t> (2014), </a:t>
            </a:r>
            <a:r>
              <a:rPr lang="en-US" sz="3200" dirty="0" err="1">
                <a:latin typeface="Times New Roman" panose="02020603050405020304" pitchFamily="18" charset="0"/>
                <a:cs typeface="Times New Roman" panose="02020603050405020304" pitchFamily="18" charset="0"/>
              </a:rPr>
              <a:t>Amphan</a:t>
            </a:r>
            <a:r>
              <a:rPr lang="en-US" sz="3200" dirty="0">
                <a:latin typeface="Times New Roman" panose="02020603050405020304" pitchFamily="18" charset="0"/>
                <a:cs typeface="Times New Roman" panose="02020603050405020304" pitchFamily="18" charset="0"/>
              </a:rPr>
              <a:t> (2020), and </a:t>
            </a:r>
            <a:r>
              <a:rPr lang="en-US" sz="3200" dirty="0" err="1">
                <a:latin typeface="Times New Roman" panose="02020603050405020304" pitchFamily="18" charset="0"/>
                <a:cs typeface="Times New Roman" panose="02020603050405020304" pitchFamily="18" charset="0"/>
              </a:rPr>
              <a:t>Nivaar</a:t>
            </a:r>
            <a:r>
              <a:rPr lang="en-US" sz="3200" dirty="0">
                <a:latin typeface="Times New Roman" panose="02020603050405020304" pitchFamily="18" charset="0"/>
                <a:cs typeface="Times New Roman" panose="02020603050405020304" pitchFamily="18" charset="0"/>
              </a:rPr>
              <a:t> (2020). The results show a reduction of 38.2%, 35.62%, 16.35%, and 29.58% in wind speed at the time of landfall over the land compared to that of over the ocean for the above cyclones, respectively. Using ADCIRC model, the simulations are made for TC </a:t>
            </a:r>
            <a:r>
              <a:rPr lang="en-US" sz="3200" dirty="0" err="1">
                <a:latin typeface="Times New Roman" panose="02020603050405020304" pitchFamily="18" charset="0"/>
                <a:cs typeface="Times New Roman" panose="02020603050405020304" pitchFamily="18" charset="0"/>
              </a:rPr>
              <a:t>Vardah</a:t>
            </a:r>
            <a:r>
              <a:rPr lang="en-US" sz="3200" dirty="0">
                <a:latin typeface="Times New Roman" panose="02020603050405020304" pitchFamily="18" charset="0"/>
                <a:cs typeface="Times New Roman" panose="02020603050405020304" pitchFamily="18" charset="0"/>
              </a:rPr>
              <a:t> (2016) to study the impact of roughness length over the wind intensity based on LULC. The results suggest that there is a significant decrease in the wind intensity and inundated area over land after modifying the roughness length.</a:t>
            </a:r>
            <a:endParaRPr lang="en-US" sz="3200" dirty="0"/>
          </a:p>
        </p:txBody>
      </p:sp>
      <p:cxnSp>
        <p:nvCxnSpPr>
          <p:cNvPr id="41" name="Straight Connector 40">
            <a:extLst>
              <a:ext uri="{FF2B5EF4-FFF2-40B4-BE49-F238E27FC236}">
                <a16:creationId xmlns:a16="http://schemas.microsoft.com/office/drawing/2014/main" id="{6935106B-EBD1-20A2-2076-CA92B768EBDE}"/>
              </a:ext>
            </a:extLst>
          </p:cNvPr>
          <p:cNvCxnSpPr/>
          <p:nvPr/>
        </p:nvCxnSpPr>
        <p:spPr>
          <a:xfrm>
            <a:off x="0" y="4143539"/>
            <a:ext cx="49377600" cy="0"/>
          </a:xfrm>
          <a:prstGeom prst="line">
            <a:avLst/>
          </a:prstGeom>
        </p:spPr>
        <p:style>
          <a:lnRef idx="1">
            <a:schemeClr val="dk1"/>
          </a:lnRef>
          <a:fillRef idx="0">
            <a:schemeClr val="dk1"/>
          </a:fillRef>
          <a:effectRef idx="0">
            <a:schemeClr val="dk1"/>
          </a:effectRef>
          <a:fontRef idx="minor">
            <a:schemeClr val="tx1"/>
          </a:fontRef>
        </p:style>
      </p:cxnSp>
      <p:sp>
        <p:nvSpPr>
          <p:cNvPr id="42" name="Content Placeholder 2">
            <a:extLst>
              <a:ext uri="{FF2B5EF4-FFF2-40B4-BE49-F238E27FC236}">
                <a16:creationId xmlns:a16="http://schemas.microsoft.com/office/drawing/2014/main" id="{A3D25FC5-8C22-57AE-CB44-1F7737046D3B}"/>
              </a:ext>
            </a:extLst>
          </p:cNvPr>
          <p:cNvSpPr>
            <a:spLocks noGrp="1"/>
          </p:cNvSpPr>
          <p:nvPr/>
        </p:nvSpPr>
        <p:spPr>
          <a:xfrm>
            <a:off x="107659" y="20276552"/>
            <a:ext cx="16462869" cy="8565142"/>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sz="12800" dirty="0">
                <a:solidFill>
                  <a:schemeClr val="accent2">
                    <a:lumMod val="50000"/>
                  </a:schemeClr>
                </a:solidFill>
                <a:latin typeface="Times New Roman"/>
                <a:ea typeface="+mn-lt"/>
                <a:cs typeface="Times New Roman"/>
              </a:rPr>
              <a:t>Storm Surges (SS)</a:t>
            </a:r>
            <a:r>
              <a:rPr lang="en-US" sz="12800" dirty="0">
                <a:solidFill>
                  <a:schemeClr val="accent4">
                    <a:lumMod val="75000"/>
                  </a:schemeClr>
                </a:solidFill>
                <a:latin typeface="Times New Roman"/>
                <a:ea typeface="+mn-lt"/>
                <a:cs typeface="Times New Roman"/>
              </a:rPr>
              <a:t>:</a:t>
            </a:r>
            <a:r>
              <a:rPr lang="en-US" sz="12800" dirty="0">
                <a:latin typeface="Times New Roman"/>
                <a:ea typeface="+mn-lt"/>
                <a:cs typeface="Times New Roman"/>
              </a:rPr>
              <a:t> It is the abnormal rise of seawater level during any storm, measured as the height of the water above the normal predicted tide. The SS is the main contributor to the total water elevation. Depending on the local tide's amplitude and phase, the surface elevation may get modulated such that it may increase or decrease above the surge (Johns et al., </a:t>
            </a:r>
            <a:r>
              <a:rPr lang="en-US" sz="12800" dirty="0">
                <a:solidFill>
                  <a:srgbClr val="0000CC"/>
                </a:solidFill>
                <a:latin typeface="Times New Roman"/>
                <a:ea typeface="+mn-lt"/>
                <a:cs typeface="Times New Roman"/>
              </a:rPr>
              <a:t>1985</a:t>
            </a:r>
            <a:r>
              <a:rPr lang="en-US" sz="12800" dirty="0">
                <a:latin typeface="Times New Roman"/>
                <a:ea typeface="+mn-lt"/>
                <a:cs typeface="Times New Roman"/>
              </a:rPr>
              <a:t>).</a:t>
            </a:r>
            <a:endParaRPr lang="en-US" sz="12800" dirty="0">
              <a:latin typeface="Times New Roman"/>
              <a:ea typeface="+mn-lt"/>
              <a:cs typeface="Calibri" panose="020F0502020204030204"/>
            </a:endParaRPr>
          </a:p>
          <a:p>
            <a:pPr marL="0" indent="0" algn="just">
              <a:lnSpc>
                <a:spcPct val="120000"/>
              </a:lnSpc>
              <a:buNone/>
            </a:pPr>
            <a:r>
              <a:rPr lang="en-US" sz="12800" dirty="0">
                <a:solidFill>
                  <a:schemeClr val="accent2">
                    <a:lumMod val="50000"/>
                  </a:schemeClr>
                </a:solidFill>
                <a:latin typeface="Times New Roman"/>
                <a:ea typeface="+mn-lt"/>
                <a:cs typeface="Times New Roman"/>
              </a:rPr>
              <a:t>Coastal Inundation:</a:t>
            </a:r>
            <a:r>
              <a:rPr lang="en-US" sz="12800" dirty="0">
                <a:latin typeface="Times New Roman"/>
                <a:ea typeface="+mn-lt"/>
                <a:cs typeface="Times New Roman"/>
              </a:rPr>
              <a:t> It is the flooding of a coastal zone resulting from an increased river discharge from the upstream, storm tides and precipitation due to TCs along with storm tides from the sea.</a:t>
            </a:r>
          </a:p>
          <a:p>
            <a:pPr marL="342900" indent="-342900" algn="just">
              <a:lnSpc>
                <a:spcPct val="120000"/>
              </a:lnSpc>
              <a:spcBef>
                <a:spcPts val="0"/>
              </a:spcBef>
              <a:buFont typeface="Wingdings"/>
              <a:buChar char="v"/>
            </a:pPr>
            <a:r>
              <a:rPr lang="en-US" sz="12800" dirty="0">
                <a:latin typeface="Times New Roman"/>
                <a:cs typeface="Times New Roman"/>
              </a:rPr>
              <a:t>Mandal et al.(2020) used east Indian coast mesh incorporating topography of the coastal land region by merging data from the airborne DEM  with that from Indian satellite CARTOSAT-2 derived CARTO2DEM and SRTM DEM.</a:t>
            </a:r>
            <a:endParaRPr lang="en-US" sz="12800" dirty="0">
              <a:latin typeface="Times New Roman"/>
              <a:ea typeface="+mn-lt"/>
              <a:cs typeface="+mn-lt"/>
            </a:endParaRPr>
          </a:p>
          <a:p>
            <a:pPr marL="342900" indent="-342900" algn="just">
              <a:lnSpc>
                <a:spcPct val="120000"/>
              </a:lnSpc>
              <a:spcBef>
                <a:spcPts val="0"/>
              </a:spcBef>
              <a:buFont typeface="Wingdings"/>
              <a:buChar char="v"/>
            </a:pPr>
            <a:r>
              <a:rPr lang="en-US" sz="12800" dirty="0">
                <a:latin typeface="Times New Roman"/>
                <a:cs typeface="Times New Roman"/>
              </a:rPr>
              <a:t>Yoon et al. (2014) carried out an experiment to investigate the impact of land-dissipated wind on SS and waves using the three-dimensional, unstructured grid, Finite Volume Coastal Ocean Model (FVCOM).</a:t>
            </a:r>
          </a:p>
          <a:p>
            <a:pPr marL="342900" indent="-342900" algn="just">
              <a:lnSpc>
                <a:spcPct val="120000"/>
              </a:lnSpc>
              <a:spcBef>
                <a:spcPts val="0"/>
              </a:spcBef>
              <a:buFont typeface="Wingdings"/>
              <a:buChar char="v"/>
            </a:pPr>
            <a:r>
              <a:rPr lang="en-US" sz="12800" dirty="0">
                <a:effectLst/>
                <a:latin typeface="Times New Roman" panose="02020603050405020304" pitchFamily="18" charset="0"/>
                <a:ea typeface="Calibri" panose="020F0502020204030204" pitchFamily="34" charset="0"/>
              </a:rPr>
              <a:t>Due to the loss of coastal wetlands, low-intensity storms may have more considerable flood impacts in the future than high-intensity storms, which might result in coastal areas regularly flooding and suffering significant damage even during relatively light storms (</a:t>
            </a:r>
            <a:r>
              <a:rPr lang="en-US" sz="12800" dirty="0" err="1">
                <a:effectLst/>
                <a:latin typeface="Times New Roman" panose="02020603050405020304" pitchFamily="18" charset="0"/>
                <a:ea typeface="Calibri" panose="020F0502020204030204" pitchFamily="34" charset="0"/>
              </a:rPr>
              <a:t>Rezaie</a:t>
            </a:r>
            <a:r>
              <a:rPr lang="en-US" sz="12800" dirty="0">
                <a:effectLst/>
                <a:latin typeface="Times New Roman" panose="02020603050405020304" pitchFamily="18" charset="0"/>
                <a:ea typeface="Calibri" panose="020F0502020204030204" pitchFamily="34" charset="0"/>
              </a:rPr>
              <a:t> et al., </a:t>
            </a:r>
            <a:r>
              <a:rPr lang="en-US" sz="12800" dirty="0">
                <a:solidFill>
                  <a:srgbClr val="0000FF"/>
                </a:solidFill>
                <a:effectLst/>
                <a:latin typeface="Times New Roman" panose="02020603050405020304" pitchFamily="18" charset="0"/>
                <a:ea typeface="Calibri" panose="020F0502020204030204" pitchFamily="34" charset="0"/>
              </a:rPr>
              <a:t>2021</a:t>
            </a:r>
            <a:r>
              <a:rPr lang="en-US" sz="12800" dirty="0">
                <a:effectLst/>
                <a:latin typeface="Times New Roman" panose="02020603050405020304" pitchFamily="18" charset="0"/>
                <a:ea typeface="Calibri" panose="020F0502020204030204" pitchFamily="34" charset="0"/>
              </a:rPr>
              <a:t>). </a:t>
            </a:r>
            <a:endParaRPr lang="en-US" sz="12800" dirty="0">
              <a:effectLst/>
              <a:latin typeface="Times New Roman"/>
              <a:ea typeface="Calibri" panose="020F0502020204030204" pitchFamily="34" charset="0"/>
              <a:cs typeface="Times New Roman"/>
            </a:endParaRPr>
          </a:p>
          <a:p>
            <a:pPr algn="just">
              <a:lnSpc>
                <a:spcPct val="120000"/>
              </a:lnSpc>
              <a:spcBef>
                <a:spcPts val="0"/>
              </a:spcBef>
              <a:buFont typeface="Wingdings" panose="05000000000000000000" pitchFamily="2" charset="2"/>
              <a:buChar char="v"/>
            </a:pPr>
            <a:r>
              <a:rPr lang="en-US" sz="12800" dirty="0">
                <a:effectLst/>
                <a:latin typeface="Times New Roman" panose="02020603050405020304" pitchFamily="18" charset="0"/>
                <a:ea typeface="Calibri" panose="020F0502020204030204" pitchFamily="34" charset="0"/>
              </a:rPr>
              <a:t>Pandey et al. (</a:t>
            </a:r>
            <a:r>
              <a:rPr lang="en-US" sz="12800" dirty="0">
                <a:solidFill>
                  <a:srgbClr val="0000FF"/>
                </a:solidFill>
                <a:effectLst/>
                <a:latin typeface="Times New Roman" panose="02020603050405020304" pitchFamily="18" charset="0"/>
                <a:ea typeface="Calibri" panose="020F0502020204030204" pitchFamily="34" charset="0"/>
              </a:rPr>
              <a:t>2021</a:t>
            </a:r>
            <a:r>
              <a:rPr lang="en-US" sz="12800" dirty="0">
                <a:effectLst/>
                <a:latin typeface="Times New Roman" panose="02020603050405020304" pitchFamily="18" charset="0"/>
                <a:ea typeface="Calibri" panose="020F0502020204030204" pitchFamily="34" charset="0"/>
              </a:rPr>
              <a:t>) computed coastal inundation due to Orissa's (</a:t>
            </a:r>
            <a:r>
              <a:rPr lang="en-US" sz="12800" dirty="0">
                <a:solidFill>
                  <a:srgbClr val="0000FF"/>
                </a:solidFill>
                <a:effectLst/>
                <a:latin typeface="Times New Roman" panose="02020603050405020304" pitchFamily="18" charset="0"/>
                <a:ea typeface="Calibri" panose="020F0502020204030204" pitchFamily="34" charset="0"/>
              </a:rPr>
              <a:t>1999</a:t>
            </a:r>
            <a:r>
              <a:rPr lang="en-US" sz="12800" dirty="0">
                <a:effectLst/>
                <a:latin typeface="Times New Roman" panose="02020603050405020304" pitchFamily="18" charset="0"/>
                <a:ea typeface="Calibri" panose="020F0502020204030204" pitchFamily="34" charset="0"/>
              </a:rPr>
              <a:t>) and </a:t>
            </a:r>
            <a:r>
              <a:rPr lang="en-US" sz="12800" dirty="0" err="1">
                <a:effectLst/>
                <a:latin typeface="Times New Roman" panose="02020603050405020304" pitchFamily="18" charset="0"/>
                <a:ea typeface="Calibri" panose="020F0502020204030204" pitchFamily="34" charset="0"/>
              </a:rPr>
              <a:t>Phailin's</a:t>
            </a:r>
            <a:r>
              <a:rPr lang="en-US" sz="12800" dirty="0">
                <a:effectLst/>
                <a:latin typeface="Times New Roman" panose="02020603050405020304" pitchFamily="18" charset="0"/>
                <a:ea typeface="Calibri" panose="020F0502020204030204" pitchFamily="34" charset="0"/>
              </a:rPr>
              <a:t> (</a:t>
            </a:r>
            <a:r>
              <a:rPr lang="en-US" sz="12800" dirty="0">
                <a:solidFill>
                  <a:srgbClr val="0000FF"/>
                </a:solidFill>
                <a:effectLst/>
                <a:latin typeface="Times New Roman" panose="02020603050405020304" pitchFamily="18" charset="0"/>
                <a:ea typeface="Calibri" panose="020F0502020204030204" pitchFamily="34" charset="0"/>
              </a:rPr>
              <a:t>2013</a:t>
            </a:r>
            <a:r>
              <a:rPr lang="en-US" sz="12800" dirty="0">
                <a:effectLst/>
                <a:latin typeface="Times New Roman" panose="02020603050405020304" pitchFamily="18" charset="0"/>
                <a:ea typeface="Calibri" panose="020F0502020204030204" pitchFamily="34" charset="0"/>
              </a:rPr>
              <a:t>) TCs using LULC data and found significant reductions in SS and coastal inundation</a:t>
            </a:r>
            <a:endParaRPr lang="en-US" sz="12800" dirty="0"/>
          </a:p>
          <a:p>
            <a:pPr marL="0" indent="0" algn="just">
              <a:lnSpc>
                <a:spcPct val="120000"/>
              </a:lnSpc>
              <a:buNone/>
            </a:pPr>
            <a:endParaRPr lang="en-US" sz="11100" dirty="0">
              <a:latin typeface="Times New Roman" panose="02020603050405020304" pitchFamily="18" charset="0"/>
              <a:cs typeface="Times New Roman" panose="02020603050405020304" pitchFamily="18" charset="0"/>
            </a:endParaRPr>
          </a:p>
          <a:p>
            <a:endParaRPr lang="en-US" dirty="0">
              <a:latin typeface="Calibri" panose="020F0502020204030204"/>
              <a:cs typeface="Calibri" panose="020F0502020204030204"/>
            </a:endParaRPr>
          </a:p>
        </p:txBody>
      </p:sp>
      <p:sp>
        <p:nvSpPr>
          <p:cNvPr id="46" name="TextBox 45">
            <a:extLst>
              <a:ext uri="{FF2B5EF4-FFF2-40B4-BE49-F238E27FC236}">
                <a16:creationId xmlns:a16="http://schemas.microsoft.com/office/drawing/2014/main" id="{BF8B5F8E-2C34-C598-ACCB-3AE5EA0B4500}"/>
              </a:ext>
            </a:extLst>
          </p:cNvPr>
          <p:cNvSpPr txBox="1"/>
          <p:nvPr/>
        </p:nvSpPr>
        <p:spPr>
          <a:xfrm>
            <a:off x="107659" y="19547840"/>
            <a:ext cx="7415864" cy="723275"/>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pPr algn="just"/>
            <a:r>
              <a:rPr lang="en-US" sz="4000" b="1" dirty="0">
                <a:latin typeface="Times New Roman"/>
                <a:cs typeface="Times New Roman"/>
              </a:rPr>
              <a:t>Introduction</a:t>
            </a:r>
            <a:r>
              <a:rPr lang="en-US" sz="4400" b="1" dirty="0">
                <a:latin typeface="Times New Roman"/>
                <a:cs typeface="Times New Roman"/>
              </a:rPr>
              <a:t> </a:t>
            </a:r>
            <a:endParaRPr lang="en-US" sz="4400" dirty="0">
              <a:latin typeface="Calibri" panose="020F0502020204030204"/>
              <a:cs typeface="Calibri" panose="020F0502020204030204"/>
            </a:endParaRPr>
          </a:p>
        </p:txBody>
      </p:sp>
      <p:sp>
        <p:nvSpPr>
          <p:cNvPr id="47" name="TextBox 46">
            <a:extLst>
              <a:ext uri="{FF2B5EF4-FFF2-40B4-BE49-F238E27FC236}">
                <a16:creationId xmlns:a16="http://schemas.microsoft.com/office/drawing/2014/main" id="{9ED94C34-0524-52FE-21BB-BB0A60DF4687}"/>
              </a:ext>
            </a:extLst>
          </p:cNvPr>
          <p:cNvSpPr txBox="1"/>
          <p:nvPr/>
        </p:nvSpPr>
        <p:spPr>
          <a:xfrm>
            <a:off x="16752150" y="4527600"/>
            <a:ext cx="7415864" cy="723275"/>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pPr algn="just"/>
            <a:r>
              <a:rPr lang="en-US" sz="4000" b="1" dirty="0">
                <a:latin typeface="Times New Roman"/>
                <a:cs typeface="Times New Roman"/>
              </a:rPr>
              <a:t>Objectives</a:t>
            </a:r>
            <a:r>
              <a:rPr lang="en-US" sz="4400" b="1" dirty="0">
                <a:latin typeface="Times New Roman"/>
                <a:cs typeface="Times New Roman"/>
              </a:rPr>
              <a:t> </a:t>
            </a:r>
            <a:endParaRPr lang="en-US" sz="4400" dirty="0">
              <a:latin typeface="Calibri" panose="020F0502020204030204"/>
              <a:cs typeface="Calibri" panose="020F0502020204030204"/>
            </a:endParaRPr>
          </a:p>
        </p:txBody>
      </p:sp>
      <p:sp>
        <p:nvSpPr>
          <p:cNvPr id="49" name="TextBox 48">
            <a:extLst>
              <a:ext uri="{FF2B5EF4-FFF2-40B4-BE49-F238E27FC236}">
                <a16:creationId xmlns:a16="http://schemas.microsoft.com/office/drawing/2014/main" id="{B7EAF1F5-FD3F-5286-4CF1-71AC46D9F8F1}"/>
              </a:ext>
            </a:extLst>
          </p:cNvPr>
          <p:cNvSpPr txBox="1"/>
          <p:nvPr/>
        </p:nvSpPr>
        <p:spPr>
          <a:xfrm>
            <a:off x="16523626" y="5467541"/>
            <a:ext cx="14782800"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Wingdings"/>
              <a:buChar char="v"/>
            </a:pPr>
            <a:r>
              <a:rPr lang="en-US" sz="3200" dirty="0">
                <a:latin typeface="Times New Roman"/>
                <a:cs typeface="Times New Roman"/>
              </a:rPr>
              <a:t>Simulation of  TC </a:t>
            </a:r>
            <a:r>
              <a:rPr lang="en-US" sz="3200" dirty="0" err="1">
                <a:latin typeface="Times New Roman"/>
                <a:cs typeface="Times New Roman"/>
              </a:rPr>
              <a:t>Yaas</a:t>
            </a:r>
            <a:r>
              <a:rPr lang="en-US" sz="3200" dirty="0">
                <a:latin typeface="Times New Roman"/>
                <a:cs typeface="Times New Roman"/>
              </a:rPr>
              <a:t> (</a:t>
            </a:r>
            <a:r>
              <a:rPr lang="en-US" sz="3200" dirty="0">
                <a:solidFill>
                  <a:srgbClr val="000000"/>
                </a:solidFill>
                <a:latin typeface="Times New Roman"/>
                <a:cs typeface="Times New Roman"/>
              </a:rPr>
              <a:t>2021</a:t>
            </a:r>
            <a:r>
              <a:rPr lang="en-US" sz="3200" dirty="0">
                <a:latin typeface="Times New Roman"/>
                <a:cs typeface="Times New Roman"/>
              </a:rPr>
              <a:t>) to test the working of coupled  Advanced Circulation (ADCIRC) and Simulating Wave Nearshore (SWAN) model over the east coast of India.</a:t>
            </a:r>
            <a:endParaRPr lang="en-US" sz="3200" dirty="0">
              <a:latin typeface="Calibri" panose="020F0502020204030204"/>
              <a:cs typeface="Calibri" panose="020F0502020204030204"/>
            </a:endParaRPr>
          </a:p>
          <a:p>
            <a:pPr marL="457200" indent="-457200" algn="just">
              <a:buFont typeface="Wingdings"/>
              <a:buChar char="v"/>
            </a:pPr>
            <a:r>
              <a:rPr lang="en-IN" sz="3200" dirty="0">
                <a:latin typeface="Times New Roman"/>
                <a:cs typeface="Times New Roman"/>
              </a:rPr>
              <a:t>Effect of LULC on the distribution of cyclonic winds for generating SS and associated coastal inundation by using high-resolution datasets through </a:t>
            </a:r>
            <a:r>
              <a:rPr lang="en-IN" sz="3200" dirty="0" err="1">
                <a:latin typeface="Times New Roman"/>
                <a:cs typeface="Times New Roman"/>
              </a:rPr>
              <a:t>modeling</a:t>
            </a:r>
            <a:r>
              <a:rPr lang="en-IN" sz="3200" dirty="0">
                <a:latin typeface="Times New Roman"/>
                <a:cs typeface="Times New Roman"/>
              </a:rPr>
              <a:t>.</a:t>
            </a:r>
            <a:endParaRPr lang="en-US" sz="3200" dirty="0">
              <a:ea typeface="+mn-lt"/>
              <a:cs typeface="+mn-lt"/>
            </a:endParaRPr>
          </a:p>
          <a:p>
            <a:endParaRPr lang="en-US" dirty="0">
              <a:cs typeface="Calibri"/>
            </a:endParaRPr>
          </a:p>
        </p:txBody>
      </p:sp>
      <p:sp>
        <p:nvSpPr>
          <p:cNvPr id="50" name="TextBox 49">
            <a:extLst>
              <a:ext uri="{FF2B5EF4-FFF2-40B4-BE49-F238E27FC236}">
                <a16:creationId xmlns:a16="http://schemas.microsoft.com/office/drawing/2014/main" id="{9C44A385-47FF-C0FD-56A5-85A19B137F9B}"/>
              </a:ext>
            </a:extLst>
          </p:cNvPr>
          <p:cNvSpPr txBox="1"/>
          <p:nvPr/>
        </p:nvSpPr>
        <p:spPr>
          <a:xfrm>
            <a:off x="16752150" y="8163964"/>
            <a:ext cx="7415864" cy="661720"/>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pPr algn="just"/>
            <a:r>
              <a:rPr lang="en-US" sz="4000" b="1" dirty="0">
                <a:latin typeface="Times New Roman"/>
                <a:cs typeface="Times New Roman"/>
              </a:rPr>
              <a:t>Data and Methodology </a:t>
            </a:r>
            <a:endParaRPr lang="en-US" sz="4000" dirty="0">
              <a:latin typeface="Calibri" panose="020F0502020204030204"/>
              <a:cs typeface="Calibri" panose="020F0502020204030204"/>
            </a:endParaRPr>
          </a:p>
        </p:txBody>
      </p:sp>
      <p:sp>
        <p:nvSpPr>
          <p:cNvPr id="51" name="TextBox 50">
            <a:extLst>
              <a:ext uri="{FF2B5EF4-FFF2-40B4-BE49-F238E27FC236}">
                <a16:creationId xmlns:a16="http://schemas.microsoft.com/office/drawing/2014/main" id="{D9D429C3-B985-CB93-E7BE-736D9C285DB0}"/>
              </a:ext>
            </a:extLst>
          </p:cNvPr>
          <p:cNvSpPr txBox="1"/>
          <p:nvPr/>
        </p:nvSpPr>
        <p:spPr>
          <a:xfrm>
            <a:off x="16752150" y="8887239"/>
            <a:ext cx="1455427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200" dirty="0">
                <a:latin typeface="Times New Roman"/>
                <a:cs typeface="Times New Roman"/>
              </a:rPr>
              <a:t>The objective is carried out using coupled ADCIRC-2DDI hydrodynamical circulation model and SWAN model. ERA5 reanalysis data is used for observation. For mesh preparation, various high-resolution datasets are used</a:t>
            </a:r>
            <a:r>
              <a:rPr lang="en-US" sz="3600" dirty="0">
                <a:latin typeface="Times New Roman"/>
                <a:cs typeface="Times New Roman"/>
              </a:rPr>
              <a:t>.</a:t>
            </a:r>
            <a:endParaRPr lang="en-US" sz="3600" dirty="0">
              <a:cs typeface="Calibri"/>
            </a:endParaRPr>
          </a:p>
        </p:txBody>
      </p:sp>
      <p:pic>
        <p:nvPicPr>
          <p:cNvPr id="55" name="Picture 54" descr="Diagram&#10;&#10;Description automatically generated">
            <a:extLst>
              <a:ext uri="{FF2B5EF4-FFF2-40B4-BE49-F238E27FC236}">
                <a16:creationId xmlns:a16="http://schemas.microsoft.com/office/drawing/2014/main" id="{6D133766-55EE-56B7-9A83-E4A9F8BDF0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34077" y="10517039"/>
            <a:ext cx="7297437" cy="6372544"/>
          </a:xfrm>
          <a:prstGeom prst="rect">
            <a:avLst/>
          </a:prstGeom>
        </p:spPr>
      </p:pic>
      <p:graphicFrame>
        <p:nvGraphicFramePr>
          <p:cNvPr id="56" name="Table 55">
            <a:extLst>
              <a:ext uri="{FF2B5EF4-FFF2-40B4-BE49-F238E27FC236}">
                <a16:creationId xmlns:a16="http://schemas.microsoft.com/office/drawing/2014/main" id="{9E9955E9-5A14-B272-7094-D67117854B3B}"/>
              </a:ext>
            </a:extLst>
          </p:cNvPr>
          <p:cNvGraphicFramePr>
            <a:graphicFrameLocks noGrp="1"/>
          </p:cNvGraphicFramePr>
          <p:nvPr>
            <p:extLst>
              <p:ext uri="{D42A27DB-BD31-4B8C-83A1-F6EECF244321}">
                <p14:modId xmlns:p14="http://schemas.microsoft.com/office/powerpoint/2010/main" val="3053975060"/>
              </p:ext>
            </p:extLst>
          </p:nvPr>
        </p:nvGraphicFramePr>
        <p:xfrm>
          <a:off x="24891964" y="10518455"/>
          <a:ext cx="6642986" cy="6372544"/>
        </p:xfrm>
        <a:graphic>
          <a:graphicData uri="http://schemas.openxmlformats.org/drawingml/2006/table">
            <a:tbl>
              <a:tblPr firstRow="1" bandRow="1">
                <a:tableStyleId>{5940675A-B579-460E-94D1-54222C63F5DA}</a:tableStyleId>
              </a:tblPr>
              <a:tblGrid>
                <a:gridCol w="3321493">
                  <a:extLst>
                    <a:ext uri="{9D8B030D-6E8A-4147-A177-3AD203B41FA5}">
                      <a16:colId xmlns:a16="http://schemas.microsoft.com/office/drawing/2014/main" val="3773258707"/>
                    </a:ext>
                  </a:extLst>
                </a:gridCol>
                <a:gridCol w="3321493">
                  <a:extLst>
                    <a:ext uri="{9D8B030D-6E8A-4147-A177-3AD203B41FA5}">
                      <a16:colId xmlns:a16="http://schemas.microsoft.com/office/drawing/2014/main" val="2469417173"/>
                    </a:ext>
                  </a:extLst>
                </a:gridCol>
              </a:tblGrid>
              <a:tr h="908022">
                <a:tc>
                  <a:txBody>
                    <a:bodyPr/>
                    <a:lstStyle/>
                    <a:p>
                      <a:pPr marL="0" marR="0" algn="ctr">
                        <a:lnSpc>
                          <a:spcPct val="150000"/>
                        </a:lnSpc>
                        <a:spcBef>
                          <a:spcPts val="0"/>
                        </a:spcBef>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Datasets</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gn="ctr">
                        <a:lnSpc>
                          <a:spcPct val="150000"/>
                        </a:lnSpc>
                        <a:spcBef>
                          <a:spcPts val="0"/>
                        </a:spcBef>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Spatial resolution</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599377130"/>
                  </a:ext>
                </a:extLst>
              </a:tr>
              <a:tr h="908022">
                <a:tc>
                  <a:txBody>
                    <a:bodyPr/>
                    <a:lstStyle/>
                    <a:p>
                      <a:pPr marL="0" marR="0" algn="ctr">
                        <a:lnSpc>
                          <a:spcPct val="150000"/>
                        </a:lnSpc>
                        <a:spcBef>
                          <a:spcPts val="0"/>
                        </a:spcBef>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Airborne DEM</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gn="ctr">
                        <a:lnSpc>
                          <a:spcPct val="150000"/>
                        </a:lnSpc>
                        <a:spcBef>
                          <a:spcPts val="0"/>
                        </a:spcBef>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1 m</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1986156"/>
                  </a:ext>
                </a:extLst>
              </a:tr>
              <a:tr h="908022">
                <a:tc>
                  <a:txBody>
                    <a:bodyPr/>
                    <a:lstStyle/>
                    <a:p>
                      <a:pPr marL="0" marR="0" algn="ctr">
                        <a:lnSpc>
                          <a:spcPct val="150000"/>
                        </a:lnSpc>
                        <a:spcBef>
                          <a:spcPts val="0"/>
                        </a:spcBef>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CARTOSAT-DEM</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gn="ctr">
                        <a:lnSpc>
                          <a:spcPct val="150000"/>
                        </a:lnSpc>
                        <a:spcBef>
                          <a:spcPts val="0"/>
                        </a:spcBef>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10 m</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15974762"/>
                  </a:ext>
                </a:extLst>
              </a:tr>
              <a:tr h="908022">
                <a:tc>
                  <a:txBody>
                    <a:bodyPr/>
                    <a:lstStyle/>
                    <a:p>
                      <a:pPr marL="0" marR="0" algn="ctr">
                        <a:lnSpc>
                          <a:spcPct val="150000"/>
                        </a:lnSpc>
                        <a:spcBef>
                          <a:spcPts val="0"/>
                        </a:spcBef>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SRTM-DEM</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gn="ctr">
                        <a:lnSpc>
                          <a:spcPct val="150000"/>
                        </a:lnSpc>
                        <a:spcBef>
                          <a:spcPts val="0"/>
                        </a:spcBef>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30 m</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48430010"/>
                  </a:ext>
                </a:extLst>
              </a:tr>
              <a:tr h="2158592">
                <a:tc>
                  <a:txBody>
                    <a:bodyPr/>
                    <a:lstStyle/>
                    <a:p>
                      <a:pPr marL="0" marR="0" algn="ctr">
                        <a:lnSpc>
                          <a:spcPct val="150000"/>
                        </a:lnSpc>
                        <a:spcBef>
                          <a:spcPts val="0"/>
                        </a:spcBef>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MIKE-CMAP</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gn="ctr">
                        <a:lnSpc>
                          <a:spcPct val="150000"/>
                        </a:lnSpc>
                        <a:spcBef>
                          <a:spcPts val="0"/>
                        </a:spcBef>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Scale ranging from 1:20 for selected ports to 1:200 for the coastal region</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517604495"/>
                  </a:ext>
                </a:extLst>
              </a:tr>
              <a:tr h="581864">
                <a:tc>
                  <a:txBody>
                    <a:bodyPr/>
                    <a:lstStyle/>
                    <a:p>
                      <a:pPr marL="0" marR="0" algn="ctr">
                        <a:lnSpc>
                          <a:spcPct val="150000"/>
                        </a:lnSpc>
                        <a:spcBef>
                          <a:spcPts val="0"/>
                        </a:spcBef>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ETOPO-2</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gn="ctr">
                        <a:lnSpc>
                          <a:spcPct val="150000"/>
                        </a:lnSpc>
                        <a:spcBef>
                          <a:spcPts val="0"/>
                        </a:spcBef>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2 min interval</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359139074"/>
                  </a:ext>
                </a:extLst>
              </a:tr>
            </a:tbl>
          </a:graphicData>
        </a:graphic>
      </p:graphicFrame>
      <p:cxnSp>
        <p:nvCxnSpPr>
          <p:cNvPr id="57" name="Straight Arrow Connector 56">
            <a:extLst>
              <a:ext uri="{FF2B5EF4-FFF2-40B4-BE49-F238E27FC236}">
                <a16:creationId xmlns:a16="http://schemas.microsoft.com/office/drawing/2014/main" id="{D42A2DEC-44B4-5E6E-93FF-A374C3B51AF5}"/>
              </a:ext>
            </a:extLst>
          </p:cNvPr>
          <p:cNvCxnSpPr>
            <a:cxnSpLocks/>
          </p:cNvCxnSpPr>
          <p:nvPr/>
        </p:nvCxnSpPr>
        <p:spPr>
          <a:xfrm>
            <a:off x="18954828" y="12149670"/>
            <a:ext cx="514272" cy="8995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697C2AB4-EFE9-DDE8-8DC0-6A9B9D2E1B72}"/>
              </a:ext>
            </a:extLst>
          </p:cNvPr>
          <p:cNvCxnSpPr>
            <a:cxnSpLocks/>
          </p:cNvCxnSpPr>
          <p:nvPr/>
        </p:nvCxnSpPr>
        <p:spPr>
          <a:xfrm flipH="1" flipV="1">
            <a:off x="22783800" y="11106608"/>
            <a:ext cx="301242" cy="14348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7C5ABAF7-D688-FAB4-A996-4A195E6F4F3E}"/>
              </a:ext>
            </a:extLst>
          </p:cNvPr>
          <p:cNvSpPr txBox="1"/>
          <p:nvPr/>
        </p:nvSpPr>
        <p:spPr>
          <a:xfrm>
            <a:off x="16870577" y="16935286"/>
            <a:ext cx="729743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Times New Roman" panose="02020603050405020304" pitchFamily="18" charset="0"/>
                <a:cs typeface="Times New Roman" panose="02020603050405020304" pitchFamily="18" charset="0"/>
              </a:rPr>
              <a:t>Fig.1 Model domain with cyclone </a:t>
            </a:r>
            <a:r>
              <a:rPr lang="en-US" sz="2000" b="1" dirty="0" err="1">
                <a:latin typeface="Times New Roman" panose="02020603050405020304" pitchFamily="18" charset="0"/>
                <a:cs typeface="Times New Roman" panose="02020603050405020304" pitchFamily="18" charset="0"/>
              </a:rPr>
              <a:t>Yaas</a:t>
            </a:r>
            <a:r>
              <a:rPr lang="en-US" sz="2000" b="1" dirty="0">
                <a:latin typeface="Times New Roman" panose="02020603050405020304" pitchFamily="18" charset="0"/>
                <a:cs typeface="Times New Roman" panose="02020603050405020304" pitchFamily="18" charset="0"/>
              </a:rPr>
              <a:t>  and </a:t>
            </a:r>
            <a:r>
              <a:rPr lang="en-US" sz="2000" b="1" dirty="0" err="1">
                <a:latin typeface="Times New Roman" panose="02020603050405020304" pitchFamily="18" charset="0"/>
                <a:cs typeface="Times New Roman" panose="02020603050405020304" pitchFamily="18" charset="0"/>
              </a:rPr>
              <a:t>Vardah</a:t>
            </a:r>
            <a:r>
              <a:rPr lang="en-US" sz="2000" b="1" dirty="0">
                <a:latin typeface="Times New Roman" panose="02020603050405020304" pitchFamily="18" charset="0"/>
                <a:cs typeface="Times New Roman" panose="02020603050405020304" pitchFamily="18" charset="0"/>
              </a:rPr>
              <a:t> track.</a:t>
            </a:r>
          </a:p>
        </p:txBody>
      </p:sp>
      <p:sp>
        <p:nvSpPr>
          <p:cNvPr id="75" name="TextBox 74">
            <a:extLst>
              <a:ext uri="{FF2B5EF4-FFF2-40B4-BE49-F238E27FC236}">
                <a16:creationId xmlns:a16="http://schemas.microsoft.com/office/drawing/2014/main" id="{8CEC5114-1895-A19F-24A8-C959DE95C664}"/>
              </a:ext>
            </a:extLst>
          </p:cNvPr>
          <p:cNvSpPr txBox="1"/>
          <p:nvPr/>
        </p:nvSpPr>
        <p:spPr>
          <a:xfrm>
            <a:off x="25558049" y="16888723"/>
            <a:ext cx="531081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Times New Roman" panose="02020603050405020304" pitchFamily="18" charset="0"/>
                <a:cs typeface="Times New Roman" panose="02020603050405020304" pitchFamily="18" charset="0"/>
              </a:rPr>
              <a:t>Table.1 Datasets used in creating mesh.</a:t>
            </a:r>
          </a:p>
        </p:txBody>
      </p:sp>
      <p:sp>
        <p:nvSpPr>
          <p:cNvPr id="79" name="TextBox 78">
            <a:extLst>
              <a:ext uri="{FF2B5EF4-FFF2-40B4-BE49-F238E27FC236}">
                <a16:creationId xmlns:a16="http://schemas.microsoft.com/office/drawing/2014/main" id="{7437DB63-9E4B-57D2-EAB7-4A25D83B0BE1}"/>
              </a:ext>
            </a:extLst>
          </p:cNvPr>
          <p:cNvSpPr txBox="1"/>
          <p:nvPr/>
        </p:nvSpPr>
        <p:spPr>
          <a:xfrm>
            <a:off x="16815650" y="17146006"/>
            <a:ext cx="7415864" cy="723275"/>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pPr algn="just"/>
            <a:r>
              <a:rPr lang="en-US" sz="4000" b="1" dirty="0">
                <a:latin typeface="Times New Roman"/>
                <a:cs typeface="Times New Roman"/>
              </a:rPr>
              <a:t>Results</a:t>
            </a:r>
            <a:r>
              <a:rPr lang="en-US" sz="4400" b="1" dirty="0">
                <a:latin typeface="Times New Roman"/>
                <a:cs typeface="Times New Roman"/>
              </a:rPr>
              <a:t> </a:t>
            </a:r>
            <a:endParaRPr lang="en-US" sz="4400" dirty="0">
              <a:latin typeface="Calibri" panose="020F0502020204030204"/>
              <a:cs typeface="Calibri" panose="020F0502020204030204"/>
            </a:endParaRPr>
          </a:p>
        </p:txBody>
      </p:sp>
      <p:pic>
        <p:nvPicPr>
          <p:cNvPr id="81" name="Picture 20" descr="Chart&#10;&#10;Description automatically generated">
            <a:extLst>
              <a:ext uri="{FF2B5EF4-FFF2-40B4-BE49-F238E27FC236}">
                <a16:creationId xmlns:a16="http://schemas.microsoft.com/office/drawing/2014/main" id="{041BCCED-B91F-B6F0-9E0B-C9393363C200}"/>
              </a:ext>
            </a:extLst>
          </p:cNvPr>
          <p:cNvPicPr>
            <a:picLocks noChangeAspect="1"/>
          </p:cNvPicPr>
          <p:nvPr/>
        </p:nvPicPr>
        <p:blipFill>
          <a:blip r:embed="rId7"/>
          <a:stretch>
            <a:fillRect/>
          </a:stretch>
        </p:blipFill>
        <p:spPr>
          <a:xfrm>
            <a:off x="17399460" y="17804756"/>
            <a:ext cx="5384340" cy="4317824"/>
          </a:xfrm>
          <a:prstGeom prst="rect">
            <a:avLst/>
          </a:prstGeom>
        </p:spPr>
      </p:pic>
      <p:pic>
        <p:nvPicPr>
          <p:cNvPr id="82" name="Picture 22" descr="Map&#10;&#10;Description automatically generated">
            <a:extLst>
              <a:ext uri="{FF2B5EF4-FFF2-40B4-BE49-F238E27FC236}">
                <a16:creationId xmlns:a16="http://schemas.microsoft.com/office/drawing/2014/main" id="{175F7E87-213D-5049-1BDB-B4FD9759EAB3}"/>
              </a:ext>
            </a:extLst>
          </p:cNvPr>
          <p:cNvPicPr>
            <a:picLocks noChangeAspect="1"/>
          </p:cNvPicPr>
          <p:nvPr/>
        </p:nvPicPr>
        <p:blipFill>
          <a:blip r:embed="rId8"/>
          <a:stretch>
            <a:fillRect/>
          </a:stretch>
        </p:blipFill>
        <p:spPr>
          <a:xfrm>
            <a:off x="24815324" y="17804756"/>
            <a:ext cx="6491102" cy="4317824"/>
          </a:xfrm>
          <a:prstGeom prst="rect">
            <a:avLst/>
          </a:prstGeom>
        </p:spPr>
      </p:pic>
      <p:pic>
        <p:nvPicPr>
          <p:cNvPr id="83" name="Picture 23" descr="Diagram&#10;&#10;Description automatically generated">
            <a:extLst>
              <a:ext uri="{FF2B5EF4-FFF2-40B4-BE49-F238E27FC236}">
                <a16:creationId xmlns:a16="http://schemas.microsoft.com/office/drawing/2014/main" id="{D6B4558D-D8EC-FD3F-D392-AF62BAA6166D}"/>
              </a:ext>
            </a:extLst>
          </p:cNvPr>
          <p:cNvPicPr>
            <a:picLocks noChangeAspect="1"/>
          </p:cNvPicPr>
          <p:nvPr/>
        </p:nvPicPr>
        <p:blipFill>
          <a:blip r:embed="rId9"/>
          <a:stretch>
            <a:fillRect/>
          </a:stretch>
        </p:blipFill>
        <p:spPr>
          <a:xfrm>
            <a:off x="21781989" y="22167439"/>
            <a:ext cx="4876481" cy="4513463"/>
          </a:xfrm>
          <a:prstGeom prst="rect">
            <a:avLst/>
          </a:prstGeom>
        </p:spPr>
      </p:pic>
      <p:pic>
        <p:nvPicPr>
          <p:cNvPr id="86" name="Picture 25" descr="Chart&#10;&#10;Description automatically generated">
            <a:extLst>
              <a:ext uri="{FF2B5EF4-FFF2-40B4-BE49-F238E27FC236}">
                <a16:creationId xmlns:a16="http://schemas.microsoft.com/office/drawing/2014/main" id="{F0A33115-C86D-D600-4A2C-B55B2CE074FA}"/>
              </a:ext>
            </a:extLst>
          </p:cNvPr>
          <p:cNvPicPr>
            <a:picLocks noChangeAspect="1"/>
          </p:cNvPicPr>
          <p:nvPr/>
        </p:nvPicPr>
        <p:blipFill>
          <a:blip r:embed="rId10"/>
          <a:stretch>
            <a:fillRect/>
          </a:stretch>
        </p:blipFill>
        <p:spPr>
          <a:xfrm>
            <a:off x="17658607" y="22167439"/>
            <a:ext cx="4256730" cy="4513463"/>
          </a:xfrm>
          <a:prstGeom prst="rect">
            <a:avLst/>
          </a:prstGeom>
        </p:spPr>
      </p:pic>
      <p:pic>
        <p:nvPicPr>
          <p:cNvPr id="87" name="Picture 24" descr="Map&#10;&#10;Description automatically generated">
            <a:extLst>
              <a:ext uri="{FF2B5EF4-FFF2-40B4-BE49-F238E27FC236}">
                <a16:creationId xmlns:a16="http://schemas.microsoft.com/office/drawing/2014/main" id="{1F34FBE9-FEA6-7747-BBA6-C051C262C54F}"/>
              </a:ext>
            </a:extLst>
          </p:cNvPr>
          <p:cNvPicPr>
            <a:picLocks noChangeAspect="1"/>
          </p:cNvPicPr>
          <p:nvPr/>
        </p:nvPicPr>
        <p:blipFill>
          <a:blip r:embed="rId11"/>
          <a:stretch>
            <a:fillRect/>
          </a:stretch>
        </p:blipFill>
        <p:spPr>
          <a:xfrm>
            <a:off x="26658470" y="22196577"/>
            <a:ext cx="4876480" cy="4455186"/>
          </a:xfrm>
          <a:prstGeom prst="rect">
            <a:avLst/>
          </a:prstGeom>
        </p:spPr>
      </p:pic>
      <p:sp>
        <p:nvSpPr>
          <p:cNvPr id="88" name="TextBox 87">
            <a:extLst>
              <a:ext uri="{FF2B5EF4-FFF2-40B4-BE49-F238E27FC236}">
                <a16:creationId xmlns:a16="http://schemas.microsoft.com/office/drawing/2014/main" id="{A5B9EAA3-6FD1-BA84-E23C-23D02B92CDF2}"/>
              </a:ext>
            </a:extLst>
          </p:cNvPr>
          <p:cNvSpPr txBox="1"/>
          <p:nvPr/>
        </p:nvSpPr>
        <p:spPr>
          <a:xfrm flipH="1">
            <a:off x="17399460" y="26651763"/>
            <a:ext cx="14360414"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Fig.2 Inundation due to TC </a:t>
            </a:r>
            <a:r>
              <a:rPr lang="en-US" sz="2000" b="1" dirty="0" err="1">
                <a:latin typeface="Times New Roman" panose="02020603050405020304" pitchFamily="18" charset="0"/>
                <a:cs typeface="Times New Roman" panose="02020603050405020304" pitchFamily="18" charset="0"/>
              </a:rPr>
              <a:t>Yaas</a:t>
            </a:r>
            <a:r>
              <a:rPr lang="en-US" sz="2000" b="1" dirty="0">
                <a:latin typeface="Times New Roman" panose="02020603050405020304" pitchFamily="18" charset="0"/>
                <a:cs typeface="Times New Roman" panose="02020603050405020304" pitchFamily="18" charset="0"/>
              </a:rPr>
              <a:t> (a) using ADCIRC alone and (b) using coupled ADCIRC and SWAN model.</a:t>
            </a:r>
          </a:p>
        </p:txBody>
      </p:sp>
      <p:sp>
        <p:nvSpPr>
          <p:cNvPr id="92" name="TextBox 91">
            <a:extLst>
              <a:ext uri="{FF2B5EF4-FFF2-40B4-BE49-F238E27FC236}">
                <a16:creationId xmlns:a16="http://schemas.microsoft.com/office/drawing/2014/main" id="{B708C372-FBBE-89B5-42A2-55914DD935E7}"/>
              </a:ext>
            </a:extLst>
          </p:cNvPr>
          <p:cNvSpPr txBox="1"/>
          <p:nvPr/>
        </p:nvSpPr>
        <p:spPr>
          <a:xfrm>
            <a:off x="16766605" y="27011497"/>
            <a:ext cx="14768345" cy="2308324"/>
          </a:xfrm>
          <a:prstGeom prst="rect">
            <a:avLst/>
          </a:prstGeom>
          <a:noFill/>
        </p:spPr>
        <p:txBody>
          <a:bodyPr wrap="square">
            <a:spAutoFit/>
          </a:bodyPr>
          <a:lstStyle/>
          <a:p>
            <a:pPr algn="just"/>
            <a:r>
              <a:rPr lang="en-US" sz="2400" dirty="0">
                <a:latin typeface="Times New Roman" panose="02020603050405020304" pitchFamily="18" charset="0"/>
                <a:ea typeface="Calibri" panose="020F0502020204030204" pitchFamily="34" charset="0"/>
              </a:rPr>
              <a:t>In Fig. 2 (a), Inundation is seen over the right side of the cyclone. Maximum water elevation is around 4.6 m, and maximum inundation is 49.07 sq. km. The maximum extent of inundation is computed about 8 km away from the coastline</a:t>
            </a:r>
            <a:r>
              <a:rPr lang="en-US" sz="2400" dirty="0">
                <a:solidFill>
                  <a:srgbClr val="000000"/>
                </a:solidFill>
                <a:effectLst/>
                <a:latin typeface="Times New Roman" panose="02020603050405020304" pitchFamily="18" charset="0"/>
                <a:ea typeface="Calibri" panose="020F0502020204030204" pitchFamily="34" charset="0"/>
              </a:rPr>
              <a:t>. In (b),</a:t>
            </a:r>
            <a:r>
              <a:rPr lang="en-US" sz="2400" dirty="0">
                <a:latin typeface="Times New Roman" panose="02020603050405020304" pitchFamily="18" charset="0"/>
                <a:ea typeface="Calibri" panose="020F0502020204030204" pitchFamily="34" charset="0"/>
                <a:cs typeface="Times New Roman" panose="02020603050405020304" pitchFamily="18" charset="0"/>
              </a:rPr>
              <a:t> The maximum water elevation is around 5.2 m since the inclusion of the wave model (SWAN) increases maximum water elevation as well as associated inundation. The maximum extent of inundation is found to be about 8.5 km. Total inundation over both sides of the cyclone is about 130 sq. km. Total difference in the inundation observed was 80 sq. km after including the wave model.</a:t>
            </a:r>
            <a:r>
              <a:rPr lang="en-US" sz="2400" dirty="0">
                <a:solidFill>
                  <a:srgbClr val="000000"/>
                </a:solidFill>
                <a:effectLst/>
                <a:latin typeface="Times New Roman" panose="02020603050405020304" pitchFamily="18" charset="0"/>
                <a:ea typeface="Calibri" panose="020F0502020204030204" pitchFamily="34" charset="0"/>
              </a:rPr>
              <a:t> Zoomed inset images to highlight the inundation</a:t>
            </a:r>
            <a:endParaRPr lang="en-US" sz="2400" dirty="0">
              <a:latin typeface="Times New Roman" panose="02020603050405020304" pitchFamily="18" charset="0"/>
              <a:cs typeface="Times New Roman" panose="02020603050405020304" pitchFamily="18" charset="0"/>
            </a:endParaRPr>
          </a:p>
        </p:txBody>
      </p:sp>
      <p:sp>
        <p:nvSpPr>
          <p:cNvPr id="93" name="Rectangle 92">
            <a:extLst>
              <a:ext uri="{FF2B5EF4-FFF2-40B4-BE49-F238E27FC236}">
                <a16:creationId xmlns:a16="http://schemas.microsoft.com/office/drawing/2014/main" id="{5967B86A-F664-B2E6-F9D0-EC8D10C051AE}"/>
              </a:ext>
            </a:extLst>
          </p:cNvPr>
          <p:cNvSpPr/>
          <p:nvPr/>
        </p:nvSpPr>
        <p:spPr>
          <a:xfrm>
            <a:off x="18021300" y="17976267"/>
            <a:ext cx="4552950" cy="3733487"/>
          </a:xfrm>
          <a:prstGeom prst="rect">
            <a:avLst/>
          </a:prstGeom>
          <a:noFill/>
          <a:ln w="508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Rectangle 93">
            <a:extLst>
              <a:ext uri="{FF2B5EF4-FFF2-40B4-BE49-F238E27FC236}">
                <a16:creationId xmlns:a16="http://schemas.microsoft.com/office/drawing/2014/main" id="{B3D67A4F-3210-2596-CB6C-D52CD16AB23B}"/>
              </a:ext>
            </a:extLst>
          </p:cNvPr>
          <p:cNvSpPr/>
          <p:nvPr/>
        </p:nvSpPr>
        <p:spPr>
          <a:xfrm>
            <a:off x="25784400" y="18010532"/>
            <a:ext cx="5084464" cy="3733487"/>
          </a:xfrm>
          <a:prstGeom prst="rect">
            <a:avLst/>
          </a:prstGeom>
          <a:noFill/>
          <a:ln w="508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6" name="Rectangle 95">
            <a:extLst>
              <a:ext uri="{FF2B5EF4-FFF2-40B4-BE49-F238E27FC236}">
                <a16:creationId xmlns:a16="http://schemas.microsoft.com/office/drawing/2014/main" id="{319706A5-438D-A27C-35FC-31055601636D}"/>
              </a:ext>
            </a:extLst>
          </p:cNvPr>
          <p:cNvSpPr/>
          <p:nvPr/>
        </p:nvSpPr>
        <p:spPr>
          <a:xfrm>
            <a:off x="18230851" y="22262413"/>
            <a:ext cx="3409950" cy="3976524"/>
          </a:xfrm>
          <a:prstGeom prst="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Rectangle 97">
            <a:extLst>
              <a:ext uri="{FF2B5EF4-FFF2-40B4-BE49-F238E27FC236}">
                <a16:creationId xmlns:a16="http://schemas.microsoft.com/office/drawing/2014/main" id="{BD2E0D70-5E8F-15BF-B2E2-8807D6FA0BFE}"/>
              </a:ext>
            </a:extLst>
          </p:cNvPr>
          <p:cNvSpPr/>
          <p:nvPr/>
        </p:nvSpPr>
        <p:spPr>
          <a:xfrm>
            <a:off x="22374450" y="22335361"/>
            <a:ext cx="4009484" cy="3976524"/>
          </a:xfrm>
          <a:prstGeom prst="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Rectangle 98">
            <a:extLst>
              <a:ext uri="{FF2B5EF4-FFF2-40B4-BE49-F238E27FC236}">
                <a16:creationId xmlns:a16="http://schemas.microsoft.com/office/drawing/2014/main" id="{B8A614AA-0595-D994-F8E7-8E3235FF3010}"/>
              </a:ext>
            </a:extLst>
          </p:cNvPr>
          <p:cNvSpPr/>
          <p:nvPr/>
        </p:nvSpPr>
        <p:spPr>
          <a:xfrm>
            <a:off x="27371902" y="22240111"/>
            <a:ext cx="3934524" cy="3976524"/>
          </a:xfrm>
          <a:prstGeom prst="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0" name="Rectangle 99">
            <a:extLst>
              <a:ext uri="{FF2B5EF4-FFF2-40B4-BE49-F238E27FC236}">
                <a16:creationId xmlns:a16="http://schemas.microsoft.com/office/drawing/2014/main" id="{003A006A-B14C-0D85-351C-D1871D8B30E6}"/>
              </a:ext>
            </a:extLst>
          </p:cNvPr>
          <p:cNvSpPr/>
          <p:nvPr/>
        </p:nvSpPr>
        <p:spPr>
          <a:xfrm>
            <a:off x="19983450" y="18497550"/>
            <a:ext cx="342900" cy="457200"/>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1" name="Rectangle 100">
            <a:extLst>
              <a:ext uri="{FF2B5EF4-FFF2-40B4-BE49-F238E27FC236}">
                <a16:creationId xmlns:a16="http://schemas.microsoft.com/office/drawing/2014/main" id="{1FD31BF6-31F8-3E0C-D47B-C08E7B12D59E}"/>
              </a:ext>
            </a:extLst>
          </p:cNvPr>
          <p:cNvSpPr/>
          <p:nvPr/>
        </p:nvSpPr>
        <p:spPr>
          <a:xfrm>
            <a:off x="24143550" y="22918537"/>
            <a:ext cx="342900" cy="457200"/>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4" name="Rectangle 103">
            <a:extLst>
              <a:ext uri="{FF2B5EF4-FFF2-40B4-BE49-F238E27FC236}">
                <a16:creationId xmlns:a16="http://schemas.microsoft.com/office/drawing/2014/main" id="{26639646-8206-E276-507D-078B4C6A6729}"/>
              </a:ext>
            </a:extLst>
          </p:cNvPr>
          <p:cNvSpPr/>
          <p:nvPr/>
        </p:nvSpPr>
        <p:spPr>
          <a:xfrm>
            <a:off x="23810251" y="23911478"/>
            <a:ext cx="209550" cy="63040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7" name="Straight Arrow Connector 106">
            <a:extLst>
              <a:ext uri="{FF2B5EF4-FFF2-40B4-BE49-F238E27FC236}">
                <a16:creationId xmlns:a16="http://schemas.microsoft.com/office/drawing/2014/main" id="{C9A4A013-CFC5-D9F3-D21C-8A4D47DA3371}"/>
              </a:ext>
            </a:extLst>
          </p:cNvPr>
          <p:cNvCxnSpPr/>
          <p:nvPr/>
        </p:nvCxnSpPr>
        <p:spPr>
          <a:xfrm>
            <a:off x="20326350" y="18648003"/>
            <a:ext cx="5458050" cy="4609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3" name="Straight Arrow Connector 112">
            <a:extLst>
              <a:ext uri="{FF2B5EF4-FFF2-40B4-BE49-F238E27FC236}">
                <a16:creationId xmlns:a16="http://schemas.microsoft.com/office/drawing/2014/main" id="{89440A33-B5C4-4775-87EB-3638616F7D17}"/>
              </a:ext>
            </a:extLst>
          </p:cNvPr>
          <p:cNvCxnSpPr>
            <a:cxnSpLocks/>
          </p:cNvCxnSpPr>
          <p:nvPr/>
        </p:nvCxnSpPr>
        <p:spPr>
          <a:xfrm>
            <a:off x="24465260" y="23296620"/>
            <a:ext cx="2906642" cy="2470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9A0BCE2C-51D5-CCFB-EAC4-6ED6AFED7290}"/>
              </a:ext>
            </a:extLst>
          </p:cNvPr>
          <p:cNvCxnSpPr>
            <a:cxnSpLocks/>
          </p:cNvCxnSpPr>
          <p:nvPr/>
        </p:nvCxnSpPr>
        <p:spPr>
          <a:xfrm flipH="1" flipV="1">
            <a:off x="21640801" y="23564139"/>
            <a:ext cx="2165148" cy="8148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25" name="TextBox 1024">
            <a:extLst>
              <a:ext uri="{FF2B5EF4-FFF2-40B4-BE49-F238E27FC236}">
                <a16:creationId xmlns:a16="http://schemas.microsoft.com/office/drawing/2014/main" id="{E9CB69BE-FFAD-DF84-4F6F-F1C95AC5F5FC}"/>
              </a:ext>
            </a:extLst>
          </p:cNvPr>
          <p:cNvSpPr txBox="1"/>
          <p:nvPr/>
        </p:nvSpPr>
        <p:spPr>
          <a:xfrm>
            <a:off x="16875379" y="17894871"/>
            <a:ext cx="1619250" cy="461665"/>
          </a:xfrm>
          <a:prstGeom prst="rect">
            <a:avLst/>
          </a:prstGeom>
          <a:noFill/>
        </p:spPr>
        <p:txBody>
          <a:bodyPr wrap="square" rtlCol="0">
            <a:spAutoFit/>
          </a:bodyPr>
          <a:lstStyle/>
          <a:p>
            <a:r>
              <a:rPr lang="en-US" sz="2400" b="1" dirty="0"/>
              <a:t>2 (a)</a:t>
            </a:r>
          </a:p>
        </p:txBody>
      </p:sp>
      <p:sp>
        <p:nvSpPr>
          <p:cNvPr id="1027" name="TextBox 1026">
            <a:extLst>
              <a:ext uri="{FF2B5EF4-FFF2-40B4-BE49-F238E27FC236}">
                <a16:creationId xmlns:a16="http://schemas.microsoft.com/office/drawing/2014/main" id="{2026EAFA-3815-9E60-ED57-A6E3A0B69F40}"/>
              </a:ext>
            </a:extLst>
          </p:cNvPr>
          <p:cNvSpPr txBox="1"/>
          <p:nvPr/>
        </p:nvSpPr>
        <p:spPr>
          <a:xfrm>
            <a:off x="16848982" y="22144882"/>
            <a:ext cx="1619250" cy="461665"/>
          </a:xfrm>
          <a:prstGeom prst="rect">
            <a:avLst/>
          </a:prstGeom>
          <a:noFill/>
        </p:spPr>
        <p:txBody>
          <a:bodyPr wrap="square" rtlCol="0">
            <a:spAutoFit/>
          </a:bodyPr>
          <a:lstStyle/>
          <a:p>
            <a:r>
              <a:rPr lang="en-US" sz="2400" b="1" dirty="0"/>
              <a:t>2 (b)</a:t>
            </a:r>
          </a:p>
        </p:txBody>
      </p:sp>
      <p:pic>
        <p:nvPicPr>
          <p:cNvPr id="1054" name="Picture 26" descr="Diagram&#10;&#10;Description automatically generated">
            <a:extLst>
              <a:ext uri="{FF2B5EF4-FFF2-40B4-BE49-F238E27FC236}">
                <a16:creationId xmlns:a16="http://schemas.microsoft.com/office/drawing/2014/main" id="{F5514EA4-99CD-D6E3-5A6A-53CABDB4900D}"/>
              </a:ext>
            </a:extLst>
          </p:cNvPr>
          <p:cNvPicPr>
            <a:picLocks noChangeAspect="1"/>
          </p:cNvPicPr>
          <p:nvPr/>
        </p:nvPicPr>
        <p:blipFill>
          <a:blip r:embed="rId12"/>
          <a:stretch>
            <a:fillRect/>
          </a:stretch>
        </p:blipFill>
        <p:spPr>
          <a:xfrm>
            <a:off x="31855292" y="4605102"/>
            <a:ext cx="3571335" cy="3245946"/>
          </a:xfrm>
          <a:prstGeom prst="rect">
            <a:avLst/>
          </a:prstGeom>
        </p:spPr>
      </p:pic>
      <p:pic>
        <p:nvPicPr>
          <p:cNvPr id="1057" name="Picture 27" descr="Diagram&#10;&#10;Description automatically generated">
            <a:extLst>
              <a:ext uri="{FF2B5EF4-FFF2-40B4-BE49-F238E27FC236}">
                <a16:creationId xmlns:a16="http://schemas.microsoft.com/office/drawing/2014/main" id="{FDE2D25E-51BB-B190-AE83-CE8D5A095142}"/>
              </a:ext>
            </a:extLst>
          </p:cNvPr>
          <p:cNvPicPr>
            <a:picLocks noChangeAspect="1"/>
          </p:cNvPicPr>
          <p:nvPr/>
        </p:nvPicPr>
        <p:blipFill>
          <a:blip r:embed="rId13"/>
          <a:stretch>
            <a:fillRect/>
          </a:stretch>
        </p:blipFill>
        <p:spPr>
          <a:xfrm>
            <a:off x="31855292" y="7851048"/>
            <a:ext cx="3504619" cy="2183916"/>
          </a:xfrm>
          <a:prstGeom prst="rect">
            <a:avLst/>
          </a:prstGeom>
        </p:spPr>
      </p:pic>
      <p:graphicFrame>
        <p:nvGraphicFramePr>
          <p:cNvPr id="1059" name="Table 1058">
            <a:extLst>
              <a:ext uri="{FF2B5EF4-FFF2-40B4-BE49-F238E27FC236}">
                <a16:creationId xmlns:a16="http://schemas.microsoft.com/office/drawing/2014/main" id="{076FBCE1-93F1-D1BE-2EEB-272101958FC2}"/>
              </a:ext>
            </a:extLst>
          </p:cNvPr>
          <p:cNvGraphicFramePr>
            <a:graphicFrameLocks noGrp="1"/>
          </p:cNvGraphicFramePr>
          <p:nvPr>
            <p:extLst>
              <p:ext uri="{D42A27DB-BD31-4B8C-83A1-F6EECF244321}">
                <p14:modId xmlns:p14="http://schemas.microsoft.com/office/powerpoint/2010/main" val="3459193560"/>
              </p:ext>
            </p:extLst>
          </p:nvPr>
        </p:nvGraphicFramePr>
        <p:xfrm>
          <a:off x="42336616" y="10763363"/>
          <a:ext cx="7011304" cy="3474720"/>
        </p:xfrm>
        <a:graphic>
          <a:graphicData uri="http://schemas.openxmlformats.org/drawingml/2006/table">
            <a:tbl>
              <a:tblPr firstRow="1" bandRow="1">
                <a:tableStyleId>{616DA210-FB5B-4158-B5E0-FEB733F419BA}</a:tableStyleId>
              </a:tblPr>
              <a:tblGrid>
                <a:gridCol w="1763683">
                  <a:extLst>
                    <a:ext uri="{9D8B030D-6E8A-4147-A177-3AD203B41FA5}">
                      <a16:colId xmlns:a16="http://schemas.microsoft.com/office/drawing/2014/main" val="2397196485"/>
                    </a:ext>
                  </a:extLst>
                </a:gridCol>
                <a:gridCol w="1448737">
                  <a:extLst>
                    <a:ext uri="{9D8B030D-6E8A-4147-A177-3AD203B41FA5}">
                      <a16:colId xmlns:a16="http://schemas.microsoft.com/office/drawing/2014/main" val="1244745617"/>
                    </a:ext>
                  </a:extLst>
                </a:gridCol>
                <a:gridCol w="2141612">
                  <a:extLst>
                    <a:ext uri="{9D8B030D-6E8A-4147-A177-3AD203B41FA5}">
                      <a16:colId xmlns:a16="http://schemas.microsoft.com/office/drawing/2014/main" val="2062134201"/>
                    </a:ext>
                  </a:extLst>
                </a:gridCol>
                <a:gridCol w="1657272">
                  <a:extLst>
                    <a:ext uri="{9D8B030D-6E8A-4147-A177-3AD203B41FA5}">
                      <a16:colId xmlns:a16="http://schemas.microsoft.com/office/drawing/2014/main" val="3693647588"/>
                    </a:ext>
                  </a:extLst>
                </a:gridCol>
              </a:tblGrid>
              <a:tr h="1158464">
                <a:tc>
                  <a:txBody>
                    <a:bodyPr/>
                    <a:lstStyle/>
                    <a:p>
                      <a:pPr algn="ctr"/>
                      <a:r>
                        <a:rPr lang="en-US" sz="2200" dirty="0">
                          <a:latin typeface="Times New Roman" panose="02020603050405020304" pitchFamily="18" charset="0"/>
                          <a:cs typeface="Times New Roman" panose="02020603050405020304" pitchFamily="18" charset="0"/>
                        </a:rPr>
                        <a:t>Cyclone</a:t>
                      </a: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Average speed over ocean </a:t>
                      </a:r>
                    </a:p>
                    <a:p>
                      <a:pPr algn="ctr"/>
                      <a:r>
                        <a:rPr lang="en-US" sz="2200" dirty="0">
                          <a:latin typeface="Times New Roman" panose="02020603050405020304" pitchFamily="18" charset="0"/>
                          <a:cs typeface="Times New Roman" panose="02020603050405020304" pitchFamily="18" charset="0"/>
                        </a:rPr>
                        <a:t>(m/s)</a:t>
                      </a: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Average wind speed over land</a:t>
                      </a:r>
                    </a:p>
                    <a:p>
                      <a:pPr algn="ctr"/>
                      <a:r>
                        <a:rPr lang="en-US" sz="2200" dirty="0">
                          <a:latin typeface="Times New Roman" panose="02020603050405020304" pitchFamily="18" charset="0"/>
                          <a:cs typeface="Times New Roman" panose="02020603050405020304" pitchFamily="18" charset="0"/>
                        </a:rPr>
                        <a:t>(m/s)</a:t>
                      </a: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Change</a:t>
                      </a:r>
                      <a:r>
                        <a:rPr lang="en-US" sz="2200" baseline="0" dirty="0">
                          <a:latin typeface="Times New Roman" panose="02020603050405020304" pitchFamily="18" charset="0"/>
                          <a:cs typeface="Times New Roman" panose="02020603050405020304" pitchFamily="18" charset="0"/>
                        </a:rPr>
                        <a:t> in wind speed</a:t>
                      </a:r>
                      <a:endParaRPr lang="en-US" sz="22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4179925277"/>
                  </a:ext>
                </a:extLst>
              </a:tr>
              <a:tr h="616204">
                <a:tc>
                  <a:txBody>
                    <a:bodyPr/>
                    <a:lstStyle/>
                    <a:p>
                      <a:pPr algn="ctr"/>
                      <a:r>
                        <a:rPr lang="en-US" sz="2200" dirty="0">
                          <a:latin typeface="Times New Roman" panose="02020603050405020304" pitchFamily="18" charset="0"/>
                          <a:cs typeface="Times New Roman" panose="02020603050405020304" pitchFamily="18" charset="0"/>
                        </a:rPr>
                        <a:t>1999 Odisha Cyclone</a:t>
                      </a: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14.58</a:t>
                      </a: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9.01</a:t>
                      </a: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38.2%</a:t>
                      </a:r>
                    </a:p>
                  </a:txBody>
                  <a:tcPr>
                    <a:solidFill>
                      <a:schemeClr val="accent2">
                        <a:lumMod val="20000"/>
                        <a:lumOff val="80000"/>
                      </a:schemeClr>
                    </a:solidFill>
                  </a:tcPr>
                </a:tc>
                <a:extLst>
                  <a:ext uri="{0D108BD9-81ED-4DB2-BD59-A6C34878D82A}">
                    <a16:rowId xmlns:a16="http://schemas.microsoft.com/office/drawing/2014/main" val="4186382155"/>
                  </a:ext>
                </a:extLst>
              </a:tr>
              <a:tr h="345074">
                <a:tc>
                  <a:txBody>
                    <a:bodyPr/>
                    <a:lstStyle/>
                    <a:p>
                      <a:pPr algn="ctr"/>
                      <a:r>
                        <a:rPr lang="en-US" sz="2200" dirty="0" err="1">
                          <a:latin typeface="Times New Roman" panose="02020603050405020304" pitchFamily="18" charset="0"/>
                          <a:cs typeface="Times New Roman" panose="02020603050405020304" pitchFamily="18" charset="0"/>
                        </a:rPr>
                        <a:t>Amphan</a:t>
                      </a:r>
                      <a:endParaRPr lang="en-US" sz="22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15.54</a:t>
                      </a: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13</a:t>
                      </a: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16.35 %</a:t>
                      </a:r>
                    </a:p>
                  </a:txBody>
                  <a:tcPr>
                    <a:solidFill>
                      <a:schemeClr val="accent2">
                        <a:lumMod val="20000"/>
                        <a:lumOff val="80000"/>
                      </a:schemeClr>
                    </a:solidFill>
                  </a:tcPr>
                </a:tc>
                <a:extLst>
                  <a:ext uri="{0D108BD9-81ED-4DB2-BD59-A6C34878D82A}">
                    <a16:rowId xmlns:a16="http://schemas.microsoft.com/office/drawing/2014/main" val="85199302"/>
                  </a:ext>
                </a:extLst>
              </a:tr>
              <a:tr h="345074">
                <a:tc>
                  <a:txBody>
                    <a:bodyPr/>
                    <a:lstStyle/>
                    <a:p>
                      <a:pPr algn="ctr"/>
                      <a:r>
                        <a:rPr lang="en-US" sz="2200" dirty="0" err="1">
                          <a:latin typeface="Times New Roman" panose="02020603050405020304" pitchFamily="18" charset="0"/>
                          <a:cs typeface="Times New Roman" panose="02020603050405020304" pitchFamily="18" charset="0"/>
                        </a:rPr>
                        <a:t>Hudhud</a:t>
                      </a:r>
                      <a:endParaRPr lang="en-US" sz="22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15.16</a:t>
                      </a: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9.75</a:t>
                      </a: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35.62 %</a:t>
                      </a:r>
                    </a:p>
                  </a:txBody>
                  <a:tcPr>
                    <a:solidFill>
                      <a:schemeClr val="accent2">
                        <a:lumMod val="20000"/>
                        <a:lumOff val="80000"/>
                      </a:schemeClr>
                    </a:solidFill>
                  </a:tcPr>
                </a:tc>
                <a:extLst>
                  <a:ext uri="{0D108BD9-81ED-4DB2-BD59-A6C34878D82A}">
                    <a16:rowId xmlns:a16="http://schemas.microsoft.com/office/drawing/2014/main" val="2373759127"/>
                  </a:ext>
                </a:extLst>
              </a:tr>
              <a:tr h="345074">
                <a:tc>
                  <a:txBody>
                    <a:bodyPr/>
                    <a:lstStyle/>
                    <a:p>
                      <a:pPr algn="ctr"/>
                      <a:r>
                        <a:rPr lang="en-US" sz="2200" dirty="0" err="1">
                          <a:latin typeface="Times New Roman" panose="02020603050405020304" pitchFamily="18" charset="0"/>
                          <a:cs typeface="Times New Roman" panose="02020603050405020304" pitchFamily="18" charset="0"/>
                        </a:rPr>
                        <a:t>Nivaar</a:t>
                      </a:r>
                      <a:endParaRPr lang="en-US" sz="22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12.26</a:t>
                      </a: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8.63</a:t>
                      </a:r>
                    </a:p>
                  </a:txBody>
                  <a:tcPr>
                    <a:solidFill>
                      <a:schemeClr val="accent2">
                        <a:lumMod val="20000"/>
                        <a:lumOff val="80000"/>
                      </a:schemeClr>
                    </a:solidFill>
                  </a:tcPr>
                </a:tc>
                <a:tc>
                  <a:txBody>
                    <a:bodyPr/>
                    <a:lstStyle/>
                    <a:p>
                      <a:pPr algn="ctr"/>
                      <a:r>
                        <a:rPr lang="en-US" sz="2200" dirty="0">
                          <a:latin typeface="Times New Roman" panose="02020603050405020304" pitchFamily="18" charset="0"/>
                          <a:cs typeface="Times New Roman" panose="02020603050405020304" pitchFamily="18" charset="0"/>
                        </a:rPr>
                        <a:t>29.58 %</a:t>
                      </a:r>
                    </a:p>
                  </a:txBody>
                  <a:tcPr>
                    <a:solidFill>
                      <a:schemeClr val="accent2">
                        <a:lumMod val="20000"/>
                        <a:lumOff val="80000"/>
                      </a:schemeClr>
                    </a:solidFill>
                  </a:tcPr>
                </a:tc>
                <a:extLst>
                  <a:ext uri="{0D108BD9-81ED-4DB2-BD59-A6C34878D82A}">
                    <a16:rowId xmlns:a16="http://schemas.microsoft.com/office/drawing/2014/main" val="773054307"/>
                  </a:ext>
                </a:extLst>
              </a:tr>
            </a:tbl>
          </a:graphicData>
        </a:graphic>
      </p:graphicFrame>
      <p:pic>
        <p:nvPicPr>
          <p:cNvPr id="1061" name="Picture 1060" descr="Chart, surface chart&#10;&#10;Description automatically generated">
            <a:extLst>
              <a:ext uri="{FF2B5EF4-FFF2-40B4-BE49-F238E27FC236}">
                <a16:creationId xmlns:a16="http://schemas.microsoft.com/office/drawing/2014/main" id="{B435E056-29CF-D2AC-F426-CB9E4CCEFDA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080201" y="10776419"/>
            <a:ext cx="3578324" cy="3518168"/>
          </a:xfrm>
          <a:prstGeom prst="rect">
            <a:avLst/>
          </a:prstGeom>
        </p:spPr>
      </p:pic>
      <p:pic>
        <p:nvPicPr>
          <p:cNvPr id="1063" name="Picture 1062" descr="Background pattern&#10;&#10;Description automatically generated with medium confidence">
            <a:extLst>
              <a:ext uri="{FF2B5EF4-FFF2-40B4-BE49-F238E27FC236}">
                <a16:creationId xmlns:a16="http://schemas.microsoft.com/office/drawing/2014/main" id="{72B6EEBE-C327-C60B-857F-D53CBB5723B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107192" y="14404061"/>
            <a:ext cx="3966451" cy="2805364"/>
          </a:xfrm>
          <a:prstGeom prst="rect">
            <a:avLst/>
          </a:prstGeom>
        </p:spPr>
      </p:pic>
      <p:pic>
        <p:nvPicPr>
          <p:cNvPr id="1065" name="Picture 1064" descr="Chart, surface chart&#10;&#10;Description automatically generated">
            <a:extLst>
              <a:ext uri="{FF2B5EF4-FFF2-40B4-BE49-F238E27FC236}">
                <a16:creationId xmlns:a16="http://schemas.microsoft.com/office/drawing/2014/main" id="{EBA6D596-4FC0-68AC-7037-35D1F18062D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432956" y="10731587"/>
            <a:ext cx="3586084" cy="3577171"/>
          </a:xfrm>
          <a:prstGeom prst="rect">
            <a:avLst/>
          </a:prstGeom>
        </p:spPr>
      </p:pic>
      <p:pic>
        <p:nvPicPr>
          <p:cNvPr id="1067" name="Picture 1066" descr="A picture containing background pattern&#10;&#10;Description automatically generated">
            <a:extLst>
              <a:ext uri="{FF2B5EF4-FFF2-40B4-BE49-F238E27FC236}">
                <a16:creationId xmlns:a16="http://schemas.microsoft.com/office/drawing/2014/main" id="{12DE554E-E7D8-053E-2FC8-2BF34AFF533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6246443" y="14404061"/>
            <a:ext cx="3966451" cy="2805364"/>
          </a:xfrm>
          <a:prstGeom prst="rect">
            <a:avLst/>
          </a:prstGeom>
        </p:spPr>
      </p:pic>
      <p:pic>
        <p:nvPicPr>
          <p:cNvPr id="1069" name="Picture 1068" descr="Chart, line chart&#10;&#10;Description automatically generated">
            <a:extLst>
              <a:ext uri="{FF2B5EF4-FFF2-40B4-BE49-F238E27FC236}">
                <a16:creationId xmlns:a16="http://schemas.microsoft.com/office/drawing/2014/main" id="{65AF1C36-BFD0-47D7-6143-FC0ABF0F768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922780" y="14300823"/>
            <a:ext cx="6343601" cy="3368670"/>
          </a:xfrm>
          <a:prstGeom prst="rect">
            <a:avLst/>
          </a:prstGeom>
        </p:spPr>
      </p:pic>
      <p:pic>
        <p:nvPicPr>
          <p:cNvPr id="1071" name="Picture 1070" descr="Chart, line chart&#10;&#10;Description automatically generated">
            <a:extLst>
              <a:ext uri="{FF2B5EF4-FFF2-40B4-BE49-F238E27FC236}">
                <a16:creationId xmlns:a16="http://schemas.microsoft.com/office/drawing/2014/main" id="{9690B40D-120A-0A59-240D-AED14DB2DD4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922780" y="17687804"/>
            <a:ext cx="6343601" cy="3497412"/>
          </a:xfrm>
          <a:prstGeom prst="rect">
            <a:avLst/>
          </a:prstGeom>
        </p:spPr>
      </p:pic>
      <p:pic>
        <p:nvPicPr>
          <p:cNvPr id="1073" name="Picture 1072" descr="Diagram&#10;&#10;Description automatically generated">
            <a:extLst>
              <a:ext uri="{FF2B5EF4-FFF2-40B4-BE49-F238E27FC236}">
                <a16:creationId xmlns:a16="http://schemas.microsoft.com/office/drawing/2014/main" id="{49403F2A-52AD-4683-7430-D2F59307EB2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574562" y="17745372"/>
            <a:ext cx="5139635" cy="3729070"/>
          </a:xfrm>
          <a:prstGeom prst="rect">
            <a:avLst/>
          </a:prstGeom>
        </p:spPr>
      </p:pic>
      <p:pic>
        <p:nvPicPr>
          <p:cNvPr id="1079" name="Picture 1078" descr="Diagram&#10;&#10;Description automatically generated with medium confidence">
            <a:extLst>
              <a:ext uri="{FF2B5EF4-FFF2-40B4-BE49-F238E27FC236}">
                <a16:creationId xmlns:a16="http://schemas.microsoft.com/office/drawing/2014/main" id="{3BFF4679-2662-E33F-67C8-367595B347D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6798111" y="17745372"/>
            <a:ext cx="5139635" cy="3658819"/>
          </a:xfrm>
          <a:prstGeom prst="rect">
            <a:avLst/>
          </a:prstGeom>
        </p:spPr>
      </p:pic>
      <p:pic>
        <p:nvPicPr>
          <p:cNvPr id="1086" name="Picture 1085" descr="A picture containing map&#10;&#10;Description automatically generated">
            <a:extLst>
              <a:ext uri="{FF2B5EF4-FFF2-40B4-BE49-F238E27FC236}">
                <a16:creationId xmlns:a16="http://schemas.microsoft.com/office/drawing/2014/main" id="{43349829-9681-1124-9C7F-CF73B7F2FDD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2016045" y="21564884"/>
            <a:ext cx="2636748" cy="3327884"/>
          </a:xfrm>
          <a:prstGeom prst="rect">
            <a:avLst/>
          </a:prstGeom>
        </p:spPr>
      </p:pic>
      <p:pic>
        <p:nvPicPr>
          <p:cNvPr id="1088" name="Picture 1087" descr="Map&#10;&#10;Description automatically generated">
            <a:extLst>
              <a:ext uri="{FF2B5EF4-FFF2-40B4-BE49-F238E27FC236}">
                <a16:creationId xmlns:a16="http://schemas.microsoft.com/office/drawing/2014/main" id="{1D4EFC6A-EB31-9D1B-7D4D-317642EB4A7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4795977" y="21577444"/>
            <a:ext cx="2634033" cy="3327884"/>
          </a:xfrm>
          <a:prstGeom prst="rect">
            <a:avLst/>
          </a:prstGeom>
        </p:spPr>
      </p:pic>
      <p:pic>
        <p:nvPicPr>
          <p:cNvPr id="1090" name="Picture 1089" descr="Map&#10;&#10;Description automatically generated">
            <a:extLst>
              <a:ext uri="{FF2B5EF4-FFF2-40B4-BE49-F238E27FC236}">
                <a16:creationId xmlns:a16="http://schemas.microsoft.com/office/drawing/2014/main" id="{544C79A6-7262-9248-0A2D-2DF8A854861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7527799" y="21564374"/>
            <a:ext cx="2872989" cy="3316946"/>
          </a:xfrm>
          <a:prstGeom prst="rect">
            <a:avLst/>
          </a:prstGeom>
        </p:spPr>
      </p:pic>
      <p:pic>
        <p:nvPicPr>
          <p:cNvPr id="1092" name="Picture 1091" descr="Map&#10;&#10;Description automatically generated">
            <a:extLst>
              <a:ext uri="{FF2B5EF4-FFF2-40B4-BE49-F238E27FC236}">
                <a16:creationId xmlns:a16="http://schemas.microsoft.com/office/drawing/2014/main" id="{1EA4299F-CD84-EA7A-9033-1D24881229C3}"/>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0399277" y="21580030"/>
            <a:ext cx="2869335" cy="3301290"/>
          </a:xfrm>
          <a:prstGeom prst="rect">
            <a:avLst/>
          </a:prstGeom>
        </p:spPr>
      </p:pic>
      <p:sp>
        <p:nvSpPr>
          <p:cNvPr id="1094" name="TextBox 1093">
            <a:extLst>
              <a:ext uri="{FF2B5EF4-FFF2-40B4-BE49-F238E27FC236}">
                <a16:creationId xmlns:a16="http://schemas.microsoft.com/office/drawing/2014/main" id="{800B6142-2E0C-2AE0-49BD-3472AAD273BC}"/>
              </a:ext>
            </a:extLst>
          </p:cNvPr>
          <p:cNvSpPr txBox="1"/>
          <p:nvPr/>
        </p:nvSpPr>
        <p:spPr>
          <a:xfrm flipH="1">
            <a:off x="32078310" y="25452152"/>
            <a:ext cx="11770652" cy="3908762"/>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Summary and Conclusions</a:t>
            </a:r>
          </a:p>
          <a:p>
            <a:pPr marL="457200" indent="-457200" algn="jus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Generation of mesh for the east coast of India by taking various topography and bathymetry datasets. </a:t>
            </a:r>
          </a:p>
          <a:p>
            <a:pPr marL="457200" indent="-457200" algn="jus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Coupled model simulation show an increase in coastal inundation compared to that of a standalone ADCIRC model for the </a:t>
            </a:r>
            <a:r>
              <a:rPr lang="en-US" sz="2600" dirty="0" err="1">
                <a:latin typeface="Times New Roman" panose="02020603050405020304" pitchFamily="18" charset="0"/>
                <a:cs typeface="Times New Roman" panose="02020603050405020304" pitchFamily="18" charset="0"/>
              </a:rPr>
              <a:t>Yaas</a:t>
            </a:r>
            <a:r>
              <a:rPr lang="en-US" sz="2600" dirty="0">
                <a:latin typeface="Times New Roman" panose="02020603050405020304" pitchFamily="18" charset="0"/>
                <a:cs typeface="Times New Roman" panose="02020603050405020304" pitchFamily="18" charset="0"/>
              </a:rPr>
              <a:t> cyclone. </a:t>
            </a:r>
          </a:p>
          <a:p>
            <a:pPr marL="457200" indent="-457200" algn="jus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During landfall time, ERA5 reanalysis wind data shows a significant reduction of the winds over the land due to different land covers. </a:t>
            </a:r>
          </a:p>
          <a:p>
            <a:pPr marL="457200" indent="-457200" algn="jus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Incorporation of LULC in the model results in the reduction of wind intensity and the extent of coastal inundation by about 20% and 36% respectively.</a:t>
            </a:r>
          </a:p>
        </p:txBody>
      </p:sp>
      <p:sp>
        <p:nvSpPr>
          <p:cNvPr id="1095" name="TextBox 1094">
            <a:extLst>
              <a:ext uri="{FF2B5EF4-FFF2-40B4-BE49-F238E27FC236}">
                <a16:creationId xmlns:a16="http://schemas.microsoft.com/office/drawing/2014/main" id="{94B8F5F1-BA1A-A0AA-134A-C2A8E545BEE9}"/>
              </a:ext>
            </a:extLst>
          </p:cNvPr>
          <p:cNvSpPr txBox="1"/>
          <p:nvPr/>
        </p:nvSpPr>
        <p:spPr>
          <a:xfrm>
            <a:off x="43848962" y="21698472"/>
            <a:ext cx="5722934" cy="7786747"/>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References</a:t>
            </a:r>
          </a:p>
          <a:p>
            <a:pPr marL="285750" indent="-285750">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Johns, B., Rao, A.D., Dubinsky, Z. and Sinha, P.C., 1985. </a:t>
            </a:r>
            <a:r>
              <a:rPr lang="en-IN" i="1" dirty="0">
                <a:latin typeface="Times New Roman" panose="02020603050405020304" pitchFamily="18" charset="0"/>
                <a:cs typeface="Times New Roman" panose="02020603050405020304" pitchFamily="18" charset="0"/>
              </a:rPr>
              <a:t>Numerical modelling of tide-surge interaction in the Bay of Bengal. Philosophical Transactions of the Royal Society of London. Series A, Mathematical and Physical Sciences, 313(1526), pp.507-535</a:t>
            </a:r>
            <a:r>
              <a:rPr lang="en-IN" dirty="0">
                <a:latin typeface="Times New Roman" panose="02020603050405020304" pitchFamily="18" charset="0"/>
                <a:cs typeface="Times New Roman" panose="02020603050405020304" pitchFamily="18" charset="0"/>
              </a:rPr>
              <a:t>.</a:t>
            </a:r>
            <a:endPar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Mandal, A. K., </a:t>
            </a:r>
            <a:r>
              <a:rPr lang="en-IN" dirty="0" err="1">
                <a:latin typeface="Times New Roman" panose="02020603050405020304" pitchFamily="18" charset="0"/>
                <a:cs typeface="Times New Roman" panose="02020603050405020304" pitchFamily="18" charset="0"/>
              </a:rPr>
              <a:t>Ramakrishnan</a:t>
            </a:r>
            <a:r>
              <a:rPr lang="en-IN" dirty="0">
                <a:latin typeface="Times New Roman" panose="02020603050405020304" pitchFamily="18" charset="0"/>
                <a:cs typeface="Times New Roman" panose="02020603050405020304" pitchFamily="18" charset="0"/>
              </a:rPr>
              <a:t>, R., Pandey, S., Rao, A.D.,(2020) , &amp; Kumar, P. “</a:t>
            </a:r>
            <a:r>
              <a:rPr lang="en-IN" i="1" dirty="0">
                <a:latin typeface="Times New Roman" panose="02020603050405020304" pitchFamily="18" charset="0"/>
                <a:cs typeface="Times New Roman" panose="02020603050405020304" pitchFamily="18" charset="0"/>
              </a:rPr>
              <a:t>An early warning system for inundation forecast due to a tropical cyclone along the east coast of India”, Natural Hazards , 103(2), 2277-2293.</a:t>
            </a:r>
          </a:p>
          <a:p>
            <a:pPr marL="285750" indent="-285750">
              <a:buFont typeface="Wingdings" panose="05000000000000000000" pitchFamily="2"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Pandey, S., Rao, A. D., and Haldar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Raktim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(2021). Modeling of coastal inundation in response to a tropical cyclone using a coupled hydraulic HEC-RAS and ADCIRC model.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Journal of Geophysical Research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Oceans  126.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1800" dirty="0" err="1">
                <a:effectLst/>
                <a:latin typeface="Times New Roman" panose="02020603050405020304" pitchFamily="18" charset="0"/>
                <a:ea typeface="Calibri" panose="020F0502020204030204" pitchFamily="34" charset="0"/>
              </a:rPr>
              <a:t>Rezaie</a:t>
            </a:r>
            <a:r>
              <a:rPr lang="en-US" sz="1800" dirty="0">
                <a:effectLst/>
                <a:latin typeface="Times New Roman" panose="02020603050405020304" pitchFamily="18" charset="0"/>
                <a:ea typeface="Calibri" panose="020F0502020204030204" pitchFamily="34" charset="0"/>
              </a:rPr>
              <a:t>, A. M., Ferreira, C. M., Walls, M., &amp; Chu, Z. (2021). Quantifying the impacts of storm surge, sea level rise, and potential reduction and changes in wetlands in coastal areas of the Chesapeake Bay region.  </a:t>
            </a:r>
            <a:r>
              <a:rPr lang="en-US" sz="1800" i="1" dirty="0">
                <a:effectLst/>
                <a:latin typeface="Times New Roman" panose="02020603050405020304" pitchFamily="18" charset="0"/>
                <a:ea typeface="Calibri" panose="020F0502020204030204" pitchFamily="34" charset="0"/>
              </a:rPr>
              <a:t>Natural Hazards Review</a:t>
            </a:r>
            <a:r>
              <a:rPr lang="en-US" sz="1800" dirty="0">
                <a:effectLst/>
                <a:latin typeface="Times New Roman" panose="02020603050405020304" pitchFamily="18" charset="0"/>
                <a:ea typeface="Calibri" panose="020F0502020204030204" pitchFamily="34" charset="0"/>
              </a:rPr>
              <a:t>, 22(4), 04021044.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Yoon, J. J., Shim, J. S., Park, K. S., and Lee, J. C., (2014). </a:t>
            </a:r>
            <a:r>
              <a:rPr lang="en-IN" i="1" dirty="0">
                <a:latin typeface="Times New Roman" panose="02020603050405020304" pitchFamily="18" charset="0"/>
                <a:cs typeface="Times New Roman" panose="02020603050405020304" pitchFamily="18" charset="0"/>
              </a:rPr>
              <a:t>Numerical experiments of storm winds, surges, and waves on the southern coast of Korea during Typhoon </a:t>
            </a:r>
            <a:r>
              <a:rPr lang="en-IN" i="1" dirty="0" err="1">
                <a:latin typeface="Times New Roman" panose="02020603050405020304" pitchFamily="18" charset="0"/>
                <a:cs typeface="Times New Roman" panose="02020603050405020304" pitchFamily="18" charset="0"/>
              </a:rPr>
              <a:t>Sanba</a:t>
            </a:r>
            <a:r>
              <a:rPr lang="en-IN" i="1" dirty="0">
                <a:latin typeface="Times New Roman" panose="02020603050405020304" pitchFamily="18" charset="0"/>
                <a:cs typeface="Times New Roman" panose="02020603050405020304" pitchFamily="18" charset="0"/>
              </a:rPr>
              <a:t>: the role of revising wind force. Nat. Hazards Earth Syst. Sci., 14, 3279–3295.</a:t>
            </a:r>
            <a:endParaRPr lang="en-I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1097" name="Picture 28" descr="Diagram&#10;&#10;Description automatically generated">
            <a:extLst>
              <a:ext uri="{FF2B5EF4-FFF2-40B4-BE49-F238E27FC236}">
                <a16:creationId xmlns:a16="http://schemas.microsoft.com/office/drawing/2014/main" id="{4517FA79-1587-2E1A-4DE0-38674CD56D7C}"/>
              </a:ext>
            </a:extLst>
          </p:cNvPr>
          <p:cNvPicPr>
            <a:picLocks noChangeAspect="1"/>
          </p:cNvPicPr>
          <p:nvPr/>
        </p:nvPicPr>
        <p:blipFill>
          <a:blip r:embed="rId26"/>
          <a:stretch>
            <a:fillRect/>
          </a:stretch>
        </p:blipFill>
        <p:spPr>
          <a:xfrm>
            <a:off x="35560749" y="4522626"/>
            <a:ext cx="3249283" cy="3410018"/>
          </a:xfrm>
          <a:prstGeom prst="rect">
            <a:avLst/>
          </a:prstGeom>
        </p:spPr>
      </p:pic>
      <p:pic>
        <p:nvPicPr>
          <p:cNvPr id="1100" name="Picture 30" descr="Diagram&#10;&#10;Description automatically generated">
            <a:extLst>
              <a:ext uri="{FF2B5EF4-FFF2-40B4-BE49-F238E27FC236}">
                <a16:creationId xmlns:a16="http://schemas.microsoft.com/office/drawing/2014/main" id="{2039A4FC-8331-45FF-C50F-F21485968D46}"/>
              </a:ext>
            </a:extLst>
          </p:cNvPr>
          <p:cNvPicPr>
            <a:picLocks noChangeAspect="1"/>
          </p:cNvPicPr>
          <p:nvPr/>
        </p:nvPicPr>
        <p:blipFill>
          <a:blip r:embed="rId27"/>
          <a:stretch>
            <a:fillRect/>
          </a:stretch>
        </p:blipFill>
        <p:spPr>
          <a:xfrm>
            <a:off x="38810032" y="4479711"/>
            <a:ext cx="3249283" cy="3485062"/>
          </a:xfrm>
          <a:prstGeom prst="rect">
            <a:avLst/>
          </a:prstGeom>
        </p:spPr>
      </p:pic>
      <p:pic>
        <p:nvPicPr>
          <p:cNvPr id="1107" name="Picture 32" descr="Diagram, map&#10;&#10;Description automatically generated">
            <a:extLst>
              <a:ext uri="{FF2B5EF4-FFF2-40B4-BE49-F238E27FC236}">
                <a16:creationId xmlns:a16="http://schemas.microsoft.com/office/drawing/2014/main" id="{8542C4DC-0F63-9768-17CD-018466B9CF46}"/>
              </a:ext>
            </a:extLst>
          </p:cNvPr>
          <p:cNvPicPr>
            <a:picLocks noChangeAspect="1"/>
          </p:cNvPicPr>
          <p:nvPr/>
        </p:nvPicPr>
        <p:blipFill>
          <a:blip r:embed="rId28"/>
          <a:stretch>
            <a:fillRect/>
          </a:stretch>
        </p:blipFill>
        <p:spPr>
          <a:xfrm>
            <a:off x="42247325" y="4546601"/>
            <a:ext cx="3203275" cy="3399213"/>
          </a:xfrm>
          <a:prstGeom prst="rect">
            <a:avLst/>
          </a:prstGeom>
        </p:spPr>
      </p:pic>
      <p:pic>
        <p:nvPicPr>
          <p:cNvPr id="1108" name="Picture 29" descr="Diagram&#10;&#10;Description automatically generated">
            <a:extLst>
              <a:ext uri="{FF2B5EF4-FFF2-40B4-BE49-F238E27FC236}">
                <a16:creationId xmlns:a16="http://schemas.microsoft.com/office/drawing/2014/main" id="{0D8CD2B9-E67C-BA02-3E37-6E6739C22068}"/>
              </a:ext>
            </a:extLst>
          </p:cNvPr>
          <p:cNvPicPr>
            <a:picLocks noChangeAspect="1"/>
          </p:cNvPicPr>
          <p:nvPr/>
        </p:nvPicPr>
        <p:blipFill rotWithShape="1">
          <a:blip r:embed="rId29"/>
          <a:srcRect l="5865" t="6031" r="2741" b="3107"/>
          <a:stretch/>
        </p:blipFill>
        <p:spPr>
          <a:xfrm>
            <a:off x="35533358" y="7883637"/>
            <a:ext cx="3195484" cy="2173966"/>
          </a:xfrm>
          <a:prstGeom prst="rect">
            <a:avLst/>
          </a:prstGeom>
        </p:spPr>
      </p:pic>
      <p:pic>
        <p:nvPicPr>
          <p:cNvPr id="1109" name="Picture 31" descr="Diagram&#10;&#10;Description automatically generated">
            <a:extLst>
              <a:ext uri="{FF2B5EF4-FFF2-40B4-BE49-F238E27FC236}">
                <a16:creationId xmlns:a16="http://schemas.microsoft.com/office/drawing/2014/main" id="{0EE5C2DD-E358-E4FF-68F0-E083E611E8CF}"/>
              </a:ext>
            </a:extLst>
          </p:cNvPr>
          <p:cNvPicPr>
            <a:picLocks noChangeAspect="1"/>
          </p:cNvPicPr>
          <p:nvPr/>
        </p:nvPicPr>
        <p:blipFill rotWithShape="1">
          <a:blip r:embed="rId30"/>
          <a:srcRect t="468" r="2958"/>
          <a:stretch/>
        </p:blipFill>
        <p:spPr>
          <a:xfrm>
            <a:off x="38742264" y="7794289"/>
            <a:ext cx="3195482" cy="2173966"/>
          </a:xfrm>
          <a:prstGeom prst="rect">
            <a:avLst/>
          </a:prstGeom>
        </p:spPr>
      </p:pic>
      <p:pic>
        <p:nvPicPr>
          <p:cNvPr id="1110" name="Picture 33" descr="Diagram&#10;&#10;Description automatically generated">
            <a:extLst>
              <a:ext uri="{FF2B5EF4-FFF2-40B4-BE49-F238E27FC236}">
                <a16:creationId xmlns:a16="http://schemas.microsoft.com/office/drawing/2014/main" id="{88A65049-08C4-F663-CE63-5E88F64DF294}"/>
              </a:ext>
            </a:extLst>
          </p:cNvPr>
          <p:cNvPicPr>
            <a:picLocks noChangeAspect="1"/>
          </p:cNvPicPr>
          <p:nvPr/>
        </p:nvPicPr>
        <p:blipFill>
          <a:blip r:embed="rId31"/>
          <a:stretch>
            <a:fillRect/>
          </a:stretch>
        </p:blipFill>
        <p:spPr>
          <a:xfrm>
            <a:off x="42189177" y="7827234"/>
            <a:ext cx="3224478" cy="2173966"/>
          </a:xfrm>
          <a:prstGeom prst="rect">
            <a:avLst/>
          </a:prstGeom>
        </p:spPr>
      </p:pic>
      <p:pic>
        <p:nvPicPr>
          <p:cNvPr id="1111" name="Picture 1110" descr="Table&#10;&#10;Description automatically generated with medium confidence">
            <a:extLst>
              <a:ext uri="{FF2B5EF4-FFF2-40B4-BE49-F238E27FC236}">
                <a16:creationId xmlns:a16="http://schemas.microsoft.com/office/drawing/2014/main" id="{C2458F1D-5D65-CBA7-B1E1-59C95EA7805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0338771" y="11064462"/>
            <a:ext cx="1569856" cy="4765071"/>
          </a:xfrm>
          <a:prstGeom prst="rect">
            <a:avLst/>
          </a:prstGeom>
        </p:spPr>
      </p:pic>
      <p:pic>
        <p:nvPicPr>
          <p:cNvPr id="1112" name="Picture 34" descr="Chart, bar chart&#10;&#10;Description automatically generated">
            <a:extLst>
              <a:ext uri="{FF2B5EF4-FFF2-40B4-BE49-F238E27FC236}">
                <a16:creationId xmlns:a16="http://schemas.microsoft.com/office/drawing/2014/main" id="{264B3AFD-18A6-324C-F755-283E540892A6}"/>
              </a:ext>
            </a:extLst>
          </p:cNvPr>
          <p:cNvPicPr>
            <a:picLocks noChangeAspect="1"/>
          </p:cNvPicPr>
          <p:nvPr/>
        </p:nvPicPr>
        <p:blipFill>
          <a:blip r:embed="rId33"/>
          <a:stretch>
            <a:fillRect/>
          </a:stretch>
        </p:blipFill>
        <p:spPr>
          <a:xfrm>
            <a:off x="45770246" y="4694607"/>
            <a:ext cx="801536" cy="5028121"/>
          </a:xfrm>
          <a:prstGeom prst="rect">
            <a:avLst/>
          </a:prstGeom>
        </p:spPr>
      </p:pic>
      <p:pic>
        <p:nvPicPr>
          <p:cNvPr id="1113" name="Picture 1112" descr="A picture containing table&#10;&#10;Description automatically generated">
            <a:extLst>
              <a:ext uri="{FF2B5EF4-FFF2-40B4-BE49-F238E27FC236}">
                <a16:creationId xmlns:a16="http://schemas.microsoft.com/office/drawing/2014/main" id="{DEDBBDE6-5D0B-3B4C-F2C7-BC5C2460F47C}"/>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1999913" y="17742565"/>
            <a:ext cx="891624" cy="3497412"/>
          </a:xfrm>
          <a:prstGeom prst="rect">
            <a:avLst/>
          </a:prstGeom>
        </p:spPr>
      </p:pic>
      <p:sp>
        <p:nvSpPr>
          <p:cNvPr id="1115" name="TextBox 1114">
            <a:extLst>
              <a:ext uri="{FF2B5EF4-FFF2-40B4-BE49-F238E27FC236}">
                <a16:creationId xmlns:a16="http://schemas.microsoft.com/office/drawing/2014/main" id="{5DD38476-4365-BACC-56C3-73C01FE50C29}"/>
              </a:ext>
            </a:extLst>
          </p:cNvPr>
          <p:cNvSpPr txBox="1"/>
          <p:nvPr/>
        </p:nvSpPr>
        <p:spPr>
          <a:xfrm>
            <a:off x="35894182" y="4236366"/>
            <a:ext cx="2943241" cy="400110"/>
          </a:xfrm>
          <a:prstGeom prst="rect">
            <a:avLst/>
          </a:prstGeom>
          <a:solidFill>
            <a:schemeClr val="bg1"/>
          </a:solidFill>
        </p:spPr>
        <p:txBody>
          <a:bodyPr wrap="square" rtlCol="0">
            <a:spAutoFit/>
          </a:bodyPr>
          <a:lstStyle/>
          <a:p>
            <a:pPr algn="ctr"/>
            <a:r>
              <a:rPr lang="en-US" sz="2000" b="1" dirty="0" err="1"/>
              <a:t>Amphan</a:t>
            </a:r>
            <a:r>
              <a:rPr lang="en-US" sz="2000" b="1" dirty="0"/>
              <a:t> Cyclone</a:t>
            </a:r>
          </a:p>
        </p:txBody>
      </p:sp>
      <p:sp>
        <p:nvSpPr>
          <p:cNvPr id="1114" name="TextBox 1113">
            <a:extLst>
              <a:ext uri="{FF2B5EF4-FFF2-40B4-BE49-F238E27FC236}">
                <a16:creationId xmlns:a16="http://schemas.microsoft.com/office/drawing/2014/main" id="{7E3590B7-984B-7830-2627-90EE44265908}"/>
              </a:ext>
            </a:extLst>
          </p:cNvPr>
          <p:cNvSpPr txBox="1"/>
          <p:nvPr/>
        </p:nvSpPr>
        <p:spPr>
          <a:xfrm>
            <a:off x="32398031" y="4242434"/>
            <a:ext cx="3193859" cy="400110"/>
          </a:xfrm>
          <a:prstGeom prst="rect">
            <a:avLst/>
          </a:prstGeom>
          <a:solidFill>
            <a:schemeClr val="bg1"/>
          </a:solidFill>
        </p:spPr>
        <p:txBody>
          <a:bodyPr wrap="square" rtlCol="0">
            <a:spAutoFit/>
          </a:bodyPr>
          <a:lstStyle/>
          <a:p>
            <a:r>
              <a:rPr lang="en-US" sz="2000" b="1" dirty="0"/>
              <a:t>1999 Odisha Cyclone</a:t>
            </a:r>
          </a:p>
        </p:txBody>
      </p:sp>
      <p:sp>
        <p:nvSpPr>
          <p:cNvPr id="1116" name="TextBox 1115">
            <a:extLst>
              <a:ext uri="{FF2B5EF4-FFF2-40B4-BE49-F238E27FC236}">
                <a16:creationId xmlns:a16="http://schemas.microsoft.com/office/drawing/2014/main" id="{A5838001-FDDF-0D5E-1869-A8573CEC8449}"/>
              </a:ext>
            </a:extLst>
          </p:cNvPr>
          <p:cNvSpPr txBox="1"/>
          <p:nvPr/>
        </p:nvSpPr>
        <p:spPr>
          <a:xfrm>
            <a:off x="39090582" y="4226762"/>
            <a:ext cx="2996124" cy="400110"/>
          </a:xfrm>
          <a:prstGeom prst="rect">
            <a:avLst/>
          </a:prstGeom>
          <a:solidFill>
            <a:schemeClr val="bg1"/>
          </a:solidFill>
        </p:spPr>
        <p:txBody>
          <a:bodyPr wrap="square" rtlCol="0">
            <a:spAutoFit/>
          </a:bodyPr>
          <a:lstStyle/>
          <a:p>
            <a:pPr algn="ctr"/>
            <a:r>
              <a:rPr lang="en-US" sz="2000" b="1" dirty="0" err="1"/>
              <a:t>Hudhud</a:t>
            </a:r>
            <a:r>
              <a:rPr lang="en-US" sz="2000" b="1" dirty="0"/>
              <a:t> Cyclone</a:t>
            </a:r>
          </a:p>
        </p:txBody>
      </p:sp>
      <p:sp>
        <p:nvSpPr>
          <p:cNvPr id="1117" name="TextBox 1116">
            <a:extLst>
              <a:ext uri="{FF2B5EF4-FFF2-40B4-BE49-F238E27FC236}">
                <a16:creationId xmlns:a16="http://schemas.microsoft.com/office/drawing/2014/main" id="{9CC099CD-3D65-91C1-BEB0-B21A73D6799E}"/>
              </a:ext>
            </a:extLst>
          </p:cNvPr>
          <p:cNvSpPr txBox="1"/>
          <p:nvPr/>
        </p:nvSpPr>
        <p:spPr>
          <a:xfrm>
            <a:off x="42394671" y="4260561"/>
            <a:ext cx="2997805" cy="400110"/>
          </a:xfrm>
          <a:prstGeom prst="rect">
            <a:avLst/>
          </a:prstGeom>
          <a:solidFill>
            <a:schemeClr val="bg1"/>
          </a:solidFill>
        </p:spPr>
        <p:txBody>
          <a:bodyPr wrap="square" rtlCol="0">
            <a:spAutoFit/>
          </a:bodyPr>
          <a:lstStyle/>
          <a:p>
            <a:pPr algn="ctr"/>
            <a:r>
              <a:rPr lang="en-US" sz="2000" b="1" dirty="0" err="1"/>
              <a:t>Nivaar</a:t>
            </a:r>
            <a:r>
              <a:rPr lang="en-US" sz="2000" b="1" dirty="0"/>
              <a:t> Cyclone</a:t>
            </a:r>
          </a:p>
        </p:txBody>
      </p:sp>
      <p:sp>
        <p:nvSpPr>
          <p:cNvPr id="1118" name="TextBox 1117">
            <a:extLst>
              <a:ext uri="{FF2B5EF4-FFF2-40B4-BE49-F238E27FC236}">
                <a16:creationId xmlns:a16="http://schemas.microsoft.com/office/drawing/2014/main" id="{D9A88252-5517-782D-2E18-08F5932F6E76}"/>
              </a:ext>
            </a:extLst>
          </p:cNvPr>
          <p:cNvSpPr txBox="1"/>
          <p:nvPr/>
        </p:nvSpPr>
        <p:spPr>
          <a:xfrm rot="16200000">
            <a:off x="45079542" y="6371924"/>
            <a:ext cx="3354394" cy="369332"/>
          </a:xfrm>
          <a:prstGeom prst="rect">
            <a:avLst/>
          </a:prstGeom>
          <a:noFill/>
        </p:spPr>
        <p:txBody>
          <a:bodyPr wrap="square" rtlCol="0">
            <a:spAutoFit/>
          </a:bodyPr>
          <a:lstStyle/>
          <a:p>
            <a:r>
              <a:rPr lang="en-US" b="1" dirty="0"/>
              <a:t> Wind Speed (m/s)</a:t>
            </a:r>
          </a:p>
        </p:txBody>
      </p:sp>
      <p:sp>
        <p:nvSpPr>
          <p:cNvPr id="1119" name="TextBox 1118">
            <a:extLst>
              <a:ext uri="{FF2B5EF4-FFF2-40B4-BE49-F238E27FC236}">
                <a16:creationId xmlns:a16="http://schemas.microsoft.com/office/drawing/2014/main" id="{1812D085-CA86-590B-162A-84FF0193DABB}"/>
              </a:ext>
            </a:extLst>
          </p:cNvPr>
          <p:cNvSpPr txBox="1"/>
          <p:nvPr/>
        </p:nvSpPr>
        <p:spPr>
          <a:xfrm>
            <a:off x="32078310" y="4713010"/>
            <a:ext cx="1619250" cy="461665"/>
          </a:xfrm>
          <a:prstGeom prst="rect">
            <a:avLst/>
          </a:prstGeom>
          <a:noFill/>
        </p:spPr>
        <p:txBody>
          <a:bodyPr wrap="square" rtlCol="0">
            <a:spAutoFit/>
          </a:bodyPr>
          <a:lstStyle/>
          <a:p>
            <a:r>
              <a:rPr lang="en-US" sz="2400" b="1" dirty="0"/>
              <a:t> (a)</a:t>
            </a:r>
          </a:p>
        </p:txBody>
      </p:sp>
      <p:sp>
        <p:nvSpPr>
          <p:cNvPr id="1120" name="TextBox 1119">
            <a:extLst>
              <a:ext uri="{FF2B5EF4-FFF2-40B4-BE49-F238E27FC236}">
                <a16:creationId xmlns:a16="http://schemas.microsoft.com/office/drawing/2014/main" id="{8F84A357-F72E-37AF-FF2D-DB5CBA0A390F}"/>
              </a:ext>
            </a:extLst>
          </p:cNvPr>
          <p:cNvSpPr txBox="1"/>
          <p:nvPr/>
        </p:nvSpPr>
        <p:spPr>
          <a:xfrm>
            <a:off x="35630671" y="4687155"/>
            <a:ext cx="1619250" cy="461665"/>
          </a:xfrm>
          <a:prstGeom prst="rect">
            <a:avLst/>
          </a:prstGeom>
          <a:noFill/>
        </p:spPr>
        <p:txBody>
          <a:bodyPr wrap="square" rtlCol="0">
            <a:spAutoFit/>
          </a:bodyPr>
          <a:lstStyle/>
          <a:p>
            <a:r>
              <a:rPr lang="en-US" sz="2400" b="1" dirty="0"/>
              <a:t> (b)</a:t>
            </a:r>
          </a:p>
        </p:txBody>
      </p:sp>
      <p:sp>
        <p:nvSpPr>
          <p:cNvPr id="1121" name="TextBox 1120">
            <a:extLst>
              <a:ext uri="{FF2B5EF4-FFF2-40B4-BE49-F238E27FC236}">
                <a16:creationId xmlns:a16="http://schemas.microsoft.com/office/drawing/2014/main" id="{E9229570-88CF-D206-9133-25C69F12EBEE}"/>
              </a:ext>
            </a:extLst>
          </p:cNvPr>
          <p:cNvSpPr txBox="1"/>
          <p:nvPr/>
        </p:nvSpPr>
        <p:spPr>
          <a:xfrm>
            <a:off x="38932001" y="4713010"/>
            <a:ext cx="1619250" cy="461665"/>
          </a:xfrm>
          <a:prstGeom prst="rect">
            <a:avLst/>
          </a:prstGeom>
          <a:noFill/>
        </p:spPr>
        <p:txBody>
          <a:bodyPr wrap="square" rtlCol="0">
            <a:spAutoFit/>
          </a:bodyPr>
          <a:lstStyle/>
          <a:p>
            <a:r>
              <a:rPr lang="en-US" sz="2400" b="1" dirty="0"/>
              <a:t> (c)</a:t>
            </a:r>
          </a:p>
        </p:txBody>
      </p:sp>
      <p:sp>
        <p:nvSpPr>
          <p:cNvPr id="1122" name="TextBox 1121">
            <a:extLst>
              <a:ext uri="{FF2B5EF4-FFF2-40B4-BE49-F238E27FC236}">
                <a16:creationId xmlns:a16="http://schemas.microsoft.com/office/drawing/2014/main" id="{49E7BBB7-E4E3-9158-CCFC-B72DCF7D02F7}"/>
              </a:ext>
            </a:extLst>
          </p:cNvPr>
          <p:cNvSpPr txBox="1"/>
          <p:nvPr/>
        </p:nvSpPr>
        <p:spPr>
          <a:xfrm>
            <a:off x="42304280" y="4687155"/>
            <a:ext cx="1619250" cy="461665"/>
          </a:xfrm>
          <a:prstGeom prst="rect">
            <a:avLst/>
          </a:prstGeom>
          <a:noFill/>
        </p:spPr>
        <p:txBody>
          <a:bodyPr wrap="square" rtlCol="0">
            <a:spAutoFit/>
          </a:bodyPr>
          <a:lstStyle/>
          <a:p>
            <a:r>
              <a:rPr lang="en-US" sz="2400" b="1" dirty="0"/>
              <a:t> (d)</a:t>
            </a:r>
          </a:p>
        </p:txBody>
      </p:sp>
      <p:sp>
        <p:nvSpPr>
          <p:cNvPr id="1123" name="Rectangle 1122">
            <a:extLst>
              <a:ext uri="{FF2B5EF4-FFF2-40B4-BE49-F238E27FC236}">
                <a16:creationId xmlns:a16="http://schemas.microsoft.com/office/drawing/2014/main" id="{1135B7AB-29F5-D3DC-49CC-CDF5EAE4DAA3}"/>
              </a:ext>
            </a:extLst>
          </p:cNvPr>
          <p:cNvSpPr/>
          <p:nvPr/>
        </p:nvSpPr>
        <p:spPr>
          <a:xfrm>
            <a:off x="33757571" y="4879393"/>
            <a:ext cx="766997" cy="719705"/>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4" name="Rectangle 1123">
            <a:extLst>
              <a:ext uri="{FF2B5EF4-FFF2-40B4-BE49-F238E27FC236}">
                <a16:creationId xmlns:a16="http://schemas.microsoft.com/office/drawing/2014/main" id="{D1EB6EAD-2D6E-1E95-3583-0F8385BBDC2E}"/>
              </a:ext>
            </a:extLst>
          </p:cNvPr>
          <p:cNvSpPr/>
          <p:nvPr/>
        </p:nvSpPr>
        <p:spPr>
          <a:xfrm>
            <a:off x="37390352" y="4879393"/>
            <a:ext cx="766997" cy="719705"/>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5" name="Rectangle 1124">
            <a:extLst>
              <a:ext uri="{FF2B5EF4-FFF2-40B4-BE49-F238E27FC236}">
                <a16:creationId xmlns:a16="http://schemas.microsoft.com/office/drawing/2014/main" id="{12223E41-4499-0028-0E7C-5DACA51F040A}"/>
              </a:ext>
            </a:extLst>
          </p:cNvPr>
          <p:cNvSpPr/>
          <p:nvPr/>
        </p:nvSpPr>
        <p:spPr>
          <a:xfrm>
            <a:off x="39872638" y="5387663"/>
            <a:ext cx="766997" cy="719705"/>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6" name="Rectangle 1125">
            <a:extLst>
              <a:ext uri="{FF2B5EF4-FFF2-40B4-BE49-F238E27FC236}">
                <a16:creationId xmlns:a16="http://schemas.microsoft.com/office/drawing/2014/main" id="{C55D720D-FB19-F157-D601-EB3EFEEB0E26}"/>
              </a:ext>
            </a:extLst>
          </p:cNvPr>
          <p:cNvSpPr/>
          <p:nvPr/>
        </p:nvSpPr>
        <p:spPr>
          <a:xfrm>
            <a:off x="42852429" y="6201213"/>
            <a:ext cx="766997" cy="719705"/>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7" name="Rectangle 1126">
            <a:extLst>
              <a:ext uri="{FF2B5EF4-FFF2-40B4-BE49-F238E27FC236}">
                <a16:creationId xmlns:a16="http://schemas.microsoft.com/office/drawing/2014/main" id="{C910421F-256D-EBED-4ABE-6371E4E8E54E}"/>
              </a:ext>
            </a:extLst>
          </p:cNvPr>
          <p:cNvSpPr/>
          <p:nvPr/>
        </p:nvSpPr>
        <p:spPr>
          <a:xfrm>
            <a:off x="32235266" y="4648200"/>
            <a:ext cx="3061273" cy="2925361"/>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8" name="Rectangle 1127">
            <a:extLst>
              <a:ext uri="{FF2B5EF4-FFF2-40B4-BE49-F238E27FC236}">
                <a16:creationId xmlns:a16="http://schemas.microsoft.com/office/drawing/2014/main" id="{D4934EB7-29EA-F0B2-46DD-BA5FDFBD516E}"/>
              </a:ext>
            </a:extLst>
          </p:cNvPr>
          <p:cNvSpPr/>
          <p:nvPr/>
        </p:nvSpPr>
        <p:spPr>
          <a:xfrm>
            <a:off x="35815222" y="4622514"/>
            <a:ext cx="2943241" cy="2999864"/>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9" name="Rectangle 1128">
            <a:extLst>
              <a:ext uri="{FF2B5EF4-FFF2-40B4-BE49-F238E27FC236}">
                <a16:creationId xmlns:a16="http://schemas.microsoft.com/office/drawing/2014/main" id="{E779F205-20AF-2E1A-DD82-AC17D6ABB776}"/>
              </a:ext>
            </a:extLst>
          </p:cNvPr>
          <p:cNvSpPr/>
          <p:nvPr/>
        </p:nvSpPr>
        <p:spPr>
          <a:xfrm>
            <a:off x="39092047" y="4671617"/>
            <a:ext cx="2915699" cy="2972967"/>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0" name="Rectangle 1129">
            <a:extLst>
              <a:ext uri="{FF2B5EF4-FFF2-40B4-BE49-F238E27FC236}">
                <a16:creationId xmlns:a16="http://schemas.microsoft.com/office/drawing/2014/main" id="{537B063E-8332-47E4-B48A-FDDCEA6146EF}"/>
              </a:ext>
            </a:extLst>
          </p:cNvPr>
          <p:cNvSpPr/>
          <p:nvPr/>
        </p:nvSpPr>
        <p:spPr>
          <a:xfrm>
            <a:off x="42478549" y="4648200"/>
            <a:ext cx="2913927" cy="3054725"/>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1" name="Rectangle 1130">
            <a:extLst>
              <a:ext uri="{FF2B5EF4-FFF2-40B4-BE49-F238E27FC236}">
                <a16:creationId xmlns:a16="http://schemas.microsoft.com/office/drawing/2014/main" id="{3130061D-0C2B-7567-634A-D72F9317997B}"/>
              </a:ext>
            </a:extLst>
          </p:cNvPr>
          <p:cNvSpPr/>
          <p:nvPr/>
        </p:nvSpPr>
        <p:spPr>
          <a:xfrm>
            <a:off x="32157992" y="7851048"/>
            <a:ext cx="3144151" cy="1993771"/>
          </a:xfrm>
          <a:prstGeom prst="rect">
            <a:avLst/>
          </a:prstGeom>
          <a:noFill/>
          <a:ln w="508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2" name="Rectangle 1131">
            <a:extLst>
              <a:ext uri="{FF2B5EF4-FFF2-40B4-BE49-F238E27FC236}">
                <a16:creationId xmlns:a16="http://schemas.microsoft.com/office/drawing/2014/main" id="{A2773CBB-61DA-0FA9-6F69-7A2B82AF6369}"/>
              </a:ext>
            </a:extLst>
          </p:cNvPr>
          <p:cNvSpPr/>
          <p:nvPr/>
        </p:nvSpPr>
        <p:spPr>
          <a:xfrm>
            <a:off x="35815222" y="7926386"/>
            <a:ext cx="2894357" cy="1893034"/>
          </a:xfrm>
          <a:prstGeom prst="rect">
            <a:avLst/>
          </a:prstGeom>
          <a:noFill/>
          <a:ln w="508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3" name="Rectangle 1132">
            <a:extLst>
              <a:ext uri="{FF2B5EF4-FFF2-40B4-BE49-F238E27FC236}">
                <a16:creationId xmlns:a16="http://schemas.microsoft.com/office/drawing/2014/main" id="{A670EABD-8803-2ABF-65D6-12F5CEBF1CEA}"/>
              </a:ext>
            </a:extLst>
          </p:cNvPr>
          <p:cNvSpPr/>
          <p:nvPr/>
        </p:nvSpPr>
        <p:spPr>
          <a:xfrm>
            <a:off x="39090582" y="7877883"/>
            <a:ext cx="2818045" cy="1893034"/>
          </a:xfrm>
          <a:prstGeom prst="rect">
            <a:avLst/>
          </a:prstGeom>
          <a:noFill/>
          <a:ln w="508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4" name="Rectangle 1133">
            <a:extLst>
              <a:ext uri="{FF2B5EF4-FFF2-40B4-BE49-F238E27FC236}">
                <a16:creationId xmlns:a16="http://schemas.microsoft.com/office/drawing/2014/main" id="{DAF2CA23-D603-1814-4A1F-582305A803D7}"/>
              </a:ext>
            </a:extLst>
          </p:cNvPr>
          <p:cNvSpPr/>
          <p:nvPr/>
        </p:nvSpPr>
        <p:spPr>
          <a:xfrm>
            <a:off x="42498119" y="7903434"/>
            <a:ext cx="2810479" cy="1893034"/>
          </a:xfrm>
          <a:prstGeom prst="rect">
            <a:avLst/>
          </a:prstGeom>
          <a:noFill/>
          <a:ln w="508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36" name="Straight Arrow Connector 1135">
            <a:extLst>
              <a:ext uri="{FF2B5EF4-FFF2-40B4-BE49-F238E27FC236}">
                <a16:creationId xmlns:a16="http://schemas.microsoft.com/office/drawing/2014/main" id="{0A958EC0-56D1-3850-8973-87FB3CDACD61}"/>
              </a:ext>
            </a:extLst>
          </p:cNvPr>
          <p:cNvCxnSpPr>
            <a:stCxn id="1123" idx="2"/>
          </p:cNvCxnSpPr>
          <p:nvPr/>
        </p:nvCxnSpPr>
        <p:spPr>
          <a:xfrm flipH="1">
            <a:off x="34141069" y="5599098"/>
            <a:ext cx="1" cy="22281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37" name="Straight Arrow Connector 1136">
            <a:extLst>
              <a:ext uri="{FF2B5EF4-FFF2-40B4-BE49-F238E27FC236}">
                <a16:creationId xmlns:a16="http://schemas.microsoft.com/office/drawing/2014/main" id="{AB54E549-DBF8-0015-6495-037F5CFBBDFA}"/>
              </a:ext>
            </a:extLst>
          </p:cNvPr>
          <p:cNvCxnSpPr>
            <a:cxnSpLocks/>
          </p:cNvCxnSpPr>
          <p:nvPr/>
        </p:nvCxnSpPr>
        <p:spPr>
          <a:xfrm>
            <a:off x="37776036" y="5599098"/>
            <a:ext cx="0" cy="23261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39" name="Straight Arrow Connector 1138">
            <a:extLst>
              <a:ext uri="{FF2B5EF4-FFF2-40B4-BE49-F238E27FC236}">
                <a16:creationId xmlns:a16="http://schemas.microsoft.com/office/drawing/2014/main" id="{DDCB182F-87D7-781C-471D-026A790C8D01}"/>
              </a:ext>
            </a:extLst>
          </p:cNvPr>
          <p:cNvCxnSpPr>
            <a:cxnSpLocks/>
          </p:cNvCxnSpPr>
          <p:nvPr/>
        </p:nvCxnSpPr>
        <p:spPr>
          <a:xfrm>
            <a:off x="40292698" y="6083576"/>
            <a:ext cx="0" cy="176747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41" name="Straight Arrow Connector 1140">
            <a:extLst>
              <a:ext uri="{FF2B5EF4-FFF2-40B4-BE49-F238E27FC236}">
                <a16:creationId xmlns:a16="http://schemas.microsoft.com/office/drawing/2014/main" id="{BEFD7D79-99F7-FC93-35FC-EAEEDC145AD5}"/>
              </a:ext>
            </a:extLst>
          </p:cNvPr>
          <p:cNvCxnSpPr>
            <a:cxnSpLocks/>
          </p:cNvCxnSpPr>
          <p:nvPr/>
        </p:nvCxnSpPr>
        <p:spPr>
          <a:xfrm>
            <a:off x="43490412" y="6920918"/>
            <a:ext cx="0" cy="10680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44" name="Rectangle 1143">
            <a:extLst>
              <a:ext uri="{FF2B5EF4-FFF2-40B4-BE49-F238E27FC236}">
                <a16:creationId xmlns:a16="http://schemas.microsoft.com/office/drawing/2014/main" id="{D257AEDA-C201-8F3C-3CD9-B31A01333040}"/>
              </a:ext>
            </a:extLst>
          </p:cNvPr>
          <p:cNvSpPr/>
          <p:nvPr/>
        </p:nvSpPr>
        <p:spPr>
          <a:xfrm>
            <a:off x="32069987" y="10809593"/>
            <a:ext cx="3586084" cy="3495563"/>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5" name="Rectangle 1144">
            <a:extLst>
              <a:ext uri="{FF2B5EF4-FFF2-40B4-BE49-F238E27FC236}">
                <a16:creationId xmlns:a16="http://schemas.microsoft.com/office/drawing/2014/main" id="{2E7736EF-8F1D-6CC7-411B-1D72C09E18D9}"/>
              </a:ext>
            </a:extLst>
          </p:cNvPr>
          <p:cNvSpPr/>
          <p:nvPr/>
        </p:nvSpPr>
        <p:spPr>
          <a:xfrm>
            <a:off x="36423599" y="10711160"/>
            <a:ext cx="3575649" cy="3593996"/>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6" name="Rectangle 1145">
            <a:extLst>
              <a:ext uri="{FF2B5EF4-FFF2-40B4-BE49-F238E27FC236}">
                <a16:creationId xmlns:a16="http://schemas.microsoft.com/office/drawing/2014/main" id="{31F7404C-30F9-B2E4-EC58-E5AF9C2EFD61}"/>
              </a:ext>
            </a:extLst>
          </p:cNvPr>
          <p:cNvSpPr/>
          <p:nvPr/>
        </p:nvSpPr>
        <p:spPr>
          <a:xfrm>
            <a:off x="32078309" y="14412724"/>
            <a:ext cx="3958127" cy="2805364"/>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7" name="Rectangle 1146">
            <a:extLst>
              <a:ext uri="{FF2B5EF4-FFF2-40B4-BE49-F238E27FC236}">
                <a16:creationId xmlns:a16="http://schemas.microsoft.com/office/drawing/2014/main" id="{CFF03C68-561A-652B-34D8-754270FC5C68}"/>
              </a:ext>
            </a:extLst>
          </p:cNvPr>
          <p:cNvSpPr/>
          <p:nvPr/>
        </p:nvSpPr>
        <p:spPr>
          <a:xfrm>
            <a:off x="36246443" y="14387324"/>
            <a:ext cx="3966450" cy="2805364"/>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0" name="Rectangle 1149">
            <a:extLst>
              <a:ext uri="{FF2B5EF4-FFF2-40B4-BE49-F238E27FC236}">
                <a16:creationId xmlns:a16="http://schemas.microsoft.com/office/drawing/2014/main" id="{28DD50F2-7D9B-9AAA-C7C5-983131092F77}"/>
              </a:ext>
            </a:extLst>
          </p:cNvPr>
          <p:cNvSpPr/>
          <p:nvPr/>
        </p:nvSpPr>
        <p:spPr>
          <a:xfrm>
            <a:off x="31986072" y="17804756"/>
            <a:ext cx="4600813" cy="3343255"/>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Rectangle 1150">
            <a:extLst>
              <a:ext uri="{FF2B5EF4-FFF2-40B4-BE49-F238E27FC236}">
                <a16:creationId xmlns:a16="http://schemas.microsoft.com/office/drawing/2014/main" id="{6B2E3F22-B00A-5DC4-95DE-44A56FAF3513}"/>
              </a:ext>
            </a:extLst>
          </p:cNvPr>
          <p:cNvSpPr/>
          <p:nvPr/>
        </p:nvSpPr>
        <p:spPr>
          <a:xfrm>
            <a:off x="37223793" y="17780367"/>
            <a:ext cx="4558856" cy="3343255"/>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Rectangle 1151">
            <a:extLst>
              <a:ext uri="{FF2B5EF4-FFF2-40B4-BE49-F238E27FC236}">
                <a16:creationId xmlns:a16="http://schemas.microsoft.com/office/drawing/2014/main" id="{386EEDAF-59FA-508A-B863-DB0388BEEC55}"/>
              </a:ext>
            </a:extLst>
          </p:cNvPr>
          <p:cNvSpPr/>
          <p:nvPr/>
        </p:nvSpPr>
        <p:spPr>
          <a:xfrm>
            <a:off x="32016233" y="21577444"/>
            <a:ext cx="2589494" cy="33195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Rectangle 1153">
            <a:extLst>
              <a:ext uri="{FF2B5EF4-FFF2-40B4-BE49-F238E27FC236}">
                <a16:creationId xmlns:a16="http://schemas.microsoft.com/office/drawing/2014/main" id="{C8D367DB-B217-1002-B0A0-8EE645381417}"/>
              </a:ext>
            </a:extLst>
          </p:cNvPr>
          <p:cNvSpPr/>
          <p:nvPr/>
        </p:nvSpPr>
        <p:spPr>
          <a:xfrm>
            <a:off x="34818246" y="21585762"/>
            <a:ext cx="2589494" cy="33195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Rectangle 1154">
            <a:extLst>
              <a:ext uri="{FF2B5EF4-FFF2-40B4-BE49-F238E27FC236}">
                <a16:creationId xmlns:a16="http://schemas.microsoft.com/office/drawing/2014/main" id="{7C380B49-5C41-7C24-91A1-742059386DBA}"/>
              </a:ext>
            </a:extLst>
          </p:cNvPr>
          <p:cNvSpPr/>
          <p:nvPr/>
        </p:nvSpPr>
        <p:spPr>
          <a:xfrm>
            <a:off x="37542429" y="21563864"/>
            <a:ext cx="2829326" cy="33195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Rectangle 1155">
            <a:extLst>
              <a:ext uri="{FF2B5EF4-FFF2-40B4-BE49-F238E27FC236}">
                <a16:creationId xmlns:a16="http://schemas.microsoft.com/office/drawing/2014/main" id="{FF04CC91-9F07-E56A-62C6-022868446710}"/>
              </a:ext>
            </a:extLst>
          </p:cNvPr>
          <p:cNvSpPr/>
          <p:nvPr/>
        </p:nvSpPr>
        <p:spPr>
          <a:xfrm>
            <a:off x="40338771" y="21562264"/>
            <a:ext cx="2869334" cy="33195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 name="Rectangle 1156">
            <a:extLst>
              <a:ext uri="{FF2B5EF4-FFF2-40B4-BE49-F238E27FC236}">
                <a16:creationId xmlns:a16="http://schemas.microsoft.com/office/drawing/2014/main" id="{FF82A603-D6EC-652C-05E8-9FB467A79E1C}"/>
              </a:ext>
            </a:extLst>
          </p:cNvPr>
          <p:cNvSpPr/>
          <p:nvPr/>
        </p:nvSpPr>
        <p:spPr>
          <a:xfrm>
            <a:off x="32929286" y="11925404"/>
            <a:ext cx="544285" cy="6426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Rectangle 1157">
            <a:extLst>
              <a:ext uri="{FF2B5EF4-FFF2-40B4-BE49-F238E27FC236}">
                <a16:creationId xmlns:a16="http://schemas.microsoft.com/office/drawing/2014/main" id="{D2A838F8-12B9-20B2-1053-2D2A47714273}"/>
              </a:ext>
            </a:extLst>
          </p:cNvPr>
          <p:cNvSpPr/>
          <p:nvPr/>
        </p:nvSpPr>
        <p:spPr>
          <a:xfrm>
            <a:off x="37228893" y="11955289"/>
            <a:ext cx="544285" cy="6426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0" name="Straight Arrow Connector 1159">
            <a:extLst>
              <a:ext uri="{FF2B5EF4-FFF2-40B4-BE49-F238E27FC236}">
                <a16:creationId xmlns:a16="http://schemas.microsoft.com/office/drawing/2014/main" id="{05360F82-7D0E-BAE5-FAC8-D50FFF3AB84F}"/>
              </a:ext>
            </a:extLst>
          </p:cNvPr>
          <p:cNvCxnSpPr/>
          <p:nvPr/>
        </p:nvCxnSpPr>
        <p:spPr>
          <a:xfrm>
            <a:off x="33361294" y="12568051"/>
            <a:ext cx="132068" cy="181567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61" name="Straight Arrow Connector 1160">
            <a:extLst>
              <a:ext uri="{FF2B5EF4-FFF2-40B4-BE49-F238E27FC236}">
                <a16:creationId xmlns:a16="http://schemas.microsoft.com/office/drawing/2014/main" id="{2406E844-3DD2-5E8E-E6D6-8EB997323EF7}"/>
              </a:ext>
            </a:extLst>
          </p:cNvPr>
          <p:cNvCxnSpPr/>
          <p:nvPr/>
        </p:nvCxnSpPr>
        <p:spPr>
          <a:xfrm>
            <a:off x="37707144" y="12568051"/>
            <a:ext cx="132068" cy="181567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62" name="Straight Arrow Connector 1161">
            <a:extLst>
              <a:ext uri="{FF2B5EF4-FFF2-40B4-BE49-F238E27FC236}">
                <a16:creationId xmlns:a16="http://schemas.microsoft.com/office/drawing/2014/main" id="{78353F87-8439-2FAB-BB86-E04C7ECAA506}"/>
              </a:ext>
            </a:extLst>
          </p:cNvPr>
          <p:cNvCxnSpPr>
            <a:cxnSpLocks/>
          </p:cNvCxnSpPr>
          <p:nvPr/>
        </p:nvCxnSpPr>
        <p:spPr>
          <a:xfrm>
            <a:off x="34623534" y="19451994"/>
            <a:ext cx="1671380" cy="23573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65" name="Straight Arrow Connector 1164">
            <a:extLst>
              <a:ext uri="{FF2B5EF4-FFF2-40B4-BE49-F238E27FC236}">
                <a16:creationId xmlns:a16="http://schemas.microsoft.com/office/drawing/2014/main" id="{296476BE-CD98-233C-8D1E-36EFB737B3B1}"/>
              </a:ext>
            </a:extLst>
          </p:cNvPr>
          <p:cNvCxnSpPr>
            <a:cxnSpLocks/>
          </p:cNvCxnSpPr>
          <p:nvPr/>
        </p:nvCxnSpPr>
        <p:spPr>
          <a:xfrm flipH="1">
            <a:off x="33697560" y="20760890"/>
            <a:ext cx="297400" cy="9831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68" name="Straight Arrow Connector 1167">
            <a:extLst>
              <a:ext uri="{FF2B5EF4-FFF2-40B4-BE49-F238E27FC236}">
                <a16:creationId xmlns:a16="http://schemas.microsoft.com/office/drawing/2014/main" id="{545918FD-1112-7BE4-6F11-681431AC14CC}"/>
              </a:ext>
            </a:extLst>
          </p:cNvPr>
          <p:cNvCxnSpPr>
            <a:cxnSpLocks/>
            <a:endCxn id="1156" idx="0"/>
          </p:cNvCxnSpPr>
          <p:nvPr/>
        </p:nvCxnSpPr>
        <p:spPr>
          <a:xfrm>
            <a:off x="39556197" y="19015194"/>
            <a:ext cx="2217241" cy="254707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71" name="Straight Arrow Connector 1170">
            <a:extLst>
              <a:ext uri="{FF2B5EF4-FFF2-40B4-BE49-F238E27FC236}">
                <a16:creationId xmlns:a16="http://schemas.microsoft.com/office/drawing/2014/main" id="{5EB6D44A-57B1-BB92-AD79-3359FE008D2F}"/>
              </a:ext>
            </a:extLst>
          </p:cNvPr>
          <p:cNvCxnSpPr>
            <a:cxnSpLocks/>
          </p:cNvCxnSpPr>
          <p:nvPr/>
        </p:nvCxnSpPr>
        <p:spPr>
          <a:xfrm flipH="1">
            <a:off x="38565106" y="20963105"/>
            <a:ext cx="708262" cy="8294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74" name="Oval 1173">
            <a:extLst>
              <a:ext uri="{FF2B5EF4-FFF2-40B4-BE49-F238E27FC236}">
                <a16:creationId xmlns:a16="http://schemas.microsoft.com/office/drawing/2014/main" id="{74E9A9DF-42DA-8E88-66A5-56C47036D4DA}"/>
              </a:ext>
            </a:extLst>
          </p:cNvPr>
          <p:cNvSpPr/>
          <p:nvPr/>
        </p:nvSpPr>
        <p:spPr>
          <a:xfrm>
            <a:off x="48472395" y="16043479"/>
            <a:ext cx="155781" cy="1311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75" name="Oval 1174">
            <a:extLst>
              <a:ext uri="{FF2B5EF4-FFF2-40B4-BE49-F238E27FC236}">
                <a16:creationId xmlns:a16="http://schemas.microsoft.com/office/drawing/2014/main" id="{FD871A12-98F1-C5DC-B88B-EA9FE25A5A03}"/>
              </a:ext>
            </a:extLst>
          </p:cNvPr>
          <p:cNvSpPr/>
          <p:nvPr/>
        </p:nvSpPr>
        <p:spPr>
          <a:xfrm>
            <a:off x="48208496" y="19612881"/>
            <a:ext cx="155781" cy="1311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76" name="TextBox 1175">
            <a:extLst>
              <a:ext uri="{FF2B5EF4-FFF2-40B4-BE49-F238E27FC236}">
                <a16:creationId xmlns:a16="http://schemas.microsoft.com/office/drawing/2014/main" id="{8148D111-931E-ECA3-78B8-51A938EFA4F1}"/>
              </a:ext>
            </a:extLst>
          </p:cNvPr>
          <p:cNvSpPr txBox="1"/>
          <p:nvPr/>
        </p:nvSpPr>
        <p:spPr>
          <a:xfrm>
            <a:off x="31918792" y="9983698"/>
            <a:ext cx="9900555"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Fig. 3 Maximum wind speed during landfall for the cyclone (a) 1999 Odisha cyclone, (b) </a:t>
            </a:r>
            <a:r>
              <a:rPr lang="en-US" b="1" dirty="0" err="1">
                <a:latin typeface="Times New Roman" panose="02020603050405020304" pitchFamily="18" charset="0"/>
                <a:cs typeface="Times New Roman" panose="02020603050405020304" pitchFamily="18" charset="0"/>
              </a:rPr>
              <a:t>Amphan</a:t>
            </a:r>
            <a:r>
              <a:rPr lang="en-US" b="1" dirty="0">
                <a:latin typeface="Times New Roman" panose="02020603050405020304" pitchFamily="18" charset="0"/>
                <a:cs typeface="Times New Roman" panose="02020603050405020304" pitchFamily="18" charset="0"/>
              </a:rPr>
              <a:t> cyclone, (c) </a:t>
            </a:r>
            <a:r>
              <a:rPr lang="en-US" b="1" dirty="0" err="1">
                <a:latin typeface="Times New Roman" panose="02020603050405020304" pitchFamily="18" charset="0"/>
                <a:cs typeface="Times New Roman" panose="02020603050405020304" pitchFamily="18" charset="0"/>
              </a:rPr>
              <a:t>Hudhud</a:t>
            </a:r>
            <a:r>
              <a:rPr lang="en-US" b="1" dirty="0">
                <a:latin typeface="Times New Roman" panose="02020603050405020304" pitchFamily="18" charset="0"/>
                <a:cs typeface="Times New Roman" panose="02020603050405020304" pitchFamily="18" charset="0"/>
              </a:rPr>
              <a:t> cyclone and (d) </a:t>
            </a:r>
            <a:r>
              <a:rPr lang="en-US" b="1" dirty="0" err="1">
                <a:latin typeface="Times New Roman" panose="02020603050405020304" pitchFamily="18" charset="0"/>
                <a:cs typeface="Times New Roman" panose="02020603050405020304" pitchFamily="18" charset="0"/>
              </a:rPr>
              <a:t>Nivaar</a:t>
            </a:r>
            <a:r>
              <a:rPr lang="en-US" b="1" dirty="0">
                <a:latin typeface="Times New Roman" panose="02020603050405020304" pitchFamily="18" charset="0"/>
                <a:cs typeface="Times New Roman" panose="02020603050405020304" pitchFamily="18" charset="0"/>
              </a:rPr>
              <a:t> cyclone</a:t>
            </a:r>
          </a:p>
        </p:txBody>
      </p:sp>
      <p:sp>
        <p:nvSpPr>
          <p:cNvPr id="1177" name="TextBox 1176">
            <a:extLst>
              <a:ext uri="{FF2B5EF4-FFF2-40B4-BE49-F238E27FC236}">
                <a16:creationId xmlns:a16="http://schemas.microsoft.com/office/drawing/2014/main" id="{CD425690-03AE-2095-D884-7D2CD90D3821}"/>
              </a:ext>
            </a:extLst>
          </p:cNvPr>
          <p:cNvSpPr txBox="1"/>
          <p:nvPr/>
        </p:nvSpPr>
        <p:spPr>
          <a:xfrm>
            <a:off x="41483280" y="10189518"/>
            <a:ext cx="8088616"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Table.2 wind speed during landfall for the cyclone (a) 1999 Odisha cyclone, (b) </a:t>
            </a:r>
            <a:r>
              <a:rPr lang="en-US" b="1" dirty="0" err="1">
                <a:latin typeface="Times New Roman" panose="02020603050405020304" pitchFamily="18" charset="0"/>
                <a:cs typeface="Times New Roman" panose="02020603050405020304" pitchFamily="18" charset="0"/>
              </a:rPr>
              <a:t>Amphan</a:t>
            </a:r>
            <a:r>
              <a:rPr lang="en-US" b="1" dirty="0">
                <a:latin typeface="Times New Roman" panose="02020603050405020304" pitchFamily="18" charset="0"/>
                <a:cs typeface="Times New Roman" panose="02020603050405020304" pitchFamily="18" charset="0"/>
              </a:rPr>
              <a:t> cyclone, (c) </a:t>
            </a:r>
            <a:r>
              <a:rPr lang="en-US" b="1" dirty="0" err="1">
                <a:latin typeface="Times New Roman" panose="02020603050405020304" pitchFamily="18" charset="0"/>
                <a:cs typeface="Times New Roman" panose="02020603050405020304" pitchFamily="18" charset="0"/>
              </a:rPr>
              <a:t>Hudhud</a:t>
            </a:r>
            <a:r>
              <a:rPr lang="en-US" b="1" dirty="0">
                <a:latin typeface="Times New Roman" panose="02020603050405020304" pitchFamily="18" charset="0"/>
                <a:cs typeface="Times New Roman" panose="02020603050405020304" pitchFamily="18" charset="0"/>
              </a:rPr>
              <a:t> cyclone and (d) </a:t>
            </a:r>
            <a:r>
              <a:rPr lang="en-US" b="1" dirty="0" err="1">
                <a:latin typeface="Times New Roman" panose="02020603050405020304" pitchFamily="18" charset="0"/>
                <a:cs typeface="Times New Roman" panose="02020603050405020304" pitchFamily="18" charset="0"/>
              </a:rPr>
              <a:t>Nivaar</a:t>
            </a:r>
            <a:r>
              <a:rPr lang="en-US" b="1" dirty="0">
                <a:latin typeface="Times New Roman" panose="02020603050405020304" pitchFamily="18" charset="0"/>
                <a:cs typeface="Times New Roman" panose="02020603050405020304" pitchFamily="18" charset="0"/>
              </a:rPr>
              <a:t> cyclone</a:t>
            </a:r>
          </a:p>
        </p:txBody>
      </p:sp>
      <p:sp>
        <p:nvSpPr>
          <p:cNvPr id="1178" name="TextBox 1177">
            <a:extLst>
              <a:ext uri="{FF2B5EF4-FFF2-40B4-BE49-F238E27FC236}">
                <a16:creationId xmlns:a16="http://schemas.microsoft.com/office/drawing/2014/main" id="{DB124022-BF24-EA46-D2C1-D2FC71370FD9}"/>
              </a:ext>
            </a:extLst>
          </p:cNvPr>
          <p:cNvSpPr txBox="1"/>
          <p:nvPr/>
        </p:nvSpPr>
        <p:spPr>
          <a:xfrm>
            <a:off x="29996024" y="17282497"/>
            <a:ext cx="1334135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Fig. 4 Wind speed during landfall for the </a:t>
            </a:r>
            <a:r>
              <a:rPr lang="en-US" sz="2000" b="1" dirty="0" err="1">
                <a:latin typeface="Times New Roman" panose="02020603050405020304" pitchFamily="18" charset="0"/>
                <a:cs typeface="Times New Roman" panose="02020603050405020304" pitchFamily="18" charset="0"/>
              </a:rPr>
              <a:t>Vardah</a:t>
            </a:r>
            <a:r>
              <a:rPr lang="en-US" sz="2000" b="1" dirty="0">
                <a:latin typeface="Times New Roman" panose="02020603050405020304" pitchFamily="18" charset="0"/>
                <a:cs typeface="Times New Roman" panose="02020603050405020304" pitchFamily="18" charset="0"/>
              </a:rPr>
              <a:t> cyclone (a) Without LULC and (b) With LULC</a:t>
            </a:r>
          </a:p>
        </p:txBody>
      </p:sp>
      <p:sp>
        <p:nvSpPr>
          <p:cNvPr id="1179" name="TextBox 1178">
            <a:extLst>
              <a:ext uri="{FF2B5EF4-FFF2-40B4-BE49-F238E27FC236}">
                <a16:creationId xmlns:a16="http://schemas.microsoft.com/office/drawing/2014/main" id="{17D51C76-AAE8-DE41-3BE3-AE448B4F4976}"/>
              </a:ext>
            </a:extLst>
          </p:cNvPr>
          <p:cNvSpPr txBox="1"/>
          <p:nvPr/>
        </p:nvSpPr>
        <p:spPr>
          <a:xfrm>
            <a:off x="42953704" y="21129849"/>
            <a:ext cx="6563522" cy="677108"/>
          </a:xfrm>
          <a:prstGeom prst="rect">
            <a:avLst/>
          </a:prstGeom>
          <a:noFill/>
        </p:spPr>
        <p:txBody>
          <a:bodyPr wrap="square" rtlCol="0">
            <a:spAutoFit/>
          </a:bodyPr>
          <a:lstStyle/>
          <a:p>
            <a:pPr algn="ctr"/>
            <a:r>
              <a:rPr lang="en-US" sz="1900" b="1" dirty="0">
                <a:latin typeface="Times New Roman" panose="02020603050405020304" pitchFamily="18" charset="0"/>
                <a:cs typeface="Times New Roman" panose="02020603050405020304" pitchFamily="18" charset="0"/>
              </a:rPr>
              <a:t>Fig. 5 (a) Wind validation for </a:t>
            </a:r>
            <a:r>
              <a:rPr lang="en-US" sz="1900" b="1" dirty="0" err="1">
                <a:latin typeface="Times New Roman" panose="02020603050405020304" pitchFamily="18" charset="0"/>
                <a:cs typeface="Times New Roman" panose="02020603050405020304" pitchFamily="18" charset="0"/>
              </a:rPr>
              <a:t>Vardah</a:t>
            </a:r>
            <a:r>
              <a:rPr lang="en-US" sz="1900" b="1" dirty="0">
                <a:latin typeface="Times New Roman" panose="02020603050405020304" pitchFamily="18" charset="0"/>
                <a:cs typeface="Times New Roman" panose="02020603050405020304" pitchFamily="18" charset="0"/>
              </a:rPr>
              <a:t> at ASOS Chennai and (b) Buoy validation at BD11. Black dot is landfall time</a:t>
            </a:r>
          </a:p>
        </p:txBody>
      </p:sp>
      <p:sp>
        <p:nvSpPr>
          <p:cNvPr id="1180" name="TextBox 1179">
            <a:extLst>
              <a:ext uri="{FF2B5EF4-FFF2-40B4-BE49-F238E27FC236}">
                <a16:creationId xmlns:a16="http://schemas.microsoft.com/office/drawing/2014/main" id="{C3DDAFB0-D8E4-2C43-6815-2C377A2BDCB0}"/>
              </a:ext>
            </a:extLst>
          </p:cNvPr>
          <p:cNvSpPr txBox="1"/>
          <p:nvPr/>
        </p:nvSpPr>
        <p:spPr>
          <a:xfrm>
            <a:off x="31789146" y="24878820"/>
            <a:ext cx="11769641" cy="707886"/>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Fig. 6 Inundated area for </a:t>
            </a:r>
            <a:r>
              <a:rPr lang="en-US" sz="2000" b="1" dirty="0" err="1">
                <a:latin typeface="Times New Roman" panose="02020603050405020304" pitchFamily="18" charset="0"/>
                <a:cs typeface="Times New Roman" panose="02020603050405020304" pitchFamily="18" charset="0"/>
              </a:rPr>
              <a:t>Vardah</a:t>
            </a:r>
            <a:r>
              <a:rPr lang="en-US" sz="2000" b="1" dirty="0">
                <a:latin typeface="Times New Roman" panose="02020603050405020304" pitchFamily="18" charset="0"/>
                <a:cs typeface="Times New Roman" panose="02020603050405020304" pitchFamily="18" charset="0"/>
              </a:rPr>
              <a:t> cyclone using (a) Without LULC and (b) With LULC. Inset images are zoomed in to highlight the inundated area. </a:t>
            </a:r>
          </a:p>
        </p:txBody>
      </p:sp>
      <p:sp>
        <p:nvSpPr>
          <p:cNvPr id="1181" name="TextBox 1180">
            <a:extLst>
              <a:ext uri="{FF2B5EF4-FFF2-40B4-BE49-F238E27FC236}">
                <a16:creationId xmlns:a16="http://schemas.microsoft.com/office/drawing/2014/main" id="{B6BCE860-3A76-6A6D-652A-8CC189AECD66}"/>
              </a:ext>
            </a:extLst>
          </p:cNvPr>
          <p:cNvSpPr txBox="1"/>
          <p:nvPr/>
        </p:nvSpPr>
        <p:spPr>
          <a:xfrm>
            <a:off x="31944918" y="10916761"/>
            <a:ext cx="1619250" cy="461665"/>
          </a:xfrm>
          <a:prstGeom prst="rect">
            <a:avLst/>
          </a:prstGeom>
          <a:noFill/>
        </p:spPr>
        <p:txBody>
          <a:bodyPr wrap="square" rtlCol="0">
            <a:spAutoFit/>
          </a:bodyPr>
          <a:lstStyle/>
          <a:p>
            <a:r>
              <a:rPr lang="en-US" sz="2400" b="1" dirty="0"/>
              <a:t> (a)</a:t>
            </a:r>
          </a:p>
        </p:txBody>
      </p:sp>
      <p:sp>
        <p:nvSpPr>
          <p:cNvPr id="1182" name="TextBox 1181">
            <a:extLst>
              <a:ext uri="{FF2B5EF4-FFF2-40B4-BE49-F238E27FC236}">
                <a16:creationId xmlns:a16="http://schemas.microsoft.com/office/drawing/2014/main" id="{9103D451-25DE-7DFF-F3F5-59541089B46A}"/>
              </a:ext>
            </a:extLst>
          </p:cNvPr>
          <p:cNvSpPr txBox="1"/>
          <p:nvPr/>
        </p:nvSpPr>
        <p:spPr>
          <a:xfrm>
            <a:off x="36310686" y="10837410"/>
            <a:ext cx="1619250" cy="461665"/>
          </a:xfrm>
          <a:prstGeom prst="rect">
            <a:avLst/>
          </a:prstGeom>
          <a:noFill/>
        </p:spPr>
        <p:txBody>
          <a:bodyPr wrap="square" rtlCol="0">
            <a:spAutoFit/>
          </a:bodyPr>
          <a:lstStyle/>
          <a:p>
            <a:r>
              <a:rPr lang="en-US" sz="2400" b="1" dirty="0"/>
              <a:t> (b)</a:t>
            </a:r>
          </a:p>
        </p:txBody>
      </p:sp>
      <p:sp>
        <p:nvSpPr>
          <p:cNvPr id="1183" name="TextBox 1182">
            <a:extLst>
              <a:ext uri="{FF2B5EF4-FFF2-40B4-BE49-F238E27FC236}">
                <a16:creationId xmlns:a16="http://schemas.microsoft.com/office/drawing/2014/main" id="{2017AFF3-85C9-3240-7161-F01064957A5C}"/>
              </a:ext>
            </a:extLst>
          </p:cNvPr>
          <p:cNvSpPr txBox="1"/>
          <p:nvPr/>
        </p:nvSpPr>
        <p:spPr>
          <a:xfrm>
            <a:off x="31953383" y="17837786"/>
            <a:ext cx="1619250" cy="461665"/>
          </a:xfrm>
          <a:prstGeom prst="rect">
            <a:avLst/>
          </a:prstGeom>
          <a:noFill/>
        </p:spPr>
        <p:txBody>
          <a:bodyPr wrap="square" rtlCol="0">
            <a:spAutoFit/>
          </a:bodyPr>
          <a:lstStyle/>
          <a:p>
            <a:r>
              <a:rPr lang="en-US" sz="2400" b="1" dirty="0"/>
              <a:t> (a)</a:t>
            </a:r>
          </a:p>
        </p:txBody>
      </p:sp>
      <p:sp>
        <p:nvSpPr>
          <p:cNvPr id="1184" name="TextBox 1183">
            <a:extLst>
              <a:ext uri="{FF2B5EF4-FFF2-40B4-BE49-F238E27FC236}">
                <a16:creationId xmlns:a16="http://schemas.microsoft.com/office/drawing/2014/main" id="{2412515E-545F-2856-1C6D-709F202A4E73}"/>
              </a:ext>
            </a:extLst>
          </p:cNvPr>
          <p:cNvSpPr txBox="1"/>
          <p:nvPr/>
        </p:nvSpPr>
        <p:spPr>
          <a:xfrm>
            <a:off x="37132575" y="17816894"/>
            <a:ext cx="1619250" cy="461665"/>
          </a:xfrm>
          <a:prstGeom prst="rect">
            <a:avLst/>
          </a:prstGeom>
          <a:noFill/>
        </p:spPr>
        <p:txBody>
          <a:bodyPr wrap="square" rtlCol="0">
            <a:spAutoFit/>
          </a:bodyPr>
          <a:lstStyle/>
          <a:p>
            <a:r>
              <a:rPr lang="en-US" sz="2400" b="1" dirty="0"/>
              <a:t> (b)</a:t>
            </a:r>
          </a:p>
        </p:txBody>
      </p:sp>
      <p:sp>
        <p:nvSpPr>
          <p:cNvPr id="1185" name="TextBox 1184">
            <a:extLst>
              <a:ext uri="{FF2B5EF4-FFF2-40B4-BE49-F238E27FC236}">
                <a16:creationId xmlns:a16="http://schemas.microsoft.com/office/drawing/2014/main" id="{6ED4661B-C91E-F37B-E214-A2D380497A1F}"/>
              </a:ext>
            </a:extLst>
          </p:cNvPr>
          <p:cNvSpPr txBox="1"/>
          <p:nvPr/>
        </p:nvSpPr>
        <p:spPr>
          <a:xfrm>
            <a:off x="42342862" y="14250970"/>
            <a:ext cx="1619250" cy="461665"/>
          </a:xfrm>
          <a:prstGeom prst="rect">
            <a:avLst/>
          </a:prstGeom>
          <a:noFill/>
        </p:spPr>
        <p:txBody>
          <a:bodyPr wrap="square" rtlCol="0">
            <a:spAutoFit/>
          </a:bodyPr>
          <a:lstStyle/>
          <a:p>
            <a:r>
              <a:rPr lang="en-US" sz="2400" b="1" dirty="0"/>
              <a:t> (a)</a:t>
            </a:r>
          </a:p>
        </p:txBody>
      </p:sp>
      <p:sp>
        <p:nvSpPr>
          <p:cNvPr id="1186" name="TextBox 1185">
            <a:extLst>
              <a:ext uri="{FF2B5EF4-FFF2-40B4-BE49-F238E27FC236}">
                <a16:creationId xmlns:a16="http://schemas.microsoft.com/office/drawing/2014/main" id="{7E59F1D8-D614-E2E0-1B5D-32F263DB5D54}"/>
              </a:ext>
            </a:extLst>
          </p:cNvPr>
          <p:cNvSpPr txBox="1"/>
          <p:nvPr/>
        </p:nvSpPr>
        <p:spPr>
          <a:xfrm>
            <a:off x="42391391" y="18060584"/>
            <a:ext cx="1619250" cy="461665"/>
          </a:xfrm>
          <a:prstGeom prst="rect">
            <a:avLst/>
          </a:prstGeom>
          <a:noFill/>
        </p:spPr>
        <p:txBody>
          <a:bodyPr wrap="square" rtlCol="0">
            <a:spAutoFit/>
          </a:bodyPr>
          <a:lstStyle/>
          <a:p>
            <a:r>
              <a:rPr lang="en-US" sz="2400" b="1" dirty="0"/>
              <a:t> (b)</a:t>
            </a:r>
          </a:p>
        </p:txBody>
      </p:sp>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3715</TotalTime>
  <Words>1759</Words>
  <Application>Microsoft Office PowerPoint</Application>
  <PresentationFormat>Custom</PresentationFormat>
  <Paragraphs>92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Pawan Tiwari</cp:lastModifiedBy>
  <cp:revision>480</cp:revision>
  <dcterms:created xsi:type="dcterms:W3CDTF">2022-11-21T04:42:58Z</dcterms:created>
  <dcterms:modified xsi:type="dcterms:W3CDTF">2023-04-22T05:47:40Z</dcterms:modified>
</cp:coreProperties>
</file>