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8" r:id="rId1"/>
  </p:sldMasterIdLst>
  <p:notesMasterIdLst>
    <p:notesMasterId r:id="rId26"/>
  </p:notesMasterIdLst>
  <p:sldIdLst>
    <p:sldId id="256" r:id="rId2"/>
    <p:sldId id="278" r:id="rId3"/>
    <p:sldId id="307" r:id="rId4"/>
    <p:sldId id="298" r:id="rId5"/>
    <p:sldId id="302" r:id="rId6"/>
    <p:sldId id="308" r:id="rId7"/>
    <p:sldId id="309" r:id="rId8"/>
    <p:sldId id="304" r:id="rId9"/>
    <p:sldId id="300" r:id="rId10"/>
    <p:sldId id="303" r:id="rId11"/>
    <p:sldId id="286" r:id="rId12"/>
    <p:sldId id="291" r:id="rId13"/>
    <p:sldId id="292" r:id="rId14"/>
    <p:sldId id="296" r:id="rId15"/>
    <p:sldId id="272" r:id="rId16"/>
    <p:sldId id="288" r:id="rId17"/>
    <p:sldId id="310" r:id="rId18"/>
    <p:sldId id="275" r:id="rId19"/>
    <p:sldId id="289" r:id="rId20"/>
    <p:sldId id="281" r:id="rId21"/>
    <p:sldId id="299" r:id="rId22"/>
    <p:sldId id="301" r:id="rId23"/>
    <p:sldId id="293" r:id="rId24"/>
    <p:sldId id="29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79284" autoAdjust="0"/>
  </p:normalViewPr>
  <p:slideViewPr>
    <p:cSldViewPr snapToGrid="0">
      <p:cViewPr varScale="1">
        <p:scale>
          <a:sx n="56" d="100"/>
          <a:sy n="56" d="100"/>
        </p:scale>
        <p:origin x="972" y="9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audia\Desktop\MercuryBainsCatalogu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laudia\Desktop\MercuryBainsCatalogu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audia\Desktop\MercuryBainsCatalogu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[MercuryBainsCatalogue.xlsx]Tabelle3!PivotTable5</c:name>
    <c:fmtId val="3"/>
  </c:pivotSource>
  <c:chart>
    <c:title>
      <c:tx>
        <c:rich>
          <a:bodyPr rot="0" spcFirstLastPara="1" vertOverflow="ellipsis" vert="horz" wrap="square" anchor="ctr" anchorCtr="1"/>
          <a:lstStyle/>
          <a:p>
            <a:pPr>
              <a:defRPr sz="2000" b="0" i="0" u="none" strike="noStrike" kern="1200" cap="none" spc="0" normalizeH="0" baseline="0">
                <a:solidFill>
                  <a:schemeClr val="dk1">
                    <a:lumMod val="50000"/>
                    <a:lumOff val="50000"/>
                  </a:schemeClr>
                </a:solidFill>
                <a:latin typeface="+mj-lt"/>
                <a:ea typeface="+mj-ea"/>
                <a:cs typeface="+mj-cs"/>
              </a:defRPr>
            </a:pPr>
            <a:r>
              <a:rPr lang="en-GB" sz="2000" b="0"/>
              <a:t>Basin population on Mercury</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158740001093404"/>
          <c:y val="0.22061817034202533"/>
          <c:w val="0.85933879356841836"/>
          <c:h val="0.63555919365655444"/>
        </c:manualLayout>
      </c:layout>
      <c:barChart>
        <c:barDir val="col"/>
        <c:grouping val="clustered"/>
        <c:varyColors val="0"/>
        <c:ser>
          <c:idx val="0"/>
          <c:order val="0"/>
          <c:tx>
            <c:strRef>
              <c:f>Tabelle3!$B$3</c:f>
              <c:strCache>
                <c:ptCount val="1"/>
                <c:pt idx="0">
                  <c:v>Ergebnis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Tabelle3!$A$4:$A$8</c:f>
              <c:strCache>
                <c:ptCount val="5"/>
                <c:pt idx="0">
                  <c:v>centr_peak</c:v>
                </c:pt>
                <c:pt idx="1">
                  <c:v>com</c:v>
                </c:pt>
                <c:pt idx="2">
                  <c:v>mod</c:v>
                </c:pt>
                <c:pt idx="3">
                  <c:v>multiring</c:v>
                </c:pt>
                <c:pt idx="4">
                  <c:v>peakr</c:v>
                </c:pt>
              </c:strCache>
            </c:strRef>
          </c:cat>
          <c:val>
            <c:numRef>
              <c:f>Tabelle3!$B$4:$B$8</c:f>
              <c:numCache>
                <c:formatCode>General</c:formatCode>
                <c:ptCount val="5"/>
                <c:pt idx="0">
                  <c:v>23</c:v>
                </c:pt>
                <c:pt idx="1">
                  <c:v>16</c:v>
                </c:pt>
                <c:pt idx="2">
                  <c:v>188</c:v>
                </c:pt>
                <c:pt idx="3">
                  <c:v>6</c:v>
                </c:pt>
                <c:pt idx="4">
                  <c:v>86</c:v>
                </c:pt>
              </c:numCache>
            </c:numRef>
          </c:val>
          <c:extLst>
            <c:ext xmlns:c16="http://schemas.microsoft.com/office/drawing/2014/chart" uri="{C3380CC4-5D6E-409C-BE32-E72D297353CC}">
              <c16:uniqueId val="{00000000-FBFA-4C5B-86CE-DF89158BEEE2}"/>
            </c:ext>
          </c:extLst>
        </c:ser>
        <c:dLbls>
          <c:dLblPos val="inEnd"/>
          <c:showLegendKey val="0"/>
          <c:showVal val="1"/>
          <c:showCatName val="0"/>
          <c:showSerName val="0"/>
          <c:showPercent val="0"/>
          <c:showBubbleSize val="0"/>
        </c:dLbls>
        <c:gapWidth val="267"/>
        <c:overlap val="-43"/>
        <c:axId val="509695568"/>
        <c:axId val="509697208"/>
      </c:barChart>
      <c:catAx>
        <c:axId val="50969556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509697208"/>
        <c:crosses val="autoZero"/>
        <c:auto val="1"/>
        <c:lblAlgn val="ctr"/>
        <c:lblOffset val="100"/>
        <c:noMultiLvlLbl val="0"/>
      </c:catAx>
      <c:valAx>
        <c:axId val="5096972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50969556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tx1"/>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[MercuryBainsCatalogue.xlsx]Tabelle5!PivotTable19</c:name>
    <c:fmtId val="3"/>
  </c:pivotSource>
  <c:chart>
    <c:title>
      <c:tx>
        <c:rich>
          <a:bodyPr rot="0" spcFirstLastPara="1" vertOverflow="ellipsis" vert="horz" wrap="square" anchor="ctr" anchorCtr="1"/>
          <a:lstStyle/>
          <a:p>
            <a:pPr>
              <a:defRPr sz="2000" b="0" i="0" u="none" strike="noStrike" kern="1200" cap="none" spc="0" normalizeH="0" baseline="0">
                <a:solidFill>
                  <a:schemeClr val="dk1">
                    <a:lumMod val="50000"/>
                    <a:lumOff val="50000"/>
                  </a:schemeClr>
                </a:solidFill>
                <a:latin typeface="+mj-lt"/>
                <a:ea typeface="+mj-ea"/>
                <a:cs typeface="+mj-cs"/>
              </a:defRPr>
            </a:pPr>
            <a:r>
              <a:rPr lang="en-GB" sz="2000" b="0" dirty="0"/>
              <a:t>Basins Bouguer Anomaly</a:t>
            </a:r>
          </a:p>
        </c:rich>
      </c:tx>
      <c:layout>
        <c:manualLayout>
          <c:xMode val="edge"/>
          <c:yMode val="edge"/>
          <c:x val="0.23821216315641655"/>
          <c:y val="0.85321227400477406"/>
        </c:manualLayout>
      </c:layout>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702537182852144"/>
          <c:y val="4.2083333333333355E-2"/>
          <c:w val="0.89019685039370078"/>
          <c:h val="0.72088764946048411"/>
        </c:manualLayout>
      </c:layout>
      <c:barChart>
        <c:barDir val="col"/>
        <c:grouping val="clustered"/>
        <c:varyColors val="0"/>
        <c:ser>
          <c:idx val="0"/>
          <c:order val="0"/>
          <c:tx>
            <c:strRef>
              <c:f>Tabelle5!$B$3</c:f>
              <c:strCache>
                <c:ptCount val="1"/>
                <c:pt idx="0">
                  <c:v>Ergebnis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Tabelle5!$A$4:$A$7</c:f>
              <c:strCache>
                <c:ptCount val="4"/>
                <c:pt idx="0">
                  <c:v>bullseye</c:v>
                </c:pt>
                <c:pt idx="1">
                  <c:v>ND</c:v>
                </c:pt>
                <c:pt idx="2">
                  <c:v>neg</c:v>
                </c:pt>
                <c:pt idx="3">
                  <c:v>pos</c:v>
                </c:pt>
              </c:strCache>
            </c:strRef>
          </c:cat>
          <c:val>
            <c:numRef>
              <c:f>Tabelle5!$B$4:$B$7</c:f>
              <c:numCache>
                <c:formatCode>General</c:formatCode>
                <c:ptCount val="4"/>
                <c:pt idx="0">
                  <c:v>84</c:v>
                </c:pt>
                <c:pt idx="1">
                  <c:v>9</c:v>
                </c:pt>
                <c:pt idx="2">
                  <c:v>93</c:v>
                </c:pt>
                <c:pt idx="3">
                  <c:v>133</c:v>
                </c:pt>
              </c:numCache>
            </c:numRef>
          </c:val>
          <c:extLst>
            <c:ext xmlns:c16="http://schemas.microsoft.com/office/drawing/2014/chart" uri="{C3380CC4-5D6E-409C-BE32-E72D297353CC}">
              <c16:uniqueId val="{00000000-D220-4C43-86CC-8F30778BD3D5}"/>
            </c:ext>
          </c:extLst>
        </c:ser>
        <c:dLbls>
          <c:dLblPos val="outEnd"/>
          <c:showLegendKey val="0"/>
          <c:showVal val="1"/>
          <c:showCatName val="0"/>
          <c:showSerName val="0"/>
          <c:showPercent val="0"/>
          <c:showBubbleSize val="0"/>
        </c:dLbls>
        <c:gapWidth val="267"/>
        <c:overlap val="-43"/>
        <c:axId val="509440952"/>
        <c:axId val="509438984"/>
      </c:barChart>
      <c:catAx>
        <c:axId val="5094409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509438984"/>
        <c:crosses val="autoZero"/>
        <c:auto val="1"/>
        <c:lblAlgn val="ctr"/>
        <c:lblOffset val="100"/>
        <c:noMultiLvlLbl val="0"/>
      </c:catAx>
      <c:valAx>
        <c:axId val="50943898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50944095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[MercuryBainsCatalogue.xlsx]Tabelle3!PivotTable5</c:name>
    <c:fmtId val="-1"/>
  </c:pivotSource>
  <c:chart>
    <c:title>
      <c:tx>
        <c:rich>
          <a:bodyPr rot="0" spcFirstLastPara="1" vertOverflow="ellipsis" vert="horz" wrap="square" anchor="ctr" anchorCtr="1"/>
          <a:lstStyle/>
          <a:p>
            <a:pPr>
              <a:defRPr sz="2000" b="0" i="0" u="none" strike="noStrike" kern="1200" cap="none" spc="0" normalizeH="0" baseline="0">
                <a:solidFill>
                  <a:schemeClr val="dk1">
                    <a:lumMod val="50000"/>
                    <a:lumOff val="50000"/>
                  </a:schemeClr>
                </a:solidFill>
                <a:latin typeface="+mj-lt"/>
                <a:ea typeface="+mj-ea"/>
                <a:cs typeface="+mj-cs"/>
              </a:defRPr>
            </a:pPr>
            <a:r>
              <a:rPr lang="en-GB" sz="2000" b="0"/>
              <a:t>Basin population on Mercury</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158740001093404"/>
          <c:y val="0.22061817034202533"/>
          <c:w val="0.85933879356841836"/>
          <c:h val="0.63555919365655444"/>
        </c:manualLayout>
      </c:layout>
      <c:barChart>
        <c:barDir val="col"/>
        <c:grouping val="clustered"/>
        <c:varyColors val="0"/>
        <c:ser>
          <c:idx val="0"/>
          <c:order val="0"/>
          <c:tx>
            <c:strRef>
              <c:f>Tabelle3!$B$3</c:f>
              <c:strCache>
                <c:ptCount val="1"/>
                <c:pt idx="0">
                  <c:v>Ergebnis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Tabelle3!$A$4:$A$8</c:f>
              <c:strCache>
                <c:ptCount val="5"/>
                <c:pt idx="0">
                  <c:v>centr_peak</c:v>
                </c:pt>
                <c:pt idx="1">
                  <c:v>com</c:v>
                </c:pt>
                <c:pt idx="2">
                  <c:v>mod</c:v>
                </c:pt>
                <c:pt idx="3">
                  <c:v>multiring</c:v>
                </c:pt>
                <c:pt idx="4">
                  <c:v>peakr</c:v>
                </c:pt>
              </c:strCache>
            </c:strRef>
          </c:cat>
          <c:val>
            <c:numRef>
              <c:f>Tabelle3!$B$4:$B$8</c:f>
              <c:numCache>
                <c:formatCode>General</c:formatCode>
                <c:ptCount val="5"/>
                <c:pt idx="0">
                  <c:v>23</c:v>
                </c:pt>
                <c:pt idx="1">
                  <c:v>16</c:v>
                </c:pt>
                <c:pt idx="2">
                  <c:v>188</c:v>
                </c:pt>
                <c:pt idx="3">
                  <c:v>6</c:v>
                </c:pt>
                <c:pt idx="4">
                  <c:v>86</c:v>
                </c:pt>
              </c:numCache>
            </c:numRef>
          </c:val>
          <c:extLst>
            <c:ext xmlns:c16="http://schemas.microsoft.com/office/drawing/2014/chart" uri="{C3380CC4-5D6E-409C-BE32-E72D297353CC}">
              <c16:uniqueId val="{00000000-59EF-4831-82BF-12C9AF2F579E}"/>
            </c:ext>
          </c:extLst>
        </c:ser>
        <c:dLbls>
          <c:dLblPos val="inEnd"/>
          <c:showLegendKey val="0"/>
          <c:showVal val="1"/>
          <c:showCatName val="0"/>
          <c:showSerName val="0"/>
          <c:showPercent val="0"/>
          <c:showBubbleSize val="0"/>
        </c:dLbls>
        <c:gapWidth val="267"/>
        <c:overlap val="-43"/>
        <c:axId val="509695568"/>
        <c:axId val="509697208"/>
      </c:barChart>
      <c:catAx>
        <c:axId val="50969556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509697208"/>
        <c:crosses val="autoZero"/>
        <c:auto val="1"/>
        <c:lblAlgn val="ctr"/>
        <c:lblOffset val="100"/>
        <c:noMultiLvlLbl val="0"/>
      </c:catAx>
      <c:valAx>
        <c:axId val="5096972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50969556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tx1"/>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4D93E-69C8-44D5-87AC-9AEABF247141}" type="datetimeFigureOut">
              <a:rPr lang="en-US" smtClean="0"/>
              <a:t>4/24/2023</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B62D3-1B15-4F8C-AF99-21247CB89704}" type="slidenum">
              <a:rPr lang="en-US" smtClean="0"/>
              <a:t>‹Nr.›</a:t>
            </a:fld>
            <a:endParaRPr lang="en-US"/>
          </a:p>
        </p:txBody>
      </p:sp>
    </p:spTree>
    <p:extLst>
      <p:ext uri="{BB962C8B-B14F-4D97-AF65-F5344CB8AC3E}">
        <p14:creationId xmlns:p14="http://schemas.microsoft.com/office/powerpoint/2010/main" val="31303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chemeClr val="bg1"/>
                </a:solidFill>
              </a:rPr>
              <a:t>Mercury‘s surface is characterized by well-preserved impact structures, that represent important records of the “Late Heavy Bombardment”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 Yet the formation and evolution processes are not fully understood .This uncertainty has been partially caused by the lack of understanding towards the surface and subsurface processes. </a:t>
            </a:r>
          </a:p>
          <a:p>
            <a:endParaRPr lang="de-DE" dirty="0"/>
          </a:p>
        </p:txBody>
      </p:sp>
      <p:sp>
        <p:nvSpPr>
          <p:cNvPr id="4" name="Foliennummernplatzhalter 3"/>
          <p:cNvSpPr>
            <a:spLocks noGrp="1"/>
          </p:cNvSpPr>
          <p:nvPr>
            <p:ph type="sldNum" sz="quarter" idx="5"/>
          </p:nvPr>
        </p:nvSpPr>
        <p:spPr/>
        <p:txBody>
          <a:bodyPr/>
          <a:lstStyle/>
          <a:p>
            <a:fld id="{368B62D3-1B15-4F8C-AF99-21247CB89704}" type="slidenum">
              <a:rPr lang="en-US" smtClean="0"/>
              <a:t>1</a:t>
            </a:fld>
            <a:endParaRPr lang="en-US"/>
          </a:p>
        </p:txBody>
      </p:sp>
    </p:spTree>
    <p:extLst>
      <p:ext uri="{BB962C8B-B14F-4D97-AF65-F5344CB8AC3E}">
        <p14:creationId xmlns:p14="http://schemas.microsoft.com/office/powerpoint/2010/main" val="5021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We compared our mapped basins to previous work (</a:t>
            </a:r>
            <a:r>
              <a:rPr lang="en-GB" sz="1800" dirty="0" err="1">
                <a:effectLst/>
                <a:latin typeface="Calibri" panose="020F0502020204030204" pitchFamily="34" charset="0"/>
                <a:ea typeface="Calibri" panose="020F0502020204030204" pitchFamily="34" charset="0"/>
              </a:rPr>
              <a:t>Fassett</a:t>
            </a:r>
            <a:r>
              <a:rPr lang="en-GB" sz="1800" dirty="0">
                <a:effectLst/>
                <a:latin typeface="Calibri" panose="020F0502020204030204" pitchFamily="34" charset="0"/>
                <a:ea typeface="Calibri" panose="020F0502020204030204" pitchFamily="34" charset="0"/>
              </a:rPr>
              <a:t> et al., 2012; Orgel et al., 2018) and re-examined the identified basins. We were able to verify 13 of the probable and tentative basins and improved the accuracy. </a:t>
            </a:r>
            <a:endParaRPr lang="en-US" sz="1800" dirty="0">
              <a:effectLst/>
              <a:latin typeface="Arial" panose="020B0604020202020204" pitchFamily="34" charset="0"/>
              <a:ea typeface="SimSun" panose="02010600030101010101" pitchFamily="2" charset="-122"/>
            </a:endParaRPr>
          </a:p>
          <a:p>
            <a:pPr algn="just"/>
            <a:r>
              <a:rPr lang="en-GB" sz="1800" dirty="0">
                <a:solidFill>
                  <a:srgbClr val="FF0000"/>
                </a:solidFill>
                <a:effectLst/>
                <a:latin typeface="Calibri" panose="020F0502020204030204" pitchFamily="34" charset="0"/>
                <a:ea typeface="Calibri" panose="020F0502020204030204" pitchFamily="34" charset="0"/>
              </a:rPr>
              <a:t>Example of tentative basin </a:t>
            </a:r>
            <a:r>
              <a:rPr lang="en-GB" sz="1800" dirty="0" err="1">
                <a:effectLst/>
                <a:latin typeface="Calibri" panose="020F0502020204030204" pitchFamily="34" charset="0"/>
                <a:ea typeface="Calibri" panose="020F0502020204030204" pitchFamily="34" charset="0"/>
              </a:rPr>
              <a:t>Basin</a:t>
            </a:r>
            <a:r>
              <a:rPr lang="en-GB" sz="1800" dirty="0">
                <a:effectLst/>
                <a:latin typeface="Calibri" panose="020F0502020204030204" pitchFamily="34" charset="0"/>
                <a:ea typeface="Calibri" panose="020F0502020204030204" pitchFamily="34" charset="0"/>
              </a:rPr>
              <a:t> ID433, is a special basin candidate, that was already suggested by previous studies (</a:t>
            </a:r>
            <a:r>
              <a:rPr lang="en-GB" sz="1800" dirty="0" err="1">
                <a:effectLst/>
                <a:latin typeface="Calibri" panose="020F0502020204030204" pitchFamily="34" charset="0"/>
                <a:ea typeface="Calibri" panose="020F0502020204030204" pitchFamily="34" charset="0"/>
              </a:rPr>
              <a:t>Fassett</a:t>
            </a:r>
            <a:r>
              <a:rPr lang="en-GB" sz="1800" dirty="0">
                <a:effectLst/>
                <a:latin typeface="Calibri" panose="020F0502020204030204" pitchFamily="34" charset="0"/>
                <a:ea typeface="Calibri" panose="020F0502020204030204" pitchFamily="34" charset="0"/>
              </a:rPr>
              <a:t> et al., 2017; Orgel et al., 2018). It is localized in the southern hemisphere very close to the south pole. Complete DTM data is not available yet. However, a corresponding depression was recognized in the available quadrangles and in the MLA topography data as well as a strong Bouguer anomaly. Since the circular structure measures ~2080km in diameter, it would imply that Mercury was hit by a very big impactor in its early history, creating such structures. With respect to other impact structures, this basin would represent Mercury’s larges impact, overtrumping </a:t>
            </a:r>
            <a:r>
              <a:rPr lang="en-GB" sz="1800" dirty="0" err="1">
                <a:effectLst/>
                <a:latin typeface="Calibri" panose="020F0502020204030204" pitchFamily="34" charset="0"/>
                <a:ea typeface="Calibri" panose="020F0502020204030204" pitchFamily="34" charset="0"/>
              </a:rPr>
              <a:t>Caloris</a:t>
            </a:r>
            <a:r>
              <a:rPr lang="en-GB" sz="1800" dirty="0">
                <a:effectLst/>
                <a:latin typeface="Calibri" panose="020F0502020204030204" pitchFamily="34" charset="0"/>
                <a:ea typeface="Calibri" panose="020F0502020204030204" pitchFamily="34" charset="0"/>
              </a:rPr>
              <a:t>. </a:t>
            </a:r>
          </a:p>
          <a:p>
            <a:pPr algn="just"/>
            <a:endParaRPr lang="en-GB" sz="1800" dirty="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10</a:t>
            </a:fld>
            <a:endParaRPr lang="en-US"/>
          </a:p>
        </p:txBody>
      </p:sp>
    </p:spTree>
    <p:extLst>
      <p:ext uri="{BB962C8B-B14F-4D97-AF65-F5344CB8AC3E}">
        <p14:creationId xmlns:p14="http://schemas.microsoft.com/office/powerpoint/2010/main" val="2859018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formation of impact basins is strongly affected by diameter, velocity, impact angle and material of the impactor as well as composition, porosity and temperature properties of the target.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SimSun" panose="02010600030101010101" pitchFamily="2" charset="-122"/>
              </a:rPr>
              <a:t>Large amount highly modified basins, partially or fully fill in parts on floor or complete basin floor (no structures visible)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 Most of these filled basins are abundant on the norther hemisphere, where smooth plains are mostly present. </a:t>
            </a:r>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11</a:t>
            </a:fld>
            <a:endParaRPr lang="en-US"/>
          </a:p>
        </p:txBody>
      </p:sp>
    </p:spTree>
    <p:extLst>
      <p:ext uri="{BB962C8B-B14F-4D97-AF65-F5344CB8AC3E}">
        <p14:creationId xmlns:p14="http://schemas.microsoft.com/office/powerpoint/2010/main" val="124706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1. And some basins display smooth filling in basin floor, probably caused by impact melt during the impact itself.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2. Volcanism is a dominated process that occurred on Mercury displayed by flood lavas and was already observed by several studies . Flood volcanism is the major driving force for regional infilling of topographic depressions, e.g. basin floors resulting in modification of the basin interiors, changing basin morphological characteristics</a:t>
            </a:r>
            <a:endParaRPr lang="en-US" sz="18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3. younger impacts causing ejecta displacement in the basin floor, covering portions of rim and the surroundings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 as noticed nearly not possible to classify these basins according to type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Assumed to be at </a:t>
            </a:r>
            <a:r>
              <a:rPr lang="en-GB" sz="1800" dirty="0" err="1">
                <a:effectLst/>
                <a:latin typeface="Calibri" panose="020F0502020204030204" pitchFamily="34" charset="0"/>
                <a:ea typeface="Calibri" panose="020F0502020204030204" pitchFamily="34" charset="0"/>
              </a:rPr>
              <a:t>elast</a:t>
            </a:r>
            <a:r>
              <a:rPr lang="en-GB" sz="1800" dirty="0">
                <a:effectLst/>
                <a:latin typeface="Calibri" panose="020F0502020204030204" pitchFamily="34" charset="0"/>
                <a:ea typeface="Calibri" panose="020F0502020204030204" pitchFamily="34" charset="0"/>
              </a:rPr>
              <a:t> central peak /peak ring according to diameter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 </a:t>
            </a:r>
            <a:r>
              <a:rPr lang="en-US" sz="1800" dirty="0">
                <a:effectLst/>
                <a:latin typeface="Arial" panose="020B0604020202020204" pitchFamily="34" charset="0"/>
                <a:ea typeface="SimSun" panose="02010600030101010101" pitchFamily="2" charset="-122"/>
              </a:rPr>
              <a:t>Large amount highly modified basins, partially or fully fill in parts on floor or complete basin floor (no structures visible)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 Most of these filled basins are abundant on the norther hemisphere, where smooth plains are mostly present. </a:t>
            </a:r>
            <a:endParaRPr lang="en-US" sz="18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SimSun" panose="02010600030101010101" pitchFamily="2" charset="-122"/>
              </a:rPr>
              <a:t>sins(majority of </a:t>
            </a:r>
            <a:r>
              <a:rPr lang="en-US" sz="1800" dirty="0" err="1">
                <a:effectLst/>
                <a:latin typeface="Arial" panose="020B0604020202020204" pitchFamily="34" charset="0"/>
                <a:ea typeface="SimSun" panose="02010600030101010101" pitchFamily="2" charset="-122"/>
              </a:rPr>
              <a:t>mlarger</a:t>
            </a:r>
            <a:r>
              <a:rPr lang="en-US" sz="1800" dirty="0">
                <a:effectLst/>
                <a:latin typeface="Arial" panose="020B0604020202020204" pitchFamily="34" charset="0"/>
                <a:ea typeface="SimSun" panose="02010600030101010101" pitchFamily="2" charset="-122"/>
              </a:rPr>
              <a:t> basins)  lot of post impact modification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12</a:t>
            </a:fld>
            <a:endParaRPr lang="en-US"/>
          </a:p>
        </p:txBody>
      </p:sp>
    </p:spTree>
    <p:extLst>
      <p:ext uri="{BB962C8B-B14F-4D97-AF65-F5344CB8AC3E}">
        <p14:creationId xmlns:p14="http://schemas.microsoft.com/office/powerpoint/2010/main" val="6504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Arial" panose="020B0604020202020204" pitchFamily="34" charset="0"/>
                <a:ea typeface="SimSun" panose="02010600030101010101" pitchFamily="2" charset="-122"/>
              </a:rPr>
              <a:t>Meaurements</a:t>
            </a:r>
            <a:r>
              <a:rPr lang="en-US" sz="1800" dirty="0">
                <a:effectLst/>
                <a:latin typeface="Arial" panose="020B0604020202020204" pitchFamily="34" charset="0"/>
                <a:ea typeface="SimSun" panose="02010600030101010101" pitchFamily="2" charset="-122"/>
              </a:rPr>
              <a:t> of depth for each basin even though flooded some </a:t>
            </a:r>
            <a:r>
              <a:rPr lang="en-US" sz="1800" dirty="0" err="1">
                <a:effectLst/>
                <a:latin typeface="Arial" panose="020B0604020202020204" pitchFamily="34" charset="0"/>
                <a:ea typeface="SimSun" panose="02010600030101010101" pitchFamily="2" charset="-122"/>
              </a:rPr>
              <a:t>slighty</a:t>
            </a:r>
            <a:r>
              <a:rPr lang="en-US" sz="1800" dirty="0">
                <a:effectLst/>
                <a:latin typeface="Arial" panose="020B0604020202020204" pitchFamily="34" charset="0"/>
                <a:ea typeface="SimSun" panose="02010600030101010101" pitchFamily="2" charset="-122"/>
              </a:rPr>
              <a:t> elevated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 It is suggested that some of the basins which were classified as complex indeed possess an even more complex morphology for example a central peak or even a peak 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SimSun" panose="02010600030101010101" pitchFamily="2" charset="-122"/>
              </a:rPr>
              <a:t>However, post impact cratering is  mostly visible, </a:t>
            </a:r>
            <a:r>
              <a:rPr lang="en-US" sz="1800" dirty="0" err="1">
                <a:effectLst/>
                <a:latin typeface="Arial" panose="020B0604020202020204" pitchFamily="34" charset="0"/>
                <a:ea typeface="SimSun" panose="02010600030101010101" pitchFamily="2" charset="-122"/>
              </a:rPr>
              <a:t>youguer</a:t>
            </a:r>
            <a:r>
              <a:rPr lang="en-US" sz="1800" dirty="0">
                <a:effectLst/>
                <a:latin typeface="Arial" panose="020B0604020202020204" pitchFamily="34" charset="0"/>
                <a:ea typeface="SimSun" panose="02010600030101010101" pitchFamily="2" charset="-122"/>
              </a:rPr>
              <a:t> craters formed after </a:t>
            </a:r>
            <a:r>
              <a:rPr lang="en-US" sz="1800" dirty="0" err="1">
                <a:effectLst/>
                <a:latin typeface="Arial" panose="020B0604020202020204" pitchFamily="34" charset="0"/>
                <a:ea typeface="SimSun" panose="02010600030101010101" pitchFamily="2" charset="-122"/>
              </a:rPr>
              <a:t>bains</a:t>
            </a:r>
            <a:r>
              <a:rPr lang="en-US" sz="1800" dirty="0">
                <a:effectLst/>
                <a:latin typeface="Arial" panose="020B0604020202020204" pitchFamily="34" charset="0"/>
                <a:ea typeface="SimSun" panose="02010600030101010101" pitchFamily="2" charset="-122"/>
              </a:rPr>
              <a:t> was generated, makes difficult to measure therefore depth average value but </a:t>
            </a:r>
            <a:r>
              <a:rPr lang="en-US" sz="1800" dirty="0" err="1">
                <a:effectLst/>
                <a:latin typeface="Arial" panose="020B0604020202020204" pitchFamily="34" charset="0"/>
                <a:ea typeface="SimSun" panose="02010600030101010101" pitchFamily="2" charset="-122"/>
              </a:rPr>
              <a:t>porves</a:t>
            </a:r>
            <a:r>
              <a:rPr lang="en-US" sz="1800" dirty="0">
                <a:effectLst/>
                <a:latin typeface="Arial" panose="020B0604020202020204" pitchFamily="34" charset="0"/>
                <a:ea typeface="SimSun" panose="02010600030101010101" pitchFamily="2" charset="-122"/>
              </a:rPr>
              <a:t> that basins underwent surface modification</a:t>
            </a:r>
          </a:p>
        </p:txBody>
      </p:sp>
      <p:sp>
        <p:nvSpPr>
          <p:cNvPr id="4" name="Foliennummernplatzhalter 3"/>
          <p:cNvSpPr>
            <a:spLocks noGrp="1"/>
          </p:cNvSpPr>
          <p:nvPr>
            <p:ph type="sldNum" sz="quarter" idx="5"/>
          </p:nvPr>
        </p:nvSpPr>
        <p:spPr/>
        <p:txBody>
          <a:bodyPr/>
          <a:lstStyle/>
          <a:p>
            <a:fld id="{368B62D3-1B15-4F8C-AF99-21247CB89704}" type="slidenum">
              <a:rPr lang="en-US" smtClean="0"/>
              <a:t>13</a:t>
            </a:fld>
            <a:endParaRPr lang="en-US"/>
          </a:p>
        </p:txBody>
      </p:sp>
    </p:spTree>
    <p:extLst>
      <p:ext uri="{BB962C8B-B14F-4D97-AF65-F5344CB8AC3E}">
        <p14:creationId xmlns:p14="http://schemas.microsoft.com/office/powerpoint/2010/main" val="426148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Morphometrical measurements, such as depth-to-diameter ratios, are one commonly used technique to investigate the evolution of basin morphology with increasing diameter ranges. Smaller basins use to show a higher ratio. They are characterized having small diameters but deep interiors, which is also mostly common for recently formed basins. In contrast, larger basins display shallower interiors, due to modification processes, resulting in smaller values in the depth to diameter ratio. </a:t>
            </a:r>
            <a:r>
              <a:rPr lang="en-GB" sz="1800" dirty="0">
                <a:effectLst/>
                <a:latin typeface="Calibri" panose="020F0502020204030204" pitchFamily="34" charset="0"/>
                <a:ea typeface="Calibri" panose="020F0502020204030204" pitchFamily="34" charset="0"/>
              </a:rPr>
              <a:t>It proves that the modification process is proceeded in larger basins. This may imply that basins with lower depth- to-diameter ratio have to be much older compared to ones with higher ratio</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14</a:t>
            </a:fld>
            <a:endParaRPr lang="en-US"/>
          </a:p>
        </p:txBody>
      </p:sp>
    </p:spTree>
    <p:extLst>
      <p:ext uri="{BB962C8B-B14F-4D97-AF65-F5344CB8AC3E}">
        <p14:creationId xmlns:p14="http://schemas.microsoft.com/office/powerpoint/2010/main" val="384680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 </a:t>
            </a:r>
            <a:r>
              <a:rPr lang="de-DE" dirty="0" err="1"/>
              <a:t>calculated</a:t>
            </a:r>
            <a:r>
              <a:rPr lang="de-DE" dirty="0"/>
              <a:t> </a:t>
            </a:r>
            <a:r>
              <a:rPr lang="de-DE" dirty="0" err="1"/>
              <a:t>using</a:t>
            </a:r>
            <a:r>
              <a:rPr lang="de-DE" dirty="0"/>
              <a:t> </a:t>
            </a:r>
            <a:r>
              <a:rPr lang="de-DE" dirty="0" err="1"/>
              <a:t>gravity</a:t>
            </a:r>
            <a:r>
              <a:rPr lang="de-DE" dirty="0"/>
              <a:t> </a:t>
            </a:r>
            <a:r>
              <a:rPr lang="de-DE" dirty="0" err="1"/>
              <a:t>signal</a:t>
            </a:r>
            <a:r>
              <a:rPr lang="de-DE" dirty="0"/>
              <a:t> </a:t>
            </a:r>
            <a:r>
              <a:rPr lang="de-DE" dirty="0" err="1"/>
              <a:t>corrected</a:t>
            </a:r>
            <a:r>
              <a:rPr lang="de-DE" dirty="0"/>
              <a:t> </a:t>
            </a:r>
            <a:r>
              <a:rPr lang="de-DE" dirty="0" err="1"/>
              <a:t>for</a:t>
            </a:r>
            <a:r>
              <a:rPr lang="de-DE" dirty="0"/>
              <a:t> </a:t>
            </a:r>
            <a:r>
              <a:rPr lang="de-DE" dirty="0" err="1"/>
              <a:t>heigth</a:t>
            </a:r>
            <a:r>
              <a:rPr lang="de-DE" dirty="0"/>
              <a:t> </a:t>
            </a:r>
            <a:r>
              <a:rPr lang="de-DE" dirty="0" err="1"/>
              <a:t>where</a:t>
            </a:r>
            <a:r>
              <a:rPr lang="de-DE" dirty="0"/>
              <a:t> </a:t>
            </a:r>
            <a:r>
              <a:rPr lang="de-DE" dirty="0" err="1"/>
              <a:t>it</a:t>
            </a:r>
            <a:r>
              <a:rPr lang="de-DE" dirty="0"/>
              <a:t> was </a:t>
            </a:r>
            <a:r>
              <a:rPr lang="de-DE" dirty="0" err="1"/>
              <a:t>measured</a:t>
            </a:r>
            <a:r>
              <a:rPr lang="de-DE" dirty="0"/>
              <a:t> and </a:t>
            </a:r>
            <a:r>
              <a:rPr lang="de-DE" dirty="0" err="1"/>
              <a:t>terrain</a:t>
            </a:r>
            <a:r>
              <a:rPr lang="de-DE" dirty="0"/>
              <a:t> </a:t>
            </a:r>
            <a:r>
              <a:rPr lang="de-DE" dirty="0" err="1"/>
              <a:t>signal</a:t>
            </a:r>
            <a:r>
              <a:rPr lang="de-DE" dirty="0"/>
              <a:t> = </a:t>
            </a:r>
            <a:r>
              <a:rPr lang="de-DE" dirty="0" err="1"/>
              <a:t>only</a:t>
            </a:r>
            <a:r>
              <a:rPr lang="de-DE" dirty="0"/>
              <a:t> </a:t>
            </a:r>
            <a:r>
              <a:rPr lang="de-DE" dirty="0" err="1"/>
              <a:t>anomay</a:t>
            </a:r>
            <a:r>
              <a:rPr lang="de-DE" dirty="0"/>
              <a:t> </a:t>
            </a:r>
            <a:r>
              <a:rPr lang="de-DE" dirty="0" err="1"/>
              <a:t>that</a:t>
            </a:r>
            <a:r>
              <a:rPr lang="de-DE" dirty="0"/>
              <a:t> </a:t>
            </a:r>
            <a:r>
              <a:rPr lang="de-DE" dirty="0" err="1"/>
              <a:t>comes</a:t>
            </a:r>
            <a:r>
              <a:rPr lang="de-DE" dirty="0"/>
              <a:t> </a:t>
            </a:r>
            <a:r>
              <a:rPr lang="de-DE" dirty="0" err="1"/>
              <a:t>from</a:t>
            </a:r>
            <a:r>
              <a:rPr lang="de-DE" dirty="0"/>
              <a:t> </a:t>
            </a:r>
            <a:r>
              <a:rPr lang="de-DE" dirty="0" err="1"/>
              <a:t>subsurface</a:t>
            </a:r>
            <a:endParaRPr lang="de-DE" dirty="0"/>
          </a:p>
          <a:p>
            <a:r>
              <a:rPr lang="de-DE" dirty="0"/>
              <a:t>See </a:t>
            </a:r>
            <a:r>
              <a:rPr lang="de-DE" dirty="0" err="1"/>
              <a:t>topographic</a:t>
            </a:r>
            <a:r>
              <a:rPr lang="de-DE" dirty="0"/>
              <a:t> </a:t>
            </a:r>
            <a:r>
              <a:rPr lang="de-DE" dirty="0" err="1"/>
              <a:t>surface</a:t>
            </a:r>
            <a:r>
              <a:rPr lang="de-DE" dirty="0"/>
              <a:t> </a:t>
            </a:r>
            <a:r>
              <a:rPr lang="de-DE" dirty="0" err="1"/>
              <a:t>features</a:t>
            </a:r>
            <a:r>
              <a:rPr lang="de-DE" dirty="0"/>
              <a:t> </a:t>
            </a:r>
            <a:r>
              <a:rPr lang="de-DE" dirty="0" err="1"/>
              <a:t>that</a:t>
            </a:r>
            <a:r>
              <a:rPr lang="de-DE" dirty="0"/>
              <a:t> </a:t>
            </a:r>
            <a:r>
              <a:rPr lang="de-DE" dirty="0" err="1"/>
              <a:t>are</a:t>
            </a:r>
            <a:r>
              <a:rPr lang="de-DE" dirty="0"/>
              <a:t> </a:t>
            </a:r>
            <a:r>
              <a:rPr lang="de-DE" dirty="0" err="1"/>
              <a:t>corresponding</a:t>
            </a:r>
            <a:r>
              <a:rPr lang="de-DE" dirty="0"/>
              <a:t> to </a:t>
            </a:r>
            <a:r>
              <a:rPr lang="de-DE" dirty="0" err="1"/>
              <a:t>gravity</a:t>
            </a:r>
            <a:r>
              <a:rPr lang="de-DE" dirty="0"/>
              <a:t> </a:t>
            </a:r>
            <a:r>
              <a:rPr lang="de-DE" dirty="0" err="1"/>
              <a:t>anomaly</a:t>
            </a:r>
            <a:r>
              <a:rPr lang="de-DE" dirty="0"/>
              <a:t> </a:t>
            </a:r>
          </a:p>
          <a:p>
            <a:endParaRPr lang="en-US" dirty="0"/>
          </a:p>
        </p:txBody>
      </p:sp>
      <p:sp>
        <p:nvSpPr>
          <p:cNvPr id="4" name="Foliennummernplatzhalter 3"/>
          <p:cNvSpPr>
            <a:spLocks noGrp="1"/>
          </p:cNvSpPr>
          <p:nvPr>
            <p:ph type="sldNum" sz="quarter" idx="5"/>
          </p:nvPr>
        </p:nvSpPr>
        <p:spPr/>
        <p:txBody>
          <a:bodyPr/>
          <a:lstStyle/>
          <a:p>
            <a:fld id="{368B62D3-1B15-4F8C-AF99-21247CB89704}" type="slidenum">
              <a:rPr lang="en-US" smtClean="0"/>
              <a:t>15</a:t>
            </a:fld>
            <a:endParaRPr lang="en-US"/>
          </a:p>
        </p:txBody>
      </p:sp>
    </p:spTree>
    <p:extLst>
      <p:ext uri="{BB962C8B-B14F-4D97-AF65-F5344CB8AC3E}">
        <p14:creationId xmlns:p14="http://schemas.microsoft.com/office/powerpoint/2010/main" val="352674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3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bg1"/>
                </a:solidFill>
                <a:effectLst/>
                <a:ea typeface="Malgun Gothic" panose="020B0503020000020004" pitchFamily="34" charset="-127"/>
                <a:cs typeface="Calibri" panose="020F0502020204030204" pitchFamily="34" charset="0"/>
              </a:rPr>
              <a:t>Impact craters of different sizes possess distinct characteristics in  geophysical properties.</a:t>
            </a:r>
          </a:p>
          <a:p>
            <a:pPr marL="0" marR="0" lvl="0" indent="0" algn="l" defTabSz="914400" rtl="0" eaLnBrk="1" fontAlgn="auto" latinLnBrk="0" hangingPunct="1">
              <a:lnSpc>
                <a:spcPct val="103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rPr>
              <a:t>Gravity anomalies in geophysics are defined as the difference between the observed gravity value and the gravity value of the reference ellipsoid </a:t>
            </a:r>
          </a:p>
          <a:p>
            <a:pPr marL="0" marR="0" lvl="0" indent="0" algn="l" defTabSz="914400" rtl="0" eaLnBrk="1" fontAlgn="auto" latinLnBrk="0" hangingPunct="1">
              <a:lnSpc>
                <a:spcPct val="103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rPr>
              <a:t>In this study the gravity disturbance is referred as the difference of the normal gravity and the gravity on the geoid at the same point of the reference ellipsoid. In calculating the Bouguer anomalies we get an insight into the subsurface structure of a planet. Gravity disturbance and the Bouguer anomalies display a distinct circular shape that is directly connected to a depression in topography data. </a:t>
            </a:r>
            <a:endParaRPr lang="en-US" sz="1800" dirty="0">
              <a:solidFill>
                <a:schemeClr val="bg1"/>
              </a:solidFill>
              <a:effectLst/>
              <a:ea typeface="Malgun Gothic" panose="020B0503020000020004" pitchFamily="34" charset="-127"/>
              <a:cs typeface="Calibri" panose="020F0502020204030204" pitchFamily="34" charset="0"/>
            </a:endParaRPr>
          </a:p>
          <a:p>
            <a:pPr marL="0" marR="0" lvl="0" indent="0" algn="l" defTabSz="914400" rtl="0" eaLnBrk="1" fontAlgn="auto" latinLnBrk="0" hangingPunct="1">
              <a:lnSpc>
                <a:spcPct val="103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3000"/>
              </a:lnSpc>
              <a:spcAft>
                <a:spcPts val="800"/>
              </a:spcAft>
              <a:buNone/>
            </a:pPr>
            <a:r>
              <a:rPr lang="en-GB" sz="1800" dirty="0">
                <a:effectLst/>
                <a:latin typeface="Calibri" panose="020F0502020204030204" pitchFamily="34" charset="0"/>
                <a:ea typeface="Calibri" panose="020F0502020204030204" pitchFamily="34" charset="0"/>
              </a:rPr>
              <a:t>Most basins, classified as complex and central peak basins, are displayed with a negative gravity disturbance. However, basins were found to show strong positive gravity disturbance signals, especially basins that clearly show a more complex morphological structure. These are not associated with a central elevation in their topography profiles. The positive structure is occurring mostly in more complex basins, since the central maxima is increasing with increasing diameter</a:t>
            </a:r>
            <a:endParaRPr lang="en-US" sz="1800" dirty="0">
              <a:solidFill>
                <a:schemeClr val="bg1"/>
              </a:solidFill>
              <a:effectLst/>
              <a:ea typeface="Malgun Gothic" panose="020B0503020000020004" pitchFamily="34" charset="-127"/>
              <a:cs typeface="Calibri" panose="020F0502020204030204" pitchFamily="34"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16</a:t>
            </a:fld>
            <a:endParaRPr lang="en-US"/>
          </a:p>
        </p:txBody>
      </p:sp>
    </p:spTree>
    <p:extLst>
      <p:ext uri="{BB962C8B-B14F-4D97-AF65-F5344CB8AC3E}">
        <p14:creationId xmlns:p14="http://schemas.microsoft.com/office/powerpoint/2010/main" val="306105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Most basins show a negative gravity disturbance. The majority of these basins are classified as complex or peak ring basins. In comparison, these basins show a positive Bouguer anomaly. However, basins were found to display strong positive gravity disturbance signals (Fig ~\ref{</a:t>
            </a:r>
            <a:r>
              <a:rPr lang="en-GB" dirty="0" err="1"/>
              <a:t>GDBAprofile</a:t>
            </a:r>
            <a:r>
              <a:rPr lang="en-GB" dirty="0"/>
              <a:t>}). </a:t>
            </a:r>
          </a:p>
          <a:p>
            <a:r>
              <a:rPr lang="en-GB" dirty="0"/>
              <a:t>These are not associated with a central elevation in their topography profiles.  Especially basins that are bigger in diameter are showing these positive </a:t>
            </a:r>
            <a:r>
              <a:rPr lang="en-GB" dirty="0" err="1"/>
              <a:t>values.Basin</a:t>
            </a:r>
            <a:r>
              <a:rPr lang="en-GB" dirty="0"/>
              <a:t> with higher complexity of their morphology are </a:t>
            </a:r>
            <a:r>
              <a:rPr lang="en-GB" dirty="0" err="1"/>
              <a:t>mos</a:t>
            </a:r>
            <a:endParaRPr lang="en-GB" dirty="0"/>
          </a:p>
          <a:p>
            <a:r>
              <a:rPr lang="en-GB" dirty="0"/>
              <a:t>Also basins with a class affiliation determined as \</a:t>
            </a:r>
            <a:r>
              <a:rPr lang="en-GB" dirty="0" err="1"/>
              <a:t>textit</a:t>
            </a:r>
            <a:r>
              <a:rPr lang="en-GB" dirty="0"/>
              <a:t>{modified} show a positive gravity disturbance. These positive central signals are assumed to be located within the peak ring of these impact structures, that are not visible in the topography. Therefore, basins with positive gravity disturbances in their centre are suggested to have a more complex morphologic class than \</a:t>
            </a:r>
            <a:r>
              <a:rPr lang="en-GB" dirty="0" err="1"/>
              <a:t>textit</a:t>
            </a:r>
            <a:r>
              <a:rPr lang="en-GB" dirty="0"/>
              <a:t>{complex} and  \</a:t>
            </a:r>
            <a:r>
              <a:rPr lang="en-GB" dirty="0" err="1"/>
              <a:t>textit</a:t>
            </a:r>
            <a:r>
              <a:rPr lang="en-GB" dirty="0"/>
              <a:t>{central peak}. </a:t>
            </a:r>
            <a:r>
              <a:rPr lang="en-GB" dirty="0" err="1"/>
              <a:t>tly</a:t>
            </a:r>
            <a:r>
              <a:rPr lang="en-GB" dirty="0"/>
              <a:t> displaying a positive gravity disturbance. </a:t>
            </a:r>
            <a:endParaRPr lang="en-US" dirty="0"/>
          </a:p>
        </p:txBody>
      </p:sp>
      <p:sp>
        <p:nvSpPr>
          <p:cNvPr id="4" name="Foliennummernplatzhalter 3"/>
          <p:cNvSpPr>
            <a:spLocks noGrp="1"/>
          </p:cNvSpPr>
          <p:nvPr>
            <p:ph type="sldNum" sz="quarter" idx="5"/>
          </p:nvPr>
        </p:nvSpPr>
        <p:spPr/>
        <p:txBody>
          <a:bodyPr/>
          <a:lstStyle/>
          <a:p>
            <a:fld id="{368B62D3-1B15-4F8C-AF99-21247CB89704}" type="slidenum">
              <a:rPr lang="en-US" smtClean="0"/>
              <a:t>17</a:t>
            </a:fld>
            <a:endParaRPr lang="en-US"/>
          </a:p>
        </p:txBody>
      </p:sp>
    </p:spTree>
    <p:extLst>
      <p:ext uri="{BB962C8B-B14F-4D97-AF65-F5344CB8AC3E}">
        <p14:creationId xmlns:p14="http://schemas.microsoft.com/office/powerpoint/2010/main" val="3054732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The observed gravity trends have important implications for formation processes of basins. </a:t>
            </a:r>
            <a:r>
              <a:rPr lang="en-US" sz="1800" b="0" i="0" u="none" strike="noStrike" baseline="0" dirty="0">
                <a:solidFill>
                  <a:srgbClr val="000000"/>
                </a:solidFill>
                <a:latin typeface="Minion Pro"/>
              </a:rPr>
              <a:t>Basins show large positive bouguer anomalies in </a:t>
            </a:r>
            <a:r>
              <a:rPr lang="en-US" sz="1800" b="0" i="0" u="none" strike="noStrike" baseline="0" dirty="0" err="1">
                <a:solidFill>
                  <a:srgbClr val="000000"/>
                </a:solidFill>
                <a:latin typeface="Minion Pro"/>
              </a:rPr>
              <a:t>centre</a:t>
            </a:r>
            <a:r>
              <a:rPr lang="en-US" sz="1800" b="0" i="0" u="none" strike="noStrike" baseline="0" dirty="0">
                <a:solidFill>
                  <a:srgbClr val="000000"/>
                </a:solidFill>
                <a:latin typeface="Minion Pro"/>
              </a:rPr>
              <a:t> surrounded by negative BA in rim area (</a:t>
            </a:r>
            <a:r>
              <a:rPr lang="en-US" sz="1800" b="0" i="0" u="none" strike="noStrike" baseline="0" dirty="0" err="1">
                <a:solidFill>
                  <a:srgbClr val="000000"/>
                </a:solidFill>
                <a:latin typeface="Minion Pro"/>
              </a:rPr>
              <a:t>refered</a:t>
            </a:r>
            <a:r>
              <a:rPr lang="en-US" sz="1800" b="0" i="0" u="none" strike="noStrike" baseline="0" dirty="0">
                <a:solidFill>
                  <a:srgbClr val="000000"/>
                </a:solidFill>
                <a:latin typeface="Minion Pro"/>
              </a:rPr>
              <a:t> as bullseye pattern)</a:t>
            </a: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Due to uplift of mantle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Minion Pro"/>
              </a:rPr>
              <a:t>Consequence of crater excavation followed by an isostatic adjustment due to cooling and contraction of a melt pool in the basin center </a:t>
            </a:r>
            <a:endParaRPr lang="de-DE" sz="1200" dirty="0"/>
          </a:p>
        </p:txBody>
      </p:sp>
      <p:sp>
        <p:nvSpPr>
          <p:cNvPr id="4" name="Foliennummernplatzhalter 3"/>
          <p:cNvSpPr>
            <a:spLocks noGrp="1"/>
          </p:cNvSpPr>
          <p:nvPr>
            <p:ph type="sldNum" sz="quarter" idx="5"/>
          </p:nvPr>
        </p:nvSpPr>
        <p:spPr/>
        <p:txBody>
          <a:bodyPr/>
          <a:lstStyle/>
          <a:p>
            <a:fld id="{368B62D3-1B15-4F8C-AF99-21247CB89704}" type="slidenum">
              <a:rPr lang="en-US" smtClean="0"/>
              <a:t>18</a:t>
            </a:fld>
            <a:endParaRPr lang="en-US"/>
          </a:p>
        </p:txBody>
      </p:sp>
    </p:spTree>
    <p:extLst>
      <p:ext uri="{BB962C8B-B14F-4D97-AF65-F5344CB8AC3E}">
        <p14:creationId xmlns:p14="http://schemas.microsoft.com/office/powerpoint/2010/main" val="159048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2800" dirty="0">
                <a:solidFill>
                  <a:schemeClr val="bg1"/>
                </a:solidFill>
                <a:effectLst/>
                <a:latin typeface="Calibri" panose="020F0502020204030204" pitchFamily="34" charset="0"/>
                <a:ea typeface="Calibri" panose="020F0502020204030204" pitchFamily="34" charset="0"/>
              </a:rPr>
              <a:t>We investigated the amplitude of Bouguer anomalies in the basin centres and surroundings as a measure of basin relaxation state.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2800" dirty="0">
                <a:solidFill>
                  <a:schemeClr val="bg1"/>
                </a:solidFill>
                <a:effectLst/>
                <a:latin typeface="Calibri" panose="020F0502020204030204" pitchFamily="34" charset="0"/>
                <a:ea typeface="Calibri" panose="020F0502020204030204" pitchFamily="34" charset="0"/>
              </a:rPr>
              <a:t>A low contrast between the minima and the maxima of Bouguer anomaly magnitude would represent an already relaxed basins, in comparison to a relatively higher contrast. Subsequently, basins with a high relaxation state formed in earlier history of the planet are likely to be older in age compared to basins that display low relaxation states and therefore low contrast values. According to this, the relaxation state, and therefore the bouguer anomaly contrast could be a measure for relative age of basins. However, no distinct dependency was found</a:t>
            </a:r>
            <a:endParaRPr lang="en-GB" sz="4000" dirty="0">
              <a:solidFill>
                <a:schemeClr val="bg1"/>
              </a:solidFill>
            </a:endParaRPr>
          </a:p>
          <a:p>
            <a:pPr marL="457200" indent="-457200">
              <a:buFont typeface="Wingdings" panose="05000000000000000000" pitchFamily="2" charset="2"/>
              <a:buChar char="à"/>
            </a:pPr>
            <a:endParaRPr lang="de-DE" sz="2800" dirty="0">
              <a:solidFill>
                <a:schemeClr val="bg1"/>
              </a:solidFill>
              <a:sym typeface="Wingdings" panose="05000000000000000000" pitchFamily="2" charset="2"/>
            </a:endParaRPr>
          </a:p>
          <a:p>
            <a:r>
              <a:rPr lang="de-DE" sz="5400" dirty="0">
                <a:solidFill>
                  <a:schemeClr val="bg1"/>
                </a:solidFill>
              </a:rPr>
              <a:t>Moon </a:t>
            </a:r>
            <a:r>
              <a:rPr lang="de-DE" sz="5400" dirty="0" err="1">
                <a:solidFill>
                  <a:schemeClr val="bg1"/>
                </a:solidFill>
              </a:rPr>
              <a:t>studies</a:t>
            </a:r>
            <a:r>
              <a:rPr lang="de-DE" sz="5400" dirty="0">
                <a:solidFill>
                  <a:schemeClr val="bg1"/>
                </a:solidFill>
              </a:rPr>
              <a:t> </a:t>
            </a:r>
            <a:r>
              <a:rPr lang="de-DE" sz="5400" dirty="0" err="1">
                <a:solidFill>
                  <a:schemeClr val="bg1"/>
                </a:solidFill>
              </a:rPr>
              <a:t>studies</a:t>
            </a:r>
            <a:r>
              <a:rPr lang="de-DE" sz="5400" dirty="0">
                <a:solidFill>
                  <a:schemeClr val="bg1"/>
                </a:solidFill>
              </a:rPr>
              <a:t> </a:t>
            </a:r>
            <a:r>
              <a:rPr lang="de-DE" sz="5400" dirty="0" err="1">
                <a:solidFill>
                  <a:schemeClr val="bg1"/>
                </a:solidFill>
              </a:rPr>
              <a:t>impact</a:t>
            </a:r>
            <a:r>
              <a:rPr lang="de-DE" sz="5400" dirty="0">
                <a:solidFill>
                  <a:schemeClr val="bg1"/>
                </a:solidFill>
              </a:rPr>
              <a:t> </a:t>
            </a:r>
            <a:r>
              <a:rPr lang="de-DE" sz="5400" dirty="0" err="1">
                <a:solidFill>
                  <a:schemeClr val="bg1"/>
                </a:solidFill>
              </a:rPr>
              <a:t>structures</a:t>
            </a:r>
            <a:r>
              <a:rPr lang="de-DE" sz="5400" dirty="0">
                <a:solidFill>
                  <a:schemeClr val="bg1"/>
                </a:solidFill>
              </a:rPr>
              <a:t> </a:t>
            </a:r>
            <a:r>
              <a:rPr lang="de-DE" sz="5400" dirty="0">
                <a:solidFill>
                  <a:schemeClr val="bg1"/>
                </a:solidFill>
                <a:sym typeface="Wingdings" panose="05000000000000000000" pitchFamily="2" charset="2"/>
              </a:rPr>
              <a:t> break in </a:t>
            </a:r>
            <a:r>
              <a:rPr lang="de-DE" sz="5400" dirty="0" err="1">
                <a:solidFill>
                  <a:schemeClr val="bg1"/>
                </a:solidFill>
                <a:sym typeface="Wingdings" panose="05000000000000000000" pitchFamily="2" charset="2"/>
              </a:rPr>
              <a:t>slope</a:t>
            </a:r>
            <a:r>
              <a:rPr lang="de-DE" sz="5400" dirty="0">
                <a:solidFill>
                  <a:schemeClr val="bg1"/>
                </a:solidFill>
                <a:sym typeface="Wingdings" panose="05000000000000000000" pitchFamily="2" charset="2"/>
              </a:rPr>
              <a:t> at D = 218 +/- 17km was </a:t>
            </a:r>
            <a:r>
              <a:rPr lang="de-DE" sz="5400" dirty="0" err="1">
                <a:solidFill>
                  <a:schemeClr val="bg1"/>
                </a:solidFill>
                <a:sym typeface="Wingdings" panose="05000000000000000000" pitchFamily="2" charset="2"/>
              </a:rPr>
              <a:t>found</a:t>
            </a:r>
            <a:r>
              <a:rPr lang="de-DE" sz="5400" dirty="0">
                <a:solidFill>
                  <a:schemeClr val="bg1"/>
                </a:solidFill>
                <a:sym typeface="Wingdings" panose="05000000000000000000" pitchFamily="2" charset="2"/>
              </a:rPr>
              <a:t> </a:t>
            </a:r>
          </a:p>
          <a:p>
            <a:pPr marL="285750" indent="-285750">
              <a:buFont typeface="Wingdings" panose="05000000000000000000" pitchFamily="2" charset="2"/>
              <a:buChar char="à"/>
            </a:pPr>
            <a:r>
              <a:rPr lang="de-DE" sz="5400" dirty="0">
                <a:solidFill>
                  <a:schemeClr val="bg1"/>
                </a:solidFill>
                <a:sym typeface="Wingdings" panose="05000000000000000000" pitchFamily="2" charset="2"/>
              </a:rPr>
              <a:t>Marks </a:t>
            </a:r>
            <a:r>
              <a:rPr lang="de-DE" sz="5400" dirty="0" err="1">
                <a:solidFill>
                  <a:schemeClr val="bg1"/>
                </a:solidFill>
                <a:sym typeface="Wingdings" panose="05000000000000000000" pitchFamily="2" charset="2"/>
              </a:rPr>
              <a:t>treshold</a:t>
            </a:r>
            <a:r>
              <a:rPr lang="de-DE" sz="5400" dirty="0">
                <a:solidFill>
                  <a:schemeClr val="bg1"/>
                </a:solidFill>
                <a:sym typeface="Wingdings" panose="05000000000000000000" pitchFamily="2" charset="2"/>
              </a:rPr>
              <a:t> </a:t>
            </a:r>
            <a:r>
              <a:rPr lang="de-DE" sz="5400" dirty="0" err="1">
                <a:solidFill>
                  <a:schemeClr val="bg1"/>
                </a:solidFill>
                <a:sym typeface="Wingdings" panose="05000000000000000000" pitchFamily="2" charset="2"/>
              </a:rPr>
              <a:t>for</a:t>
            </a:r>
            <a:r>
              <a:rPr lang="de-DE" sz="5400" dirty="0">
                <a:solidFill>
                  <a:schemeClr val="bg1"/>
                </a:solidFill>
                <a:sym typeface="Wingdings" panose="05000000000000000000" pitchFamily="2" charset="2"/>
              </a:rPr>
              <a:t> </a:t>
            </a:r>
            <a:r>
              <a:rPr lang="de-DE" sz="5400" dirty="0" err="1">
                <a:solidFill>
                  <a:schemeClr val="bg1"/>
                </a:solidFill>
                <a:sym typeface="Wingdings" panose="05000000000000000000" pitchFamily="2" charset="2"/>
              </a:rPr>
              <a:t>Bouguer</a:t>
            </a:r>
            <a:r>
              <a:rPr lang="de-DE" sz="5400" dirty="0">
                <a:solidFill>
                  <a:schemeClr val="bg1"/>
                </a:solidFill>
                <a:sym typeface="Wingdings" panose="05000000000000000000" pitchFamily="2" charset="2"/>
              </a:rPr>
              <a:t> </a:t>
            </a:r>
            <a:r>
              <a:rPr lang="de-DE" sz="5400" dirty="0" err="1">
                <a:solidFill>
                  <a:schemeClr val="bg1"/>
                </a:solidFill>
                <a:sym typeface="Wingdings" panose="05000000000000000000" pitchFamily="2" charset="2"/>
              </a:rPr>
              <a:t>Anomaly</a:t>
            </a:r>
            <a:r>
              <a:rPr lang="de-DE" sz="5400" dirty="0">
                <a:solidFill>
                  <a:schemeClr val="bg1"/>
                </a:solidFill>
                <a:sym typeface="Wingdings" panose="05000000000000000000" pitchFamily="2" charset="2"/>
              </a:rPr>
              <a:t> </a:t>
            </a:r>
            <a:r>
              <a:rPr lang="de-DE" sz="5400" dirty="0" err="1">
                <a:solidFill>
                  <a:schemeClr val="bg1"/>
                </a:solidFill>
                <a:sym typeface="Wingdings" panose="05000000000000000000" pitchFamily="2" charset="2"/>
              </a:rPr>
              <a:t>rise</a:t>
            </a:r>
            <a:r>
              <a:rPr lang="de-DE" sz="5400" dirty="0">
                <a:solidFill>
                  <a:schemeClr val="bg1"/>
                </a:solidFill>
                <a:sym typeface="Wingdings" panose="05000000000000000000" pitchFamily="2" charset="2"/>
              </a:rPr>
              <a:t> = </a:t>
            </a:r>
            <a:r>
              <a:rPr lang="de-DE" sz="5400" dirty="0" err="1">
                <a:solidFill>
                  <a:schemeClr val="bg1"/>
                </a:solidFill>
                <a:sym typeface="Wingdings" panose="05000000000000000000" pitchFamily="2" charset="2"/>
              </a:rPr>
              <a:t>mantle</a:t>
            </a:r>
            <a:r>
              <a:rPr lang="de-DE" sz="5400" dirty="0">
                <a:solidFill>
                  <a:schemeClr val="bg1"/>
                </a:solidFill>
                <a:sym typeface="Wingdings" panose="05000000000000000000" pitchFamily="2" charset="2"/>
              </a:rPr>
              <a:t> </a:t>
            </a:r>
            <a:r>
              <a:rPr lang="de-DE" sz="5400" dirty="0" err="1">
                <a:solidFill>
                  <a:schemeClr val="bg1"/>
                </a:solidFill>
                <a:sym typeface="Wingdings" panose="05000000000000000000" pitchFamily="2" charset="2"/>
              </a:rPr>
              <a:t>uplift</a:t>
            </a:r>
            <a:r>
              <a:rPr lang="de-DE" sz="5400" dirty="0">
                <a:solidFill>
                  <a:schemeClr val="bg1"/>
                </a:solidFill>
                <a:sym typeface="Wingdings" panose="05000000000000000000" pitchFamily="2" charset="2"/>
              </a:rPr>
              <a:t> </a:t>
            </a:r>
          </a:p>
          <a:p>
            <a:pPr marL="457200" indent="-457200">
              <a:buFont typeface="Wingdings" panose="05000000000000000000" pitchFamily="2" charset="2"/>
              <a:buChar char="à"/>
            </a:pPr>
            <a:r>
              <a:rPr lang="de-DE" sz="4000" dirty="0">
                <a:solidFill>
                  <a:schemeClr val="bg1"/>
                </a:solidFill>
                <a:sym typeface="Wingdings" panose="05000000000000000000" pitchFamily="2" charset="2"/>
              </a:rPr>
              <a:t>Also </a:t>
            </a:r>
            <a:r>
              <a:rPr lang="de-DE" sz="4000" dirty="0" err="1">
                <a:solidFill>
                  <a:schemeClr val="bg1"/>
                </a:solidFill>
                <a:sym typeface="Wingdings" panose="05000000000000000000" pitchFamily="2" charset="2"/>
              </a:rPr>
              <a:t>increase</a:t>
            </a:r>
            <a:r>
              <a:rPr lang="de-DE" sz="4000" dirty="0">
                <a:solidFill>
                  <a:schemeClr val="bg1"/>
                </a:solidFill>
                <a:sym typeface="Wingdings" panose="05000000000000000000" pitchFamily="2" charset="2"/>
              </a:rPr>
              <a:t> in </a:t>
            </a:r>
            <a:r>
              <a:rPr lang="de-DE" sz="4000" dirty="0" err="1">
                <a:solidFill>
                  <a:schemeClr val="bg1"/>
                </a:solidFill>
                <a:sym typeface="Wingdings" panose="05000000000000000000" pitchFamily="2" charset="2"/>
              </a:rPr>
              <a:t>diameter</a:t>
            </a:r>
            <a:endParaRPr lang="en-GB" sz="28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19</a:t>
            </a:fld>
            <a:endParaRPr lang="en-US"/>
          </a:p>
        </p:txBody>
      </p:sp>
    </p:spTree>
    <p:extLst>
      <p:ext uri="{BB962C8B-B14F-4D97-AF65-F5344CB8AC3E}">
        <p14:creationId xmlns:p14="http://schemas.microsoft.com/office/powerpoint/2010/main" val="107201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GB" sz="1800" b="0" i="0" u="none" strike="noStrike" baseline="0" dirty="0">
                <a:latin typeface="CMR10"/>
              </a:rPr>
              <a:t>recognition of details typically depends on resolution and illumination conditions. Hence, the search for impact basins is likely to suffers from biases.</a:t>
            </a:r>
          </a:p>
          <a:p>
            <a:pPr algn="l"/>
            <a:r>
              <a:rPr lang="en-GB" sz="1800" b="0" i="0" u="none" strike="noStrike" baseline="0" dirty="0">
                <a:solidFill>
                  <a:srgbClr val="000000"/>
                </a:solidFill>
                <a:latin typeface="CMR10"/>
              </a:rPr>
              <a:t>Recent studies have presented gravity models, that promise insights of subsurface structures</a:t>
            </a:r>
          </a:p>
          <a:p>
            <a:pPr algn="l"/>
            <a:r>
              <a:rPr lang="en-GB" sz="1800" b="0" i="0" u="none" strike="noStrike" baseline="0" dirty="0">
                <a:solidFill>
                  <a:srgbClr val="000000"/>
                </a:solidFill>
                <a:latin typeface="CMR10"/>
              </a:rPr>
              <a:t>These information may help to understand the topography of basins and their related subsurface structures.</a:t>
            </a:r>
            <a:endParaRPr lang="en-GB" sz="1800" dirty="0">
              <a:effectLst/>
              <a:latin typeface="Calibri" panose="020F0502020204030204" pitchFamily="34" charset="0"/>
              <a:ea typeface="Calibri" panose="020F0502020204030204" pitchFamily="34" charset="0"/>
            </a:endParaRPr>
          </a:p>
          <a:p>
            <a:pPr algn="l"/>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2</a:t>
            </a:fld>
            <a:endParaRPr lang="en-US"/>
          </a:p>
        </p:txBody>
      </p:sp>
    </p:spTree>
    <p:extLst>
      <p:ext uri="{BB962C8B-B14F-4D97-AF65-F5344CB8AC3E}">
        <p14:creationId xmlns:p14="http://schemas.microsoft.com/office/powerpoint/2010/main" val="2568712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rPr>
              <a:t>p</a:t>
            </a:r>
            <a:r>
              <a:rPr lang="en-GB" sz="1800" dirty="0">
                <a:effectLst/>
                <a:latin typeface="Calibri" panose="020F0502020204030204" pitchFamily="34" charset="0"/>
                <a:ea typeface="Calibri" panose="020F0502020204030204" pitchFamily="34" charset="0"/>
              </a:rPr>
              <a:t>revious studies suggested that gravitational signal are likely to be the result of the lateral density variations in the crust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To support the understanding of Bouguer anomaly trends, we analysed recent crustal thickness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(assume average density by bouguer </a:t>
            </a:r>
            <a:r>
              <a:rPr lang="en-GB" sz="1800" dirty="0" err="1">
                <a:effectLst/>
                <a:latin typeface="Calibri" panose="020F0502020204030204" pitchFamily="34" charset="0"/>
                <a:ea typeface="Calibri" panose="020F0502020204030204" pitchFamily="34" charset="0"/>
              </a:rPr>
              <a:t>anmaly</a:t>
            </a:r>
            <a:r>
              <a:rPr lang="en-GB" sz="1800" dirty="0">
                <a:effectLst/>
                <a:latin typeface="Calibri" panose="020F0502020204030204" pitchFamily="34" charset="0"/>
                <a:ea typeface="Calibri" panose="020F0502020204030204" pitchFamily="34" charset="0"/>
              </a:rPr>
              <a:t> 2950, give assumed average crustal </a:t>
            </a:r>
            <a:r>
              <a:rPr lang="en-GB" sz="1800" dirty="0" err="1">
                <a:effectLst/>
                <a:latin typeface="Calibri" panose="020F0502020204030204" pitchFamily="34" charset="0"/>
                <a:ea typeface="Calibri" panose="020F0502020204030204" pitchFamily="34" charset="0"/>
              </a:rPr>
              <a:t>thickenss</a:t>
            </a:r>
            <a:r>
              <a:rPr lang="en-GB" sz="1800" dirty="0">
                <a:effectLst/>
                <a:latin typeface="Calibri" panose="020F0502020204030204" pitchFamily="34" charset="0"/>
                <a:ea typeface="Calibri" panose="020F0502020204030204" pitchFamily="34" charset="0"/>
              </a:rPr>
              <a:t>, porosity parameter 12% (similar to moon since heavily cratered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Similar to the gravity anomalies we measured the magnitudes of crustal thickness in the basin centre and its rim area</a:t>
            </a:r>
            <a:endParaRPr lang="en-GB"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minimum crustal thickness value is always found in the centre. In contrast, the maxima are located near the rim</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20</a:t>
            </a:fld>
            <a:endParaRPr lang="en-US"/>
          </a:p>
        </p:txBody>
      </p:sp>
    </p:spTree>
    <p:extLst>
      <p:ext uri="{BB962C8B-B14F-4D97-AF65-F5344CB8AC3E}">
        <p14:creationId xmlns:p14="http://schemas.microsoft.com/office/powerpoint/2010/main" val="3255495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rPr>
              <a:t>Crust is expected to be thinner </a:t>
            </a:r>
            <a:r>
              <a:rPr lang="de-DE" sz="1800" dirty="0" err="1">
                <a:solidFill>
                  <a:srgbClr val="000000"/>
                </a:solidFill>
                <a:effectLst/>
                <a:latin typeface="Calibri" panose="020F0502020204030204" pitchFamily="34" charset="0"/>
                <a:ea typeface="Calibri" panose="020F0502020204030204" pitchFamily="34" charset="0"/>
              </a:rPr>
              <a:t>where</a:t>
            </a:r>
            <a:r>
              <a:rPr lang="de-DE" sz="1800" dirty="0">
                <a:solidFill>
                  <a:srgbClr val="000000"/>
                </a:solidFill>
                <a:effectLst/>
                <a:latin typeface="Calibri" panose="020F0502020204030204" pitchFamily="34" charset="0"/>
                <a:ea typeface="Calibri" panose="020F0502020204030204" pitchFamily="34" charset="0"/>
              </a:rPr>
              <a:t> </a:t>
            </a:r>
            <a:r>
              <a:rPr lang="de-DE" sz="1800" dirty="0" err="1">
                <a:solidFill>
                  <a:srgbClr val="000000"/>
                </a:solidFill>
                <a:effectLst/>
                <a:latin typeface="Calibri" panose="020F0502020204030204" pitchFamily="34" charset="0"/>
                <a:ea typeface="Calibri" panose="020F0502020204030204" pitchFamily="34" charset="0"/>
              </a:rPr>
              <a:t>bouguer</a:t>
            </a:r>
            <a:r>
              <a:rPr lang="de-DE" sz="1800" dirty="0">
                <a:solidFill>
                  <a:srgbClr val="000000"/>
                </a:solidFill>
                <a:effectLst/>
                <a:latin typeface="Calibri" panose="020F0502020204030204" pitchFamily="34" charset="0"/>
                <a:ea typeface="Calibri" panose="020F0502020204030204" pitchFamily="34" charset="0"/>
              </a:rPr>
              <a:t> </a:t>
            </a:r>
            <a:r>
              <a:rPr lang="de-DE" sz="1800" dirty="0" err="1">
                <a:solidFill>
                  <a:srgbClr val="000000"/>
                </a:solidFill>
                <a:effectLst/>
                <a:latin typeface="Calibri" panose="020F0502020204030204" pitchFamily="34" charset="0"/>
                <a:ea typeface="Calibri" panose="020F0502020204030204" pitchFamily="34" charset="0"/>
              </a:rPr>
              <a:t>anomaly</a:t>
            </a:r>
            <a:r>
              <a:rPr lang="de-DE" sz="1800" dirty="0">
                <a:solidFill>
                  <a:srgbClr val="000000"/>
                </a:solidFill>
                <a:effectLst/>
                <a:latin typeface="Calibri" panose="020F0502020204030204" pitchFamily="34" charset="0"/>
                <a:ea typeface="Calibri" panose="020F0502020204030204" pitchFamily="34" charset="0"/>
              </a:rPr>
              <a:t> high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err="1">
                <a:solidFill>
                  <a:srgbClr val="000000"/>
                </a:solidFill>
                <a:effectLst/>
                <a:latin typeface="Calibri" panose="020F0502020204030204" pitchFamily="34" charset="0"/>
              </a:rPr>
              <a:t>Therefore</a:t>
            </a:r>
            <a:r>
              <a:rPr lang="de-DE" sz="1800" dirty="0">
                <a:solidFill>
                  <a:srgbClr val="000000"/>
                </a:solidFill>
                <a:effectLst/>
                <a:latin typeface="Calibri" panose="020F0502020204030204" pitchFamily="34" charset="0"/>
              </a:rPr>
              <a:t> </a:t>
            </a:r>
            <a:r>
              <a:rPr lang="de-DE" sz="1800" dirty="0" err="1">
                <a:solidFill>
                  <a:srgbClr val="000000"/>
                </a:solidFill>
                <a:effectLst/>
                <a:latin typeface="Calibri" panose="020F0502020204030204" pitchFamily="34" charset="0"/>
              </a:rPr>
              <a:t>rather</a:t>
            </a:r>
            <a:r>
              <a:rPr lang="de-DE" sz="1800" dirty="0">
                <a:solidFill>
                  <a:srgbClr val="000000"/>
                </a:solidFill>
                <a:effectLst/>
                <a:latin typeface="Calibri" panose="020F0502020204030204" pitchFamily="34" charset="0"/>
              </a:rPr>
              <a:t> a </a:t>
            </a:r>
            <a:r>
              <a:rPr lang="de-DE" sz="1800" dirty="0" err="1">
                <a:solidFill>
                  <a:srgbClr val="000000"/>
                </a:solidFill>
                <a:effectLst/>
                <a:latin typeface="Calibri" panose="020F0502020204030204" pitchFamily="34" charset="0"/>
              </a:rPr>
              <a:t>reflection</a:t>
            </a:r>
            <a:r>
              <a:rPr lang="de-DE" sz="1800" dirty="0">
                <a:solidFill>
                  <a:srgbClr val="000000"/>
                </a:solidFill>
                <a:effectLst/>
                <a:latin typeface="Calibri" panose="020F0502020204030204" pitchFamily="34" charset="0"/>
              </a:rPr>
              <a:t> </a:t>
            </a:r>
            <a:r>
              <a:rPr lang="en-GB" sz="1800" dirty="0">
                <a:solidFill>
                  <a:schemeClr val="bg1"/>
                </a:solidFill>
                <a:effectLst/>
                <a:latin typeface="Calibri" panose="020F0502020204030204" pitchFamily="34" charset="0"/>
                <a:ea typeface="Calibri" panose="020F0502020204030204" pitchFamily="34" charset="0"/>
              </a:rPr>
              <a:t>crust-mantle boundary rather than lateral density variations in the crust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en-GB" sz="1800" dirty="0">
              <a:solidFill>
                <a:schemeClr val="bg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4" name="Foliennummernplatzhalter 3"/>
          <p:cNvSpPr>
            <a:spLocks noGrp="1"/>
          </p:cNvSpPr>
          <p:nvPr>
            <p:ph type="sldNum" sz="quarter" idx="5"/>
          </p:nvPr>
        </p:nvSpPr>
        <p:spPr/>
        <p:txBody>
          <a:bodyPr/>
          <a:lstStyle/>
          <a:p>
            <a:fld id="{368B62D3-1B15-4F8C-AF99-21247CB89704}" type="slidenum">
              <a:rPr lang="en-US" smtClean="0"/>
              <a:t>21</a:t>
            </a:fld>
            <a:endParaRPr lang="en-US"/>
          </a:p>
        </p:txBody>
      </p:sp>
    </p:spTree>
    <p:extLst>
      <p:ext uri="{BB962C8B-B14F-4D97-AF65-F5344CB8AC3E}">
        <p14:creationId xmlns:p14="http://schemas.microsoft.com/office/powerpoint/2010/main" val="3174090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5000"/>
              </a:lnSpc>
              <a:spcAft>
                <a:spcPts val="800"/>
              </a:spcAft>
            </a:pPr>
            <a:r>
              <a:rPr lang="en-GB" sz="1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However, Mercury’s impactor rates are higher </a:t>
            </a:r>
          </a:p>
          <a:p>
            <a:pPr algn="just">
              <a:lnSpc>
                <a:spcPct val="105000"/>
              </a:lnSpc>
              <a:spcAft>
                <a:spcPts val="800"/>
              </a:spcAft>
            </a:pPr>
            <a:r>
              <a:rPr lang="en-GB" sz="1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population of large impact basins (&gt;300km) is less abundant on Mercury </a:t>
            </a:r>
          </a:p>
          <a:p>
            <a:pPr algn="just">
              <a:lnSpc>
                <a:spcPct val="105000"/>
              </a:lnSpc>
              <a:spcAft>
                <a:spcPts val="800"/>
              </a:spcAft>
            </a:pPr>
            <a:r>
              <a:rPr lang="en-GB" sz="1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surface modification on Mercury is more proceed and affecting geomorphological basin features, such as rims and basin floors</a:t>
            </a:r>
          </a:p>
          <a:p>
            <a:pPr algn="just">
              <a:lnSpc>
                <a:spcPct val="105000"/>
              </a:lnSpc>
              <a:spcAft>
                <a:spcPts val="800"/>
              </a:spcAft>
            </a:pPr>
            <a:r>
              <a:rPr lang="en-GB" sz="1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multiring basin, that are supposed to form in larger diameters, are not predominant compared to the large abundance on the moon. This lack of multiring basins is a strong discrepancy to the Moon, where 52\% of impact basins possess at least one interior ring </a:t>
            </a:r>
          </a:p>
          <a:p>
            <a:pPr algn="just">
              <a:lnSpc>
                <a:spcPct val="105000"/>
              </a:lnSpc>
              <a:spcAft>
                <a:spcPts val="800"/>
              </a:spcAft>
            </a:pPr>
            <a:r>
              <a:rPr lang="en-GB" sz="1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where does these discrepancies come from? </a:t>
            </a:r>
          </a:p>
          <a:p>
            <a:endParaRPr lang="en-US" sz="1100" dirty="0"/>
          </a:p>
        </p:txBody>
      </p:sp>
      <p:sp>
        <p:nvSpPr>
          <p:cNvPr id="4" name="Foliennummernplatzhalter 3"/>
          <p:cNvSpPr>
            <a:spLocks noGrp="1"/>
          </p:cNvSpPr>
          <p:nvPr>
            <p:ph type="sldNum" sz="quarter" idx="5"/>
          </p:nvPr>
        </p:nvSpPr>
        <p:spPr/>
        <p:txBody>
          <a:bodyPr/>
          <a:lstStyle/>
          <a:p>
            <a:fld id="{368B62D3-1B15-4F8C-AF99-21247CB89704}" type="slidenum">
              <a:rPr lang="en-US" smtClean="0"/>
              <a:t>22</a:t>
            </a:fld>
            <a:endParaRPr lang="en-US"/>
          </a:p>
        </p:txBody>
      </p:sp>
    </p:spTree>
    <p:extLst>
      <p:ext uri="{BB962C8B-B14F-4D97-AF65-F5344CB8AC3E}">
        <p14:creationId xmlns:p14="http://schemas.microsoft.com/office/powerpoint/2010/main" val="400635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just">
              <a:buFont typeface="Arial" panose="020B0604020202020204" pitchFamily="34" charset="0"/>
              <a:buNone/>
            </a:pPr>
            <a:r>
              <a:rPr lang="en-GB"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Still, the gravitational resolution of Mercury is not strong enough to reveal such ambitious results.</a:t>
            </a:r>
            <a:endParaRPr lang="en-GB" sz="1800" dirty="0">
              <a:solidFill>
                <a:schemeClr val="bg1"/>
              </a:solidFill>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23</a:t>
            </a:fld>
            <a:endParaRPr lang="en-US"/>
          </a:p>
        </p:txBody>
      </p:sp>
    </p:spTree>
    <p:extLst>
      <p:ext uri="{BB962C8B-B14F-4D97-AF65-F5344CB8AC3E}">
        <p14:creationId xmlns:p14="http://schemas.microsoft.com/office/powerpoint/2010/main" val="1857665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800" dirty="0">
                <a:solidFill>
                  <a:schemeClr val="bg1"/>
                </a:solidFill>
                <a:effectLst/>
                <a:latin typeface="Calibri" panose="020F0502020204030204" pitchFamily="34" charset="0"/>
                <a:ea typeface="Malgun Gothic" panose="020B0503020000020004" pitchFamily="34" charset="-127"/>
              </a:rPr>
              <a:t>Converted into spherical harmonics the spatial coverage will support the expansion of the topography up degree and order 1100. Simulations on expected coverage of BELA operations on impact structures showed, that BELA profiles can be sampled with much higher spatial resolution compared to the existing data from MLA </a:t>
            </a:r>
            <a:endParaRPr lang="en-US" sz="2800" dirty="0">
              <a:solidFill>
                <a:schemeClr val="bg1"/>
              </a:solidFill>
            </a:endParaRPr>
          </a:p>
          <a:p>
            <a:pPr marL="0" indent="0" algn="just">
              <a:buFont typeface="Arial" panose="020B0604020202020204" pitchFamily="34" charset="0"/>
              <a:buNone/>
            </a:pPr>
            <a:r>
              <a:rPr lang="en-GB" sz="1800" dirty="0">
                <a:solidFill>
                  <a:schemeClr val="bg1"/>
                </a:solidFill>
                <a:effectLst/>
                <a:latin typeface="Calibri" panose="020F0502020204030204" pitchFamily="34" charset="0"/>
                <a:ea typeface="Calibri" panose="020F0502020204030204" pitchFamily="34" charset="0"/>
              </a:rPr>
              <a:t>Also </a:t>
            </a:r>
            <a:r>
              <a:rPr lang="en-GB" sz="1800" dirty="0" err="1">
                <a:solidFill>
                  <a:schemeClr val="bg1"/>
                </a:solidFill>
                <a:effectLst/>
                <a:latin typeface="Calibri" panose="020F0502020204030204" pitchFamily="34" charset="0"/>
                <a:ea typeface="Calibri" panose="020F0502020204030204" pitchFamily="34" charset="0"/>
              </a:rPr>
              <a:t>Bepicolombo</a:t>
            </a:r>
            <a:r>
              <a:rPr lang="en-GB" sz="1800" dirty="0">
                <a:solidFill>
                  <a:schemeClr val="bg1"/>
                </a:solidFill>
                <a:effectLst/>
                <a:latin typeface="Calibri" panose="020F0502020204030204" pitchFamily="34" charset="0"/>
                <a:ea typeface="Calibri" panose="020F0502020204030204" pitchFamily="34" charset="0"/>
              </a:rPr>
              <a:t> will provide new detailed gravity solutions by radio tracking with Mercury Orbiter Radio-science Experiment (MORE)</a:t>
            </a:r>
          </a:p>
        </p:txBody>
      </p:sp>
      <p:sp>
        <p:nvSpPr>
          <p:cNvPr id="4" name="Foliennummernplatzhalter 3"/>
          <p:cNvSpPr>
            <a:spLocks noGrp="1"/>
          </p:cNvSpPr>
          <p:nvPr>
            <p:ph type="sldNum" sz="quarter" idx="5"/>
          </p:nvPr>
        </p:nvSpPr>
        <p:spPr/>
        <p:txBody>
          <a:bodyPr/>
          <a:lstStyle/>
          <a:p>
            <a:fld id="{368B62D3-1B15-4F8C-AF99-21247CB89704}" type="slidenum">
              <a:rPr lang="en-US" smtClean="0"/>
              <a:t>24</a:t>
            </a:fld>
            <a:endParaRPr lang="en-US"/>
          </a:p>
        </p:txBody>
      </p:sp>
    </p:spTree>
    <p:extLst>
      <p:ext uri="{BB962C8B-B14F-4D97-AF65-F5344CB8AC3E}">
        <p14:creationId xmlns:p14="http://schemas.microsoft.com/office/powerpoint/2010/main" val="210678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This study focuses on the analysis of the topography and gravity field data focusing on the characteristics of impact basins</a:t>
            </a:r>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3</a:t>
            </a:fld>
            <a:endParaRPr lang="en-US"/>
          </a:p>
        </p:txBody>
      </p:sp>
    </p:spTree>
    <p:extLst>
      <p:ext uri="{BB962C8B-B14F-4D97-AF65-F5344CB8AC3E}">
        <p14:creationId xmlns:p14="http://schemas.microsoft.com/office/powerpoint/2010/main" val="70390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202122"/>
                </a:solidFill>
                <a:effectLst/>
                <a:latin typeface="Arial" panose="020B0604020202020204" pitchFamily="34" charset="0"/>
              </a:rPr>
              <a:t>llows</a:t>
            </a:r>
            <a:r>
              <a:rPr lang="en-GB" sz="2800" b="0" i="0" dirty="0">
                <a:solidFill>
                  <a:srgbClr val="202122"/>
                </a:solidFill>
                <a:effectLst/>
                <a:latin typeface="Arial" panose="020B0604020202020204" pitchFamily="34" charset="0"/>
              </a:rPr>
              <a:t> the measurement of the distance between a transmitter from space and a receiver by observing how the frequency changes, ( moves away, pulled toward)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SimSun" panose="02010600030101010101" pitchFamily="2" charset="-122"/>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4</a:t>
            </a:fld>
            <a:endParaRPr lang="en-US"/>
          </a:p>
        </p:txBody>
      </p:sp>
    </p:spTree>
    <p:extLst>
      <p:ext uri="{BB962C8B-B14F-4D97-AF65-F5344CB8AC3E}">
        <p14:creationId xmlns:p14="http://schemas.microsoft.com/office/powerpoint/2010/main" val="424582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of imaging conditions optimized for morphological analysis. These images have been mosaiced to a global data set (166px/m) available on USGS. </a:t>
            </a:r>
            <a:endParaRPr lang="en-GB" sz="2800" dirty="0">
              <a:solidFill>
                <a:schemeClr val="bg1"/>
              </a:solidFill>
              <a:effectLst/>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5</a:t>
            </a:fld>
            <a:endParaRPr lang="en-US"/>
          </a:p>
        </p:txBody>
      </p:sp>
    </p:spTree>
    <p:extLst>
      <p:ext uri="{BB962C8B-B14F-4D97-AF65-F5344CB8AC3E}">
        <p14:creationId xmlns:p14="http://schemas.microsoft.com/office/powerpoint/2010/main" val="2489964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effectLst/>
                <a:ea typeface="Calibri" panose="020F0502020204030204" pitchFamily="34" charset="0"/>
                <a:cs typeface="Times New Roman" panose="02020603050405020304" pitchFamily="18" charset="0"/>
              </a:rPr>
              <a:t>Topography spherical harmonics degree and order 150 (MLA) </a:t>
            </a:r>
            <a:r>
              <a:rPr lang="en-GB" sz="2800" dirty="0">
                <a:effectLst/>
                <a:latin typeface="Calibri" panose="020F0502020204030204" pitchFamily="34" charset="0"/>
                <a:ea typeface="Calibri" panose="020F0502020204030204" pitchFamily="34" charset="0"/>
              </a:rPr>
              <a:t>Owing to the character of the orbit, MLA could not cover the southern hemisphere of the planet</a:t>
            </a:r>
            <a:endParaRPr lang="en-GB" sz="2800" dirty="0">
              <a:solidFill>
                <a:schemeClr val="bg1"/>
              </a:solidFill>
              <a:effectLst/>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6</a:t>
            </a:fld>
            <a:endParaRPr lang="en-US"/>
          </a:p>
        </p:txBody>
      </p:sp>
    </p:spTree>
    <p:extLst>
      <p:ext uri="{BB962C8B-B14F-4D97-AF65-F5344CB8AC3E}">
        <p14:creationId xmlns:p14="http://schemas.microsoft.com/office/powerpoint/2010/main" val="270618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 Instead, techniques of stereo-photogrammetry</a:t>
            </a:r>
            <a:endParaRPr lang="en-GB" sz="2800" dirty="0">
              <a:solidFill>
                <a:schemeClr val="bg1"/>
              </a:solidFill>
              <a:effectLst/>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68B62D3-1B15-4F8C-AF99-21247CB89704}" type="slidenum">
              <a:rPr lang="en-US" smtClean="0"/>
              <a:t>7</a:t>
            </a:fld>
            <a:endParaRPr lang="en-US"/>
          </a:p>
        </p:txBody>
      </p:sp>
    </p:spTree>
    <p:extLst>
      <p:ext uri="{BB962C8B-B14F-4D97-AF65-F5344CB8AC3E}">
        <p14:creationId xmlns:p14="http://schemas.microsoft.com/office/powerpoint/2010/main" val="2821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23,8 km /</a:t>
            </a:r>
            <a:r>
              <a:rPr lang="en-GB" sz="1200" dirty="0" err="1">
                <a:effectLst/>
                <a:latin typeface="Calibri" panose="020F0502020204030204" pitchFamily="34" charset="0"/>
                <a:ea typeface="Calibri" panose="020F0502020204030204" pitchFamily="34" charset="0"/>
              </a:rPr>
              <a:t>ppx</a:t>
            </a:r>
            <a:r>
              <a:rPr lang="en-GB" sz="1200" dirty="0">
                <a:effectLst/>
                <a:latin typeface="Calibri" panose="020F0502020204030204" pitchFamily="34" charset="0"/>
                <a:ea typeface="Calibri" panose="020F0502020204030204" pitchFamily="34" charset="0"/>
              </a:rPr>
              <a:t> sample</a:t>
            </a:r>
            <a:endParaRPr lang="en-US" sz="12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ea typeface="Malgun Gothic" panose="020B0503020000020004" pitchFamily="34" charset="-127"/>
              </a:rPr>
              <a:t>Due to high </a:t>
            </a:r>
            <a:r>
              <a:rPr lang="de-DE" dirty="0" err="1">
                <a:solidFill>
                  <a:schemeClr val="bg1"/>
                </a:solidFill>
                <a:ea typeface="Malgun Gothic" panose="020B0503020000020004" pitchFamily="34" charset="-127"/>
              </a:rPr>
              <a:t>eccentricity</a:t>
            </a:r>
            <a:r>
              <a:rPr lang="de-DE" dirty="0">
                <a:solidFill>
                  <a:schemeClr val="bg1"/>
                </a:solidFill>
                <a:ea typeface="Malgun Gothic" panose="020B0503020000020004" pitchFamily="34" charset="-127"/>
              </a:rPr>
              <a:t> </a:t>
            </a:r>
            <a:r>
              <a:rPr lang="de-DE" dirty="0" err="1">
                <a:solidFill>
                  <a:schemeClr val="bg1"/>
                </a:solidFill>
                <a:ea typeface="Malgun Gothic" panose="020B0503020000020004" pitchFamily="34" charset="-127"/>
              </a:rPr>
              <a:t>of</a:t>
            </a:r>
            <a:r>
              <a:rPr lang="de-DE" dirty="0">
                <a:solidFill>
                  <a:schemeClr val="bg1"/>
                </a:solidFill>
                <a:ea typeface="Malgun Gothic" panose="020B0503020000020004" pitchFamily="34" charset="-127"/>
              </a:rPr>
              <a:t> </a:t>
            </a:r>
            <a:r>
              <a:rPr lang="de-DE" dirty="0" err="1">
                <a:solidFill>
                  <a:schemeClr val="bg1"/>
                </a:solidFill>
                <a:ea typeface="Malgun Gothic" panose="020B0503020000020004" pitchFamily="34" charset="-127"/>
              </a:rPr>
              <a:t>the</a:t>
            </a:r>
            <a:r>
              <a:rPr lang="de-DE" dirty="0">
                <a:solidFill>
                  <a:schemeClr val="bg1"/>
                </a:solidFill>
                <a:ea typeface="Malgun Gothic" panose="020B0503020000020004" pitchFamily="34" charset="-127"/>
              </a:rPr>
              <a:t> </a:t>
            </a:r>
            <a:r>
              <a:rPr lang="de-DE" dirty="0" err="1">
                <a:solidFill>
                  <a:schemeClr val="bg1"/>
                </a:solidFill>
                <a:ea typeface="Malgun Gothic" panose="020B0503020000020004" pitchFamily="34" charset="-127"/>
              </a:rPr>
              <a:t>orbiter</a:t>
            </a:r>
            <a:r>
              <a:rPr lang="de-DE" dirty="0">
                <a:solidFill>
                  <a:schemeClr val="bg1"/>
                </a:solidFill>
                <a:ea typeface="Malgun Gothic" panose="020B0503020000020004" pitchFamily="34" charset="-127"/>
              </a:rPr>
              <a:t> </a:t>
            </a:r>
            <a:r>
              <a:rPr lang="en-US" dirty="0">
                <a:solidFill>
                  <a:schemeClr val="bg1"/>
                </a:solidFill>
                <a:ea typeface="Malgun Gothic" panose="020B0503020000020004" pitchFamily="34" charset="-127"/>
              </a:rPr>
              <a:t>data lost its resolution towards the south</a:t>
            </a:r>
            <a:endParaRPr lang="de-DE" dirty="0">
              <a:solidFill>
                <a:schemeClr val="bg1"/>
              </a:solidFill>
              <a:ea typeface="Malgun Gothic" panose="020B0503020000020004" pitchFamily="34" charset="-127"/>
            </a:endParaRPr>
          </a:p>
          <a:p>
            <a:endParaRPr lang="de-DE" dirty="0"/>
          </a:p>
          <a:p>
            <a:r>
              <a:rPr lang="de-DE" dirty="0"/>
              <a:t>To </a:t>
            </a:r>
            <a:r>
              <a:rPr lang="de-DE" dirty="0" err="1"/>
              <a:t>apply</a:t>
            </a:r>
            <a:r>
              <a:rPr lang="de-DE" dirty="0"/>
              <a:t> </a:t>
            </a:r>
            <a:r>
              <a:rPr lang="de-DE" dirty="0" err="1"/>
              <a:t>them</a:t>
            </a:r>
            <a:r>
              <a:rPr lang="de-DE" dirty="0"/>
              <a:t> on </a:t>
            </a:r>
            <a:r>
              <a:rPr lang="de-DE" dirty="0" err="1"/>
              <a:t>spherical</a:t>
            </a:r>
            <a:r>
              <a:rPr lang="de-DE" dirty="0"/>
              <a:t> </a:t>
            </a:r>
            <a:r>
              <a:rPr lang="de-DE" dirty="0" err="1"/>
              <a:t>body</a:t>
            </a:r>
            <a:r>
              <a:rPr lang="de-DE" dirty="0"/>
              <a:t> </a:t>
            </a:r>
            <a:r>
              <a:rPr lang="de-DE" dirty="0" err="1"/>
              <a:t>you</a:t>
            </a:r>
            <a:r>
              <a:rPr lang="de-DE" dirty="0"/>
              <a:t> </a:t>
            </a:r>
            <a:r>
              <a:rPr lang="de-DE" dirty="0" err="1"/>
              <a:t>need</a:t>
            </a:r>
            <a:r>
              <a:rPr lang="de-DE" dirty="0"/>
              <a:t> to </a:t>
            </a:r>
            <a:r>
              <a:rPr lang="de-DE" dirty="0" err="1"/>
              <a:t>add</a:t>
            </a:r>
            <a:r>
              <a:rPr lang="de-DE" dirty="0"/>
              <a:t> </a:t>
            </a:r>
            <a:r>
              <a:rPr lang="de-DE" dirty="0" err="1"/>
              <a:t>constrait</a:t>
            </a:r>
            <a:r>
              <a:rPr lang="de-DE" dirty="0"/>
              <a:t> to </a:t>
            </a:r>
            <a:r>
              <a:rPr lang="de-DE" dirty="0" err="1"/>
              <a:t>it</a:t>
            </a:r>
            <a:r>
              <a:rPr lang="de-DE" dirty="0"/>
              <a:t> </a:t>
            </a:r>
            <a:r>
              <a:rPr lang="de-DE" dirty="0" err="1"/>
              <a:t>which</a:t>
            </a:r>
            <a:r>
              <a:rPr lang="de-DE" dirty="0"/>
              <a:t> </a:t>
            </a:r>
            <a:r>
              <a:rPr lang="de-DE" dirty="0" err="1"/>
              <a:t>usually</a:t>
            </a:r>
            <a:r>
              <a:rPr lang="de-DE" dirty="0"/>
              <a:t> </a:t>
            </a:r>
            <a:r>
              <a:rPr lang="de-DE" dirty="0" err="1"/>
              <a:t>done</a:t>
            </a:r>
            <a:r>
              <a:rPr lang="de-DE" dirty="0"/>
              <a:t> </a:t>
            </a:r>
            <a:r>
              <a:rPr lang="de-DE" dirty="0" err="1"/>
              <a:t>suing</a:t>
            </a:r>
            <a:r>
              <a:rPr lang="de-DE" dirty="0"/>
              <a:t> </a:t>
            </a:r>
            <a:r>
              <a:rPr lang="de-DE" dirty="0" err="1"/>
              <a:t>the</a:t>
            </a:r>
            <a:r>
              <a:rPr lang="de-DE" dirty="0"/>
              <a:t> Kuala Law (</a:t>
            </a:r>
            <a:r>
              <a:rPr lang="de-DE" dirty="0" err="1"/>
              <a:t>empirical</a:t>
            </a:r>
            <a:r>
              <a:rPr lang="de-DE" dirty="0"/>
              <a:t> </a:t>
            </a:r>
            <a:r>
              <a:rPr lang="de-DE" dirty="0" err="1"/>
              <a:t>consequence</a:t>
            </a:r>
            <a:r>
              <a:rPr lang="de-DE" dirty="0"/>
              <a:t> </a:t>
            </a:r>
            <a:r>
              <a:rPr lang="de-DE" dirty="0" err="1"/>
              <a:t>of</a:t>
            </a:r>
            <a:r>
              <a:rPr lang="de-DE" dirty="0"/>
              <a:t> </a:t>
            </a:r>
            <a:r>
              <a:rPr lang="de-DE" dirty="0" err="1"/>
              <a:t>probabilities</a:t>
            </a:r>
            <a:endParaRPr lang="de-DE" dirty="0"/>
          </a:p>
          <a:p>
            <a:r>
              <a:rPr lang="de-DE" dirty="0" err="1"/>
              <a:t>topography</a:t>
            </a:r>
            <a:r>
              <a:rPr lang="de-DE" dirty="0"/>
              <a:t> </a:t>
            </a:r>
            <a:r>
              <a:rPr lang="de-DE" dirty="0" err="1"/>
              <a:t>values</a:t>
            </a:r>
            <a:r>
              <a:rPr lang="de-DE" dirty="0"/>
              <a:t> </a:t>
            </a:r>
            <a:r>
              <a:rPr lang="de-DE" dirty="0" err="1"/>
              <a:t>od</a:t>
            </a:r>
            <a:r>
              <a:rPr lang="de-DE" dirty="0"/>
              <a:t> </a:t>
            </a:r>
            <a:r>
              <a:rPr lang="de-DE" dirty="0" err="1"/>
              <a:t>const</a:t>
            </a:r>
            <a:r>
              <a:rPr lang="de-DE" dirty="0"/>
              <a:t>. </a:t>
            </a:r>
            <a:r>
              <a:rPr lang="de-DE" dirty="0" err="1"/>
              <a:t>Desity</a:t>
            </a:r>
            <a:r>
              <a:rPr lang="de-DE" dirty="0"/>
              <a:t> (2700) and </a:t>
            </a:r>
            <a:r>
              <a:rPr lang="de-DE" dirty="0" err="1"/>
              <a:t>are</a:t>
            </a:r>
            <a:r>
              <a:rPr lang="de-DE" dirty="0"/>
              <a:t> </a:t>
            </a:r>
            <a:r>
              <a:rPr lang="de-DE" dirty="0" err="1"/>
              <a:t>limiting</a:t>
            </a:r>
            <a:r>
              <a:rPr lang="de-DE" dirty="0"/>
              <a:t> </a:t>
            </a:r>
            <a:r>
              <a:rPr lang="de-DE" dirty="0" err="1"/>
              <a:t>grav</a:t>
            </a:r>
            <a:r>
              <a:rPr lang="de-DE" dirty="0"/>
              <a:t> </a:t>
            </a:r>
            <a:r>
              <a:rPr lang="de-DE" dirty="0" err="1"/>
              <a:t>values</a:t>
            </a:r>
            <a:r>
              <a:rPr lang="de-DE" dirty="0"/>
              <a:t> </a:t>
            </a:r>
            <a:r>
              <a:rPr lang="de-DE" dirty="0" err="1"/>
              <a:t>to</a:t>
            </a:r>
            <a:r>
              <a:rPr lang="de-DE" dirty="0"/>
              <a:t> </a:t>
            </a:r>
            <a:r>
              <a:rPr lang="de-DE" dirty="0" err="1"/>
              <a:t>tehse</a:t>
            </a:r>
            <a:r>
              <a:rPr lang="de-DE" dirty="0"/>
              <a:t> (</a:t>
            </a:r>
            <a:r>
              <a:rPr lang="de-DE" dirty="0" err="1"/>
              <a:t>kaula</a:t>
            </a:r>
            <a:r>
              <a:rPr lang="de-DE" dirty="0"/>
              <a:t> </a:t>
            </a:r>
            <a:r>
              <a:rPr lang="de-DE" dirty="0" err="1"/>
              <a:t>law</a:t>
            </a:r>
            <a:r>
              <a:rPr lang="de-DE" dirty="0"/>
              <a:t> </a:t>
            </a:r>
            <a:r>
              <a:rPr lang="de-DE" dirty="0" err="1"/>
              <a:t>limiting</a:t>
            </a:r>
            <a:r>
              <a:rPr lang="de-DE" dirty="0"/>
              <a:t> </a:t>
            </a:r>
            <a:r>
              <a:rPr lang="de-DE" dirty="0" err="1"/>
              <a:t>agaist</a:t>
            </a:r>
            <a:r>
              <a:rPr lang="de-DE" dirty="0"/>
              <a:t> 0)</a:t>
            </a:r>
          </a:p>
          <a:p>
            <a:endParaRPr lang="en-US" dirty="0"/>
          </a:p>
        </p:txBody>
      </p:sp>
      <p:sp>
        <p:nvSpPr>
          <p:cNvPr id="4" name="Foliennummernplatzhalter 3"/>
          <p:cNvSpPr>
            <a:spLocks noGrp="1"/>
          </p:cNvSpPr>
          <p:nvPr>
            <p:ph type="sldNum" sz="quarter" idx="5"/>
          </p:nvPr>
        </p:nvSpPr>
        <p:spPr/>
        <p:txBody>
          <a:bodyPr/>
          <a:lstStyle/>
          <a:p>
            <a:fld id="{368B62D3-1B15-4F8C-AF99-21247CB89704}" type="slidenum">
              <a:rPr lang="en-US" smtClean="0"/>
              <a:t>8</a:t>
            </a:fld>
            <a:endParaRPr lang="en-US"/>
          </a:p>
        </p:txBody>
      </p:sp>
    </p:spTree>
    <p:extLst>
      <p:ext uri="{BB962C8B-B14F-4D97-AF65-F5344CB8AC3E}">
        <p14:creationId xmlns:p14="http://schemas.microsoft.com/office/powerpoint/2010/main" val="358004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SimSun" panose="02010600030101010101" pitchFamily="2" charset="-122"/>
              </a:rPr>
              <a:t>Catalogue basins bigger 150km diameter (total 320)</a:t>
            </a:r>
          </a:p>
        </p:txBody>
      </p:sp>
      <p:sp>
        <p:nvSpPr>
          <p:cNvPr id="4" name="Foliennummernplatzhalter 3"/>
          <p:cNvSpPr>
            <a:spLocks noGrp="1"/>
          </p:cNvSpPr>
          <p:nvPr>
            <p:ph type="sldNum" sz="quarter" idx="5"/>
          </p:nvPr>
        </p:nvSpPr>
        <p:spPr/>
        <p:txBody>
          <a:bodyPr/>
          <a:lstStyle/>
          <a:p>
            <a:fld id="{368B62D3-1B15-4F8C-AF99-21247CB89704}" type="slidenum">
              <a:rPr lang="en-US" smtClean="0"/>
              <a:t>9</a:t>
            </a:fld>
            <a:endParaRPr lang="en-US"/>
          </a:p>
        </p:txBody>
      </p:sp>
    </p:spTree>
    <p:extLst>
      <p:ext uri="{BB962C8B-B14F-4D97-AF65-F5344CB8AC3E}">
        <p14:creationId xmlns:p14="http://schemas.microsoft.com/office/powerpoint/2010/main" val="272362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9F7E184-FA36-485A-8D3A-B1473760696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323549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F7E184-FA36-485A-8D3A-B1473760696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122483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F7E184-FA36-485A-8D3A-B1473760696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188353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F7E184-FA36-485A-8D3A-B1473760696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171283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9F7E184-FA36-485A-8D3A-B1473760696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284491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9F7E184-FA36-485A-8D3A-B1473760696A}"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19743351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9F7E184-FA36-485A-8D3A-B1473760696A}"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401615163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9F7E184-FA36-485A-8D3A-B1473760696A}"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274522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7E184-FA36-485A-8D3A-B1473760696A}"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244464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9F7E184-FA36-485A-8D3A-B1473760696A}"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341834864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9F7E184-FA36-485A-8D3A-B1473760696A}"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A5FA2-41E8-42A6-8907-78DF3B8B9C89}" type="slidenum">
              <a:rPr lang="en-US" smtClean="0"/>
              <a:t>‹Nr.›</a:t>
            </a:fld>
            <a:endParaRPr lang="en-US"/>
          </a:p>
        </p:txBody>
      </p:sp>
    </p:spTree>
    <p:extLst>
      <p:ext uri="{BB962C8B-B14F-4D97-AF65-F5344CB8AC3E}">
        <p14:creationId xmlns:p14="http://schemas.microsoft.com/office/powerpoint/2010/main" val="3669293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E184-FA36-485A-8D3A-B1473760696A}" type="datetimeFigureOut">
              <a:rPr lang="en-US" smtClean="0"/>
              <a:t>4/24/2023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5FA2-41E8-42A6-8907-78DF3B8B9C89}" type="slidenum">
              <a:rPr lang="en-US" smtClean="0"/>
              <a:t>‹Nr.›</a:t>
            </a:fld>
            <a:endParaRPr lang="en-US"/>
          </a:p>
        </p:txBody>
      </p:sp>
    </p:spTree>
    <p:extLst>
      <p:ext uri="{BB962C8B-B14F-4D97-AF65-F5344CB8AC3E}">
        <p14:creationId xmlns:p14="http://schemas.microsoft.com/office/powerpoint/2010/main" val="2853284936"/>
      </p:ext>
    </p:extLst>
  </p:cSld>
  <p:clrMap bg1="dk1" tx1="lt1" bg2="dk2"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chart" Target="../charts/chart1.xml"/><Relationship Id="rId4" Type="http://schemas.openxmlformats.org/officeDocument/2006/relationships/image" Target="../media/image19.jp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3.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png"/><Relationship Id="rId5" Type="http://schemas.openxmlformats.org/officeDocument/2006/relationships/image" Target="../media/image24.emf"/><Relationship Id="rId10"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9.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3.pn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715AA68-E392-49BF-B9A0-378A31F088A9}"/>
              </a:ext>
            </a:extLst>
          </p:cNvPr>
          <p:cNvPicPr>
            <a:picLocks noChangeAspect="1"/>
          </p:cNvPicPr>
          <p:nvPr/>
        </p:nvPicPr>
        <p:blipFill rotWithShape="1">
          <a:blip r:embed="rId3">
            <a:extLst>
              <a:ext uri="{28A0092B-C50C-407E-A947-70E740481C1C}">
                <a14:useLocalDpi xmlns:a14="http://schemas.microsoft.com/office/drawing/2010/main" val="0"/>
              </a:ext>
            </a:extLst>
          </a:blip>
          <a:srcRect l="-1755" t="-8146" r="14609" b="22149"/>
          <a:stretch/>
        </p:blipFill>
        <p:spPr>
          <a:xfrm>
            <a:off x="-263770" y="-767414"/>
            <a:ext cx="13100539" cy="8100199"/>
          </a:xfrm>
          <a:prstGeom prst="rect">
            <a:avLst/>
          </a:prstGeom>
        </p:spPr>
      </p:pic>
      <p:sp>
        <p:nvSpPr>
          <p:cNvPr id="2" name="Titel 1">
            <a:extLst>
              <a:ext uri="{FF2B5EF4-FFF2-40B4-BE49-F238E27FC236}">
                <a16:creationId xmlns:a16="http://schemas.microsoft.com/office/drawing/2014/main" id="{9A2622ED-D354-41D8-884C-DE56930DB322}"/>
              </a:ext>
            </a:extLst>
          </p:cNvPr>
          <p:cNvSpPr>
            <a:spLocks noGrp="1"/>
          </p:cNvSpPr>
          <p:nvPr>
            <p:ph type="ctrTitle"/>
          </p:nvPr>
        </p:nvSpPr>
        <p:spPr>
          <a:xfrm>
            <a:off x="557904" y="4083539"/>
            <a:ext cx="11457189" cy="2387600"/>
          </a:xfrm>
        </p:spPr>
        <p:txBody>
          <a:bodyPr>
            <a:normAutofit/>
          </a:bodyPr>
          <a:lstStyle/>
          <a:p>
            <a:pPr algn="ctr"/>
            <a:r>
              <a:rPr lang="en-US" sz="4200" b="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Gravitational and topographic observations of basins on Mercury</a:t>
            </a:r>
            <a:r>
              <a:rPr lang="en-US" sz="4200" b="1">
                <a:latin typeface="Malgun Gothic Semilight" panose="020B0502040204020203" pitchFamily="34" charset="-128"/>
                <a:ea typeface="Malgun Gothic Semilight" panose="020B0502040204020203" pitchFamily="34" charset="-128"/>
                <a:cs typeface="Malgun Gothic Semilight" panose="020B0502040204020203" pitchFamily="34" charset="-128"/>
              </a:rPr>
              <a:t>: implications </a:t>
            </a:r>
            <a:r>
              <a:rPr lang="en-US" sz="4200" b="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on impact formation and </a:t>
            </a:r>
            <a:r>
              <a:rPr lang="en-US" sz="4200" b="1">
                <a:latin typeface="Malgun Gothic Semilight" panose="020B0502040204020203" pitchFamily="34" charset="-128"/>
                <a:ea typeface="Malgun Gothic Semilight" panose="020B0502040204020203" pitchFamily="34" charset="-128"/>
                <a:cs typeface="Malgun Gothic Semilight" panose="020B0502040204020203" pitchFamily="34" charset="-128"/>
              </a:rPr>
              <a:t>crustal structure</a:t>
            </a:r>
            <a:endParaRPr lang="en-US" sz="4200" b="1"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4" name="Picture 2">
            <a:extLst>
              <a:ext uri="{FF2B5EF4-FFF2-40B4-BE49-F238E27FC236}">
                <a16:creationId xmlns:a16="http://schemas.microsoft.com/office/drawing/2014/main" id="{BC02EA86-9DB9-4530-9925-954734FE38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894" y="6135042"/>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6652C6-D5F1-4309-A484-7A6522C8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107" y="6251683"/>
            <a:ext cx="618578" cy="4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506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6D78B7-CC3D-4453-9626-C496DEB4F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884" y="734289"/>
            <a:ext cx="6225945" cy="3692516"/>
          </a:xfrm>
          <a:prstGeom prst="rect">
            <a:avLst/>
          </a:prstGeom>
        </p:spPr>
      </p:pic>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35170" y="-326291"/>
            <a:ext cx="12192000" cy="1325562"/>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Mercury’s basin inventory</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5" name="Gerader Verbinder 4">
            <a:extLst>
              <a:ext uri="{FF2B5EF4-FFF2-40B4-BE49-F238E27FC236}">
                <a16:creationId xmlns:a16="http://schemas.microsoft.com/office/drawing/2014/main" id="{C56A189A-4EBD-447E-B1B2-0E6FDF361F04}"/>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6" name="Picture 2">
            <a:extLst>
              <a:ext uri="{FF2B5EF4-FFF2-40B4-BE49-F238E27FC236}">
                <a16:creationId xmlns:a16="http://schemas.microsoft.com/office/drawing/2014/main" id="{3E93F824-199A-43D2-8D5E-B9E554722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DEA24CE-AA34-43D3-AF22-92693E44F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le 10">
            <a:extLst>
              <a:ext uri="{FF2B5EF4-FFF2-40B4-BE49-F238E27FC236}">
                <a16:creationId xmlns:a16="http://schemas.microsoft.com/office/drawing/2014/main" id="{1FCB84BE-B6EC-4E07-9BBE-E534F6000806}"/>
              </a:ext>
            </a:extLst>
          </p:cNvPr>
          <p:cNvGraphicFramePr>
            <a:graphicFrameLocks noGrp="1"/>
          </p:cNvGraphicFramePr>
          <p:nvPr>
            <p:extLst>
              <p:ext uri="{D42A27DB-BD31-4B8C-83A1-F6EECF244321}">
                <p14:modId xmlns:p14="http://schemas.microsoft.com/office/powerpoint/2010/main" val="1421230941"/>
              </p:ext>
            </p:extLst>
          </p:nvPr>
        </p:nvGraphicFramePr>
        <p:xfrm>
          <a:off x="421696" y="4467884"/>
          <a:ext cx="4952408" cy="2092672"/>
        </p:xfrm>
        <a:graphic>
          <a:graphicData uri="http://schemas.openxmlformats.org/drawingml/2006/table">
            <a:tbl>
              <a:tblPr firstRow="1" bandRow="1">
                <a:tableStyleId>{00A15C55-8517-42AA-B614-E9B94910E393}</a:tableStyleId>
              </a:tblPr>
              <a:tblGrid>
                <a:gridCol w="1460909">
                  <a:extLst>
                    <a:ext uri="{9D8B030D-6E8A-4147-A177-3AD203B41FA5}">
                      <a16:colId xmlns:a16="http://schemas.microsoft.com/office/drawing/2014/main" val="424814973"/>
                    </a:ext>
                  </a:extLst>
                </a:gridCol>
                <a:gridCol w="1840697">
                  <a:extLst>
                    <a:ext uri="{9D8B030D-6E8A-4147-A177-3AD203B41FA5}">
                      <a16:colId xmlns:a16="http://schemas.microsoft.com/office/drawing/2014/main" val="1499481622"/>
                    </a:ext>
                  </a:extLst>
                </a:gridCol>
                <a:gridCol w="1650802">
                  <a:extLst>
                    <a:ext uri="{9D8B030D-6E8A-4147-A177-3AD203B41FA5}">
                      <a16:colId xmlns:a16="http://schemas.microsoft.com/office/drawing/2014/main" val="3040796313"/>
                    </a:ext>
                  </a:extLst>
                </a:gridCol>
              </a:tblGrid>
              <a:tr h="945937">
                <a:tc>
                  <a:txBody>
                    <a:bodyPr/>
                    <a:lstStyle/>
                    <a:p>
                      <a:pPr algn="ctr"/>
                      <a:endParaRPr lang="en-GB" dirty="0"/>
                    </a:p>
                  </a:txBody>
                  <a:tcPr/>
                </a:tc>
                <a:tc>
                  <a:txBody>
                    <a:bodyPr/>
                    <a:lstStyle/>
                    <a:p>
                      <a:pPr algn="ctr"/>
                      <a:r>
                        <a:rPr lang="de-DE" dirty="0"/>
                        <a:t>Orgel et al., 2018</a:t>
                      </a:r>
                    </a:p>
                    <a:p>
                      <a:pPr algn="ctr"/>
                      <a:r>
                        <a:rPr lang="en-GB" sz="1800" i="1" dirty="0">
                          <a:solidFill>
                            <a:schemeClr val="tx1"/>
                          </a:solidFill>
                          <a:effectLst/>
                          <a:latin typeface="Calibri" panose="020F0502020204030204" pitchFamily="34" charset="0"/>
                          <a:ea typeface="Calibri" panose="020F0502020204030204" pitchFamily="34" charset="0"/>
                        </a:rPr>
                        <a:t>(D ≥ 300 km) </a:t>
                      </a:r>
                      <a:endParaRPr lang="en-GB" dirty="0">
                        <a:solidFill>
                          <a:schemeClr val="tx1"/>
                        </a:solidFill>
                      </a:endParaRPr>
                    </a:p>
                  </a:txBody>
                  <a:tcPr/>
                </a:tc>
                <a:tc>
                  <a:txBody>
                    <a:bodyPr/>
                    <a:lstStyle/>
                    <a:p>
                      <a:pPr algn="ctr"/>
                      <a:r>
                        <a:rPr lang="de-DE" dirty="0" err="1"/>
                        <a:t>Mercury‘s</a:t>
                      </a:r>
                      <a:r>
                        <a:rPr lang="de-DE" dirty="0"/>
                        <a:t> </a:t>
                      </a:r>
                      <a:r>
                        <a:rPr lang="de-DE" dirty="0" err="1"/>
                        <a:t>basin</a:t>
                      </a:r>
                      <a:r>
                        <a:rPr lang="de-DE" dirty="0"/>
                        <a:t> </a:t>
                      </a:r>
                      <a:r>
                        <a:rPr lang="de-DE" dirty="0" err="1"/>
                        <a:t>inventory</a:t>
                      </a:r>
                      <a:endParaRPr lang="de-DE" dirty="0"/>
                    </a:p>
                    <a:p>
                      <a:pPr algn="ctr"/>
                      <a:r>
                        <a:rPr lang="de-DE" i="1" dirty="0"/>
                        <a:t>(D </a:t>
                      </a:r>
                      <a:r>
                        <a:rPr lang="en-GB" sz="1800" i="1" dirty="0">
                          <a:solidFill>
                            <a:schemeClr val="tx1"/>
                          </a:solidFill>
                          <a:effectLst/>
                          <a:latin typeface="Calibri" panose="020F0502020204030204" pitchFamily="34" charset="0"/>
                          <a:ea typeface="Calibri" panose="020F0502020204030204" pitchFamily="34" charset="0"/>
                        </a:rPr>
                        <a:t>≥</a:t>
                      </a:r>
                      <a:r>
                        <a:rPr lang="de-DE" i="1" dirty="0"/>
                        <a:t> 150 km)</a:t>
                      </a:r>
                      <a:endParaRPr lang="en-GB" i="1" dirty="0"/>
                    </a:p>
                  </a:txBody>
                  <a:tcPr/>
                </a:tc>
                <a:extLst>
                  <a:ext uri="{0D108BD9-81ED-4DB2-BD59-A6C34878D82A}">
                    <a16:rowId xmlns:a16="http://schemas.microsoft.com/office/drawing/2014/main" val="4000732996"/>
                  </a:ext>
                </a:extLst>
              </a:tr>
              <a:tr h="382245">
                <a:tc>
                  <a:txBody>
                    <a:bodyPr/>
                    <a:lstStyle/>
                    <a:p>
                      <a:pPr algn="ctr"/>
                      <a:r>
                        <a:rPr lang="de-DE" dirty="0" err="1"/>
                        <a:t>Certain</a:t>
                      </a:r>
                      <a:endParaRPr lang="de-DE" dirty="0"/>
                    </a:p>
                  </a:txBody>
                  <a:tcPr/>
                </a:tc>
                <a:tc>
                  <a:txBody>
                    <a:bodyPr/>
                    <a:lstStyle/>
                    <a:p>
                      <a:pPr algn="ctr"/>
                      <a:r>
                        <a:rPr lang="de-DE" dirty="0"/>
                        <a:t>49</a:t>
                      </a:r>
                      <a:endParaRPr lang="en-GB" dirty="0"/>
                    </a:p>
                  </a:txBody>
                  <a:tcPr/>
                </a:tc>
                <a:tc>
                  <a:txBody>
                    <a:bodyPr/>
                    <a:lstStyle/>
                    <a:p>
                      <a:pPr algn="ctr"/>
                      <a:r>
                        <a:rPr lang="de-DE" dirty="0"/>
                        <a:t>298</a:t>
                      </a:r>
                      <a:endParaRPr lang="en-GB" dirty="0"/>
                    </a:p>
                  </a:txBody>
                  <a:tcPr/>
                </a:tc>
                <a:extLst>
                  <a:ext uri="{0D108BD9-81ED-4DB2-BD59-A6C34878D82A}">
                    <a16:rowId xmlns:a16="http://schemas.microsoft.com/office/drawing/2014/main" val="746505291"/>
                  </a:ext>
                </a:extLst>
              </a:tr>
              <a:tr h="382245">
                <a:tc>
                  <a:txBody>
                    <a:bodyPr/>
                    <a:lstStyle/>
                    <a:p>
                      <a:pPr algn="ctr"/>
                      <a:r>
                        <a:rPr lang="de-DE" dirty="0"/>
                        <a:t>Probable</a:t>
                      </a:r>
                    </a:p>
                  </a:txBody>
                  <a:tcPr/>
                </a:tc>
                <a:tc>
                  <a:txBody>
                    <a:bodyPr/>
                    <a:lstStyle/>
                    <a:p>
                      <a:pPr algn="ctr"/>
                      <a:r>
                        <a:rPr lang="de-DE" dirty="0"/>
                        <a:t>31</a:t>
                      </a:r>
                      <a:endParaRPr lang="en-GB" dirty="0"/>
                    </a:p>
                  </a:txBody>
                  <a:tcPr/>
                </a:tc>
                <a:tc>
                  <a:txBody>
                    <a:bodyPr/>
                    <a:lstStyle/>
                    <a:p>
                      <a:pPr algn="ctr"/>
                      <a:endParaRPr lang="en-GB"/>
                    </a:p>
                  </a:txBody>
                  <a:tcPr/>
                </a:tc>
                <a:extLst>
                  <a:ext uri="{0D108BD9-81ED-4DB2-BD59-A6C34878D82A}">
                    <a16:rowId xmlns:a16="http://schemas.microsoft.com/office/drawing/2014/main" val="2718201502"/>
                  </a:ext>
                </a:extLst>
              </a:tr>
              <a:tr h="382245">
                <a:tc>
                  <a:txBody>
                    <a:bodyPr/>
                    <a:lstStyle/>
                    <a:p>
                      <a:pPr algn="ctr"/>
                      <a:r>
                        <a:rPr lang="de-DE" dirty="0"/>
                        <a:t>Tentative</a:t>
                      </a:r>
                      <a:endParaRPr lang="en-GB" dirty="0"/>
                    </a:p>
                  </a:txBody>
                  <a:tcPr/>
                </a:tc>
                <a:tc>
                  <a:txBody>
                    <a:bodyPr/>
                    <a:lstStyle/>
                    <a:p>
                      <a:pPr algn="ctr"/>
                      <a:r>
                        <a:rPr lang="de-DE" dirty="0"/>
                        <a:t>14</a:t>
                      </a:r>
                      <a:endParaRPr lang="en-GB" dirty="0"/>
                    </a:p>
                  </a:txBody>
                  <a:tcPr/>
                </a:tc>
                <a:tc>
                  <a:txBody>
                    <a:bodyPr/>
                    <a:lstStyle/>
                    <a:p>
                      <a:pPr algn="ctr"/>
                      <a:r>
                        <a:rPr lang="de-DE" dirty="0"/>
                        <a:t>21</a:t>
                      </a:r>
                      <a:endParaRPr lang="en-GB" dirty="0"/>
                    </a:p>
                  </a:txBody>
                  <a:tcPr/>
                </a:tc>
                <a:extLst>
                  <a:ext uri="{0D108BD9-81ED-4DB2-BD59-A6C34878D82A}">
                    <a16:rowId xmlns:a16="http://schemas.microsoft.com/office/drawing/2014/main" val="3773420357"/>
                  </a:ext>
                </a:extLst>
              </a:tr>
            </a:tbl>
          </a:graphicData>
        </a:graphic>
      </p:graphicFrame>
      <p:sp>
        <p:nvSpPr>
          <p:cNvPr id="13" name="Textfeld 12">
            <a:extLst>
              <a:ext uri="{FF2B5EF4-FFF2-40B4-BE49-F238E27FC236}">
                <a16:creationId xmlns:a16="http://schemas.microsoft.com/office/drawing/2014/main" id="{F2810278-7761-4D77-B0A2-5A204B89C633}"/>
              </a:ext>
            </a:extLst>
          </p:cNvPr>
          <p:cNvSpPr txBox="1"/>
          <p:nvPr/>
        </p:nvSpPr>
        <p:spPr>
          <a:xfrm>
            <a:off x="0" y="662781"/>
            <a:ext cx="1786195" cy="369332"/>
          </a:xfrm>
          <a:prstGeom prst="rect">
            <a:avLst/>
          </a:prstGeom>
          <a:noFill/>
        </p:spPr>
        <p:txBody>
          <a:bodyPr wrap="none" rtlCol="0">
            <a:spAutoFit/>
          </a:bodyPr>
          <a:lstStyle/>
          <a:p>
            <a:r>
              <a:rPr lang="de-DE" i="1" dirty="0">
                <a:solidFill>
                  <a:schemeClr val="bg1">
                    <a:lumMod val="50000"/>
                    <a:lumOff val="50000"/>
                  </a:schemeClr>
                </a:solidFill>
              </a:rPr>
              <a:t>Orgel et al., 2018</a:t>
            </a:r>
            <a:endParaRPr lang="en-GB" i="1" dirty="0">
              <a:solidFill>
                <a:schemeClr val="bg1">
                  <a:lumMod val="50000"/>
                  <a:lumOff val="50000"/>
                </a:schemeClr>
              </a:solidFill>
            </a:endParaRPr>
          </a:p>
        </p:txBody>
      </p:sp>
      <p:pic>
        <p:nvPicPr>
          <p:cNvPr id="3074" name="Picture 2" descr="Details are in the caption following the image">
            <a:extLst>
              <a:ext uri="{FF2B5EF4-FFF2-40B4-BE49-F238E27FC236}">
                <a16:creationId xmlns:a16="http://schemas.microsoft.com/office/drawing/2014/main" id="{F9FFB494-F46C-4AA6-B801-EE946099FE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1274"/>
          <a:stretch/>
        </p:blipFill>
        <p:spPr bwMode="auto">
          <a:xfrm>
            <a:off x="172045" y="1093382"/>
            <a:ext cx="5817118" cy="29916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C6861904-9F2F-4FDB-8D5E-76775780E85A}"/>
              </a:ext>
            </a:extLst>
          </p:cNvPr>
          <p:cNvSpPr txBox="1"/>
          <p:nvPr/>
        </p:nvSpPr>
        <p:spPr>
          <a:xfrm>
            <a:off x="6096000" y="4780547"/>
            <a:ext cx="6018827" cy="1477328"/>
          </a:xfrm>
          <a:prstGeom prst="rect">
            <a:avLst/>
          </a:prstGeom>
          <a:noFill/>
        </p:spPr>
        <p:txBody>
          <a:bodyPr wrap="none" rtlCol="0">
            <a:spAutoFit/>
          </a:bodyPr>
          <a:lstStyle/>
          <a:p>
            <a:pPr marL="285750" indent="-285750">
              <a:buFont typeface="Arial" panose="020B0604020202020204" pitchFamily="34" charset="0"/>
              <a:buChar char="•"/>
            </a:pPr>
            <a:r>
              <a:rPr lang="de-DE" dirty="0">
                <a:solidFill>
                  <a:schemeClr val="bg1"/>
                </a:solidFill>
              </a:rPr>
              <a:t>225 </a:t>
            </a:r>
            <a:r>
              <a:rPr lang="de-DE" dirty="0" err="1">
                <a:solidFill>
                  <a:schemeClr val="bg1"/>
                </a:solidFill>
              </a:rPr>
              <a:t>basins</a:t>
            </a:r>
            <a:r>
              <a:rPr lang="de-DE" dirty="0">
                <a:solidFill>
                  <a:schemeClr val="bg1"/>
                </a:solidFill>
              </a:rPr>
              <a:t> </a:t>
            </a:r>
            <a:r>
              <a:rPr lang="de-DE" dirty="0" err="1">
                <a:solidFill>
                  <a:schemeClr val="bg1"/>
                </a:solidFill>
              </a:rPr>
              <a:t>added</a:t>
            </a:r>
            <a:r>
              <a:rPr lang="de-DE" dirty="0">
                <a:solidFill>
                  <a:schemeClr val="bg1"/>
                </a:solidFill>
              </a:rPr>
              <a:t> in total</a:t>
            </a:r>
          </a:p>
          <a:p>
            <a:pPr marL="285750" indent="-285750">
              <a:buFont typeface="Arial" panose="020B0604020202020204" pitchFamily="34" charset="0"/>
              <a:buChar char="•"/>
            </a:pPr>
            <a:r>
              <a:rPr lang="de-DE" dirty="0">
                <a:solidFill>
                  <a:schemeClr val="bg1"/>
                </a:solidFill>
              </a:rPr>
              <a:t>13 </a:t>
            </a:r>
            <a:r>
              <a:rPr lang="de-DE" dirty="0" err="1">
                <a:solidFill>
                  <a:schemeClr val="bg1"/>
                </a:solidFill>
              </a:rPr>
              <a:t>could</a:t>
            </a:r>
            <a:r>
              <a:rPr lang="de-DE" dirty="0">
                <a:solidFill>
                  <a:schemeClr val="bg1"/>
                </a:solidFill>
              </a:rPr>
              <a:t> </a:t>
            </a:r>
            <a:r>
              <a:rPr lang="de-DE" dirty="0" err="1">
                <a:solidFill>
                  <a:schemeClr val="bg1"/>
                </a:solidFill>
              </a:rPr>
              <a:t>be</a:t>
            </a:r>
            <a:r>
              <a:rPr lang="de-DE" dirty="0">
                <a:solidFill>
                  <a:schemeClr val="bg1"/>
                </a:solidFill>
              </a:rPr>
              <a:t> </a:t>
            </a:r>
            <a:r>
              <a:rPr lang="de-DE" dirty="0" err="1">
                <a:solidFill>
                  <a:schemeClr val="bg1"/>
                </a:solidFill>
              </a:rPr>
              <a:t>verified</a:t>
            </a:r>
            <a:r>
              <a:rPr lang="de-DE" dirty="0">
                <a:solidFill>
                  <a:schemeClr val="bg1"/>
                </a:solidFill>
              </a:rPr>
              <a:t> </a:t>
            </a:r>
            <a:r>
              <a:rPr lang="de-DE" dirty="0" err="1">
                <a:solidFill>
                  <a:schemeClr val="bg1"/>
                </a:solidFill>
              </a:rPr>
              <a:t>as</a:t>
            </a:r>
            <a:r>
              <a:rPr lang="de-DE" dirty="0">
                <a:solidFill>
                  <a:schemeClr val="bg1"/>
                </a:solidFill>
              </a:rPr>
              <a:t> </a:t>
            </a:r>
            <a:r>
              <a:rPr lang="de-DE" dirty="0" err="1">
                <a:solidFill>
                  <a:schemeClr val="bg1"/>
                </a:solidFill>
              </a:rPr>
              <a:t>certain</a:t>
            </a:r>
            <a:r>
              <a:rPr lang="de-DE" dirty="0">
                <a:solidFill>
                  <a:schemeClr val="bg1"/>
                </a:solidFill>
              </a:rPr>
              <a:t> </a:t>
            </a:r>
          </a:p>
          <a:p>
            <a:pPr marL="285750" indent="-285750">
              <a:buFont typeface="Arial" panose="020B0604020202020204" pitchFamily="34" charset="0"/>
              <a:buChar char="•"/>
            </a:pPr>
            <a:r>
              <a:rPr lang="de-DE" dirty="0">
                <a:solidFill>
                  <a:schemeClr val="bg1"/>
                </a:solidFill>
              </a:rPr>
              <a:t>9 do not </a:t>
            </a:r>
            <a:r>
              <a:rPr lang="de-DE" dirty="0" err="1">
                <a:solidFill>
                  <a:schemeClr val="bg1"/>
                </a:solidFill>
              </a:rPr>
              <a:t>show</a:t>
            </a:r>
            <a:r>
              <a:rPr lang="de-DE" dirty="0">
                <a:solidFill>
                  <a:schemeClr val="bg1"/>
                </a:solidFill>
              </a:rPr>
              <a:t> a </a:t>
            </a:r>
            <a:r>
              <a:rPr lang="de-DE" dirty="0" err="1">
                <a:solidFill>
                  <a:schemeClr val="bg1"/>
                </a:solidFill>
              </a:rPr>
              <a:t>significant</a:t>
            </a:r>
            <a:r>
              <a:rPr lang="de-DE" dirty="0">
                <a:solidFill>
                  <a:schemeClr val="bg1"/>
                </a:solidFill>
              </a:rPr>
              <a:t> </a:t>
            </a:r>
            <a:r>
              <a:rPr lang="de-DE" dirty="0" err="1">
                <a:solidFill>
                  <a:schemeClr val="bg1"/>
                </a:solidFill>
              </a:rPr>
              <a:t>signal</a:t>
            </a:r>
            <a:r>
              <a:rPr lang="de-DE" dirty="0">
                <a:solidFill>
                  <a:schemeClr val="bg1"/>
                </a:solidFill>
              </a:rPr>
              <a:t> in </a:t>
            </a:r>
            <a:r>
              <a:rPr lang="de-DE" dirty="0" err="1">
                <a:solidFill>
                  <a:schemeClr val="bg1"/>
                </a:solidFill>
              </a:rPr>
              <a:t>topography</a:t>
            </a:r>
            <a:r>
              <a:rPr lang="de-DE" dirty="0">
                <a:solidFill>
                  <a:schemeClr val="bg1"/>
                </a:solidFill>
              </a:rPr>
              <a:t> and </a:t>
            </a:r>
            <a:r>
              <a:rPr lang="de-DE" dirty="0" err="1">
                <a:solidFill>
                  <a:schemeClr val="bg1"/>
                </a:solidFill>
              </a:rPr>
              <a:t>gravity</a:t>
            </a:r>
            <a:endParaRPr lang="de-DE" dirty="0">
              <a:solidFill>
                <a:schemeClr val="bg1"/>
              </a:solidFill>
            </a:endParaRPr>
          </a:p>
          <a:p>
            <a:pPr marL="285750" indent="-285750">
              <a:buFont typeface="Arial" panose="020B0604020202020204" pitchFamily="34" charset="0"/>
              <a:buChar char="•"/>
            </a:pPr>
            <a:r>
              <a:rPr lang="de-DE" dirty="0">
                <a:solidFill>
                  <a:schemeClr val="bg1"/>
                </a:solidFill>
              </a:rPr>
              <a:t>2 </a:t>
            </a:r>
            <a:r>
              <a:rPr lang="de-DE" dirty="0" err="1">
                <a:solidFill>
                  <a:schemeClr val="bg1"/>
                </a:solidFill>
              </a:rPr>
              <a:t>remained</a:t>
            </a:r>
            <a:r>
              <a:rPr lang="de-DE" dirty="0">
                <a:solidFill>
                  <a:schemeClr val="bg1"/>
                </a:solidFill>
              </a:rPr>
              <a:t> tentative   </a:t>
            </a:r>
          </a:p>
          <a:p>
            <a:pPr marL="285750" indent="-285750">
              <a:buFont typeface="Arial" panose="020B0604020202020204" pitchFamily="34" charset="0"/>
              <a:buChar char="•"/>
            </a:pPr>
            <a:r>
              <a:rPr lang="de-DE" dirty="0">
                <a:solidFill>
                  <a:schemeClr val="bg1"/>
                </a:solidFill>
              </a:rPr>
              <a:t>10  </a:t>
            </a:r>
            <a:r>
              <a:rPr lang="de-DE" dirty="0" err="1">
                <a:solidFill>
                  <a:schemeClr val="bg1"/>
                </a:solidFill>
              </a:rPr>
              <a:t>newly</a:t>
            </a:r>
            <a:r>
              <a:rPr lang="de-DE" dirty="0">
                <a:solidFill>
                  <a:schemeClr val="bg1"/>
                </a:solidFill>
              </a:rPr>
              <a:t> </a:t>
            </a:r>
            <a:r>
              <a:rPr lang="de-DE" dirty="0" err="1">
                <a:solidFill>
                  <a:schemeClr val="bg1"/>
                </a:solidFill>
              </a:rPr>
              <a:t>discovered</a:t>
            </a:r>
            <a:r>
              <a:rPr lang="de-DE" dirty="0">
                <a:solidFill>
                  <a:schemeClr val="bg1"/>
                </a:solidFill>
              </a:rPr>
              <a:t> tentative</a:t>
            </a:r>
            <a:endParaRPr lang="en-GB" dirty="0">
              <a:solidFill>
                <a:schemeClr val="bg1"/>
              </a:solidFill>
            </a:endParaRPr>
          </a:p>
        </p:txBody>
      </p:sp>
    </p:spTree>
    <p:extLst>
      <p:ext uri="{BB962C8B-B14F-4D97-AF65-F5344CB8AC3E}">
        <p14:creationId xmlns:p14="http://schemas.microsoft.com/office/powerpoint/2010/main" val="171260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0" y="-353846"/>
            <a:ext cx="9692640" cy="1325562"/>
          </a:xfrm>
        </p:spPr>
        <p:txBody>
          <a:bodyPr>
            <a:normAutofit/>
          </a:bodyPr>
          <a:lstStyle/>
          <a:p>
            <a:r>
              <a:rPr lang="en-US" sz="24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a:solidFill>
                  <a:schemeClr val="bg1"/>
                </a:solidFill>
                <a:latin typeface="+mn-lt"/>
                <a:ea typeface="Malgun Gothic" panose="020B0503020000020004" pitchFamily="34" charset="-127"/>
                <a:cs typeface="Malgun Gothic Semilight" panose="020B0502040204020203" pitchFamily="34" charset="-128"/>
              </a:rPr>
              <a:t>Classification </a:t>
            </a:r>
            <a:r>
              <a:rPr lang="de-DE" sz="2500" dirty="0" err="1">
                <a:solidFill>
                  <a:schemeClr val="bg1"/>
                </a:solidFill>
                <a:latin typeface="+mn-lt"/>
                <a:ea typeface="Malgun Gothic" panose="020B0503020000020004" pitchFamily="34" charset="-127"/>
                <a:cs typeface="Malgun Gothic Semilight" panose="020B0502040204020203" pitchFamily="34" charset="-128"/>
              </a:rPr>
              <a:t>of</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impact</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basins</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by</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topography</a:t>
            </a:r>
            <a:r>
              <a:rPr lang="de-DE" sz="2500" dirty="0">
                <a:solidFill>
                  <a:schemeClr val="bg1"/>
                </a:solidFill>
                <a:latin typeface="+mn-lt"/>
                <a:ea typeface="Malgun Gothic" panose="020B0503020000020004" pitchFamily="34" charset="-127"/>
                <a:cs typeface="Malgun Gothic Semilight" panose="020B0502040204020203" pitchFamily="34" charset="-128"/>
              </a:rPr>
              <a:t> </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4" name="Gerader Verbinder 3">
            <a:extLst>
              <a:ext uri="{FF2B5EF4-FFF2-40B4-BE49-F238E27FC236}">
                <a16:creationId xmlns:a16="http://schemas.microsoft.com/office/drawing/2014/main" id="{7B530611-3202-4C70-9556-FB9B14007906}"/>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23" name="Rechteck 22">
            <a:extLst>
              <a:ext uri="{FF2B5EF4-FFF2-40B4-BE49-F238E27FC236}">
                <a16:creationId xmlns:a16="http://schemas.microsoft.com/office/drawing/2014/main" id="{09242A46-23EA-4D00-826B-6C0650A26DDF}"/>
              </a:ext>
            </a:extLst>
          </p:cNvPr>
          <p:cNvSpPr/>
          <p:nvPr/>
        </p:nvSpPr>
        <p:spPr>
          <a:xfrm>
            <a:off x="7196983" y="1108214"/>
            <a:ext cx="2006476" cy="193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 name="Grafik 7">
            <a:extLst>
              <a:ext uri="{FF2B5EF4-FFF2-40B4-BE49-F238E27FC236}">
                <a16:creationId xmlns:a16="http://schemas.microsoft.com/office/drawing/2014/main" id="{64E7A2E5-E8E3-46C7-8B86-EB95BB1E433A}"/>
              </a:ext>
            </a:extLst>
          </p:cNvPr>
          <p:cNvPicPr>
            <a:picLocks noChangeAspect="1"/>
          </p:cNvPicPr>
          <p:nvPr/>
        </p:nvPicPr>
        <p:blipFill rotWithShape="1">
          <a:blip r:embed="rId3">
            <a:extLst>
              <a:ext uri="{28A0092B-C50C-407E-A947-70E740481C1C}">
                <a14:useLocalDpi xmlns:a14="http://schemas.microsoft.com/office/drawing/2010/main" val="0"/>
              </a:ext>
            </a:extLst>
          </a:blip>
          <a:srcRect b="31752"/>
          <a:stretch/>
        </p:blipFill>
        <p:spPr>
          <a:xfrm>
            <a:off x="1718693" y="4767482"/>
            <a:ext cx="2110661" cy="1932517"/>
          </a:xfrm>
          <a:prstGeom prst="rect">
            <a:avLst/>
          </a:prstGeom>
        </p:spPr>
      </p:pic>
      <p:pic>
        <p:nvPicPr>
          <p:cNvPr id="10" name="Grafik 9">
            <a:extLst>
              <a:ext uri="{FF2B5EF4-FFF2-40B4-BE49-F238E27FC236}">
                <a16:creationId xmlns:a16="http://schemas.microsoft.com/office/drawing/2014/main" id="{27AC037F-F726-47D4-BCC4-1784E57B89F4}"/>
              </a:ext>
            </a:extLst>
          </p:cNvPr>
          <p:cNvPicPr>
            <a:picLocks noChangeAspect="1"/>
          </p:cNvPicPr>
          <p:nvPr/>
        </p:nvPicPr>
        <p:blipFill rotWithShape="1">
          <a:blip r:embed="rId4">
            <a:extLst>
              <a:ext uri="{28A0092B-C50C-407E-A947-70E740481C1C}">
                <a14:useLocalDpi xmlns:a14="http://schemas.microsoft.com/office/drawing/2010/main" val="0"/>
              </a:ext>
            </a:extLst>
          </a:blip>
          <a:srcRect b="31977"/>
          <a:stretch/>
        </p:blipFill>
        <p:spPr>
          <a:xfrm>
            <a:off x="3769146" y="1098164"/>
            <a:ext cx="2117673" cy="1932517"/>
          </a:xfrm>
          <a:prstGeom prst="rect">
            <a:avLst/>
          </a:prstGeom>
        </p:spPr>
      </p:pic>
      <p:pic>
        <p:nvPicPr>
          <p:cNvPr id="12" name="Grafik 11">
            <a:extLst>
              <a:ext uri="{FF2B5EF4-FFF2-40B4-BE49-F238E27FC236}">
                <a16:creationId xmlns:a16="http://schemas.microsoft.com/office/drawing/2014/main" id="{57024204-8B4B-4EB5-A313-A664BE4731AD}"/>
              </a:ext>
            </a:extLst>
          </p:cNvPr>
          <p:cNvPicPr>
            <a:picLocks noChangeAspect="1"/>
          </p:cNvPicPr>
          <p:nvPr/>
        </p:nvPicPr>
        <p:blipFill rotWithShape="1">
          <a:blip r:embed="rId5">
            <a:extLst>
              <a:ext uri="{28A0092B-C50C-407E-A947-70E740481C1C}">
                <a14:useLocalDpi xmlns:a14="http://schemas.microsoft.com/office/drawing/2010/main" val="0"/>
              </a:ext>
            </a:extLst>
          </a:blip>
          <a:srcRect b="31526"/>
          <a:stretch/>
        </p:blipFill>
        <p:spPr>
          <a:xfrm>
            <a:off x="1666866" y="1098164"/>
            <a:ext cx="2102280" cy="1931217"/>
          </a:xfrm>
          <a:prstGeom prst="rect">
            <a:avLst/>
          </a:prstGeom>
        </p:spPr>
      </p:pic>
      <p:pic>
        <p:nvPicPr>
          <p:cNvPr id="14" name="Grafik 13">
            <a:extLst>
              <a:ext uri="{FF2B5EF4-FFF2-40B4-BE49-F238E27FC236}">
                <a16:creationId xmlns:a16="http://schemas.microsoft.com/office/drawing/2014/main" id="{1F702EDE-4C96-4F38-AE53-BB8FC9305A23}"/>
              </a:ext>
            </a:extLst>
          </p:cNvPr>
          <p:cNvPicPr>
            <a:picLocks noChangeAspect="1"/>
          </p:cNvPicPr>
          <p:nvPr/>
        </p:nvPicPr>
        <p:blipFill rotWithShape="1">
          <a:blip r:embed="rId6">
            <a:extLst>
              <a:ext uri="{28A0092B-C50C-407E-A947-70E740481C1C}">
                <a14:useLocalDpi xmlns:a14="http://schemas.microsoft.com/office/drawing/2010/main" val="0"/>
              </a:ext>
            </a:extLst>
          </a:blip>
          <a:srcRect b="31752"/>
          <a:stretch/>
        </p:blipFill>
        <p:spPr>
          <a:xfrm>
            <a:off x="5853112" y="1098164"/>
            <a:ext cx="2117673" cy="1947112"/>
          </a:xfrm>
          <a:prstGeom prst="rect">
            <a:avLst/>
          </a:prstGeom>
        </p:spPr>
      </p:pic>
      <p:pic>
        <p:nvPicPr>
          <p:cNvPr id="16" name="Grafik 15">
            <a:extLst>
              <a:ext uri="{FF2B5EF4-FFF2-40B4-BE49-F238E27FC236}">
                <a16:creationId xmlns:a16="http://schemas.microsoft.com/office/drawing/2014/main" id="{3E9A5C64-8FE5-4921-A67E-9FDE318C7AB0}"/>
              </a:ext>
            </a:extLst>
          </p:cNvPr>
          <p:cNvPicPr>
            <a:picLocks noChangeAspect="1"/>
          </p:cNvPicPr>
          <p:nvPr/>
        </p:nvPicPr>
        <p:blipFill rotWithShape="1">
          <a:blip r:embed="rId7">
            <a:extLst>
              <a:ext uri="{28A0092B-C50C-407E-A947-70E740481C1C}">
                <a14:useLocalDpi xmlns:a14="http://schemas.microsoft.com/office/drawing/2010/main" val="0"/>
              </a:ext>
            </a:extLst>
          </a:blip>
          <a:srcRect l="11141" t="16218" r="40586" b="49379"/>
          <a:stretch/>
        </p:blipFill>
        <p:spPr>
          <a:xfrm>
            <a:off x="7970785" y="1178381"/>
            <a:ext cx="2021660" cy="1809595"/>
          </a:xfrm>
          <a:prstGeom prst="rect">
            <a:avLst/>
          </a:prstGeom>
        </p:spPr>
      </p:pic>
      <p:sp>
        <p:nvSpPr>
          <p:cNvPr id="17" name="Textfeld 16">
            <a:extLst>
              <a:ext uri="{FF2B5EF4-FFF2-40B4-BE49-F238E27FC236}">
                <a16:creationId xmlns:a16="http://schemas.microsoft.com/office/drawing/2014/main" id="{A385286F-89EB-4684-A9C5-9C1968860A64}"/>
              </a:ext>
            </a:extLst>
          </p:cNvPr>
          <p:cNvSpPr txBox="1"/>
          <p:nvPr/>
        </p:nvSpPr>
        <p:spPr>
          <a:xfrm>
            <a:off x="1718693" y="3171724"/>
            <a:ext cx="1705210" cy="707886"/>
          </a:xfrm>
          <a:prstGeom prst="rect">
            <a:avLst/>
          </a:prstGeom>
          <a:noFill/>
        </p:spPr>
        <p:txBody>
          <a:bodyPr wrap="none" rtlCol="0">
            <a:spAutoFit/>
          </a:bodyPr>
          <a:lstStyle/>
          <a:p>
            <a:r>
              <a:rPr lang="de-DE" sz="2000" dirty="0" err="1">
                <a:solidFill>
                  <a:schemeClr val="bg1"/>
                </a:solidFill>
              </a:rPr>
              <a:t>Complex</a:t>
            </a:r>
            <a:r>
              <a:rPr lang="de-DE" sz="2000" dirty="0">
                <a:solidFill>
                  <a:schemeClr val="bg1"/>
                </a:solidFill>
              </a:rPr>
              <a:t> </a:t>
            </a:r>
            <a:r>
              <a:rPr lang="de-DE" sz="2000" dirty="0" err="1">
                <a:solidFill>
                  <a:schemeClr val="bg1"/>
                </a:solidFill>
              </a:rPr>
              <a:t>Basin</a:t>
            </a:r>
            <a:endParaRPr lang="de-DE" sz="2000" dirty="0">
              <a:solidFill>
                <a:schemeClr val="bg1"/>
              </a:solidFill>
            </a:endParaRPr>
          </a:p>
          <a:p>
            <a:pPr algn="ctr"/>
            <a:r>
              <a:rPr lang="de-DE" sz="2000" dirty="0">
                <a:solidFill>
                  <a:schemeClr val="bg1"/>
                </a:solidFill>
              </a:rPr>
              <a:t>150 km</a:t>
            </a:r>
            <a:endParaRPr lang="en-GB" sz="2000" dirty="0">
              <a:solidFill>
                <a:schemeClr val="bg1"/>
              </a:solidFill>
            </a:endParaRPr>
          </a:p>
        </p:txBody>
      </p:sp>
      <p:sp>
        <p:nvSpPr>
          <p:cNvPr id="18" name="Textfeld 17">
            <a:extLst>
              <a:ext uri="{FF2B5EF4-FFF2-40B4-BE49-F238E27FC236}">
                <a16:creationId xmlns:a16="http://schemas.microsoft.com/office/drawing/2014/main" id="{D6699D61-29FA-46E2-A0F2-54DE64B2AE6E}"/>
              </a:ext>
            </a:extLst>
          </p:cNvPr>
          <p:cNvSpPr txBox="1"/>
          <p:nvPr/>
        </p:nvSpPr>
        <p:spPr>
          <a:xfrm>
            <a:off x="3794279" y="3171724"/>
            <a:ext cx="2105128" cy="707886"/>
          </a:xfrm>
          <a:prstGeom prst="rect">
            <a:avLst/>
          </a:prstGeom>
          <a:noFill/>
        </p:spPr>
        <p:txBody>
          <a:bodyPr wrap="none" rtlCol="0">
            <a:spAutoFit/>
          </a:bodyPr>
          <a:lstStyle/>
          <a:p>
            <a:r>
              <a:rPr lang="de-DE" sz="2000" dirty="0">
                <a:solidFill>
                  <a:schemeClr val="bg1"/>
                </a:solidFill>
              </a:rPr>
              <a:t>Central Peak </a:t>
            </a:r>
            <a:r>
              <a:rPr lang="de-DE" sz="2000" dirty="0" err="1">
                <a:solidFill>
                  <a:schemeClr val="bg1"/>
                </a:solidFill>
              </a:rPr>
              <a:t>Basin</a:t>
            </a:r>
            <a:endParaRPr lang="de-DE" sz="2000" dirty="0">
              <a:solidFill>
                <a:schemeClr val="bg1"/>
              </a:solidFill>
            </a:endParaRPr>
          </a:p>
          <a:p>
            <a:pPr algn="ctr"/>
            <a:r>
              <a:rPr lang="de-DE" sz="2000" dirty="0">
                <a:solidFill>
                  <a:schemeClr val="bg1"/>
                </a:solidFill>
              </a:rPr>
              <a:t>150 km</a:t>
            </a:r>
            <a:endParaRPr lang="en-GB" sz="2000" dirty="0">
              <a:solidFill>
                <a:schemeClr val="bg1"/>
              </a:solidFill>
            </a:endParaRPr>
          </a:p>
        </p:txBody>
      </p:sp>
      <p:sp>
        <p:nvSpPr>
          <p:cNvPr id="19" name="Textfeld 18">
            <a:extLst>
              <a:ext uri="{FF2B5EF4-FFF2-40B4-BE49-F238E27FC236}">
                <a16:creationId xmlns:a16="http://schemas.microsoft.com/office/drawing/2014/main" id="{652E6757-0BE4-4E99-B5C6-09BF9CB56129}"/>
              </a:ext>
            </a:extLst>
          </p:cNvPr>
          <p:cNvSpPr txBox="1"/>
          <p:nvPr/>
        </p:nvSpPr>
        <p:spPr>
          <a:xfrm>
            <a:off x="6134831" y="3185912"/>
            <a:ext cx="1872307" cy="707886"/>
          </a:xfrm>
          <a:prstGeom prst="rect">
            <a:avLst/>
          </a:prstGeom>
          <a:noFill/>
        </p:spPr>
        <p:txBody>
          <a:bodyPr wrap="none" rtlCol="0">
            <a:spAutoFit/>
          </a:bodyPr>
          <a:lstStyle/>
          <a:p>
            <a:r>
              <a:rPr lang="de-DE" sz="2000" dirty="0">
                <a:solidFill>
                  <a:schemeClr val="bg1"/>
                </a:solidFill>
              </a:rPr>
              <a:t>Peak Ring </a:t>
            </a:r>
            <a:r>
              <a:rPr lang="de-DE" sz="2000" dirty="0" err="1">
                <a:solidFill>
                  <a:schemeClr val="bg1"/>
                </a:solidFill>
              </a:rPr>
              <a:t>Basin</a:t>
            </a:r>
            <a:endParaRPr lang="de-DE" sz="2000" dirty="0">
              <a:solidFill>
                <a:schemeClr val="bg1"/>
              </a:solidFill>
            </a:endParaRPr>
          </a:p>
          <a:p>
            <a:pPr algn="ctr"/>
            <a:r>
              <a:rPr lang="de-DE" sz="2000" dirty="0">
                <a:solidFill>
                  <a:schemeClr val="bg1"/>
                </a:solidFill>
              </a:rPr>
              <a:t>295 km</a:t>
            </a:r>
            <a:endParaRPr lang="en-GB" sz="2000" dirty="0">
              <a:solidFill>
                <a:schemeClr val="bg1"/>
              </a:solidFill>
            </a:endParaRPr>
          </a:p>
        </p:txBody>
      </p:sp>
      <p:sp>
        <p:nvSpPr>
          <p:cNvPr id="21" name="Textfeld 20">
            <a:extLst>
              <a:ext uri="{FF2B5EF4-FFF2-40B4-BE49-F238E27FC236}">
                <a16:creationId xmlns:a16="http://schemas.microsoft.com/office/drawing/2014/main" id="{FDA8FD6E-1FF5-4748-8183-D78FD8C44D99}"/>
              </a:ext>
            </a:extLst>
          </p:cNvPr>
          <p:cNvSpPr txBox="1"/>
          <p:nvPr/>
        </p:nvSpPr>
        <p:spPr>
          <a:xfrm>
            <a:off x="8099803" y="3204178"/>
            <a:ext cx="1763624" cy="707886"/>
          </a:xfrm>
          <a:prstGeom prst="rect">
            <a:avLst/>
          </a:prstGeom>
          <a:noFill/>
        </p:spPr>
        <p:txBody>
          <a:bodyPr wrap="none" rtlCol="0">
            <a:spAutoFit/>
          </a:bodyPr>
          <a:lstStyle/>
          <a:p>
            <a:r>
              <a:rPr lang="de-DE" sz="2000" dirty="0">
                <a:solidFill>
                  <a:schemeClr val="bg1"/>
                </a:solidFill>
              </a:rPr>
              <a:t>Multiring </a:t>
            </a:r>
            <a:r>
              <a:rPr lang="de-DE" sz="2000" dirty="0" err="1">
                <a:solidFill>
                  <a:schemeClr val="bg1"/>
                </a:solidFill>
              </a:rPr>
              <a:t>Basin</a:t>
            </a:r>
            <a:endParaRPr lang="de-DE" sz="2000" dirty="0">
              <a:solidFill>
                <a:schemeClr val="bg1"/>
              </a:solidFill>
            </a:endParaRPr>
          </a:p>
          <a:p>
            <a:pPr algn="ctr"/>
            <a:r>
              <a:rPr lang="de-DE" sz="2000" dirty="0">
                <a:solidFill>
                  <a:schemeClr val="bg1"/>
                </a:solidFill>
              </a:rPr>
              <a:t>1550 km</a:t>
            </a:r>
            <a:endParaRPr lang="en-GB" sz="2000" dirty="0">
              <a:solidFill>
                <a:schemeClr val="bg1"/>
              </a:solidFill>
            </a:endParaRPr>
          </a:p>
        </p:txBody>
      </p:sp>
      <p:sp>
        <p:nvSpPr>
          <p:cNvPr id="22" name="Textfeld 21">
            <a:extLst>
              <a:ext uri="{FF2B5EF4-FFF2-40B4-BE49-F238E27FC236}">
                <a16:creationId xmlns:a16="http://schemas.microsoft.com/office/drawing/2014/main" id="{A56CFDF6-A07E-4B9C-AFE0-78C01F988949}"/>
              </a:ext>
            </a:extLst>
          </p:cNvPr>
          <p:cNvSpPr txBox="1"/>
          <p:nvPr/>
        </p:nvSpPr>
        <p:spPr>
          <a:xfrm>
            <a:off x="3953340" y="4718078"/>
            <a:ext cx="1749197" cy="1015663"/>
          </a:xfrm>
          <a:prstGeom prst="rect">
            <a:avLst/>
          </a:prstGeom>
          <a:noFill/>
        </p:spPr>
        <p:txBody>
          <a:bodyPr wrap="none" rtlCol="0">
            <a:spAutoFit/>
          </a:bodyPr>
          <a:lstStyle/>
          <a:p>
            <a:r>
              <a:rPr lang="de-DE" sz="2000" dirty="0" err="1">
                <a:solidFill>
                  <a:schemeClr val="bg1"/>
                </a:solidFill>
              </a:rPr>
              <a:t>Modified</a:t>
            </a:r>
            <a:r>
              <a:rPr lang="de-DE" sz="2000" dirty="0">
                <a:solidFill>
                  <a:schemeClr val="bg1"/>
                </a:solidFill>
              </a:rPr>
              <a:t> </a:t>
            </a:r>
            <a:r>
              <a:rPr lang="de-DE" sz="2000" dirty="0" err="1">
                <a:solidFill>
                  <a:schemeClr val="bg1"/>
                </a:solidFill>
              </a:rPr>
              <a:t>Basin</a:t>
            </a:r>
            <a:endParaRPr lang="de-DE" sz="2000" dirty="0">
              <a:solidFill>
                <a:schemeClr val="bg1"/>
              </a:solidFill>
            </a:endParaRPr>
          </a:p>
          <a:p>
            <a:r>
              <a:rPr lang="de-DE" sz="2000" dirty="0">
                <a:solidFill>
                  <a:schemeClr val="bg1"/>
                </a:solidFill>
              </a:rPr>
              <a:t>&lt;50 % </a:t>
            </a:r>
            <a:r>
              <a:rPr lang="de-DE" sz="2000" dirty="0" err="1">
                <a:solidFill>
                  <a:schemeClr val="bg1"/>
                </a:solidFill>
              </a:rPr>
              <a:t>rim</a:t>
            </a:r>
            <a:endParaRPr lang="de-DE" sz="2000" dirty="0">
              <a:solidFill>
                <a:schemeClr val="bg1"/>
              </a:solidFill>
            </a:endParaRPr>
          </a:p>
          <a:p>
            <a:r>
              <a:rPr lang="de-DE" sz="2000" dirty="0">
                <a:solidFill>
                  <a:schemeClr val="bg1"/>
                </a:solidFill>
              </a:rPr>
              <a:t>325 km</a:t>
            </a:r>
            <a:endParaRPr lang="en-GB" sz="2000" dirty="0">
              <a:solidFill>
                <a:schemeClr val="bg1"/>
              </a:solidFill>
            </a:endParaRPr>
          </a:p>
        </p:txBody>
      </p:sp>
      <p:sp>
        <p:nvSpPr>
          <p:cNvPr id="34" name="Textfeld 33">
            <a:extLst>
              <a:ext uri="{FF2B5EF4-FFF2-40B4-BE49-F238E27FC236}">
                <a16:creationId xmlns:a16="http://schemas.microsoft.com/office/drawing/2014/main" id="{B78DBBD1-E01B-4190-8F46-D2AC0183D9E6}"/>
              </a:ext>
            </a:extLst>
          </p:cNvPr>
          <p:cNvSpPr txBox="1"/>
          <p:nvPr/>
        </p:nvSpPr>
        <p:spPr>
          <a:xfrm>
            <a:off x="9528708" y="3947234"/>
            <a:ext cx="1158394" cy="400110"/>
          </a:xfrm>
          <a:prstGeom prst="rect">
            <a:avLst/>
          </a:prstGeom>
          <a:noFill/>
        </p:spPr>
        <p:txBody>
          <a:bodyPr wrap="none" rtlCol="0">
            <a:spAutoFit/>
          </a:bodyPr>
          <a:lstStyle/>
          <a:p>
            <a:r>
              <a:rPr lang="de-DE" sz="2000" dirty="0">
                <a:solidFill>
                  <a:schemeClr val="bg1"/>
                </a:solidFill>
              </a:rPr>
              <a:t>Diameter</a:t>
            </a:r>
            <a:endParaRPr lang="en-GB" sz="2000" dirty="0">
              <a:solidFill>
                <a:schemeClr val="bg1"/>
              </a:solidFill>
            </a:endParaRPr>
          </a:p>
        </p:txBody>
      </p:sp>
      <p:sp>
        <p:nvSpPr>
          <p:cNvPr id="35" name="Pfeil: nach rechts 34">
            <a:extLst>
              <a:ext uri="{FF2B5EF4-FFF2-40B4-BE49-F238E27FC236}">
                <a16:creationId xmlns:a16="http://schemas.microsoft.com/office/drawing/2014/main" id="{414B8C1A-BB52-40E3-A204-AADDA5F4EC05}"/>
              </a:ext>
            </a:extLst>
          </p:cNvPr>
          <p:cNvSpPr/>
          <p:nvPr/>
        </p:nvSpPr>
        <p:spPr>
          <a:xfrm>
            <a:off x="2261069" y="3869149"/>
            <a:ext cx="6882936" cy="518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0" name="Picture 2">
            <a:extLst>
              <a:ext uri="{FF2B5EF4-FFF2-40B4-BE49-F238E27FC236}">
                <a16:creationId xmlns:a16="http://schemas.microsoft.com/office/drawing/2014/main" id="{38264608-EAB9-45C7-A925-D490A1A87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32A24469-3934-4A93-ACFE-BE7E88822D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Diagramm 24">
            <a:extLst>
              <a:ext uri="{FF2B5EF4-FFF2-40B4-BE49-F238E27FC236}">
                <a16:creationId xmlns:a16="http://schemas.microsoft.com/office/drawing/2014/main" id="{3CF0DADA-E44C-4CDF-9AC0-3C45CD1E9750}"/>
              </a:ext>
            </a:extLst>
          </p:cNvPr>
          <p:cNvGraphicFramePr>
            <a:graphicFrameLocks/>
          </p:cNvGraphicFramePr>
          <p:nvPr>
            <p:extLst>
              <p:ext uri="{D42A27DB-BD31-4B8C-83A1-F6EECF244321}">
                <p14:modId xmlns:p14="http://schemas.microsoft.com/office/powerpoint/2010/main" val="871572239"/>
              </p:ext>
            </p:extLst>
          </p:nvPr>
        </p:nvGraphicFramePr>
        <p:xfrm>
          <a:off x="6426059" y="4422559"/>
          <a:ext cx="4378265" cy="224480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21918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0" y="-353846"/>
            <a:ext cx="9692640" cy="1325562"/>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err="1">
                <a:solidFill>
                  <a:schemeClr val="bg1"/>
                </a:solidFill>
                <a:latin typeface="+mn-lt"/>
                <a:ea typeface="Malgun Gothic" panose="020B0503020000020004" pitchFamily="34" charset="-127"/>
                <a:cs typeface="Malgun Gothic Semilight" panose="020B0502040204020203" pitchFamily="34" charset="-128"/>
              </a:rPr>
              <a:t>Modified</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basins</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4" name="Gerader Verbinder 3">
            <a:extLst>
              <a:ext uri="{FF2B5EF4-FFF2-40B4-BE49-F238E27FC236}">
                <a16:creationId xmlns:a16="http://schemas.microsoft.com/office/drawing/2014/main" id="{7B530611-3202-4C70-9556-FB9B14007906}"/>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23" name="Rechteck 22">
            <a:extLst>
              <a:ext uri="{FF2B5EF4-FFF2-40B4-BE49-F238E27FC236}">
                <a16:creationId xmlns:a16="http://schemas.microsoft.com/office/drawing/2014/main" id="{09242A46-23EA-4D00-826B-6C0650A26DDF}"/>
              </a:ext>
            </a:extLst>
          </p:cNvPr>
          <p:cNvSpPr/>
          <p:nvPr/>
        </p:nvSpPr>
        <p:spPr>
          <a:xfrm>
            <a:off x="7196983" y="1108214"/>
            <a:ext cx="2006476" cy="193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Textfeld 2">
            <a:extLst>
              <a:ext uri="{FF2B5EF4-FFF2-40B4-BE49-F238E27FC236}">
                <a16:creationId xmlns:a16="http://schemas.microsoft.com/office/drawing/2014/main" id="{1345E77B-8E94-4621-954B-AC00DFFCC56C}"/>
              </a:ext>
            </a:extLst>
          </p:cNvPr>
          <p:cNvSpPr txBox="1"/>
          <p:nvPr/>
        </p:nvSpPr>
        <p:spPr>
          <a:xfrm>
            <a:off x="174183" y="972985"/>
            <a:ext cx="8176846" cy="1908215"/>
          </a:xfrm>
          <a:prstGeom prst="rect">
            <a:avLst/>
          </a:prstGeom>
          <a:noFill/>
        </p:spPr>
        <p:txBody>
          <a:bodyPr wrap="square" rtlCol="0">
            <a:spAutoFit/>
          </a:bodyPr>
          <a:lstStyle/>
          <a:p>
            <a:r>
              <a:rPr lang="en-GB" sz="2000" dirty="0">
                <a:solidFill>
                  <a:schemeClr val="bg1"/>
                </a:solidFill>
                <a:effectLst/>
                <a:latin typeface="Calibri" panose="020F0502020204030204" pitchFamily="34" charset="0"/>
                <a:ea typeface="Calibri" panose="020F0502020204030204" pitchFamily="34" charset="0"/>
              </a:rPr>
              <a:t> High abundance of modified basins </a:t>
            </a:r>
            <a:r>
              <a:rPr lang="en-GB" sz="2000" dirty="0">
                <a:solidFill>
                  <a:schemeClr val="bg1"/>
                </a:solidFill>
                <a:effectLst/>
                <a:latin typeface="Calibri" panose="020F0502020204030204" pitchFamily="34" charset="0"/>
                <a:ea typeface="Calibri" panose="020F0502020204030204" pitchFamily="34" charset="0"/>
                <a:sym typeface="Wingdings" panose="05000000000000000000" pitchFamily="2" charset="2"/>
              </a:rPr>
              <a:t> modification of basins due to </a:t>
            </a:r>
          </a:p>
          <a:p>
            <a:pPr marL="400050" indent="-400050">
              <a:buAutoNum type="romanUcParenBoth"/>
            </a:pPr>
            <a:r>
              <a:rPr lang="en-GB" sz="2000" dirty="0">
                <a:solidFill>
                  <a:schemeClr val="bg1"/>
                </a:solidFill>
                <a:latin typeface="Calibri" panose="020F0502020204030204" pitchFamily="34" charset="0"/>
                <a:sym typeface="Wingdings" panose="05000000000000000000" pitchFamily="2" charset="2"/>
              </a:rPr>
              <a:t>Impact melt of impact itself</a:t>
            </a:r>
          </a:p>
          <a:p>
            <a:pPr marL="400050" indent="-400050">
              <a:buFontTx/>
              <a:buAutoNum type="romanUcParenBoth"/>
            </a:pPr>
            <a:r>
              <a:rPr lang="en-GB" sz="2000" dirty="0">
                <a:solidFill>
                  <a:schemeClr val="bg1"/>
                </a:solidFill>
                <a:latin typeface="Calibri" panose="020F0502020204030204" pitchFamily="34" charset="0"/>
                <a:sym typeface="Wingdings" panose="05000000000000000000" pitchFamily="2" charset="2"/>
              </a:rPr>
              <a:t>Flood volcanism</a:t>
            </a:r>
          </a:p>
          <a:p>
            <a:pPr marL="400050" indent="-400050">
              <a:buFontTx/>
              <a:buAutoNum type="romanUcParenBoth"/>
            </a:pPr>
            <a:r>
              <a:rPr lang="en-GB" sz="2000" dirty="0">
                <a:solidFill>
                  <a:schemeClr val="bg1"/>
                </a:solidFill>
                <a:latin typeface="Calibri" panose="020F0502020204030204" pitchFamily="34" charset="0"/>
                <a:sym typeface="Wingdings" panose="05000000000000000000" pitchFamily="2" charset="2"/>
              </a:rPr>
              <a:t>Ejecta displacement of younger impacts</a:t>
            </a:r>
          </a:p>
          <a:p>
            <a:pPr marL="400050" indent="-400050">
              <a:buFontTx/>
              <a:buAutoNum type="romanUcParenBoth"/>
            </a:pPr>
            <a:endParaRPr lang="en-GB" sz="2000" dirty="0">
              <a:solidFill>
                <a:schemeClr val="bg1"/>
              </a:solidFill>
              <a:latin typeface="Calibri" panose="020F0502020204030204" pitchFamily="34" charset="0"/>
              <a:sym typeface="Wingdings" panose="05000000000000000000" pitchFamily="2" charset="2"/>
            </a:endParaRPr>
          </a:p>
          <a:p>
            <a:pPr marL="400050" indent="-400050">
              <a:buAutoNum type="romanUcParenBoth"/>
            </a:pPr>
            <a:endParaRPr lang="en-GB" dirty="0">
              <a:solidFill>
                <a:schemeClr val="bg1"/>
              </a:solidFill>
            </a:endParaRPr>
          </a:p>
        </p:txBody>
      </p:sp>
      <p:pic>
        <p:nvPicPr>
          <p:cNvPr id="9" name="Picture 2">
            <a:extLst>
              <a:ext uri="{FF2B5EF4-FFF2-40B4-BE49-F238E27FC236}">
                <a16:creationId xmlns:a16="http://schemas.microsoft.com/office/drawing/2014/main" id="{95A42E71-B2FD-449C-925D-D3ECD9BE2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9107983B-7815-41ED-BEE5-FB541D8A7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AAE4903-404C-45F8-8A0D-946F9D4ED2DE}"/>
              </a:ext>
            </a:extLst>
          </p:cNvPr>
          <p:cNvPicPr>
            <a:picLocks noChangeAspect="1"/>
          </p:cNvPicPr>
          <p:nvPr/>
        </p:nvPicPr>
        <p:blipFill rotWithShape="1">
          <a:blip r:embed="rId5">
            <a:extLst>
              <a:ext uri="{28A0092B-C50C-407E-A947-70E740481C1C}">
                <a14:useLocalDpi xmlns:a14="http://schemas.microsoft.com/office/drawing/2010/main" val="0"/>
              </a:ext>
            </a:extLst>
          </a:blip>
          <a:srcRect b="22327"/>
          <a:stretch/>
        </p:blipFill>
        <p:spPr>
          <a:xfrm>
            <a:off x="8646450" y="3849643"/>
            <a:ext cx="2873399" cy="3008358"/>
          </a:xfrm>
          <a:prstGeom prst="rect">
            <a:avLst/>
          </a:prstGeom>
        </p:spPr>
      </p:pic>
      <p:pic>
        <p:nvPicPr>
          <p:cNvPr id="12" name="Grafik 11">
            <a:extLst>
              <a:ext uri="{FF2B5EF4-FFF2-40B4-BE49-F238E27FC236}">
                <a16:creationId xmlns:a16="http://schemas.microsoft.com/office/drawing/2014/main" id="{A14D0189-17B4-4478-89BB-336C8A888863}"/>
              </a:ext>
            </a:extLst>
          </p:cNvPr>
          <p:cNvPicPr>
            <a:picLocks noChangeAspect="1"/>
          </p:cNvPicPr>
          <p:nvPr/>
        </p:nvPicPr>
        <p:blipFill rotWithShape="1">
          <a:blip r:embed="rId6">
            <a:extLst>
              <a:ext uri="{28A0092B-C50C-407E-A947-70E740481C1C}">
                <a14:useLocalDpi xmlns:a14="http://schemas.microsoft.com/office/drawing/2010/main" val="0"/>
              </a:ext>
            </a:extLst>
          </a:blip>
          <a:srcRect b="31526"/>
          <a:stretch/>
        </p:blipFill>
        <p:spPr>
          <a:xfrm>
            <a:off x="672151" y="3803075"/>
            <a:ext cx="2965363" cy="2724071"/>
          </a:xfrm>
          <a:prstGeom prst="rect">
            <a:avLst/>
          </a:prstGeom>
        </p:spPr>
      </p:pic>
      <p:pic>
        <p:nvPicPr>
          <p:cNvPr id="13" name="Grafik 12">
            <a:extLst>
              <a:ext uri="{FF2B5EF4-FFF2-40B4-BE49-F238E27FC236}">
                <a16:creationId xmlns:a16="http://schemas.microsoft.com/office/drawing/2014/main" id="{BF34D372-C9A9-48E1-AA40-D55CBE3AC615}"/>
              </a:ext>
            </a:extLst>
          </p:cNvPr>
          <p:cNvPicPr>
            <a:picLocks noChangeAspect="1"/>
          </p:cNvPicPr>
          <p:nvPr/>
        </p:nvPicPr>
        <p:blipFill rotWithShape="1">
          <a:blip r:embed="rId7">
            <a:extLst>
              <a:ext uri="{28A0092B-C50C-407E-A947-70E740481C1C}">
                <a14:useLocalDpi xmlns:a14="http://schemas.microsoft.com/office/drawing/2010/main" val="0"/>
              </a:ext>
            </a:extLst>
          </a:blip>
          <a:srcRect b="31752"/>
          <a:stretch/>
        </p:blipFill>
        <p:spPr>
          <a:xfrm>
            <a:off x="4848348" y="3896268"/>
            <a:ext cx="2873399" cy="2630878"/>
          </a:xfrm>
          <a:prstGeom prst="rect">
            <a:avLst/>
          </a:prstGeom>
        </p:spPr>
      </p:pic>
      <p:sp>
        <p:nvSpPr>
          <p:cNvPr id="15" name="Textfeld 14">
            <a:extLst>
              <a:ext uri="{FF2B5EF4-FFF2-40B4-BE49-F238E27FC236}">
                <a16:creationId xmlns:a16="http://schemas.microsoft.com/office/drawing/2014/main" id="{5FC318E7-FD9E-4BA2-9E24-9E33C415C53C}"/>
              </a:ext>
            </a:extLst>
          </p:cNvPr>
          <p:cNvSpPr txBox="1"/>
          <p:nvPr/>
        </p:nvSpPr>
        <p:spPr>
          <a:xfrm>
            <a:off x="5245461" y="3320779"/>
            <a:ext cx="6153150" cy="369332"/>
          </a:xfrm>
          <a:prstGeom prst="rect">
            <a:avLst/>
          </a:prstGeom>
          <a:noFill/>
        </p:spPr>
        <p:txBody>
          <a:bodyPr wrap="square">
            <a:spAutoFit/>
          </a:bodyPr>
          <a:lstStyle/>
          <a:p>
            <a:r>
              <a:rPr lang="de-DE" dirty="0">
                <a:solidFill>
                  <a:schemeClr val="bg1"/>
                </a:solidFill>
                <a:latin typeface="Calibri" panose="020F0502020204030204" pitchFamily="34" charset="0"/>
                <a:sym typeface="Wingdings" panose="05000000000000000000" pitchFamily="2" charset="2"/>
              </a:rPr>
              <a:t>Flood </a:t>
            </a:r>
            <a:r>
              <a:rPr lang="de-DE" dirty="0" err="1">
                <a:solidFill>
                  <a:schemeClr val="bg1"/>
                </a:solidFill>
                <a:latin typeface="Calibri" panose="020F0502020204030204" pitchFamily="34" charset="0"/>
                <a:sym typeface="Wingdings" panose="05000000000000000000" pitchFamily="2" charset="2"/>
              </a:rPr>
              <a:t>volcanism</a:t>
            </a:r>
            <a:r>
              <a:rPr lang="de-DE" dirty="0">
                <a:solidFill>
                  <a:schemeClr val="bg1"/>
                </a:solidFill>
                <a:latin typeface="Calibri" panose="020F0502020204030204" pitchFamily="34" charset="0"/>
                <a:sym typeface="Wingdings" panose="05000000000000000000" pitchFamily="2" charset="2"/>
              </a:rPr>
              <a:t> </a:t>
            </a:r>
            <a:endParaRPr lang="en-GB" sz="1800" dirty="0">
              <a:solidFill>
                <a:schemeClr val="bg1"/>
              </a:solidFill>
              <a:latin typeface="Calibri" panose="020F0502020204030204" pitchFamily="34" charset="0"/>
              <a:sym typeface="Wingdings" panose="05000000000000000000" pitchFamily="2" charset="2"/>
            </a:endParaRPr>
          </a:p>
        </p:txBody>
      </p:sp>
      <p:sp>
        <p:nvSpPr>
          <p:cNvPr id="16" name="Textfeld 15">
            <a:extLst>
              <a:ext uri="{FF2B5EF4-FFF2-40B4-BE49-F238E27FC236}">
                <a16:creationId xmlns:a16="http://schemas.microsoft.com/office/drawing/2014/main" id="{66ABF877-E9D0-4A00-A613-670F382B3A0D}"/>
              </a:ext>
            </a:extLst>
          </p:cNvPr>
          <p:cNvSpPr txBox="1"/>
          <p:nvPr/>
        </p:nvSpPr>
        <p:spPr>
          <a:xfrm>
            <a:off x="1562567" y="3320779"/>
            <a:ext cx="1886025" cy="369332"/>
          </a:xfrm>
          <a:prstGeom prst="rect">
            <a:avLst/>
          </a:prstGeom>
          <a:noFill/>
        </p:spPr>
        <p:txBody>
          <a:bodyPr wrap="square">
            <a:spAutoFit/>
          </a:bodyPr>
          <a:lstStyle/>
          <a:p>
            <a:r>
              <a:rPr lang="de-DE" dirty="0">
                <a:solidFill>
                  <a:schemeClr val="bg1"/>
                </a:solidFill>
                <a:latin typeface="Calibri" panose="020F0502020204030204" pitchFamily="34" charset="0"/>
                <a:sym typeface="Wingdings" panose="05000000000000000000" pitchFamily="2" charset="2"/>
              </a:rPr>
              <a:t>Impact </a:t>
            </a:r>
            <a:r>
              <a:rPr lang="de-DE" dirty="0" err="1">
                <a:solidFill>
                  <a:schemeClr val="bg1"/>
                </a:solidFill>
                <a:latin typeface="Calibri" panose="020F0502020204030204" pitchFamily="34" charset="0"/>
                <a:sym typeface="Wingdings" panose="05000000000000000000" pitchFamily="2" charset="2"/>
              </a:rPr>
              <a:t>melt</a:t>
            </a:r>
            <a:r>
              <a:rPr lang="de-DE" dirty="0">
                <a:solidFill>
                  <a:schemeClr val="bg1"/>
                </a:solidFill>
                <a:latin typeface="Calibri" panose="020F0502020204030204" pitchFamily="34" charset="0"/>
                <a:sym typeface="Wingdings" panose="05000000000000000000" pitchFamily="2" charset="2"/>
              </a:rPr>
              <a:t>  </a:t>
            </a:r>
            <a:endParaRPr lang="en-GB" sz="1800" dirty="0">
              <a:solidFill>
                <a:schemeClr val="bg1"/>
              </a:solidFill>
              <a:latin typeface="Calibri" panose="020F0502020204030204" pitchFamily="34" charset="0"/>
              <a:sym typeface="Wingdings" panose="05000000000000000000" pitchFamily="2" charset="2"/>
            </a:endParaRPr>
          </a:p>
        </p:txBody>
      </p:sp>
      <p:sp>
        <p:nvSpPr>
          <p:cNvPr id="17" name="Textfeld 16">
            <a:extLst>
              <a:ext uri="{FF2B5EF4-FFF2-40B4-BE49-F238E27FC236}">
                <a16:creationId xmlns:a16="http://schemas.microsoft.com/office/drawing/2014/main" id="{A90E5DFB-AB39-4510-81D8-23B56FB3E5FD}"/>
              </a:ext>
            </a:extLst>
          </p:cNvPr>
          <p:cNvSpPr txBox="1"/>
          <p:nvPr/>
        </p:nvSpPr>
        <p:spPr>
          <a:xfrm>
            <a:off x="8839199" y="3059668"/>
            <a:ext cx="5035697" cy="646331"/>
          </a:xfrm>
          <a:prstGeom prst="rect">
            <a:avLst/>
          </a:prstGeom>
          <a:noFill/>
        </p:spPr>
        <p:txBody>
          <a:bodyPr wrap="square">
            <a:spAutoFit/>
          </a:bodyPr>
          <a:lstStyle/>
          <a:p>
            <a:r>
              <a:rPr lang="de-DE" dirty="0" err="1">
                <a:solidFill>
                  <a:schemeClr val="bg1"/>
                </a:solidFill>
                <a:latin typeface="Calibri" panose="020F0502020204030204" pitchFamily="34" charset="0"/>
                <a:sym typeface="Wingdings" panose="05000000000000000000" pitchFamily="2" charset="2"/>
              </a:rPr>
              <a:t>Ejecta</a:t>
            </a:r>
            <a:r>
              <a:rPr lang="de-DE" dirty="0">
                <a:solidFill>
                  <a:schemeClr val="bg1"/>
                </a:solidFill>
                <a:latin typeface="Calibri" panose="020F0502020204030204" pitchFamily="34" charset="0"/>
                <a:sym typeface="Wingdings" panose="05000000000000000000" pitchFamily="2" charset="2"/>
              </a:rPr>
              <a:t> </a:t>
            </a:r>
            <a:r>
              <a:rPr lang="de-DE" dirty="0" err="1">
                <a:solidFill>
                  <a:schemeClr val="bg1"/>
                </a:solidFill>
                <a:latin typeface="Calibri" panose="020F0502020204030204" pitchFamily="34" charset="0"/>
                <a:sym typeface="Wingdings" panose="05000000000000000000" pitchFamily="2" charset="2"/>
              </a:rPr>
              <a:t>displacement</a:t>
            </a:r>
            <a:r>
              <a:rPr lang="de-DE" dirty="0">
                <a:solidFill>
                  <a:schemeClr val="bg1"/>
                </a:solidFill>
                <a:latin typeface="Calibri" panose="020F0502020204030204" pitchFamily="34" charset="0"/>
                <a:sym typeface="Wingdings" panose="05000000000000000000" pitchFamily="2" charset="2"/>
              </a:rPr>
              <a:t> </a:t>
            </a:r>
          </a:p>
          <a:p>
            <a:r>
              <a:rPr lang="de-DE" dirty="0">
                <a:solidFill>
                  <a:schemeClr val="bg1"/>
                </a:solidFill>
                <a:latin typeface="Calibri" panose="020F0502020204030204" pitchFamily="34" charset="0"/>
                <a:sym typeface="Wingdings" panose="05000000000000000000" pitchFamily="2" charset="2"/>
              </a:rPr>
              <a:t>(</a:t>
            </a:r>
            <a:r>
              <a:rPr lang="de-DE" dirty="0" err="1">
                <a:solidFill>
                  <a:schemeClr val="bg1"/>
                </a:solidFill>
                <a:latin typeface="Calibri" panose="020F0502020204030204" pitchFamily="34" charset="0"/>
                <a:sym typeface="Wingdings" panose="05000000000000000000" pitchFamily="2" charset="2"/>
              </a:rPr>
              <a:t>volcanism</a:t>
            </a:r>
            <a:r>
              <a:rPr lang="de-DE" dirty="0">
                <a:solidFill>
                  <a:schemeClr val="bg1"/>
                </a:solidFill>
                <a:latin typeface="Calibri" panose="020F0502020204030204" pitchFamily="34" charset="0"/>
                <a:sym typeface="Wingdings" panose="05000000000000000000" pitchFamily="2" charset="2"/>
              </a:rPr>
              <a:t>&amp; </a:t>
            </a:r>
            <a:r>
              <a:rPr lang="de-DE" dirty="0" err="1">
                <a:solidFill>
                  <a:schemeClr val="bg1"/>
                </a:solidFill>
                <a:latin typeface="Calibri" panose="020F0502020204030204" pitchFamily="34" charset="0"/>
                <a:sym typeface="Wingdings" panose="05000000000000000000" pitchFamily="2" charset="2"/>
              </a:rPr>
              <a:t>impact</a:t>
            </a:r>
            <a:r>
              <a:rPr lang="de-DE" dirty="0">
                <a:solidFill>
                  <a:schemeClr val="bg1"/>
                </a:solidFill>
                <a:latin typeface="Calibri" panose="020F0502020204030204" pitchFamily="34" charset="0"/>
                <a:sym typeface="Wingdings" panose="05000000000000000000" pitchFamily="2" charset="2"/>
              </a:rPr>
              <a:t> </a:t>
            </a:r>
            <a:r>
              <a:rPr lang="de-DE" dirty="0" err="1">
                <a:solidFill>
                  <a:schemeClr val="bg1"/>
                </a:solidFill>
                <a:latin typeface="Calibri" panose="020F0502020204030204" pitchFamily="34" charset="0"/>
                <a:sym typeface="Wingdings" panose="05000000000000000000" pitchFamily="2" charset="2"/>
              </a:rPr>
              <a:t>melt</a:t>
            </a:r>
            <a:r>
              <a:rPr lang="de-DE" dirty="0">
                <a:solidFill>
                  <a:schemeClr val="bg1"/>
                </a:solidFill>
                <a:latin typeface="Calibri" panose="020F0502020204030204" pitchFamily="34" charset="0"/>
                <a:sym typeface="Wingdings" panose="05000000000000000000" pitchFamily="2" charset="2"/>
              </a:rPr>
              <a:t>) </a:t>
            </a:r>
            <a:endParaRPr lang="en-GB" sz="1800" dirty="0">
              <a:solidFill>
                <a:schemeClr val="bg1"/>
              </a:solidFill>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29565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0" y="-353846"/>
            <a:ext cx="9692640" cy="1325562"/>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err="1">
                <a:solidFill>
                  <a:schemeClr val="bg1"/>
                </a:solidFill>
                <a:latin typeface="+mn-lt"/>
                <a:ea typeface="Malgun Gothic" panose="020B0503020000020004" pitchFamily="34" charset="-127"/>
                <a:cs typeface="Malgun Gothic Semilight" panose="020B0502040204020203" pitchFamily="34" charset="-128"/>
              </a:rPr>
              <a:t>Morphology</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of</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basins</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4" name="Gerader Verbinder 3">
            <a:extLst>
              <a:ext uri="{FF2B5EF4-FFF2-40B4-BE49-F238E27FC236}">
                <a16:creationId xmlns:a16="http://schemas.microsoft.com/office/drawing/2014/main" id="{7B530611-3202-4C70-9556-FB9B14007906}"/>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23" name="Rechteck 22">
            <a:extLst>
              <a:ext uri="{FF2B5EF4-FFF2-40B4-BE49-F238E27FC236}">
                <a16:creationId xmlns:a16="http://schemas.microsoft.com/office/drawing/2014/main" id="{09242A46-23EA-4D00-826B-6C0650A26DDF}"/>
              </a:ext>
            </a:extLst>
          </p:cNvPr>
          <p:cNvSpPr/>
          <p:nvPr/>
        </p:nvSpPr>
        <p:spPr>
          <a:xfrm>
            <a:off x="7196983" y="1108214"/>
            <a:ext cx="2006476" cy="193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aphicFrame>
        <p:nvGraphicFramePr>
          <p:cNvPr id="9" name="Objekt 8">
            <a:extLst>
              <a:ext uri="{FF2B5EF4-FFF2-40B4-BE49-F238E27FC236}">
                <a16:creationId xmlns:a16="http://schemas.microsoft.com/office/drawing/2014/main" id="{7C25973F-B7F1-49A1-B467-EB235B4D6EFD}"/>
              </a:ext>
            </a:extLst>
          </p:cNvPr>
          <p:cNvGraphicFramePr>
            <a:graphicFrameLocks noChangeAspect="1"/>
          </p:cNvGraphicFramePr>
          <p:nvPr>
            <p:extLst>
              <p:ext uri="{D42A27DB-BD31-4B8C-83A1-F6EECF244321}">
                <p14:modId xmlns:p14="http://schemas.microsoft.com/office/powerpoint/2010/main" val="4123123397"/>
              </p:ext>
            </p:extLst>
          </p:nvPr>
        </p:nvGraphicFramePr>
        <p:xfrm>
          <a:off x="278969" y="1328348"/>
          <a:ext cx="3753237" cy="2371057"/>
        </p:xfrm>
        <a:graphic>
          <a:graphicData uri="http://schemas.openxmlformats.org/presentationml/2006/ole">
            <mc:AlternateContent xmlns:mc="http://schemas.openxmlformats.org/markup-compatibility/2006">
              <mc:Choice xmlns:v="urn:schemas-microsoft-com:vml" Requires="v">
                <p:oleObj spid="_x0000_s1257" name="Acrobat Document" r:id="rId4" imgW="3181302" imgH="2009418" progId="Acrobat.Document.DC">
                  <p:embed/>
                </p:oleObj>
              </mc:Choice>
              <mc:Fallback>
                <p:oleObj name="Acrobat Document" r:id="rId4" imgW="3181302" imgH="2009418" progId="Acrobat.Document.DC">
                  <p:embed/>
                  <p:pic>
                    <p:nvPicPr>
                      <p:cNvPr id="0" name=""/>
                      <p:cNvPicPr/>
                      <p:nvPr/>
                    </p:nvPicPr>
                    <p:blipFill>
                      <a:blip r:embed="rId5"/>
                      <a:stretch>
                        <a:fillRect/>
                      </a:stretch>
                    </p:blipFill>
                    <p:spPr>
                      <a:xfrm>
                        <a:off x="278969" y="1328348"/>
                        <a:ext cx="3753237" cy="2371057"/>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62952AA2-CAC6-4F15-AA49-8359B3494E36}"/>
              </a:ext>
            </a:extLst>
          </p:cNvPr>
          <p:cNvGraphicFramePr>
            <a:graphicFrameLocks noChangeAspect="1"/>
          </p:cNvGraphicFramePr>
          <p:nvPr>
            <p:extLst>
              <p:ext uri="{D42A27DB-BD31-4B8C-83A1-F6EECF244321}">
                <p14:modId xmlns:p14="http://schemas.microsoft.com/office/powerpoint/2010/main" val="1314127891"/>
              </p:ext>
            </p:extLst>
          </p:nvPr>
        </p:nvGraphicFramePr>
        <p:xfrm>
          <a:off x="4219381" y="1328347"/>
          <a:ext cx="3753237" cy="2371057"/>
        </p:xfrm>
        <a:graphic>
          <a:graphicData uri="http://schemas.openxmlformats.org/presentationml/2006/ole">
            <mc:AlternateContent xmlns:mc="http://schemas.openxmlformats.org/markup-compatibility/2006">
              <mc:Choice xmlns:v="urn:schemas-microsoft-com:vml" Requires="v">
                <p:oleObj spid="_x0000_s1258" name="Acrobat Document" r:id="rId6" imgW="3181302" imgH="2009418" progId="Acrobat.Document.DC">
                  <p:embed/>
                </p:oleObj>
              </mc:Choice>
              <mc:Fallback>
                <p:oleObj name="Acrobat Document" r:id="rId6" imgW="3181302" imgH="2009418" progId="Acrobat.Document.DC">
                  <p:embed/>
                  <p:pic>
                    <p:nvPicPr>
                      <p:cNvPr id="0" name=""/>
                      <p:cNvPicPr/>
                      <p:nvPr/>
                    </p:nvPicPr>
                    <p:blipFill>
                      <a:blip r:embed="rId7"/>
                      <a:stretch>
                        <a:fillRect/>
                      </a:stretch>
                    </p:blipFill>
                    <p:spPr>
                      <a:xfrm>
                        <a:off x="4219381" y="1328347"/>
                        <a:ext cx="3753237" cy="2371057"/>
                      </a:xfrm>
                      <a:prstGeom prst="rect">
                        <a:avLst/>
                      </a:prstGeom>
                    </p:spPr>
                  </p:pic>
                </p:oleObj>
              </mc:Fallback>
            </mc:AlternateContent>
          </a:graphicData>
        </a:graphic>
      </p:graphicFrame>
      <p:graphicFrame>
        <p:nvGraphicFramePr>
          <p:cNvPr id="13" name="Objekt 12">
            <a:extLst>
              <a:ext uri="{FF2B5EF4-FFF2-40B4-BE49-F238E27FC236}">
                <a16:creationId xmlns:a16="http://schemas.microsoft.com/office/drawing/2014/main" id="{A7BD0A75-C82E-4853-A11F-0376EE743A04}"/>
              </a:ext>
            </a:extLst>
          </p:cNvPr>
          <p:cNvGraphicFramePr>
            <a:graphicFrameLocks noChangeAspect="1"/>
          </p:cNvGraphicFramePr>
          <p:nvPr>
            <p:extLst>
              <p:ext uri="{D42A27DB-BD31-4B8C-83A1-F6EECF244321}">
                <p14:modId xmlns:p14="http://schemas.microsoft.com/office/powerpoint/2010/main" val="75684481"/>
              </p:ext>
            </p:extLst>
          </p:nvPr>
        </p:nvGraphicFramePr>
        <p:xfrm>
          <a:off x="8159793" y="1328346"/>
          <a:ext cx="3753237" cy="2371057"/>
        </p:xfrm>
        <a:graphic>
          <a:graphicData uri="http://schemas.openxmlformats.org/presentationml/2006/ole">
            <mc:AlternateContent xmlns:mc="http://schemas.openxmlformats.org/markup-compatibility/2006">
              <mc:Choice xmlns:v="urn:schemas-microsoft-com:vml" Requires="v">
                <p:oleObj spid="_x0000_s1259" name="Acrobat Document" r:id="rId8" imgW="3181302" imgH="2009418" progId="Acrobat.Document.DC">
                  <p:embed/>
                </p:oleObj>
              </mc:Choice>
              <mc:Fallback>
                <p:oleObj name="Acrobat Document" r:id="rId8" imgW="3181302" imgH="2009418" progId="Acrobat.Document.DC">
                  <p:embed/>
                  <p:pic>
                    <p:nvPicPr>
                      <p:cNvPr id="0" name=""/>
                      <p:cNvPicPr/>
                      <p:nvPr/>
                    </p:nvPicPr>
                    <p:blipFill>
                      <a:blip r:embed="rId9"/>
                      <a:stretch>
                        <a:fillRect/>
                      </a:stretch>
                    </p:blipFill>
                    <p:spPr>
                      <a:xfrm>
                        <a:off x="8159793" y="1328346"/>
                        <a:ext cx="3753237" cy="2371057"/>
                      </a:xfrm>
                      <a:prstGeom prst="rect">
                        <a:avLst/>
                      </a:prstGeom>
                    </p:spPr>
                  </p:pic>
                </p:oleObj>
              </mc:Fallback>
            </mc:AlternateContent>
          </a:graphicData>
        </a:graphic>
      </p:graphicFrame>
      <p:sp>
        <p:nvSpPr>
          <p:cNvPr id="15" name="Textfeld 14">
            <a:extLst>
              <a:ext uri="{FF2B5EF4-FFF2-40B4-BE49-F238E27FC236}">
                <a16:creationId xmlns:a16="http://schemas.microsoft.com/office/drawing/2014/main" id="{70A0808E-7575-4BA8-972A-69153CE93A9E}"/>
              </a:ext>
            </a:extLst>
          </p:cNvPr>
          <p:cNvSpPr txBox="1"/>
          <p:nvPr/>
        </p:nvSpPr>
        <p:spPr>
          <a:xfrm>
            <a:off x="278969" y="4199467"/>
            <a:ext cx="3632631" cy="369332"/>
          </a:xfrm>
          <a:prstGeom prst="rect">
            <a:avLst/>
          </a:prstGeom>
          <a:noFill/>
        </p:spPr>
        <p:txBody>
          <a:bodyPr wrap="square" rtlCol="0">
            <a:spAutoFit/>
          </a:bodyPr>
          <a:lstStyle/>
          <a:p>
            <a:pPr algn="ctr"/>
            <a:r>
              <a:rPr lang="de-DE" dirty="0" err="1">
                <a:solidFill>
                  <a:schemeClr val="bg1"/>
                </a:solidFill>
              </a:rPr>
              <a:t>Complex</a:t>
            </a:r>
            <a:r>
              <a:rPr lang="de-DE" dirty="0">
                <a:solidFill>
                  <a:schemeClr val="bg1"/>
                </a:solidFill>
              </a:rPr>
              <a:t> </a:t>
            </a:r>
            <a:r>
              <a:rPr lang="de-DE" dirty="0" err="1">
                <a:solidFill>
                  <a:schemeClr val="bg1"/>
                </a:solidFill>
              </a:rPr>
              <a:t>Basin</a:t>
            </a:r>
            <a:r>
              <a:rPr lang="de-DE" dirty="0">
                <a:solidFill>
                  <a:schemeClr val="bg1"/>
                </a:solidFill>
              </a:rPr>
              <a:t> </a:t>
            </a:r>
            <a:r>
              <a:rPr lang="de-DE" dirty="0" err="1">
                <a:solidFill>
                  <a:schemeClr val="bg1"/>
                </a:solidFill>
              </a:rPr>
              <a:t>with</a:t>
            </a:r>
            <a:r>
              <a:rPr lang="de-DE" dirty="0">
                <a:solidFill>
                  <a:schemeClr val="bg1"/>
                </a:solidFill>
              </a:rPr>
              <a:t> flat </a:t>
            </a:r>
            <a:r>
              <a:rPr lang="de-DE" dirty="0" err="1">
                <a:solidFill>
                  <a:schemeClr val="bg1"/>
                </a:solidFill>
              </a:rPr>
              <a:t>basin</a:t>
            </a:r>
            <a:r>
              <a:rPr lang="de-DE" dirty="0">
                <a:solidFill>
                  <a:schemeClr val="bg1"/>
                </a:solidFill>
              </a:rPr>
              <a:t> </a:t>
            </a:r>
            <a:r>
              <a:rPr lang="de-DE" dirty="0" err="1">
                <a:solidFill>
                  <a:schemeClr val="bg1"/>
                </a:solidFill>
              </a:rPr>
              <a:t>floor</a:t>
            </a:r>
            <a:endParaRPr lang="en-GB" dirty="0">
              <a:solidFill>
                <a:schemeClr val="bg1"/>
              </a:solidFill>
            </a:endParaRPr>
          </a:p>
        </p:txBody>
      </p:sp>
      <p:sp>
        <p:nvSpPr>
          <p:cNvPr id="17" name="Textfeld 16">
            <a:extLst>
              <a:ext uri="{FF2B5EF4-FFF2-40B4-BE49-F238E27FC236}">
                <a16:creationId xmlns:a16="http://schemas.microsoft.com/office/drawing/2014/main" id="{2265490C-6B5B-41BE-A11E-181C46931A6F}"/>
              </a:ext>
            </a:extLst>
          </p:cNvPr>
          <p:cNvSpPr txBox="1"/>
          <p:nvPr/>
        </p:nvSpPr>
        <p:spPr>
          <a:xfrm>
            <a:off x="4339987" y="4199466"/>
            <a:ext cx="3632631" cy="646331"/>
          </a:xfrm>
          <a:prstGeom prst="rect">
            <a:avLst/>
          </a:prstGeom>
          <a:noFill/>
        </p:spPr>
        <p:txBody>
          <a:bodyPr wrap="square" rtlCol="0">
            <a:spAutoFit/>
          </a:bodyPr>
          <a:lstStyle/>
          <a:p>
            <a:pPr algn="ctr"/>
            <a:r>
              <a:rPr lang="de-DE" dirty="0">
                <a:solidFill>
                  <a:schemeClr val="bg1"/>
                </a:solidFill>
              </a:rPr>
              <a:t>Peak ring </a:t>
            </a:r>
            <a:r>
              <a:rPr lang="de-DE" dirty="0" err="1">
                <a:solidFill>
                  <a:schemeClr val="bg1"/>
                </a:solidFill>
              </a:rPr>
              <a:t>basin</a:t>
            </a:r>
            <a:r>
              <a:rPr lang="de-DE" dirty="0">
                <a:solidFill>
                  <a:schemeClr val="bg1"/>
                </a:solidFill>
              </a:rPr>
              <a:t> </a:t>
            </a:r>
            <a:r>
              <a:rPr lang="de-DE" dirty="0" err="1">
                <a:solidFill>
                  <a:schemeClr val="bg1"/>
                </a:solidFill>
              </a:rPr>
              <a:t>with</a:t>
            </a:r>
            <a:r>
              <a:rPr lang="de-DE" dirty="0">
                <a:solidFill>
                  <a:schemeClr val="bg1"/>
                </a:solidFill>
              </a:rPr>
              <a:t> visible </a:t>
            </a:r>
            <a:r>
              <a:rPr lang="de-DE" dirty="0" err="1">
                <a:solidFill>
                  <a:schemeClr val="bg1"/>
                </a:solidFill>
              </a:rPr>
              <a:t>teracess</a:t>
            </a:r>
            <a:r>
              <a:rPr lang="de-DE" dirty="0">
                <a:solidFill>
                  <a:schemeClr val="bg1"/>
                </a:solidFill>
              </a:rPr>
              <a:t> and an </a:t>
            </a:r>
            <a:r>
              <a:rPr lang="de-DE" dirty="0" err="1">
                <a:solidFill>
                  <a:schemeClr val="bg1"/>
                </a:solidFill>
              </a:rPr>
              <a:t>inner</a:t>
            </a:r>
            <a:r>
              <a:rPr lang="de-DE" dirty="0">
                <a:solidFill>
                  <a:schemeClr val="bg1"/>
                </a:solidFill>
              </a:rPr>
              <a:t> ring </a:t>
            </a:r>
            <a:r>
              <a:rPr lang="de-DE" dirty="0" err="1">
                <a:solidFill>
                  <a:schemeClr val="bg1"/>
                </a:solidFill>
              </a:rPr>
              <a:t>structure</a:t>
            </a:r>
            <a:endParaRPr lang="en-GB" dirty="0">
              <a:solidFill>
                <a:schemeClr val="bg1"/>
              </a:solidFill>
            </a:endParaRPr>
          </a:p>
        </p:txBody>
      </p:sp>
      <p:sp>
        <p:nvSpPr>
          <p:cNvPr id="18" name="Textfeld 17">
            <a:extLst>
              <a:ext uri="{FF2B5EF4-FFF2-40B4-BE49-F238E27FC236}">
                <a16:creationId xmlns:a16="http://schemas.microsoft.com/office/drawing/2014/main" id="{7649AD90-819B-4B89-903A-6869391487C6}"/>
              </a:ext>
            </a:extLst>
          </p:cNvPr>
          <p:cNvSpPr txBox="1"/>
          <p:nvPr/>
        </p:nvSpPr>
        <p:spPr>
          <a:xfrm>
            <a:off x="8314585" y="4199466"/>
            <a:ext cx="3632631" cy="369332"/>
          </a:xfrm>
          <a:prstGeom prst="rect">
            <a:avLst/>
          </a:prstGeom>
          <a:noFill/>
        </p:spPr>
        <p:txBody>
          <a:bodyPr wrap="square" rtlCol="0">
            <a:spAutoFit/>
          </a:bodyPr>
          <a:lstStyle/>
          <a:p>
            <a:pPr algn="ctr"/>
            <a:r>
              <a:rPr lang="de-DE" dirty="0" err="1">
                <a:solidFill>
                  <a:schemeClr val="bg1"/>
                </a:solidFill>
              </a:rPr>
              <a:t>Modified</a:t>
            </a:r>
            <a:r>
              <a:rPr lang="de-DE" dirty="0">
                <a:solidFill>
                  <a:schemeClr val="bg1"/>
                </a:solidFill>
              </a:rPr>
              <a:t> </a:t>
            </a:r>
            <a:r>
              <a:rPr lang="de-DE" dirty="0" err="1">
                <a:solidFill>
                  <a:schemeClr val="bg1"/>
                </a:solidFill>
              </a:rPr>
              <a:t>Basin</a:t>
            </a:r>
            <a:endParaRPr lang="en-GB" dirty="0">
              <a:solidFill>
                <a:schemeClr val="bg1"/>
              </a:solidFill>
            </a:endParaRPr>
          </a:p>
        </p:txBody>
      </p:sp>
      <p:sp>
        <p:nvSpPr>
          <p:cNvPr id="20" name="Pfeil: nach rechts 19">
            <a:extLst>
              <a:ext uri="{FF2B5EF4-FFF2-40B4-BE49-F238E27FC236}">
                <a16:creationId xmlns:a16="http://schemas.microsoft.com/office/drawing/2014/main" id="{BB79E029-C294-4D14-A632-6851CB10CCD0}"/>
              </a:ext>
            </a:extLst>
          </p:cNvPr>
          <p:cNvSpPr/>
          <p:nvPr/>
        </p:nvSpPr>
        <p:spPr>
          <a:xfrm>
            <a:off x="3891061" y="5745721"/>
            <a:ext cx="389467" cy="287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0">
            <a:extLst>
              <a:ext uri="{FF2B5EF4-FFF2-40B4-BE49-F238E27FC236}">
                <a16:creationId xmlns:a16="http://schemas.microsoft.com/office/drawing/2014/main" id="{90D17FDE-1F68-4B09-AD3C-956E774EEE52}"/>
              </a:ext>
            </a:extLst>
          </p:cNvPr>
          <p:cNvSpPr txBox="1"/>
          <p:nvPr/>
        </p:nvSpPr>
        <p:spPr>
          <a:xfrm>
            <a:off x="4563406" y="5633478"/>
            <a:ext cx="5529500" cy="400110"/>
          </a:xfrm>
          <a:prstGeom prst="rect">
            <a:avLst/>
          </a:prstGeom>
          <a:noFill/>
        </p:spPr>
        <p:txBody>
          <a:bodyPr wrap="square" rtlCol="0">
            <a:spAutoFit/>
          </a:bodyPr>
          <a:lstStyle/>
          <a:p>
            <a:r>
              <a:rPr lang="de-DE" sz="2000" dirty="0">
                <a:solidFill>
                  <a:schemeClr val="bg1"/>
                </a:solidFill>
              </a:rPr>
              <a:t>Lots </a:t>
            </a:r>
            <a:r>
              <a:rPr lang="de-DE" sz="2000" dirty="0" err="1">
                <a:solidFill>
                  <a:schemeClr val="bg1"/>
                </a:solidFill>
              </a:rPr>
              <a:t>of</a:t>
            </a:r>
            <a:r>
              <a:rPr lang="de-DE" sz="2000" dirty="0">
                <a:solidFill>
                  <a:schemeClr val="bg1"/>
                </a:solidFill>
              </a:rPr>
              <a:t> </a:t>
            </a:r>
            <a:r>
              <a:rPr lang="de-DE" sz="2000" dirty="0" err="1">
                <a:solidFill>
                  <a:schemeClr val="bg1"/>
                </a:solidFill>
              </a:rPr>
              <a:t>surface</a:t>
            </a:r>
            <a:r>
              <a:rPr lang="de-DE" sz="2000" dirty="0">
                <a:solidFill>
                  <a:schemeClr val="bg1"/>
                </a:solidFill>
              </a:rPr>
              <a:t> </a:t>
            </a:r>
            <a:r>
              <a:rPr lang="de-DE" sz="2000" dirty="0" err="1">
                <a:solidFill>
                  <a:schemeClr val="bg1"/>
                </a:solidFill>
              </a:rPr>
              <a:t>modification</a:t>
            </a:r>
            <a:r>
              <a:rPr lang="de-DE" sz="2000" dirty="0">
                <a:solidFill>
                  <a:schemeClr val="bg1"/>
                </a:solidFill>
              </a:rPr>
              <a:t> </a:t>
            </a:r>
            <a:r>
              <a:rPr lang="de-DE" sz="2000" dirty="0" err="1">
                <a:solidFill>
                  <a:schemeClr val="bg1"/>
                </a:solidFill>
              </a:rPr>
              <a:t>that</a:t>
            </a:r>
            <a:r>
              <a:rPr lang="de-DE" sz="2000" dirty="0">
                <a:solidFill>
                  <a:schemeClr val="bg1"/>
                </a:solidFill>
              </a:rPr>
              <a:t> </a:t>
            </a:r>
            <a:r>
              <a:rPr lang="de-DE" sz="2000" dirty="0" err="1">
                <a:solidFill>
                  <a:schemeClr val="bg1"/>
                </a:solidFill>
              </a:rPr>
              <a:t>affected</a:t>
            </a:r>
            <a:r>
              <a:rPr lang="de-DE" sz="2000" dirty="0">
                <a:solidFill>
                  <a:schemeClr val="bg1"/>
                </a:solidFill>
              </a:rPr>
              <a:t> </a:t>
            </a:r>
            <a:r>
              <a:rPr lang="de-DE" sz="2000" dirty="0" err="1">
                <a:solidFill>
                  <a:schemeClr val="bg1"/>
                </a:solidFill>
              </a:rPr>
              <a:t>basins</a:t>
            </a:r>
            <a:endParaRPr lang="en-GB" sz="2000" dirty="0">
              <a:solidFill>
                <a:schemeClr val="bg1"/>
              </a:solidFill>
            </a:endParaRPr>
          </a:p>
        </p:txBody>
      </p:sp>
      <p:pic>
        <p:nvPicPr>
          <p:cNvPr id="24" name="Picture 2">
            <a:extLst>
              <a:ext uri="{FF2B5EF4-FFF2-40B4-BE49-F238E27FC236}">
                <a16:creationId xmlns:a16="http://schemas.microsoft.com/office/drawing/2014/main" id="{273E003B-C4CE-41EE-B974-81610C6918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04A41DE0-253C-4300-B6BB-9E543F8EB3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1877CA-A670-486F-A3F6-189B87E86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978" y="415375"/>
            <a:ext cx="8198012" cy="4918807"/>
          </a:xfrm>
          <a:prstGeom prst="rect">
            <a:avLst/>
          </a:prstGeom>
        </p:spPr>
      </p:pic>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0" y="-353846"/>
            <a:ext cx="9692640" cy="1325562"/>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err="1">
                <a:solidFill>
                  <a:schemeClr val="bg1"/>
                </a:solidFill>
                <a:latin typeface="+mn-lt"/>
                <a:ea typeface="Malgun Gothic" panose="020B0503020000020004" pitchFamily="34" charset="-127"/>
                <a:cs typeface="Malgun Gothic Semilight" panose="020B0502040204020203" pitchFamily="34" charset="-128"/>
              </a:rPr>
              <a:t>Morphometry</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of</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basins</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4" name="Gerader Verbinder 3">
            <a:extLst>
              <a:ext uri="{FF2B5EF4-FFF2-40B4-BE49-F238E27FC236}">
                <a16:creationId xmlns:a16="http://schemas.microsoft.com/office/drawing/2014/main" id="{7B530611-3202-4C70-9556-FB9B14007906}"/>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10" name="Textfeld 9">
            <a:extLst>
              <a:ext uri="{FF2B5EF4-FFF2-40B4-BE49-F238E27FC236}">
                <a16:creationId xmlns:a16="http://schemas.microsoft.com/office/drawing/2014/main" id="{99E47425-FED4-4CD5-BCE0-D8D878BA754C}"/>
              </a:ext>
            </a:extLst>
          </p:cNvPr>
          <p:cNvSpPr txBox="1"/>
          <p:nvPr/>
        </p:nvSpPr>
        <p:spPr>
          <a:xfrm>
            <a:off x="278968" y="1490008"/>
            <a:ext cx="4344789" cy="2862322"/>
          </a:xfrm>
          <a:prstGeom prst="rect">
            <a:avLst/>
          </a:prstGeom>
          <a:noFill/>
        </p:spPr>
        <p:txBody>
          <a:bodyPr wrap="square">
            <a:spAutoFit/>
          </a:bodyPr>
          <a:lstStyle/>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Smaller basins show a higher d/D ratio</a:t>
            </a: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Characterized having smaller diameters but deeper</a:t>
            </a: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interiors</a:t>
            </a:r>
          </a:p>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Larger basins display lower d/D ratio</a:t>
            </a:r>
          </a:p>
          <a:p>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Characterized by shallower interiors and larger</a:t>
            </a:r>
          </a:p>
          <a:p>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diameter</a:t>
            </a:r>
            <a:endPar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feld 11">
            <a:extLst>
              <a:ext uri="{FF2B5EF4-FFF2-40B4-BE49-F238E27FC236}">
                <a16:creationId xmlns:a16="http://schemas.microsoft.com/office/drawing/2014/main" id="{3440C505-932F-4B09-9207-53F0C9DCD42C}"/>
              </a:ext>
            </a:extLst>
          </p:cNvPr>
          <p:cNvSpPr txBox="1"/>
          <p:nvPr/>
        </p:nvSpPr>
        <p:spPr>
          <a:xfrm>
            <a:off x="1866435" y="5179556"/>
            <a:ext cx="9116712" cy="1323439"/>
          </a:xfrm>
          <a:prstGeom prst="rect">
            <a:avLst/>
          </a:prstGeom>
          <a:noFill/>
        </p:spPr>
        <p:txBody>
          <a:bodyPr wrap="square">
            <a:spAutoFit/>
          </a:bodyPr>
          <a:lstStyle/>
          <a:p>
            <a:pPr marL="342900" indent="-342900" algn="ctr">
              <a:buFont typeface="Wingdings" panose="05000000000000000000" pitchFamily="2" charset="2"/>
              <a:buChar char="à"/>
            </a:pPr>
            <a:r>
              <a:rPr lang="en-GB" sz="2000" dirty="0">
                <a:solidFill>
                  <a:schemeClr val="bg1"/>
                </a:solidFill>
                <a:effectLst/>
                <a:latin typeface="Calibri" panose="020F0502020204030204" pitchFamily="34" charset="0"/>
                <a:ea typeface="Calibri" panose="020F0502020204030204" pitchFamily="34" charset="0"/>
                <a:sym typeface="Wingdings" panose="05000000000000000000" pitchFamily="2" charset="2"/>
              </a:rPr>
              <a:t>T</a:t>
            </a:r>
            <a:r>
              <a:rPr lang="en-GB" sz="2000" dirty="0">
                <a:solidFill>
                  <a:schemeClr val="bg1"/>
                </a:solidFill>
                <a:effectLst/>
                <a:latin typeface="Calibri" panose="020F0502020204030204" pitchFamily="34" charset="0"/>
                <a:ea typeface="Calibri" panose="020F0502020204030204" pitchFamily="34" charset="0"/>
              </a:rPr>
              <a:t>he modification process is much more proceeded in larger basins</a:t>
            </a:r>
          </a:p>
          <a:p>
            <a:pPr marL="342900" indent="-342900" algn="ctr">
              <a:buFont typeface="Wingdings" panose="05000000000000000000" pitchFamily="2" charset="2"/>
              <a:buChar char="à"/>
            </a:pPr>
            <a:r>
              <a:rPr lang="en-GB" sz="2000" dirty="0">
                <a:solidFill>
                  <a:schemeClr val="bg1"/>
                </a:solidFill>
                <a:effectLst/>
                <a:latin typeface="Calibri" panose="020F0502020204030204" pitchFamily="34" charset="0"/>
                <a:ea typeface="Calibri" panose="020F0502020204030204" pitchFamily="34" charset="0"/>
              </a:rPr>
              <a:t> This may imply that basins with lower depth- to-diameter ratio have to be much older compared to ones with higher ratio</a:t>
            </a:r>
          </a:p>
          <a:p>
            <a:pPr algn="ctr"/>
            <a:endParaRPr lang="en-GB" sz="2000" dirty="0">
              <a:solidFill>
                <a:schemeClr val="bg1"/>
              </a:solidFill>
            </a:endParaRPr>
          </a:p>
        </p:txBody>
      </p:sp>
      <p:pic>
        <p:nvPicPr>
          <p:cNvPr id="9" name="Picture 4">
            <a:extLst>
              <a:ext uri="{FF2B5EF4-FFF2-40B4-BE49-F238E27FC236}">
                <a16:creationId xmlns:a16="http://schemas.microsoft.com/office/drawing/2014/main" id="{32117EE0-8A5F-4AFD-AB27-13B7C1250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6B9E07D-D227-4D79-B36A-89970EBD5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5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2CEA62BC-C383-4EF8-A42D-1294E124641D}"/>
              </a:ext>
            </a:extLst>
          </p:cNvPr>
          <p:cNvSpPr txBox="1">
            <a:spLocks/>
          </p:cNvSpPr>
          <p:nvPr/>
        </p:nvSpPr>
        <p:spPr>
          <a:xfrm>
            <a:off x="145462" y="-662781"/>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Gravity and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topography</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sp>
        <p:nvSpPr>
          <p:cNvPr id="9" name="Inhaltsplatzhalter 12">
            <a:extLst>
              <a:ext uri="{FF2B5EF4-FFF2-40B4-BE49-F238E27FC236}">
                <a16:creationId xmlns:a16="http://schemas.microsoft.com/office/drawing/2014/main" id="{3E5EA6B7-A7F4-487E-A58E-F7E82106C84C}"/>
              </a:ext>
            </a:extLst>
          </p:cNvPr>
          <p:cNvSpPr txBox="1">
            <a:spLocks/>
          </p:cNvSpPr>
          <p:nvPr/>
        </p:nvSpPr>
        <p:spPr>
          <a:xfrm>
            <a:off x="230462" y="1267166"/>
            <a:ext cx="3886611" cy="37898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solidFill>
                  <a:schemeClr val="bg1"/>
                </a:solidFill>
                <a:effectLst/>
                <a:ea typeface="Malgun Gothic" panose="020B0503020000020004" pitchFamily="34" charset="-127"/>
                <a:cs typeface="Calibri" panose="020F0502020204030204" pitchFamily="34" charset="0"/>
              </a:rPr>
              <a:t>Gravity anomalies hint complicated interior structures and mass distribution in subsurface </a:t>
            </a:r>
          </a:p>
          <a:p>
            <a:pPr algn="just"/>
            <a:r>
              <a:rPr lang="en-US" sz="2000" dirty="0">
                <a:solidFill>
                  <a:schemeClr val="bg1"/>
                </a:solidFill>
                <a:ea typeface="Malgun Gothic" panose="020B0503020000020004" pitchFamily="34" charset="-127"/>
                <a:sym typeface="Wingdings" panose="05000000000000000000" pitchFamily="2" charset="2"/>
              </a:rPr>
              <a:t>Discover new basins that have been highly degraded and modified</a:t>
            </a:r>
            <a:endParaRPr lang="de-DE" sz="2000" dirty="0">
              <a:solidFill>
                <a:schemeClr val="bg1"/>
              </a:solidFill>
              <a:ea typeface="Malgun Gothic" panose="020B0503020000020004" pitchFamily="34" charset="-127"/>
              <a:sym typeface="Wingdings" panose="05000000000000000000" pitchFamily="2" charset="2"/>
            </a:endParaRPr>
          </a:p>
          <a:p>
            <a:r>
              <a:rPr lang="en-US" sz="2000" dirty="0">
                <a:solidFill>
                  <a:schemeClr val="bg1"/>
                </a:solidFill>
                <a:ea typeface="Malgun Gothic" panose="020B0503020000020004" pitchFamily="34" charset="-127"/>
              </a:rPr>
              <a:t>Bains correlate within gravity anomalies and topography data</a:t>
            </a:r>
          </a:p>
          <a:p>
            <a:endParaRPr lang="de-DE" sz="1800" dirty="0">
              <a:solidFill>
                <a:schemeClr val="bg1"/>
              </a:solidFill>
              <a:latin typeface="Malgun Gothic" panose="020B0503020000020004" pitchFamily="34" charset="-127"/>
              <a:ea typeface="Malgun Gothic" panose="020B0503020000020004" pitchFamily="34" charset="-127"/>
            </a:endParaRPr>
          </a:p>
          <a:p>
            <a:endParaRPr lang="de-DE" sz="2000" dirty="0">
              <a:solidFill>
                <a:schemeClr val="bg1"/>
              </a:solidFill>
              <a:latin typeface="Malgun Gothic" panose="020B0503020000020004" pitchFamily="34" charset="-127"/>
              <a:ea typeface="Malgun Gothic" panose="020B0503020000020004" pitchFamily="34" charset="-127"/>
            </a:endParaRPr>
          </a:p>
          <a:p>
            <a:pPr algn="just"/>
            <a:endParaRPr lang="de-DE" sz="2000" dirty="0">
              <a:solidFill>
                <a:schemeClr val="bg1"/>
              </a:solidFill>
              <a:latin typeface="Malgun Gothic" panose="020B0503020000020004" pitchFamily="34" charset="-127"/>
              <a:ea typeface="Malgun Gothic" panose="020B0503020000020004" pitchFamily="34" charset="-127"/>
            </a:endParaRPr>
          </a:p>
        </p:txBody>
      </p:sp>
      <p:pic>
        <p:nvPicPr>
          <p:cNvPr id="3" name="Grafik 2">
            <a:extLst>
              <a:ext uri="{FF2B5EF4-FFF2-40B4-BE49-F238E27FC236}">
                <a16:creationId xmlns:a16="http://schemas.microsoft.com/office/drawing/2014/main" id="{3BAB11C9-760F-4EFC-9516-9D3CD8470BEC}"/>
              </a:ext>
            </a:extLst>
          </p:cNvPr>
          <p:cNvPicPr>
            <a:picLocks noChangeAspect="1"/>
          </p:cNvPicPr>
          <p:nvPr/>
        </p:nvPicPr>
        <p:blipFill rotWithShape="1">
          <a:blip r:embed="rId3">
            <a:extLst>
              <a:ext uri="{28A0092B-C50C-407E-A947-70E740481C1C}">
                <a14:useLocalDpi xmlns:a14="http://schemas.microsoft.com/office/drawing/2010/main" val="0"/>
              </a:ext>
            </a:extLst>
          </a:blip>
          <a:srcRect l="8225" t="4373" r="14480" b="13966"/>
          <a:stretch/>
        </p:blipFill>
        <p:spPr>
          <a:xfrm>
            <a:off x="4514018" y="876855"/>
            <a:ext cx="2991712" cy="3313121"/>
          </a:xfrm>
          <a:prstGeom prst="rect">
            <a:avLst/>
          </a:prstGeom>
        </p:spPr>
      </p:pic>
      <p:pic>
        <p:nvPicPr>
          <p:cNvPr id="5" name="Grafik 4">
            <a:extLst>
              <a:ext uri="{FF2B5EF4-FFF2-40B4-BE49-F238E27FC236}">
                <a16:creationId xmlns:a16="http://schemas.microsoft.com/office/drawing/2014/main" id="{FF291A2C-AEBD-4D35-ACA6-E0B73A331FD1}"/>
              </a:ext>
            </a:extLst>
          </p:cNvPr>
          <p:cNvPicPr>
            <a:picLocks noChangeAspect="1"/>
          </p:cNvPicPr>
          <p:nvPr/>
        </p:nvPicPr>
        <p:blipFill rotWithShape="1">
          <a:blip r:embed="rId4">
            <a:extLst>
              <a:ext uri="{28A0092B-C50C-407E-A947-70E740481C1C}">
                <a14:useLocalDpi xmlns:a14="http://schemas.microsoft.com/office/drawing/2010/main" val="0"/>
              </a:ext>
            </a:extLst>
          </a:blip>
          <a:srcRect l="3852" t="2814" r="12001" b="7111"/>
          <a:stretch/>
        </p:blipFill>
        <p:spPr>
          <a:xfrm>
            <a:off x="8606873" y="855463"/>
            <a:ext cx="2991713" cy="3324113"/>
          </a:xfrm>
          <a:prstGeom prst="rect">
            <a:avLst/>
          </a:prstGeom>
        </p:spPr>
      </p:pic>
      <p:cxnSp>
        <p:nvCxnSpPr>
          <p:cNvPr id="4" name="Gerader Verbinder 3">
            <a:extLst>
              <a:ext uri="{FF2B5EF4-FFF2-40B4-BE49-F238E27FC236}">
                <a16:creationId xmlns:a16="http://schemas.microsoft.com/office/drawing/2014/main" id="{3B50AC40-26B7-4C47-8946-0271B2EF1696}"/>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7" name="Grafik 6">
            <a:extLst>
              <a:ext uri="{FF2B5EF4-FFF2-40B4-BE49-F238E27FC236}">
                <a16:creationId xmlns:a16="http://schemas.microsoft.com/office/drawing/2014/main" id="{7B7D14F9-CBC1-473F-B69C-4E4D91F74025}"/>
              </a:ext>
            </a:extLst>
          </p:cNvPr>
          <p:cNvPicPr>
            <a:picLocks noChangeAspect="1"/>
          </p:cNvPicPr>
          <p:nvPr/>
        </p:nvPicPr>
        <p:blipFill rotWithShape="1">
          <a:blip r:embed="rId5">
            <a:extLst>
              <a:ext uri="{28A0092B-C50C-407E-A947-70E740481C1C}">
                <a14:useLocalDpi xmlns:a14="http://schemas.microsoft.com/office/drawing/2010/main" val="0"/>
              </a:ext>
            </a:extLst>
          </a:blip>
          <a:srcRect r="49609"/>
          <a:stretch/>
        </p:blipFill>
        <p:spPr>
          <a:xfrm>
            <a:off x="7353267" y="4524340"/>
            <a:ext cx="2745285" cy="1872855"/>
          </a:xfrm>
          <a:prstGeom prst="rect">
            <a:avLst/>
          </a:prstGeom>
        </p:spPr>
      </p:pic>
      <p:pic>
        <p:nvPicPr>
          <p:cNvPr id="8" name="Grafik 7">
            <a:extLst>
              <a:ext uri="{FF2B5EF4-FFF2-40B4-BE49-F238E27FC236}">
                <a16:creationId xmlns:a16="http://schemas.microsoft.com/office/drawing/2014/main" id="{6BDF24FE-3CBC-4739-84A3-71BE8BF97A50}"/>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a:stretch/>
        </p:blipFill>
        <p:spPr>
          <a:xfrm>
            <a:off x="2965709" y="4512956"/>
            <a:ext cx="2800694" cy="1895622"/>
          </a:xfrm>
          <a:prstGeom prst="rect">
            <a:avLst/>
          </a:prstGeom>
        </p:spPr>
      </p:pic>
      <p:sp>
        <p:nvSpPr>
          <p:cNvPr id="11" name="Ellipse 10">
            <a:extLst>
              <a:ext uri="{FF2B5EF4-FFF2-40B4-BE49-F238E27FC236}">
                <a16:creationId xmlns:a16="http://schemas.microsoft.com/office/drawing/2014/main" id="{F2E1BE4D-E1BE-46FE-836A-6A1C84861B63}"/>
              </a:ext>
            </a:extLst>
          </p:cNvPr>
          <p:cNvSpPr/>
          <p:nvPr/>
        </p:nvSpPr>
        <p:spPr>
          <a:xfrm>
            <a:off x="6623990" y="2321063"/>
            <a:ext cx="275771" cy="27577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Gerader Verbinder 11">
            <a:extLst>
              <a:ext uri="{FF2B5EF4-FFF2-40B4-BE49-F238E27FC236}">
                <a16:creationId xmlns:a16="http://schemas.microsoft.com/office/drawing/2014/main" id="{D17EECB9-6772-44EA-8921-545B754D42CE}"/>
              </a:ext>
            </a:extLst>
          </p:cNvPr>
          <p:cNvCxnSpPr>
            <a:cxnSpLocks/>
            <a:stCxn id="11" idx="5"/>
          </p:cNvCxnSpPr>
          <p:nvPr/>
        </p:nvCxnSpPr>
        <p:spPr>
          <a:xfrm flipH="1">
            <a:off x="5794220" y="2556449"/>
            <a:ext cx="1065155" cy="198576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0B3C10-FAF5-4E23-A2AC-32C8F446B6C2}"/>
              </a:ext>
            </a:extLst>
          </p:cNvPr>
          <p:cNvCxnSpPr>
            <a:cxnSpLocks/>
            <a:stCxn id="11" idx="2"/>
          </p:cNvCxnSpPr>
          <p:nvPr/>
        </p:nvCxnSpPr>
        <p:spPr>
          <a:xfrm flipH="1">
            <a:off x="2840733" y="2458949"/>
            <a:ext cx="3783257" cy="208326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2D18618D-396C-4969-8D8F-561AB0652582}"/>
              </a:ext>
            </a:extLst>
          </p:cNvPr>
          <p:cNvSpPr/>
          <p:nvPr/>
        </p:nvSpPr>
        <p:spPr>
          <a:xfrm>
            <a:off x="10713705" y="2288131"/>
            <a:ext cx="275771" cy="275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DE7BA2FF-6364-4E40-B212-C4215346E049}"/>
              </a:ext>
            </a:extLst>
          </p:cNvPr>
          <p:cNvSpPr/>
          <p:nvPr/>
        </p:nvSpPr>
        <p:spPr>
          <a:xfrm>
            <a:off x="7333677" y="4543549"/>
            <a:ext cx="2737058" cy="1895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Gerader Verbinder 15">
            <a:extLst>
              <a:ext uri="{FF2B5EF4-FFF2-40B4-BE49-F238E27FC236}">
                <a16:creationId xmlns:a16="http://schemas.microsoft.com/office/drawing/2014/main" id="{8F341A22-CA2E-49CC-88D4-03765DA900F3}"/>
              </a:ext>
            </a:extLst>
          </p:cNvPr>
          <p:cNvCxnSpPr>
            <a:cxnSpLocks/>
            <a:stCxn id="14" idx="4"/>
          </p:cNvCxnSpPr>
          <p:nvPr/>
        </p:nvCxnSpPr>
        <p:spPr>
          <a:xfrm flipH="1">
            <a:off x="10118142" y="2563903"/>
            <a:ext cx="733449" cy="19796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754B5EC-694E-4008-984C-EFC377FA11C5}"/>
              </a:ext>
            </a:extLst>
          </p:cNvPr>
          <p:cNvCxnSpPr>
            <a:cxnSpLocks/>
            <a:stCxn id="14" idx="2"/>
          </p:cNvCxnSpPr>
          <p:nvPr/>
        </p:nvCxnSpPr>
        <p:spPr>
          <a:xfrm flipH="1">
            <a:off x="7375840" y="2426017"/>
            <a:ext cx="3337865" cy="211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6F52A09E-2D25-4D12-BA42-C6291D902DA6}"/>
              </a:ext>
            </a:extLst>
          </p:cNvPr>
          <p:cNvSpPr/>
          <p:nvPr/>
        </p:nvSpPr>
        <p:spPr>
          <a:xfrm>
            <a:off x="2937892" y="4512956"/>
            <a:ext cx="2866095" cy="189562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a:extLst>
              <a:ext uri="{FF2B5EF4-FFF2-40B4-BE49-F238E27FC236}">
                <a16:creationId xmlns:a16="http://schemas.microsoft.com/office/drawing/2014/main" id="{83E2C4E5-2945-423D-B324-A3810B38B7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835D0B82-68C5-414D-83C4-CF495C3799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46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A3918-475B-42AF-A2B4-B49CD544A264}"/>
              </a:ext>
            </a:extLst>
          </p:cNvPr>
          <p:cNvSpPr>
            <a:spLocks noGrp="1"/>
          </p:cNvSpPr>
          <p:nvPr>
            <p:ph idx="1"/>
          </p:nvPr>
        </p:nvSpPr>
        <p:spPr>
          <a:xfrm>
            <a:off x="696052" y="4040628"/>
            <a:ext cx="4946464" cy="4004382"/>
          </a:xfrm>
        </p:spPr>
        <p:txBody>
          <a:bodyPr>
            <a:normAutofit/>
          </a:bodyPr>
          <a:lstStyle/>
          <a:p>
            <a:pPr marL="0" indent="0" algn="just">
              <a:lnSpc>
                <a:spcPct val="103000"/>
              </a:lnSpc>
              <a:spcAft>
                <a:spcPts val="800"/>
              </a:spcAft>
              <a:buNone/>
            </a:pPr>
            <a:r>
              <a:rPr lang="en-US" sz="2000" b="1" dirty="0">
                <a:solidFill>
                  <a:schemeClr val="bg1"/>
                </a:solidFill>
                <a:effectLst/>
                <a:ea typeface="Malgun Gothic" panose="020B0503020000020004" pitchFamily="34" charset="-127"/>
                <a:cs typeface="Calibri" panose="020F0502020204030204" pitchFamily="34" charset="0"/>
              </a:rPr>
              <a:t>Gravity disturbance</a:t>
            </a:r>
            <a:r>
              <a:rPr lang="en-US" sz="2000" dirty="0">
                <a:solidFill>
                  <a:schemeClr val="bg1"/>
                </a:solidFill>
                <a:effectLst/>
                <a:ea typeface="Malgun Gothic" panose="020B0503020000020004" pitchFamily="34" charset="-127"/>
                <a:cs typeface="Calibri" panose="020F0502020204030204" pitchFamily="34" charset="0"/>
              </a:rPr>
              <a:t>:</a:t>
            </a:r>
          </a:p>
          <a:p>
            <a:pPr marL="0" indent="0" algn="just">
              <a:lnSpc>
                <a:spcPct val="103000"/>
              </a:lnSpc>
              <a:spcAft>
                <a:spcPts val="800"/>
              </a:spcAft>
              <a:buNone/>
            </a:pPr>
            <a:r>
              <a:rPr lang="en-US" sz="1800" dirty="0">
                <a:solidFill>
                  <a:schemeClr val="bg1"/>
                </a:solidFill>
                <a:effectLst/>
                <a:ea typeface="Malgun Gothic" panose="020B0503020000020004" pitchFamily="34" charset="-127"/>
                <a:cs typeface="Calibri" panose="020F0502020204030204" pitchFamily="34" charset="0"/>
              </a:rPr>
              <a:t>The difference </a:t>
            </a:r>
            <a:r>
              <a:rPr lang="en-GB" sz="1800" dirty="0">
                <a:solidFill>
                  <a:schemeClr val="bg1"/>
                </a:solidFill>
                <a:effectLst/>
                <a:latin typeface="Calibri" panose="020F0502020204030204" pitchFamily="34" charset="0"/>
                <a:ea typeface="Calibri" panose="020F0502020204030204" pitchFamily="34" charset="0"/>
              </a:rPr>
              <a:t>of the normal gravity and the gravity on the geoid at the same point of the reference spheroid</a:t>
            </a:r>
          </a:p>
          <a:p>
            <a:pPr marL="0" indent="0" algn="just">
              <a:lnSpc>
                <a:spcPct val="103000"/>
              </a:lnSpc>
              <a:spcAft>
                <a:spcPts val="800"/>
              </a:spcAft>
              <a:buNone/>
            </a:pPr>
            <a:r>
              <a:rPr lang="en-GB" sz="2000" dirty="0">
                <a:solidFill>
                  <a:schemeClr val="bg1"/>
                </a:solidFill>
                <a:latin typeface="Calibri" panose="020F0502020204030204" pitchFamily="34" charset="0"/>
                <a:ea typeface="Malgun Gothic" panose="020B0503020000020004" pitchFamily="34" charset="-127"/>
                <a:cs typeface="Calibri" panose="020F0502020204030204" pitchFamily="34" charset="0"/>
                <a:sym typeface="Wingdings" panose="05000000000000000000" pitchFamily="2" charset="2"/>
              </a:rPr>
              <a:t> </a:t>
            </a:r>
            <a:r>
              <a:rPr lang="en-US" sz="2000" dirty="0">
                <a:solidFill>
                  <a:schemeClr val="bg1"/>
                </a:solidFill>
                <a:effectLst/>
                <a:ea typeface="Malgun Gothic" panose="020B0503020000020004" pitchFamily="34" charset="-127"/>
                <a:cs typeface="Calibri" panose="020F0502020204030204" pitchFamily="34" charset="0"/>
              </a:rPr>
              <a:t>Mo</a:t>
            </a:r>
            <a:r>
              <a:rPr lang="en-US" sz="2000" dirty="0">
                <a:solidFill>
                  <a:schemeClr val="bg1"/>
                </a:solidFill>
                <a:ea typeface="Malgun Gothic" panose="020B0503020000020004" pitchFamily="34" charset="-127"/>
                <a:cs typeface="Calibri" panose="020F0502020204030204" pitchFamily="34" charset="0"/>
              </a:rPr>
              <a:t>stly negative</a:t>
            </a:r>
          </a:p>
          <a:p>
            <a:pPr algn="ctr"/>
            <a:endParaRPr lang="de-DE"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ctr"/>
            <a:endParaRPr lang="de-DE"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ctr"/>
            <a:endParaRPr lang="de-DE"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ctr"/>
            <a:endParaRPr lang="en-US" sz="2000" dirty="0">
              <a:solidFill>
                <a:schemeClr val="bg1"/>
              </a:solidFill>
              <a:ea typeface="Malgun Gothic" panose="020B0503020000020004" pitchFamily="34" charset="-127"/>
              <a:cs typeface="Malgun Gothic Semilight" panose="020B0502040204020203" pitchFamily="34" charset="-128"/>
            </a:endParaRPr>
          </a:p>
        </p:txBody>
      </p:sp>
      <p:cxnSp>
        <p:nvCxnSpPr>
          <p:cNvPr id="18" name="Gerader Verbinder 17">
            <a:extLst>
              <a:ext uri="{FF2B5EF4-FFF2-40B4-BE49-F238E27FC236}">
                <a16:creationId xmlns:a16="http://schemas.microsoft.com/office/drawing/2014/main" id="{281669BB-F8AB-4E57-AF3D-8B5616DA0B3C}"/>
              </a:ext>
            </a:extLst>
          </p:cNvPr>
          <p:cNvCxnSpPr/>
          <p:nvPr/>
        </p:nvCxnSpPr>
        <p:spPr>
          <a:xfrm>
            <a:off x="278969" y="662781"/>
            <a:ext cx="11127783"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pic>
        <p:nvPicPr>
          <p:cNvPr id="21" name="Grafik 20">
            <a:extLst>
              <a:ext uri="{FF2B5EF4-FFF2-40B4-BE49-F238E27FC236}">
                <a16:creationId xmlns:a16="http://schemas.microsoft.com/office/drawing/2014/main" id="{9F701ED1-8C88-4DC8-ADAE-5C0B7CEB7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681" y="1106077"/>
            <a:ext cx="5038100" cy="2611491"/>
          </a:xfrm>
          <a:prstGeom prst="rect">
            <a:avLst/>
          </a:prstGeom>
        </p:spPr>
      </p:pic>
      <p:pic>
        <p:nvPicPr>
          <p:cNvPr id="25" name="Grafik 24">
            <a:extLst>
              <a:ext uri="{FF2B5EF4-FFF2-40B4-BE49-F238E27FC236}">
                <a16:creationId xmlns:a16="http://schemas.microsoft.com/office/drawing/2014/main" id="{C7A9441D-DAC1-455B-8D76-57A86B6CA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74" y="1120201"/>
            <a:ext cx="5038103" cy="2611493"/>
          </a:xfrm>
          <a:prstGeom prst="rect">
            <a:avLst/>
          </a:prstGeom>
        </p:spPr>
      </p:pic>
      <p:cxnSp>
        <p:nvCxnSpPr>
          <p:cNvPr id="16" name="Gerader Verbinder 15">
            <a:extLst>
              <a:ext uri="{FF2B5EF4-FFF2-40B4-BE49-F238E27FC236}">
                <a16:creationId xmlns:a16="http://schemas.microsoft.com/office/drawing/2014/main" id="{DB2CB715-4B41-4D72-B956-117EADC3F989}"/>
              </a:ext>
            </a:extLst>
          </p:cNvPr>
          <p:cNvCxnSpPr/>
          <p:nvPr/>
        </p:nvCxnSpPr>
        <p:spPr>
          <a:xfrm>
            <a:off x="431369" y="8151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10" name="Picture 2">
            <a:extLst>
              <a:ext uri="{FF2B5EF4-FFF2-40B4-BE49-F238E27FC236}">
                <a16:creationId xmlns:a16="http://schemas.microsoft.com/office/drawing/2014/main" id="{9AE36867-711C-45EA-9A40-48CB3E46F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AA4638E-A00E-4CED-85E9-8B0DE2D148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2">
            <a:extLst>
              <a:ext uri="{FF2B5EF4-FFF2-40B4-BE49-F238E27FC236}">
                <a16:creationId xmlns:a16="http://schemas.microsoft.com/office/drawing/2014/main" id="{272BAA1C-400E-4EE9-9858-62613C4256C2}"/>
              </a:ext>
            </a:extLst>
          </p:cNvPr>
          <p:cNvSpPr txBox="1">
            <a:spLocks/>
          </p:cNvSpPr>
          <p:nvPr/>
        </p:nvSpPr>
        <p:spPr>
          <a:xfrm>
            <a:off x="7067547" y="4040628"/>
            <a:ext cx="4729388" cy="4004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3000"/>
              </a:lnSpc>
              <a:spcAft>
                <a:spcPts val="800"/>
              </a:spcAft>
              <a:buFont typeface="Arial" panose="020B0604020202020204" pitchFamily="34" charset="0"/>
              <a:buNone/>
            </a:pPr>
            <a:r>
              <a:rPr lang="en-US" sz="2000" b="1" dirty="0">
                <a:solidFill>
                  <a:schemeClr val="bg1"/>
                </a:solidFill>
                <a:ea typeface="Malgun Gothic" panose="020B0503020000020004" pitchFamily="34" charset="-127"/>
                <a:cs typeface="Calibri" panose="020F0502020204030204" pitchFamily="34" charset="0"/>
              </a:rPr>
              <a:t>Bouguer Anomaly:</a:t>
            </a:r>
          </a:p>
          <a:p>
            <a:pPr marL="0" indent="0" algn="just">
              <a:lnSpc>
                <a:spcPct val="103000"/>
              </a:lnSpc>
              <a:spcAft>
                <a:spcPts val="800"/>
              </a:spcAft>
              <a:buFont typeface="Arial" panose="020B0604020202020204" pitchFamily="34" charset="0"/>
              <a:buNone/>
            </a:pPr>
            <a:r>
              <a:rPr lang="en-GB" sz="1800" b="0" i="0" dirty="0">
                <a:solidFill>
                  <a:srgbClr val="202122"/>
                </a:solidFill>
                <a:effectLst/>
              </a:rPr>
              <a:t>Corrected for the height at which it is measured and the attraction of terrain</a:t>
            </a:r>
            <a:r>
              <a:rPr lang="en-GB" sz="1800" b="0" i="0" dirty="0">
                <a:solidFill>
                  <a:schemeClr val="bg1"/>
                </a:solidFill>
                <a:effectLst/>
              </a:rPr>
              <a:t> </a:t>
            </a:r>
            <a:r>
              <a:rPr lang="en-GB" sz="1800" dirty="0">
                <a:solidFill>
                  <a:schemeClr val="bg1"/>
                </a:solidFill>
                <a:effectLst/>
                <a:ea typeface="Calibri" panose="020F0502020204030204" pitchFamily="34" charset="0"/>
              </a:rPr>
              <a:t>assuming a uniform crustal density ( 2950 kg / m³)</a:t>
            </a:r>
            <a:endParaRPr lang="en-US" sz="1800" b="1" dirty="0">
              <a:solidFill>
                <a:schemeClr val="bg1"/>
              </a:solidFill>
              <a:ea typeface="Malgun Gothic" panose="020B0503020000020004" pitchFamily="34" charset="-127"/>
              <a:cs typeface="Calibri" panose="020F0502020204030204" pitchFamily="34" charset="0"/>
            </a:endParaRPr>
          </a:p>
          <a:p>
            <a:pPr marL="0" indent="0" algn="just">
              <a:lnSpc>
                <a:spcPct val="103000"/>
              </a:lnSpc>
              <a:spcAft>
                <a:spcPts val="800"/>
              </a:spcAft>
              <a:buFont typeface="Arial" panose="020B0604020202020204" pitchFamily="34" charset="0"/>
              <a:buNone/>
            </a:pPr>
            <a:r>
              <a:rPr lang="en-US" sz="2000" dirty="0">
                <a:solidFill>
                  <a:schemeClr val="bg1"/>
                </a:solidFill>
                <a:ea typeface="Malgun Gothic" panose="020B0503020000020004" pitchFamily="34" charset="-127"/>
                <a:cs typeface="Calibri" panose="020F0502020204030204" pitchFamily="34" charset="0"/>
                <a:sym typeface="Wingdings" panose="05000000000000000000" pitchFamily="2" charset="2"/>
              </a:rPr>
              <a:t> </a:t>
            </a:r>
            <a:r>
              <a:rPr lang="en-US" sz="2000" dirty="0">
                <a:solidFill>
                  <a:schemeClr val="bg1"/>
                </a:solidFill>
                <a:ea typeface="Malgun Gothic" panose="020B0503020000020004" pitchFamily="34" charset="-127"/>
                <a:cs typeface="Calibri" panose="020F0502020204030204" pitchFamily="34" charset="0"/>
              </a:rPr>
              <a:t>Mostly positive for basins</a:t>
            </a:r>
          </a:p>
          <a:p>
            <a:pPr marL="0" indent="0" algn="just">
              <a:lnSpc>
                <a:spcPct val="103000"/>
              </a:lnSpc>
              <a:spcAft>
                <a:spcPts val="800"/>
              </a:spcAft>
              <a:buFont typeface="Arial" panose="020B0604020202020204" pitchFamily="34" charset="0"/>
              <a:buNone/>
            </a:pPr>
            <a:endParaRPr lang="de-DE"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just"/>
            <a:endParaRPr lang="de-DE"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just"/>
            <a:endParaRPr lang="de-DE"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just"/>
            <a:endParaRPr lang="en-US" sz="2000" dirty="0">
              <a:solidFill>
                <a:schemeClr val="bg1"/>
              </a:solidFill>
              <a:ea typeface="Malgun Gothic" panose="020B0503020000020004" pitchFamily="34" charset="-127"/>
              <a:cs typeface="Malgun Gothic Semilight" panose="020B0502040204020203" pitchFamily="34" charset="-128"/>
            </a:endParaRPr>
          </a:p>
        </p:txBody>
      </p:sp>
      <p:sp>
        <p:nvSpPr>
          <p:cNvPr id="19" name="Titel 1">
            <a:extLst>
              <a:ext uri="{FF2B5EF4-FFF2-40B4-BE49-F238E27FC236}">
                <a16:creationId xmlns:a16="http://schemas.microsoft.com/office/drawing/2014/main" id="{FA240DF5-00E7-4EA8-84AF-5C3EEA1628C3}"/>
              </a:ext>
            </a:extLst>
          </p:cNvPr>
          <p:cNvSpPr txBox="1">
            <a:spLocks/>
          </p:cNvSpPr>
          <p:nvPr/>
        </p:nvSpPr>
        <p:spPr>
          <a:xfrm>
            <a:off x="145462" y="-662781"/>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Gravity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anomalies</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spTree>
    <p:extLst>
      <p:ext uri="{BB962C8B-B14F-4D97-AF65-F5344CB8AC3E}">
        <p14:creationId xmlns:p14="http://schemas.microsoft.com/office/powerpoint/2010/main" val="51108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2CEA62BC-C383-4EF8-A42D-1294E124641D}"/>
              </a:ext>
            </a:extLst>
          </p:cNvPr>
          <p:cNvSpPr txBox="1">
            <a:spLocks/>
          </p:cNvSpPr>
          <p:nvPr/>
        </p:nvSpPr>
        <p:spPr>
          <a:xfrm>
            <a:off x="145462" y="-662781"/>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Gravity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anomalies</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cxnSp>
        <p:nvCxnSpPr>
          <p:cNvPr id="4" name="Gerader Verbinder 3">
            <a:extLst>
              <a:ext uri="{FF2B5EF4-FFF2-40B4-BE49-F238E27FC236}">
                <a16:creationId xmlns:a16="http://schemas.microsoft.com/office/drawing/2014/main" id="{3B50AC40-26B7-4C47-8946-0271B2EF1696}"/>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23" name="Picture 2">
            <a:extLst>
              <a:ext uri="{FF2B5EF4-FFF2-40B4-BE49-F238E27FC236}">
                <a16:creationId xmlns:a16="http://schemas.microsoft.com/office/drawing/2014/main" id="{83E2C4E5-2945-423D-B324-A3810B38B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835D0B82-68C5-414D-83C4-CF495C379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a:extLst>
              <a:ext uri="{FF2B5EF4-FFF2-40B4-BE49-F238E27FC236}">
                <a16:creationId xmlns:a16="http://schemas.microsoft.com/office/drawing/2014/main" id="{2F13CD15-2818-4534-A1E0-0EB881C9A56F}"/>
              </a:ext>
            </a:extLst>
          </p:cNvPr>
          <p:cNvSpPr txBox="1"/>
          <p:nvPr/>
        </p:nvSpPr>
        <p:spPr>
          <a:xfrm>
            <a:off x="278969" y="2418484"/>
            <a:ext cx="6096000" cy="2585323"/>
          </a:xfrm>
          <a:prstGeom prst="rect">
            <a:avLst/>
          </a:prstGeom>
          <a:noFill/>
        </p:spPr>
        <p:txBody>
          <a:bodyPr wrap="square">
            <a:spAutoFit/>
          </a:bodyPr>
          <a:lstStyle/>
          <a:p>
            <a:pPr marL="285750" indent="-285750">
              <a:buFont typeface="Arial" panose="020B0604020202020204" pitchFamily="34" charset="0"/>
              <a:buChar char="•"/>
            </a:pPr>
            <a:r>
              <a:rPr lang="en-GB" dirty="0">
                <a:solidFill>
                  <a:schemeClr val="bg1"/>
                </a:solidFill>
              </a:rPr>
              <a:t>Most basins show a negative gravity disturbance ( classified as complex or central peak basins) &amp; positive Bouguer anomaly</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However, basins were found with strong positive gravity disturbance </a:t>
            </a:r>
          </a:p>
          <a:p>
            <a:pPr marL="285750" indent="-285750">
              <a:buFont typeface="Arial" panose="020B0604020202020204" pitchFamily="34" charset="0"/>
              <a:buChar char="•"/>
            </a:pPr>
            <a:r>
              <a:rPr lang="en-GB" dirty="0">
                <a:solidFill>
                  <a:schemeClr val="bg1"/>
                </a:solidFill>
              </a:rPr>
              <a:t>These are not associated with a central elevation in their topography profiles  </a:t>
            </a:r>
          </a:p>
          <a:p>
            <a:pPr marL="285750" indent="-285750">
              <a:buFont typeface="Arial" panose="020B0604020202020204" pitchFamily="34" charset="0"/>
              <a:buChar char="•"/>
            </a:pPr>
            <a:r>
              <a:rPr lang="en-GB" dirty="0">
                <a:solidFill>
                  <a:schemeClr val="bg1"/>
                </a:solidFill>
              </a:rPr>
              <a:t>Especially basins that are bigger in diameter </a:t>
            </a:r>
          </a:p>
        </p:txBody>
      </p:sp>
      <p:pic>
        <p:nvPicPr>
          <p:cNvPr id="3" name="Picture 2">
            <a:extLst>
              <a:ext uri="{FF2B5EF4-FFF2-40B4-BE49-F238E27FC236}">
                <a16:creationId xmlns:a16="http://schemas.microsoft.com/office/drawing/2014/main" id="{F5B9D0E8-36A6-4D90-AD01-1C39A8217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969" y="716007"/>
            <a:ext cx="5382820" cy="6081391"/>
          </a:xfrm>
          <a:prstGeom prst="rect">
            <a:avLst/>
          </a:prstGeom>
        </p:spPr>
      </p:pic>
    </p:spTree>
    <p:extLst>
      <p:ext uri="{BB962C8B-B14F-4D97-AF65-F5344CB8AC3E}">
        <p14:creationId xmlns:p14="http://schemas.microsoft.com/office/powerpoint/2010/main" val="281683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92989" y="-418248"/>
            <a:ext cx="9692640" cy="1325562"/>
          </a:xfrm>
        </p:spPr>
        <p:txBody>
          <a:bodyPr>
            <a:normAutofit/>
          </a:bodyPr>
          <a:lstStyle/>
          <a:p>
            <a:b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br>
            <a:b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br>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Bouguer</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anomaly</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of</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basins</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cxnSp>
        <p:nvCxnSpPr>
          <p:cNvPr id="18" name="Gerader Verbinder 17">
            <a:extLst>
              <a:ext uri="{FF2B5EF4-FFF2-40B4-BE49-F238E27FC236}">
                <a16:creationId xmlns:a16="http://schemas.microsoft.com/office/drawing/2014/main" id="{281669BB-F8AB-4E57-AF3D-8B5616DA0B3C}"/>
              </a:ext>
            </a:extLst>
          </p:cNvPr>
          <p:cNvCxnSpPr/>
          <p:nvPr/>
        </p:nvCxnSpPr>
        <p:spPr>
          <a:xfrm>
            <a:off x="245089" y="811212"/>
            <a:ext cx="11127783"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pic>
        <p:nvPicPr>
          <p:cNvPr id="27" name="Picture 2" descr="Deep down at Chicxulub | Nature">
            <a:extLst>
              <a:ext uri="{FF2B5EF4-FFF2-40B4-BE49-F238E27FC236}">
                <a16:creationId xmlns:a16="http://schemas.microsoft.com/office/drawing/2014/main" id="{117C30C4-C024-42DB-B81E-AC45A0E8E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65" y="4017739"/>
            <a:ext cx="5026858" cy="2320733"/>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27">
            <a:extLst>
              <a:ext uri="{FF2B5EF4-FFF2-40B4-BE49-F238E27FC236}">
                <a16:creationId xmlns:a16="http://schemas.microsoft.com/office/drawing/2014/main" id="{A09426E5-D812-4FCB-B77E-C4E4B7AD3A87}"/>
              </a:ext>
            </a:extLst>
          </p:cNvPr>
          <p:cNvSpPr txBox="1"/>
          <p:nvPr/>
        </p:nvSpPr>
        <p:spPr>
          <a:xfrm>
            <a:off x="4166175" y="6438597"/>
            <a:ext cx="5453743" cy="307777"/>
          </a:xfrm>
          <a:prstGeom prst="rect">
            <a:avLst/>
          </a:prstGeom>
          <a:noFill/>
        </p:spPr>
        <p:txBody>
          <a:bodyPr wrap="square" rtlCol="0">
            <a:spAutoFit/>
          </a:bodyPr>
          <a:lstStyle/>
          <a:p>
            <a:r>
              <a:rPr lang="de-DE" sz="1400" i="1" dirty="0" err="1">
                <a:solidFill>
                  <a:schemeClr val="bg1"/>
                </a:solidFill>
                <a:latin typeface="Malgun Gothic" panose="020B0503020000020004" pitchFamily="34" charset="-127"/>
                <a:ea typeface="Malgun Gothic" panose="020B0503020000020004" pitchFamily="34" charset="-127"/>
              </a:rPr>
              <a:t>Melosh</a:t>
            </a:r>
            <a:r>
              <a:rPr lang="de-DE" sz="1400" i="1" dirty="0">
                <a:solidFill>
                  <a:schemeClr val="bg1"/>
                </a:solidFill>
                <a:latin typeface="Malgun Gothic" panose="020B0503020000020004" pitchFamily="34" charset="-127"/>
                <a:ea typeface="Malgun Gothic" panose="020B0503020000020004" pitchFamily="34" charset="-127"/>
              </a:rPr>
              <a:t> et al.,, 2001</a:t>
            </a:r>
            <a:endParaRPr lang="en-US" sz="1400" i="1" dirty="0">
              <a:solidFill>
                <a:schemeClr val="bg1"/>
              </a:solidFill>
              <a:latin typeface="Malgun Gothic" panose="020B0503020000020004" pitchFamily="34" charset="-127"/>
              <a:ea typeface="Malgun Gothic" panose="020B0503020000020004" pitchFamily="34" charset="-127"/>
            </a:endParaRPr>
          </a:p>
        </p:txBody>
      </p:sp>
      <p:sp>
        <p:nvSpPr>
          <p:cNvPr id="29" name="Textfeld 28">
            <a:extLst>
              <a:ext uri="{FF2B5EF4-FFF2-40B4-BE49-F238E27FC236}">
                <a16:creationId xmlns:a16="http://schemas.microsoft.com/office/drawing/2014/main" id="{26ED373F-63CB-45B9-A390-619116054A3D}"/>
              </a:ext>
            </a:extLst>
          </p:cNvPr>
          <p:cNvSpPr txBox="1"/>
          <p:nvPr/>
        </p:nvSpPr>
        <p:spPr>
          <a:xfrm>
            <a:off x="6467840" y="4558823"/>
            <a:ext cx="5244434" cy="1348831"/>
          </a:xfrm>
          <a:prstGeom prst="rect">
            <a:avLst/>
          </a:prstGeom>
          <a:noFill/>
        </p:spPr>
        <p:txBody>
          <a:bodyPr wrap="square">
            <a:spAutoFit/>
          </a:bodyPr>
          <a:lstStyle/>
          <a:p>
            <a:pPr algn="just">
              <a:lnSpc>
                <a:spcPct val="103000"/>
              </a:lnSpc>
              <a:spcAft>
                <a:spcPts val="800"/>
              </a:spcAft>
            </a:pPr>
            <a:r>
              <a:rPr lang="en-US" sz="2000" dirty="0">
                <a:solidFill>
                  <a:srgbClr val="000000"/>
                </a:solidFill>
                <a:latin typeface="Minion Pro"/>
                <a:sym typeface="Wingdings" panose="05000000000000000000" pitchFamily="2" charset="2"/>
              </a:rPr>
              <a:t> </a:t>
            </a:r>
            <a:r>
              <a:rPr lang="en-US" sz="2000" dirty="0">
                <a:solidFill>
                  <a:srgbClr val="000000"/>
                </a:solidFill>
                <a:latin typeface="Minion Pro"/>
              </a:rPr>
              <a:t>C</a:t>
            </a:r>
            <a:r>
              <a:rPr lang="en-US" sz="2000" b="0" i="0" u="none" strike="noStrike" baseline="0" dirty="0">
                <a:solidFill>
                  <a:srgbClr val="000000"/>
                </a:solidFill>
                <a:latin typeface="Minion Pro"/>
              </a:rPr>
              <a:t>onsequence of crater excavation followed by an isostatic adjustment due to cooling and contraction of a melt pool in the basin center </a:t>
            </a:r>
            <a:r>
              <a:rPr lang="en-US" sz="2000" dirty="0">
                <a:solidFill>
                  <a:schemeClr val="bg1"/>
                </a:solidFill>
                <a:effectLst/>
                <a:ea typeface="Malgun Gothic" panose="020B0503020000020004" pitchFamily="34" charset="-127"/>
                <a:cs typeface="Calibri" panose="020F0502020204030204" pitchFamily="34" charset="0"/>
              </a:rPr>
              <a:t>due to an uplift of the mantle</a:t>
            </a:r>
          </a:p>
        </p:txBody>
      </p:sp>
      <p:cxnSp>
        <p:nvCxnSpPr>
          <p:cNvPr id="32" name="Gerader Verbinder 31">
            <a:extLst>
              <a:ext uri="{FF2B5EF4-FFF2-40B4-BE49-F238E27FC236}">
                <a16:creationId xmlns:a16="http://schemas.microsoft.com/office/drawing/2014/main" id="{E602E9F6-0BCA-4D84-9DBA-A358575145CD}"/>
              </a:ext>
            </a:extLst>
          </p:cNvPr>
          <p:cNvCxnSpPr/>
          <p:nvPr/>
        </p:nvCxnSpPr>
        <p:spPr>
          <a:xfrm>
            <a:off x="431369" y="8151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10" name="Picture 2">
            <a:extLst>
              <a:ext uri="{FF2B5EF4-FFF2-40B4-BE49-F238E27FC236}">
                <a16:creationId xmlns:a16="http://schemas.microsoft.com/office/drawing/2014/main" id="{73397708-0644-4DD5-B081-2EA104209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A36E561A-FE51-43ED-B7A2-28A4F4865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m 11">
            <a:extLst>
              <a:ext uri="{FF2B5EF4-FFF2-40B4-BE49-F238E27FC236}">
                <a16:creationId xmlns:a16="http://schemas.microsoft.com/office/drawing/2014/main" id="{D8559014-7587-4158-89C4-5BCE7A2151A1}"/>
              </a:ext>
            </a:extLst>
          </p:cNvPr>
          <p:cNvGraphicFramePr>
            <a:graphicFrameLocks/>
          </p:cNvGraphicFramePr>
          <p:nvPr>
            <p:extLst>
              <p:ext uri="{D42A27DB-BD31-4B8C-83A1-F6EECF244321}">
                <p14:modId xmlns:p14="http://schemas.microsoft.com/office/powerpoint/2010/main" val="2729133355"/>
              </p:ext>
            </p:extLst>
          </p:nvPr>
        </p:nvGraphicFramePr>
        <p:xfrm>
          <a:off x="7600950" y="1328476"/>
          <a:ext cx="4037937" cy="2779823"/>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3">
            <a:extLst>
              <a:ext uri="{FF2B5EF4-FFF2-40B4-BE49-F238E27FC236}">
                <a16:creationId xmlns:a16="http://schemas.microsoft.com/office/drawing/2014/main" id="{02A265AA-1233-4BE3-93EF-FEBF204958D9}"/>
              </a:ext>
            </a:extLst>
          </p:cNvPr>
          <p:cNvPicPr>
            <a:picLocks noChangeAspect="1"/>
          </p:cNvPicPr>
          <p:nvPr/>
        </p:nvPicPr>
        <p:blipFill rotWithShape="1">
          <a:blip r:embed="rId7">
            <a:extLst>
              <a:ext uri="{28A0092B-C50C-407E-A947-70E740481C1C}">
                <a14:useLocalDpi xmlns:a14="http://schemas.microsoft.com/office/drawing/2010/main" val="0"/>
              </a:ext>
            </a:extLst>
          </a:blip>
          <a:srcRect b="49157"/>
          <a:stretch/>
        </p:blipFill>
        <p:spPr>
          <a:xfrm>
            <a:off x="0" y="1324507"/>
            <a:ext cx="7600950" cy="2173799"/>
          </a:xfrm>
          <a:prstGeom prst="rect">
            <a:avLst/>
          </a:prstGeom>
        </p:spPr>
      </p:pic>
    </p:spTree>
    <p:extLst>
      <p:ext uri="{BB962C8B-B14F-4D97-AF65-F5344CB8AC3E}">
        <p14:creationId xmlns:p14="http://schemas.microsoft.com/office/powerpoint/2010/main" val="317634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92989" y="-456348"/>
            <a:ext cx="9692640" cy="1325562"/>
          </a:xfrm>
        </p:spPr>
        <p:txBody>
          <a:bodyPr>
            <a:normAutofit/>
          </a:bodyPr>
          <a:lstStyle/>
          <a:p>
            <a:b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br>
            <a:b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br>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Bouguer</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anomaly</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of</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basins</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cxnSp>
        <p:nvCxnSpPr>
          <p:cNvPr id="18" name="Gerader Verbinder 17">
            <a:extLst>
              <a:ext uri="{FF2B5EF4-FFF2-40B4-BE49-F238E27FC236}">
                <a16:creationId xmlns:a16="http://schemas.microsoft.com/office/drawing/2014/main" id="{281669BB-F8AB-4E57-AF3D-8B5616DA0B3C}"/>
              </a:ext>
            </a:extLst>
          </p:cNvPr>
          <p:cNvCxnSpPr/>
          <p:nvPr/>
        </p:nvCxnSpPr>
        <p:spPr>
          <a:xfrm>
            <a:off x="245089" y="684708"/>
            <a:ext cx="11127783"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 name="Gerader Verbinder 7">
            <a:extLst>
              <a:ext uri="{FF2B5EF4-FFF2-40B4-BE49-F238E27FC236}">
                <a16:creationId xmlns:a16="http://schemas.microsoft.com/office/drawing/2014/main" id="{8FEC47CB-F843-461C-8337-ACCD2473A758}"/>
              </a:ext>
            </a:extLst>
          </p:cNvPr>
          <p:cNvCxnSpPr/>
          <p:nvPr/>
        </p:nvCxnSpPr>
        <p:spPr>
          <a:xfrm>
            <a:off x="431369" y="8151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7" name="Picture 2">
            <a:extLst>
              <a:ext uri="{FF2B5EF4-FFF2-40B4-BE49-F238E27FC236}">
                <a16:creationId xmlns:a16="http://schemas.microsoft.com/office/drawing/2014/main" id="{410EC2F9-BEE6-4664-A2D5-A121B9C17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40A4AA8-B13D-4385-BC68-B562E6533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0CA8E15A-2817-4306-A3A6-F029514FC038}"/>
              </a:ext>
            </a:extLst>
          </p:cNvPr>
          <p:cNvPicPr>
            <a:picLocks noChangeAspect="1"/>
          </p:cNvPicPr>
          <p:nvPr/>
        </p:nvPicPr>
        <p:blipFill>
          <a:blip r:embed="rId5"/>
          <a:stretch>
            <a:fillRect/>
          </a:stretch>
        </p:blipFill>
        <p:spPr>
          <a:xfrm>
            <a:off x="4311009" y="1541387"/>
            <a:ext cx="3569981" cy="2423959"/>
          </a:xfrm>
          <a:prstGeom prst="rect">
            <a:avLst/>
          </a:prstGeom>
        </p:spPr>
      </p:pic>
      <p:sp>
        <p:nvSpPr>
          <p:cNvPr id="10" name="Textfeld 9">
            <a:extLst>
              <a:ext uri="{FF2B5EF4-FFF2-40B4-BE49-F238E27FC236}">
                <a16:creationId xmlns:a16="http://schemas.microsoft.com/office/drawing/2014/main" id="{12CE21CA-A88C-411A-8505-4219D8D195AF}"/>
              </a:ext>
            </a:extLst>
          </p:cNvPr>
          <p:cNvSpPr txBox="1"/>
          <p:nvPr/>
        </p:nvSpPr>
        <p:spPr>
          <a:xfrm>
            <a:off x="431369" y="4218822"/>
            <a:ext cx="2997631" cy="1200329"/>
          </a:xfrm>
          <a:prstGeom prst="rect">
            <a:avLst/>
          </a:prstGeom>
          <a:noFill/>
        </p:spPr>
        <p:txBody>
          <a:bodyPr wrap="square" rtlCol="0">
            <a:spAutoFit/>
          </a:bodyPr>
          <a:lstStyle/>
          <a:p>
            <a:pPr algn="just"/>
            <a:r>
              <a:rPr lang="de-DE" dirty="0" err="1">
                <a:solidFill>
                  <a:schemeClr val="bg1"/>
                </a:solidFill>
              </a:rPr>
              <a:t>Bouguer</a:t>
            </a:r>
            <a:r>
              <a:rPr lang="de-DE" dirty="0">
                <a:solidFill>
                  <a:schemeClr val="bg1"/>
                </a:solidFill>
              </a:rPr>
              <a:t> </a:t>
            </a:r>
            <a:r>
              <a:rPr lang="de-DE" dirty="0" err="1">
                <a:solidFill>
                  <a:schemeClr val="bg1"/>
                </a:solidFill>
              </a:rPr>
              <a:t>anomlay</a:t>
            </a:r>
            <a:r>
              <a:rPr lang="de-DE" dirty="0">
                <a:solidFill>
                  <a:schemeClr val="bg1"/>
                </a:solidFill>
              </a:rPr>
              <a:t> in </a:t>
            </a:r>
            <a:r>
              <a:rPr lang="de-DE" dirty="0" err="1">
                <a:solidFill>
                  <a:schemeClr val="bg1"/>
                </a:solidFill>
              </a:rPr>
              <a:t>centre</a:t>
            </a:r>
            <a:r>
              <a:rPr lang="de-DE" dirty="0">
                <a:solidFill>
                  <a:schemeClr val="bg1"/>
                </a:solidFill>
              </a:rPr>
              <a:t> and </a:t>
            </a:r>
            <a:r>
              <a:rPr lang="de-DE" dirty="0" err="1">
                <a:solidFill>
                  <a:schemeClr val="bg1"/>
                </a:solidFill>
              </a:rPr>
              <a:t>rim</a:t>
            </a:r>
            <a:r>
              <a:rPr lang="de-DE" dirty="0">
                <a:solidFill>
                  <a:schemeClr val="bg1"/>
                </a:solidFill>
              </a:rPr>
              <a:t> was </a:t>
            </a:r>
            <a:r>
              <a:rPr lang="de-DE" dirty="0" err="1">
                <a:solidFill>
                  <a:schemeClr val="bg1"/>
                </a:solidFill>
              </a:rPr>
              <a:t>measured</a:t>
            </a:r>
            <a:endParaRPr lang="de-DE" dirty="0">
              <a:solidFill>
                <a:schemeClr val="bg1"/>
              </a:solidFill>
            </a:endParaRPr>
          </a:p>
          <a:p>
            <a:pPr algn="just"/>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Increasing</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with</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increasing</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basin</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diameter</a:t>
            </a:r>
            <a:r>
              <a:rPr lang="de-DE" dirty="0">
                <a:solidFill>
                  <a:schemeClr val="bg1"/>
                </a:solidFill>
                <a:sym typeface="Wingdings" panose="05000000000000000000" pitchFamily="2" charset="2"/>
              </a:rPr>
              <a:t> </a:t>
            </a:r>
            <a:endParaRPr lang="en-GB" dirty="0">
              <a:solidFill>
                <a:schemeClr val="bg1"/>
              </a:solidFill>
            </a:endParaRPr>
          </a:p>
        </p:txBody>
      </p:sp>
      <p:sp>
        <p:nvSpPr>
          <p:cNvPr id="12" name="Textfeld 11">
            <a:extLst>
              <a:ext uri="{FF2B5EF4-FFF2-40B4-BE49-F238E27FC236}">
                <a16:creationId xmlns:a16="http://schemas.microsoft.com/office/drawing/2014/main" id="{D71883B6-0C58-4EBE-A867-16CCB98E33B9}"/>
              </a:ext>
            </a:extLst>
          </p:cNvPr>
          <p:cNvSpPr txBox="1"/>
          <p:nvPr/>
        </p:nvSpPr>
        <p:spPr>
          <a:xfrm>
            <a:off x="4004155" y="4206437"/>
            <a:ext cx="3986202" cy="1477328"/>
          </a:xfrm>
          <a:prstGeom prst="rect">
            <a:avLst/>
          </a:prstGeom>
          <a:noFill/>
        </p:spPr>
        <p:txBody>
          <a:bodyPr wrap="square" rtlCol="0">
            <a:spAutoFit/>
          </a:bodyPr>
          <a:lstStyle/>
          <a:p>
            <a:pPr algn="just"/>
            <a:r>
              <a:rPr lang="de-DE" dirty="0">
                <a:solidFill>
                  <a:schemeClr val="bg1"/>
                </a:solidFill>
              </a:rPr>
              <a:t>Moon </a:t>
            </a:r>
            <a:r>
              <a:rPr lang="de-DE" dirty="0" err="1">
                <a:solidFill>
                  <a:schemeClr val="bg1"/>
                </a:solidFill>
              </a:rPr>
              <a:t>studies</a:t>
            </a:r>
            <a:r>
              <a:rPr lang="de-DE" dirty="0">
                <a:solidFill>
                  <a:schemeClr val="bg1"/>
                </a:solidFill>
              </a:rPr>
              <a:t> </a:t>
            </a:r>
            <a:r>
              <a:rPr lang="de-DE" dirty="0" err="1">
                <a:solidFill>
                  <a:schemeClr val="bg1"/>
                </a:solidFill>
              </a:rPr>
              <a:t>studies</a:t>
            </a:r>
            <a:r>
              <a:rPr lang="de-DE" dirty="0">
                <a:solidFill>
                  <a:schemeClr val="bg1"/>
                </a:solidFill>
              </a:rPr>
              <a:t> </a:t>
            </a:r>
            <a:r>
              <a:rPr lang="de-DE" dirty="0" err="1">
                <a:solidFill>
                  <a:schemeClr val="bg1"/>
                </a:solidFill>
              </a:rPr>
              <a:t>impact</a:t>
            </a:r>
            <a:r>
              <a:rPr lang="de-DE" dirty="0">
                <a:solidFill>
                  <a:schemeClr val="bg1"/>
                </a:solidFill>
              </a:rPr>
              <a:t> </a:t>
            </a:r>
            <a:r>
              <a:rPr lang="de-DE" dirty="0" err="1">
                <a:solidFill>
                  <a:schemeClr val="bg1"/>
                </a:solidFill>
              </a:rPr>
              <a:t>structures</a:t>
            </a:r>
            <a:r>
              <a:rPr lang="de-DE" dirty="0">
                <a:solidFill>
                  <a:schemeClr val="bg1"/>
                </a:solidFill>
              </a:rPr>
              <a:t> </a:t>
            </a:r>
            <a:r>
              <a:rPr lang="de-DE" dirty="0">
                <a:solidFill>
                  <a:schemeClr val="bg1"/>
                </a:solidFill>
                <a:sym typeface="Wingdings" panose="05000000000000000000" pitchFamily="2" charset="2"/>
              </a:rPr>
              <a:t> break in </a:t>
            </a:r>
            <a:r>
              <a:rPr lang="de-DE" dirty="0" err="1">
                <a:solidFill>
                  <a:schemeClr val="bg1"/>
                </a:solidFill>
                <a:sym typeface="Wingdings" panose="05000000000000000000" pitchFamily="2" charset="2"/>
              </a:rPr>
              <a:t>slope</a:t>
            </a:r>
            <a:r>
              <a:rPr lang="de-DE" dirty="0">
                <a:solidFill>
                  <a:schemeClr val="bg1"/>
                </a:solidFill>
                <a:sym typeface="Wingdings" panose="05000000000000000000" pitchFamily="2" charset="2"/>
              </a:rPr>
              <a:t> at D = 218 +/- 17km Marks </a:t>
            </a:r>
            <a:r>
              <a:rPr lang="de-DE" dirty="0" err="1">
                <a:solidFill>
                  <a:schemeClr val="bg1"/>
                </a:solidFill>
                <a:sym typeface="Wingdings" panose="05000000000000000000" pitchFamily="2" charset="2"/>
              </a:rPr>
              <a:t>treshold</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for</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Bouguer</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Anomaly</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rise</a:t>
            </a:r>
            <a:r>
              <a:rPr lang="de-DE" dirty="0">
                <a:solidFill>
                  <a:schemeClr val="bg1"/>
                </a:solidFill>
                <a:sym typeface="Wingdings" panose="05000000000000000000" pitchFamily="2" charset="2"/>
              </a:rPr>
              <a:t>  </a:t>
            </a:r>
            <a:r>
              <a:rPr lang="de-DE" dirty="0" err="1">
                <a:solidFill>
                  <a:schemeClr val="bg1"/>
                </a:solidFill>
                <a:sym typeface="Wingdings" panose="05000000000000000000" pitchFamily="2" charset="2"/>
              </a:rPr>
              <a:t>mantle</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uplift</a:t>
            </a:r>
            <a:r>
              <a:rPr lang="de-DE" dirty="0">
                <a:solidFill>
                  <a:schemeClr val="bg1"/>
                </a:solidFill>
                <a:sym typeface="Wingdings" panose="05000000000000000000" pitchFamily="2" charset="2"/>
              </a:rPr>
              <a:t> = </a:t>
            </a:r>
            <a:r>
              <a:rPr lang="de-DE" dirty="0" err="1">
                <a:solidFill>
                  <a:schemeClr val="bg1"/>
                </a:solidFill>
                <a:sym typeface="Wingdings" panose="05000000000000000000" pitchFamily="2" charset="2"/>
              </a:rPr>
              <a:t>crustal</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thinning</a:t>
            </a:r>
            <a:endParaRPr lang="de-DE" dirty="0">
              <a:solidFill>
                <a:schemeClr val="bg1"/>
              </a:solidFill>
              <a:sym typeface="Wingdings" panose="05000000000000000000" pitchFamily="2" charset="2"/>
            </a:endParaRPr>
          </a:p>
          <a:p>
            <a:pPr algn="just"/>
            <a:endParaRPr lang="en-GB" dirty="0">
              <a:solidFill>
                <a:schemeClr val="bg1"/>
              </a:solidFill>
            </a:endParaRPr>
          </a:p>
        </p:txBody>
      </p:sp>
      <p:sp>
        <p:nvSpPr>
          <p:cNvPr id="15" name="Textfeld 14">
            <a:extLst>
              <a:ext uri="{FF2B5EF4-FFF2-40B4-BE49-F238E27FC236}">
                <a16:creationId xmlns:a16="http://schemas.microsoft.com/office/drawing/2014/main" id="{69E33790-A043-47C5-90E8-F6B28755B1E8}"/>
              </a:ext>
            </a:extLst>
          </p:cNvPr>
          <p:cNvSpPr txBox="1"/>
          <p:nvPr/>
        </p:nvSpPr>
        <p:spPr>
          <a:xfrm>
            <a:off x="8337369" y="4218822"/>
            <a:ext cx="3530775" cy="2308324"/>
          </a:xfrm>
          <a:prstGeom prst="rect">
            <a:avLst/>
          </a:prstGeom>
          <a:noFill/>
        </p:spPr>
        <p:txBody>
          <a:bodyPr wrap="square">
            <a:spAutoFit/>
          </a:bodyPr>
          <a:lstStyle/>
          <a:p>
            <a:pPr algn="just"/>
            <a:r>
              <a:rPr lang="en-GB" sz="1800" dirty="0">
                <a:solidFill>
                  <a:schemeClr val="bg1"/>
                </a:solidFill>
                <a:effectLst/>
                <a:latin typeface="Calibri" panose="020F0502020204030204" pitchFamily="34" charset="0"/>
                <a:ea typeface="Calibri" panose="020F0502020204030204" pitchFamily="34" charset="0"/>
              </a:rPr>
              <a:t>Bouguer </a:t>
            </a:r>
            <a:r>
              <a:rPr lang="en-GB" dirty="0">
                <a:solidFill>
                  <a:schemeClr val="bg1"/>
                </a:solidFill>
                <a:latin typeface="Calibri" panose="020F0502020204030204" pitchFamily="34" charset="0"/>
                <a:ea typeface="Calibri" panose="020F0502020204030204" pitchFamily="34" charset="0"/>
              </a:rPr>
              <a:t>contrast = measure basin relaxation state</a:t>
            </a:r>
          </a:p>
          <a:p>
            <a:pPr algn="just"/>
            <a:r>
              <a:rPr lang="en-GB" sz="1800" dirty="0">
                <a:solidFill>
                  <a:schemeClr val="bg1"/>
                </a:solidFill>
                <a:effectLst/>
                <a:latin typeface="Calibri" panose="020F0502020204030204" pitchFamily="34" charset="0"/>
                <a:ea typeface="Calibri" panose="020F0502020204030204" pitchFamily="34" charset="0"/>
                <a:sym typeface="Wingdings" panose="05000000000000000000" pitchFamily="2" charset="2"/>
              </a:rPr>
              <a:t>strong contrast = </a:t>
            </a:r>
            <a:r>
              <a:rPr lang="en-GB" sz="1800" dirty="0">
                <a:solidFill>
                  <a:schemeClr val="bg1"/>
                </a:solidFill>
                <a:effectLst/>
                <a:latin typeface="Calibri" panose="020F0502020204030204" pitchFamily="34" charset="0"/>
                <a:ea typeface="Calibri" panose="020F0502020204030204" pitchFamily="34" charset="0"/>
              </a:rPr>
              <a:t>limited relaxation due to high viscosity of a cooler planet </a:t>
            </a:r>
          </a:p>
          <a:p>
            <a:pPr algn="just"/>
            <a:r>
              <a:rPr lang="en-GB" dirty="0">
                <a:solidFill>
                  <a:schemeClr val="bg1"/>
                </a:solidFill>
                <a:latin typeface="Calibri" panose="020F0502020204030204" pitchFamily="34" charset="0"/>
                <a:ea typeface="Calibri" panose="020F0502020204030204" pitchFamily="34" charset="0"/>
                <a:sym typeface="Wingdings" panose="05000000000000000000" pitchFamily="2" charset="2"/>
              </a:rPr>
              <a:t></a:t>
            </a:r>
            <a:r>
              <a:rPr lang="en-GB" sz="1800" dirty="0">
                <a:solidFill>
                  <a:schemeClr val="bg1"/>
                </a:solidFill>
                <a:effectLst/>
                <a:latin typeface="Calibri" panose="020F0502020204030204" pitchFamily="34" charset="0"/>
                <a:ea typeface="Calibri" panose="020F0502020204030204" pitchFamily="34" charset="0"/>
              </a:rPr>
              <a:t>small contrast = higher relaxation due to lower viscosity and a hotter crust (planet’s earlier history) </a:t>
            </a:r>
          </a:p>
        </p:txBody>
      </p:sp>
      <p:pic>
        <p:nvPicPr>
          <p:cNvPr id="2050" name="Picture 2">
            <a:extLst>
              <a:ext uri="{FF2B5EF4-FFF2-40B4-BE49-F238E27FC236}">
                <a16:creationId xmlns:a16="http://schemas.microsoft.com/office/drawing/2014/main" id="{6132D35E-86AD-4EA1-AF3D-4FD4ED48B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88" r="888"/>
          <a:stretch>
            <a:fillRect/>
          </a:stretch>
        </p:blipFill>
        <p:spPr bwMode="auto">
          <a:xfrm>
            <a:off x="229403" y="1857399"/>
            <a:ext cx="4025534" cy="2415083"/>
          </a:xfrm>
          <a:prstGeom prst="rect">
            <a:avLst/>
          </a:prstGeom>
          <a:noFill/>
          <a:ln>
            <a:noFill/>
          </a:ln>
          <a:effectLst/>
          <a:extLst>
            <a:ext uri="{909E8E84-426E-40DD-AFC4-6F175D3DCCD1}">
              <a14:hiddenFill xmlns:a14="http://schemas.microsoft.com/office/drawing/2010/main">
                <a:solidFill>
                  <a:srgbClr val="323232"/>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2">
            <a:extLst>
              <a:ext uri="{FF2B5EF4-FFF2-40B4-BE49-F238E27FC236}">
                <a16:creationId xmlns:a16="http://schemas.microsoft.com/office/drawing/2014/main" id="{B692B1A2-1F45-40F2-BC64-A2AC912C94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0685" y="1811547"/>
            <a:ext cx="3917309" cy="2457443"/>
          </a:xfrm>
          <a:prstGeom prst="rect">
            <a:avLst/>
          </a:prstGeom>
        </p:spPr>
      </p:pic>
    </p:spTree>
    <p:extLst>
      <p:ext uri="{BB962C8B-B14F-4D97-AF65-F5344CB8AC3E}">
        <p14:creationId xmlns:p14="http://schemas.microsoft.com/office/powerpoint/2010/main" val="310819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245089" y="-330200"/>
            <a:ext cx="12192000" cy="1281241"/>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Preliminary work</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sp>
        <p:nvSpPr>
          <p:cNvPr id="3" name="Inhaltsplatzhalter 2">
            <a:extLst>
              <a:ext uri="{FF2B5EF4-FFF2-40B4-BE49-F238E27FC236}">
                <a16:creationId xmlns:a16="http://schemas.microsoft.com/office/drawing/2014/main" id="{06EA3918-475B-42AF-A2B4-B49CD544A264}"/>
              </a:ext>
            </a:extLst>
          </p:cNvPr>
          <p:cNvSpPr>
            <a:spLocks noGrp="1"/>
          </p:cNvSpPr>
          <p:nvPr>
            <p:ph idx="1"/>
          </p:nvPr>
        </p:nvSpPr>
        <p:spPr>
          <a:xfrm>
            <a:off x="597877" y="1154241"/>
            <a:ext cx="11195678" cy="4549517"/>
          </a:xfrm>
        </p:spPr>
        <p:txBody>
          <a:bodyPr>
            <a:normAutofit/>
          </a:bodyPr>
          <a:lstStyle/>
          <a:p>
            <a:r>
              <a:rPr lang="en-GB" sz="2400" dirty="0">
                <a:solidFill>
                  <a:schemeClr val="bg1"/>
                </a:solidFill>
                <a:effectLst/>
                <a:ea typeface="Calibri" panose="020F0502020204030204" pitchFamily="34" charset="0"/>
              </a:rPr>
              <a:t>Previous studies mapped and characterized impact basins on Mercury using MESSENGER data (</a:t>
            </a:r>
            <a:r>
              <a:rPr lang="en-GB" sz="2000" i="1" dirty="0" err="1">
                <a:solidFill>
                  <a:schemeClr val="bg1"/>
                </a:solidFill>
                <a:effectLst/>
                <a:ea typeface="Calibri" panose="020F0502020204030204" pitchFamily="34" charset="0"/>
              </a:rPr>
              <a:t>Fassett</a:t>
            </a:r>
            <a:r>
              <a:rPr lang="en-GB" sz="2000" i="1" dirty="0">
                <a:solidFill>
                  <a:schemeClr val="bg1"/>
                </a:solidFill>
                <a:effectLst/>
                <a:ea typeface="Calibri" panose="020F0502020204030204" pitchFamily="34" charset="0"/>
              </a:rPr>
              <a:t> et al., 2012; Orgel et al., 2018</a:t>
            </a:r>
            <a:r>
              <a:rPr lang="en-GB" sz="2400" dirty="0">
                <a:solidFill>
                  <a:schemeClr val="bg1"/>
                </a:solidFill>
                <a:effectLst/>
                <a:ea typeface="Calibri" panose="020F0502020204030204" pitchFamily="34" charset="0"/>
              </a:rPr>
              <a:t>)</a:t>
            </a:r>
          </a:p>
          <a:p>
            <a:r>
              <a:rPr lang="en-GB" sz="2400" dirty="0">
                <a:solidFill>
                  <a:schemeClr val="bg1"/>
                </a:solidFill>
              </a:rPr>
              <a:t>U</a:t>
            </a:r>
            <a:r>
              <a:rPr lang="en-GB" sz="2400" b="0" i="0" u="none" strike="noStrike" baseline="0" dirty="0">
                <a:solidFill>
                  <a:schemeClr val="bg1"/>
                </a:solidFill>
              </a:rPr>
              <a:t>sing image data (166m/px &amp; colour enhanced 665m/px) </a:t>
            </a:r>
            <a:r>
              <a:rPr lang="en-GB" sz="2000" b="0" i="1" u="none" strike="noStrike" baseline="0" dirty="0">
                <a:solidFill>
                  <a:schemeClr val="bg1"/>
                </a:solidFill>
              </a:rPr>
              <a:t>Hawkins et al.,2007; Chabot et al., 2016</a:t>
            </a:r>
            <a:endParaRPr lang="en-GB" sz="2400" b="0" i="1" u="none" strike="noStrike" baseline="0" dirty="0">
              <a:solidFill>
                <a:schemeClr val="bg1"/>
              </a:solidFill>
            </a:endParaRPr>
          </a:p>
          <a:p>
            <a:r>
              <a:rPr lang="en-GB" sz="2400" dirty="0">
                <a:solidFill>
                  <a:schemeClr val="bg1"/>
                </a:solidFill>
              </a:rPr>
              <a:t>Using topography DTM (665m/px) </a:t>
            </a:r>
            <a:r>
              <a:rPr lang="en-GB" sz="2000" i="1" dirty="0">
                <a:solidFill>
                  <a:schemeClr val="bg1"/>
                </a:solidFill>
              </a:rPr>
              <a:t>Becker et al. 2016</a:t>
            </a:r>
          </a:p>
          <a:p>
            <a:r>
              <a:rPr lang="en-GB" sz="2400" b="0" i="0" u="none" strike="noStrike" baseline="0" dirty="0">
                <a:solidFill>
                  <a:schemeClr val="bg1"/>
                </a:solidFill>
              </a:rPr>
              <a:t>Using topography from laser altimeter (250m/px) </a:t>
            </a:r>
            <a:r>
              <a:rPr lang="en-GB" sz="2000" b="0" i="1" u="none" strike="noStrike" baseline="0" dirty="0">
                <a:solidFill>
                  <a:schemeClr val="bg1"/>
                </a:solidFill>
              </a:rPr>
              <a:t>Cavanaugh et al., 2007</a:t>
            </a:r>
            <a:endParaRPr lang="en-GB" sz="2000" i="1" dirty="0">
              <a:solidFill>
                <a:schemeClr val="bg1"/>
              </a:solidFill>
              <a:latin typeface="Malgun Gothic" panose="020B0503020000020004" pitchFamily="34" charset="-127"/>
            </a:endParaRPr>
          </a:p>
          <a:p>
            <a:endParaRPr lang="en-GB" sz="2400" b="0" i="0" u="none" strike="noStrike" baseline="0" dirty="0">
              <a:solidFill>
                <a:schemeClr val="bg1"/>
              </a:solidFill>
            </a:endParaRPr>
          </a:p>
        </p:txBody>
      </p:sp>
      <p:cxnSp>
        <p:nvCxnSpPr>
          <p:cNvPr id="8" name="Gerader Verbinder 7">
            <a:extLst>
              <a:ext uri="{FF2B5EF4-FFF2-40B4-BE49-F238E27FC236}">
                <a16:creationId xmlns:a16="http://schemas.microsoft.com/office/drawing/2014/main" id="{CC61E1F1-1DB8-40D7-A47F-1AE56DB1DF24}"/>
              </a:ext>
            </a:extLst>
          </p:cNvPr>
          <p:cNvCxnSpPr/>
          <p:nvPr/>
        </p:nvCxnSpPr>
        <p:spPr>
          <a:xfrm>
            <a:off x="245089" y="592443"/>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6" name="Picture 2">
            <a:extLst>
              <a:ext uri="{FF2B5EF4-FFF2-40B4-BE49-F238E27FC236}">
                <a16:creationId xmlns:a16="http://schemas.microsoft.com/office/drawing/2014/main" id="{118B2C07-B6AE-4A42-842C-5AD6F5D13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61CF1B9-23B6-4B57-84E4-254866203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40C618A5-5D5B-48B1-BC29-F0F5163DD6D9}"/>
              </a:ext>
            </a:extLst>
          </p:cNvPr>
          <p:cNvSpPr txBox="1"/>
          <p:nvPr/>
        </p:nvSpPr>
        <p:spPr>
          <a:xfrm>
            <a:off x="10278175" y="6420618"/>
            <a:ext cx="1786195" cy="369332"/>
          </a:xfrm>
          <a:prstGeom prst="rect">
            <a:avLst/>
          </a:prstGeom>
          <a:noFill/>
        </p:spPr>
        <p:txBody>
          <a:bodyPr wrap="none" rtlCol="0">
            <a:spAutoFit/>
          </a:bodyPr>
          <a:lstStyle/>
          <a:p>
            <a:r>
              <a:rPr lang="de-DE" i="1" dirty="0">
                <a:solidFill>
                  <a:schemeClr val="bg1">
                    <a:lumMod val="50000"/>
                    <a:lumOff val="50000"/>
                  </a:schemeClr>
                </a:solidFill>
              </a:rPr>
              <a:t>Orgel et al., 2018</a:t>
            </a:r>
            <a:endParaRPr lang="en-GB" i="1" dirty="0">
              <a:solidFill>
                <a:schemeClr val="bg1">
                  <a:lumMod val="50000"/>
                  <a:lumOff val="50000"/>
                </a:schemeClr>
              </a:solidFill>
            </a:endParaRPr>
          </a:p>
        </p:txBody>
      </p:sp>
      <p:pic>
        <p:nvPicPr>
          <p:cNvPr id="12" name="Picture 2" descr="Details are in the caption following the image">
            <a:extLst>
              <a:ext uri="{FF2B5EF4-FFF2-40B4-BE49-F238E27FC236}">
                <a16:creationId xmlns:a16="http://schemas.microsoft.com/office/drawing/2014/main" id="{0C7EF167-7AC9-4663-BC23-B0C7393A2B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1274"/>
          <a:stretch/>
        </p:blipFill>
        <p:spPr bwMode="auto">
          <a:xfrm>
            <a:off x="5976437" y="3486150"/>
            <a:ext cx="5817118" cy="299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6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5EEBF24-BE62-4565-8BFA-0A799D142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845" y="2746830"/>
            <a:ext cx="5098935" cy="3059135"/>
          </a:xfrm>
          <a:prstGeom prst="rect">
            <a:avLst/>
          </a:prstGeom>
          <a:noFill/>
          <a:ln>
            <a:noFill/>
          </a:ln>
          <a:effectLst/>
          <a:extLst>
            <a:ext uri="{909E8E84-426E-40DD-AFC4-6F175D3DCCD1}">
              <a14:hiddenFill xmlns:a14="http://schemas.microsoft.com/office/drawing/2010/main">
                <a:solidFill>
                  <a:srgbClr val="323232"/>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7" name="Gerader Verbinder 6">
            <a:extLst>
              <a:ext uri="{FF2B5EF4-FFF2-40B4-BE49-F238E27FC236}">
                <a16:creationId xmlns:a16="http://schemas.microsoft.com/office/drawing/2014/main" id="{513009EE-9FD1-4474-8863-89851B8D38DF}"/>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8" name="Titel 1">
            <a:extLst>
              <a:ext uri="{FF2B5EF4-FFF2-40B4-BE49-F238E27FC236}">
                <a16:creationId xmlns:a16="http://schemas.microsoft.com/office/drawing/2014/main" id="{0AA6BB56-A505-4707-9D3A-E06CDEA6B69A}"/>
              </a:ext>
            </a:extLst>
          </p:cNvPr>
          <p:cNvSpPr>
            <a:spLocks noGrp="1"/>
          </p:cNvSpPr>
          <p:nvPr>
            <p:ph type="title"/>
          </p:nvPr>
        </p:nvSpPr>
        <p:spPr>
          <a:xfrm>
            <a:off x="92989" y="-222801"/>
            <a:ext cx="9692640" cy="1325562"/>
          </a:xfrm>
        </p:spPr>
        <p:txBody>
          <a:bodyPr>
            <a:normAutofit/>
          </a:bodyPr>
          <a:lstStyle/>
          <a:p>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Implications</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on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crustal</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structure</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Lateral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variations</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in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density</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pic>
        <p:nvPicPr>
          <p:cNvPr id="4" name="Picture 2">
            <a:extLst>
              <a:ext uri="{FF2B5EF4-FFF2-40B4-BE49-F238E27FC236}">
                <a16:creationId xmlns:a16="http://schemas.microsoft.com/office/drawing/2014/main" id="{1C3CFBA9-709A-4208-90AC-5152B02AF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DF2D95E-8D0A-426F-82FE-07509DAA3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A28E8A62-A92F-40AE-BEE7-0BEB1BA1F4A9}"/>
              </a:ext>
            </a:extLst>
          </p:cNvPr>
          <p:cNvSpPr txBox="1"/>
          <p:nvPr/>
        </p:nvSpPr>
        <p:spPr>
          <a:xfrm>
            <a:off x="278969" y="1498225"/>
            <a:ext cx="10934700" cy="7078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effectLst/>
                <a:latin typeface="Calibri" panose="020F0502020204030204" pitchFamily="34" charset="0"/>
                <a:ea typeface="Calibri" panose="020F0502020204030204" pitchFamily="34" charset="0"/>
              </a:rPr>
              <a:t>measured the profiles of crustal thickness in the basin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effectLst/>
                <a:latin typeface="Calibri" panose="020F0502020204030204" pitchFamily="34" charset="0"/>
                <a:ea typeface="Calibri" panose="020F0502020204030204" pitchFamily="34" charset="0"/>
              </a:rPr>
              <a:t>Magnitudes</a:t>
            </a:r>
            <a:r>
              <a:rPr lang="en-GB" sz="2000" dirty="0">
                <a:solidFill>
                  <a:schemeClr val="bg1"/>
                </a:solidFill>
                <a:latin typeface="Calibri" panose="020F0502020204030204" pitchFamily="34" charset="0"/>
                <a:ea typeface="Calibri" panose="020F0502020204030204" pitchFamily="34" charset="0"/>
              </a:rPr>
              <a:t> in</a:t>
            </a:r>
            <a:r>
              <a:rPr lang="en-GB" sz="2000" dirty="0">
                <a:solidFill>
                  <a:schemeClr val="bg1"/>
                </a:solidFill>
                <a:effectLst/>
                <a:latin typeface="Calibri" panose="020F0502020204030204" pitchFamily="34" charset="0"/>
                <a:ea typeface="Calibri" panose="020F0502020204030204" pitchFamily="34" charset="0"/>
              </a:rPr>
              <a:t> centre (minimum) and its rim (maximum)</a:t>
            </a:r>
          </a:p>
        </p:txBody>
      </p:sp>
      <p:pic>
        <p:nvPicPr>
          <p:cNvPr id="10" name="Picture 4">
            <a:extLst>
              <a:ext uri="{FF2B5EF4-FFF2-40B4-BE49-F238E27FC236}">
                <a16:creationId xmlns:a16="http://schemas.microsoft.com/office/drawing/2014/main" id="{842EDF0F-EBCF-4AE0-B22D-93AEA78CE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69" y="2827475"/>
            <a:ext cx="5309268" cy="3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F142EADC-0C52-4D0A-8D92-4572569FD303}"/>
              </a:ext>
            </a:extLst>
          </p:cNvPr>
          <p:cNvSpPr txBox="1"/>
          <p:nvPr/>
        </p:nvSpPr>
        <p:spPr>
          <a:xfrm>
            <a:off x="92989" y="6245948"/>
            <a:ext cx="6605587" cy="369332"/>
          </a:xfrm>
          <a:prstGeom prst="rect">
            <a:avLst/>
          </a:prstGeom>
          <a:noFill/>
        </p:spPr>
        <p:txBody>
          <a:bodyPr wrap="square">
            <a:spAutoFit/>
          </a:bodyPr>
          <a:lstStyle/>
          <a:p>
            <a:r>
              <a:rPr lang="de-DE" i="1" dirty="0">
                <a:solidFill>
                  <a:schemeClr val="bg1"/>
                </a:solidFill>
              </a:rPr>
              <a:t>Average </a:t>
            </a:r>
            <a:r>
              <a:rPr lang="de-DE" i="1" dirty="0" err="1">
                <a:solidFill>
                  <a:schemeClr val="bg1"/>
                </a:solidFill>
              </a:rPr>
              <a:t>crustal</a:t>
            </a:r>
            <a:r>
              <a:rPr lang="de-DE" i="1" dirty="0">
                <a:solidFill>
                  <a:schemeClr val="bg1"/>
                </a:solidFill>
              </a:rPr>
              <a:t> </a:t>
            </a:r>
            <a:r>
              <a:rPr lang="de-DE" i="1" dirty="0" err="1">
                <a:solidFill>
                  <a:schemeClr val="bg1"/>
                </a:solidFill>
              </a:rPr>
              <a:t>thickness</a:t>
            </a:r>
            <a:r>
              <a:rPr lang="de-DE" i="1" dirty="0">
                <a:solidFill>
                  <a:schemeClr val="bg1"/>
                </a:solidFill>
              </a:rPr>
              <a:t> </a:t>
            </a:r>
            <a:r>
              <a:rPr lang="de-DE" i="1" dirty="0" err="1">
                <a:solidFill>
                  <a:schemeClr val="bg1"/>
                </a:solidFill>
              </a:rPr>
              <a:t>of</a:t>
            </a:r>
            <a:r>
              <a:rPr lang="de-DE" i="1" dirty="0">
                <a:solidFill>
                  <a:schemeClr val="bg1"/>
                </a:solidFill>
              </a:rPr>
              <a:t> 35km (Model U0 ,</a:t>
            </a:r>
            <a:r>
              <a:rPr lang="de-DE" i="1" dirty="0" err="1">
                <a:solidFill>
                  <a:schemeClr val="bg1"/>
                </a:solidFill>
              </a:rPr>
              <a:t>Beuthe</a:t>
            </a:r>
            <a:r>
              <a:rPr lang="de-DE" i="1" dirty="0">
                <a:solidFill>
                  <a:schemeClr val="bg1"/>
                </a:solidFill>
              </a:rPr>
              <a:t> et al., 2020)</a:t>
            </a:r>
            <a:endParaRPr lang="en-GB" i="1" dirty="0">
              <a:solidFill>
                <a:schemeClr val="bg1"/>
              </a:solidFill>
            </a:endParaRPr>
          </a:p>
        </p:txBody>
      </p:sp>
      <p:pic>
        <p:nvPicPr>
          <p:cNvPr id="28" name="Grafik 27">
            <a:extLst>
              <a:ext uri="{FF2B5EF4-FFF2-40B4-BE49-F238E27FC236}">
                <a16:creationId xmlns:a16="http://schemas.microsoft.com/office/drawing/2014/main" id="{3A9835C6-B0C7-4E84-8A78-2626D506F6BC}"/>
              </a:ext>
            </a:extLst>
          </p:cNvPr>
          <p:cNvPicPr>
            <a:picLocks noChangeAspect="1"/>
          </p:cNvPicPr>
          <p:nvPr/>
        </p:nvPicPr>
        <p:blipFill rotWithShape="1">
          <a:blip r:embed="rId7">
            <a:extLst>
              <a:ext uri="{28A0092B-C50C-407E-A947-70E740481C1C}">
                <a14:useLocalDpi xmlns:a14="http://schemas.microsoft.com/office/drawing/2010/main" val="0"/>
              </a:ext>
            </a:extLst>
          </a:blip>
          <a:srcRect l="14269" t="22273" b="51687"/>
          <a:stretch/>
        </p:blipFill>
        <p:spPr>
          <a:xfrm>
            <a:off x="6894536" y="1330743"/>
            <a:ext cx="4019712" cy="1629381"/>
          </a:xfrm>
          <a:prstGeom prst="rect">
            <a:avLst/>
          </a:prstGeom>
        </p:spPr>
      </p:pic>
    </p:spTree>
    <p:extLst>
      <p:ext uri="{BB962C8B-B14F-4D97-AF65-F5344CB8AC3E}">
        <p14:creationId xmlns:p14="http://schemas.microsoft.com/office/powerpoint/2010/main" val="2984306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a:extLst>
              <a:ext uri="{FF2B5EF4-FFF2-40B4-BE49-F238E27FC236}">
                <a16:creationId xmlns:a16="http://schemas.microsoft.com/office/drawing/2014/main" id="{513009EE-9FD1-4474-8863-89851B8D38DF}"/>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8" name="Titel 1">
            <a:extLst>
              <a:ext uri="{FF2B5EF4-FFF2-40B4-BE49-F238E27FC236}">
                <a16:creationId xmlns:a16="http://schemas.microsoft.com/office/drawing/2014/main" id="{0AA6BB56-A505-4707-9D3A-E06CDEA6B69A}"/>
              </a:ext>
            </a:extLst>
          </p:cNvPr>
          <p:cNvSpPr>
            <a:spLocks noGrp="1"/>
          </p:cNvSpPr>
          <p:nvPr>
            <p:ph type="title"/>
          </p:nvPr>
        </p:nvSpPr>
        <p:spPr>
          <a:xfrm>
            <a:off x="99448" y="-241982"/>
            <a:ext cx="9692640" cy="1325562"/>
          </a:xfrm>
        </p:spPr>
        <p:txBody>
          <a:bodyPr>
            <a:normAutofit/>
          </a:bodyPr>
          <a:lstStyle/>
          <a:p>
            <a:r>
              <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Implication </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on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crustal</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structure</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pic>
        <p:nvPicPr>
          <p:cNvPr id="10" name="Picture 2">
            <a:extLst>
              <a:ext uri="{FF2B5EF4-FFF2-40B4-BE49-F238E27FC236}">
                <a16:creationId xmlns:a16="http://schemas.microsoft.com/office/drawing/2014/main" id="{7C3B8BA5-799F-4E44-8FD1-24C81EBDD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AC97B97D-7AC2-45C6-B733-BB5C6BDA4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7EB6AC64-EFEF-44BF-89D9-3101E7F6BEC0}"/>
              </a:ext>
            </a:extLst>
          </p:cNvPr>
          <p:cNvSpPr txBox="1"/>
          <p:nvPr/>
        </p:nvSpPr>
        <p:spPr>
          <a:xfrm>
            <a:off x="278969" y="1083580"/>
            <a:ext cx="4896535"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Calibri" panose="020F0502020204030204" pitchFamily="34" charset="0"/>
                <a:ea typeface="Calibri" panose="020F0502020204030204" pitchFamily="34" charset="0"/>
              </a:rPr>
              <a:t>Bouguer anomaly is </a:t>
            </a:r>
            <a:r>
              <a:rPr lang="en-GB" dirty="0">
                <a:solidFill>
                  <a:schemeClr val="bg1"/>
                </a:solidFill>
                <a:latin typeface="Calibri" panose="020F0502020204030204" pitchFamily="34" charset="0"/>
                <a:ea typeface="Calibri" panose="020F0502020204030204" pitchFamily="34" charset="0"/>
              </a:rPr>
              <a:t>correlating and decreasing </a:t>
            </a:r>
            <a:r>
              <a:rPr lang="en-GB" sz="1800" dirty="0">
                <a:solidFill>
                  <a:schemeClr val="bg1"/>
                </a:solidFill>
                <a:effectLst/>
                <a:latin typeface="Calibri" panose="020F0502020204030204" pitchFamily="34" charset="0"/>
                <a:ea typeface="Calibri" panose="020F0502020204030204" pitchFamily="34" charset="0"/>
              </a:rPr>
              <a:t> with crustal thinning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GB" sz="1800" dirty="0">
                <a:solidFill>
                  <a:schemeClr val="bg1"/>
                </a:solidFill>
                <a:effectLst/>
                <a:latin typeface="Calibri" panose="020F0502020204030204" pitchFamily="34" charset="0"/>
                <a:ea typeface="Calibri" panose="020F0502020204030204" pitchFamily="34" charset="0"/>
              </a:rPr>
              <a:t>Bouguer anomaly  likely to be the result of the relief along the crust-mantle boundary rather than lateral density variations in the crust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en-GB" sz="1800" dirty="0">
              <a:solidFill>
                <a:schemeClr val="bg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2" name="Picture 2">
            <a:extLst>
              <a:ext uri="{FF2B5EF4-FFF2-40B4-BE49-F238E27FC236}">
                <a16:creationId xmlns:a16="http://schemas.microsoft.com/office/drawing/2014/main" id="{32DCD3E4-282A-46E7-A778-D4D8DE0B90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69" y="2715285"/>
            <a:ext cx="5098935" cy="3059135"/>
          </a:xfrm>
          <a:prstGeom prst="rect">
            <a:avLst/>
          </a:prstGeom>
          <a:noFill/>
          <a:ln>
            <a:noFill/>
          </a:ln>
          <a:effectLst/>
          <a:extLst>
            <a:ext uri="{909E8E84-426E-40DD-AFC4-6F175D3DCCD1}">
              <a14:hiddenFill xmlns:a14="http://schemas.microsoft.com/office/drawing/2010/main">
                <a:solidFill>
                  <a:srgbClr val="323232"/>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8" name="Picture 2">
            <a:extLst>
              <a:ext uri="{FF2B5EF4-FFF2-40B4-BE49-F238E27FC236}">
                <a16:creationId xmlns:a16="http://schemas.microsoft.com/office/drawing/2014/main" id="{1B0DB02D-5F18-4686-AFFC-BB4885E36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5025" y="1842953"/>
            <a:ext cx="7207250" cy="4324351"/>
          </a:xfrm>
          <a:prstGeom prst="rect">
            <a:avLst/>
          </a:prstGeom>
          <a:noFill/>
          <a:ln>
            <a:noFill/>
          </a:ln>
          <a:effectLst/>
          <a:extLst>
            <a:ext uri="{909E8E84-426E-40DD-AFC4-6F175D3DCCD1}">
              <a14:hiddenFill xmlns:a14="http://schemas.microsoft.com/office/drawing/2010/main">
                <a:solidFill>
                  <a:srgbClr val="323232"/>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0324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a:extLst>
              <a:ext uri="{FF2B5EF4-FFF2-40B4-BE49-F238E27FC236}">
                <a16:creationId xmlns:a16="http://schemas.microsoft.com/office/drawing/2014/main" id="{513009EE-9FD1-4474-8863-89851B8D38DF}"/>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8" name="Titel 1">
            <a:extLst>
              <a:ext uri="{FF2B5EF4-FFF2-40B4-BE49-F238E27FC236}">
                <a16:creationId xmlns:a16="http://schemas.microsoft.com/office/drawing/2014/main" id="{0AA6BB56-A505-4707-9D3A-E06CDEA6B69A}"/>
              </a:ext>
            </a:extLst>
          </p:cNvPr>
          <p:cNvSpPr>
            <a:spLocks noGrp="1"/>
          </p:cNvSpPr>
          <p:nvPr>
            <p:ph type="title"/>
          </p:nvPr>
        </p:nvSpPr>
        <p:spPr>
          <a:xfrm>
            <a:off x="92989" y="-339870"/>
            <a:ext cx="9692640" cy="1325562"/>
          </a:xfrm>
        </p:spPr>
        <p:txBody>
          <a:bodyPr>
            <a:normAutofit/>
          </a:bodyPr>
          <a:lstStyle/>
          <a:p>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Comparison</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with</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a:t>
            </a:r>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the</a:t>
            </a:r>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 Moon</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pic>
        <p:nvPicPr>
          <p:cNvPr id="10" name="Picture 2">
            <a:extLst>
              <a:ext uri="{FF2B5EF4-FFF2-40B4-BE49-F238E27FC236}">
                <a16:creationId xmlns:a16="http://schemas.microsoft.com/office/drawing/2014/main" id="{7C3B8BA5-799F-4E44-8FD1-24C81EBDD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AC97B97D-7AC2-45C6-B733-BB5C6BDA4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7EB6AC64-EFEF-44BF-89D9-3101E7F6BEC0}"/>
              </a:ext>
            </a:extLst>
          </p:cNvPr>
          <p:cNvSpPr txBox="1"/>
          <p:nvPr/>
        </p:nvSpPr>
        <p:spPr>
          <a:xfrm>
            <a:off x="504614" y="1395622"/>
            <a:ext cx="6706277" cy="2089803"/>
          </a:xfrm>
          <a:prstGeom prst="rect">
            <a:avLst/>
          </a:prstGeom>
          <a:noFill/>
        </p:spPr>
        <p:txBody>
          <a:bodyPr wrap="square">
            <a:spAutoFit/>
          </a:bodyPr>
          <a:lstStyle/>
          <a:p>
            <a:pPr marL="285750" indent="-285750" algn="just">
              <a:lnSpc>
                <a:spcPct val="105000"/>
              </a:lnSpc>
              <a:spcAft>
                <a:spcPts val="800"/>
              </a:spcAft>
              <a:buFont typeface="Arial" panose="020B0604020202020204" pitchFamily="34" charset="0"/>
              <a:buChar char="•"/>
            </a:pP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BUT multiring basin are not predominant on Mercury ( surface modification ) compared to the large abundance on the moon; strong discrepancy to the Moon, where 52% of impact basins possess at least one interior ring </a:t>
            </a:r>
            <a:r>
              <a:rPr lang="en-GB" sz="20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en-GB"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Baker et al., 2012; Baker et al., 2017</a:t>
            </a:r>
            <a:r>
              <a:rPr lang="en-GB" sz="20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p>
          <a:p>
            <a:pPr algn="just">
              <a:lnSpc>
                <a:spcPct val="105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 name="Diagramm 11">
            <a:extLst>
              <a:ext uri="{FF2B5EF4-FFF2-40B4-BE49-F238E27FC236}">
                <a16:creationId xmlns:a16="http://schemas.microsoft.com/office/drawing/2014/main" id="{8C9EEEF9-2B0A-4ACD-95D4-8684DC4F9AE1}"/>
              </a:ext>
            </a:extLst>
          </p:cNvPr>
          <p:cNvGraphicFramePr>
            <a:graphicFrameLocks/>
          </p:cNvGraphicFramePr>
          <p:nvPr>
            <p:extLst>
              <p:ext uri="{D42A27DB-BD31-4B8C-83A1-F6EECF244321}">
                <p14:modId xmlns:p14="http://schemas.microsoft.com/office/powerpoint/2010/main" val="2624780490"/>
              </p:ext>
            </p:extLst>
          </p:nvPr>
        </p:nvGraphicFramePr>
        <p:xfrm>
          <a:off x="7596496" y="1395622"/>
          <a:ext cx="4378265" cy="224480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feld 15">
            <a:extLst>
              <a:ext uri="{FF2B5EF4-FFF2-40B4-BE49-F238E27FC236}">
                <a16:creationId xmlns:a16="http://schemas.microsoft.com/office/drawing/2014/main" id="{CCCA7F5D-8A56-42EC-A5FA-5CE5086696FE}"/>
              </a:ext>
            </a:extLst>
          </p:cNvPr>
          <p:cNvSpPr txBox="1"/>
          <p:nvPr/>
        </p:nvSpPr>
        <p:spPr>
          <a:xfrm>
            <a:off x="504614" y="843510"/>
            <a:ext cx="10902138" cy="402418"/>
          </a:xfrm>
          <a:prstGeom prst="rect">
            <a:avLst/>
          </a:prstGeom>
          <a:noFill/>
        </p:spPr>
        <p:txBody>
          <a:bodyPr wrap="square">
            <a:spAutoFit/>
          </a:bodyPr>
          <a:lstStyle/>
          <a:p>
            <a:pPr marL="285750" indent="-285750" algn="just">
              <a:lnSpc>
                <a:spcPct val="105000"/>
              </a:lnSpc>
              <a:spcAft>
                <a:spcPts val="800"/>
              </a:spcAft>
              <a:buFont typeface="Arial" panose="020B0604020202020204" pitchFamily="34" charset="0"/>
              <a:buChar char="•"/>
            </a:pP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Mercury and the Moon, similar </a:t>
            </a:r>
            <a:r>
              <a:rPr lang="en-GB" sz="20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bombardement</a:t>
            </a: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history (</a:t>
            </a:r>
            <a:r>
              <a:rPr lang="en-GB" sz="2000"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Fassett</a:t>
            </a:r>
            <a:r>
              <a:rPr lang="en-GB" sz="20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et al., 2012; Orge</a:t>
            </a:r>
            <a:r>
              <a:rPr lang="en-GB" sz="2000" i="1" dirty="0">
                <a:solidFill>
                  <a:schemeClr val="bg1"/>
                </a:solidFill>
                <a:latin typeface="Calibri" panose="020F0502020204030204" pitchFamily="34" charset="0"/>
                <a:ea typeface="Calibri" panose="020F0502020204030204" pitchFamily="34" charset="0"/>
                <a:cs typeface="Arial" panose="020B0604020202020204" pitchFamily="34" charset="0"/>
              </a:rPr>
              <a:t>l et al., 2018</a:t>
            </a: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a:t>
            </a:r>
            <a:endPar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B63A1536-5062-4FBA-AA25-91EE19859001}"/>
              </a:ext>
            </a:extLst>
          </p:cNvPr>
          <p:cNvSpPr txBox="1"/>
          <p:nvPr/>
        </p:nvSpPr>
        <p:spPr>
          <a:xfrm>
            <a:off x="278969" y="3127957"/>
            <a:ext cx="11553118" cy="3721275"/>
          </a:xfrm>
          <a:prstGeom prst="rect">
            <a:avLst/>
          </a:prstGeom>
          <a:noFill/>
        </p:spPr>
        <p:txBody>
          <a:bodyPr wrap="square">
            <a:spAutoFit/>
          </a:bodyPr>
          <a:lstStyle/>
          <a:p>
            <a:pPr algn="just">
              <a:lnSpc>
                <a:spcPct val="105000"/>
              </a:lnSpc>
              <a:spcAft>
                <a:spcPts val="800"/>
              </a:spcAft>
            </a:pP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Differences In basin formation / planets interior structure</a:t>
            </a:r>
          </a:p>
          <a:p>
            <a:pPr marL="285750" indent="-285750" algn="just">
              <a:lnSpc>
                <a:spcPct val="105000"/>
              </a:lnSpc>
              <a:spcAft>
                <a:spcPts val="800"/>
              </a:spcAft>
              <a:buFont typeface="Wingdings" panose="05000000000000000000" pitchFamily="2" charset="2"/>
              <a:buChar char="à"/>
            </a:pP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Relaxation processes driven by crustal and mantle lateral stress flow could have modified larger features initially</a:t>
            </a:r>
          </a:p>
          <a:p>
            <a:pPr marL="285750" indent="-285750" algn="just">
              <a:lnSpc>
                <a:spcPct val="105000"/>
              </a:lnSpc>
              <a:spcAft>
                <a:spcPts val="800"/>
              </a:spcAft>
              <a:buFont typeface="Wingdings" panose="05000000000000000000" pitchFamily="2" charset="2"/>
              <a:buChar char="à"/>
            </a:pP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widespread volcanic emplacement might occur unrelated to the impact process or possible be even triggered by the impact itself or driven by crustal and mantle lateral stress flow (</a:t>
            </a:r>
            <a:r>
              <a:rPr lang="en-GB"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Head et al., 2011</a:t>
            </a: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p>
          <a:p>
            <a:pPr marL="285750" indent="-285750" algn="just">
              <a:lnSpc>
                <a:spcPct val="105000"/>
              </a:lnSpc>
              <a:spcAft>
                <a:spcPts val="800"/>
              </a:spcAft>
              <a:buFont typeface="Wingdings" panose="05000000000000000000" pitchFamily="2" charset="2"/>
              <a:buChar char="à"/>
            </a:pP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stronger gravity acceleration (3.7 m/s² ) compared to the Moon (1.62 m/s²), could consequence in enhanced surface loading by surroundings of the basins. In the following, these loads could also influence other processes, such as volcanism </a:t>
            </a:r>
            <a:r>
              <a:rPr lang="en-GB" sz="20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en-GB"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Head et al., 2011; </a:t>
            </a:r>
            <a:r>
              <a:rPr lang="en-GB"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Fassett</a:t>
            </a:r>
            <a:r>
              <a:rPr lang="en-GB"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et al., 2012</a:t>
            </a: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p>
          <a:p>
            <a:pPr marL="285750" indent="-285750" algn="just">
              <a:lnSpc>
                <a:spcPct val="105000"/>
              </a:lnSpc>
              <a:spcAft>
                <a:spcPts val="800"/>
              </a:spcAft>
              <a:buFont typeface="Wingdings" panose="05000000000000000000" pitchFamily="2" charset="2"/>
              <a:buChar char="à"/>
            </a:pP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a</a:t>
            </a:r>
            <a:r>
              <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combination of these factors forces an early viscoelastic stage, that would favour early relaxation of basins</a:t>
            </a:r>
          </a:p>
        </p:txBody>
      </p:sp>
    </p:spTree>
    <p:extLst>
      <p:ext uri="{BB962C8B-B14F-4D97-AF65-F5344CB8AC3E}">
        <p14:creationId xmlns:p14="http://schemas.microsoft.com/office/powerpoint/2010/main" val="31173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a:extLst>
              <a:ext uri="{FF2B5EF4-FFF2-40B4-BE49-F238E27FC236}">
                <a16:creationId xmlns:a16="http://schemas.microsoft.com/office/drawing/2014/main" id="{513009EE-9FD1-4474-8863-89851B8D38DF}"/>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8" name="Titel 1">
            <a:extLst>
              <a:ext uri="{FF2B5EF4-FFF2-40B4-BE49-F238E27FC236}">
                <a16:creationId xmlns:a16="http://schemas.microsoft.com/office/drawing/2014/main" id="{0AA6BB56-A505-4707-9D3A-E06CDEA6B69A}"/>
              </a:ext>
            </a:extLst>
          </p:cNvPr>
          <p:cNvSpPr>
            <a:spLocks noGrp="1"/>
          </p:cNvSpPr>
          <p:nvPr>
            <p:ph type="title"/>
          </p:nvPr>
        </p:nvSpPr>
        <p:spPr>
          <a:xfrm>
            <a:off x="92989" y="-418248"/>
            <a:ext cx="9692640" cy="1325562"/>
          </a:xfrm>
        </p:spPr>
        <p:txBody>
          <a:bodyPr>
            <a:normAutofit/>
          </a:bodyPr>
          <a:lstStyle/>
          <a:p>
            <a:r>
              <a:rPr lang="de-DE" sz="2500" dirty="0" err="1">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Conclusion</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sp>
        <p:nvSpPr>
          <p:cNvPr id="5" name="Textfeld 4">
            <a:extLst>
              <a:ext uri="{FF2B5EF4-FFF2-40B4-BE49-F238E27FC236}">
                <a16:creationId xmlns:a16="http://schemas.microsoft.com/office/drawing/2014/main" id="{3405AAB7-7EFC-4A29-8766-6C234CD24A6D}"/>
              </a:ext>
            </a:extLst>
          </p:cNvPr>
          <p:cNvSpPr txBox="1"/>
          <p:nvPr/>
        </p:nvSpPr>
        <p:spPr>
          <a:xfrm>
            <a:off x="602052" y="907314"/>
            <a:ext cx="10987895" cy="5016758"/>
          </a:xfrm>
          <a:prstGeom prst="rect">
            <a:avLst/>
          </a:prstGeom>
          <a:noFill/>
        </p:spPr>
        <p:txBody>
          <a:bodyPr wrap="square">
            <a:spAutoFit/>
          </a:bodyPr>
          <a:lstStyle/>
          <a:p>
            <a:pPr marL="285750" indent="-285750" algn="just">
              <a:buFont typeface="Arial" panose="020B0604020202020204" pitchFamily="34" charset="0"/>
              <a:buChar char="•"/>
            </a:pPr>
            <a:r>
              <a:rPr lang="en-GB" sz="2000" dirty="0">
                <a:solidFill>
                  <a:srgbClr val="000000"/>
                </a:solidFill>
                <a:effectLst/>
                <a:latin typeface="Calibri" panose="020F0502020204030204" pitchFamily="34" charset="0"/>
                <a:ea typeface="Malgun Gothic" panose="020B0503020000020004" pitchFamily="34" charset="-127"/>
              </a:rPr>
              <a:t>Detailed new inventory of impact basins on Mercury</a:t>
            </a:r>
            <a:r>
              <a:rPr lang="en-GB" sz="2000" dirty="0">
                <a:solidFill>
                  <a:srgbClr val="000000"/>
                </a:solidFill>
                <a:latin typeface="Calibri" panose="020F0502020204030204" pitchFamily="34" charset="0"/>
                <a:ea typeface="Malgun Gothic" panose="020B0503020000020004" pitchFamily="34" charset="-127"/>
              </a:rPr>
              <a:t> </a:t>
            </a:r>
            <a:r>
              <a:rPr lang="en-GB" sz="2000" dirty="0">
                <a:solidFill>
                  <a:srgbClr val="000000"/>
                </a:solidFill>
                <a:effectLst/>
                <a:latin typeface="Calibri" panose="020F0502020204030204" pitchFamily="34" charset="0"/>
                <a:ea typeface="Calibri" panose="020F0502020204030204" pitchFamily="34" charset="0"/>
              </a:rPr>
              <a:t>using high resolution topography data combined with gravity data </a:t>
            </a:r>
            <a:endParaRPr lang="en-GB" sz="2000" dirty="0">
              <a:solidFill>
                <a:srgbClr val="000000"/>
              </a:solidFill>
              <a:latin typeface="Calibri" panose="020F0502020204030204" pitchFamily="34" charset="0"/>
              <a:ea typeface="Calibri" panose="020F0502020204030204" pitchFamily="34" charset="0"/>
            </a:endParaRPr>
          </a:p>
          <a:p>
            <a:pPr algn="just"/>
            <a:endParaRPr lang="en-GB" sz="2000" dirty="0">
              <a:solidFill>
                <a:schemeClr val="bg1"/>
              </a:solidFill>
              <a:effectLst/>
              <a:latin typeface="Calibri" panose="020F0502020204030204" pitchFamily="34" charset="0"/>
              <a:ea typeface="Calibri" panose="020F0502020204030204" pitchFamily="34" charset="0"/>
            </a:endParaRPr>
          </a:p>
          <a:p>
            <a:pPr marL="342900" indent="-342900" algn="just">
              <a:buFont typeface="Arial" panose="020B0604020202020204" pitchFamily="34" charset="0"/>
              <a:buChar char="•"/>
            </a:pP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Majority of basins classified as highly modified instead of a morphological classification indicating </a:t>
            </a:r>
          </a:p>
          <a:p>
            <a:pPr algn="just"/>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 fast relaxation of topography after formation </a:t>
            </a:r>
          </a:p>
          <a:p>
            <a:pPr algn="just"/>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(II) volcanic flooding of the interior and /or surroundings of basins</a:t>
            </a:r>
          </a:p>
          <a:p>
            <a:pPr algn="just"/>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(III) enhanced obscuration by younger impacts</a:t>
            </a:r>
          </a:p>
          <a:p>
            <a:pPr algn="just"/>
            <a:endPar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Bouguer Anomaly bullseye pattern was found = similar to moon (</a:t>
            </a:r>
            <a:r>
              <a:rPr lang="en-GB"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Mascons</a:t>
            </a: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A clear correlation between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crustal thinning and basin formation was found</a:t>
            </a:r>
          </a:p>
          <a:p>
            <a:pPr marL="285750" indent="-285750" algn="just">
              <a:buFont typeface="Arial" panose="020B0604020202020204" pitchFamily="34" charset="0"/>
              <a:buChar char="•"/>
            </a:pP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Bouguer Anomalies (contrast) were interpreted as measure for basin relaxation </a:t>
            </a:r>
          </a:p>
          <a:p>
            <a:pPr algn="just"/>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lower contrast= higher relaxation = lower viscosity of target material = formed during planet’s 		      early history?</a:t>
            </a:r>
          </a:p>
          <a:p>
            <a:pPr algn="just"/>
            <a:endPar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2000" dirty="0">
                <a:solidFill>
                  <a:schemeClr val="bg1"/>
                </a:solidFill>
                <a:latin typeface="Calibri" panose="020F0502020204030204" pitchFamily="34" charset="0"/>
                <a:ea typeface="Calibri" panose="020F0502020204030204" pitchFamily="34" charset="0"/>
                <a:sym typeface="Wingdings" panose="05000000000000000000" pitchFamily="2" charset="2"/>
              </a:rPr>
              <a:t>BUT: </a:t>
            </a:r>
            <a:r>
              <a:rPr lang="en-US" sz="2000" dirty="0">
                <a:solidFill>
                  <a:schemeClr val="bg1"/>
                </a:solidFill>
                <a:effectLst/>
                <a:latin typeface="Calibri" panose="020F0502020204030204" pitchFamily="34" charset="0"/>
                <a:ea typeface="Calibri" panose="020F0502020204030204" pitchFamily="34" charset="0"/>
              </a:rPr>
              <a:t>formation of impact basins strongly influenced by projectile properties (velocity, diameter)</a:t>
            </a: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GB" sz="1800" dirty="0">
              <a:solidFill>
                <a:schemeClr val="bg1"/>
              </a:solidFill>
              <a:effectLst/>
              <a:latin typeface="Times New Roman" panose="02020603050405020304" pitchFamily="18" charset="0"/>
              <a:ea typeface="Calibri" panose="020F0502020204030204" pitchFamily="34" charset="0"/>
            </a:endParaRPr>
          </a:p>
        </p:txBody>
      </p:sp>
      <p:pic>
        <p:nvPicPr>
          <p:cNvPr id="12" name="Picture 2">
            <a:extLst>
              <a:ext uri="{FF2B5EF4-FFF2-40B4-BE49-F238E27FC236}">
                <a16:creationId xmlns:a16="http://schemas.microsoft.com/office/drawing/2014/main" id="{CE533F44-4BCD-428B-90DA-8DF13EE2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0F92EAB-6590-4627-8866-F7C9B880E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43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a:extLst>
              <a:ext uri="{FF2B5EF4-FFF2-40B4-BE49-F238E27FC236}">
                <a16:creationId xmlns:a16="http://schemas.microsoft.com/office/drawing/2014/main" id="{513009EE-9FD1-4474-8863-89851B8D38DF}"/>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8" name="Titel 1">
            <a:extLst>
              <a:ext uri="{FF2B5EF4-FFF2-40B4-BE49-F238E27FC236}">
                <a16:creationId xmlns:a16="http://schemas.microsoft.com/office/drawing/2014/main" id="{0AA6BB56-A505-4707-9D3A-E06CDEA6B69A}"/>
              </a:ext>
            </a:extLst>
          </p:cNvPr>
          <p:cNvSpPr>
            <a:spLocks noGrp="1"/>
          </p:cNvSpPr>
          <p:nvPr>
            <p:ph type="title"/>
          </p:nvPr>
        </p:nvSpPr>
        <p:spPr>
          <a:xfrm>
            <a:off x="92989" y="-418248"/>
            <a:ext cx="9692640" cy="1325562"/>
          </a:xfrm>
        </p:spPr>
        <p:txBody>
          <a:bodyPr>
            <a:normAutofit/>
          </a:bodyPr>
          <a:lstStyle/>
          <a:p>
            <a:r>
              <a:rPr lang="de-DE"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rPr>
              <a:t>Outlook</a:t>
            </a:r>
            <a:endParaRPr lang="en-US" sz="25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sp>
        <p:nvSpPr>
          <p:cNvPr id="5" name="Textfeld 4">
            <a:extLst>
              <a:ext uri="{FF2B5EF4-FFF2-40B4-BE49-F238E27FC236}">
                <a16:creationId xmlns:a16="http://schemas.microsoft.com/office/drawing/2014/main" id="{3405AAB7-7EFC-4A29-8766-6C234CD24A6D}"/>
              </a:ext>
            </a:extLst>
          </p:cNvPr>
          <p:cNvSpPr txBox="1"/>
          <p:nvPr/>
        </p:nvSpPr>
        <p:spPr>
          <a:xfrm>
            <a:off x="659462" y="874455"/>
            <a:ext cx="10747290" cy="1908215"/>
          </a:xfrm>
          <a:prstGeom prst="rect">
            <a:avLst/>
          </a:prstGeom>
          <a:noFill/>
        </p:spPr>
        <p:txBody>
          <a:bodyPr wrap="square">
            <a:spAutoFit/>
          </a:bodyPr>
          <a:lstStyle/>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Malgun Gothic" panose="020B0503020000020004" pitchFamily="34" charset="-127"/>
              </a:rPr>
              <a:t>Detailed catalogue presents potential areas of interest for </a:t>
            </a:r>
            <a:r>
              <a:rPr lang="en-GB" sz="2000" dirty="0" err="1">
                <a:solidFill>
                  <a:schemeClr val="bg1"/>
                </a:solidFill>
                <a:effectLst/>
                <a:latin typeface="Calibri" panose="020F0502020204030204" pitchFamily="34" charset="0"/>
                <a:ea typeface="Malgun Gothic" panose="020B0503020000020004" pitchFamily="34" charset="-127"/>
              </a:rPr>
              <a:t>BepiColombo</a:t>
            </a:r>
            <a:endParaRPr lang="en-GB" sz="2000" dirty="0">
              <a:solidFill>
                <a:schemeClr val="bg1"/>
              </a:solidFill>
              <a:effectLst/>
              <a:latin typeface="Calibri" panose="020F0502020204030204" pitchFamily="34" charset="0"/>
              <a:ea typeface="Malgun Gothic" panose="020B0503020000020004" pitchFamily="34" charset="-127"/>
            </a:endParaRPr>
          </a:p>
          <a:p>
            <a:r>
              <a:rPr lang="en-GB" sz="2000" dirty="0">
                <a:solidFill>
                  <a:schemeClr val="bg1"/>
                </a:solidFill>
                <a:effectLst/>
                <a:latin typeface="Calibri" panose="020F0502020204030204" pitchFamily="34" charset="0"/>
                <a:ea typeface="Malgun Gothic" panose="020B0503020000020004" pitchFamily="34" charset="-127"/>
              </a:rPr>
              <a:t> </a:t>
            </a:r>
          </a:p>
          <a:p>
            <a:pPr algn="ctr"/>
            <a:r>
              <a:rPr lang="en-GB" sz="2000" dirty="0">
                <a:solidFill>
                  <a:schemeClr val="bg1"/>
                </a:solidFill>
                <a:effectLst/>
                <a:latin typeface="Calibri" panose="020F0502020204030204" pitchFamily="34" charset="0"/>
                <a:ea typeface="Malgun Gothic" panose="020B0503020000020004" pitchFamily="34" charset="-127"/>
              </a:rPr>
              <a:t>	</a:t>
            </a:r>
            <a:r>
              <a:rPr lang="en-GB" sz="2000" dirty="0">
                <a:solidFill>
                  <a:schemeClr val="bg1"/>
                </a:solidFill>
                <a:effectLst/>
                <a:latin typeface="Calibri" panose="020F0502020204030204" pitchFamily="34" charset="0"/>
                <a:ea typeface="Malgun Gothic" panose="020B0503020000020004" pitchFamily="34" charset="-127"/>
                <a:sym typeface="Wingdings" panose="05000000000000000000" pitchFamily="2" charset="2"/>
              </a:rPr>
              <a:t> </a:t>
            </a:r>
            <a:r>
              <a:rPr lang="en-GB" sz="2000" dirty="0">
                <a:solidFill>
                  <a:schemeClr val="bg1"/>
                </a:solidFill>
                <a:effectLst/>
                <a:latin typeface="Calibri" panose="020F0502020204030204" pitchFamily="34" charset="0"/>
                <a:ea typeface="Malgun Gothic" panose="020B0503020000020004" pitchFamily="34" charset="-127"/>
              </a:rPr>
              <a:t>will provide accurate measurements of Mercury’s </a:t>
            </a:r>
            <a:r>
              <a:rPr lang="en-GB" sz="2000" dirty="0">
                <a:solidFill>
                  <a:schemeClr val="bg1"/>
                </a:solidFill>
                <a:latin typeface="Calibri" panose="020F0502020204030204" pitchFamily="34" charset="0"/>
                <a:ea typeface="Malgun Gothic" panose="020B0503020000020004" pitchFamily="34" charset="-127"/>
              </a:rPr>
              <a:t>gravity (MORE) a</a:t>
            </a:r>
            <a:r>
              <a:rPr lang="en-GB" sz="2000" dirty="0">
                <a:solidFill>
                  <a:schemeClr val="bg1"/>
                </a:solidFill>
                <a:effectLst/>
                <a:latin typeface="Calibri" panose="020F0502020204030204" pitchFamily="34" charset="0"/>
                <a:ea typeface="Malgun Gothic" panose="020B0503020000020004" pitchFamily="34" charset="-127"/>
              </a:rPr>
              <a:t>nd topography (BELA) </a:t>
            </a:r>
          </a:p>
          <a:p>
            <a:pPr algn="ctr"/>
            <a:r>
              <a:rPr lang="en-GB" sz="2000" dirty="0">
                <a:solidFill>
                  <a:schemeClr val="bg1"/>
                </a:solidFill>
                <a:latin typeface="Calibri" panose="020F0502020204030204" pitchFamily="34" charset="0"/>
                <a:ea typeface="Malgun Gothic" panose="020B0503020000020004" pitchFamily="34" charset="-127"/>
              </a:rPr>
              <a:t>	</a:t>
            </a:r>
            <a:r>
              <a:rPr lang="en-GB" sz="2000" dirty="0">
                <a:solidFill>
                  <a:schemeClr val="bg1"/>
                </a:solidFill>
                <a:latin typeface="Calibri" panose="020F0502020204030204" pitchFamily="34" charset="0"/>
                <a:ea typeface="Malgun Gothic" panose="020B0503020000020004" pitchFamily="34" charset="-127"/>
                <a:sym typeface="Wingdings" panose="05000000000000000000" pitchFamily="2" charset="2"/>
              </a:rPr>
              <a:t> </a:t>
            </a:r>
            <a:r>
              <a:rPr lang="en-GB" sz="2000" dirty="0">
                <a:solidFill>
                  <a:schemeClr val="bg1"/>
                </a:solidFill>
                <a:effectLst/>
                <a:latin typeface="Calibri" panose="020F0502020204030204" pitchFamily="34" charset="0"/>
                <a:ea typeface="Malgun Gothic" panose="020B0503020000020004" pitchFamily="34" charset="-127"/>
              </a:rPr>
              <a:t>BELA  aiming to achieve a global coverage with finer spacing (not larger than 2.5 </a:t>
            </a:r>
          </a:p>
          <a:p>
            <a:pPr algn="ctr"/>
            <a:r>
              <a:rPr lang="en-GB" sz="2000" dirty="0">
                <a:solidFill>
                  <a:schemeClr val="bg1"/>
                </a:solidFill>
                <a:latin typeface="Calibri" panose="020F0502020204030204" pitchFamily="34" charset="0"/>
                <a:ea typeface="Malgun Gothic" panose="020B0503020000020004" pitchFamily="34" charset="-127"/>
              </a:rPr>
              <a:t>	</a:t>
            </a:r>
            <a:r>
              <a:rPr lang="en-GB" sz="2000" dirty="0">
                <a:solidFill>
                  <a:schemeClr val="bg1"/>
                </a:solidFill>
                <a:effectLst/>
                <a:latin typeface="Calibri" panose="020F0502020204030204" pitchFamily="34" charset="0"/>
                <a:ea typeface="Malgun Gothic" panose="020B0503020000020004" pitchFamily="34" charset="-127"/>
              </a:rPr>
              <a:t>km to a few hundred of meters at poles)</a:t>
            </a:r>
          </a:p>
          <a:p>
            <a:pPr algn="just"/>
            <a:endParaRPr lang="en-GB" sz="1800" dirty="0">
              <a:solidFill>
                <a:schemeClr val="bg1"/>
              </a:solidFill>
              <a:effectLst/>
              <a:latin typeface="Times New Roman" panose="02020603050405020304" pitchFamily="18" charset="0"/>
              <a:ea typeface="Calibri" panose="020F0502020204030204" pitchFamily="34" charset="0"/>
            </a:endParaRPr>
          </a:p>
        </p:txBody>
      </p:sp>
      <p:pic>
        <p:nvPicPr>
          <p:cNvPr id="4" name="Grafik 3">
            <a:extLst>
              <a:ext uri="{FF2B5EF4-FFF2-40B4-BE49-F238E27FC236}">
                <a16:creationId xmlns:a16="http://schemas.microsoft.com/office/drawing/2014/main" id="{7E36CD08-C322-4D74-9167-B0EAAE069B5F}"/>
              </a:ext>
            </a:extLst>
          </p:cNvPr>
          <p:cNvPicPr>
            <a:picLocks noChangeAspect="1"/>
          </p:cNvPicPr>
          <p:nvPr/>
        </p:nvPicPr>
        <p:blipFill>
          <a:blip r:embed="rId3"/>
          <a:stretch>
            <a:fillRect/>
          </a:stretch>
        </p:blipFill>
        <p:spPr>
          <a:xfrm>
            <a:off x="5964231" y="2954218"/>
            <a:ext cx="5442521" cy="2213010"/>
          </a:xfrm>
          <a:prstGeom prst="rect">
            <a:avLst/>
          </a:prstGeom>
        </p:spPr>
      </p:pic>
      <p:sp>
        <p:nvSpPr>
          <p:cNvPr id="6" name="Textfeld 5">
            <a:extLst>
              <a:ext uri="{FF2B5EF4-FFF2-40B4-BE49-F238E27FC236}">
                <a16:creationId xmlns:a16="http://schemas.microsoft.com/office/drawing/2014/main" id="{AF018027-1A41-4CB2-8805-0A6466000EBF}"/>
              </a:ext>
            </a:extLst>
          </p:cNvPr>
          <p:cNvSpPr txBox="1"/>
          <p:nvPr/>
        </p:nvSpPr>
        <p:spPr>
          <a:xfrm>
            <a:off x="6033107" y="5402225"/>
            <a:ext cx="5442520" cy="1046440"/>
          </a:xfrm>
          <a:prstGeom prst="rect">
            <a:avLst/>
          </a:prstGeom>
          <a:noFill/>
        </p:spPr>
        <p:txBody>
          <a:bodyPr wrap="square" rtlCol="0">
            <a:spAutoFit/>
          </a:bodyPr>
          <a:lstStyle/>
          <a:p>
            <a:endParaRPr lang="en-GB" sz="1400" b="0" i="0" u="none" strike="noStrike" baseline="0" dirty="0">
              <a:solidFill>
                <a:srgbClr val="000000"/>
              </a:solidFill>
              <a:latin typeface="Malgun Gothic" panose="020B0503020000020004" pitchFamily="34" charset="-127"/>
            </a:endParaRPr>
          </a:p>
          <a:p>
            <a:pPr algn="ctr"/>
            <a:r>
              <a:rPr lang="en-GB" sz="1600" b="0" i="0" u="none" strike="noStrike" baseline="0" dirty="0">
                <a:solidFill>
                  <a:srgbClr val="000000"/>
                </a:solidFill>
              </a:rPr>
              <a:t> Horizontal resolution of the topographic map of </a:t>
            </a:r>
            <a:r>
              <a:rPr lang="en-GB" sz="1600" b="0" i="0" u="none" strike="noStrike" baseline="0" dirty="0" err="1">
                <a:solidFill>
                  <a:srgbClr val="000000"/>
                </a:solidFill>
              </a:rPr>
              <a:t>Rachmaninoff</a:t>
            </a:r>
            <a:r>
              <a:rPr lang="en-GB" sz="1600" b="0" i="0" u="none" strike="noStrike" baseline="0" dirty="0">
                <a:solidFill>
                  <a:srgbClr val="000000"/>
                </a:solidFill>
              </a:rPr>
              <a:t> basin based on BELA profiles obtained after two years of operation in Mercury‘s orbit (</a:t>
            </a:r>
            <a:r>
              <a:rPr lang="en-GB" sz="1600" b="0" i="0" u="none" strike="noStrike" baseline="0" dirty="0" err="1">
                <a:solidFill>
                  <a:srgbClr val="000000"/>
                </a:solidFill>
              </a:rPr>
              <a:t>Steinbrugge</a:t>
            </a:r>
            <a:r>
              <a:rPr lang="en-GB" sz="1600" b="0" i="0" u="none" strike="noStrike" baseline="0" dirty="0">
                <a:solidFill>
                  <a:srgbClr val="000000"/>
                </a:solidFill>
              </a:rPr>
              <a:t> et al. 2018) </a:t>
            </a:r>
            <a:endParaRPr lang="en-GB" sz="1600" dirty="0"/>
          </a:p>
        </p:txBody>
      </p:sp>
      <p:pic>
        <p:nvPicPr>
          <p:cNvPr id="3" name="Grafik 2">
            <a:extLst>
              <a:ext uri="{FF2B5EF4-FFF2-40B4-BE49-F238E27FC236}">
                <a16:creationId xmlns:a16="http://schemas.microsoft.com/office/drawing/2014/main" id="{F42F1923-5DAB-45BB-84FE-171EC1B6B409}"/>
              </a:ext>
            </a:extLst>
          </p:cNvPr>
          <p:cNvPicPr>
            <a:picLocks noChangeAspect="1"/>
          </p:cNvPicPr>
          <p:nvPr/>
        </p:nvPicPr>
        <p:blipFill>
          <a:blip r:embed="rId4"/>
          <a:stretch>
            <a:fillRect/>
          </a:stretch>
        </p:blipFill>
        <p:spPr>
          <a:xfrm>
            <a:off x="454958" y="2686565"/>
            <a:ext cx="4720544" cy="2832327"/>
          </a:xfrm>
          <a:prstGeom prst="rect">
            <a:avLst/>
          </a:prstGeom>
        </p:spPr>
      </p:pic>
      <p:sp>
        <p:nvSpPr>
          <p:cNvPr id="9" name="Textfeld 8">
            <a:extLst>
              <a:ext uri="{FF2B5EF4-FFF2-40B4-BE49-F238E27FC236}">
                <a16:creationId xmlns:a16="http://schemas.microsoft.com/office/drawing/2014/main" id="{F1AEE1B4-E3B4-4F61-995B-E7AAF4848F7D}"/>
              </a:ext>
            </a:extLst>
          </p:cNvPr>
          <p:cNvSpPr txBox="1"/>
          <p:nvPr/>
        </p:nvSpPr>
        <p:spPr>
          <a:xfrm>
            <a:off x="683563" y="5360727"/>
            <a:ext cx="4896533" cy="1046440"/>
          </a:xfrm>
          <a:prstGeom prst="rect">
            <a:avLst/>
          </a:prstGeom>
          <a:noFill/>
        </p:spPr>
        <p:txBody>
          <a:bodyPr wrap="square" rtlCol="0">
            <a:spAutoFit/>
          </a:bodyPr>
          <a:lstStyle/>
          <a:p>
            <a:pPr algn="ctr"/>
            <a:endParaRPr lang="en-GB" sz="1400" b="0" i="0" u="none" strike="noStrike" baseline="0" dirty="0">
              <a:solidFill>
                <a:srgbClr val="000000"/>
              </a:solidFill>
              <a:latin typeface="Malgun Gothic" panose="020B0503020000020004" pitchFamily="34" charset="-127"/>
            </a:endParaRPr>
          </a:p>
          <a:p>
            <a:pPr algn="ctr"/>
            <a:r>
              <a:rPr lang="en-GB" sz="1600" b="0" i="0" u="none" strike="noStrike" baseline="0" dirty="0">
                <a:solidFill>
                  <a:srgbClr val="000000"/>
                </a:solidFill>
              </a:rPr>
              <a:t>Horizontal resolution of the topographic map based on BELA profiles obtained after two years of operation in Mercury orbit (</a:t>
            </a:r>
            <a:r>
              <a:rPr lang="en-GB" sz="1600" b="0" i="0" u="none" strike="noStrike" baseline="0" dirty="0" err="1">
                <a:solidFill>
                  <a:srgbClr val="000000"/>
                </a:solidFill>
              </a:rPr>
              <a:t>Steinbrugge</a:t>
            </a:r>
            <a:r>
              <a:rPr lang="en-GB" sz="1600" b="0" i="0" u="none" strike="noStrike" baseline="0" dirty="0">
                <a:solidFill>
                  <a:srgbClr val="000000"/>
                </a:solidFill>
              </a:rPr>
              <a:t> et al. 2018). </a:t>
            </a:r>
            <a:endParaRPr lang="en-GB" sz="1400" dirty="0"/>
          </a:p>
        </p:txBody>
      </p:sp>
      <p:pic>
        <p:nvPicPr>
          <p:cNvPr id="10" name="Picture 2">
            <a:extLst>
              <a:ext uri="{FF2B5EF4-FFF2-40B4-BE49-F238E27FC236}">
                <a16:creationId xmlns:a16="http://schemas.microsoft.com/office/drawing/2014/main" id="{6552BE29-F5F5-4709-8816-529F2FC11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0DBD5CE-6CF1-4D69-ADEC-A6DAA939F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623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245089" y="-330200"/>
            <a:ext cx="12192000" cy="1281241"/>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Introduction</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sp>
        <p:nvSpPr>
          <p:cNvPr id="3" name="Inhaltsplatzhalter 2">
            <a:extLst>
              <a:ext uri="{FF2B5EF4-FFF2-40B4-BE49-F238E27FC236}">
                <a16:creationId xmlns:a16="http://schemas.microsoft.com/office/drawing/2014/main" id="{06EA3918-475B-42AF-A2B4-B49CD544A264}"/>
              </a:ext>
            </a:extLst>
          </p:cNvPr>
          <p:cNvSpPr>
            <a:spLocks noGrp="1"/>
          </p:cNvSpPr>
          <p:nvPr>
            <p:ph idx="1"/>
          </p:nvPr>
        </p:nvSpPr>
        <p:spPr>
          <a:xfrm>
            <a:off x="597877" y="1154241"/>
            <a:ext cx="11195678" cy="4549517"/>
          </a:xfrm>
        </p:spPr>
        <p:txBody>
          <a:bodyPr>
            <a:normAutofit/>
          </a:bodyPr>
          <a:lstStyle/>
          <a:p>
            <a:r>
              <a:rPr lang="en-GB" sz="2400" b="0" i="0" u="none" strike="noStrike" baseline="0" dirty="0">
                <a:solidFill>
                  <a:schemeClr val="bg1"/>
                </a:solidFill>
              </a:rPr>
              <a:t>Gravity data in combination with surface morphology of the basins may help improve our understanding of their formation processes and their alterations with time. </a:t>
            </a:r>
            <a:endParaRPr lang="de-DE" sz="24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r>
              <a:rPr lang="en-GB" sz="2400" dirty="0">
                <a:solidFill>
                  <a:srgbClr val="000000"/>
                </a:solidFill>
                <a:effectLst/>
                <a:latin typeface="Calibri" panose="020F0502020204030204" pitchFamily="34" charset="0"/>
                <a:ea typeface="Calibri" panose="020F0502020204030204" pitchFamily="34" charset="0"/>
              </a:rPr>
              <a:t>Using the complementary data sets, we study the morphology and gravity signature of the basins more in detail</a:t>
            </a:r>
            <a:endParaRPr lang="en-US" sz="2400" dirty="0">
              <a:solidFill>
                <a:schemeClr val="bg1"/>
              </a:solidFill>
              <a:ea typeface="Malgun Gothic" panose="020B0503020000020004" pitchFamily="34" charset="-127"/>
              <a:cs typeface="Times New Roman" panose="02020603050405020304" pitchFamily="18" charset="0"/>
            </a:endParaRPr>
          </a:p>
          <a:p>
            <a:endParaRPr lang="en-US" sz="2400" dirty="0">
              <a:solidFill>
                <a:schemeClr val="bg1"/>
              </a:solidFill>
              <a:ea typeface="Malgun Gothic" panose="020B0503020000020004" pitchFamily="34" charset="-127"/>
              <a:cs typeface="Times New Roman" panose="02020603050405020304" pitchFamily="18" charset="0"/>
            </a:endParaRPr>
          </a:p>
          <a:p>
            <a:pPr marL="0" indent="0">
              <a:buNone/>
            </a:pPr>
            <a:endParaRPr lang="en-GB" sz="2400" b="0" i="0" u="none" strike="noStrike" baseline="0" dirty="0">
              <a:latin typeface="Malgun Gothic" panose="020B0503020000020004" pitchFamily="34" charset="-127"/>
            </a:endParaRPr>
          </a:p>
          <a:p>
            <a:pPr marL="0" indent="0">
              <a:buNone/>
            </a:pPr>
            <a:endParaRPr lang="en-GB" sz="2400" b="0" i="0" u="none" strike="noStrike" baseline="0" dirty="0">
              <a:latin typeface="Malgun Gothic" panose="020B0503020000020004" pitchFamily="34" charset="-127"/>
            </a:endParaRPr>
          </a:p>
        </p:txBody>
      </p:sp>
      <p:cxnSp>
        <p:nvCxnSpPr>
          <p:cNvPr id="8" name="Gerader Verbinder 7">
            <a:extLst>
              <a:ext uri="{FF2B5EF4-FFF2-40B4-BE49-F238E27FC236}">
                <a16:creationId xmlns:a16="http://schemas.microsoft.com/office/drawing/2014/main" id="{CC61E1F1-1DB8-40D7-A47F-1AE56DB1DF24}"/>
              </a:ext>
            </a:extLst>
          </p:cNvPr>
          <p:cNvCxnSpPr/>
          <p:nvPr/>
        </p:nvCxnSpPr>
        <p:spPr>
          <a:xfrm>
            <a:off x="245089" y="592443"/>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6" name="Picture 2">
            <a:extLst>
              <a:ext uri="{FF2B5EF4-FFF2-40B4-BE49-F238E27FC236}">
                <a16:creationId xmlns:a16="http://schemas.microsoft.com/office/drawing/2014/main" id="{118B2C07-B6AE-4A42-842C-5AD6F5D13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61CF1B9-23B6-4B57-84E4-254866203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aloris Basin">
            <a:extLst>
              <a:ext uri="{FF2B5EF4-FFF2-40B4-BE49-F238E27FC236}">
                <a16:creationId xmlns:a16="http://schemas.microsoft.com/office/drawing/2014/main" id="{9A199CAC-69F4-4DA9-883F-4F0BC27865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8945"/>
          <a:stretch/>
        </p:blipFill>
        <p:spPr bwMode="auto">
          <a:xfrm>
            <a:off x="0" y="4334256"/>
            <a:ext cx="12192000" cy="252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70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224825" y="-268742"/>
            <a:ext cx="11271738" cy="1325562"/>
          </a:xfrm>
        </p:spPr>
        <p:txBody>
          <a:bodyPr>
            <a:normAutofit/>
          </a:bodyPr>
          <a:lstStyle/>
          <a:p>
            <a:r>
              <a:rPr lang="de-DE" sz="2800" dirty="0">
                <a:solidFill>
                  <a:schemeClr val="bg1"/>
                </a:solidFill>
                <a:latin typeface="+mn-lt"/>
              </a:rPr>
              <a:t>MESSENGER </a:t>
            </a:r>
            <a:r>
              <a:rPr lang="de-DE" sz="2800" dirty="0" err="1">
                <a:solidFill>
                  <a:schemeClr val="bg1"/>
                </a:solidFill>
                <a:latin typeface="+mn-lt"/>
              </a:rPr>
              <a:t>data</a:t>
            </a:r>
            <a:r>
              <a:rPr lang="de-DE" sz="2800" dirty="0">
                <a:solidFill>
                  <a:schemeClr val="bg1"/>
                </a:solidFill>
                <a:latin typeface="+mn-lt"/>
              </a:rPr>
              <a:t> (2004-2015)  </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5" name="Gerader Verbinder 4">
            <a:extLst>
              <a:ext uri="{FF2B5EF4-FFF2-40B4-BE49-F238E27FC236}">
                <a16:creationId xmlns:a16="http://schemas.microsoft.com/office/drawing/2014/main" id="{2F2C3BC5-B1C2-4740-98D0-1922165641D1}"/>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12" name="Picture 2">
            <a:extLst>
              <a:ext uri="{FF2B5EF4-FFF2-40B4-BE49-F238E27FC236}">
                <a16:creationId xmlns:a16="http://schemas.microsoft.com/office/drawing/2014/main" id="{1D72FDD8-8E08-479C-B90B-A0EDADDC3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AD7C124-02C3-4F63-B300-5CE69D652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SSENGER MLA Mercury">
            <a:extLst>
              <a:ext uri="{FF2B5EF4-FFF2-40B4-BE49-F238E27FC236}">
                <a16:creationId xmlns:a16="http://schemas.microsoft.com/office/drawing/2014/main" id="{02F5AC07-D281-434A-AC19-88E12EB922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9242" y="4524560"/>
            <a:ext cx="3748763" cy="21083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AE0E2C8-95D8-438C-8E74-BB94F9B546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40" t="-2586" b="27476"/>
          <a:stretch/>
        </p:blipFill>
        <p:spPr bwMode="auto">
          <a:xfrm>
            <a:off x="1109242" y="1844219"/>
            <a:ext cx="3748762" cy="2248762"/>
          </a:xfrm>
          <a:prstGeom prst="rect">
            <a:avLst/>
          </a:prstGeom>
          <a:noFill/>
          <a:extLst>
            <a:ext uri="{909E8E84-426E-40DD-AFC4-6F175D3DCCD1}">
              <a14:hiddenFill xmlns:a14="http://schemas.microsoft.com/office/drawing/2010/main">
                <a:solidFill>
                  <a:srgbClr val="FFFFFF"/>
                </a:solidFill>
              </a14:hiddenFill>
            </a:ext>
          </a:extLst>
        </p:spPr>
      </p:pic>
      <p:sp>
        <p:nvSpPr>
          <p:cNvPr id="20" name="Inhaltsplatzhalter 2">
            <a:extLst>
              <a:ext uri="{FF2B5EF4-FFF2-40B4-BE49-F238E27FC236}">
                <a16:creationId xmlns:a16="http://schemas.microsoft.com/office/drawing/2014/main" id="{88882C1D-5B4C-43C0-BFD9-ECD160E17531}"/>
              </a:ext>
            </a:extLst>
          </p:cNvPr>
          <p:cNvSpPr>
            <a:spLocks noGrp="1"/>
          </p:cNvSpPr>
          <p:nvPr>
            <p:ph idx="1"/>
          </p:nvPr>
        </p:nvSpPr>
        <p:spPr>
          <a:xfrm>
            <a:off x="189143" y="919175"/>
            <a:ext cx="5968435" cy="1281279"/>
          </a:xfrm>
          <a:noFill/>
        </p:spPr>
        <p:txBody>
          <a:bodyPr>
            <a:normAutofit/>
          </a:bodyPr>
          <a:lstStyle/>
          <a:p>
            <a:pPr marL="0" indent="0">
              <a:buNone/>
            </a:pPr>
            <a:r>
              <a:rPr lang="de-DE" sz="2400" dirty="0">
                <a:solidFill>
                  <a:schemeClr val="bg1"/>
                </a:solidFill>
                <a:ea typeface="Malgun Gothic" panose="020B0503020000020004" pitchFamily="34" charset="-127"/>
              </a:rPr>
              <a:t>- </a:t>
            </a:r>
            <a:r>
              <a:rPr lang="de-DE" sz="2400" b="1" dirty="0">
                <a:solidFill>
                  <a:schemeClr val="bg1"/>
                </a:solidFill>
                <a:ea typeface="Malgun Gothic" panose="020B0503020000020004" pitchFamily="34" charset="-127"/>
              </a:rPr>
              <a:t>MDIS</a:t>
            </a:r>
            <a:r>
              <a:rPr lang="de-DE" sz="2400" dirty="0">
                <a:solidFill>
                  <a:schemeClr val="bg1"/>
                </a:solidFill>
                <a:ea typeface="Malgun Gothic" panose="020B0503020000020004" pitchFamily="34" charset="-127"/>
              </a:rPr>
              <a:t> (Mercury Dual Imaging System)</a:t>
            </a:r>
          </a:p>
          <a:p>
            <a:pPr marL="0" indent="0">
              <a:buNone/>
            </a:pPr>
            <a:r>
              <a:rPr lang="de-DE" sz="2400" dirty="0">
                <a:solidFill>
                  <a:schemeClr val="bg1"/>
                </a:solidFill>
                <a:ea typeface="Malgun Gothic" panose="020B0503020000020004" pitchFamily="34" charset="-127"/>
              </a:rPr>
              <a:t>- </a:t>
            </a:r>
            <a:r>
              <a:rPr lang="de-DE" sz="2400" b="1" dirty="0">
                <a:solidFill>
                  <a:schemeClr val="bg1"/>
                </a:solidFill>
                <a:ea typeface="Malgun Gothic" panose="020B0503020000020004" pitchFamily="34" charset="-127"/>
              </a:rPr>
              <a:t>MLA</a:t>
            </a:r>
            <a:r>
              <a:rPr lang="de-DE" sz="2400" dirty="0">
                <a:solidFill>
                  <a:schemeClr val="bg1"/>
                </a:solidFill>
                <a:ea typeface="Malgun Gothic" panose="020B0503020000020004" pitchFamily="34" charset="-127"/>
              </a:rPr>
              <a:t> (Mercury Laser Altimeter)</a:t>
            </a:r>
          </a:p>
          <a:p>
            <a:pPr marL="0" indent="0">
              <a:buNone/>
            </a:pPr>
            <a:endParaRPr lang="en-GB" sz="2400" dirty="0"/>
          </a:p>
        </p:txBody>
      </p:sp>
      <p:pic>
        <p:nvPicPr>
          <p:cNvPr id="22" name="Picture 2">
            <a:extLst>
              <a:ext uri="{FF2B5EF4-FFF2-40B4-BE49-F238E27FC236}">
                <a16:creationId xmlns:a16="http://schemas.microsoft.com/office/drawing/2014/main" id="{0363652B-B278-48C8-8B3D-9DC28606C5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2377" y="821624"/>
            <a:ext cx="839735" cy="702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SSENGER &amp;gt; Explore &amp;gt; Graphics">
            <a:extLst>
              <a:ext uri="{FF2B5EF4-FFF2-40B4-BE49-F238E27FC236}">
                <a16:creationId xmlns:a16="http://schemas.microsoft.com/office/drawing/2014/main" id="{1E97511C-EA16-48DC-BCA3-9A6B03785C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376975">
            <a:off x="4840817" y="623454"/>
            <a:ext cx="2510366" cy="21197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SSENGER &gt; About &gt; Mission Design">
            <a:extLst>
              <a:ext uri="{FF2B5EF4-FFF2-40B4-BE49-F238E27FC236}">
                <a16:creationId xmlns:a16="http://schemas.microsoft.com/office/drawing/2014/main" id="{537587F2-F2E5-414C-8585-BAC406EFC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5976" y="2711758"/>
            <a:ext cx="6168893" cy="3483461"/>
          </a:xfrm>
          <a:prstGeom prst="rect">
            <a:avLst/>
          </a:prstGeom>
          <a:noFill/>
          <a:extLst>
            <a:ext uri="{909E8E84-426E-40DD-AFC4-6F175D3DCCD1}">
              <a14:hiddenFill xmlns:a14="http://schemas.microsoft.com/office/drawing/2010/main">
                <a:solidFill>
                  <a:srgbClr val="FFFFFF"/>
                </a:solidFill>
              </a14:hiddenFill>
            </a:ext>
          </a:extLst>
        </p:spPr>
      </p:pic>
      <p:sp>
        <p:nvSpPr>
          <p:cNvPr id="27" name="Textfeld 26">
            <a:extLst>
              <a:ext uri="{FF2B5EF4-FFF2-40B4-BE49-F238E27FC236}">
                <a16:creationId xmlns:a16="http://schemas.microsoft.com/office/drawing/2014/main" id="{D3418FCA-9D17-4C9A-A426-308811DEE075}"/>
              </a:ext>
            </a:extLst>
          </p:cNvPr>
          <p:cNvSpPr txBox="1"/>
          <p:nvPr/>
        </p:nvSpPr>
        <p:spPr>
          <a:xfrm>
            <a:off x="7738836" y="6356131"/>
            <a:ext cx="6099048" cy="307777"/>
          </a:xfrm>
          <a:prstGeom prst="rect">
            <a:avLst/>
          </a:prstGeom>
          <a:noFill/>
        </p:spPr>
        <p:txBody>
          <a:bodyPr wrap="square">
            <a:spAutoFit/>
          </a:bodyPr>
          <a:lstStyle/>
          <a:p>
            <a:r>
              <a:rPr lang="en-GB" sz="1400" i="1" dirty="0">
                <a:solidFill>
                  <a:schemeClr val="bg1">
                    <a:lumMod val="50000"/>
                    <a:lumOff val="50000"/>
                  </a:schemeClr>
                </a:solidFill>
              </a:rPr>
              <a:t>https://messenger.jhuapl.edu/About/Mission-Design.html</a:t>
            </a:r>
          </a:p>
        </p:txBody>
      </p:sp>
    </p:spTree>
    <p:extLst>
      <p:ext uri="{BB962C8B-B14F-4D97-AF65-F5344CB8AC3E}">
        <p14:creationId xmlns:p14="http://schemas.microsoft.com/office/powerpoint/2010/main" val="119383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224825" y="-268742"/>
            <a:ext cx="11271738" cy="1325562"/>
          </a:xfrm>
        </p:spPr>
        <p:txBody>
          <a:bodyPr>
            <a:normAutofit/>
          </a:bodyPr>
          <a:lstStyle/>
          <a:p>
            <a:r>
              <a:rPr lang="de-DE" sz="2800" dirty="0">
                <a:solidFill>
                  <a:schemeClr val="bg1"/>
                </a:solidFill>
                <a:latin typeface="+mn-lt"/>
              </a:rPr>
              <a:t>Optical </a:t>
            </a:r>
            <a:r>
              <a:rPr lang="de-DE" sz="2800" dirty="0" err="1">
                <a:solidFill>
                  <a:schemeClr val="bg1"/>
                </a:solidFill>
                <a:latin typeface="+mn-lt"/>
              </a:rPr>
              <a:t>image</a:t>
            </a:r>
            <a:r>
              <a:rPr lang="de-DE" sz="2800" dirty="0">
                <a:solidFill>
                  <a:schemeClr val="bg1"/>
                </a:solidFill>
                <a:latin typeface="+mn-lt"/>
              </a:rPr>
              <a:t> </a:t>
            </a:r>
            <a:r>
              <a:rPr lang="de-DE" sz="2800" dirty="0" err="1">
                <a:solidFill>
                  <a:schemeClr val="bg1"/>
                </a:solidFill>
                <a:latin typeface="+mn-lt"/>
              </a:rPr>
              <a:t>data</a:t>
            </a:r>
            <a:r>
              <a:rPr lang="de-DE" sz="2800" dirty="0">
                <a:solidFill>
                  <a:schemeClr val="bg1"/>
                </a:solidFill>
                <a:latin typeface="+mn-lt"/>
              </a:rPr>
              <a:t> MDIS </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5" name="Gerader Verbinder 4">
            <a:extLst>
              <a:ext uri="{FF2B5EF4-FFF2-40B4-BE49-F238E27FC236}">
                <a16:creationId xmlns:a16="http://schemas.microsoft.com/office/drawing/2014/main" id="{2F2C3BC5-B1C2-4740-98D0-1922165641D1}"/>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9711D1D9-2F72-49F6-83C0-B0B0443E7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49" y="2331720"/>
            <a:ext cx="5681501" cy="3129244"/>
          </a:xfrm>
          <a:prstGeom prst="rect">
            <a:avLst/>
          </a:prstGeom>
        </p:spPr>
      </p:pic>
      <p:sp>
        <p:nvSpPr>
          <p:cNvPr id="19" name="Textfeld 18">
            <a:extLst>
              <a:ext uri="{FF2B5EF4-FFF2-40B4-BE49-F238E27FC236}">
                <a16:creationId xmlns:a16="http://schemas.microsoft.com/office/drawing/2014/main" id="{3F11A268-25DF-454D-9E70-E152F73D3E89}"/>
              </a:ext>
            </a:extLst>
          </p:cNvPr>
          <p:cNvSpPr txBox="1"/>
          <p:nvPr/>
        </p:nvSpPr>
        <p:spPr>
          <a:xfrm>
            <a:off x="6705600" y="2945722"/>
            <a:ext cx="5143500" cy="1938992"/>
          </a:xfrm>
          <a:prstGeom prst="rect">
            <a:avLst/>
          </a:prstGeom>
          <a:noFill/>
        </p:spPr>
        <p:txBody>
          <a:bodyPr wrap="square">
            <a:spAutoFit/>
          </a:bodyPr>
          <a:lstStyle/>
          <a:p>
            <a:r>
              <a:rPr lang="de-DE" sz="2400" dirty="0">
                <a:solidFill>
                  <a:schemeClr val="bg1"/>
                </a:solidFill>
              </a:rPr>
              <a:t>USGS </a:t>
            </a:r>
            <a:r>
              <a:rPr lang="de-DE" sz="2400" dirty="0" err="1">
                <a:solidFill>
                  <a:schemeClr val="bg1"/>
                </a:solidFill>
              </a:rPr>
              <a:t>Basemap</a:t>
            </a:r>
            <a:endParaRPr lang="de-DE" sz="2400" dirty="0">
              <a:solidFill>
                <a:schemeClr val="bg1"/>
              </a:solidFill>
            </a:endParaRPr>
          </a:p>
          <a:p>
            <a:endParaRPr lang="de-DE" sz="2400" dirty="0">
              <a:solidFill>
                <a:schemeClr val="bg1"/>
              </a:solidFill>
            </a:endParaRPr>
          </a:p>
          <a:p>
            <a:r>
              <a:rPr lang="de-DE" sz="2400" dirty="0">
                <a:solidFill>
                  <a:schemeClr val="bg1"/>
                </a:solidFill>
              </a:rPr>
              <a:t>Solar </a:t>
            </a:r>
            <a:r>
              <a:rPr lang="de-DE" sz="2400" dirty="0" err="1">
                <a:solidFill>
                  <a:schemeClr val="bg1"/>
                </a:solidFill>
              </a:rPr>
              <a:t>incidence</a:t>
            </a:r>
            <a:r>
              <a:rPr lang="de-DE" sz="2400" dirty="0">
                <a:solidFill>
                  <a:schemeClr val="bg1"/>
                </a:solidFill>
              </a:rPr>
              <a:t> &amp; </a:t>
            </a:r>
            <a:r>
              <a:rPr lang="de-DE" sz="2400" dirty="0" err="1">
                <a:solidFill>
                  <a:schemeClr val="bg1"/>
                </a:solidFill>
              </a:rPr>
              <a:t>illumination</a:t>
            </a:r>
            <a:r>
              <a:rPr lang="de-DE" sz="2400" dirty="0">
                <a:solidFill>
                  <a:schemeClr val="bg1"/>
                </a:solidFill>
              </a:rPr>
              <a:t> </a:t>
            </a:r>
            <a:r>
              <a:rPr lang="de-DE" sz="2400" dirty="0" err="1">
                <a:solidFill>
                  <a:schemeClr val="bg1"/>
                </a:solidFill>
              </a:rPr>
              <a:t>azimuts</a:t>
            </a:r>
            <a:r>
              <a:rPr lang="de-DE" sz="2400" dirty="0">
                <a:solidFill>
                  <a:schemeClr val="bg1"/>
                </a:solidFill>
              </a:rPr>
              <a:t> </a:t>
            </a:r>
            <a:r>
              <a:rPr lang="de-DE" sz="2400" dirty="0" err="1">
                <a:solidFill>
                  <a:schemeClr val="bg1"/>
                </a:solidFill>
              </a:rPr>
              <a:t>mosaiced</a:t>
            </a:r>
            <a:r>
              <a:rPr lang="de-DE" sz="2400" dirty="0">
                <a:solidFill>
                  <a:schemeClr val="bg1"/>
                </a:solidFill>
              </a:rPr>
              <a:t> </a:t>
            </a:r>
            <a:r>
              <a:rPr lang="de-DE" sz="2400" dirty="0" err="1">
                <a:solidFill>
                  <a:schemeClr val="bg1"/>
                </a:solidFill>
              </a:rPr>
              <a:t>images</a:t>
            </a:r>
            <a:r>
              <a:rPr lang="de-DE" sz="2400" dirty="0">
                <a:solidFill>
                  <a:schemeClr val="bg1"/>
                </a:solidFill>
              </a:rPr>
              <a:t> 166m/</a:t>
            </a:r>
            <a:r>
              <a:rPr lang="de-DE" sz="2400" dirty="0" err="1">
                <a:solidFill>
                  <a:schemeClr val="bg1"/>
                </a:solidFill>
              </a:rPr>
              <a:t>px</a:t>
            </a:r>
            <a:r>
              <a:rPr lang="de-DE" sz="2400" dirty="0">
                <a:solidFill>
                  <a:schemeClr val="bg1"/>
                </a:solidFill>
              </a:rPr>
              <a:t> </a:t>
            </a:r>
          </a:p>
          <a:p>
            <a:r>
              <a:rPr lang="en-GB" sz="2400" b="0" i="0" dirty="0">
                <a:solidFill>
                  <a:srgbClr val="1C1D1E"/>
                </a:solidFill>
                <a:effectLst/>
                <a:latin typeface="Open Sans" panose="020B0606030504020204" pitchFamily="34" charset="0"/>
              </a:rPr>
              <a:t>(</a:t>
            </a:r>
            <a:r>
              <a:rPr lang="en-GB" sz="2000" b="0" i="1" dirty="0">
                <a:solidFill>
                  <a:srgbClr val="1C1D1E"/>
                </a:solidFill>
                <a:effectLst/>
                <a:latin typeface="Open Sans" panose="020B0606030504020204" pitchFamily="34" charset="0"/>
              </a:rPr>
              <a:t>Chabot et al., 2016; Hawkins et al., 2007</a:t>
            </a:r>
            <a:r>
              <a:rPr lang="en-GB" sz="2400" b="0" i="1" dirty="0">
                <a:solidFill>
                  <a:srgbClr val="1C1D1E"/>
                </a:solidFill>
                <a:effectLst/>
                <a:latin typeface="Open Sans" panose="020B0606030504020204" pitchFamily="34" charset="0"/>
              </a:rPr>
              <a:t>)</a:t>
            </a:r>
            <a:endParaRPr lang="en-GB" sz="2400" i="1" dirty="0">
              <a:solidFill>
                <a:schemeClr val="bg1"/>
              </a:solidFill>
            </a:endParaRPr>
          </a:p>
        </p:txBody>
      </p:sp>
      <p:pic>
        <p:nvPicPr>
          <p:cNvPr id="12" name="Picture 2">
            <a:extLst>
              <a:ext uri="{FF2B5EF4-FFF2-40B4-BE49-F238E27FC236}">
                <a16:creationId xmlns:a16="http://schemas.microsoft.com/office/drawing/2014/main" id="{1D72FDD8-8E08-479C-B90B-A0EDADDC3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AD7C124-02C3-4F63-B300-5CE69D652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2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224825" y="-268742"/>
            <a:ext cx="11271738" cy="1325562"/>
          </a:xfrm>
        </p:spPr>
        <p:txBody>
          <a:bodyPr>
            <a:normAutofit/>
          </a:bodyPr>
          <a:lstStyle/>
          <a:p>
            <a:r>
              <a:rPr lang="de-DE" sz="2800" dirty="0" err="1">
                <a:solidFill>
                  <a:schemeClr val="bg1"/>
                </a:solidFill>
                <a:latin typeface="+mn-lt"/>
              </a:rPr>
              <a:t>Topography</a:t>
            </a:r>
            <a:r>
              <a:rPr lang="de-DE" sz="2800" dirty="0">
                <a:solidFill>
                  <a:schemeClr val="bg1"/>
                </a:solidFill>
                <a:latin typeface="+mn-lt"/>
              </a:rPr>
              <a:t> </a:t>
            </a:r>
            <a:r>
              <a:rPr lang="de-DE" sz="2800" dirty="0" err="1">
                <a:solidFill>
                  <a:schemeClr val="bg1"/>
                </a:solidFill>
                <a:latin typeface="+mn-lt"/>
              </a:rPr>
              <a:t>data</a:t>
            </a:r>
            <a:r>
              <a:rPr lang="de-DE" sz="2800" dirty="0">
                <a:solidFill>
                  <a:schemeClr val="bg1"/>
                </a:solidFill>
                <a:latin typeface="+mn-lt"/>
              </a:rPr>
              <a:t> </a:t>
            </a:r>
            <a:r>
              <a:rPr lang="de-DE" sz="2800" dirty="0" err="1">
                <a:solidFill>
                  <a:schemeClr val="bg1"/>
                </a:solidFill>
                <a:latin typeface="+mn-lt"/>
              </a:rPr>
              <a:t>sets</a:t>
            </a:r>
            <a:r>
              <a:rPr lang="de-DE" sz="2800" dirty="0">
                <a:solidFill>
                  <a:schemeClr val="bg1"/>
                </a:solidFill>
                <a:latin typeface="+mn-lt"/>
              </a:rPr>
              <a:t> MLA</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5" name="Gerader Verbinder 4">
            <a:extLst>
              <a:ext uri="{FF2B5EF4-FFF2-40B4-BE49-F238E27FC236}">
                <a16:creationId xmlns:a16="http://schemas.microsoft.com/office/drawing/2014/main" id="{2F2C3BC5-B1C2-4740-98D0-1922165641D1}"/>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sp>
        <p:nvSpPr>
          <p:cNvPr id="21" name="Textfeld 20">
            <a:extLst>
              <a:ext uri="{FF2B5EF4-FFF2-40B4-BE49-F238E27FC236}">
                <a16:creationId xmlns:a16="http://schemas.microsoft.com/office/drawing/2014/main" id="{5E96F495-88DA-49AC-88B2-9C341A72E500}"/>
              </a:ext>
            </a:extLst>
          </p:cNvPr>
          <p:cNvSpPr txBox="1"/>
          <p:nvPr/>
        </p:nvSpPr>
        <p:spPr>
          <a:xfrm>
            <a:off x="7660732" y="2459504"/>
            <a:ext cx="4306443" cy="2677656"/>
          </a:xfrm>
          <a:prstGeom prst="rect">
            <a:avLst/>
          </a:prstGeom>
          <a:noFill/>
        </p:spPr>
        <p:txBody>
          <a:bodyPr wrap="square">
            <a:spAutoFit/>
          </a:bodyPr>
          <a:lstStyle/>
          <a:p>
            <a:pPr algn="just"/>
            <a:r>
              <a:rPr lang="de-DE" sz="2400" dirty="0" err="1">
                <a:solidFill>
                  <a:schemeClr val="bg1"/>
                </a:solidFill>
              </a:rPr>
              <a:t>Topography</a:t>
            </a:r>
            <a:r>
              <a:rPr lang="de-DE" sz="2400" dirty="0">
                <a:solidFill>
                  <a:schemeClr val="bg1"/>
                </a:solidFill>
              </a:rPr>
              <a:t> </a:t>
            </a:r>
          </a:p>
          <a:p>
            <a:pPr algn="just"/>
            <a:r>
              <a:rPr lang="de-DE" sz="2400" dirty="0">
                <a:solidFill>
                  <a:schemeClr val="bg1"/>
                </a:solidFill>
              </a:rPr>
              <a:t>in </a:t>
            </a:r>
            <a:r>
              <a:rPr lang="de-DE" sz="2400" dirty="0" err="1">
                <a:solidFill>
                  <a:schemeClr val="bg1"/>
                </a:solidFill>
              </a:rPr>
              <a:t>spectral</a:t>
            </a:r>
            <a:r>
              <a:rPr lang="de-DE" sz="2400" dirty="0">
                <a:solidFill>
                  <a:schemeClr val="bg1"/>
                </a:solidFill>
              </a:rPr>
              <a:t> </a:t>
            </a:r>
            <a:r>
              <a:rPr lang="de-DE" sz="2400" dirty="0" err="1">
                <a:solidFill>
                  <a:schemeClr val="bg1"/>
                </a:solidFill>
              </a:rPr>
              <a:t>domain</a:t>
            </a:r>
            <a:r>
              <a:rPr lang="de-DE" sz="2400" dirty="0">
                <a:solidFill>
                  <a:schemeClr val="bg1"/>
                </a:solidFill>
              </a:rPr>
              <a:t> </a:t>
            </a:r>
            <a:r>
              <a:rPr lang="de-DE" sz="2400" dirty="0" err="1">
                <a:solidFill>
                  <a:schemeClr val="bg1"/>
                </a:solidFill>
              </a:rPr>
              <a:t>of</a:t>
            </a:r>
            <a:r>
              <a:rPr lang="de-DE" sz="2400" dirty="0">
                <a:solidFill>
                  <a:schemeClr val="bg1"/>
                </a:solidFill>
              </a:rPr>
              <a:t> </a:t>
            </a:r>
            <a:r>
              <a:rPr lang="de-DE" sz="2400" dirty="0" err="1">
                <a:solidFill>
                  <a:schemeClr val="bg1"/>
                </a:solidFill>
              </a:rPr>
              <a:t>degree</a:t>
            </a:r>
            <a:r>
              <a:rPr lang="de-DE" sz="2400" dirty="0">
                <a:solidFill>
                  <a:schemeClr val="bg1"/>
                </a:solidFill>
              </a:rPr>
              <a:t> and </a:t>
            </a:r>
            <a:r>
              <a:rPr lang="de-DE" sz="2400" dirty="0" err="1">
                <a:solidFill>
                  <a:schemeClr val="bg1"/>
                </a:solidFill>
              </a:rPr>
              <a:t>order</a:t>
            </a:r>
            <a:r>
              <a:rPr lang="de-DE" sz="2400" dirty="0">
                <a:solidFill>
                  <a:schemeClr val="bg1"/>
                </a:solidFill>
              </a:rPr>
              <a:t> 150 / 25,49km per sample/</a:t>
            </a:r>
            <a:r>
              <a:rPr lang="de-DE" sz="2400" dirty="0" err="1">
                <a:solidFill>
                  <a:schemeClr val="bg1"/>
                </a:solidFill>
              </a:rPr>
              <a:t>px</a:t>
            </a:r>
            <a:endParaRPr lang="de-DE" sz="2400" dirty="0">
              <a:solidFill>
                <a:schemeClr val="bg1"/>
              </a:solidFill>
            </a:endParaRPr>
          </a:p>
          <a:p>
            <a:pPr algn="just"/>
            <a:r>
              <a:rPr lang="de-DE" sz="2000" dirty="0">
                <a:solidFill>
                  <a:schemeClr val="bg1"/>
                </a:solidFill>
              </a:rPr>
              <a:t>(</a:t>
            </a:r>
            <a:r>
              <a:rPr lang="en-GB" sz="2000" i="1" dirty="0">
                <a:solidFill>
                  <a:schemeClr val="bg1"/>
                </a:solidFill>
                <a:effectLst/>
                <a:ea typeface="Calibri" panose="020F0502020204030204" pitchFamily="34" charset="0"/>
                <a:cs typeface="Times New Roman" panose="02020603050405020304" pitchFamily="18" charset="0"/>
              </a:rPr>
              <a:t>Neumann et al., 2016</a:t>
            </a:r>
            <a:r>
              <a:rPr lang="en-GB" sz="2400" i="1" dirty="0">
                <a:solidFill>
                  <a:schemeClr val="bg1"/>
                </a:solidFill>
                <a:effectLst/>
                <a:ea typeface="Calibri" panose="020F0502020204030204" pitchFamily="34" charset="0"/>
                <a:cs typeface="Times New Roman" panose="02020603050405020304" pitchFamily="18" charset="0"/>
              </a:rPr>
              <a:t>)</a:t>
            </a:r>
          </a:p>
          <a:p>
            <a:pPr algn="just"/>
            <a:endParaRPr lang="en-GB" sz="2400" i="1" dirty="0">
              <a:solidFill>
                <a:schemeClr val="bg1"/>
              </a:solidFill>
              <a:effectLst/>
              <a:ea typeface="Calibri" panose="020F0502020204030204" pitchFamily="34" charset="0"/>
              <a:cs typeface="Times New Roman" panose="02020603050405020304" pitchFamily="18" charset="0"/>
            </a:endParaRPr>
          </a:p>
          <a:p>
            <a:endParaRPr lang="en-GB" sz="2400" dirty="0">
              <a:solidFill>
                <a:schemeClr val="bg1"/>
              </a:solidFill>
            </a:endParaRPr>
          </a:p>
        </p:txBody>
      </p:sp>
      <p:pic>
        <p:nvPicPr>
          <p:cNvPr id="12" name="Picture 2">
            <a:extLst>
              <a:ext uri="{FF2B5EF4-FFF2-40B4-BE49-F238E27FC236}">
                <a16:creationId xmlns:a16="http://schemas.microsoft.com/office/drawing/2014/main" id="{1D72FDD8-8E08-479C-B90B-A0EDADDC3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AD7C124-02C3-4F63-B300-5CE69D652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E8B15EF1-03C8-4433-B25E-3E304068F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25" y="1938063"/>
            <a:ext cx="7009516" cy="3499397"/>
          </a:xfrm>
          <a:prstGeom prst="rect">
            <a:avLst/>
          </a:prstGeom>
        </p:spPr>
      </p:pic>
    </p:spTree>
    <p:extLst>
      <p:ext uri="{BB962C8B-B14F-4D97-AF65-F5344CB8AC3E}">
        <p14:creationId xmlns:p14="http://schemas.microsoft.com/office/powerpoint/2010/main" val="1961022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224825" y="-268742"/>
            <a:ext cx="11271738" cy="1325562"/>
          </a:xfrm>
        </p:spPr>
        <p:txBody>
          <a:bodyPr>
            <a:normAutofit/>
          </a:bodyPr>
          <a:lstStyle/>
          <a:p>
            <a:r>
              <a:rPr lang="de-DE" sz="2800" dirty="0" err="1">
                <a:solidFill>
                  <a:schemeClr val="bg1"/>
                </a:solidFill>
                <a:latin typeface="+mn-lt"/>
              </a:rPr>
              <a:t>Topography</a:t>
            </a:r>
            <a:r>
              <a:rPr lang="de-DE" sz="2800" dirty="0">
                <a:solidFill>
                  <a:schemeClr val="bg1"/>
                </a:solidFill>
                <a:latin typeface="+mn-lt"/>
              </a:rPr>
              <a:t> </a:t>
            </a:r>
            <a:r>
              <a:rPr lang="de-DE" sz="2800" dirty="0" err="1">
                <a:solidFill>
                  <a:schemeClr val="bg1"/>
                </a:solidFill>
                <a:latin typeface="+mn-lt"/>
              </a:rPr>
              <a:t>data</a:t>
            </a:r>
            <a:r>
              <a:rPr lang="de-DE" sz="2800" dirty="0">
                <a:solidFill>
                  <a:schemeClr val="bg1"/>
                </a:solidFill>
                <a:latin typeface="+mn-lt"/>
              </a:rPr>
              <a:t> </a:t>
            </a:r>
            <a:r>
              <a:rPr lang="de-DE" sz="2800" dirty="0" err="1">
                <a:solidFill>
                  <a:schemeClr val="bg1"/>
                </a:solidFill>
                <a:latin typeface="+mn-lt"/>
              </a:rPr>
              <a:t>sets</a:t>
            </a:r>
            <a:r>
              <a:rPr lang="de-DE" sz="2800" dirty="0">
                <a:solidFill>
                  <a:schemeClr val="bg1"/>
                </a:solidFill>
                <a:latin typeface="+mn-lt"/>
              </a:rPr>
              <a:t> MDIS &amp; MLA</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5" name="Gerader Verbinder 4">
            <a:extLst>
              <a:ext uri="{FF2B5EF4-FFF2-40B4-BE49-F238E27FC236}">
                <a16:creationId xmlns:a16="http://schemas.microsoft.com/office/drawing/2014/main" id="{2F2C3BC5-B1C2-4740-98D0-1922165641D1}"/>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12" name="Picture 2">
            <a:extLst>
              <a:ext uri="{FF2B5EF4-FFF2-40B4-BE49-F238E27FC236}">
                <a16:creationId xmlns:a16="http://schemas.microsoft.com/office/drawing/2014/main" id="{1D72FDD8-8E08-479C-B90B-A0EDADDC3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AD7C124-02C3-4F63-B300-5CE69D652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 1">
            <a:extLst>
              <a:ext uri="{FF2B5EF4-FFF2-40B4-BE49-F238E27FC236}">
                <a16:creationId xmlns:a16="http://schemas.microsoft.com/office/drawing/2014/main" id="{BFF8BC67-C63C-4EF3-8820-3B5617BEA633}"/>
              </a:ext>
            </a:extLst>
          </p:cNvPr>
          <p:cNvPicPr>
            <a:picLocks noChangeAspect="1"/>
          </p:cNvPicPr>
          <p:nvPr/>
        </p:nvPicPr>
        <p:blipFill>
          <a:blip r:embed="rId5"/>
          <a:stretch/>
        </p:blipFill>
        <p:spPr bwMode="auto">
          <a:xfrm>
            <a:off x="224825" y="918033"/>
            <a:ext cx="6020546" cy="3581051"/>
          </a:xfrm>
          <a:prstGeom prst="rect">
            <a:avLst/>
          </a:prstGeom>
        </p:spPr>
      </p:pic>
      <p:sp>
        <p:nvSpPr>
          <p:cNvPr id="25" name="Textfeld 24">
            <a:extLst>
              <a:ext uri="{FF2B5EF4-FFF2-40B4-BE49-F238E27FC236}">
                <a16:creationId xmlns:a16="http://schemas.microsoft.com/office/drawing/2014/main" id="{EAF1CE79-1ADA-4290-8937-57435E0707DB}"/>
              </a:ext>
            </a:extLst>
          </p:cNvPr>
          <p:cNvSpPr txBox="1"/>
          <p:nvPr/>
        </p:nvSpPr>
        <p:spPr>
          <a:xfrm>
            <a:off x="6990206" y="1231230"/>
            <a:ext cx="5736648" cy="1477328"/>
          </a:xfrm>
          <a:prstGeom prst="rect">
            <a:avLst/>
          </a:prstGeom>
          <a:noFill/>
        </p:spPr>
        <p:txBody>
          <a:bodyPr wrap="square" rtlCol="0">
            <a:spAutoFit/>
          </a:bodyPr>
          <a:lstStyle/>
          <a:p>
            <a:r>
              <a:rPr lang="de-DE" sz="2400" dirty="0" err="1">
                <a:solidFill>
                  <a:schemeClr val="bg1"/>
                </a:solidFill>
              </a:rPr>
              <a:t>Topography</a:t>
            </a:r>
            <a:endParaRPr lang="de-DE" sz="2400" dirty="0">
              <a:solidFill>
                <a:schemeClr val="bg1"/>
              </a:solidFill>
            </a:endParaRPr>
          </a:p>
          <a:p>
            <a:r>
              <a:rPr lang="de-DE" sz="2400" dirty="0" err="1">
                <a:solidFill>
                  <a:schemeClr val="bg1"/>
                </a:solidFill>
              </a:rPr>
              <a:t>From</a:t>
            </a:r>
            <a:r>
              <a:rPr lang="de-DE" sz="2400" dirty="0">
                <a:solidFill>
                  <a:schemeClr val="bg1"/>
                </a:solidFill>
              </a:rPr>
              <a:t> </a:t>
            </a:r>
            <a:r>
              <a:rPr lang="de-DE" sz="2400" dirty="0" err="1">
                <a:solidFill>
                  <a:schemeClr val="bg1"/>
                </a:solidFill>
              </a:rPr>
              <a:t>stereo</a:t>
            </a:r>
            <a:r>
              <a:rPr lang="de-DE" sz="2400" dirty="0">
                <a:solidFill>
                  <a:schemeClr val="bg1"/>
                </a:solidFill>
              </a:rPr>
              <a:t> Images DTMs, 150m/</a:t>
            </a:r>
            <a:r>
              <a:rPr lang="de-DE" sz="2400" dirty="0" err="1">
                <a:solidFill>
                  <a:schemeClr val="bg1"/>
                </a:solidFill>
              </a:rPr>
              <a:t>px</a:t>
            </a:r>
            <a:endParaRPr lang="de-DE" sz="2400" dirty="0">
              <a:solidFill>
                <a:schemeClr val="bg1"/>
              </a:solidFill>
            </a:endParaRPr>
          </a:p>
          <a:p>
            <a:r>
              <a:rPr lang="de-DE" dirty="0">
                <a:solidFill>
                  <a:schemeClr val="bg1"/>
                </a:solidFill>
              </a:rPr>
              <a:t> </a:t>
            </a:r>
            <a:r>
              <a:rPr lang="en-GB" i="1" dirty="0" err="1">
                <a:solidFill>
                  <a:schemeClr val="bg1"/>
                </a:solidFill>
                <a:effectLst/>
                <a:ea typeface="Calibri" panose="020F0502020204030204" pitchFamily="34" charset="0"/>
                <a:cs typeface="Times New Roman" panose="02020603050405020304" pitchFamily="18" charset="0"/>
              </a:rPr>
              <a:t>Preusker</a:t>
            </a:r>
            <a:r>
              <a:rPr lang="en-GB" i="1" dirty="0">
                <a:solidFill>
                  <a:schemeClr val="bg1"/>
                </a:solidFill>
                <a:effectLst/>
                <a:ea typeface="Calibri" panose="020F0502020204030204" pitchFamily="34" charset="0"/>
                <a:cs typeface="Times New Roman" panose="02020603050405020304" pitchFamily="18" charset="0"/>
              </a:rPr>
              <a:t> et al., 2017</a:t>
            </a:r>
          </a:p>
          <a:p>
            <a:endParaRPr lang="en-GB" sz="2400" dirty="0">
              <a:solidFill>
                <a:schemeClr val="bg1"/>
              </a:solidFill>
            </a:endParaRPr>
          </a:p>
        </p:txBody>
      </p:sp>
      <p:pic>
        <p:nvPicPr>
          <p:cNvPr id="2052" name="Picture 4" descr="Mercury's 15 tiles quadrangle scheme. The selected H5 quadrangle is highlighted in red.">
            <a:extLst>
              <a:ext uri="{FF2B5EF4-FFF2-40B4-BE49-F238E27FC236}">
                <a16:creationId xmlns:a16="http://schemas.microsoft.com/office/drawing/2014/main" id="{99971EFF-2CC4-4108-8C9A-FE3C1998C2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505" y="3429000"/>
            <a:ext cx="5876925"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37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BD399-5578-47C6-A730-8DF0A72E9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07" y="601877"/>
            <a:ext cx="11260347" cy="6333154"/>
          </a:xfrm>
          <a:prstGeom prst="rect">
            <a:avLst/>
          </a:prstGeom>
        </p:spPr>
      </p:pic>
      <p:sp>
        <p:nvSpPr>
          <p:cNvPr id="10" name="Titel 1">
            <a:extLst>
              <a:ext uri="{FF2B5EF4-FFF2-40B4-BE49-F238E27FC236}">
                <a16:creationId xmlns:a16="http://schemas.microsoft.com/office/drawing/2014/main" id="{2CEA62BC-C383-4EF8-A42D-1294E124641D}"/>
              </a:ext>
            </a:extLst>
          </p:cNvPr>
          <p:cNvSpPr txBox="1">
            <a:spLocks/>
          </p:cNvSpPr>
          <p:nvPr/>
        </p:nvSpPr>
        <p:spPr>
          <a:xfrm>
            <a:off x="145462" y="-662781"/>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de-DE" sz="2500" dirty="0">
                <a:solidFill>
                  <a:schemeClr val="bg1"/>
                </a:solidFill>
                <a:latin typeface="+mn-lt"/>
                <a:ea typeface="Malgun Gothic" panose="020B0503020000020004" pitchFamily="34" charset="-127"/>
                <a:cs typeface="Malgun Gothic Semilight" panose="020B0502040204020203" pitchFamily="34" charset="-128"/>
              </a:rPr>
              <a:t>Gravity </a:t>
            </a:r>
            <a:r>
              <a:rPr lang="de-DE" sz="2500" dirty="0" err="1">
                <a:solidFill>
                  <a:schemeClr val="bg1"/>
                </a:solidFill>
                <a:latin typeface="+mn-lt"/>
                <a:ea typeface="Malgun Gothic" panose="020B0503020000020004" pitchFamily="34" charset="-127"/>
                <a:cs typeface="Malgun Gothic Semilight" panose="020B0502040204020203" pitchFamily="34" charset="-128"/>
              </a:rPr>
              <a:t>data</a:t>
            </a:r>
            <a:r>
              <a:rPr lang="de-DE" sz="2500" dirty="0">
                <a:solidFill>
                  <a:schemeClr val="bg1"/>
                </a:solidFill>
                <a:latin typeface="+mn-lt"/>
                <a:ea typeface="Malgun Gothic" panose="020B0503020000020004" pitchFamily="34" charset="-127"/>
                <a:cs typeface="Malgun Gothic Semilight" panose="020B0502040204020203" pitchFamily="34" charset="-128"/>
              </a:rPr>
              <a:t> </a:t>
            </a:r>
            <a:r>
              <a:rPr lang="de-DE" sz="2500" dirty="0" err="1">
                <a:solidFill>
                  <a:schemeClr val="bg1"/>
                </a:solidFill>
                <a:latin typeface="+mn-lt"/>
                <a:ea typeface="Malgun Gothic" panose="020B0503020000020004" pitchFamily="34" charset="-127"/>
                <a:cs typeface="Malgun Gothic Semilight" panose="020B0502040204020203" pitchFamily="34" charset="-128"/>
              </a:rPr>
              <a:t>sets</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sp>
        <p:nvSpPr>
          <p:cNvPr id="19" name="Textfeld 18">
            <a:extLst>
              <a:ext uri="{FF2B5EF4-FFF2-40B4-BE49-F238E27FC236}">
                <a16:creationId xmlns:a16="http://schemas.microsoft.com/office/drawing/2014/main" id="{DACB6633-B893-42AE-A716-A6402DFEA995}"/>
              </a:ext>
            </a:extLst>
          </p:cNvPr>
          <p:cNvSpPr txBox="1"/>
          <p:nvPr/>
        </p:nvSpPr>
        <p:spPr>
          <a:xfrm>
            <a:off x="10016773" y="3461448"/>
            <a:ext cx="1973566" cy="307777"/>
          </a:xfrm>
          <a:prstGeom prst="rect">
            <a:avLst/>
          </a:prstGeom>
          <a:noFill/>
        </p:spPr>
        <p:txBody>
          <a:bodyPr wrap="square" rtlCol="0">
            <a:spAutoFit/>
          </a:bodyPr>
          <a:lstStyle/>
          <a:p>
            <a:r>
              <a:rPr lang="de-DE" sz="1400" i="1" dirty="0" err="1">
                <a:solidFill>
                  <a:schemeClr val="bg1"/>
                </a:solidFill>
                <a:latin typeface="Malgun Gothic" panose="020B0503020000020004" pitchFamily="34" charset="-127"/>
                <a:ea typeface="Malgun Gothic" panose="020B0503020000020004" pitchFamily="34" charset="-127"/>
              </a:rPr>
              <a:t>Konopliv</a:t>
            </a:r>
            <a:r>
              <a:rPr lang="de-DE" sz="1400" i="1" dirty="0">
                <a:solidFill>
                  <a:schemeClr val="bg1"/>
                </a:solidFill>
                <a:latin typeface="Malgun Gothic" panose="020B0503020000020004" pitchFamily="34" charset="-127"/>
                <a:ea typeface="Malgun Gothic" panose="020B0503020000020004" pitchFamily="34" charset="-127"/>
              </a:rPr>
              <a:t> et al., 2020</a:t>
            </a:r>
          </a:p>
        </p:txBody>
      </p:sp>
      <p:cxnSp>
        <p:nvCxnSpPr>
          <p:cNvPr id="21" name="Gerader Verbinder 20">
            <a:extLst>
              <a:ext uri="{FF2B5EF4-FFF2-40B4-BE49-F238E27FC236}">
                <a16:creationId xmlns:a16="http://schemas.microsoft.com/office/drawing/2014/main" id="{E80DC296-2CC2-426F-83D8-9D01BDB1E138}"/>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12" name="Picture 2">
            <a:extLst>
              <a:ext uri="{FF2B5EF4-FFF2-40B4-BE49-F238E27FC236}">
                <a16:creationId xmlns:a16="http://schemas.microsoft.com/office/drawing/2014/main" id="{951A9BFE-790D-42E9-AC24-6B0F07B61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ECF7DFA-3CEF-4004-9072-9DECBF96B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E058A1-BEC3-44B5-B318-ED34D41F9EB9}"/>
              </a:ext>
            </a:extLst>
          </p:cNvPr>
          <p:cNvSpPr txBox="1"/>
          <p:nvPr/>
        </p:nvSpPr>
        <p:spPr>
          <a:xfrm>
            <a:off x="408497" y="3768454"/>
            <a:ext cx="833706" cy="400110"/>
          </a:xfrm>
          <a:prstGeom prst="rect">
            <a:avLst/>
          </a:prstGeom>
          <a:noFill/>
        </p:spPr>
        <p:txBody>
          <a:bodyPr wrap="square" rtlCol="0">
            <a:spAutoFit/>
          </a:bodyPr>
          <a:lstStyle/>
          <a:p>
            <a:r>
              <a:rPr lang="de-DE" sz="2000" dirty="0">
                <a:solidFill>
                  <a:schemeClr val="bg1"/>
                </a:solidFill>
              </a:rPr>
              <a:t>[c]</a:t>
            </a:r>
            <a:endParaRPr lang="en-GB" dirty="0">
              <a:solidFill>
                <a:schemeClr val="bg1"/>
              </a:solidFill>
            </a:endParaRPr>
          </a:p>
        </p:txBody>
      </p:sp>
    </p:spTree>
    <p:extLst>
      <p:ext uri="{BB962C8B-B14F-4D97-AF65-F5344CB8AC3E}">
        <p14:creationId xmlns:p14="http://schemas.microsoft.com/office/powerpoint/2010/main" val="392756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B02657-2078-4868-A30E-AA5522D45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479" y="1492925"/>
            <a:ext cx="9046045" cy="5365075"/>
          </a:xfrm>
          <a:prstGeom prst="rect">
            <a:avLst/>
          </a:prstGeom>
        </p:spPr>
      </p:pic>
      <p:sp>
        <p:nvSpPr>
          <p:cNvPr id="2" name="Titel 1">
            <a:extLst>
              <a:ext uri="{FF2B5EF4-FFF2-40B4-BE49-F238E27FC236}">
                <a16:creationId xmlns:a16="http://schemas.microsoft.com/office/drawing/2014/main" id="{02BA1019-8C75-49DE-BF08-139608F61422}"/>
              </a:ext>
            </a:extLst>
          </p:cNvPr>
          <p:cNvSpPr>
            <a:spLocks noGrp="1"/>
          </p:cNvSpPr>
          <p:nvPr>
            <p:ph type="title"/>
          </p:nvPr>
        </p:nvSpPr>
        <p:spPr>
          <a:xfrm>
            <a:off x="35170" y="-326291"/>
            <a:ext cx="12192000" cy="1325562"/>
          </a:xfrm>
        </p:spPr>
        <p:txBody>
          <a:bodyPr>
            <a:normAutofit/>
          </a:bodyPr>
          <a:lstStyle/>
          <a:p>
            <a:r>
              <a:rPr lang="en-US" sz="2800" dirty="0">
                <a:solidFill>
                  <a:schemeClr val="bg1"/>
                </a:solidFill>
                <a:latin typeface="+mn-lt"/>
                <a:ea typeface="Malgun Gothic Semilight" panose="020B0502040204020203" pitchFamily="34" charset="-128"/>
                <a:cs typeface="Malgun Gothic Semilight" panose="020B0502040204020203" pitchFamily="34" charset="-128"/>
              </a:rPr>
              <a:t>Results: Mercury’s basin inventory</a:t>
            </a:r>
            <a:endParaRPr lang="en-US" sz="2500" dirty="0">
              <a:solidFill>
                <a:schemeClr val="bg1"/>
              </a:solidFill>
              <a:latin typeface="+mn-lt"/>
              <a:ea typeface="Malgun Gothic" panose="020B0503020000020004" pitchFamily="34" charset="-127"/>
              <a:cs typeface="Malgun Gothic Semilight" panose="020B0502040204020203" pitchFamily="34" charset="-128"/>
            </a:endParaRPr>
          </a:p>
        </p:txBody>
      </p:sp>
      <p:cxnSp>
        <p:nvCxnSpPr>
          <p:cNvPr id="5" name="Gerader Verbinder 4">
            <a:extLst>
              <a:ext uri="{FF2B5EF4-FFF2-40B4-BE49-F238E27FC236}">
                <a16:creationId xmlns:a16="http://schemas.microsoft.com/office/drawing/2014/main" id="{C56A189A-4EBD-447E-B1B2-0E6FDF361F04}"/>
              </a:ext>
            </a:extLst>
          </p:cNvPr>
          <p:cNvCxnSpPr/>
          <p:nvPr/>
        </p:nvCxnSpPr>
        <p:spPr>
          <a:xfrm>
            <a:off x="278969" y="662781"/>
            <a:ext cx="11127783" cy="0"/>
          </a:xfrm>
          <a:prstGeom prst="line">
            <a:avLst/>
          </a:prstGeom>
          <a:ln/>
        </p:spPr>
        <p:style>
          <a:lnRef idx="1">
            <a:schemeClr val="dk1"/>
          </a:lnRef>
          <a:fillRef idx="0">
            <a:schemeClr val="dk1"/>
          </a:fillRef>
          <a:effectRef idx="0">
            <a:schemeClr val="dk1"/>
          </a:effectRef>
          <a:fontRef idx="minor">
            <a:schemeClr val="tx1"/>
          </a:fontRef>
        </p:style>
      </p:cxnSp>
      <p:pic>
        <p:nvPicPr>
          <p:cNvPr id="6" name="Picture 2">
            <a:extLst>
              <a:ext uri="{FF2B5EF4-FFF2-40B4-BE49-F238E27FC236}">
                <a16:creationId xmlns:a16="http://schemas.microsoft.com/office/drawing/2014/main" id="{3E93F824-199A-43D2-8D5E-B9E554722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872" y="-19077"/>
            <a:ext cx="691498" cy="578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DEA24CE-AA34-43D3-AF22-92693E44F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202" y="60602"/>
            <a:ext cx="618578" cy="453694"/>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6EA3918-475B-42AF-A2B4-B49CD544A264}"/>
              </a:ext>
            </a:extLst>
          </p:cNvPr>
          <p:cNvSpPr>
            <a:spLocks noGrp="1"/>
          </p:cNvSpPr>
          <p:nvPr>
            <p:ph idx="1"/>
          </p:nvPr>
        </p:nvSpPr>
        <p:spPr>
          <a:xfrm>
            <a:off x="215783" y="811267"/>
            <a:ext cx="11254153" cy="4549517"/>
          </a:xfrm>
        </p:spPr>
        <p:txBody>
          <a:bodyPr>
            <a:normAutofit/>
          </a:bodyPr>
          <a:lstStyle/>
          <a:p>
            <a:r>
              <a:rPr lang="en-US" sz="2000" dirty="0">
                <a:solidFill>
                  <a:schemeClr val="bg1"/>
                </a:solidFill>
                <a:ea typeface="Malgun Gothic" panose="020B0503020000020004" pitchFamily="34" charset="-127"/>
                <a:cs typeface="Times New Roman" panose="02020603050405020304" pitchFamily="18" charset="0"/>
                <a:sym typeface="Wingdings" panose="05000000000000000000" pitchFamily="2" charset="2"/>
              </a:rPr>
              <a:t>Catalogue of basins (&gt;150km) with 298 certain (solid line) and 21 tentative (dashed line)</a:t>
            </a:r>
            <a:endParaRPr lang="en-US" sz="2000" dirty="0">
              <a:solidFill>
                <a:schemeClr val="bg1"/>
              </a:solidFill>
              <a:ea typeface="Malgun Gothic" panose="020B0503020000020004" pitchFamily="34" charset="-127"/>
              <a:cs typeface="Malgun Gothic Semilight" panose="020B0502040204020203" pitchFamily="34" charset="-128"/>
              <a:sym typeface="Wingdings" panose="05000000000000000000" pitchFamily="2" charset="2"/>
            </a:endParaRPr>
          </a:p>
          <a:p>
            <a:pPr algn="just"/>
            <a:r>
              <a:rPr lang="en-US" sz="2000" dirty="0">
                <a:solidFill>
                  <a:schemeClr val="bg1"/>
                </a:solidFill>
                <a:effectLst/>
                <a:ea typeface="SimSun" panose="02010600030101010101" pitchFamily="2" charset="-122"/>
              </a:rPr>
              <a:t>Certainty, morphological class, </a:t>
            </a:r>
            <a:r>
              <a:rPr lang="en-US" sz="2000" dirty="0">
                <a:solidFill>
                  <a:schemeClr val="bg1"/>
                </a:solidFill>
                <a:ea typeface="SimSun" panose="02010600030101010101" pitchFamily="2" charset="-122"/>
              </a:rPr>
              <a:t>p</a:t>
            </a:r>
            <a:r>
              <a:rPr lang="en-US" sz="2000" dirty="0">
                <a:solidFill>
                  <a:schemeClr val="bg1"/>
                </a:solidFill>
                <a:effectLst/>
                <a:ea typeface="SimSun" panose="02010600030101010101" pitchFamily="2" charset="-122"/>
              </a:rPr>
              <a:t>osition, diameter, rim preservation, terraces, depth measurements, filling, Gravity disturbance (</a:t>
            </a:r>
            <a:r>
              <a:rPr lang="en-US" sz="2000" dirty="0" err="1">
                <a:solidFill>
                  <a:schemeClr val="bg1"/>
                </a:solidFill>
                <a:effectLst/>
                <a:ea typeface="SimSun" panose="02010600030101010101" pitchFamily="2" charset="-122"/>
              </a:rPr>
              <a:t>centre</a:t>
            </a:r>
            <a:r>
              <a:rPr lang="en-US" sz="2000" dirty="0">
                <a:solidFill>
                  <a:schemeClr val="bg1"/>
                </a:solidFill>
                <a:effectLst/>
                <a:ea typeface="SimSun" panose="02010600030101010101" pitchFamily="2" charset="-122"/>
              </a:rPr>
              <a:t> &amp; rim), Bouguer anomaly (</a:t>
            </a:r>
            <a:r>
              <a:rPr lang="en-US" sz="2000" dirty="0" err="1">
                <a:solidFill>
                  <a:schemeClr val="bg1"/>
                </a:solidFill>
                <a:effectLst/>
                <a:ea typeface="SimSun" panose="02010600030101010101" pitchFamily="2" charset="-122"/>
              </a:rPr>
              <a:t>centre</a:t>
            </a:r>
            <a:r>
              <a:rPr lang="en-US" sz="2000" dirty="0">
                <a:solidFill>
                  <a:schemeClr val="bg1"/>
                </a:solidFill>
                <a:effectLst/>
                <a:ea typeface="SimSun" panose="02010600030101010101" pitchFamily="2" charset="-122"/>
              </a:rPr>
              <a:t> &amp; rim) </a:t>
            </a:r>
          </a:p>
          <a:p>
            <a:pPr algn="just"/>
            <a:endParaRPr lang="de-DE" sz="2000"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sym typeface="Wingdings" panose="05000000000000000000" pitchFamily="2" charset="2"/>
            </a:endParaRPr>
          </a:p>
          <a:p>
            <a:pPr algn="just"/>
            <a:endParaRPr lang="en-US" dirty="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endParaRPr>
          </a:p>
        </p:txBody>
      </p:sp>
    </p:spTree>
    <p:extLst>
      <p:ext uri="{BB962C8B-B14F-4D97-AF65-F5344CB8AC3E}">
        <p14:creationId xmlns:p14="http://schemas.microsoft.com/office/powerpoint/2010/main" val="3095278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3258</Words>
  <Application>Microsoft Office PowerPoint</Application>
  <PresentationFormat>Breitbild</PresentationFormat>
  <Paragraphs>260</Paragraphs>
  <Slides>24</Slides>
  <Notes>24</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1</vt:i4>
      </vt:variant>
      <vt:variant>
        <vt:lpstr>Folientitel</vt:lpstr>
      </vt:variant>
      <vt:variant>
        <vt:i4>24</vt:i4>
      </vt:variant>
    </vt:vector>
  </HeadingPairs>
  <TitlesOfParts>
    <vt:vector size="36" baseType="lpstr">
      <vt:lpstr>Malgun Gothic</vt:lpstr>
      <vt:lpstr>Malgun Gothic Semilight</vt:lpstr>
      <vt:lpstr>Arial</vt:lpstr>
      <vt:lpstr>Calibri</vt:lpstr>
      <vt:lpstr>Calibri Light</vt:lpstr>
      <vt:lpstr>CMR10</vt:lpstr>
      <vt:lpstr>Minion Pro</vt:lpstr>
      <vt:lpstr>Open Sans</vt:lpstr>
      <vt:lpstr>Times New Roman</vt:lpstr>
      <vt:lpstr>Wingdings</vt:lpstr>
      <vt:lpstr>Office Theme</vt:lpstr>
      <vt:lpstr>Acrobat Document</vt:lpstr>
      <vt:lpstr>Gravitational and topographic observations of basins on Mercury: implications on impact formation and crustal structure</vt:lpstr>
      <vt:lpstr>Preliminary work</vt:lpstr>
      <vt:lpstr>Introduction</vt:lpstr>
      <vt:lpstr>MESSENGER data (2004-2015)  </vt:lpstr>
      <vt:lpstr>Optical image data MDIS </vt:lpstr>
      <vt:lpstr>Topography data sets MLA</vt:lpstr>
      <vt:lpstr>Topography data sets MDIS &amp; MLA</vt:lpstr>
      <vt:lpstr>PowerPoint-Präsentation</vt:lpstr>
      <vt:lpstr>Results: Mercury’s basin inventory</vt:lpstr>
      <vt:lpstr>Results: Mercury’s basin inventory</vt:lpstr>
      <vt:lpstr>Results : Classification of impact basins by topography </vt:lpstr>
      <vt:lpstr>Results :  Modified basins</vt:lpstr>
      <vt:lpstr>Results : Morphology of basins</vt:lpstr>
      <vt:lpstr>Results :  Morphometry of basins</vt:lpstr>
      <vt:lpstr>PowerPoint-Präsentation</vt:lpstr>
      <vt:lpstr>PowerPoint-Präsentation</vt:lpstr>
      <vt:lpstr>PowerPoint-Präsentation</vt:lpstr>
      <vt:lpstr>  Results : Bouguer anomaly of basins</vt:lpstr>
      <vt:lpstr>  Results : Bouguer anomaly of basins</vt:lpstr>
      <vt:lpstr>Implications on crustal structure: Lateral variations in density?</vt:lpstr>
      <vt:lpstr>Implication on crustal structure</vt:lpstr>
      <vt:lpstr>Comparison with the Moon</vt:lpstr>
      <vt:lpstr>Conclusion</vt:lpstr>
      <vt:lpstr>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Mercury‘s gravity and topography  data</dc:title>
  <dc:creator>claudia szczech</dc:creator>
  <cp:lastModifiedBy>claudia szczech</cp:lastModifiedBy>
  <cp:revision>272</cp:revision>
  <dcterms:created xsi:type="dcterms:W3CDTF">2021-10-25T06:05:40Z</dcterms:created>
  <dcterms:modified xsi:type="dcterms:W3CDTF">2023-04-24T16:09:25Z</dcterms:modified>
</cp:coreProperties>
</file>