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9" r:id="rId4"/>
    <p:sldId id="258" r:id="rId5"/>
    <p:sldId id="261" r:id="rId6"/>
    <p:sldId id="262" r:id="rId7"/>
    <p:sldId id="263" r:id="rId8"/>
    <p:sldId id="264" r:id="rId9"/>
    <p:sldId id="266"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50" d="100"/>
          <a:sy n="50" d="100"/>
        </p:scale>
        <p:origin x="141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2781FB-6D78-4330-A9A3-E6205B64A806}" type="datetimeFigureOut">
              <a:rPr lang="en-DE" smtClean="0"/>
              <a:t>24/04/2023</a:t>
            </a:fld>
            <a:endParaRPr lang="en-DE"/>
          </a:p>
        </p:txBody>
      </p:sp>
      <p:sp>
        <p:nvSpPr>
          <p:cNvPr id="5" name="Footer Placeholder 4"/>
          <p:cNvSpPr>
            <a:spLocks noGrp="1"/>
          </p:cNvSpPr>
          <p:nvPr>
            <p:ph type="ftr" sz="quarter" idx="11"/>
          </p:nvPr>
        </p:nvSpPr>
        <p:spPr/>
        <p:txBody>
          <a:bodyPr/>
          <a:lstStyle/>
          <a:p>
            <a:endParaRPr lang="en-D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215695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2781FB-6D78-4330-A9A3-E6205B64A806}" type="datetimeFigureOut">
              <a:rPr lang="en-DE" smtClean="0"/>
              <a:t>24/04/2023</a:t>
            </a:fld>
            <a:endParaRPr lang="en-DE"/>
          </a:p>
        </p:txBody>
      </p:sp>
      <p:sp>
        <p:nvSpPr>
          <p:cNvPr id="5" name="Footer Placeholder 4"/>
          <p:cNvSpPr>
            <a:spLocks noGrp="1"/>
          </p:cNvSpPr>
          <p:nvPr>
            <p:ph type="ftr" sz="quarter" idx="11"/>
          </p:nvPr>
        </p:nvSpPr>
        <p:spPr/>
        <p:txBody>
          <a:bodyPr/>
          <a:lstStyle/>
          <a:p>
            <a:endParaRPr lang="en-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38948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2781FB-6D78-4330-A9A3-E6205B64A806}" type="datetimeFigureOut">
              <a:rPr lang="en-DE" smtClean="0"/>
              <a:t>24/04/2023</a:t>
            </a:fld>
            <a:endParaRPr lang="en-DE"/>
          </a:p>
        </p:txBody>
      </p:sp>
      <p:sp>
        <p:nvSpPr>
          <p:cNvPr id="5" name="Footer Placeholder 4"/>
          <p:cNvSpPr>
            <a:spLocks noGrp="1"/>
          </p:cNvSpPr>
          <p:nvPr>
            <p:ph type="ftr" sz="quarter" idx="11"/>
          </p:nvPr>
        </p:nvSpPr>
        <p:spPr/>
        <p:txBody>
          <a:bodyPr/>
          <a:lstStyle/>
          <a:p>
            <a:endParaRPr lang="en-D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E48157-923A-422F-A3B4-C59C31E049DA}" type="slidenum">
              <a:rPr lang="en-DE" smtClean="0"/>
              <a:t>‹#›</a:t>
            </a:fld>
            <a:endParaRPr lang="en-D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1396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02781FB-6D78-4330-A9A3-E6205B64A806}" type="datetimeFigureOut">
              <a:rPr lang="en-DE" smtClean="0"/>
              <a:t>24/04/2023</a:t>
            </a:fld>
            <a:endParaRPr lang="en-DE"/>
          </a:p>
        </p:txBody>
      </p:sp>
      <p:sp>
        <p:nvSpPr>
          <p:cNvPr id="6" name="Footer Placeholder 5"/>
          <p:cNvSpPr>
            <a:spLocks noGrp="1"/>
          </p:cNvSpPr>
          <p:nvPr>
            <p:ph type="ftr" sz="quarter" idx="11"/>
          </p:nvPr>
        </p:nvSpPr>
        <p:spPr/>
        <p:txBody>
          <a:bodyPr/>
          <a:lstStyle/>
          <a:p>
            <a:endParaRPr lang="en-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3743736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02781FB-6D78-4330-A9A3-E6205B64A806}" type="datetimeFigureOut">
              <a:rPr lang="en-DE" smtClean="0"/>
              <a:t>24/04/2023</a:t>
            </a:fld>
            <a:endParaRPr lang="en-DE"/>
          </a:p>
        </p:txBody>
      </p:sp>
      <p:sp>
        <p:nvSpPr>
          <p:cNvPr id="6" name="Footer Placeholder 5"/>
          <p:cNvSpPr>
            <a:spLocks noGrp="1"/>
          </p:cNvSpPr>
          <p:nvPr>
            <p:ph type="ftr" sz="quarter" idx="11"/>
          </p:nvPr>
        </p:nvSpPr>
        <p:spPr/>
        <p:txBody>
          <a:bodyPr/>
          <a:lstStyle/>
          <a:p>
            <a:endParaRPr lang="en-D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E48157-923A-422F-A3B4-C59C31E049DA}" type="slidenum">
              <a:rPr lang="en-DE" smtClean="0"/>
              <a:t>‹#›</a:t>
            </a:fld>
            <a:endParaRPr lang="en-D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2037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02781FB-6D78-4330-A9A3-E6205B64A806}" type="datetimeFigureOut">
              <a:rPr lang="en-DE" smtClean="0"/>
              <a:t>24/04/2023</a:t>
            </a:fld>
            <a:endParaRPr lang="en-DE"/>
          </a:p>
        </p:txBody>
      </p:sp>
      <p:sp>
        <p:nvSpPr>
          <p:cNvPr id="6" name="Footer Placeholder 5"/>
          <p:cNvSpPr>
            <a:spLocks noGrp="1"/>
          </p:cNvSpPr>
          <p:nvPr>
            <p:ph type="ftr" sz="quarter" idx="11"/>
          </p:nvPr>
        </p:nvSpPr>
        <p:spPr/>
        <p:txBody>
          <a:bodyPr/>
          <a:lstStyle/>
          <a:p>
            <a:endParaRPr lang="en-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3373680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781FB-6D78-4330-A9A3-E6205B64A806}" type="datetimeFigureOut">
              <a:rPr lang="en-DE" smtClean="0"/>
              <a:t>24/04/2023</a:t>
            </a:fld>
            <a:endParaRPr lang="en-DE"/>
          </a:p>
        </p:txBody>
      </p:sp>
      <p:sp>
        <p:nvSpPr>
          <p:cNvPr id="5" name="Footer Placeholder 4"/>
          <p:cNvSpPr>
            <a:spLocks noGrp="1"/>
          </p:cNvSpPr>
          <p:nvPr>
            <p:ph type="ftr" sz="quarter" idx="11"/>
          </p:nvPr>
        </p:nvSpPr>
        <p:spPr/>
        <p:txBody>
          <a:bodyPr/>
          <a:lstStyle/>
          <a:p>
            <a:endParaRPr lang="en-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3696100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781FB-6D78-4330-A9A3-E6205B64A806}" type="datetimeFigureOut">
              <a:rPr lang="en-DE" smtClean="0"/>
              <a:t>24/04/2023</a:t>
            </a:fld>
            <a:endParaRPr lang="en-DE"/>
          </a:p>
        </p:txBody>
      </p:sp>
      <p:sp>
        <p:nvSpPr>
          <p:cNvPr id="5" name="Footer Placeholder 4"/>
          <p:cNvSpPr>
            <a:spLocks noGrp="1"/>
          </p:cNvSpPr>
          <p:nvPr>
            <p:ph type="ftr" sz="quarter" idx="11"/>
          </p:nvPr>
        </p:nvSpPr>
        <p:spPr/>
        <p:txBody>
          <a:bodyPr/>
          <a:lstStyle/>
          <a:p>
            <a:endParaRPr lang="en-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19715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781FB-6D78-4330-A9A3-E6205B64A806}" type="datetimeFigureOut">
              <a:rPr lang="en-DE" smtClean="0"/>
              <a:t>24/04/2023</a:t>
            </a:fld>
            <a:endParaRPr lang="en-DE"/>
          </a:p>
        </p:txBody>
      </p:sp>
      <p:sp>
        <p:nvSpPr>
          <p:cNvPr id="5" name="Footer Placeholder 4"/>
          <p:cNvSpPr>
            <a:spLocks noGrp="1"/>
          </p:cNvSpPr>
          <p:nvPr>
            <p:ph type="ftr" sz="quarter" idx="11"/>
          </p:nvPr>
        </p:nvSpPr>
        <p:spPr/>
        <p:txBody>
          <a:bodyPr/>
          <a:lstStyle/>
          <a:p>
            <a:endParaRPr lang="en-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246345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2781FB-6D78-4330-A9A3-E6205B64A806}" type="datetimeFigureOut">
              <a:rPr lang="en-DE" smtClean="0"/>
              <a:t>24/04/2023</a:t>
            </a:fld>
            <a:endParaRPr lang="en-DE"/>
          </a:p>
        </p:txBody>
      </p:sp>
      <p:sp>
        <p:nvSpPr>
          <p:cNvPr id="5" name="Footer Placeholder 4"/>
          <p:cNvSpPr>
            <a:spLocks noGrp="1"/>
          </p:cNvSpPr>
          <p:nvPr>
            <p:ph type="ftr" sz="quarter" idx="11"/>
          </p:nvPr>
        </p:nvSpPr>
        <p:spPr/>
        <p:txBody>
          <a:bodyPr/>
          <a:lstStyle/>
          <a:p>
            <a:endParaRPr lang="en-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104024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2781FB-6D78-4330-A9A3-E6205B64A806}" type="datetimeFigureOut">
              <a:rPr lang="en-DE" smtClean="0"/>
              <a:t>24/04/2023</a:t>
            </a:fld>
            <a:endParaRPr lang="en-DE"/>
          </a:p>
        </p:txBody>
      </p:sp>
      <p:sp>
        <p:nvSpPr>
          <p:cNvPr id="6" name="Footer Placeholder 5"/>
          <p:cNvSpPr>
            <a:spLocks noGrp="1"/>
          </p:cNvSpPr>
          <p:nvPr>
            <p:ph type="ftr" sz="quarter" idx="11"/>
          </p:nvPr>
        </p:nvSpPr>
        <p:spPr/>
        <p:txBody>
          <a:bodyPr/>
          <a:lstStyle/>
          <a:p>
            <a:endParaRPr lang="en-D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302863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2781FB-6D78-4330-A9A3-E6205B64A806}" type="datetimeFigureOut">
              <a:rPr lang="en-DE" smtClean="0"/>
              <a:t>24/04/2023</a:t>
            </a:fld>
            <a:endParaRPr lang="en-DE"/>
          </a:p>
        </p:txBody>
      </p:sp>
      <p:sp>
        <p:nvSpPr>
          <p:cNvPr id="8" name="Footer Placeholder 7"/>
          <p:cNvSpPr>
            <a:spLocks noGrp="1"/>
          </p:cNvSpPr>
          <p:nvPr>
            <p:ph type="ftr" sz="quarter" idx="11"/>
          </p:nvPr>
        </p:nvSpPr>
        <p:spPr/>
        <p:txBody>
          <a:bodyPr/>
          <a:lstStyle/>
          <a:p>
            <a:endParaRPr lang="en-D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165941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2781FB-6D78-4330-A9A3-E6205B64A806}" type="datetimeFigureOut">
              <a:rPr lang="en-DE" smtClean="0"/>
              <a:t>24/04/2023</a:t>
            </a:fld>
            <a:endParaRPr lang="en-DE"/>
          </a:p>
        </p:txBody>
      </p:sp>
      <p:sp>
        <p:nvSpPr>
          <p:cNvPr id="4" name="Footer Placeholder 3"/>
          <p:cNvSpPr>
            <a:spLocks noGrp="1"/>
          </p:cNvSpPr>
          <p:nvPr>
            <p:ph type="ftr" sz="quarter" idx="11"/>
          </p:nvPr>
        </p:nvSpPr>
        <p:spPr/>
        <p:txBody>
          <a:bodyPr/>
          <a:lstStyle/>
          <a:p>
            <a:endParaRPr lang="en-D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145268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781FB-6D78-4330-A9A3-E6205B64A806}" type="datetimeFigureOut">
              <a:rPr lang="en-DE" smtClean="0"/>
              <a:t>24/04/2023</a:t>
            </a:fld>
            <a:endParaRPr lang="en-DE"/>
          </a:p>
        </p:txBody>
      </p:sp>
      <p:sp>
        <p:nvSpPr>
          <p:cNvPr id="3" name="Footer Placeholder 2"/>
          <p:cNvSpPr>
            <a:spLocks noGrp="1"/>
          </p:cNvSpPr>
          <p:nvPr>
            <p:ph type="ftr" sz="quarter" idx="11"/>
          </p:nvPr>
        </p:nvSpPr>
        <p:spPr/>
        <p:txBody>
          <a:bodyPr/>
          <a:lstStyle/>
          <a:p>
            <a:endParaRPr lang="en-D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206698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2781FB-6D78-4330-A9A3-E6205B64A806}" type="datetimeFigureOut">
              <a:rPr lang="en-DE" smtClean="0"/>
              <a:t>24/04/2023</a:t>
            </a:fld>
            <a:endParaRPr lang="en-DE"/>
          </a:p>
        </p:txBody>
      </p:sp>
      <p:sp>
        <p:nvSpPr>
          <p:cNvPr id="6" name="Footer Placeholder 5"/>
          <p:cNvSpPr>
            <a:spLocks noGrp="1"/>
          </p:cNvSpPr>
          <p:nvPr>
            <p:ph type="ftr" sz="quarter" idx="11"/>
          </p:nvPr>
        </p:nvSpPr>
        <p:spPr/>
        <p:txBody>
          <a:bodyPr/>
          <a:lstStyle/>
          <a:p>
            <a:endParaRPr lang="en-D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256650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2781FB-6D78-4330-A9A3-E6205B64A806}" type="datetimeFigureOut">
              <a:rPr lang="en-DE" smtClean="0"/>
              <a:t>24/04/2023</a:t>
            </a:fld>
            <a:endParaRPr lang="en-DE"/>
          </a:p>
        </p:txBody>
      </p:sp>
      <p:sp>
        <p:nvSpPr>
          <p:cNvPr id="6" name="Footer Placeholder 5"/>
          <p:cNvSpPr>
            <a:spLocks noGrp="1"/>
          </p:cNvSpPr>
          <p:nvPr>
            <p:ph type="ftr" sz="quarter" idx="11"/>
          </p:nvPr>
        </p:nvSpPr>
        <p:spPr/>
        <p:txBody>
          <a:bodyPr/>
          <a:lstStyle/>
          <a:p>
            <a:endParaRPr lang="en-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E48157-923A-422F-A3B4-C59C31E049DA}" type="slidenum">
              <a:rPr lang="en-DE" smtClean="0"/>
              <a:t>‹#›</a:t>
            </a:fld>
            <a:endParaRPr lang="en-DE"/>
          </a:p>
        </p:txBody>
      </p:sp>
    </p:spTree>
    <p:extLst>
      <p:ext uri="{BB962C8B-B14F-4D97-AF65-F5344CB8AC3E}">
        <p14:creationId xmlns:p14="http://schemas.microsoft.com/office/powerpoint/2010/main" val="178735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2781FB-6D78-4330-A9A3-E6205B64A806}" type="datetimeFigureOut">
              <a:rPr lang="en-DE" smtClean="0"/>
              <a:t>24/04/2023</a:t>
            </a:fld>
            <a:endParaRPr lang="en-D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D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7E48157-923A-422F-A3B4-C59C31E049DA}" type="slidenum">
              <a:rPr lang="en-DE" smtClean="0"/>
              <a:t>‹#›</a:t>
            </a:fld>
            <a:endParaRPr lang="en-DE"/>
          </a:p>
        </p:txBody>
      </p:sp>
    </p:spTree>
    <p:extLst>
      <p:ext uri="{BB962C8B-B14F-4D97-AF65-F5344CB8AC3E}">
        <p14:creationId xmlns:p14="http://schemas.microsoft.com/office/powerpoint/2010/main" val="34329899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02/2017WR02159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77FA-3635-464A-8345-BBCA6139AA0B}"/>
              </a:ext>
            </a:extLst>
          </p:cNvPr>
          <p:cNvSpPr>
            <a:spLocks noGrp="1"/>
          </p:cNvSpPr>
          <p:nvPr>
            <p:ph type="ctrTitle"/>
          </p:nvPr>
        </p:nvSpPr>
        <p:spPr>
          <a:xfrm>
            <a:off x="1459992" y="756603"/>
            <a:ext cx="9144000" cy="2387600"/>
          </a:xfrm>
        </p:spPr>
        <p:txBody>
          <a:bodyPr>
            <a:normAutofit/>
          </a:bodyPr>
          <a:lstStyle/>
          <a:p>
            <a:r>
              <a:rPr lang="en-GB" sz="2800" b="1" dirty="0">
                <a:ea typeface="Calibri" panose="020F0502020204030204" pitchFamily="34" charset="0"/>
                <a:cs typeface="Times New Roman" panose="02020603050405020304" pitchFamily="18" charset="0"/>
              </a:rPr>
              <a:t>Inputs of reactive nitrogen from wet deposition and fertilization in a tropical montane catchment characterised by smallholder farming</a:t>
            </a:r>
            <a:br>
              <a:rPr lang="en-DE" sz="2800" b="1" dirty="0"/>
            </a:br>
            <a:endParaRPr lang="en-DE" sz="2800" dirty="0"/>
          </a:p>
        </p:txBody>
      </p:sp>
      <p:sp>
        <p:nvSpPr>
          <p:cNvPr id="3" name="Subtitle 2">
            <a:extLst>
              <a:ext uri="{FF2B5EF4-FFF2-40B4-BE49-F238E27FC236}">
                <a16:creationId xmlns:a16="http://schemas.microsoft.com/office/drawing/2014/main" id="{AF86BCB0-0DC1-44AC-B466-322A6BCA1F0A}"/>
              </a:ext>
            </a:extLst>
          </p:cNvPr>
          <p:cNvSpPr>
            <a:spLocks noGrp="1"/>
          </p:cNvSpPr>
          <p:nvPr>
            <p:ph type="subTitle" idx="1"/>
          </p:nvPr>
        </p:nvSpPr>
        <p:spPr>
          <a:xfrm>
            <a:off x="1459992" y="3281998"/>
            <a:ext cx="9144000" cy="1655762"/>
          </a:xfrm>
        </p:spPr>
        <p:txBody>
          <a:bodyPr>
            <a:normAutofit/>
          </a:bodyPr>
          <a:lstStyle/>
          <a:p>
            <a:pPr lvl="1"/>
            <a:r>
              <a:rPr lang="en-GB" b="1">
                <a:solidFill>
                  <a:schemeClr val="tx1"/>
                </a:solidFill>
              </a:rPr>
              <a:t>Authors:</a:t>
            </a:r>
            <a:endParaRPr lang="en-GB" b="1" dirty="0">
              <a:solidFill>
                <a:schemeClr val="tx1"/>
              </a:solidFill>
            </a:endParaRPr>
          </a:p>
          <a:p>
            <a:pPr lvl="1"/>
            <a:r>
              <a:rPr lang="en-GB" b="1" dirty="0">
                <a:solidFill>
                  <a:schemeClr val="tx1"/>
                </a:solidFill>
              </a:rPr>
              <a:t>Miriam Kasebele</a:t>
            </a:r>
          </a:p>
          <a:p>
            <a:pPr lvl="1"/>
            <a:r>
              <a:rPr lang="en-GB" b="1" dirty="0">
                <a:solidFill>
                  <a:schemeClr val="tx1"/>
                </a:solidFill>
              </a:rPr>
              <a:t>Suzanne Jacobs</a:t>
            </a:r>
          </a:p>
          <a:p>
            <a:pPr lvl="1"/>
            <a:r>
              <a:rPr lang="en-GB" b="1" dirty="0">
                <a:solidFill>
                  <a:schemeClr val="tx1"/>
                </a:solidFill>
              </a:rPr>
              <a:t>Lutz Breuer</a:t>
            </a:r>
            <a:endParaRPr lang="en-DE" b="1" dirty="0">
              <a:solidFill>
                <a:schemeClr val="tx1"/>
              </a:solidFill>
            </a:endParaRPr>
          </a:p>
        </p:txBody>
      </p:sp>
      <p:pic>
        <p:nvPicPr>
          <p:cNvPr id="4" name="Picture 3">
            <a:extLst>
              <a:ext uri="{FF2B5EF4-FFF2-40B4-BE49-F238E27FC236}">
                <a16:creationId xmlns:a16="http://schemas.microsoft.com/office/drawing/2014/main" id="{8B189D5C-E6AA-4803-B99E-441C6CBA63BA}"/>
              </a:ext>
            </a:extLst>
          </p:cNvPr>
          <p:cNvPicPr>
            <a:picLocks noChangeAspect="1"/>
          </p:cNvPicPr>
          <p:nvPr/>
        </p:nvPicPr>
        <p:blipFill>
          <a:blip r:embed="rId2"/>
          <a:stretch>
            <a:fillRect/>
          </a:stretch>
        </p:blipFill>
        <p:spPr>
          <a:xfrm>
            <a:off x="1459992" y="427063"/>
            <a:ext cx="1525946" cy="659079"/>
          </a:xfrm>
          <a:prstGeom prst="rect">
            <a:avLst/>
          </a:prstGeom>
        </p:spPr>
      </p:pic>
      <p:pic>
        <p:nvPicPr>
          <p:cNvPr id="5" name="Picture 4" descr="The 2014/2015 DAAD scholarships for Developing Countries Students to Study in Germany">
            <a:extLst>
              <a:ext uri="{FF2B5EF4-FFF2-40B4-BE49-F238E27FC236}">
                <a16:creationId xmlns:a16="http://schemas.microsoft.com/office/drawing/2014/main" id="{4F7D505D-15A6-4CAE-B6F6-FA4AE4D6A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543" y="409572"/>
            <a:ext cx="1379244" cy="62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D712C19-A61A-4A07-B779-FDB521DCE75F}"/>
              </a:ext>
            </a:extLst>
          </p:cNvPr>
          <p:cNvPicPr>
            <a:picLocks noChangeAspect="1"/>
          </p:cNvPicPr>
          <p:nvPr/>
        </p:nvPicPr>
        <p:blipFill>
          <a:blip r:embed="rId4"/>
          <a:stretch>
            <a:fillRect/>
          </a:stretch>
        </p:blipFill>
        <p:spPr>
          <a:xfrm>
            <a:off x="7003787" y="344845"/>
            <a:ext cx="4578613" cy="839474"/>
          </a:xfrm>
          <a:prstGeom prst="rect">
            <a:avLst/>
          </a:prstGeom>
        </p:spPr>
      </p:pic>
      <p:pic>
        <p:nvPicPr>
          <p:cNvPr id="7" name="Picture 6">
            <a:extLst>
              <a:ext uri="{FF2B5EF4-FFF2-40B4-BE49-F238E27FC236}">
                <a16:creationId xmlns:a16="http://schemas.microsoft.com/office/drawing/2014/main" id="{F9D31834-7242-41CB-9153-6D501B950FF0}"/>
              </a:ext>
            </a:extLst>
          </p:cNvPr>
          <p:cNvPicPr>
            <a:picLocks noChangeAspect="1"/>
          </p:cNvPicPr>
          <p:nvPr/>
        </p:nvPicPr>
        <p:blipFill>
          <a:blip r:embed="rId5"/>
          <a:stretch>
            <a:fillRect/>
          </a:stretch>
        </p:blipFill>
        <p:spPr>
          <a:xfrm>
            <a:off x="4875620" y="432027"/>
            <a:ext cx="656738" cy="620586"/>
          </a:xfrm>
          <a:prstGeom prst="rect">
            <a:avLst/>
          </a:prstGeom>
        </p:spPr>
      </p:pic>
      <p:pic>
        <p:nvPicPr>
          <p:cNvPr id="8" name="Picture 7">
            <a:extLst>
              <a:ext uri="{FF2B5EF4-FFF2-40B4-BE49-F238E27FC236}">
                <a16:creationId xmlns:a16="http://schemas.microsoft.com/office/drawing/2014/main" id="{537673D7-5BAD-4829-8D27-10A077CBD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7519" y="444464"/>
            <a:ext cx="1764614" cy="641678"/>
          </a:xfrm>
          <a:prstGeom prst="rect">
            <a:avLst/>
          </a:prstGeom>
        </p:spPr>
      </p:pic>
    </p:spTree>
    <p:extLst>
      <p:ext uri="{BB962C8B-B14F-4D97-AF65-F5344CB8AC3E}">
        <p14:creationId xmlns:p14="http://schemas.microsoft.com/office/powerpoint/2010/main" val="1238521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70CC-9BE7-440B-B4C8-96243E401F4A}"/>
              </a:ext>
            </a:extLst>
          </p:cNvPr>
          <p:cNvSpPr>
            <a:spLocks noGrp="1"/>
          </p:cNvSpPr>
          <p:nvPr>
            <p:ph type="title"/>
          </p:nvPr>
        </p:nvSpPr>
        <p:spPr/>
        <p:txBody>
          <a:bodyPr/>
          <a:lstStyle/>
          <a:p>
            <a:r>
              <a:rPr lang="en-US" b="1" dirty="0">
                <a:latin typeface="Calibri" panose="020F0502020204030204" pitchFamily="34" charset="0"/>
                <a:cs typeface="Times New Roman" panose="02020603050405020304" pitchFamily="18" charset="0"/>
              </a:rPr>
              <a:t>References</a:t>
            </a:r>
            <a:br>
              <a:rPr lang="en-US" b="1" dirty="0">
                <a:latin typeface="Calibri" panose="020F0502020204030204" pitchFamily="34" charset="0"/>
                <a:cs typeface="Times New Roman" panose="02020603050405020304" pitchFamily="18" charset="0"/>
              </a:rPr>
            </a:br>
            <a:endParaRPr lang="en-DE" dirty="0"/>
          </a:p>
        </p:txBody>
      </p:sp>
      <p:sp>
        <p:nvSpPr>
          <p:cNvPr id="4" name="Content Placeholder 3">
            <a:extLst>
              <a:ext uri="{FF2B5EF4-FFF2-40B4-BE49-F238E27FC236}">
                <a16:creationId xmlns:a16="http://schemas.microsoft.com/office/drawing/2014/main" id="{8136DD3A-E5C1-4601-8C83-CC1B971D5212}"/>
              </a:ext>
            </a:extLst>
          </p:cNvPr>
          <p:cNvSpPr>
            <a:spLocks noGrp="1"/>
          </p:cNvSpPr>
          <p:nvPr>
            <p:ph idx="1"/>
          </p:nvPr>
        </p:nvSpPr>
        <p:spPr>
          <a:xfrm>
            <a:off x="2192092" y="1748256"/>
            <a:ext cx="8915400" cy="2287806"/>
          </a:xfrm>
          <a:prstGeom prst="rect">
            <a:avLst/>
          </a:prstGeom>
        </p:spPr>
        <p:txBody>
          <a:bodyPr wrap="square">
            <a:spAutoFit/>
          </a:bodyPr>
          <a:lstStyle/>
          <a:p>
            <a:pPr marL="540000" indent="-540000">
              <a:spcAft>
                <a:spcPts val="1000"/>
              </a:spcAft>
            </a:pPr>
            <a:r>
              <a:rPr lang="en-GB" dirty="0">
                <a:latin typeface="Calibri" panose="020F0502020204030204" pitchFamily="34" charset="0"/>
                <a:cs typeface="Times New Roman" panose="02020603050405020304" pitchFamily="18" charset="0"/>
              </a:rPr>
              <a:t>Jacobs, S.R., Weeser, B., </a:t>
            </a:r>
            <a:r>
              <a:rPr lang="en-GB" dirty="0" err="1">
                <a:latin typeface="Calibri" panose="020F0502020204030204" pitchFamily="34" charset="0"/>
                <a:cs typeface="Times New Roman" panose="02020603050405020304" pitchFamily="18" charset="0"/>
              </a:rPr>
              <a:t>Guzha</a:t>
            </a:r>
            <a:r>
              <a:rPr lang="en-GB" dirty="0">
                <a:latin typeface="Calibri" panose="020F0502020204030204" pitchFamily="34" charset="0"/>
                <a:cs typeface="Times New Roman" panose="02020603050405020304" pitchFamily="18" charset="0"/>
              </a:rPr>
              <a:t>, A.C., Rufino, M.C., Butterbach-Bahl, K., Windhorst, D., Breuer, L., 2018b. Using high-resolution data to assess land use impact on nitrate dynamics in East African tropical montane catchments. Water </a:t>
            </a:r>
            <a:r>
              <a:rPr lang="en-GB" dirty="0" err="1">
                <a:latin typeface="Calibri" panose="020F0502020204030204" pitchFamily="34" charset="0"/>
                <a:cs typeface="Times New Roman" panose="02020603050405020304" pitchFamily="18" charset="0"/>
              </a:rPr>
              <a:t>Resour</a:t>
            </a:r>
            <a:r>
              <a:rPr lang="en-GB" dirty="0">
                <a:latin typeface="Calibri" panose="020F0502020204030204" pitchFamily="34" charset="0"/>
                <a:cs typeface="Times New Roman" panose="02020603050405020304" pitchFamily="18" charset="0"/>
              </a:rPr>
              <a:t> Res 54, 1812–1830. </a:t>
            </a:r>
            <a:r>
              <a:rPr lang="en-GB" dirty="0">
                <a:latin typeface="Calibri" panose="020F0502020204030204" pitchFamily="34" charset="0"/>
                <a:cs typeface="Times New Roman" panose="02020603050405020304" pitchFamily="18" charset="0"/>
                <a:hlinkClick r:id="rId2"/>
              </a:rPr>
              <a:t>https://doi.org/10.1002/2017WR021592</a:t>
            </a:r>
            <a:endParaRPr lang="en-GB" dirty="0">
              <a:latin typeface="Calibri" panose="020F0502020204030204" pitchFamily="34" charset="0"/>
              <a:cs typeface="Times New Roman" panose="02020603050405020304" pitchFamily="18" charset="0"/>
            </a:endParaRPr>
          </a:p>
          <a:p>
            <a:pPr marL="540000" indent="-540000">
              <a:spcAft>
                <a:spcPts val="1000"/>
              </a:spcAft>
            </a:pPr>
            <a:r>
              <a:rPr lang="en-GB" dirty="0">
                <a:latin typeface="Calibri" panose="020F0502020204030204" pitchFamily="34" charset="0"/>
                <a:cs typeface="Times New Roman" panose="02020603050405020304" pitchFamily="18" charset="0"/>
              </a:rPr>
              <a:t>Swart, R., 2016. Monitoring 40 years of land use change in the Mau Forest Complex, Kenya. A land use change driver analysis. (MSc thesis). Wageningen University, Wageningen, the Netherlands</a:t>
            </a:r>
            <a:endParaRPr lang="en-US" dirty="0">
              <a:cs typeface="Times New Roman" panose="02020603050405020304" pitchFamily="18" charset="0"/>
            </a:endParaRPr>
          </a:p>
        </p:txBody>
      </p:sp>
    </p:spTree>
    <p:extLst>
      <p:ext uri="{BB962C8B-B14F-4D97-AF65-F5344CB8AC3E}">
        <p14:creationId xmlns:p14="http://schemas.microsoft.com/office/powerpoint/2010/main" val="304830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4E48-58A3-4559-84FE-28348372E370}"/>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Introduction</a:t>
            </a:r>
            <a:br>
              <a:rPr lang="en-US" b="1" dirty="0">
                <a:latin typeface="Calibri" panose="020F0502020204030204" pitchFamily="34" charset="0"/>
                <a:ea typeface="Calibri" panose="020F0502020204030204" pitchFamily="34" charset="0"/>
                <a:cs typeface="Times New Roman" panose="02020603050405020304" pitchFamily="18" charset="0"/>
              </a:rPr>
            </a:br>
            <a:endParaRPr lang="en-DE" dirty="0"/>
          </a:p>
        </p:txBody>
      </p:sp>
      <p:sp>
        <p:nvSpPr>
          <p:cNvPr id="3" name="Content Placeholder 2">
            <a:extLst>
              <a:ext uri="{FF2B5EF4-FFF2-40B4-BE49-F238E27FC236}">
                <a16:creationId xmlns:a16="http://schemas.microsoft.com/office/drawing/2014/main" id="{0FDCEBAA-5E94-4BCB-8282-8A6B9EE0F44A}"/>
              </a:ext>
            </a:extLst>
          </p:cNvPr>
          <p:cNvSpPr>
            <a:spLocks noGrp="1"/>
          </p:cNvSpPr>
          <p:nvPr>
            <p:ph idx="1"/>
          </p:nvPr>
        </p:nvSpPr>
        <p:spPr>
          <a:xfrm>
            <a:off x="2544213" y="1395888"/>
            <a:ext cx="5145789" cy="4431034"/>
          </a:xfrm>
        </p:spPr>
        <p:txBody>
          <a:bodyPr>
            <a:normAutofit/>
          </a:bodyPr>
          <a:lstStyle/>
          <a:p>
            <a:pPr marL="540000" indent="-540000">
              <a:spcAft>
                <a:spcPts val="10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Mau Forest Complex has lost 25% of its cover due to land use change such as agriculture </a:t>
            </a:r>
            <a:r>
              <a:rPr lang="en-US" dirty="0">
                <a:latin typeface="Calibri" panose="020F0502020204030204" pitchFamily="34" charset="0"/>
                <a:cs typeface="Times New Roman" panose="02020603050405020304" pitchFamily="18" charset="0"/>
              </a:rPr>
              <a:t>(Swart 2016). </a:t>
            </a:r>
          </a:p>
          <a:p>
            <a:pPr marL="540000" indent="-540000">
              <a:spcAft>
                <a:spcPts val="10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Land use change may alter balance, transport and fate of reactive nitrogen in its catchment.</a:t>
            </a:r>
          </a:p>
          <a:p>
            <a:pPr marL="540000" indent="-540000">
              <a:spcAft>
                <a:spcPts val="10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Anthropogenic nitrogen inputs through fertilization and atmospheric deposition are considered to be important derivers. </a:t>
            </a:r>
          </a:p>
          <a:p>
            <a:pPr marL="540000" indent="-540000">
              <a:spcAft>
                <a:spcPts val="10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the Mau Forest Complex in Kenya, the annual export of nitrogen from a catchment dominated by smallholder agriculture was reported to be almost double those from the native forest </a:t>
            </a:r>
            <a:r>
              <a:rPr lang="en-US" dirty="0">
                <a:latin typeface="Calibri" panose="020F0502020204030204" pitchFamily="34" charset="0"/>
                <a:cs typeface="Times New Roman" panose="02020603050405020304" pitchFamily="18" charset="0"/>
              </a:rPr>
              <a:t>(</a:t>
            </a:r>
            <a:r>
              <a:rPr lang="en-GB" dirty="0">
                <a:latin typeface="Calibri" panose="020F0502020204030204" pitchFamily="34" charset="0"/>
                <a:cs typeface="Times New Roman" panose="02020603050405020304" pitchFamily="18" charset="0"/>
              </a:rPr>
              <a:t>Jacobs et al. 2018)</a:t>
            </a:r>
            <a:r>
              <a:rPr lang="en-US" dirty="0">
                <a:latin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3899BC0B-EB85-42CD-8AA9-CDAF0D902C9D}"/>
              </a:ext>
            </a:extLst>
          </p:cNvPr>
          <p:cNvPicPr>
            <a:picLocks noChangeAspect="1"/>
          </p:cNvPicPr>
          <p:nvPr/>
        </p:nvPicPr>
        <p:blipFill rotWithShape="1">
          <a:blip r:embed="rId2"/>
          <a:srcRect l="6433" t="7208" r="10291" b="12288"/>
          <a:stretch/>
        </p:blipFill>
        <p:spPr>
          <a:xfrm>
            <a:off x="8093540" y="3862211"/>
            <a:ext cx="3007531" cy="2292709"/>
          </a:xfrm>
          <a:prstGeom prst="rect">
            <a:avLst/>
          </a:prstGeom>
          <a:noFill/>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42C9245-8870-41FB-BA18-D5F345490B1C}"/>
              </a:ext>
            </a:extLst>
          </p:cNvPr>
          <p:cNvPicPr>
            <a:picLocks noChangeAspect="1"/>
          </p:cNvPicPr>
          <p:nvPr/>
        </p:nvPicPr>
        <p:blipFill rotWithShape="1">
          <a:blip r:embed="rId3"/>
          <a:srcRect t="3188" r="237"/>
          <a:stretch/>
        </p:blipFill>
        <p:spPr>
          <a:xfrm>
            <a:off x="7990942" y="1395888"/>
            <a:ext cx="3212729" cy="2358332"/>
          </a:xfrm>
          <a:prstGeom prst="rect">
            <a:avLst/>
          </a:prstGeom>
        </p:spPr>
      </p:pic>
      <p:cxnSp>
        <p:nvCxnSpPr>
          <p:cNvPr id="7" name="Straight Arrow Connector 6">
            <a:extLst>
              <a:ext uri="{FF2B5EF4-FFF2-40B4-BE49-F238E27FC236}">
                <a16:creationId xmlns:a16="http://schemas.microsoft.com/office/drawing/2014/main" id="{24C5F98B-9C7F-4A4F-94E5-00406CDBC042}"/>
              </a:ext>
            </a:extLst>
          </p:cNvPr>
          <p:cNvCxnSpPr/>
          <p:nvPr/>
        </p:nvCxnSpPr>
        <p:spPr>
          <a:xfrm>
            <a:off x="9384542" y="3299915"/>
            <a:ext cx="0" cy="10204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070D549-508A-4049-A0F5-054302E19D22}"/>
              </a:ext>
            </a:extLst>
          </p:cNvPr>
          <p:cNvSpPr/>
          <p:nvPr/>
        </p:nvSpPr>
        <p:spPr>
          <a:xfrm>
            <a:off x="8245728" y="2890344"/>
            <a:ext cx="2266126" cy="584775"/>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Tropical montane forest</a:t>
            </a:r>
            <a:endParaRPr lang="en-DE" sz="1600" dirty="0"/>
          </a:p>
        </p:txBody>
      </p:sp>
      <p:sp>
        <p:nvSpPr>
          <p:cNvPr id="9" name="Rectangle 8">
            <a:extLst>
              <a:ext uri="{FF2B5EF4-FFF2-40B4-BE49-F238E27FC236}">
                <a16:creationId xmlns:a16="http://schemas.microsoft.com/office/drawing/2014/main" id="{0E03CF29-1E6D-49B3-B9F9-A1B01927E33E}"/>
              </a:ext>
            </a:extLst>
          </p:cNvPr>
          <p:cNvSpPr/>
          <p:nvPr/>
        </p:nvSpPr>
        <p:spPr>
          <a:xfrm>
            <a:off x="8245728" y="5657645"/>
            <a:ext cx="2266126" cy="338554"/>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Smallholder agriculture</a:t>
            </a:r>
            <a:endParaRPr lang="en-DE" sz="1600" dirty="0"/>
          </a:p>
        </p:txBody>
      </p:sp>
    </p:spTree>
    <p:extLst>
      <p:ext uri="{BB962C8B-B14F-4D97-AF65-F5344CB8AC3E}">
        <p14:creationId xmlns:p14="http://schemas.microsoft.com/office/powerpoint/2010/main" val="419018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1695-EFDD-4044-8A2F-F60690BEA4D8}"/>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Background and objective</a:t>
            </a:r>
            <a:endParaRPr lang="en-DE" dirty="0"/>
          </a:p>
        </p:txBody>
      </p:sp>
      <p:sp>
        <p:nvSpPr>
          <p:cNvPr id="3" name="Content Placeholder 2">
            <a:extLst>
              <a:ext uri="{FF2B5EF4-FFF2-40B4-BE49-F238E27FC236}">
                <a16:creationId xmlns:a16="http://schemas.microsoft.com/office/drawing/2014/main" id="{4A2A7648-ABE3-4B8C-B985-B7C9301BD1FD}"/>
              </a:ext>
            </a:extLst>
          </p:cNvPr>
          <p:cNvSpPr>
            <a:spLocks noGrp="1"/>
          </p:cNvSpPr>
          <p:nvPr>
            <p:ph idx="1"/>
          </p:nvPr>
        </p:nvSpPr>
        <p:spPr>
          <a:xfrm>
            <a:off x="2589212" y="1905000"/>
            <a:ext cx="8915400" cy="4006222"/>
          </a:xfrm>
        </p:spPr>
        <p:txBody>
          <a:bodyPr>
            <a:normAutofit/>
          </a:bodyPr>
          <a:lstStyle/>
          <a:p>
            <a:pPr marL="540000" indent="-540000">
              <a:spcAft>
                <a:spcPts val="1000"/>
              </a:spcAft>
              <a:buFont typeface="Arial" panose="020B0604020202020204" pitchFamily="34" charset="0"/>
              <a:buChar char="•"/>
            </a:pPr>
            <a:r>
              <a:rPr lang="en-US" sz="2800" dirty="0">
                <a:latin typeface="Calibri" panose="020F0502020204030204" pitchFamily="34" charset="0"/>
                <a:cs typeface="Times New Roman" panose="02020603050405020304" pitchFamily="18" charset="0"/>
              </a:rPr>
              <a:t>The contribution of the nitrogen wet deposition through rainfall and throughfall and its fluxes to the nitrogen balance has not been quantified yet. </a:t>
            </a:r>
          </a:p>
          <a:p>
            <a:pPr marL="540000" indent="-540000">
              <a:spcAft>
                <a:spcPts val="1000"/>
              </a:spcAft>
              <a:buFont typeface="Arial" panose="020B0604020202020204" pitchFamily="34" charset="0"/>
              <a:buChar char="•"/>
            </a:pPr>
            <a:r>
              <a:rPr lang="en-US" sz="2800" dirty="0">
                <a:latin typeface="Calibri" panose="020F0502020204030204" pitchFamily="34" charset="0"/>
                <a:cs typeface="Times New Roman" panose="02020603050405020304" pitchFamily="18" charset="0"/>
              </a:rPr>
              <a:t>This study aims to quantify the nitrogen wet deposition and fluxes towards estimation of catchment nitrogen balance. </a:t>
            </a:r>
            <a:endParaRPr lang="en-DE" sz="2800" dirty="0"/>
          </a:p>
          <a:p>
            <a:endParaRPr lang="en-DE" sz="2800" dirty="0"/>
          </a:p>
        </p:txBody>
      </p:sp>
    </p:spTree>
    <p:extLst>
      <p:ext uri="{BB962C8B-B14F-4D97-AF65-F5344CB8AC3E}">
        <p14:creationId xmlns:p14="http://schemas.microsoft.com/office/powerpoint/2010/main" val="110803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ABF9-87B9-4919-8DB4-5A9BA49E50AA}"/>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Methods</a:t>
            </a:r>
            <a:br>
              <a:rPr lang="en-US" b="1" dirty="0">
                <a:latin typeface="Calibri" panose="020F0502020204030204" pitchFamily="34" charset="0"/>
                <a:ea typeface="Calibri" panose="020F0502020204030204" pitchFamily="34" charset="0"/>
                <a:cs typeface="Times New Roman" panose="02020603050405020304" pitchFamily="18" charset="0"/>
              </a:rPr>
            </a:br>
            <a:endParaRPr lang="en-DE" dirty="0"/>
          </a:p>
        </p:txBody>
      </p:sp>
      <p:sp>
        <p:nvSpPr>
          <p:cNvPr id="3" name="Content Placeholder 2">
            <a:extLst>
              <a:ext uri="{FF2B5EF4-FFF2-40B4-BE49-F238E27FC236}">
                <a16:creationId xmlns:a16="http://schemas.microsoft.com/office/drawing/2014/main" id="{AA0E1907-7D3B-4EB5-A767-91057D2A4272}"/>
              </a:ext>
            </a:extLst>
          </p:cNvPr>
          <p:cNvSpPr>
            <a:spLocks noGrp="1"/>
          </p:cNvSpPr>
          <p:nvPr>
            <p:ph idx="1"/>
          </p:nvPr>
        </p:nvSpPr>
        <p:spPr>
          <a:xfrm>
            <a:off x="2521298" y="1773936"/>
            <a:ext cx="4021900" cy="4137286"/>
          </a:xfrm>
        </p:spPr>
        <p:txBody>
          <a:bodyPr/>
          <a:lstStyle/>
          <a:p>
            <a:pPr algn="just">
              <a:spcAft>
                <a:spcPts val="1131"/>
              </a:spcAft>
            </a:pPr>
            <a:r>
              <a:rPr lang="en-US" sz="2000" b="1" i="1" dirty="0">
                <a:latin typeface="Calibri" panose="020F0502020204030204" pitchFamily="34" charset="0"/>
                <a:ea typeface="Calibri" panose="020F0502020204030204" pitchFamily="34" charset="0"/>
                <a:cs typeface="Times New Roman" panose="02020603050405020304" pitchFamily="18" charset="0"/>
              </a:rPr>
              <a:t>Study </a:t>
            </a:r>
            <a:r>
              <a:rPr lang="en-GB" sz="2000" b="1" i="1" dirty="0">
                <a:latin typeface="Calibri" panose="020F0502020204030204" pitchFamily="34" charset="0"/>
                <a:ea typeface="Calibri" panose="020F0502020204030204" pitchFamily="34" charset="0"/>
                <a:cs typeface="Times New Roman" panose="02020603050405020304" pitchFamily="18" charset="0"/>
              </a:rPr>
              <a:t>area</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540000" indent="-540000">
              <a:spcAft>
                <a:spcPts val="10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Headwater catchment (27 km²) of the </a:t>
            </a:r>
            <a:r>
              <a:rPr lang="en-US" dirty="0" err="1">
                <a:latin typeface="Calibri" panose="020F0502020204030204" pitchFamily="34" charset="0"/>
                <a:cs typeface="Times New Roman" panose="02020603050405020304" pitchFamily="18" charset="0"/>
              </a:rPr>
              <a:t>Sondu</a:t>
            </a:r>
            <a:r>
              <a:rPr lang="en-US" dirty="0">
                <a:latin typeface="Calibri" panose="020F0502020204030204" pitchFamily="34" charset="0"/>
                <a:cs typeface="Times New Roman" panose="02020603050405020304" pitchFamily="18" charset="0"/>
              </a:rPr>
              <a:t> river, western Kenya.</a:t>
            </a:r>
          </a:p>
          <a:p>
            <a:pPr marL="540000" indent="-540000">
              <a:spcAft>
                <a:spcPts val="10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Part of the South West Mau block of the Mau Forest Complex.</a:t>
            </a:r>
            <a:endParaRPr lang="en-GB" dirty="0">
              <a:latin typeface="Calibri" panose="020F0502020204030204" pitchFamily="34" charset="0"/>
              <a:cs typeface="Times New Roman" panose="02020603050405020304" pitchFamily="18" charset="0"/>
            </a:endParaRPr>
          </a:p>
          <a:p>
            <a:pPr marL="540000" indent="-540000">
              <a:spcAft>
                <a:spcPts val="1000"/>
              </a:spcAft>
              <a:buFont typeface="Arial" panose="020B0604020202020204" pitchFamily="34" charset="0"/>
              <a:buChar char="•"/>
            </a:pPr>
            <a:r>
              <a:rPr lang="en-GB" dirty="0">
                <a:latin typeface="Calibri" panose="020F0502020204030204" pitchFamily="34" charset="0"/>
                <a:cs typeface="Times New Roman" panose="02020603050405020304" pitchFamily="18" charset="0"/>
              </a:rPr>
              <a:t>Characterised by smallholder farms with median farm size of 1.2 ha.</a:t>
            </a:r>
          </a:p>
          <a:p>
            <a:endParaRPr lang="en-DE" dirty="0"/>
          </a:p>
        </p:txBody>
      </p:sp>
      <p:pic>
        <p:nvPicPr>
          <p:cNvPr id="13" name="Picture 12">
            <a:extLst>
              <a:ext uri="{FF2B5EF4-FFF2-40B4-BE49-F238E27FC236}">
                <a16:creationId xmlns:a16="http://schemas.microsoft.com/office/drawing/2014/main" id="{91D7501C-105A-4069-9D57-AA93AC5C544F}"/>
              </a:ext>
            </a:extLst>
          </p:cNvPr>
          <p:cNvPicPr>
            <a:picLocks noChangeAspect="1"/>
          </p:cNvPicPr>
          <p:nvPr/>
        </p:nvPicPr>
        <p:blipFill>
          <a:blip r:embed="rId2"/>
          <a:stretch>
            <a:fillRect/>
          </a:stretch>
        </p:blipFill>
        <p:spPr>
          <a:xfrm>
            <a:off x="6611112" y="2490284"/>
            <a:ext cx="5250507" cy="2076227"/>
          </a:xfrm>
          <a:prstGeom prst="rect">
            <a:avLst/>
          </a:prstGeom>
        </p:spPr>
      </p:pic>
      <p:sp>
        <p:nvSpPr>
          <p:cNvPr id="14" name="Rectangle 13">
            <a:extLst>
              <a:ext uri="{FF2B5EF4-FFF2-40B4-BE49-F238E27FC236}">
                <a16:creationId xmlns:a16="http://schemas.microsoft.com/office/drawing/2014/main" id="{3F10A969-C297-446C-B9DC-694CFF478540}"/>
              </a:ext>
            </a:extLst>
          </p:cNvPr>
          <p:cNvSpPr/>
          <p:nvPr/>
        </p:nvSpPr>
        <p:spPr>
          <a:xfrm>
            <a:off x="6746940" y="4566511"/>
            <a:ext cx="4621843" cy="338554"/>
          </a:xfrm>
          <a:prstGeom prst="rect">
            <a:avLst/>
          </a:prstGeom>
        </p:spPr>
        <p:txBody>
          <a:bodyPr wrap="none">
            <a:spAutoFit/>
          </a:bodyPr>
          <a:lstStyle/>
          <a:p>
            <a:r>
              <a:rPr lang="en-GB" sz="1600" i="1" dirty="0">
                <a:latin typeface="Calibri" panose="020F0502020204030204" pitchFamily="34" charset="0"/>
                <a:cs typeface="Times New Roman" panose="02020603050405020304" pitchFamily="18" charset="0"/>
              </a:rPr>
              <a:t>Location of the study catchment and sampling points </a:t>
            </a:r>
            <a:endParaRPr lang="en-DE" sz="1600" dirty="0"/>
          </a:p>
        </p:txBody>
      </p:sp>
    </p:spTree>
    <p:extLst>
      <p:ext uri="{BB962C8B-B14F-4D97-AF65-F5344CB8AC3E}">
        <p14:creationId xmlns:p14="http://schemas.microsoft.com/office/powerpoint/2010/main" val="301446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ABF9-87B9-4919-8DB4-5A9BA49E50AA}"/>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Data Collection</a:t>
            </a:r>
            <a:br>
              <a:rPr lang="en-US" b="1" dirty="0">
                <a:latin typeface="Calibri" panose="020F0502020204030204" pitchFamily="34" charset="0"/>
                <a:ea typeface="Calibri" panose="020F0502020204030204" pitchFamily="34" charset="0"/>
                <a:cs typeface="Times New Roman" panose="02020603050405020304" pitchFamily="18" charset="0"/>
              </a:rPr>
            </a:br>
            <a:endParaRPr lang="en-DE" dirty="0"/>
          </a:p>
        </p:txBody>
      </p:sp>
      <p:sp>
        <p:nvSpPr>
          <p:cNvPr id="3" name="Content Placeholder 2">
            <a:extLst>
              <a:ext uri="{FF2B5EF4-FFF2-40B4-BE49-F238E27FC236}">
                <a16:creationId xmlns:a16="http://schemas.microsoft.com/office/drawing/2014/main" id="{AA0E1907-7D3B-4EB5-A767-91057D2A4272}"/>
              </a:ext>
            </a:extLst>
          </p:cNvPr>
          <p:cNvSpPr>
            <a:spLocks noGrp="1"/>
          </p:cNvSpPr>
          <p:nvPr>
            <p:ph idx="1"/>
          </p:nvPr>
        </p:nvSpPr>
        <p:spPr>
          <a:xfrm>
            <a:off x="2589211" y="1773936"/>
            <a:ext cx="8371231" cy="4137286"/>
          </a:xfrm>
        </p:spPr>
        <p:txBody>
          <a:bodyPr>
            <a:normAutofit lnSpcReduction="10000"/>
          </a:bodyPr>
          <a:lstStyle/>
          <a:p>
            <a:pPr algn="just">
              <a:spcAft>
                <a:spcPts val="1131"/>
              </a:spcAft>
            </a:pPr>
            <a:r>
              <a:rPr lang="en-US" sz="2400" b="1" i="1" dirty="0">
                <a:latin typeface="Calibri" panose="020F0502020204030204" pitchFamily="34" charset="0"/>
                <a:ea typeface="Calibri" panose="020F0502020204030204" pitchFamily="34" charset="0"/>
                <a:cs typeface="Times New Roman" panose="02020603050405020304" pitchFamily="18" charset="0"/>
              </a:rPr>
              <a:t>Study </a:t>
            </a:r>
            <a:r>
              <a:rPr lang="en-GB" sz="2400" b="1" i="1" dirty="0">
                <a:latin typeface="Calibri" panose="020F0502020204030204" pitchFamily="34" charset="0"/>
                <a:ea typeface="Calibri" panose="020F0502020204030204" pitchFamily="34" charset="0"/>
                <a:cs typeface="Times New Roman" panose="02020603050405020304" pitchFamily="18" charset="0"/>
              </a:rPr>
              <a:t>area</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marL="540000" indent="-540000">
              <a:spcAft>
                <a:spcPts val="10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Rainfall and throughfall samples were collected from precipitation collectors (</a:t>
            </a:r>
            <a:r>
              <a:rPr lang="en-US" sz="2400" i="1" dirty="0">
                <a:latin typeface="Calibri" panose="020F0502020204030204" pitchFamily="34" charset="0"/>
                <a:ea typeface="Calibri" panose="020F0502020204030204" pitchFamily="34" charset="0"/>
                <a:cs typeface="Times New Roman" panose="02020603050405020304" pitchFamily="18" charset="0"/>
              </a:rPr>
              <a:t>n</a:t>
            </a:r>
            <a:r>
              <a:rPr lang="en-US" sz="2400" dirty="0">
                <a:latin typeface="Calibri" panose="020F0502020204030204" pitchFamily="34" charset="0"/>
                <a:ea typeface="Calibri" panose="020F0502020204030204" pitchFamily="34" charset="0"/>
                <a:cs typeface="Times New Roman" panose="02020603050405020304" pitchFamily="18" charset="0"/>
              </a:rPr>
              <a:t>=10). </a:t>
            </a:r>
          </a:p>
          <a:p>
            <a:pPr marL="540000" indent="-540000">
              <a:spcAft>
                <a:spcPts val="10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Collection was done within 24 hours after 11 rainfall events for 9 weeks. </a:t>
            </a:r>
          </a:p>
          <a:p>
            <a:pPr marL="540000" indent="-540000">
              <a:spcAft>
                <a:spcPts val="10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All samples were analyzed for total dissolved nitrogen.</a:t>
            </a:r>
          </a:p>
          <a:p>
            <a:pPr marL="540000" indent="-540000">
              <a:spcAft>
                <a:spcPts val="10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Inputs from fertilization were estimated from a household survey (</a:t>
            </a:r>
            <a:r>
              <a:rPr lang="en-US" sz="2400" i="1" dirty="0">
                <a:latin typeface="Calibri" panose="020F0502020204030204" pitchFamily="34" charset="0"/>
                <a:ea typeface="Calibri" panose="020F0502020204030204" pitchFamily="34" charset="0"/>
                <a:cs typeface="Times New Roman" panose="02020603050405020304" pitchFamily="18" charset="0"/>
              </a:rPr>
              <a:t>n</a:t>
            </a:r>
            <a:r>
              <a:rPr lang="en-US" sz="2400" dirty="0">
                <a:latin typeface="Calibri" panose="020F0502020204030204" pitchFamily="34" charset="0"/>
                <a:ea typeface="Calibri" panose="020F0502020204030204" pitchFamily="34" charset="0"/>
                <a:cs typeface="Times New Roman" panose="02020603050405020304" pitchFamily="18" charset="0"/>
              </a:rPr>
              <a:t>=185).  </a:t>
            </a:r>
            <a:endParaRPr lang="en-DE" sz="2400" dirty="0">
              <a:latin typeface="Calibri" panose="020F0502020204030204" pitchFamily="34" charset="0"/>
              <a:ea typeface="Calibri" panose="020F0502020204030204" pitchFamily="34" charset="0"/>
              <a:cs typeface="Times New Roman" panose="02020603050405020304" pitchFamily="18" charset="0"/>
            </a:endParaRPr>
          </a:p>
          <a:p>
            <a:endParaRPr lang="en-DE" sz="2400" dirty="0"/>
          </a:p>
        </p:txBody>
      </p:sp>
    </p:spTree>
    <p:extLst>
      <p:ext uri="{BB962C8B-B14F-4D97-AF65-F5344CB8AC3E}">
        <p14:creationId xmlns:p14="http://schemas.microsoft.com/office/powerpoint/2010/main" val="51873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70CC-9BE7-440B-B4C8-96243E401F4A}"/>
              </a:ext>
            </a:extLst>
          </p:cNvPr>
          <p:cNvSpPr>
            <a:spLocks noGrp="1"/>
          </p:cNvSpPr>
          <p:nvPr>
            <p:ph type="title"/>
          </p:nvPr>
        </p:nvSpPr>
        <p:spPr/>
        <p:txBody>
          <a:bodyPr/>
          <a:lstStyle/>
          <a:p>
            <a:r>
              <a:rPr lang="en-US" b="1" dirty="0">
                <a:latin typeface="Calibri" panose="020F0502020204030204" pitchFamily="34" charset="0"/>
                <a:cs typeface="Times New Roman" panose="02020603050405020304" pitchFamily="18" charset="0"/>
              </a:rPr>
              <a:t>Results – wet deposition </a:t>
            </a:r>
            <a:br>
              <a:rPr lang="en-US" b="1" dirty="0">
                <a:latin typeface="Calibri" panose="020F0502020204030204" pitchFamily="34" charset="0"/>
                <a:cs typeface="Times New Roman" panose="02020603050405020304" pitchFamily="18" charset="0"/>
              </a:rPr>
            </a:br>
            <a:endParaRPr lang="en-DE" dirty="0"/>
          </a:p>
        </p:txBody>
      </p:sp>
      <p:sp>
        <p:nvSpPr>
          <p:cNvPr id="4" name="Content Placeholder 3">
            <a:extLst>
              <a:ext uri="{FF2B5EF4-FFF2-40B4-BE49-F238E27FC236}">
                <a16:creationId xmlns:a16="http://schemas.microsoft.com/office/drawing/2014/main" id="{8136DD3A-E5C1-4601-8C83-CC1B971D5212}"/>
              </a:ext>
            </a:extLst>
          </p:cNvPr>
          <p:cNvSpPr>
            <a:spLocks noGrp="1"/>
          </p:cNvSpPr>
          <p:nvPr>
            <p:ph idx="1"/>
          </p:nvPr>
        </p:nvSpPr>
        <p:spPr>
          <a:xfrm>
            <a:off x="2354434" y="1659232"/>
            <a:ext cx="5121404" cy="1569660"/>
          </a:xfrm>
          <a:prstGeom prst="rect">
            <a:avLst/>
          </a:prstGeom>
        </p:spPr>
        <p:txBody>
          <a:bodyPr wrap="square">
            <a:spAutoFit/>
          </a:bodyPr>
          <a:lstStyle/>
          <a:p>
            <a:pPr marL="540000" indent="-540000">
              <a:spcAft>
                <a:spcPts val="1131"/>
              </a:spcAft>
              <a:buFont typeface="Arial" panose="020B0604020202020204" pitchFamily="34" charset="0"/>
              <a:buChar char="•"/>
            </a:pPr>
            <a:r>
              <a:rPr lang="en-GB" sz="2400" dirty="0">
                <a:latin typeface="Calibri" panose="020F0502020204030204" pitchFamily="34" charset="0"/>
                <a:cs typeface="Times New Roman" panose="02020603050405020304" pitchFamily="18" charset="0"/>
              </a:rPr>
              <a:t>Highest wet nitrogen wet deposition occurred during the largest rainfall event with a median of 0.2 kg N ha</a:t>
            </a:r>
            <a:r>
              <a:rPr lang="en-GB" sz="2400" baseline="30000" dirty="0">
                <a:latin typeface="Calibri" panose="020F0502020204030204" pitchFamily="34" charset="0"/>
                <a:cs typeface="Times New Roman" panose="02020603050405020304" pitchFamily="18" charset="0"/>
              </a:rPr>
              <a:t>−1</a:t>
            </a:r>
            <a:r>
              <a:rPr lang="en-GB" sz="2400" dirty="0">
                <a:latin typeface="Calibri" panose="020F0502020204030204" pitchFamily="34" charset="0"/>
                <a:cs typeface="Times New Roman" panose="02020603050405020304" pitchFamily="18" charset="0"/>
              </a:rPr>
              <a:t>.</a:t>
            </a:r>
            <a:endParaRPr lang="en-US" sz="2400" dirty="0">
              <a:latin typeface="Calibri" panose="020F0502020204030204" pitchFamily="34" charset="0"/>
              <a:cs typeface="Times New Roman" panose="02020603050405020304" pitchFamily="18" charset="0"/>
            </a:endParaRPr>
          </a:p>
        </p:txBody>
      </p:sp>
      <p:sp>
        <p:nvSpPr>
          <p:cNvPr id="5" name="Content Placeholder 3">
            <a:extLst>
              <a:ext uri="{FF2B5EF4-FFF2-40B4-BE49-F238E27FC236}">
                <a16:creationId xmlns:a16="http://schemas.microsoft.com/office/drawing/2014/main" id="{672F489E-0209-4E98-A8B7-390096A8BBB9}"/>
              </a:ext>
            </a:extLst>
          </p:cNvPr>
          <p:cNvSpPr txBox="1">
            <a:spLocks/>
          </p:cNvSpPr>
          <p:nvPr/>
        </p:nvSpPr>
        <p:spPr>
          <a:xfrm>
            <a:off x="2354434" y="3629109"/>
            <a:ext cx="4741310" cy="193899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40000" indent="-540000">
              <a:spcAft>
                <a:spcPts val="1131"/>
              </a:spcAft>
              <a:buFont typeface="Arial" panose="020B0604020202020204" pitchFamily="34" charset="0"/>
              <a:buChar char="•"/>
            </a:pPr>
            <a:r>
              <a:rPr lang="en-GB" sz="2400" dirty="0">
                <a:latin typeface="Calibri" panose="020F0502020204030204" pitchFamily="34" charset="0"/>
                <a:cs typeface="Times New Roman" panose="02020603050405020304" pitchFamily="18" charset="0"/>
              </a:rPr>
              <a:t>Median concentrations of total dissolved nitrogen (TDN) and the estimated annual wet deposition were slightly higher in rainfall than in throughfall.</a:t>
            </a:r>
          </a:p>
        </p:txBody>
      </p:sp>
      <p:pic>
        <p:nvPicPr>
          <p:cNvPr id="6" name="Picture 5">
            <a:extLst>
              <a:ext uri="{FF2B5EF4-FFF2-40B4-BE49-F238E27FC236}">
                <a16:creationId xmlns:a16="http://schemas.microsoft.com/office/drawing/2014/main" id="{3CDA4C33-0CD0-4994-8C8A-4D7CCA0F619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14330" y="1523512"/>
            <a:ext cx="3885715" cy="1942344"/>
          </a:xfrm>
          <a:prstGeom prst="rect">
            <a:avLst/>
          </a:prstGeom>
        </p:spPr>
      </p:pic>
      <p:graphicFrame>
        <p:nvGraphicFramePr>
          <p:cNvPr id="7" name="Table 6">
            <a:extLst>
              <a:ext uri="{FF2B5EF4-FFF2-40B4-BE49-F238E27FC236}">
                <a16:creationId xmlns:a16="http://schemas.microsoft.com/office/drawing/2014/main" id="{4CFD7462-9792-4431-B32A-3A099A671ADB}"/>
              </a:ext>
            </a:extLst>
          </p:cNvPr>
          <p:cNvGraphicFramePr>
            <a:graphicFrameLocks noGrp="1"/>
          </p:cNvGraphicFramePr>
          <p:nvPr>
            <p:extLst>
              <p:ext uri="{D42A27DB-BD31-4B8C-83A1-F6EECF244321}">
                <p14:modId xmlns:p14="http://schemas.microsoft.com/office/powerpoint/2010/main" val="3651942250"/>
              </p:ext>
            </p:extLst>
          </p:nvPr>
        </p:nvGraphicFramePr>
        <p:xfrm>
          <a:off x="7714329" y="4683022"/>
          <a:ext cx="3885716" cy="1591475"/>
        </p:xfrm>
        <a:graphic>
          <a:graphicData uri="http://schemas.openxmlformats.org/drawingml/2006/table">
            <a:tbl>
              <a:tblPr firstRow="1" firstCol="1" bandRow="1">
                <a:tableStyleId>{5C22544A-7EE6-4342-B048-85BDC9FD1C3A}</a:tableStyleId>
              </a:tblPr>
              <a:tblGrid>
                <a:gridCol w="1153626">
                  <a:extLst>
                    <a:ext uri="{9D8B030D-6E8A-4147-A177-3AD203B41FA5}">
                      <a16:colId xmlns:a16="http://schemas.microsoft.com/office/drawing/2014/main" val="3709240494"/>
                    </a:ext>
                  </a:extLst>
                </a:gridCol>
                <a:gridCol w="1388853">
                  <a:extLst>
                    <a:ext uri="{9D8B030D-6E8A-4147-A177-3AD203B41FA5}">
                      <a16:colId xmlns:a16="http://schemas.microsoft.com/office/drawing/2014/main" val="1051650746"/>
                    </a:ext>
                  </a:extLst>
                </a:gridCol>
                <a:gridCol w="1343237">
                  <a:extLst>
                    <a:ext uri="{9D8B030D-6E8A-4147-A177-3AD203B41FA5}">
                      <a16:colId xmlns:a16="http://schemas.microsoft.com/office/drawing/2014/main" val="1370301514"/>
                    </a:ext>
                  </a:extLst>
                </a:gridCol>
              </a:tblGrid>
              <a:tr h="359347">
                <a:tc rowSpan="2">
                  <a:txBody>
                    <a:bodyPr/>
                    <a:lstStyle/>
                    <a:p>
                      <a:pPr>
                        <a:lnSpc>
                          <a:spcPct val="107000"/>
                        </a:lnSpc>
                        <a:spcAft>
                          <a:spcPts val="0"/>
                        </a:spcAft>
                      </a:pPr>
                      <a:r>
                        <a:rPr lang="en-GB" sz="1400" kern="1200" dirty="0">
                          <a:solidFill>
                            <a:schemeClr val="tx1">
                              <a:lumMod val="75000"/>
                              <a:lumOff val="25000"/>
                            </a:schemeClr>
                          </a:solidFill>
                          <a:latin typeface="Calibri" panose="020F0502020204030204" pitchFamily="34" charset="0"/>
                          <a:ea typeface="+mn-ea"/>
                          <a:cs typeface="Times New Roman" panose="02020603050405020304" pitchFamily="18" charset="0"/>
                        </a:rPr>
                        <a:t> </a:t>
                      </a:r>
                      <a:endParaRPr lang="en-DE" sz="1400" kern="1200" dirty="0">
                        <a:solidFill>
                          <a:schemeClr val="tx1">
                            <a:lumMod val="75000"/>
                            <a:lumOff val="25000"/>
                          </a:schemeClr>
                        </a:solidFill>
                        <a:latin typeface="Calibri" panose="020F0502020204030204" pitchFamily="34" charset="0"/>
                        <a:ea typeface="+mn-ea"/>
                        <a:cs typeface="Times New Roman" panose="02020603050405020304" pitchFamily="18" charset="0"/>
                      </a:endParaRPr>
                    </a:p>
                  </a:txBody>
                  <a:tcPr marL="68580" marR="68580" marT="0" marB="0" anchor="ctr">
                    <a:solidFill>
                      <a:schemeClr val="bg2"/>
                    </a:solidFill>
                  </a:tcPr>
                </a:tc>
                <a:tc>
                  <a:txBody>
                    <a:bodyPr/>
                    <a:lstStyle/>
                    <a:p>
                      <a:pPr>
                        <a:lnSpc>
                          <a:spcPct val="107000"/>
                        </a:lnSpc>
                        <a:spcAft>
                          <a:spcPts val="0"/>
                        </a:spcAft>
                      </a:pPr>
                      <a:r>
                        <a:rPr lang="en-GB" sz="1400" dirty="0">
                          <a:solidFill>
                            <a:schemeClr val="tx1"/>
                          </a:solidFill>
                          <a:effectLst/>
                          <a:latin typeface="+mn-lt"/>
                          <a:ea typeface="Calibri" panose="020F0502020204030204" pitchFamily="34" charset="0"/>
                          <a:cs typeface="Times New Roman" panose="02020603050405020304" pitchFamily="18" charset="0"/>
                        </a:rPr>
                        <a:t>TDN concentration</a:t>
                      </a:r>
                      <a:endParaRPr lang="en-DE"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07000"/>
                        </a:lnSpc>
                        <a:spcAft>
                          <a:spcPts val="0"/>
                        </a:spcAft>
                      </a:pPr>
                      <a:r>
                        <a:rPr lang="en-GB" sz="1400" dirty="0">
                          <a:solidFill>
                            <a:schemeClr val="tx1"/>
                          </a:solidFill>
                          <a:effectLst/>
                          <a:latin typeface="+mn-lt"/>
                          <a:ea typeface="Calibri" panose="020F0502020204030204" pitchFamily="34" charset="0"/>
                          <a:cs typeface="Times New Roman" panose="02020603050405020304" pitchFamily="18" charset="0"/>
                        </a:rPr>
                        <a:t>Annual</a:t>
                      </a:r>
                      <a:r>
                        <a:rPr lang="en-GB" sz="1400" baseline="0" dirty="0">
                          <a:solidFill>
                            <a:schemeClr val="tx1"/>
                          </a:solidFill>
                          <a:effectLst/>
                          <a:latin typeface="+mn-lt"/>
                          <a:ea typeface="Calibri" panose="020F0502020204030204" pitchFamily="34" charset="0"/>
                          <a:cs typeface="Times New Roman" panose="02020603050405020304" pitchFamily="18" charset="0"/>
                        </a:rPr>
                        <a:t> wet deposition</a:t>
                      </a:r>
                      <a:endParaRPr lang="en-DE"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2247210794"/>
                  </a:ext>
                </a:extLst>
              </a:tr>
              <a:tr h="267943">
                <a:tc vMerge="1">
                  <a:txBody>
                    <a:bodyPr/>
                    <a:lstStyle/>
                    <a:p>
                      <a:pPr>
                        <a:lnSpc>
                          <a:spcPct val="107000"/>
                        </a:lnSpc>
                        <a:spcAft>
                          <a:spcPts val="0"/>
                        </a:spcAft>
                      </a:pPr>
                      <a:endParaRPr lang="en-DE" sz="28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nSpc>
                          <a:spcPct val="107000"/>
                        </a:lnSpc>
                        <a:spcAft>
                          <a:spcPts val="0"/>
                        </a:spcAft>
                      </a:pPr>
                      <a:r>
                        <a:rPr lang="en-GB" sz="1400" kern="1200" dirty="0">
                          <a:solidFill>
                            <a:schemeClr val="tx1">
                              <a:lumMod val="75000"/>
                              <a:lumOff val="25000"/>
                            </a:schemeClr>
                          </a:solidFill>
                          <a:latin typeface="Calibri" panose="020F0502020204030204" pitchFamily="34" charset="0"/>
                          <a:ea typeface="+mn-ea"/>
                          <a:cs typeface="Times New Roman" panose="02020603050405020304" pitchFamily="18" charset="0"/>
                        </a:rPr>
                        <a:t>mg N L</a:t>
                      </a:r>
                      <a:r>
                        <a:rPr lang="en-GB" sz="1400" kern="1200" baseline="30000" dirty="0">
                          <a:solidFill>
                            <a:schemeClr val="tx1">
                              <a:lumMod val="75000"/>
                              <a:lumOff val="25000"/>
                            </a:schemeClr>
                          </a:solidFill>
                          <a:latin typeface="Calibri" panose="020F0502020204030204" pitchFamily="34" charset="0"/>
                          <a:ea typeface="+mn-ea"/>
                          <a:cs typeface="Times New Roman" panose="02020603050405020304" pitchFamily="18" charset="0"/>
                        </a:rPr>
                        <a:t>−1</a:t>
                      </a:r>
                      <a:endParaRPr lang="en-DE" sz="1400" kern="1200" baseline="30000" dirty="0">
                        <a:solidFill>
                          <a:schemeClr val="tx1">
                            <a:lumMod val="75000"/>
                            <a:lumOff val="25000"/>
                          </a:schemeClr>
                        </a:solidFill>
                        <a:latin typeface="Calibri" panose="020F0502020204030204" pitchFamily="34" charset="0"/>
                        <a:ea typeface="+mn-ea"/>
                        <a:cs typeface="Times New Roman" panose="02020603050405020304" pitchFamily="18" charset="0"/>
                      </a:endParaRPr>
                    </a:p>
                  </a:txBody>
                  <a:tcPr marL="68580" marR="68580" marT="0" marB="0" anchor="ctr">
                    <a:solidFill>
                      <a:schemeClr val="bg2"/>
                    </a:solidFill>
                  </a:tcPr>
                </a:tc>
                <a:tc>
                  <a:txBody>
                    <a:bodyPr/>
                    <a:lstStyle/>
                    <a:p>
                      <a:pPr>
                        <a:lnSpc>
                          <a:spcPct val="107000"/>
                        </a:lnSpc>
                        <a:spcAft>
                          <a:spcPts val="0"/>
                        </a:spcAft>
                      </a:pPr>
                      <a:r>
                        <a:rPr lang="pt-BR" sz="1400" kern="1200" dirty="0">
                          <a:solidFill>
                            <a:schemeClr val="tx1">
                              <a:lumMod val="75000"/>
                              <a:lumOff val="25000"/>
                            </a:schemeClr>
                          </a:solidFill>
                          <a:latin typeface="Calibri" panose="020F0502020204030204" pitchFamily="34" charset="0"/>
                          <a:ea typeface="+mn-ea"/>
                          <a:cs typeface="Times New Roman" panose="02020603050405020304" pitchFamily="18" charset="0"/>
                        </a:rPr>
                        <a:t>kg N ha</a:t>
                      </a:r>
                      <a:r>
                        <a:rPr lang="pt-BR" sz="1400" kern="1200" baseline="30000" dirty="0">
                          <a:solidFill>
                            <a:schemeClr val="tx1">
                              <a:lumMod val="75000"/>
                              <a:lumOff val="25000"/>
                            </a:schemeClr>
                          </a:solidFill>
                          <a:latin typeface="Calibri" panose="020F0502020204030204" pitchFamily="34" charset="0"/>
                          <a:ea typeface="+mn-ea"/>
                          <a:cs typeface="Times New Roman" panose="02020603050405020304" pitchFamily="18" charset="0"/>
                        </a:rPr>
                        <a:t>−1</a:t>
                      </a:r>
                      <a:r>
                        <a:rPr lang="pt-BR" sz="1400" kern="1200" dirty="0">
                          <a:solidFill>
                            <a:schemeClr val="tx1">
                              <a:lumMod val="75000"/>
                              <a:lumOff val="25000"/>
                            </a:schemeClr>
                          </a:solidFill>
                          <a:latin typeface="Calibri" panose="020F0502020204030204" pitchFamily="34" charset="0"/>
                          <a:ea typeface="+mn-ea"/>
                          <a:cs typeface="Times New Roman" panose="02020603050405020304" pitchFamily="18" charset="0"/>
                        </a:rPr>
                        <a:t> yr</a:t>
                      </a:r>
                      <a:r>
                        <a:rPr lang="pt-BR" sz="1400" kern="1200" baseline="30000" dirty="0">
                          <a:solidFill>
                            <a:schemeClr val="tx1">
                              <a:lumMod val="75000"/>
                              <a:lumOff val="25000"/>
                            </a:schemeClr>
                          </a:solidFill>
                          <a:latin typeface="Calibri" panose="020F0502020204030204" pitchFamily="34" charset="0"/>
                          <a:ea typeface="+mn-ea"/>
                          <a:cs typeface="Times New Roman" panose="02020603050405020304" pitchFamily="18" charset="0"/>
                        </a:rPr>
                        <a:t>−1</a:t>
                      </a:r>
                      <a:endParaRPr lang="en-DE" sz="1400" kern="1200" baseline="30000" dirty="0">
                        <a:solidFill>
                          <a:schemeClr val="tx1">
                            <a:lumMod val="75000"/>
                            <a:lumOff val="25000"/>
                          </a:schemeClr>
                        </a:solidFill>
                        <a:latin typeface="Calibri" panose="020F0502020204030204" pitchFamily="34" charset="0"/>
                        <a:ea typeface="+mn-ea"/>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000754515"/>
                  </a:ext>
                </a:extLst>
              </a:tr>
              <a:tr h="369231">
                <a:tc>
                  <a:txBody>
                    <a:bodyPr/>
                    <a:lstStyle/>
                    <a:p>
                      <a:pPr>
                        <a:lnSpc>
                          <a:spcPct val="150000"/>
                        </a:lnSpc>
                        <a:spcAft>
                          <a:spcPts val="0"/>
                        </a:spcAft>
                      </a:pPr>
                      <a:r>
                        <a:rPr lang="en-GB" sz="1400" kern="1200" dirty="0">
                          <a:solidFill>
                            <a:schemeClr val="tx1">
                              <a:lumMod val="75000"/>
                              <a:lumOff val="25000"/>
                            </a:schemeClr>
                          </a:solidFill>
                          <a:latin typeface="Calibri" panose="020F0502020204030204" pitchFamily="34" charset="0"/>
                          <a:ea typeface="+mn-ea"/>
                          <a:cs typeface="Times New Roman" panose="02020603050405020304" pitchFamily="18" charset="0"/>
                        </a:rPr>
                        <a:t>Rainfall</a:t>
                      </a:r>
                      <a:endParaRPr lang="en-DE" sz="1400" kern="1200" dirty="0">
                        <a:solidFill>
                          <a:schemeClr val="tx1">
                            <a:lumMod val="75000"/>
                            <a:lumOff val="25000"/>
                          </a:schemeClr>
                        </a:solidFill>
                        <a:latin typeface="Calibri" panose="020F0502020204030204" pitchFamily="34" charset="0"/>
                        <a:ea typeface="+mn-ea"/>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GB" sz="1400" kern="1200" dirty="0">
                          <a:solidFill>
                            <a:schemeClr val="tx1">
                              <a:lumMod val="75000"/>
                              <a:lumOff val="25000"/>
                            </a:schemeClr>
                          </a:solidFill>
                          <a:latin typeface="Calibri" panose="020F0502020204030204" pitchFamily="34" charset="0"/>
                          <a:ea typeface="+mn-ea"/>
                          <a:cs typeface="Times New Roman" panose="02020603050405020304" pitchFamily="18" charset="0"/>
                        </a:rPr>
                        <a:t>0.7 (0.4–0.9)</a:t>
                      </a:r>
                      <a:endParaRPr lang="en-DE" sz="1400" kern="1200" dirty="0">
                        <a:solidFill>
                          <a:schemeClr val="tx1">
                            <a:lumMod val="75000"/>
                            <a:lumOff val="25000"/>
                          </a:schemeClr>
                        </a:solidFill>
                        <a:latin typeface="Calibri" panose="020F0502020204030204" pitchFamily="34" charset="0"/>
                        <a:ea typeface="+mn-ea"/>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pt-BR" sz="1400" kern="1200" dirty="0">
                          <a:solidFill>
                            <a:schemeClr val="tx1">
                              <a:lumMod val="75000"/>
                              <a:lumOff val="25000"/>
                            </a:schemeClr>
                          </a:solidFill>
                          <a:latin typeface="Calibri" panose="020F0502020204030204" pitchFamily="34" charset="0"/>
                          <a:ea typeface="+mn-ea"/>
                          <a:cs typeface="Times New Roman" panose="02020603050405020304" pitchFamily="18" charset="0"/>
                        </a:rPr>
                        <a:t>11.7 (9.5–12.5)</a:t>
                      </a:r>
                      <a:endParaRPr lang="en-DE" sz="1400" kern="1200" dirty="0">
                        <a:solidFill>
                          <a:schemeClr val="tx1">
                            <a:lumMod val="75000"/>
                            <a:lumOff val="25000"/>
                          </a:schemeClr>
                        </a:solidFill>
                        <a:latin typeface="Calibri" panose="020F0502020204030204" pitchFamily="34" charset="0"/>
                        <a:ea typeface="+mn-ea"/>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911854016"/>
                  </a:ext>
                </a:extLst>
              </a:tr>
              <a:tr h="497736">
                <a:tc>
                  <a:txBody>
                    <a:bodyPr/>
                    <a:lstStyle/>
                    <a:p>
                      <a:pPr>
                        <a:lnSpc>
                          <a:spcPct val="150000"/>
                        </a:lnSpc>
                        <a:spcAft>
                          <a:spcPts val="0"/>
                        </a:spcAft>
                      </a:pPr>
                      <a:r>
                        <a:rPr lang="en-GB" sz="1400" kern="1200" dirty="0">
                          <a:solidFill>
                            <a:schemeClr val="tx1">
                              <a:lumMod val="75000"/>
                              <a:lumOff val="25000"/>
                            </a:schemeClr>
                          </a:solidFill>
                          <a:latin typeface="Calibri" panose="020F0502020204030204" pitchFamily="34" charset="0"/>
                          <a:ea typeface="+mn-ea"/>
                          <a:cs typeface="Times New Roman" panose="02020603050405020304" pitchFamily="18" charset="0"/>
                        </a:rPr>
                        <a:t>Throughfall </a:t>
                      </a:r>
                      <a:endParaRPr lang="en-DE" sz="1400" kern="1200" dirty="0">
                        <a:solidFill>
                          <a:schemeClr val="tx1">
                            <a:lumMod val="75000"/>
                            <a:lumOff val="25000"/>
                          </a:schemeClr>
                        </a:solidFill>
                        <a:latin typeface="Calibri" panose="020F0502020204030204" pitchFamily="34" charset="0"/>
                        <a:ea typeface="+mn-ea"/>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GB" sz="1400" kern="1200" dirty="0">
                          <a:solidFill>
                            <a:schemeClr val="tx1">
                              <a:lumMod val="75000"/>
                              <a:lumOff val="25000"/>
                            </a:schemeClr>
                          </a:solidFill>
                          <a:latin typeface="Calibri" panose="020F0502020204030204" pitchFamily="34" charset="0"/>
                          <a:ea typeface="+mn-ea"/>
                          <a:cs typeface="Times New Roman" panose="02020603050405020304" pitchFamily="18" charset="0"/>
                        </a:rPr>
                        <a:t>0.6 (0.4–0.8)</a:t>
                      </a:r>
                      <a:endParaRPr lang="en-DE" sz="1400" kern="1200" dirty="0">
                        <a:solidFill>
                          <a:schemeClr val="tx1">
                            <a:lumMod val="75000"/>
                            <a:lumOff val="25000"/>
                          </a:schemeClr>
                        </a:solidFill>
                        <a:latin typeface="Calibri" panose="020F0502020204030204" pitchFamily="34" charset="0"/>
                        <a:ea typeface="+mn-ea"/>
                        <a:cs typeface="Times New Roman" panose="02020603050405020304" pitchFamily="18" charset="0"/>
                      </a:endParaRPr>
                    </a:p>
                  </a:txBody>
                  <a:tcPr marL="68580" marR="68580" marT="0" marB="0" anchor="ctr">
                    <a:solidFill>
                      <a:schemeClr val="bg2"/>
                    </a:solidFill>
                  </a:tcPr>
                </a:tc>
                <a:tc>
                  <a:txBody>
                    <a:bodyPr/>
                    <a:lstStyle/>
                    <a:p>
                      <a:pPr>
                        <a:lnSpc>
                          <a:spcPct val="150000"/>
                        </a:lnSpc>
                        <a:spcAft>
                          <a:spcPts val="0"/>
                        </a:spcAft>
                      </a:pPr>
                      <a:r>
                        <a:rPr lang="en-GB" sz="1400" kern="1200" dirty="0">
                          <a:solidFill>
                            <a:schemeClr val="tx1">
                              <a:lumMod val="75000"/>
                              <a:lumOff val="25000"/>
                            </a:schemeClr>
                          </a:solidFill>
                          <a:latin typeface="Calibri" panose="020F0502020204030204" pitchFamily="34" charset="0"/>
                          <a:ea typeface="+mn-ea"/>
                          <a:cs typeface="Times New Roman" panose="02020603050405020304" pitchFamily="18" charset="0"/>
                        </a:rPr>
                        <a:t>6.4 (5.7–9.6)</a:t>
                      </a:r>
                      <a:endParaRPr lang="en-DE" sz="1400" kern="1200" dirty="0">
                        <a:solidFill>
                          <a:schemeClr val="tx1">
                            <a:lumMod val="75000"/>
                            <a:lumOff val="25000"/>
                          </a:schemeClr>
                        </a:solidFill>
                        <a:latin typeface="Calibri" panose="020F0502020204030204" pitchFamily="34" charset="0"/>
                        <a:ea typeface="+mn-ea"/>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83554943"/>
                  </a:ext>
                </a:extLst>
              </a:tr>
            </a:tbl>
          </a:graphicData>
        </a:graphic>
      </p:graphicFrame>
      <p:sp>
        <p:nvSpPr>
          <p:cNvPr id="8" name="Rectangle 7">
            <a:extLst>
              <a:ext uri="{FF2B5EF4-FFF2-40B4-BE49-F238E27FC236}">
                <a16:creationId xmlns:a16="http://schemas.microsoft.com/office/drawing/2014/main" id="{89791951-7344-4435-BC62-AFC716822BAC}"/>
              </a:ext>
            </a:extLst>
          </p:cNvPr>
          <p:cNvSpPr/>
          <p:nvPr/>
        </p:nvSpPr>
        <p:spPr>
          <a:xfrm>
            <a:off x="7714329" y="3465856"/>
            <a:ext cx="4133088" cy="523220"/>
          </a:xfrm>
          <a:prstGeom prst="rect">
            <a:avLst/>
          </a:prstGeom>
        </p:spPr>
        <p:txBody>
          <a:bodyPr wrap="square">
            <a:spAutoFit/>
          </a:bodyPr>
          <a:lstStyle/>
          <a:p>
            <a:r>
              <a:rPr lang="en-GB" sz="1400" dirty="0">
                <a:solidFill>
                  <a:schemeClr val="tx1">
                    <a:lumMod val="75000"/>
                    <a:lumOff val="25000"/>
                  </a:schemeClr>
                </a:solidFill>
                <a:latin typeface="Calibri" panose="020F0502020204030204" pitchFamily="34" charset="0"/>
                <a:cs typeface="Times New Roman" panose="02020603050405020304" pitchFamily="18" charset="0"/>
              </a:rPr>
              <a:t>Wet deposition of total dissolved nitrogen during sampled rainfall events.</a:t>
            </a:r>
            <a:endParaRPr lang="en-DE" sz="1400" dirty="0">
              <a:solidFill>
                <a:schemeClr val="tx1">
                  <a:lumMod val="75000"/>
                  <a:lumOff val="25000"/>
                </a:schemeClr>
              </a:solidFill>
              <a:latin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856F5DE-FC6E-430D-B094-B516FD2222B7}"/>
              </a:ext>
            </a:extLst>
          </p:cNvPr>
          <p:cNvSpPr/>
          <p:nvPr/>
        </p:nvSpPr>
        <p:spPr>
          <a:xfrm>
            <a:off x="7618241" y="4193945"/>
            <a:ext cx="4438650" cy="523220"/>
          </a:xfrm>
          <a:prstGeom prst="rect">
            <a:avLst/>
          </a:prstGeom>
        </p:spPr>
        <p:txBody>
          <a:bodyPr wrap="square">
            <a:spAutoFit/>
          </a:bodyPr>
          <a:lstStyle/>
          <a:p>
            <a:r>
              <a:rPr lang="en-GB" sz="1400" dirty="0">
                <a:solidFill>
                  <a:schemeClr val="tx1">
                    <a:lumMod val="75000"/>
                    <a:lumOff val="25000"/>
                  </a:schemeClr>
                </a:solidFill>
                <a:latin typeface="Calibri" panose="020F0502020204030204" pitchFamily="34" charset="0"/>
                <a:cs typeface="Times New Roman" panose="02020603050405020304" pitchFamily="18" charset="0"/>
              </a:rPr>
              <a:t>Median (IQR) total dissolved nitrogen (TDN) concentrations and estimated annual wet deposition</a:t>
            </a:r>
            <a:endParaRPr lang="en-DE" sz="1400" dirty="0">
              <a:solidFill>
                <a:schemeClr val="tx1">
                  <a:lumMod val="75000"/>
                  <a:lumOff val="25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366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70CC-9BE7-440B-B4C8-96243E401F4A}"/>
              </a:ext>
            </a:extLst>
          </p:cNvPr>
          <p:cNvSpPr>
            <a:spLocks noGrp="1"/>
          </p:cNvSpPr>
          <p:nvPr>
            <p:ph type="title"/>
          </p:nvPr>
        </p:nvSpPr>
        <p:spPr/>
        <p:txBody>
          <a:bodyPr/>
          <a:lstStyle/>
          <a:p>
            <a:r>
              <a:rPr lang="en-US" b="1" dirty="0">
                <a:latin typeface="Calibri" panose="020F0502020204030204" pitchFamily="34" charset="0"/>
                <a:cs typeface="Times New Roman" panose="02020603050405020304" pitchFamily="18" charset="0"/>
              </a:rPr>
              <a:t>Results – inputs from fertilizer and manure </a:t>
            </a:r>
            <a:br>
              <a:rPr lang="en-US" b="1" dirty="0">
                <a:latin typeface="Calibri" panose="020F0502020204030204" pitchFamily="34" charset="0"/>
                <a:cs typeface="Times New Roman" panose="02020603050405020304" pitchFamily="18" charset="0"/>
              </a:rPr>
            </a:br>
            <a:endParaRPr lang="en-DE" dirty="0"/>
          </a:p>
        </p:txBody>
      </p:sp>
      <p:sp>
        <p:nvSpPr>
          <p:cNvPr id="4" name="Content Placeholder 3">
            <a:extLst>
              <a:ext uri="{FF2B5EF4-FFF2-40B4-BE49-F238E27FC236}">
                <a16:creationId xmlns:a16="http://schemas.microsoft.com/office/drawing/2014/main" id="{8136DD3A-E5C1-4601-8C83-CC1B971D5212}"/>
              </a:ext>
            </a:extLst>
          </p:cNvPr>
          <p:cNvSpPr>
            <a:spLocks noGrp="1"/>
          </p:cNvSpPr>
          <p:nvPr>
            <p:ph idx="1"/>
          </p:nvPr>
        </p:nvSpPr>
        <p:spPr>
          <a:xfrm>
            <a:off x="2435805" y="1643227"/>
            <a:ext cx="4484280" cy="2208297"/>
          </a:xfrm>
          <a:prstGeom prst="rect">
            <a:avLst/>
          </a:prstGeom>
        </p:spPr>
        <p:txBody>
          <a:bodyPr wrap="square">
            <a:spAutoFit/>
          </a:bodyPr>
          <a:lstStyle/>
          <a:p>
            <a:pPr marL="540000" indent="-540000">
              <a:spcAft>
                <a:spcPts val="1131"/>
              </a:spcAft>
              <a:buFont typeface="Arial" panose="020B0604020202020204" pitchFamily="34" charset="0"/>
              <a:buChar char="•"/>
            </a:pPr>
            <a:r>
              <a:rPr lang="en-GB" sz="2400" dirty="0">
                <a:latin typeface="Calibri" panose="020F0502020204030204" pitchFamily="34" charset="0"/>
                <a:cs typeface="Times New Roman" panose="02020603050405020304" pitchFamily="18" charset="0"/>
              </a:rPr>
              <a:t>N inputs from inorganic fertilizer were </a:t>
            </a:r>
            <a:r>
              <a:rPr lang="pt-BR" sz="2400" dirty="0">
                <a:latin typeface="Calibri" panose="020F0502020204030204" pitchFamily="34" charset="0"/>
                <a:cs typeface="Times New Roman" panose="02020603050405020304" pitchFamily="18" charset="0"/>
              </a:rPr>
              <a:t>25 (15.2–40.2) kg N ha</a:t>
            </a:r>
            <a:r>
              <a:rPr lang="pt-BR" sz="2400" baseline="30000" dirty="0">
                <a:latin typeface="Calibri" panose="020F0502020204030204" pitchFamily="34" charset="0"/>
                <a:cs typeface="Times New Roman" panose="02020603050405020304" pitchFamily="18" charset="0"/>
              </a:rPr>
              <a:t>−1 </a:t>
            </a:r>
            <a:r>
              <a:rPr lang="pt-BR" sz="2400" dirty="0">
                <a:latin typeface="Calibri" panose="020F0502020204030204" pitchFamily="34" charset="0"/>
                <a:cs typeface="Times New Roman" panose="02020603050405020304" pitchFamily="18" charset="0"/>
              </a:rPr>
              <a:t>yr</a:t>
            </a:r>
            <a:r>
              <a:rPr lang="pt-BR" sz="2400" baseline="30000" dirty="0">
                <a:latin typeface="Calibri" panose="020F0502020204030204" pitchFamily="34" charset="0"/>
                <a:cs typeface="Times New Roman" panose="02020603050405020304" pitchFamily="18" charset="0"/>
              </a:rPr>
              <a:t>−1</a:t>
            </a:r>
            <a:endParaRPr lang="en-GB" sz="2400" dirty="0">
              <a:latin typeface="Calibri" panose="020F0502020204030204" pitchFamily="34" charset="0"/>
              <a:cs typeface="Times New Roman" panose="02020603050405020304" pitchFamily="18" charset="0"/>
            </a:endParaRPr>
          </a:p>
          <a:p>
            <a:pPr marL="540000" indent="-540000">
              <a:spcAft>
                <a:spcPts val="1131"/>
              </a:spcAft>
              <a:buFont typeface="Arial" panose="020B0604020202020204" pitchFamily="34" charset="0"/>
              <a:buChar char="•"/>
            </a:pPr>
            <a:r>
              <a:rPr lang="en-GB" sz="2400" dirty="0">
                <a:latin typeface="Calibri" panose="020F0502020204030204" pitchFamily="34" charset="0"/>
                <a:cs typeface="Times New Roman" panose="02020603050405020304" pitchFamily="18" charset="0"/>
              </a:rPr>
              <a:t>N inputs from livestock were 76 (49–125) kg N ha</a:t>
            </a:r>
            <a:r>
              <a:rPr lang="en-GB" sz="2400" baseline="30000" dirty="0">
                <a:latin typeface="Calibri" panose="020F0502020204030204" pitchFamily="34" charset="0"/>
                <a:cs typeface="Times New Roman" panose="02020603050405020304" pitchFamily="18" charset="0"/>
              </a:rPr>
              <a:t>-1</a:t>
            </a:r>
            <a:r>
              <a:rPr lang="en-GB" sz="2400" dirty="0">
                <a:latin typeface="Calibri" panose="020F0502020204030204" pitchFamily="34" charset="0"/>
                <a:cs typeface="Times New Roman" panose="02020603050405020304" pitchFamily="18" charset="0"/>
              </a:rPr>
              <a:t> yr</a:t>
            </a:r>
            <a:r>
              <a:rPr lang="en-GB" sz="2400" baseline="30000" dirty="0">
                <a:latin typeface="Calibri" panose="020F0502020204030204" pitchFamily="34" charset="0"/>
                <a:cs typeface="Times New Roman" panose="02020603050405020304" pitchFamily="18" charset="0"/>
              </a:rPr>
              <a:t>−1</a:t>
            </a:r>
            <a:r>
              <a:rPr lang="en-GB" dirty="0"/>
              <a:t>.</a:t>
            </a:r>
            <a:endParaRPr lang="en-US" dirty="0">
              <a:cs typeface="Times New Roman" panose="02020603050405020304" pitchFamily="18" charset="0"/>
            </a:endParaRPr>
          </a:p>
        </p:txBody>
      </p:sp>
      <p:pic>
        <p:nvPicPr>
          <p:cNvPr id="5" name="Picture 4">
            <a:extLst>
              <a:ext uri="{FF2B5EF4-FFF2-40B4-BE49-F238E27FC236}">
                <a16:creationId xmlns:a16="http://schemas.microsoft.com/office/drawing/2014/main" id="{36E935B5-6E3D-445E-A0BF-56E92913B0F2}"/>
              </a:ext>
            </a:extLst>
          </p:cNvPr>
          <p:cNvPicPr>
            <a:picLocks noChangeAspect="1"/>
          </p:cNvPicPr>
          <p:nvPr/>
        </p:nvPicPr>
        <p:blipFill>
          <a:blip r:embed="rId2"/>
          <a:stretch>
            <a:fillRect/>
          </a:stretch>
        </p:blipFill>
        <p:spPr>
          <a:xfrm>
            <a:off x="7332087" y="1555544"/>
            <a:ext cx="4172525" cy="5214773"/>
          </a:xfrm>
          <a:prstGeom prst="rect">
            <a:avLst/>
          </a:prstGeom>
        </p:spPr>
      </p:pic>
    </p:spTree>
    <p:extLst>
      <p:ext uri="{BB962C8B-B14F-4D97-AF65-F5344CB8AC3E}">
        <p14:creationId xmlns:p14="http://schemas.microsoft.com/office/powerpoint/2010/main" val="1042434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70CC-9BE7-440B-B4C8-96243E401F4A}"/>
              </a:ext>
            </a:extLst>
          </p:cNvPr>
          <p:cNvSpPr>
            <a:spLocks noGrp="1"/>
          </p:cNvSpPr>
          <p:nvPr>
            <p:ph type="title"/>
          </p:nvPr>
        </p:nvSpPr>
        <p:spPr/>
        <p:txBody>
          <a:bodyPr/>
          <a:lstStyle/>
          <a:p>
            <a:r>
              <a:rPr lang="en-US" b="1" dirty="0">
                <a:latin typeface="Calibri" panose="020F0502020204030204" pitchFamily="34" charset="0"/>
                <a:cs typeface="Times New Roman" panose="02020603050405020304" pitchFamily="18" charset="0"/>
              </a:rPr>
              <a:t>Conclusion</a:t>
            </a:r>
            <a:br>
              <a:rPr lang="en-US" b="1" dirty="0">
                <a:latin typeface="Calibri" panose="020F0502020204030204" pitchFamily="34" charset="0"/>
                <a:cs typeface="Times New Roman" panose="02020603050405020304" pitchFamily="18" charset="0"/>
              </a:rPr>
            </a:br>
            <a:endParaRPr lang="en-DE" dirty="0"/>
          </a:p>
        </p:txBody>
      </p:sp>
      <p:sp>
        <p:nvSpPr>
          <p:cNvPr id="4" name="Content Placeholder 3">
            <a:extLst>
              <a:ext uri="{FF2B5EF4-FFF2-40B4-BE49-F238E27FC236}">
                <a16:creationId xmlns:a16="http://schemas.microsoft.com/office/drawing/2014/main" id="{8136DD3A-E5C1-4601-8C83-CC1B971D5212}"/>
              </a:ext>
            </a:extLst>
          </p:cNvPr>
          <p:cNvSpPr>
            <a:spLocks noGrp="1"/>
          </p:cNvSpPr>
          <p:nvPr>
            <p:ph idx="1"/>
          </p:nvPr>
        </p:nvSpPr>
        <p:spPr>
          <a:xfrm>
            <a:off x="2192092" y="1748256"/>
            <a:ext cx="8915400" cy="3077766"/>
          </a:xfrm>
          <a:prstGeom prst="rect">
            <a:avLst/>
          </a:prstGeom>
        </p:spPr>
        <p:txBody>
          <a:bodyPr wrap="square">
            <a:spAutoFit/>
          </a:bodyPr>
          <a:lstStyle/>
          <a:p>
            <a:pPr marL="540000" indent="-540000">
              <a:spcAft>
                <a:spcPts val="10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The average nitrogen input through wet deposition into smallholder catchment of Mau forest is generally low, especially compared to inputs from fertilizer and manure. </a:t>
            </a:r>
          </a:p>
          <a:p>
            <a:pPr marL="540000" indent="-540000">
              <a:spcAft>
                <a:spcPts val="10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Continuation and increase of nitrogen emission through for instance uncovered storage of livestock manure, fertilization with inorganic fertilizers and further forest cover loss for agricultural expansion may lead to future elevated levels of nitrogen wet deposition.</a:t>
            </a:r>
          </a:p>
          <a:p>
            <a:pPr marL="540000" indent="-540000">
              <a:spcAft>
                <a:spcPts val="10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To keep these in check, appropriate manure management strategies, fertilizer application and control of forest conversion cannot be overemphasized.</a:t>
            </a:r>
            <a:endParaRPr lang="en-DE" dirty="0">
              <a:latin typeface="Calibri" panose="020F0502020204030204" pitchFamily="34" charset="0"/>
              <a:cs typeface="Times New Roman" panose="02020603050405020304" pitchFamily="18" charset="0"/>
            </a:endParaRPr>
          </a:p>
          <a:p>
            <a:pPr marL="540000" indent="-540000">
              <a:spcAft>
                <a:spcPts val="1131"/>
              </a:spcAft>
              <a:buFont typeface="Arial" panose="020B0604020202020204" pitchFamily="34" charset="0"/>
              <a:buChar char="•"/>
            </a:pPr>
            <a:endParaRPr lang="en-US" dirty="0">
              <a:cs typeface="Times New Roman" panose="02020603050405020304" pitchFamily="18" charset="0"/>
            </a:endParaRPr>
          </a:p>
        </p:txBody>
      </p:sp>
    </p:spTree>
    <p:extLst>
      <p:ext uri="{BB962C8B-B14F-4D97-AF65-F5344CB8AC3E}">
        <p14:creationId xmlns:p14="http://schemas.microsoft.com/office/powerpoint/2010/main" val="330429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70CC-9BE7-440B-B4C8-96243E401F4A}"/>
              </a:ext>
            </a:extLst>
          </p:cNvPr>
          <p:cNvSpPr>
            <a:spLocks noGrp="1"/>
          </p:cNvSpPr>
          <p:nvPr>
            <p:ph type="title" idx="4294967295"/>
          </p:nvPr>
        </p:nvSpPr>
        <p:spPr>
          <a:xfrm>
            <a:off x="3104411" y="2888652"/>
            <a:ext cx="8912225" cy="1281112"/>
          </a:xfrm>
        </p:spPr>
        <p:txBody>
          <a:bodyPr/>
          <a:lstStyle/>
          <a:p>
            <a:r>
              <a:rPr lang="en-US" b="1" dirty="0">
                <a:latin typeface="Calibri" panose="020F0502020204030204" pitchFamily="34" charset="0"/>
                <a:cs typeface="Times New Roman" panose="02020603050405020304" pitchFamily="18" charset="0"/>
              </a:rPr>
              <a:t>THANK YOU</a:t>
            </a:r>
            <a:br>
              <a:rPr lang="en-US" b="1" dirty="0">
                <a:latin typeface="Calibri" panose="020F0502020204030204" pitchFamily="34" charset="0"/>
                <a:cs typeface="Times New Roman" panose="02020603050405020304" pitchFamily="18" charset="0"/>
              </a:rPr>
            </a:br>
            <a:endParaRPr lang="en-DE" dirty="0"/>
          </a:p>
        </p:txBody>
      </p:sp>
    </p:spTree>
    <p:extLst>
      <p:ext uri="{BB962C8B-B14F-4D97-AF65-F5344CB8AC3E}">
        <p14:creationId xmlns:p14="http://schemas.microsoft.com/office/powerpoint/2010/main" val="23667190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637</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Times New Roman</vt:lpstr>
      <vt:lpstr>Wingdings 3</vt:lpstr>
      <vt:lpstr>Wisp</vt:lpstr>
      <vt:lpstr>Inputs of reactive nitrogen from wet deposition and fertilization in a tropical montane catchment characterised by smallholder farming </vt:lpstr>
      <vt:lpstr>Introduction </vt:lpstr>
      <vt:lpstr>Background and objective</vt:lpstr>
      <vt:lpstr>Methods </vt:lpstr>
      <vt:lpstr>Data Collection </vt:lpstr>
      <vt:lpstr>Results – wet deposition  </vt:lpstr>
      <vt:lpstr>Results – inputs from fertilizer and manure  </vt:lpstr>
      <vt:lpstr>Conclusion </vt:lpstr>
      <vt:lpstr>THANK YOU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Kasebele, Miriam</dc:creator>
  <cp:lastModifiedBy>Kasebele, Miriam</cp:lastModifiedBy>
  <cp:revision>11</cp:revision>
  <dcterms:created xsi:type="dcterms:W3CDTF">2023-04-22T13:38:21Z</dcterms:created>
  <dcterms:modified xsi:type="dcterms:W3CDTF">2023-04-24T08:49:40Z</dcterms:modified>
</cp:coreProperties>
</file>