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0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1"/>
    <p:sldMasterId id="2147483675" r:id="rId2"/>
    <p:sldMasterId id="2147483697" r:id="rId3"/>
    <p:sldMasterId id="2147483744" r:id="rId4"/>
    <p:sldMasterId id="2147483810" r:id="rId5"/>
    <p:sldMasterId id="2147483838" r:id="rId6"/>
    <p:sldMasterId id="2147483864" r:id="rId7"/>
    <p:sldMasterId id="2147483886" r:id="rId8"/>
    <p:sldMasterId id="2147483960" r:id="rId9"/>
    <p:sldMasterId id="2147484004" r:id="rId10"/>
    <p:sldMasterId id="2147484028" r:id="rId11"/>
    <p:sldMasterId id="2147484041" r:id="rId12"/>
  </p:sldMasterIdLst>
  <p:notesMasterIdLst>
    <p:notesMasterId r:id="rId19"/>
  </p:notesMasterIdLst>
  <p:handoutMasterIdLst>
    <p:handoutMasterId r:id="rId20"/>
  </p:handoutMasterIdLst>
  <p:sldIdLst>
    <p:sldId id="1132" r:id="rId13"/>
    <p:sldId id="1135" r:id="rId14"/>
    <p:sldId id="1130" r:id="rId15"/>
    <p:sldId id="936" r:id="rId16"/>
    <p:sldId id="1129" r:id="rId17"/>
    <p:sldId id="399" r:id="rId18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  <a:srgbClr val="00CC00"/>
    <a:srgbClr val="008000"/>
    <a:srgbClr val="003366"/>
    <a:srgbClr val="5794BD"/>
    <a:srgbClr val="CCFFFF"/>
    <a:srgbClr val="293D2B"/>
    <a:srgbClr val="FDEADA"/>
    <a:srgbClr val="CCEC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6" autoAdjust="0"/>
    <p:restoredTop sz="97182" autoAdjust="0"/>
  </p:normalViewPr>
  <p:slideViewPr>
    <p:cSldViewPr>
      <p:cViewPr varScale="1">
        <p:scale>
          <a:sx n="81" d="100"/>
          <a:sy n="81" d="100"/>
        </p:scale>
        <p:origin x="412" y="68"/>
      </p:cViewPr>
      <p:guideLst>
        <p:guide orient="horz" pos="1344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4242" y="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C5441-6A21-4728-B290-90C9ECB2B7E0}" type="datetimeFigureOut">
              <a:rPr lang="de-DE" smtClean="0"/>
              <a:t>24.04.2023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0CBB1-9126-48F5-83BB-22BDAB487B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216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1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7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7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23DFFBB-4D4E-4F4E-B16D-BB3B103053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1316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Mixing diagram is basically a water-vapor budget analysis in the PBL. Black line: measurements of water-vapor and temperature profiles. Where did the advection come from? Tim Wagner, Uni MW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DFFBB-4D4E-4F4E-B16D-BB3B103053D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70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LES </a:t>
            </a:r>
            <a:r>
              <a:rPr lang="de-DE" dirty="0" err="1"/>
              <a:t>heterogeneity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DFFBB-4D4E-4F4E-B16D-BB3B103053D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69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DFFBB-4D4E-4F4E-B16D-BB3B103053D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34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b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43EDE-7374-48F3-BC3C-EAC5D1834846}" type="slidenum">
              <a:rPr lang="de-DE">
                <a:solidFill>
                  <a:srgbClr val="000000"/>
                </a:solidFill>
              </a:rPr>
              <a:pPr/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31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b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43EDE-7374-48F3-BC3C-EAC5D1834846}" type="slidenum">
              <a:rPr lang="de-DE">
                <a:solidFill>
                  <a:srgbClr val="000000"/>
                </a:solidFill>
              </a:rPr>
              <a:pPr/>
              <a:t>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1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0442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03614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02933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874390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27537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912979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365633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6617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998032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154728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728220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295400"/>
            <a:ext cx="27432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295400"/>
            <a:ext cx="80264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5828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295400"/>
            <a:ext cx="27432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295400"/>
            <a:ext cx="80264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31776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2332039"/>
            <a:ext cx="5384800" cy="18811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365626"/>
            <a:ext cx="5384800" cy="1882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910348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685381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973729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18824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798391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21. Februar 2008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Hospitalhof Stuttgart, Klimawandel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E1D7-87CA-43BA-9E32-2ED00F4023C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058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2202E-2CD5-404A-8072-7BEEEAA18E2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722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52752" y="6356359"/>
            <a:ext cx="561974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046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92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48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2332039"/>
            <a:ext cx="5384800" cy="18811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365626"/>
            <a:ext cx="5384800" cy="1882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050371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200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655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710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918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5440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421987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251939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284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332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6164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760462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551073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59105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79680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75540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870133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353398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4179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88694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44159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460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906566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295400"/>
            <a:ext cx="27432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295400"/>
            <a:ext cx="80264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04465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2332039"/>
            <a:ext cx="5384800" cy="18811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365626"/>
            <a:ext cx="5384800" cy="1882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855179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60162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501573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423377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54309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21. Februar 2008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Hospitalhof Stuttgart, Klimawandel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E1D7-87CA-43BA-9E32-2ED00F4023C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644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2202E-2CD5-404A-8072-7BEEEAA18E2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79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529835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21987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672320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428476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28066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85240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067790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9874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91081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446746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06877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295400"/>
            <a:ext cx="27432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295400"/>
            <a:ext cx="80264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742521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2332039"/>
            <a:ext cx="5384800" cy="18811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365626"/>
            <a:ext cx="5384800" cy="1882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876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485702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14045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198426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229590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320881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21. Februar 2008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Hospitalhof Stuttgart, Klimawandel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E1D7-87CA-43BA-9E32-2ED00F4023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4731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2202E-2CD5-404A-8072-7BEEEAA18E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67867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3645" y="6356352"/>
            <a:ext cx="27432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IPM Discussion Meeting: 24/04/2018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6183" y="6356352"/>
            <a:ext cx="41148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GB"/>
              <a:t>L-A Feedback Metrics: Mixing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8937BEE1-7200-44DB-ADBA-89FCD050642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683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184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6037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noFill/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380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40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21. Februar 2008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Hospitalhof Stuttgart, Klimawandel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E1D7-87CA-43BA-9E32-2ED00F4023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92361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8205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053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721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340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1634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357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619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IPM Discussion Meeting: 24/04/2018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L-A Feedback Metrics: Mixing Diagram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523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98707" y="1975669"/>
            <a:ext cx="10749827" cy="88334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3333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2pPr>
            <a:lvl3pPr marL="1219170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3pPr>
            <a:lvl4pPr marL="1828754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4pPr>
            <a:lvl5pPr marL="2438339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Titel der Präsentation</a:t>
            </a:r>
            <a:br>
              <a:rPr lang="de-DE" dirty="0"/>
            </a:br>
            <a:r>
              <a:rPr lang="de-DE" dirty="0"/>
              <a:t>Der kann auch zweizeilig sein</a:t>
            </a:r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98709" y="3502477"/>
            <a:ext cx="10756231" cy="88395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3333">
                <a:solidFill>
                  <a:srgbClr val="003F75"/>
                </a:solidFill>
                <a:latin typeface="Arial"/>
                <a:cs typeface="Arial"/>
              </a:defRPr>
            </a:lvl1pPr>
            <a:lvl2pPr marL="609585" indent="0">
              <a:buNone/>
              <a:defRPr sz="3333">
                <a:latin typeface="Arial"/>
                <a:cs typeface="Arial"/>
              </a:defRPr>
            </a:lvl2pPr>
            <a:lvl3pPr marL="1219170" indent="0">
              <a:buNone/>
              <a:defRPr sz="3333">
                <a:latin typeface="Arial"/>
                <a:cs typeface="Arial"/>
              </a:defRPr>
            </a:lvl3pPr>
            <a:lvl4pPr marL="1828754" indent="0">
              <a:buNone/>
              <a:defRPr sz="3333">
                <a:latin typeface="Arial"/>
                <a:cs typeface="Arial"/>
              </a:defRPr>
            </a:lvl4pPr>
            <a:lvl5pPr marL="2438339" indent="0">
              <a:buNone/>
              <a:defRPr sz="3333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Name, Vorname</a:t>
            </a:r>
          </a:p>
        </p:txBody>
      </p:sp>
    </p:spTree>
    <p:extLst>
      <p:ext uri="{BB962C8B-B14F-4D97-AF65-F5344CB8AC3E}">
        <p14:creationId xmlns:p14="http://schemas.microsoft.com/office/powerpoint/2010/main" val="27608032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82471" y="1607159"/>
            <a:ext cx="9115136" cy="5726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3333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 sz="3333">
                <a:latin typeface="Arial Black"/>
                <a:cs typeface="Arial Black"/>
              </a:defRPr>
            </a:lvl2pPr>
            <a:lvl3pPr marL="1219170" indent="0">
              <a:buNone/>
              <a:defRPr sz="3333">
                <a:latin typeface="Arial Black"/>
                <a:cs typeface="Arial Black"/>
              </a:defRPr>
            </a:lvl3pPr>
            <a:lvl4pPr marL="1828754" indent="0">
              <a:buNone/>
              <a:defRPr sz="3333">
                <a:latin typeface="Arial Black"/>
                <a:cs typeface="Arial Black"/>
              </a:defRPr>
            </a:lvl4pPr>
            <a:lvl5pPr marL="2438339" indent="0">
              <a:buNone/>
              <a:defRPr sz="333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1: Wörter sind Kombinationen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82471" y="2276718"/>
            <a:ext cx="5283200" cy="2266375"/>
          </a:xfrm>
          <a:prstGeom prst="rect">
            <a:avLst/>
          </a:prstGeom>
        </p:spPr>
        <p:txBody>
          <a:bodyPr vert="horz"/>
          <a:lstStyle>
            <a:lvl1pPr marL="0" indent="0" algn="just" defTabSz="1131853">
              <a:lnSpc>
                <a:spcPts val="3067"/>
              </a:lnSpc>
              <a:buNone/>
              <a:defRPr sz="2400">
                <a:solidFill>
                  <a:srgbClr val="003F75"/>
                </a:solidFill>
                <a:latin typeface="Arial"/>
                <a:cs typeface="Arial"/>
              </a:defRPr>
            </a:lvl1pPr>
            <a:lvl2pPr marL="609585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2pPr>
            <a:lvl3pPr marL="1219170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3pPr>
            <a:lvl4pPr marL="1828754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4pPr>
            <a:lvl5pPr marL="2438339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5pPr>
          </a:lstStyle>
          <a:p>
            <a:pPr algn="just" defTabSz="848911">
              <a:lnSpc>
                <a:spcPts val="2300"/>
              </a:lnSpc>
            </a:pPr>
            <a:r>
              <a:rPr lang="de-DE" sz="2400" dirty="0">
                <a:solidFill>
                  <a:srgbClr val="003F75"/>
                </a:solidFill>
                <a:latin typeface="Arial" charset="0"/>
              </a:rPr>
              <a:t>Um es gleich zu gestehen: Dies ist nicht Ihr Präsentationstext, sondern so genannter Blindtext. Wir haben uns jedoch dafür entschieden, auf das allseits beliebte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Guaredisch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Nedunfeg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oder das klassische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oxmox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zu verzichten.</a:t>
            </a:r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53887" y="2276718"/>
            <a:ext cx="5283200" cy="2266375"/>
          </a:xfrm>
          <a:prstGeom prst="rect">
            <a:avLst/>
          </a:prstGeom>
        </p:spPr>
        <p:txBody>
          <a:bodyPr vert="horz"/>
          <a:lstStyle>
            <a:lvl1pPr marL="0" indent="0" algn="just" defTabSz="1131853">
              <a:lnSpc>
                <a:spcPts val="3067"/>
              </a:lnSpc>
              <a:buNone/>
              <a:defRPr sz="2400">
                <a:solidFill>
                  <a:srgbClr val="003F75"/>
                </a:solidFill>
                <a:latin typeface="Arial"/>
                <a:cs typeface="Arial"/>
              </a:defRPr>
            </a:lvl1pPr>
            <a:lvl2pPr marL="609585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2pPr>
            <a:lvl3pPr marL="1219170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3pPr>
            <a:lvl4pPr marL="1828754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4pPr>
            <a:lvl5pPr marL="2438339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5pPr>
          </a:lstStyle>
          <a:p>
            <a:pPr algn="just" defTabSz="848911">
              <a:lnSpc>
                <a:spcPts val="2300"/>
              </a:lnSpc>
            </a:pPr>
            <a:r>
              <a:rPr lang="de-DE" sz="2400" dirty="0">
                <a:solidFill>
                  <a:srgbClr val="003F75"/>
                </a:solidFill>
                <a:latin typeface="Arial" charset="0"/>
              </a:rPr>
              <a:t>Um es gleich zu gestehen: Dies ist nicht Ihr Präsentationstext, sondern so genannter Blindtext. Wir haben uns jedoch dafür entschieden, auf das allseits beliebte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Guaredisch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Nedunfeg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oder das klassische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oxmox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zu verzichten.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635" y="6494465"/>
            <a:ext cx="9867900" cy="24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 sz="1333">
                <a:latin typeface="Arial Black"/>
                <a:cs typeface="Arial Black"/>
              </a:defRPr>
            </a:lvl2pPr>
            <a:lvl3pPr marL="1219170" indent="0">
              <a:buNone/>
              <a:defRPr sz="1333">
                <a:latin typeface="Arial Black"/>
                <a:cs typeface="Arial Black"/>
              </a:defRPr>
            </a:lvl3pPr>
            <a:lvl4pPr marL="1828754" indent="0">
              <a:buNone/>
              <a:defRPr sz="1333">
                <a:latin typeface="Arial Black"/>
                <a:cs typeface="Arial Black"/>
              </a:defRPr>
            </a:lvl4pPr>
            <a:lvl5pPr marL="2438339" indent="0">
              <a:buNone/>
              <a:defRPr sz="133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10955867" y="6534151"/>
            <a:ext cx="6180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C4B046-2211-E040-A09E-BD75B503FAD9}" type="slidenum">
              <a:rPr lang="de-DE" sz="1200" smtClean="0">
                <a:solidFill>
                  <a:srgbClr val="003F75"/>
                </a:solidFill>
                <a:latin typeface="Arial Black"/>
                <a:cs typeface="Arial Black"/>
              </a:rPr>
              <a:pPr algn="r"/>
              <a:t>‹Nr.›</a:t>
            </a:fld>
            <a:endParaRPr lang="de-DE" sz="1200" dirty="0">
              <a:solidFill>
                <a:srgbClr val="003F75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6491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2202E-2CD5-404A-8072-7BEEEAA18E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3023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89931" y="1607159"/>
            <a:ext cx="9115136" cy="5726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3333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 sz="3333">
                <a:latin typeface="Arial Black"/>
                <a:cs typeface="Arial Black"/>
              </a:defRPr>
            </a:lvl2pPr>
            <a:lvl3pPr marL="1219170" indent="0">
              <a:buNone/>
              <a:defRPr sz="3333">
                <a:latin typeface="Arial Black"/>
                <a:cs typeface="Arial Black"/>
              </a:defRPr>
            </a:lvl3pPr>
            <a:lvl4pPr marL="1828754" indent="0">
              <a:buNone/>
              <a:defRPr sz="3333">
                <a:latin typeface="Arial Black"/>
                <a:cs typeface="Arial Black"/>
              </a:defRPr>
            </a:lvl4pPr>
            <a:lvl5pPr marL="2438339" indent="0">
              <a:buNone/>
              <a:defRPr sz="333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1: Wörter sind Kombinationen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89931" y="2287907"/>
            <a:ext cx="10817413" cy="2266375"/>
          </a:xfrm>
          <a:prstGeom prst="rect">
            <a:avLst/>
          </a:prstGeom>
        </p:spPr>
        <p:txBody>
          <a:bodyPr vert="horz"/>
          <a:lstStyle>
            <a:lvl1pPr marL="380990" marR="0" indent="-380990" algn="just" defTabSz="1131853" rtl="0" eaLnBrk="1" fontAlgn="auto" latinLnBrk="0" hangingPunct="1">
              <a:lnSpc>
                <a:spcPts val="3067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>
                <a:solidFill>
                  <a:srgbClr val="003F75"/>
                </a:solidFill>
                <a:latin typeface="Arial"/>
                <a:cs typeface="Arial"/>
              </a:defRPr>
            </a:lvl1pPr>
            <a:lvl2pPr marL="609585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2pPr>
            <a:lvl3pPr marL="1219170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3pPr>
            <a:lvl4pPr marL="1828754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4pPr>
            <a:lvl5pPr marL="2438339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5pPr>
          </a:lstStyle>
          <a:p>
            <a:pPr algn="just" defTabSz="848911">
              <a:lnSpc>
                <a:spcPts val="2300"/>
              </a:lnSpc>
            </a:pPr>
            <a:r>
              <a:rPr lang="de-DE" sz="2400" dirty="0">
                <a:solidFill>
                  <a:srgbClr val="003F75"/>
                </a:solidFill>
                <a:latin typeface="Arial" charset="0"/>
              </a:rPr>
              <a:t>Um es gleich zu gestehen: Dies ist nicht Ihr Präsentationstext, sondern so genannter Blindtext. </a:t>
            </a:r>
          </a:p>
          <a:p>
            <a:pPr algn="just" defTabSz="848911">
              <a:lnSpc>
                <a:spcPts val="2300"/>
              </a:lnSpc>
            </a:pPr>
            <a:r>
              <a:rPr lang="de-DE" sz="2400" dirty="0">
                <a:solidFill>
                  <a:srgbClr val="003F75"/>
                </a:solidFill>
                <a:latin typeface="Arial" charset="0"/>
              </a:rPr>
              <a:t>Dies ist nicht Ihr Präsentationstext, sondern so genannter Blindtext. </a:t>
            </a:r>
          </a:p>
          <a:p>
            <a:pPr algn="just" defTabSz="848911">
              <a:lnSpc>
                <a:spcPts val="2300"/>
              </a:lnSpc>
            </a:pPr>
            <a:r>
              <a:rPr lang="de-DE" sz="2400" dirty="0">
                <a:solidFill>
                  <a:srgbClr val="003F75"/>
                </a:solidFill>
                <a:latin typeface="Arial" charset="0"/>
              </a:rPr>
              <a:t>Wir haben uns jedoch dafür entschieden, auf das allseits beliebte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Guaredisch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Nedunfeg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oder das klassische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oxmox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zu verzichten.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635" y="6494465"/>
            <a:ext cx="9867900" cy="24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 sz="1333">
                <a:latin typeface="Arial Black"/>
                <a:cs typeface="Arial Black"/>
              </a:defRPr>
            </a:lvl2pPr>
            <a:lvl3pPr marL="1219170" indent="0">
              <a:buNone/>
              <a:defRPr sz="1333">
                <a:latin typeface="Arial Black"/>
                <a:cs typeface="Arial Black"/>
              </a:defRPr>
            </a:lvl3pPr>
            <a:lvl4pPr marL="1828754" indent="0">
              <a:buNone/>
              <a:defRPr sz="1333">
                <a:latin typeface="Arial Black"/>
                <a:cs typeface="Arial Black"/>
              </a:defRPr>
            </a:lvl4pPr>
            <a:lvl5pPr marL="2438339" indent="0">
              <a:buNone/>
              <a:defRPr sz="133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55867" y="6534151"/>
            <a:ext cx="6180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C4B046-2211-E040-A09E-BD75B503FAD9}" type="slidenum">
              <a:rPr lang="de-DE" sz="1200" smtClean="0">
                <a:solidFill>
                  <a:srgbClr val="003F75"/>
                </a:solidFill>
                <a:latin typeface="Arial Black"/>
                <a:cs typeface="Arial Black"/>
              </a:rPr>
              <a:pPr algn="r"/>
              <a:t>‹Nr.›</a:t>
            </a:fld>
            <a:endParaRPr lang="de-DE" sz="1200" dirty="0">
              <a:solidFill>
                <a:srgbClr val="003F75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440972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82471" y="2609128"/>
            <a:ext cx="5283200" cy="2060341"/>
          </a:xfrm>
          <a:prstGeom prst="rect">
            <a:avLst/>
          </a:prstGeom>
        </p:spPr>
        <p:txBody>
          <a:bodyPr vert="horz"/>
          <a:lstStyle>
            <a:lvl1pPr marL="0" indent="0" algn="just" defTabSz="1131853">
              <a:lnSpc>
                <a:spcPts val="3067"/>
              </a:lnSpc>
              <a:buNone/>
              <a:defRPr sz="2400">
                <a:solidFill>
                  <a:srgbClr val="003F75"/>
                </a:solidFill>
                <a:latin typeface="Arial"/>
                <a:cs typeface="Arial"/>
              </a:defRPr>
            </a:lvl1pPr>
            <a:lvl2pPr marL="609585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2pPr>
            <a:lvl3pPr marL="1219170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3pPr>
            <a:lvl4pPr marL="1828754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4pPr>
            <a:lvl5pPr marL="2438339" indent="0">
              <a:lnSpc>
                <a:spcPct val="100000"/>
              </a:lnSpc>
              <a:buNone/>
              <a:defRPr sz="2400">
                <a:latin typeface="Arial"/>
                <a:cs typeface="Arial"/>
              </a:defRPr>
            </a:lvl5pPr>
          </a:lstStyle>
          <a:p>
            <a:pPr algn="just" defTabSz="848911">
              <a:lnSpc>
                <a:spcPts val="2300"/>
              </a:lnSpc>
            </a:pPr>
            <a:r>
              <a:rPr lang="de-DE" sz="2400" dirty="0">
                <a:solidFill>
                  <a:srgbClr val="003F75"/>
                </a:solidFill>
                <a:latin typeface="Arial" charset="0"/>
              </a:rPr>
              <a:t>Um es gleich zu gestehen: Dies ist nicht Ihr Präsentationstext, sondern so genannter Blindtext. Wir haben uns jedoch dafür entschieden, auf das allseits beliebte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Guaredisch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Nedunfeg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oder das klassische „</a:t>
            </a:r>
            <a:r>
              <a:rPr lang="de-DE" sz="2400" dirty="0" err="1">
                <a:solidFill>
                  <a:srgbClr val="003F75"/>
                </a:solidFill>
                <a:latin typeface="Arial" charset="0"/>
              </a:rPr>
              <a:t>oxmox</a:t>
            </a:r>
            <a:r>
              <a:rPr lang="de-DE" sz="2400" dirty="0">
                <a:solidFill>
                  <a:srgbClr val="003F75"/>
                </a:solidFill>
                <a:latin typeface="Arial" charset="0"/>
              </a:rPr>
              <a:t>“ zu verzichten.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82473" y="1607159"/>
            <a:ext cx="5282292" cy="83223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3333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 sz="3333">
                <a:latin typeface="Arial Black"/>
                <a:cs typeface="Arial Black"/>
              </a:defRPr>
            </a:lvl2pPr>
            <a:lvl3pPr marL="1219170" indent="0">
              <a:buNone/>
              <a:defRPr sz="3333">
                <a:latin typeface="Arial Black"/>
                <a:cs typeface="Arial Black"/>
              </a:defRPr>
            </a:lvl3pPr>
            <a:lvl4pPr marL="1828754" indent="0">
              <a:buNone/>
              <a:defRPr sz="3333">
                <a:latin typeface="Arial Black"/>
                <a:cs typeface="Arial Black"/>
              </a:defRPr>
            </a:lvl4pPr>
            <a:lvl5pPr marL="2438339" indent="0">
              <a:buNone/>
              <a:defRPr sz="333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1: Wörter sind Kombinationen</a:t>
            </a:r>
          </a:p>
        </p:txBody>
      </p:sp>
      <p:sp>
        <p:nvSpPr>
          <p:cNvPr id="5" name="Bildplatzhalt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400451" y="1695268"/>
            <a:ext cx="5173483" cy="43528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anchor="ctr"/>
          <a:lstStyle>
            <a:lvl1pPr marL="0" indent="0" algn="ctr">
              <a:buNone/>
              <a:defRPr sz="2000">
                <a:solidFill>
                  <a:srgbClr val="003F75"/>
                </a:solidFill>
                <a:latin typeface=""/>
                <a:cs typeface=""/>
              </a:defRPr>
            </a:lvl1pPr>
          </a:lstStyle>
          <a:p>
            <a:r>
              <a:rPr lang="de-DE" dirty="0"/>
              <a:t>Hier Grafik einfügen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635" y="6494465"/>
            <a:ext cx="9867900" cy="24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 sz="1333">
                <a:latin typeface="Arial Black"/>
                <a:cs typeface="Arial Black"/>
              </a:defRPr>
            </a:lvl2pPr>
            <a:lvl3pPr marL="1219170" indent="0">
              <a:buNone/>
              <a:defRPr sz="1333">
                <a:latin typeface="Arial Black"/>
                <a:cs typeface="Arial Black"/>
              </a:defRPr>
            </a:lvl3pPr>
            <a:lvl4pPr marL="1828754" indent="0">
              <a:buNone/>
              <a:defRPr sz="1333">
                <a:latin typeface="Arial Black"/>
                <a:cs typeface="Arial Black"/>
              </a:defRPr>
            </a:lvl4pPr>
            <a:lvl5pPr marL="2438339" indent="0">
              <a:buNone/>
              <a:defRPr sz="133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10955867" y="6534151"/>
            <a:ext cx="6180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C4B046-2211-E040-A09E-BD75B503FAD9}" type="slidenum">
              <a:rPr lang="de-DE" sz="1200" smtClean="0">
                <a:solidFill>
                  <a:srgbClr val="003F75"/>
                </a:solidFill>
                <a:latin typeface="Arial Black"/>
                <a:cs typeface="Arial Black"/>
              </a:rPr>
              <a:pPr algn="r"/>
              <a:t>‹Nr.›</a:t>
            </a:fld>
            <a:endParaRPr lang="de-DE" sz="1200" dirty="0">
              <a:solidFill>
                <a:srgbClr val="003F75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697904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98707" y="1975669"/>
            <a:ext cx="10659533" cy="88334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3333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2pPr>
            <a:lvl3pPr marL="1219170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3pPr>
            <a:lvl4pPr marL="1828754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4pPr>
            <a:lvl5pPr marL="2438339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Vielen Dank für Ihre Aufmerksamkeit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98709" y="3502477"/>
            <a:ext cx="10665884" cy="88395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3333">
                <a:solidFill>
                  <a:srgbClr val="003F75"/>
                </a:solidFill>
                <a:latin typeface="Arial"/>
                <a:cs typeface="Arial"/>
              </a:defRPr>
            </a:lvl1pPr>
            <a:lvl2pPr marL="609585" indent="0">
              <a:buNone/>
              <a:defRPr sz="3333">
                <a:latin typeface="Arial"/>
                <a:cs typeface="Arial"/>
              </a:defRPr>
            </a:lvl2pPr>
            <a:lvl3pPr marL="1219170" indent="0">
              <a:buNone/>
              <a:defRPr sz="3333">
                <a:latin typeface="Arial"/>
                <a:cs typeface="Arial"/>
              </a:defRPr>
            </a:lvl3pPr>
            <a:lvl4pPr marL="1828754" indent="0">
              <a:buNone/>
              <a:defRPr sz="3333">
                <a:latin typeface="Arial"/>
                <a:cs typeface="Arial"/>
              </a:defRPr>
            </a:lvl4pPr>
            <a:lvl5pPr marL="2438339" indent="0">
              <a:buNone/>
              <a:defRPr sz="3333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Name, Vorname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635" y="6494465"/>
            <a:ext cx="9867900" cy="24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609585" indent="0">
              <a:buNone/>
              <a:defRPr sz="1333">
                <a:latin typeface="Arial Black"/>
                <a:cs typeface="Arial Black"/>
              </a:defRPr>
            </a:lvl2pPr>
            <a:lvl3pPr marL="1219170" indent="0">
              <a:buNone/>
              <a:defRPr sz="1333">
                <a:latin typeface="Arial Black"/>
                <a:cs typeface="Arial Black"/>
              </a:defRPr>
            </a:lvl3pPr>
            <a:lvl4pPr marL="1828754" indent="0">
              <a:buNone/>
              <a:defRPr sz="1333">
                <a:latin typeface="Arial Black"/>
                <a:cs typeface="Arial Black"/>
              </a:defRPr>
            </a:lvl4pPr>
            <a:lvl5pPr marL="2438339" indent="0">
              <a:buNone/>
              <a:defRPr sz="133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55867" y="6534151"/>
            <a:ext cx="6180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C4B046-2211-E040-A09E-BD75B503FAD9}" type="slidenum">
              <a:rPr lang="de-DE" sz="1200" smtClean="0">
                <a:solidFill>
                  <a:srgbClr val="003F75"/>
                </a:solidFill>
                <a:latin typeface="Arial Black"/>
                <a:cs typeface="Arial Black"/>
              </a:rPr>
              <a:pPr algn="r"/>
              <a:t>‹Nr.›</a:t>
            </a:fld>
            <a:endParaRPr lang="de-DE" sz="1200" dirty="0">
              <a:solidFill>
                <a:srgbClr val="003F75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62271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E545-7C37-4A17-8A65-7268DFE94A97}" type="datetimeFigureOut">
              <a:rPr lang="de-DE" smtClean="0"/>
              <a:t>24.04.2023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2B4-93E3-40C2-87CE-07A6AA48FF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5514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46537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46307" y="1607159"/>
            <a:ext cx="9115136" cy="57261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250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2500">
                <a:latin typeface="Arial Black"/>
                <a:cs typeface="Arial Black"/>
              </a:defRPr>
            </a:lvl2pPr>
            <a:lvl3pPr marL="914400" indent="0">
              <a:buNone/>
              <a:defRPr sz="2500">
                <a:latin typeface="Arial Black"/>
                <a:cs typeface="Arial Black"/>
              </a:defRPr>
            </a:lvl3pPr>
            <a:lvl4pPr marL="1371600" indent="0">
              <a:buNone/>
              <a:defRPr sz="2500">
                <a:latin typeface="Arial Black"/>
                <a:cs typeface="Arial Black"/>
              </a:defRPr>
            </a:lvl4pPr>
            <a:lvl5pPr marL="1828800" indent="0">
              <a:buNone/>
              <a:defRPr sz="2500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1: Wörter sind Kombinationen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307" y="2287907"/>
            <a:ext cx="10817413" cy="2266375"/>
          </a:xfrm>
          <a:prstGeom prst="rect">
            <a:avLst/>
          </a:prstGeom>
        </p:spPr>
        <p:txBody>
          <a:bodyPr vert="horz"/>
          <a:lstStyle>
            <a:lvl1pPr marL="285750" marR="0" indent="-285750" algn="just" defTabSz="848911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003F75"/>
                </a:solidFill>
                <a:latin typeface="Arial"/>
                <a:cs typeface="Arial"/>
              </a:defRPr>
            </a:lvl1pPr>
            <a:lvl2pPr marL="457200" indent="0">
              <a:lnSpc>
                <a:spcPct val="100000"/>
              </a:lnSpc>
              <a:buNone/>
              <a:defRPr sz="1800">
                <a:latin typeface="Arial"/>
                <a:cs typeface="Arial"/>
              </a:defRPr>
            </a:lvl2pPr>
            <a:lvl3pPr marL="914400" indent="0">
              <a:lnSpc>
                <a:spcPct val="100000"/>
              </a:lnSpc>
              <a:buNone/>
              <a:defRPr sz="1800">
                <a:latin typeface="Arial"/>
                <a:cs typeface="Arial"/>
              </a:defRPr>
            </a:lvl3pPr>
            <a:lvl4pPr marL="1371600" indent="0">
              <a:lnSpc>
                <a:spcPct val="100000"/>
              </a:lnSpc>
              <a:buNone/>
              <a:defRPr sz="1800">
                <a:latin typeface="Arial"/>
                <a:cs typeface="Arial"/>
              </a:defRPr>
            </a:lvl4pPr>
            <a:lvl5pPr marL="1828800" indent="0">
              <a:lnSpc>
                <a:spcPct val="100000"/>
              </a:lnSpc>
              <a:buNone/>
              <a:defRPr sz="1800">
                <a:latin typeface="Arial"/>
                <a:cs typeface="Arial"/>
              </a:defRPr>
            </a:lvl5pPr>
          </a:lstStyle>
          <a:p>
            <a:pPr algn="just" defTabSz="848911">
              <a:lnSpc>
                <a:spcPts val="2300"/>
              </a:lnSpc>
            </a:pPr>
            <a:r>
              <a:rPr lang="de-DE" sz="1800" dirty="0">
                <a:solidFill>
                  <a:srgbClr val="003F75"/>
                </a:solidFill>
                <a:latin typeface="Arial" charset="0"/>
              </a:rPr>
              <a:t>Um es gleich zu gestehen: Dies ist nicht Ihr Präsentationstext, sondern so genannter Blindtext. </a:t>
            </a:r>
          </a:p>
          <a:p>
            <a:pPr algn="just" defTabSz="848911">
              <a:lnSpc>
                <a:spcPts val="2300"/>
              </a:lnSpc>
            </a:pPr>
            <a:r>
              <a:rPr lang="de-DE" sz="1800" dirty="0">
                <a:solidFill>
                  <a:srgbClr val="003F75"/>
                </a:solidFill>
                <a:latin typeface="Arial" charset="0"/>
              </a:rPr>
              <a:t>Dies ist nicht Ihr Präsentationstext, sondern so genannter Blindtext. </a:t>
            </a:r>
          </a:p>
          <a:p>
            <a:pPr algn="just" defTabSz="848911">
              <a:lnSpc>
                <a:spcPts val="2300"/>
              </a:lnSpc>
            </a:pPr>
            <a:r>
              <a:rPr lang="de-DE" sz="1800" dirty="0">
                <a:solidFill>
                  <a:srgbClr val="003F75"/>
                </a:solidFill>
                <a:latin typeface="Arial" charset="0"/>
              </a:rPr>
              <a:t>Wir haben uns jedoch dafür entschieden, auf das allseits beliebte „</a:t>
            </a:r>
            <a:r>
              <a:rPr lang="de-DE" sz="1800" dirty="0" err="1">
                <a:solidFill>
                  <a:srgbClr val="003F75"/>
                </a:solidFill>
                <a:latin typeface="Arial" charset="0"/>
              </a:rPr>
              <a:t>Guaredisch</a:t>
            </a:r>
            <a:r>
              <a:rPr lang="de-DE" sz="1800" dirty="0">
                <a:solidFill>
                  <a:srgbClr val="003F75"/>
                </a:solidFill>
                <a:latin typeface="Arial" charset="0"/>
              </a:rPr>
              <a:t> </a:t>
            </a:r>
            <a:r>
              <a:rPr lang="de-DE" sz="1800" dirty="0" err="1">
                <a:solidFill>
                  <a:srgbClr val="003F75"/>
                </a:solidFill>
                <a:latin typeface="Arial" charset="0"/>
              </a:rPr>
              <a:t>Nedunfeg</a:t>
            </a:r>
            <a:r>
              <a:rPr lang="de-DE" sz="1800" dirty="0">
                <a:solidFill>
                  <a:srgbClr val="003F75"/>
                </a:solidFill>
                <a:latin typeface="Arial" charset="0"/>
              </a:rPr>
              <a:t>“ oder das klassische „</a:t>
            </a:r>
            <a:r>
              <a:rPr lang="de-DE" sz="1800" dirty="0" err="1">
                <a:solidFill>
                  <a:srgbClr val="003F75"/>
                </a:solidFill>
                <a:latin typeface="Arial" charset="0"/>
              </a:rPr>
              <a:t>oxmox</a:t>
            </a:r>
            <a:r>
              <a:rPr lang="de-DE" sz="1800" dirty="0">
                <a:solidFill>
                  <a:srgbClr val="003F75"/>
                </a:solidFill>
                <a:latin typeface="Arial" charset="0"/>
              </a:rPr>
              <a:t>“ zu verzichten.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46307" y="6494464"/>
            <a:ext cx="9867900" cy="24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000">
                <a:latin typeface="Arial Black"/>
                <a:cs typeface="Arial Black"/>
              </a:defRPr>
            </a:lvl2pPr>
            <a:lvl3pPr marL="914400" indent="0">
              <a:buNone/>
              <a:defRPr sz="1000">
                <a:latin typeface="Arial Black"/>
                <a:cs typeface="Arial Black"/>
              </a:defRPr>
            </a:lvl3pPr>
            <a:lvl4pPr marL="1371600" indent="0">
              <a:buNone/>
              <a:defRPr sz="1000">
                <a:latin typeface="Arial Black"/>
                <a:cs typeface="Arial Black"/>
              </a:defRPr>
            </a:lvl4pPr>
            <a:lvl5pPr marL="1828800" indent="0">
              <a:buNone/>
              <a:defRPr sz="1000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6307" y="920750"/>
            <a:ext cx="10953027" cy="419100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ct val="100000"/>
              </a:lnSpc>
              <a:buNone/>
              <a:defRPr sz="11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>
                <a:latin typeface="Arial Black"/>
                <a:cs typeface="Arial Black"/>
              </a:defRPr>
            </a:lvl2pPr>
            <a:lvl3pPr marL="914400" indent="0">
              <a:buNone/>
              <a:defRPr>
                <a:latin typeface="Arial Black"/>
                <a:cs typeface="Arial Black"/>
              </a:defRPr>
            </a:lvl3pPr>
            <a:lvl4pPr marL="1371600" indent="0">
              <a:buNone/>
              <a:defRPr>
                <a:latin typeface="Arial Black"/>
                <a:cs typeface="Arial Black"/>
              </a:defRPr>
            </a:lvl4pPr>
            <a:lvl5pPr marL="1828800" indent="0">
              <a:buNone/>
              <a:defRPr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 err="1"/>
              <a:t>Faculty</a:t>
            </a:r>
            <a:r>
              <a:rPr lang="de-DE" dirty="0"/>
              <a:t>/ Center/ Project XY/ Institute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YZ</a:t>
            </a:r>
          </a:p>
        </p:txBody>
      </p:sp>
    </p:spTree>
    <p:extLst>
      <p:ext uri="{BB962C8B-B14F-4D97-AF65-F5344CB8AC3E}">
        <p14:creationId xmlns:p14="http://schemas.microsoft.com/office/powerpoint/2010/main" val="91105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07258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85025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295400"/>
            <a:ext cx="27432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295400"/>
            <a:ext cx="80264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2332039"/>
            <a:ext cx="5384800" cy="18811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365626"/>
            <a:ext cx="5384800" cy="1882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21. Februar 2008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Hospitalhof Stuttgart, Klimawandel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E1D7-87CA-43BA-9E32-2ED00F4023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2202E-2CD5-404A-8072-7BEEEAA18E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70886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295400"/>
            <a:ext cx="27432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295400"/>
            <a:ext cx="80264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2332039"/>
            <a:ext cx="5384800" cy="18811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365626"/>
            <a:ext cx="5384800" cy="1882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9915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21. Februar 2008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Hospitalhof Stuttgart, Klimawandel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E1D7-87CA-43BA-9E32-2ED00F4023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2202E-2CD5-404A-8072-7BEEEAA18E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71480"/>
            <a:ext cx="10972800" cy="714372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98063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16025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7626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455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31690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54058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333923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50365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676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3363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55644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46645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295400"/>
            <a:ext cx="27432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295400"/>
            <a:ext cx="80264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3579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2332039"/>
            <a:ext cx="5384800" cy="18811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365626"/>
            <a:ext cx="5384800" cy="18827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8086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39163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8250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5987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32702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09600" y="2332038"/>
            <a:ext cx="10972800" cy="3916362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71200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379890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21. Februar 2008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Hospitalhof Stuttgart, Klimawandel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E1D7-87CA-43BA-9E32-2ED00F4023C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15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82202E-2CD5-404A-8072-7BEEEAA18E2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28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10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3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983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519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9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04293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20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7687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940919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978101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55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 sz="18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52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z="18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/>
              <a:t>24.04.2023</a:t>
            </a:fld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 sz="18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599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 sz="1800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16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 sz="1800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057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 sz="1800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8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049429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 sz="1800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35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190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 sz="1800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98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5874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376572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25091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 sz="1800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2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 sz="1800">
                <a:solidFill>
                  <a:prstClr val="black"/>
                </a:solidFill>
                <a:latin typeface="Arial" charset="0"/>
                <a:cs typeface="Arial" charset="0"/>
              </a:rPr>
              <a:pPr>
                <a:defRPr/>
              </a:pPr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07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z="1800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24.04.2023</a:t>
            </a:fld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786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0427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0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1.xml"/><Relationship Id="rId9" Type="http://schemas.openxmlformats.org/officeDocument/2006/relationships/image" Target="../media/image1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954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32038"/>
            <a:ext cx="109728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pic>
        <p:nvPicPr>
          <p:cNvPr id="1030" name="Picture 9" descr="uhoh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32700" y="212726"/>
            <a:ext cx="385233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 userDrawn="1"/>
        </p:nvSpPr>
        <p:spPr>
          <a:xfrm>
            <a:off x="4655840" y="6471354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aseline="0" dirty="0">
                <a:solidFill>
                  <a:schemeClr val="tx1"/>
                </a:solidFill>
              </a:rPr>
              <a:t>EGU23, Vienna, Austria</a:t>
            </a:r>
          </a:p>
        </p:txBody>
      </p:sp>
      <p:cxnSp>
        <p:nvCxnSpPr>
          <p:cNvPr id="14" name="Gerade Verbindung 13"/>
          <p:cNvCxnSpPr>
            <a:cxnSpLocks/>
            <a:endCxn id="3" idx="1"/>
          </p:cNvCxnSpPr>
          <p:nvPr userDrawn="1"/>
        </p:nvCxnSpPr>
        <p:spPr bwMode="auto">
          <a:xfrm>
            <a:off x="1999491" y="6464603"/>
            <a:ext cx="9221586" cy="675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hteck 3"/>
          <p:cNvSpPr/>
          <p:nvPr userDrawn="1"/>
        </p:nvSpPr>
        <p:spPr>
          <a:xfrm>
            <a:off x="1988060" y="6473913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aseline="0" dirty="0"/>
              <a:t>April 25, 2023</a:t>
            </a:r>
            <a:endParaRPr lang="de-DE" sz="1400" dirty="0"/>
          </a:p>
        </p:txBody>
      </p:sp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6342036"/>
            <a:ext cx="1704189" cy="40962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AE4635F-9215-4F02-8FB7-89CE506E5F1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21077" y="6161010"/>
            <a:ext cx="827584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2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20" r:id="rId18"/>
    <p:sldLayoutId id="2147484050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216EBA"/>
          </a:solidFill>
          <a:latin typeface="+mn-lt"/>
          <a:ea typeface="MS PGothic" pitchFamily="34" charset="-128"/>
          <a:cs typeface="+mn-cs"/>
        </a:defRPr>
      </a:lvl1pPr>
      <a:lvl2pPr marL="669925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à"/>
        <a:defRPr sz="2400">
          <a:solidFill>
            <a:srgbClr val="216EBA"/>
          </a:solidFill>
          <a:latin typeface="+mn-lt"/>
          <a:ea typeface="MS PGothic" pitchFamily="34" charset="-128"/>
        </a:defRPr>
      </a:lvl2pPr>
      <a:lvl3pPr marL="939800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2112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481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5pPr>
      <a:lvl6pPr marL="19383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3955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28527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3099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954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32038"/>
            <a:ext cx="109728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0" name="Picture 9" descr="uhoh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32700" y="212726"/>
            <a:ext cx="385233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 userDrawn="1"/>
        </p:nvSpPr>
        <p:spPr>
          <a:xfrm>
            <a:off x="3599724" y="6481864"/>
            <a:ext cx="6451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aseline="0" dirty="0">
                <a:solidFill>
                  <a:schemeClr val="tx1"/>
                </a:solidFill>
              </a:rPr>
              <a:t>LAFI </a:t>
            </a:r>
            <a:r>
              <a:rPr lang="de-DE" sz="1400" baseline="0" dirty="0" err="1">
                <a:solidFill>
                  <a:schemeClr val="tx1"/>
                </a:solidFill>
              </a:rPr>
              <a:t>Discussion</a:t>
            </a:r>
            <a:r>
              <a:rPr lang="de-DE" sz="1400" baseline="0" dirty="0">
                <a:solidFill>
                  <a:schemeClr val="tx1"/>
                </a:solidFill>
              </a:rPr>
              <a:t>, Core Team</a:t>
            </a:r>
          </a:p>
        </p:txBody>
      </p:sp>
      <p:cxnSp>
        <p:nvCxnSpPr>
          <p:cNvPr id="14" name="Gerade Verbindung 13"/>
          <p:cNvCxnSpPr/>
          <p:nvPr userDrawn="1"/>
        </p:nvCxnSpPr>
        <p:spPr bwMode="auto">
          <a:xfrm flipV="1">
            <a:off x="335360" y="6473913"/>
            <a:ext cx="11521280" cy="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hteck 3"/>
          <p:cNvSpPr/>
          <p:nvPr userDrawn="1"/>
        </p:nvSpPr>
        <p:spPr>
          <a:xfrm>
            <a:off x="353479" y="6473913"/>
            <a:ext cx="1755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aseline="0" dirty="0" err="1"/>
              <a:t>December</a:t>
            </a:r>
            <a:r>
              <a:rPr lang="de-DE" sz="1400" baseline="0" dirty="0"/>
              <a:t> 17, 2020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4502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3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216EBA"/>
          </a:solidFill>
          <a:latin typeface="+mn-lt"/>
          <a:ea typeface="MS PGothic" pitchFamily="34" charset="-128"/>
          <a:cs typeface="+mn-cs"/>
        </a:defRPr>
      </a:lvl1pPr>
      <a:lvl2pPr marL="669925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à"/>
        <a:defRPr sz="2400">
          <a:solidFill>
            <a:srgbClr val="216EBA"/>
          </a:solidFill>
          <a:latin typeface="+mn-lt"/>
          <a:ea typeface="MS PGothic" pitchFamily="34" charset="-128"/>
        </a:defRPr>
      </a:lvl2pPr>
      <a:lvl3pPr marL="939800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2112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481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5pPr>
      <a:lvl6pPr marL="19383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3955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28527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3099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6100"/>
          </a:xfrm>
          <a:prstGeom prst="rect">
            <a:avLst/>
          </a:prstGeom>
          <a:blipFill dpi="0" rotWithShape="1">
            <a:blip r:embed="rId14">
              <a:alphaModFix amt="47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848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IPM Discussion Meeting: 24/04/2018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L-A Feedback Metrics: Mixing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032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7BEE1-7200-44DB-ADBA-89FCD0506421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" y="6228671"/>
            <a:ext cx="785728" cy="589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773" y="6307712"/>
            <a:ext cx="939799" cy="4527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128480" y="6356351"/>
            <a:ext cx="993504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09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470" y="483520"/>
            <a:ext cx="1414551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11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</p:sldLayoutIdLs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954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32038"/>
            <a:ext cx="109728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0" name="Picture 9" descr="uhoh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32700" y="212726"/>
            <a:ext cx="385233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 userDrawn="1"/>
        </p:nvSpPr>
        <p:spPr>
          <a:xfrm>
            <a:off x="4830365" y="6457588"/>
            <a:ext cx="6451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aseline="0" dirty="0">
                <a:solidFill>
                  <a:schemeClr val="tx1"/>
                </a:solidFill>
              </a:rPr>
              <a:t>ARM/ASR PI Meeting, </a:t>
            </a:r>
            <a:r>
              <a:rPr lang="de-DE" sz="1400" baseline="0" dirty="0" err="1">
                <a:solidFill>
                  <a:schemeClr val="tx1"/>
                </a:solidFill>
              </a:rPr>
              <a:t>Rockville</a:t>
            </a:r>
            <a:r>
              <a:rPr lang="de-DE" sz="1400" baseline="0" dirty="0">
                <a:solidFill>
                  <a:schemeClr val="tx1"/>
                </a:solidFill>
              </a:rPr>
              <a:t>, USA</a:t>
            </a:r>
          </a:p>
        </p:txBody>
      </p:sp>
      <p:cxnSp>
        <p:nvCxnSpPr>
          <p:cNvPr id="16" name="Gerade Verbindung 15"/>
          <p:cNvCxnSpPr/>
          <p:nvPr userDrawn="1"/>
        </p:nvCxnSpPr>
        <p:spPr bwMode="auto">
          <a:xfrm>
            <a:off x="3182733" y="6398680"/>
            <a:ext cx="8033107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hteck 16"/>
          <p:cNvSpPr/>
          <p:nvPr userDrawn="1"/>
        </p:nvSpPr>
        <p:spPr>
          <a:xfrm>
            <a:off x="3599332" y="6457729"/>
            <a:ext cx="1317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aseline="0" dirty="0"/>
              <a:t>June 10, 2019</a:t>
            </a:r>
            <a:endParaRPr lang="de-DE" sz="1400" dirty="0"/>
          </a:p>
        </p:txBody>
      </p:sp>
      <p:pic>
        <p:nvPicPr>
          <p:cNvPr id="18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6342036"/>
            <a:ext cx="2112235" cy="409620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6274148"/>
            <a:ext cx="672075" cy="5040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41" y="6279401"/>
            <a:ext cx="671560" cy="503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4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216EBA"/>
          </a:solidFill>
          <a:latin typeface="+mn-lt"/>
          <a:ea typeface="MS PGothic" pitchFamily="34" charset="-128"/>
          <a:cs typeface="+mn-cs"/>
        </a:defRPr>
      </a:lvl1pPr>
      <a:lvl2pPr marL="669925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à"/>
        <a:defRPr sz="2400">
          <a:solidFill>
            <a:srgbClr val="216EBA"/>
          </a:solidFill>
          <a:latin typeface="+mn-lt"/>
          <a:ea typeface="MS PGothic" pitchFamily="34" charset="-128"/>
        </a:defRPr>
      </a:lvl2pPr>
      <a:lvl3pPr marL="939800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2112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481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5pPr>
      <a:lvl6pPr marL="19383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3955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28527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3099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954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32038"/>
            <a:ext cx="109728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0" name="Picture 9" descr="uhoh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32700" y="212726"/>
            <a:ext cx="385233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6" r:id="rId18"/>
    <p:sldLayoutId id="2147483721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216EBA"/>
          </a:solidFill>
          <a:latin typeface="+mn-lt"/>
          <a:ea typeface="MS PGothic" pitchFamily="34" charset="-128"/>
          <a:cs typeface="+mn-cs"/>
        </a:defRPr>
      </a:lvl1pPr>
      <a:lvl2pPr marL="669925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à"/>
        <a:defRPr sz="2400">
          <a:solidFill>
            <a:srgbClr val="216EBA"/>
          </a:solidFill>
          <a:latin typeface="+mn-lt"/>
          <a:ea typeface="MS PGothic" pitchFamily="34" charset="-128"/>
        </a:defRPr>
      </a:lvl2pPr>
      <a:lvl3pPr marL="939800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2112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481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5pPr>
      <a:lvl6pPr marL="19383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3955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28527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3099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954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32038"/>
            <a:ext cx="109728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0" name="Picture 9" descr="uhoh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32700" y="212726"/>
            <a:ext cx="385233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 userDrawn="1"/>
        </p:nvSpPr>
        <p:spPr>
          <a:xfrm>
            <a:off x="3506581" y="6317272"/>
            <a:ext cx="7524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World </a:t>
            </a:r>
            <a:r>
              <a:rPr lang="de-DE" sz="1400" dirty="0" err="1">
                <a:solidFill>
                  <a:srgbClr val="000000"/>
                </a:solidFill>
              </a:rPr>
              <a:t>Water</a:t>
            </a:r>
            <a:r>
              <a:rPr lang="de-DE" sz="1400" dirty="0">
                <a:solidFill>
                  <a:srgbClr val="000000"/>
                </a:solidFill>
              </a:rPr>
              <a:t> Day 2016 – Colloquium, University </a:t>
            </a:r>
            <a:r>
              <a:rPr lang="de-DE" sz="1400" dirty="0" err="1">
                <a:solidFill>
                  <a:srgbClr val="000000"/>
                </a:solidFill>
              </a:rPr>
              <a:t>of</a:t>
            </a:r>
            <a:r>
              <a:rPr lang="de-DE" sz="1400" dirty="0">
                <a:solidFill>
                  <a:srgbClr val="000000"/>
                </a:solidFill>
              </a:rPr>
              <a:t> Hohenheim</a:t>
            </a:r>
          </a:p>
        </p:txBody>
      </p:sp>
      <p:cxnSp>
        <p:nvCxnSpPr>
          <p:cNvPr id="14" name="Gerade Verbindung 13"/>
          <p:cNvCxnSpPr/>
          <p:nvPr userDrawn="1"/>
        </p:nvCxnSpPr>
        <p:spPr bwMode="auto">
          <a:xfrm>
            <a:off x="1231261" y="6309321"/>
            <a:ext cx="9665273" cy="79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5" descr="IPM Logo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5143" y="6147302"/>
            <a:ext cx="1056117" cy="594066"/>
          </a:xfrm>
          <a:prstGeom prst="rect">
            <a:avLst/>
          </a:prstGeom>
          <a:noFill/>
        </p:spPr>
      </p:pic>
      <p:pic>
        <p:nvPicPr>
          <p:cNvPr id="15" name="Picture 6" descr="UHOH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992544" y="6099298"/>
            <a:ext cx="864096" cy="642071"/>
          </a:xfrm>
          <a:prstGeom prst="rect">
            <a:avLst/>
          </a:prstGeom>
          <a:noFill/>
        </p:spPr>
      </p:pic>
      <p:sp>
        <p:nvSpPr>
          <p:cNvPr id="4" name="Rechteck 3"/>
          <p:cNvSpPr/>
          <p:nvPr userDrawn="1"/>
        </p:nvSpPr>
        <p:spPr>
          <a:xfrm>
            <a:off x="1400571" y="6317272"/>
            <a:ext cx="1426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March 22, 2016</a:t>
            </a:r>
          </a:p>
        </p:txBody>
      </p:sp>
    </p:spTree>
    <p:extLst>
      <p:ext uri="{BB962C8B-B14F-4D97-AF65-F5344CB8AC3E}">
        <p14:creationId xmlns:p14="http://schemas.microsoft.com/office/powerpoint/2010/main" val="210628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3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216EBA"/>
          </a:solidFill>
          <a:latin typeface="+mn-lt"/>
          <a:ea typeface="MS PGothic" pitchFamily="34" charset="-128"/>
          <a:cs typeface="+mn-cs"/>
        </a:defRPr>
      </a:lvl1pPr>
      <a:lvl2pPr marL="669925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à"/>
        <a:defRPr sz="2400">
          <a:solidFill>
            <a:srgbClr val="216EBA"/>
          </a:solidFill>
          <a:latin typeface="+mn-lt"/>
          <a:ea typeface="MS PGothic" pitchFamily="34" charset="-128"/>
        </a:defRPr>
      </a:lvl2pPr>
      <a:lvl3pPr marL="939800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2112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481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5pPr>
      <a:lvl6pPr marL="19383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3955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28527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3099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8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954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32038"/>
            <a:ext cx="109728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0" name="Picture 9" descr="uhoh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32700" y="212726"/>
            <a:ext cx="385233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 userDrawn="1"/>
        </p:nvSpPr>
        <p:spPr>
          <a:xfrm>
            <a:off x="3293695" y="6317272"/>
            <a:ext cx="811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8</a:t>
            </a:r>
            <a:r>
              <a:rPr lang="de-DE" sz="1400" baseline="30000" dirty="0">
                <a:solidFill>
                  <a:srgbClr val="000000"/>
                </a:solidFill>
              </a:rPr>
              <a:t>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Water</a:t>
            </a:r>
            <a:r>
              <a:rPr lang="de-DE" sz="1400" dirty="0">
                <a:solidFill>
                  <a:srgbClr val="000000"/>
                </a:solidFill>
              </a:rPr>
              <a:t> Research </a:t>
            </a:r>
            <a:r>
              <a:rPr lang="de-DE" sz="1400" dirty="0" err="1">
                <a:solidFill>
                  <a:srgbClr val="000000"/>
                </a:solidFill>
              </a:rPr>
              <a:t>Horizon</a:t>
            </a:r>
            <a:r>
              <a:rPr lang="de-DE" sz="1400" dirty="0">
                <a:solidFill>
                  <a:srgbClr val="000000"/>
                </a:solidFill>
              </a:rPr>
              <a:t> Conference, Hamburg, Germany</a:t>
            </a:r>
          </a:p>
        </p:txBody>
      </p:sp>
      <p:cxnSp>
        <p:nvCxnSpPr>
          <p:cNvPr id="14" name="Gerade Verbindung 13"/>
          <p:cNvCxnSpPr/>
          <p:nvPr userDrawn="1"/>
        </p:nvCxnSpPr>
        <p:spPr bwMode="auto">
          <a:xfrm>
            <a:off x="1231261" y="6309321"/>
            <a:ext cx="9665273" cy="79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5" descr="IPM Logo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188" y="6147302"/>
            <a:ext cx="1056117" cy="594066"/>
          </a:xfrm>
          <a:prstGeom prst="rect">
            <a:avLst/>
          </a:prstGeom>
          <a:noFill/>
        </p:spPr>
      </p:pic>
      <p:pic>
        <p:nvPicPr>
          <p:cNvPr id="15" name="Picture 6" descr="UHOH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088171" y="6099298"/>
            <a:ext cx="864096" cy="642071"/>
          </a:xfrm>
          <a:prstGeom prst="rect">
            <a:avLst/>
          </a:prstGeom>
          <a:noFill/>
        </p:spPr>
      </p:pic>
      <p:sp>
        <p:nvSpPr>
          <p:cNvPr id="4" name="Rechteck 3"/>
          <p:cNvSpPr/>
          <p:nvPr userDrawn="1"/>
        </p:nvSpPr>
        <p:spPr>
          <a:xfrm>
            <a:off x="1414941" y="6317272"/>
            <a:ext cx="20633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September 19-20, 2017</a:t>
            </a:r>
          </a:p>
        </p:txBody>
      </p:sp>
    </p:spTree>
    <p:extLst>
      <p:ext uri="{BB962C8B-B14F-4D97-AF65-F5344CB8AC3E}">
        <p14:creationId xmlns:p14="http://schemas.microsoft.com/office/powerpoint/2010/main" val="122143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3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216EBA"/>
          </a:solidFill>
          <a:latin typeface="+mn-lt"/>
          <a:ea typeface="MS PGothic" pitchFamily="34" charset="-128"/>
          <a:cs typeface="+mn-cs"/>
        </a:defRPr>
      </a:lvl1pPr>
      <a:lvl2pPr marL="669925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à"/>
        <a:defRPr sz="2400">
          <a:solidFill>
            <a:srgbClr val="216EBA"/>
          </a:solidFill>
          <a:latin typeface="+mn-lt"/>
          <a:ea typeface="MS PGothic" pitchFamily="34" charset="-128"/>
        </a:defRPr>
      </a:lvl2pPr>
      <a:lvl3pPr marL="939800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2112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481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5pPr>
      <a:lvl6pPr marL="19383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3955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28527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3099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 sz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 charset="0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1199456" y="6381328"/>
            <a:ext cx="97930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1253516" y="6396067"/>
            <a:ext cx="1047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err="1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July</a:t>
            </a:r>
            <a:r>
              <a:rPr lang="de-DE" sz="1200" b="1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7, 2016</a:t>
            </a:r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3385314" y="6395746"/>
            <a:ext cx="58602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HD(CP)</a:t>
            </a:r>
            <a:r>
              <a:rPr lang="en-US" sz="1200" b="1" baseline="300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2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Kick-off Meeting, University of Bonn, Germany</a:t>
            </a:r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177227" y="6181930"/>
            <a:ext cx="77443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3341" y="6237321"/>
            <a:ext cx="912779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27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95400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32038"/>
            <a:ext cx="109728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030" name="Picture 9" descr="uhoh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32700" y="212726"/>
            <a:ext cx="385233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 userDrawn="1"/>
        </p:nvSpPr>
        <p:spPr>
          <a:xfrm>
            <a:off x="3869165" y="6317272"/>
            <a:ext cx="6451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HD(CP)</a:t>
            </a:r>
            <a:r>
              <a:rPr lang="de-DE" sz="1400" baseline="30000" dirty="0">
                <a:solidFill>
                  <a:srgbClr val="000000"/>
                </a:solidFill>
              </a:rPr>
              <a:t>2</a:t>
            </a:r>
            <a:r>
              <a:rPr lang="de-DE" sz="1400" dirty="0">
                <a:solidFill>
                  <a:srgbClr val="000000"/>
                </a:solidFill>
              </a:rPr>
              <a:t> Annual Meeting, DWD, Offenbach, Germany</a:t>
            </a:r>
          </a:p>
        </p:txBody>
      </p:sp>
      <p:cxnSp>
        <p:nvCxnSpPr>
          <p:cNvPr id="14" name="Gerade Verbindung 13"/>
          <p:cNvCxnSpPr/>
          <p:nvPr userDrawn="1"/>
        </p:nvCxnSpPr>
        <p:spPr bwMode="auto">
          <a:xfrm>
            <a:off x="1231261" y="6309321"/>
            <a:ext cx="9665273" cy="795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5" descr="IPM Logo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188" y="6147302"/>
            <a:ext cx="1056117" cy="594066"/>
          </a:xfrm>
          <a:prstGeom prst="rect">
            <a:avLst/>
          </a:prstGeom>
          <a:noFill/>
        </p:spPr>
      </p:pic>
      <p:sp>
        <p:nvSpPr>
          <p:cNvPr id="4" name="Rechteck 3"/>
          <p:cNvSpPr/>
          <p:nvPr userDrawn="1"/>
        </p:nvSpPr>
        <p:spPr>
          <a:xfrm>
            <a:off x="1336866" y="6317272"/>
            <a:ext cx="1645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 err="1">
                <a:solidFill>
                  <a:srgbClr val="000000"/>
                </a:solidFill>
              </a:rPr>
              <a:t>February</a:t>
            </a:r>
            <a:r>
              <a:rPr lang="de-DE" sz="1400" dirty="0">
                <a:solidFill>
                  <a:srgbClr val="000000"/>
                </a:solidFill>
              </a:rPr>
              <a:t> 21, 2018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24"/>
          <a:stretch/>
        </p:blipFill>
        <p:spPr>
          <a:xfrm>
            <a:off x="11025789" y="6082381"/>
            <a:ext cx="841640" cy="6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6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9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16EBA"/>
          </a:solidFill>
          <a:latin typeface="Arial Black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216EBA"/>
          </a:solidFill>
          <a:latin typeface="+mn-lt"/>
          <a:ea typeface="MS PGothic" pitchFamily="34" charset="-128"/>
          <a:cs typeface="+mn-cs"/>
        </a:defRPr>
      </a:lvl1pPr>
      <a:lvl2pPr marL="669925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à"/>
        <a:defRPr sz="2400">
          <a:solidFill>
            <a:srgbClr val="216EBA"/>
          </a:solidFill>
          <a:latin typeface="+mn-lt"/>
          <a:ea typeface="MS PGothic" pitchFamily="34" charset="-128"/>
        </a:defRPr>
      </a:lvl2pPr>
      <a:lvl3pPr marL="939800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2112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481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5pPr>
      <a:lvl6pPr marL="19383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3955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28527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309938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55CF9D-2585-0C4D-B1C0-9474366E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12192000" cy="4075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Results III: Budget Analyses and Metrics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2C77F8-D21E-4601-BAFD-4FF69D21CB4F}"/>
              </a:ext>
            </a:extLst>
          </p:cNvPr>
          <p:cNvSpPr/>
          <p:nvPr/>
        </p:nvSpPr>
        <p:spPr>
          <a:xfrm>
            <a:off x="191345" y="5229200"/>
            <a:ext cx="5328592" cy="984885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Derivations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of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metrics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using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remote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sensing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. These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demonstrate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the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importance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of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advection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1800" b="1" i="1" dirty="0">
                <a:latin typeface="Calibri" panose="020F0502020204030204" pitchFamily="34" charset="0"/>
                <a:cs typeface="Arial" pitchFamily="34" charset="0"/>
              </a:rPr>
              <a:t>(</a:t>
            </a:r>
            <a:r>
              <a:rPr lang="de-DE" sz="1800" b="1" i="1" dirty="0" err="1">
                <a:latin typeface="Calibri" panose="020F0502020204030204" pitchFamily="34" charset="0"/>
                <a:cs typeface="Arial" pitchFamily="34" charset="0"/>
              </a:rPr>
              <a:t>Santanello</a:t>
            </a:r>
            <a:r>
              <a:rPr lang="de-DE" sz="1800" b="1" i="1" dirty="0">
                <a:latin typeface="Calibri" panose="020F0502020204030204" pitchFamily="34" charset="0"/>
                <a:cs typeface="Arial" pitchFamily="34" charset="0"/>
              </a:rPr>
              <a:t> et al. 2009, Wakefield et al. 2021, 2022).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E256E54-C75D-466F-89D1-136B8AC332B4}"/>
              </a:ext>
            </a:extLst>
          </p:cNvPr>
          <p:cNvSpPr/>
          <p:nvPr/>
        </p:nvSpPr>
        <p:spPr>
          <a:xfrm>
            <a:off x="5807968" y="5445224"/>
            <a:ext cx="6048672" cy="707886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Measurements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of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advection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with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remote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sensing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systems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show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high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level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of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accuracy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1800" b="1" i="1" dirty="0">
                <a:latin typeface="Calibri" panose="020F0502020204030204" pitchFamily="34" charset="0"/>
                <a:cs typeface="Arial" pitchFamily="34" charset="0"/>
              </a:rPr>
              <a:t>(Wagner et al. 2022).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19306F-7220-4FB1-8DF3-A73FBB008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140013"/>
            <a:ext cx="4761909" cy="408163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656F170-F229-40A0-B14A-7C2D0208FA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732"/>
          <a:stretch/>
        </p:blipFill>
        <p:spPr>
          <a:xfrm>
            <a:off x="5671655" y="3089441"/>
            <a:ext cx="3520687" cy="235972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5A0CFE4B-DA55-4DC5-A216-5207FE6B5F4E}"/>
              </a:ext>
            </a:extLst>
          </p:cNvPr>
          <p:cNvSpPr txBox="1"/>
          <p:nvPr/>
        </p:nvSpPr>
        <p:spPr>
          <a:xfrm>
            <a:off x="9344060" y="3284984"/>
            <a:ext cx="2671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Results show strong variability of advection depending on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atmo-spheric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conditions. Good agreement with model output.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D0904EE-E9F9-468B-B979-F7F34655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692696"/>
            <a:ext cx="4761909" cy="504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L-A feedback metrics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4852904-6176-47D7-8B0C-4B057E774B36}"/>
              </a:ext>
            </a:extLst>
          </p:cNvPr>
          <p:cNvGrpSpPr/>
          <p:nvPr/>
        </p:nvGrpSpPr>
        <p:grpSpPr>
          <a:xfrm>
            <a:off x="5874479" y="692696"/>
            <a:ext cx="6141278" cy="2428621"/>
            <a:chOff x="5874479" y="692696"/>
            <a:chExt cx="6141278" cy="2428621"/>
          </a:xfrm>
        </p:grpSpPr>
        <p:pic>
          <p:nvPicPr>
            <p:cNvPr id="16" name="Picture 16" descr="Map&#10;&#10;Description automatically generated">
              <a:extLst>
                <a:ext uri="{FF2B5EF4-FFF2-40B4-BE49-F238E27FC236}">
                  <a16:creationId xmlns:a16="http://schemas.microsoft.com/office/drawing/2014/main" id="{CB7906A6-B344-4C8F-9C92-220E73A68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4479" y="1149840"/>
              <a:ext cx="2334136" cy="1971477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37F3DB4B-C49B-4A74-98BE-4B52C6FD096C}"/>
                </a:ext>
              </a:extLst>
            </p:cNvPr>
            <p:cNvSpPr txBox="1"/>
            <p:nvPr/>
          </p:nvSpPr>
          <p:spPr>
            <a:xfrm>
              <a:off x="8411439" y="1124744"/>
              <a:ext cx="360431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Advection can be quantified by using an array of observing sites to approximate a line integral around the domain. Green’s Theorem can then be used to calculate advection.</a:t>
              </a:r>
            </a:p>
          </p:txBody>
        </p:sp>
        <p:sp>
          <p:nvSpPr>
            <p:cNvPr id="25" name="Content Placeholder 3">
              <a:extLst>
                <a:ext uri="{FF2B5EF4-FFF2-40B4-BE49-F238E27FC236}">
                  <a16:creationId xmlns:a16="http://schemas.microsoft.com/office/drawing/2014/main" id="{D965E719-9FCC-4CE8-9229-4162D3F552F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46659" y="692696"/>
              <a:ext cx="4761909" cy="504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Char char="§"/>
                <a:defRPr sz="2800">
                  <a:solidFill>
                    <a:srgbClr val="216EBA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669925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Char char="à"/>
                <a:defRPr sz="2400">
                  <a:solidFill>
                    <a:srgbClr val="216EBA"/>
                  </a:solidFill>
                  <a:latin typeface="+mn-lt"/>
                  <a:ea typeface="MS PGothic" pitchFamily="34" charset="-128"/>
                </a:defRPr>
              </a:lvl2pPr>
              <a:lvl3pPr marL="939800" indent="-2270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3pPr>
              <a:lvl4pPr marL="12112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4pPr>
              <a:lvl5pPr marL="148113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+mn-lt"/>
                  <a:ea typeface="MS PGothic" pitchFamily="34" charset="-128"/>
                </a:defRPr>
              </a:lvl5pPr>
              <a:lvl6pPr marL="1938338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395538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852738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09938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2400" kern="0" dirty="0">
                  <a:solidFill>
                    <a:srgbClr val="002060"/>
                  </a:solidFill>
                  <a:latin typeface="+mj-lt"/>
                </a:rPr>
                <a:t>Measurement of advection</a:t>
              </a:r>
            </a:p>
          </p:txBody>
        </p:sp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4EE282B-F1DD-4E43-B0F9-5A8BA275A8FF}"/>
              </a:ext>
            </a:extLst>
          </p:cNvPr>
          <p:cNvCxnSpPr/>
          <p:nvPr/>
        </p:nvCxnSpPr>
        <p:spPr bwMode="auto">
          <a:xfrm>
            <a:off x="5661716" y="692696"/>
            <a:ext cx="0" cy="5544616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255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D0FD7C1-B194-4215-8D0C-1DBBE6B823BB}"/>
              </a:ext>
            </a:extLst>
          </p:cNvPr>
          <p:cNvGrpSpPr/>
          <p:nvPr/>
        </p:nvGrpSpPr>
        <p:grpSpPr>
          <a:xfrm>
            <a:off x="245296" y="1062434"/>
            <a:ext cx="4050504" cy="4028501"/>
            <a:chOff x="245296" y="846409"/>
            <a:chExt cx="4050504" cy="4028501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AB488F3-5336-41AE-92B7-7CE871910AAC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1" t="13062" r="10549" b="16170"/>
            <a:stretch/>
          </p:blipFill>
          <p:spPr bwMode="auto">
            <a:xfrm>
              <a:off x="245296" y="846409"/>
              <a:ext cx="4039172" cy="40285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67BD630B-B952-4886-BDAD-54C7AA015D18}"/>
                </a:ext>
              </a:extLst>
            </p:cNvPr>
            <p:cNvSpPr/>
            <p:nvPr/>
          </p:nvSpPr>
          <p:spPr>
            <a:xfrm>
              <a:off x="1783904" y="908720"/>
              <a:ext cx="251189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120 km x 100 km, 100 m</a:t>
              </a:r>
              <a:endParaRPr lang="en-US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5A12A131-54C4-4D3F-AB96-25DE9C23B42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48" y="680621"/>
            <a:ext cx="4382623" cy="4908619"/>
          </a:xfrm>
          <a:prstGeom prst="rect">
            <a:avLst/>
          </a:prstGeom>
          <a:noFill/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682C77F8-D21E-4601-BAFD-4FF69D21CB4F}"/>
              </a:ext>
            </a:extLst>
          </p:cNvPr>
          <p:cNvSpPr/>
          <p:nvPr/>
        </p:nvSpPr>
        <p:spPr>
          <a:xfrm>
            <a:off x="1271464" y="5517232"/>
            <a:ext cx="9649072" cy="707886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LES and LAFE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sensor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synergy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permit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new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insights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in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parameterizations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and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the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effects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of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land-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surface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Arial" pitchFamily="34" charset="0"/>
              </a:rPr>
              <a:t>heterogeneity</a:t>
            </a:r>
            <a:r>
              <a:rPr lang="de-DE" sz="2000" b="1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sz="1800" b="1" i="1" dirty="0">
                <a:latin typeface="Calibri" panose="020F0502020204030204" pitchFamily="34" charset="0"/>
                <a:cs typeface="Arial" pitchFamily="34" charset="0"/>
              </a:rPr>
              <a:t>(Bauer et al. 2022, in review).</a:t>
            </a:r>
          </a:p>
        </p:txBody>
      </p:sp>
      <p:pic>
        <p:nvPicPr>
          <p:cNvPr id="14" name="wrf_HFX_LAFE_zoom">
            <a:hlinkClick r:id="" action="ppaction://media"/>
            <a:extLst>
              <a:ext uri="{FF2B5EF4-FFF2-40B4-BE49-F238E27FC236}">
                <a16:creationId xmlns:a16="http://schemas.microsoft.com/office/drawing/2014/main" id="{032ED815-4E7F-48A4-95F3-A2C0A682C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1944" y="3729009"/>
            <a:ext cx="1800199" cy="157671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A385666-13F8-431C-8B6B-E50F9F2C4B4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705072"/>
            <a:ext cx="4382623" cy="432623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55CF9D-2585-0C4D-B1C0-9474366E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12192000" cy="4075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Results IV: Nested WRF-LES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890D02A-7194-4AA6-8D7A-14EA39FF3743}"/>
              </a:ext>
            </a:extLst>
          </p:cNvPr>
          <p:cNvSpPr txBox="1"/>
          <p:nvPr/>
        </p:nvSpPr>
        <p:spPr>
          <a:xfrm>
            <a:off x="5235149" y="887229"/>
            <a:ext cx="683751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ECMWF forcing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WRF 4.2.1 with NOAH-MP, RRTMG, MYNN-EDMF, Thompson microphysics, no parameterization of deep convection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Resolution chain 2.5 km – 500 m – 100 m (- 20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 least 100 vertical levels (25-30 in the boundary layer)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Orography: National Elevation Dataset (10 m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National Land Cover Data set (30 m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Gridded Soil Survey Geographic database (10 m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LES mode in the innermost two domains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92F2EA-B8DD-45B7-AFC2-63B7BDEF4E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/>
          <a:stretch/>
        </p:blipFill>
        <p:spPr>
          <a:xfrm>
            <a:off x="263352" y="689168"/>
            <a:ext cx="4860284" cy="440176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26AB4B1-F8AD-4BA3-B000-60A297B18836}"/>
              </a:ext>
            </a:extLst>
          </p:cNvPr>
          <p:cNvSpPr/>
          <p:nvPr/>
        </p:nvSpPr>
        <p:spPr>
          <a:xfrm>
            <a:off x="7593857" y="3933056"/>
            <a:ext cx="3182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August 23, 2017, evolution of surface sensible heat fluxes</a:t>
            </a:r>
          </a:p>
        </p:txBody>
      </p:sp>
    </p:spTree>
    <p:extLst>
      <p:ext uri="{BB962C8B-B14F-4D97-AF65-F5344CB8AC3E}">
        <p14:creationId xmlns:p14="http://schemas.microsoft.com/office/powerpoint/2010/main" val="9326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3242" y="212285"/>
            <a:ext cx="8319061" cy="69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002060"/>
                </a:solidFill>
                <a:latin typeface="+mj-lt"/>
              </a:rPr>
              <a:t>Overarching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Scientific Goals</a:t>
            </a:r>
          </a:p>
        </p:txBody>
      </p:sp>
      <p:sp>
        <p:nvSpPr>
          <p:cNvPr id="12" name="Rechteck 11"/>
          <p:cNvSpPr/>
          <p:nvPr/>
        </p:nvSpPr>
        <p:spPr>
          <a:xfrm>
            <a:off x="551384" y="980728"/>
            <a:ext cx="9001000" cy="523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Understand the L-A feedback chains over the regimes of all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compartments in the context of large-scale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forcings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characterize coupling strengths</a:t>
            </a:r>
            <a:endParaRPr lang="de-D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Quantify the effects of LULCC on regional weather and climate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also in connection with future bio-geoengineering efforts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 of surface and entrainment fluxes in complex terrain</a:t>
            </a: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Quantify ET and its separation in E and T</a:t>
            </a: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Study the EBC in heterogeneous terrain</a:t>
            </a: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Advanced parameterizations of surface fluxes and ABL turbulence</a:t>
            </a: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Regional water and energy budget analyses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Verification of Earth system models down to the turbulent scales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Impact studies towards operational assimilation of GLAFO data</a:t>
            </a:r>
          </a:p>
          <a:p>
            <a:pPr marL="176213" lvl="0" indent="-1762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Climate monitoring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10972800" y="6388409"/>
            <a:ext cx="68476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70F882-4BF8-9D4E-B27D-D944CC78C61E}" type="slidenum">
              <a:rPr lang="en-US" smtClean="0">
                <a:solidFill>
                  <a:prstClr val="black"/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8591336-20B7-474F-A6CB-20B9E64F5FF4}"/>
              </a:ext>
            </a:extLst>
          </p:cNvPr>
          <p:cNvGrpSpPr/>
          <p:nvPr/>
        </p:nvGrpSpPr>
        <p:grpSpPr>
          <a:xfrm>
            <a:off x="8256240" y="501370"/>
            <a:ext cx="3841107" cy="5735942"/>
            <a:chOff x="8256240" y="501370"/>
            <a:chExt cx="3841107" cy="573594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0AD0FF29-F25A-442E-ACD9-A60B40A370AE}"/>
                </a:ext>
              </a:extLst>
            </p:cNvPr>
            <p:cNvGrpSpPr/>
            <p:nvPr/>
          </p:nvGrpSpPr>
          <p:grpSpPr>
            <a:xfrm>
              <a:off x="8256240" y="501370"/>
              <a:ext cx="3841107" cy="5735942"/>
              <a:chOff x="4156789" y="2416349"/>
              <a:chExt cx="3417277" cy="4903661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7D339176-A440-4750-B6C5-04C75C77CF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87" t="7778" r="47263" b="68719"/>
              <a:stretch/>
            </p:blipFill>
            <p:spPr>
              <a:xfrm>
                <a:off x="4859907" y="2416349"/>
                <a:ext cx="2307824" cy="2195034"/>
              </a:xfrm>
              <a:prstGeom prst="rect">
                <a:avLst/>
              </a:prstGeom>
            </p:spPr>
          </p:pic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FADB0682-9C9A-4C68-8B7D-75D2E6235C1E}"/>
                  </a:ext>
                </a:extLst>
              </p:cNvPr>
              <p:cNvSpPr/>
              <p:nvPr/>
            </p:nvSpPr>
            <p:spPr>
              <a:xfrm>
                <a:off x="4156789" y="6872709"/>
                <a:ext cx="3417277" cy="447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b="1" i="1" dirty="0" err="1">
                    <a:latin typeface="Calibri" panose="020F0502020204030204" pitchFamily="34" charset="0"/>
                  </a:rPr>
                  <a:t>Adopted</a:t>
                </a:r>
                <a:r>
                  <a:rPr lang="de-DE" b="1" i="1" dirty="0">
                    <a:latin typeface="Calibri" panose="020F0502020204030204" pitchFamily="34" charset="0"/>
                  </a:rPr>
                  <a:t> </a:t>
                </a:r>
                <a:r>
                  <a:rPr lang="de-DE" b="1" i="1" dirty="0" err="1">
                    <a:latin typeface="Calibri" panose="020F0502020204030204" pitchFamily="34" charset="0"/>
                  </a:rPr>
                  <a:t>from</a:t>
                </a:r>
                <a:r>
                  <a:rPr lang="de-DE" b="1" i="1" dirty="0">
                    <a:latin typeface="Calibri" panose="020F0502020204030204" pitchFamily="34" charset="0"/>
                  </a:rPr>
                  <a:t> van </a:t>
                </a:r>
                <a:r>
                  <a:rPr lang="de-DE" b="1" i="1" dirty="0" err="1">
                    <a:latin typeface="Calibri" panose="020F0502020204030204" pitchFamily="34" charset="0"/>
                  </a:rPr>
                  <a:t>Heerwaarden</a:t>
                </a:r>
                <a:r>
                  <a:rPr lang="de-DE" b="1" i="1" dirty="0">
                    <a:latin typeface="Calibri" panose="020F0502020204030204" pitchFamily="34" charset="0"/>
                  </a:rPr>
                  <a:t> et al. QJRMS 2009 </a:t>
                </a:r>
                <a:r>
                  <a:rPr lang="de-DE" b="1" i="1" dirty="0" err="1">
                    <a:latin typeface="Calibri" panose="020F0502020204030204" pitchFamily="34" charset="0"/>
                  </a:rPr>
                  <a:t>and</a:t>
                </a:r>
                <a:r>
                  <a:rPr lang="de-DE" b="1" i="1" dirty="0">
                    <a:latin typeface="Calibri" panose="020F0502020204030204" pitchFamily="34" charset="0"/>
                  </a:rPr>
                  <a:t> Seneviratne et al. ESR 2010</a:t>
                </a:r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3C3E092-22F3-4BFC-8F60-5007AB971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15" t="7778" r="18475" b="70441"/>
            <a:stretch/>
          </p:blipFill>
          <p:spPr>
            <a:xfrm>
              <a:off x="9195026" y="3140968"/>
              <a:ext cx="2301574" cy="259723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8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63"/>
            </p:par>
          </p:childTnLst>
        </p:cTn>
      </p:par>
    </p:tnLst>
    <p:bldLst>
      <p:bldP spid="12" grpId="0" build="p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973134"/>
              </p:ext>
            </p:extLst>
          </p:nvPr>
        </p:nvGraphicFramePr>
        <p:xfrm>
          <a:off x="335360" y="1052736"/>
          <a:ext cx="11521281" cy="449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317568785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638163660"/>
                    </a:ext>
                  </a:extLst>
                </a:gridCol>
                <a:gridCol w="2560879">
                  <a:extLst>
                    <a:ext uri="{9D8B030D-6E8A-4147-A177-3AD203B41FA5}">
                      <a16:colId xmlns:a16="http://schemas.microsoft.com/office/drawing/2014/main" val="2502654605"/>
                    </a:ext>
                  </a:extLst>
                </a:gridCol>
                <a:gridCol w="2047633">
                  <a:extLst>
                    <a:ext uri="{9D8B030D-6E8A-4147-A177-3AD203B41FA5}">
                      <a16:colId xmlns:a16="http://schemas.microsoft.com/office/drawing/2014/main" val="820046849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678699603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1414478669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Level, </a:t>
                      </a:r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costs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Soil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Land</a:t>
                      </a:r>
                      <a:r>
                        <a:rPr lang="de-DE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de-DE" baseline="0" dirty="0" err="1">
                          <a:solidFill>
                            <a:srgbClr val="002060"/>
                          </a:solidFill>
                        </a:rPr>
                        <a:t>cover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Atmosphere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Metrics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 and </a:t>
                      </a:r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Process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62231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State,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State,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958253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400" dirty="0"/>
                        <a:t>L1a,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Soil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texture</a:t>
                      </a:r>
                      <a:r>
                        <a:rPr lang="de-DE" sz="1400" dirty="0"/>
                        <a:t>, T,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>
                          <a:sym typeface="Symbol" panose="05050102010706020507" pitchFamily="18" charset="2"/>
                        </a:rPr>
                        <a:t>, 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Type and </a:t>
                      </a:r>
                      <a:r>
                        <a:rPr lang="de-DE" sz="1400" dirty="0" err="1"/>
                        <a:t>state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albedo</a:t>
                      </a:r>
                      <a:r>
                        <a:rPr lang="de-DE" sz="1400" dirty="0"/>
                        <a:t>, LST, </a:t>
                      </a:r>
                      <a:r>
                        <a:rPr lang="de-DE" sz="1400" dirty="0" err="1"/>
                        <a:t>surface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energy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balance</a:t>
                      </a:r>
                      <a:r>
                        <a:rPr lang="de-DE" sz="1400" baseline="0" dirty="0"/>
                        <a:t>, </a:t>
                      </a:r>
                      <a:r>
                        <a:rPr lang="de-DE" sz="1400" baseline="0" dirty="0" err="1"/>
                        <a:t>snow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z</a:t>
                      </a:r>
                      <a:r>
                        <a:rPr lang="de-DE" sz="1400" baseline="-25000" dirty="0" err="1"/>
                        <a:t>i</a:t>
                      </a:r>
                      <a:r>
                        <a:rPr lang="de-DE" sz="1400" dirty="0"/>
                        <a:t>, m(z),</a:t>
                      </a:r>
                      <a:r>
                        <a:rPr lang="de-DE" sz="1400" baseline="0" dirty="0"/>
                        <a:t> T(z), RH(z), </a:t>
                      </a:r>
                      <a:r>
                        <a:rPr lang="de-DE" sz="1400" baseline="0" dirty="0" err="1"/>
                        <a:t>aerosol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particles</a:t>
                      </a:r>
                      <a:r>
                        <a:rPr lang="de-DE" sz="1400" baseline="0" dirty="0"/>
                        <a:t> </a:t>
                      </a:r>
                      <a:br>
                        <a:rPr lang="de-DE" sz="1400" baseline="0" dirty="0"/>
                      </a:br>
                      <a:r>
                        <a:rPr lang="de-DE" sz="1400" baseline="0" dirty="0"/>
                        <a:t>(</a:t>
                      </a:r>
                      <a:r>
                        <a:rPr lang="de-DE" sz="1400" baseline="0" dirty="0"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de-DE" sz="1400" baseline="-25000" dirty="0">
                          <a:sym typeface="Symbol" panose="05050102010706020507" pitchFamily="18" charset="2"/>
                        </a:rPr>
                        <a:t>par</a:t>
                      </a:r>
                      <a:r>
                        <a:rPr lang="de-DE" sz="1400" baseline="0" dirty="0"/>
                        <a:t>, </a:t>
                      </a:r>
                      <a:r>
                        <a:rPr lang="de-DE" sz="1400" baseline="0" dirty="0"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de-DE" sz="1400" baseline="-25000" dirty="0">
                          <a:sym typeface="Symbol" panose="05050102010706020507" pitchFamily="18" charset="2"/>
                        </a:rPr>
                        <a:t>par</a:t>
                      </a:r>
                      <a:r>
                        <a:rPr lang="de-DE" sz="1400" baseline="0" dirty="0">
                          <a:sym typeface="Symbol" panose="05050102010706020507" pitchFamily="18" charset="2"/>
                        </a:rPr>
                        <a:t>), </a:t>
                      </a:r>
                      <a:r>
                        <a:rPr lang="de-DE" sz="1400" baseline="0" dirty="0" err="1"/>
                        <a:t>clouds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Thermodynamic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profiler</a:t>
                      </a:r>
                      <a:r>
                        <a:rPr lang="de-DE" sz="1400" baseline="0" dirty="0"/>
                        <a:t> (</a:t>
                      </a:r>
                      <a:r>
                        <a:rPr lang="de-DE" sz="1400" baseline="0" dirty="0" err="1"/>
                        <a:t>water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vapor</a:t>
                      </a:r>
                      <a:r>
                        <a:rPr lang="de-DE" sz="1400" baseline="0" dirty="0"/>
                        <a:t> (WV) and </a:t>
                      </a:r>
                      <a:r>
                        <a:rPr lang="de-DE" sz="1400" baseline="0" dirty="0" err="1"/>
                        <a:t>temperature</a:t>
                      </a:r>
                      <a:r>
                        <a:rPr lang="de-DE" sz="1400" baseline="0" dirty="0"/>
                        <a:t>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aseline="0" dirty="0"/>
                        <a:t>Mixing </a:t>
                      </a:r>
                      <a:r>
                        <a:rPr lang="de-DE" sz="1400" baseline="0" dirty="0" err="1"/>
                        <a:t>diagram</a:t>
                      </a:r>
                      <a:r>
                        <a:rPr lang="de-DE" sz="1400" baseline="0" dirty="0"/>
                        <a:t>, CTP-</a:t>
                      </a:r>
                      <a:r>
                        <a:rPr lang="de-DE" sz="1400" baseline="0" dirty="0" err="1"/>
                        <a:t>Hi</a:t>
                      </a:r>
                      <a:r>
                        <a:rPr lang="de-DE" sz="1400" baseline="-25000" dirty="0" err="1"/>
                        <a:t>low</a:t>
                      </a:r>
                      <a:r>
                        <a:rPr lang="de-DE" sz="1400" baseline="-25000" dirty="0"/>
                        <a:t> </a:t>
                      </a:r>
                      <a:r>
                        <a:rPr lang="de-DE" sz="1400" baseline="0" dirty="0"/>
                        <a:t>, HCF, TCI, PBL </a:t>
                      </a:r>
                      <a:r>
                        <a:rPr lang="de-DE" sz="1400" baseline="0" dirty="0" err="1"/>
                        <a:t>process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studies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434337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400" dirty="0"/>
                        <a:t>L1b,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Soil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texture</a:t>
                      </a:r>
                      <a:r>
                        <a:rPr lang="de-DE" sz="1400" dirty="0"/>
                        <a:t>, T,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>
                          <a:sym typeface="Symbol" panose="05050102010706020507" pitchFamily="18" charset="2"/>
                        </a:rPr>
                        <a:t>, </a:t>
                      </a:r>
                      <a:endParaRPr lang="de-DE" sz="1400" dirty="0"/>
                    </a:p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Type and </a:t>
                      </a:r>
                      <a:r>
                        <a:rPr lang="de-DE" sz="1400" dirty="0" err="1"/>
                        <a:t>state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albedo</a:t>
                      </a:r>
                      <a:r>
                        <a:rPr lang="de-DE" sz="1400" dirty="0"/>
                        <a:t>, LST, </a:t>
                      </a:r>
                      <a:r>
                        <a:rPr lang="de-DE" sz="1400" dirty="0" err="1"/>
                        <a:t>surface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energy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balance</a:t>
                      </a:r>
                      <a:r>
                        <a:rPr lang="de-DE" sz="1400" baseline="0" dirty="0"/>
                        <a:t>, </a:t>
                      </a:r>
                      <a:r>
                        <a:rPr lang="de-DE" sz="1400" baseline="0" dirty="0" err="1"/>
                        <a:t>snow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Plus V(z), TKE, 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momentum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flux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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L1a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scanning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Doppler lidar (DL)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Expansion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TCI,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refined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metrics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including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wind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498129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400" dirty="0"/>
                        <a:t>L2, $$$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Soil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texture</a:t>
                      </a:r>
                      <a:r>
                        <a:rPr lang="de-DE" sz="1400" dirty="0"/>
                        <a:t>, T,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>
                          <a:sym typeface="Symbol" panose="05050102010706020507" pitchFamily="18" charset="2"/>
                        </a:rPr>
                        <a:t>, ,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g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round-water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level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Type and </a:t>
                      </a:r>
                      <a:r>
                        <a:rPr lang="de-DE" sz="1400" dirty="0" err="1"/>
                        <a:t>state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albedo</a:t>
                      </a:r>
                      <a:r>
                        <a:rPr lang="de-DE" sz="1400" dirty="0"/>
                        <a:t>, LST, </a:t>
                      </a:r>
                      <a:r>
                        <a:rPr lang="de-DE" sz="1400" dirty="0" err="1"/>
                        <a:t>surface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energy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balance</a:t>
                      </a:r>
                      <a:r>
                        <a:rPr lang="de-DE" sz="1400" baseline="0" dirty="0"/>
                        <a:t>, </a:t>
                      </a:r>
                      <a:r>
                        <a:rPr lang="de-DE" sz="1400" baseline="0" dirty="0" err="1"/>
                        <a:t>snow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Plus w‘(z), &lt;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de-DE" sz="1400" baseline="30000" dirty="0" err="1">
                          <a:solidFill>
                            <a:srgbClr val="FF0000"/>
                          </a:solidFill>
                        </a:rPr>
                        <a:t>‘k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&gt;, </a:t>
                      </a:r>
                      <a:r>
                        <a:rPr lang="de-DE" sz="1400" baseline="30000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w‘q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‘&gt;, &lt;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w‘T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‘&gt;, &lt;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a‘</a:t>
                      </a:r>
                      <a:r>
                        <a:rPr lang="de-DE" sz="1400" baseline="30000" dirty="0" err="1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de-DE" sz="1400" baseline="30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b‘</a:t>
                      </a:r>
                      <a:r>
                        <a:rPr lang="de-DE" sz="1400" baseline="30000" dirty="0" err="1">
                          <a:solidFill>
                            <a:srgbClr val="FF0000"/>
                          </a:solidFill>
                        </a:rPr>
                        <a:t>j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&gt;</a:t>
                      </a:r>
                    </a:p>
                    <a:p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also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entrainment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L1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+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vertical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DL,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WV and T Raman lidar (RL) and/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or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WV DIAL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Plus RHT, WV and T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budget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closures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596810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400" dirty="0"/>
                        <a:t>L3, $$$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texture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, T,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, , </a:t>
                      </a:r>
                      <a:r>
                        <a:rPr lang="de-DE" sz="1400" baseline="0" dirty="0" err="1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g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round-water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chemeClr val="tx1"/>
                          </a:solidFill>
                        </a:rPr>
                        <a:t>level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Type and </a:t>
                      </a:r>
                      <a:r>
                        <a:rPr lang="de-DE" sz="1400" dirty="0" err="1"/>
                        <a:t>state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albedo</a:t>
                      </a:r>
                      <a:r>
                        <a:rPr lang="de-DE" sz="1400" dirty="0"/>
                        <a:t>, LST, </a:t>
                      </a:r>
                      <a:r>
                        <a:rPr lang="de-DE" sz="1400" dirty="0" err="1"/>
                        <a:t>surface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energy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balance</a:t>
                      </a:r>
                      <a:r>
                        <a:rPr lang="de-DE" sz="1400" baseline="0" dirty="0"/>
                        <a:t>, </a:t>
                      </a:r>
                      <a:r>
                        <a:rPr lang="de-DE" sz="1400" baseline="0" dirty="0" err="1"/>
                        <a:t>snow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anopy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T, m,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rad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Plus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atmospheric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SL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profiling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deriving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surface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fluxes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L2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+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scanning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DL, RL,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and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or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DIAL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Plus SL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process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studies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634497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400" dirty="0"/>
                        <a:t>L4, $$$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Same </a:t>
                      </a:r>
                      <a:r>
                        <a:rPr lang="de-DE" sz="1400" dirty="0" err="1"/>
                        <a:t>as</a:t>
                      </a:r>
                      <a:r>
                        <a:rPr lang="de-DE" sz="1400" dirty="0"/>
                        <a:t> L3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triangle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V(z), T(z) and m(z)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profiles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L3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scanning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DL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and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vertical</a:t>
                      </a:r>
                      <a:r>
                        <a:rPr lang="de-DE" sz="1400" baseline="0" dirty="0">
                          <a:solidFill>
                            <a:srgbClr val="FF0000"/>
                          </a:solidFill>
                        </a:rPr>
                        <a:t> TD </a:t>
                      </a:r>
                      <a:r>
                        <a:rPr lang="de-DE" sz="1400" baseline="0" dirty="0" err="1">
                          <a:solidFill>
                            <a:srgbClr val="FF0000"/>
                          </a:solidFill>
                        </a:rPr>
                        <a:t>profiler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Plus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advection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full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budget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analyses</a:t>
                      </a:r>
                      <a:endParaRPr lang="de-DE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924550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99B2584C-EF24-4A9A-B6FF-E7DF6457ED8A}"/>
              </a:ext>
            </a:extLst>
          </p:cNvPr>
          <p:cNvSpPr txBox="1"/>
          <p:nvPr/>
        </p:nvSpPr>
        <p:spPr>
          <a:xfrm>
            <a:off x="1900299" y="5733256"/>
            <a:ext cx="909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cs typeface="Arial" panose="020B0604020202020204" pitchFamily="34" charset="0"/>
              </a:rPr>
              <a:t>TD: thermodynamic, DL: Doppler lidar, TRL: temperature Raman lidar, WVRL: Water vapor Raman lidar, WVDIAL: Water-vapor differential absorption lidar, L: latent heat flux, S: sensible heat flux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8E47A14-72FE-4BEB-96C5-8426040A1358}"/>
              </a:ext>
            </a:extLst>
          </p:cNvPr>
          <p:cNvSpPr/>
          <p:nvPr/>
        </p:nvSpPr>
        <p:spPr bwMode="auto">
          <a:xfrm>
            <a:off x="335360" y="2258568"/>
            <a:ext cx="11521280" cy="738384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41CDAFB-E2AB-4FC2-AC57-477AEE96BD65}"/>
              </a:ext>
            </a:extLst>
          </p:cNvPr>
          <p:cNvSpPr/>
          <p:nvPr/>
        </p:nvSpPr>
        <p:spPr bwMode="auto">
          <a:xfrm>
            <a:off x="341456" y="2996936"/>
            <a:ext cx="11521280" cy="55931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75B16B8-EBEF-4491-950A-9C37216D1610}"/>
              </a:ext>
            </a:extLst>
          </p:cNvPr>
          <p:cNvSpPr/>
          <p:nvPr/>
        </p:nvSpPr>
        <p:spPr bwMode="auto">
          <a:xfrm>
            <a:off x="341456" y="3554712"/>
            <a:ext cx="11521280" cy="738384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A0D6DEF-73AB-48FB-AD17-20361C8B611F}"/>
              </a:ext>
            </a:extLst>
          </p:cNvPr>
          <p:cNvSpPr/>
          <p:nvPr/>
        </p:nvSpPr>
        <p:spPr bwMode="auto">
          <a:xfrm>
            <a:off x="338408" y="4293096"/>
            <a:ext cx="11521280" cy="738384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60B0254-8B68-4699-B410-711227A1845C}"/>
              </a:ext>
            </a:extLst>
          </p:cNvPr>
          <p:cNvSpPr/>
          <p:nvPr/>
        </p:nvSpPr>
        <p:spPr>
          <a:xfrm>
            <a:off x="1127448" y="262389"/>
            <a:ext cx="986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algn="ctr"/>
            <a:r>
              <a:rPr lang="de-DE" sz="3600" dirty="0">
                <a:solidFill>
                  <a:srgbClr val="333399">
                    <a:lumMod val="75000"/>
                  </a:srgbClr>
                </a:solidFill>
                <a:latin typeface="Arial Black" pitchFamily="34" charset="0"/>
                <a:sym typeface="Arial Black" pitchFamily="34" charset="0"/>
              </a:rPr>
              <a:t>GLAFO </a:t>
            </a:r>
            <a:r>
              <a:rPr lang="de-DE" sz="3600" dirty="0" err="1">
                <a:solidFill>
                  <a:srgbClr val="333399">
                    <a:lumMod val="75000"/>
                  </a:srgbClr>
                </a:solidFill>
                <a:latin typeface="Arial Black" pitchFamily="34" charset="0"/>
                <a:sym typeface="Arial Black" pitchFamily="34" charset="0"/>
              </a:rPr>
              <a:t>Hierarchical</a:t>
            </a:r>
            <a:r>
              <a:rPr lang="de-DE" sz="3600" dirty="0">
                <a:solidFill>
                  <a:srgbClr val="333399">
                    <a:lumMod val="75000"/>
                  </a:srgbClr>
                </a:solidFill>
                <a:latin typeface="Arial Black" pitchFamily="34" charset="0"/>
                <a:sym typeface="Arial Black" pitchFamily="34" charset="0"/>
              </a:rPr>
              <a:t> Design Matrix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A50C46D-128B-4548-BC0A-A457E8B957EB}"/>
              </a:ext>
            </a:extLst>
          </p:cNvPr>
          <p:cNvSpPr/>
          <p:nvPr/>
        </p:nvSpPr>
        <p:spPr bwMode="auto">
          <a:xfrm>
            <a:off x="335360" y="5032592"/>
            <a:ext cx="11521280" cy="584775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7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2" grpId="0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051691"/>
              </p:ext>
            </p:extLst>
          </p:nvPr>
        </p:nvGraphicFramePr>
        <p:xfrm>
          <a:off x="335360" y="908720"/>
          <a:ext cx="11521280" cy="5166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3175687853"/>
                    </a:ext>
                  </a:extLst>
                </a:gridCol>
                <a:gridCol w="2445206">
                  <a:extLst>
                    <a:ext uri="{9D8B030D-6E8A-4147-A177-3AD203B41FA5}">
                      <a16:colId xmlns:a16="http://schemas.microsoft.com/office/drawing/2014/main" val="2502654605"/>
                    </a:ext>
                  </a:extLst>
                </a:gridCol>
                <a:gridCol w="3675474">
                  <a:extLst>
                    <a:ext uri="{9D8B030D-6E8A-4147-A177-3AD203B41FA5}">
                      <a16:colId xmlns:a16="http://schemas.microsoft.com/office/drawing/2014/main" val="820046849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1845872417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Metrics</a:t>
                      </a:r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 and </a:t>
                      </a:r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Processes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Key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rgbClr val="002060"/>
                          </a:solidFill>
                        </a:rPr>
                        <a:t>Postprocessing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2060"/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62231"/>
                  </a:ext>
                </a:extLst>
              </a:tr>
              <a:tr h="368032">
                <a:tc gridSpan="4">
                  <a:txBody>
                    <a:bodyPr/>
                    <a:lstStyle/>
                    <a:p>
                      <a:pPr algn="ctr"/>
                      <a:r>
                        <a:rPr lang="de-DE" sz="1800" b="1" dirty="0" err="1"/>
                        <a:t>Metrics</a:t>
                      </a:r>
                      <a:endParaRPr lang="de-DE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958253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600" b="1" dirty="0"/>
                        <a:t>Mixing </a:t>
                      </a:r>
                      <a:r>
                        <a:rPr lang="de-DE" sz="1600" b="1" dirty="0" err="1"/>
                        <a:t>diagram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Surface </a:t>
                      </a:r>
                      <a:r>
                        <a:rPr lang="de-DE" sz="1400" dirty="0" err="1"/>
                        <a:t>fluxes</a:t>
                      </a:r>
                      <a:r>
                        <a:rPr lang="de-DE" sz="1400" dirty="0"/>
                        <a:t>, WV and T </a:t>
                      </a:r>
                      <a:r>
                        <a:rPr lang="de-DE" sz="1400" dirty="0" err="1"/>
                        <a:t>profiles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z</a:t>
                      </a:r>
                      <a:r>
                        <a:rPr lang="de-DE" sz="1400" baseline="-25000" dirty="0" err="1"/>
                        <a:t>i</a:t>
                      </a:r>
                      <a:endParaRPr lang="de-D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z</a:t>
                      </a:r>
                      <a:r>
                        <a:rPr lang="de-DE" sz="1400" baseline="-25000" dirty="0" err="1"/>
                        <a:t>i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algorithm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close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gaps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of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profiles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to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the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surface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aseline="0" dirty="0" err="1"/>
                        <a:t>Profiles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more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accurate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than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surface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data</a:t>
                      </a:r>
                      <a:r>
                        <a:rPr lang="de-DE" sz="1400" baseline="0" dirty="0"/>
                        <a:t>, </a:t>
                      </a:r>
                      <a:r>
                        <a:rPr lang="de-DE" sz="1400" baseline="0" dirty="0" err="1"/>
                        <a:t>advection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remains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baseline="0" dirty="0" err="1"/>
                        <a:t>as</a:t>
                      </a:r>
                      <a:r>
                        <a:rPr lang="de-DE" sz="1400" baseline="0" dirty="0"/>
                        <a:t> residual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434337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600" b="1" dirty="0"/>
                        <a:t>CTP-</a:t>
                      </a:r>
                      <a:r>
                        <a:rPr lang="de-DE" sz="1600" b="1" dirty="0" err="1"/>
                        <a:t>HI</a:t>
                      </a:r>
                      <a:r>
                        <a:rPr lang="de-DE" sz="1600" b="1" baseline="-25000" dirty="0" err="1"/>
                        <a:t>low</a:t>
                      </a:r>
                      <a:endParaRPr lang="de-DE" sz="16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WV and T </a:t>
                      </a:r>
                      <a:r>
                        <a:rPr lang="de-DE" sz="1400" dirty="0" err="1"/>
                        <a:t>profiles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Derive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CTP and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HI</a:t>
                      </a:r>
                      <a:r>
                        <a:rPr lang="de-DE" sz="1400" baseline="-25000" dirty="0" err="1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de-DE" sz="1400" baseline="-250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Choice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pressure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range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CTP,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choice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pressure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levels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HI</a:t>
                      </a:r>
                      <a:r>
                        <a:rPr lang="de-DE" sz="1400" baseline="-25000" dirty="0" err="1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498129"/>
                  </a:ext>
                </a:extLst>
              </a:tr>
              <a:tr h="378508">
                <a:tc>
                  <a:txBody>
                    <a:bodyPr/>
                    <a:lstStyle/>
                    <a:p>
                      <a:r>
                        <a:rPr lang="de-DE" sz="1600" b="1" dirty="0"/>
                        <a:t>HCF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WV and T </a:t>
                      </a:r>
                      <a:r>
                        <a:rPr lang="de-DE" sz="1400" dirty="0" err="1"/>
                        <a:t>profiles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Derive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BCL and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</a:t>
                      </a:r>
                      <a:r>
                        <a:rPr lang="de-DE" sz="1400" baseline="-25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BM</a:t>
                      </a:r>
                      <a:endParaRPr lang="de-DE" sz="14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accuracy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vertical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resolution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required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596810"/>
                  </a:ext>
                </a:extLst>
              </a:tr>
              <a:tr h="378508">
                <a:tc>
                  <a:txBody>
                    <a:bodyPr/>
                    <a:lstStyle/>
                    <a:p>
                      <a:r>
                        <a:rPr lang="de-DE" sz="1600" b="1" dirty="0" err="1"/>
                        <a:t>Two-lagged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metrics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Soil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vegetation</a:t>
                      </a:r>
                      <a:r>
                        <a:rPr lang="de-DE" sz="1400" dirty="0"/>
                        <a:t> and </a:t>
                      </a:r>
                      <a:r>
                        <a:rPr lang="de-DE" sz="1400" dirty="0" err="1"/>
                        <a:t>atmospheric</a:t>
                      </a:r>
                      <a:r>
                        <a:rPr lang="de-DE" sz="1400" dirty="0"/>
                        <a:t>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Critical variables, such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de-DE" sz="1400" baseline="-250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their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standard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deviations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, and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slopes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Plus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advection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full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budget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analyses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852262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600" b="1" dirty="0"/>
                        <a:t>RHT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Surface and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entrainment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fluxes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, WV and T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profiles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Derive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RH and d/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dt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RH,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entrainment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fluxes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, and WV and T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gradients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Requires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high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vertical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turbulence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resolutions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WV and T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profiles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634497"/>
                  </a:ext>
                </a:extLst>
              </a:tr>
              <a:tr h="378508">
                <a:tc gridSpan="4">
                  <a:txBody>
                    <a:bodyPr/>
                    <a:lstStyle/>
                    <a:p>
                      <a:pPr algn="ctr"/>
                      <a:r>
                        <a:rPr lang="de-DE" sz="1600" b="1" dirty="0" err="1"/>
                        <a:t>Process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studies</a:t>
                      </a:r>
                      <a:endParaRPr lang="de-DE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60520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600" b="1" dirty="0"/>
                        <a:t>Entrainment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q‘, T‘, w‘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w‘T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‘&gt;, &lt;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w‘q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‘&gt;, TKE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Near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-operational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DL and WVTRL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combi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715037"/>
                  </a:ext>
                </a:extLst>
              </a:tr>
              <a:tr h="554540">
                <a:tc>
                  <a:txBody>
                    <a:bodyPr/>
                    <a:lstStyle/>
                    <a:p>
                      <a:r>
                        <a:rPr lang="de-DE" sz="1600" b="1" dirty="0" err="1"/>
                        <a:t>Turbulence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param</a:t>
                      </a:r>
                      <a:r>
                        <a:rPr lang="de-DE" sz="16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q‘, T‘, w‘, u‘, v‘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w‘T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‘&gt;, &lt;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w‘q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‘&gt;, TKE, &lt;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u‘w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‘&gt;, &lt;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v‘w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‘&gt;, &lt;q‘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&gt;, &lt;T‘</a:t>
                      </a:r>
                      <a:r>
                        <a:rPr lang="de-DE" sz="14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&gt;,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Requires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special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GLAFO lidar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combi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(L2),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all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tools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are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routinely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FF0000"/>
                          </a:solidFill>
                        </a:rPr>
                        <a:t>available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184558"/>
                  </a:ext>
                </a:extLst>
              </a:tr>
            </a:tbl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C60B0254-8B68-4699-B410-711227A1845C}"/>
              </a:ext>
            </a:extLst>
          </p:cNvPr>
          <p:cNvSpPr/>
          <p:nvPr/>
        </p:nvSpPr>
        <p:spPr>
          <a:xfrm>
            <a:off x="1127448" y="262389"/>
            <a:ext cx="986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algn="ctr"/>
            <a:r>
              <a:rPr lang="de-DE" sz="3600" dirty="0">
                <a:solidFill>
                  <a:srgbClr val="333399">
                    <a:lumMod val="75000"/>
                  </a:srgbClr>
                </a:solidFill>
                <a:latin typeface="Arial Black" pitchFamily="34" charset="0"/>
                <a:sym typeface="Arial Black" pitchFamily="34" charset="0"/>
              </a:rPr>
              <a:t>GLAFO </a:t>
            </a:r>
            <a:r>
              <a:rPr lang="de-DE" sz="3600" dirty="0" err="1">
                <a:solidFill>
                  <a:srgbClr val="333399">
                    <a:lumMod val="75000"/>
                  </a:srgbClr>
                </a:solidFill>
                <a:latin typeface="Arial Black" pitchFamily="34" charset="0"/>
                <a:sym typeface="Arial Black" pitchFamily="34" charset="0"/>
              </a:rPr>
              <a:t>Proposed</a:t>
            </a:r>
            <a:r>
              <a:rPr lang="de-DE" sz="3600" dirty="0">
                <a:solidFill>
                  <a:srgbClr val="333399">
                    <a:lumMod val="75000"/>
                  </a:srgbClr>
                </a:solidFill>
                <a:latin typeface="Arial Black" pitchFamily="34" charset="0"/>
                <a:sym typeface="Arial Black" pitchFamily="34" charset="0"/>
              </a:rPr>
              <a:t> Data Sets</a:t>
            </a:r>
          </a:p>
        </p:txBody>
      </p:sp>
    </p:spTree>
    <p:extLst>
      <p:ext uri="{BB962C8B-B14F-4D97-AF65-F5344CB8AC3E}">
        <p14:creationId xmlns:p14="http://schemas.microsoft.com/office/powerpoint/2010/main" val="3134217194"/>
      </p:ext>
    </p:extLst>
  </p:cSld>
  <p:clrMapOvr>
    <a:masterClrMapping/>
  </p:clrMapOvr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5DC9234E-8F3F-4C51-A024-6D3F03FB2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476672"/>
            <a:ext cx="6098095" cy="432048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227CB4F-A420-4B06-82D3-BB14D38BFAB2}"/>
              </a:ext>
            </a:extLst>
          </p:cNvPr>
          <p:cNvSpPr/>
          <p:nvPr/>
        </p:nvSpPr>
        <p:spPr>
          <a:xfrm>
            <a:off x="0" y="260648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9687" algn="ctr"/>
            <a:r>
              <a:rPr lang="en-US" sz="3600" dirty="0">
                <a:solidFill>
                  <a:srgbClr val="333399">
                    <a:lumMod val="75000"/>
                  </a:srgbClr>
                </a:solidFill>
                <a:latin typeface="Arial Black" pitchFamily="34" charset="0"/>
                <a:sym typeface="Arial Black" pitchFamily="34" charset="0"/>
              </a:rPr>
              <a:t>Turbulence Statistics from LAFO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9904CC-E0A4-426C-B313-F273B99171D9}"/>
              </a:ext>
            </a:extLst>
          </p:cNvPr>
          <p:cNvSpPr txBox="1"/>
          <p:nvPr/>
        </p:nvSpPr>
        <p:spPr>
          <a:xfrm>
            <a:off x="335360" y="5661248"/>
            <a:ext cx="11521280" cy="504056"/>
          </a:xfrm>
          <a:prstGeom prst="rect">
            <a:avLst/>
          </a:prstGeom>
          <a:solidFill>
            <a:srgbClr val="FFC000">
              <a:alpha val="47000"/>
            </a:srgbClr>
          </a:solidFill>
        </p:spPr>
        <p:txBody>
          <a:bodyPr wrap="square" rtlCol="0">
            <a:noAutofit/>
          </a:bodyPr>
          <a:lstStyle/>
          <a:p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GLAFO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feasible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turbulence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parametrizations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6DD2406-1874-4F9A-86C0-995639DAC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650582"/>
            <a:ext cx="5129699" cy="36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546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7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ersion: U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4CAC5C28-6E7E-4532-BA69-A1CACDA62EA2}" vid="{5EE0F2D2-0ECC-445F-8ECC-0E5B06FC7B9C}"/>
    </a:ext>
  </a:extLst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1014</Words>
  <Application>Microsoft Office PowerPoint</Application>
  <PresentationFormat>Breitbild</PresentationFormat>
  <Paragraphs>116</Paragraphs>
  <Slides>6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12</vt:i4>
      </vt:variant>
      <vt:variant>
        <vt:lpstr>Folientitel</vt:lpstr>
      </vt:variant>
      <vt:variant>
        <vt:i4>6</vt:i4>
      </vt:variant>
    </vt:vector>
  </HeadingPairs>
  <TitlesOfParts>
    <vt:vector size="26" baseType="lpstr">
      <vt:lpstr>ＭＳ Ｐゴシック</vt:lpstr>
      <vt:lpstr>ＭＳ Ｐゴシック</vt:lpstr>
      <vt:lpstr>Arial</vt:lpstr>
      <vt:lpstr>Arial Black</vt:lpstr>
      <vt:lpstr>Calibri</vt:lpstr>
      <vt:lpstr>Calibri Light</vt:lpstr>
      <vt:lpstr>Symbol</vt:lpstr>
      <vt:lpstr>Wingdings</vt:lpstr>
      <vt:lpstr>7_Leere Präsentation</vt:lpstr>
      <vt:lpstr>1_Leere Präsentation</vt:lpstr>
      <vt:lpstr>2_Leere Präsentation</vt:lpstr>
      <vt:lpstr>4_Leere Präsentation</vt:lpstr>
      <vt:lpstr>2_Larissa-Design</vt:lpstr>
      <vt:lpstr>4_Larissa-Design</vt:lpstr>
      <vt:lpstr>6_Leere Präsentation</vt:lpstr>
      <vt:lpstr>5_Larissa-Design</vt:lpstr>
      <vt:lpstr>8_Leere Präsentation</vt:lpstr>
      <vt:lpstr>10_Leere Präsentation</vt:lpstr>
      <vt:lpstr>Office Theme</vt:lpstr>
      <vt:lpstr>Version: UH Logo</vt:lpstr>
      <vt:lpstr>Results III: Budget Analyses and Metrics</vt:lpstr>
      <vt:lpstr>Results IV: Nested WRF-LES</vt:lpstr>
      <vt:lpstr>PowerPoint-Präsentation</vt:lpstr>
      <vt:lpstr>PowerPoint-Präsentation</vt:lpstr>
      <vt:lpstr>PowerPoint-Präsentation</vt:lpstr>
      <vt:lpstr>PowerPoint-Präsentation</vt:lpstr>
    </vt:vector>
  </TitlesOfParts>
  <Company>Uni Hohenheim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GLAFO</dc:title>
  <dc:creator>Volker Wulfmeyer</dc:creator>
  <cp:lastModifiedBy>volker.wulfmeyer</cp:lastModifiedBy>
  <cp:revision>1579</cp:revision>
  <cp:lastPrinted>2019-08-07T15:53:02Z</cp:lastPrinted>
  <dcterms:created xsi:type="dcterms:W3CDTF">2005-11-28T14:17:36Z</dcterms:created>
  <dcterms:modified xsi:type="dcterms:W3CDTF">2023-04-24T15:55:26Z</dcterms:modified>
</cp:coreProperties>
</file>