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13B323-664C-429F-9722-1AF5635888DF}">
  <a:tblStyle styleId="{1513B323-664C-429F-9722-1AF5635888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acf455c0e_2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g1cacf455c0e_2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a79f2d085_3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a79f2d085_3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3a79f2d085_3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a79f2d085_3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a79f2d085_3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3a79f2d085_3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e7b32067d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ce7b32067d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ce7b32067d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e7b32067d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ce7b32067d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ce7b32067d_0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ce7b32067d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ce7b32067d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ce7b32067d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c931d7aa35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c931d7aa35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c931d7aa35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e7b32067d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ce7b32067d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ce7b32067d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ce7b32067d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ce7b32067d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ce7b32067d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a79f2d085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3a79f2d085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3a79f2d085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3a79f2d08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3a79f2d08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3a79f2d08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e7b32067d_0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ce7b32067d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ce7b32067d_0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c931d7aa3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c931d7aa3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cacf455c0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cacf455c0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1cacf455c0e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acf455c0e_2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cacf455c0e_2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cacf455c0e_2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e7b32067d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ce7b32067d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ce7b32067d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e7b32067d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ce7b32067d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ce7b32067d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a79f2d085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a79f2d085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3a79f2d085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a79f2d085_3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a79f2d085_3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3a79f2d085_3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a79f2d085_3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a79f2d085_3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3a79f2d085_3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a79f2d085_3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a79f2d085_3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3a79f2d085_3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5E7492"/>
            </a:gs>
            <a:gs pos="100000">
              <a:srgbClr val="2F353F"/>
            </a:gs>
          </a:gsLst>
          <a:lin ang="10801400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18418" y="3212866"/>
            <a:ext cx="6639525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5883" y="4241968"/>
            <a:ext cx="799110" cy="79911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18419" y="723881"/>
            <a:ext cx="8918775" cy="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NOAA Global Systems Laboratory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18" y="4221210"/>
            <a:ext cx="799110" cy="91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9625" y="463276"/>
            <a:ext cx="4155375" cy="41472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43613" y="1862719"/>
            <a:ext cx="9100350" cy="1150650"/>
          </a:xfrm>
          <a:prstGeom prst="rect">
            <a:avLst/>
          </a:prstGeom>
          <a:solidFill>
            <a:srgbClr val="44546A">
              <a:alpha val="66666"/>
            </a:srgbClr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06800" y="1927444"/>
            <a:ext cx="8918775" cy="101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904781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8981" y="42488"/>
            <a:ext cx="8277750" cy="706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2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03950" y="867338"/>
            <a:ext cx="8961075" cy="37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subTitle"/>
          </p:nvPr>
        </p:nvSpPr>
        <p:spPr>
          <a:xfrm>
            <a:off x="38981" y="4911863"/>
            <a:ext cx="6639525" cy="226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8981" y="42488"/>
            <a:ext cx="8277750" cy="706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2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904781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8981" y="4911863"/>
            <a:ext cx="6639525" cy="226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showMasterSp="0">
  <p:cSld name="TITLE_1">
    <p:bg>
      <p:bgPr>
        <a:gradFill>
          <a:gsLst>
            <a:gs pos="0">
              <a:srgbClr val="5E7492"/>
            </a:gs>
            <a:gs pos="100000">
              <a:srgbClr val="2F353F"/>
            </a:gs>
          </a:gsLst>
          <a:lin ang="108014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5883" y="4241968"/>
            <a:ext cx="799110" cy="7991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218419" y="723881"/>
            <a:ext cx="8918775" cy="3557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NOAA Global Systems Laboratory</a:t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18" y="4221210"/>
            <a:ext cx="799110" cy="91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9625" y="463276"/>
            <a:ext cx="4155375" cy="414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/>
          <p:nvPr/>
        </p:nvSpPr>
        <p:spPr>
          <a:xfrm>
            <a:off x="-37" y="1862719"/>
            <a:ext cx="9144000" cy="1150650"/>
          </a:xfrm>
          <a:prstGeom prst="rect">
            <a:avLst/>
          </a:prstGeom>
          <a:solidFill>
            <a:srgbClr val="44546A">
              <a:alpha val="66666"/>
            </a:srgbClr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106800" y="1927444"/>
            <a:ext cx="8918775" cy="101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0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1143000" y="841772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1143000" y="2701528"/>
            <a:ext cx="6858000" cy="12417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172200" y="4643438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0"/>
          <p:cNvSpPr/>
          <p:nvPr>
            <p:ph idx="12" type="sldNum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914400" y="1085850"/>
            <a:ext cx="374904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4933950" y="1085850"/>
            <a:ext cx="374904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4869638"/>
            <a:ext cx="9156600" cy="2738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0" y="7"/>
            <a:ext cx="9144000" cy="795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03950" y="867338"/>
            <a:ext cx="8961075" cy="37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3377" y="61950"/>
            <a:ext cx="651694" cy="74943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8981" y="42488"/>
            <a:ext cx="8277750" cy="706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556784" y="4749850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1010500" y="2988525"/>
            <a:ext cx="47655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700"/>
              <a:t>Shan Sun</a:t>
            </a:r>
            <a:r>
              <a:rPr baseline="30000" lang="en" sz="1700"/>
              <a:t>1</a:t>
            </a:r>
            <a:r>
              <a:rPr lang="en" sz="1700"/>
              <a:t>, Gregory Frost</a:t>
            </a:r>
            <a:r>
              <a:rPr baseline="30000" lang="en" sz="1700"/>
              <a:t>2</a:t>
            </a:r>
            <a:r>
              <a:rPr lang="en" sz="1700"/>
              <a:t>, Georg Grell</a:t>
            </a:r>
            <a:r>
              <a:rPr baseline="30000" lang="en" sz="1700"/>
              <a:t>1</a:t>
            </a:r>
            <a:r>
              <a:rPr lang="en" sz="1700"/>
              <a:t>, 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700"/>
              <a:t>Li Zhang</a:t>
            </a:r>
            <a:r>
              <a:rPr baseline="30000" lang="en" sz="1700"/>
              <a:t>1,3</a:t>
            </a:r>
            <a:r>
              <a:rPr lang="en" sz="1700"/>
              <a:t> Barry Baker</a:t>
            </a:r>
            <a:r>
              <a:rPr baseline="30000" lang="en" sz="1700"/>
              <a:t>4</a:t>
            </a:r>
            <a:r>
              <a:rPr lang="en" sz="1700"/>
              <a:t>,</a:t>
            </a:r>
            <a:r>
              <a:rPr lang="en" sz="1700">
                <a:solidFill>
                  <a:schemeClr val="lt1"/>
                </a:solidFill>
              </a:rPr>
              <a:t> </a:t>
            </a:r>
            <a:r>
              <a:rPr lang="en" sz="1700"/>
              <a:t>Jessica Meixner</a:t>
            </a:r>
            <a:r>
              <a:rPr baseline="30000" lang="en" sz="1700"/>
              <a:t>5</a:t>
            </a:r>
            <a:r>
              <a:rPr lang="en" sz="1700"/>
              <a:t> Fanglin Yang</a:t>
            </a:r>
            <a:r>
              <a:rPr baseline="30000" lang="en" sz="1700">
                <a:solidFill>
                  <a:schemeClr val="lt1"/>
                </a:solidFill>
              </a:rPr>
              <a:t>5</a:t>
            </a:r>
            <a:r>
              <a:rPr lang="en" sz="1700"/>
              <a:t>, </a:t>
            </a:r>
            <a:r>
              <a:rPr lang="en" sz="1700">
                <a:solidFill>
                  <a:schemeClr val="lt1"/>
                </a:solidFill>
              </a:rPr>
              <a:t>Anning Cheng</a:t>
            </a:r>
            <a:r>
              <a:rPr baseline="30000" lang="en" sz="1700">
                <a:solidFill>
                  <a:schemeClr val="lt1"/>
                </a:solidFill>
              </a:rPr>
              <a:t>6</a:t>
            </a:r>
            <a:r>
              <a:rPr lang="en" sz="1700"/>
              <a:t> &amp;</a:t>
            </a:r>
            <a:r>
              <a:rPr lang="en" sz="1700"/>
              <a:t> Jiande Wang</a:t>
            </a:r>
            <a:r>
              <a:rPr baseline="30000" lang="en" sz="1700"/>
              <a:t>6</a:t>
            </a:r>
            <a:endParaRPr baseline="30000"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/>
              <a:t>1</a:t>
            </a:r>
            <a:r>
              <a:rPr lang="en" sz="1500"/>
              <a:t>NOAA Global Systems Laboratory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/>
              <a:t>2</a:t>
            </a:r>
            <a:r>
              <a:rPr lang="en" sz="1500"/>
              <a:t>NOAA Chemical Sciences Laboratory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/>
              <a:t>3</a:t>
            </a:r>
            <a:r>
              <a:rPr lang="en" sz="1500"/>
              <a:t>University of Colorado at Boulder, CIRES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/>
              <a:t>4</a:t>
            </a:r>
            <a:r>
              <a:rPr lang="en" sz="1500"/>
              <a:t>NOAA Air Resources Laboratory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>
                <a:solidFill>
                  <a:schemeClr val="lt1"/>
                </a:solidFill>
              </a:rPr>
              <a:t>5</a:t>
            </a:r>
            <a:r>
              <a:rPr lang="en" sz="1500">
                <a:solidFill>
                  <a:schemeClr val="lt1"/>
                </a:solidFill>
              </a:rPr>
              <a:t>NOAA NCEP Environmental Modeling Center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aseline="30000" lang="en" sz="1500">
                <a:solidFill>
                  <a:schemeClr val="lt1"/>
                </a:solidFill>
              </a:rPr>
              <a:t>6</a:t>
            </a:r>
            <a:r>
              <a:rPr lang="en" sz="1500">
                <a:solidFill>
                  <a:schemeClr val="lt1"/>
                </a:solidFill>
              </a:rPr>
              <a:t>Lynker at NOAA NCEP EMC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Shan Sun &amp; Georg Grell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Earth Prediction Advancement Division</a:t>
            </a:r>
            <a:endParaRPr/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27150" y="1926100"/>
            <a:ext cx="90897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300"/>
              <a:t>Simulating direct and semi-direct effect of aerosols on subseasonal prediction: climatology versus interactive aerosols in the UFS model</a:t>
            </a:r>
            <a:endParaRPr sz="23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575" y="1"/>
            <a:ext cx="878275" cy="12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03675" cy="8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1990000" y="70475"/>
            <a:ext cx="536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 South America Mean 2011-2017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-108750" y="4741150"/>
            <a:ext cx="947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728650" y="871925"/>
            <a:ext cx="80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AOD                    Dust AOD               Sulfate AOD                    OC AOD                       BC AOD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36028" l="0" r="0" t="42412"/>
          <a:stretch/>
        </p:blipFill>
        <p:spPr>
          <a:xfrm>
            <a:off x="152400" y="2729425"/>
            <a:ext cx="8925204" cy="1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b="37950" l="0" r="0" t="43228"/>
          <a:stretch/>
        </p:blipFill>
        <p:spPr>
          <a:xfrm>
            <a:off x="152400" y="1177534"/>
            <a:ext cx="8925199" cy="16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545800" y="4425050"/>
            <a:ext cx="77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</a:t>
            </a:r>
            <a:r>
              <a:rPr lang="en">
                <a:solidFill>
                  <a:schemeClr val="dk1"/>
                </a:solidFill>
              </a:rPr>
              <a:t>in total AOD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in east Asia </a:t>
            </a:r>
            <a:r>
              <a:rPr lang="en"/>
              <a:t>between two runs comes from OC both in May and Sept.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1990000" y="70475"/>
            <a:ext cx="536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 East Asia Mean 2011-2017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-108750" y="4741150"/>
            <a:ext cx="947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728650" y="871925"/>
            <a:ext cx="80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AOD                    Dust AOD               Sulfate AOD                  OC AOD                     BC AOD</a:t>
            </a:r>
            <a:endParaRPr/>
          </a:p>
        </p:txBody>
      </p:sp>
      <p:sp>
        <p:nvSpPr>
          <p:cNvPr id="234" name="Google Shape;234;p31"/>
          <p:cNvSpPr txBox="1"/>
          <p:nvPr/>
        </p:nvSpPr>
        <p:spPr>
          <a:xfrm>
            <a:off x="347975" y="4653650"/>
            <a:ext cx="85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</a:t>
            </a:r>
            <a:r>
              <a:rPr lang="en">
                <a:solidFill>
                  <a:schemeClr val="dk1"/>
                </a:solidFill>
              </a:rPr>
              <a:t>in total AOD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in east Asia </a:t>
            </a:r>
            <a:r>
              <a:rPr lang="en"/>
              <a:t>between two runs comes from sulfate</a:t>
            </a:r>
            <a:r>
              <a:rPr lang="en"/>
              <a:t> AOD both in May and Sept.</a:t>
            </a:r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36736" l="0" r="0" t="42764"/>
          <a:stretch/>
        </p:blipFill>
        <p:spPr>
          <a:xfrm>
            <a:off x="54525" y="1195925"/>
            <a:ext cx="8949325" cy="18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4">
            <a:alphaModFix/>
          </a:blip>
          <a:srcRect b="36943" l="0" r="0" t="43023"/>
          <a:stretch/>
        </p:blipFill>
        <p:spPr>
          <a:xfrm>
            <a:off x="54525" y="2979179"/>
            <a:ext cx="8949325" cy="179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31585" l="1309" r="25128" t="35202"/>
          <a:stretch/>
        </p:blipFill>
        <p:spPr>
          <a:xfrm>
            <a:off x="1210902" y="797625"/>
            <a:ext cx="6838899" cy="30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/>
          <p:nvPr/>
        </p:nvSpPr>
        <p:spPr>
          <a:xfrm>
            <a:off x="64075" y="857800"/>
            <a:ext cx="8652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1009425" y="108350"/>
            <a:ext cx="663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Cloud Cover (%) Monthly Mean 2011-2017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327855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589080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443800" y="1453350"/>
            <a:ext cx="6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May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491200" y="2669725"/>
            <a:ext cx="5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Sep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1820300" y="857800"/>
            <a:ext cx="954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3836825" y="857800"/>
            <a:ext cx="2008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ClimAer minus 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6144800" y="857800"/>
            <a:ext cx="2057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ProgAer minus 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3232875" y="4275900"/>
            <a:ext cx="2595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Pos bias in cloud cover on land and near EQ; neg bias along east coast of PA and AT ocean. Global mean bias: +5%</a:t>
            </a:r>
            <a:endParaRPr sz="1500"/>
          </a:p>
        </p:txBody>
      </p:sp>
      <p:sp>
        <p:nvSpPr>
          <p:cNvPr id="257" name="Google Shape;257;p32"/>
          <p:cNvSpPr txBox="1"/>
          <p:nvPr/>
        </p:nvSpPr>
        <p:spPr>
          <a:xfrm>
            <a:off x="5912250" y="4275900"/>
            <a:ext cx="2507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Cloud cover bias seen in ProgAer is similar to those in ClimAer.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b="31199" l="1456" r="24606" t="35457"/>
          <a:stretch/>
        </p:blipFill>
        <p:spPr>
          <a:xfrm>
            <a:off x="1235125" y="818275"/>
            <a:ext cx="6808625" cy="30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/>
          <p:nvPr/>
        </p:nvSpPr>
        <p:spPr>
          <a:xfrm>
            <a:off x="337620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589080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2358413" y="818275"/>
            <a:ext cx="289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71" name="Google Shape;271;p33"/>
          <p:cNvSpPr txBox="1"/>
          <p:nvPr/>
        </p:nvSpPr>
        <p:spPr>
          <a:xfrm>
            <a:off x="532050" y="60875"/>
            <a:ext cx="8177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RF TOA (W/m</a:t>
            </a:r>
            <a:r>
              <a:rPr b="1" baseline="30000" lang="en" sz="2300">
                <a:solidFill>
                  <a:schemeClr val="lt1"/>
                </a:solidFill>
              </a:rPr>
              <a:t>2</a:t>
            </a:r>
            <a:r>
              <a:rPr b="1" lang="en" sz="2300">
                <a:solidFill>
                  <a:schemeClr val="lt1"/>
                </a:solidFill>
              </a:rPr>
              <a:t>) Monthly Mean 2011-2017 (    positive)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6380950" y="197825"/>
            <a:ext cx="243600" cy="4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 txBox="1"/>
          <p:nvPr/>
        </p:nvSpPr>
        <p:spPr>
          <a:xfrm>
            <a:off x="3319350" y="4275900"/>
            <a:ext cx="250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RF TOA pos bias over Sahara and near EQ; neg bias over  ocean.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Global mean bias: -0.5 : 2W/m</a:t>
            </a:r>
            <a:r>
              <a:rPr baseline="30000" lang="en" sz="1300"/>
              <a:t>2</a:t>
            </a:r>
            <a:r>
              <a:rPr lang="en" sz="1300"/>
              <a:t> </a:t>
            </a:r>
            <a:endParaRPr baseline="30000" sz="1500"/>
          </a:p>
        </p:txBody>
      </p:sp>
      <p:sp>
        <p:nvSpPr>
          <p:cNvPr id="274" name="Google Shape;274;p33"/>
          <p:cNvSpPr txBox="1"/>
          <p:nvPr/>
        </p:nvSpPr>
        <p:spPr>
          <a:xfrm>
            <a:off x="5873100" y="4275900"/>
            <a:ext cx="25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RF TOA bias seen in ProgAer is similar to those in ClimAer.</a:t>
            </a:r>
            <a:endParaRPr sz="1500"/>
          </a:p>
        </p:txBody>
      </p:sp>
      <p:sp>
        <p:nvSpPr>
          <p:cNvPr id="275" name="Google Shape;275;p33"/>
          <p:cNvSpPr txBox="1"/>
          <p:nvPr/>
        </p:nvSpPr>
        <p:spPr>
          <a:xfrm>
            <a:off x="1761950" y="857800"/>
            <a:ext cx="954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3532025" y="857800"/>
            <a:ext cx="2341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ClimAer minus 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5840000" y="857800"/>
            <a:ext cx="2057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ProgAer minus 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437000" y="1559750"/>
            <a:ext cx="6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May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436300" y="2800900"/>
            <a:ext cx="5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Sep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4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289" name="Google Shape;289;p34"/>
          <p:cNvPicPr preferRelativeResize="0"/>
          <p:nvPr/>
        </p:nvPicPr>
        <p:blipFill rotWithShape="1">
          <a:blip r:embed="rId3">
            <a:alphaModFix/>
          </a:blip>
          <a:srcRect b="30869" l="1310" r="25084" t="39782"/>
          <a:stretch/>
        </p:blipFill>
        <p:spPr>
          <a:xfrm>
            <a:off x="930325" y="1136975"/>
            <a:ext cx="7638899" cy="30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350715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6348000" y="3885350"/>
            <a:ext cx="2393700" cy="12540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1665450" y="781500"/>
            <a:ext cx="581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1125700" y="29850"/>
            <a:ext cx="763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Surface SW    (W/m</a:t>
            </a:r>
            <a:r>
              <a:rPr b="1" baseline="30000" lang="en" sz="2500">
                <a:solidFill>
                  <a:schemeClr val="lt1"/>
                </a:solidFill>
              </a:rPr>
              <a:t>2</a:t>
            </a:r>
            <a:r>
              <a:rPr b="1" lang="en" sz="2500">
                <a:solidFill>
                  <a:schemeClr val="lt1"/>
                </a:solidFill>
              </a:rPr>
              <a:t>) Monthly Mean 2011-2017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3028150" y="197825"/>
            <a:ext cx="243600" cy="4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 txBox="1"/>
          <p:nvPr/>
        </p:nvSpPr>
        <p:spPr>
          <a:xfrm>
            <a:off x="3471750" y="4275900"/>
            <a:ext cx="250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SW     pos bias on land and near EQ; neg bias along east coast of PA and AT ocean.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Global mean bias: 6 W/m</a:t>
            </a:r>
            <a:r>
              <a:rPr baseline="30000" lang="en" sz="1300"/>
              <a:t>2</a:t>
            </a:r>
            <a:endParaRPr baseline="30000" sz="1500"/>
          </a:p>
        </p:txBody>
      </p:sp>
      <p:sp>
        <p:nvSpPr>
          <p:cNvPr id="296" name="Google Shape;296;p34"/>
          <p:cNvSpPr txBox="1"/>
          <p:nvPr/>
        </p:nvSpPr>
        <p:spPr>
          <a:xfrm>
            <a:off x="6330300" y="4275900"/>
            <a:ext cx="25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SW    bias seen in ProgAer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is similar to those in ClimAer.</a:t>
            </a:r>
            <a:endParaRPr sz="1500"/>
          </a:p>
        </p:txBody>
      </p:sp>
      <p:sp>
        <p:nvSpPr>
          <p:cNvPr id="297" name="Google Shape;297;p34"/>
          <p:cNvSpPr/>
          <p:nvPr/>
        </p:nvSpPr>
        <p:spPr>
          <a:xfrm>
            <a:off x="3808875" y="4367525"/>
            <a:ext cx="182700" cy="228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6658950" y="4398200"/>
            <a:ext cx="182700" cy="228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4"/>
          <p:cNvSpPr txBox="1"/>
          <p:nvPr/>
        </p:nvSpPr>
        <p:spPr>
          <a:xfrm>
            <a:off x="1665450" y="781600"/>
            <a:ext cx="954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3608225" y="781600"/>
            <a:ext cx="2008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ClimAer minus CERES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6373400" y="781600"/>
            <a:ext cx="2057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ProgAer minus CERES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5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2555425" y="111425"/>
            <a:ext cx="4085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AOD September 2011-2017</a:t>
            </a:r>
            <a:endParaRPr b="1" sz="2300">
              <a:solidFill>
                <a:schemeClr val="lt1"/>
              </a:solidFill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 b="24615" l="0" r="0" t="27865"/>
          <a:stretch/>
        </p:blipFill>
        <p:spPr>
          <a:xfrm>
            <a:off x="415000" y="1220025"/>
            <a:ext cx="8176550" cy="388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/>
          <p:nvPr/>
        </p:nvSpPr>
        <p:spPr>
          <a:xfrm>
            <a:off x="2966075" y="2766050"/>
            <a:ext cx="816300" cy="6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4642475" y="2766050"/>
            <a:ext cx="816300" cy="6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4341538" y="2156450"/>
            <a:ext cx="964800" cy="6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>
            <a:off x="6776075" y="1699250"/>
            <a:ext cx="609600" cy="6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5"/>
          <p:cNvSpPr/>
          <p:nvPr/>
        </p:nvSpPr>
        <p:spPr>
          <a:xfrm>
            <a:off x="5939800" y="2156450"/>
            <a:ext cx="609600" cy="6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2020325" y="2886413"/>
            <a:ext cx="1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 America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4603650" y="3330338"/>
            <a:ext cx="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 Africa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3544325" y="2276825"/>
            <a:ext cx="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</a:t>
            </a:r>
            <a:r>
              <a:rPr lang="en">
                <a:solidFill>
                  <a:srgbClr val="FF0000"/>
                </a:solidFill>
              </a:rPr>
              <a:t> Africa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5899050" y="2720738"/>
            <a:ext cx="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 Asia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7346850" y="1882538"/>
            <a:ext cx="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>
                <a:solidFill>
                  <a:srgbClr val="FF0000"/>
                </a:solidFill>
              </a:rPr>
              <a:t> Asia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/>
          <p:nvPr/>
        </p:nvSpPr>
        <p:spPr>
          <a:xfrm>
            <a:off x="4648200" y="843400"/>
            <a:ext cx="4428900" cy="3746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76125" y="843400"/>
            <a:ext cx="4428900" cy="3746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 b="11026" l="0" r="0" t="4933"/>
          <a:stretch/>
        </p:blipFill>
        <p:spPr>
          <a:xfrm>
            <a:off x="139025" y="902550"/>
            <a:ext cx="4289700" cy="36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 rotWithShape="1">
          <a:blip r:embed="rId4">
            <a:alphaModFix/>
          </a:blip>
          <a:srcRect b="11026" l="0" r="0" t="4933"/>
          <a:stretch/>
        </p:blipFill>
        <p:spPr>
          <a:xfrm>
            <a:off x="4779700" y="902550"/>
            <a:ext cx="4289700" cy="36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36" name="Google Shape;336;p36"/>
          <p:cNvSpPr txBox="1"/>
          <p:nvPr/>
        </p:nvSpPr>
        <p:spPr>
          <a:xfrm>
            <a:off x="1373700" y="111425"/>
            <a:ext cx="605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Model Bias and RMSE,</a:t>
            </a:r>
            <a:r>
              <a:rPr b="1" lang="en" sz="2300">
                <a:solidFill>
                  <a:schemeClr val="lt1"/>
                </a:solidFill>
              </a:rPr>
              <a:t> May 2011-2017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1987275" y="812225"/>
            <a:ext cx="623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</a:t>
            </a:r>
            <a:endParaRPr/>
          </a:p>
        </p:txBody>
      </p:sp>
      <p:sp>
        <p:nvSpPr>
          <p:cNvPr id="338" name="Google Shape;338;p36"/>
          <p:cNvSpPr txBox="1"/>
          <p:nvPr/>
        </p:nvSpPr>
        <p:spPr>
          <a:xfrm>
            <a:off x="6546275" y="812225"/>
            <a:ext cx="717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RM</a:t>
            </a:r>
            <a:r>
              <a:rPr lang="en"/>
              <a:t>S</a:t>
            </a:r>
            <a:r>
              <a:rPr lang="en"/>
              <a:t>E</a:t>
            </a:r>
            <a:endParaRPr/>
          </a:p>
        </p:txBody>
      </p:sp>
      <p:sp>
        <p:nvSpPr>
          <p:cNvPr id="339" name="Google Shape;339;p36"/>
          <p:cNvSpPr txBox="1"/>
          <p:nvPr/>
        </p:nvSpPr>
        <p:spPr>
          <a:xfrm>
            <a:off x="332800" y="10251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RF TOA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2466400" y="11013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RF SFC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1" name="Google Shape;341;p36"/>
          <p:cNvSpPr txBox="1"/>
          <p:nvPr/>
        </p:nvSpPr>
        <p:spPr>
          <a:xfrm>
            <a:off x="2466400" y="37683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Precip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2" name="Google Shape;342;p36"/>
          <p:cNvSpPr txBox="1"/>
          <p:nvPr/>
        </p:nvSpPr>
        <p:spPr>
          <a:xfrm>
            <a:off x="332800" y="37683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T2m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3" name="Google Shape;343;p36"/>
          <p:cNvSpPr txBox="1"/>
          <p:nvPr/>
        </p:nvSpPr>
        <p:spPr>
          <a:xfrm>
            <a:off x="4981000" y="10251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RF TOA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7038400" y="11013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RF SFC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5" name="Google Shape;345;p36"/>
          <p:cNvSpPr txBox="1"/>
          <p:nvPr/>
        </p:nvSpPr>
        <p:spPr>
          <a:xfrm>
            <a:off x="7114600" y="27777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Precip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6276400" y="2777775"/>
            <a:ext cx="96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T2m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5524050" y="3040875"/>
            <a:ext cx="1456800" cy="793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1005650" y="2905975"/>
            <a:ext cx="1057800" cy="695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7"/>
          <p:cNvPicPr preferRelativeResize="0"/>
          <p:nvPr/>
        </p:nvPicPr>
        <p:blipFill rotWithShape="1">
          <a:blip r:embed="rId3">
            <a:alphaModFix/>
          </a:blip>
          <a:srcRect b="0" l="0" r="0" t="3157"/>
          <a:stretch/>
        </p:blipFill>
        <p:spPr>
          <a:xfrm>
            <a:off x="1538750" y="796575"/>
            <a:ext cx="5725225" cy="41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7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7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58" name="Google Shape;358;p37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59" name="Google Shape;359;p37"/>
          <p:cNvSpPr txBox="1"/>
          <p:nvPr/>
        </p:nvSpPr>
        <p:spPr>
          <a:xfrm>
            <a:off x="1754700" y="111425"/>
            <a:ext cx="579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NH ACC 2011-2017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1399600" y="1406175"/>
            <a:ext cx="68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Land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1247200" y="3521500"/>
            <a:ext cx="78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rgbClr val="FFFF00"/>
                </a:highlight>
              </a:rPr>
              <a:t>Ocean</a:t>
            </a:r>
            <a:endParaRPr b="1" sz="1500">
              <a:highlight>
                <a:srgbClr val="FFFF00"/>
              </a:highlight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2708150" y="1082175"/>
            <a:ext cx="788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r>
              <a:rPr b="1" lang="en">
                <a:highlight>
                  <a:srgbClr val="FFFF00"/>
                </a:highlight>
              </a:rPr>
              <a:t> Z500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363" name="Google Shape;363;p37"/>
          <p:cNvSpPr txBox="1"/>
          <p:nvPr/>
        </p:nvSpPr>
        <p:spPr>
          <a:xfrm>
            <a:off x="4490050" y="1005975"/>
            <a:ext cx="606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T2m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5898950" y="1634775"/>
            <a:ext cx="788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r>
              <a:rPr b="1" lang="en">
                <a:highlight>
                  <a:srgbClr val="FFFF00"/>
                </a:highlight>
              </a:rPr>
              <a:t>Precip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8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2525075" y="111425"/>
            <a:ext cx="380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ACC T2m 2011-2017</a:t>
            </a:r>
            <a:endParaRPr b="1" sz="2300">
              <a:solidFill>
                <a:schemeClr val="lt1"/>
              </a:solidFill>
            </a:endParaRPr>
          </a:p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3">
            <a:alphaModFix/>
          </a:blip>
          <a:srcRect b="24141" l="0" r="0" t="29645"/>
          <a:stretch/>
        </p:blipFill>
        <p:spPr>
          <a:xfrm>
            <a:off x="-5950" y="961568"/>
            <a:ext cx="9144000" cy="422568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7753475" y="3001525"/>
            <a:ext cx="1370100" cy="8916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39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383" name="Google Shape;383;p39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84" name="Google Shape;384;p39"/>
          <p:cNvSpPr txBox="1"/>
          <p:nvPr/>
        </p:nvSpPr>
        <p:spPr>
          <a:xfrm>
            <a:off x="1992250" y="111425"/>
            <a:ext cx="4509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 ACC Precipitation 2011-2017</a:t>
            </a:r>
            <a:endParaRPr b="1" sz="2300">
              <a:solidFill>
                <a:schemeClr val="lt1"/>
              </a:solidFill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b="23364" l="0" r="0" t="29262"/>
          <a:stretch/>
        </p:blipFill>
        <p:spPr>
          <a:xfrm>
            <a:off x="-43700" y="957000"/>
            <a:ext cx="9187699" cy="42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5178586" y="3652256"/>
            <a:ext cx="1543200" cy="20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 txBox="1"/>
          <p:nvPr/>
        </p:nvSpPr>
        <p:spPr>
          <a:xfrm>
            <a:off x="491194" y="124481"/>
            <a:ext cx="751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</a:rPr>
              <a:t>Unified Forecast System (UFS) Components</a:t>
            </a:r>
            <a:endParaRPr b="1" sz="2700">
              <a:solidFill>
                <a:schemeClr val="lt1"/>
              </a:solidFill>
            </a:endParaRPr>
          </a:p>
        </p:txBody>
      </p:sp>
      <p:graphicFrame>
        <p:nvGraphicFramePr>
          <p:cNvPr id="114" name="Google Shape;114;p22"/>
          <p:cNvGraphicFramePr/>
          <p:nvPr/>
        </p:nvGraphicFramePr>
        <p:xfrm>
          <a:off x="1203800" y="10914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{1513B323-664C-429F-9722-1AF5635888DF}</a:tableStyleId>
              </a:tblPr>
              <a:tblGrid>
                <a:gridCol w="2122725"/>
                <a:gridCol w="2087425"/>
                <a:gridCol w="2581700"/>
              </a:tblGrid>
              <a:tr h="59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Components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Models</a:t>
                      </a:r>
                      <a:endParaRPr b="1" sz="17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Resolution</a:t>
                      </a:r>
                      <a:endParaRPr b="1"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Atmosphere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FV3+</a:t>
                      </a:r>
                      <a:r>
                        <a:rPr lang="en" sz="1700"/>
                        <a:t>GFSv1</a:t>
                      </a:r>
                      <a:r>
                        <a:rPr lang="en" sz="1700"/>
                        <a:t>7</a:t>
                      </a:r>
                      <a:endParaRPr sz="17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25km, 127 layers</a:t>
                      </a:r>
                      <a:endParaRPr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Ocean 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MOM6</a:t>
                      </a:r>
                      <a:endParaRPr sz="17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¼</a:t>
                      </a:r>
                      <a:r>
                        <a:rPr baseline="30000" lang="en" sz="1600"/>
                        <a:t>o</a:t>
                      </a:r>
                      <a:r>
                        <a:rPr lang="en" sz="1600"/>
                        <a:t>, 75 layers</a:t>
                      </a:r>
                      <a:endParaRPr baseline="30000"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Sea Ice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CICE6</a:t>
                      </a:r>
                      <a:endParaRPr sz="17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¼</a:t>
                      </a:r>
                      <a:r>
                        <a:rPr baseline="30000" lang="en" sz="1600"/>
                        <a:t>o</a:t>
                      </a:r>
                      <a:endParaRPr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Wave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WW3</a:t>
                      </a:r>
                      <a:endParaRPr sz="17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½</a:t>
                      </a:r>
                      <a:r>
                        <a:rPr baseline="30000" lang="en" sz="1600"/>
                        <a:t>o </a:t>
                      </a:r>
                      <a:r>
                        <a:rPr lang="en" sz="1600"/>
                        <a:t>x ½</a:t>
                      </a:r>
                      <a:r>
                        <a:rPr baseline="30000" lang="en" sz="1600"/>
                        <a:t>o </a:t>
                      </a:r>
                      <a:endParaRPr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Aerosol</a:t>
                      </a:r>
                      <a:endParaRPr b="1" sz="19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1600"/>
                        <a:t>Climatology or </a:t>
                      </a:r>
                      <a:endParaRPr sz="1600"/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1600"/>
                        <a:t>online </a:t>
                      </a:r>
                      <a:r>
                        <a:rPr lang="en" sz="1600"/>
                        <a:t>GOCART</a:t>
                      </a:r>
                      <a:endParaRPr sz="5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same as atmosphere</a:t>
                      </a:r>
                      <a:endParaRPr sz="1600"/>
                    </a:p>
                  </a:txBody>
                  <a:tcPr marT="47625" marB="47625" marR="47625" marL="476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22"/>
          <p:cNvSpPr/>
          <p:nvPr/>
        </p:nvSpPr>
        <p:spPr>
          <a:xfrm>
            <a:off x="1203800" y="3967175"/>
            <a:ext cx="6792000" cy="609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 rotWithShape="1">
          <a:blip r:embed="rId3">
            <a:alphaModFix/>
          </a:blip>
          <a:srcRect b="14267" l="0" r="0" t="14961"/>
          <a:stretch/>
        </p:blipFill>
        <p:spPr>
          <a:xfrm>
            <a:off x="0" y="0"/>
            <a:ext cx="72680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5143500" y="563050"/>
            <a:ext cx="821700" cy="456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5447850" y="3013050"/>
            <a:ext cx="1628400" cy="5973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1562100" y="563050"/>
            <a:ext cx="821700" cy="456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481425" y="2023900"/>
            <a:ext cx="2740800" cy="456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4139025" y="2023900"/>
            <a:ext cx="2740800" cy="456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1790250" y="3013025"/>
            <a:ext cx="1694400" cy="597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 txBox="1"/>
          <p:nvPr/>
        </p:nvSpPr>
        <p:spPr>
          <a:xfrm>
            <a:off x="7268100" y="502175"/>
            <a:ext cx="18759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AOD: ClimAer has a neg bias; ProgAer has a pos bias over Sahara</a:t>
            </a:r>
            <a:r>
              <a:rPr lang="en" sz="1300"/>
              <a:t>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RF TOA: ProgAer has a lower bias in SH;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T2m: ProgAer has a lower bias </a:t>
            </a:r>
            <a:r>
              <a:rPr lang="en" sz="1300"/>
              <a:t>except</a:t>
            </a:r>
            <a:r>
              <a:rPr lang="en" sz="1300"/>
              <a:t> over S America;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Precip: similar</a:t>
            </a:r>
            <a:endParaRPr sz="1300"/>
          </a:p>
        </p:txBody>
      </p:sp>
      <p:sp>
        <p:nvSpPr>
          <p:cNvPr id="398" name="Google Shape;398;p40"/>
          <p:cNvSpPr/>
          <p:nvPr/>
        </p:nvSpPr>
        <p:spPr>
          <a:xfrm>
            <a:off x="952500" y="3230050"/>
            <a:ext cx="700500" cy="456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4610100" y="3230050"/>
            <a:ext cx="700500" cy="456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1"/>
          <p:cNvSpPr txBox="1"/>
          <p:nvPr/>
        </p:nvSpPr>
        <p:spPr>
          <a:xfrm>
            <a:off x="3469313" y="136969"/>
            <a:ext cx="233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</a:rPr>
              <a:t>  </a:t>
            </a:r>
            <a:r>
              <a:rPr b="1" lang="en" sz="2700">
                <a:solidFill>
                  <a:schemeClr val="lt1"/>
                </a:solidFill>
              </a:rPr>
              <a:t>Summary</a:t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409" name="Google Shape;409;p41"/>
          <p:cNvSpPr txBox="1"/>
          <p:nvPr/>
        </p:nvSpPr>
        <p:spPr>
          <a:xfrm>
            <a:off x="-12125" y="1019438"/>
            <a:ext cx="92202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This is a preliminary study investigating the direct and semi-direct effects of aerosols on subseasonal forecasts with the Unified Forecast System (UFS), utilizing both climatological and prognostic aerosols;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The AOD from ClimAer runs with prescribed MERRA2 aerosol climatology is slightly lower than that of MODIS and lacks the inter-annual variability seen in the latter;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It is promising that the AOD derived from ProgAer runs using the online GOCART model successfully captured the inter-annual variability. Moreover, the mean aerosol-radiation interaction simulated in this run shows similarities with that of ClimAer runs, as both show comparable biases in radiative forcing at TOA and cloud cover;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Aerosol semi-direct effects on precipitation is minimal. Further investigations are being conducted to study the influence of aerosol indirect effects.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904781" y="4869675"/>
            <a:ext cx="2057400" cy="273825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3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104194" y="4870388"/>
            <a:ext cx="2154600" cy="3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graphicFrame>
        <p:nvGraphicFramePr>
          <p:cNvPr id="124" name="Google Shape;124;p23"/>
          <p:cNvGraphicFramePr/>
          <p:nvPr/>
        </p:nvGraphicFramePr>
        <p:xfrm>
          <a:off x="1327763" y="118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{1513B323-664C-429F-9722-1AF5635888DF}</a:tableStyleId>
              </a:tblPr>
              <a:tblGrid>
                <a:gridCol w="970625"/>
                <a:gridCol w="5638475"/>
              </a:tblGrid>
              <a:tr h="68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Aerosol Source for Atmosphere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82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FFF00"/>
                          </a:highlight>
                        </a:rPr>
                        <a:t>Exp.1</a:t>
                      </a:r>
                      <a:endParaRPr sz="18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Prescribed MERRA2-Climatology</a:t>
                      </a:r>
                      <a:endParaRPr sz="17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en" sz="18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ClimAer =&gt; control)</a:t>
                      </a:r>
                      <a:endParaRPr sz="17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82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highlight>
                            <a:srgbClr val="FFFF00"/>
                          </a:highlight>
                        </a:rPr>
                        <a:t>Exp.2</a:t>
                      </a:r>
                      <a:endParaRPr sz="18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Prognosed from GOCART</a:t>
                      </a:r>
                      <a:endParaRPr sz="17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(ProgAer)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5" name="Google Shape;125;p23"/>
          <p:cNvSpPr txBox="1"/>
          <p:nvPr/>
        </p:nvSpPr>
        <p:spPr>
          <a:xfrm>
            <a:off x="1242150" y="3713275"/>
            <a:ext cx="665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Initial condition:   1 Apr 2011 - 1 Mar 2018, </a:t>
            </a:r>
            <a:r>
              <a:rPr lang="en" sz="2100">
                <a:solidFill>
                  <a:schemeClr val="dk1"/>
                </a:solidFill>
              </a:rPr>
              <a:t>monthly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Integration time:  32 days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561400" y="152400"/>
            <a:ext cx="761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Model Configuration: UFS Prototype 8 and its variants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386625" y="113975"/>
            <a:ext cx="785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Aerosol Optical Depth (AOD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) Monthly Mean 2011-2017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31074" l="1361" r="25044" t="35786"/>
          <a:stretch/>
        </p:blipFill>
        <p:spPr>
          <a:xfrm>
            <a:off x="673675" y="792000"/>
            <a:ext cx="7795776" cy="3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>
            <a:off x="2563600" y="4037750"/>
            <a:ext cx="3124500" cy="10614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5967000" y="4037750"/>
            <a:ext cx="2887500" cy="1061400"/>
          </a:xfrm>
          <a:prstGeom prst="upArrowCallout">
            <a:avLst>
              <a:gd fmla="val 15699" name="adj1"/>
              <a:gd fmla="val 14990" name="adj2"/>
              <a:gd fmla="val 25000" name="adj3"/>
              <a:gd fmla="val 64977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-12125" y="1722375"/>
            <a:ext cx="6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May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15925" y="3099900"/>
            <a:ext cx="5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Sep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591525" y="792000"/>
            <a:ext cx="954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MODIS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3684425" y="792000"/>
            <a:ext cx="2282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ClimAer minus MODIS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871725" y="792000"/>
            <a:ext cx="2393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      </a:t>
            </a:r>
            <a:r>
              <a:rPr lang="en">
                <a:highlight>
                  <a:srgbClr val="FFFF00"/>
                </a:highlight>
              </a:rPr>
              <a:t>ProgAer minus MODIS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2563600" y="4359575"/>
            <a:ext cx="3247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AOD from MERRA2 clim is similar to MODIS, except stronger in E Asia in May and weaker in S Africa in Sep.</a:t>
            </a:r>
            <a:endParaRPr sz="1500"/>
          </a:p>
        </p:txBody>
      </p:sp>
      <p:sp>
        <p:nvSpPr>
          <p:cNvPr id="145" name="Google Shape;145;p24"/>
          <p:cNvSpPr txBox="1"/>
          <p:nvPr/>
        </p:nvSpPr>
        <p:spPr>
          <a:xfrm>
            <a:off x="6016200" y="4386975"/>
            <a:ext cx="294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AOD from GOCART is stronger than MODIS over Sahara in May/Sep and weaker in S Africa in Sep.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690478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104194" y="4870388"/>
            <a:ext cx="2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Global Systems Laboratory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-12125" y="4744000"/>
            <a:ext cx="922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639550" y="3865025"/>
            <a:ext cx="76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Differences in </a:t>
            </a:r>
            <a:r>
              <a:rPr lang="en">
                <a:solidFill>
                  <a:srgbClr val="0000FF"/>
                </a:solidFill>
              </a:rPr>
              <a:t>AOD between ProgAer and ClimAer can be large, such as in Africa and E Asia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28000" y="150900"/>
            <a:ext cx="84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</a:rPr>
              <a:t>Difference in </a:t>
            </a:r>
            <a:r>
              <a:rPr b="1" lang="en" sz="1900">
                <a:solidFill>
                  <a:schemeClr val="lt1"/>
                </a:solidFill>
              </a:rPr>
              <a:t>AOD</a:t>
            </a:r>
            <a:r>
              <a:rPr b="1" baseline="-25000" lang="en" sz="1900">
                <a:solidFill>
                  <a:schemeClr val="lt1"/>
                </a:solidFill>
              </a:rPr>
              <a:t>550 </a:t>
            </a:r>
            <a:r>
              <a:rPr b="1" lang="en" sz="1900">
                <a:solidFill>
                  <a:schemeClr val="lt1"/>
                </a:solidFill>
              </a:rPr>
              <a:t>(ProgAer minus ClimAer) monthly mean 2011-2017</a:t>
            </a:r>
            <a:r>
              <a:rPr b="1" lang="en" sz="22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22189" l="0" r="0" t="74099"/>
          <a:stretch/>
        </p:blipFill>
        <p:spPr>
          <a:xfrm>
            <a:off x="745500" y="3379174"/>
            <a:ext cx="7380401" cy="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639550" y="2461275"/>
            <a:ext cx="62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FFFF00"/>
                </a:highlight>
              </a:rPr>
              <a:t>Sep</a:t>
            </a:r>
            <a:endParaRPr b="1" sz="1600">
              <a:highlight>
                <a:srgbClr val="FFFF00"/>
              </a:highlight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49229" l="0" r="49693" t="26815"/>
          <a:stretch/>
        </p:blipFill>
        <p:spPr>
          <a:xfrm>
            <a:off x="0" y="1137000"/>
            <a:ext cx="4458424" cy="212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25877" l="0" r="49693" t="50780"/>
          <a:stretch/>
        </p:blipFill>
        <p:spPr>
          <a:xfrm>
            <a:off x="4458425" y="1261400"/>
            <a:ext cx="4307500" cy="19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0" y="1071375"/>
            <a:ext cx="62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FFFF00"/>
                </a:highlight>
              </a:rPr>
              <a:t>May</a:t>
            </a:r>
            <a:endParaRPr b="1" sz="1600">
              <a:highlight>
                <a:srgbClr val="FFFF00"/>
              </a:highlight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724400" y="1071375"/>
            <a:ext cx="62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FFFF00"/>
                </a:highlight>
              </a:rPr>
              <a:t>Sep</a:t>
            </a:r>
            <a:endParaRPr b="1" sz="16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386625" y="113975"/>
            <a:ext cx="785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Global </a:t>
            </a:r>
            <a:r>
              <a:rPr b="1" lang="en" sz="2000">
                <a:solidFill>
                  <a:schemeClr val="lt1"/>
                </a:solidFill>
              </a:rPr>
              <a:t>Aerosol Optical Depth (AOD</a:t>
            </a:r>
            <a:r>
              <a:rPr b="1" baseline="-25000" lang="en" sz="2000">
                <a:solidFill>
                  <a:schemeClr val="lt1"/>
                </a:solidFill>
              </a:rPr>
              <a:t>550</a:t>
            </a:r>
            <a:r>
              <a:rPr b="1" lang="en" sz="2000">
                <a:solidFill>
                  <a:schemeClr val="lt1"/>
                </a:solidFill>
              </a:rPr>
              <a:t>) Monthly Mean 2011-2017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4714575" y="1924125"/>
            <a:ext cx="4256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AOD from ClimAer runs using MERRA2 climatology (blue) is lower than that of MODIS (black, dashed: multi-year mean)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AOD estimated from ProgAer runs (red) captured the interannual variability shown in MODIS</a:t>
            </a:r>
            <a:endParaRPr sz="1600"/>
          </a:p>
        </p:txBody>
      </p:sp>
      <p:grpSp>
        <p:nvGrpSpPr>
          <p:cNvPr id="171" name="Google Shape;171;p26"/>
          <p:cNvGrpSpPr/>
          <p:nvPr/>
        </p:nvGrpSpPr>
        <p:grpSpPr>
          <a:xfrm>
            <a:off x="-76200" y="814175"/>
            <a:ext cx="4512874" cy="4329451"/>
            <a:chOff x="152393" y="813300"/>
            <a:chExt cx="4425254" cy="4177797"/>
          </a:xfrm>
        </p:grpSpPr>
        <p:pic>
          <p:nvPicPr>
            <p:cNvPr id="172" name="Google Shape;172;p26"/>
            <p:cNvPicPr preferRelativeResize="0"/>
            <p:nvPr/>
          </p:nvPicPr>
          <p:blipFill rotWithShape="1">
            <a:blip r:embed="rId3">
              <a:alphaModFix/>
            </a:blip>
            <a:srcRect b="0" l="0" r="0" t="5589"/>
            <a:stretch/>
          </p:blipFill>
          <p:spPr>
            <a:xfrm>
              <a:off x="152393" y="813300"/>
              <a:ext cx="4425254" cy="417779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3" name="Google Shape;173;p26"/>
            <p:cNvCxnSpPr/>
            <p:nvPr/>
          </p:nvCxnSpPr>
          <p:spPr>
            <a:xfrm flipH="1" rot="10800000">
              <a:off x="968021" y="3882075"/>
              <a:ext cx="3119400" cy="540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26"/>
            <p:cNvCxnSpPr/>
            <p:nvPr/>
          </p:nvCxnSpPr>
          <p:spPr>
            <a:xfrm>
              <a:off x="961871" y="4050750"/>
              <a:ext cx="3158100" cy="16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6"/>
            <p:cNvCxnSpPr/>
            <p:nvPr/>
          </p:nvCxnSpPr>
          <p:spPr>
            <a:xfrm flipH="1" rot="10800000">
              <a:off x="981221" y="1868275"/>
              <a:ext cx="3119400" cy="540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6"/>
            <p:cNvCxnSpPr/>
            <p:nvPr/>
          </p:nvCxnSpPr>
          <p:spPr>
            <a:xfrm>
              <a:off x="961871" y="2251525"/>
              <a:ext cx="3158100" cy="16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77" name="Google Shape;177;p26"/>
          <p:cNvSpPr/>
          <p:nvPr/>
        </p:nvSpPr>
        <p:spPr>
          <a:xfrm>
            <a:off x="4121325" y="4741150"/>
            <a:ext cx="524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4126225" y="3962400"/>
            <a:ext cx="266700" cy="629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583500" y="119225"/>
            <a:ext cx="358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 Mean 2011-2017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-108750" y="4741150"/>
            <a:ext cx="947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9428" l="14864" r="13291" t="0"/>
          <a:stretch/>
        </p:blipFill>
        <p:spPr>
          <a:xfrm>
            <a:off x="924275" y="809850"/>
            <a:ext cx="3473196" cy="43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4714575" y="1924113"/>
            <a:ext cx="388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Global </a:t>
            </a:r>
            <a:r>
              <a:rPr lang="en"/>
              <a:t>AOD from two model runs is slightly lower than that of MODIS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biggest bias is in dust AOD</a:t>
            </a:r>
            <a:r>
              <a:rPr lang="en"/>
              <a:t> </a:t>
            </a:r>
            <a:r>
              <a:rPr lang="en"/>
              <a:t>from </a:t>
            </a:r>
            <a:r>
              <a:rPr lang="en">
                <a:solidFill>
                  <a:schemeClr val="dk1"/>
                </a:solidFill>
              </a:rPr>
              <a:t>ProgAer runs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AOD is higher in ProgAer runs than ClimAer runs (MERRA2 climatology) </a:t>
            </a:r>
            <a:r>
              <a:rPr lang="en"/>
              <a:t>in the wildfire regions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990000" y="70475"/>
            <a:ext cx="536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 North Africa Mean 2011-2017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-108750" y="4741150"/>
            <a:ext cx="947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 b="36834" l="0" r="0" t="43459"/>
          <a:stretch/>
        </p:blipFill>
        <p:spPr>
          <a:xfrm>
            <a:off x="49000" y="2946525"/>
            <a:ext cx="9046001" cy="178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b="37800" l="0" r="0" t="42494"/>
          <a:stretch/>
        </p:blipFill>
        <p:spPr>
          <a:xfrm>
            <a:off x="49000" y="1119725"/>
            <a:ext cx="9046001" cy="17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728650" y="871925"/>
            <a:ext cx="80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AOD                    Dust AOD               Sulfate AOD                     OC AOD                      BC AOD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630575" y="4653650"/>
            <a:ext cx="8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in total AOD </a:t>
            </a:r>
            <a:r>
              <a:rPr lang="en">
                <a:solidFill>
                  <a:schemeClr val="dk1"/>
                </a:solidFill>
              </a:rPr>
              <a:t>in north Africa </a:t>
            </a:r>
            <a:r>
              <a:rPr lang="en"/>
              <a:t>in ProgAer runs mostly comes from dust AOD both in May and Sept.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/>
        </p:nvSpPr>
        <p:spPr>
          <a:xfrm>
            <a:off x="491194" y="124481"/>
            <a:ext cx="751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1990000" y="70475"/>
            <a:ext cx="536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AOD</a:t>
            </a:r>
            <a:r>
              <a:rPr b="1" baseline="-25000" lang="en" sz="2200">
                <a:solidFill>
                  <a:schemeClr val="lt1"/>
                </a:solidFill>
              </a:rPr>
              <a:t>550</a:t>
            </a:r>
            <a:r>
              <a:rPr b="1" lang="en" sz="2200">
                <a:solidFill>
                  <a:schemeClr val="lt1"/>
                </a:solidFill>
              </a:rPr>
              <a:t> South Africa Mean 2011-2017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-108750" y="4741150"/>
            <a:ext cx="9471300" cy="51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728650" y="871925"/>
            <a:ext cx="802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AOD                    Dust AOD               Sulfate AOD                  OC AOD                     BC AOD</a:t>
            </a: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36736" l="0" r="0" t="42764"/>
          <a:stretch/>
        </p:blipFill>
        <p:spPr>
          <a:xfrm>
            <a:off x="152400" y="2816500"/>
            <a:ext cx="8699799" cy="17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/>
          </a:blip>
          <a:srcRect b="37315" l="0" r="0" t="42484"/>
          <a:stretch/>
        </p:blipFill>
        <p:spPr>
          <a:xfrm>
            <a:off x="152400" y="1169253"/>
            <a:ext cx="8601249" cy="17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540600" y="4340950"/>
            <a:ext cx="8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in total AOD </a:t>
            </a:r>
            <a:r>
              <a:rPr lang="en">
                <a:solidFill>
                  <a:schemeClr val="dk1"/>
                </a:solidFill>
              </a:rPr>
              <a:t>in south Africa </a:t>
            </a:r>
            <a:r>
              <a:rPr lang="en"/>
              <a:t>in ProgAer runs mostly comes from OC both in May and Sept.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