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9" r:id="rId4"/>
    <p:sldId id="260" r:id="rId5"/>
    <p:sldId id="261" r:id="rId6"/>
    <p:sldId id="262" r:id="rId7"/>
    <p:sldId id="263" r:id="rId8"/>
    <p:sldId id="264" r:id="rId9"/>
    <p:sldId id="265" r:id="rId10"/>
    <p:sldId id="266" r:id="rId11"/>
    <p:sldId id="267"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CFCFD"/>
    <a:srgbClr val="F8F8FA"/>
    <a:srgbClr val="FCF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33" d="100"/>
          <a:sy n="33" d="100"/>
        </p:scale>
        <p:origin x="2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1413697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9.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slide" Target="slide8.xml"/><Relationship Id="rId17" Type="http://schemas.openxmlformats.org/officeDocument/2006/relationships/slide" Target="slide11.xml"/><Relationship Id="rId2" Type="http://schemas.openxmlformats.org/officeDocument/2006/relationships/image" Target="../media/image1.png"/><Relationship Id="rId16"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image" Target="../media/image4.jpeg"/><Relationship Id="rId15" Type="http://schemas.openxmlformats.org/officeDocument/2006/relationships/slide" Target="slide4.xml"/><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5.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png"/><Relationship Id="rId3" Type="http://schemas.openxmlformats.org/officeDocument/2006/relationships/image" Target="../media/image37.jpeg"/><Relationship Id="rId7" Type="http://schemas.openxmlformats.org/officeDocument/2006/relationships/image" Target="../media/image2.png"/><Relationship Id="rId12" Type="http://schemas.openxmlformats.org/officeDocument/2006/relationships/image" Target="../media/image38.gif"/><Relationship Id="rId2" Type="http://schemas.openxmlformats.org/officeDocument/2006/relationships/image" Target="../media/image36.gif"/><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image" Target="../media/image38.png"/><Relationship Id="rId9" Type="http://schemas.openxmlformats.org/officeDocument/2006/relationships/image" Target="../media/image5.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9.jpeg"/><Relationship Id="rId7" Type="http://schemas.openxmlformats.org/officeDocument/2006/relationships/image" Target="../media/image2.png"/><Relationship Id="rId12"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2.gif"/><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4.jpeg"/><Relationship Id="rId11" Type="http://schemas.openxmlformats.org/officeDocument/2006/relationships/image" Target="../media/image17.pn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jpe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2.gif"/><Relationship Id="rId3" Type="http://schemas.openxmlformats.org/officeDocument/2006/relationships/image" Target="../media/image21.gif"/><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image" Target="../media/image20.gif"/><Relationship Id="rId1" Type="http://schemas.openxmlformats.org/officeDocument/2006/relationships/slideLayout" Target="../slideLayouts/slideLayout8.xml"/><Relationship Id="rId6" Type="http://schemas.openxmlformats.org/officeDocument/2006/relationships/image" Target="../media/image24.gif"/><Relationship Id="rId11" Type="http://schemas.openxmlformats.org/officeDocument/2006/relationships/image" Target="../media/image5.png"/><Relationship Id="rId5" Type="http://schemas.openxmlformats.org/officeDocument/2006/relationships/image" Target="../media/image23.gif"/><Relationship Id="rId10" Type="http://schemas.openxmlformats.org/officeDocument/2006/relationships/image" Target="../media/image4.jpeg"/><Relationship Id="rId4" Type="http://schemas.openxmlformats.org/officeDocument/2006/relationships/image" Target="../media/image22.gif"/><Relationship Id="rId9" Type="http://schemas.openxmlformats.org/officeDocument/2006/relationships/image" Target="../media/image2.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3.jpeg"/><Relationship Id="rId3" Type="http://schemas.openxmlformats.org/officeDocument/2006/relationships/image" Target="../media/image29.gif"/><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image" Target="../media/image28.gif"/><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gif"/><Relationship Id="rId10" Type="http://schemas.openxmlformats.org/officeDocument/2006/relationships/image" Target="../media/image4.jpeg"/><Relationship Id="rId4" Type="http://schemas.openxmlformats.org/officeDocument/2006/relationships/image" Target="../media/image30.gif"/><Relationship Id="rId9" Type="http://schemas.openxmlformats.org/officeDocument/2006/relationships/image" Target="../media/image2.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4.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odrigues, N.1, Rosas, F.1,2, Duarte, J.1,2, Gomes, A.1,2, Almeida, J.3,4 and Riel, N.5"/>
          <p:cNvSpPr txBox="1">
            <a:spLocks noGrp="1"/>
          </p:cNvSpPr>
          <p:nvPr>
            <p:ph type="body" idx="21"/>
          </p:nvPr>
        </p:nvSpPr>
        <p:spPr>
          <a:xfrm>
            <a:off x="1206499" y="5488049"/>
            <a:ext cx="21971002" cy="15304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817244">
              <a:defRPr sz="1782" b="0"/>
            </a:pPr>
            <a:r>
              <a:t>Rodrigues, N.</a:t>
            </a:r>
            <a:r>
              <a:rPr baseline="31999"/>
              <a:t>1</a:t>
            </a:r>
            <a:r>
              <a:t>, Rosas, F.</a:t>
            </a:r>
            <a:r>
              <a:rPr baseline="31999"/>
              <a:t>1,2</a:t>
            </a:r>
            <a:r>
              <a:t>, Duarte, J.</a:t>
            </a:r>
            <a:r>
              <a:rPr baseline="31999"/>
              <a:t>1,2</a:t>
            </a:r>
            <a:r>
              <a:t>, Gomes, A.</a:t>
            </a:r>
            <a:r>
              <a:rPr baseline="31999"/>
              <a:t>1,2</a:t>
            </a:r>
            <a:r>
              <a:t>, Almeida, J.</a:t>
            </a:r>
            <a:r>
              <a:rPr baseline="31999"/>
              <a:t>3,4</a:t>
            </a:r>
            <a:r>
              <a:t> and Riel, N.</a:t>
            </a:r>
            <a:r>
              <a:rPr baseline="31999"/>
              <a:t>5</a:t>
            </a:r>
          </a:p>
          <a:p>
            <a:pPr algn="ctr" defTabSz="817244">
              <a:defRPr sz="3959" b="0"/>
            </a:pPr>
            <a:endParaRPr baseline="31999"/>
          </a:p>
        </p:txBody>
      </p:sp>
      <p:sp>
        <p:nvSpPr>
          <p:cNvPr id="152" name="Numerical modelling of intra-oceanic rifting: the rift-to-drift time frame"/>
          <p:cNvSpPr txBox="1">
            <a:spLocks noGrp="1"/>
          </p:cNvSpPr>
          <p:nvPr>
            <p:ph type="ctrTitle"/>
          </p:nvPr>
        </p:nvSpPr>
        <p:spPr>
          <a:xfrm>
            <a:off x="1206498" y="2079549"/>
            <a:ext cx="21971004" cy="3270083"/>
          </a:xfrm>
          <a:prstGeom prst="rect">
            <a:avLst/>
          </a:prstGeom>
        </p:spPr>
        <p:txBody>
          <a:bodyPr/>
          <a:lstStyle>
            <a:lvl1pPr algn="ctr">
              <a:defRPr sz="7900" spc="-158"/>
            </a:lvl1pPr>
          </a:lstStyle>
          <a:p>
            <a:r>
              <a:t>Numerical modelling of intra-oceanic rifting: the rift-to-drift time frame</a:t>
            </a:r>
          </a:p>
        </p:txBody>
      </p:sp>
      <p:pic>
        <p:nvPicPr>
          <p:cNvPr id="153" name="ciencias_ul_azul_h_s-ass.png" descr="ciencias_ul_azul_h_s-ass.png"/>
          <p:cNvPicPr>
            <a:picLocks noChangeAspect="1"/>
          </p:cNvPicPr>
          <p:nvPr/>
        </p:nvPicPr>
        <p:blipFill>
          <a:blip r:embed="rId2"/>
          <a:stretch>
            <a:fillRect/>
          </a:stretch>
        </p:blipFill>
        <p:spPr>
          <a:xfrm>
            <a:off x="6871302" y="458115"/>
            <a:ext cx="2459774" cy="999154"/>
          </a:xfrm>
          <a:prstGeom prst="rect">
            <a:avLst/>
          </a:prstGeom>
          <a:ln w="12700">
            <a:miter lim="400000"/>
          </a:ln>
        </p:spPr>
      </p:pic>
      <p:pic>
        <p:nvPicPr>
          <p:cNvPr id="154" name="ULISBOA_HORIZONTAL_RGB.png" descr="ULISBOA_HORIZONTAL_RGB.png"/>
          <p:cNvPicPr>
            <a:picLocks noChangeAspect="1"/>
          </p:cNvPicPr>
          <p:nvPr/>
        </p:nvPicPr>
        <p:blipFill>
          <a:blip r:embed="rId3"/>
          <a:stretch>
            <a:fillRect/>
          </a:stretch>
        </p:blipFill>
        <p:spPr>
          <a:xfrm>
            <a:off x="1533159" y="130454"/>
            <a:ext cx="4581099" cy="1654653"/>
          </a:xfrm>
          <a:prstGeom prst="rect">
            <a:avLst/>
          </a:prstGeom>
          <a:ln w="12700">
            <a:miter lim="400000"/>
          </a:ln>
        </p:spPr>
      </p:pic>
      <p:sp>
        <p:nvSpPr>
          <p:cNvPr id="155" name="1Departamento de Geologia, Faculdade de Ciências, Universidade de Lisboa, Lisboa, Portugal…"/>
          <p:cNvSpPr txBox="1"/>
          <p:nvPr/>
        </p:nvSpPr>
        <p:spPr>
          <a:xfrm>
            <a:off x="7776111" y="6301689"/>
            <a:ext cx="8831778" cy="111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825500">
              <a:defRPr sz="1400"/>
            </a:pPr>
            <a:r>
              <a:rPr baseline="31999"/>
              <a:t>1</a:t>
            </a:r>
            <a:r>
              <a:t>Departamento de Geologia, Faculdade de Ciências, Universidade de Lisboa, Lisboa, Portugal</a:t>
            </a:r>
            <a:endParaRPr baseline="31999"/>
          </a:p>
          <a:p>
            <a:pPr defTabSz="825500">
              <a:defRPr sz="1400"/>
            </a:pPr>
            <a:r>
              <a:rPr baseline="31999"/>
              <a:t>2</a:t>
            </a:r>
            <a:r>
              <a:t>Instituto Dom Luiz (IDL), Faculdade de Ciências, Universidade de Lisboa, Lisboa, Portugal</a:t>
            </a:r>
            <a:endParaRPr baseline="31999"/>
          </a:p>
          <a:p>
            <a:pPr defTabSz="825500">
              <a:defRPr sz="1400"/>
            </a:pPr>
            <a:r>
              <a:rPr baseline="31999"/>
              <a:t>3</a:t>
            </a:r>
            <a:r>
              <a:t>Instituto Dom Luiz (IDL), Universidade da Beira Interior, Covilhã, Portugal</a:t>
            </a:r>
            <a:endParaRPr baseline="31999"/>
          </a:p>
          <a:p>
            <a:pPr defTabSz="825500">
              <a:defRPr sz="1400"/>
            </a:pPr>
            <a:r>
              <a:rPr baseline="31999"/>
              <a:t>4</a:t>
            </a:r>
            <a:r>
              <a:t>SEGAL, Departamento de Informática (UBI), Rua Marquês d’Ávila e Bolama – Covilhã, Portugal - 6201 - 0012</a:t>
            </a:r>
            <a:endParaRPr baseline="31999"/>
          </a:p>
          <a:p>
            <a:pPr defTabSz="825500">
              <a:defRPr sz="1400"/>
            </a:pPr>
            <a:r>
              <a:rPr baseline="31999"/>
              <a:t>5</a:t>
            </a:r>
            <a:r>
              <a:t>Institut of Geosciences, Johannes Gutenberg-University, Mainz, Germany</a:t>
            </a:r>
          </a:p>
        </p:txBody>
      </p:sp>
      <p:pic>
        <p:nvPicPr>
          <p:cNvPr id="156" name="egu23-113-qr.png" descr="egu23-113-qr.png"/>
          <p:cNvPicPr>
            <a:picLocks noChangeAspect="1"/>
          </p:cNvPicPr>
          <p:nvPr/>
        </p:nvPicPr>
        <p:blipFill>
          <a:blip r:embed="rId4"/>
          <a:stretch>
            <a:fillRect/>
          </a:stretch>
        </p:blipFill>
        <p:spPr>
          <a:xfrm>
            <a:off x="22582902" y="11929809"/>
            <a:ext cx="1778001" cy="1778001"/>
          </a:xfrm>
          <a:prstGeom prst="rect">
            <a:avLst/>
          </a:prstGeom>
          <a:ln w="12700">
            <a:miter lim="400000"/>
          </a:ln>
        </p:spPr>
      </p:pic>
      <p:pic>
        <p:nvPicPr>
          <p:cNvPr id="157" name="IDL+800x400.jpeg" descr="IDL+800x400.jpeg"/>
          <p:cNvPicPr>
            <a:picLocks noChangeAspect="1"/>
          </p:cNvPicPr>
          <p:nvPr/>
        </p:nvPicPr>
        <p:blipFill>
          <a:blip r:embed="rId5"/>
          <a:stretch>
            <a:fillRect/>
          </a:stretch>
        </p:blipFill>
        <p:spPr>
          <a:xfrm>
            <a:off x="10088178" y="130454"/>
            <a:ext cx="3309305" cy="1654653"/>
          </a:xfrm>
          <a:prstGeom prst="rect">
            <a:avLst/>
          </a:prstGeom>
          <a:ln w="12700">
            <a:miter lim="400000"/>
          </a:ln>
        </p:spPr>
      </p:pic>
      <p:pic>
        <p:nvPicPr>
          <p:cNvPr id="158" name="2023_04_EGU_GA.png" descr="2023_04_EGU_GA.png"/>
          <p:cNvPicPr>
            <a:picLocks noChangeAspect="1"/>
          </p:cNvPicPr>
          <p:nvPr/>
        </p:nvPicPr>
        <p:blipFill>
          <a:blip r:embed="rId6"/>
          <a:stretch>
            <a:fillRect/>
          </a:stretch>
        </p:blipFill>
        <p:spPr>
          <a:xfrm>
            <a:off x="18381823" y="281888"/>
            <a:ext cx="4063754" cy="1351786"/>
          </a:xfrm>
          <a:prstGeom prst="rect">
            <a:avLst/>
          </a:prstGeom>
          <a:ln w="12700">
            <a:miter lim="400000"/>
          </a:ln>
        </p:spPr>
      </p:pic>
      <p:pic>
        <p:nvPicPr>
          <p:cNvPr id="159" name="fct-logo.png" descr="fct-logo.png"/>
          <p:cNvPicPr>
            <a:picLocks noChangeAspect="1"/>
          </p:cNvPicPr>
          <p:nvPr/>
        </p:nvPicPr>
        <p:blipFill>
          <a:blip r:embed="rId7"/>
          <a:stretch>
            <a:fillRect/>
          </a:stretch>
        </p:blipFill>
        <p:spPr>
          <a:xfrm>
            <a:off x="14154528" y="458115"/>
            <a:ext cx="3470252" cy="999332"/>
          </a:xfrm>
          <a:prstGeom prst="rect">
            <a:avLst/>
          </a:prstGeom>
          <a:ln w="12700">
            <a:miter lim="400000"/>
          </a:ln>
        </p:spPr>
      </p:pic>
      <p:sp>
        <p:nvSpPr>
          <p:cNvPr id="160" name="Problematic">
            <a:hlinkClick r:id="rId8" action="ppaction://hlinksldjump"/>
          </p:cNvPr>
          <p:cNvSpPr/>
          <p:nvPr/>
        </p:nvSpPr>
        <p:spPr>
          <a:xfrm>
            <a:off x="4009860" y="8532924"/>
            <a:ext cx="8182716" cy="2198609"/>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500">
                <a:solidFill>
                  <a:srgbClr val="000000"/>
                </a:solidFill>
                <a:latin typeface="Helvetica Neue Medium"/>
                <a:ea typeface="Helvetica Neue Medium"/>
                <a:cs typeface="Helvetica Neue Medium"/>
                <a:sym typeface="Helvetica Neue Medium"/>
              </a:defRPr>
            </a:lvl1pPr>
          </a:lstStyle>
          <a:p>
            <a:r>
              <a:rPr lang="pt-PT" dirty="0" err="1"/>
              <a:t>Purpose</a:t>
            </a:r>
            <a:endParaRPr dirty="0"/>
          </a:p>
        </p:txBody>
      </p:sp>
      <p:sp>
        <p:nvSpPr>
          <p:cNvPr id="161" name="Results - Rift configurations">
            <a:hlinkClick r:id="rId9" action="ppaction://hlinksldjump"/>
          </p:cNvPr>
          <p:cNvSpPr/>
          <p:nvPr/>
        </p:nvSpPr>
        <p:spPr>
          <a:xfrm>
            <a:off x="4013655" y="10732311"/>
            <a:ext cx="2730501" cy="109992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1300">
                <a:solidFill>
                  <a:srgbClr val="000000"/>
                </a:solidFill>
                <a:latin typeface="Helvetica Neue Medium"/>
                <a:ea typeface="Helvetica Neue Medium"/>
                <a:cs typeface="Helvetica Neue Medium"/>
                <a:sym typeface="Helvetica Neue Medium"/>
              </a:defRPr>
            </a:pPr>
            <a:r>
              <a:rPr sz="1400" b="1">
                <a:latin typeface="+mn-lt"/>
                <a:ea typeface="+mn-ea"/>
                <a:cs typeface="+mn-cs"/>
                <a:sym typeface="Helvetica Neue"/>
              </a:rPr>
              <a:t>Results</a:t>
            </a:r>
            <a:r>
              <a:t> - Rift configurations</a:t>
            </a:r>
          </a:p>
        </p:txBody>
      </p:sp>
      <p:sp>
        <p:nvSpPr>
          <p:cNvPr id="162" name="Results - Rift configurations relationships">
            <a:hlinkClick r:id="rId10" action="ppaction://hlinksldjump"/>
          </p:cNvPr>
          <p:cNvSpPr/>
          <p:nvPr/>
        </p:nvSpPr>
        <p:spPr>
          <a:xfrm>
            <a:off x="6744166" y="10731267"/>
            <a:ext cx="2730501" cy="109992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1300">
                <a:solidFill>
                  <a:srgbClr val="000000"/>
                </a:solidFill>
                <a:latin typeface="Helvetica Neue Medium"/>
                <a:ea typeface="Helvetica Neue Medium"/>
                <a:cs typeface="Helvetica Neue Medium"/>
                <a:sym typeface="Helvetica Neue Medium"/>
              </a:defRPr>
            </a:pPr>
            <a:r>
              <a:rPr sz="1400" b="1">
                <a:latin typeface="+mn-lt"/>
                <a:ea typeface="+mn-ea"/>
                <a:cs typeface="+mn-cs"/>
                <a:sym typeface="Helvetica Neue"/>
              </a:rPr>
              <a:t>Results</a:t>
            </a:r>
            <a:r>
              <a:t> - Rift configurations relationships</a:t>
            </a:r>
          </a:p>
        </p:txBody>
      </p:sp>
      <p:sp>
        <p:nvSpPr>
          <p:cNvPr id="163" name="Results - Breakup age: first and second order factors">
            <a:hlinkClick r:id="rId11" action="ppaction://hlinksldjump"/>
          </p:cNvPr>
          <p:cNvSpPr/>
          <p:nvPr/>
        </p:nvSpPr>
        <p:spPr>
          <a:xfrm>
            <a:off x="9445580" y="10731267"/>
            <a:ext cx="2755901" cy="109992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1300">
                <a:solidFill>
                  <a:srgbClr val="000000"/>
                </a:solidFill>
                <a:latin typeface="Helvetica Neue Medium"/>
                <a:ea typeface="Helvetica Neue Medium"/>
                <a:cs typeface="Helvetica Neue Medium"/>
                <a:sym typeface="Helvetica Neue Medium"/>
              </a:defRPr>
            </a:pPr>
            <a:r>
              <a:rPr sz="1400" b="1">
                <a:latin typeface="+mn-lt"/>
                <a:ea typeface="+mn-ea"/>
                <a:cs typeface="+mn-cs"/>
                <a:sym typeface="Helvetica Neue"/>
              </a:rPr>
              <a:t>Results</a:t>
            </a:r>
            <a:r>
              <a:t> - Breakup age: first and second order factors</a:t>
            </a:r>
          </a:p>
        </p:txBody>
      </p:sp>
      <p:sp>
        <p:nvSpPr>
          <p:cNvPr id="164" name="Results - Breakup ages comparison">
            <a:hlinkClick r:id="rId12" action="ppaction://hlinksldjump"/>
          </p:cNvPr>
          <p:cNvSpPr/>
          <p:nvPr/>
        </p:nvSpPr>
        <p:spPr>
          <a:xfrm>
            <a:off x="4013655" y="11825158"/>
            <a:ext cx="2730501" cy="1112622"/>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1300">
                <a:solidFill>
                  <a:srgbClr val="000000"/>
                </a:solidFill>
                <a:latin typeface="Helvetica Neue Medium"/>
                <a:ea typeface="Helvetica Neue Medium"/>
                <a:cs typeface="Helvetica Neue Medium"/>
                <a:sym typeface="Helvetica Neue Medium"/>
              </a:defRPr>
            </a:pPr>
            <a:r>
              <a:rPr sz="1400" b="1">
                <a:latin typeface="+mn-lt"/>
                <a:ea typeface="+mn-ea"/>
                <a:cs typeface="+mn-cs"/>
                <a:sym typeface="Helvetica Neue"/>
              </a:rPr>
              <a:t>Results</a:t>
            </a:r>
            <a:r>
              <a:t> - Breakup ages comparison</a:t>
            </a:r>
          </a:p>
        </p:txBody>
      </p:sp>
      <p:sp>
        <p:nvSpPr>
          <p:cNvPr id="165" name="Results - Normalized strain and breakup ages">
            <a:hlinkClick r:id="rId13" action="ppaction://hlinksldjump"/>
          </p:cNvPr>
          <p:cNvSpPr/>
          <p:nvPr/>
        </p:nvSpPr>
        <p:spPr>
          <a:xfrm>
            <a:off x="6744166" y="11825158"/>
            <a:ext cx="2730501" cy="1112622"/>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1300">
                <a:solidFill>
                  <a:srgbClr val="000000"/>
                </a:solidFill>
                <a:latin typeface="Helvetica Neue Medium"/>
                <a:ea typeface="Helvetica Neue Medium"/>
                <a:cs typeface="Helvetica Neue Medium"/>
                <a:sym typeface="Helvetica Neue Medium"/>
              </a:defRPr>
            </a:pPr>
            <a:r>
              <a:rPr sz="1400" b="1">
                <a:latin typeface="+mn-lt"/>
                <a:ea typeface="+mn-ea"/>
                <a:cs typeface="+mn-cs"/>
                <a:sym typeface="Helvetica Neue"/>
              </a:rPr>
              <a:t>Results</a:t>
            </a:r>
            <a:r>
              <a:t> - Normalized strain and breakup ages</a:t>
            </a:r>
          </a:p>
        </p:txBody>
      </p:sp>
      <p:pic>
        <p:nvPicPr>
          <p:cNvPr id="166" name="EGU22-sharing-is-not-permitted.png" descr="EGU22-sharing-is-not-permitted.png"/>
          <p:cNvPicPr>
            <a:picLocks noChangeAspect="1"/>
          </p:cNvPicPr>
          <p:nvPr/>
        </p:nvPicPr>
        <p:blipFill>
          <a:blip r:embed="rId14"/>
          <a:stretch>
            <a:fillRect/>
          </a:stretch>
        </p:blipFill>
        <p:spPr>
          <a:xfrm>
            <a:off x="22762539" y="9857318"/>
            <a:ext cx="1418728" cy="1985309"/>
          </a:xfrm>
          <a:prstGeom prst="rect">
            <a:avLst/>
          </a:prstGeom>
          <a:ln w="12700">
            <a:miter lim="400000"/>
          </a:ln>
        </p:spPr>
      </p:pic>
      <p:sp>
        <p:nvSpPr>
          <p:cNvPr id="167" name="Modelling approach">
            <a:hlinkClick r:id="rId15" action="ppaction://hlinksldjump"/>
          </p:cNvPr>
          <p:cNvSpPr/>
          <p:nvPr/>
        </p:nvSpPr>
        <p:spPr>
          <a:xfrm>
            <a:off x="12191424" y="8532924"/>
            <a:ext cx="8182716" cy="2204959"/>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500">
                <a:solidFill>
                  <a:srgbClr val="000000"/>
                </a:solidFill>
                <a:latin typeface="Helvetica Neue Medium"/>
                <a:ea typeface="Helvetica Neue Medium"/>
                <a:cs typeface="Helvetica Neue Medium"/>
                <a:sym typeface="Helvetica Neue Medium"/>
              </a:defRPr>
            </a:lvl1pPr>
          </a:lstStyle>
          <a:p>
            <a:r>
              <a:rPr dirty="0"/>
              <a:t>Modelling approach</a:t>
            </a:r>
          </a:p>
        </p:txBody>
      </p:sp>
      <p:sp>
        <p:nvSpPr>
          <p:cNvPr id="168" name="Results - Logarithmic tendency, lithospheric cooling and rifts width">
            <a:hlinkClick r:id="rId16" action="ppaction://hlinksldjump"/>
          </p:cNvPr>
          <p:cNvSpPr/>
          <p:nvPr/>
        </p:nvSpPr>
        <p:spPr>
          <a:xfrm>
            <a:off x="9445580" y="11825158"/>
            <a:ext cx="2755901" cy="1112622"/>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a:defRPr sz="1300">
                <a:solidFill>
                  <a:srgbClr val="000000"/>
                </a:solidFill>
                <a:latin typeface="Helvetica Neue Medium"/>
                <a:ea typeface="Helvetica Neue Medium"/>
                <a:cs typeface="Helvetica Neue Medium"/>
                <a:sym typeface="Helvetica Neue Medium"/>
              </a:defRPr>
            </a:pPr>
            <a:r>
              <a:rPr sz="1400" b="1">
                <a:latin typeface="+mn-lt"/>
                <a:ea typeface="+mn-ea"/>
                <a:cs typeface="+mn-cs"/>
                <a:sym typeface="Helvetica Neue"/>
              </a:rPr>
              <a:t>Results</a:t>
            </a:r>
            <a:r>
              <a:t> - Logarithmic tendency, lithospheric cooling and rifts width</a:t>
            </a:r>
          </a:p>
        </p:txBody>
      </p:sp>
      <p:sp>
        <p:nvSpPr>
          <p:cNvPr id="169" name="Discussion">
            <a:hlinkClick r:id="rId17" action="ppaction://hlinksldjump"/>
          </p:cNvPr>
          <p:cNvSpPr/>
          <p:nvPr/>
        </p:nvSpPr>
        <p:spPr>
          <a:xfrm>
            <a:off x="12193382" y="10731267"/>
            <a:ext cx="8178801" cy="2207867"/>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500">
                <a:solidFill>
                  <a:srgbClr val="000000"/>
                </a:solidFill>
                <a:latin typeface="Helvetica Neue Medium"/>
                <a:ea typeface="Helvetica Neue Medium"/>
                <a:cs typeface="Helvetica Neue Medium"/>
                <a:sym typeface="Helvetica Neue Medium"/>
              </a:defRPr>
            </a:lvl1pPr>
          </a:lstStyle>
          <a:p>
            <a:r>
              <a:t>Discussion</a:t>
            </a:r>
          </a:p>
        </p:txBody>
      </p:sp>
      <p:sp>
        <p:nvSpPr>
          <p:cNvPr id="22" name="Botão de ação: avançar ou seguinte 21">
            <a:hlinkClick r:id="" action="ppaction://hlinkshowjump?jump=nextslide" highlightClick="1"/>
          </p:cNvPr>
          <p:cNvSpPr/>
          <p:nvPr/>
        </p:nvSpPr>
        <p:spPr>
          <a:xfrm>
            <a:off x="1206498" y="12381469"/>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389" name="DUA_fast.gif" descr="DUA_fast.gif"/>
          <p:cNvPicPr>
            <a:picLocks/>
          </p:cNvPicPr>
          <p:nvPr/>
        </p:nvPicPr>
        <p:blipFill>
          <a:blip r:embed="rId2"/>
          <a:stretch>
            <a:fillRect/>
          </a:stretch>
        </p:blipFill>
        <p:spPr>
          <a:xfrm>
            <a:off x="274413" y="4995104"/>
            <a:ext cx="13589001" cy="7643814"/>
          </a:xfrm>
          <a:prstGeom prst="rect">
            <a:avLst/>
          </a:prstGeom>
          <a:ln w="38100">
            <a:solidFill>
              <a:srgbClr val="FCFCFC"/>
            </a:solidFill>
            <a:miter lim="400000"/>
          </a:ln>
        </p:spPr>
      </p:pic>
      <p:sp>
        <p:nvSpPr>
          <p:cNvPr id="390" name="Video"/>
          <p:cNvSpPr/>
          <p:nvPr/>
        </p:nvSpPr>
        <p:spPr>
          <a:xfrm>
            <a:off x="5926127" y="3001481"/>
            <a:ext cx="772923" cy="432813"/>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91" name="strain_har_sof.jpg" descr="strain_har_sof.jpg"/>
          <p:cNvPicPr>
            <a:picLocks noChangeAspect="1"/>
          </p:cNvPicPr>
          <p:nvPr/>
        </p:nvPicPr>
        <p:blipFill>
          <a:blip r:embed="rId3"/>
          <a:stretch>
            <a:fillRect/>
          </a:stretch>
        </p:blipFill>
        <p:spPr>
          <a:xfrm>
            <a:off x="1142900" y="5562004"/>
            <a:ext cx="4274618" cy="2591953"/>
          </a:xfrm>
          <a:prstGeom prst="rect">
            <a:avLst/>
          </a:prstGeom>
          <a:ln w="12700">
            <a:miter lim="400000"/>
          </a:ln>
        </p:spPr>
      </p:pic>
      <mc:AlternateContent xmlns:mc="http://schemas.openxmlformats.org/markup-compatibility/2006" xmlns:a14="http://schemas.microsoft.com/office/drawing/2010/main">
        <mc:Choice Requires="a14">
          <p:sp>
            <p:nvSpPr>
              <p:cNvPr id="392" name="NWS: Unique rift…"/>
              <p:cNvSpPr txBox="1"/>
              <p:nvPr/>
            </p:nvSpPr>
            <p:spPr>
              <a:xfrm>
                <a:off x="4650793" y="3555964"/>
                <a:ext cx="3323591" cy="131747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900" u="sng">
                    <a:solidFill>
                      <a:srgbClr val="000000"/>
                    </a:solidFill>
                  </a:defRPr>
                </a:pPr>
                <a:r>
                  <a:t>NWS: Unique rift</a:t>
                </a:r>
              </a:p>
              <a:p>
                <a:pPr>
                  <a:defRPr sz="1900">
                    <a:solidFill>
                      <a:srgbClr val="000000"/>
                    </a:solidFill>
                  </a:defRPr>
                </a:pPr>
                <a:r>
                  <a:t>Plate age: 90 Myr</a:t>
                </a:r>
              </a:p>
              <a:p>
                <a:pPr>
                  <a:defRPr sz="1900">
                    <a:solidFill>
                      <a:srgbClr val="000000"/>
                    </a:solidFill>
                  </a:defRPr>
                </a:pPr>
                <a:r>
                  <a:t>Half spreading rate: 80 mm/yr</a:t>
                </a:r>
              </a:p>
              <a:p>
                <a:pPr>
                  <a:defRPr sz="1900">
                    <a:solidFill>
                      <a:srgbClr val="000000"/>
                    </a:solidFill>
                  </a:defRPr>
                </a:pPr>
                <a14:m>
                  <m:oMath xmlns:m="http://schemas.openxmlformats.org/officeDocument/2006/math">
                    <m:limUpp>
                      <m:limUppPr>
                        <m:ctrlPr>
                          <a:rPr sz="2250" i="1">
                            <a:solidFill>
                              <a:srgbClr val="000000"/>
                            </a:solidFill>
                            <a:latin typeface="Cambria Math" panose="02040503050406030204" pitchFamily="18" charset="0"/>
                          </a:rPr>
                        </m:ctrlPr>
                      </m:limUppPr>
                      <m:e>
                        <m:r>
                          <a:rPr sz="2250" i="1">
                            <a:solidFill>
                              <a:srgbClr val="000000"/>
                            </a:solidFill>
                            <a:latin typeface="Cambria Math" panose="02040503050406030204" pitchFamily="18" charset="0"/>
                          </a:rPr>
                          <m:t>𝜀</m:t>
                        </m:r>
                      </m:e>
                      <m:lim>
                        <m:r>
                          <a:rPr sz="2250" i="1">
                            <a:solidFill>
                              <a:srgbClr val="000000"/>
                            </a:solidFill>
                            <a:latin typeface="Cambria Math" panose="02040503050406030204" pitchFamily="18" charset="0"/>
                          </a:rPr>
                          <m:t>·</m:t>
                        </m:r>
                      </m:lim>
                    </m:limUpp>
                  </m:oMath>
                </a14:m>
                <a:r>
                  <a:t> = 6.34 x 10</a:t>
                </a:r>
                <a:r>
                  <a:rPr baseline="31999"/>
                  <a:t>-15</a:t>
                </a:r>
              </a:p>
            </p:txBody>
          </p:sp>
        </mc:Choice>
        <mc:Fallback xmlns="">
          <p:sp>
            <p:nvSpPr>
              <p:cNvPr id="392" name="NWS: Unique rift…"/>
              <p:cNvSpPr txBox="1">
                <a:spLocks noRot="1" noChangeAspect="1" noMove="1" noResize="1" noEditPoints="1" noAdjustHandles="1" noChangeArrowheads="1" noChangeShapeType="1" noTextEdit="1"/>
              </p:cNvSpPr>
              <p:nvPr/>
            </p:nvSpPr>
            <p:spPr>
              <a:xfrm>
                <a:off x="4650793" y="3555964"/>
                <a:ext cx="3323591" cy="1317470"/>
              </a:xfrm>
              <a:prstGeom prst="rect">
                <a:avLst/>
              </a:prstGeom>
              <a:blipFill rotWithShape="0">
                <a:blip r:embed="rId4"/>
                <a:stretch>
                  <a:fillRect l="-2569" t="-3704" r="-2569" b="-833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93" name="NWS: Unique rift…"/>
              <p:cNvSpPr txBox="1"/>
              <p:nvPr/>
            </p:nvSpPr>
            <p:spPr>
              <a:xfrm>
                <a:off x="15645440" y="3543264"/>
                <a:ext cx="3189428" cy="131747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900" u="sng">
                    <a:solidFill>
                      <a:srgbClr val="000000"/>
                    </a:solidFill>
                  </a:defRPr>
                </a:pPr>
                <a:r>
                  <a:t>NWS: Unique rift</a:t>
                </a:r>
              </a:p>
              <a:p>
                <a:pPr>
                  <a:defRPr sz="1900">
                    <a:solidFill>
                      <a:srgbClr val="000000"/>
                    </a:solidFill>
                  </a:defRPr>
                </a:pPr>
                <a:r>
                  <a:t>Plate age: 90 Myr</a:t>
                </a:r>
              </a:p>
              <a:p>
                <a:pPr>
                  <a:defRPr sz="1900">
                    <a:solidFill>
                      <a:srgbClr val="000000"/>
                    </a:solidFill>
                  </a:defRPr>
                </a:pPr>
                <a:r>
                  <a:t>Half spreading rate: 4 mm/yr</a:t>
                </a:r>
              </a:p>
              <a:p>
                <a:pPr>
                  <a:defRPr sz="1900">
                    <a:solidFill>
                      <a:srgbClr val="000000"/>
                    </a:solidFill>
                  </a:defRPr>
                </a:pPr>
                <a14:m>
                  <m:oMath xmlns:m="http://schemas.openxmlformats.org/officeDocument/2006/math">
                    <m:limUpp>
                      <m:limUppPr>
                        <m:ctrlPr>
                          <a:rPr sz="2250" i="1">
                            <a:solidFill>
                              <a:srgbClr val="000000"/>
                            </a:solidFill>
                            <a:latin typeface="Cambria Math" panose="02040503050406030204" pitchFamily="18" charset="0"/>
                          </a:rPr>
                        </m:ctrlPr>
                      </m:limUppPr>
                      <m:e>
                        <m:r>
                          <a:rPr sz="2250" i="1">
                            <a:solidFill>
                              <a:srgbClr val="000000"/>
                            </a:solidFill>
                            <a:latin typeface="Cambria Math" panose="02040503050406030204" pitchFamily="18" charset="0"/>
                          </a:rPr>
                          <m:t>𝜀</m:t>
                        </m:r>
                      </m:e>
                      <m:lim>
                        <m:r>
                          <a:rPr sz="2250" i="1">
                            <a:solidFill>
                              <a:srgbClr val="000000"/>
                            </a:solidFill>
                            <a:latin typeface="Cambria Math" panose="02040503050406030204" pitchFamily="18" charset="0"/>
                          </a:rPr>
                          <m:t>·</m:t>
                        </m:r>
                      </m:lim>
                    </m:limUpp>
                  </m:oMath>
                </a14:m>
                <a:r>
                  <a:t> = 3.17 x 10</a:t>
                </a:r>
                <a:r>
                  <a:rPr baseline="31999"/>
                  <a:t>-16</a:t>
                </a:r>
              </a:p>
            </p:txBody>
          </p:sp>
        </mc:Choice>
        <mc:Fallback xmlns="">
          <p:sp>
            <p:nvSpPr>
              <p:cNvPr id="393" name="NWS: Unique rift…"/>
              <p:cNvSpPr txBox="1">
                <a:spLocks noRot="1" noChangeAspect="1" noMove="1" noResize="1" noEditPoints="1" noAdjustHandles="1" noChangeArrowheads="1" noChangeShapeType="1" noTextEdit="1"/>
              </p:cNvSpPr>
              <p:nvPr/>
            </p:nvSpPr>
            <p:spPr>
              <a:xfrm>
                <a:off x="15645440" y="3543264"/>
                <a:ext cx="3189428" cy="1317470"/>
              </a:xfrm>
              <a:prstGeom prst="rect">
                <a:avLst/>
              </a:prstGeom>
              <a:blipFill rotWithShape="0">
                <a:blip r:embed="rId5"/>
                <a:stretch>
                  <a:fillRect l="-2868" t="-3704" r="-2486" b="-833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pt-PT">
                    <a:noFill/>
                  </a:rPr>
                  <a:t> </a:t>
                </a:r>
              </a:p>
            </p:txBody>
          </p:sp>
        </mc:Fallback>
      </mc:AlternateContent>
      <p:sp>
        <p:nvSpPr>
          <p:cNvPr id="394" name="Line"/>
          <p:cNvSpPr/>
          <p:nvPr/>
        </p:nvSpPr>
        <p:spPr>
          <a:xfrm>
            <a:off x="7653177" y="5900520"/>
            <a:ext cx="759842" cy="1"/>
          </a:xfrm>
          <a:prstGeom prst="line">
            <a:avLst/>
          </a:prstGeom>
          <a:ln w="25400">
            <a:solidFill>
              <a:schemeClr val="accent5">
                <a:hueOff val="-82419"/>
                <a:satOff val="-9513"/>
                <a:lumOff val="-16343"/>
              </a:schemeClr>
            </a:solidFill>
            <a:miter lim="400000"/>
            <a:headEnd type="triangle" len="sm"/>
            <a:tailEnd type="triangle" len="sm"/>
          </a:ln>
        </p:spPr>
        <p:txBody>
          <a:bodyPr lIns="50800" tIns="50800" rIns="50800" bIns="50800" anchor="ctr"/>
          <a:lstStyle/>
          <a:p>
            <a:endParaRPr/>
          </a:p>
        </p:txBody>
      </p:sp>
      <p:sp>
        <p:nvSpPr>
          <p:cNvPr id="395" name="~48 km"/>
          <p:cNvSpPr txBox="1"/>
          <p:nvPr/>
        </p:nvSpPr>
        <p:spPr>
          <a:xfrm>
            <a:off x="7655717" y="5978085"/>
            <a:ext cx="754762"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chemeClr val="accent5">
                    <a:hueOff val="-82419"/>
                    <a:satOff val="-9513"/>
                    <a:lumOff val="-16343"/>
                  </a:schemeClr>
                </a:solidFill>
              </a:defRPr>
            </a:lvl1pPr>
          </a:lstStyle>
          <a:p>
            <a:r>
              <a:t>~48 km</a:t>
            </a:r>
          </a:p>
        </p:txBody>
      </p:sp>
      <p:pic>
        <p:nvPicPr>
          <p:cNvPr id="397" name="ciencias_ul_azul_h_s-ass.png" descr="ciencias_ul_azul_h_s-ass.png"/>
          <p:cNvPicPr>
            <a:picLocks noChangeAspect="1"/>
          </p:cNvPicPr>
          <p:nvPr/>
        </p:nvPicPr>
        <p:blipFill>
          <a:blip r:embed="rId6"/>
          <a:stretch>
            <a:fillRect/>
          </a:stretch>
        </p:blipFill>
        <p:spPr>
          <a:xfrm>
            <a:off x="6871302" y="458115"/>
            <a:ext cx="2459774" cy="999154"/>
          </a:xfrm>
          <a:prstGeom prst="rect">
            <a:avLst/>
          </a:prstGeom>
          <a:ln w="12700">
            <a:miter lim="400000"/>
          </a:ln>
        </p:spPr>
      </p:pic>
      <p:pic>
        <p:nvPicPr>
          <p:cNvPr id="398" name="ULISBOA_HORIZONTAL_RGB.png" descr="ULISBOA_HORIZONTAL_RGB.png"/>
          <p:cNvPicPr>
            <a:picLocks noChangeAspect="1"/>
          </p:cNvPicPr>
          <p:nvPr/>
        </p:nvPicPr>
        <p:blipFill>
          <a:blip r:embed="rId7"/>
          <a:stretch>
            <a:fillRect/>
          </a:stretch>
        </p:blipFill>
        <p:spPr>
          <a:xfrm>
            <a:off x="1533159" y="130454"/>
            <a:ext cx="4581099" cy="1654653"/>
          </a:xfrm>
          <a:prstGeom prst="rect">
            <a:avLst/>
          </a:prstGeom>
          <a:ln w="12700">
            <a:miter lim="400000"/>
          </a:ln>
        </p:spPr>
      </p:pic>
      <p:pic>
        <p:nvPicPr>
          <p:cNvPr id="399" name="IDL+800x400.jpeg" descr="IDL+800x400.jpeg"/>
          <p:cNvPicPr>
            <a:picLocks noChangeAspect="1"/>
          </p:cNvPicPr>
          <p:nvPr/>
        </p:nvPicPr>
        <p:blipFill>
          <a:blip r:embed="rId8"/>
          <a:stretch>
            <a:fillRect/>
          </a:stretch>
        </p:blipFill>
        <p:spPr>
          <a:xfrm>
            <a:off x="10088178" y="130454"/>
            <a:ext cx="3309305" cy="1654653"/>
          </a:xfrm>
          <a:prstGeom prst="rect">
            <a:avLst/>
          </a:prstGeom>
          <a:ln w="12700">
            <a:miter lim="400000"/>
          </a:ln>
        </p:spPr>
      </p:pic>
      <p:pic>
        <p:nvPicPr>
          <p:cNvPr id="400" name="2023_04_EGU_GA.png" descr="2023_04_EGU_GA.png"/>
          <p:cNvPicPr>
            <a:picLocks noChangeAspect="1"/>
          </p:cNvPicPr>
          <p:nvPr/>
        </p:nvPicPr>
        <p:blipFill>
          <a:blip r:embed="rId9"/>
          <a:stretch>
            <a:fillRect/>
          </a:stretch>
        </p:blipFill>
        <p:spPr>
          <a:xfrm>
            <a:off x="18381823" y="281888"/>
            <a:ext cx="4063754" cy="1351786"/>
          </a:xfrm>
          <a:prstGeom prst="rect">
            <a:avLst/>
          </a:prstGeom>
          <a:ln w="12700">
            <a:miter lim="400000"/>
          </a:ln>
        </p:spPr>
      </p:pic>
      <p:pic>
        <p:nvPicPr>
          <p:cNvPr id="401" name="fct-logo.png" descr="fct-logo.png"/>
          <p:cNvPicPr>
            <a:picLocks noChangeAspect="1"/>
          </p:cNvPicPr>
          <p:nvPr/>
        </p:nvPicPr>
        <p:blipFill>
          <a:blip r:embed="rId10"/>
          <a:stretch>
            <a:fillRect/>
          </a:stretch>
        </p:blipFill>
        <p:spPr>
          <a:xfrm>
            <a:off x="14154528" y="458115"/>
            <a:ext cx="3470252" cy="999332"/>
          </a:xfrm>
          <a:prstGeom prst="rect">
            <a:avLst/>
          </a:prstGeom>
          <a:ln w="12700">
            <a:miter lim="400000"/>
          </a:ln>
        </p:spPr>
      </p:pic>
      <p:sp>
        <p:nvSpPr>
          <p:cNvPr id="402" name="Results - Logarithmic tendency, lithospheric cooling and rifts width"/>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 Logarithmic tendency, lithospheric cooling and rifts width </a:t>
            </a:r>
          </a:p>
        </p:txBody>
      </p:sp>
      <p:sp>
        <p:nvSpPr>
          <p:cNvPr id="403" name="Video"/>
          <p:cNvSpPr/>
          <p:nvPr/>
        </p:nvSpPr>
        <p:spPr>
          <a:xfrm>
            <a:off x="16853692" y="2995131"/>
            <a:ext cx="772923" cy="432813"/>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415" name="Group"/>
          <p:cNvGrpSpPr/>
          <p:nvPr/>
        </p:nvGrpSpPr>
        <p:grpSpPr>
          <a:xfrm>
            <a:off x="6970019" y="11357188"/>
            <a:ext cx="5674053" cy="2576282"/>
            <a:chOff x="936047" y="187299"/>
            <a:chExt cx="5674051" cy="2576281"/>
          </a:xfrm>
        </p:grpSpPr>
        <p:sp>
          <p:nvSpPr>
            <p:cNvPr id="404" name="Faster spreading rates"/>
            <p:cNvSpPr/>
            <p:nvPr/>
          </p:nvSpPr>
          <p:spPr>
            <a:xfrm>
              <a:off x="1279482" y="1872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Faster spreading rates </a:t>
              </a:r>
            </a:p>
          </p:txBody>
        </p:sp>
        <p:sp>
          <p:nvSpPr>
            <p:cNvPr id="405" name="Line"/>
            <p:cNvSpPr/>
            <p:nvPr/>
          </p:nvSpPr>
          <p:spPr>
            <a:xfrm>
              <a:off x="2610983" y="187299"/>
              <a:ext cx="71227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06" name="Efficient strain localization"/>
            <p:cNvSpPr/>
            <p:nvPr/>
          </p:nvSpPr>
          <p:spPr>
            <a:xfrm>
              <a:off x="4860151" y="18729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Efficient strain localization  </a:t>
              </a:r>
            </a:p>
          </p:txBody>
        </p:sp>
        <p:sp>
          <p:nvSpPr>
            <p:cNvPr id="407" name="Line"/>
            <p:cNvSpPr/>
            <p:nvPr/>
          </p:nvSpPr>
          <p:spPr>
            <a:xfrm>
              <a:off x="5340098" y="446249"/>
              <a:ext cx="1" cy="80108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08" name="Strain weakening"/>
            <p:cNvSpPr/>
            <p:nvPr/>
          </p:nvSpPr>
          <p:spPr>
            <a:xfrm>
              <a:off x="5340098" y="149358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Strain weakening </a:t>
              </a:r>
            </a:p>
          </p:txBody>
        </p:sp>
        <p:sp>
          <p:nvSpPr>
            <p:cNvPr id="409" name="Line"/>
            <p:cNvSpPr/>
            <p:nvPr/>
          </p:nvSpPr>
          <p:spPr>
            <a:xfrm flipH="1">
              <a:off x="3684233" y="1493581"/>
              <a:ext cx="60110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10" name="Net weakening of the lithosphere"/>
            <p:cNvSpPr/>
            <p:nvPr/>
          </p:nvSpPr>
          <p:spPr>
            <a:xfrm>
              <a:off x="1799424" y="149358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Net weakening of the lithosphere  </a:t>
              </a:r>
            </a:p>
          </p:txBody>
        </p:sp>
        <p:sp>
          <p:nvSpPr>
            <p:cNvPr id="411" name="Narrowed deformation"/>
            <p:cNvSpPr/>
            <p:nvPr/>
          </p:nvSpPr>
          <p:spPr>
            <a:xfrm>
              <a:off x="3120424" y="84044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Narrowed deformation </a:t>
              </a:r>
            </a:p>
          </p:txBody>
        </p:sp>
        <p:grpSp>
          <p:nvGrpSpPr>
            <p:cNvPr id="414" name="Group"/>
            <p:cNvGrpSpPr/>
            <p:nvPr/>
          </p:nvGrpSpPr>
          <p:grpSpPr>
            <a:xfrm>
              <a:off x="936047" y="845073"/>
              <a:ext cx="712270" cy="374600"/>
              <a:chOff x="0" y="0"/>
              <a:chExt cx="712269" cy="374599"/>
            </a:xfrm>
          </p:grpSpPr>
          <p:sp>
            <p:nvSpPr>
              <p:cNvPr id="412" name="Line"/>
              <p:cNvSpPr/>
              <p:nvPr/>
            </p:nvSpPr>
            <p:spPr>
              <a:xfrm flipV="1">
                <a:off x="12963" y="0"/>
                <a:ext cx="1" cy="37460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413" name="Line"/>
              <p:cNvSpPr/>
              <p:nvPr/>
            </p:nvSpPr>
            <p:spPr>
              <a:xfrm>
                <a:off x="0" y="1716"/>
                <a:ext cx="71227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grpSp>
      <p:grpSp>
        <p:nvGrpSpPr>
          <p:cNvPr id="428" name="Group"/>
          <p:cNvGrpSpPr/>
          <p:nvPr/>
        </p:nvGrpSpPr>
        <p:grpSpPr>
          <a:xfrm>
            <a:off x="14160470" y="11092981"/>
            <a:ext cx="7830004" cy="1834697"/>
            <a:chOff x="0" y="0"/>
            <a:chExt cx="7830002" cy="1834696"/>
          </a:xfrm>
        </p:grpSpPr>
        <p:sp>
          <p:nvSpPr>
            <p:cNvPr id="416" name="Line"/>
            <p:cNvSpPr/>
            <p:nvPr/>
          </p:nvSpPr>
          <p:spPr>
            <a:xfrm>
              <a:off x="6630503" y="719927"/>
              <a:ext cx="1" cy="55245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nvGrpSpPr>
            <p:cNvPr id="427" name="Group"/>
            <p:cNvGrpSpPr/>
            <p:nvPr/>
          </p:nvGrpSpPr>
          <p:grpSpPr>
            <a:xfrm>
              <a:off x="0" y="-1"/>
              <a:ext cx="7830003" cy="1834698"/>
              <a:chOff x="0" y="0"/>
              <a:chExt cx="7830002" cy="1834696"/>
            </a:xfrm>
          </p:grpSpPr>
          <p:sp>
            <p:nvSpPr>
              <p:cNvPr id="417" name="Slower spreading rates"/>
              <p:cNvSpPr txBox="1"/>
              <p:nvPr/>
            </p:nvSpPr>
            <p:spPr>
              <a:xfrm>
                <a:off x="36839" y="139700"/>
                <a:ext cx="2527174" cy="37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Slower spreading rates </a:t>
                </a:r>
              </a:p>
            </p:txBody>
          </p:sp>
          <p:sp>
            <p:nvSpPr>
              <p:cNvPr id="418" name="Line"/>
              <p:cNvSpPr/>
              <p:nvPr/>
            </p:nvSpPr>
            <p:spPr>
              <a:xfrm>
                <a:off x="2702890" y="326999"/>
                <a:ext cx="71227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19" name="Localization of strain can not counteract…"/>
              <p:cNvSpPr txBox="1"/>
              <p:nvPr/>
            </p:nvSpPr>
            <p:spPr>
              <a:xfrm>
                <a:off x="3554039" y="0"/>
                <a:ext cx="4275964" cy="654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solidFill>
                      <a:srgbClr val="000000"/>
                    </a:solidFill>
                  </a:defRPr>
                </a:pPr>
                <a:r>
                  <a:t>Localization of strain can not counteract </a:t>
                </a:r>
              </a:p>
              <a:p>
                <a:pPr>
                  <a:defRPr sz="1800">
                    <a:solidFill>
                      <a:srgbClr val="000000"/>
                    </a:solidFill>
                  </a:defRPr>
                </a:pPr>
                <a:r>
                  <a:t>  the re-equilibrium of the geothermal</a:t>
                </a:r>
              </a:p>
            </p:txBody>
          </p:sp>
          <p:sp>
            <p:nvSpPr>
              <p:cNvPr id="420" name="Strain strengthening"/>
              <p:cNvSpPr txBox="1"/>
              <p:nvPr/>
            </p:nvSpPr>
            <p:spPr>
              <a:xfrm>
                <a:off x="5512650" y="1455646"/>
                <a:ext cx="2235709" cy="37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Strain strengthening </a:t>
                </a:r>
              </a:p>
            </p:txBody>
          </p:sp>
          <p:sp>
            <p:nvSpPr>
              <p:cNvPr id="421" name="Line"/>
              <p:cNvSpPr/>
              <p:nvPr/>
            </p:nvSpPr>
            <p:spPr>
              <a:xfrm flipH="1">
                <a:off x="4088072" y="1647397"/>
                <a:ext cx="123436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22" name="Net strengthening of the lithosphere"/>
              <p:cNvSpPr txBox="1"/>
              <p:nvPr/>
            </p:nvSpPr>
            <p:spPr>
              <a:xfrm>
                <a:off x="0" y="1460097"/>
                <a:ext cx="3899917" cy="37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Net strengthening of the lithosphere  </a:t>
                </a:r>
              </a:p>
            </p:txBody>
          </p:sp>
          <p:sp>
            <p:nvSpPr>
              <p:cNvPr id="423" name="Broadened deformation"/>
              <p:cNvSpPr txBox="1"/>
              <p:nvPr/>
            </p:nvSpPr>
            <p:spPr>
              <a:xfrm>
                <a:off x="2968775" y="808855"/>
                <a:ext cx="2599869" cy="374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solidFill>
                      <a:srgbClr val="000000"/>
                    </a:solidFill>
                  </a:defRPr>
                </a:lvl1pPr>
              </a:lstStyle>
              <a:p>
                <a:r>
                  <a:t>Broadened deformation </a:t>
                </a:r>
              </a:p>
            </p:txBody>
          </p:sp>
          <p:grpSp>
            <p:nvGrpSpPr>
              <p:cNvPr id="426" name="Group"/>
              <p:cNvGrpSpPr/>
              <p:nvPr/>
            </p:nvGrpSpPr>
            <p:grpSpPr>
              <a:xfrm>
                <a:off x="1814994" y="1028884"/>
                <a:ext cx="712270" cy="374600"/>
                <a:chOff x="0" y="0"/>
                <a:chExt cx="712269" cy="374599"/>
              </a:xfrm>
            </p:grpSpPr>
            <p:sp>
              <p:nvSpPr>
                <p:cNvPr id="424" name="Line"/>
                <p:cNvSpPr/>
                <p:nvPr/>
              </p:nvSpPr>
              <p:spPr>
                <a:xfrm flipV="1">
                  <a:off x="12963" y="0"/>
                  <a:ext cx="1" cy="37460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425" name="Line"/>
                <p:cNvSpPr/>
                <p:nvPr/>
              </p:nvSpPr>
              <p:spPr>
                <a:xfrm>
                  <a:off x="0" y="1716"/>
                  <a:ext cx="71227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grpSp>
      </p:grpSp>
      <p:sp>
        <p:nvSpPr>
          <p:cNvPr id="429" name="[2 - Click for interpretation]"/>
          <p:cNvSpPr txBox="1"/>
          <p:nvPr/>
        </p:nvSpPr>
        <p:spPr>
          <a:xfrm>
            <a:off x="10440810" y="4176974"/>
            <a:ext cx="2738204" cy="333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500" u="sng">
                <a:solidFill>
                  <a:srgbClr val="000000"/>
                </a:solidFill>
              </a:defRPr>
            </a:lvl1pPr>
          </a:lstStyle>
          <a:p>
            <a:r>
              <a:rPr dirty="0"/>
              <a:t>[Click for interpretation]</a:t>
            </a:r>
          </a:p>
        </p:txBody>
      </p:sp>
      <mc:AlternateContent xmlns:mc="http://schemas.openxmlformats.org/markup-compatibility/2006" xmlns:a14="http://schemas.microsoft.com/office/drawing/2010/main">
        <mc:Choice Requires="a14">
          <p:sp>
            <p:nvSpPr>
              <p:cNvPr id="431" name="Minimum viscosity in models with fast spreading rates (160 mm/yr)   1019 Pa.s.…"/>
              <p:cNvSpPr txBox="1">
                <a:spLocks noGrp="1"/>
              </p:cNvSpPr>
              <p:nvPr>
                <p:ph type="body" sz="quarter" idx="1"/>
              </p:nvPr>
            </p:nvSpPr>
            <p:spPr>
              <a:xfrm>
                <a:off x="1142975" y="9223585"/>
                <a:ext cx="4370570" cy="2031548"/>
              </a:xfrm>
              <a:prstGeom prst="rect">
                <a:avLst/>
              </a:prstGeom>
            </p:spPr>
            <p:txBody>
              <a:bodyPr/>
              <a:lstStyle/>
              <a:p>
                <a:pPr marL="609599" indent="-609599">
                  <a:lnSpc>
                    <a:spcPct val="120000"/>
                  </a:lnSpc>
                  <a:spcBef>
                    <a:spcPts val="1100"/>
                  </a:spcBef>
                  <a:defRPr sz="1500"/>
                </a:pPr>
                <a:r>
                  <a:t>Minimum viscosity in models with fast spreading rates (160 mm/yr) </a:t>
                </a:r>
                <a14:m>
                  <m:oMath xmlns:m="http://schemas.openxmlformats.org/officeDocument/2006/math">
                    <m:r>
                      <a:rPr sz="2150" i="1">
                        <a:solidFill>
                          <a:srgbClr val="000000"/>
                        </a:solidFill>
                        <a:latin typeface="Cambria Math" panose="02040503050406030204" pitchFamily="18" charset="0"/>
                      </a:rPr>
                      <m:t>≤</m:t>
                    </m:r>
                  </m:oMath>
                </a14:m>
                <a:r>
                  <a:t> 10</a:t>
                </a:r>
                <a:r>
                  <a:rPr baseline="31999"/>
                  <a:t>19</a:t>
                </a:r>
                <a:r>
                  <a:t> Pa.s.</a:t>
                </a:r>
              </a:p>
              <a:p>
                <a:pPr marL="609599" indent="-609599">
                  <a:lnSpc>
                    <a:spcPct val="120000"/>
                  </a:lnSpc>
                  <a:spcBef>
                    <a:spcPts val="1100"/>
                  </a:spcBef>
                  <a:defRPr sz="1500"/>
                </a:pPr>
                <a:r>
                  <a:t>Minimum viscosity in models with slow spreading rates (8 mm/yr) </a:t>
                </a:r>
                <a14:m>
                  <m:oMath xmlns:m="http://schemas.openxmlformats.org/officeDocument/2006/math">
                    <m:r>
                      <a:rPr sz="2100" i="1">
                        <a:solidFill>
                          <a:srgbClr val="000000"/>
                        </a:solidFill>
                        <a:latin typeface="Cambria Math" panose="02040503050406030204" pitchFamily="18" charset="0"/>
                      </a:rPr>
                      <m:t>≈</m:t>
                    </m:r>
                  </m:oMath>
                </a14:m>
                <a:r>
                  <a:t> 10</a:t>
                </a:r>
                <a:r>
                  <a:rPr baseline="31999"/>
                  <a:t>21</a:t>
                </a:r>
                <a:r>
                  <a:t> Pa.s.</a:t>
                </a:r>
              </a:p>
            </p:txBody>
          </p:sp>
        </mc:Choice>
        <mc:Fallback xmlns="">
          <p:sp>
            <p:nvSpPr>
              <p:cNvPr id="431" name="Minimum viscosity in models with fast spreading rates (160 mm/yr)   1019 Pa.s.…"/>
              <p:cNvSpPr txBox="1">
                <a:spLocks noGrp="1" noRot="1" noChangeAspect="1" noMove="1" noResize="1" noEditPoints="1" noAdjustHandles="1" noChangeArrowheads="1" noChangeShapeType="1" noTextEdit="1"/>
              </p:cNvSpPr>
              <p:nvPr>
                <p:ph type="body" sz="quarter" idx="1"/>
              </p:nvPr>
            </p:nvSpPr>
            <p:spPr>
              <a:xfrm>
                <a:off x="1142975" y="9223585"/>
                <a:ext cx="4370570" cy="2031548"/>
              </a:xfrm>
              <a:prstGeom prst="rect">
                <a:avLst/>
              </a:prstGeom>
              <a:blipFill rotWithShape="0">
                <a:blip r:embed="rId11"/>
                <a:stretch>
                  <a:fillRect l="-1813" t="-901"/>
                </a:stretch>
              </a:blipFill>
            </p:spPr>
            <p:txBody>
              <a:bodyPr/>
              <a:lstStyle/>
              <a:p>
                <a:r>
                  <a:rPr lang="pt-PT">
                    <a:noFill/>
                  </a:rPr>
                  <a:t> </a:t>
                </a:r>
              </a:p>
            </p:txBody>
          </p:sp>
        </mc:Fallback>
      </mc:AlternateContent>
      <p:sp>
        <p:nvSpPr>
          <p:cNvPr id="432" name="Modified from Kusznir &amp; Park (1987)"/>
          <p:cNvSpPr txBox="1"/>
          <p:nvPr/>
        </p:nvSpPr>
        <p:spPr>
          <a:xfrm>
            <a:off x="1657333" y="8119048"/>
            <a:ext cx="2561693" cy="275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solidFill>
                  <a:srgbClr val="000000"/>
                </a:solidFill>
              </a:defRPr>
            </a:lvl1pPr>
          </a:lstStyle>
          <a:p>
            <a:r>
              <a:t>Modified from Kusznir &amp; Park (1987)</a:t>
            </a:r>
          </a:p>
        </p:txBody>
      </p:sp>
      <p:sp>
        <p:nvSpPr>
          <p:cNvPr id="433"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434" name="DUA_slow.gif" descr="DUA_slow.gif"/>
          <p:cNvPicPr>
            <a:picLocks/>
          </p:cNvPicPr>
          <p:nvPr/>
        </p:nvPicPr>
        <p:blipFill>
          <a:blip r:embed="rId12"/>
          <a:stretch>
            <a:fillRect/>
          </a:stretch>
        </p:blipFill>
        <p:spPr>
          <a:xfrm>
            <a:off x="11308340" y="4995104"/>
            <a:ext cx="13589001" cy="7643813"/>
          </a:xfrm>
          <a:prstGeom prst="rect">
            <a:avLst/>
          </a:prstGeom>
          <a:ln w="38100">
            <a:solidFill>
              <a:srgbClr val="FCFCFC"/>
            </a:solidFill>
            <a:miter lim="400000"/>
          </a:ln>
        </p:spPr>
      </p:pic>
      <p:pic>
        <p:nvPicPr>
          <p:cNvPr id="435" name="EGU22-sharing-is-not-permitted.png" descr="EGU22-sharing-is-not-permitted.png"/>
          <p:cNvPicPr>
            <a:picLocks noChangeAspect="1"/>
          </p:cNvPicPr>
          <p:nvPr/>
        </p:nvPicPr>
        <p:blipFill>
          <a:blip r:embed="rId13"/>
          <a:stretch>
            <a:fillRect/>
          </a:stretch>
        </p:blipFill>
        <p:spPr>
          <a:xfrm>
            <a:off x="22762539" y="9857318"/>
            <a:ext cx="1418728" cy="1985309"/>
          </a:xfrm>
          <a:prstGeom prst="rect">
            <a:avLst/>
          </a:prstGeom>
          <a:ln w="12700">
            <a:miter lim="400000"/>
          </a:ln>
        </p:spPr>
      </p:pic>
      <p:pic>
        <p:nvPicPr>
          <p:cNvPr id="436" name="egu23-113-qr.png" descr="egu23-113-qr.png"/>
          <p:cNvPicPr>
            <a:picLocks noChangeAspect="1"/>
          </p:cNvPicPr>
          <p:nvPr/>
        </p:nvPicPr>
        <p:blipFill>
          <a:blip r:embed="rId14"/>
          <a:stretch>
            <a:fillRect/>
          </a:stretch>
        </p:blipFill>
        <p:spPr>
          <a:xfrm>
            <a:off x="22582902" y="11929809"/>
            <a:ext cx="1778001" cy="1778001"/>
          </a:xfrm>
          <a:prstGeom prst="rect">
            <a:avLst/>
          </a:prstGeom>
          <a:ln w="12700">
            <a:miter lim="400000"/>
          </a:ln>
        </p:spPr>
      </p:pic>
      <p:sp>
        <p:nvSpPr>
          <p:cNvPr id="437" name="Line"/>
          <p:cNvSpPr/>
          <p:nvPr/>
        </p:nvSpPr>
        <p:spPr>
          <a:xfrm>
            <a:off x="18462363" y="5900520"/>
            <a:ext cx="1051202" cy="1"/>
          </a:xfrm>
          <a:prstGeom prst="line">
            <a:avLst/>
          </a:prstGeom>
          <a:ln w="25400">
            <a:solidFill>
              <a:schemeClr val="accent5">
                <a:hueOff val="-82419"/>
                <a:satOff val="-9513"/>
                <a:lumOff val="-16343"/>
              </a:schemeClr>
            </a:solidFill>
            <a:miter lim="400000"/>
            <a:headEnd type="triangle" len="sm"/>
            <a:tailEnd type="triangle" len="sm"/>
          </a:ln>
        </p:spPr>
        <p:txBody>
          <a:bodyPr lIns="50800" tIns="50800" rIns="50800" bIns="50800" anchor="ctr"/>
          <a:lstStyle/>
          <a:p>
            <a:endParaRPr/>
          </a:p>
        </p:txBody>
      </p:sp>
      <p:sp>
        <p:nvSpPr>
          <p:cNvPr id="438" name="~70 km"/>
          <p:cNvSpPr txBox="1"/>
          <p:nvPr/>
        </p:nvSpPr>
        <p:spPr>
          <a:xfrm>
            <a:off x="18610582" y="5978085"/>
            <a:ext cx="754762"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chemeClr val="accent5">
                    <a:hueOff val="-82419"/>
                    <a:satOff val="-9513"/>
                    <a:lumOff val="-16343"/>
                  </a:schemeClr>
                </a:solidFill>
              </a:defRPr>
            </a:lvl1pPr>
          </a:lstStyle>
          <a:p>
            <a:r>
              <a:t>~70 km</a:t>
            </a:r>
          </a:p>
        </p:txBody>
      </p:sp>
      <p:sp>
        <p:nvSpPr>
          <p:cNvPr id="52" name="Botão de ação: retroceder ou anterior 51">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Botão de ação: avançar ou seguinte 52">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6" presetClass="emph" presetSubtype="0" accel="50000" decel="50000" fill="hold" grpId="1" nodeType="clickEffect">
                                  <p:stCondLst>
                                    <p:cond delay="0"/>
                                  </p:stCondLst>
                                  <p:childTnLst>
                                    <p:animScale>
                                      <p:cBhvr>
                                        <p:cTn id="6" dur="1000" fill="hold"/>
                                        <p:tgtEl>
                                          <p:spTgt spid="434"/>
                                        </p:tgtEl>
                                      </p:cBhvr>
                                      <p:by x="79439" y="79439"/>
                                    </p:animScale>
                                  </p:childTnLst>
                                </p:cTn>
                              </p:par>
                              <p:par>
                                <p:cTn id="7" presetID="-1" presetClass="path" presetSubtype="0" accel="50000" decel="50000" fill="hold" nodeType="withEffect">
                                  <p:stCondLst>
                                    <p:cond delay="0"/>
                                  </p:stCondLst>
                                  <p:childTnLst>
                                    <p:animMotion origin="layout" path="M 0.000000 0.000000 L 0.023218 -0.054806" pathEditMode="relative">
                                      <p:cBhvr>
                                        <p:cTn id="8" dur="1000" fill="hold"/>
                                        <p:tgtEl>
                                          <p:spTgt spid="434"/>
                                        </p:tgtEl>
                                        <p:attrNameLst>
                                          <p:attrName>ppt_x</p:attrName>
                                          <p:attrName>ppt_y</p:attrName>
                                        </p:attrNameLst>
                                      </p:cBhvr>
                                    </p:animMotion>
                                  </p:childTnLst>
                                </p:cTn>
                              </p:par>
                              <p:par>
                                <p:cTn id="9" presetID="6" presetClass="emph" presetSubtype="0" accel="50000" decel="50000" fill="hold" grpId="3" nodeType="withEffect">
                                  <p:stCondLst>
                                    <p:cond delay="0"/>
                                  </p:stCondLst>
                                  <p:childTnLst>
                                    <p:animScale>
                                      <p:cBhvr>
                                        <p:cTn id="10" dur="1000" fill="hold"/>
                                        <p:tgtEl>
                                          <p:spTgt spid="389"/>
                                        </p:tgtEl>
                                      </p:cBhvr>
                                      <p:by x="79439" y="79439"/>
                                    </p:animScale>
                                  </p:childTnLst>
                                </p:cTn>
                              </p:par>
                              <p:par>
                                <p:cTn id="11" presetID="-1" presetClass="path" presetSubtype="0" accel="50000" decel="50000" fill="hold" nodeType="withEffect">
                                  <p:stCondLst>
                                    <p:cond delay="0"/>
                                  </p:stCondLst>
                                  <p:childTnLst>
                                    <p:animMotion origin="layout" path="M 0.000000 0.000000 L 0.116350 -0.054806" pathEditMode="relative">
                                      <p:cBhvr>
                                        <p:cTn id="12" dur="1000" fill="hold"/>
                                        <p:tgtEl>
                                          <p:spTgt spid="389"/>
                                        </p:tgtEl>
                                        <p:attrNameLst>
                                          <p:attrName>ppt_x</p:attrName>
                                          <p:attrName>ppt_y</p:attrName>
                                        </p:attrNameLst>
                                      </p:cBhvr>
                                    </p:animMotion>
                                  </p:childTnLst>
                                </p:cTn>
                              </p:par>
                              <p:par>
                                <p:cTn id="13" presetID="-1" presetClass="path" presetSubtype="0" accel="50000" decel="50000" fill="hold" nodeType="withEffect">
                                  <p:stCondLst>
                                    <p:cond delay="0"/>
                                  </p:stCondLst>
                                  <p:childTnLst>
                                    <p:animMotion origin="layout" path="M 0.000000 0.000000 L 0.117904 0.002466" pathEditMode="relative">
                                      <p:cBhvr>
                                        <p:cTn id="14" dur="1000" fill="hold"/>
                                        <p:tgtEl>
                                          <p:spTgt spid="390"/>
                                        </p:tgtEl>
                                        <p:attrNameLst>
                                          <p:attrName>ppt_x</p:attrName>
                                          <p:attrName>ppt_y</p:attrName>
                                        </p:attrNameLst>
                                      </p:cBhvr>
                                    </p:animMotion>
                                  </p:childTnLst>
                                </p:cTn>
                              </p:par>
                              <p:par>
                                <p:cTn id="15" presetID="-1" presetClass="path" presetSubtype="0" accel="50000" decel="50000" fill="hold" nodeType="withEffect">
                                  <p:stCondLst>
                                    <p:cond delay="0"/>
                                  </p:stCondLst>
                                  <p:childTnLst>
                                    <p:animMotion origin="layout" path="M 0.000000 0.000000 L 0.075984 0.002100" pathEditMode="relative">
                                      <p:cBhvr>
                                        <p:cTn id="16" dur="1000" fill="hold"/>
                                        <p:tgtEl>
                                          <p:spTgt spid="429"/>
                                        </p:tgtEl>
                                        <p:attrNameLst>
                                          <p:attrName>ppt_x</p:attrName>
                                          <p:attrName>ppt_y</p:attrName>
                                        </p:attrNameLst>
                                      </p:cBhvr>
                                    </p:animMotion>
                                  </p:childTnLst>
                                </p:cTn>
                              </p:par>
                              <p:par>
                                <p:cTn id="17" presetID="-1" presetClass="path" presetSubtype="0" accel="50000" decel="50000" fill="hold" nodeType="withEffect">
                                  <p:stCondLst>
                                    <p:cond delay="0"/>
                                  </p:stCondLst>
                                  <p:childTnLst>
                                    <p:animMotion origin="layout" path="M 0.000000 0.000000 L 0.118123 0.001854" pathEditMode="relative">
                                      <p:cBhvr>
                                        <p:cTn id="18" dur="1000" fill="hold"/>
                                        <p:tgtEl>
                                          <p:spTgt spid="392"/>
                                        </p:tgtEl>
                                        <p:attrNameLst>
                                          <p:attrName>ppt_x</p:attrName>
                                          <p:attrName>ppt_y</p:attrName>
                                        </p:attrNameLst>
                                      </p:cBhvr>
                                    </p:animMotion>
                                  </p:childTnLst>
                                </p:cTn>
                              </p:par>
                              <p:par>
                                <p:cTn id="19" presetID="-1" presetClass="path" presetSubtype="0" accel="50000" decel="50000" fill="hold" nodeType="withEffect">
                                  <p:stCondLst>
                                    <p:cond delay="0"/>
                                  </p:stCondLst>
                                  <p:childTnLst>
                                    <p:animMotion origin="layout" path="M 0.000000 0.000000 L 0.034343 0.002929" pathEditMode="relative">
                                      <p:cBhvr>
                                        <p:cTn id="20" dur="1000" fill="hold"/>
                                        <p:tgtEl>
                                          <p:spTgt spid="403"/>
                                        </p:tgtEl>
                                        <p:attrNameLst>
                                          <p:attrName>ppt_x</p:attrName>
                                          <p:attrName>ppt_y</p:attrName>
                                        </p:attrNameLst>
                                      </p:cBhvr>
                                    </p:animMotion>
                                  </p:childTnLst>
                                </p:cTn>
                              </p:par>
                              <p:par>
                                <p:cTn id="21" presetID="-1" presetClass="path" presetSubtype="0" accel="50000" decel="50000" fill="hold" nodeType="withEffect">
                                  <p:stCondLst>
                                    <p:cond delay="0"/>
                                  </p:stCondLst>
                                  <p:childTnLst>
                                    <p:animMotion origin="layout" path="M 0.000000 0.000000 L 0.034414 0.002780" pathEditMode="relative">
                                      <p:cBhvr>
                                        <p:cTn id="22" dur="1000" fill="hold"/>
                                        <p:tgtEl>
                                          <p:spTgt spid="393"/>
                                        </p:tgtEl>
                                        <p:attrNameLst>
                                          <p:attrName>ppt_x</p:attrName>
                                          <p:attrName>ppt_y</p:attrName>
                                        </p:attrNameLst>
                                      </p:cBhvr>
                                    </p:animMotion>
                                  </p:childTnLst>
                                </p:cTn>
                              </p:par>
                            </p:childTnLst>
                          </p:cTn>
                        </p:par>
                        <p:par>
                          <p:cTn id="23" fill="hold">
                            <p:stCondLst>
                              <p:cond delay="1000"/>
                            </p:stCondLst>
                            <p:childTnLst>
                              <p:par>
                                <p:cTn id="24" presetID="1" presetClass="entr" presetSubtype="0" fill="hold" grpId="11" nodeType="afterEffect">
                                  <p:stCondLst>
                                    <p:cond delay="0"/>
                                  </p:stCondLst>
                                  <p:iterate>
                                    <p:tmAbs val="0"/>
                                  </p:iterate>
                                  <p:childTnLst>
                                    <p:set>
                                      <p:cBhvr>
                                        <p:cTn id="25" fill="hold"/>
                                        <p:tgtEl>
                                          <p:spTgt spid="394"/>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12" nodeType="afterEffect">
                                  <p:stCondLst>
                                    <p:cond delay="0"/>
                                  </p:stCondLst>
                                  <p:iterate>
                                    <p:tmAbs val="0"/>
                                  </p:iterate>
                                  <p:childTnLst>
                                    <p:set>
                                      <p:cBhvr>
                                        <p:cTn id="28" fill="hold"/>
                                        <p:tgtEl>
                                          <p:spTgt spid="395"/>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13" nodeType="afterEffect">
                                  <p:stCondLst>
                                    <p:cond delay="0"/>
                                  </p:stCondLst>
                                  <p:iterate>
                                    <p:tmAbs val="0"/>
                                  </p:iterate>
                                  <p:childTnLst>
                                    <p:set>
                                      <p:cBhvr>
                                        <p:cTn id="31" fill="hold"/>
                                        <p:tgtEl>
                                          <p:spTgt spid="437"/>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14" nodeType="afterEffect">
                                  <p:stCondLst>
                                    <p:cond delay="0"/>
                                  </p:stCondLst>
                                  <p:iterate>
                                    <p:tmAbs val="0"/>
                                  </p:iterate>
                                  <p:childTnLst>
                                    <p:set>
                                      <p:cBhvr>
                                        <p:cTn id="34" fill="hold"/>
                                        <p:tgtEl>
                                          <p:spTgt spid="438"/>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15" nodeType="afterEffect">
                                  <p:stCondLst>
                                    <p:cond delay="0"/>
                                  </p:stCondLst>
                                  <p:iterate>
                                    <p:tmAbs val="0"/>
                                  </p:iterate>
                                  <p:childTnLst>
                                    <p:set>
                                      <p:cBhvr>
                                        <p:cTn id="37" fill="hold"/>
                                        <p:tgtEl>
                                          <p:spTgt spid="415"/>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16" nodeType="afterEffect">
                                  <p:stCondLst>
                                    <p:cond delay="0"/>
                                  </p:stCondLst>
                                  <p:iterate>
                                    <p:tmAbs val="0"/>
                                  </p:iterate>
                                  <p:childTnLst>
                                    <p:set>
                                      <p:cBhvr>
                                        <p:cTn id="40" fill="hold"/>
                                        <p:tgtEl>
                                          <p:spTgt spid="428"/>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17" nodeType="afterEffect">
                                  <p:stCondLst>
                                    <p:cond delay="0"/>
                                  </p:stCondLst>
                                  <p:iterate>
                                    <p:tmAbs val="0"/>
                                  </p:iterate>
                                  <p:childTnLst>
                                    <p:set>
                                      <p:cBhvr>
                                        <p:cTn id="43" fill="hold"/>
                                        <p:tgtEl>
                                          <p:spTgt spid="431"/>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18" nodeType="afterEffect">
                                  <p:stCondLst>
                                    <p:cond delay="0"/>
                                  </p:stCondLst>
                                  <p:iterate>
                                    <p:tmAbs val="0"/>
                                  </p:iterate>
                                  <p:childTnLst>
                                    <p:set>
                                      <p:cBhvr>
                                        <p:cTn id="46" fill="hold"/>
                                        <p:tgtEl>
                                          <p:spTgt spid="391"/>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20" nodeType="afterEffect">
                                  <p:stCondLst>
                                    <p:cond delay="0"/>
                                  </p:stCondLst>
                                  <p:iterate>
                                    <p:tmAbs val="0"/>
                                  </p:iterate>
                                  <p:childTnLst>
                                    <p:set>
                                      <p:cBhvr>
                                        <p:cTn id="49" fill="hold"/>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3" animBg="1" advAuto="0"/>
      <p:bldP spid="391" grpId="18" animBg="1" advAuto="0"/>
      <p:bldP spid="394" grpId="11" animBg="1" advAuto="0"/>
      <p:bldP spid="395" grpId="12" animBg="1" advAuto="0"/>
      <p:bldP spid="415" grpId="15" animBg="1" advAuto="0"/>
      <p:bldP spid="428" grpId="16" animBg="1" advAuto="0"/>
      <p:bldP spid="431" grpId="17" animBg="1" advAuto="0"/>
      <p:bldP spid="432" grpId="20" animBg="1" advAuto="0"/>
      <p:bldP spid="434" grpId="1" animBg="1" advAuto="0"/>
      <p:bldP spid="437" grpId="13" animBg="1" advAuto="0"/>
      <p:bldP spid="438" grpId="1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egu23-113-qr.png" descr="egu23-113-qr.png"/>
          <p:cNvPicPr>
            <a:picLocks noChangeAspect="1"/>
          </p:cNvPicPr>
          <p:nvPr/>
        </p:nvPicPr>
        <p:blipFill>
          <a:blip r:embed="rId2"/>
          <a:stretch>
            <a:fillRect/>
          </a:stretch>
        </p:blipFill>
        <p:spPr>
          <a:xfrm>
            <a:off x="22582902" y="11929809"/>
            <a:ext cx="1778001" cy="1778001"/>
          </a:xfrm>
          <a:prstGeom prst="rect">
            <a:avLst/>
          </a:prstGeom>
          <a:ln w="12700">
            <a:miter lim="400000"/>
          </a:ln>
        </p:spPr>
      </p:pic>
      <p:pic>
        <p:nvPicPr>
          <p:cNvPr id="441" name="ciencias_ul_azul_h_s-ass.png" descr="ciencias_ul_azul_h_s-ass.png"/>
          <p:cNvPicPr>
            <a:picLocks noChangeAspect="1"/>
          </p:cNvPicPr>
          <p:nvPr/>
        </p:nvPicPr>
        <p:blipFill>
          <a:blip r:embed="rId3"/>
          <a:stretch>
            <a:fillRect/>
          </a:stretch>
        </p:blipFill>
        <p:spPr>
          <a:xfrm>
            <a:off x="6871302" y="458115"/>
            <a:ext cx="2459774" cy="999154"/>
          </a:xfrm>
          <a:prstGeom prst="rect">
            <a:avLst/>
          </a:prstGeom>
          <a:ln w="12700">
            <a:miter lim="400000"/>
          </a:ln>
        </p:spPr>
      </p:pic>
      <p:pic>
        <p:nvPicPr>
          <p:cNvPr id="442" name="ULISBOA_HORIZONTAL_RGB.png" descr="ULISBOA_HORIZONTAL_RGB.png"/>
          <p:cNvPicPr>
            <a:picLocks noChangeAspect="1"/>
          </p:cNvPicPr>
          <p:nvPr/>
        </p:nvPicPr>
        <p:blipFill>
          <a:blip r:embed="rId4"/>
          <a:stretch>
            <a:fillRect/>
          </a:stretch>
        </p:blipFill>
        <p:spPr>
          <a:xfrm>
            <a:off x="1533159" y="130454"/>
            <a:ext cx="4581099" cy="1654653"/>
          </a:xfrm>
          <a:prstGeom prst="rect">
            <a:avLst/>
          </a:prstGeom>
          <a:ln w="12700">
            <a:miter lim="400000"/>
          </a:ln>
        </p:spPr>
      </p:pic>
      <p:pic>
        <p:nvPicPr>
          <p:cNvPr id="443" name="IDL+800x400.jpeg" descr="IDL+800x400.jpeg"/>
          <p:cNvPicPr>
            <a:picLocks noChangeAspect="1"/>
          </p:cNvPicPr>
          <p:nvPr/>
        </p:nvPicPr>
        <p:blipFill>
          <a:blip r:embed="rId5"/>
          <a:stretch>
            <a:fillRect/>
          </a:stretch>
        </p:blipFill>
        <p:spPr>
          <a:xfrm>
            <a:off x="10088178" y="130454"/>
            <a:ext cx="3309305" cy="1654653"/>
          </a:xfrm>
          <a:prstGeom prst="rect">
            <a:avLst/>
          </a:prstGeom>
          <a:ln w="12700">
            <a:miter lim="400000"/>
          </a:ln>
        </p:spPr>
      </p:pic>
      <p:pic>
        <p:nvPicPr>
          <p:cNvPr id="444" name="2023_04_EGU_GA.png" descr="2023_04_EGU_GA.png"/>
          <p:cNvPicPr>
            <a:picLocks noChangeAspect="1"/>
          </p:cNvPicPr>
          <p:nvPr/>
        </p:nvPicPr>
        <p:blipFill>
          <a:blip r:embed="rId6"/>
          <a:stretch>
            <a:fillRect/>
          </a:stretch>
        </p:blipFill>
        <p:spPr>
          <a:xfrm>
            <a:off x="18381823" y="281888"/>
            <a:ext cx="4063754" cy="1351786"/>
          </a:xfrm>
          <a:prstGeom prst="rect">
            <a:avLst/>
          </a:prstGeom>
          <a:ln w="12700">
            <a:miter lim="400000"/>
          </a:ln>
        </p:spPr>
      </p:pic>
      <p:pic>
        <p:nvPicPr>
          <p:cNvPr id="445" name="fct-logo.png" descr="fct-logo.png"/>
          <p:cNvPicPr>
            <a:picLocks noChangeAspect="1"/>
          </p:cNvPicPr>
          <p:nvPr/>
        </p:nvPicPr>
        <p:blipFill>
          <a:blip r:embed="rId7"/>
          <a:stretch>
            <a:fillRect/>
          </a:stretch>
        </p:blipFill>
        <p:spPr>
          <a:xfrm>
            <a:off x="14154528" y="458115"/>
            <a:ext cx="3470252" cy="999332"/>
          </a:xfrm>
          <a:prstGeom prst="rect">
            <a:avLst/>
          </a:prstGeom>
          <a:ln w="12700">
            <a:miter lim="400000"/>
          </a:ln>
        </p:spPr>
      </p:pic>
      <p:sp>
        <p:nvSpPr>
          <p:cNvPr id="446" name="Discussion"/>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Discussion</a:t>
            </a:r>
          </a:p>
        </p:txBody>
      </p:sp>
      <p:sp>
        <p:nvSpPr>
          <p:cNvPr id="447" name="In the NWS set, the occurrences of different rift configurations (unique, aborted, or double) are seemingly related to spreading rates and lithospheric thickness. This implies a duality between two counteracting forces: lithospheric strength and applied "/>
          <p:cNvSpPr txBox="1">
            <a:spLocks noGrp="1"/>
          </p:cNvSpPr>
          <p:nvPr>
            <p:ph type="body" idx="1"/>
          </p:nvPr>
        </p:nvSpPr>
        <p:spPr>
          <a:xfrm>
            <a:off x="1179850" y="3635116"/>
            <a:ext cx="21125961" cy="8437086"/>
          </a:xfrm>
          <a:prstGeom prst="rect">
            <a:avLst/>
          </a:prstGeom>
        </p:spPr>
        <p:txBody>
          <a:bodyPr/>
          <a:lstStyle/>
          <a:p>
            <a:pPr marL="542543" indent="-542543" defTabSz="2170121">
              <a:spcBef>
                <a:spcPts val="4000"/>
              </a:spcBef>
              <a:defRPr sz="2670"/>
            </a:pPr>
            <a:r>
              <a:rPr dirty="0"/>
              <a:t>In the NWS set, the occurrences of different rift configurations (unique, aborted, or double) are seemingly related to spreading rates and lithospheric thickness. This implies a duality between two counteracting forces: lithospheric strength and applied divergent stress. Higher lithospheric strength leads to a unique rift configuration, whilst higher divergent stress leads to a double rift configuration. On the WS set, only single rifts emerge.</a:t>
            </a:r>
          </a:p>
          <a:p>
            <a:pPr marL="542543" indent="-542543" defTabSz="2170121">
              <a:spcBef>
                <a:spcPts val="4000"/>
              </a:spcBef>
              <a:defRPr sz="2670"/>
            </a:pPr>
            <a:r>
              <a:rPr dirty="0"/>
              <a:t>Breakup ages decrease logarithmically with the increase of spreading rates for both sets. The percentage difference between the highest and lowest breakup age values, for both sets, shows that spreading rates effectively control this tendency (98% - first-order influence), while plate ages account for the deviations from the main trend (up to 58.49% - second-order influence).</a:t>
            </a:r>
          </a:p>
          <a:p>
            <a:pPr marL="542543" indent="-542543" defTabSz="2170121">
              <a:spcBef>
                <a:spcPts val="4000"/>
              </a:spcBef>
              <a:defRPr sz="2670"/>
            </a:pPr>
            <a:r>
              <a:rPr dirty="0"/>
              <a:t>The mean difference in breakup ages between the WS and NWS sets (when only a single rift occurs) is around 10%, implying that early strain localization on the rift axis rushes the rift-to-drift transition by 10%. Higher and lower values (22.53% and 0,76%, respectively) are related to a change in the upwelling channel trajectory in NWS and WS sets, respectively.</a:t>
            </a:r>
          </a:p>
          <a:p>
            <a:pPr marL="542543" indent="-542543" defTabSz="2170121">
              <a:spcBef>
                <a:spcPts val="4000"/>
              </a:spcBef>
              <a:defRPr sz="2670"/>
            </a:pPr>
            <a:r>
              <a:rPr dirty="0"/>
              <a:t>Normalized strain values, which measure the horizontal displacement needed to fully rupture the lithosphere, increase with increasing breakup ages (i.e., lower spreading rates and/or higher lithospheric thicknesses). </a:t>
            </a:r>
          </a:p>
          <a:p>
            <a:pPr marL="542543" indent="-542543" defTabSz="2170121">
              <a:spcBef>
                <a:spcPts val="4000"/>
              </a:spcBef>
              <a:defRPr sz="2670"/>
            </a:pPr>
            <a:r>
              <a:rPr dirty="0"/>
              <a:t>The logarithmic tendency of breakup ages and the increase in normalized strain values can be related to the competition between the cooling of the lithosphere and extension rates. Fast rifts can perturb the </a:t>
            </a:r>
            <a:r>
              <a:rPr dirty="0" err="1"/>
              <a:t>geotherm</a:t>
            </a:r>
            <a:r>
              <a:rPr dirty="0"/>
              <a:t> effectively, which leads to further localization of strain (strain softening) and causes a net weakening of the lithosphere, ultimately leading to the narrowing of the deformation. On slow rifts, extension rates are not sufficient to counteract the re-equilibrium of the </a:t>
            </a:r>
            <a:r>
              <a:rPr dirty="0" err="1"/>
              <a:t>geotherm</a:t>
            </a:r>
            <a:r>
              <a:rPr dirty="0"/>
              <a:t> (strain hardening), leading to a net strengthening of the lithosphere and thus broadening the deformation.</a:t>
            </a:r>
          </a:p>
        </p:txBody>
      </p:sp>
      <p:sp>
        <p:nvSpPr>
          <p:cNvPr id="448"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449" name="EGU22-sharing-is-not-permitted.png" descr="EGU22-sharing-is-not-permitted.png"/>
          <p:cNvPicPr>
            <a:picLocks noChangeAspect="1"/>
          </p:cNvPicPr>
          <p:nvPr/>
        </p:nvPicPr>
        <p:blipFill>
          <a:blip r:embed="rId8"/>
          <a:stretch>
            <a:fillRect/>
          </a:stretch>
        </p:blipFill>
        <p:spPr>
          <a:xfrm>
            <a:off x="22762539" y="9857318"/>
            <a:ext cx="1418728" cy="1985309"/>
          </a:xfrm>
          <a:prstGeom prst="rect">
            <a:avLst/>
          </a:prstGeom>
          <a:ln w="12700">
            <a:miter lim="400000"/>
          </a:ln>
        </p:spPr>
      </p:pic>
      <p:sp>
        <p:nvSpPr>
          <p:cNvPr id="12" name="Botão de ação: retroceder ou anterior 11">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TJmap.jpg" descr="ATJmap.jpg"/>
          <p:cNvPicPr>
            <a:picLocks noChangeAspect="1"/>
          </p:cNvPicPr>
          <p:nvPr/>
        </p:nvPicPr>
        <p:blipFill>
          <a:blip r:embed="rId2"/>
          <a:stretch>
            <a:fillRect/>
          </a:stretch>
        </p:blipFill>
        <p:spPr>
          <a:xfrm>
            <a:off x="12606837" y="9116572"/>
            <a:ext cx="7966122" cy="4157361"/>
          </a:xfrm>
          <a:prstGeom prst="rect">
            <a:avLst/>
          </a:prstGeom>
          <a:ln w="12700">
            <a:miter lim="400000"/>
          </a:ln>
        </p:spPr>
      </p:pic>
      <p:pic>
        <p:nvPicPr>
          <p:cNvPr id="172" name="rift-to-drift.jpg" descr="rift-to-drift.jpg"/>
          <p:cNvPicPr>
            <a:picLocks noChangeAspect="1"/>
          </p:cNvPicPr>
          <p:nvPr/>
        </p:nvPicPr>
        <p:blipFill>
          <a:blip r:embed="rId3"/>
          <a:stretch>
            <a:fillRect/>
          </a:stretch>
        </p:blipFill>
        <p:spPr>
          <a:xfrm>
            <a:off x="1159940" y="6486336"/>
            <a:ext cx="8131141" cy="5055902"/>
          </a:xfrm>
          <a:prstGeom prst="rect">
            <a:avLst/>
          </a:prstGeom>
          <a:ln w="12700">
            <a:miter lim="400000"/>
          </a:ln>
        </p:spPr>
      </p:pic>
      <p:pic>
        <p:nvPicPr>
          <p:cNvPr id="173" name="wilson.png" descr="wilson.png"/>
          <p:cNvPicPr>
            <a:picLocks noChangeAspect="1"/>
          </p:cNvPicPr>
          <p:nvPr/>
        </p:nvPicPr>
        <p:blipFill>
          <a:blip r:embed="rId4"/>
          <a:stretch>
            <a:fillRect/>
          </a:stretch>
        </p:blipFill>
        <p:spPr>
          <a:xfrm>
            <a:off x="6317153" y="3531870"/>
            <a:ext cx="11457641" cy="8001148"/>
          </a:xfrm>
          <a:prstGeom prst="rect">
            <a:avLst/>
          </a:prstGeom>
          <a:ln w="12700">
            <a:miter lim="400000"/>
          </a:ln>
        </p:spPr>
      </p:pic>
      <p:sp>
        <p:nvSpPr>
          <p:cNvPr id="174" name="Wilson et al. (2019)"/>
          <p:cNvSpPr txBox="1"/>
          <p:nvPr/>
        </p:nvSpPr>
        <p:spPr>
          <a:xfrm>
            <a:off x="6329026" y="11509501"/>
            <a:ext cx="1723455"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solidFill>
                  <a:srgbClr val="000000"/>
                </a:solidFill>
              </a:defRPr>
            </a:pPr>
            <a:r>
              <a:t>Wilson </a:t>
            </a:r>
            <a:r>
              <a:rPr i="1"/>
              <a:t>et al.</a:t>
            </a:r>
            <a:r>
              <a:t> (2019)</a:t>
            </a:r>
          </a:p>
        </p:txBody>
      </p:sp>
      <p:pic>
        <p:nvPicPr>
          <p:cNvPr id="175" name="egu23-113-qr.png" descr="egu23-113-qr.png"/>
          <p:cNvPicPr>
            <a:picLocks noChangeAspect="1"/>
          </p:cNvPicPr>
          <p:nvPr/>
        </p:nvPicPr>
        <p:blipFill>
          <a:blip r:embed="rId5"/>
          <a:stretch>
            <a:fillRect/>
          </a:stretch>
        </p:blipFill>
        <p:spPr>
          <a:xfrm>
            <a:off x="22582902" y="11929809"/>
            <a:ext cx="1778001" cy="1778001"/>
          </a:xfrm>
          <a:prstGeom prst="rect">
            <a:avLst/>
          </a:prstGeom>
          <a:ln w="12700">
            <a:miter lim="400000"/>
          </a:ln>
        </p:spPr>
      </p:pic>
      <p:pic>
        <p:nvPicPr>
          <p:cNvPr id="176" name="ciencias_ul_azul_h_s-ass.png" descr="ciencias_ul_azul_h_s-ass.png"/>
          <p:cNvPicPr>
            <a:picLocks noChangeAspect="1"/>
          </p:cNvPicPr>
          <p:nvPr/>
        </p:nvPicPr>
        <p:blipFill>
          <a:blip r:embed="rId6"/>
          <a:stretch>
            <a:fillRect/>
          </a:stretch>
        </p:blipFill>
        <p:spPr>
          <a:xfrm>
            <a:off x="6871302" y="458115"/>
            <a:ext cx="2459774" cy="999154"/>
          </a:xfrm>
          <a:prstGeom prst="rect">
            <a:avLst/>
          </a:prstGeom>
          <a:ln w="12700">
            <a:miter lim="400000"/>
          </a:ln>
        </p:spPr>
      </p:pic>
      <p:pic>
        <p:nvPicPr>
          <p:cNvPr id="177" name="ULISBOA_HORIZONTAL_RGB.png" descr="ULISBOA_HORIZONTAL_RGB.png"/>
          <p:cNvPicPr>
            <a:picLocks noChangeAspect="1"/>
          </p:cNvPicPr>
          <p:nvPr/>
        </p:nvPicPr>
        <p:blipFill>
          <a:blip r:embed="rId7"/>
          <a:stretch>
            <a:fillRect/>
          </a:stretch>
        </p:blipFill>
        <p:spPr>
          <a:xfrm>
            <a:off x="1533159" y="130454"/>
            <a:ext cx="4581099" cy="1654653"/>
          </a:xfrm>
          <a:prstGeom prst="rect">
            <a:avLst/>
          </a:prstGeom>
          <a:ln w="12700">
            <a:miter lim="400000"/>
          </a:ln>
        </p:spPr>
      </p:pic>
      <p:pic>
        <p:nvPicPr>
          <p:cNvPr id="178" name="IDL+800x400.jpeg" descr="IDL+800x400.jpeg"/>
          <p:cNvPicPr>
            <a:picLocks noChangeAspect="1"/>
          </p:cNvPicPr>
          <p:nvPr/>
        </p:nvPicPr>
        <p:blipFill>
          <a:blip r:embed="rId8"/>
          <a:stretch>
            <a:fillRect/>
          </a:stretch>
        </p:blipFill>
        <p:spPr>
          <a:xfrm>
            <a:off x="10088178" y="130454"/>
            <a:ext cx="3309305" cy="1654653"/>
          </a:xfrm>
          <a:prstGeom prst="rect">
            <a:avLst/>
          </a:prstGeom>
          <a:ln w="12700">
            <a:miter lim="400000"/>
          </a:ln>
        </p:spPr>
      </p:pic>
      <p:pic>
        <p:nvPicPr>
          <p:cNvPr id="179" name="2023_04_EGU_GA.png" descr="2023_04_EGU_GA.png"/>
          <p:cNvPicPr>
            <a:picLocks noChangeAspect="1"/>
          </p:cNvPicPr>
          <p:nvPr/>
        </p:nvPicPr>
        <p:blipFill>
          <a:blip r:embed="rId9"/>
          <a:stretch>
            <a:fillRect/>
          </a:stretch>
        </p:blipFill>
        <p:spPr>
          <a:xfrm>
            <a:off x="18381823" y="281888"/>
            <a:ext cx="4063754" cy="1351786"/>
          </a:xfrm>
          <a:prstGeom prst="rect">
            <a:avLst/>
          </a:prstGeom>
          <a:ln w="12700">
            <a:miter lim="400000"/>
          </a:ln>
        </p:spPr>
      </p:pic>
      <p:pic>
        <p:nvPicPr>
          <p:cNvPr id="180" name="fct-logo.png" descr="fct-logo.png"/>
          <p:cNvPicPr>
            <a:picLocks noChangeAspect="1"/>
          </p:cNvPicPr>
          <p:nvPr/>
        </p:nvPicPr>
        <p:blipFill>
          <a:blip r:embed="rId10"/>
          <a:stretch>
            <a:fillRect/>
          </a:stretch>
        </p:blipFill>
        <p:spPr>
          <a:xfrm>
            <a:off x="14154528" y="458115"/>
            <a:ext cx="3470252" cy="999332"/>
          </a:xfrm>
          <a:prstGeom prst="rect">
            <a:avLst/>
          </a:prstGeom>
          <a:ln w="12700">
            <a:miter lim="400000"/>
          </a:ln>
        </p:spPr>
      </p:pic>
      <p:sp>
        <p:nvSpPr>
          <p:cNvPr id="181" name="Problematic"/>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lang="pt-PT" dirty="0" err="1"/>
              <a:t>Purpose</a:t>
            </a:r>
            <a:endParaRPr dirty="0"/>
          </a:p>
        </p:txBody>
      </p:sp>
      <p:pic>
        <p:nvPicPr>
          <p:cNvPr id="182" name="EGU22-sharing-is-not-permitted.png" descr="EGU22-sharing-is-not-permitted.png"/>
          <p:cNvPicPr>
            <a:picLocks noChangeAspect="1"/>
          </p:cNvPicPr>
          <p:nvPr/>
        </p:nvPicPr>
        <p:blipFill>
          <a:blip r:embed="rId11"/>
          <a:stretch>
            <a:fillRect/>
          </a:stretch>
        </p:blipFill>
        <p:spPr>
          <a:xfrm>
            <a:off x="22762539" y="9857318"/>
            <a:ext cx="1418728" cy="1985309"/>
          </a:xfrm>
          <a:prstGeom prst="rect">
            <a:avLst/>
          </a:prstGeom>
          <a:ln w="12700">
            <a:miter lim="400000"/>
          </a:ln>
        </p:spPr>
      </p:pic>
      <p:sp>
        <p:nvSpPr>
          <p:cNvPr id="183"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sp>
        <p:nvSpPr>
          <p:cNvPr id="184" name="Rectangle"/>
          <p:cNvSpPr/>
          <p:nvPr/>
        </p:nvSpPr>
        <p:spPr>
          <a:xfrm>
            <a:off x="6891487" y="7126536"/>
            <a:ext cx="3467628" cy="2234461"/>
          </a:xfrm>
          <a:prstGeom prst="rect">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5" name="Rectangle"/>
          <p:cNvSpPr/>
          <p:nvPr/>
        </p:nvSpPr>
        <p:spPr>
          <a:xfrm>
            <a:off x="12941870" y="9360931"/>
            <a:ext cx="3917121" cy="1934509"/>
          </a:xfrm>
          <a:prstGeom prst="rect">
            <a:avLst/>
          </a:prstGeom>
          <a:ln w="50800">
            <a:solidFill>
              <a:schemeClr val="accent3">
                <a:hueOff val="362282"/>
                <a:satOff val="31803"/>
                <a:lumOff val="-182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6" name="Marques et al. (2013)"/>
          <p:cNvSpPr txBox="1"/>
          <p:nvPr/>
        </p:nvSpPr>
        <p:spPr>
          <a:xfrm>
            <a:off x="12861234" y="13279782"/>
            <a:ext cx="1896619"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solidFill>
                  <a:srgbClr val="000000"/>
                </a:solidFill>
              </a:defRPr>
            </a:pPr>
            <a:r>
              <a:t>Marques </a:t>
            </a:r>
            <a:r>
              <a:rPr i="1"/>
              <a:t>et al.</a:t>
            </a:r>
            <a:r>
              <a:t> (2013)</a:t>
            </a:r>
          </a:p>
        </p:txBody>
      </p:sp>
      <p:sp>
        <p:nvSpPr>
          <p:cNvPr id="187" name="Anderson et al. (2017)"/>
          <p:cNvSpPr txBox="1"/>
          <p:nvPr/>
        </p:nvSpPr>
        <p:spPr>
          <a:xfrm>
            <a:off x="9378868" y="8012225"/>
            <a:ext cx="1970533"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solidFill>
                  <a:srgbClr val="000000"/>
                </a:solidFill>
              </a:defRPr>
            </a:pPr>
            <a:r>
              <a:t>Anderson </a:t>
            </a:r>
            <a:r>
              <a:rPr i="1"/>
              <a:t>et al.</a:t>
            </a:r>
            <a:r>
              <a:t> (2017)</a:t>
            </a:r>
          </a:p>
        </p:txBody>
      </p:sp>
      <p:sp>
        <p:nvSpPr>
          <p:cNvPr id="188" name="Line"/>
          <p:cNvSpPr/>
          <p:nvPr/>
        </p:nvSpPr>
        <p:spPr>
          <a:xfrm flipH="1">
            <a:off x="19146206" y="8242426"/>
            <a:ext cx="819172" cy="819172"/>
          </a:xfrm>
          <a:prstGeom prst="line">
            <a:avLst/>
          </a:prstGeom>
          <a:ln w="63500">
            <a:solidFill>
              <a:schemeClr val="accent3">
                <a:hueOff val="362282"/>
                <a:satOff val="31803"/>
                <a:lumOff val="-18242"/>
              </a:schemeClr>
            </a:solidFill>
            <a:miter lim="400000"/>
            <a:tailEnd type="triangle"/>
          </a:ln>
        </p:spPr>
        <p:txBody>
          <a:bodyPr lIns="50800" tIns="50800" rIns="50800" bIns="50800" anchor="ctr"/>
          <a:lstStyle/>
          <a:p>
            <a:endParaRPr/>
          </a:p>
        </p:txBody>
      </p:sp>
      <p:pic>
        <p:nvPicPr>
          <p:cNvPr id="189" name="back-arck_marianatrench.jpg" descr="back-arck_marianatrench.jpg"/>
          <p:cNvPicPr>
            <a:picLocks noChangeAspect="1"/>
          </p:cNvPicPr>
          <p:nvPr/>
        </p:nvPicPr>
        <p:blipFill>
          <a:blip r:embed="rId12"/>
          <a:stretch>
            <a:fillRect/>
          </a:stretch>
        </p:blipFill>
        <p:spPr>
          <a:xfrm>
            <a:off x="9327170" y="2995131"/>
            <a:ext cx="5729660" cy="4977281"/>
          </a:xfrm>
          <a:prstGeom prst="rect">
            <a:avLst/>
          </a:prstGeom>
          <a:ln w="12700">
            <a:miter lim="400000"/>
          </a:ln>
        </p:spPr>
      </p:pic>
      <p:sp>
        <p:nvSpPr>
          <p:cNvPr id="190" name="Brune et al. (2022)"/>
          <p:cNvSpPr txBox="1"/>
          <p:nvPr/>
        </p:nvSpPr>
        <p:spPr>
          <a:xfrm>
            <a:off x="1386564" y="11256195"/>
            <a:ext cx="1660018"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solidFill>
                  <a:srgbClr val="000000"/>
                </a:solidFill>
              </a:defRPr>
            </a:pPr>
            <a:r>
              <a:t>Brune </a:t>
            </a:r>
            <a:r>
              <a:rPr i="1"/>
              <a:t>et al.</a:t>
            </a:r>
            <a:r>
              <a:t> (2022)</a:t>
            </a:r>
          </a:p>
        </p:txBody>
      </p:sp>
      <p:sp>
        <p:nvSpPr>
          <p:cNvPr id="191" name="Line"/>
          <p:cNvSpPr/>
          <p:nvPr/>
        </p:nvSpPr>
        <p:spPr>
          <a:xfrm flipH="1">
            <a:off x="13691328" y="6399057"/>
            <a:ext cx="1970533" cy="1"/>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192" name="Rift-to-drift transition time frame in oceanic settings"/>
          <p:cNvSpPr txBox="1"/>
          <p:nvPr/>
        </p:nvSpPr>
        <p:spPr>
          <a:xfrm>
            <a:off x="1514773" y="4386411"/>
            <a:ext cx="7421475" cy="448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300" b="1" i="1">
                <a:solidFill>
                  <a:srgbClr val="000000"/>
                </a:solidFill>
              </a:defRPr>
            </a:pPr>
            <a:r>
              <a:t>Rift-to-drift transition time frame in </a:t>
            </a:r>
            <a:r>
              <a:rPr u="sng"/>
              <a:t>oceanic settings</a:t>
            </a:r>
          </a:p>
        </p:txBody>
      </p:sp>
      <p:sp>
        <p:nvSpPr>
          <p:cNvPr id="193" name="Line"/>
          <p:cNvSpPr/>
          <p:nvPr/>
        </p:nvSpPr>
        <p:spPr>
          <a:xfrm flipH="1">
            <a:off x="8232362" y="6497542"/>
            <a:ext cx="874909" cy="731611"/>
          </a:xfrm>
          <a:prstGeom prst="line">
            <a:avLst/>
          </a:prstGeom>
          <a:ln w="25400">
            <a:solidFill>
              <a:srgbClr val="000000"/>
            </a:solidFill>
            <a:miter lim="400000"/>
            <a:tailEnd type="triangle"/>
          </a:ln>
        </p:spPr>
        <p:txBody>
          <a:bodyPr lIns="50800" tIns="50800" rIns="50800" bIns="50800" anchor="ctr"/>
          <a:lstStyle/>
          <a:p>
            <a:endParaRPr/>
          </a:p>
        </p:txBody>
      </p:sp>
      <p:sp>
        <p:nvSpPr>
          <p:cNvPr id="194" name="Line"/>
          <p:cNvSpPr/>
          <p:nvPr/>
        </p:nvSpPr>
        <p:spPr>
          <a:xfrm flipH="1" flipV="1">
            <a:off x="9979221" y="10743956"/>
            <a:ext cx="2174510" cy="400539"/>
          </a:xfrm>
          <a:prstGeom prst="line">
            <a:avLst/>
          </a:prstGeom>
          <a:ln w="25400">
            <a:solidFill>
              <a:srgbClr val="000000"/>
            </a:solidFill>
            <a:miter lim="400000"/>
            <a:tailEnd type="triangle"/>
          </a:ln>
        </p:spPr>
        <p:txBody>
          <a:bodyPr lIns="50800" tIns="50800" rIns="50800" bIns="50800" anchor="ctr"/>
          <a:lstStyle/>
          <a:p>
            <a:endParaRPr/>
          </a:p>
        </p:txBody>
      </p:sp>
      <p:sp>
        <p:nvSpPr>
          <p:cNvPr id="26" name="Botão de ação: retroceder ou anterior 25">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Botão de ação: avançar ou seguinte 26">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4"/>
                                        </p:tgtEl>
                                        <p:attrNameLst>
                                          <p:attrName>style.visibility</p:attrName>
                                        </p:attrNameLst>
                                      </p:cBhvr>
                                      <p:to>
                                        <p:strVal val="visible"/>
                                      </p:to>
                                    </p:set>
                                  </p:childTnLst>
                                </p:cTn>
                              </p:par>
                              <p:par>
                                <p:cTn id="7" presetID="1" presetClass="entr" presetSubtype="0" fill="hold" grpId="2" nodeType="withEffect">
                                  <p:stCondLst>
                                    <p:cond delay="0"/>
                                  </p:stCondLst>
                                  <p:iterate>
                                    <p:tmAbs val="0"/>
                                  </p:iterate>
                                  <p:childTnLst>
                                    <p:set>
                                      <p:cBhvr>
                                        <p:cTn id="8" fill="hold"/>
                                        <p:tgtEl>
                                          <p:spTgt spid="185"/>
                                        </p:tgtEl>
                                        <p:attrNameLst>
                                          <p:attrName>style.visibility</p:attrName>
                                        </p:attrNameLst>
                                      </p:cBhvr>
                                      <p:to>
                                        <p:strVal val="visible"/>
                                      </p:to>
                                    </p:set>
                                  </p:childTnLst>
                                </p:cTn>
                              </p:par>
                              <p:par>
                                <p:cTn id="9" presetID="6" presetClass="emph" presetSubtype="0" accel="50000" decel="50000" fill="hold" grpId="3" nodeType="withEffect">
                                  <p:stCondLst>
                                    <p:cond delay="0"/>
                                  </p:stCondLst>
                                  <p:childTnLst>
                                    <p:animScale>
                                      <p:cBhvr>
                                        <p:cTn id="10" dur="1000" fill="hold"/>
                                        <p:tgtEl>
                                          <p:spTgt spid="173"/>
                                        </p:tgtEl>
                                      </p:cBhvr>
                                      <p:by x="70000" y="70000"/>
                                    </p:animScale>
                                  </p:childTnLst>
                                </p:cTn>
                              </p:par>
                              <p:par>
                                <p:cTn id="11" presetID="-1" presetClass="path" presetSubtype="0" accel="50000" decel="50000" fill="hold" nodeType="withEffect">
                                  <p:stCondLst>
                                    <p:cond delay="0"/>
                                  </p:stCondLst>
                                  <p:childTnLst>
                                    <p:animMotion origin="layout" path="M 0.000000 0.000000 L 0.293495 -0.127536" pathEditMode="relative">
                                      <p:cBhvr>
                                        <p:cTn id="12" dur="1000" fill="hold"/>
                                        <p:tgtEl>
                                          <p:spTgt spid="173"/>
                                        </p:tgtEl>
                                        <p:attrNameLst>
                                          <p:attrName>ppt_x</p:attrName>
                                          <p:attrName>ppt_y</p:attrName>
                                        </p:attrNameLst>
                                      </p:cBhvr>
                                    </p:animMotion>
                                  </p:childTnLst>
                                </p:cTn>
                              </p:par>
                              <p:par>
                                <p:cTn id="13" presetID="-1" presetClass="path" presetSubtype="0" accel="50000" decel="50000" fill="hold" nodeType="withEffect">
                                  <p:stCondLst>
                                    <p:cond delay="0"/>
                                  </p:stCondLst>
                                  <p:childTnLst>
                                    <p:animMotion origin="layout" path="M 0.000000 0.000000 L 0.363616 -0.212418" pathEditMode="relative">
                                      <p:cBhvr>
                                        <p:cTn id="14" dur="1000" fill="hold"/>
                                        <p:tgtEl>
                                          <p:spTgt spid="174"/>
                                        </p:tgtEl>
                                        <p:attrNameLst>
                                          <p:attrName>ppt_x</p:attrName>
                                          <p:attrName>ppt_y</p:attrName>
                                        </p:attrNameLst>
                                      </p:cBhvr>
                                    </p:animMotion>
                                  </p:childTnLst>
                                </p:cTn>
                              </p:par>
                              <p:par>
                                <p:cTn id="15" presetID="-1" presetClass="path" presetSubtype="0" accel="50000" decel="50000" fill="hold" nodeType="withEffect">
                                  <p:stCondLst>
                                    <p:cond delay="0"/>
                                  </p:stCondLst>
                                  <p:childTnLst>
                                    <p:animMotion origin="layout" path="M 0.000000 0.000000 L 0.257983 -0.188523" pathEditMode="relative">
                                      <p:cBhvr>
                                        <p:cTn id="16" dur="1000" fill="hold"/>
                                        <p:tgtEl>
                                          <p:spTgt spid="185"/>
                                        </p:tgtEl>
                                        <p:attrNameLst>
                                          <p:attrName>ppt_x</p:attrName>
                                          <p:attrName>ppt_y</p:attrName>
                                        </p:attrNameLst>
                                      </p:cBhvr>
                                    </p:animMotion>
                                  </p:childTnLst>
                                </p:cTn>
                              </p:par>
                              <p:par>
                                <p:cTn id="17" presetID="-1" presetClass="path" presetSubtype="0" accel="50000" decel="50000" fill="hold" nodeType="withEffect">
                                  <p:stCondLst>
                                    <p:cond delay="0"/>
                                  </p:stCondLst>
                                  <p:childTnLst>
                                    <p:animMotion origin="layout" path="M 0.000000 0.000000 L 0.335002 -0.142855" pathEditMode="relative">
                                      <p:cBhvr>
                                        <p:cTn id="18" dur="1000" fill="hold"/>
                                        <p:tgtEl>
                                          <p:spTgt spid="184"/>
                                        </p:tgtEl>
                                        <p:attrNameLst>
                                          <p:attrName>ppt_x</p:attrName>
                                          <p:attrName>ppt_y</p:attrName>
                                        </p:attrNameLst>
                                      </p:cBhvr>
                                    </p:animMotion>
                                  </p:childTnLst>
                                </p:cTn>
                              </p:par>
                              <p:par>
                                <p:cTn id="19" presetID="6" presetClass="emph" presetSubtype="0" accel="50000" decel="50000" fill="hold" grpId="8" nodeType="withEffect">
                                  <p:stCondLst>
                                    <p:cond delay="0"/>
                                  </p:stCondLst>
                                  <p:childTnLst>
                                    <p:animScale>
                                      <p:cBhvr>
                                        <p:cTn id="20" dur="1000" fill="hold"/>
                                        <p:tgtEl>
                                          <p:spTgt spid="185"/>
                                        </p:tgtEl>
                                      </p:cBhvr>
                                      <p:by x="69999" y="69999"/>
                                    </p:animScale>
                                  </p:childTnLst>
                                </p:cTn>
                              </p:par>
                              <p:par>
                                <p:cTn id="21" presetID="6" presetClass="emph" presetSubtype="0" accel="50000" decel="50000" fill="hold" grpId="9" nodeType="withEffect">
                                  <p:stCondLst>
                                    <p:cond delay="0"/>
                                  </p:stCondLst>
                                  <p:childTnLst>
                                    <p:animScale>
                                      <p:cBhvr>
                                        <p:cTn id="22" dur="1000" fill="hold"/>
                                        <p:tgtEl>
                                          <p:spTgt spid="184"/>
                                        </p:tgtEl>
                                      </p:cBhvr>
                                      <p:by x="69999" y="69999"/>
                                    </p:animScale>
                                  </p:childTnLst>
                                </p:cTn>
                              </p:par>
                            </p:childTnLst>
                          </p:cTn>
                        </p:par>
                        <p:par>
                          <p:cTn id="23" fill="hold">
                            <p:stCondLst>
                              <p:cond delay="1000"/>
                            </p:stCondLst>
                            <p:childTnLst>
                              <p:par>
                                <p:cTn id="24" presetID="1" presetClass="entr" presetSubtype="0" fill="hold" grpId="10" nodeType="afterEffect">
                                  <p:stCondLst>
                                    <p:cond delay="0"/>
                                  </p:stCondLst>
                                  <p:iterate>
                                    <p:tmAbs val="0"/>
                                  </p:iterate>
                                  <p:childTnLst>
                                    <p:set>
                                      <p:cBhvr>
                                        <p:cTn id="25" fill="hold"/>
                                        <p:tgtEl>
                                          <p:spTgt spid="188"/>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11" nodeType="afterEffect">
                                  <p:stCondLst>
                                    <p:cond delay="0"/>
                                  </p:stCondLst>
                                  <p:iterate>
                                    <p:tmAbs val="0"/>
                                  </p:iterate>
                                  <p:childTnLst>
                                    <p:set>
                                      <p:cBhvr>
                                        <p:cTn id="28" fill="hold"/>
                                        <p:tgtEl>
                                          <p:spTgt spid="171"/>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12" nodeType="afterEffect">
                                  <p:stCondLst>
                                    <p:cond delay="0"/>
                                  </p:stCondLst>
                                  <p:iterate>
                                    <p:tmAbs val="0"/>
                                  </p:iterate>
                                  <p:childTnLst>
                                    <p:set>
                                      <p:cBhvr>
                                        <p:cTn id="31" fill="hold"/>
                                        <p:tgtEl>
                                          <p:spTgt spid="189"/>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13" nodeType="afterEffect">
                                  <p:stCondLst>
                                    <p:cond delay="0"/>
                                  </p:stCondLst>
                                  <p:iterate>
                                    <p:tmAbs val="0"/>
                                  </p:iterate>
                                  <p:childTnLst>
                                    <p:set>
                                      <p:cBhvr>
                                        <p:cTn id="34" fill="hold"/>
                                        <p:tgtEl>
                                          <p:spTgt spid="191"/>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14" nodeType="afterEffect">
                                  <p:stCondLst>
                                    <p:cond delay="0"/>
                                  </p:stCondLst>
                                  <p:iterate>
                                    <p:tmAbs val="0"/>
                                  </p:iterate>
                                  <p:childTnLst>
                                    <p:set>
                                      <p:cBhvr>
                                        <p:cTn id="37" fill="hold"/>
                                        <p:tgtEl>
                                          <p:spTgt spid="186"/>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15" nodeType="afterEffect">
                                  <p:stCondLst>
                                    <p:cond delay="0"/>
                                  </p:stCondLst>
                                  <p:iterate>
                                    <p:tmAbs val="0"/>
                                  </p:iterate>
                                  <p:childTnLst>
                                    <p:set>
                                      <p:cBhvr>
                                        <p:cTn id="40" fill="hold"/>
                                        <p:tgtEl>
                                          <p:spTgt spid="18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6" nodeType="clickEffect">
                                  <p:stCondLst>
                                    <p:cond delay="0"/>
                                  </p:stCondLst>
                                  <p:iterate>
                                    <p:tmAbs val="0"/>
                                  </p:iterate>
                                  <p:childTnLst>
                                    <p:set>
                                      <p:cBhvr>
                                        <p:cTn id="44" fill="hold"/>
                                        <p:tgtEl>
                                          <p:spTgt spid="172"/>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7" nodeType="afterEffect">
                                  <p:stCondLst>
                                    <p:cond delay="0"/>
                                  </p:stCondLst>
                                  <p:iterate>
                                    <p:tmAbs val="0"/>
                                  </p:iterate>
                                  <p:childTnLst>
                                    <p:set>
                                      <p:cBhvr>
                                        <p:cTn id="47" fill="hold"/>
                                        <p:tgtEl>
                                          <p:spTgt spid="19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18" nodeType="afterEffect">
                                  <p:stCondLst>
                                    <p:cond delay="0"/>
                                  </p:stCondLst>
                                  <p:iterate>
                                    <p:tmAbs val="0"/>
                                  </p:iterate>
                                  <p:childTnLst>
                                    <p:set>
                                      <p:cBhvr>
                                        <p:cTn id="50" fill="hold"/>
                                        <p:tgtEl>
                                          <p:spTgt spid="192"/>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9" nodeType="afterEffect">
                                  <p:stCondLst>
                                    <p:cond delay="0"/>
                                  </p:stCondLst>
                                  <p:iterate>
                                    <p:tmAbs val="0"/>
                                  </p:iterate>
                                  <p:childTnLst>
                                    <p:set>
                                      <p:cBhvr>
                                        <p:cTn id="53" fill="hold"/>
                                        <p:tgtEl>
                                          <p:spTgt spid="194"/>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20" nodeType="afterEffect">
                                  <p:stCondLst>
                                    <p:cond delay="0"/>
                                  </p:stCondLst>
                                  <p:iterate>
                                    <p:tmAbs val="0"/>
                                  </p:iterate>
                                  <p:childTnLst>
                                    <p:set>
                                      <p:cBhvr>
                                        <p:cTn id="56" fill="hold"/>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1" animBg="1" advAuto="0"/>
      <p:bldP spid="172" grpId="16" animBg="1" advAuto="0"/>
      <p:bldP spid="173" grpId="3" animBg="1" advAuto="0"/>
      <p:bldP spid="184" grpId="1" animBg="1" advAuto="0"/>
      <p:bldP spid="184" grpId="9" animBg="1" advAuto="0"/>
      <p:bldP spid="185" grpId="2" animBg="1" advAuto="0"/>
      <p:bldP spid="185" grpId="8" animBg="1" advAuto="0"/>
      <p:bldP spid="186" grpId="14" animBg="1" advAuto="0"/>
      <p:bldP spid="187" grpId="15" animBg="1" advAuto="0"/>
      <p:bldP spid="188" grpId="10" animBg="1" advAuto="0"/>
      <p:bldP spid="189" grpId="12" animBg="1" advAuto="0"/>
      <p:bldP spid="190" grpId="17" animBg="1" advAuto="0"/>
      <p:bldP spid="191" grpId="13" animBg="1" advAuto="0"/>
      <p:bldP spid="192" grpId="18" animBg="1" advAuto="0"/>
      <p:bldP spid="193" grpId="20" animBg="1" advAuto="0"/>
      <p:bldP spid="194" grpId="19"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pic>
        <p:nvPicPr>
          <p:cNvPr id="212" name="NWS_AB.gif" descr="NWS_AB.gif"/>
          <p:cNvPicPr>
            <a:picLocks/>
          </p:cNvPicPr>
          <p:nvPr/>
        </p:nvPicPr>
        <p:blipFill>
          <a:blip r:embed="rId2"/>
          <a:stretch>
            <a:fillRect/>
          </a:stretch>
        </p:blipFill>
        <p:spPr>
          <a:xfrm>
            <a:off x="-76621" y="3110339"/>
            <a:ext cx="13451645" cy="7566553"/>
          </a:xfrm>
          <a:prstGeom prst="rect">
            <a:avLst/>
          </a:prstGeom>
          <a:ln w="38100">
            <a:noFill/>
            <a:miter lim="400000"/>
          </a:ln>
        </p:spPr>
      </p:pic>
      <p:sp>
        <p:nvSpPr>
          <p:cNvPr id="213" name="Results preview"/>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preview</a:t>
            </a:r>
          </a:p>
        </p:txBody>
      </p:sp>
      <p:pic>
        <p:nvPicPr>
          <p:cNvPr id="214" name="egu23-113-qr.png" descr="egu23-113-qr.png"/>
          <p:cNvPicPr>
            <a:picLocks noChangeAspect="1"/>
          </p:cNvPicPr>
          <p:nvPr/>
        </p:nvPicPr>
        <p:blipFill>
          <a:blip r:embed="rId3"/>
          <a:stretch>
            <a:fillRect/>
          </a:stretch>
        </p:blipFill>
        <p:spPr>
          <a:xfrm>
            <a:off x="22582902" y="11929809"/>
            <a:ext cx="1778001" cy="1778001"/>
          </a:xfrm>
          <a:prstGeom prst="rect">
            <a:avLst/>
          </a:prstGeom>
          <a:ln w="12700">
            <a:miter lim="400000"/>
          </a:ln>
        </p:spPr>
      </p:pic>
      <p:pic>
        <p:nvPicPr>
          <p:cNvPr id="215" name="ciencias_ul_azul_h_s-ass.png" descr="ciencias_ul_azul_h_s-ass.png"/>
          <p:cNvPicPr>
            <a:picLocks noChangeAspect="1"/>
          </p:cNvPicPr>
          <p:nvPr/>
        </p:nvPicPr>
        <p:blipFill>
          <a:blip r:embed="rId4"/>
          <a:stretch>
            <a:fillRect/>
          </a:stretch>
        </p:blipFill>
        <p:spPr>
          <a:xfrm>
            <a:off x="6871302" y="458115"/>
            <a:ext cx="2459774" cy="999154"/>
          </a:xfrm>
          <a:prstGeom prst="rect">
            <a:avLst/>
          </a:prstGeom>
          <a:ln w="12700">
            <a:miter lim="400000"/>
          </a:ln>
        </p:spPr>
      </p:pic>
      <p:pic>
        <p:nvPicPr>
          <p:cNvPr id="216" name="ULISBOA_HORIZONTAL_RGB.png" descr="ULISBOA_HORIZONTAL_RGB.png"/>
          <p:cNvPicPr>
            <a:picLocks noChangeAspect="1"/>
          </p:cNvPicPr>
          <p:nvPr/>
        </p:nvPicPr>
        <p:blipFill>
          <a:blip r:embed="rId5"/>
          <a:stretch>
            <a:fillRect/>
          </a:stretch>
        </p:blipFill>
        <p:spPr>
          <a:xfrm>
            <a:off x="1533159" y="130454"/>
            <a:ext cx="4581099" cy="1654653"/>
          </a:xfrm>
          <a:prstGeom prst="rect">
            <a:avLst/>
          </a:prstGeom>
          <a:ln w="12700">
            <a:miter lim="400000"/>
          </a:ln>
        </p:spPr>
      </p:pic>
      <p:pic>
        <p:nvPicPr>
          <p:cNvPr id="217" name="IDL+800x400.jpeg" descr="IDL+800x400.jpeg"/>
          <p:cNvPicPr>
            <a:picLocks noChangeAspect="1"/>
          </p:cNvPicPr>
          <p:nvPr/>
        </p:nvPicPr>
        <p:blipFill>
          <a:blip r:embed="rId6"/>
          <a:stretch>
            <a:fillRect/>
          </a:stretch>
        </p:blipFill>
        <p:spPr>
          <a:xfrm>
            <a:off x="10088178" y="130454"/>
            <a:ext cx="3309305" cy="1654653"/>
          </a:xfrm>
          <a:prstGeom prst="rect">
            <a:avLst/>
          </a:prstGeom>
          <a:ln w="12700">
            <a:miter lim="400000"/>
          </a:ln>
        </p:spPr>
      </p:pic>
      <p:pic>
        <p:nvPicPr>
          <p:cNvPr id="218" name="2023_04_EGU_GA.png" descr="2023_04_EGU_GA.png"/>
          <p:cNvPicPr>
            <a:picLocks noChangeAspect="1"/>
          </p:cNvPicPr>
          <p:nvPr/>
        </p:nvPicPr>
        <p:blipFill>
          <a:blip r:embed="rId7"/>
          <a:stretch>
            <a:fillRect/>
          </a:stretch>
        </p:blipFill>
        <p:spPr>
          <a:xfrm>
            <a:off x="18381823" y="281888"/>
            <a:ext cx="4063754" cy="1351786"/>
          </a:xfrm>
          <a:prstGeom prst="rect">
            <a:avLst/>
          </a:prstGeom>
          <a:ln w="12700">
            <a:miter lim="400000"/>
          </a:ln>
        </p:spPr>
      </p:pic>
      <p:pic>
        <p:nvPicPr>
          <p:cNvPr id="219" name="fct-logo.png" descr="fct-logo.png"/>
          <p:cNvPicPr>
            <a:picLocks noChangeAspect="1"/>
          </p:cNvPicPr>
          <p:nvPr/>
        </p:nvPicPr>
        <p:blipFill>
          <a:blip r:embed="rId8"/>
          <a:stretch>
            <a:fillRect/>
          </a:stretch>
        </p:blipFill>
        <p:spPr>
          <a:xfrm>
            <a:off x="14154528" y="458115"/>
            <a:ext cx="3470252" cy="999332"/>
          </a:xfrm>
          <a:prstGeom prst="rect">
            <a:avLst/>
          </a:prstGeom>
          <a:ln w="12700">
            <a:miter lim="400000"/>
          </a:ln>
        </p:spPr>
      </p:pic>
      <p:sp>
        <p:nvSpPr>
          <p:cNvPr id="220"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221" name="EGU22-sharing-is-not-permitted.png" descr="EGU22-sharing-is-not-permitted.png"/>
          <p:cNvPicPr>
            <a:picLocks noChangeAspect="1"/>
          </p:cNvPicPr>
          <p:nvPr/>
        </p:nvPicPr>
        <p:blipFill>
          <a:blip r:embed="rId9"/>
          <a:stretch>
            <a:fillRect/>
          </a:stretch>
        </p:blipFill>
        <p:spPr>
          <a:xfrm>
            <a:off x="22762539" y="9857318"/>
            <a:ext cx="1418728" cy="1985309"/>
          </a:xfrm>
          <a:prstGeom prst="rect">
            <a:avLst/>
          </a:prstGeom>
          <a:ln w="12700">
            <a:miter lim="400000"/>
          </a:ln>
        </p:spPr>
      </p:pic>
      <p:pic>
        <p:nvPicPr>
          <p:cNvPr id="222" name="3D.png" descr="3D.png"/>
          <p:cNvPicPr>
            <a:picLocks noChangeAspect="1"/>
          </p:cNvPicPr>
          <p:nvPr/>
        </p:nvPicPr>
        <p:blipFill>
          <a:blip r:embed="rId10"/>
          <a:stretch>
            <a:fillRect/>
          </a:stretch>
        </p:blipFill>
        <p:spPr>
          <a:xfrm>
            <a:off x="12660072" y="5986860"/>
            <a:ext cx="8946862" cy="5580238"/>
          </a:xfrm>
          <a:prstGeom prst="rect">
            <a:avLst/>
          </a:prstGeom>
          <a:ln w="12700">
            <a:miter lim="400000"/>
          </a:ln>
        </p:spPr>
      </p:pic>
      <p:sp>
        <p:nvSpPr>
          <p:cNvPr id="223" name="Two parameters: spreading rate and plate age (lithospheric thickness).…"/>
          <p:cNvSpPr txBox="1">
            <a:spLocks noGrp="1"/>
          </p:cNvSpPr>
          <p:nvPr>
            <p:ph type="body" sz="quarter" idx="4294967295"/>
          </p:nvPr>
        </p:nvSpPr>
        <p:spPr>
          <a:xfrm>
            <a:off x="11848785" y="3623692"/>
            <a:ext cx="11317479" cy="2135091"/>
          </a:xfrm>
          <a:prstGeom prst="rect">
            <a:avLst/>
          </a:prstGeom>
        </p:spPr>
        <p:txBody>
          <a:bodyPr/>
          <a:lstStyle/>
          <a:p>
            <a:pPr marL="457199" indent="-457199" defTabSz="1828754">
              <a:spcBef>
                <a:spcPts val="1500"/>
              </a:spcBef>
              <a:defRPr sz="2025"/>
            </a:pPr>
            <a:r>
              <a:t>Two parameters: spreading rate and plate age (lithospheric thickness).</a:t>
            </a:r>
          </a:p>
          <a:p>
            <a:pPr marL="457199" indent="-457199" defTabSz="1828754">
              <a:spcBef>
                <a:spcPts val="1500"/>
              </a:spcBef>
              <a:defRPr sz="2025"/>
            </a:pPr>
            <a:r>
              <a:t>Two sets of models: NWS (No Weak Seed) and WS (Weak Seed).</a:t>
            </a:r>
          </a:p>
          <a:p>
            <a:pPr marL="457199" indent="-457199" defTabSz="1828754">
              <a:spcBef>
                <a:spcPts val="1500"/>
              </a:spcBef>
              <a:defRPr sz="2025"/>
            </a:pPr>
            <a:r>
              <a:t>Three types of rift configurations in the NWS set: Unique rift, Aborted rift (video), and Double rift.</a:t>
            </a:r>
          </a:p>
          <a:p>
            <a:pPr marL="457199" indent="-457199" defTabSz="1828754">
              <a:spcBef>
                <a:spcPts val="1500"/>
              </a:spcBef>
              <a:defRPr sz="2025"/>
            </a:pPr>
            <a:r>
              <a:t>288 model runs.</a:t>
            </a:r>
          </a:p>
        </p:txBody>
      </p:sp>
      <p:sp>
        <p:nvSpPr>
          <p:cNvPr id="224" name="Logarithmic decrease in breakup ages with increasing spreading rates, in both sets."/>
          <p:cNvSpPr txBox="1"/>
          <p:nvPr/>
        </p:nvSpPr>
        <p:spPr>
          <a:xfrm>
            <a:off x="11963818" y="12665594"/>
            <a:ext cx="10339369"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2000" i="1">
                <a:solidFill>
                  <a:srgbClr val="000000"/>
                </a:solidFill>
              </a:defRPr>
            </a:lvl1pPr>
          </a:lstStyle>
          <a:p>
            <a:r>
              <a:rPr b="1"/>
              <a:t>Logarithmic decrease in breakup ages with increasing spreading rates, in both sets.</a:t>
            </a:r>
          </a:p>
        </p:txBody>
      </p:sp>
      <p:sp>
        <p:nvSpPr>
          <p:cNvPr id="225" name="Line"/>
          <p:cNvSpPr/>
          <p:nvPr/>
        </p:nvSpPr>
        <p:spPr>
          <a:xfrm>
            <a:off x="15791217" y="11837982"/>
            <a:ext cx="571121" cy="571121"/>
          </a:xfrm>
          <a:prstGeom prst="line">
            <a:avLst/>
          </a:prstGeom>
          <a:ln w="25400">
            <a:solidFill>
              <a:srgbClr val="000000"/>
            </a:solidFill>
            <a:miter lim="400000"/>
            <a:tailEnd type="triangle"/>
          </a:ln>
        </p:spPr>
        <p:txBody>
          <a:bodyPr lIns="50800" tIns="50800" rIns="50800" bIns="50800" anchor="ctr"/>
          <a:lstStyle/>
          <a:p>
            <a:endParaRPr/>
          </a:p>
        </p:txBody>
      </p:sp>
      <p:sp>
        <p:nvSpPr>
          <p:cNvPr id="226" name="Line"/>
          <p:cNvSpPr/>
          <p:nvPr/>
        </p:nvSpPr>
        <p:spPr>
          <a:xfrm flipH="1">
            <a:off x="17904666" y="11834010"/>
            <a:ext cx="571121" cy="571121"/>
          </a:xfrm>
          <a:prstGeom prst="line">
            <a:avLst/>
          </a:prstGeom>
          <a:ln w="25400">
            <a:solidFill>
              <a:srgbClr val="000000"/>
            </a:solidFill>
            <a:miter lim="400000"/>
            <a:tailEnd type="triangle"/>
          </a:ln>
        </p:spPr>
        <p:txBody>
          <a:bodyPr lIns="50800" tIns="50800" rIns="50800" bIns="50800" anchor="ctr"/>
          <a:lstStyle/>
          <a:p>
            <a:endParaRPr/>
          </a:p>
        </p:txBody>
      </p:sp>
      <p:sp>
        <p:nvSpPr>
          <p:cNvPr id="227" name="Come see more at both!"/>
          <p:cNvSpPr txBox="1"/>
          <p:nvPr/>
        </p:nvSpPr>
        <p:spPr>
          <a:xfrm>
            <a:off x="3390447" y="11680331"/>
            <a:ext cx="4757713" cy="51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2700" i="1">
                <a:solidFill>
                  <a:schemeClr val="accent1">
                    <a:hueOff val="114395"/>
                    <a:lumOff val="-24975"/>
                  </a:schemeClr>
                </a:solidFill>
              </a:defRPr>
            </a:lvl1pPr>
          </a:lstStyle>
          <a:p>
            <a:r>
              <a:rPr dirty="0"/>
              <a:t>Come see more at </a:t>
            </a:r>
            <a:r>
              <a:rPr lang="pt-PT" dirty="0"/>
              <a:t>PICO 3b.2</a:t>
            </a:r>
            <a:r>
              <a:rPr dirty="0"/>
              <a:t>!</a:t>
            </a:r>
          </a:p>
        </p:txBody>
      </p:sp>
      <p:sp>
        <p:nvSpPr>
          <p:cNvPr id="18" name="Botão de ação: retroceder ou anterior 17">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Botão de ação: avançar ou seguinte 18">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YSE&amp;LAB&amp;ST_EGU.jpg" descr="YSE&amp;LAB&amp;ST_EGU.jpg"/>
          <p:cNvPicPr>
            <a:picLocks noChangeAspect="1"/>
          </p:cNvPicPr>
          <p:nvPr/>
        </p:nvPicPr>
        <p:blipFill>
          <a:blip r:embed="rId2"/>
          <a:stretch>
            <a:fillRect/>
          </a:stretch>
        </p:blipFill>
        <p:spPr>
          <a:xfrm>
            <a:off x="10577887" y="8060770"/>
            <a:ext cx="11611560" cy="5805781"/>
          </a:xfrm>
          <a:prstGeom prst="rect">
            <a:avLst/>
          </a:prstGeom>
          <a:ln w="12700">
            <a:miter lim="400000"/>
          </a:ln>
        </p:spPr>
      </p:pic>
      <p:sp>
        <p:nvSpPr>
          <p:cNvPr id="230" name="Extension velocities (4 mm/yr to 160 mm/yr).…"/>
          <p:cNvSpPr txBox="1">
            <a:spLocks noGrp="1"/>
          </p:cNvSpPr>
          <p:nvPr>
            <p:ph type="body" sz="quarter" idx="1"/>
          </p:nvPr>
        </p:nvSpPr>
        <p:spPr>
          <a:xfrm>
            <a:off x="14053301" y="4274826"/>
            <a:ext cx="8693740" cy="2659198"/>
          </a:xfrm>
          <a:prstGeom prst="rect">
            <a:avLst/>
          </a:prstGeom>
        </p:spPr>
        <p:txBody>
          <a:bodyPr/>
          <a:lstStyle/>
          <a:p>
            <a:pPr marL="266700" indent="-266700">
              <a:lnSpc>
                <a:spcPct val="10000"/>
              </a:lnSpc>
              <a:defRPr sz="2000"/>
            </a:pPr>
            <a:r>
              <a:t>Extension velocities (4 mm/yr to 160 mm/yr).</a:t>
            </a:r>
          </a:p>
          <a:p>
            <a:pPr marL="266700" indent="-266700">
              <a:lnSpc>
                <a:spcPct val="10000"/>
              </a:lnSpc>
              <a:defRPr sz="2000"/>
            </a:pPr>
            <a:r>
              <a:t>Plate ages (10 Myr to 90 Myr).</a:t>
            </a:r>
          </a:p>
          <a:p>
            <a:pPr marL="266700" indent="-266700">
              <a:lnSpc>
                <a:spcPct val="10000"/>
              </a:lnSpc>
              <a:defRPr sz="2000"/>
            </a:pPr>
            <a:r>
              <a:t>Two configurations: No Weak Seed (NWS) and Weak Seed (WS).</a:t>
            </a:r>
          </a:p>
          <a:p>
            <a:pPr marL="266700" indent="-266700">
              <a:lnSpc>
                <a:spcPct val="10000"/>
              </a:lnSpc>
              <a:defRPr sz="2000"/>
            </a:pPr>
            <a:r>
              <a:t>Total: 288 experiments.</a:t>
            </a:r>
          </a:p>
        </p:txBody>
      </p:sp>
      <p:sp>
        <p:nvSpPr>
          <p:cNvPr id="231" name="Modelling approach"/>
          <p:cNvSpPr txBox="1"/>
          <p:nvPr/>
        </p:nvSpPr>
        <p:spPr>
          <a:xfrm>
            <a:off x="1206500" y="1905000"/>
            <a:ext cx="21971000" cy="828922"/>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Modelling approach</a:t>
            </a:r>
          </a:p>
        </p:txBody>
      </p:sp>
      <p:pic>
        <p:nvPicPr>
          <p:cNvPr id="232" name="egu23-113-qr.png" descr="egu23-113-qr.png"/>
          <p:cNvPicPr>
            <a:picLocks noChangeAspect="1"/>
          </p:cNvPicPr>
          <p:nvPr/>
        </p:nvPicPr>
        <p:blipFill>
          <a:blip r:embed="rId3"/>
          <a:stretch>
            <a:fillRect/>
          </a:stretch>
        </p:blipFill>
        <p:spPr>
          <a:xfrm>
            <a:off x="22582902" y="11929809"/>
            <a:ext cx="1778001" cy="1778001"/>
          </a:xfrm>
          <a:prstGeom prst="rect">
            <a:avLst/>
          </a:prstGeom>
          <a:ln w="12700">
            <a:miter lim="400000"/>
          </a:ln>
        </p:spPr>
      </p:pic>
      <p:pic>
        <p:nvPicPr>
          <p:cNvPr id="233" name="ciencias_ul_azul_h_s-ass.png" descr="ciencias_ul_azul_h_s-ass.png"/>
          <p:cNvPicPr>
            <a:picLocks noChangeAspect="1"/>
          </p:cNvPicPr>
          <p:nvPr/>
        </p:nvPicPr>
        <p:blipFill>
          <a:blip r:embed="rId4"/>
          <a:stretch>
            <a:fillRect/>
          </a:stretch>
        </p:blipFill>
        <p:spPr>
          <a:xfrm>
            <a:off x="6871302" y="458115"/>
            <a:ext cx="2459774" cy="999154"/>
          </a:xfrm>
          <a:prstGeom prst="rect">
            <a:avLst/>
          </a:prstGeom>
          <a:ln w="12700">
            <a:miter lim="400000"/>
          </a:ln>
        </p:spPr>
      </p:pic>
      <p:pic>
        <p:nvPicPr>
          <p:cNvPr id="234" name="ULISBOA_HORIZONTAL_RGB.png" descr="ULISBOA_HORIZONTAL_RGB.png"/>
          <p:cNvPicPr>
            <a:picLocks noChangeAspect="1"/>
          </p:cNvPicPr>
          <p:nvPr/>
        </p:nvPicPr>
        <p:blipFill>
          <a:blip r:embed="rId5"/>
          <a:stretch>
            <a:fillRect/>
          </a:stretch>
        </p:blipFill>
        <p:spPr>
          <a:xfrm>
            <a:off x="1533159" y="130454"/>
            <a:ext cx="4581099" cy="1654653"/>
          </a:xfrm>
          <a:prstGeom prst="rect">
            <a:avLst/>
          </a:prstGeom>
          <a:ln w="12700">
            <a:miter lim="400000"/>
          </a:ln>
        </p:spPr>
      </p:pic>
      <p:pic>
        <p:nvPicPr>
          <p:cNvPr id="235" name="IDL+800x400.jpeg" descr="IDL+800x400.jpeg"/>
          <p:cNvPicPr>
            <a:picLocks noChangeAspect="1"/>
          </p:cNvPicPr>
          <p:nvPr/>
        </p:nvPicPr>
        <p:blipFill>
          <a:blip r:embed="rId6"/>
          <a:stretch>
            <a:fillRect/>
          </a:stretch>
        </p:blipFill>
        <p:spPr>
          <a:xfrm>
            <a:off x="10088178" y="130454"/>
            <a:ext cx="3309305" cy="1654653"/>
          </a:xfrm>
          <a:prstGeom prst="rect">
            <a:avLst/>
          </a:prstGeom>
          <a:ln w="12700">
            <a:miter lim="400000"/>
          </a:ln>
        </p:spPr>
      </p:pic>
      <p:pic>
        <p:nvPicPr>
          <p:cNvPr id="236" name="2023_04_EGU_GA.png" descr="2023_04_EGU_GA.png"/>
          <p:cNvPicPr>
            <a:picLocks noChangeAspect="1"/>
          </p:cNvPicPr>
          <p:nvPr/>
        </p:nvPicPr>
        <p:blipFill>
          <a:blip r:embed="rId7"/>
          <a:stretch>
            <a:fillRect/>
          </a:stretch>
        </p:blipFill>
        <p:spPr>
          <a:xfrm>
            <a:off x="18381823" y="281888"/>
            <a:ext cx="4063754" cy="1351786"/>
          </a:xfrm>
          <a:prstGeom prst="rect">
            <a:avLst/>
          </a:prstGeom>
          <a:ln w="12700">
            <a:miter lim="400000"/>
          </a:ln>
        </p:spPr>
      </p:pic>
      <p:pic>
        <p:nvPicPr>
          <p:cNvPr id="237" name="fct-logo.png" descr="fct-logo.png"/>
          <p:cNvPicPr>
            <a:picLocks noChangeAspect="1"/>
          </p:cNvPicPr>
          <p:nvPr/>
        </p:nvPicPr>
        <p:blipFill>
          <a:blip r:embed="rId8"/>
          <a:stretch>
            <a:fillRect/>
          </a:stretch>
        </p:blipFill>
        <p:spPr>
          <a:xfrm>
            <a:off x="14154528" y="458115"/>
            <a:ext cx="3470252" cy="999332"/>
          </a:xfrm>
          <a:prstGeom prst="rect">
            <a:avLst/>
          </a:prstGeom>
          <a:ln w="12700">
            <a:miter lim="400000"/>
          </a:ln>
        </p:spPr>
      </p:pic>
      <p:sp>
        <p:nvSpPr>
          <p:cNvPr id="238"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239" name="MS_A_EGU.jpg" descr="MS_A_EGU.jpg"/>
          <p:cNvPicPr>
            <a:picLocks noChangeAspect="1"/>
          </p:cNvPicPr>
          <p:nvPr/>
        </p:nvPicPr>
        <p:blipFill>
          <a:blip r:embed="rId9"/>
          <a:stretch>
            <a:fillRect/>
          </a:stretch>
        </p:blipFill>
        <p:spPr>
          <a:xfrm>
            <a:off x="1133829" y="3181475"/>
            <a:ext cx="11961075" cy="4845900"/>
          </a:xfrm>
          <a:prstGeom prst="rect">
            <a:avLst/>
          </a:prstGeom>
          <a:ln w="12700">
            <a:miter lim="400000"/>
          </a:ln>
        </p:spPr>
      </p:pic>
      <p:sp>
        <p:nvSpPr>
          <p:cNvPr id="240" name="(Turcotte, D., &amp; Schubert, G., 2014; Pasquale et al., 2017)"/>
          <p:cNvSpPr txBox="1"/>
          <p:nvPr/>
        </p:nvSpPr>
        <p:spPr>
          <a:xfrm>
            <a:off x="6944662" y="8748859"/>
            <a:ext cx="3675533" cy="262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100">
                <a:solidFill>
                  <a:srgbClr val="000000"/>
                </a:solidFill>
              </a:defRPr>
            </a:pPr>
            <a:r>
              <a:t>(Turcotte, D., &amp; Schubert, G., 2014; Pasquale </a:t>
            </a:r>
            <a:r>
              <a:rPr i="1"/>
              <a:t>et al</a:t>
            </a:r>
            <a:r>
              <a:t>., 2017)</a:t>
            </a:r>
          </a:p>
        </p:txBody>
      </p:sp>
      <p:pic>
        <p:nvPicPr>
          <p:cNvPr id="241" name="Image" descr="Image"/>
          <p:cNvPicPr>
            <a:picLocks noChangeAspect="1"/>
          </p:cNvPicPr>
          <p:nvPr/>
        </p:nvPicPr>
        <p:blipFill>
          <a:blip r:embed="rId10"/>
          <a:stretch>
            <a:fillRect/>
          </a:stretch>
        </p:blipFill>
        <p:spPr>
          <a:xfrm>
            <a:off x="4766221" y="8685816"/>
            <a:ext cx="1172526" cy="312674"/>
          </a:xfrm>
          <a:prstGeom prst="rect">
            <a:avLst/>
          </a:prstGeom>
          <a:ln w="12700">
            <a:miter lim="400000"/>
          </a:ln>
        </p:spPr>
      </p:pic>
      <p:pic>
        <p:nvPicPr>
          <p:cNvPr id="242" name="Image" descr="Image"/>
          <p:cNvPicPr>
            <a:picLocks noChangeAspect="1"/>
          </p:cNvPicPr>
          <p:nvPr/>
        </p:nvPicPr>
        <p:blipFill>
          <a:blip r:embed="rId11"/>
          <a:stretch>
            <a:fillRect/>
          </a:stretch>
        </p:blipFill>
        <p:spPr>
          <a:xfrm>
            <a:off x="3619656" y="9571397"/>
            <a:ext cx="2423498" cy="253305"/>
          </a:xfrm>
          <a:prstGeom prst="rect">
            <a:avLst/>
          </a:prstGeom>
          <a:ln w="12700">
            <a:miter lim="400000"/>
          </a:ln>
        </p:spPr>
      </p:pic>
      <p:pic>
        <p:nvPicPr>
          <p:cNvPr id="243" name="Image" descr="Image"/>
          <p:cNvPicPr>
            <a:picLocks noChangeAspect="1"/>
          </p:cNvPicPr>
          <p:nvPr/>
        </p:nvPicPr>
        <p:blipFill>
          <a:blip r:embed="rId12"/>
          <a:stretch>
            <a:fillRect/>
          </a:stretch>
        </p:blipFill>
        <p:spPr>
          <a:xfrm>
            <a:off x="3640192" y="9970399"/>
            <a:ext cx="2200812" cy="541525"/>
          </a:xfrm>
          <a:prstGeom prst="rect">
            <a:avLst/>
          </a:prstGeom>
          <a:ln w="12700">
            <a:miter lim="400000"/>
          </a:ln>
        </p:spPr>
      </p:pic>
      <p:sp>
        <p:nvSpPr>
          <p:cNvPr id="244" name="From Rannali, G. (1997)"/>
          <p:cNvSpPr txBox="1"/>
          <p:nvPr/>
        </p:nvSpPr>
        <p:spPr>
          <a:xfrm>
            <a:off x="9019090" y="9929585"/>
            <a:ext cx="1584224" cy="250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00">
                <a:solidFill>
                  <a:srgbClr val="000000"/>
                </a:solidFill>
              </a:defRPr>
            </a:lvl1pPr>
          </a:lstStyle>
          <a:p>
            <a:r>
              <a:t>From Rannali, G. (1997)</a:t>
            </a:r>
          </a:p>
        </p:txBody>
      </p:sp>
      <p:sp>
        <p:nvSpPr>
          <p:cNvPr id="245" name="Yield Strength Envelopes:"/>
          <p:cNvSpPr txBox="1"/>
          <p:nvPr/>
        </p:nvSpPr>
        <p:spPr>
          <a:xfrm>
            <a:off x="1272129" y="9904624"/>
            <a:ext cx="2126210" cy="300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 b="1">
                <a:solidFill>
                  <a:srgbClr val="000000"/>
                </a:solidFill>
              </a:defRPr>
            </a:lvl1pPr>
          </a:lstStyle>
          <a:p>
            <a:r>
              <a:t>Yield Strength Envelopes:</a:t>
            </a:r>
          </a:p>
        </p:txBody>
      </p:sp>
      <p:pic>
        <p:nvPicPr>
          <p:cNvPr id="246" name="Image" descr="Image"/>
          <p:cNvPicPr>
            <a:picLocks noChangeAspect="1"/>
          </p:cNvPicPr>
          <p:nvPr/>
        </p:nvPicPr>
        <p:blipFill>
          <a:blip r:embed="rId13"/>
          <a:stretch>
            <a:fillRect/>
          </a:stretch>
        </p:blipFill>
        <p:spPr>
          <a:xfrm>
            <a:off x="3276000" y="10917011"/>
            <a:ext cx="4605682" cy="567464"/>
          </a:xfrm>
          <a:prstGeom prst="rect">
            <a:avLst/>
          </a:prstGeom>
          <a:ln w="12700">
            <a:miter lim="400000"/>
          </a:ln>
        </p:spPr>
      </p:pic>
      <p:sp>
        <p:nvSpPr>
          <p:cNvPr id="247" name="Plate cooling model:"/>
          <p:cNvSpPr txBox="1"/>
          <p:nvPr/>
        </p:nvSpPr>
        <p:spPr>
          <a:xfrm>
            <a:off x="1272129" y="11050737"/>
            <a:ext cx="1721550" cy="300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 b="1">
                <a:solidFill>
                  <a:srgbClr val="000000"/>
                </a:solidFill>
              </a:defRPr>
            </a:lvl1pPr>
          </a:lstStyle>
          <a:p>
            <a:r>
              <a:t>Plate cooling model:</a:t>
            </a:r>
          </a:p>
        </p:txBody>
      </p:sp>
      <p:sp>
        <p:nvSpPr>
          <p:cNvPr id="248" name="Lithosphere-Asthenosphere Boundary:"/>
          <p:cNvSpPr txBox="1"/>
          <p:nvPr/>
        </p:nvSpPr>
        <p:spPr>
          <a:xfrm>
            <a:off x="1272819" y="8727218"/>
            <a:ext cx="3156929" cy="300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00" b="1">
                <a:solidFill>
                  <a:srgbClr val="000000"/>
                </a:solidFill>
              </a:defRPr>
            </a:lvl1pPr>
          </a:lstStyle>
          <a:p>
            <a:r>
              <a:t>Lithosphere-Asthenosphere Boundary:</a:t>
            </a:r>
          </a:p>
        </p:txBody>
      </p:sp>
      <p:sp>
        <p:nvSpPr>
          <p:cNvPr id="249" name="(Turcotte, D., &amp; Schubert, G., 2014)"/>
          <p:cNvSpPr txBox="1"/>
          <p:nvPr/>
        </p:nvSpPr>
        <p:spPr>
          <a:xfrm>
            <a:off x="8170553" y="11075698"/>
            <a:ext cx="2554571" cy="250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100">
                <a:solidFill>
                  <a:srgbClr val="000000"/>
                </a:solidFill>
              </a:defRPr>
            </a:lvl1pPr>
          </a:lstStyle>
          <a:p>
            <a:r>
              <a:t>(Turcotte, D., &amp; Schubert, G., 2014)</a:t>
            </a:r>
          </a:p>
        </p:txBody>
      </p:sp>
      <p:pic>
        <p:nvPicPr>
          <p:cNvPr id="252" name="EGU22-sharing-is-not-permitted.png" descr="EGU22-sharing-is-not-permitted.png"/>
          <p:cNvPicPr>
            <a:picLocks noChangeAspect="1"/>
          </p:cNvPicPr>
          <p:nvPr/>
        </p:nvPicPr>
        <p:blipFill>
          <a:blip r:embed="rId14"/>
          <a:stretch>
            <a:fillRect/>
          </a:stretch>
        </p:blipFill>
        <p:spPr>
          <a:xfrm>
            <a:off x="22762539" y="9857318"/>
            <a:ext cx="1418728" cy="1985309"/>
          </a:xfrm>
          <a:prstGeom prst="rect">
            <a:avLst/>
          </a:prstGeom>
          <a:ln w="12700">
            <a:miter lim="400000"/>
          </a:ln>
        </p:spPr>
      </p:pic>
      <p:sp>
        <p:nvSpPr>
          <p:cNvPr id="26" name="Botão de ação: retroceder ou anterior 25">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Botão de ação: avançar ou seguinte 26">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254" name="NWS_DR.gif" descr="NWS_DR.gif"/>
          <p:cNvPicPr>
            <a:picLocks/>
          </p:cNvPicPr>
          <p:nvPr/>
        </p:nvPicPr>
        <p:blipFill>
          <a:blip r:embed="rId2"/>
          <a:stretch>
            <a:fillRect/>
          </a:stretch>
        </p:blipFill>
        <p:spPr>
          <a:xfrm>
            <a:off x="15557500" y="3974976"/>
            <a:ext cx="7874000" cy="4429126"/>
          </a:xfrm>
          <a:prstGeom prst="rect">
            <a:avLst/>
          </a:prstGeom>
          <a:ln w="12700">
            <a:solidFill>
              <a:srgbClr val="FCFCFC"/>
            </a:solidFill>
            <a:miter lim="400000"/>
          </a:ln>
        </p:spPr>
      </p:pic>
      <p:pic>
        <p:nvPicPr>
          <p:cNvPr id="255" name="WS_OR.gif" descr="WS_OR.gif"/>
          <p:cNvPicPr>
            <a:picLocks/>
          </p:cNvPicPr>
          <p:nvPr/>
        </p:nvPicPr>
        <p:blipFill>
          <a:blip r:embed="rId3"/>
          <a:stretch>
            <a:fillRect/>
          </a:stretch>
        </p:blipFill>
        <p:spPr>
          <a:xfrm>
            <a:off x="2070100" y="8519068"/>
            <a:ext cx="7874000" cy="4429126"/>
          </a:xfrm>
          <a:prstGeom prst="rect">
            <a:avLst/>
          </a:prstGeom>
          <a:ln w="12700">
            <a:solidFill>
              <a:srgbClr val="FCFCFC"/>
            </a:solidFill>
            <a:miter lim="400000"/>
          </a:ln>
        </p:spPr>
      </p:pic>
      <p:pic>
        <p:nvPicPr>
          <p:cNvPr id="256" name="WS_AB.gif" descr="WS_AB.gif"/>
          <p:cNvPicPr>
            <a:picLocks/>
          </p:cNvPicPr>
          <p:nvPr/>
        </p:nvPicPr>
        <p:blipFill>
          <a:blip r:embed="rId4"/>
          <a:stretch>
            <a:fillRect/>
          </a:stretch>
        </p:blipFill>
        <p:spPr>
          <a:xfrm>
            <a:off x="8788400" y="8521068"/>
            <a:ext cx="7874000" cy="4429126"/>
          </a:xfrm>
          <a:prstGeom prst="rect">
            <a:avLst/>
          </a:prstGeom>
          <a:ln w="12700">
            <a:solidFill>
              <a:srgbClr val="FCFCFC"/>
            </a:solidFill>
            <a:miter lim="400000"/>
          </a:ln>
        </p:spPr>
      </p:pic>
      <p:pic>
        <p:nvPicPr>
          <p:cNvPr id="257" name="WS_DR.gif" descr="WS_DR.gif"/>
          <p:cNvPicPr>
            <a:picLocks/>
          </p:cNvPicPr>
          <p:nvPr/>
        </p:nvPicPr>
        <p:blipFill>
          <a:blip r:embed="rId5"/>
          <a:stretch>
            <a:fillRect/>
          </a:stretch>
        </p:blipFill>
        <p:spPr>
          <a:xfrm>
            <a:off x="15557500" y="8519068"/>
            <a:ext cx="7874000" cy="4429126"/>
          </a:xfrm>
          <a:prstGeom prst="rect">
            <a:avLst/>
          </a:prstGeom>
          <a:ln w="12700">
            <a:solidFill>
              <a:srgbClr val="FCFCFC"/>
            </a:solidFill>
            <a:miter lim="400000"/>
          </a:ln>
        </p:spPr>
      </p:pic>
      <p:pic>
        <p:nvPicPr>
          <p:cNvPr id="258" name="NWS_OR.gif" descr="NWS_OR.gif"/>
          <p:cNvPicPr>
            <a:picLocks/>
          </p:cNvPicPr>
          <p:nvPr/>
        </p:nvPicPr>
        <p:blipFill>
          <a:blip r:embed="rId6"/>
          <a:stretch>
            <a:fillRect/>
          </a:stretch>
        </p:blipFill>
        <p:spPr>
          <a:xfrm>
            <a:off x="2070099" y="3977045"/>
            <a:ext cx="7874001" cy="4429125"/>
          </a:xfrm>
          <a:prstGeom prst="rect">
            <a:avLst/>
          </a:prstGeom>
          <a:ln w="12700">
            <a:noFill/>
            <a:miter lim="400000"/>
          </a:ln>
          <a:effectLst/>
        </p:spPr>
      </p:pic>
      <p:sp>
        <p:nvSpPr>
          <p:cNvPr id="259" name="Plate age: 90 Myr…"/>
          <p:cNvSpPr txBox="1"/>
          <p:nvPr/>
        </p:nvSpPr>
        <p:spPr>
          <a:xfrm>
            <a:off x="3978990" y="2995131"/>
            <a:ext cx="3017292" cy="857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700">
                <a:solidFill>
                  <a:srgbClr val="000000"/>
                </a:solidFill>
              </a:defRPr>
            </a:pPr>
            <a:r>
              <a:t>Plate age: 90 Myr</a:t>
            </a:r>
          </a:p>
          <a:p>
            <a:pPr>
              <a:defRPr sz="1700">
                <a:solidFill>
                  <a:srgbClr val="000000"/>
                </a:solidFill>
              </a:defRPr>
            </a:pPr>
            <a:r>
              <a:t>Half spreading rate: 8 mm/yr</a:t>
            </a:r>
          </a:p>
          <a:p>
            <a:pPr>
              <a:defRPr sz="1700">
                <a:solidFill>
                  <a:srgbClr val="000000"/>
                </a:solidFill>
              </a:defRPr>
            </a:pPr>
            <a:r>
              <a:t>NWS: unique rift configuration</a:t>
            </a:r>
          </a:p>
        </p:txBody>
      </p:sp>
      <p:sp>
        <p:nvSpPr>
          <p:cNvPr id="260" name="Plate age: 70 Myr…"/>
          <p:cNvSpPr txBox="1"/>
          <p:nvPr/>
        </p:nvSpPr>
        <p:spPr>
          <a:xfrm>
            <a:off x="10584268" y="2995131"/>
            <a:ext cx="3117038" cy="857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700">
                <a:solidFill>
                  <a:srgbClr val="000000"/>
                </a:solidFill>
              </a:defRPr>
            </a:pPr>
            <a:r>
              <a:t>Plate age: 70 Myr</a:t>
            </a:r>
          </a:p>
          <a:p>
            <a:pPr>
              <a:defRPr sz="1700">
                <a:solidFill>
                  <a:srgbClr val="000000"/>
                </a:solidFill>
              </a:defRPr>
            </a:pPr>
            <a:r>
              <a:t>Half spreading rate: 9 mm/yr</a:t>
            </a:r>
          </a:p>
          <a:p>
            <a:pPr>
              <a:defRPr sz="1700">
                <a:solidFill>
                  <a:srgbClr val="000000"/>
                </a:solidFill>
              </a:defRPr>
            </a:pPr>
            <a:r>
              <a:t>NWS: aborted rift configuration</a:t>
            </a:r>
          </a:p>
        </p:txBody>
      </p:sp>
      <p:sp>
        <p:nvSpPr>
          <p:cNvPr id="261" name="Plate age: 10 Myr…"/>
          <p:cNvSpPr txBox="1"/>
          <p:nvPr/>
        </p:nvSpPr>
        <p:spPr>
          <a:xfrm>
            <a:off x="17385581" y="2995131"/>
            <a:ext cx="3029167" cy="857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700">
                <a:solidFill>
                  <a:srgbClr val="000000"/>
                </a:solidFill>
              </a:defRPr>
            </a:pPr>
            <a:r>
              <a:t>Plate age: 10 Myr</a:t>
            </a:r>
          </a:p>
          <a:p>
            <a:pPr>
              <a:defRPr sz="1700">
                <a:solidFill>
                  <a:srgbClr val="000000"/>
                </a:solidFill>
              </a:defRPr>
            </a:pPr>
            <a:r>
              <a:t>Half spreading rate: 20 mm/yr</a:t>
            </a:r>
          </a:p>
          <a:p>
            <a:pPr>
              <a:defRPr sz="1700">
                <a:solidFill>
                  <a:srgbClr val="000000"/>
                </a:solidFill>
              </a:defRPr>
            </a:pPr>
            <a:r>
              <a:t>NWS: double rift configuration</a:t>
            </a:r>
          </a:p>
        </p:txBody>
      </p:sp>
      <p:sp>
        <p:nvSpPr>
          <p:cNvPr id="262" name="Results - Rift configurations"/>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 Rift configurations</a:t>
            </a:r>
          </a:p>
        </p:txBody>
      </p:sp>
      <p:sp>
        <p:nvSpPr>
          <p:cNvPr id="263" name="No Weak…"/>
          <p:cNvSpPr txBox="1"/>
          <p:nvPr/>
        </p:nvSpPr>
        <p:spPr>
          <a:xfrm>
            <a:off x="1085568" y="5760761"/>
            <a:ext cx="1205675" cy="857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700" u="sng">
                <a:solidFill>
                  <a:srgbClr val="000000"/>
                </a:solidFill>
              </a:defRPr>
            </a:pPr>
            <a:r>
              <a:t>No Weak </a:t>
            </a:r>
          </a:p>
          <a:p>
            <a:pPr>
              <a:defRPr sz="1700" u="sng">
                <a:solidFill>
                  <a:srgbClr val="000000"/>
                </a:solidFill>
              </a:defRPr>
            </a:pPr>
            <a:r>
              <a:t>Seed set </a:t>
            </a:r>
          </a:p>
          <a:p>
            <a:pPr>
              <a:defRPr sz="1700" u="sng">
                <a:solidFill>
                  <a:srgbClr val="000000"/>
                </a:solidFill>
              </a:defRPr>
            </a:pPr>
            <a:r>
              <a:t>(NWS)</a:t>
            </a:r>
          </a:p>
        </p:txBody>
      </p:sp>
      <p:sp>
        <p:nvSpPr>
          <p:cNvPr id="264" name="Weak Seed…"/>
          <p:cNvSpPr txBox="1"/>
          <p:nvPr/>
        </p:nvSpPr>
        <p:spPr>
          <a:xfrm>
            <a:off x="1195697" y="10431853"/>
            <a:ext cx="1205676" cy="60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700" u="sng">
                <a:solidFill>
                  <a:srgbClr val="000000"/>
                </a:solidFill>
              </a:defRPr>
            </a:pPr>
            <a:r>
              <a:t>Weak Seed</a:t>
            </a:r>
          </a:p>
          <a:p>
            <a:pPr>
              <a:defRPr sz="1700" u="sng">
                <a:solidFill>
                  <a:srgbClr val="000000"/>
                </a:solidFill>
              </a:defRPr>
            </a:pPr>
            <a:r>
              <a:t>set (WS)</a:t>
            </a:r>
          </a:p>
        </p:txBody>
      </p:sp>
      <p:pic>
        <p:nvPicPr>
          <p:cNvPr id="265" name="egu23-113-qr.png" descr="egu23-113-qr.png"/>
          <p:cNvPicPr>
            <a:picLocks noChangeAspect="1"/>
          </p:cNvPicPr>
          <p:nvPr/>
        </p:nvPicPr>
        <p:blipFill>
          <a:blip r:embed="rId7"/>
          <a:stretch>
            <a:fillRect/>
          </a:stretch>
        </p:blipFill>
        <p:spPr>
          <a:xfrm>
            <a:off x="22582902" y="11929809"/>
            <a:ext cx="1778001" cy="1778001"/>
          </a:xfrm>
          <a:prstGeom prst="rect">
            <a:avLst/>
          </a:prstGeom>
          <a:ln w="12700">
            <a:miter lim="400000"/>
          </a:ln>
        </p:spPr>
      </p:pic>
      <p:pic>
        <p:nvPicPr>
          <p:cNvPr id="266" name="ciencias_ul_azul_h_s-ass.png" descr="ciencias_ul_azul_h_s-ass.png"/>
          <p:cNvPicPr>
            <a:picLocks noChangeAspect="1"/>
          </p:cNvPicPr>
          <p:nvPr/>
        </p:nvPicPr>
        <p:blipFill>
          <a:blip r:embed="rId8"/>
          <a:stretch>
            <a:fillRect/>
          </a:stretch>
        </p:blipFill>
        <p:spPr>
          <a:xfrm>
            <a:off x="6871302" y="458115"/>
            <a:ext cx="2459774" cy="999154"/>
          </a:xfrm>
          <a:prstGeom prst="rect">
            <a:avLst/>
          </a:prstGeom>
          <a:ln w="12700">
            <a:miter lim="400000"/>
          </a:ln>
        </p:spPr>
      </p:pic>
      <p:pic>
        <p:nvPicPr>
          <p:cNvPr id="267" name="ULISBOA_HORIZONTAL_RGB.png" descr="ULISBOA_HORIZONTAL_RGB.png"/>
          <p:cNvPicPr>
            <a:picLocks noChangeAspect="1"/>
          </p:cNvPicPr>
          <p:nvPr/>
        </p:nvPicPr>
        <p:blipFill>
          <a:blip r:embed="rId9"/>
          <a:stretch>
            <a:fillRect/>
          </a:stretch>
        </p:blipFill>
        <p:spPr>
          <a:xfrm>
            <a:off x="1533159" y="130454"/>
            <a:ext cx="4581099" cy="1654653"/>
          </a:xfrm>
          <a:prstGeom prst="rect">
            <a:avLst/>
          </a:prstGeom>
          <a:ln w="12700">
            <a:miter lim="400000"/>
          </a:ln>
        </p:spPr>
      </p:pic>
      <p:pic>
        <p:nvPicPr>
          <p:cNvPr id="268" name="IDL+800x400.jpeg" descr="IDL+800x400.jpeg"/>
          <p:cNvPicPr>
            <a:picLocks noChangeAspect="1"/>
          </p:cNvPicPr>
          <p:nvPr/>
        </p:nvPicPr>
        <p:blipFill>
          <a:blip r:embed="rId10"/>
          <a:stretch>
            <a:fillRect/>
          </a:stretch>
        </p:blipFill>
        <p:spPr>
          <a:xfrm>
            <a:off x="10088178" y="130454"/>
            <a:ext cx="3309305" cy="1654653"/>
          </a:xfrm>
          <a:prstGeom prst="rect">
            <a:avLst/>
          </a:prstGeom>
          <a:ln w="12700">
            <a:miter lim="400000"/>
          </a:ln>
        </p:spPr>
      </p:pic>
      <p:pic>
        <p:nvPicPr>
          <p:cNvPr id="269" name="2023_04_EGU_GA.png" descr="2023_04_EGU_GA.png"/>
          <p:cNvPicPr>
            <a:picLocks noChangeAspect="1"/>
          </p:cNvPicPr>
          <p:nvPr/>
        </p:nvPicPr>
        <p:blipFill>
          <a:blip r:embed="rId11"/>
          <a:stretch>
            <a:fillRect/>
          </a:stretch>
        </p:blipFill>
        <p:spPr>
          <a:xfrm>
            <a:off x="18381823" y="281888"/>
            <a:ext cx="4063754" cy="1351786"/>
          </a:xfrm>
          <a:prstGeom prst="rect">
            <a:avLst/>
          </a:prstGeom>
          <a:ln w="12700">
            <a:miter lim="400000"/>
          </a:ln>
        </p:spPr>
      </p:pic>
      <p:pic>
        <p:nvPicPr>
          <p:cNvPr id="270" name="fct-logo.png" descr="fct-logo.png"/>
          <p:cNvPicPr>
            <a:picLocks noChangeAspect="1"/>
          </p:cNvPicPr>
          <p:nvPr/>
        </p:nvPicPr>
        <p:blipFill>
          <a:blip r:embed="rId12"/>
          <a:stretch>
            <a:fillRect/>
          </a:stretch>
        </p:blipFill>
        <p:spPr>
          <a:xfrm>
            <a:off x="14154528" y="458115"/>
            <a:ext cx="3470252" cy="999332"/>
          </a:xfrm>
          <a:prstGeom prst="rect">
            <a:avLst/>
          </a:prstGeom>
          <a:ln w="12700">
            <a:miter lim="400000"/>
          </a:ln>
        </p:spPr>
      </p:pic>
      <p:sp>
        <p:nvSpPr>
          <p:cNvPr id="271" name="Video"/>
          <p:cNvSpPr/>
          <p:nvPr/>
        </p:nvSpPr>
        <p:spPr>
          <a:xfrm>
            <a:off x="7349603" y="3207503"/>
            <a:ext cx="772923" cy="432812"/>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2" name="Video"/>
          <p:cNvSpPr/>
          <p:nvPr/>
        </p:nvSpPr>
        <p:spPr>
          <a:xfrm>
            <a:off x="13859977" y="3207503"/>
            <a:ext cx="772923" cy="432812"/>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3" name="Video"/>
          <p:cNvSpPr/>
          <p:nvPr/>
        </p:nvSpPr>
        <p:spPr>
          <a:xfrm>
            <a:off x="20723345" y="3207503"/>
            <a:ext cx="772923" cy="432812"/>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74" name="NWS_AB.gif" descr="NWS_AB.gif"/>
          <p:cNvPicPr>
            <a:picLocks/>
          </p:cNvPicPr>
          <p:nvPr/>
        </p:nvPicPr>
        <p:blipFill>
          <a:blip r:embed="rId13"/>
          <a:stretch>
            <a:fillRect/>
          </a:stretch>
        </p:blipFill>
        <p:spPr>
          <a:xfrm>
            <a:off x="8790860" y="3990672"/>
            <a:ext cx="7869080" cy="4426358"/>
          </a:xfrm>
          <a:prstGeom prst="rect">
            <a:avLst/>
          </a:prstGeom>
          <a:ln w="12700">
            <a:solidFill>
              <a:srgbClr val="FCFCFC"/>
            </a:solidFill>
            <a:miter lim="400000"/>
          </a:ln>
        </p:spPr>
      </p:pic>
      <p:sp>
        <p:nvSpPr>
          <p:cNvPr id="278"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279" name="EGU22-sharing-is-not-permitted.png" descr="EGU22-sharing-is-not-permitted.png"/>
          <p:cNvPicPr>
            <a:picLocks noChangeAspect="1"/>
          </p:cNvPicPr>
          <p:nvPr/>
        </p:nvPicPr>
        <p:blipFill>
          <a:blip r:embed="rId14"/>
          <a:stretch>
            <a:fillRect/>
          </a:stretch>
        </p:blipFill>
        <p:spPr>
          <a:xfrm>
            <a:off x="22762539" y="9857318"/>
            <a:ext cx="1418728" cy="1985309"/>
          </a:xfrm>
          <a:prstGeom prst="rect">
            <a:avLst/>
          </a:prstGeom>
          <a:ln w="12700">
            <a:miter lim="400000"/>
          </a:ln>
        </p:spPr>
      </p:pic>
      <p:sp>
        <p:nvSpPr>
          <p:cNvPr id="28" name="Botão de ação: retroceder ou anterior 27">
            <a:hlinkClick r:id="" action="ppaction://hlinkshowjump?jump=previousslide" highlightClick="1"/>
          </p:cNvPr>
          <p:cNvSpPr/>
          <p:nvPr/>
        </p:nvSpPr>
        <p:spPr>
          <a:xfrm>
            <a:off x="23021902" y="7547693"/>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Botão de ação: avançar ou seguinte 28">
            <a:hlinkClick r:id="" action="ppaction://hlinkshowjump?jump=nextslide" highlightClick="1"/>
          </p:cNvPr>
          <p:cNvSpPr/>
          <p:nvPr/>
        </p:nvSpPr>
        <p:spPr>
          <a:xfrm>
            <a:off x="23021902" y="8447693"/>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Young plates (i.e., 10 Myr and 20 Myr) tend to develop a double rift configurations.…"/>
          <p:cNvSpPr txBox="1">
            <a:spLocks noGrp="1"/>
          </p:cNvSpPr>
          <p:nvPr>
            <p:ph type="body" sz="quarter" idx="1"/>
          </p:nvPr>
        </p:nvSpPr>
        <p:spPr>
          <a:xfrm>
            <a:off x="1326486" y="4603991"/>
            <a:ext cx="8067742" cy="5697238"/>
          </a:xfrm>
          <a:prstGeom prst="rect">
            <a:avLst/>
          </a:prstGeom>
        </p:spPr>
        <p:txBody>
          <a:bodyPr/>
          <a:lstStyle/>
          <a:p>
            <a:pPr marL="609599" indent="-609599">
              <a:defRPr sz="2700"/>
            </a:pPr>
            <a:r>
              <a:t>Young plates (i.e., 10 Myr and 20 Myr) tend to develop a double rift configurations.</a:t>
            </a:r>
          </a:p>
          <a:p>
            <a:pPr marL="609599" indent="-609599">
              <a:defRPr sz="2700"/>
            </a:pPr>
            <a:r>
              <a:t>Older plates (i.e., 70 Myr - 90 Myr) never develop a double rift configuration.</a:t>
            </a:r>
          </a:p>
          <a:p>
            <a:pPr marL="609599" indent="-609599">
              <a:defRPr sz="2700"/>
            </a:pPr>
            <a:r>
              <a:t>Double rift occurrences seemingly related to increasing spreading rates.</a:t>
            </a:r>
          </a:p>
          <a:p>
            <a:pPr marL="609599" indent="-609599">
              <a:defRPr sz="2700"/>
            </a:pPr>
            <a:r>
              <a:t>Duality between two counteracting forces: lithospheric strength and applied divergent stress.</a:t>
            </a:r>
          </a:p>
        </p:txBody>
      </p:sp>
      <p:pic>
        <p:nvPicPr>
          <p:cNvPr id="282" name="rift_configs.png" descr="rift_configs.png"/>
          <p:cNvPicPr>
            <a:picLocks noChangeAspect="1"/>
          </p:cNvPicPr>
          <p:nvPr/>
        </p:nvPicPr>
        <p:blipFill>
          <a:blip r:embed="rId2"/>
          <a:stretch>
            <a:fillRect/>
          </a:stretch>
        </p:blipFill>
        <p:spPr>
          <a:xfrm>
            <a:off x="11225071" y="3366327"/>
            <a:ext cx="11136542" cy="6740769"/>
          </a:xfrm>
          <a:prstGeom prst="rect">
            <a:avLst/>
          </a:prstGeom>
          <a:ln w="12700">
            <a:miter lim="400000"/>
          </a:ln>
        </p:spPr>
      </p:pic>
      <p:sp>
        <p:nvSpPr>
          <p:cNvPr id="283" name="Line"/>
          <p:cNvSpPr/>
          <p:nvPr/>
        </p:nvSpPr>
        <p:spPr>
          <a:xfrm>
            <a:off x="11333916" y="10658547"/>
            <a:ext cx="10918852" cy="1"/>
          </a:xfrm>
          <a:prstGeom prst="line">
            <a:avLst/>
          </a:prstGeom>
          <a:ln w="25400">
            <a:solidFill>
              <a:srgbClr val="000000"/>
            </a:solidFill>
            <a:miter lim="400000"/>
            <a:tailEnd type="triangle"/>
          </a:ln>
        </p:spPr>
        <p:txBody>
          <a:bodyPr lIns="50800" tIns="50800" rIns="50800" bIns="50800" anchor="ctr"/>
          <a:lstStyle/>
          <a:p>
            <a:endParaRPr/>
          </a:p>
        </p:txBody>
      </p:sp>
      <p:sp>
        <p:nvSpPr>
          <p:cNvPr id="284" name="Line"/>
          <p:cNvSpPr/>
          <p:nvPr/>
        </p:nvSpPr>
        <p:spPr>
          <a:xfrm flipV="1">
            <a:off x="10762252" y="4600156"/>
            <a:ext cx="1" cy="5299409"/>
          </a:xfrm>
          <a:prstGeom prst="line">
            <a:avLst/>
          </a:prstGeom>
          <a:ln w="25400">
            <a:solidFill>
              <a:srgbClr val="000000"/>
            </a:solidFill>
            <a:miter lim="400000"/>
            <a:tailEnd type="triangle"/>
          </a:ln>
        </p:spPr>
        <p:txBody>
          <a:bodyPr lIns="50800" tIns="50800" rIns="50800" bIns="50800" anchor="ctr"/>
          <a:lstStyle/>
          <a:p>
            <a:endParaRPr/>
          </a:p>
        </p:txBody>
      </p:sp>
      <p:sp>
        <p:nvSpPr>
          <p:cNvPr id="285" name="Increasing unique rift configurations"/>
          <p:cNvSpPr txBox="1"/>
          <p:nvPr/>
        </p:nvSpPr>
        <p:spPr>
          <a:xfrm rot="16200000">
            <a:off x="7220132" y="7013005"/>
            <a:ext cx="5697239"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a:solidFill>
                  <a:srgbClr val="0000F5"/>
                </a:solidFill>
              </a:defRPr>
            </a:lvl1pPr>
          </a:lstStyle>
          <a:p>
            <a:r>
              <a:t>Increasing unique rift configurations</a:t>
            </a:r>
          </a:p>
        </p:txBody>
      </p:sp>
      <p:sp>
        <p:nvSpPr>
          <p:cNvPr id="286" name="Increasing double rift configurations"/>
          <p:cNvSpPr txBox="1"/>
          <p:nvPr/>
        </p:nvSpPr>
        <p:spPr>
          <a:xfrm>
            <a:off x="14193017" y="11065181"/>
            <a:ext cx="5200651"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EA3323"/>
                </a:solidFill>
              </a:defRPr>
            </a:lvl1pPr>
          </a:lstStyle>
          <a:p>
            <a:r>
              <a:t>Increasing double rift configurations</a:t>
            </a:r>
          </a:p>
        </p:txBody>
      </p:sp>
      <p:pic>
        <p:nvPicPr>
          <p:cNvPr id="287" name="egu23-113-qr.png" descr="egu23-113-qr.png"/>
          <p:cNvPicPr>
            <a:picLocks noChangeAspect="1"/>
          </p:cNvPicPr>
          <p:nvPr/>
        </p:nvPicPr>
        <p:blipFill>
          <a:blip r:embed="rId3"/>
          <a:stretch>
            <a:fillRect/>
          </a:stretch>
        </p:blipFill>
        <p:spPr>
          <a:xfrm>
            <a:off x="22582902" y="11929809"/>
            <a:ext cx="1778001" cy="1778001"/>
          </a:xfrm>
          <a:prstGeom prst="rect">
            <a:avLst/>
          </a:prstGeom>
          <a:ln w="12700">
            <a:miter lim="400000"/>
          </a:ln>
        </p:spPr>
      </p:pic>
      <p:pic>
        <p:nvPicPr>
          <p:cNvPr id="288" name="ciencias_ul_azul_h_s-ass.png" descr="ciencias_ul_azul_h_s-ass.png"/>
          <p:cNvPicPr>
            <a:picLocks noChangeAspect="1"/>
          </p:cNvPicPr>
          <p:nvPr/>
        </p:nvPicPr>
        <p:blipFill>
          <a:blip r:embed="rId4"/>
          <a:stretch>
            <a:fillRect/>
          </a:stretch>
        </p:blipFill>
        <p:spPr>
          <a:xfrm>
            <a:off x="6871302" y="458115"/>
            <a:ext cx="2459774" cy="999154"/>
          </a:xfrm>
          <a:prstGeom prst="rect">
            <a:avLst/>
          </a:prstGeom>
          <a:ln w="12700">
            <a:miter lim="400000"/>
          </a:ln>
        </p:spPr>
      </p:pic>
      <p:pic>
        <p:nvPicPr>
          <p:cNvPr id="289" name="ULISBOA_HORIZONTAL_RGB.png" descr="ULISBOA_HORIZONTAL_RGB.png"/>
          <p:cNvPicPr>
            <a:picLocks noChangeAspect="1"/>
          </p:cNvPicPr>
          <p:nvPr/>
        </p:nvPicPr>
        <p:blipFill>
          <a:blip r:embed="rId5"/>
          <a:stretch>
            <a:fillRect/>
          </a:stretch>
        </p:blipFill>
        <p:spPr>
          <a:xfrm>
            <a:off x="1533159" y="130454"/>
            <a:ext cx="4581099" cy="1654653"/>
          </a:xfrm>
          <a:prstGeom prst="rect">
            <a:avLst/>
          </a:prstGeom>
          <a:ln w="12700">
            <a:miter lim="400000"/>
          </a:ln>
        </p:spPr>
      </p:pic>
      <p:pic>
        <p:nvPicPr>
          <p:cNvPr id="290" name="IDL+800x400.jpeg" descr="IDL+800x400.jpeg"/>
          <p:cNvPicPr>
            <a:picLocks noChangeAspect="1"/>
          </p:cNvPicPr>
          <p:nvPr/>
        </p:nvPicPr>
        <p:blipFill>
          <a:blip r:embed="rId6"/>
          <a:stretch>
            <a:fillRect/>
          </a:stretch>
        </p:blipFill>
        <p:spPr>
          <a:xfrm>
            <a:off x="10088178" y="130454"/>
            <a:ext cx="3309305" cy="1654653"/>
          </a:xfrm>
          <a:prstGeom prst="rect">
            <a:avLst/>
          </a:prstGeom>
          <a:ln w="12700">
            <a:miter lim="400000"/>
          </a:ln>
        </p:spPr>
      </p:pic>
      <p:pic>
        <p:nvPicPr>
          <p:cNvPr id="291" name="2023_04_EGU_GA.png" descr="2023_04_EGU_GA.png"/>
          <p:cNvPicPr>
            <a:picLocks noChangeAspect="1"/>
          </p:cNvPicPr>
          <p:nvPr/>
        </p:nvPicPr>
        <p:blipFill>
          <a:blip r:embed="rId7"/>
          <a:stretch>
            <a:fillRect/>
          </a:stretch>
        </p:blipFill>
        <p:spPr>
          <a:xfrm>
            <a:off x="18381823" y="281888"/>
            <a:ext cx="4063754" cy="1351786"/>
          </a:xfrm>
          <a:prstGeom prst="rect">
            <a:avLst/>
          </a:prstGeom>
          <a:ln w="12700">
            <a:miter lim="400000"/>
          </a:ln>
        </p:spPr>
      </p:pic>
      <p:pic>
        <p:nvPicPr>
          <p:cNvPr id="292" name="fct-logo.png" descr="fct-logo.png"/>
          <p:cNvPicPr>
            <a:picLocks noChangeAspect="1"/>
          </p:cNvPicPr>
          <p:nvPr/>
        </p:nvPicPr>
        <p:blipFill>
          <a:blip r:embed="rId8"/>
          <a:stretch>
            <a:fillRect/>
          </a:stretch>
        </p:blipFill>
        <p:spPr>
          <a:xfrm>
            <a:off x="14154528" y="458115"/>
            <a:ext cx="3470252" cy="999332"/>
          </a:xfrm>
          <a:prstGeom prst="rect">
            <a:avLst/>
          </a:prstGeom>
          <a:ln w="12700">
            <a:miter lim="400000"/>
          </a:ln>
        </p:spPr>
      </p:pic>
      <p:sp>
        <p:nvSpPr>
          <p:cNvPr id="293" name="Results - Rift configurations relationships"/>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 Rift configurations relationships</a:t>
            </a:r>
          </a:p>
        </p:txBody>
      </p:sp>
      <p:sp>
        <p:nvSpPr>
          <p:cNvPr id="294"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295" name="EGU22-sharing-is-not-permitted.png" descr="EGU22-sharing-is-not-permitted.png"/>
          <p:cNvPicPr>
            <a:picLocks noChangeAspect="1"/>
          </p:cNvPicPr>
          <p:nvPr/>
        </p:nvPicPr>
        <p:blipFill>
          <a:blip r:embed="rId9"/>
          <a:stretch>
            <a:fillRect/>
          </a:stretch>
        </p:blipFill>
        <p:spPr>
          <a:xfrm>
            <a:off x="22762539" y="9857318"/>
            <a:ext cx="1418728" cy="1985309"/>
          </a:xfrm>
          <a:prstGeom prst="rect">
            <a:avLst/>
          </a:prstGeom>
          <a:ln w="12700">
            <a:miter lim="400000"/>
          </a:ln>
        </p:spPr>
      </p:pic>
      <p:sp>
        <p:nvSpPr>
          <p:cNvPr id="2" name="Botão de ação: retroceder ou anterior 1">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tão de ação: avançar ou seguinte 2">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3D.png" descr="3D.png"/>
          <p:cNvPicPr>
            <a:picLocks noChangeAspect="1"/>
          </p:cNvPicPr>
          <p:nvPr/>
        </p:nvPicPr>
        <p:blipFill>
          <a:blip r:embed="rId2"/>
          <a:stretch>
            <a:fillRect/>
          </a:stretch>
        </p:blipFill>
        <p:spPr>
          <a:xfrm>
            <a:off x="1375204" y="4108634"/>
            <a:ext cx="8180728" cy="5102392"/>
          </a:xfrm>
          <a:prstGeom prst="rect">
            <a:avLst/>
          </a:prstGeom>
          <a:ln w="12700">
            <a:miter lim="400000"/>
          </a:ln>
        </p:spPr>
      </p:pic>
      <p:pic>
        <p:nvPicPr>
          <p:cNvPr id="298" name="var.png" descr="var.png"/>
          <p:cNvPicPr>
            <a:picLocks noChangeAspect="1"/>
          </p:cNvPicPr>
          <p:nvPr/>
        </p:nvPicPr>
        <p:blipFill>
          <a:blip r:embed="rId3"/>
          <a:stretch>
            <a:fillRect/>
          </a:stretch>
        </p:blipFill>
        <p:spPr>
          <a:xfrm>
            <a:off x="10316860" y="4526489"/>
            <a:ext cx="6282201" cy="7921258"/>
          </a:xfrm>
          <a:prstGeom prst="rect">
            <a:avLst/>
          </a:prstGeom>
          <a:ln w="12700">
            <a:miter lim="400000"/>
          </a:ln>
        </p:spPr>
      </p:pic>
      <p:pic>
        <p:nvPicPr>
          <p:cNvPr id="299" name="diff_var.png" descr="diff_var.png"/>
          <p:cNvPicPr>
            <a:picLocks noChangeAspect="1"/>
          </p:cNvPicPr>
          <p:nvPr/>
        </p:nvPicPr>
        <p:blipFill>
          <a:blip r:embed="rId4"/>
          <a:stretch>
            <a:fillRect/>
          </a:stretch>
        </p:blipFill>
        <p:spPr>
          <a:xfrm>
            <a:off x="10316860" y="3375574"/>
            <a:ext cx="4689932" cy="999332"/>
          </a:xfrm>
          <a:prstGeom prst="rect">
            <a:avLst/>
          </a:prstGeom>
          <a:ln w="12700">
            <a:miter lim="400000"/>
          </a:ln>
        </p:spPr>
      </p:pic>
      <p:sp>
        <p:nvSpPr>
          <p:cNvPr id="300" name="~ 98%"/>
          <p:cNvSpPr/>
          <p:nvPr/>
        </p:nvSpPr>
        <p:spPr>
          <a:xfrm>
            <a:off x="10946116" y="6242622"/>
            <a:ext cx="1197703" cy="500111"/>
          </a:xfrm>
          <a:prstGeom prst="rect">
            <a:avLst/>
          </a:prstGeom>
          <a:solidFill>
            <a:srgbClr val="F1C9BE"/>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000">
                <a:solidFill>
                  <a:srgbClr val="000000"/>
                </a:solidFill>
                <a:latin typeface="Helvetica Neue Medium"/>
                <a:ea typeface="Helvetica Neue Medium"/>
                <a:cs typeface="Helvetica Neue Medium"/>
                <a:sym typeface="Helvetica Neue Medium"/>
              </a:defRPr>
            </a:lvl1pPr>
          </a:lstStyle>
          <a:p>
            <a:r>
              <a:t>~ 98%</a:t>
            </a:r>
          </a:p>
        </p:txBody>
      </p:sp>
      <p:sp>
        <p:nvSpPr>
          <p:cNvPr id="301" name="Up to 58.49%"/>
          <p:cNvSpPr/>
          <p:nvPr/>
        </p:nvSpPr>
        <p:spPr>
          <a:xfrm>
            <a:off x="10945476" y="9337668"/>
            <a:ext cx="2139422" cy="500111"/>
          </a:xfrm>
          <a:prstGeom prst="rect">
            <a:avLst/>
          </a:prstGeom>
          <a:solidFill>
            <a:srgbClr val="F1E6C8"/>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2000">
                <a:solidFill>
                  <a:srgbClr val="000000"/>
                </a:solidFill>
                <a:latin typeface="Helvetica Neue Medium"/>
                <a:ea typeface="Helvetica Neue Medium"/>
                <a:cs typeface="Helvetica Neue Medium"/>
                <a:sym typeface="Helvetica Neue Medium"/>
              </a:defRPr>
            </a:lvl1pPr>
          </a:lstStyle>
          <a:p>
            <a:r>
              <a:t>Up to 58.49%</a:t>
            </a:r>
          </a:p>
        </p:txBody>
      </p:sp>
      <p:pic>
        <p:nvPicPr>
          <p:cNvPr id="302" name="egu23-113-qr.png" descr="egu23-113-qr.png"/>
          <p:cNvPicPr>
            <a:picLocks noChangeAspect="1"/>
          </p:cNvPicPr>
          <p:nvPr/>
        </p:nvPicPr>
        <p:blipFill>
          <a:blip r:embed="rId5"/>
          <a:stretch>
            <a:fillRect/>
          </a:stretch>
        </p:blipFill>
        <p:spPr>
          <a:xfrm>
            <a:off x="22582902" y="11929809"/>
            <a:ext cx="1778001" cy="1778001"/>
          </a:xfrm>
          <a:prstGeom prst="rect">
            <a:avLst/>
          </a:prstGeom>
          <a:ln w="12700">
            <a:miter lim="400000"/>
          </a:ln>
        </p:spPr>
      </p:pic>
      <p:pic>
        <p:nvPicPr>
          <p:cNvPr id="303" name="ciencias_ul_azul_h_s-ass.png" descr="ciencias_ul_azul_h_s-ass.png"/>
          <p:cNvPicPr>
            <a:picLocks noChangeAspect="1"/>
          </p:cNvPicPr>
          <p:nvPr/>
        </p:nvPicPr>
        <p:blipFill>
          <a:blip r:embed="rId6"/>
          <a:stretch>
            <a:fillRect/>
          </a:stretch>
        </p:blipFill>
        <p:spPr>
          <a:xfrm>
            <a:off x="6871302" y="458115"/>
            <a:ext cx="2459774" cy="999154"/>
          </a:xfrm>
          <a:prstGeom prst="rect">
            <a:avLst/>
          </a:prstGeom>
          <a:ln w="12700">
            <a:miter lim="400000"/>
          </a:ln>
        </p:spPr>
      </p:pic>
      <p:pic>
        <p:nvPicPr>
          <p:cNvPr id="304" name="ULISBOA_HORIZONTAL_RGB.png" descr="ULISBOA_HORIZONTAL_RGB.png"/>
          <p:cNvPicPr>
            <a:picLocks noChangeAspect="1"/>
          </p:cNvPicPr>
          <p:nvPr/>
        </p:nvPicPr>
        <p:blipFill>
          <a:blip r:embed="rId7"/>
          <a:stretch>
            <a:fillRect/>
          </a:stretch>
        </p:blipFill>
        <p:spPr>
          <a:xfrm>
            <a:off x="1533159" y="130454"/>
            <a:ext cx="4581099" cy="1654653"/>
          </a:xfrm>
          <a:prstGeom prst="rect">
            <a:avLst/>
          </a:prstGeom>
          <a:ln w="12700">
            <a:miter lim="400000"/>
          </a:ln>
        </p:spPr>
      </p:pic>
      <p:pic>
        <p:nvPicPr>
          <p:cNvPr id="305" name="IDL+800x400.jpeg" descr="IDL+800x400.jpeg"/>
          <p:cNvPicPr>
            <a:picLocks noChangeAspect="1"/>
          </p:cNvPicPr>
          <p:nvPr/>
        </p:nvPicPr>
        <p:blipFill>
          <a:blip r:embed="rId8"/>
          <a:stretch>
            <a:fillRect/>
          </a:stretch>
        </p:blipFill>
        <p:spPr>
          <a:xfrm>
            <a:off x="10088178" y="130454"/>
            <a:ext cx="3309305" cy="1654653"/>
          </a:xfrm>
          <a:prstGeom prst="rect">
            <a:avLst/>
          </a:prstGeom>
          <a:ln w="12700">
            <a:miter lim="400000"/>
          </a:ln>
        </p:spPr>
      </p:pic>
      <p:pic>
        <p:nvPicPr>
          <p:cNvPr id="306" name="2023_04_EGU_GA.png" descr="2023_04_EGU_GA.png"/>
          <p:cNvPicPr>
            <a:picLocks noChangeAspect="1"/>
          </p:cNvPicPr>
          <p:nvPr/>
        </p:nvPicPr>
        <p:blipFill>
          <a:blip r:embed="rId9"/>
          <a:stretch>
            <a:fillRect/>
          </a:stretch>
        </p:blipFill>
        <p:spPr>
          <a:xfrm>
            <a:off x="18381823" y="281888"/>
            <a:ext cx="4063754" cy="1351786"/>
          </a:xfrm>
          <a:prstGeom prst="rect">
            <a:avLst/>
          </a:prstGeom>
          <a:ln w="12700">
            <a:miter lim="400000"/>
          </a:ln>
        </p:spPr>
      </p:pic>
      <p:pic>
        <p:nvPicPr>
          <p:cNvPr id="307" name="fct-logo.png" descr="fct-logo.png"/>
          <p:cNvPicPr>
            <a:picLocks noChangeAspect="1"/>
          </p:cNvPicPr>
          <p:nvPr/>
        </p:nvPicPr>
        <p:blipFill>
          <a:blip r:embed="rId10"/>
          <a:stretch>
            <a:fillRect/>
          </a:stretch>
        </p:blipFill>
        <p:spPr>
          <a:xfrm>
            <a:off x="14154528" y="458115"/>
            <a:ext cx="3470252" cy="999332"/>
          </a:xfrm>
          <a:prstGeom prst="rect">
            <a:avLst/>
          </a:prstGeom>
          <a:ln w="12700">
            <a:miter lim="400000"/>
          </a:ln>
        </p:spPr>
      </p:pic>
      <p:sp>
        <p:nvSpPr>
          <p:cNvPr id="308" name="Results - Breakup age: first and second order factors"/>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 Breakup age: first and second order factors</a:t>
            </a:r>
          </a:p>
        </p:txBody>
      </p:sp>
      <p:sp>
        <p:nvSpPr>
          <p:cNvPr id="309" name="First-order influence"/>
          <p:cNvSpPr txBox="1"/>
          <p:nvPr/>
        </p:nvSpPr>
        <p:spPr>
          <a:xfrm>
            <a:off x="13562160" y="6293033"/>
            <a:ext cx="2395729"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000000"/>
                </a:solidFill>
              </a:defRPr>
            </a:lvl1pPr>
          </a:lstStyle>
          <a:p>
            <a:r>
              <a:t>First-order influence</a:t>
            </a:r>
          </a:p>
        </p:txBody>
      </p:sp>
      <p:sp>
        <p:nvSpPr>
          <p:cNvPr id="310" name="Second-order influence"/>
          <p:cNvSpPr txBox="1"/>
          <p:nvPr/>
        </p:nvSpPr>
        <p:spPr>
          <a:xfrm>
            <a:off x="13371533" y="9388079"/>
            <a:ext cx="2776983"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000000"/>
                </a:solidFill>
              </a:defRPr>
            </a:lvl1pPr>
          </a:lstStyle>
          <a:p>
            <a:r>
              <a:t>Second-order influence</a:t>
            </a:r>
          </a:p>
        </p:txBody>
      </p:sp>
      <p:sp>
        <p:nvSpPr>
          <p:cNvPr id="311" name="Percentage difference of the highest and lowest breakup values for:…"/>
          <p:cNvSpPr txBox="1"/>
          <p:nvPr/>
        </p:nvSpPr>
        <p:spPr>
          <a:xfrm>
            <a:off x="18123151" y="5736536"/>
            <a:ext cx="4581098" cy="3447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000">
                <a:solidFill>
                  <a:srgbClr val="000000"/>
                </a:solidFill>
              </a:defRPr>
            </a:pPr>
            <a:r>
              <a:t>Percentage difference of the highest and lowest breakup values for:</a:t>
            </a:r>
          </a:p>
          <a:p>
            <a:pPr>
              <a:defRPr sz="2000">
                <a:solidFill>
                  <a:srgbClr val="000000"/>
                </a:solidFill>
              </a:defRPr>
            </a:pPr>
            <a:endParaRPr/>
          </a:p>
          <a:p>
            <a:pPr marL="370416" indent="-370416">
              <a:buSzPct val="100000"/>
              <a:buAutoNum type="alphaUcParenR"/>
              <a:defRPr sz="2000">
                <a:solidFill>
                  <a:srgbClr val="000000"/>
                </a:solidFill>
              </a:defRPr>
            </a:pPr>
            <a:r>
              <a:t>A given plate age (10 - 90 Myr) while considering extreme spreading rates values (4 mm/yr and 160 mm/yr);</a:t>
            </a:r>
          </a:p>
          <a:p>
            <a:pPr>
              <a:defRPr sz="2000">
                <a:solidFill>
                  <a:srgbClr val="000000"/>
                </a:solidFill>
              </a:defRPr>
            </a:pPr>
            <a:endParaRPr/>
          </a:p>
          <a:p>
            <a:pPr marL="370416" indent="-370416">
              <a:buSzPct val="100000"/>
              <a:buAutoNum type="alphaUcParenR" startAt="2"/>
              <a:defRPr sz="2000">
                <a:solidFill>
                  <a:srgbClr val="000000"/>
                </a:solidFill>
              </a:defRPr>
            </a:pPr>
            <a:r>
              <a:t>A given spreading rate (4 - 160 mm/yr) while considering different plate ages (from 10 Myr to 90 Myr).</a:t>
            </a:r>
          </a:p>
        </p:txBody>
      </p:sp>
      <p:sp>
        <p:nvSpPr>
          <p:cNvPr id="312" name="Line"/>
          <p:cNvSpPr/>
          <p:nvPr/>
        </p:nvSpPr>
        <p:spPr>
          <a:xfrm>
            <a:off x="16878017" y="6858000"/>
            <a:ext cx="925016" cy="0"/>
          </a:xfrm>
          <a:prstGeom prst="line">
            <a:avLst/>
          </a:prstGeom>
          <a:ln w="25400">
            <a:solidFill>
              <a:srgbClr val="000000"/>
            </a:solidFill>
            <a:miter lim="400000"/>
            <a:tailEnd type="triangle"/>
          </a:ln>
        </p:spPr>
        <p:txBody>
          <a:bodyPr lIns="50800" tIns="50800" rIns="50800" bIns="50800" anchor="ctr"/>
          <a:lstStyle/>
          <a:p>
            <a:endParaRPr/>
          </a:p>
        </p:txBody>
      </p:sp>
      <p:sp>
        <p:nvSpPr>
          <p:cNvPr id="313" name="Line"/>
          <p:cNvSpPr/>
          <p:nvPr/>
        </p:nvSpPr>
        <p:spPr>
          <a:xfrm flipV="1">
            <a:off x="16886998" y="8840608"/>
            <a:ext cx="990352" cy="990352"/>
          </a:xfrm>
          <a:prstGeom prst="line">
            <a:avLst/>
          </a:prstGeom>
          <a:ln w="25400">
            <a:solidFill>
              <a:srgbClr val="000000"/>
            </a:solidFill>
            <a:miter lim="400000"/>
            <a:tailEnd type="triangle"/>
          </a:ln>
        </p:spPr>
        <p:txBody>
          <a:bodyPr lIns="50800" tIns="50800" rIns="50800" bIns="50800" anchor="ctr"/>
          <a:lstStyle/>
          <a:p>
            <a:endParaRPr/>
          </a:p>
        </p:txBody>
      </p:sp>
      <p:sp>
        <p:nvSpPr>
          <p:cNvPr id="314" name="Line"/>
          <p:cNvSpPr/>
          <p:nvPr/>
        </p:nvSpPr>
        <p:spPr>
          <a:xfrm>
            <a:off x="4399620" y="9347646"/>
            <a:ext cx="350278" cy="679798"/>
          </a:xfrm>
          <a:prstGeom prst="line">
            <a:avLst/>
          </a:prstGeom>
          <a:ln w="25400">
            <a:solidFill>
              <a:srgbClr val="000000"/>
            </a:solidFill>
            <a:miter lim="400000"/>
            <a:tailEnd type="triangle"/>
          </a:ln>
        </p:spPr>
        <p:txBody>
          <a:bodyPr lIns="50800" tIns="50800" rIns="50800" bIns="50800" anchor="ctr"/>
          <a:lstStyle/>
          <a:p>
            <a:endParaRPr/>
          </a:p>
        </p:txBody>
      </p:sp>
      <p:sp>
        <p:nvSpPr>
          <p:cNvPr id="315" name="Line"/>
          <p:cNvSpPr/>
          <p:nvPr/>
        </p:nvSpPr>
        <p:spPr>
          <a:xfrm flipH="1">
            <a:off x="6220694" y="9295986"/>
            <a:ext cx="350279" cy="679798"/>
          </a:xfrm>
          <a:prstGeom prst="line">
            <a:avLst/>
          </a:prstGeom>
          <a:ln w="25400">
            <a:solidFill>
              <a:srgbClr val="000000"/>
            </a:solidFill>
            <a:miter lim="400000"/>
            <a:tailEnd type="triangle"/>
          </a:ln>
        </p:spPr>
        <p:txBody>
          <a:bodyPr lIns="50800" tIns="50800" rIns="50800" bIns="50800" anchor="ctr"/>
          <a:lstStyle/>
          <a:p>
            <a:endParaRPr/>
          </a:p>
        </p:txBody>
      </p:sp>
      <p:sp>
        <p:nvSpPr>
          <p:cNvPr id="316" name="Logarithmic decrease with increasing spreading rates for both NWS and WS sets."/>
          <p:cNvSpPr txBox="1"/>
          <p:nvPr/>
        </p:nvSpPr>
        <p:spPr>
          <a:xfrm>
            <a:off x="2575848" y="10218946"/>
            <a:ext cx="5779439" cy="70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000000"/>
                </a:solidFill>
              </a:defRPr>
            </a:lvl1pPr>
          </a:lstStyle>
          <a:p>
            <a:r>
              <a:t>Logarithmic decrease with increasing spreading rates for both NWS and WS sets.</a:t>
            </a:r>
          </a:p>
        </p:txBody>
      </p:sp>
      <p:sp>
        <p:nvSpPr>
          <p:cNvPr id="317" name="BAimax - Maximum breakup age value for a given fixed parameter, i (plate age or extension velocity).…"/>
          <p:cNvSpPr txBox="1"/>
          <p:nvPr/>
        </p:nvSpPr>
        <p:spPr>
          <a:xfrm>
            <a:off x="15268333" y="3623729"/>
            <a:ext cx="7970690" cy="503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400">
                <a:solidFill>
                  <a:srgbClr val="000000"/>
                </a:solidFill>
              </a:defRPr>
            </a:pPr>
            <a:r>
              <a:rPr i="1"/>
              <a:t>BA</a:t>
            </a:r>
            <a:r>
              <a:rPr i="1" baseline="-5999"/>
              <a:t>i</a:t>
            </a:r>
            <a:r>
              <a:rPr i="1" baseline="31999"/>
              <a:t>max</a:t>
            </a:r>
            <a:r>
              <a:t> - Maximum breakup age value for a given fixed parameter, i (plate age or extension velocity).</a:t>
            </a:r>
          </a:p>
          <a:p>
            <a:pPr algn="l">
              <a:defRPr sz="1400">
                <a:solidFill>
                  <a:srgbClr val="000000"/>
                </a:solidFill>
              </a:defRPr>
            </a:pPr>
            <a:r>
              <a:rPr i="1"/>
              <a:t>BA</a:t>
            </a:r>
            <a:r>
              <a:rPr i="1" baseline="-5999"/>
              <a:t>i</a:t>
            </a:r>
            <a:r>
              <a:rPr i="1" baseline="31999"/>
              <a:t>min</a:t>
            </a:r>
            <a:r>
              <a:t> - Minimum breakup age value for a given fixed parameter, i (plate age or extension velocity).</a:t>
            </a:r>
          </a:p>
        </p:txBody>
      </p:sp>
      <p:sp>
        <p:nvSpPr>
          <p:cNvPr id="318" name="[Click for examples]"/>
          <p:cNvSpPr txBox="1"/>
          <p:nvPr/>
        </p:nvSpPr>
        <p:spPr>
          <a:xfrm>
            <a:off x="12381900" y="12631509"/>
            <a:ext cx="2152121"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u="sng">
                <a:solidFill>
                  <a:srgbClr val="000000"/>
                </a:solidFill>
              </a:defRPr>
            </a:lvl1pPr>
          </a:lstStyle>
          <a:p>
            <a:r>
              <a:t>[Click for examples]</a:t>
            </a:r>
          </a:p>
        </p:txBody>
      </p:sp>
      <p:sp>
        <p:nvSpPr>
          <p:cNvPr id="319" name="Shape"/>
          <p:cNvSpPr/>
          <p:nvPr/>
        </p:nvSpPr>
        <p:spPr>
          <a:xfrm>
            <a:off x="4317159" y="7371280"/>
            <a:ext cx="254001" cy="25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3">
              <a:hueOff val="362282"/>
              <a:satOff val="31803"/>
              <a:lumOff val="-182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0" name="Shape"/>
          <p:cNvSpPr/>
          <p:nvPr/>
        </p:nvSpPr>
        <p:spPr>
          <a:xfrm>
            <a:off x="2617692" y="5618688"/>
            <a:ext cx="254001" cy="25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3">
              <a:hueOff val="362282"/>
              <a:satOff val="31803"/>
              <a:lumOff val="-182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1" name="Shape"/>
          <p:cNvSpPr/>
          <p:nvPr/>
        </p:nvSpPr>
        <p:spPr>
          <a:xfrm>
            <a:off x="16210798" y="4805241"/>
            <a:ext cx="254001" cy="25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3">
              <a:hueOff val="362282"/>
              <a:satOff val="31803"/>
              <a:lumOff val="-182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2" name="Star"/>
          <p:cNvSpPr/>
          <p:nvPr/>
        </p:nvSpPr>
        <p:spPr>
          <a:xfrm>
            <a:off x="6900219" y="5723323"/>
            <a:ext cx="241569" cy="229747"/>
          </a:xfrm>
          <a:prstGeom prst="star5">
            <a:avLst>
              <a:gd name="adj" fmla="val 19100"/>
              <a:gd name="hf" fmla="val 105146"/>
              <a:gd name="vf" fmla="val 110557"/>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3" name="Star"/>
          <p:cNvSpPr/>
          <p:nvPr/>
        </p:nvSpPr>
        <p:spPr>
          <a:xfrm>
            <a:off x="10813471" y="10112747"/>
            <a:ext cx="241569" cy="229746"/>
          </a:xfrm>
          <a:prstGeom prst="star5">
            <a:avLst>
              <a:gd name="adj" fmla="val 19100"/>
              <a:gd name="hf" fmla="val 105146"/>
              <a:gd name="vf" fmla="val 110557"/>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4" name="Star"/>
          <p:cNvSpPr/>
          <p:nvPr/>
        </p:nvSpPr>
        <p:spPr>
          <a:xfrm>
            <a:off x="5861658" y="7240075"/>
            <a:ext cx="241570" cy="229746"/>
          </a:xfrm>
          <a:prstGeom prst="star5">
            <a:avLst>
              <a:gd name="adj" fmla="val 19100"/>
              <a:gd name="hf" fmla="val 105146"/>
              <a:gd name="vf" fmla="val 110557"/>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5"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326" name="EGU22-sharing-is-not-permitted.png" descr="EGU22-sharing-is-not-permitted.png"/>
          <p:cNvPicPr>
            <a:picLocks noChangeAspect="1"/>
          </p:cNvPicPr>
          <p:nvPr/>
        </p:nvPicPr>
        <p:blipFill>
          <a:blip r:embed="rId11"/>
          <a:stretch>
            <a:fillRect/>
          </a:stretch>
        </p:blipFill>
        <p:spPr>
          <a:xfrm>
            <a:off x="22762539" y="9857318"/>
            <a:ext cx="1418728" cy="1985309"/>
          </a:xfrm>
          <a:prstGeom prst="rect">
            <a:avLst/>
          </a:prstGeom>
          <a:ln w="12700">
            <a:miter lim="400000"/>
          </a:ln>
        </p:spPr>
      </p:pic>
      <p:sp>
        <p:nvSpPr>
          <p:cNvPr id="32" name="Botão de ação: retroceder ou anterior 31">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Botão de ação: avançar ou seguinte 32">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2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32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3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3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5" animBg="1" advAuto="0"/>
      <p:bldP spid="320" grpId="6" animBg="1" advAuto="0"/>
      <p:bldP spid="321" grpId="4" animBg="1" advAuto="0"/>
      <p:bldP spid="322" grpId="2" animBg="1" advAuto="0"/>
      <p:bldP spid="323" grpId="3" animBg="1" advAuto="0"/>
      <p:bldP spid="324"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328" name="UpC_COMP_WS.gif" descr="UpC_COMP_WS.gif"/>
          <p:cNvPicPr>
            <a:picLocks/>
          </p:cNvPicPr>
          <p:nvPr/>
        </p:nvPicPr>
        <p:blipFill>
          <a:blip r:embed="rId2"/>
          <a:stretch>
            <a:fillRect/>
          </a:stretch>
        </p:blipFill>
        <p:spPr>
          <a:xfrm>
            <a:off x="17041849" y="8369113"/>
            <a:ext cx="6743701" cy="3793333"/>
          </a:xfrm>
          <a:prstGeom prst="rect">
            <a:avLst/>
          </a:prstGeom>
          <a:ln w="12700">
            <a:solidFill>
              <a:srgbClr val="FCFCFC"/>
            </a:solidFill>
            <a:miter lim="400000"/>
          </a:ln>
        </p:spPr>
      </p:pic>
      <p:pic>
        <p:nvPicPr>
          <p:cNvPr id="329" name="UpC_COMP_NWS.gif" descr="UpC_COMP_NWS.gif"/>
          <p:cNvPicPr>
            <a:picLocks/>
          </p:cNvPicPr>
          <p:nvPr/>
        </p:nvPicPr>
        <p:blipFill>
          <a:blip r:embed="rId3"/>
          <a:stretch>
            <a:fillRect/>
          </a:stretch>
        </p:blipFill>
        <p:spPr>
          <a:xfrm>
            <a:off x="17041849" y="4364571"/>
            <a:ext cx="6743701" cy="3793333"/>
          </a:xfrm>
          <a:prstGeom prst="rect">
            <a:avLst/>
          </a:prstGeom>
          <a:ln w="12700">
            <a:solidFill>
              <a:srgbClr val="FCFCFC"/>
            </a:solidFill>
            <a:miter lim="400000"/>
          </a:ln>
        </p:spPr>
      </p:pic>
      <p:pic>
        <p:nvPicPr>
          <p:cNvPr id="330" name="UpC_WS.gif" descr="UpC_WS.gif"/>
          <p:cNvPicPr>
            <a:picLocks/>
          </p:cNvPicPr>
          <p:nvPr/>
        </p:nvPicPr>
        <p:blipFill>
          <a:blip r:embed="rId4"/>
          <a:stretch>
            <a:fillRect/>
          </a:stretch>
        </p:blipFill>
        <p:spPr>
          <a:xfrm>
            <a:off x="10999733" y="8369113"/>
            <a:ext cx="6743701" cy="3793333"/>
          </a:xfrm>
          <a:prstGeom prst="rect">
            <a:avLst/>
          </a:prstGeom>
          <a:ln w="12700">
            <a:solidFill>
              <a:srgbClr val="FCFCFC"/>
            </a:solidFill>
            <a:miter lim="400000"/>
          </a:ln>
        </p:spPr>
      </p:pic>
      <p:pic>
        <p:nvPicPr>
          <p:cNvPr id="331" name="UpC_NWS.gif" descr="UpC_NWS.gif"/>
          <p:cNvPicPr>
            <a:picLocks/>
          </p:cNvPicPr>
          <p:nvPr/>
        </p:nvPicPr>
        <p:blipFill>
          <a:blip r:embed="rId5"/>
          <a:stretch>
            <a:fillRect/>
          </a:stretch>
        </p:blipFill>
        <p:spPr>
          <a:xfrm>
            <a:off x="10998796" y="4364045"/>
            <a:ext cx="6745573" cy="3794385"/>
          </a:xfrm>
          <a:prstGeom prst="rect">
            <a:avLst/>
          </a:prstGeom>
          <a:ln w="12700">
            <a:solidFill>
              <a:srgbClr val="FCFCFC"/>
            </a:solidFill>
            <a:miter lim="400000"/>
          </a:ln>
        </p:spPr>
      </p:pic>
      <p:sp>
        <p:nvSpPr>
          <p:cNvPr id="333" name="NWS unique rift…"/>
          <p:cNvSpPr txBox="1"/>
          <p:nvPr/>
        </p:nvSpPr>
        <p:spPr>
          <a:xfrm>
            <a:off x="9019167" y="5496675"/>
            <a:ext cx="2542033" cy="743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u="sng">
                <a:solidFill>
                  <a:srgbClr val="000000"/>
                </a:solidFill>
              </a:defRPr>
            </a:pPr>
            <a:r>
              <a:rPr dirty="0"/>
              <a:t>NWS unique rift</a:t>
            </a:r>
          </a:p>
          <a:p>
            <a:pPr>
              <a:defRPr sz="1500">
                <a:solidFill>
                  <a:srgbClr val="000000"/>
                </a:solidFill>
              </a:defRPr>
            </a:pPr>
            <a:r>
              <a:rPr dirty="0"/>
              <a:t>Plate age: 80 </a:t>
            </a:r>
            <a:r>
              <a:rPr dirty="0" err="1"/>
              <a:t>Myr</a:t>
            </a:r>
            <a:endParaRPr dirty="0"/>
          </a:p>
          <a:p>
            <a:pPr>
              <a:defRPr sz="1500">
                <a:solidFill>
                  <a:srgbClr val="000000"/>
                </a:solidFill>
              </a:defRPr>
            </a:pPr>
            <a:r>
              <a:rPr dirty="0"/>
              <a:t>Half spreading rate: 3 mm/</a:t>
            </a:r>
            <a:r>
              <a:rPr dirty="0" err="1"/>
              <a:t>yr</a:t>
            </a:r>
            <a:endParaRPr dirty="0"/>
          </a:p>
        </p:txBody>
      </p:sp>
      <p:sp>
        <p:nvSpPr>
          <p:cNvPr id="334" name="WS set…"/>
          <p:cNvSpPr txBox="1"/>
          <p:nvPr/>
        </p:nvSpPr>
        <p:spPr>
          <a:xfrm>
            <a:off x="9019167" y="9551101"/>
            <a:ext cx="2542033" cy="743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u="sng">
                <a:solidFill>
                  <a:srgbClr val="000000"/>
                </a:solidFill>
              </a:defRPr>
            </a:pPr>
            <a:r>
              <a:t>WS set</a:t>
            </a:r>
          </a:p>
          <a:p>
            <a:pPr>
              <a:defRPr sz="1500">
                <a:solidFill>
                  <a:srgbClr val="000000"/>
                </a:solidFill>
              </a:defRPr>
            </a:pPr>
            <a:r>
              <a:t>Plate age: 40 Myr</a:t>
            </a:r>
          </a:p>
          <a:p>
            <a:pPr>
              <a:defRPr sz="1500">
                <a:solidFill>
                  <a:srgbClr val="000000"/>
                </a:solidFill>
              </a:defRPr>
            </a:pPr>
            <a:r>
              <a:t>Half spreading rate: 6 mm/yr</a:t>
            </a:r>
          </a:p>
        </p:txBody>
      </p:sp>
      <p:sp>
        <p:nvSpPr>
          <p:cNvPr id="335" name="Mean: 10.66%…"/>
          <p:cNvSpPr txBox="1"/>
          <p:nvPr/>
        </p:nvSpPr>
        <p:spPr>
          <a:xfrm>
            <a:off x="1253326" y="11290292"/>
            <a:ext cx="6745573" cy="55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600">
                <a:solidFill>
                  <a:srgbClr val="000000"/>
                </a:solidFill>
              </a:defRPr>
            </a:pPr>
            <a:r>
              <a:t>Mean: 10.66%</a:t>
            </a:r>
          </a:p>
          <a:p>
            <a:pPr algn="l">
              <a:defRPr sz="1600">
                <a:solidFill>
                  <a:srgbClr val="000000"/>
                </a:solidFill>
              </a:defRPr>
            </a:pPr>
            <a:r>
              <a:t>Standard deviation of the moving average against the total mean: 3.32%</a:t>
            </a:r>
          </a:p>
        </p:txBody>
      </p:sp>
      <p:pic>
        <p:nvPicPr>
          <p:cNvPr id="336" name="diff_NWSvsWS.png" descr="diff_NWSvsWS.png"/>
          <p:cNvPicPr>
            <a:picLocks noChangeAspect="1"/>
          </p:cNvPicPr>
          <p:nvPr/>
        </p:nvPicPr>
        <p:blipFill>
          <a:blip r:embed="rId6"/>
          <a:stretch>
            <a:fillRect/>
          </a:stretch>
        </p:blipFill>
        <p:spPr>
          <a:xfrm>
            <a:off x="2476688" y="2857135"/>
            <a:ext cx="4591406" cy="903381"/>
          </a:xfrm>
          <a:prstGeom prst="rect">
            <a:avLst/>
          </a:prstGeom>
          <a:ln w="12700">
            <a:miter lim="400000"/>
          </a:ln>
        </p:spPr>
      </p:pic>
      <p:sp>
        <p:nvSpPr>
          <p:cNvPr id="337" name="Plate age: 60 Myr…"/>
          <p:cNvSpPr txBox="1"/>
          <p:nvPr/>
        </p:nvSpPr>
        <p:spPr>
          <a:xfrm>
            <a:off x="18700500" y="3415745"/>
            <a:ext cx="2647951" cy="743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solidFill>
                  <a:srgbClr val="000000"/>
                </a:solidFill>
              </a:defRPr>
            </a:pPr>
            <a:r>
              <a:t>Plate age: 60 Myr</a:t>
            </a:r>
          </a:p>
          <a:p>
            <a:pPr>
              <a:defRPr sz="1500">
                <a:solidFill>
                  <a:srgbClr val="000000"/>
                </a:solidFill>
              </a:defRPr>
            </a:pPr>
            <a:r>
              <a:t>Half spreading rate: 60 mm/yr</a:t>
            </a:r>
          </a:p>
          <a:p>
            <a:pPr>
              <a:defRPr sz="1500">
                <a:solidFill>
                  <a:srgbClr val="000000"/>
                </a:solidFill>
              </a:defRPr>
            </a:pPr>
            <a:r>
              <a:t>Difference: 10.22%</a:t>
            </a:r>
          </a:p>
        </p:txBody>
      </p:sp>
      <p:sp>
        <p:nvSpPr>
          <p:cNvPr id="338" name="NWS…"/>
          <p:cNvSpPr txBox="1"/>
          <p:nvPr/>
        </p:nvSpPr>
        <p:spPr>
          <a:xfrm>
            <a:off x="16672510" y="5997204"/>
            <a:ext cx="964693" cy="528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u="sng">
                <a:solidFill>
                  <a:srgbClr val="000000"/>
                </a:solidFill>
              </a:defRPr>
            </a:pPr>
            <a:r>
              <a:t>NWS </a:t>
            </a:r>
          </a:p>
          <a:p>
            <a:pPr>
              <a:defRPr sz="1500" u="sng">
                <a:solidFill>
                  <a:srgbClr val="000000"/>
                </a:solidFill>
              </a:defRPr>
            </a:pPr>
            <a:r>
              <a:t>unique rift</a:t>
            </a:r>
          </a:p>
        </p:txBody>
      </p:sp>
      <p:sp>
        <p:nvSpPr>
          <p:cNvPr id="339" name="WS set"/>
          <p:cNvSpPr txBox="1"/>
          <p:nvPr/>
        </p:nvSpPr>
        <p:spPr>
          <a:xfrm>
            <a:off x="16792525" y="10171658"/>
            <a:ext cx="724663"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u="sng">
                <a:solidFill>
                  <a:srgbClr val="000000"/>
                </a:solidFill>
              </a:defRPr>
            </a:lvl1pPr>
          </a:lstStyle>
          <a:p>
            <a:r>
              <a:t>WS set</a:t>
            </a:r>
          </a:p>
        </p:txBody>
      </p:sp>
      <p:pic>
        <p:nvPicPr>
          <p:cNvPr id="340" name="egu23-113-qr.png" descr="egu23-113-qr.png"/>
          <p:cNvPicPr>
            <a:picLocks noChangeAspect="1"/>
          </p:cNvPicPr>
          <p:nvPr/>
        </p:nvPicPr>
        <p:blipFill>
          <a:blip r:embed="rId7"/>
          <a:stretch>
            <a:fillRect/>
          </a:stretch>
        </p:blipFill>
        <p:spPr>
          <a:xfrm>
            <a:off x="22582902" y="11929809"/>
            <a:ext cx="1778001" cy="1778001"/>
          </a:xfrm>
          <a:prstGeom prst="rect">
            <a:avLst/>
          </a:prstGeom>
          <a:ln w="12700">
            <a:miter lim="400000"/>
          </a:ln>
        </p:spPr>
      </p:pic>
      <p:pic>
        <p:nvPicPr>
          <p:cNvPr id="341" name="ciencias_ul_azul_h_s-ass.png" descr="ciencias_ul_azul_h_s-ass.png"/>
          <p:cNvPicPr>
            <a:picLocks noChangeAspect="1"/>
          </p:cNvPicPr>
          <p:nvPr/>
        </p:nvPicPr>
        <p:blipFill>
          <a:blip r:embed="rId8"/>
          <a:stretch>
            <a:fillRect/>
          </a:stretch>
        </p:blipFill>
        <p:spPr>
          <a:xfrm>
            <a:off x="6871302" y="458115"/>
            <a:ext cx="2459774" cy="999154"/>
          </a:xfrm>
          <a:prstGeom prst="rect">
            <a:avLst/>
          </a:prstGeom>
          <a:ln w="12700">
            <a:miter lim="400000"/>
          </a:ln>
        </p:spPr>
      </p:pic>
      <p:pic>
        <p:nvPicPr>
          <p:cNvPr id="342" name="ULISBOA_HORIZONTAL_RGB.png" descr="ULISBOA_HORIZONTAL_RGB.png"/>
          <p:cNvPicPr>
            <a:picLocks noChangeAspect="1"/>
          </p:cNvPicPr>
          <p:nvPr/>
        </p:nvPicPr>
        <p:blipFill>
          <a:blip r:embed="rId9"/>
          <a:stretch>
            <a:fillRect/>
          </a:stretch>
        </p:blipFill>
        <p:spPr>
          <a:xfrm>
            <a:off x="1533159" y="130454"/>
            <a:ext cx="4581099" cy="1654653"/>
          </a:xfrm>
          <a:prstGeom prst="rect">
            <a:avLst/>
          </a:prstGeom>
          <a:ln w="12700">
            <a:miter lim="400000"/>
          </a:ln>
        </p:spPr>
      </p:pic>
      <p:pic>
        <p:nvPicPr>
          <p:cNvPr id="343" name="IDL+800x400.jpeg" descr="IDL+800x400.jpeg"/>
          <p:cNvPicPr>
            <a:picLocks noChangeAspect="1"/>
          </p:cNvPicPr>
          <p:nvPr/>
        </p:nvPicPr>
        <p:blipFill>
          <a:blip r:embed="rId10"/>
          <a:stretch>
            <a:fillRect/>
          </a:stretch>
        </p:blipFill>
        <p:spPr>
          <a:xfrm>
            <a:off x="10088178" y="130454"/>
            <a:ext cx="3309305" cy="1654653"/>
          </a:xfrm>
          <a:prstGeom prst="rect">
            <a:avLst/>
          </a:prstGeom>
          <a:ln w="12700">
            <a:miter lim="400000"/>
          </a:ln>
        </p:spPr>
      </p:pic>
      <p:pic>
        <p:nvPicPr>
          <p:cNvPr id="344" name="2023_04_EGU_GA.png" descr="2023_04_EGU_GA.png"/>
          <p:cNvPicPr>
            <a:picLocks noChangeAspect="1"/>
          </p:cNvPicPr>
          <p:nvPr/>
        </p:nvPicPr>
        <p:blipFill>
          <a:blip r:embed="rId11"/>
          <a:stretch>
            <a:fillRect/>
          </a:stretch>
        </p:blipFill>
        <p:spPr>
          <a:xfrm>
            <a:off x="18381823" y="281888"/>
            <a:ext cx="4063754" cy="1351786"/>
          </a:xfrm>
          <a:prstGeom prst="rect">
            <a:avLst/>
          </a:prstGeom>
          <a:ln w="12700">
            <a:miter lim="400000"/>
          </a:ln>
        </p:spPr>
      </p:pic>
      <p:pic>
        <p:nvPicPr>
          <p:cNvPr id="345" name="fct-logo.png" descr="fct-logo.png"/>
          <p:cNvPicPr>
            <a:picLocks noChangeAspect="1"/>
          </p:cNvPicPr>
          <p:nvPr/>
        </p:nvPicPr>
        <p:blipFill>
          <a:blip r:embed="rId12"/>
          <a:stretch>
            <a:fillRect/>
          </a:stretch>
        </p:blipFill>
        <p:spPr>
          <a:xfrm>
            <a:off x="14154528" y="458115"/>
            <a:ext cx="3470252" cy="999332"/>
          </a:xfrm>
          <a:prstGeom prst="rect">
            <a:avLst/>
          </a:prstGeom>
          <a:ln w="12700">
            <a:miter lim="400000"/>
          </a:ln>
        </p:spPr>
      </p:pic>
      <p:sp>
        <p:nvSpPr>
          <p:cNvPr id="346" name="Results - Breakup ages comparison"/>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 Breakup ages comparison</a:t>
            </a:r>
          </a:p>
        </p:txBody>
      </p:sp>
      <p:sp>
        <p:nvSpPr>
          <p:cNvPr id="347" name="Video"/>
          <p:cNvSpPr/>
          <p:nvPr/>
        </p:nvSpPr>
        <p:spPr>
          <a:xfrm>
            <a:off x="9903722" y="6592988"/>
            <a:ext cx="772923" cy="432813"/>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8" name="Video"/>
          <p:cNvSpPr/>
          <p:nvPr/>
        </p:nvSpPr>
        <p:spPr>
          <a:xfrm>
            <a:off x="9903722" y="10671570"/>
            <a:ext cx="772923" cy="432813"/>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9" name="Video"/>
          <p:cNvSpPr/>
          <p:nvPr/>
        </p:nvSpPr>
        <p:spPr>
          <a:xfrm>
            <a:off x="17278153" y="3571322"/>
            <a:ext cx="772923" cy="432813"/>
          </a:xfrm>
          <a:custGeom>
            <a:avLst/>
            <a:gdLst/>
            <a:ahLst/>
            <a:cxnLst>
              <a:cxn ang="0">
                <a:pos x="wd2" y="hd2"/>
              </a:cxn>
              <a:cxn ang="5400000">
                <a:pos x="wd2" y="hd2"/>
              </a:cxn>
              <a:cxn ang="10800000">
                <a:pos x="wd2" y="hd2"/>
              </a:cxn>
              <a:cxn ang="16200000">
                <a:pos x="wd2" y="hd2"/>
              </a:cxn>
            </a:cxnLst>
            <a:rect l="0" t="0" r="r" b="b"/>
            <a:pathLst>
              <a:path w="21600" h="21600"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0" name="Line"/>
          <p:cNvSpPr/>
          <p:nvPr/>
        </p:nvSpPr>
        <p:spPr>
          <a:xfrm>
            <a:off x="4953416" y="4375189"/>
            <a:ext cx="284988" cy="284987"/>
          </a:xfrm>
          <a:prstGeom prst="line">
            <a:avLst/>
          </a:prstGeom>
          <a:ln w="25400">
            <a:solidFill>
              <a:srgbClr val="000000"/>
            </a:solidFill>
            <a:miter lim="400000"/>
            <a:tailEnd type="triangle"/>
          </a:ln>
        </p:spPr>
        <p:txBody>
          <a:bodyPr lIns="50800" tIns="50800" rIns="50800" bIns="50800" anchor="ctr"/>
          <a:lstStyle/>
          <a:p>
            <a:endParaRPr/>
          </a:p>
        </p:txBody>
      </p:sp>
      <p:sp>
        <p:nvSpPr>
          <p:cNvPr id="351" name="BAuNWS - NWS unique rift configuration breakup age value for the same parameters, u (plate age and extension velocity).…"/>
          <p:cNvSpPr txBox="1"/>
          <p:nvPr/>
        </p:nvSpPr>
        <p:spPr>
          <a:xfrm>
            <a:off x="1262266" y="3815016"/>
            <a:ext cx="9650307" cy="50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400">
                <a:solidFill>
                  <a:srgbClr val="000000"/>
                </a:solidFill>
              </a:defRPr>
            </a:pPr>
            <a:r>
              <a:rPr i="1"/>
              <a:t>BA</a:t>
            </a:r>
            <a:r>
              <a:rPr i="1" baseline="-5999"/>
              <a:t>u</a:t>
            </a:r>
            <a:r>
              <a:rPr i="1" baseline="31999"/>
              <a:t>NWS</a:t>
            </a:r>
            <a:r>
              <a:t> - NWS unique rift configuration breakup age value for the same parameters, u (plate age and extension velocity).</a:t>
            </a:r>
          </a:p>
          <a:p>
            <a:pPr algn="l">
              <a:defRPr sz="1400">
                <a:solidFill>
                  <a:srgbClr val="000000"/>
                </a:solidFill>
              </a:defRPr>
            </a:pPr>
            <a:r>
              <a:rPr i="1"/>
              <a:t>BA</a:t>
            </a:r>
            <a:r>
              <a:rPr i="1" baseline="-5999"/>
              <a:t>u</a:t>
            </a:r>
            <a:r>
              <a:rPr i="1" baseline="31999"/>
              <a:t>WS</a:t>
            </a:r>
            <a:r>
              <a:t> - WS breakup age value for the same parameters, u (plate age and extension velocity).</a:t>
            </a:r>
          </a:p>
        </p:txBody>
      </p:sp>
      <p:pic>
        <p:nvPicPr>
          <p:cNvPr id="352" name="BA_comp_res_EGU.jpg" descr="BA_comp_res_EGU.jpg"/>
          <p:cNvPicPr>
            <a:picLocks noChangeAspect="1"/>
          </p:cNvPicPr>
          <p:nvPr/>
        </p:nvPicPr>
        <p:blipFill>
          <a:blip r:embed="rId13"/>
          <a:stretch>
            <a:fillRect/>
          </a:stretch>
        </p:blipFill>
        <p:spPr>
          <a:xfrm>
            <a:off x="948654" y="4751811"/>
            <a:ext cx="7647474" cy="6311859"/>
          </a:xfrm>
          <a:prstGeom prst="rect">
            <a:avLst/>
          </a:prstGeom>
          <a:ln w="12700">
            <a:miter lim="400000"/>
          </a:ln>
        </p:spPr>
      </p:pic>
      <p:sp>
        <p:nvSpPr>
          <p:cNvPr id="353" name="Breakup age percentage difference from the WS experiment, where no change in the upwelling…"/>
          <p:cNvSpPr txBox="1"/>
          <p:nvPr/>
        </p:nvSpPr>
        <p:spPr>
          <a:xfrm>
            <a:off x="11641350" y="3053906"/>
            <a:ext cx="4581099" cy="909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400">
                <a:solidFill>
                  <a:srgbClr val="000000"/>
                </a:solidFill>
              </a:defRPr>
            </a:pPr>
            <a:r>
              <a:t>Breakup age percentage difference from the WS experiment, where no change in the upwelling </a:t>
            </a:r>
          </a:p>
          <a:p>
            <a:pPr>
              <a:defRPr sz="1400">
                <a:solidFill>
                  <a:srgbClr val="000000"/>
                </a:solidFill>
              </a:defRPr>
            </a:pPr>
            <a:r>
              <a:t>channel trajectory is recorded:</a:t>
            </a:r>
          </a:p>
          <a:p>
            <a:pPr>
              <a:defRPr sz="1400">
                <a:solidFill>
                  <a:srgbClr val="000000"/>
                </a:solidFill>
              </a:defRPr>
            </a:pPr>
            <a:r>
              <a:t>22.26%</a:t>
            </a:r>
          </a:p>
        </p:txBody>
      </p:sp>
      <p:sp>
        <p:nvSpPr>
          <p:cNvPr id="354" name="Breakup age percentage difference from the NWS experiment, where no change in the upwelling…"/>
          <p:cNvSpPr txBox="1"/>
          <p:nvPr/>
        </p:nvSpPr>
        <p:spPr>
          <a:xfrm>
            <a:off x="11641350" y="12460780"/>
            <a:ext cx="4581099" cy="909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400">
                <a:solidFill>
                  <a:srgbClr val="000000"/>
                </a:solidFill>
              </a:defRPr>
            </a:pPr>
            <a:r>
              <a:rPr dirty="0"/>
              <a:t>Breakup age percentage difference from the NWS experiment, where no change in the upwelling </a:t>
            </a:r>
          </a:p>
          <a:p>
            <a:pPr>
              <a:defRPr sz="1400">
                <a:solidFill>
                  <a:srgbClr val="000000"/>
                </a:solidFill>
              </a:defRPr>
            </a:pPr>
            <a:r>
              <a:rPr dirty="0"/>
              <a:t>channel trajectory is recorded: </a:t>
            </a:r>
          </a:p>
          <a:p>
            <a:pPr>
              <a:defRPr sz="1400">
                <a:solidFill>
                  <a:srgbClr val="000000"/>
                </a:solidFill>
              </a:defRPr>
            </a:pPr>
            <a:r>
              <a:rPr dirty="0"/>
              <a:t>1.97%</a:t>
            </a:r>
          </a:p>
        </p:txBody>
      </p:sp>
      <p:sp>
        <p:nvSpPr>
          <p:cNvPr id="355" name="Line"/>
          <p:cNvSpPr/>
          <p:nvPr/>
        </p:nvSpPr>
        <p:spPr>
          <a:xfrm>
            <a:off x="13931899" y="3972803"/>
            <a:ext cx="1" cy="312167"/>
          </a:xfrm>
          <a:prstGeom prst="line">
            <a:avLst/>
          </a:prstGeom>
          <a:ln w="25400">
            <a:solidFill>
              <a:srgbClr val="000000"/>
            </a:solidFill>
            <a:miter lim="400000"/>
            <a:tailEnd type="triangle"/>
          </a:ln>
        </p:spPr>
        <p:txBody>
          <a:bodyPr lIns="50800" tIns="50800" rIns="50800" bIns="50800" anchor="ctr"/>
          <a:lstStyle/>
          <a:p>
            <a:endParaRPr/>
          </a:p>
        </p:txBody>
      </p:sp>
      <p:sp>
        <p:nvSpPr>
          <p:cNvPr id="356" name="Line"/>
          <p:cNvSpPr/>
          <p:nvPr/>
        </p:nvSpPr>
        <p:spPr>
          <a:xfrm flipV="1">
            <a:off x="13931899" y="12165816"/>
            <a:ext cx="1" cy="312167"/>
          </a:xfrm>
          <a:prstGeom prst="line">
            <a:avLst/>
          </a:prstGeom>
          <a:ln w="25400">
            <a:solidFill>
              <a:srgbClr val="000000"/>
            </a:solidFill>
            <a:miter lim="400000"/>
            <a:tailEnd type="triangle"/>
          </a:ln>
        </p:spPr>
        <p:txBody>
          <a:bodyPr lIns="50800" tIns="50800" rIns="50800" bIns="50800" anchor="ctr"/>
          <a:lstStyle/>
          <a:p>
            <a:endParaRPr/>
          </a:p>
        </p:txBody>
      </p:sp>
      <p:sp>
        <p:nvSpPr>
          <p:cNvPr id="357" name="No changes in the upwelling channel trajectory, in both sets, result in a 10% difference in breakup age values"/>
          <p:cNvSpPr txBox="1"/>
          <p:nvPr/>
        </p:nvSpPr>
        <p:spPr>
          <a:xfrm>
            <a:off x="17695826" y="12477687"/>
            <a:ext cx="4581099" cy="50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400">
                <a:solidFill>
                  <a:srgbClr val="000000"/>
                </a:solidFill>
              </a:defRPr>
            </a:lvl1pPr>
          </a:lstStyle>
          <a:p>
            <a:r>
              <a:t>No changes in the upwelling channel trajectory, in both sets, result in a 10% difference in breakup age values</a:t>
            </a:r>
          </a:p>
        </p:txBody>
      </p:sp>
      <p:sp>
        <p:nvSpPr>
          <p:cNvPr id="358" name="Line"/>
          <p:cNvSpPr/>
          <p:nvPr/>
        </p:nvSpPr>
        <p:spPr>
          <a:xfrm flipV="1">
            <a:off x="19986376" y="12152837"/>
            <a:ext cx="1" cy="312167"/>
          </a:xfrm>
          <a:prstGeom prst="line">
            <a:avLst/>
          </a:prstGeom>
          <a:ln w="25400">
            <a:solidFill>
              <a:srgbClr val="000000"/>
            </a:solidFill>
            <a:miter lim="400000"/>
            <a:tailEnd type="triangle"/>
          </a:ln>
        </p:spPr>
        <p:txBody>
          <a:bodyPr lIns="50800" tIns="50800" rIns="50800" bIns="50800" anchor="ctr"/>
          <a:lstStyle/>
          <a:p>
            <a:endParaRPr/>
          </a:p>
        </p:txBody>
      </p:sp>
      <p:sp>
        <p:nvSpPr>
          <p:cNvPr id="362" name="Change in the upwelling channel trajectory:"/>
          <p:cNvSpPr txBox="1"/>
          <p:nvPr/>
        </p:nvSpPr>
        <p:spPr>
          <a:xfrm>
            <a:off x="9314204" y="7859673"/>
            <a:ext cx="1951959" cy="857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700">
                <a:solidFill>
                  <a:srgbClr val="000000"/>
                </a:solidFill>
              </a:defRPr>
            </a:lvl1pPr>
          </a:lstStyle>
          <a:p>
            <a:r>
              <a:t>Change in the upwelling channel trajectory:</a:t>
            </a:r>
          </a:p>
        </p:txBody>
      </p:sp>
      <p:sp>
        <p:nvSpPr>
          <p:cNvPr id="363" name="Line"/>
          <p:cNvSpPr/>
          <p:nvPr/>
        </p:nvSpPr>
        <p:spPr>
          <a:xfrm flipV="1">
            <a:off x="11376109" y="7739539"/>
            <a:ext cx="392830" cy="392829"/>
          </a:xfrm>
          <a:prstGeom prst="line">
            <a:avLst/>
          </a:prstGeom>
          <a:ln w="25400">
            <a:solidFill>
              <a:srgbClr val="000000"/>
            </a:solidFill>
            <a:miter lim="400000"/>
            <a:tailEnd type="triangle"/>
          </a:ln>
        </p:spPr>
        <p:txBody>
          <a:bodyPr lIns="50800" tIns="50800" rIns="50800" bIns="50800" anchor="ctr"/>
          <a:lstStyle/>
          <a:p>
            <a:endParaRPr/>
          </a:p>
        </p:txBody>
      </p:sp>
      <p:sp>
        <p:nvSpPr>
          <p:cNvPr id="364" name="Line"/>
          <p:cNvSpPr/>
          <p:nvPr/>
        </p:nvSpPr>
        <p:spPr>
          <a:xfrm>
            <a:off x="11376109" y="8371743"/>
            <a:ext cx="392830" cy="392830"/>
          </a:xfrm>
          <a:prstGeom prst="line">
            <a:avLst/>
          </a:prstGeom>
          <a:ln w="25400">
            <a:solidFill>
              <a:srgbClr val="000000"/>
            </a:solidFill>
            <a:miter lim="400000"/>
            <a:tailEnd type="triangle"/>
          </a:ln>
        </p:spPr>
        <p:txBody>
          <a:bodyPr lIns="50800" tIns="50800" rIns="50800" bIns="50800" anchor="ctr"/>
          <a:lstStyle/>
          <a:p>
            <a:endParaRPr/>
          </a:p>
        </p:txBody>
      </p:sp>
      <p:sp>
        <p:nvSpPr>
          <p:cNvPr id="365"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366" name="EGU22-sharing-is-not-permitted.png" descr="EGU22-sharing-is-not-permitted.png"/>
          <p:cNvPicPr>
            <a:picLocks noChangeAspect="1"/>
          </p:cNvPicPr>
          <p:nvPr/>
        </p:nvPicPr>
        <p:blipFill>
          <a:blip r:embed="rId14"/>
          <a:stretch>
            <a:fillRect/>
          </a:stretch>
        </p:blipFill>
        <p:spPr>
          <a:xfrm>
            <a:off x="22762539" y="9857318"/>
            <a:ext cx="1418728" cy="1985309"/>
          </a:xfrm>
          <a:prstGeom prst="rect">
            <a:avLst/>
          </a:prstGeom>
          <a:ln w="12700">
            <a:miter lim="400000"/>
          </a:ln>
        </p:spPr>
      </p:pic>
      <p:sp>
        <p:nvSpPr>
          <p:cNvPr id="42" name="Botão de ação: retroceder ou anterior 41">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Botão de ação: avançar ou seguinte 42">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config_norm_ST_EGU.jpg" descr="config_norm_ST_EGU.jpg"/>
          <p:cNvPicPr>
            <a:picLocks noChangeAspect="1"/>
          </p:cNvPicPr>
          <p:nvPr/>
        </p:nvPicPr>
        <p:blipFill>
          <a:blip r:embed="rId2"/>
          <a:stretch>
            <a:fillRect/>
          </a:stretch>
        </p:blipFill>
        <p:spPr>
          <a:xfrm>
            <a:off x="1124246" y="4108463"/>
            <a:ext cx="8918278" cy="7828183"/>
          </a:xfrm>
          <a:prstGeom prst="rect">
            <a:avLst/>
          </a:prstGeom>
          <a:ln w="12700">
            <a:miter lim="400000"/>
          </a:ln>
        </p:spPr>
      </p:pic>
      <p:pic>
        <p:nvPicPr>
          <p:cNvPr id="369" name="norm_strain.png" descr="norm_strain.png"/>
          <p:cNvPicPr>
            <a:picLocks noChangeAspect="1"/>
          </p:cNvPicPr>
          <p:nvPr/>
        </p:nvPicPr>
        <p:blipFill>
          <a:blip r:embed="rId3"/>
          <a:stretch>
            <a:fillRect/>
          </a:stretch>
        </p:blipFill>
        <p:spPr>
          <a:xfrm>
            <a:off x="1027696" y="3233382"/>
            <a:ext cx="2701811" cy="1145212"/>
          </a:xfrm>
          <a:prstGeom prst="rect">
            <a:avLst/>
          </a:prstGeom>
          <a:ln w="12700">
            <a:miter lim="400000"/>
          </a:ln>
        </p:spPr>
      </p:pic>
      <p:graphicFrame>
        <p:nvGraphicFramePr>
          <p:cNvPr id="370" name="Table"/>
          <p:cNvGraphicFramePr/>
          <p:nvPr/>
        </p:nvGraphicFramePr>
        <p:xfrm>
          <a:off x="10662238" y="6237954"/>
          <a:ext cx="11517326" cy="5486784"/>
        </p:xfrm>
        <a:graphic>
          <a:graphicData uri="http://schemas.openxmlformats.org/drawingml/2006/table">
            <a:tbl>
              <a:tblPr firstRow="1" firstCol="1">
                <a:tableStyleId>{4C3C2611-4C71-4FC5-86AE-919BDF0F9419}</a:tableStyleId>
              </a:tblPr>
              <a:tblGrid>
                <a:gridCol w="2559014">
                  <a:extLst>
                    <a:ext uri="{9D8B030D-6E8A-4147-A177-3AD203B41FA5}">
                      <a16:colId xmlns:a16="http://schemas.microsoft.com/office/drawing/2014/main" val="20000"/>
                    </a:ext>
                  </a:extLst>
                </a:gridCol>
                <a:gridCol w="2243801">
                  <a:extLst>
                    <a:ext uri="{9D8B030D-6E8A-4147-A177-3AD203B41FA5}">
                      <a16:colId xmlns:a16="http://schemas.microsoft.com/office/drawing/2014/main" val="20001"/>
                    </a:ext>
                  </a:extLst>
                </a:gridCol>
                <a:gridCol w="2244947">
                  <a:extLst>
                    <a:ext uri="{9D8B030D-6E8A-4147-A177-3AD203B41FA5}">
                      <a16:colId xmlns:a16="http://schemas.microsoft.com/office/drawing/2014/main" val="20002"/>
                    </a:ext>
                  </a:extLst>
                </a:gridCol>
                <a:gridCol w="2235928">
                  <a:extLst>
                    <a:ext uri="{9D8B030D-6E8A-4147-A177-3AD203B41FA5}">
                      <a16:colId xmlns:a16="http://schemas.microsoft.com/office/drawing/2014/main" val="20003"/>
                    </a:ext>
                  </a:extLst>
                </a:gridCol>
                <a:gridCol w="2233636">
                  <a:extLst>
                    <a:ext uri="{9D8B030D-6E8A-4147-A177-3AD203B41FA5}">
                      <a16:colId xmlns:a16="http://schemas.microsoft.com/office/drawing/2014/main" val="20004"/>
                    </a:ext>
                  </a:extLst>
                </a:gridCol>
              </a:tblGrid>
              <a:tr h="1453698">
                <a:tc>
                  <a:txBody>
                    <a:bodyPr/>
                    <a:lstStyle/>
                    <a:p>
                      <a:pPr defTabSz="914400">
                        <a:tabLst>
                          <a:tab pos="1663700" algn="l"/>
                        </a:tabLst>
                        <a:defRPr sz="1700"/>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D6DCE0"/>
                    </a:solidFill>
                  </a:tcPr>
                </a:tc>
                <a:tc>
                  <a:txBody>
                    <a:bodyPr/>
                    <a:lstStyle/>
                    <a:p>
                      <a:pPr defTabSz="914400">
                        <a:tabLst>
                          <a:tab pos="1663700" algn="l"/>
                        </a:tabLst>
                        <a:defRPr b="0"/>
                      </a:pPr>
                      <a:r>
                        <a:rPr sz="1700" b="1"/>
                        <a:t>WS set</a:t>
                      </a:r>
                    </a:p>
                  </a:txBody>
                  <a:tcPr marL="50800" marR="50800" marT="50800" marB="50800" anchor="ctr" horzOverflow="overflow">
                    <a:lnL w="25400">
                      <a:solidFill>
                        <a:srgbClr val="000000"/>
                      </a:solidFill>
                      <a:miter lim="400000"/>
                    </a:lnL>
                    <a:lnT w="25400">
                      <a:solidFill>
                        <a:srgbClr val="000000"/>
                      </a:solidFill>
                      <a:miter lim="400000"/>
                    </a:lnT>
                    <a:lnB w="25400">
                      <a:solidFill>
                        <a:srgbClr val="000000"/>
                      </a:solidFill>
                      <a:miter lim="400000"/>
                    </a:lnB>
                    <a:solidFill>
                      <a:srgbClr val="D6DCE0"/>
                    </a:solidFill>
                  </a:tcPr>
                </a:tc>
                <a:tc>
                  <a:txBody>
                    <a:bodyPr/>
                    <a:lstStyle/>
                    <a:p>
                      <a:pPr defTabSz="914400">
                        <a:tabLst>
                          <a:tab pos="1663700" algn="l"/>
                        </a:tabLst>
                        <a:defRPr b="0"/>
                      </a:pPr>
                      <a:r>
                        <a:rPr sz="1700" b="1"/>
                        <a:t>NWS: unique rift</a:t>
                      </a:r>
                    </a:p>
                  </a:txBody>
                  <a:tcPr marL="50800" marR="50800" marT="50800" marB="50800" anchor="ctr" horzOverflow="overflow">
                    <a:lnT w="25400">
                      <a:solidFill>
                        <a:srgbClr val="000000"/>
                      </a:solidFill>
                      <a:miter lim="400000"/>
                    </a:lnT>
                    <a:lnB w="25400">
                      <a:solidFill>
                        <a:srgbClr val="000000"/>
                      </a:solidFill>
                      <a:miter lim="400000"/>
                    </a:lnB>
                    <a:solidFill>
                      <a:srgbClr val="D6DCE0"/>
                    </a:solidFill>
                  </a:tcPr>
                </a:tc>
                <a:tc>
                  <a:txBody>
                    <a:bodyPr/>
                    <a:lstStyle/>
                    <a:p>
                      <a:pPr defTabSz="914400">
                        <a:tabLst>
                          <a:tab pos="1663700" algn="l"/>
                        </a:tabLst>
                        <a:defRPr b="0"/>
                      </a:pPr>
                      <a:r>
                        <a:rPr sz="1700" b="1"/>
                        <a:t>NWS: aborted rift</a:t>
                      </a:r>
                    </a:p>
                  </a:txBody>
                  <a:tcPr marL="50800" marR="50800" marT="50800" marB="50800" anchor="ctr" horzOverflow="overflow">
                    <a:lnT w="25400">
                      <a:solidFill>
                        <a:srgbClr val="000000"/>
                      </a:solidFill>
                      <a:miter lim="400000"/>
                    </a:lnT>
                    <a:lnB w="25400">
                      <a:solidFill>
                        <a:srgbClr val="000000"/>
                      </a:solidFill>
                      <a:miter lim="400000"/>
                    </a:lnB>
                    <a:solidFill>
                      <a:srgbClr val="D6DCE0"/>
                    </a:solidFill>
                  </a:tcPr>
                </a:tc>
                <a:tc>
                  <a:txBody>
                    <a:bodyPr/>
                    <a:lstStyle/>
                    <a:p>
                      <a:pPr defTabSz="914400">
                        <a:tabLst>
                          <a:tab pos="1663700" algn="l"/>
                        </a:tabLst>
                        <a:defRPr b="0"/>
                      </a:pPr>
                      <a:r>
                        <a:rPr sz="1700" b="1"/>
                        <a:t>NWS: double rift</a:t>
                      </a:r>
                    </a:p>
                  </a:txBody>
                  <a:tcPr marL="50800" marR="50800" marT="50800" marB="50800" anchor="ctr" horzOverflow="overflow">
                    <a:lnR w="25400">
                      <a:solidFill>
                        <a:srgbClr val="000000"/>
                      </a:solidFill>
                      <a:miter lim="400000"/>
                    </a:lnR>
                    <a:lnT w="25400">
                      <a:solidFill>
                        <a:srgbClr val="000000"/>
                      </a:solidFill>
                      <a:miter lim="400000"/>
                    </a:lnT>
                    <a:lnB w="25400">
                      <a:solidFill>
                        <a:srgbClr val="000000"/>
                      </a:solidFill>
                      <a:miter lim="400000"/>
                    </a:lnB>
                    <a:solidFill>
                      <a:srgbClr val="D6DCE0"/>
                    </a:solidFill>
                  </a:tcPr>
                </a:tc>
                <a:extLst>
                  <a:ext uri="{0D108BD9-81ED-4DB2-BD59-A6C34878D82A}">
                    <a16:rowId xmlns:a16="http://schemas.microsoft.com/office/drawing/2014/main" val="10000"/>
                  </a:ext>
                </a:extLst>
              </a:tr>
              <a:tr h="1012277">
                <a:tc>
                  <a:txBody>
                    <a:bodyPr/>
                    <a:lstStyle/>
                    <a:p>
                      <a:pPr defTabSz="914400">
                        <a:tabLst>
                          <a:tab pos="1663700" algn="l"/>
                        </a:tabLst>
                        <a:defRPr b="0"/>
                      </a:pPr>
                      <a:r>
                        <a:rPr sz="1700" b="1"/>
                        <a:t>Mean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solidFill>
                      <a:srgbClr val="D7DCE0"/>
                    </a:solidFill>
                  </a:tcPr>
                </a:tc>
                <a:tc>
                  <a:txBody>
                    <a:bodyPr/>
                    <a:lstStyle/>
                    <a:p>
                      <a:pPr defTabSz="914400"/>
                      <a:r>
                        <a:rPr sz="1700"/>
                        <a:t>1.59</a:t>
                      </a:r>
                    </a:p>
                  </a:txBody>
                  <a:tcPr marL="50800" marR="50800" marT="50800" marB="50800" anchor="ctr" horzOverflow="overflow">
                    <a:lnL w="25400">
                      <a:solidFill>
                        <a:srgbClr val="000000"/>
                      </a:solidFill>
                      <a:miter lim="400000"/>
                    </a:lnL>
                    <a:lnT w="25400">
                      <a:solidFill>
                        <a:srgbClr val="000000"/>
                      </a:solidFill>
                      <a:miter lim="400000"/>
                    </a:lnT>
                  </a:tcPr>
                </a:tc>
                <a:tc>
                  <a:txBody>
                    <a:bodyPr/>
                    <a:lstStyle/>
                    <a:p>
                      <a:pPr defTabSz="914400"/>
                      <a:r>
                        <a:rPr sz="1700"/>
                        <a:t>1.70</a:t>
                      </a:r>
                    </a:p>
                  </a:txBody>
                  <a:tcPr marL="50800" marR="50800" marT="50800" marB="50800" anchor="ctr" horzOverflow="overflow">
                    <a:lnT w="25400">
                      <a:solidFill>
                        <a:srgbClr val="000000"/>
                      </a:solidFill>
                      <a:miter lim="400000"/>
                    </a:lnT>
                  </a:tcPr>
                </a:tc>
                <a:tc>
                  <a:txBody>
                    <a:bodyPr/>
                    <a:lstStyle/>
                    <a:p>
                      <a:pPr defTabSz="914400"/>
                      <a:r>
                        <a:rPr sz="1700"/>
                        <a:t>1.81</a:t>
                      </a:r>
                    </a:p>
                  </a:txBody>
                  <a:tcPr marL="50800" marR="50800" marT="50800" marB="50800" anchor="ctr" horzOverflow="overflow">
                    <a:lnT w="25400">
                      <a:solidFill>
                        <a:srgbClr val="000000"/>
                      </a:solidFill>
                      <a:miter lim="400000"/>
                    </a:lnT>
                  </a:tcPr>
                </a:tc>
                <a:tc>
                  <a:txBody>
                    <a:bodyPr/>
                    <a:lstStyle/>
                    <a:p>
                      <a:pPr defTabSz="914400"/>
                      <a:r>
                        <a:rPr sz="1700"/>
                        <a:t>3.12</a:t>
                      </a:r>
                    </a:p>
                  </a:txBody>
                  <a:tcPr marL="50800" marR="50800" marT="50800" marB="50800" anchor="ctr" horzOverflow="overflow">
                    <a:lnR w="25400">
                      <a:solidFill>
                        <a:srgbClr val="000000"/>
                      </a:solidFill>
                      <a:miter lim="400000"/>
                    </a:lnR>
                    <a:lnT w="25400">
                      <a:solidFill>
                        <a:srgbClr val="000000"/>
                      </a:solidFill>
                      <a:miter lim="400000"/>
                    </a:lnT>
                  </a:tcPr>
                </a:tc>
                <a:extLst>
                  <a:ext uri="{0D108BD9-81ED-4DB2-BD59-A6C34878D82A}">
                    <a16:rowId xmlns:a16="http://schemas.microsoft.com/office/drawing/2014/main" val="10001"/>
                  </a:ext>
                </a:extLst>
              </a:tr>
              <a:tr h="1008002">
                <a:tc>
                  <a:txBody>
                    <a:bodyPr/>
                    <a:lstStyle/>
                    <a:p>
                      <a:pPr defTabSz="914400">
                        <a:tabLst>
                          <a:tab pos="1663700" algn="l"/>
                        </a:tabLst>
                        <a:defRPr b="0"/>
                      </a:pPr>
                      <a:r>
                        <a:rPr sz="1700" b="1"/>
                        <a:t>Median</a:t>
                      </a:r>
                    </a:p>
                  </a:txBody>
                  <a:tcPr marL="50800" marR="50800" marT="50800" marB="50800" anchor="ctr" horzOverflow="overflow">
                    <a:lnL w="25400">
                      <a:solidFill>
                        <a:srgbClr val="000000"/>
                      </a:solidFill>
                      <a:miter lim="400000"/>
                    </a:lnL>
                    <a:lnR w="25400">
                      <a:solidFill>
                        <a:srgbClr val="000000"/>
                      </a:solidFill>
                      <a:miter lim="400000"/>
                    </a:lnR>
                    <a:solidFill>
                      <a:srgbClr val="D7DCE0"/>
                    </a:solidFill>
                  </a:tcPr>
                </a:tc>
                <a:tc>
                  <a:txBody>
                    <a:bodyPr/>
                    <a:lstStyle/>
                    <a:p>
                      <a:pPr defTabSz="914400"/>
                      <a:r>
                        <a:rPr sz="1700"/>
                        <a:t>1.49</a:t>
                      </a:r>
                    </a:p>
                  </a:txBody>
                  <a:tcPr marL="50800" marR="50800" marT="50800" marB="50800" anchor="ctr" horzOverflow="overflow">
                    <a:lnL w="25400">
                      <a:solidFill>
                        <a:srgbClr val="000000"/>
                      </a:solidFill>
                      <a:miter lim="400000"/>
                    </a:lnL>
                  </a:tcPr>
                </a:tc>
                <a:tc>
                  <a:txBody>
                    <a:bodyPr/>
                    <a:lstStyle/>
                    <a:p>
                      <a:pPr defTabSz="914400"/>
                      <a:r>
                        <a:rPr sz="1700"/>
                        <a:t>1.53</a:t>
                      </a:r>
                    </a:p>
                  </a:txBody>
                  <a:tcPr marL="50800" marR="50800" marT="50800" marB="50800" anchor="ctr" horzOverflow="overflow"/>
                </a:tc>
                <a:tc>
                  <a:txBody>
                    <a:bodyPr/>
                    <a:lstStyle/>
                    <a:p>
                      <a:pPr defTabSz="914400"/>
                      <a:r>
                        <a:rPr sz="1700"/>
                        <a:t>1.74</a:t>
                      </a:r>
                    </a:p>
                  </a:txBody>
                  <a:tcPr marL="50800" marR="50800" marT="50800" marB="50800" anchor="ctr" horzOverflow="overflow"/>
                </a:tc>
                <a:tc>
                  <a:txBody>
                    <a:bodyPr/>
                    <a:lstStyle/>
                    <a:p>
                      <a:pPr defTabSz="914400"/>
                      <a:r>
                        <a:rPr sz="1700"/>
                        <a:t>3.11</a:t>
                      </a:r>
                    </a:p>
                  </a:txBody>
                  <a:tcPr marL="50800" marR="50800" marT="50800" marB="50800" anchor="ctr" horzOverflow="overflow">
                    <a:lnR w="25400">
                      <a:solidFill>
                        <a:srgbClr val="000000"/>
                      </a:solidFill>
                      <a:miter lim="400000"/>
                    </a:lnR>
                  </a:tcPr>
                </a:tc>
                <a:extLst>
                  <a:ext uri="{0D108BD9-81ED-4DB2-BD59-A6C34878D82A}">
                    <a16:rowId xmlns:a16="http://schemas.microsoft.com/office/drawing/2014/main" val="10002"/>
                  </a:ext>
                </a:extLst>
              </a:tr>
              <a:tr h="1009756">
                <a:tc>
                  <a:txBody>
                    <a:bodyPr/>
                    <a:lstStyle/>
                    <a:p>
                      <a:pPr defTabSz="914400">
                        <a:tabLst>
                          <a:tab pos="1663700" algn="l"/>
                        </a:tabLst>
                        <a:defRPr b="0"/>
                      </a:pPr>
                      <a:r>
                        <a:rPr sz="1700" b="1"/>
                        <a:t>Maximum value</a:t>
                      </a:r>
                    </a:p>
                  </a:txBody>
                  <a:tcPr marL="50800" marR="50800" marT="50800" marB="50800" anchor="ctr" horzOverflow="overflow">
                    <a:lnL w="25400">
                      <a:solidFill>
                        <a:srgbClr val="000000"/>
                      </a:solidFill>
                      <a:miter lim="400000"/>
                    </a:lnL>
                    <a:lnR w="25400">
                      <a:solidFill>
                        <a:srgbClr val="000000"/>
                      </a:solidFill>
                      <a:miter lim="400000"/>
                    </a:lnR>
                    <a:solidFill>
                      <a:srgbClr val="D7DCE0"/>
                    </a:solidFill>
                  </a:tcPr>
                </a:tc>
                <a:tc>
                  <a:txBody>
                    <a:bodyPr/>
                    <a:lstStyle/>
                    <a:p>
                      <a:pPr defTabSz="914400"/>
                      <a:r>
                        <a:rPr sz="1700"/>
                        <a:t>2.98</a:t>
                      </a:r>
                    </a:p>
                  </a:txBody>
                  <a:tcPr marL="50800" marR="50800" marT="50800" marB="50800" anchor="ctr" horzOverflow="overflow">
                    <a:lnL w="25400">
                      <a:solidFill>
                        <a:srgbClr val="000000"/>
                      </a:solidFill>
                      <a:miter lim="400000"/>
                    </a:lnL>
                  </a:tcPr>
                </a:tc>
                <a:tc>
                  <a:txBody>
                    <a:bodyPr/>
                    <a:lstStyle/>
                    <a:p>
                      <a:pPr defTabSz="914400"/>
                      <a:r>
                        <a:rPr sz="1700"/>
                        <a:t>2.86</a:t>
                      </a:r>
                    </a:p>
                  </a:txBody>
                  <a:tcPr marL="50800" marR="50800" marT="50800" marB="50800" anchor="ctr" horzOverflow="overflow"/>
                </a:tc>
                <a:tc>
                  <a:txBody>
                    <a:bodyPr/>
                    <a:lstStyle/>
                    <a:p>
                      <a:pPr defTabSz="914400"/>
                      <a:r>
                        <a:rPr sz="1700"/>
                        <a:t>2.18</a:t>
                      </a:r>
                    </a:p>
                  </a:txBody>
                  <a:tcPr marL="50800" marR="50800" marT="50800" marB="50800" anchor="ctr" horzOverflow="overflow"/>
                </a:tc>
                <a:tc>
                  <a:txBody>
                    <a:bodyPr/>
                    <a:lstStyle/>
                    <a:p>
                      <a:pPr defTabSz="914400"/>
                      <a:r>
                        <a:rPr sz="1700"/>
                        <a:t>5.79</a:t>
                      </a:r>
                    </a:p>
                  </a:txBody>
                  <a:tcPr marL="50800" marR="50800" marT="50800" marB="50800" anchor="ctr" horzOverflow="overflow">
                    <a:lnR w="25400">
                      <a:solidFill>
                        <a:srgbClr val="000000"/>
                      </a:solidFill>
                      <a:miter lim="400000"/>
                    </a:lnR>
                  </a:tcPr>
                </a:tc>
                <a:extLst>
                  <a:ext uri="{0D108BD9-81ED-4DB2-BD59-A6C34878D82A}">
                    <a16:rowId xmlns:a16="http://schemas.microsoft.com/office/drawing/2014/main" val="10003"/>
                  </a:ext>
                </a:extLst>
              </a:tr>
              <a:tr h="1003051">
                <a:tc>
                  <a:txBody>
                    <a:bodyPr/>
                    <a:lstStyle/>
                    <a:p>
                      <a:pPr defTabSz="914400">
                        <a:tabLst>
                          <a:tab pos="1663700" algn="l"/>
                        </a:tabLst>
                        <a:defRPr b="0"/>
                      </a:pPr>
                      <a:r>
                        <a:rPr sz="1700" b="1"/>
                        <a:t>Minimum value</a:t>
                      </a:r>
                    </a:p>
                  </a:txBody>
                  <a:tcPr marL="50800" marR="50800" marT="50800" marB="50800" anchor="ctr" horzOverflow="overflow">
                    <a:lnL w="25400">
                      <a:solidFill>
                        <a:srgbClr val="000000"/>
                      </a:solidFill>
                      <a:miter lim="400000"/>
                    </a:lnL>
                    <a:lnR w="25400">
                      <a:solidFill>
                        <a:srgbClr val="000000"/>
                      </a:solidFill>
                      <a:miter lim="400000"/>
                    </a:lnR>
                    <a:lnB w="25400">
                      <a:solidFill>
                        <a:srgbClr val="000000"/>
                      </a:solidFill>
                      <a:miter lim="400000"/>
                    </a:lnB>
                    <a:solidFill>
                      <a:srgbClr val="D7DCE0"/>
                    </a:solidFill>
                  </a:tcPr>
                </a:tc>
                <a:tc>
                  <a:txBody>
                    <a:bodyPr/>
                    <a:lstStyle/>
                    <a:p>
                      <a:pPr defTabSz="914400"/>
                      <a:r>
                        <a:rPr sz="1700"/>
                        <a:t>1.09</a:t>
                      </a:r>
                    </a:p>
                  </a:txBody>
                  <a:tcPr marL="50800" marR="50800" marT="50800" marB="50800" anchor="ctr" horzOverflow="overflow">
                    <a:lnL w="25400">
                      <a:solidFill>
                        <a:srgbClr val="000000"/>
                      </a:solidFill>
                      <a:miter lim="400000"/>
                    </a:lnL>
                    <a:lnB w="25400">
                      <a:solidFill>
                        <a:srgbClr val="000000"/>
                      </a:solidFill>
                      <a:miter lim="400000"/>
                    </a:lnB>
                  </a:tcPr>
                </a:tc>
                <a:tc>
                  <a:txBody>
                    <a:bodyPr/>
                    <a:lstStyle/>
                    <a:p>
                      <a:pPr defTabSz="914400"/>
                      <a:r>
                        <a:rPr sz="1700"/>
                        <a:t>1.26</a:t>
                      </a:r>
                    </a:p>
                  </a:txBody>
                  <a:tcPr marL="50800" marR="50800" marT="50800" marB="50800" anchor="ctr" horzOverflow="overflow">
                    <a:lnB w="25400">
                      <a:solidFill>
                        <a:srgbClr val="000000"/>
                      </a:solidFill>
                      <a:miter lim="400000"/>
                    </a:lnB>
                  </a:tcPr>
                </a:tc>
                <a:tc>
                  <a:txBody>
                    <a:bodyPr/>
                    <a:lstStyle/>
                    <a:p>
                      <a:pPr defTabSz="914400"/>
                      <a:r>
                        <a:rPr sz="1700"/>
                        <a:t>1.51</a:t>
                      </a:r>
                    </a:p>
                  </a:txBody>
                  <a:tcPr marL="50800" marR="50800" marT="50800" marB="50800" anchor="ctr" horzOverflow="overflow">
                    <a:lnB w="25400">
                      <a:solidFill>
                        <a:srgbClr val="000000"/>
                      </a:solidFill>
                      <a:miter lim="400000"/>
                    </a:lnB>
                  </a:tcPr>
                </a:tc>
                <a:tc>
                  <a:txBody>
                    <a:bodyPr/>
                    <a:lstStyle/>
                    <a:p>
                      <a:pPr defTabSz="914400"/>
                      <a:r>
                        <a:rPr sz="1700"/>
                        <a:t>1.89</a:t>
                      </a:r>
                    </a:p>
                  </a:txBody>
                  <a:tcPr marL="50800" marR="50800" marT="50800" marB="50800" anchor="ctr" horzOverflow="overflow">
                    <a:lnR w="25400">
                      <a:solidFill>
                        <a:srgbClr val="000000"/>
                      </a:solidFill>
                      <a:miter lim="400000"/>
                    </a:lnR>
                    <a:lnB w="25400">
                      <a:solidFill>
                        <a:srgbClr val="000000"/>
                      </a:solidFill>
                      <a:miter lim="400000"/>
                    </a:lnB>
                  </a:tcPr>
                </a:tc>
                <a:extLst>
                  <a:ext uri="{0D108BD9-81ED-4DB2-BD59-A6C34878D82A}">
                    <a16:rowId xmlns:a16="http://schemas.microsoft.com/office/drawing/2014/main" val="10004"/>
                  </a:ext>
                </a:extLst>
              </a:tr>
            </a:tbl>
          </a:graphicData>
        </a:graphic>
      </p:graphicFrame>
      <p:sp>
        <p:nvSpPr>
          <p:cNvPr id="371" name="Line"/>
          <p:cNvSpPr/>
          <p:nvPr/>
        </p:nvSpPr>
        <p:spPr>
          <a:xfrm>
            <a:off x="10675649" y="6251520"/>
            <a:ext cx="2525663" cy="1431331"/>
          </a:xfrm>
          <a:prstGeom prst="line">
            <a:avLst/>
          </a:prstGeom>
          <a:ln w="25400">
            <a:solidFill>
              <a:srgbClr val="000000"/>
            </a:solidFill>
            <a:miter lim="400000"/>
          </a:ln>
        </p:spPr>
        <p:txBody>
          <a:bodyPr lIns="50800" tIns="50800" rIns="50800" bIns="50800" anchor="ctr"/>
          <a:lstStyle/>
          <a:p>
            <a:endParaRPr/>
          </a:p>
        </p:txBody>
      </p:sp>
      <p:sp>
        <p:nvSpPr>
          <p:cNvPr id="372" name="Rift…"/>
          <p:cNvSpPr txBox="1"/>
          <p:nvPr/>
        </p:nvSpPr>
        <p:spPr>
          <a:xfrm>
            <a:off x="11698270" y="6275468"/>
            <a:ext cx="1517803" cy="578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600" b="1">
                <a:solidFill>
                  <a:srgbClr val="000000"/>
                </a:solidFill>
              </a:defRPr>
            </a:pPr>
            <a:r>
              <a:t>Rift </a:t>
            </a:r>
          </a:p>
          <a:p>
            <a:pPr>
              <a:defRPr sz="1600" b="1">
                <a:solidFill>
                  <a:srgbClr val="000000"/>
                </a:solidFill>
              </a:defRPr>
            </a:pPr>
            <a:r>
              <a:t>configurations</a:t>
            </a:r>
          </a:p>
        </p:txBody>
      </p:sp>
      <p:sp>
        <p:nvSpPr>
          <p:cNvPr id="373" name="Statistics"/>
          <p:cNvSpPr txBox="1"/>
          <p:nvPr/>
        </p:nvSpPr>
        <p:spPr>
          <a:xfrm>
            <a:off x="10856412" y="7234318"/>
            <a:ext cx="1017119" cy="33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b="1">
                <a:solidFill>
                  <a:srgbClr val="000000"/>
                </a:solidFill>
              </a:defRPr>
            </a:lvl1pPr>
          </a:lstStyle>
          <a:p>
            <a:r>
              <a:t>Statistics</a:t>
            </a:r>
          </a:p>
        </p:txBody>
      </p:sp>
      <p:pic>
        <p:nvPicPr>
          <p:cNvPr id="374" name="egu23-113-qr.png" descr="egu23-113-qr.png"/>
          <p:cNvPicPr>
            <a:picLocks noChangeAspect="1"/>
          </p:cNvPicPr>
          <p:nvPr/>
        </p:nvPicPr>
        <p:blipFill>
          <a:blip r:embed="rId4"/>
          <a:stretch>
            <a:fillRect/>
          </a:stretch>
        </p:blipFill>
        <p:spPr>
          <a:xfrm>
            <a:off x="22582902" y="11929809"/>
            <a:ext cx="1778001" cy="1778001"/>
          </a:xfrm>
          <a:prstGeom prst="rect">
            <a:avLst/>
          </a:prstGeom>
          <a:ln w="12700">
            <a:miter lim="400000"/>
          </a:ln>
        </p:spPr>
      </p:pic>
      <p:pic>
        <p:nvPicPr>
          <p:cNvPr id="375" name="ciencias_ul_azul_h_s-ass.png" descr="ciencias_ul_azul_h_s-ass.png"/>
          <p:cNvPicPr>
            <a:picLocks noChangeAspect="1"/>
          </p:cNvPicPr>
          <p:nvPr/>
        </p:nvPicPr>
        <p:blipFill>
          <a:blip r:embed="rId5"/>
          <a:stretch>
            <a:fillRect/>
          </a:stretch>
        </p:blipFill>
        <p:spPr>
          <a:xfrm>
            <a:off x="6871302" y="458115"/>
            <a:ext cx="2459774" cy="999154"/>
          </a:xfrm>
          <a:prstGeom prst="rect">
            <a:avLst/>
          </a:prstGeom>
          <a:ln w="12700">
            <a:miter lim="400000"/>
          </a:ln>
        </p:spPr>
      </p:pic>
      <p:pic>
        <p:nvPicPr>
          <p:cNvPr id="376" name="ULISBOA_HORIZONTAL_RGB.png" descr="ULISBOA_HORIZONTAL_RGB.png"/>
          <p:cNvPicPr>
            <a:picLocks noChangeAspect="1"/>
          </p:cNvPicPr>
          <p:nvPr/>
        </p:nvPicPr>
        <p:blipFill>
          <a:blip r:embed="rId6"/>
          <a:stretch>
            <a:fillRect/>
          </a:stretch>
        </p:blipFill>
        <p:spPr>
          <a:xfrm>
            <a:off x="1533159" y="130454"/>
            <a:ext cx="4581099" cy="1654653"/>
          </a:xfrm>
          <a:prstGeom prst="rect">
            <a:avLst/>
          </a:prstGeom>
          <a:ln w="12700">
            <a:miter lim="400000"/>
          </a:ln>
        </p:spPr>
      </p:pic>
      <p:pic>
        <p:nvPicPr>
          <p:cNvPr id="377" name="IDL+800x400.jpeg" descr="IDL+800x400.jpeg"/>
          <p:cNvPicPr>
            <a:picLocks noChangeAspect="1"/>
          </p:cNvPicPr>
          <p:nvPr/>
        </p:nvPicPr>
        <p:blipFill>
          <a:blip r:embed="rId7"/>
          <a:stretch>
            <a:fillRect/>
          </a:stretch>
        </p:blipFill>
        <p:spPr>
          <a:xfrm>
            <a:off x="10088178" y="130454"/>
            <a:ext cx="3309305" cy="1654653"/>
          </a:xfrm>
          <a:prstGeom prst="rect">
            <a:avLst/>
          </a:prstGeom>
          <a:ln w="12700">
            <a:miter lim="400000"/>
          </a:ln>
        </p:spPr>
      </p:pic>
      <p:pic>
        <p:nvPicPr>
          <p:cNvPr id="378" name="2023_04_EGU_GA.png" descr="2023_04_EGU_GA.png"/>
          <p:cNvPicPr>
            <a:picLocks noChangeAspect="1"/>
          </p:cNvPicPr>
          <p:nvPr/>
        </p:nvPicPr>
        <p:blipFill>
          <a:blip r:embed="rId8"/>
          <a:stretch>
            <a:fillRect/>
          </a:stretch>
        </p:blipFill>
        <p:spPr>
          <a:xfrm>
            <a:off x="18381823" y="281888"/>
            <a:ext cx="4063754" cy="1351786"/>
          </a:xfrm>
          <a:prstGeom prst="rect">
            <a:avLst/>
          </a:prstGeom>
          <a:ln w="12700">
            <a:miter lim="400000"/>
          </a:ln>
        </p:spPr>
      </p:pic>
      <p:pic>
        <p:nvPicPr>
          <p:cNvPr id="379" name="fct-logo.png" descr="fct-logo.png"/>
          <p:cNvPicPr>
            <a:picLocks noChangeAspect="1"/>
          </p:cNvPicPr>
          <p:nvPr/>
        </p:nvPicPr>
        <p:blipFill>
          <a:blip r:embed="rId9"/>
          <a:stretch>
            <a:fillRect/>
          </a:stretch>
        </p:blipFill>
        <p:spPr>
          <a:xfrm>
            <a:off x="14154528" y="458115"/>
            <a:ext cx="3470252" cy="999332"/>
          </a:xfrm>
          <a:prstGeom prst="rect">
            <a:avLst/>
          </a:prstGeom>
          <a:ln w="12700">
            <a:miter lim="400000"/>
          </a:ln>
        </p:spPr>
      </p:pic>
      <p:sp>
        <p:nvSpPr>
          <p:cNvPr id="380" name="Results - Normalized strain and breakup ages"/>
          <p:cNvSpPr txBox="1"/>
          <p:nvPr/>
        </p:nvSpPr>
        <p:spPr>
          <a:xfrm>
            <a:off x="1206500" y="1899941"/>
            <a:ext cx="21971000" cy="82892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4500" b="1" spc="-90">
                <a:solidFill>
                  <a:srgbClr val="000000"/>
                </a:solidFill>
              </a:defRPr>
            </a:lvl1pPr>
          </a:lstStyle>
          <a:p>
            <a:pPr>
              <a:lnSpc>
                <a:spcPct val="100000"/>
              </a:lnSpc>
              <a:spcBef>
                <a:spcPts val="600"/>
              </a:spcBef>
            </a:pPr>
            <a:r>
              <a:rPr dirty="0"/>
              <a:t>Results - Normalized strain and breakup ages</a:t>
            </a:r>
          </a:p>
        </p:txBody>
      </p:sp>
      <p:sp>
        <p:nvSpPr>
          <p:cNvPr id="381" name="Increase in the normalized strain values with the increase of breakup ages (lower spreading rates and/or higher lithospheric thicknesses) for all NWS rift configurations and WS set."/>
          <p:cNvSpPr txBox="1"/>
          <p:nvPr/>
        </p:nvSpPr>
        <p:spPr>
          <a:xfrm>
            <a:off x="11863222" y="4872022"/>
            <a:ext cx="10556257" cy="1160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300">
                <a:solidFill>
                  <a:srgbClr val="000000"/>
                </a:solidFill>
              </a:defRPr>
            </a:lvl1pPr>
          </a:lstStyle>
          <a:p>
            <a:r>
              <a:rPr dirty="0"/>
              <a:t>Increase in the normalized strain values with the increase of breakup ages (lower spreading rates and/or higher lithospheric thicknesses) for all NWS rift configurations and WS set.</a:t>
            </a:r>
          </a:p>
        </p:txBody>
      </p:sp>
      <p:sp>
        <p:nvSpPr>
          <p:cNvPr id="382" name="Line"/>
          <p:cNvSpPr/>
          <p:nvPr/>
        </p:nvSpPr>
        <p:spPr>
          <a:xfrm flipH="1">
            <a:off x="10290323" y="3805988"/>
            <a:ext cx="1517803" cy="1"/>
          </a:xfrm>
          <a:prstGeom prst="line">
            <a:avLst/>
          </a:prstGeom>
          <a:ln w="25400">
            <a:solidFill>
              <a:srgbClr val="000000"/>
            </a:solidFill>
            <a:miter lim="400000"/>
            <a:tailEnd type="triangle"/>
          </a:ln>
        </p:spPr>
        <p:txBody>
          <a:bodyPr lIns="50800" tIns="50800" rIns="50800" bIns="50800" anchor="ctr"/>
          <a:lstStyle/>
          <a:p>
            <a:endParaRPr/>
          </a:p>
        </p:txBody>
      </p:sp>
      <p:sp>
        <p:nvSpPr>
          <p:cNvPr id="383" name="dtotal - Total displacement up until oceanic breakup.…"/>
          <p:cNvSpPr txBox="1"/>
          <p:nvPr/>
        </p:nvSpPr>
        <p:spPr>
          <a:xfrm>
            <a:off x="3999751" y="3554477"/>
            <a:ext cx="5654372" cy="50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400">
                <a:solidFill>
                  <a:srgbClr val="000000"/>
                </a:solidFill>
              </a:defRPr>
            </a:pPr>
            <a:r>
              <a:rPr i="1"/>
              <a:t>d</a:t>
            </a:r>
            <a:r>
              <a:rPr i="1" baseline="-5999"/>
              <a:t>total</a:t>
            </a:r>
            <a:r>
              <a:t> - Total displacement up until oceanic breakup.</a:t>
            </a:r>
          </a:p>
          <a:p>
            <a:pPr algn="l">
              <a:defRPr sz="1400">
                <a:solidFill>
                  <a:srgbClr val="000000"/>
                </a:solidFill>
              </a:defRPr>
            </a:pPr>
            <a:r>
              <a:rPr i="1"/>
              <a:t>LAB</a:t>
            </a:r>
            <a:r>
              <a:rPr i="1" baseline="-5999"/>
              <a:t>i</a:t>
            </a:r>
            <a:r>
              <a:t> - Lithosphere-asthenosphere boundary for different plate ages, i.</a:t>
            </a:r>
          </a:p>
        </p:txBody>
      </p:sp>
      <p:sp>
        <p:nvSpPr>
          <p:cNvPr id="384" name="A measure of the total horizontal displacement need to fully rupture the lithosphere."/>
          <p:cNvSpPr txBox="1"/>
          <p:nvPr/>
        </p:nvSpPr>
        <p:spPr>
          <a:xfrm>
            <a:off x="11666403" y="3554426"/>
            <a:ext cx="10556257" cy="804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300">
                <a:solidFill>
                  <a:srgbClr val="000000"/>
                </a:solidFill>
              </a:defRPr>
            </a:lvl1pPr>
          </a:lstStyle>
          <a:p>
            <a:r>
              <a:t>A measure of the total horizontal displacement need to fully rupture the lithosphere.</a:t>
            </a:r>
          </a:p>
        </p:txBody>
      </p:sp>
      <p:sp>
        <p:nvSpPr>
          <p:cNvPr id="385" name="Line"/>
          <p:cNvSpPr/>
          <p:nvPr/>
        </p:nvSpPr>
        <p:spPr>
          <a:xfrm flipH="1">
            <a:off x="10290323" y="5132168"/>
            <a:ext cx="1517803" cy="1"/>
          </a:xfrm>
          <a:prstGeom prst="line">
            <a:avLst/>
          </a:prstGeom>
          <a:ln w="25400">
            <a:solidFill>
              <a:srgbClr val="000000"/>
            </a:solidFill>
            <a:miter lim="400000"/>
            <a:tailEnd type="triangle"/>
          </a:ln>
        </p:spPr>
        <p:txBody>
          <a:bodyPr lIns="50800" tIns="50800" rIns="50800" bIns="50800" anchor="ctr"/>
          <a:lstStyle/>
          <a:p>
            <a:endParaRPr/>
          </a:p>
        </p:txBody>
      </p:sp>
      <p:sp>
        <p:nvSpPr>
          <p:cNvPr id="386" name="Home">
            <a:hlinkClick r:id="" action="ppaction://hlinkshowjump?jump=firstslide"/>
          </p:cNvPr>
          <p:cNvSpPr/>
          <p:nvPr/>
        </p:nvSpPr>
        <p:spPr>
          <a:xfrm>
            <a:off x="384201" y="12142916"/>
            <a:ext cx="1099011" cy="1351786"/>
          </a:xfrm>
          <a:custGeom>
            <a:avLst/>
            <a:gdLst/>
            <a:ahLst/>
            <a:cxnLst>
              <a:cxn ang="0">
                <a:pos x="wd2" y="hd2"/>
              </a:cxn>
              <a:cxn ang="5400000">
                <a:pos x="wd2" y="hd2"/>
              </a:cxn>
              <a:cxn ang="10800000">
                <a:pos x="wd2" y="hd2"/>
              </a:cxn>
              <a:cxn ang="16200000">
                <a:pos x="wd2" y="hd2"/>
              </a:cxn>
            </a:cxnLst>
            <a:rect l="0" t="0" r="r" b="b"/>
            <a:pathLst>
              <a:path w="19148" h="21351" extrusionOk="0">
                <a:moveTo>
                  <a:pt x="5834" y="0"/>
                </a:moveTo>
                <a:cubicBezTo>
                  <a:pt x="5463" y="171"/>
                  <a:pt x="5099" y="359"/>
                  <a:pt x="4747" y="566"/>
                </a:cubicBezTo>
                <a:lnTo>
                  <a:pt x="4400" y="119"/>
                </a:lnTo>
                <a:lnTo>
                  <a:pt x="3812" y="496"/>
                </a:lnTo>
                <a:lnTo>
                  <a:pt x="4164" y="944"/>
                </a:lnTo>
                <a:cubicBezTo>
                  <a:pt x="-337" y="4044"/>
                  <a:pt x="-1359" y="9861"/>
                  <a:pt x="1932" y="14080"/>
                </a:cubicBezTo>
                <a:cubicBezTo>
                  <a:pt x="3483" y="16067"/>
                  <a:pt x="5762" y="17420"/>
                  <a:pt x="8377" y="17915"/>
                </a:cubicBezTo>
                <a:cubicBezTo>
                  <a:pt x="8500" y="18331"/>
                  <a:pt x="8829" y="18672"/>
                  <a:pt x="9258" y="18837"/>
                </a:cubicBezTo>
                <a:lnTo>
                  <a:pt x="9258" y="19743"/>
                </a:lnTo>
                <a:lnTo>
                  <a:pt x="4469" y="19743"/>
                </a:lnTo>
                <a:cubicBezTo>
                  <a:pt x="3905" y="19743"/>
                  <a:pt x="3441" y="20158"/>
                  <a:pt x="3441" y="20675"/>
                </a:cubicBezTo>
                <a:lnTo>
                  <a:pt x="3441" y="21351"/>
                </a:lnTo>
                <a:lnTo>
                  <a:pt x="16269" y="21351"/>
                </a:lnTo>
                <a:lnTo>
                  <a:pt x="16269" y="20680"/>
                </a:lnTo>
                <a:cubicBezTo>
                  <a:pt x="16269" y="20169"/>
                  <a:pt x="15811" y="19748"/>
                  <a:pt x="15241" y="19748"/>
                </a:cubicBezTo>
                <a:lnTo>
                  <a:pt x="10457" y="19748"/>
                </a:lnTo>
                <a:lnTo>
                  <a:pt x="10457" y="18842"/>
                </a:lnTo>
                <a:cubicBezTo>
                  <a:pt x="10822" y="18704"/>
                  <a:pt x="11116" y="18437"/>
                  <a:pt x="11269" y="18102"/>
                </a:cubicBezTo>
                <a:cubicBezTo>
                  <a:pt x="13061" y="17990"/>
                  <a:pt x="14800" y="17468"/>
                  <a:pt x="16333" y="16552"/>
                </a:cubicBezTo>
                <a:lnTo>
                  <a:pt x="16680" y="17000"/>
                </a:lnTo>
                <a:lnTo>
                  <a:pt x="17268" y="16620"/>
                </a:lnTo>
                <a:lnTo>
                  <a:pt x="16921" y="16174"/>
                </a:lnTo>
                <a:cubicBezTo>
                  <a:pt x="17256" y="15945"/>
                  <a:pt x="17573" y="15694"/>
                  <a:pt x="17872" y="15433"/>
                </a:cubicBezTo>
                <a:lnTo>
                  <a:pt x="17039" y="14661"/>
                </a:lnTo>
                <a:cubicBezTo>
                  <a:pt x="16780" y="14885"/>
                  <a:pt x="16509" y="15098"/>
                  <a:pt x="16227" y="15295"/>
                </a:cubicBezTo>
                <a:lnTo>
                  <a:pt x="15799" y="14741"/>
                </a:lnTo>
                <a:cubicBezTo>
                  <a:pt x="19436" y="12200"/>
                  <a:pt x="20241" y="7486"/>
                  <a:pt x="17567" y="4060"/>
                </a:cubicBezTo>
                <a:cubicBezTo>
                  <a:pt x="14894" y="630"/>
                  <a:pt x="9723" y="-249"/>
                  <a:pt x="5869" y="2010"/>
                </a:cubicBezTo>
                <a:lnTo>
                  <a:pt x="5439" y="1455"/>
                </a:lnTo>
                <a:cubicBezTo>
                  <a:pt x="5739" y="1279"/>
                  <a:pt x="6051" y="1115"/>
                  <a:pt x="6368" y="971"/>
                </a:cubicBezTo>
                <a:lnTo>
                  <a:pt x="5834" y="0"/>
                </a:lnTo>
                <a:close/>
                <a:moveTo>
                  <a:pt x="4851" y="1838"/>
                </a:moveTo>
                <a:lnTo>
                  <a:pt x="5281" y="2387"/>
                </a:lnTo>
                <a:cubicBezTo>
                  <a:pt x="1644" y="4928"/>
                  <a:pt x="839" y="9637"/>
                  <a:pt x="3513" y="13068"/>
                </a:cubicBezTo>
                <a:cubicBezTo>
                  <a:pt x="6186" y="16498"/>
                  <a:pt x="11357" y="17377"/>
                  <a:pt x="15211" y="15119"/>
                </a:cubicBezTo>
                <a:lnTo>
                  <a:pt x="15639" y="15668"/>
                </a:lnTo>
                <a:cubicBezTo>
                  <a:pt x="13659" y="16840"/>
                  <a:pt x="11304" y="17282"/>
                  <a:pt x="8959" y="16920"/>
                </a:cubicBezTo>
                <a:cubicBezTo>
                  <a:pt x="6497" y="16536"/>
                  <a:pt x="4346" y="15306"/>
                  <a:pt x="2907" y="13457"/>
                </a:cubicBezTo>
                <a:cubicBezTo>
                  <a:pt x="-2" y="9729"/>
                  <a:pt x="891" y="4587"/>
                  <a:pt x="4851" y="1838"/>
                </a:cubicBez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1700">
                <a:solidFill>
                  <a:srgbClr val="FFFFFF"/>
                </a:solidFill>
                <a:latin typeface="Helvetica Neue Medium"/>
                <a:ea typeface="Helvetica Neue Medium"/>
                <a:cs typeface="Helvetica Neue Medium"/>
                <a:sym typeface="Helvetica Neue Medium"/>
              </a:defRPr>
            </a:lvl1pPr>
          </a:lstStyle>
          <a:p>
            <a:endParaRPr dirty="0"/>
          </a:p>
        </p:txBody>
      </p:sp>
      <p:pic>
        <p:nvPicPr>
          <p:cNvPr id="387" name="EGU22-sharing-is-not-permitted.png" descr="EGU22-sharing-is-not-permitted.png"/>
          <p:cNvPicPr>
            <a:picLocks noChangeAspect="1"/>
          </p:cNvPicPr>
          <p:nvPr/>
        </p:nvPicPr>
        <p:blipFill>
          <a:blip r:embed="rId10"/>
          <a:stretch>
            <a:fillRect/>
          </a:stretch>
        </p:blipFill>
        <p:spPr>
          <a:xfrm>
            <a:off x="22762539" y="9857318"/>
            <a:ext cx="1418728" cy="1985309"/>
          </a:xfrm>
          <a:prstGeom prst="rect">
            <a:avLst/>
          </a:prstGeom>
          <a:ln w="12700">
            <a:miter lim="400000"/>
          </a:ln>
        </p:spPr>
      </p:pic>
      <p:sp>
        <p:nvSpPr>
          <p:cNvPr id="22" name="Botão de ação: retroceder ou anterior 21">
            <a:hlinkClick r:id="" action="ppaction://hlinkshowjump?jump=previousslide" highlightClick="1"/>
          </p:cNvPr>
          <p:cNvSpPr/>
          <p:nvPr/>
        </p:nvSpPr>
        <p:spPr>
          <a:xfrm>
            <a:off x="2023708" y="12594702"/>
            <a:ext cx="900000" cy="900000"/>
          </a:xfrm>
          <a:prstGeom prst="actionButtonBackPrevious">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Botão de ação: avançar ou seguinte 22">
            <a:hlinkClick r:id="" action="ppaction://hlinkshowjump?jump=nextslide" highlightClick="1"/>
          </p:cNvPr>
          <p:cNvSpPr/>
          <p:nvPr/>
        </p:nvSpPr>
        <p:spPr>
          <a:xfrm>
            <a:off x="2923708" y="12594702"/>
            <a:ext cx="900000" cy="900000"/>
          </a:xfrm>
          <a:prstGeom prst="actionButtonForwardNext">
            <a:avLst/>
          </a:prstGeom>
          <a:no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P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184</TotalTime>
  <Words>1467</Words>
  <Application>Microsoft Office PowerPoint</Application>
  <PresentationFormat>Personalizados</PresentationFormat>
  <Paragraphs>165</Paragraphs>
  <Slides>11</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11</vt:i4>
      </vt:variant>
    </vt:vector>
  </HeadingPairs>
  <TitlesOfParts>
    <vt:vector size="15" baseType="lpstr">
      <vt:lpstr>Cambria Math</vt:lpstr>
      <vt:lpstr>Helvetica Neue</vt:lpstr>
      <vt:lpstr>Helvetica Neue Medium</vt:lpstr>
      <vt:lpstr>21_BasicWhite</vt:lpstr>
      <vt:lpstr>Numerical modelling of intra-oceanic rifting: the rift-to-drift time frame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Numerical modelling of intra-oceanic rifting: the rift-to-drift time frame</dc:title>
  <cp:lastModifiedBy>Barbara Gama ( Lawyer @ Roriz Advogados )</cp:lastModifiedBy>
  <cp:revision>19</cp:revision>
  <dcterms:modified xsi:type="dcterms:W3CDTF">2023-04-21T23:28:32Z</dcterms:modified>
</cp:coreProperties>
</file>