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50399950" cy="32399288"/>
  <p:notesSz cx="9144000" cy="6858000"/>
  <p:defaultTextStyle>
    <a:defPPr>
      <a:defRPr lang="ru-RU"/>
    </a:defPPr>
    <a:lvl1pPr marL="0" algn="l" defTabSz="3974348" rtl="0" eaLnBrk="1" latinLnBrk="0" hangingPunct="1">
      <a:defRPr sz="7824" kern="1200">
        <a:solidFill>
          <a:schemeClr val="tx1"/>
        </a:solidFill>
        <a:latin typeface="+mn-lt"/>
        <a:ea typeface="+mn-ea"/>
        <a:cs typeface="+mn-cs"/>
      </a:defRPr>
    </a:lvl1pPr>
    <a:lvl2pPr marL="1987174" algn="l" defTabSz="3974348" rtl="0" eaLnBrk="1" latinLnBrk="0" hangingPunct="1">
      <a:defRPr sz="7824" kern="1200">
        <a:solidFill>
          <a:schemeClr val="tx1"/>
        </a:solidFill>
        <a:latin typeface="+mn-lt"/>
        <a:ea typeface="+mn-ea"/>
        <a:cs typeface="+mn-cs"/>
      </a:defRPr>
    </a:lvl2pPr>
    <a:lvl3pPr marL="3974348" algn="l" defTabSz="3974348" rtl="0" eaLnBrk="1" latinLnBrk="0" hangingPunct="1">
      <a:defRPr sz="7824" kern="1200">
        <a:solidFill>
          <a:schemeClr val="tx1"/>
        </a:solidFill>
        <a:latin typeface="+mn-lt"/>
        <a:ea typeface="+mn-ea"/>
        <a:cs typeface="+mn-cs"/>
      </a:defRPr>
    </a:lvl3pPr>
    <a:lvl4pPr marL="5961522" algn="l" defTabSz="3974348" rtl="0" eaLnBrk="1" latinLnBrk="0" hangingPunct="1">
      <a:defRPr sz="7824" kern="1200">
        <a:solidFill>
          <a:schemeClr val="tx1"/>
        </a:solidFill>
        <a:latin typeface="+mn-lt"/>
        <a:ea typeface="+mn-ea"/>
        <a:cs typeface="+mn-cs"/>
      </a:defRPr>
    </a:lvl4pPr>
    <a:lvl5pPr marL="7948696" algn="l" defTabSz="3974348" rtl="0" eaLnBrk="1" latinLnBrk="0" hangingPunct="1">
      <a:defRPr sz="7824" kern="1200">
        <a:solidFill>
          <a:schemeClr val="tx1"/>
        </a:solidFill>
        <a:latin typeface="+mn-lt"/>
        <a:ea typeface="+mn-ea"/>
        <a:cs typeface="+mn-cs"/>
      </a:defRPr>
    </a:lvl5pPr>
    <a:lvl6pPr marL="9935870" algn="l" defTabSz="3974348" rtl="0" eaLnBrk="1" latinLnBrk="0" hangingPunct="1">
      <a:defRPr sz="7824" kern="1200">
        <a:solidFill>
          <a:schemeClr val="tx1"/>
        </a:solidFill>
        <a:latin typeface="+mn-lt"/>
        <a:ea typeface="+mn-ea"/>
        <a:cs typeface="+mn-cs"/>
      </a:defRPr>
    </a:lvl6pPr>
    <a:lvl7pPr marL="11923044" algn="l" defTabSz="3974348" rtl="0" eaLnBrk="1" latinLnBrk="0" hangingPunct="1">
      <a:defRPr sz="7824" kern="1200">
        <a:solidFill>
          <a:schemeClr val="tx1"/>
        </a:solidFill>
        <a:latin typeface="+mn-lt"/>
        <a:ea typeface="+mn-ea"/>
        <a:cs typeface="+mn-cs"/>
      </a:defRPr>
    </a:lvl7pPr>
    <a:lvl8pPr marL="13910219" algn="l" defTabSz="3974348" rtl="0" eaLnBrk="1" latinLnBrk="0" hangingPunct="1">
      <a:defRPr sz="7824" kern="1200">
        <a:solidFill>
          <a:schemeClr val="tx1"/>
        </a:solidFill>
        <a:latin typeface="+mn-lt"/>
        <a:ea typeface="+mn-ea"/>
        <a:cs typeface="+mn-cs"/>
      </a:defRPr>
    </a:lvl8pPr>
    <a:lvl9pPr marL="15897393" algn="l" defTabSz="3974348" rtl="0" eaLnBrk="1" latinLnBrk="0" hangingPunct="1">
      <a:defRPr sz="782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2" autoAdjust="0"/>
    <p:restoredTop sz="94660"/>
  </p:normalViewPr>
  <p:slideViewPr>
    <p:cSldViewPr snapToGrid="0">
      <p:cViewPr varScale="1">
        <p:scale>
          <a:sx n="25" d="100"/>
          <a:sy n="25" d="100"/>
        </p:scale>
        <p:origin x="100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Root\&#1041;&#1072;&#1081;&#1082;&#1072;&#1083;\&#1041;&#1072;&#1081;&#1082;&#1072;&#1083;%202022\&#1086;&#1090;&#1095;&#1077;&#1090;%20&#1041;&#1072;&#1081;&#1082;&#1072;&#1083;&#1072;%202022\&#1080;&#1079;&#1086;&#1090;&#1086;&#1087;&#1099;%20&#1041;&#1072;&#1081;&#1082;&#1072;&#1083;+&#1071;&#1084;&#1072;&#1083;%20&#1040;&#1085;&#1103;%20&#1064;&#1086;&#1088;&#1085;&#1080;&#1082;&#1086;&#1074;&#1072;%20&#1060;&#1077;&#1076;&#1086;&#1088;&#1086;&#1074;&#1072;-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117148316418457E-2"/>
          <c:y val="7.2428300592877887E-2"/>
          <c:w val="0.87727969802343975"/>
          <c:h val="0.90538026983983899"/>
        </c:manualLayout>
      </c:layout>
      <c:scatterChart>
        <c:scatterStyle val="lineMarker"/>
        <c:varyColors val="0"/>
        <c:ser>
          <c:idx val="0"/>
          <c:order val="0"/>
          <c:tx>
            <c:v> - Ямал</c:v>
          </c:tx>
          <c:spPr>
            <a:ln w="28575">
              <a:noFill/>
            </a:ln>
          </c:spPr>
          <c:marker>
            <c:symbol val="diamond"/>
            <c:size val="20"/>
            <c:spPr>
              <a:solidFill>
                <a:schemeClr val="accent6">
                  <a:lumMod val="50000"/>
                </a:schemeClr>
              </a:solidFill>
              <a:ln>
                <a:noFill/>
              </a:ln>
            </c:spPr>
          </c:marker>
          <c:xVal>
            <c:numRef>
              <c:f>Лист1!$D$3:$D$11</c:f>
              <c:numCache>
                <c:formatCode>0.00</c:formatCode>
                <c:ptCount val="9"/>
                <c:pt idx="0">
                  <c:v>-13.950123200000002</c:v>
                </c:pt>
                <c:pt idx="1">
                  <c:v>-11.710008800000002</c:v>
                </c:pt>
                <c:pt idx="2">
                  <c:v>-11.5590896</c:v>
                </c:pt>
                <c:pt idx="3">
                  <c:v>-13.481583200000001</c:v>
                </c:pt>
                <c:pt idx="4">
                  <c:v>-11.8959452</c:v>
                </c:pt>
                <c:pt idx="5">
                  <c:v>-11.077726400000001</c:v>
                </c:pt>
                <c:pt idx="6">
                  <c:v>-15.866698400000001</c:v>
                </c:pt>
                <c:pt idx="7">
                  <c:v>-14.4196496</c:v>
                </c:pt>
                <c:pt idx="8">
                  <c:v>-11.716420400000001</c:v>
                </c:pt>
              </c:numCache>
            </c:numRef>
          </c:xVal>
          <c:yVal>
            <c:numRef>
              <c:f>Лист1!$E$3:$E$11</c:f>
              <c:numCache>
                <c:formatCode>0.0</c:formatCode>
                <c:ptCount val="9"/>
                <c:pt idx="0">
                  <c:v>-104.54780699999999</c:v>
                </c:pt>
                <c:pt idx="1">
                  <c:v>-98.327032900000006</c:v>
                </c:pt>
                <c:pt idx="2">
                  <c:v>-103.87452049999999</c:v>
                </c:pt>
                <c:pt idx="3">
                  <c:v>-108.04594809999999</c:v>
                </c:pt>
                <c:pt idx="4">
                  <c:v>-100.38915710000001</c:v>
                </c:pt>
                <c:pt idx="5">
                  <c:v>-94.989104499999982</c:v>
                </c:pt>
                <c:pt idx="6">
                  <c:v>-114.03328345</c:v>
                </c:pt>
                <c:pt idx="7">
                  <c:v>-111.04821615</c:v>
                </c:pt>
                <c:pt idx="8">
                  <c:v>-102.31220094999999</c:v>
                </c:pt>
              </c:numCache>
            </c:numRef>
          </c:yVal>
          <c:smooth val="0"/>
        </c:ser>
        <c:ser>
          <c:idx val="1"/>
          <c:order val="1"/>
          <c:tx>
            <c:v> - Байкал</c:v>
          </c:tx>
          <c:spPr>
            <a:ln w="28575">
              <a:noFill/>
            </a:ln>
          </c:spPr>
          <c:marker>
            <c:symbol val="square"/>
            <c:size val="12"/>
            <c:spPr>
              <a:solidFill>
                <a:schemeClr val="accent2">
                  <a:lumMod val="75000"/>
                </a:schemeClr>
              </a:solidFill>
              <a:ln>
                <a:noFill/>
              </a:ln>
            </c:spPr>
          </c:marker>
          <c:dPt>
            <c:idx val="0"/>
            <c:marker>
              <c:symbol val="square"/>
              <c:size val="13"/>
            </c:marker>
            <c:bubble3D val="0"/>
          </c:dPt>
          <c:xVal>
            <c:numRef>
              <c:f>Лист1!$D$12:$D$27</c:f>
              <c:numCache>
                <c:formatCode>0.00</c:formatCode>
                <c:ptCount val="16"/>
                <c:pt idx="0">
                  <c:v>-12.259433600000001</c:v>
                </c:pt>
                <c:pt idx="1">
                  <c:v>-14.7900428</c:v>
                </c:pt>
                <c:pt idx="2">
                  <c:v>-14.538346400000002</c:v>
                </c:pt>
                <c:pt idx="3">
                  <c:v>-8.314820000000001</c:v>
                </c:pt>
                <c:pt idx="4">
                  <c:v>-12.322234400000003</c:v>
                </c:pt>
                <c:pt idx="5">
                  <c:v>-14.296349600000001</c:v>
                </c:pt>
                <c:pt idx="6">
                  <c:v>-14.319234080000003</c:v>
                </c:pt>
                <c:pt idx="7">
                  <c:v>-13.662883520000003</c:v>
                </c:pt>
                <c:pt idx="8">
                  <c:v>-14.458119200000002</c:v>
                </c:pt>
                <c:pt idx="9">
                  <c:v>-13.6714652</c:v>
                </c:pt>
                <c:pt idx="10">
                  <c:v>-4.6680992000000003</c:v>
                </c:pt>
                <c:pt idx="11">
                  <c:v>-16.521339200000003</c:v>
                </c:pt>
                <c:pt idx="12">
                  <c:v>-15.5855744</c:v>
                </c:pt>
                <c:pt idx="13">
                  <c:v>-13.110203600000002</c:v>
                </c:pt>
                <c:pt idx="14">
                  <c:v>-4.9359067999999997</c:v>
                </c:pt>
                <c:pt idx="15">
                  <c:v>-15.409008800000002</c:v>
                </c:pt>
              </c:numCache>
            </c:numRef>
          </c:xVal>
          <c:yVal>
            <c:numRef>
              <c:f>Лист1!$E$12:$E$27</c:f>
              <c:numCache>
                <c:formatCode>0.0</c:formatCode>
                <c:ptCount val="16"/>
                <c:pt idx="0">
                  <c:v>-97.716160550000012</c:v>
                </c:pt>
                <c:pt idx="1">
                  <c:v>-108.26857495</c:v>
                </c:pt>
                <c:pt idx="2">
                  <c:v>-106.3062151</c:v>
                </c:pt>
                <c:pt idx="3">
                  <c:v>-78.301428299999998</c:v>
                </c:pt>
                <c:pt idx="4">
                  <c:v>-96.641359399999999</c:v>
                </c:pt>
                <c:pt idx="5">
                  <c:v>-105.93074729999999</c:v>
                </c:pt>
                <c:pt idx="6">
                  <c:v>-105.82184198</c:v>
                </c:pt>
                <c:pt idx="7">
                  <c:v>-100.0038603</c:v>
                </c:pt>
                <c:pt idx="8">
                  <c:v>-106.42809469999999</c:v>
                </c:pt>
                <c:pt idx="9">
                  <c:v>-103.24382633333333</c:v>
                </c:pt>
                <c:pt idx="10">
                  <c:v>-61.605888900000011</c:v>
                </c:pt>
                <c:pt idx="11">
                  <c:v>-122.8238496</c:v>
                </c:pt>
                <c:pt idx="12">
                  <c:v>-114.99701689999999</c:v>
                </c:pt>
                <c:pt idx="13">
                  <c:v>-101.81681935</c:v>
                </c:pt>
                <c:pt idx="14">
                  <c:v>-63.06942699999999</c:v>
                </c:pt>
                <c:pt idx="15">
                  <c:v>-120.9769805</c:v>
                </c:pt>
              </c:numCache>
            </c:numRef>
          </c:yVal>
          <c:smooth val="0"/>
        </c:ser>
        <c:dLbls>
          <c:showLegendKey val="0"/>
          <c:showVal val="0"/>
          <c:showCatName val="0"/>
          <c:showSerName val="0"/>
          <c:showPercent val="0"/>
          <c:showBubbleSize val="0"/>
        </c:dLbls>
        <c:axId val="185619680"/>
        <c:axId val="185620464"/>
      </c:scatterChart>
      <c:valAx>
        <c:axId val="185619680"/>
        <c:scaling>
          <c:orientation val="minMax"/>
          <c:max val="-4"/>
          <c:min val="-17"/>
        </c:scaling>
        <c:delete val="0"/>
        <c:axPos val="b"/>
        <c:majorGridlines>
          <c:spPr>
            <a:ln w="3175">
              <a:solidFill>
                <a:schemeClr val="accent1">
                  <a:lumMod val="60000"/>
                  <a:lumOff val="40000"/>
                </a:schemeClr>
              </a:solidFill>
              <a:prstDash val="dash"/>
            </a:ln>
          </c:spPr>
        </c:majorGridlines>
        <c:numFmt formatCode="0.0" sourceLinked="0"/>
        <c:majorTickMark val="out"/>
        <c:minorTickMark val="none"/>
        <c:tickLblPos val="high"/>
        <c:txPr>
          <a:bodyPr/>
          <a:lstStyle/>
          <a:p>
            <a:pPr>
              <a:defRPr sz="1600"/>
            </a:pPr>
            <a:endParaRPr lang="ru-RU"/>
          </a:p>
        </c:txPr>
        <c:crossAx val="185620464"/>
        <c:crosses val="autoZero"/>
        <c:crossBetween val="midCat"/>
        <c:majorUnit val="2"/>
      </c:valAx>
      <c:valAx>
        <c:axId val="185620464"/>
        <c:scaling>
          <c:orientation val="minMax"/>
          <c:max val="-55"/>
          <c:min val="-125"/>
        </c:scaling>
        <c:delete val="0"/>
        <c:axPos val="l"/>
        <c:majorGridlines>
          <c:spPr>
            <a:ln w="3175">
              <a:solidFill>
                <a:schemeClr val="accent1">
                  <a:lumMod val="60000"/>
                  <a:lumOff val="40000"/>
                </a:schemeClr>
              </a:solidFill>
              <a:prstDash val="dash"/>
            </a:ln>
          </c:spPr>
        </c:majorGridlines>
        <c:numFmt formatCode="0.0" sourceLinked="1"/>
        <c:majorTickMark val="out"/>
        <c:minorTickMark val="none"/>
        <c:tickLblPos val="high"/>
        <c:txPr>
          <a:bodyPr/>
          <a:lstStyle/>
          <a:p>
            <a:pPr>
              <a:defRPr sz="1600"/>
            </a:pPr>
            <a:endParaRPr lang="ru-RU"/>
          </a:p>
        </c:txPr>
        <c:crossAx val="185619680"/>
        <c:crosses val="autoZero"/>
        <c:crossBetween val="midCat"/>
        <c:majorUnit val="10"/>
      </c:valAx>
    </c:plotArea>
    <c:legend>
      <c:legendPos val="r"/>
      <c:layout>
        <c:manualLayout>
          <c:xMode val="edge"/>
          <c:yMode val="edge"/>
          <c:x val="0.14337978081521807"/>
          <c:y val="0.19131756191163021"/>
          <c:w val="0.11805015112574392"/>
          <c:h val="0.16070881250724395"/>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0.18001</cdr:x>
      <cdr:y>0.19316</cdr:y>
    </cdr:from>
    <cdr:to>
      <cdr:x>0.38803</cdr:x>
      <cdr:y>0.34394</cdr:y>
    </cdr:to>
    <cdr:sp macro="" textlink="">
      <cdr:nvSpPr>
        <cdr:cNvPr id="2" name="TextBox 1"/>
        <cdr:cNvSpPr txBox="1"/>
      </cdr:nvSpPr>
      <cdr:spPr>
        <a:xfrm xmlns:a="http://schemas.openxmlformats.org/drawingml/2006/main">
          <a:off x="1492815" y="899952"/>
          <a:ext cx="1725161" cy="70248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2000" dirty="0" err="1" smtClean="0"/>
            <a:t>Yamal</a:t>
          </a:r>
          <a:r>
            <a:rPr lang="en-US" sz="2000" dirty="0" smtClean="0"/>
            <a:t> lakes</a:t>
          </a:r>
        </a:p>
        <a:p xmlns:a="http://schemas.openxmlformats.org/drawingml/2006/main">
          <a:r>
            <a:rPr lang="en-US" sz="2000" dirty="0" err="1" smtClean="0"/>
            <a:t>Tunka</a:t>
          </a:r>
          <a:r>
            <a:rPr lang="en-US" sz="2000" dirty="0" smtClean="0"/>
            <a:t> lakes</a:t>
          </a:r>
          <a:endParaRPr lang="ru-RU" sz="2000" dirty="0"/>
        </a:p>
      </cdr:txBody>
    </cdr:sp>
  </cdr:relSizeAnchor>
  <cdr:relSizeAnchor xmlns:cdr="http://schemas.openxmlformats.org/drawingml/2006/chartDrawing">
    <cdr:from>
      <cdr:x>0.46889</cdr:x>
      <cdr:y>0.21366</cdr:y>
    </cdr:from>
    <cdr:to>
      <cdr:x>0.57915</cdr:x>
      <cdr:y>0.26763</cdr:y>
    </cdr:to>
    <cdr:sp macro="" textlink="">
      <cdr:nvSpPr>
        <cdr:cNvPr id="4" name="TextBox 3"/>
        <cdr:cNvSpPr txBox="1"/>
      </cdr:nvSpPr>
      <cdr:spPr>
        <a:xfrm xmlns:a="http://schemas.openxmlformats.org/drawingml/2006/main" rot="19163980">
          <a:off x="3888579" y="995456"/>
          <a:ext cx="914400" cy="2514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rgbClr val="002060"/>
              </a:solidFill>
            </a:rPr>
            <a:t>VSMOW</a:t>
          </a:r>
          <a:endParaRPr lang="ru-RU" sz="1400" b="1" dirty="0">
            <a:solidFill>
              <a:srgbClr val="002060"/>
            </a:solidFill>
          </a:endParaRPr>
        </a:p>
      </cdr:txBody>
    </cdr:sp>
  </cdr:relSizeAnchor>
  <cdr:relSizeAnchor xmlns:cdr="http://schemas.openxmlformats.org/drawingml/2006/chartDrawing">
    <cdr:from>
      <cdr:x>0.05542</cdr:x>
      <cdr:y>0.58305</cdr:y>
    </cdr:from>
    <cdr:to>
      <cdr:x>0.50635</cdr:x>
      <cdr:y>0.8431</cdr:y>
    </cdr:to>
    <cdr:cxnSp macro="">
      <cdr:nvCxnSpPr>
        <cdr:cNvPr id="6" name="Прямая соединительная линия 5"/>
        <cdr:cNvCxnSpPr/>
      </cdr:nvCxnSpPr>
      <cdr:spPr>
        <a:xfrm xmlns:a="http://schemas.openxmlformats.org/drawingml/2006/main" flipV="1">
          <a:off x="459579" y="2716453"/>
          <a:ext cx="3739592" cy="1211580"/>
        </a:xfrm>
        <a:prstGeom xmlns:a="http://schemas.openxmlformats.org/drawingml/2006/main" prst="line">
          <a:avLst/>
        </a:prstGeom>
        <a:ln xmlns:a="http://schemas.openxmlformats.org/drawingml/2006/main" w="15875">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0.0483</cdr:x>
      <cdr:y>0.09648</cdr:y>
    </cdr:from>
    <cdr:to>
      <cdr:x>0.85478</cdr:x>
      <cdr:y>0.91629</cdr:y>
    </cdr:to>
    <cdr:cxnSp macro="">
      <cdr:nvCxnSpPr>
        <cdr:cNvPr id="8" name="Прямая соединительная линия 7"/>
        <cdr:cNvCxnSpPr/>
      </cdr:nvCxnSpPr>
      <cdr:spPr>
        <a:xfrm xmlns:a="http://schemas.openxmlformats.org/drawingml/2006/main" flipV="1">
          <a:off x="400524" y="449503"/>
          <a:ext cx="6688206" cy="3819525"/>
        </a:xfrm>
        <a:prstGeom xmlns:a="http://schemas.openxmlformats.org/drawingml/2006/main" prst="line">
          <a:avLst/>
        </a:prstGeom>
        <a:ln xmlns:a="http://schemas.openxmlformats.org/drawingml/2006/main" w="15875">
          <a:solidFill>
            <a:schemeClr val="accent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0.44627</cdr:x>
      <cdr:y>0.57263</cdr:y>
    </cdr:from>
    <cdr:to>
      <cdr:x>0.55653</cdr:x>
      <cdr:y>0.6266</cdr:y>
    </cdr:to>
    <cdr:sp macro="" textlink="">
      <cdr:nvSpPr>
        <cdr:cNvPr id="12" name="TextBox 11"/>
        <cdr:cNvSpPr txBox="1"/>
      </cdr:nvSpPr>
      <cdr:spPr>
        <a:xfrm xmlns:a="http://schemas.openxmlformats.org/drawingml/2006/main" rot="20500482">
          <a:off x="3700969" y="2667901"/>
          <a:ext cx="914400" cy="2514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err="1" smtClean="0">
              <a:solidFill>
                <a:schemeClr val="accent6">
                  <a:lumMod val="50000"/>
                </a:schemeClr>
              </a:solidFill>
            </a:rPr>
            <a:t>Yamal</a:t>
          </a:r>
          <a:r>
            <a:rPr lang="en-US" sz="1600" b="1" dirty="0" smtClean="0">
              <a:solidFill>
                <a:schemeClr val="accent6">
                  <a:lumMod val="50000"/>
                </a:schemeClr>
              </a:solidFill>
            </a:rPr>
            <a:t> lakes</a:t>
          </a:r>
          <a:endParaRPr lang="ru-RU" sz="1600" b="1" dirty="0">
            <a:solidFill>
              <a:schemeClr val="accent6">
                <a:lumMod val="50000"/>
              </a:schemeClr>
            </a:solidFill>
          </a:endParaRPr>
        </a:p>
      </cdr:txBody>
    </cdr:sp>
  </cdr:relSizeAnchor>
  <cdr:relSizeAnchor xmlns:cdr="http://schemas.openxmlformats.org/drawingml/2006/chartDrawing">
    <cdr:from>
      <cdr:x>0.66313</cdr:x>
      <cdr:y>0.15255</cdr:y>
    </cdr:from>
    <cdr:to>
      <cdr:x>0.77339</cdr:x>
      <cdr:y>0.20652</cdr:y>
    </cdr:to>
    <cdr:sp macro="" textlink="">
      <cdr:nvSpPr>
        <cdr:cNvPr id="13" name="TextBox 12"/>
        <cdr:cNvSpPr txBox="1"/>
      </cdr:nvSpPr>
      <cdr:spPr>
        <a:xfrm xmlns:a="http://schemas.openxmlformats.org/drawingml/2006/main" rot="19626751">
          <a:off x="5499405" y="776563"/>
          <a:ext cx="914400" cy="2747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err="1" smtClean="0">
              <a:solidFill>
                <a:schemeClr val="accent2">
                  <a:lumMod val="50000"/>
                </a:schemeClr>
              </a:solidFill>
            </a:rPr>
            <a:t>Tunka</a:t>
          </a:r>
          <a:r>
            <a:rPr lang="en-US" sz="1600" b="1" dirty="0" smtClean="0">
              <a:solidFill>
                <a:schemeClr val="accent2">
                  <a:lumMod val="50000"/>
                </a:schemeClr>
              </a:solidFill>
            </a:rPr>
            <a:t> lakes</a:t>
          </a:r>
          <a:endParaRPr lang="ru-RU" sz="1600" b="1" dirty="0">
            <a:solidFill>
              <a:schemeClr val="accent2">
                <a:lumMod val="50000"/>
              </a:schemeClr>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299994" y="5302386"/>
            <a:ext cx="37799963" cy="11279752"/>
          </a:xfrm>
        </p:spPr>
        <p:txBody>
          <a:bodyPr anchor="b"/>
          <a:lstStyle>
            <a:lvl1pPr algn="ctr">
              <a:defRPr sz="24803"/>
            </a:lvl1pPr>
          </a:lstStyle>
          <a:p>
            <a:r>
              <a:rPr lang="ru-RU" smtClean="0"/>
              <a:t>Образец заголовка</a:t>
            </a:r>
            <a:endParaRPr lang="en-US" dirty="0"/>
          </a:p>
        </p:txBody>
      </p:sp>
      <p:sp>
        <p:nvSpPr>
          <p:cNvPr id="3" name="Subtitle 2"/>
          <p:cNvSpPr>
            <a:spLocks noGrp="1"/>
          </p:cNvSpPr>
          <p:nvPr>
            <p:ph type="subTitle" idx="1"/>
          </p:nvPr>
        </p:nvSpPr>
        <p:spPr>
          <a:xfrm>
            <a:off x="6299994" y="17017128"/>
            <a:ext cx="37799963" cy="7822326"/>
          </a:xfrm>
        </p:spPr>
        <p:txBody>
          <a:bodyPr/>
          <a:lstStyle>
            <a:lvl1pPr marL="0" indent="0" algn="ctr">
              <a:buNone/>
              <a:defRPr sz="9921"/>
            </a:lvl1pPr>
            <a:lvl2pPr marL="1890019" indent="0" algn="ctr">
              <a:buNone/>
              <a:defRPr sz="8268"/>
            </a:lvl2pPr>
            <a:lvl3pPr marL="3780038" indent="0" algn="ctr">
              <a:buNone/>
              <a:defRPr sz="7441"/>
            </a:lvl3pPr>
            <a:lvl4pPr marL="5670057" indent="0" algn="ctr">
              <a:buNone/>
              <a:defRPr sz="6614"/>
            </a:lvl4pPr>
            <a:lvl5pPr marL="7560076" indent="0" algn="ctr">
              <a:buNone/>
              <a:defRPr sz="6614"/>
            </a:lvl5pPr>
            <a:lvl6pPr marL="9450095" indent="0" algn="ctr">
              <a:buNone/>
              <a:defRPr sz="6614"/>
            </a:lvl6pPr>
            <a:lvl7pPr marL="11340114" indent="0" algn="ctr">
              <a:buNone/>
              <a:defRPr sz="6614"/>
            </a:lvl7pPr>
            <a:lvl8pPr marL="13230134" indent="0" algn="ctr">
              <a:buNone/>
              <a:defRPr sz="6614"/>
            </a:lvl8pPr>
            <a:lvl9pPr marL="15120153" indent="0" algn="ctr">
              <a:buNone/>
              <a:defRPr sz="661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6CFB436-980A-4AC9-8F4F-B3FF821605E1}" type="datetimeFigureOut">
              <a:rPr lang="ru-RU" smtClean="0"/>
              <a:t>22.04.2023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77505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CFB436-980A-4AC9-8F4F-B3FF821605E1}" type="datetimeFigureOut">
              <a:rPr lang="ru-RU" smtClean="0"/>
              <a:t>22.04.2023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325505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4" y="1724962"/>
            <a:ext cx="10867489" cy="274568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64997" y="1724962"/>
            <a:ext cx="31972468" cy="274568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CFB436-980A-4AC9-8F4F-B3FF821605E1}" type="datetimeFigureOut">
              <a:rPr lang="ru-RU" smtClean="0"/>
              <a:t>22.04.2023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318574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CFB436-980A-4AC9-8F4F-B3FF821605E1}" type="datetimeFigureOut">
              <a:rPr lang="ru-RU" smtClean="0"/>
              <a:t>22.04.2023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349401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438747" y="8077327"/>
            <a:ext cx="43469957" cy="13477201"/>
          </a:xfrm>
        </p:spPr>
        <p:txBody>
          <a:bodyPr anchor="b"/>
          <a:lstStyle>
            <a:lvl1pPr>
              <a:defRPr sz="24803"/>
            </a:lvl1pPr>
          </a:lstStyle>
          <a:p>
            <a:r>
              <a:rPr lang="ru-RU" smtClean="0"/>
              <a:t>Образец заголовка</a:t>
            </a:r>
            <a:endParaRPr lang="en-US" dirty="0"/>
          </a:p>
        </p:txBody>
      </p:sp>
      <p:sp>
        <p:nvSpPr>
          <p:cNvPr id="3" name="Text Placeholder 2"/>
          <p:cNvSpPr>
            <a:spLocks noGrp="1"/>
          </p:cNvSpPr>
          <p:nvPr>
            <p:ph type="body" idx="1"/>
          </p:nvPr>
        </p:nvSpPr>
        <p:spPr>
          <a:xfrm>
            <a:off x="3438747" y="21682028"/>
            <a:ext cx="43469957" cy="7087342"/>
          </a:xfrm>
        </p:spPr>
        <p:txBody>
          <a:bodyPr/>
          <a:lstStyle>
            <a:lvl1pPr marL="0" indent="0">
              <a:buNone/>
              <a:defRPr sz="9921">
                <a:solidFill>
                  <a:schemeClr val="tx1">
                    <a:tint val="75000"/>
                  </a:schemeClr>
                </a:solidFill>
              </a:defRPr>
            </a:lvl1pPr>
            <a:lvl2pPr marL="1890019" indent="0">
              <a:buNone/>
              <a:defRPr sz="8268">
                <a:solidFill>
                  <a:schemeClr val="tx1">
                    <a:tint val="75000"/>
                  </a:schemeClr>
                </a:solidFill>
              </a:defRPr>
            </a:lvl2pPr>
            <a:lvl3pPr marL="3780038" indent="0">
              <a:buNone/>
              <a:defRPr sz="7441">
                <a:solidFill>
                  <a:schemeClr val="tx1">
                    <a:tint val="75000"/>
                  </a:schemeClr>
                </a:solidFill>
              </a:defRPr>
            </a:lvl3pPr>
            <a:lvl4pPr marL="5670057" indent="0">
              <a:buNone/>
              <a:defRPr sz="6614">
                <a:solidFill>
                  <a:schemeClr val="tx1">
                    <a:tint val="75000"/>
                  </a:schemeClr>
                </a:solidFill>
              </a:defRPr>
            </a:lvl4pPr>
            <a:lvl5pPr marL="7560076" indent="0">
              <a:buNone/>
              <a:defRPr sz="6614">
                <a:solidFill>
                  <a:schemeClr val="tx1">
                    <a:tint val="75000"/>
                  </a:schemeClr>
                </a:solidFill>
              </a:defRPr>
            </a:lvl5pPr>
            <a:lvl6pPr marL="9450095" indent="0">
              <a:buNone/>
              <a:defRPr sz="6614">
                <a:solidFill>
                  <a:schemeClr val="tx1">
                    <a:tint val="75000"/>
                  </a:schemeClr>
                </a:solidFill>
              </a:defRPr>
            </a:lvl6pPr>
            <a:lvl7pPr marL="11340114" indent="0">
              <a:buNone/>
              <a:defRPr sz="6614">
                <a:solidFill>
                  <a:schemeClr val="tx1">
                    <a:tint val="75000"/>
                  </a:schemeClr>
                </a:solidFill>
              </a:defRPr>
            </a:lvl7pPr>
            <a:lvl8pPr marL="13230134" indent="0">
              <a:buNone/>
              <a:defRPr sz="6614">
                <a:solidFill>
                  <a:schemeClr val="tx1">
                    <a:tint val="75000"/>
                  </a:schemeClr>
                </a:solidFill>
              </a:defRPr>
            </a:lvl8pPr>
            <a:lvl9pPr marL="15120153" indent="0">
              <a:buNone/>
              <a:defRPr sz="661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CFB436-980A-4AC9-8F4F-B3FF821605E1}" type="datetimeFigureOut">
              <a:rPr lang="ru-RU" smtClean="0"/>
              <a:t>22.04.2023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278452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464996" y="8624810"/>
            <a:ext cx="21419979" cy="205570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25514975" y="8624810"/>
            <a:ext cx="21419979" cy="205570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6CFB436-980A-4AC9-8F4F-B3FF821605E1}" type="datetimeFigureOut">
              <a:rPr lang="ru-RU" smtClean="0"/>
              <a:t>22.04.2023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257386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3471561" y="1724964"/>
            <a:ext cx="43469957" cy="6262365"/>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471563" y="7942328"/>
            <a:ext cx="21321539" cy="3892412"/>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ru-RU" smtClean="0"/>
              <a:t>Образец текста</a:t>
            </a:r>
          </a:p>
        </p:txBody>
      </p:sp>
      <p:sp>
        <p:nvSpPr>
          <p:cNvPr id="4" name="Content Placeholder 3"/>
          <p:cNvSpPr>
            <a:spLocks noGrp="1"/>
          </p:cNvSpPr>
          <p:nvPr>
            <p:ph sz="half" idx="2"/>
          </p:nvPr>
        </p:nvSpPr>
        <p:spPr>
          <a:xfrm>
            <a:off x="3471563" y="11834740"/>
            <a:ext cx="21321539" cy="17407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25514975" y="7942328"/>
            <a:ext cx="21426543" cy="3892412"/>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ru-RU" smtClean="0"/>
              <a:t>Образец текста</a:t>
            </a:r>
          </a:p>
        </p:txBody>
      </p:sp>
      <p:sp>
        <p:nvSpPr>
          <p:cNvPr id="6" name="Content Placeholder 5"/>
          <p:cNvSpPr>
            <a:spLocks noGrp="1"/>
          </p:cNvSpPr>
          <p:nvPr>
            <p:ph sz="quarter" idx="4"/>
          </p:nvPr>
        </p:nvSpPr>
        <p:spPr>
          <a:xfrm>
            <a:off x="25514975" y="11834740"/>
            <a:ext cx="21426543" cy="17407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6CFB436-980A-4AC9-8F4F-B3FF821605E1}" type="datetimeFigureOut">
              <a:rPr lang="ru-RU" smtClean="0"/>
              <a:t>22.04.2023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292970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6CFB436-980A-4AC9-8F4F-B3FF821605E1}" type="datetimeFigureOut">
              <a:rPr lang="ru-RU" smtClean="0"/>
              <a:t>22.04.2023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140544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FB436-980A-4AC9-8F4F-B3FF821605E1}" type="datetimeFigureOut">
              <a:rPr lang="ru-RU" smtClean="0"/>
              <a:t>22.04.2023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7472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71563" y="2159952"/>
            <a:ext cx="16255294" cy="7559834"/>
          </a:xfrm>
        </p:spPr>
        <p:txBody>
          <a:bodyPr anchor="b"/>
          <a:lstStyle>
            <a:lvl1pPr>
              <a:defRPr sz="13228"/>
            </a:lvl1pPr>
          </a:lstStyle>
          <a:p>
            <a:r>
              <a:rPr lang="ru-RU" smtClean="0"/>
              <a:t>Образец заголовка</a:t>
            </a:r>
            <a:endParaRPr lang="en-US" dirty="0"/>
          </a:p>
        </p:txBody>
      </p:sp>
      <p:sp>
        <p:nvSpPr>
          <p:cNvPr id="3" name="Content Placeholder 2"/>
          <p:cNvSpPr>
            <a:spLocks noGrp="1"/>
          </p:cNvSpPr>
          <p:nvPr>
            <p:ph idx="1"/>
          </p:nvPr>
        </p:nvSpPr>
        <p:spPr>
          <a:xfrm>
            <a:off x="21426543" y="4664900"/>
            <a:ext cx="25514975" cy="23024494"/>
          </a:xfrm>
        </p:spPr>
        <p:txBody>
          <a:bodyPr/>
          <a:lstStyle>
            <a:lvl1pPr>
              <a:defRPr sz="13228"/>
            </a:lvl1pPr>
            <a:lvl2pPr>
              <a:defRPr sz="11575"/>
            </a:lvl2pPr>
            <a:lvl3pPr>
              <a:defRPr sz="9921"/>
            </a:lvl3pPr>
            <a:lvl4pPr>
              <a:defRPr sz="8268"/>
            </a:lvl4pPr>
            <a:lvl5pPr>
              <a:defRPr sz="8268"/>
            </a:lvl5pPr>
            <a:lvl6pPr>
              <a:defRPr sz="8268"/>
            </a:lvl6pPr>
            <a:lvl7pPr>
              <a:defRPr sz="8268"/>
            </a:lvl7pPr>
            <a:lvl8pPr>
              <a:defRPr sz="8268"/>
            </a:lvl8pPr>
            <a:lvl9pPr>
              <a:defRPr sz="82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71563" y="9719786"/>
            <a:ext cx="16255294" cy="18007107"/>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ru-RU" smtClean="0"/>
              <a:t>Образец текста</a:t>
            </a:r>
          </a:p>
        </p:txBody>
      </p:sp>
      <p:sp>
        <p:nvSpPr>
          <p:cNvPr id="5" name="Date Placeholder 4"/>
          <p:cNvSpPr>
            <a:spLocks noGrp="1"/>
          </p:cNvSpPr>
          <p:nvPr>
            <p:ph type="dt" sz="half" idx="10"/>
          </p:nvPr>
        </p:nvSpPr>
        <p:spPr/>
        <p:txBody>
          <a:bodyPr/>
          <a:lstStyle/>
          <a:p>
            <a:fld id="{A6CFB436-980A-4AC9-8F4F-B3FF821605E1}" type="datetimeFigureOut">
              <a:rPr lang="ru-RU" smtClean="0"/>
              <a:t>22.04.2023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217919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71563" y="2159952"/>
            <a:ext cx="16255294" cy="7559834"/>
          </a:xfrm>
        </p:spPr>
        <p:txBody>
          <a:bodyPr anchor="b"/>
          <a:lstStyle>
            <a:lvl1pPr>
              <a:defRPr sz="13228"/>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1426543" y="4664900"/>
            <a:ext cx="25514975" cy="23024494"/>
          </a:xfrm>
        </p:spPr>
        <p:txBody>
          <a:bodyPr anchor="t"/>
          <a:lstStyle>
            <a:lvl1pPr marL="0" indent="0">
              <a:buNone/>
              <a:defRPr sz="13228"/>
            </a:lvl1pPr>
            <a:lvl2pPr marL="1890019" indent="0">
              <a:buNone/>
              <a:defRPr sz="11575"/>
            </a:lvl2pPr>
            <a:lvl3pPr marL="3780038" indent="0">
              <a:buNone/>
              <a:defRPr sz="9921"/>
            </a:lvl3pPr>
            <a:lvl4pPr marL="5670057" indent="0">
              <a:buNone/>
              <a:defRPr sz="8268"/>
            </a:lvl4pPr>
            <a:lvl5pPr marL="7560076" indent="0">
              <a:buNone/>
              <a:defRPr sz="8268"/>
            </a:lvl5pPr>
            <a:lvl6pPr marL="9450095" indent="0">
              <a:buNone/>
              <a:defRPr sz="8268"/>
            </a:lvl6pPr>
            <a:lvl7pPr marL="11340114" indent="0">
              <a:buNone/>
              <a:defRPr sz="8268"/>
            </a:lvl7pPr>
            <a:lvl8pPr marL="13230134" indent="0">
              <a:buNone/>
              <a:defRPr sz="8268"/>
            </a:lvl8pPr>
            <a:lvl9pPr marL="15120153" indent="0">
              <a:buNone/>
              <a:defRPr sz="8268"/>
            </a:lvl9pPr>
          </a:lstStyle>
          <a:p>
            <a:r>
              <a:rPr lang="ru-RU" smtClean="0"/>
              <a:t>Вставка рисунка</a:t>
            </a:r>
            <a:endParaRPr lang="en-US" dirty="0"/>
          </a:p>
        </p:txBody>
      </p:sp>
      <p:sp>
        <p:nvSpPr>
          <p:cNvPr id="4" name="Text Placeholder 3"/>
          <p:cNvSpPr>
            <a:spLocks noGrp="1"/>
          </p:cNvSpPr>
          <p:nvPr>
            <p:ph type="body" sz="half" idx="2"/>
          </p:nvPr>
        </p:nvSpPr>
        <p:spPr>
          <a:xfrm>
            <a:off x="3471563" y="9719786"/>
            <a:ext cx="16255294" cy="18007107"/>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ru-RU" smtClean="0"/>
              <a:t>Образец текста</a:t>
            </a:r>
          </a:p>
        </p:txBody>
      </p:sp>
      <p:sp>
        <p:nvSpPr>
          <p:cNvPr id="5" name="Date Placeholder 4"/>
          <p:cNvSpPr>
            <a:spLocks noGrp="1"/>
          </p:cNvSpPr>
          <p:nvPr>
            <p:ph type="dt" sz="half" idx="10"/>
          </p:nvPr>
        </p:nvSpPr>
        <p:spPr/>
        <p:txBody>
          <a:bodyPr/>
          <a:lstStyle/>
          <a:p>
            <a:fld id="{A6CFB436-980A-4AC9-8F4F-B3FF821605E1}" type="datetimeFigureOut">
              <a:rPr lang="ru-RU" smtClean="0"/>
              <a:t>22.04.2023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D82FD7-4842-405D-9842-CA7FC0BFFB8D}" type="slidenum">
              <a:rPr lang="ru-RU" smtClean="0"/>
              <a:t>‹#›</a:t>
            </a:fld>
            <a:endParaRPr lang="ru-RU"/>
          </a:p>
        </p:txBody>
      </p:sp>
    </p:spTree>
    <p:extLst>
      <p:ext uri="{BB962C8B-B14F-4D97-AF65-F5344CB8AC3E}">
        <p14:creationId xmlns:p14="http://schemas.microsoft.com/office/powerpoint/2010/main" val="77972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1724964"/>
            <a:ext cx="43469957" cy="62623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64997" y="8624810"/>
            <a:ext cx="43469957" cy="2055705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464996" y="30029342"/>
            <a:ext cx="11339989" cy="1724962"/>
          </a:xfrm>
          <a:prstGeom prst="rect">
            <a:avLst/>
          </a:prstGeom>
        </p:spPr>
        <p:txBody>
          <a:bodyPr vert="horz" lIns="91440" tIns="45720" rIns="91440" bIns="45720" rtlCol="0" anchor="ctr"/>
          <a:lstStyle>
            <a:lvl1pPr algn="l">
              <a:defRPr sz="4961">
                <a:solidFill>
                  <a:schemeClr val="tx1">
                    <a:tint val="75000"/>
                  </a:schemeClr>
                </a:solidFill>
              </a:defRPr>
            </a:lvl1pPr>
          </a:lstStyle>
          <a:p>
            <a:fld id="{A6CFB436-980A-4AC9-8F4F-B3FF821605E1}" type="datetimeFigureOut">
              <a:rPr lang="ru-RU" smtClean="0"/>
              <a:t>22.04.2023</a:t>
            </a:fld>
            <a:endParaRPr lang="ru-RU"/>
          </a:p>
        </p:txBody>
      </p:sp>
      <p:sp>
        <p:nvSpPr>
          <p:cNvPr id="5" name="Footer Placeholder 4"/>
          <p:cNvSpPr>
            <a:spLocks noGrp="1"/>
          </p:cNvSpPr>
          <p:nvPr>
            <p:ph type="ftr" sz="quarter" idx="3"/>
          </p:nvPr>
        </p:nvSpPr>
        <p:spPr>
          <a:xfrm>
            <a:off x="16694984" y="30029342"/>
            <a:ext cx="17009983" cy="1724962"/>
          </a:xfrm>
          <a:prstGeom prst="rect">
            <a:avLst/>
          </a:prstGeom>
        </p:spPr>
        <p:txBody>
          <a:bodyPr vert="horz" lIns="91440" tIns="45720" rIns="91440" bIns="45720" rtlCol="0" anchor="ctr"/>
          <a:lstStyle>
            <a:lvl1pPr algn="ctr">
              <a:defRPr sz="4961">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35594965" y="30029342"/>
            <a:ext cx="11339989" cy="1724962"/>
          </a:xfrm>
          <a:prstGeom prst="rect">
            <a:avLst/>
          </a:prstGeom>
        </p:spPr>
        <p:txBody>
          <a:bodyPr vert="horz" lIns="91440" tIns="45720" rIns="91440" bIns="45720" rtlCol="0" anchor="ctr"/>
          <a:lstStyle>
            <a:lvl1pPr algn="r">
              <a:defRPr sz="4961">
                <a:solidFill>
                  <a:schemeClr val="tx1">
                    <a:tint val="75000"/>
                  </a:schemeClr>
                </a:solidFill>
              </a:defRPr>
            </a:lvl1pPr>
          </a:lstStyle>
          <a:p>
            <a:fld id="{A6D82FD7-4842-405D-9842-CA7FC0BFFB8D}" type="slidenum">
              <a:rPr lang="ru-RU" smtClean="0"/>
              <a:t>‹#›</a:t>
            </a:fld>
            <a:endParaRPr lang="ru-RU"/>
          </a:p>
        </p:txBody>
      </p:sp>
    </p:spTree>
    <p:extLst>
      <p:ext uri="{BB962C8B-B14F-4D97-AF65-F5344CB8AC3E}">
        <p14:creationId xmlns:p14="http://schemas.microsoft.com/office/powerpoint/2010/main" val="139094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2.png"/><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image" Target="../media/image15.jpeg"/><Relationship Id="rId25"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1.png"/><Relationship Id="rId5"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20.png"/><Relationship Id="rId10" Type="http://schemas.openxmlformats.org/officeDocument/2006/relationships/image" Target="../media/image9.jpeg"/><Relationship Id="rId19" Type="http://schemas.openxmlformats.org/officeDocument/2006/relationships/image" Target="../media/image17.gi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 Id="rId22" Type="http://schemas.openxmlformats.org/officeDocument/2006/relationships/hyperlink" Target="mailto:i.fedorova@spbu.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Рисунок 60"/>
          <p:cNvPicPr>
            <a:picLocks noChangeAspect="1"/>
          </p:cNvPicPr>
          <p:nvPr/>
        </p:nvPicPr>
        <p:blipFill rotWithShape="1">
          <a:blip r:embed="rId2">
            <a:extLst>
              <a:ext uri="{28A0092B-C50C-407E-A947-70E740481C1C}">
                <a14:useLocalDpi xmlns:a14="http://schemas.microsoft.com/office/drawing/2010/main" val="0"/>
              </a:ext>
            </a:extLst>
          </a:blip>
          <a:srcRect r="19057"/>
          <a:stretch/>
        </p:blipFill>
        <p:spPr>
          <a:xfrm>
            <a:off x="39610543" y="4035845"/>
            <a:ext cx="10610851" cy="6626103"/>
          </a:xfrm>
          <a:prstGeom prst="rect">
            <a:avLst/>
          </a:prstGeom>
        </p:spPr>
      </p:pic>
      <p:pic>
        <p:nvPicPr>
          <p:cNvPr id="53" name="Рисунок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5892" y="4106005"/>
            <a:ext cx="5179357" cy="6422932"/>
          </a:xfrm>
          <a:prstGeom prst="rect">
            <a:avLst/>
          </a:prstGeom>
        </p:spPr>
      </p:pic>
      <p:sp>
        <p:nvSpPr>
          <p:cNvPr id="2" name="Заголовок 1"/>
          <p:cNvSpPr>
            <a:spLocks noGrp="1"/>
          </p:cNvSpPr>
          <p:nvPr>
            <p:ph type="title"/>
          </p:nvPr>
        </p:nvSpPr>
        <p:spPr>
          <a:xfrm>
            <a:off x="12865504" y="3091744"/>
            <a:ext cx="23160339" cy="1543120"/>
          </a:xfrm>
        </p:spPr>
        <p:txBody>
          <a:bodyPr>
            <a:noAutofit/>
          </a:bodyPr>
          <a:lstStyle/>
          <a:p>
            <a:pPr algn="ctr">
              <a:lnSpc>
                <a:spcPct val="107000"/>
              </a:lnSpc>
              <a:spcAft>
                <a:spcPts val="800"/>
              </a:spcAft>
            </a:pPr>
            <a:r>
              <a:rPr lang="en-US" sz="6000" b="1" dirty="0" err="1"/>
              <a:t>Fedorova</a:t>
            </a:r>
            <a:r>
              <a:rPr lang="en-US" sz="6000" b="1" dirty="0"/>
              <a:t> Irina, </a:t>
            </a:r>
            <a:r>
              <a:rPr lang="en-US" sz="6000" b="1" dirty="0" err="1"/>
              <a:t>Shornikova</a:t>
            </a:r>
            <a:r>
              <a:rPr lang="en-US" sz="6000" b="1" dirty="0"/>
              <a:t> Anna, </a:t>
            </a:r>
            <a:r>
              <a:rPr lang="en-US" sz="6000" b="1" dirty="0" err="1"/>
              <a:t>Chulkova</a:t>
            </a:r>
            <a:r>
              <a:rPr lang="en-US" sz="6000" b="1" dirty="0"/>
              <a:t> Ekaterina, Irina </a:t>
            </a:r>
            <a:r>
              <a:rPr lang="en-US" sz="6000" b="1" dirty="0" err="1" smtClean="0"/>
              <a:t>Arestova</a:t>
            </a:r>
            <a:r>
              <a:rPr lang="en-US" sz="6000" b="1" dirty="0" smtClean="0"/>
              <a:t/>
            </a:r>
            <a:br>
              <a:rPr lang="en-US" sz="6000" b="1" dirty="0" smtClean="0"/>
            </a:b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Текст 8"/>
          <p:cNvSpPr>
            <a:spLocks noGrp="1"/>
          </p:cNvSpPr>
          <p:nvPr>
            <p:ph type="body" idx="1"/>
          </p:nvPr>
        </p:nvSpPr>
        <p:spPr>
          <a:xfrm>
            <a:off x="168916" y="4173773"/>
            <a:ext cx="22283713" cy="4096613"/>
          </a:xfrm>
          <a:solidFill>
            <a:schemeClr val="accent6">
              <a:lumMod val="20000"/>
              <a:lumOff val="80000"/>
            </a:schemeClr>
          </a:solidFill>
        </p:spPr>
        <p:txBody>
          <a:bodyPr>
            <a:noAutofit/>
          </a:bodyPr>
          <a:lstStyle/>
          <a:p>
            <a:pPr>
              <a:lnSpc>
                <a:spcPct val="100000"/>
              </a:lnSpc>
              <a:spcBef>
                <a:spcPts val="0"/>
              </a:spcBef>
            </a:pPr>
            <a:r>
              <a:rPr lang="en-US" sz="4800" dirty="0"/>
              <a:t>Introduction. </a:t>
            </a:r>
            <a:r>
              <a:rPr lang="en-US" sz="3200" b="0" dirty="0"/>
              <a:t>Greenhouse gases emission from lakes is quite significant environment question in the </a:t>
            </a:r>
            <a:r>
              <a:rPr lang="en-US" sz="3200" b="0" dirty="0" err="1"/>
              <a:t>cryosphere</a:t>
            </a:r>
            <a:r>
              <a:rPr lang="en-US" sz="3200" b="0" dirty="0"/>
              <a:t>. Up to know the volume of storage and reason that influence on it are underestimated. If GHG emission for the Arctic landscapes and boreal wetlands are measuring on seldom stations, data from permafrost border is insufficient. </a:t>
            </a:r>
            <a:endParaRPr lang="en-US" sz="3200" b="0" dirty="0" smtClean="0"/>
          </a:p>
          <a:p>
            <a:pPr>
              <a:lnSpc>
                <a:spcPct val="100000"/>
              </a:lnSpc>
              <a:spcBef>
                <a:spcPts val="0"/>
              </a:spcBef>
            </a:pPr>
            <a:r>
              <a:rPr lang="en-US" sz="3200" b="0" dirty="0"/>
              <a:t>There are continuous and isolated permafrost with many lakes in Russia</a:t>
            </a:r>
            <a:r>
              <a:rPr lang="en-US" sz="3200" b="0" dirty="0" smtClean="0"/>
              <a:t>. Two zones with continuous and isolated permafrost were chosen for investigation – </a:t>
            </a:r>
            <a:r>
              <a:rPr lang="en-US" sz="3200" b="0" dirty="0" err="1" smtClean="0"/>
              <a:t>Yamal</a:t>
            </a:r>
            <a:r>
              <a:rPr lang="en-US" sz="3200" b="0" dirty="0" smtClean="0"/>
              <a:t> and Baikal region </a:t>
            </a:r>
            <a:r>
              <a:rPr lang="en-US" sz="3200" b="0" dirty="0" smtClean="0"/>
              <a:t>consequently (Figure 1).  </a:t>
            </a:r>
            <a:r>
              <a:rPr lang="en-US" sz="3200" b="0" dirty="0" smtClean="0"/>
              <a:t>In </a:t>
            </a:r>
            <a:r>
              <a:rPr lang="en-US" sz="3200" b="0" dirty="0"/>
              <a:t>the course of field studies on the territory of the </a:t>
            </a:r>
            <a:r>
              <a:rPr lang="en-US" sz="3200" b="0" dirty="0" smtClean="0"/>
              <a:t>continuous  </a:t>
            </a:r>
            <a:r>
              <a:rPr lang="en-US" sz="3200" b="0" dirty="0"/>
              <a:t>permafrost of </a:t>
            </a:r>
            <a:r>
              <a:rPr lang="en-US" sz="3200" b="0" dirty="0" err="1" smtClean="0"/>
              <a:t>Yamal</a:t>
            </a:r>
            <a:r>
              <a:rPr lang="en-US" sz="3200" b="0" dirty="0" smtClean="0"/>
              <a:t> in </a:t>
            </a:r>
            <a:r>
              <a:rPr lang="en-US" sz="3200" b="0" dirty="0"/>
              <a:t>the period </a:t>
            </a:r>
            <a:r>
              <a:rPr lang="en-US" sz="3200" b="0" dirty="0" smtClean="0"/>
              <a:t>18-24 July, </a:t>
            </a:r>
            <a:r>
              <a:rPr lang="en-US" sz="3200" b="0" dirty="0"/>
              <a:t>2022 and on the territory of the </a:t>
            </a:r>
            <a:r>
              <a:rPr lang="en-US" sz="3200" b="0" dirty="0" smtClean="0"/>
              <a:t>island </a:t>
            </a:r>
            <a:r>
              <a:rPr lang="en-US" sz="3200" b="0" dirty="0"/>
              <a:t>permafrost of </a:t>
            </a:r>
            <a:r>
              <a:rPr lang="en-US" sz="3200" b="0" dirty="0" err="1" smtClean="0"/>
              <a:t>Tunka</a:t>
            </a:r>
            <a:r>
              <a:rPr lang="en-US" sz="3200" b="0" dirty="0" smtClean="0"/>
              <a:t> – 4-19 August, </a:t>
            </a:r>
            <a:r>
              <a:rPr lang="en-US" sz="3200" b="0" dirty="0"/>
              <a:t>2022, methane emissions from the </a:t>
            </a:r>
            <a:r>
              <a:rPr lang="en-US" sz="3200" b="0" dirty="0" smtClean="0"/>
              <a:t>lake surface were </a:t>
            </a:r>
            <a:r>
              <a:rPr lang="en-US" sz="3200" b="0" dirty="0"/>
              <a:t>measured. </a:t>
            </a:r>
            <a:r>
              <a:rPr lang="en-US" sz="3200" b="0" dirty="0" smtClean="0"/>
              <a:t>Measurements carried out on three sites of </a:t>
            </a:r>
            <a:r>
              <a:rPr lang="en-US" sz="3200" b="0" dirty="0"/>
              <a:t>the lake: the coastal </a:t>
            </a:r>
            <a:r>
              <a:rPr lang="en-US" sz="3200" b="0" dirty="0" smtClean="0"/>
              <a:t>strip, </a:t>
            </a:r>
            <a:r>
              <a:rPr lang="en-US" sz="3200" b="0" dirty="0"/>
              <a:t>the </a:t>
            </a:r>
            <a:r>
              <a:rPr lang="en-US" sz="3200" b="0" dirty="0" smtClean="0"/>
              <a:t>littoral, </a:t>
            </a:r>
            <a:r>
              <a:rPr lang="en-US" sz="3200" b="0" dirty="0"/>
              <a:t>the surface of the </a:t>
            </a:r>
            <a:r>
              <a:rPr lang="en-US" sz="3200" b="0" dirty="0" smtClean="0"/>
              <a:t>lake (3 sites</a:t>
            </a:r>
            <a:r>
              <a:rPr lang="en-US" sz="3200" b="0" dirty="0" smtClean="0"/>
              <a:t>).</a:t>
            </a:r>
            <a:endParaRPr lang="ru-RU" sz="3200" b="0" dirty="0"/>
          </a:p>
        </p:txBody>
      </p:sp>
      <p:sp>
        <p:nvSpPr>
          <p:cNvPr id="3" name="Объект 2"/>
          <p:cNvSpPr>
            <a:spLocks noGrp="1"/>
          </p:cNvSpPr>
          <p:nvPr>
            <p:ph sz="half" idx="2"/>
          </p:nvPr>
        </p:nvSpPr>
        <p:spPr>
          <a:xfrm>
            <a:off x="9834414" y="23693145"/>
            <a:ext cx="24500022" cy="5259775"/>
          </a:xfrm>
          <a:solidFill>
            <a:schemeClr val="accent6">
              <a:lumMod val="20000"/>
              <a:lumOff val="80000"/>
            </a:schemeClr>
          </a:solidFill>
        </p:spPr>
        <p:txBody>
          <a:bodyPr>
            <a:noAutofit/>
          </a:bodyPr>
          <a:lstStyle/>
          <a:p>
            <a:pPr marL="0" indent="0">
              <a:buNone/>
            </a:pPr>
            <a:r>
              <a:rPr lang="en-US" sz="4800" b="1" dirty="0"/>
              <a:t>C 1. Results </a:t>
            </a:r>
          </a:p>
          <a:p>
            <a:pPr>
              <a:spcBef>
                <a:spcPts val="600"/>
              </a:spcBef>
            </a:pPr>
            <a:r>
              <a:rPr lang="en-US" sz="3200" dirty="0" smtClean="0"/>
              <a:t>Emission from the surface of </a:t>
            </a:r>
            <a:r>
              <a:rPr lang="en-US" sz="3200" dirty="0" err="1" smtClean="0"/>
              <a:t>thermokarst</a:t>
            </a:r>
            <a:r>
              <a:rPr lang="en-US" sz="3200" dirty="0" smtClean="0"/>
              <a:t> and </a:t>
            </a:r>
            <a:r>
              <a:rPr lang="en-US" sz="3200" dirty="0" err="1" smtClean="0"/>
              <a:t>periglacial</a:t>
            </a:r>
            <a:r>
              <a:rPr lang="en-US" sz="3200" dirty="0" smtClean="0"/>
              <a:t> lakes were measured in </a:t>
            </a:r>
            <a:r>
              <a:rPr lang="en-US" sz="3200" dirty="0" err="1" smtClean="0"/>
              <a:t>Yamal</a:t>
            </a:r>
            <a:r>
              <a:rPr lang="en-US" sz="3200" dirty="0" smtClean="0"/>
              <a:t> peninsula and </a:t>
            </a:r>
            <a:r>
              <a:rPr lang="en-US" sz="3200" dirty="0" err="1" smtClean="0"/>
              <a:t>Tunka</a:t>
            </a:r>
            <a:r>
              <a:rPr lang="en-US" sz="3200" dirty="0" smtClean="0"/>
              <a:t> in </a:t>
            </a:r>
            <a:r>
              <a:rPr lang="en-US" sz="3200" dirty="0" smtClean="0"/>
              <a:t>summer </a:t>
            </a:r>
            <a:r>
              <a:rPr lang="en-US" sz="3200" dirty="0" smtClean="0"/>
              <a:t>2022. </a:t>
            </a:r>
            <a:r>
              <a:rPr lang="en-US" sz="3200" dirty="0" smtClean="0"/>
              <a:t>Results are plotted on Figure 3.</a:t>
            </a:r>
            <a:r>
              <a:rPr lang="en-US" sz="3200" dirty="0" smtClean="0"/>
              <a:t> </a:t>
            </a:r>
            <a:r>
              <a:rPr lang="en-US" sz="3200" dirty="0" smtClean="0"/>
              <a:t>Both regions have natural </a:t>
            </a:r>
            <a:r>
              <a:rPr lang="en-US" sz="3200" dirty="0" smtClean="0"/>
              <a:t>and low </a:t>
            </a:r>
            <a:r>
              <a:rPr lang="en-US" sz="3200" dirty="0" smtClean="0"/>
              <a:t>anthropogenic changed aquatic ecosystems. Several geochemical, ecological and </a:t>
            </a:r>
            <a:r>
              <a:rPr lang="en-US" sz="3200" dirty="0" err="1" smtClean="0"/>
              <a:t>hydrodynamical</a:t>
            </a:r>
            <a:r>
              <a:rPr lang="en-US" sz="3200" dirty="0" smtClean="0"/>
              <a:t> features of lakes were consider as well. </a:t>
            </a:r>
            <a:endParaRPr lang="ru-RU" sz="3200" dirty="0" smtClean="0"/>
          </a:p>
          <a:p>
            <a:pPr>
              <a:spcBef>
                <a:spcPts val="600"/>
              </a:spcBef>
            </a:pPr>
            <a:r>
              <a:rPr lang="en-US" sz="3200" dirty="0" smtClean="0"/>
              <a:t>Maximal CH4 </a:t>
            </a:r>
            <a:r>
              <a:rPr lang="en-US" sz="3200" dirty="0"/>
              <a:t>emission from </a:t>
            </a:r>
            <a:r>
              <a:rPr lang="en-US" sz="3200" dirty="0" err="1"/>
              <a:t>thermokarst</a:t>
            </a:r>
            <a:r>
              <a:rPr lang="en-US" sz="3200" dirty="0"/>
              <a:t> lake near </a:t>
            </a:r>
            <a:r>
              <a:rPr lang="en-US" sz="3200" dirty="0" err="1"/>
              <a:t>Salekhard</a:t>
            </a:r>
            <a:r>
              <a:rPr lang="en-US" sz="3200" dirty="0"/>
              <a:t> city was 237 </a:t>
            </a:r>
            <a:r>
              <a:rPr lang="en-US" sz="3200" dirty="0" smtClean="0"/>
              <a:t>mgCH4·m-2·day-1. Average volume of CH4 flux </a:t>
            </a:r>
            <a:r>
              <a:rPr lang="en-US" sz="3200" dirty="0"/>
              <a:t>was 2.4-9.9 </a:t>
            </a:r>
            <a:r>
              <a:rPr lang="en-US" sz="3200" dirty="0" smtClean="0"/>
              <a:t>mgCH4·m-2·hour-1 for </a:t>
            </a:r>
            <a:r>
              <a:rPr lang="en-US" sz="3200" dirty="0" err="1" smtClean="0"/>
              <a:t>Yamal</a:t>
            </a:r>
            <a:r>
              <a:rPr lang="en-US" sz="3200" dirty="0" smtClean="0"/>
              <a:t> and 0.1-92.3 mgCH4·m-2·hour-1 for </a:t>
            </a:r>
            <a:r>
              <a:rPr lang="en-US" sz="3200" dirty="0" err="1" smtClean="0"/>
              <a:t>Tunka</a:t>
            </a:r>
            <a:r>
              <a:rPr lang="en-US" sz="3200" dirty="0" smtClean="0"/>
              <a:t>.  </a:t>
            </a:r>
            <a:r>
              <a:rPr lang="en-US" sz="3200" dirty="0" err="1" smtClean="0"/>
              <a:t>Thermokarst</a:t>
            </a:r>
            <a:r>
              <a:rPr lang="en-US" sz="3200" dirty="0" smtClean="0"/>
              <a:t> </a:t>
            </a:r>
            <a:r>
              <a:rPr lang="en-US" sz="3200" dirty="0"/>
              <a:t>lake </a:t>
            </a:r>
            <a:r>
              <a:rPr lang="en-US" sz="3200" dirty="0" err="1"/>
              <a:t>Shorshonka</a:t>
            </a:r>
            <a:r>
              <a:rPr lang="en-US" sz="3200" dirty="0"/>
              <a:t> in </a:t>
            </a:r>
            <a:r>
              <a:rPr lang="en-US" sz="3200" dirty="0" err="1"/>
              <a:t>Tunkinskaya</a:t>
            </a:r>
            <a:r>
              <a:rPr lang="en-US" sz="3200" dirty="0"/>
              <a:t> valley </a:t>
            </a:r>
            <a:r>
              <a:rPr lang="en-US" sz="3200" dirty="0" smtClean="0"/>
              <a:t>(</a:t>
            </a:r>
            <a:r>
              <a:rPr lang="en-US" sz="3200" dirty="0" err="1" smtClean="0"/>
              <a:t>Koymorskie</a:t>
            </a:r>
            <a:r>
              <a:rPr lang="en-US" sz="3200" dirty="0" smtClean="0"/>
              <a:t> wetlands) </a:t>
            </a:r>
            <a:r>
              <a:rPr lang="en-US" sz="3200" dirty="0" smtClean="0"/>
              <a:t>flux</a:t>
            </a:r>
            <a:r>
              <a:rPr lang="en-US" sz="3200" dirty="0" smtClean="0"/>
              <a:t>ed more </a:t>
            </a:r>
            <a:r>
              <a:rPr lang="en-US" sz="3200" dirty="0"/>
              <a:t>than 2000 mgCH4·m-2·day-1 (the air temperature was equal). Eutrophic lake </a:t>
            </a:r>
            <a:r>
              <a:rPr lang="en-US" sz="3200" dirty="0" err="1" smtClean="0"/>
              <a:t>Erganginskoye</a:t>
            </a:r>
            <a:r>
              <a:rPr lang="en-US" sz="3200" dirty="0" smtClean="0"/>
              <a:t> near </a:t>
            </a:r>
            <a:r>
              <a:rPr lang="en-US" sz="3200" dirty="0" err="1"/>
              <a:t>Tunkinskiye</a:t>
            </a:r>
            <a:r>
              <a:rPr lang="en-US" sz="3200" dirty="0"/>
              <a:t> </a:t>
            </a:r>
            <a:r>
              <a:rPr lang="en-US" sz="3200" dirty="0" err="1"/>
              <a:t>Goltsy</a:t>
            </a:r>
            <a:r>
              <a:rPr lang="en-US" sz="3200" dirty="0"/>
              <a:t> </a:t>
            </a:r>
            <a:r>
              <a:rPr lang="en-US" sz="3200" dirty="0" smtClean="0"/>
              <a:t>Ridge </a:t>
            </a:r>
            <a:r>
              <a:rPr lang="en-US" sz="3200" dirty="0"/>
              <a:t>(</a:t>
            </a:r>
            <a:r>
              <a:rPr lang="en-US" sz="3200" dirty="0" err="1" smtClean="0"/>
              <a:t>Sayani</a:t>
            </a:r>
            <a:r>
              <a:rPr lang="en-US" sz="3200" dirty="0" smtClean="0"/>
              <a:t> Mountain </a:t>
            </a:r>
            <a:r>
              <a:rPr lang="en-US" sz="3200" dirty="0"/>
              <a:t>) </a:t>
            </a:r>
            <a:r>
              <a:rPr lang="en-US" sz="3200" dirty="0" smtClean="0"/>
              <a:t>gave </a:t>
            </a:r>
            <a:r>
              <a:rPr lang="en-US" sz="3200" dirty="0"/>
              <a:t>1020 mgCH4·m-2·day-1 in summer period</a:t>
            </a:r>
            <a:r>
              <a:rPr lang="en-US" sz="3200" dirty="0" smtClean="0"/>
              <a:t>. Mineral springs in </a:t>
            </a:r>
            <a:r>
              <a:rPr lang="en-US" sz="3200" dirty="0" err="1" smtClean="0"/>
              <a:t>Tunka</a:t>
            </a:r>
            <a:r>
              <a:rPr lang="en-US" sz="3200" dirty="0" smtClean="0"/>
              <a:t> had high concentration of nutrients and iron (Fe) but low CH4 flux.</a:t>
            </a:r>
          </a:p>
          <a:p>
            <a:pPr>
              <a:spcBef>
                <a:spcPts val="600"/>
              </a:spcBef>
            </a:pPr>
            <a:r>
              <a:rPr lang="en-US" sz="3200" dirty="0" smtClean="0"/>
              <a:t>CH4 emission from surface of </a:t>
            </a:r>
            <a:r>
              <a:rPr lang="en-US" sz="3200" dirty="0" err="1" smtClean="0"/>
              <a:t>Yamal</a:t>
            </a:r>
            <a:r>
              <a:rPr lang="en-US" sz="3200" dirty="0" smtClean="0"/>
              <a:t> lakes was similar with references data but measurements for </a:t>
            </a:r>
            <a:r>
              <a:rPr lang="en-US" sz="3200" dirty="0" err="1" smtClean="0"/>
              <a:t>lkes</a:t>
            </a:r>
            <a:r>
              <a:rPr lang="en-US" sz="3200" dirty="0" smtClean="0"/>
              <a:t> of </a:t>
            </a:r>
            <a:r>
              <a:rPr lang="en-US" sz="3200" dirty="0" err="1" smtClean="0"/>
              <a:t>Tunkinskaya</a:t>
            </a:r>
            <a:r>
              <a:rPr lang="en-US" sz="3200" dirty="0" smtClean="0"/>
              <a:t> valley had</a:t>
            </a:r>
            <a:r>
              <a:rPr lang="ru-RU" sz="3200" dirty="0" smtClean="0"/>
              <a:t> </a:t>
            </a:r>
            <a:r>
              <a:rPr lang="en-US" sz="3200" dirty="0" smtClean="0"/>
              <a:t>not been done before.   </a:t>
            </a:r>
            <a:endParaRPr lang="ru-RU" sz="3200" dirty="0"/>
          </a:p>
        </p:txBody>
      </p:sp>
      <p:sp>
        <p:nvSpPr>
          <p:cNvPr id="10" name="Текст 9"/>
          <p:cNvSpPr>
            <a:spLocks noGrp="1"/>
          </p:cNvSpPr>
          <p:nvPr>
            <p:ph type="body" sz="quarter" idx="3"/>
          </p:nvPr>
        </p:nvSpPr>
        <p:spPr>
          <a:xfrm>
            <a:off x="22712623" y="10638748"/>
            <a:ext cx="27540875" cy="4828909"/>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p:spPr>
        <p:txBody>
          <a:bodyPr vert="horz" lIns="91440" tIns="45720" rIns="91440" bIns="45720" rtlCol="0">
            <a:noAutofit/>
          </a:bodyPr>
          <a:lstStyle/>
          <a:p>
            <a:r>
              <a:rPr lang="en-US" sz="4800" dirty="0" smtClean="0"/>
              <a:t>A. Region </a:t>
            </a:r>
            <a:r>
              <a:rPr lang="en-US" sz="4800" dirty="0"/>
              <a:t>of studies. </a:t>
            </a:r>
          </a:p>
          <a:p>
            <a:pPr marL="945010" indent="-945010">
              <a:spcBef>
                <a:spcPts val="600"/>
              </a:spcBef>
              <a:buFont typeface="Arial" panose="020B0604020202020204" pitchFamily="34" charset="0"/>
              <a:buChar char="•"/>
            </a:pPr>
            <a:r>
              <a:rPr lang="en-US" sz="3200" b="0" dirty="0"/>
              <a:t>Methane emissions from the </a:t>
            </a:r>
            <a:r>
              <a:rPr lang="en-US" sz="3200" b="0" dirty="0" smtClean="0"/>
              <a:t>lake surface on </a:t>
            </a:r>
            <a:r>
              <a:rPr lang="en-US" sz="3200" b="0" dirty="0"/>
              <a:t>the territory of the </a:t>
            </a:r>
            <a:r>
              <a:rPr lang="en-US" sz="3200" b="0" dirty="0" err="1"/>
              <a:t>Yamalo-Nenets</a:t>
            </a:r>
            <a:r>
              <a:rPr lang="en-US" sz="3200" b="0" dirty="0"/>
              <a:t> Autonomous </a:t>
            </a:r>
            <a:r>
              <a:rPr lang="en-US" sz="3200" b="0" dirty="0" err="1"/>
              <a:t>Okrug</a:t>
            </a:r>
            <a:r>
              <a:rPr lang="en-US" sz="3200" b="0" dirty="0"/>
              <a:t> </a:t>
            </a:r>
            <a:r>
              <a:rPr lang="en-US" sz="3200" b="0" dirty="0" smtClean="0"/>
              <a:t>(</a:t>
            </a:r>
            <a:r>
              <a:rPr lang="en-US" sz="3200" b="0" dirty="0" err="1" smtClean="0"/>
              <a:t>Yamal</a:t>
            </a:r>
            <a:r>
              <a:rPr lang="en-US" sz="3200" b="0" dirty="0" smtClean="0"/>
              <a:t>, the Arctic</a:t>
            </a:r>
            <a:r>
              <a:rPr lang="ru-RU" sz="3200" b="0" dirty="0" smtClean="0"/>
              <a:t>)</a:t>
            </a:r>
            <a:r>
              <a:rPr lang="en-US" sz="3200" b="0" dirty="0" smtClean="0"/>
              <a:t> were </a:t>
            </a:r>
            <a:r>
              <a:rPr lang="en-US" sz="3200" b="0" dirty="0"/>
              <a:t>measured from four points: 2 </a:t>
            </a:r>
            <a:r>
              <a:rPr lang="en-US" sz="3200" b="0" dirty="0" err="1"/>
              <a:t>thermokarst</a:t>
            </a:r>
            <a:r>
              <a:rPr lang="en-US" sz="3200" b="0" dirty="0"/>
              <a:t> lakes are located on the territory of the </a:t>
            </a:r>
            <a:r>
              <a:rPr lang="en-US" sz="3200" b="0" dirty="0" smtClean="0"/>
              <a:t>“Seven Larch” </a:t>
            </a:r>
            <a:r>
              <a:rPr lang="en-US" sz="3200" b="0" dirty="0"/>
              <a:t>carbonate </a:t>
            </a:r>
            <a:r>
              <a:rPr lang="en-US" sz="3200" b="0" dirty="0" err="1" smtClean="0"/>
              <a:t>polygone</a:t>
            </a:r>
            <a:r>
              <a:rPr lang="en-US" sz="3200" b="0" dirty="0" smtClean="0"/>
              <a:t>. </a:t>
            </a:r>
            <a:r>
              <a:rPr lang="en-US" sz="3200" b="0" dirty="0"/>
              <a:t>The site is </a:t>
            </a:r>
            <a:r>
              <a:rPr lang="en-US" sz="3200" b="0" dirty="0" smtClean="0"/>
              <a:t>on </a:t>
            </a:r>
            <a:r>
              <a:rPr lang="en-US" sz="3200" b="0" dirty="0"/>
              <a:t>the </a:t>
            </a:r>
            <a:r>
              <a:rPr lang="en-US" sz="3200" b="0" dirty="0" smtClean="0"/>
              <a:t>hill peak and </a:t>
            </a:r>
            <a:r>
              <a:rPr lang="en-US" sz="3200" b="0" dirty="0"/>
              <a:t>slopes </a:t>
            </a:r>
            <a:r>
              <a:rPr lang="en-US" sz="3200" b="0" dirty="0" smtClean="0"/>
              <a:t>made </a:t>
            </a:r>
            <a:r>
              <a:rPr lang="en-US" sz="3200" b="0" dirty="0"/>
              <a:t>up of glacial deposits on the southern border of the forest tundra. The 3rd point is a </a:t>
            </a:r>
            <a:r>
              <a:rPr lang="en-US" sz="3200" b="0" dirty="0" err="1"/>
              <a:t>periglacial</a:t>
            </a:r>
            <a:r>
              <a:rPr lang="en-US" sz="3200" b="0" dirty="0"/>
              <a:t> lake near the </a:t>
            </a:r>
            <a:r>
              <a:rPr lang="en-US" sz="3200" b="0" dirty="0" err="1" smtClean="0"/>
              <a:t>Romanticov</a:t>
            </a:r>
            <a:r>
              <a:rPr lang="en-US" sz="3200" b="0" dirty="0" smtClean="0"/>
              <a:t> glacier. </a:t>
            </a:r>
            <a:r>
              <a:rPr lang="en-US" sz="3200" b="0" dirty="0"/>
              <a:t>The 4th point is a </a:t>
            </a:r>
            <a:r>
              <a:rPr lang="en-US" sz="3200" b="0" dirty="0" err="1"/>
              <a:t>eutrophying</a:t>
            </a:r>
            <a:r>
              <a:rPr lang="en-US" sz="3200" b="0" dirty="0"/>
              <a:t> lake inside the </a:t>
            </a:r>
            <a:r>
              <a:rPr lang="en-US" sz="3200" b="0" dirty="0" err="1" smtClean="0"/>
              <a:t>Salekhard</a:t>
            </a:r>
            <a:r>
              <a:rPr lang="en-US" sz="3200" b="0" dirty="0" smtClean="0"/>
              <a:t> city</a:t>
            </a:r>
            <a:r>
              <a:rPr lang="en-US" sz="3200" b="0" dirty="0" smtClean="0"/>
              <a:t>. </a:t>
            </a:r>
            <a:r>
              <a:rPr lang="en-US" sz="3200" b="0" dirty="0" err="1" smtClean="0"/>
              <a:t>Yamal</a:t>
            </a:r>
            <a:r>
              <a:rPr lang="en-US" sz="3200" b="0" dirty="0" smtClean="0"/>
              <a:t> is a </a:t>
            </a:r>
            <a:r>
              <a:rPr lang="en-US" sz="3200" b="0" dirty="0" err="1" smtClean="0"/>
              <a:t>continous</a:t>
            </a:r>
            <a:r>
              <a:rPr lang="en-US" sz="3200" b="0" dirty="0" smtClean="0"/>
              <a:t> permafrost area. </a:t>
            </a:r>
            <a:endParaRPr lang="ru-RU" sz="3200" b="0" dirty="0"/>
          </a:p>
          <a:p>
            <a:pPr marL="945010" indent="-945010">
              <a:spcBef>
                <a:spcPts val="600"/>
              </a:spcBef>
              <a:buFont typeface="Arial" panose="020B0604020202020204" pitchFamily="34" charset="0"/>
              <a:buChar char="•"/>
            </a:pPr>
            <a:r>
              <a:rPr lang="en-US" sz="3200" b="0" dirty="0"/>
              <a:t>Measurements of methane emissions from the </a:t>
            </a:r>
            <a:r>
              <a:rPr lang="en-US" sz="3200" b="0" dirty="0" smtClean="0"/>
              <a:t>lake surface in the </a:t>
            </a:r>
            <a:r>
              <a:rPr lang="en-US" sz="3200" b="0" dirty="0" err="1" smtClean="0"/>
              <a:t>Tunkinskiy</a:t>
            </a:r>
            <a:r>
              <a:rPr lang="en-US" sz="3200" b="0" dirty="0" smtClean="0"/>
              <a:t> </a:t>
            </a:r>
            <a:r>
              <a:rPr lang="en-US" sz="3200" b="0" dirty="0"/>
              <a:t>National Park </a:t>
            </a:r>
            <a:r>
              <a:rPr lang="en-US" sz="3200" b="0" dirty="0" smtClean="0"/>
              <a:t>(</a:t>
            </a:r>
            <a:r>
              <a:rPr lang="en-US" sz="3200" b="0" dirty="0" err="1" smtClean="0"/>
              <a:t>Tunka</a:t>
            </a:r>
            <a:r>
              <a:rPr lang="en-US" sz="3200" b="0" dirty="0" smtClean="0"/>
              <a:t>, Baikal region) were </a:t>
            </a:r>
            <a:r>
              <a:rPr lang="en-US" sz="3200" b="0" dirty="0"/>
              <a:t>carried out from sixteen </a:t>
            </a:r>
            <a:r>
              <a:rPr lang="en-US" sz="3200" b="0" dirty="0" smtClean="0"/>
              <a:t>points</a:t>
            </a:r>
            <a:r>
              <a:rPr lang="en-US" sz="3200" b="0" dirty="0"/>
              <a:t>: Lakes </a:t>
            </a:r>
            <a:r>
              <a:rPr lang="en-US" sz="3200" b="0" dirty="0" smtClean="0"/>
              <a:t>1, 2, 3 </a:t>
            </a:r>
            <a:r>
              <a:rPr lang="en-US" sz="3200" b="0" dirty="0"/>
              <a:t>are located on the </a:t>
            </a:r>
            <a:r>
              <a:rPr lang="en-US" sz="3200" b="0" dirty="0" err="1"/>
              <a:t>Okinskoe</a:t>
            </a:r>
            <a:r>
              <a:rPr lang="en-US" sz="3200" b="0" dirty="0"/>
              <a:t> </a:t>
            </a:r>
            <a:r>
              <a:rPr lang="en-US" sz="3200" b="0" dirty="0" smtClean="0"/>
              <a:t>plateau, points 4</a:t>
            </a:r>
            <a:r>
              <a:rPr lang="en-US" sz="3200" b="0" dirty="0"/>
              <a:t>, 5, 6 were carried out on </a:t>
            </a:r>
            <a:r>
              <a:rPr lang="en-US" sz="3200" b="0" dirty="0" smtClean="0"/>
              <a:t>the </a:t>
            </a:r>
            <a:r>
              <a:rPr lang="en-US" sz="3200" b="0" dirty="0" err="1" smtClean="0"/>
              <a:t>Tunka</a:t>
            </a:r>
            <a:r>
              <a:rPr lang="en-US" sz="3200" b="0" dirty="0" smtClean="0"/>
              <a:t> </a:t>
            </a:r>
            <a:r>
              <a:rPr lang="en-US" sz="3200" b="0" dirty="0"/>
              <a:t>territory </a:t>
            </a:r>
            <a:r>
              <a:rPr lang="en-US" sz="3200" b="0" dirty="0" smtClean="0"/>
              <a:t>near </a:t>
            </a:r>
            <a:r>
              <a:rPr lang="en-US" sz="3200" b="0" dirty="0"/>
              <a:t>populated area </a:t>
            </a:r>
            <a:r>
              <a:rPr lang="en-US" sz="3200" b="0" dirty="0" smtClean="0"/>
              <a:t>of </a:t>
            </a:r>
            <a:r>
              <a:rPr lang="en-US" sz="3200" b="0" dirty="0" err="1" smtClean="0"/>
              <a:t>balneological</a:t>
            </a:r>
            <a:r>
              <a:rPr lang="en-US" sz="3200" b="0" dirty="0" smtClean="0"/>
              <a:t> resorts </a:t>
            </a:r>
            <a:r>
              <a:rPr lang="en-US" sz="3200" b="0" dirty="0" err="1" smtClean="0"/>
              <a:t>Nilova</a:t>
            </a:r>
            <a:r>
              <a:rPr lang="en-US" sz="3200" b="0" dirty="0" smtClean="0"/>
              <a:t> </a:t>
            </a:r>
            <a:r>
              <a:rPr lang="en-US" sz="3200" b="0" dirty="0" err="1" smtClean="0"/>
              <a:t>Pustyn</a:t>
            </a:r>
            <a:r>
              <a:rPr lang="en-US" sz="3200" b="0" dirty="0" smtClean="0"/>
              <a:t>’. </a:t>
            </a:r>
            <a:r>
              <a:rPr lang="en-US" sz="3200" b="0" dirty="0"/>
              <a:t>Measurements of methane flow in the territory of the </a:t>
            </a:r>
            <a:r>
              <a:rPr lang="en-US" sz="3200" b="0" dirty="0" err="1"/>
              <a:t>Khongor-Uula</a:t>
            </a:r>
            <a:r>
              <a:rPr lang="en-US" sz="3200" b="0" dirty="0"/>
              <a:t> mineral springs were carried out on points 7, 8</a:t>
            </a:r>
            <a:r>
              <a:rPr lang="en-US" sz="3200" b="0" dirty="0" smtClean="0"/>
              <a:t>. </a:t>
            </a:r>
            <a:r>
              <a:rPr lang="en-US" sz="3200" b="0" dirty="0"/>
              <a:t>P</a:t>
            </a:r>
            <a:r>
              <a:rPr lang="en-US" sz="3200" b="0" dirty="0" smtClean="0"/>
              <a:t>oint 9 – </a:t>
            </a:r>
            <a:r>
              <a:rPr lang="en-US" sz="3200" b="0" dirty="0" err="1" smtClean="0"/>
              <a:t>Erganginskoye</a:t>
            </a:r>
            <a:r>
              <a:rPr lang="en-US" sz="3200" b="0" dirty="0" smtClean="0"/>
              <a:t> eutrophic lake. Underestimated oxbow </a:t>
            </a:r>
            <a:r>
              <a:rPr lang="en-US" sz="3200" b="0" dirty="0"/>
              <a:t>lakes near </a:t>
            </a:r>
            <a:r>
              <a:rPr lang="en-US" sz="3200" b="0" dirty="0" err="1"/>
              <a:t>Kharagol</a:t>
            </a:r>
            <a:r>
              <a:rPr lang="en-US" sz="3200" b="0" dirty="0"/>
              <a:t> village - points </a:t>
            </a:r>
            <a:r>
              <a:rPr lang="en-US" sz="3200" b="0" dirty="0" smtClean="0"/>
              <a:t>10</a:t>
            </a:r>
            <a:r>
              <a:rPr lang="en-US" sz="3200" b="0" dirty="0"/>
              <a:t>, </a:t>
            </a:r>
            <a:r>
              <a:rPr lang="en-US" sz="3200" b="0" dirty="0" smtClean="0"/>
              <a:t>11 and </a:t>
            </a:r>
            <a:r>
              <a:rPr lang="en-US" sz="3200" b="0" dirty="0"/>
              <a:t>12</a:t>
            </a:r>
            <a:r>
              <a:rPr lang="en-US" sz="3200" b="0" dirty="0" smtClean="0"/>
              <a:t>, 13, 14 - lakes of </a:t>
            </a:r>
            <a:r>
              <a:rPr lang="en-US" sz="3200" b="0" dirty="0" err="1" smtClean="0"/>
              <a:t>Koymorskiye</a:t>
            </a:r>
            <a:r>
              <a:rPr lang="en-US" sz="3200" b="0" dirty="0" smtClean="0"/>
              <a:t> </a:t>
            </a:r>
            <a:r>
              <a:rPr lang="en-US" sz="3200" b="0" dirty="0" smtClean="0"/>
              <a:t>wetlands. </a:t>
            </a:r>
            <a:r>
              <a:rPr lang="en-US" sz="3200" b="0" dirty="0" err="1" smtClean="0"/>
              <a:t>Tunka</a:t>
            </a:r>
            <a:r>
              <a:rPr lang="en-US" sz="3200" b="0" dirty="0" smtClean="0"/>
              <a:t> region is </a:t>
            </a:r>
            <a:r>
              <a:rPr lang="en-US" sz="3200" b="0" dirty="0"/>
              <a:t>underlain by </a:t>
            </a:r>
            <a:r>
              <a:rPr lang="en-US" sz="3200" b="0" dirty="0" smtClean="0"/>
              <a:t>isolated </a:t>
            </a:r>
            <a:r>
              <a:rPr lang="en-US" sz="3200" b="0" dirty="0" smtClean="0"/>
              <a:t>permafrost (active layer had just 0.5 m in summer 2022). Locations of measured lakes are on Figure 2.</a:t>
            </a:r>
            <a:endParaRPr lang="ru-RU" sz="3200" b="0" dirty="0"/>
          </a:p>
        </p:txBody>
      </p:sp>
      <p:sp>
        <p:nvSpPr>
          <p:cNvPr id="11" name="Объект 10"/>
          <p:cNvSpPr>
            <a:spLocks noGrp="1"/>
          </p:cNvSpPr>
          <p:nvPr>
            <p:ph sz="quarter" idx="4"/>
          </p:nvPr>
        </p:nvSpPr>
        <p:spPr>
          <a:xfrm>
            <a:off x="168916" y="13272475"/>
            <a:ext cx="22283713" cy="4487625"/>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p:spPr>
        <p:txBody>
          <a:bodyPr>
            <a:noAutofit/>
          </a:bodyPr>
          <a:lstStyle/>
          <a:p>
            <a:pPr marL="0" indent="0">
              <a:buNone/>
            </a:pPr>
            <a:r>
              <a:rPr lang="en-US" sz="4800" b="1" dirty="0"/>
              <a:t>B</a:t>
            </a:r>
            <a:r>
              <a:rPr lang="en-US" sz="4800" b="1" dirty="0" smtClean="0"/>
              <a:t>. Materials and Methods</a:t>
            </a:r>
          </a:p>
          <a:p>
            <a:pPr marL="0" indent="0">
              <a:spcBef>
                <a:spcPts val="600"/>
              </a:spcBef>
              <a:buNone/>
            </a:pPr>
            <a:r>
              <a:rPr lang="en-US" sz="3200" dirty="0" smtClean="0"/>
              <a:t>Measurements </a:t>
            </a:r>
            <a:r>
              <a:rPr lang="en-US" sz="3200" dirty="0"/>
              <a:t>of </a:t>
            </a:r>
            <a:r>
              <a:rPr lang="en-US" sz="3200" dirty="0" smtClean="0"/>
              <a:t>CN4 </a:t>
            </a:r>
            <a:r>
              <a:rPr lang="en-US" sz="3200" dirty="0"/>
              <a:t>flows were carried out using a chamber, which is a plastic basin with a hole on top of </a:t>
            </a:r>
            <a:r>
              <a:rPr lang="en-US" sz="3200" dirty="0" smtClean="0"/>
              <a:t>3×5 </a:t>
            </a:r>
            <a:r>
              <a:rPr lang="en-US" sz="3200" dirty="0"/>
              <a:t>cm for the input of a gas analyzer sensor</a:t>
            </a:r>
            <a:r>
              <a:rPr lang="en-US" sz="3200" dirty="0" smtClean="0"/>
              <a:t>. </a:t>
            </a:r>
            <a:r>
              <a:rPr lang="en-US" sz="3200" dirty="0" smtClean="0"/>
              <a:t>The </a:t>
            </a:r>
            <a:r>
              <a:rPr lang="en-US" sz="3200" dirty="0"/>
              <a:t>camera exposure time was 10 minutes. Methane concentration was measured using a digital combustible gas detector </a:t>
            </a:r>
            <a:r>
              <a:rPr lang="en-US" sz="3200" dirty="0" smtClean="0"/>
              <a:t>SPD202/EX (Figure </a:t>
            </a:r>
            <a:r>
              <a:rPr lang="en-US" sz="3200" dirty="0" smtClean="0"/>
              <a:t>2). Sampling of bottom sediment  is carried out with a plastic tube 120 cm long and 6.2 cm in diameter. Bottom sediments represent the type of core . As a sampler, plastic (injection) syringes with a capacity of 5 cm3 with a cut bottom are used. The sampler is pressed into the bottom sediment sample so that the volume of the taken aliquot is 1 cm3. The sampling pitch is 10 cm relative to each other. Sample were conserved</a:t>
            </a:r>
            <a:r>
              <a:rPr lang="en-US" sz="3200" dirty="0" smtClean="0"/>
              <a:t> 3 </a:t>
            </a:r>
            <a:r>
              <a:rPr lang="en-US" sz="3200" dirty="0" err="1" smtClean="0"/>
              <a:t>μl</a:t>
            </a:r>
            <a:r>
              <a:rPr lang="en-US" sz="3200" dirty="0" smtClean="0"/>
              <a:t> of 50% sulfuric acid solution. </a:t>
            </a:r>
            <a:r>
              <a:rPr lang="en-US" sz="3200" dirty="0" smtClean="0"/>
              <a:t> The sample is extruded with a piston into plastic jars filled with 30 ml distilled water containing and sealed. Mass fraction of methane is measured by gas chromatographic method and is based on analysis of equilibrium steam above water.</a:t>
            </a:r>
            <a:endParaRPr lang="ru-RU" sz="3200" dirty="0"/>
          </a:p>
        </p:txBody>
      </p:sp>
      <p:pic>
        <p:nvPicPr>
          <p:cNvPr id="4" name="Рисунок 4"/>
          <p:cNvPicPr>
            <a:picLocks noChangeAspect="1"/>
          </p:cNvPicPr>
          <p:nvPr/>
        </p:nvPicPr>
        <p:blipFill rotWithShape="1">
          <a:blip r:embed="rId4">
            <a:extLst>
              <a:ext uri="{28A0092B-C50C-407E-A947-70E740481C1C}">
                <a14:useLocalDpi xmlns:a14="http://schemas.microsoft.com/office/drawing/2010/main" val="0"/>
              </a:ext>
            </a:extLst>
          </a:blip>
          <a:srcRect l="2878" r="91048"/>
          <a:stretch/>
        </p:blipFill>
        <p:spPr bwMode="auto">
          <a:xfrm>
            <a:off x="168916" y="199815"/>
            <a:ext cx="2578745" cy="260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9"/>
          <p:cNvSpPr txBox="1">
            <a:spLocks noChangeArrowheads="1"/>
          </p:cNvSpPr>
          <p:nvPr/>
        </p:nvSpPr>
        <p:spPr bwMode="auto">
          <a:xfrm>
            <a:off x="2747661" y="775681"/>
            <a:ext cx="394982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sz="3600" b="1" dirty="0">
                <a:solidFill>
                  <a:srgbClr val="800000"/>
                </a:solidFill>
              </a:rPr>
              <a:t>Saint Petersburg </a:t>
            </a:r>
          </a:p>
          <a:p>
            <a:pPr eaLnBrk="1" hangingPunct="1"/>
            <a:r>
              <a:rPr lang="en-US" sz="3600" b="1" dirty="0">
                <a:solidFill>
                  <a:srgbClr val="800000"/>
                </a:solidFill>
              </a:rPr>
              <a:t>State University</a:t>
            </a:r>
          </a:p>
          <a:p>
            <a:pPr eaLnBrk="1" hangingPunct="1"/>
            <a:endParaRPr lang="ru-RU" sz="3600" b="1" dirty="0">
              <a:solidFill>
                <a:srgbClr val="800000"/>
              </a:solidFill>
            </a:endParaRPr>
          </a:p>
        </p:txBody>
      </p:sp>
      <p:pic>
        <p:nvPicPr>
          <p:cNvPr id="8" name="Рисунок 73"/>
          <p:cNvPicPr>
            <a:picLocks noChangeAspect="1"/>
          </p:cNvPicPr>
          <p:nvPr/>
        </p:nvPicPr>
        <p:blipFill>
          <a:blip r:embed="rId5">
            <a:extLst>
              <a:ext uri="{28A0092B-C50C-407E-A947-70E740481C1C}">
                <a14:useLocalDpi xmlns:a14="http://schemas.microsoft.com/office/drawing/2010/main" val="0"/>
              </a:ext>
            </a:extLst>
          </a:blip>
          <a:srcRect l="31219" r="50127"/>
          <a:stretch>
            <a:fillRect/>
          </a:stretch>
        </p:blipFill>
        <p:spPr bwMode="auto">
          <a:xfrm>
            <a:off x="6697483" y="590409"/>
            <a:ext cx="1829296" cy="22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14385566" y="250895"/>
            <a:ext cx="20120214" cy="2739211"/>
          </a:xfrm>
          <a:prstGeom prst="rect">
            <a:avLst/>
          </a:prstGeom>
          <a:solidFill>
            <a:schemeClr val="accent6">
              <a:lumMod val="40000"/>
              <a:lumOff val="60000"/>
            </a:schemeClr>
          </a:solidFill>
        </p:spPr>
        <p:txBody>
          <a:bodyPr wrap="square">
            <a:spAutoFit/>
          </a:bodyPr>
          <a:lstStyle/>
          <a:p>
            <a:pPr algn="ctr"/>
            <a:r>
              <a:rPr lang="en-US" sz="8600" b="1" dirty="0">
                <a:latin typeface="+mj-lt"/>
                <a:ea typeface="+mj-ea"/>
                <a:cs typeface="+mj-cs"/>
              </a:rPr>
              <a:t>Methane Emission from lakes on continuous and </a:t>
            </a:r>
            <a:r>
              <a:rPr lang="en-US" sz="8600" b="1" dirty="0" smtClean="0">
                <a:latin typeface="+mj-lt"/>
                <a:ea typeface="+mj-ea"/>
                <a:cs typeface="+mj-cs"/>
              </a:rPr>
              <a:t>isolated </a:t>
            </a:r>
            <a:r>
              <a:rPr lang="en-US" sz="8600" b="1" dirty="0">
                <a:latin typeface="+mj-lt"/>
                <a:ea typeface="+mj-ea"/>
                <a:cs typeface="+mj-cs"/>
              </a:rPr>
              <a:t>permafrost in Russia </a:t>
            </a:r>
            <a:endParaRPr lang="ru-RU" sz="8600" b="1" dirty="0">
              <a:latin typeface="+mj-lt"/>
              <a:ea typeface="+mj-ea"/>
              <a:cs typeface="+mj-cs"/>
            </a:endParaRPr>
          </a:p>
        </p:txBody>
      </p:sp>
      <p:sp>
        <p:nvSpPr>
          <p:cNvPr id="13" name="TextBox 69"/>
          <p:cNvSpPr txBox="1">
            <a:spLocks noChangeArrowheads="1"/>
          </p:cNvSpPr>
          <p:nvPr/>
        </p:nvSpPr>
        <p:spPr bwMode="auto">
          <a:xfrm>
            <a:off x="8816495" y="775681"/>
            <a:ext cx="3949822"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sz="3600" b="1" dirty="0" smtClean="0">
                <a:solidFill>
                  <a:srgbClr val="800000"/>
                </a:solidFill>
              </a:rPr>
              <a:t>Institute of Earth Sciences</a:t>
            </a:r>
            <a:endParaRPr lang="en-US" sz="3600" b="1" dirty="0">
              <a:solidFill>
                <a:srgbClr val="800000"/>
              </a:solidFill>
            </a:endParaRPr>
          </a:p>
          <a:p>
            <a:pPr eaLnBrk="1" hangingPunct="1"/>
            <a:endParaRPr lang="ru-RU" sz="3600" b="1" dirty="0">
              <a:solidFill>
                <a:srgbClr val="800000"/>
              </a:solidFill>
            </a:endParaRPr>
          </a:p>
        </p:txBody>
      </p:sp>
      <p:pic>
        <p:nvPicPr>
          <p:cNvPr id="14" name="Рисунок 13"/>
          <p:cNvPicPr>
            <a:picLocks noChangeAspect="1"/>
          </p:cNvPicPr>
          <p:nvPr/>
        </p:nvPicPr>
        <p:blipFill rotWithShape="1">
          <a:blip r:embed="rId6"/>
          <a:srcRect t="6968" r="64878" b="75995"/>
          <a:stretch/>
        </p:blipFill>
        <p:spPr>
          <a:xfrm>
            <a:off x="37731821" y="357046"/>
            <a:ext cx="8412209" cy="2295373"/>
          </a:xfrm>
          <a:prstGeom prst="rect">
            <a:avLst/>
          </a:prstGeom>
        </p:spPr>
      </p:pic>
      <p:pic>
        <p:nvPicPr>
          <p:cNvPr id="15" name="Рисунок 14"/>
          <p:cNvPicPr>
            <a:picLocks noChangeAspect="1"/>
          </p:cNvPicPr>
          <p:nvPr/>
        </p:nvPicPr>
        <p:blipFill rotWithShape="1">
          <a:blip r:embed="rId6"/>
          <a:srcRect l="43455" t="10514" r="8004" b="80968"/>
          <a:stretch/>
        </p:blipFill>
        <p:spPr>
          <a:xfrm>
            <a:off x="38716882" y="2412065"/>
            <a:ext cx="7310615" cy="1015455"/>
          </a:xfrm>
          <a:prstGeom prst="rect">
            <a:avLst/>
          </a:prstGeom>
        </p:spPr>
      </p:pic>
      <p:pic>
        <p:nvPicPr>
          <p:cNvPr id="1026" name="Рисунок 3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84" y="8407107"/>
            <a:ext cx="3577131" cy="3869995"/>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301" descr="Изображение выглядит как трава, внешний, дерево, человек&#10;&#10;Автоматически созданное описани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545" y="8415975"/>
            <a:ext cx="4894287" cy="38043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204613" y="16448314"/>
            <a:ext cx="5039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 name="Рисунок 19" descr="https://zapadpribor.com/static/images/catalog/30328/1600x1200/spd202-ex-photo-1.jpg"/>
          <p:cNvPicPr/>
          <p:nvPr/>
        </p:nvPicPr>
        <p:blipFill>
          <a:blip r:embed="rId9" cstate="print">
            <a:extLst>
              <a:ext uri="{28A0092B-C50C-407E-A947-70E740481C1C}">
                <a14:useLocalDpi xmlns:a14="http://schemas.microsoft.com/office/drawing/2010/main" val="0"/>
              </a:ext>
            </a:extLst>
          </a:blip>
          <a:srcRect l="4578" t="2289" r="4292" b="2769"/>
          <a:stretch>
            <a:fillRect/>
          </a:stretch>
        </p:blipFill>
        <p:spPr bwMode="auto">
          <a:xfrm>
            <a:off x="9542279" y="8639403"/>
            <a:ext cx="2626771" cy="3623235"/>
          </a:xfrm>
          <a:prstGeom prst="rect">
            <a:avLst/>
          </a:prstGeom>
          <a:noFill/>
          <a:ln>
            <a:noFill/>
          </a:ln>
        </p:spPr>
      </p:pic>
      <p:pic>
        <p:nvPicPr>
          <p:cNvPr id="22" name="Рисунок 21"/>
          <p:cNvPicPr/>
          <p:nvPr/>
        </p:nvPicPr>
        <p:blipFill>
          <a:blip r:embed="rId10" cstate="print">
            <a:extLst>
              <a:ext uri="{28A0092B-C50C-407E-A947-70E740481C1C}">
                <a14:useLocalDpi xmlns:a14="http://schemas.microsoft.com/office/drawing/2010/main" val="0"/>
              </a:ext>
            </a:extLst>
          </a:blip>
          <a:stretch>
            <a:fillRect/>
          </a:stretch>
        </p:blipFill>
        <p:spPr>
          <a:xfrm>
            <a:off x="12351485" y="8407107"/>
            <a:ext cx="2870009" cy="3859855"/>
          </a:xfrm>
          <a:prstGeom prst="rect">
            <a:avLst/>
          </a:prstGeom>
        </p:spPr>
      </p:pic>
      <p:sp>
        <p:nvSpPr>
          <p:cNvPr id="19" name="Прямоугольник 18"/>
          <p:cNvSpPr/>
          <p:nvPr/>
        </p:nvSpPr>
        <p:spPr>
          <a:xfrm>
            <a:off x="281044" y="12231496"/>
            <a:ext cx="21803381" cy="1015663"/>
          </a:xfrm>
          <a:prstGeom prst="rect">
            <a:avLst/>
          </a:prstGeom>
        </p:spPr>
        <p:txBody>
          <a:bodyPr wrap="square">
            <a:spAutoFit/>
          </a:bodyPr>
          <a:lstStyle/>
          <a:p>
            <a:r>
              <a:rPr lang="en-US" sz="3200" dirty="0" smtClean="0"/>
              <a:t>Figure </a:t>
            </a:r>
            <a:r>
              <a:rPr lang="en-US" sz="3200" dirty="0" smtClean="0"/>
              <a:t>2. </a:t>
            </a:r>
            <a:r>
              <a:rPr lang="en-US" sz="2800" dirty="0" smtClean="0"/>
              <a:t>Measurements of methane emission from lake surface: a) and </a:t>
            </a:r>
            <a:r>
              <a:rPr lang="en-US" sz="2800" dirty="0"/>
              <a:t>b) </a:t>
            </a:r>
            <a:r>
              <a:rPr lang="en-US" sz="2800" dirty="0" smtClean="0"/>
              <a:t>camber </a:t>
            </a:r>
            <a:r>
              <a:rPr lang="en-US" sz="2800" dirty="0"/>
              <a:t>method of </a:t>
            </a:r>
            <a:r>
              <a:rPr lang="en-US" sz="2800" dirty="0" smtClean="0"/>
              <a:t>measurements, c) </a:t>
            </a:r>
            <a:r>
              <a:rPr lang="es-ES" sz="2800" dirty="0">
                <a:latin typeface="Times New Roman" panose="02020603050405020304" pitchFamily="18" charset="0"/>
                <a:ea typeface="Times New Roman" panose="02020603050405020304" pitchFamily="18" charset="0"/>
              </a:rPr>
              <a:t>Digital combustible gas detector </a:t>
            </a:r>
            <a:r>
              <a:rPr lang="es-ES" sz="2800" dirty="0" smtClean="0">
                <a:latin typeface="Times New Roman" panose="02020603050405020304" pitchFamily="18" charset="0"/>
                <a:ea typeface="Times New Roman" panose="02020603050405020304" pitchFamily="18" charset="0"/>
              </a:rPr>
              <a:t>SPD202/EX, d) </a:t>
            </a:r>
            <a:r>
              <a:rPr lang="es-ES" sz="2800" dirty="0" err="1" smtClean="0">
                <a:latin typeface="Times New Roman" panose="02020603050405020304" pitchFamily="18" charset="0"/>
                <a:ea typeface="Times New Roman" panose="02020603050405020304" pitchFamily="18" charset="0"/>
              </a:rPr>
              <a:t>carying</a:t>
            </a:r>
            <a:r>
              <a:rPr lang="es-ES" sz="2800" dirty="0" smtClean="0">
                <a:latin typeface="Times New Roman" panose="02020603050405020304" pitchFamily="18" charset="0"/>
                <a:ea typeface="Times New Roman" panose="02020603050405020304" pitchFamily="18" charset="0"/>
              </a:rPr>
              <a:t> </a:t>
            </a:r>
            <a:r>
              <a:rPr lang="es-ES" sz="2800" dirty="0" err="1" smtClean="0">
                <a:latin typeface="Times New Roman" panose="02020603050405020304" pitchFamily="18" charset="0"/>
                <a:ea typeface="Times New Roman" panose="02020603050405020304" pitchFamily="18" charset="0"/>
              </a:rPr>
              <a:t>out</a:t>
            </a:r>
            <a:r>
              <a:rPr lang="es-ES" sz="2800" dirty="0" smtClean="0">
                <a:latin typeface="Times New Roman" panose="02020603050405020304" pitchFamily="18" charset="0"/>
                <a:ea typeface="Times New Roman" panose="02020603050405020304" pitchFamily="18" charset="0"/>
              </a:rPr>
              <a:t> of </a:t>
            </a:r>
            <a:r>
              <a:rPr lang="ru-RU" sz="2800" dirty="0" err="1" smtClean="0"/>
              <a:t>bottom</a:t>
            </a:r>
            <a:r>
              <a:rPr lang="ru-RU" sz="2800" dirty="0" smtClean="0"/>
              <a:t> </a:t>
            </a:r>
            <a:r>
              <a:rPr lang="ru-RU" sz="2800" dirty="0" err="1" smtClean="0"/>
              <a:t>sediment</a:t>
            </a:r>
            <a:r>
              <a:rPr lang="en-US" sz="2800" dirty="0" smtClean="0"/>
              <a:t> samples</a:t>
            </a:r>
            <a:r>
              <a:rPr lang="ru-RU" sz="2800" dirty="0" smtClean="0"/>
              <a:t>,</a:t>
            </a:r>
            <a:r>
              <a:rPr lang="en-US" sz="2800" dirty="0" smtClean="0"/>
              <a:t> e) gas </a:t>
            </a:r>
            <a:r>
              <a:rPr lang="en-US" sz="2800" dirty="0" err="1" smtClean="0"/>
              <a:t>hromatograph</a:t>
            </a:r>
            <a:r>
              <a:rPr lang="en-US" sz="2800" dirty="0" smtClean="0"/>
              <a:t>, f) sampling on</a:t>
            </a:r>
            <a:r>
              <a:rPr lang="ru-RU" sz="2800" dirty="0" smtClean="0"/>
              <a:t> </a:t>
            </a:r>
            <a:r>
              <a:rPr lang="ru-RU" sz="2800" dirty="0" err="1" smtClean="0"/>
              <a:t>Lake</a:t>
            </a:r>
            <a:r>
              <a:rPr lang="ru-RU" sz="2800" dirty="0" smtClean="0"/>
              <a:t> </a:t>
            </a:r>
            <a:r>
              <a:rPr lang="ru-RU" sz="2800" dirty="0" err="1" smtClean="0"/>
              <a:t>Gurokshe-Nur</a:t>
            </a:r>
            <a:r>
              <a:rPr lang="ru-RU" sz="2800" dirty="0" smtClean="0"/>
              <a:t> (</a:t>
            </a:r>
            <a:r>
              <a:rPr lang="ru-RU" sz="2800" dirty="0" err="1" smtClean="0"/>
              <a:t>Republic</a:t>
            </a:r>
            <a:r>
              <a:rPr lang="ru-RU" sz="2800" dirty="0" smtClean="0"/>
              <a:t> </a:t>
            </a:r>
            <a:r>
              <a:rPr lang="ru-RU" sz="2800" dirty="0" err="1" smtClean="0"/>
              <a:t>of</a:t>
            </a:r>
            <a:r>
              <a:rPr lang="ru-RU" sz="2800" dirty="0" smtClean="0"/>
              <a:t> </a:t>
            </a:r>
            <a:r>
              <a:rPr lang="ru-RU" sz="2800" dirty="0" err="1" smtClean="0"/>
              <a:t>Buryatia</a:t>
            </a:r>
            <a:r>
              <a:rPr lang="ru-RU" sz="2800" dirty="0" smtClean="0"/>
              <a:t>)</a:t>
            </a:r>
            <a:r>
              <a:rPr lang="en-US" sz="2800" dirty="0" smtClean="0"/>
              <a:t>.</a:t>
            </a:r>
            <a:endParaRPr lang="ru-RU" sz="2800" dirty="0"/>
          </a:p>
        </p:txBody>
      </p:sp>
      <p:pic>
        <p:nvPicPr>
          <p:cNvPr id="24" name="Рисунок 23"/>
          <p:cNvPicPr/>
          <p:nvPr/>
        </p:nvPicPr>
        <p:blipFill rotWithShape="1">
          <a:blip r:embed="rId11" cstate="print">
            <a:extLst>
              <a:ext uri="{28A0092B-C50C-407E-A947-70E740481C1C}">
                <a14:useLocalDpi xmlns:a14="http://schemas.microsoft.com/office/drawing/2010/main" val="0"/>
              </a:ext>
            </a:extLst>
          </a:blip>
          <a:srcRect l="20105" t="23635" r="8355" b="12895"/>
          <a:stretch/>
        </p:blipFill>
        <p:spPr bwMode="auto">
          <a:xfrm>
            <a:off x="15471897" y="8345123"/>
            <a:ext cx="3125426" cy="3894470"/>
          </a:xfrm>
          <a:prstGeom prst="rect">
            <a:avLst/>
          </a:prstGeom>
          <a:ln>
            <a:noFill/>
          </a:ln>
          <a:extLst>
            <a:ext uri="{53640926-AAD7-44D8-BBD7-CCE9431645EC}">
              <a14:shadowObscured xmlns:a14="http://schemas.microsoft.com/office/drawing/2010/main"/>
            </a:ext>
          </a:extLst>
        </p:spPr>
      </p:pic>
      <p:sp>
        <p:nvSpPr>
          <p:cNvPr id="21" name="Прямоугольник 20"/>
          <p:cNvSpPr/>
          <p:nvPr/>
        </p:nvSpPr>
        <p:spPr>
          <a:xfrm>
            <a:off x="33973336" y="7484279"/>
            <a:ext cx="5572098" cy="2677656"/>
          </a:xfrm>
          <a:prstGeom prst="rect">
            <a:avLst/>
          </a:prstGeom>
        </p:spPr>
        <p:txBody>
          <a:bodyPr wrap="square">
            <a:spAutoFit/>
          </a:bodyPr>
          <a:lstStyle/>
          <a:p>
            <a:r>
              <a:rPr lang="ru-RU" sz="2800" dirty="0" err="1" smtClean="0"/>
              <a:t>Map</a:t>
            </a:r>
            <a:r>
              <a:rPr lang="ru-RU" sz="2800" dirty="0" smtClean="0"/>
              <a:t> </a:t>
            </a:r>
            <a:r>
              <a:rPr lang="ru-RU" sz="2800" dirty="0" err="1" smtClean="0"/>
              <a:t>of</a:t>
            </a:r>
            <a:r>
              <a:rPr lang="ru-RU" sz="2800" dirty="0" smtClean="0"/>
              <a:t> </a:t>
            </a:r>
            <a:r>
              <a:rPr lang="ru-RU" sz="2800" dirty="0" err="1" smtClean="0"/>
              <a:t>methane</a:t>
            </a:r>
            <a:r>
              <a:rPr lang="ru-RU" sz="2800" dirty="0" smtClean="0"/>
              <a:t> </a:t>
            </a:r>
            <a:r>
              <a:rPr lang="ru-RU" sz="2800" dirty="0" err="1" smtClean="0"/>
              <a:t>emission</a:t>
            </a:r>
            <a:r>
              <a:rPr lang="ru-RU" sz="2800" dirty="0" smtClean="0"/>
              <a:t> </a:t>
            </a:r>
            <a:r>
              <a:rPr lang="ru-RU" sz="2800" dirty="0" err="1" smtClean="0"/>
              <a:t>measurement</a:t>
            </a:r>
            <a:r>
              <a:rPr lang="ru-RU" sz="2800" dirty="0" smtClean="0"/>
              <a:t> </a:t>
            </a:r>
            <a:r>
              <a:rPr lang="ru-RU" sz="2800" dirty="0" err="1" smtClean="0"/>
              <a:t>points</a:t>
            </a:r>
            <a:r>
              <a:rPr lang="ru-RU" sz="2800" dirty="0" smtClean="0"/>
              <a:t> </a:t>
            </a:r>
            <a:r>
              <a:rPr lang="ru-RU" sz="2800" dirty="0" err="1" smtClean="0"/>
              <a:t>from</a:t>
            </a:r>
            <a:r>
              <a:rPr lang="ru-RU" sz="2800" dirty="0" smtClean="0"/>
              <a:t> </a:t>
            </a:r>
            <a:r>
              <a:rPr lang="ru-RU" sz="2800" dirty="0" err="1" smtClean="0"/>
              <a:t>the</a:t>
            </a:r>
            <a:r>
              <a:rPr lang="ru-RU" sz="2800" dirty="0" smtClean="0"/>
              <a:t> </a:t>
            </a:r>
            <a:r>
              <a:rPr lang="ru-RU" sz="2800" dirty="0" err="1" smtClean="0"/>
              <a:t>surface</a:t>
            </a:r>
            <a:r>
              <a:rPr lang="ru-RU" sz="2800" dirty="0" smtClean="0"/>
              <a:t> </a:t>
            </a:r>
            <a:r>
              <a:rPr lang="ru-RU" sz="2800" dirty="0" err="1" smtClean="0"/>
              <a:t>of</a:t>
            </a:r>
            <a:r>
              <a:rPr lang="ru-RU" sz="2800" dirty="0" smtClean="0"/>
              <a:t> </a:t>
            </a:r>
            <a:r>
              <a:rPr lang="en-US" sz="2800" dirty="0" smtClean="0"/>
              <a:t>lakes </a:t>
            </a:r>
            <a:r>
              <a:rPr lang="ru-RU" sz="2800" dirty="0" err="1" smtClean="0"/>
              <a:t>in</a:t>
            </a:r>
            <a:r>
              <a:rPr lang="ru-RU" sz="2800" dirty="0" smtClean="0"/>
              <a:t> </a:t>
            </a:r>
            <a:r>
              <a:rPr lang="ru-RU" sz="2800" dirty="0" err="1" smtClean="0"/>
              <a:t>the</a:t>
            </a:r>
            <a:r>
              <a:rPr lang="ru-RU" sz="2800" dirty="0" smtClean="0"/>
              <a:t> </a:t>
            </a:r>
            <a:r>
              <a:rPr lang="ru-RU" sz="2800" dirty="0" err="1" smtClean="0"/>
              <a:t>territory</a:t>
            </a:r>
            <a:r>
              <a:rPr lang="ru-RU" sz="2800" dirty="0" smtClean="0"/>
              <a:t> </a:t>
            </a:r>
            <a:r>
              <a:rPr lang="ru-RU" sz="2800" dirty="0" err="1" smtClean="0"/>
              <a:t>of</a:t>
            </a:r>
            <a:r>
              <a:rPr lang="ru-RU" sz="2800" dirty="0" smtClean="0"/>
              <a:t> </a:t>
            </a:r>
            <a:r>
              <a:rPr lang="ru-RU" sz="2800" dirty="0" err="1" smtClean="0"/>
              <a:t>Tunkinsk</a:t>
            </a:r>
            <a:r>
              <a:rPr lang="en-US" sz="2800" dirty="0" err="1" smtClean="0"/>
              <a:t>i</a:t>
            </a:r>
            <a:r>
              <a:rPr lang="ru-RU" sz="2800" dirty="0" smtClean="0"/>
              <a:t>y </a:t>
            </a:r>
            <a:r>
              <a:rPr lang="ru-RU" sz="2800" dirty="0" err="1" smtClean="0"/>
              <a:t>National</a:t>
            </a:r>
            <a:r>
              <a:rPr lang="ru-RU" sz="2800" dirty="0" smtClean="0"/>
              <a:t> </a:t>
            </a:r>
            <a:r>
              <a:rPr lang="ru-RU" sz="2800" dirty="0" err="1" smtClean="0"/>
              <a:t>Park</a:t>
            </a:r>
            <a:r>
              <a:rPr lang="ru-RU" sz="2800" dirty="0" smtClean="0"/>
              <a:t> (</a:t>
            </a:r>
            <a:r>
              <a:rPr lang="ru-RU" sz="2800" dirty="0" err="1" smtClean="0"/>
              <a:t>Republic</a:t>
            </a:r>
            <a:r>
              <a:rPr lang="ru-RU" sz="2800" dirty="0" smtClean="0"/>
              <a:t> </a:t>
            </a:r>
            <a:r>
              <a:rPr lang="ru-RU" sz="2800" dirty="0" err="1" smtClean="0"/>
              <a:t>of</a:t>
            </a:r>
            <a:r>
              <a:rPr lang="ru-RU" sz="2800" dirty="0" smtClean="0"/>
              <a:t> </a:t>
            </a:r>
            <a:r>
              <a:rPr lang="ru-RU" sz="2800" dirty="0" err="1" smtClean="0"/>
              <a:t>Buryatia</a:t>
            </a:r>
            <a:r>
              <a:rPr lang="en-US" sz="2800" dirty="0" smtClean="0"/>
              <a:t>, Baikal Region, </a:t>
            </a:r>
            <a:r>
              <a:rPr lang="en-US" sz="2800" dirty="0" err="1" smtClean="0"/>
              <a:t>Tunka</a:t>
            </a:r>
            <a:r>
              <a:rPr lang="ru-RU" sz="2800" dirty="0" smtClean="0"/>
              <a:t>)</a:t>
            </a:r>
            <a:r>
              <a:rPr lang="en-US" sz="2800" dirty="0" smtClean="0"/>
              <a:t> (isolated permafrost) </a:t>
            </a:r>
            <a:endParaRPr lang="ru-RU" sz="2800" dirty="0"/>
          </a:p>
        </p:txBody>
      </p:sp>
      <p:sp>
        <p:nvSpPr>
          <p:cNvPr id="23" name="Прямоугольник 22"/>
          <p:cNvSpPr/>
          <p:nvPr/>
        </p:nvSpPr>
        <p:spPr>
          <a:xfrm>
            <a:off x="34006340" y="4552200"/>
            <a:ext cx="5572099" cy="2246769"/>
          </a:xfrm>
          <a:prstGeom prst="rect">
            <a:avLst/>
          </a:prstGeom>
        </p:spPr>
        <p:txBody>
          <a:bodyPr wrap="square">
            <a:spAutoFit/>
          </a:bodyPr>
          <a:lstStyle/>
          <a:p>
            <a:r>
              <a:rPr lang="ru-RU" sz="2800" dirty="0" err="1"/>
              <a:t>Map</a:t>
            </a:r>
            <a:r>
              <a:rPr lang="ru-RU" sz="2800" dirty="0"/>
              <a:t> </a:t>
            </a:r>
            <a:r>
              <a:rPr lang="ru-RU" sz="2800" dirty="0" err="1"/>
              <a:t>of</a:t>
            </a:r>
            <a:r>
              <a:rPr lang="ru-RU" sz="2800" dirty="0"/>
              <a:t> </a:t>
            </a:r>
            <a:r>
              <a:rPr lang="ru-RU" sz="2800" dirty="0" err="1"/>
              <a:t>methane</a:t>
            </a:r>
            <a:r>
              <a:rPr lang="ru-RU" sz="2800" dirty="0"/>
              <a:t> </a:t>
            </a:r>
            <a:r>
              <a:rPr lang="ru-RU" sz="2800" dirty="0" err="1"/>
              <a:t>emission</a:t>
            </a:r>
            <a:r>
              <a:rPr lang="ru-RU" sz="2800" dirty="0"/>
              <a:t> </a:t>
            </a:r>
            <a:r>
              <a:rPr lang="ru-RU" sz="2800" dirty="0" err="1"/>
              <a:t>measurement</a:t>
            </a:r>
            <a:r>
              <a:rPr lang="ru-RU" sz="2800" dirty="0"/>
              <a:t> </a:t>
            </a:r>
            <a:r>
              <a:rPr lang="ru-RU" sz="2800" dirty="0" err="1"/>
              <a:t>points</a:t>
            </a:r>
            <a:r>
              <a:rPr lang="ru-RU" sz="2800" dirty="0"/>
              <a:t> </a:t>
            </a:r>
            <a:r>
              <a:rPr lang="ru-RU" sz="2800" dirty="0" err="1"/>
              <a:t>from</a:t>
            </a:r>
            <a:r>
              <a:rPr lang="ru-RU" sz="2800" dirty="0"/>
              <a:t> </a:t>
            </a:r>
            <a:r>
              <a:rPr lang="ru-RU" sz="2800" dirty="0" err="1"/>
              <a:t>the</a:t>
            </a:r>
            <a:r>
              <a:rPr lang="ru-RU" sz="2800" dirty="0"/>
              <a:t> </a:t>
            </a:r>
            <a:r>
              <a:rPr lang="ru-RU" sz="2800" dirty="0" err="1"/>
              <a:t>surface</a:t>
            </a:r>
            <a:r>
              <a:rPr lang="ru-RU" sz="2800" dirty="0"/>
              <a:t> </a:t>
            </a:r>
            <a:r>
              <a:rPr lang="ru-RU" sz="2800" dirty="0" err="1"/>
              <a:t>of</a:t>
            </a:r>
            <a:r>
              <a:rPr lang="ru-RU" sz="2800" dirty="0"/>
              <a:t> </a:t>
            </a:r>
            <a:r>
              <a:rPr lang="en-US" sz="2800" dirty="0" smtClean="0"/>
              <a:t>lakes </a:t>
            </a:r>
            <a:r>
              <a:rPr lang="ru-RU" sz="2800" dirty="0" err="1" smtClean="0"/>
              <a:t>in</a:t>
            </a:r>
            <a:r>
              <a:rPr lang="ru-RU" sz="2800" dirty="0" smtClean="0"/>
              <a:t> </a:t>
            </a:r>
            <a:r>
              <a:rPr lang="ru-RU" sz="2800" dirty="0" err="1"/>
              <a:t>the</a:t>
            </a:r>
            <a:r>
              <a:rPr lang="ru-RU" sz="2800" dirty="0"/>
              <a:t> </a:t>
            </a:r>
            <a:r>
              <a:rPr lang="ru-RU" sz="2800" dirty="0" err="1"/>
              <a:t>Yamal-Nenets</a:t>
            </a:r>
            <a:r>
              <a:rPr lang="ru-RU" sz="2800" dirty="0"/>
              <a:t> </a:t>
            </a:r>
            <a:r>
              <a:rPr lang="ru-RU" sz="2800" dirty="0" err="1"/>
              <a:t>Autonomous</a:t>
            </a:r>
            <a:r>
              <a:rPr lang="ru-RU" sz="2800" dirty="0"/>
              <a:t> </a:t>
            </a:r>
            <a:r>
              <a:rPr lang="ru-RU" sz="2800" dirty="0" err="1" smtClean="0"/>
              <a:t>Okrug</a:t>
            </a:r>
            <a:r>
              <a:rPr lang="en-US" sz="2800" dirty="0" smtClean="0"/>
              <a:t>, the Arctic (</a:t>
            </a:r>
            <a:r>
              <a:rPr lang="en-US" sz="2800" dirty="0" err="1" smtClean="0"/>
              <a:t>Yamal</a:t>
            </a:r>
            <a:r>
              <a:rPr lang="en-US" sz="2800" dirty="0" smtClean="0"/>
              <a:t>) (continuous permafrost)</a:t>
            </a:r>
            <a:endParaRPr lang="ru-RU" sz="2800" dirty="0"/>
          </a:p>
        </p:txBody>
      </p:sp>
      <p:sp>
        <p:nvSpPr>
          <p:cNvPr id="26" name="Стрелка вправо 25"/>
          <p:cNvSpPr/>
          <p:nvPr/>
        </p:nvSpPr>
        <p:spPr>
          <a:xfrm>
            <a:off x="36318683" y="10117967"/>
            <a:ext cx="2704641" cy="5347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30"/>
          <p:cNvSpPr/>
          <p:nvPr/>
        </p:nvSpPr>
        <p:spPr>
          <a:xfrm rot="10800000">
            <a:off x="33878724" y="4040537"/>
            <a:ext cx="2704641" cy="5347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34057974" y="6983891"/>
            <a:ext cx="4981300" cy="523220"/>
          </a:xfrm>
          <a:prstGeom prst="rect">
            <a:avLst/>
          </a:prstGeom>
          <a:solidFill>
            <a:schemeClr val="accent6">
              <a:lumMod val="40000"/>
              <a:lumOff val="60000"/>
            </a:schemeClr>
          </a:solidFill>
        </p:spPr>
        <p:txBody>
          <a:bodyPr wrap="none" rtlCol="0">
            <a:spAutoFit/>
          </a:bodyPr>
          <a:lstStyle/>
          <a:p>
            <a:r>
              <a:rPr lang="en-US" sz="2800" dirty="0" smtClean="0"/>
              <a:t>All lakes underline by permafrost</a:t>
            </a:r>
            <a:endParaRPr lang="ru-RU" sz="2800" dirty="0"/>
          </a:p>
        </p:txBody>
      </p:sp>
      <p:graphicFrame>
        <p:nvGraphicFramePr>
          <p:cNvPr id="35" name="Диаграмма 34"/>
          <p:cNvGraphicFramePr>
            <a:graphicFrameLocks/>
          </p:cNvGraphicFramePr>
          <p:nvPr>
            <p:extLst>
              <p:ext uri="{D42A27DB-BD31-4B8C-83A1-F6EECF244321}">
                <p14:modId xmlns:p14="http://schemas.microsoft.com/office/powerpoint/2010/main" val="2784125805"/>
              </p:ext>
            </p:extLst>
          </p:nvPr>
        </p:nvGraphicFramePr>
        <p:xfrm>
          <a:off x="429132" y="17946854"/>
          <a:ext cx="8293094" cy="5090593"/>
        </p:xfrm>
        <a:graphic>
          <a:graphicData uri="http://schemas.openxmlformats.org/drawingml/2006/chart">
            <c:chart xmlns:c="http://schemas.openxmlformats.org/drawingml/2006/chart" xmlns:r="http://schemas.openxmlformats.org/officeDocument/2006/relationships" r:id="rId12"/>
          </a:graphicData>
        </a:graphic>
      </p:graphicFrame>
      <p:sp>
        <p:nvSpPr>
          <p:cNvPr id="32" name="Прямоугольник 31"/>
          <p:cNvSpPr/>
          <p:nvPr/>
        </p:nvSpPr>
        <p:spPr>
          <a:xfrm>
            <a:off x="168916" y="23481136"/>
            <a:ext cx="9482965" cy="674954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p:spPr>
        <p:txBody>
          <a:bodyPr wrap="square">
            <a:spAutoFit/>
          </a:bodyPr>
          <a:lstStyle/>
          <a:p>
            <a:pPr defTabSz="3780038">
              <a:lnSpc>
                <a:spcPct val="90000"/>
              </a:lnSpc>
              <a:spcBef>
                <a:spcPts val="600"/>
              </a:spcBef>
            </a:pPr>
            <a:r>
              <a:rPr lang="en-US" sz="4800" b="1" dirty="0"/>
              <a:t>C 3. Results </a:t>
            </a:r>
          </a:p>
          <a:p>
            <a:pPr marL="945010" indent="-945010" defTabSz="3780038">
              <a:lnSpc>
                <a:spcPct val="90000"/>
              </a:lnSpc>
              <a:spcBef>
                <a:spcPts val="600"/>
              </a:spcBef>
              <a:buFont typeface="Arial" panose="020B0604020202020204" pitchFamily="34" charset="0"/>
              <a:buChar char="•"/>
            </a:pPr>
            <a:r>
              <a:rPr lang="en-US" sz="3200" dirty="0" smtClean="0"/>
              <a:t>Nutrients concentration </a:t>
            </a:r>
            <a:r>
              <a:rPr lang="en-US" sz="3200" dirty="0"/>
              <a:t>in all lakes as usual was in the limit</a:t>
            </a:r>
            <a:r>
              <a:rPr lang="en-US" sz="3200" dirty="0" smtClean="0"/>
              <a:t>. Some </a:t>
            </a:r>
            <a:r>
              <a:rPr lang="en-US" sz="3200" dirty="0" err="1" smtClean="0"/>
              <a:t>peatland</a:t>
            </a:r>
            <a:r>
              <a:rPr lang="en-US" sz="3200" dirty="0" smtClean="0"/>
              <a:t> and wells </a:t>
            </a:r>
            <a:r>
              <a:rPr lang="en-US" sz="3200" dirty="0" smtClean="0"/>
              <a:t>lakes on isolated permafrost had nutrients above  threshold </a:t>
            </a:r>
            <a:r>
              <a:rPr lang="en-US" sz="3200" dirty="0" smtClean="0"/>
              <a:t>limit</a:t>
            </a:r>
            <a:r>
              <a:rPr lang="en-US" sz="3200" dirty="0"/>
              <a:t> </a:t>
            </a:r>
            <a:r>
              <a:rPr lang="en-US" sz="3200" dirty="0" smtClean="0"/>
              <a:t>values (TLV) </a:t>
            </a:r>
            <a:r>
              <a:rPr lang="ru-RU" sz="3200" dirty="0" smtClean="0"/>
              <a:t>(</a:t>
            </a:r>
            <a:r>
              <a:rPr lang="en-US" sz="3200" dirty="0" smtClean="0"/>
              <a:t>F</a:t>
            </a:r>
            <a:r>
              <a:rPr lang="en-US" sz="3200" dirty="0" smtClean="0"/>
              <a:t>igure 5).</a:t>
            </a:r>
            <a:endParaRPr lang="en-US" sz="3200" dirty="0"/>
          </a:p>
          <a:p>
            <a:pPr marL="945010" indent="-945010" defTabSz="3780038">
              <a:lnSpc>
                <a:spcPct val="90000"/>
              </a:lnSpc>
              <a:spcBef>
                <a:spcPts val="600"/>
              </a:spcBef>
              <a:buFont typeface="Arial" panose="020B0604020202020204" pitchFamily="34" charset="0"/>
              <a:buChar char="•"/>
            </a:pPr>
            <a:r>
              <a:rPr lang="en-US" sz="3200" dirty="0" smtClean="0"/>
              <a:t>Stable water isotopes </a:t>
            </a:r>
            <a:r>
              <a:rPr lang="ru-RU" sz="3200" dirty="0"/>
              <a:t>(δ18O, </a:t>
            </a:r>
            <a:r>
              <a:rPr lang="ru-RU" sz="3200" dirty="0" err="1"/>
              <a:t>δD</a:t>
            </a:r>
            <a:r>
              <a:rPr lang="ru-RU" sz="3200" dirty="0" smtClean="0"/>
              <a:t>)</a:t>
            </a:r>
            <a:r>
              <a:rPr lang="en-US" sz="3200" dirty="0"/>
              <a:t> </a:t>
            </a:r>
            <a:r>
              <a:rPr lang="en-US" sz="3200" dirty="0" smtClean="0"/>
              <a:t>show </a:t>
            </a:r>
            <a:r>
              <a:rPr lang="en-US" sz="3200" dirty="0"/>
              <a:t>the δ18O and </a:t>
            </a:r>
            <a:r>
              <a:rPr lang="en-US" sz="3200" dirty="0" err="1"/>
              <a:t>δD</a:t>
            </a:r>
            <a:r>
              <a:rPr lang="en-US" sz="3200" dirty="0"/>
              <a:t> values content </a:t>
            </a:r>
            <a:r>
              <a:rPr lang="en-US" sz="3200" dirty="0" smtClean="0"/>
              <a:t>that were plotted on </a:t>
            </a:r>
            <a:r>
              <a:rPr lang="en-US" sz="3200" dirty="0"/>
              <a:t>VSMOW </a:t>
            </a:r>
            <a:r>
              <a:rPr lang="en-US" sz="3200" dirty="0" smtClean="0"/>
              <a:t>(Figures </a:t>
            </a:r>
            <a:r>
              <a:rPr lang="en-US" sz="3200" dirty="0" smtClean="0"/>
              <a:t>6</a:t>
            </a:r>
            <a:r>
              <a:rPr lang="en-US" sz="3200" dirty="0"/>
              <a:t>). The results of the values </a:t>
            </a:r>
            <a:r>
              <a:rPr lang="en-US" sz="3200" dirty="0" smtClean="0"/>
              <a:t>were </a:t>
            </a:r>
            <a:r>
              <a:rPr lang="ru-RU" sz="3200" dirty="0"/>
              <a:t>δ</a:t>
            </a:r>
            <a:r>
              <a:rPr lang="ru-RU" sz="3200" baseline="30000" dirty="0"/>
              <a:t>18</a:t>
            </a:r>
            <a:r>
              <a:rPr lang="ru-RU" sz="3200" dirty="0"/>
              <a:t>O = -11,08 ‰…15,87 ‰, δ</a:t>
            </a:r>
            <a:r>
              <a:rPr lang="ru-RU" sz="3200" baseline="30000" dirty="0"/>
              <a:t>2</a:t>
            </a:r>
            <a:r>
              <a:rPr lang="en-US" sz="3200" dirty="0"/>
              <a:t>H </a:t>
            </a:r>
            <a:r>
              <a:rPr lang="ru-RU" sz="3200" dirty="0"/>
              <a:t>=</a:t>
            </a:r>
            <a:r>
              <a:rPr lang="en-US" sz="3200" dirty="0"/>
              <a:t> </a:t>
            </a:r>
            <a:r>
              <a:rPr lang="ru-RU" sz="3200" dirty="0"/>
              <a:t>-95…-114</a:t>
            </a:r>
            <a:r>
              <a:rPr lang="en-US" sz="3200" dirty="0"/>
              <a:t> </a:t>
            </a:r>
            <a:r>
              <a:rPr lang="ru-RU" sz="3200" dirty="0" smtClean="0"/>
              <a:t>‰</a:t>
            </a:r>
            <a:r>
              <a:rPr lang="en-US" sz="3200" dirty="0" smtClean="0"/>
              <a:t> for </a:t>
            </a:r>
            <a:r>
              <a:rPr lang="en-US" sz="3200" dirty="0" err="1" smtClean="0"/>
              <a:t>Yamal</a:t>
            </a:r>
            <a:r>
              <a:rPr lang="en-US" sz="3200" dirty="0" smtClean="0"/>
              <a:t> lakes and </a:t>
            </a:r>
            <a:r>
              <a:rPr lang="ru-RU" sz="3200" dirty="0"/>
              <a:t>δ</a:t>
            </a:r>
            <a:r>
              <a:rPr lang="ru-RU" sz="3200" baseline="30000" dirty="0"/>
              <a:t>18</a:t>
            </a:r>
            <a:r>
              <a:rPr lang="ru-RU" sz="3200" dirty="0"/>
              <a:t>O = -26,42 ‰…-7,70 ‰, δ</a:t>
            </a:r>
            <a:r>
              <a:rPr lang="ru-RU" sz="3200" baseline="30000" dirty="0"/>
              <a:t>2</a:t>
            </a:r>
            <a:r>
              <a:rPr lang="en-US" sz="3200" dirty="0"/>
              <a:t>H </a:t>
            </a:r>
            <a:r>
              <a:rPr lang="ru-RU" sz="3200" dirty="0"/>
              <a:t>=</a:t>
            </a:r>
            <a:r>
              <a:rPr lang="en-US" sz="3200" dirty="0"/>
              <a:t> </a:t>
            </a:r>
            <a:r>
              <a:rPr lang="ru-RU" sz="3200" dirty="0" smtClean="0"/>
              <a:t>-</a:t>
            </a:r>
            <a:r>
              <a:rPr lang="ru-RU" sz="3200" dirty="0"/>
              <a:t>207,4 ‰…-63,3</a:t>
            </a:r>
            <a:r>
              <a:rPr lang="en-US" sz="3200" dirty="0"/>
              <a:t> </a:t>
            </a:r>
            <a:r>
              <a:rPr lang="ru-RU" sz="3200" dirty="0"/>
              <a:t>‰ </a:t>
            </a:r>
            <a:r>
              <a:rPr lang="en-US" sz="3200" dirty="0" smtClean="0"/>
              <a:t>for </a:t>
            </a:r>
            <a:r>
              <a:rPr lang="en-US" sz="3200" dirty="0" err="1" smtClean="0"/>
              <a:t>Tunka</a:t>
            </a:r>
            <a:r>
              <a:rPr lang="en-US" sz="3200" dirty="0" smtClean="0"/>
              <a:t>. </a:t>
            </a:r>
          </a:p>
          <a:p>
            <a:pPr marL="945010" indent="-945010" defTabSz="3780038">
              <a:lnSpc>
                <a:spcPct val="90000"/>
              </a:lnSpc>
              <a:spcBef>
                <a:spcPts val="600"/>
              </a:spcBef>
              <a:buFont typeface="Arial" panose="020B0604020202020204" pitchFamily="34" charset="0"/>
              <a:buChar char="•"/>
            </a:pPr>
            <a:r>
              <a:rPr lang="en-US" sz="3200" dirty="0" smtClean="0"/>
              <a:t>The isotope </a:t>
            </a:r>
            <a:r>
              <a:rPr lang="en-US" sz="3200" dirty="0" smtClean="0"/>
              <a:t>content was a </a:t>
            </a:r>
            <a:r>
              <a:rPr lang="en-US" sz="3200" dirty="0"/>
              <a:t>little bit strange </a:t>
            </a:r>
            <a:r>
              <a:rPr lang="en-US" sz="3200" dirty="0"/>
              <a:t>(4.67 δ18O, </a:t>
            </a:r>
            <a:r>
              <a:rPr lang="en-US" sz="3200" dirty="0" smtClean="0"/>
              <a:t>‰) </a:t>
            </a:r>
            <a:r>
              <a:rPr lang="en-US" sz="3200" dirty="0"/>
              <a:t>for </a:t>
            </a:r>
            <a:r>
              <a:rPr lang="en-US" sz="3200" dirty="0" smtClean="0"/>
              <a:t>eutrophic </a:t>
            </a:r>
            <a:r>
              <a:rPr lang="en-US" sz="3200" dirty="0" err="1" smtClean="0"/>
              <a:t>Shorshonka</a:t>
            </a:r>
            <a:r>
              <a:rPr lang="en-US" sz="3200" dirty="0" smtClean="0"/>
              <a:t> </a:t>
            </a:r>
            <a:r>
              <a:rPr lang="en-US" sz="3200" dirty="0"/>
              <a:t>lake </a:t>
            </a:r>
            <a:r>
              <a:rPr lang="en-US" sz="3200" dirty="0" smtClean="0"/>
              <a:t>with high CH4 emission. </a:t>
            </a:r>
            <a:endParaRPr lang="en-US" sz="3200" dirty="0" smtClean="0"/>
          </a:p>
        </p:txBody>
      </p:sp>
      <p:sp>
        <p:nvSpPr>
          <p:cNvPr id="33" name="Прямоугольник 32"/>
          <p:cNvSpPr/>
          <p:nvPr/>
        </p:nvSpPr>
        <p:spPr>
          <a:xfrm>
            <a:off x="34481957" y="22135924"/>
            <a:ext cx="15739437" cy="859927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0800000" scaled="1"/>
            <a:tileRect/>
          </a:gradFill>
        </p:spPr>
        <p:txBody>
          <a:bodyPr wrap="square">
            <a:spAutoFit/>
          </a:bodyPr>
          <a:lstStyle/>
          <a:p>
            <a:pPr defTabSz="3780038">
              <a:lnSpc>
                <a:spcPct val="90000"/>
              </a:lnSpc>
              <a:spcBef>
                <a:spcPts val="600"/>
              </a:spcBef>
            </a:pPr>
            <a:r>
              <a:rPr lang="en-US" sz="4800" b="1" dirty="0"/>
              <a:t>C 2. Results </a:t>
            </a:r>
          </a:p>
          <a:p>
            <a:pPr marL="945010" indent="-945010" defTabSz="3780038">
              <a:lnSpc>
                <a:spcPct val="90000"/>
              </a:lnSpc>
              <a:spcBef>
                <a:spcPts val="600"/>
              </a:spcBef>
              <a:buFont typeface="Arial" panose="020B0604020202020204" pitchFamily="34" charset="0"/>
              <a:buChar char="•"/>
            </a:pPr>
            <a:r>
              <a:rPr lang="en-US" sz="3200" dirty="0" smtClean="0"/>
              <a:t>On the territory of the </a:t>
            </a:r>
            <a:r>
              <a:rPr lang="en-US" sz="3200" dirty="0" err="1" smtClean="0"/>
              <a:t>Salekhard</a:t>
            </a:r>
            <a:r>
              <a:rPr lang="ru-RU" sz="3200" dirty="0" smtClean="0"/>
              <a:t> </a:t>
            </a:r>
            <a:r>
              <a:rPr lang="en-US" sz="3200" dirty="0" smtClean="0"/>
              <a:t>city, 7 samples of bottom sediments were taken</a:t>
            </a:r>
            <a:r>
              <a:rPr lang="en-US" sz="3200" dirty="0" smtClean="0"/>
              <a:t>. Results are presented on Figure 4. Eutrophication tendency were </a:t>
            </a:r>
            <a:r>
              <a:rPr lang="en-US" sz="3200" dirty="0" smtClean="0"/>
              <a:t>observed along each </a:t>
            </a:r>
            <a:r>
              <a:rPr lang="en-US" sz="3200" dirty="0" smtClean="0"/>
              <a:t>bank of lake</a:t>
            </a:r>
            <a:r>
              <a:rPr lang="en-US" sz="3200" dirty="0" smtClean="0"/>
              <a:t>. </a:t>
            </a:r>
            <a:r>
              <a:rPr lang="en-US" sz="3200" dirty="0" smtClean="0"/>
              <a:t>Bottom </a:t>
            </a:r>
            <a:r>
              <a:rPr lang="en-US" sz="3200" dirty="0" smtClean="0"/>
              <a:t>sediment samples in the </a:t>
            </a:r>
            <a:r>
              <a:rPr lang="en-US" sz="3200" dirty="0" err="1" smtClean="0"/>
              <a:t>Tunka</a:t>
            </a:r>
            <a:r>
              <a:rPr lang="en-US" sz="3200" dirty="0" smtClean="0"/>
              <a:t> lakes were </a:t>
            </a:r>
            <a:r>
              <a:rPr lang="en-US" sz="3200" dirty="0" smtClean="0"/>
              <a:t>taken from 11 locations (24 samples for different layers of the sediment cores</a:t>
            </a:r>
            <a:r>
              <a:rPr lang="en-US" sz="3200" dirty="0"/>
              <a:t>). Average methane concentration in lake sediments value from </a:t>
            </a:r>
            <a:r>
              <a:rPr lang="en-US" sz="3200" dirty="0" smtClean="0"/>
              <a:t>96.8 </a:t>
            </a:r>
            <a:r>
              <a:rPr lang="en-US" sz="3200" dirty="0"/>
              <a:t>to </a:t>
            </a:r>
            <a:r>
              <a:rPr lang="en-US" sz="3200" dirty="0" smtClean="0"/>
              <a:t>381.1 µl/l </a:t>
            </a:r>
            <a:r>
              <a:rPr lang="ru-RU" sz="3200" dirty="0"/>
              <a:t>(</a:t>
            </a:r>
            <a:r>
              <a:rPr lang="en-US" sz="3200" dirty="0"/>
              <a:t>recalculation by the volume fraction</a:t>
            </a:r>
            <a:r>
              <a:rPr lang="ru-RU" sz="3200" dirty="0" smtClean="0"/>
              <a:t>)</a:t>
            </a:r>
            <a:r>
              <a:rPr lang="en-US" sz="3200" dirty="0" smtClean="0"/>
              <a:t> for </a:t>
            </a:r>
            <a:r>
              <a:rPr lang="en-US" sz="3200" dirty="0"/>
              <a:t>lakes in southern </a:t>
            </a:r>
            <a:r>
              <a:rPr lang="en-US" sz="3200" dirty="0" err="1"/>
              <a:t>Yamal</a:t>
            </a:r>
            <a:r>
              <a:rPr lang="en-US" sz="3200" dirty="0"/>
              <a:t> and </a:t>
            </a:r>
            <a:r>
              <a:rPr lang="en-US" sz="3200" dirty="0" smtClean="0"/>
              <a:t>1.8 – 832.1 µl/l </a:t>
            </a:r>
            <a:r>
              <a:rPr lang="en-US" sz="3200" dirty="0"/>
              <a:t>in Baikal region</a:t>
            </a:r>
            <a:r>
              <a:rPr lang="en-US" sz="3200" dirty="0" smtClean="0"/>
              <a:t>.</a:t>
            </a:r>
            <a:endParaRPr lang="ru-RU" sz="3200" dirty="0" smtClean="0"/>
          </a:p>
          <a:p>
            <a:pPr marL="945010" indent="-945010" defTabSz="3780038">
              <a:lnSpc>
                <a:spcPct val="90000"/>
              </a:lnSpc>
              <a:spcBef>
                <a:spcPts val="600"/>
              </a:spcBef>
              <a:buFont typeface="Arial" panose="020B0604020202020204" pitchFamily="34" charset="0"/>
              <a:buChar char="•"/>
            </a:pPr>
            <a:r>
              <a:rPr lang="en-US" sz="3200" dirty="0"/>
              <a:t>The highest concentration of CH4 </a:t>
            </a:r>
            <a:r>
              <a:rPr lang="en-US" sz="3200" dirty="0" smtClean="0"/>
              <a:t>381.09 </a:t>
            </a:r>
            <a:r>
              <a:rPr lang="en-US" sz="3200" dirty="0"/>
              <a:t>µL in sediments </a:t>
            </a:r>
            <a:r>
              <a:rPr lang="en-US" sz="3200" dirty="0" smtClean="0"/>
              <a:t>was </a:t>
            </a:r>
            <a:r>
              <a:rPr lang="en-US" sz="3200" dirty="0"/>
              <a:t>observed in the eutrophic lake in </a:t>
            </a:r>
            <a:r>
              <a:rPr lang="en-US" sz="3200" dirty="0" err="1" smtClean="0"/>
              <a:t>Salekhard</a:t>
            </a:r>
            <a:r>
              <a:rPr lang="en-US" sz="3200" dirty="0" smtClean="0"/>
              <a:t> city, </a:t>
            </a:r>
            <a:r>
              <a:rPr lang="en-US" sz="3200" dirty="0"/>
              <a:t>the lowest - in </a:t>
            </a:r>
            <a:r>
              <a:rPr lang="en-US" sz="3200" dirty="0" smtClean="0"/>
              <a:t>the lake of </a:t>
            </a:r>
            <a:r>
              <a:rPr lang="en-US" sz="3200" dirty="0" err="1" smtClean="0"/>
              <a:t>Labytnangi</a:t>
            </a:r>
            <a:r>
              <a:rPr lang="en-US" sz="3200" dirty="0" smtClean="0"/>
              <a:t> town ‒ </a:t>
            </a:r>
            <a:r>
              <a:rPr lang="en-US" sz="3200" dirty="0"/>
              <a:t>96.83 </a:t>
            </a:r>
            <a:r>
              <a:rPr lang="en-US" sz="3200" dirty="0" smtClean="0"/>
              <a:t>µg/L</a:t>
            </a:r>
            <a:r>
              <a:rPr lang="en-US" sz="3200" dirty="0"/>
              <a:t>. From the surface of the lakes, gas was released to the surface in the form of bubbles (seeps</a:t>
            </a:r>
            <a:r>
              <a:rPr lang="en-US" sz="3200" dirty="0" smtClean="0"/>
              <a:t>). </a:t>
            </a:r>
          </a:p>
          <a:p>
            <a:pPr marL="945010" indent="-945010" defTabSz="3780038">
              <a:lnSpc>
                <a:spcPct val="90000"/>
              </a:lnSpc>
              <a:spcBef>
                <a:spcPts val="600"/>
              </a:spcBef>
              <a:buFont typeface="Arial" panose="020B0604020202020204" pitchFamily="34" charset="0"/>
              <a:buChar char="•"/>
            </a:pPr>
            <a:r>
              <a:rPr lang="en-US" sz="3200" dirty="0"/>
              <a:t>T</a:t>
            </a:r>
            <a:r>
              <a:rPr lang="en-US" sz="3200" dirty="0" smtClean="0"/>
              <a:t>he biggest concentration from </a:t>
            </a:r>
            <a:r>
              <a:rPr lang="en-US" sz="3200" dirty="0" err="1" smtClean="0"/>
              <a:t>Tunka</a:t>
            </a:r>
            <a:r>
              <a:rPr lang="en-US" sz="3200" dirty="0" smtClean="0"/>
              <a:t> </a:t>
            </a:r>
            <a:r>
              <a:rPr lang="en-US" sz="3200" dirty="0"/>
              <a:t>lakes </a:t>
            </a:r>
            <a:r>
              <a:rPr lang="en-US" sz="3200" dirty="0" err="1" smtClean="0"/>
              <a:t>Sinti</a:t>
            </a:r>
            <a:r>
              <a:rPr lang="en-US" sz="3200" dirty="0" smtClean="0"/>
              <a:t> lake had  – 33.5 µgCH4/g (in dry sample). The </a:t>
            </a:r>
            <a:r>
              <a:rPr lang="en-US" sz="3200" dirty="0"/>
              <a:t>highest concentration of methane was found in the layer from 5 to 15 </a:t>
            </a:r>
            <a:r>
              <a:rPr lang="en-US" sz="3200" dirty="0" smtClean="0"/>
              <a:t>cm of the core, </a:t>
            </a:r>
            <a:r>
              <a:rPr lang="en-US" sz="3200" dirty="0"/>
              <a:t>where the largest amount of </a:t>
            </a:r>
            <a:r>
              <a:rPr lang="en-US" sz="3200" dirty="0" err="1" smtClean="0"/>
              <a:t>methanetrophic</a:t>
            </a:r>
            <a:r>
              <a:rPr lang="en-US" sz="3200" dirty="0" smtClean="0"/>
              <a:t> </a:t>
            </a:r>
            <a:r>
              <a:rPr lang="en-US" sz="3200" dirty="0"/>
              <a:t>bacteria is located. A special peak of concentration increase was noted on </a:t>
            </a:r>
            <a:r>
              <a:rPr lang="en-US" sz="3200" dirty="0" err="1"/>
              <a:t>Shorshonka</a:t>
            </a:r>
            <a:r>
              <a:rPr lang="en-US" sz="3200" dirty="0"/>
              <a:t> Lake 832.12 </a:t>
            </a:r>
            <a:r>
              <a:rPr lang="en-US" sz="3200" dirty="0" smtClean="0"/>
              <a:t>µL/l </a:t>
            </a:r>
            <a:r>
              <a:rPr lang="en-US" sz="3200" dirty="0"/>
              <a:t>from the </a:t>
            </a:r>
            <a:r>
              <a:rPr lang="en-US" sz="3200" dirty="0" smtClean="0"/>
              <a:t>horizon </a:t>
            </a:r>
            <a:r>
              <a:rPr lang="en-US" sz="3200" dirty="0"/>
              <a:t>17 cm. The lowest concentration was measured on the lake of the </a:t>
            </a:r>
            <a:r>
              <a:rPr lang="en-US" sz="3200" dirty="0" err="1" smtClean="0"/>
              <a:t>Okinskoye</a:t>
            </a:r>
            <a:r>
              <a:rPr lang="en-US" sz="3200" dirty="0" smtClean="0"/>
              <a:t> </a:t>
            </a:r>
            <a:r>
              <a:rPr lang="en-US" sz="3200" dirty="0"/>
              <a:t>Plateau - equal to 1.82 µL from the </a:t>
            </a:r>
            <a:r>
              <a:rPr lang="en-US" sz="3200" dirty="0" smtClean="0"/>
              <a:t>horizon 3 </a:t>
            </a:r>
            <a:r>
              <a:rPr lang="en-US" sz="3200" dirty="0"/>
              <a:t>cm. </a:t>
            </a:r>
          </a:p>
          <a:p>
            <a:pPr marL="945010" indent="-945010" defTabSz="3780038">
              <a:lnSpc>
                <a:spcPct val="90000"/>
              </a:lnSpc>
              <a:spcBef>
                <a:spcPts val="600"/>
              </a:spcBef>
              <a:buFont typeface="Arial" panose="020B0604020202020204" pitchFamily="34" charset="0"/>
              <a:buChar char="•"/>
            </a:pPr>
            <a:r>
              <a:rPr lang="en-US" sz="3200" dirty="0" smtClean="0"/>
              <a:t>Loss </a:t>
            </a:r>
            <a:r>
              <a:rPr lang="en-US" sz="3200" dirty="0"/>
              <a:t>on ignition of sediments (temperature 900</a:t>
            </a:r>
            <a:r>
              <a:rPr lang="en-US" sz="3200" dirty="0">
                <a:sym typeface="Symbol" panose="05050102010706020507" pitchFamily="18" charset="2"/>
              </a:rPr>
              <a:t>C)</a:t>
            </a:r>
            <a:r>
              <a:rPr lang="en-US" sz="3200" dirty="0"/>
              <a:t> reaches </a:t>
            </a:r>
            <a:r>
              <a:rPr lang="en-US" sz="3200" dirty="0" smtClean="0"/>
              <a:t>9.6 </a:t>
            </a:r>
            <a:r>
              <a:rPr lang="en-US" sz="3200" dirty="0" smtClean="0"/>
              <a:t>% </a:t>
            </a:r>
            <a:r>
              <a:rPr lang="en-US" sz="3200" dirty="0"/>
              <a:t>on </a:t>
            </a:r>
            <a:r>
              <a:rPr lang="en-US" sz="3200" dirty="0" err="1"/>
              <a:t>peatland</a:t>
            </a:r>
            <a:r>
              <a:rPr lang="en-US" sz="3200" dirty="0"/>
              <a:t> lakes of </a:t>
            </a:r>
            <a:r>
              <a:rPr lang="en-US" sz="3200" dirty="0" err="1"/>
              <a:t>Tunkinskaya</a:t>
            </a:r>
            <a:r>
              <a:rPr lang="en-US" sz="3200" dirty="0"/>
              <a:t> </a:t>
            </a:r>
            <a:r>
              <a:rPr lang="en-US" sz="3200" dirty="0" smtClean="0"/>
              <a:t>valley (</a:t>
            </a:r>
            <a:r>
              <a:rPr lang="en-US" sz="3200" dirty="0" err="1" smtClean="0"/>
              <a:t>Koymorskiye</a:t>
            </a:r>
            <a:r>
              <a:rPr lang="en-US" sz="3200" dirty="0" smtClean="0"/>
              <a:t> </a:t>
            </a:r>
            <a:r>
              <a:rPr lang="en-US" sz="3200" dirty="0" err="1" smtClean="0"/>
              <a:t>wtlands</a:t>
            </a:r>
            <a:r>
              <a:rPr lang="en-US" sz="3200" dirty="0" smtClean="0"/>
              <a:t>)</a:t>
            </a:r>
            <a:r>
              <a:rPr lang="ru-RU" sz="3200" dirty="0" smtClean="0"/>
              <a:t> </a:t>
            </a:r>
            <a:r>
              <a:rPr lang="ru-RU" sz="3200" dirty="0"/>
              <a:t>- </a:t>
            </a:r>
            <a:r>
              <a:rPr lang="en-US" sz="3200" dirty="0"/>
              <a:t>loamy and clay soils.  </a:t>
            </a:r>
            <a:endParaRPr lang="ru-RU" sz="3200" dirty="0" smtClean="0"/>
          </a:p>
        </p:txBody>
      </p:sp>
      <p:sp>
        <p:nvSpPr>
          <p:cNvPr id="36" name="Прямоугольник 35"/>
          <p:cNvSpPr/>
          <p:nvPr/>
        </p:nvSpPr>
        <p:spPr>
          <a:xfrm>
            <a:off x="40541077" y="20722175"/>
            <a:ext cx="9182959" cy="1323439"/>
          </a:xfrm>
          <a:prstGeom prst="rect">
            <a:avLst/>
          </a:prstGeom>
          <a:solidFill>
            <a:schemeClr val="bg1"/>
          </a:solidFill>
        </p:spPr>
        <p:txBody>
          <a:bodyPr wrap="square">
            <a:spAutoFit/>
          </a:bodyPr>
          <a:lstStyle/>
          <a:p>
            <a:pPr algn="ctr"/>
            <a:r>
              <a:rPr lang="en-US" sz="4800" dirty="0" smtClean="0"/>
              <a:t>Figure 4. </a:t>
            </a:r>
            <a:r>
              <a:rPr lang="en-US" sz="3200" dirty="0" smtClean="0"/>
              <a:t>CH4 concentration in lacustrine sediments</a:t>
            </a:r>
            <a:r>
              <a:rPr lang="ru-RU" sz="3200" dirty="0" smtClean="0"/>
              <a:t> (</a:t>
            </a:r>
            <a:r>
              <a:rPr lang="en-US" sz="3200" dirty="0"/>
              <a:t>recalculation by the volume </a:t>
            </a:r>
            <a:r>
              <a:rPr lang="en-US" sz="3200" dirty="0" smtClean="0"/>
              <a:t>fraction</a:t>
            </a:r>
            <a:r>
              <a:rPr lang="ru-RU" sz="3200" dirty="0" smtClean="0"/>
              <a:t>)</a:t>
            </a:r>
            <a:endParaRPr lang="ru-RU" sz="3200" dirty="0"/>
          </a:p>
        </p:txBody>
      </p:sp>
      <p:pic>
        <p:nvPicPr>
          <p:cNvPr id="40" name="Рисунок 39" descr="Изображение выглядит как внешний, небо, вода, лодка&#10;&#10;Автоматически созданное описание"/>
          <p:cNvPicPr/>
          <p:nvPr/>
        </p:nvPicPr>
        <p:blipFill>
          <a:blip r:embed="rId13">
            <a:extLst>
              <a:ext uri="{28A0092B-C50C-407E-A947-70E740481C1C}">
                <a14:useLocalDpi xmlns:a14="http://schemas.microsoft.com/office/drawing/2010/main" val="0"/>
              </a:ext>
            </a:extLst>
          </a:blip>
          <a:srcRect t="15488"/>
          <a:stretch>
            <a:fillRect/>
          </a:stretch>
        </p:blipFill>
        <p:spPr bwMode="auto">
          <a:xfrm>
            <a:off x="18837500" y="8368168"/>
            <a:ext cx="3615130" cy="3819683"/>
          </a:xfrm>
          <a:prstGeom prst="rect">
            <a:avLst/>
          </a:prstGeom>
          <a:noFill/>
          <a:ln>
            <a:noFill/>
          </a:ln>
        </p:spPr>
      </p:pic>
      <p:pic>
        <p:nvPicPr>
          <p:cNvPr id="42" name="Рисунок 41" descr="https://sun9-36.userapi.com/impg/HnJO8L_crb-M0YTsNAHm1b_vvff-sRzCK7QJjw/kqKf9PctwaM.jpg?size=1200x1600&amp;quality=95&amp;sign=ea527cb0835612560854773818ce3121&amp;type=album"/>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629487" y="15622910"/>
            <a:ext cx="3773303" cy="2766996"/>
          </a:xfrm>
          <a:prstGeom prst="rect">
            <a:avLst/>
          </a:prstGeom>
          <a:noFill/>
          <a:ln>
            <a:noFill/>
          </a:ln>
        </p:spPr>
      </p:pic>
      <p:pic>
        <p:nvPicPr>
          <p:cNvPr id="44" name="Рисунок 43" descr="IMG_775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853319" y="30916354"/>
            <a:ext cx="2071935" cy="1243198"/>
          </a:xfrm>
          <a:prstGeom prst="rect">
            <a:avLst/>
          </a:prstGeom>
          <a:noFill/>
          <a:ln>
            <a:noFill/>
          </a:ln>
        </p:spPr>
      </p:pic>
      <p:sp>
        <p:nvSpPr>
          <p:cNvPr id="37" name="Прямоугольник 36"/>
          <p:cNvSpPr/>
          <p:nvPr/>
        </p:nvSpPr>
        <p:spPr>
          <a:xfrm>
            <a:off x="10007108" y="28963580"/>
            <a:ext cx="24292316" cy="3416320"/>
          </a:xfrm>
          <a:prstGeom prst="rect">
            <a:avLst/>
          </a:prstGeom>
          <a:solidFill>
            <a:schemeClr val="accent6">
              <a:lumMod val="60000"/>
              <a:lumOff val="40000"/>
            </a:schemeClr>
          </a:solidFill>
        </p:spPr>
        <p:txBody>
          <a:bodyPr wrap="square">
            <a:spAutoFit/>
          </a:bodyPr>
          <a:lstStyle/>
          <a:p>
            <a:pPr>
              <a:spcBef>
                <a:spcPts val="600"/>
              </a:spcBef>
            </a:pPr>
            <a:r>
              <a:rPr lang="en-US" sz="3600" b="1" dirty="0"/>
              <a:t>Conclusion. </a:t>
            </a:r>
            <a:r>
              <a:rPr lang="en-US" sz="3600" dirty="0"/>
              <a:t>Comparison of two different </a:t>
            </a:r>
            <a:r>
              <a:rPr lang="en-US" sz="3600" dirty="0" smtClean="0"/>
              <a:t>regions </a:t>
            </a:r>
            <a:r>
              <a:rPr lang="en-US" sz="3600" dirty="0"/>
              <a:t>with </a:t>
            </a:r>
            <a:r>
              <a:rPr lang="en-US" sz="3600" dirty="0" smtClean="0"/>
              <a:t>continuous (</a:t>
            </a:r>
            <a:r>
              <a:rPr lang="en-US" sz="3600" dirty="0" err="1" smtClean="0"/>
              <a:t>Yamal</a:t>
            </a:r>
            <a:r>
              <a:rPr lang="en-US" sz="3600" dirty="0" smtClean="0"/>
              <a:t>) </a:t>
            </a:r>
            <a:r>
              <a:rPr lang="en-US" sz="3600" dirty="0"/>
              <a:t>and isolated </a:t>
            </a:r>
            <a:r>
              <a:rPr lang="en-US" sz="3600" dirty="0" smtClean="0"/>
              <a:t>(</a:t>
            </a:r>
            <a:r>
              <a:rPr lang="en-US" sz="3600" dirty="0" err="1" smtClean="0"/>
              <a:t>Tunka</a:t>
            </a:r>
            <a:r>
              <a:rPr lang="en-US" sz="3600" dirty="0" smtClean="0"/>
              <a:t>) permafrost </a:t>
            </a:r>
            <a:r>
              <a:rPr lang="en-US" sz="3600" dirty="0"/>
              <a:t>shows higher CH4 emission from surface </a:t>
            </a:r>
            <a:r>
              <a:rPr lang="en-US" sz="3600" dirty="0" smtClean="0"/>
              <a:t>of underlined by permafrost southern </a:t>
            </a:r>
            <a:r>
              <a:rPr lang="en-US" sz="3600" dirty="0"/>
              <a:t>lakes </a:t>
            </a:r>
            <a:r>
              <a:rPr lang="en-US" sz="3600" dirty="0" smtClean="0"/>
              <a:t>but bigger volume in sediments in northern lakes. Lakes, springs and wetlands of </a:t>
            </a:r>
            <a:r>
              <a:rPr lang="en-US" sz="3600" dirty="0" err="1" smtClean="0"/>
              <a:t>Tunka</a:t>
            </a:r>
            <a:r>
              <a:rPr lang="en-US" sz="3600" dirty="0" smtClean="0"/>
              <a:t> have wider CH4 emission from the surface than </a:t>
            </a:r>
            <a:r>
              <a:rPr lang="en-US" sz="3600" dirty="0" err="1" smtClean="0"/>
              <a:t>Yamal</a:t>
            </a:r>
            <a:r>
              <a:rPr lang="en-US" sz="3600" dirty="0" smtClean="0"/>
              <a:t> lakes and was in 2 times more. CH4 flux from </a:t>
            </a:r>
            <a:r>
              <a:rPr lang="en-US" sz="3600" dirty="0" err="1" smtClean="0"/>
              <a:t>thermokars</a:t>
            </a:r>
            <a:r>
              <a:rPr lang="en-US" sz="3600" dirty="0" smtClean="0"/>
              <a:t> lakes of </a:t>
            </a:r>
            <a:r>
              <a:rPr lang="en-US" sz="3600" dirty="0" err="1" smtClean="0"/>
              <a:t>Tunka</a:t>
            </a:r>
            <a:r>
              <a:rPr lang="en-US" sz="3600" dirty="0" smtClean="0"/>
              <a:t> was in 7 time higher than measured for Baikal lake (according to references). </a:t>
            </a:r>
            <a:r>
              <a:rPr lang="en-US" sz="3600" dirty="0" smtClean="0"/>
              <a:t>Lakes </a:t>
            </a:r>
            <a:r>
              <a:rPr lang="en-US" sz="3600" dirty="0"/>
              <a:t>in </a:t>
            </a:r>
            <a:r>
              <a:rPr lang="en-US" sz="3600" dirty="0" err="1"/>
              <a:t>Tunkinskaya</a:t>
            </a:r>
            <a:r>
              <a:rPr lang="en-US" sz="3600" dirty="0"/>
              <a:t> valley have wider range of isotopic content than lakes of </a:t>
            </a:r>
            <a:r>
              <a:rPr lang="en-US" sz="3600" dirty="0" err="1"/>
              <a:t>Yamal</a:t>
            </a:r>
            <a:r>
              <a:rPr lang="en-US" sz="3600" dirty="0" smtClean="0"/>
              <a:t>. Strong </a:t>
            </a:r>
            <a:r>
              <a:rPr lang="en-US" sz="3600" dirty="0"/>
              <a:t>differences for methane emission from </a:t>
            </a:r>
            <a:r>
              <a:rPr lang="en-US" sz="3600" dirty="0" err="1"/>
              <a:t>thermokarst</a:t>
            </a:r>
            <a:r>
              <a:rPr lang="en-US" sz="3600" dirty="0"/>
              <a:t> lakes in continuous and isolated permafrost that flux should be studied more detail</a:t>
            </a:r>
            <a:r>
              <a:rPr lang="en-US" sz="3600" dirty="0" smtClean="0"/>
              <a:t>. </a:t>
            </a:r>
            <a:endParaRPr lang="ru-RU" sz="3600" dirty="0"/>
          </a:p>
        </p:txBody>
      </p:sp>
      <p:pic>
        <p:nvPicPr>
          <p:cNvPr id="38" name="Рисунок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454180" y="15623859"/>
            <a:ext cx="3064275" cy="2769515"/>
          </a:xfrm>
          <a:prstGeom prst="rect">
            <a:avLst/>
          </a:prstGeom>
        </p:spPr>
      </p:pic>
      <p:pic>
        <p:nvPicPr>
          <p:cNvPr id="47" name="Рисунок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182106" y="30825511"/>
            <a:ext cx="1899845" cy="1424884"/>
          </a:xfrm>
          <a:prstGeom prst="rect">
            <a:avLst/>
          </a:prstGeom>
        </p:spPr>
      </p:pic>
      <p:pic>
        <p:nvPicPr>
          <p:cNvPr id="5" name="Рисунок 4"/>
          <p:cNvPicPr>
            <a:picLocks noChangeAspect="1"/>
          </p:cNvPicPr>
          <p:nvPr/>
        </p:nvPicPr>
        <p:blipFill rotWithShape="1">
          <a:blip r:embed="rId18" cstate="print">
            <a:extLst>
              <a:ext uri="{28A0092B-C50C-407E-A947-70E740481C1C}">
                <a14:useLocalDpi xmlns:a14="http://schemas.microsoft.com/office/drawing/2010/main" val="0"/>
              </a:ext>
            </a:extLst>
          </a:blip>
          <a:srcRect l="5178" r="3540"/>
          <a:stretch/>
        </p:blipFill>
        <p:spPr>
          <a:xfrm>
            <a:off x="33463948" y="18470352"/>
            <a:ext cx="4010026" cy="2471051"/>
          </a:xfrm>
          <a:prstGeom prst="rect">
            <a:avLst/>
          </a:prstGeom>
        </p:spPr>
      </p:pic>
      <p:pic>
        <p:nvPicPr>
          <p:cNvPr id="6" name="Picture 2" descr="https://www.eea.europa.eu/data-and-maps/figures/permafrost-in-the-northern-hemisphere/permafrost-in-the-northern-hemisphere/82285_Map%205%20Permafrost%20in%20the%20Northern%20hemisphere.eps.75dpi.gif/downloa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802277" y="4214514"/>
            <a:ext cx="5430890" cy="6314423"/>
          </a:xfrm>
          <a:prstGeom prst="rect">
            <a:avLst/>
          </a:prstGeom>
          <a:noFill/>
          <a:extLst>
            <a:ext uri="{909E8E84-426E-40DD-AFC4-6F175D3DCCD1}">
              <a14:hiddenFill xmlns:a14="http://schemas.microsoft.com/office/drawing/2010/main">
                <a:solidFill>
                  <a:srgbClr val="FFFFFF"/>
                </a:solidFill>
              </a14:hiddenFill>
            </a:ext>
          </a:extLst>
        </p:spPr>
      </p:pic>
      <p:sp>
        <p:nvSpPr>
          <p:cNvPr id="30" name="Ромб 29"/>
          <p:cNvSpPr/>
          <p:nvPr/>
        </p:nvSpPr>
        <p:spPr>
          <a:xfrm>
            <a:off x="26469975" y="7257659"/>
            <a:ext cx="161925" cy="205249"/>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Ромб 48"/>
          <p:cNvSpPr/>
          <p:nvPr/>
        </p:nvSpPr>
        <p:spPr>
          <a:xfrm>
            <a:off x="27384375" y="6448982"/>
            <a:ext cx="161925" cy="205249"/>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43264781" y="30889762"/>
            <a:ext cx="2586798" cy="1296381"/>
          </a:xfrm>
          <a:prstGeom prst="rect">
            <a:avLst/>
          </a:prstGeom>
          <a:noFill/>
        </p:spPr>
        <p:txBody>
          <a:bodyPr wrap="none" rtlCol="0">
            <a:spAutoFit/>
          </a:bodyPr>
          <a:lstStyle/>
          <a:p>
            <a:r>
              <a:rPr lang="en-US" dirty="0" err="1" smtClean="0">
                <a:solidFill>
                  <a:srgbClr val="0070C0"/>
                </a:solidFill>
              </a:rPr>
              <a:t>Tunka</a:t>
            </a:r>
            <a:endParaRPr lang="ru-RU" dirty="0">
              <a:solidFill>
                <a:srgbClr val="0070C0"/>
              </a:solidFill>
            </a:endParaRPr>
          </a:p>
        </p:txBody>
      </p:sp>
      <p:sp>
        <p:nvSpPr>
          <p:cNvPr id="48" name="TextBox 47"/>
          <p:cNvSpPr txBox="1"/>
          <p:nvPr/>
        </p:nvSpPr>
        <p:spPr>
          <a:xfrm>
            <a:off x="168916" y="30328501"/>
            <a:ext cx="9511046" cy="1938992"/>
          </a:xfrm>
          <a:prstGeom prst="rect">
            <a:avLst/>
          </a:prstGeom>
          <a:solidFill>
            <a:schemeClr val="accent6">
              <a:lumMod val="75000"/>
            </a:schemeClr>
          </a:solidFill>
        </p:spPr>
        <p:txBody>
          <a:bodyPr wrap="square" rtlCol="0">
            <a:spAutoFit/>
          </a:bodyPr>
          <a:lstStyle/>
          <a:p>
            <a:pPr fontAlgn="base"/>
            <a:r>
              <a:rPr lang="en-US" sz="2400" dirty="0" smtClean="0">
                <a:solidFill>
                  <a:schemeClr val="bg1"/>
                </a:solidFill>
              </a:rPr>
              <a:t>Acknowledgments. Investigation were supported by Russian Geographical Society and </a:t>
            </a:r>
            <a:r>
              <a:rPr lang="en-US" sz="2400" dirty="0" err="1" smtClean="0">
                <a:solidFill>
                  <a:schemeClr val="bg1"/>
                </a:solidFill>
              </a:rPr>
              <a:t>Yamal</a:t>
            </a:r>
            <a:r>
              <a:rPr lang="en-US" sz="2400" dirty="0" smtClean="0">
                <a:solidFill>
                  <a:schemeClr val="bg1"/>
                </a:solidFill>
              </a:rPr>
              <a:t> Government. </a:t>
            </a:r>
            <a:r>
              <a:rPr lang="en-US" sz="2400" dirty="0">
                <a:solidFill>
                  <a:schemeClr val="bg1"/>
                </a:solidFill>
              </a:rPr>
              <a:t>Analyses had been carried out at the equipment of St. Petersburg State University Research park </a:t>
            </a:r>
            <a:r>
              <a:rPr lang="en-US" sz="2400" dirty="0" smtClean="0">
                <a:solidFill>
                  <a:schemeClr val="bg1"/>
                </a:solidFill>
              </a:rPr>
              <a:t>and</a:t>
            </a:r>
            <a:r>
              <a:rPr lang="ru-RU" sz="2400" dirty="0" smtClean="0">
                <a:solidFill>
                  <a:schemeClr val="bg1"/>
                </a:solidFill>
              </a:rPr>
              <a:t> </a:t>
            </a:r>
            <a:r>
              <a:rPr lang="en-US" sz="2400" dirty="0" smtClean="0">
                <a:solidFill>
                  <a:schemeClr val="bg1"/>
                </a:solidFill>
              </a:rPr>
              <a:t>Northern Water Problems Institute Karelian Research Centre Russian Academy of Sciences.  </a:t>
            </a:r>
            <a:endParaRPr lang="ru-RU" sz="2400" dirty="0">
              <a:solidFill>
                <a:schemeClr val="bg1"/>
              </a:solidFill>
            </a:endParaRPr>
          </a:p>
        </p:txBody>
      </p:sp>
      <p:cxnSp>
        <p:nvCxnSpPr>
          <p:cNvPr id="50" name="Прямая соединительная линия 49"/>
          <p:cNvCxnSpPr/>
          <p:nvPr/>
        </p:nvCxnSpPr>
        <p:spPr>
          <a:xfrm flipH="1">
            <a:off x="1204613" y="18637538"/>
            <a:ext cx="4586475" cy="3878329"/>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43" name="Рисунок 42"/>
          <p:cNvPicPr>
            <a:picLocks noChangeAspect="1"/>
          </p:cNvPicPr>
          <p:nvPr/>
        </p:nvPicPr>
        <p:blipFill rotWithShape="1">
          <a:blip r:embed="rId20">
            <a:extLst>
              <a:ext uri="{28A0092B-C50C-407E-A947-70E740481C1C}">
                <a14:useLocalDpi xmlns:a14="http://schemas.microsoft.com/office/drawing/2010/main" val="0"/>
              </a:ext>
            </a:extLst>
          </a:blip>
          <a:srcRect l="8651"/>
          <a:stretch/>
        </p:blipFill>
        <p:spPr>
          <a:xfrm>
            <a:off x="40853319" y="15512954"/>
            <a:ext cx="9400180" cy="5428449"/>
          </a:xfrm>
          <a:prstGeom prst="rect">
            <a:avLst/>
          </a:prstGeom>
        </p:spPr>
      </p:pic>
      <p:pic>
        <p:nvPicPr>
          <p:cNvPr id="45" name="Рисунок 44" descr="https://sun9-12.userapi.com/impg/f5FDd81-bb6qPynu7c7D9sYDJrX0Q8IC-tv1VQ/DuTBQKcYYjU.jpg?size=1600x1200&amp;quality=95&amp;sign=7257ce5834a12e27cbfad2203df91e30&amp;type=album"/>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652512" y="18483247"/>
            <a:ext cx="2758460" cy="2472841"/>
          </a:xfrm>
          <a:prstGeom prst="rect">
            <a:avLst/>
          </a:prstGeom>
          <a:noFill/>
          <a:ln>
            <a:noFill/>
          </a:ln>
        </p:spPr>
      </p:pic>
      <p:sp>
        <p:nvSpPr>
          <p:cNvPr id="52" name="Прямоугольник 51"/>
          <p:cNvSpPr/>
          <p:nvPr/>
        </p:nvSpPr>
        <p:spPr>
          <a:xfrm>
            <a:off x="517600" y="8530054"/>
            <a:ext cx="408463" cy="3609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20000"/>
                    <a:lumOff val="80000"/>
                  </a:schemeClr>
                </a:solidFill>
              </a:rPr>
              <a:t>a</a:t>
            </a:r>
            <a:endParaRPr lang="ru-RU" sz="3600" dirty="0">
              <a:solidFill>
                <a:schemeClr val="accent6">
                  <a:lumMod val="20000"/>
                  <a:lumOff val="80000"/>
                </a:schemeClr>
              </a:solidFill>
            </a:endParaRPr>
          </a:p>
        </p:txBody>
      </p:sp>
      <p:sp>
        <p:nvSpPr>
          <p:cNvPr id="56" name="Прямоугольник 55"/>
          <p:cNvSpPr/>
          <p:nvPr/>
        </p:nvSpPr>
        <p:spPr>
          <a:xfrm>
            <a:off x="5560826" y="8491378"/>
            <a:ext cx="403001" cy="39965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20000"/>
                    <a:lumOff val="80000"/>
                  </a:schemeClr>
                </a:solidFill>
              </a:rPr>
              <a:t>B</a:t>
            </a:r>
            <a:endParaRPr lang="ru-RU" sz="3600" dirty="0">
              <a:solidFill>
                <a:schemeClr val="accent6">
                  <a:lumMod val="20000"/>
                  <a:lumOff val="80000"/>
                </a:schemeClr>
              </a:solidFill>
            </a:endParaRPr>
          </a:p>
        </p:txBody>
      </p:sp>
      <p:sp>
        <p:nvSpPr>
          <p:cNvPr id="57" name="Прямоугольник 56"/>
          <p:cNvSpPr/>
          <p:nvPr/>
        </p:nvSpPr>
        <p:spPr>
          <a:xfrm>
            <a:off x="9679962" y="8530054"/>
            <a:ext cx="408463" cy="3609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6">
                    <a:lumMod val="20000"/>
                    <a:lumOff val="80000"/>
                  </a:schemeClr>
                </a:solidFill>
              </a:rPr>
              <a:t>c</a:t>
            </a:r>
            <a:endParaRPr lang="ru-RU" sz="3600" dirty="0">
              <a:solidFill>
                <a:schemeClr val="accent6">
                  <a:lumMod val="20000"/>
                  <a:lumOff val="80000"/>
                </a:schemeClr>
              </a:solidFill>
            </a:endParaRPr>
          </a:p>
        </p:txBody>
      </p:sp>
      <p:sp>
        <p:nvSpPr>
          <p:cNvPr id="58" name="Прямоугольник 57"/>
          <p:cNvSpPr/>
          <p:nvPr/>
        </p:nvSpPr>
        <p:spPr>
          <a:xfrm>
            <a:off x="12573740" y="8530054"/>
            <a:ext cx="408463" cy="3609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20000"/>
                    <a:lumOff val="80000"/>
                  </a:schemeClr>
                </a:solidFill>
              </a:rPr>
              <a:t>d</a:t>
            </a:r>
            <a:endParaRPr lang="ru-RU" sz="3600" dirty="0">
              <a:solidFill>
                <a:schemeClr val="accent6">
                  <a:lumMod val="20000"/>
                  <a:lumOff val="80000"/>
                </a:schemeClr>
              </a:solidFill>
            </a:endParaRPr>
          </a:p>
        </p:txBody>
      </p:sp>
      <p:sp>
        <p:nvSpPr>
          <p:cNvPr id="59" name="Прямоугольник 58"/>
          <p:cNvSpPr/>
          <p:nvPr/>
        </p:nvSpPr>
        <p:spPr>
          <a:xfrm>
            <a:off x="15800474" y="8530054"/>
            <a:ext cx="408463" cy="3609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6">
                    <a:lumMod val="20000"/>
                    <a:lumOff val="80000"/>
                  </a:schemeClr>
                </a:solidFill>
              </a:rPr>
              <a:t>e</a:t>
            </a:r>
            <a:endParaRPr lang="ru-RU" sz="3600" dirty="0">
              <a:solidFill>
                <a:schemeClr val="accent6">
                  <a:lumMod val="20000"/>
                  <a:lumOff val="80000"/>
                </a:schemeClr>
              </a:solidFill>
            </a:endParaRPr>
          </a:p>
        </p:txBody>
      </p:sp>
      <p:sp>
        <p:nvSpPr>
          <p:cNvPr id="60" name="Прямоугольник 59"/>
          <p:cNvSpPr/>
          <p:nvPr/>
        </p:nvSpPr>
        <p:spPr>
          <a:xfrm>
            <a:off x="19106746" y="8530054"/>
            <a:ext cx="408463" cy="3609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20000"/>
                    <a:lumOff val="80000"/>
                  </a:schemeClr>
                </a:solidFill>
              </a:rPr>
              <a:t>f</a:t>
            </a:r>
            <a:endParaRPr lang="ru-RU" sz="3600" dirty="0">
              <a:solidFill>
                <a:schemeClr val="accent6">
                  <a:lumMod val="20000"/>
                  <a:lumOff val="80000"/>
                </a:schemeClr>
              </a:solidFill>
            </a:endParaRPr>
          </a:p>
        </p:txBody>
      </p:sp>
      <p:sp>
        <p:nvSpPr>
          <p:cNvPr id="39" name="TextBox 38"/>
          <p:cNvSpPr txBox="1"/>
          <p:nvPr/>
        </p:nvSpPr>
        <p:spPr>
          <a:xfrm>
            <a:off x="37481073" y="30971112"/>
            <a:ext cx="2602059" cy="1296381"/>
          </a:xfrm>
          <a:prstGeom prst="rect">
            <a:avLst/>
          </a:prstGeom>
          <a:noFill/>
        </p:spPr>
        <p:txBody>
          <a:bodyPr wrap="none" rtlCol="0">
            <a:spAutoFit/>
          </a:bodyPr>
          <a:lstStyle/>
          <a:p>
            <a:r>
              <a:rPr lang="en-US" dirty="0" err="1" smtClean="0">
                <a:solidFill>
                  <a:schemeClr val="accent6">
                    <a:lumMod val="50000"/>
                  </a:schemeClr>
                </a:solidFill>
              </a:rPr>
              <a:t>Yamal</a:t>
            </a:r>
            <a:endParaRPr lang="ru-RU" dirty="0">
              <a:solidFill>
                <a:schemeClr val="accent6">
                  <a:lumMod val="50000"/>
                </a:schemeClr>
              </a:solidFill>
            </a:endParaRPr>
          </a:p>
        </p:txBody>
      </p:sp>
      <p:sp>
        <p:nvSpPr>
          <p:cNvPr id="54" name="TextBox 53"/>
          <p:cNvSpPr txBox="1"/>
          <p:nvPr/>
        </p:nvSpPr>
        <p:spPr>
          <a:xfrm>
            <a:off x="25255133" y="7156444"/>
            <a:ext cx="1295804" cy="646331"/>
          </a:xfrm>
          <a:prstGeom prst="rect">
            <a:avLst/>
          </a:prstGeom>
          <a:noFill/>
        </p:spPr>
        <p:txBody>
          <a:bodyPr wrap="none" rtlCol="0">
            <a:spAutoFit/>
          </a:bodyPr>
          <a:lstStyle/>
          <a:p>
            <a:r>
              <a:rPr lang="en-US" sz="3600" dirty="0" err="1" smtClean="0">
                <a:solidFill>
                  <a:srgbClr val="C00000"/>
                </a:solidFill>
              </a:rPr>
              <a:t>Yamal</a:t>
            </a:r>
            <a:endParaRPr lang="ru-RU" sz="3600" dirty="0">
              <a:solidFill>
                <a:srgbClr val="C00000"/>
              </a:solidFill>
            </a:endParaRPr>
          </a:p>
        </p:txBody>
      </p:sp>
      <p:sp>
        <p:nvSpPr>
          <p:cNvPr id="64" name="TextBox 63"/>
          <p:cNvSpPr txBox="1"/>
          <p:nvPr/>
        </p:nvSpPr>
        <p:spPr>
          <a:xfrm>
            <a:off x="27103126" y="5876241"/>
            <a:ext cx="1287917" cy="646331"/>
          </a:xfrm>
          <a:prstGeom prst="rect">
            <a:avLst/>
          </a:prstGeom>
          <a:noFill/>
        </p:spPr>
        <p:txBody>
          <a:bodyPr wrap="none" rtlCol="0">
            <a:spAutoFit/>
          </a:bodyPr>
          <a:lstStyle/>
          <a:p>
            <a:r>
              <a:rPr lang="en-US" sz="3600" dirty="0" err="1" smtClean="0">
                <a:solidFill>
                  <a:srgbClr val="C00000"/>
                </a:solidFill>
              </a:rPr>
              <a:t>Tunka</a:t>
            </a:r>
            <a:endParaRPr lang="ru-RU" sz="3600" dirty="0">
              <a:solidFill>
                <a:srgbClr val="C00000"/>
              </a:solidFill>
            </a:endParaRPr>
          </a:p>
        </p:txBody>
      </p:sp>
      <p:sp>
        <p:nvSpPr>
          <p:cNvPr id="66" name="Прямоугольник 65"/>
          <p:cNvSpPr/>
          <p:nvPr/>
        </p:nvSpPr>
        <p:spPr>
          <a:xfrm>
            <a:off x="47182771" y="8245330"/>
            <a:ext cx="2662016" cy="2554545"/>
          </a:xfrm>
          <a:prstGeom prst="rect">
            <a:avLst/>
          </a:prstGeom>
        </p:spPr>
        <p:txBody>
          <a:bodyPr wrap="square">
            <a:spAutoFit/>
          </a:bodyPr>
          <a:lstStyle/>
          <a:p>
            <a:r>
              <a:rPr lang="en-US" sz="1000" dirty="0" smtClean="0">
                <a:solidFill>
                  <a:schemeClr val="bg1"/>
                </a:solidFill>
              </a:rPr>
              <a:t>1 </a:t>
            </a:r>
            <a:r>
              <a:rPr lang="en-US" sz="1000" dirty="0" err="1" smtClean="0">
                <a:solidFill>
                  <a:schemeClr val="bg1"/>
                </a:solidFill>
              </a:rPr>
              <a:t>Okinskoye</a:t>
            </a:r>
            <a:r>
              <a:rPr lang="en-US" sz="1000" dirty="0" smtClean="0">
                <a:solidFill>
                  <a:schemeClr val="bg1"/>
                </a:solidFill>
              </a:rPr>
              <a:t> lake</a:t>
            </a:r>
          </a:p>
          <a:p>
            <a:r>
              <a:rPr lang="en-US" sz="1000" dirty="0" smtClean="0">
                <a:solidFill>
                  <a:schemeClr val="bg1"/>
                </a:solidFill>
              </a:rPr>
              <a:t>2 Oxbow of </a:t>
            </a:r>
            <a:r>
              <a:rPr lang="en-US" sz="1000" dirty="0" err="1" smtClean="0">
                <a:solidFill>
                  <a:schemeClr val="bg1"/>
                </a:solidFill>
              </a:rPr>
              <a:t>Okinskoye</a:t>
            </a:r>
            <a:r>
              <a:rPr lang="en-US" sz="1000" dirty="0" smtClean="0">
                <a:solidFill>
                  <a:schemeClr val="bg1"/>
                </a:solidFill>
              </a:rPr>
              <a:t> lake </a:t>
            </a:r>
          </a:p>
          <a:p>
            <a:r>
              <a:rPr lang="en-US" sz="1000" dirty="0" smtClean="0">
                <a:solidFill>
                  <a:schemeClr val="bg1"/>
                </a:solidFill>
              </a:rPr>
              <a:t>3 Lake on the flood plane of </a:t>
            </a:r>
          </a:p>
          <a:p>
            <a:r>
              <a:rPr lang="en-US" sz="1000" dirty="0" err="1" smtClean="0">
                <a:solidFill>
                  <a:schemeClr val="bg1"/>
                </a:solidFill>
              </a:rPr>
              <a:t>Suser</a:t>
            </a:r>
            <a:r>
              <a:rPr lang="en-US" sz="1000" dirty="0" smtClean="0">
                <a:solidFill>
                  <a:schemeClr val="bg1"/>
                </a:solidFill>
              </a:rPr>
              <a:t> River, </a:t>
            </a:r>
            <a:r>
              <a:rPr lang="en-US" sz="1000" dirty="0" err="1" smtClean="0">
                <a:solidFill>
                  <a:schemeClr val="bg1"/>
                </a:solidFill>
              </a:rPr>
              <a:t>Okinskoye</a:t>
            </a:r>
            <a:r>
              <a:rPr lang="en-US" sz="1000" dirty="0" smtClean="0">
                <a:solidFill>
                  <a:schemeClr val="bg1"/>
                </a:solidFill>
              </a:rPr>
              <a:t> Plateau</a:t>
            </a:r>
          </a:p>
          <a:p>
            <a:r>
              <a:rPr lang="en-US" sz="1000" dirty="0" smtClean="0">
                <a:solidFill>
                  <a:schemeClr val="bg1"/>
                </a:solidFill>
              </a:rPr>
              <a:t>4 </a:t>
            </a:r>
            <a:r>
              <a:rPr lang="en-US" sz="1000" dirty="0" err="1" smtClean="0">
                <a:solidFill>
                  <a:schemeClr val="bg1"/>
                </a:solidFill>
              </a:rPr>
              <a:t>Gurokshe-Hur</a:t>
            </a:r>
            <a:r>
              <a:rPr lang="en-US" sz="1000" dirty="0" smtClean="0">
                <a:solidFill>
                  <a:schemeClr val="bg1"/>
                </a:solidFill>
              </a:rPr>
              <a:t> lake</a:t>
            </a:r>
          </a:p>
          <a:p>
            <a:r>
              <a:rPr lang="en-US" sz="1000" dirty="0">
                <a:solidFill>
                  <a:schemeClr val="bg1"/>
                </a:solidFill>
              </a:rPr>
              <a:t>5</a:t>
            </a:r>
            <a:r>
              <a:rPr lang="en-US" sz="1000" dirty="0" smtClean="0">
                <a:solidFill>
                  <a:schemeClr val="bg1"/>
                </a:solidFill>
              </a:rPr>
              <a:t> Wetland on the </a:t>
            </a:r>
            <a:r>
              <a:rPr lang="en-US" sz="1000" dirty="0" err="1" smtClean="0">
                <a:solidFill>
                  <a:schemeClr val="bg1"/>
                </a:solidFill>
              </a:rPr>
              <a:t>Ikhe-Ukhun</a:t>
            </a:r>
            <a:r>
              <a:rPr lang="en-US" sz="1000" dirty="0" smtClean="0">
                <a:solidFill>
                  <a:schemeClr val="bg1"/>
                </a:solidFill>
              </a:rPr>
              <a:t>’ River </a:t>
            </a:r>
            <a:r>
              <a:rPr lang="en-US" sz="1000" dirty="0" err="1" smtClean="0">
                <a:solidFill>
                  <a:schemeClr val="bg1"/>
                </a:solidFill>
              </a:rPr>
              <a:t>floodplane</a:t>
            </a:r>
            <a:endParaRPr lang="en-US" sz="1000" dirty="0" smtClean="0">
              <a:solidFill>
                <a:schemeClr val="bg1"/>
              </a:solidFill>
            </a:endParaRPr>
          </a:p>
          <a:p>
            <a:r>
              <a:rPr lang="en-US" sz="1000" dirty="0">
                <a:solidFill>
                  <a:schemeClr val="bg1"/>
                </a:solidFill>
              </a:rPr>
              <a:t>6</a:t>
            </a:r>
            <a:r>
              <a:rPr lang="en-US" sz="1000" dirty="0" smtClean="0">
                <a:solidFill>
                  <a:schemeClr val="bg1"/>
                </a:solidFill>
              </a:rPr>
              <a:t> Oxbow of the </a:t>
            </a:r>
            <a:r>
              <a:rPr lang="en-US" sz="1000" dirty="0" err="1" smtClean="0">
                <a:solidFill>
                  <a:schemeClr val="bg1"/>
                </a:solidFill>
              </a:rPr>
              <a:t>Ikhe-Ukhun</a:t>
            </a:r>
            <a:r>
              <a:rPr lang="en-US" sz="1000" dirty="0" smtClean="0">
                <a:solidFill>
                  <a:schemeClr val="bg1"/>
                </a:solidFill>
              </a:rPr>
              <a:t>’ River</a:t>
            </a:r>
          </a:p>
          <a:p>
            <a:r>
              <a:rPr lang="en-US" sz="1000" dirty="0" smtClean="0">
                <a:solidFill>
                  <a:schemeClr val="bg1"/>
                </a:solidFill>
              </a:rPr>
              <a:t>7 Stomach spring, </a:t>
            </a:r>
            <a:r>
              <a:rPr lang="en-US" sz="1000" dirty="0" err="1" smtClean="0">
                <a:solidFill>
                  <a:schemeClr val="bg1"/>
                </a:solidFill>
              </a:rPr>
              <a:t>Khongor</a:t>
            </a:r>
            <a:r>
              <a:rPr lang="en-US" sz="1000" dirty="0" smtClean="0">
                <a:solidFill>
                  <a:schemeClr val="bg1"/>
                </a:solidFill>
              </a:rPr>
              <a:t> </a:t>
            </a:r>
            <a:r>
              <a:rPr lang="en-US" sz="1000" dirty="0" err="1" smtClean="0">
                <a:solidFill>
                  <a:schemeClr val="bg1"/>
                </a:solidFill>
              </a:rPr>
              <a:t>Uula</a:t>
            </a:r>
            <a:r>
              <a:rPr lang="en-US" sz="1000" dirty="0" smtClean="0">
                <a:solidFill>
                  <a:schemeClr val="bg1"/>
                </a:solidFill>
              </a:rPr>
              <a:t> </a:t>
            </a:r>
          </a:p>
          <a:p>
            <a:r>
              <a:rPr lang="en-US" sz="1000" dirty="0" smtClean="0">
                <a:solidFill>
                  <a:schemeClr val="bg1"/>
                </a:solidFill>
              </a:rPr>
              <a:t>8 Wetland near </a:t>
            </a:r>
            <a:r>
              <a:rPr lang="en-US" sz="1000" dirty="0" err="1" smtClean="0">
                <a:solidFill>
                  <a:schemeClr val="bg1"/>
                </a:solidFill>
              </a:rPr>
              <a:t>Khongor</a:t>
            </a:r>
            <a:r>
              <a:rPr lang="en-US" sz="1000" dirty="0" smtClean="0">
                <a:solidFill>
                  <a:schemeClr val="bg1"/>
                </a:solidFill>
              </a:rPr>
              <a:t> </a:t>
            </a:r>
            <a:r>
              <a:rPr lang="en-US" sz="1000" dirty="0" err="1" smtClean="0">
                <a:solidFill>
                  <a:schemeClr val="bg1"/>
                </a:solidFill>
              </a:rPr>
              <a:t>Uula</a:t>
            </a:r>
            <a:r>
              <a:rPr lang="en-US" sz="1000" dirty="0" smtClean="0">
                <a:solidFill>
                  <a:schemeClr val="bg1"/>
                </a:solidFill>
              </a:rPr>
              <a:t> mineral spring</a:t>
            </a:r>
          </a:p>
          <a:p>
            <a:r>
              <a:rPr lang="en-US" sz="1000" dirty="0" smtClean="0">
                <a:solidFill>
                  <a:schemeClr val="bg1"/>
                </a:solidFill>
              </a:rPr>
              <a:t>9 </a:t>
            </a:r>
            <a:r>
              <a:rPr lang="en-US" sz="1000" dirty="0" err="1" smtClean="0">
                <a:solidFill>
                  <a:schemeClr val="bg1"/>
                </a:solidFill>
              </a:rPr>
              <a:t>Engarginskoye</a:t>
            </a:r>
            <a:endParaRPr lang="en-US" sz="1000" dirty="0" smtClean="0">
              <a:solidFill>
                <a:schemeClr val="bg1"/>
              </a:solidFill>
            </a:endParaRPr>
          </a:p>
          <a:p>
            <a:r>
              <a:rPr lang="en-US" sz="1000" dirty="0" smtClean="0">
                <a:solidFill>
                  <a:schemeClr val="bg1"/>
                </a:solidFill>
              </a:rPr>
              <a:t>10 </a:t>
            </a:r>
            <a:r>
              <a:rPr lang="en-US" sz="1000" dirty="0" err="1" smtClean="0">
                <a:solidFill>
                  <a:schemeClr val="bg1"/>
                </a:solidFill>
              </a:rPr>
              <a:t>Asanur</a:t>
            </a:r>
            <a:endParaRPr lang="en-US" sz="1000" dirty="0" smtClean="0">
              <a:solidFill>
                <a:schemeClr val="bg1"/>
              </a:solidFill>
            </a:endParaRPr>
          </a:p>
          <a:p>
            <a:r>
              <a:rPr lang="en-US" sz="1000" dirty="0" smtClean="0">
                <a:solidFill>
                  <a:schemeClr val="bg1"/>
                </a:solidFill>
              </a:rPr>
              <a:t>11 </a:t>
            </a:r>
            <a:r>
              <a:rPr lang="en-US" sz="1000" dirty="0" err="1" smtClean="0">
                <a:solidFill>
                  <a:schemeClr val="bg1"/>
                </a:solidFill>
              </a:rPr>
              <a:t>Sinti</a:t>
            </a:r>
            <a:endParaRPr lang="en-US" sz="1000" dirty="0" smtClean="0">
              <a:solidFill>
                <a:schemeClr val="bg1"/>
              </a:solidFill>
            </a:endParaRPr>
          </a:p>
          <a:p>
            <a:r>
              <a:rPr lang="en-US" sz="1000" dirty="0" smtClean="0">
                <a:solidFill>
                  <a:schemeClr val="bg1"/>
                </a:solidFill>
              </a:rPr>
              <a:t>12 </a:t>
            </a:r>
            <a:r>
              <a:rPr lang="en-US" sz="1000" dirty="0" err="1" smtClean="0">
                <a:solidFill>
                  <a:schemeClr val="bg1"/>
                </a:solidFill>
              </a:rPr>
              <a:t>Shostakhol</a:t>
            </a:r>
            <a:endParaRPr lang="en-US" sz="1000" dirty="0" smtClean="0">
              <a:solidFill>
                <a:schemeClr val="bg1"/>
              </a:solidFill>
            </a:endParaRPr>
          </a:p>
          <a:p>
            <a:r>
              <a:rPr lang="en-US" sz="1000" dirty="0" smtClean="0">
                <a:solidFill>
                  <a:schemeClr val="bg1"/>
                </a:solidFill>
              </a:rPr>
              <a:t>13 </a:t>
            </a:r>
            <a:r>
              <a:rPr lang="en-US" sz="1000" dirty="0" err="1" smtClean="0">
                <a:solidFill>
                  <a:schemeClr val="bg1"/>
                </a:solidFill>
              </a:rPr>
              <a:t>Khal</a:t>
            </a:r>
            <a:endParaRPr lang="en-US" sz="1000" dirty="0" smtClean="0">
              <a:solidFill>
                <a:schemeClr val="bg1"/>
              </a:solidFill>
            </a:endParaRPr>
          </a:p>
          <a:p>
            <a:r>
              <a:rPr lang="en-US" sz="1000" dirty="0" smtClean="0">
                <a:solidFill>
                  <a:schemeClr val="bg1"/>
                </a:solidFill>
              </a:rPr>
              <a:t>14 </a:t>
            </a:r>
            <a:r>
              <a:rPr lang="en-US" sz="1000" dirty="0" err="1" smtClean="0">
                <a:solidFill>
                  <a:schemeClr val="bg1"/>
                </a:solidFill>
              </a:rPr>
              <a:t>Shorshonka</a:t>
            </a:r>
            <a:endParaRPr lang="en-US" sz="1000" dirty="0" smtClean="0">
              <a:solidFill>
                <a:schemeClr val="bg1"/>
              </a:solidFill>
            </a:endParaRPr>
          </a:p>
          <a:p>
            <a:endParaRPr lang="en-US" sz="1000" dirty="0" smtClean="0">
              <a:solidFill>
                <a:schemeClr val="bg1"/>
              </a:solidFill>
            </a:endParaRPr>
          </a:p>
        </p:txBody>
      </p:sp>
      <p:sp>
        <p:nvSpPr>
          <p:cNvPr id="17" name="TextBox 16"/>
          <p:cNvSpPr txBox="1"/>
          <p:nvPr/>
        </p:nvSpPr>
        <p:spPr>
          <a:xfrm>
            <a:off x="10308060" y="22851488"/>
            <a:ext cx="11639277" cy="830997"/>
          </a:xfrm>
          <a:prstGeom prst="rect">
            <a:avLst/>
          </a:prstGeom>
          <a:noFill/>
        </p:spPr>
        <p:txBody>
          <a:bodyPr wrap="none" rtlCol="0">
            <a:spAutoFit/>
          </a:bodyPr>
          <a:lstStyle/>
          <a:p>
            <a:r>
              <a:rPr lang="en-US" sz="4800" dirty="0" smtClean="0"/>
              <a:t>Figure 5. </a:t>
            </a:r>
            <a:r>
              <a:rPr lang="en-US" sz="3200" dirty="0" smtClean="0"/>
              <a:t>Nutrients in lakes, rivers, wells and wetlands of </a:t>
            </a:r>
            <a:r>
              <a:rPr lang="en-US" sz="3200" dirty="0" err="1" smtClean="0"/>
              <a:t>Tunka</a:t>
            </a:r>
            <a:r>
              <a:rPr lang="en-US" sz="3200" dirty="0" smtClean="0"/>
              <a:t>  </a:t>
            </a:r>
            <a:endParaRPr lang="ru-RU" sz="3200" dirty="0"/>
          </a:p>
        </p:txBody>
      </p:sp>
      <p:sp>
        <p:nvSpPr>
          <p:cNvPr id="62" name="TextBox 61"/>
          <p:cNvSpPr txBox="1"/>
          <p:nvPr/>
        </p:nvSpPr>
        <p:spPr>
          <a:xfrm>
            <a:off x="37081951" y="4010493"/>
            <a:ext cx="1787990" cy="646331"/>
          </a:xfrm>
          <a:prstGeom prst="rect">
            <a:avLst/>
          </a:prstGeom>
          <a:noFill/>
        </p:spPr>
        <p:txBody>
          <a:bodyPr wrap="none" rtlCol="0">
            <a:spAutoFit/>
          </a:bodyPr>
          <a:lstStyle/>
          <a:p>
            <a:r>
              <a:rPr lang="en-US" sz="3600" dirty="0" smtClean="0"/>
              <a:t>Figure 1 </a:t>
            </a:r>
            <a:endParaRPr lang="ru-RU" sz="3600" dirty="0"/>
          </a:p>
        </p:txBody>
      </p:sp>
      <p:sp>
        <p:nvSpPr>
          <p:cNvPr id="63" name="TextBox 62"/>
          <p:cNvSpPr txBox="1"/>
          <p:nvPr/>
        </p:nvSpPr>
        <p:spPr>
          <a:xfrm>
            <a:off x="22603516" y="22912661"/>
            <a:ext cx="11551295" cy="830997"/>
          </a:xfrm>
          <a:prstGeom prst="rect">
            <a:avLst/>
          </a:prstGeom>
          <a:noFill/>
        </p:spPr>
        <p:txBody>
          <a:bodyPr wrap="square" rtlCol="0">
            <a:spAutoFit/>
          </a:bodyPr>
          <a:lstStyle/>
          <a:p>
            <a:r>
              <a:rPr lang="en-US" sz="4800" dirty="0" smtClean="0"/>
              <a:t>Figure 3. </a:t>
            </a:r>
            <a:r>
              <a:rPr lang="en-US" sz="3200" dirty="0" smtClean="0"/>
              <a:t>CH4 emission from surface of </a:t>
            </a:r>
            <a:r>
              <a:rPr lang="en-US" sz="3200" dirty="0" err="1" smtClean="0"/>
              <a:t>Yamal</a:t>
            </a:r>
            <a:r>
              <a:rPr lang="en-US" sz="3200" dirty="0" smtClean="0"/>
              <a:t> and </a:t>
            </a:r>
            <a:r>
              <a:rPr lang="en-US" sz="3200" dirty="0" err="1" smtClean="0"/>
              <a:t>Tunka</a:t>
            </a:r>
            <a:r>
              <a:rPr lang="en-US" sz="3200" dirty="0" smtClean="0"/>
              <a:t> lakes </a:t>
            </a:r>
            <a:endParaRPr lang="ru-RU" sz="3200" dirty="0"/>
          </a:p>
        </p:txBody>
      </p:sp>
      <p:sp>
        <p:nvSpPr>
          <p:cNvPr id="65" name="TextBox 64"/>
          <p:cNvSpPr txBox="1"/>
          <p:nvPr/>
        </p:nvSpPr>
        <p:spPr>
          <a:xfrm>
            <a:off x="2609419" y="22773336"/>
            <a:ext cx="6322244" cy="830997"/>
          </a:xfrm>
          <a:prstGeom prst="rect">
            <a:avLst/>
          </a:prstGeom>
          <a:noFill/>
        </p:spPr>
        <p:txBody>
          <a:bodyPr wrap="none" rtlCol="0">
            <a:spAutoFit/>
          </a:bodyPr>
          <a:lstStyle/>
          <a:p>
            <a:r>
              <a:rPr lang="en-US" sz="4800" dirty="0" smtClean="0"/>
              <a:t>Figure 6. </a:t>
            </a:r>
            <a:r>
              <a:rPr lang="en-US" sz="3200" dirty="0" smtClean="0"/>
              <a:t>Water Isotope content </a:t>
            </a:r>
            <a:endParaRPr lang="ru-RU" sz="3200" dirty="0"/>
          </a:p>
        </p:txBody>
      </p:sp>
      <p:sp>
        <p:nvSpPr>
          <p:cNvPr id="34" name="Прямоугольник 33"/>
          <p:cNvSpPr/>
          <p:nvPr/>
        </p:nvSpPr>
        <p:spPr>
          <a:xfrm>
            <a:off x="1989816" y="3180344"/>
            <a:ext cx="9415333" cy="619272"/>
          </a:xfrm>
          <a:prstGeom prst="rect">
            <a:avLst/>
          </a:prstGeom>
        </p:spPr>
        <p:txBody>
          <a:bodyPr wrap="none">
            <a:spAutoFit/>
          </a:bodyPr>
          <a:lstStyle/>
          <a:p>
            <a:pPr algn="ctr">
              <a:lnSpc>
                <a:spcPct val="107000"/>
              </a:lnSpc>
              <a:spcAft>
                <a:spcPts val="800"/>
              </a:spcAft>
            </a:pPr>
            <a:r>
              <a:rPr lang="en-US" sz="3200" b="1" dirty="0"/>
              <a:t>Saint Petersburg State University, </a:t>
            </a:r>
            <a:r>
              <a:rPr lang="en-US" sz="3200" b="1" dirty="0">
                <a:hlinkClick r:id="rId22"/>
              </a:rPr>
              <a:t>i.fedorova@spbu.ru</a:t>
            </a:r>
            <a:r>
              <a:rPr lang="en-US" sz="3200" b="1" dirty="0"/>
              <a:t> </a:t>
            </a:r>
            <a:endParaRPr lang="ru-RU"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5" name="Рисунок 5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604134" y="17854009"/>
            <a:ext cx="7939211" cy="5172366"/>
          </a:xfrm>
          <a:prstGeom prst="rect">
            <a:avLst/>
          </a:prstGeom>
        </p:spPr>
      </p:pic>
      <p:pic>
        <p:nvPicPr>
          <p:cNvPr id="67" name="Рисунок 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004705" y="17867157"/>
            <a:ext cx="6639558" cy="5338638"/>
          </a:xfrm>
          <a:prstGeom prst="rect">
            <a:avLst/>
          </a:prstGeom>
        </p:spPr>
      </p:pic>
      <p:sp>
        <p:nvSpPr>
          <p:cNvPr id="68" name="TextBox 67"/>
          <p:cNvSpPr txBox="1"/>
          <p:nvPr/>
        </p:nvSpPr>
        <p:spPr>
          <a:xfrm>
            <a:off x="34847938" y="21046398"/>
            <a:ext cx="3868944" cy="584775"/>
          </a:xfrm>
          <a:prstGeom prst="rect">
            <a:avLst/>
          </a:prstGeom>
          <a:noFill/>
        </p:spPr>
        <p:txBody>
          <a:bodyPr wrap="none" rtlCol="0">
            <a:spAutoFit/>
          </a:bodyPr>
          <a:lstStyle/>
          <a:p>
            <a:r>
              <a:rPr lang="en-US" sz="3200" dirty="0" smtClean="0"/>
              <a:t>Photo of studied lakes</a:t>
            </a:r>
            <a:endParaRPr lang="ru-RU" sz="3200" dirty="0"/>
          </a:p>
        </p:txBody>
      </p:sp>
      <p:pic>
        <p:nvPicPr>
          <p:cNvPr id="69" name="Рисунок 6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691260" y="15454224"/>
            <a:ext cx="10247141" cy="7762231"/>
          </a:xfrm>
          <a:prstGeom prst="rect">
            <a:avLst/>
          </a:prstGeom>
        </p:spPr>
      </p:pic>
      <p:sp>
        <p:nvSpPr>
          <p:cNvPr id="71" name="TextBox 70"/>
          <p:cNvSpPr txBox="1"/>
          <p:nvPr/>
        </p:nvSpPr>
        <p:spPr>
          <a:xfrm rot="16200000">
            <a:off x="40461138" y="17815772"/>
            <a:ext cx="543739" cy="400110"/>
          </a:xfrm>
          <a:prstGeom prst="rect">
            <a:avLst/>
          </a:prstGeom>
          <a:noFill/>
        </p:spPr>
        <p:txBody>
          <a:bodyPr wrap="none" rtlCol="0">
            <a:spAutoFit/>
          </a:bodyPr>
          <a:lstStyle/>
          <a:p>
            <a:r>
              <a:rPr lang="en-US" sz="2000" dirty="0" smtClean="0"/>
              <a:t>µ</a:t>
            </a:r>
            <a:r>
              <a:rPr lang="en-US" sz="2000" dirty="0"/>
              <a:t>l</a:t>
            </a:r>
            <a:r>
              <a:rPr lang="en-US" sz="2000" dirty="0" smtClean="0"/>
              <a:t>/l</a:t>
            </a:r>
            <a:endParaRPr lang="ru-RU" sz="2000" dirty="0"/>
          </a:p>
        </p:txBody>
      </p:sp>
      <p:sp>
        <p:nvSpPr>
          <p:cNvPr id="74" name="Прямоугольник 73"/>
          <p:cNvSpPr/>
          <p:nvPr/>
        </p:nvSpPr>
        <p:spPr>
          <a:xfrm>
            <a:off x="45841445" y="31361434"/>
            <a:ext cx="4379949" cy="646331"/>
          </a:xfrm>
          <a:prstGeom prst="rect">
            <a:avLst/>
          </a:prstGeom>
        </p:spPr>
        <p:txBody>
          <a:bodyPr wrap="square">
            <a:spAutoFit/>
          </a:bodyPr>
          <a:lstStyle/>
          <a:p>
            <a:r>
              <a:rPr lang="en-US" sz="3600" b="1" dirty="0" smtClean="0"/>
              <a:t> </a:t>
            </a:r>
            <a:r>
              <a:rPr lang="en-US" sz="3600" b="1" dirty="0">
                <a:hlinkClick r:id="rId22"/>
              </a:rPr>
              <a:t>i.fedorova@spbu.ru</a:t>
            </a:r>
            <a:r>
              <a:rPr lang="en-US" sz="3600" b="1" dirty="0"/>
              <a:t> </a:t>
            </a:r>
            <a:endParaRPr lang="ru-RU" sz="3600" dirty="0"/>
          </a:p>
        </p:txBody>
      </p:sp>
    </p:spTree>
    <p:extLst>
      <p:ext uri="{BB962C8B-B14F-4D97-AF65-F5344CB8AC3E}">
        <p14:creationId xmlns:p14="http://schemas.microsoft.com/office/powerpoint/2010/main" val="397643411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985</TotalTime>
  <Words>1500</Words>
  <Application>Microsoft Office PowerPoint</Application>
  <PresentationFormat>Произвольный</PresentationFormat>
  <Paragraphs>70</Paragraphs>
  <Slides>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Arial</vt:lpstr>
      <vt:lpstr>Calibri</vt:lpstr>
      <vt:lpstr>Calibri Light</vt:lpstr>
      <vt:lpstr>Symbol</vt:lpstr>
      <vt:lpstr>Times New Roman</vt:lpstr>
      <vt:lpstr>Тема Office</vt:lpstr>
      <vt:lpstr>Fedorova Irina, Shornikova Anna, Chulkova Ekaterina, Irina Arestova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Methane Emission from lakes on continuous and isolate permafrost in Russia</dc:title>
  <dc:creator>Irina</dc:creator>
  <cp:lastModifiedBy>Irina</cp:lastModifiedBy>
  <cp:revision>81</cp:revision>
  <dcterms:created xsi:type="dcterms:W3CDTF">2023-04-20T19:02:44Z</dcterms:created>
  <dcterms:modified xsi:type="dcterms:W3CDTF">2023-04-22T15:12:37Z</dcterms:modified>
</cp:coreProperties>
</file>