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1" r:id="rId6"/>
    <p:sldId id="266" r:id="rId7"/>
    <p:sldId id="269" r:id="rId8"/>
    <p:sldId id="267" r:id="rId9"/>
    <p:sldId id="268" r:id="rId10"/>
    <p:sldId id="260" r:id="rId11"/>
    <p:sldId id="270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00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1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41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39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26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94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2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53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92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2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19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3BD4-D8B2-4663-93E0-07D10F349874}" type="datetimeFigureOut">
              <a:rPr lang="el-GR" smtClean="0"/>
              <a:t>24/4/2023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CD4F-E1A6-4B64-A072-215891EA86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1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slide" Target="slide4.xml"/><Relationship Id="rId3" Type="http://schemas.openxmlformats.org/officeDocument/2006/relationships/image" Target="../media/image51.jpeg"/><Relationship Id="rId7" Type="http://schemas.openxmlformats.org/officeDocument/2006/relationships/image" Target="../media/image76.pn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79.png"/><Relationship Id="rId4" Type="http://schemas.openxmlformats.org/officeDocument/2006/relationships/image" Target="../media/image52.png"/><Relationship Id="rId9" Type="http://schemas.openxmlformats.org/officeDocument/2006/relationships/image" Target="../media/image78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81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slide" Target="slide4.xml"/><Relationship Id="rId5" Type="http://schemas.openxmlformats.org/officeDocument/2006/relationships/image" Target="../media/image51.jpeg"/><Relationship Id="rId15" Type="http://schemas.openxmlformats.org/officeDocument/2006/relationships/image" Target="../media/image8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1.xml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cp.copernicus.org/articles/15/7127/2015/" TargetMode="External"/><Relationship Id="rId13" Type="http://schemas.openxmlformats.org/officeDocument/2006/relationships/hyperlink" Target="https://amt.copernicus.org/articles/6/1397/2013/" TargetMode="External"/><Relationship Id="rId18" Type="http://schemas.openxmlformats.org/officeDocument/2006/relationships/image" Target="../media/image27.jpeg"/><Relationship Id="rId26" Type="http://schemas.openxmlformats.org/officeDocument/2006/relationships/image" Target="../media/image8.png"/><Relationship Id="rId3" Type="http://schemas.openxmlformats.org/officeDocument/2006/relationships/image" Target="../media/image3.png"/><Relationship Id="rId21" Type="http://schemas.openxmlformats.org/officeDocument/2006/relationships/slide" Target="slide3.xml"/><Relationship Id="rId7" Type="http://schemas.openxmlformats.org/officeDocument/2006/relationships/image" Target="../media/image7.png"/><Relationship Id="rId12" Type="http://schemas.openxmlformats.org/officeDocument/2006/relationships/hyperlink" Target="https://acp.copernicus.org/articles/13/12089/2013/acp-13-12089-2013.html" TargetMode="External"/><Relationship Id="rId17" Type="http://schemas.openxmlformats.org/officeDocument/2006/relationships/image" Target="../media/image26.jpeg"/><Relationship Id="rId25" Type="http://schemas.openxmlformats.org/officeDocument/2006/relationships/slide" Target="slide1.xml"/><Relationship Id="rId2" Type="http://schemas.openxmlformats.org/officeDocument/2006/relationships/image" Target="../media/image16.png"/><Relationship Id="rId16" Type="http://schemas.openxmlformats.org/officeDocument/2006/relationships/image" Target="../media/image25.jpeg"/><Relationship Id="rId20" Type="http://schemas.openxmlformats.org/officeDocument/2006/relationships/hyperlink" Target="https://amt.copernicus.org/preprints/amt-2022-306/" TargetMode="External"/><Relationship Id="rId29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openxmlformats.org/officeDocument/2006/relationships/image" Target="../media/image31.png"/><Relationship Id="rId32" Type="http://schemas.openxmlformats.org/officeDocument/2006/relationships/image" Target="../media/image14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30.gif"/><Relationship Id="rId28" Type="http://schemas.openxmlformats.org/officeDocument/2006/relationships/image" Target="../media/image10.png"/><Relationship Id="rId10" Type="http://schemas.openxmlformats.org/officeDocument/2006/relationships/image" Target="../media/image21.png"/><Relationship Id="rId19" Type="http://schemas.openxmlformats.org/officeDocument/2006/relationships/image" Target="../media/image28.jpeg"/><Relationship Id="rId31" Type="http://schemas.openxmlformats.org/officeDocument/2006/relationships/hyperlink" Target="http://libradtran.org/doc/libRadtran.pdf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3.jpeg"/><Relationship Id="rId22" Type="http://schemas.openxmlformats.org/officeDocument/2006/relationships/image" Target="../media/image29.png"/><Relationship Id="rId27" Type="http://schemas.openxmlformats.org/officeDocument/2006/relationships/image" Target="../media/image9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iacweb.ethz.ch/doc/publications/Wild_etal_GEBA_ESSD2017.pdf" TargetMode="External"/><Relationship Id="rId18" Type="http://schemas.openxmlformats.org/officeDocument/2006/relationships/image" Target="../media/image39.png"/><Relationship Id="rId26" Type="http://schemas.openxmlformats.org/officeDocument/2006/relationships/slide" Target="slide1.xml"/><Relationship Id="rId21" Type="http://schemas.openxmlformats.org/officeDocument/2006/relationships/image" Target="../media/image42.png"/><Relationship Id="rId34" Type="http://schemas.openxmlformats.org/officeDocument/2006/relationships/image" Target="../media/image49.png"/><Relationship Id="rId7" Type="http://schemas.openxmlformats.org/officeDocument/2006/relationships/image" Target="../media/image7.png"/><Relationship Id="rId12" Type="http://schemas.openxmlformats.org/officeDocument/2006/relationships/hyperlink" Target="https://svs.gsfc.nasa.gov/" TargetMode="External"/><Relationship Id="rId17" Type="http://schemas.openxmlformats.org/officeDocument/2006/relationships/hyperlink" Target="https://www.mdpi.com/2673-4931/4/1/4" TargetMode="External"/><Relationship Id="rId25" Type="http://schemas.openxmlformats.org/officeDocument/2006/relationships/image" Target="../media/image46.png"/><Relationship Id="rId33" Type="http://schemas.openxmlformats.org/officeDocument/2006/relationships/image" Target="../media/image48.png"/><Relationship Id="rId2" Type="http://schemas.openxmlformats.org/officeDocument/2006/relationships/image" Target="../media/image32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6.jpeg"/><Relationship Id="rId24" Type="http://schemas.openxmlformats.org/officeDocument/2006/relationships/image" Target="../media/image45.png"/><Relationship Id="rId32" Type="http://schemas.openxmlformats.org/officeDocument/2006/relationships/image" Target="../media/image47.png"/><Relationship Id="rId37" Type="http://schemas.openxmlformats.org/officeDocument/2006/relationships/slide" Target="slide7.xml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slide" Target="slide2.xml"/><Relationship Id="rId36" Type="http://schemas.openxmlformats.org/officeDocument/2006/relationships/slide" Target="slide9.xml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31" Type="http://schemas.openxmlformats.org/officeDocument/2006/relationships/image" Target="../media/image14.png"/><Relationship Id="rId4" Type="http://schemas.openxmlformats.org/officeDocument/2006/relationships/image" Target="../media/image17.jpeg"/><Relationship Id="rId9" Type="http://schemas.openxmlformats.org/officeDocument/2006/relationships/image" Target="../media/image34.png"/><Relationship Id="rId14" Type="http://schemas.openxmlformats.org/officeDocument/2006/relationships/hyperlink" Target="https://com-mendeley-prod-publicsharing-pdfstore.s3.eu-west-1.amazonaws.com/b606-CC-BY-2/10.5194/essd-10-1491-2018.pdf?X-Amz-Security-Token=IQoJb3JpZ2luX2VjEKv//////////wEaCWV1LXdlc3QtMSJHMEUCIQCE43ltfgNcPbwseaxBNram5PzxPscGlDWIgr/rzK2LHAIgRBz67UcJEv5Ek89ssd13l56qRkcwjKDC38W04vBMlPsqjAQIpP//////////ARAEGgwxMDgxNjYxOTQ1MDUiDMWCanVlSwRTnvKZVirgA9FAV%2BLHRIWkNvdvoFdjU98Ihhax3H7EfkSsVL8aiHRkJh/lkbosclZ%2BrZJwP5WWtohx/xPEB4cTMotPulQMSX69LCNAowxAk%2BA0VL15%2BWo/m0JSh8FbsRX93QI/BmDE7rJlh8wn5PEPa2JK%2BHWUR9yWIpPRakzVBI4uDpXJOfym8P5TaSYl9mr8gWJ62OIGk2ZcMy3O3FU1TRECiWBIDbNEUhz4IpyueQC/ZWtePuUoTYIDX7bPtd9VcI7tv8kqK7lKDCWduCEGUGYYcG6LdRTcyk2I/hfFEJZO0FjCnDiq9FRKPDeTqpiC%2B3cn65YRmP5CgqiWFMNUY6VEeeUbwp1emFelQh7Fpdp19mGqiQCAAiVS2Jpk2iYXaVy1aRVbr2PsiW7w3gbypNVZz9nB9ty%2BUC9K2kusQd7Etn/EMCRucGXY45tCu1crsyHz69qNHj7Czh4AYhP6eoXFvgDUeiTSeE6%2B4rn1WYeayFCJDC30TG%2BFWcj3cZRO8CE55bKLagp4zel200oqq2qJl%2B8gY4zjcff1d484G3%2BFHqvf8vfmxLnqwalDgnNLV7MO06VRuEtXop6b4L0dmqPOXPB3ELgn%2Bbk2hFt5vESCqc5%2BpOaz%2BBtwjciFs4lDSi1/pkwTxzC22omiBjqlAR2yv1%2BPJvD%2BvHD6SwgC/1uJapmz0e6IpIqH8D%2Butq%2Bw%2BuEq0%2Bzj3aFqfHzAYftuKzc1NFcwez/mmWVpn3Jd8iB/CiwT1df8GsKWkAGPnuxlTAQSTUwM%2BVJ0s/HwK0vj9AWRDfodWsnuHpQNqoxl/q/QoL9yWN5MhswqttIbNHMH/wPH48dlyOAmr1qowgaeGEso8ZohQc7WHxl2OvkpEgNQXZ2Owg%3D%3D&amp;X-Amz-Algorithm=AWS4-HMAC-SHA256&amp;X-Amz-Date=20230421T124909Z&amp;X-Amz-SignedHeaders=host&amp;X-Amz-Expires=300&amp;X-Amz-Credential=ASIARSLZVEVERUWPHLJY/20230421/eu-west-1/s3/aws4_request&amp;X-Amz-Signature=3710de3fb040ad591304cf83fd6208b56fc677ea9e23f6fcdbaa3cfbc650f8ca" TargetMode="External"/><Relationship Id="rId22" Type="http://schemas.openxmlformats.org/officeDocument/2006/relationships/image" Target="../media/image43.png"/><Relationship Id="rId27" Type="http://schemas.openxmlformats.org/officeDocument/2006/relationships/image" Target="../media/image8.png"/><Relationship Id="rId30" Type="http://schemas.openxmlformats.org/officeDocument/2006/relationships/image" Target="../media/image10.png"/><Relationship Id="rId35" Type="http://schemas.openxmlformats.org/officeDocument/2006/relationships/slide" Target="slide8.xml"/><Relationship Id="rId8" Type="http://schemas.openxmlformats.org/officeDocument/2006/relationships/image" Target="../media/image33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53.png"/><Relationship Id="rId1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50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52.png"/><Relationship Id="rId15" Type="http://schemas.openxmlformats.org/officeDocument/2006/relationships/image" Target="../media/image55.png"/><Relationship Id="rId10" Type="http://schemas.openxmlformats.org/officeDocument/2006/relationships/slide" Target="slide3.xml"/><Relationship Id="rId19" Type="http://schemas.openxmlformats.org/officeDocument/2006/relationships/slide" Target="slide11.xml"/><Relationship Id="rId4" Type="http://schemas.openxmlformats.org/officeDocument/2006/relationships/image" Target="../media/image51.jpeg"/><Relationship Id="rId9" Type="http://schemas.openxmlformats.org/officeDocument/2006/relationships/image" Target="../media/image8.pn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.xml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image" Target="../media/image51.jpeg"/><Relationship Id="rId7" Type="http://schemas.openxmlformats.org/officeDocument/2006/relationships/slide" Target="slide1.xml"/><Relationship Id="rId12" Type="http://schemas.openxmlformats.org/officeDocument/2006/relationships/image" Target="../media/image22.png"/><Relationship Id="rId17" Type="http://schemas.openxmlformats.org/officeDocument/2006/relationships/hyperlink" Target="https://acp.copernicus.org/articles/17/5893/2017/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acp.copernicus.org/articles/18/1337/2018/" TargetMode="External"/><Relationship Id="rId20" Type="http://schemas.openxmlformats.org/officeDocument/2006/relationships/hyperlink" Target="https://amt.copernicus.org/articles/11/4129/2018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5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slide" Target="slide2.xml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.jpeg"/><Relationship Id="rId7" Type="http://schemas.openxmlformats.org/officeDocument/2006/relationships/slide" Target="slide1.xml"/><Relationship Id="rId12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52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1.jpeg"/><Relationship Id="rId7" Type="http://schemas.openxmlformats.org/officeDocument/2006/relationships/slide" Target="slide1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3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5" Type="http://schemas.openxmlformats.org/officeDocument/2006/relationships/image" Target="../media/image67.png"/><Relationship Id="rId10" Type="http://schemas.openxmlformats.org/officeDocument/2006/relationships/image" Target="../media/image9.png"/><Relationship Id="rId4" Type="http://schemas.openxmlformats.org/officeDocument/2006/relationships/image" Target="../media/image52.png"/><Relationship Id="rId9" Type="http://schemas.openxmlformats.org/officeDocument/2006/relationships/slide" Target="slide3.xml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3.png"/><Relationship Id="rId18" Type="http://schemas.openxmlformats.org/officeDocument/2006/relationships/image" Target="../media/image75.png"/><Relationship Id="rId3" Type="http://schemas.openxmlformats.org/officeDocument/2006/relationships/image" Target="../media/image51.jpeg"/><Relationship Id="rId7" Type="http://schemas.openxmlformats.org/officeDocument/2006/relationships/slide" Target="slide1.xml"/><Relationship Id="rId12" Type="http://schemas.openxmlformats.org/officeDocument/2006/relationships/image" Target="../media/image45.png"/><Relationship Id="rId17" Type="http://schemas.openxmlformats.org/officeDocument/2006/relationships/image" Target="../media/image74.png"/><Relationship Id="rId2" Type="http://schemas.openxmlformats.org/officeDocument/2006/relationships/image" Target="../media/image3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5" Type="http://schemas.openxmlformats.org/officeDocument/2006/relationships/image" Target="../media/image72.png"/><Relationship Id="rId10" Type="http://schemas.openxmlformats.org/officeDocument/2006/relationships/image" Target="../media/image9.png"/><Relationship Id="rId4" Type="http://schemas.openxmlformats.org/officeDocument/2006/relationships/image" Target="../media/image52.png"/><Relationship Id="rId9" Type="http://schemas.openxmlformats.org/officeDocument/2006/relationships/slide" Target="slide3.xml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5406" y="3521649"/>
            <a:ext cx="3676458" cy="32287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Rectangle 60"/>
          <p:cNvSpPr/>
          <p:nvPr/>
        </p:nvSpPr>
        <p:spPr>
          <a:xfrm>
            <a:off x="10500000" y="45828"/>
            <a:ext cx="1642031" cy="287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42" y="1309136"/>
            <a:ext cx="2618530" cy="1665956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33" y="45828"/>
            <a:ext cx="1690654" cy="765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91" y="2028910"/>
            <a:ext cx="1091138" cy="1162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66" y="1446127"/>
            <a:ext cx="862929" cy="798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00" y="827846"/>
            <a:ext cx="1622566" cy="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37" y="1448410"/>
            <a:ext cx="788398" cy="79692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10470564" y="1330158"/>
            <a:ext cx="2" cy="1692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/>
          </p:cNvSpPr>
          <p:nvPr/>
        </p:nvSpPr>
        <p:spPr>
          <a:xfrm>
            <a:off x="0" y="1477246"/>
            <a:ext cx="7850869" cy="1497846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Anna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Moustaka</a:t>
            </a:r>
            <a:r>
              <a:rPr lang="en-GB" sz="1400" baseline="300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1,4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Emmanouil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Proestakis</a:t>
            </a:r>
            <a:r>
              <a:rPr lang="en-GB" sz="1400" baseline="300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Vassilis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Amiridis</a:t>
            </a:r>
            <a:r>
              <a:rPr lang="en-GB" sz="1400" baseline="300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, Stelios Kazadzis</a:t>
            </a:r>
            <a:r>
              <a:rPr lang="en-GB" sz="1400" baseline="300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2,3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endParaRPr lang="el-GR" sz="1400" dirty="0" smtClean="0">
              <a:solidFill>
                <a:schemeClr val="bg1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GB" sz="1400" dirty="0" err="1" smtClean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Kleareti</a:t>
            </a:r>
            <a:r>
              <a:rPr lang="en-GB" sz="14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Tourpali</a:t>
            </a:r>
            <a:r>
              <a:rPr lang="en-GB" sz="1400" baseline="30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4</a:t>
            </a:r>
            <a:r>
              <a:rPr lang="en-GB" sz="14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and Antonis Gkikas</a:t>
            </a:r>
            <a:r>
              <a:rPr lang="en-GB" sz="1400" baseline="300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1,5</a:t>
            </a:r>
            <a:r>
              <a:rPr lang="en-GB" sz="140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endParaRPr lang="en-GB" sz="1400" dirty="0" smtClean="0">
              <a:solidFill>
                <a:schemeClr val="bg1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sz="1000" baseline="30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1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Institute for Astronomy, Astrophysics, Space Applications and Remote Sensing, National Observatory of Athens, Athens, Greece </a:t>
            </a:r>
          </a:p>
          <a:p>
            <a:r>
              <a:rPr lang="en-US" sz="1000" baseline="30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2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Physicalisch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Meteorologisches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Observatorium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, Davos, Switzerland </a:t>
            </a:r>
          </a:p>
          <a:p>
            <a:r>
              <a:rPr lang="en-US" sz="1000" baseline="30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3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Institute of Environmental Research and Sustainable Development, National Observatory of Athens, Athens, Greece </a:t>
            </a:r>
          </a:p>
          <a:p>
            <a:r>
              <a:rPr lang="en-US" sz="1000" baseline="30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4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Aristotle University of Thessaloniki, Department of Physics, Thessaloniki, Greece </a:t>
            </a:r>
          </a:p>
          <a:p>
            <a:r>
              <a:rPr lang="en-US" sz="1000" baseline="30000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Research Centre for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Atmospheric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Physics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 and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Climatology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,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Academy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 of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Athens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,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Athens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, </a:t>
            </a:r>
            <a:r>
              <a:rPr lang="el-GR" sz="10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Greece</a:t>
            </a:r>
            <a:r>
              <a:rPr lang="el-GR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endParaRPr lang="en-US" sz="1000" dirty="0" smtClean="0">
              <a:solidFill>
                <a:schemeClr val="bg1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60000" flipH="1">
            <a:off x="10456200" y="2292841"/>
            <a:ext cx="1728000" cy="2196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60000" flipH="1">
            <a:off x="10481622" y="1374935"/>
            <a:ext cx="1692000" cy="2196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60000" flipH="1">
            <a:off x="10479661" y="814399"/>
            <a:ext cx="1692000" cy="2196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60000" flipH="1">
            <a:off x="10479659" y="2936406"/>
            <a:ext cx="1710000" cy="21969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169323" y="-26520"/>
            <a:ext cx="0" cy="302400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967738"/>
            <a:ext cx="12200487" cy="2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10465138" y="15421"/>
            <a:ext cx="1710122" cy="172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/>
        </p:nvSpPr>
        <p:spPr>
          <a:xfrm>
            <a:off x="1" y="0"/>
            <a:ext cx="10499999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lvl="1" algn="ctr"/>
            <a:r>
              <a:rPr lang="en-US" sz="3200" b="1" dirty="0" smtClean="0">
                <a:solidFill>
                  <a:prstClr val="white"/>
                </a:solidFill>
                <a:latin typeface="Bahnschrift SemiBold" panose="020B0502040204020203" pitchFamily="34" charset="0"/>
              </a:rPr>
              <a:t>Depicting </a:t>
            </a:r>
            <a:r>
              <a:rPr lang="en-US" sz="32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the regime of different aerosol types in NAMEE </a:t>
            </a:r>
            <a:r>
              <a:rPr lang="en-US" sz="3200" b="1" dirty="0" smtClean="0">
                <a:solidFill>
                  <a:prstClr val="white"/>
                </a:solidFill>
                <a:latin typeface="Bahnschrift SemiBold" panose="020B0502040204020203" pitchFamily="34" charset="0"/>
              </a:rPr>
              <a:t>(</a:t>
            </a:r>
            <a:r>
              <a:rPr lang="en-US" sz="32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North Africa - Middle East - Europe) based on CALIOP-CALIPSO retrievals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38DCC1-6A7A-4E1F-ACCB-B6CB7388E61A}"/>
              </a:ext>
            </a:extLst>
          </p:cNvPr>
          <p:cNvSpPr txBox="1"/>
          <p:nvPr/>
        </p:nvSpPr>
        <p:spPr>
          <a:xfrm>
            <a:off x="2110398" y="3617219"/>
            <a:ext cx="6123271" cy="1631216"/>
          </a:xfrm>
          <a:prstGeom prst="rect">
            <a:avLst/>
          </a:prstGeom>
          <a:solidFill>
            <a:schemeClr val="tx2"/>
          </a:solidFill>
          <a:ln w="3492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rPr>
              <a:t>Anna Moustaka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rPr>
              <a:t>PhD Candidate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Department of Applied and Environmental Physics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rPr>
              <a:t>Aristotle University of Thessaloniki (AUTH)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07" y="4098476"/>
            <a:ext cx="360000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03" y="4098476"/>
            <a:ext cx="360000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9369007" y="5031760"/>
            <a:ext cx="360000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36">
            <a:hlinkClick r:id="rId12" action="ppaction://hlinksldjump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035903" y="5031760"/>
            <a:ext cx="360000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34" y="5926388"/>
            <a:ext cx="360000" cy="3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/>
          <p:cNvSpPr txBox="1"/>
          <p:nvPr/>
        </p:nvSpPr>
        <p:spPr>
          <a:xfrm>
            <a:off x="10678430" y="5926388"/>
            <a:ext cx="1080000" cy="3600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l-GR" b="1" baseline="-25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06049" y="4478106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Home</a:t>
            </a:r>
            <a:endParaRPr lang="el-GR" b="1" dirty="0">
              <a:latin typeface="Bahnschrift SemiBold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25966" y="44784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Return</a:t>
            </a:r>
            <a:endParaRPr lang="el-GR" b="1" dirty="0">
              <a:latin typeface="Bahnschrift SemiBold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3007" y="5391416"/>
            <a:ext cx="16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Previous slide</a:t>
            </a:r>
            <a:endParaRPr lang="el-GR" b="1" dirty="0">
              <a:latin typeface="Bahnschrift SemiBold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52430" y="5391813"/>
            <a:ext cx="13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Next slide</a:t>
            </a:r>
            <a:endParaRPr lang="el-GR" b="1" dirty="0">
              <a:latin typeface="Bahnschrift SemiBold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13534" y="6257668"/>
            <a:ext cx="14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Description</a:t>
            </a:r>
            <a:endParaRPr lang="el-GR" b="1" dirty="0">
              <a:latin typeface="Bahnschrift SemiBold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15903" y="6257668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Hyperlink box</a:t>
            </a:r>
            <a:endParaRPr lang="el-GR" b="1" dirty="0">
              <a:latin typeface="Bahnschrift SemiBold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03007" y="3332608"/>
            <a:ext cx="3240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PICO Navigation icons</a:t>
            </a:r>
            <a:endParaRPr lang="el-GR" b="1" baseline="-25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" y="4587488"/>
            <a:ext cx="1694015" cy="2270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1046" y="6402294"/>
            <a:ext cx="2258158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annamstk@noa.gr</a:t>
            </a:r>
            <a:endParaRPr lang="el-GR" sz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17" y="6402295"/>
            <a:ext cx="393630" cy="393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77" y="5557715"/>
            <a:ext cx="1230045" cy="1230045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40" y="5557715"/>
            <a:ext cx="928775" cy="12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02" y="2115"/>
            <a:ext cx="10070311" cy="831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Additional case studies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03889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79" y="1335600"/>
            <a:ext cx="8100000" cy="198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627301"/>
            <a:ext cx="3061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Aubiere_LAMP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– 13-03-2014</a:t>
            </a:r>
            <a:endParaRPr lang="en-US" sz="1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06800"/>
            <a:ext cx="2340000" cy="19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964800"/>
            <a:ext cx="3061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ATHENS-NOA – 30-06-2017</a:t>
            </a:r>
            <a:endParaRPr lang="en-US" sz="1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828" y="1855377"/>
            <a:ext cx="618868" cy="33855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hnschrift SemiBold" panose="020B0502040204020203" pitchFamily="34" charset="0"/>
              </a:rPr>
              <a:t>Dust</a:t>
            </a:r>
            <a:endParaRPr lang="el-G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88359" y="1843211"/>
            <a:ext cx="109138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LR = 44 </a:t>
            </a:r>
            <a:r>
              <a:rPr lang="en-US" sz="14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sr</a:t>
            </a:r>
            <a:endParaRPr lang="en-US" sz="14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LR = 53 </a:t>
            </a:r>
            <a:r>
              <a:rPr lang="en-US" sz="1400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sr</a:t>
            </a:r>
            <a:endParaRPr lang="el-GR" sz="1400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16" y="4042800"/>
            <a:ext cx="8100000" cy="1980000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42800"/>
            <a:ext cx="2340000" cy="198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809700" y="4519997"/>
            <a:ext cx="106188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LR = 70 </a:t>
            </a:r>
            <a:r>
              <a:rPr lang="en-US" sz="12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sr</a:t>
            </a:r>
            <a:endParaRPr lang="en-US" sz="12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LR = 72 </a:t>
            </a:r>
            <a:r>
              <a:rPr lang="en-US" sz="1200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sr</a:t>
            </a:r>
            <a:endParaRPr lang="el-GR" sz="1200" dirty="0" smtClean="0">
              <a:solidFill>
                <a:srgbClr val="00B05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or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LR = 47 </a:t>
            </a:r>
            <a:r>
              <a:rPr lang="en-US" sz="1200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sr</a:t>
            </a:r>
            <a:endParaRPr lang="el-GR" sz="1200" dirty="0" smtClean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rId13" action="ppaction://hlinksldjump"/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/>
          <p:cNvSpPr txBox="1"/>
          <p:nvPr/>
        </p:nvSpPr>
        <p:spPr>
          <a:xfrm>
            <a:off x="3405828" y="4571317"/>
            <a:ext cx="1726611" cy="33855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hnschrift SemiBold" panose="020B0502040204020203" pitchFamily="34" charset="0"/>
              </a:rPr>
              <a:t>Pollution/Smoke</a:t>
            </a:r>
            <a:endParaRPr lang="el-GR" sz="1600" b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4042800"/>
            <a:ext cx="8100000" cy="198000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335600"/>
            <a:ext cx="8100000" cy="19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0802" y="2115"/>
            <a:ext cx="10070311" cy="831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Additional case studies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03889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627301"/>
            <a:ext cx="3061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Dakar_Belair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– 21-06-2019</a:t>
            </a:r>
            <a:endParaRPr lang="en-US" sz="1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964800"/>
            <a:ext cx="3061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Hyytiala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– 20-04-2018</a:t>
            </a:r>
            <a:endParaRPr lang="en-US" sz="1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827" y="1855377"/>
            <a:ext cx="1411979" cy="33855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hnschrift SemiBold" panose="020B0502040204020203" pitchFamily="34" charset="0"/>
              </a:rPr>
              <a:t>Polluted dust</a:t>
            </a:r>
            <a:endParaRPr lang="el-G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rId11" action="ppaction://hlinksldjump"/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/>
          <p:cNvSpPr txBox="1"/>
          <p:nvPr/>
        </p:nvSpPr>
        <p:spPr>
          <a:xfrm>
            <a:off x="3405829" y="4571317"/>
            <a:ext cx="1323488" cy="33855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hnschrift SemiBold" panose="020B0502040204020203" pitchFamily="34" charset="0"/>
              </a:rPr>
              <a:t>Dust/Marine</a:t>
            </a:r>
            <a:endParaRPr lang="el-GR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38" name="Picture 37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06800"/>
            <a:ext cx="2340000" cy="1980000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42800"/>
            <a:ext cx="23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8" y="4594891"/>
            <a:ext cx="2180813" cy="1868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0843" y="-12624"/>
            <a:ext cx="9839018" cy="8369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Overview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77" y="426428"/>
            <a:ext cx="528864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0"/>
            <a:ext cx="1068106" cy="3989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1" y="426427"/>
            <a:ext cx="498410" cy="503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768" y="1434210"/>
            <a:ext cx="4514643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Dataset</a:t>
            </a:r>
            <a:endParaRPr lang="en-US" sz="1400" b="1" u="sng" dirty="0" smtClean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Bahnschrift SemiBold" panose="020B0502040204020203" pitchFamily="34" charset="0"/>
              </a:rPr>
              <a:t>QA</a:t>
            </a:r>
            <a:r>
              <a:rPr lang="en-US" sz="1200" dirty="0" smtClean="0">
                <a:latin typeface="Bahnschrift SemiBold" panose="020B0502040204020203" pitchFamily="34" charset="0"/>
              </a:rPr>
              <a:t> CALIPSO Level 2 (L2) Version 4</a:t>
            </a:r>
            <a:r>
              <a:rPr lang="el-GR" sz="1200" dirty="0" smtClean="0">
                <a:latin typeface="Bahnschrift SemiBold" panose="020B0502040204020203" pitchFamily="34" charset="0"/>
              </a:rPr>
              <a:t>.2</a:t>
            </a:r>
            <a:r>
              <a:rPr lang="en-US" sz="1200" dirty="0" smtClean="0">
                <a:latin typeface="Bahnschrift SemiBold" panose="020B0502040204020203" pitchFamily="34" charset="0"/>
              </a:rPr>
              <a:t> (V4) vertically resolved retrievals [2007-2020]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Bahnschrift SemiBold" panose="020B0502040204020203" pitchFamily="34" charset="0"/>
              </a:rPr>
              <a:t>Extracted from the </a:t>
            </a:r>
            <a:r>
              <a:rPr lang="en-US" sz="1200" b="1" dirty="0" smtClean="0">
                <a:latin typeface="Bahnschrift SemiBold" panose="020B0502040204020203" pitchFamily="34" charset="0"/>
              </a:rPr>
              <a:t>LIVAS</a:t>
            </a:r>
            <a:r>
              <a:rPr lang="en-US" sz="1200" dirty="0" smtClean="0">
                <a:latin typeface="Bahnschrift SemiBold" panose="020B0502040204020203" pitchFamily="34" charset="0"/>
              </a:rPr>
              <a:t> </a:t>
            </a:r>
            <a:r>
              <a:rPr lang="en-GB" sz="1200" dirty="0" smtClean="0">
                <a:latin typeface="Bahnschrift SemiBold" panose="020B0502040204020203" pitchFamily="34" charset="0"/>
              </a:rPr>
              <a:t>database</a:t>
            </a:r>
            <a:r>
              <a:rPr lang="en-US" sz="1200" dirty="0" smtClean="0">
                <a:latin typeface="Bahnschrift SemiBold" panose="020B0502040204020203" pitchFamily="34" charset="0"/>
              </a:rPr>
              <a:t> (</a:t>
            </a:r>
            <a:r>
              <a:rPr lang="en-US" sz="1200" dirty="0" smtClean="0">
                <a:latin typeface="Bahnschrift SemiBold" panose="020B0502040204020203" pitchFamily="34" charset="0"/>
                <a:hlinkClick r:id="rId8"/>
              </a:rPr>
              <a:t>Amiridis et al., 2015</a:t>
            </a:r>
            <a:r>
              <a:rPr lang="en-US" sz="1200" dirty="0" smtClean="0">
                <a:latin typeface="Bahnschrift SemiBold" panose="020B0502040204020203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1864" y="2652223"/>
            <a:ext cx="450084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Drawbacks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Misclassification of aerosol subtypes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Accurate definition of lidar ratio (S/LR)</a:t>
            </a:r>
            <a:endParaRPr lang="en-US" sz="12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1" y="1364518"/>
            <a:ext cx="2175410" cy="15299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81864" y="1431562"/>
            <a:ext cx="450084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Advantages</a:t>
            </a:r>
            <a:endParaRPr lang="en-US" sz="1400" u="sng" dirty="0" smtClean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Vertical profiles of aerosol-speciated optical and macrophysical properties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Depolarization measurements (identification of non-spherical particles)</a:t>
            </a:r>
            <a:endParaRPr lang="en-US" sz="12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35760" y="2894565"/>
            <a:ext cx="2655333" cy="1251448"/>
            <a:chOff x="10914878" y="3146549"/>
            <a:chExt cx="3160395" cy="146032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878" y="3146549"/>
              <a:ext cx="3160395" cy="14603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102234" y="3244846"/>
              <a:ext cx="1064401" cy="28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Bahnschrift SemiBold" panose="020B0502040204020203" pitchFamily="34" charset="0"/>
                  <a:cs typeface="Arial" panose="020B0604020202020204" pitchFamily="34" charset="0"/>
                </a:rPr>
                <a:t>LR=40 </a:t>
              </a:r>
              <a:r>
                <a:rPr lang="en-US" sz="1000" b="1" dirty="0" err="1" smtClean="0">
                  <a:latin typeface="Bahnschrift SemiBold" panose="020B0502040204020203" pitchFamily="34" charset="0"/>
                  <a:cs typeface="Arial" panose="020B0604020202020204" pitchFamily="34" charset="0"/>
                </a:rPr>
                <a:t>sr</a:t>
              </a:r>
              <a:endParaRPr lang="el-GR" sz="1000" b="1" dirty="0">
                <a:latin typeface="Bahnschrift SemiBold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7793" y="3247056"/>
              <a:ext cx="1041703" cy="287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Bahnschrift SemiBold" panose="020B0502040204020203" pitchFamily="34" charset="0"/>
                  <a:cs typeface="Arial" panose="020B0604020202020204" pitchFamily="34" charset="0"/>
                </a:rPr>
                <a:t>LR=58 </a:t>
              </a:r>
              <a:r>
                <a:rPr lang="en-US" sz="1000" b="1" dirty="0" err="1" smtClean="0">
                  <a:latin typeface="Bahnschrift SemiBold" panose="020B0502040204020203" pitchFamily="34" charset="0"/>
                  <a:cs typeface="Arial" panose="020B0604020202020204" pitchFamily="34" charset="0"/>
                </a:rPr>
                <a:t>sr</a:t>
              </a:r>
              <a:endParaRPr lang="el-GR" sz="1000" b="1" dirty="0">
                <a:latin typeface="Bahnschrift SemiBold" panose="020B050204020402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33" y="2377385"/>
            <a:ext cx="3201485" cy="171096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918160" y="4130264"/>
            <a:ext cx="12426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2"/>
              </a:rPr>
              <a:t>Amiridis et al. (2013)</a:t>
            </a:r>
            <a:endParaRPr lang="el-GR" sz="900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0803" y="803889"/>
            <a:ext cx="9839058" cy="89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930228"/>
            <a:ext cx="1219200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CALIOP-CALIPSO retrievals</a:t>
            </a:r>
            <a:endParaRPr lang="en-US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29212" y="2581113"/>
            <a:ext cx="11721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3"/>
              </a:rPr>
              <a:t>Burton et al. (2013)</a:t>
            </a:r>
            <a:endParaRPr lang="el-GR" sz="900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5425" y="3484981"/>
            <a:ext cx="219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Elastic </a:t>
            </a:r>
            <a:r>
              <a:rPr lang="en-US" sz="2400" b="1" dirty="0" err="1" smtClean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lidar</a:t>
            </a:r>
            <a:r>
              <a:rPr lang="en-US" sz="2400" b="1" dirty="0" smtClean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!!</a:t>
            </a:r>
            <a:endParaRPr lang="el-GR" sz="2400" b="1" dirty="0">
              <a:solidFill>
                <a:srgbClr val="FF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194781"/>
            <a:ext cx="408805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Region of Interest [ROI]</a:t>
            </a:r>
            <a:endParaRPr lang="en-US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57" y="4847369"/>
            <a:ext cx="814051" cy="449740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06" y="4847369"/>
            <a:ext cx="814051" cy="449740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71" y="5369792"/>
            <a:ext cx="814051" cy="434871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19" y="5863187"/>
            <a:ext cx="818038" cy="451835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71" y="5877065"/>
            <a:ext cx="814051" cy="437957"/>
          </a:xfrm>
          <a:prstGeom prst="rect">
            <a:avLst/>
          </a:prstGeom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62" y="5369511"/>
            <a:ext cx="782396" cy="43515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379857" y="4194781"/>
            <a:ext cx="2738143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Ancillary datasets</a:t>
            </a:r>
            <a:endParaRPr lang="en-US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78718" y="4699195"/>
            <a:ext cx="2739282" cy="1615827"/>
          </a:xfrm>
          <a:prstGeom prst="rect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Aerosol properties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err="1" smtClean="0">
                <a:latin typeface="Bahnschrift SemiBold" panose="020B0502040204020203" pitchFamily="34" charset="0"/>
                <a:cs typeface="Arial" panose="020B0604020202020204" pitchFamily="34" charset="0"/>
              </a:rPr>
              <a:t>DeLiAn</a:t>
            </a: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database (</a:t>
            </a: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20"/>
              </a:rPr>
              <a:t>Floutsi et al., 2022</a:t>
            </a: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AERONET</a:t>
            </a:r>
            <a:r>
              <a:rPr lang="el-GR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sun-direct &amp; retrievals</a:t>
            </a:r>
            <a:endParaRPr lang="el-GR" sz="1100" dirty="0" smtClean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en-US" sz="1100" u="sng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Atmospheric composition and Albedo</a:t>
            </a:r>
            <a:endParaRPr lang="en-US" sz="1100" u="sng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MERRA-2 reanalysis products</a:t>
            </a:r>
          </a:p>
          <a:p>
            <a:r>
              <a:rPr lang="en-US" sz="1100" u="sng" smtClean="0">
                <a:latin typeface="Bahnschrift SemiBold" panose="020B0502040204020203" pitchFamily="34" charset="0"/>
                <a:cs typeface="Arial" panose="020B0604020202020204" pitchFamily="34" charset="0"/>
              </a:rPr>
              <a:t>Radiation</a:t>
            </a:r>
            <a:endParaRPr lang="en-US" sz="1100" u="sng" dirty="0" smtClean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BSRN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GEBA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CERES</a:t>
            </a:r>
            <a:endParaRPr lang="el-GR" sz="11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9800" y="4194781"/>
            <a:ext cx="2738143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RTM</a:t>
            </a:r>
            <a:endParaRPr lang="en-US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73" y="4902647"/>
            <a:ext cx="807593" cy="80759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408660" y="4699195"/>
            <a:ext cx="273928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100" dirty="0" err="1">
                <a:latin typeface="Bahnschrift SemiBold" panose="020B0502040204020203" pitchFamily="34" charset="0"/>
              </a:rPr>
              <a:t>l</a:t>
            </a:r>
            <a:r>
              <a:rPr lang="en-US" sz="1100" dirty="0" err="1" smtClean="0">
                <a:latin typeface="Bahnschrift SemiBold" panose="020B0502040204020203" pitchFamily="34" charset="0"/>
              </a:rPr>
              <a:t>ibRadtran</a:t>
            </a:r>
            <a:endParaRPr lang="el-GR" sz="1100" dirty="0" smtClean="0">
              <a:latin typeface="Bahnschrift SemiBold" panose="020B0502040204020203" pitchFamily="34" charset="0"/>
            </a:endParaRPr>
          </a:p>
          <a:p>
            <a:pPr algn="just"/>
            <a:r>
              <a:rPr lang="en-US" sz="1100" dirty="0" smtClean="0">
                <a:latin typeface="Bahnschrift SemiBold" panose="020B0502040204020203" pitchFamily="34" charset="0"/>
              </a:rPr>
              <a:t>UVSPEC </a:t>
            </a:r>
            <a:r>
              <a:rPr lang="en-US" sz="1100" dirty="0">
                <a:latin typeface="Bahnschrift SemiBold" panose="020B0502040204020203" pitchFamily="34" charset="0"/>
              </a:rPr>
              <a:t>model</a:t>
            </a:r>
          </a:p>
          <a:p>
            <a:pPr algn="just"/>
            <a:r>
              <a:rPr lang="en-US" sz="1100" dirty="0">
                <a:latin typeface="Bahnschrift SemiBold" panose="020B0502040204020203" pitchFamily="34" charset="0"/>
              </a:rPr>
              <a:t>SW [280-3000nm]</a:t>
            </a:r>
          </a:p>
          <a:p>
            <a:pPr algn="just"/>
            <a:r>
              <a:rPr lang="en-US" sz="1100" dirty="0" smtClean="0">
                <a:latin typeface="Bahnschrift SemiBold" panose="020B0502040204020203" pitchFamily="34" charset="0"/>
              </a:rPr>
              <a:t>Model </a:t>
            </a:r>
            <a:r>
              <a:rPr lang="en-US" sz="1100" dirty="0">
                <a:latin typeface="Bahnschrift SemiBold" panose="020B0502040204020203" pitchFamily="34" charset="0"/>
              </a:rPr>
              <a:t>outputs for 18 layers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60" y="5453024"/>
            <a:ext cx="1266213" cy="99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1" y="5519475"/>
            <a:ext cx="781427" cy="781427"/>
          </a:xfrm>
          <a:prstGeom prst="rect">
            <a:avLst/>
          </a:prstGeom>
        </p:spPr>
      </p:pic>
      <p:pic>
        <p:nvPicPr>
          <p:cNvPr id="53" name="Picture 5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Picture 53">
            <a:hlinkClick r:id="rId25" action="ppaction://hlinksldjump"/>
          </p:cNvPr>
          <p:cNvPicPr>
            <a:picLocks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Picture 54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Picture 55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7" name="Picture 5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18" y="2755358"/>
            <a:ext cx="360000" cy="360000"/>
          </a:xfrm>
          <a:prstGeom prst="rect">
            <a:avLst/>
          </a:prstGeom>
        </p:spPr>
      </p:pic>
      <p:sp>
        <p:nvSpPr>
          <p:cNvPr id="58" name="TextBox 57">
            <a:hlinkClick r:id="rId29" action="ppaction://hlinksldjump"/>
          </p:cNvPr>
          <p:cNvSpPr txBox="1"/>
          <p:nvPr/>
        </p:nvSpPr>
        <p:spPr>
          <a:xfrm>
            <a:off x="3296079" y="3151559"/>
            <a:ext cx="1125917" cy="31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QA filtering</a:t>
            </a:r>
            <a:endParaRPr lang="el-GR" sz="140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111425" y="6264775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31"/>
              </a:rPr>
              <a:t>Mayer et al. (2020)</a:t>
            </a:r>
            <a:endParaRPr lang="el-GR" sz="900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156" y="5856781"/>
            <a:ext cx="644445" cy="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56" y="4089320"/>
            <a:ext cx="1197907" cy="73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0843" y="-4966"/>
            <a:ext cx="9839018" cy="81022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Workflow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77" y="426428"/>
            <a:ext cx="528864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35" y="0"/>
            <a:ext cx="1068106" cy="3989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61" y="426427"/>
            <a:ext cx="498410" cy="5038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90803" y="803889"/>
            <a:ext cx="9839058" cy="89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17" y="951006"/>
            <a:ext cx="4150306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Identify CALIPSO deficiencies affecting the assessment of aerosol-radiation interactions</a:t>
            </a:r>
            <a:endParaRPr lang="el-G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6320" y="1086748"/>
            <a:ext cx="315053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Focus on representative case studies</a:t>
            </a:r>
            <a:endParaRPr lang="el-G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196" y="3739276"/>
            <a:ext cx="415030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Perform radiative transfer simulations</a:t>
            </a:r>
            <a:endParaRPr lang="el-G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48853" y="3729876"/>
            <a:ext cx="306423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Long-term analysis over the NAMEE domain  </a:t>
            </a:r>
            <a:endParaRPr lang="el-G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6" y="4180602"/>
            <a:ext cx="2597710" cy="218804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079928" y="3729877"/>
            <a:ext cx="315053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Evaluation of radiation fluxes </a:t>
            </a:r>
            <a:endParaRPr lang="el-G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48855" y="1090185"/>
            <a:ext cx="306423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AERONET-based extensive optical properties</a:t>
            </a:r>
            <a:endParaRPr lang="el-G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74" y="4408819"/>
            <a:ext cx="1492565" cy="828778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16" y="4409597"/>
            <a:ext cx="1494000" cy="82800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77" y="5484500"/>
            <a:ext cx="1494000" cy="82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98677" y="6309563"/>
            <a:ext cx="14975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00" b="1" i="1" dirty="0">
                <a:latin typeface="Bahnschrift SemiBold" panose="020B0502040204020203" pitchFamily="34" charset="0"/>
                <a:cs typeface="Arial" panose="020B0604020202020204" pitchFamily="34" charset="0"/>
                <a:hlinkClick r:id="rId12"/>
              </a:rPr>
              <a:t>https://svs.gsfc.nasa.gov/</a:t>
            </a:r>
            <a:endParaRPr lang="el-GR" sz="900" b="1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1326" y="5228997"/>
            <a:ext cx="1150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3"/>
              </a:rPr>
              <a:t>Wild et al. (2017)</a:t>
            </a:r>
            <a:endParaRPr lang="el-GR" sz="900" b="1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76319" y="5171231"/>
            <a:ext cx="14819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 smtClean="0">
                <a:latin typeface="Bahnschrift SemiBold" panose="020B0502040204020203" pitchFamily="34" charset="0"/>
                <a:cs typeface="Arial" panose="020B0604020202020204" pitchFamily="34" charset="0"/>
                <a:hlinkClick r:id="rId14"/>
              </a:rPr>
              <a:t>Driemel</a:t>
            </a:r>
            <a:r>
              <a:rPr lang="en-US" sz="900" b="1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4"/>
              </a:rPr>
              <a:t> et al. (2018)</a:t>
            </a:r>
            <a:endParaRPr lang="el-GR" sz="900" b="1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09" y="4803563"/>
            <a:ext cx="1198800" cy="730800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56" y="5524307"/>
            <a:ext cx="1197907" cy="7314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87045" y="6247023"/>
            <a:ext cx="1819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7"/>
              </a:rPr>
              <a:t>Korras-Carraca et al. (2020)</a:t>
            </a:r>
            <a:endParaRPr lang="el-GR" sz="900" b="1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6" y="1889846"/>
            <a:ext cx="1885909" cy="90000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29" y="1741451"/>
            <a:ext cx="3138718" cy="977584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20" y="2722089"/>
            <a:ext cx="3153600" cy="979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48853" y="1758027"/>
            <a:ext cx="3064234" cy="1811014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8967985" y="4408819"/>
            <a:ext cx="1026000" cy="982800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00" y="4410000"/>
            <a:ext cx="1026000" cy="9828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873989" y="5053547"/>
            <a:ext cx="1150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Revised LR</a:t>
            </a:r>
            <a:endParaRPr lang="el-GR" sz="90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8967600" y="5407006"/>
            <a:ext cx="1027515" cy="982987"/>
          </a:xfrm>
          <a:prstGeom prst="rect">
            <a:avLst/>
          </a:prstGeom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003" y="5407200"/>
            <a:ext cx="1026000" cy="9828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8324" y="915522"/>
            <a:ext cx="8422398" cy="2760599"/>
          </a:xfrm>
          <a:prstGeom prst="rect">
            <a:avLst/>
          </a:prstGeom>
          <a:noFill/>
          <a:ln w="444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TextBox 6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Picture 6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6" name="Picture 65">
            <a:hlinkClick r:id="rId28" action="ppaction://hlinksldjump"/>
          </p:cNvPr>
          <p:cNvPicPr>
            <a:picLocks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7" name="Picture 6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Picture 6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156" y="5856781"/>
            <a:ext cx="644445" cy="64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59" y="1890800"/>
            <a:ext cx="1497736" cy="1688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r="31476"/>
          <a:stretch/>
        </p:blipFill>
        <p:spPr>
          <a:xfrm>
            <a:off x="393606" y="2859034"/>
            <a:ext cx="2483551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104" y="1976203"/>
            <a:ext cx="162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Total attenuation</a:t>
            </a:r>
            <a:endParaRPr lang="el-GR" sz="1400" dirty="0">
              <a:solidFill>
                <a:schemeClr val="bg1">
                  <a:lumMod val="9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85677" y="2856548"/>
            <a:ext cx="108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Misclassified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Clouds?</a:t>
            </a:r>
            <a:endParaRPr lang="el-GR" sz="12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7439" y="3249389"/>
            <a:ext cx="1927404" cy="1427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TextBox 71"/>
          <p:cNvSpPr txBox="1"/>
          <p:nvPr/>
        </p:nvSpPr>
        <p:spPr>
          <a:xfrm>
            <a:off x="3022779" y="2856547"/>
            <a:ext cx="147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hnschrift SemiBold" panose="020B0502040204020203" pitchFamily="34" charset="0"/>
              </a:rPr>
              <a:t>AOD</a:t>
            </a:r>
          </a:p>
          <a:p>
            <a:pPr algn="ctr"/>
            <a:r>
              <a:rPr lang="en-US" sz="1200" dirty="0" smtClean="0">
                <a:latin typeface="Bahnschrift SemiBold" panose="020B0502040204020203" pitchFamily="34" charset="0"/>
              </a:rPr>
              <a:t>underestimation</a:t>
            </a:r>
            <a:endParaRPr lang="el-GR" sz="1200" dirty="0">
              <a:latin typeface="Bahnschrift SemiBold" panose="020B0502040204020203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23" y="2465598"/>
            <a:ext cx="770208" cy="529210"/>
          </a:xfrm>
          <a:prstGeom prst="rect">
            <a:avLst/>
          </a:prstGeom>
        </p:spPr>
      </p:pic>
      <p:sp>
        <p:nvSpPr>
          <p:cNvPr id="54" name="TextBox 53">
            <a:hlinkClick r:id="rId35" action="ppaction://hlinksldjump"/>
          </p:cNvPr>
          <p:cNvSpPr txBox="1"/>
          <p:nvPr/>
        </p:nvSpPr>
        <p:spPr>
          <a:xfrm>
            <a:off x="8299350" y="4852195"/>
            <a:ext cx="593100" cy="2616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FoO</a:t>
            </a:r>
            <a:endParaRPr lang="el-GR" sz="11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5" name="TextBox 54">
            <a:hlinkClick r:id="rId36" action="ppaction://hlinksldjump"/>
          </p:cNvPr>
          <p:cNvSpPr txBox="1"/>
          <p:nvPr/>
        </p:nvSpPr>
        <p:spPr>
          <a:xfrm>
            <a:off x="8310842" y="5274624"/>
            <a:ext cx="593100" cy="2616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AOD</a:t>
            </a:r>
            <a:endParaRPr lang="el-GR" sz="11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6" name="TextBox 55">
            <a:hlinkClick r:id="rId37" action="ppaction://hlinksldjump"/>
          </p:cNvPr>
          <p:cNvSpPr txBox="1"/>
          <p:nvPr/>
        </p:nvSpPr>
        <p:spPr>
          <a:xfrm>
            <a:off x="7577594" y="5691550"/>
            <a:ext cx="1376862" cy="43088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CALIPSO aerosol types over NAMEE</a:t>
            </a:r>
            <a:endParaRPr lang="el-GR" sz="11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032484" y="5231444"/>
            <a:ext cx="533162" cy="32623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6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91" y="1306800"/>
            <a:ext cx="8100000" cy="19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0803" y="-9229"/>
            <a:ext cx="10070311" cy="82555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Example case studies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03889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627301"/>
            <a:ext cx="3061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Capo_Verde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– 30-08-2014</a:t>
            </a:r>
            <a:endParaRPr lang="en-US" sz="1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964325"/>
            <a:ext cx="3061891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El_Farafra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– 26-09-2014</a:t>
            </a:r>
            <a:endParaRPr lang="en-US" sz="1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1852" y="1822435"/>
            <a:ext cx="618868" cy="33855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hnschrift SemiBold" panose="020B0502040204020203" pitchFamily="34" charset="0"/>
              </a:rPr>
              <a:t>Dust</a:t>
            </a:r>
            <a:endParaRPr lang="el-G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87145" y="1822435"/>
            <a:ext cx="112330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LR = 44 </a:t>
            </a:r>
            <a:r>
              <a:rPr lang="en-US" sz="1400" dirty="0" err="1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sr</a:t>
            </a:r>
            <a:endParaRPr lang="en-US" sz="1400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LR = 53 </a:t>
            </a:r>
            <a:r>
              <a:rPr lang="en-US" sz="1400" dirty="0" err="1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sr</a:t>
            </a:r>
            <a:endParaRPr lang="el-GR" sz="1400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>
            <a:hlinkClick r:id="rId10" action="ppaction://hlinksldjump"/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5" y="1306944"/>
            <a:ext cx="2340000" cy="1980000"/>
          </a:xfrm>
          <a:prstGeom prst="rect">
            <a:avLst/>
          </a:prstGeom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5" y="4041962"/>
            <a:ext cx="2340000" cy="198000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00" y="4041962"/>
            <a:ext cx="8100000" cy="1980000"/>
          </a:xfrm>
          <a:prstGeom prst="rect">
            <a:avLst/>
          </a:prstGeom>
        </p:spPr>
      </p:pic>
      <p:sp>
        <p:nvSpPr>
          <p:cNvPr id="44" name="TextBox 43">
            <a:hlinkClick r:id="rId16" action="ppaction://hlinksldjump"/>
          </p:cNvPr>
          <p:cNvSpPr txBox="1"/>
          <p:nvPr/>
        </p:nvSpPr>
        <p:spPr>
          <a:xfrm>
            <a:off x="4213542" y="6063072"/>
            <a:ext cx="2898349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Dust &amp; Pollution/Smoke</a:t>
            </a:r>
            <a:endParaRPr lang="el-GR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156" y="5856781"/>
            <a:ext cx="644445" cy="6444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16935" y="4580390"/>
            <a:ext cx="1461541" cy="33855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ahnschrift SemiBold" panose="020B0502040204020203" pitchFamily="34" charset="0"/>
              </a:rPr>
              <a:t>Smoke + Dust</a:t>
            </a:r>
            <a:endParaRPr lang="el-G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32" name="TextBox 31">
            <a:hlinkClick r:id="rId18" action="ppaction://hlinksldjump"/>
          </p:cNvPr>
          <p:cNvSpPr txBox="1"/>
          <p:nvPr/>
        </p:nvSpPr>
        <p:spPr>
          <a:xfrm>
            <a:off x="2146853" y="6093701"/>
            <a:ext cx="213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Additional case studies:</a:t>
            </a:r>
            <a:endParaRPr lang="el-GR" sz="140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19" action="ppaction://hlinksldjump"/>
          </p:cNvPr>
          <p:cNvSpPr txBox="1"/>
          <p:nvPr/>
        </p:nvSpPr>
        <p:spPr>
          <a:xfrm>
            <a:off x="7531255" y="6063072"/>
            <a:ext cx="3133287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Polluted dust &amp; Dust/Marine</a:t>
            </a:r>
            <a:endParaRPr lang="el-GR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1746883"/>
            <a:ext cx="7552740" cy="47801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79978" y="2281747"/>
            <a:ext cx="947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rPr>
              <a:t>Thank you for your attention!!!</a:t>
            </a: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1105630"/>
            <a:ext cx="2618530" cy="1665956"/>
          </a:xfrm>
          <a:prstGeom prst="rect">
            <a:avLst/>
          </a:prstGeom>
          <a:noFill/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" y="0"/>
            <a:ext cx="1814186" cy="7992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94" y="-181638"/>
            <a:ext cx="1091138" cy="11624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71" y="52343"/>
            <a:ext cx="862929" cy="7980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49" y="68724"/>
            <a:ext cx="2401398" cy="7992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73" y="52898"/>
            <a:ext cx="788398" cy="7969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03" y="5743713"/>
            <a:ext cx="2488504" cy="645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8444" y="5345030"/>
            <a:ext cx="300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Bahnschrift SemiBold" panose="020B0502040204020203" pitchFamily="34" charset="0"/>
              </a:rPr>
              <a:t>The research project was supported by the Hellenic Foundation for Research and Innovation (H.F.R.I.) under the “2nd Call for H.F.R.I. Research Projects to support Post-Doctoral Researchers” (Project Number:544).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653" y="4271857"/>
            <a:ext cx="1018606" cy="101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22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02" y="-2233"/>
            <a:ext cx="10070311" cy="8316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QA Filtering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03889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rId9" action="ppaction://hlinksldjump"/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9151" y="1575443"/>
            <a:ext cx="3658080" cy="17165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8" y="1574860"/>
            <a:ext cx="3553867" cy="17388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23" y="1574860"/>
            <a:ext cx="3523297" cy="1718115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44712" y="4258738"/>
            <a:ext cx="3606363" cy="17640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-1" y="1071637"/>
            <a:ext cx="1219200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CALIOP–CALIPSO raw retrievals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91" y="3597122"/>
            <a:ext cx="12192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control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5999" y="6022738"/>
            <a:ext cx="191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6"/>
              </a:rPr>
              <a:t>Proestakis et al. (2018)</a:t>
            </a:r>
            <a:endParaRPr lang="en-US" sz="1200" b="1" i="1" dirty="0" smtClean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latin typeface="Bahnschrift SemiBold" panose="020B0502040204020203" pitchFamily="34" charset="0"/>
                <a:cs typeface="Arial" panose="020B0604020202020204" pitchFamily="34" charset="0"/>
                <a:hlinkClick r:id="rId17"/>
              </a:rPr>
              <a:t>Marinou et al. (2017)</a:t>
            </a:r>
            <a:endParaRPr lang="el-GR" sz="1200" b="1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77" y="4258738"/>
            <a:ext cx="3607200" cy="17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48" y="4488524"/>
            <a:ext cx="3828172" cy="1304427"/>
          </a:xfrm>
          <a:prstGeom prst="rect">
            <a:avLst/>
          </a:prstGeom>
          <a:ln w="34925">
            <a:solidFill>
              <a:schemeClr val="accent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541499" y="5863535"/>
            <a:ext cx="1507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Bahnschrift SemiBold" panose="020B0502040204020203" pitchFamily="34" charset="0"/>
                <a:cs typeface="Arial" panose="020B0604020202020204" pitchFamily="34" charset="0"/>
                <a:hlinkClick r:id="rId20"/>
              </a:rPr>
              <a:t>Tackett et al. (2018)</a:t>
            </a:r>
            <a:endParaRPr lang="en-US" sz="1200" b="1" i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02" y="-125042"/>
            <a:ext cx="10070311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Long-term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Bahnschrift SemiBold" panose="020B0502040204020203" pitchFamily="34" charset="0"/>
              </a:rPr>
              <a:t>CALIPSO aerosol types in NAMEE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62618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rId9" action="ppaction://hlinksldjump"/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8053" y="1304869"/>
            <a:ext cx="6595893" cy="4779227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33303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02" y="-125042"/>
            <a:ext cx="10070311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Long-term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Bahnschrift SemiBold" panose="020B0502040204020203" pitchFamily="34" charset="0"/>
              </a:rPr>
              <a:t>Frequency of occurrence per aerosol type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62618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rId9" action="ppaction://hlinksldjump"/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888" y="1022465"/>
            <a:ext cx="2844000" cy="262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8629" y="1022400"/>
            <a:ext cx="2844000" cy="262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7349" y="3844800"/>
            <a:ext cx="2844000" cy="262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8629" y="3845657"/>
            <a:ext cx="2844000" cy="2628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888" y="3845657"/>
            <a:ext cx="2844000" cy="2628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6083021" y="1022400"/>
            <a:ext cx="2844000" cy="2628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6083021" y="3844800"/>
            <a:ext cx="2844000" cy="2628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019739" y="1962914"/>
            <a:ext cx="3084957" cy="769441"/>
          </a:xfrm>
          <a:prstGeom prst="rect">
            <a:avLst/>
          </a:prstGeom>
          <a:solidFill>
            <a:schemeClr val="tx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Frequency of Occurrence [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FoO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]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02" y="-125042"/>
            <a:ext cx="10070311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Long-term 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Bahnschrift SemiBold" panose="020B0502040204020203" pitchFamily="34" charset="0"/>
              </a:rPr>
              <a:t>Aerosol optical depth per aerosol type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090800" cy="509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25" y="398968"/>
            <a:ext cx="532475" cy="489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0"/>
            <a:ext cx="1030884" cy="39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0803" y="862618"/>
            <a:ext cx="10070310" cy="98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" y="319836"/>
            <a:ext cx="601383" cy="757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15" y="407450"/>
            <a:ext cx="498410" cy="5038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6546228"/>
            <a:ext cx="12192000" cy="32737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EGU 2023 | Anna Moustaka | </a:t>
            </a:r>
            <a:fld id="{ADDD651C-0965-43B7-BF44-F0618DBC8FD2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Monday, April 24, 2023</a:t>
            </a:fld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04143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04" y="6577885"/>
            <a:ext cx="265228" cy="265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hlinkClick r:id="rId9" action="ppaction://hlinksldjump"/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63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hlinkClick r:id="" action="ppaction://hlinkshowjump?jump=previous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3" r="70611" b="33479"/>
          <a:stretch/>
        </p:blipFill>
        <p:spPr>
          <a:xfrm>
            <a:off x="11295071" y="6577200"/>
            <a:ext cx="266400" cy="26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hlinkClick r:id="" action="ppaction://hlinkshowjump?jump=nextslide"/>
          </p:cNvPr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33419" r="-565" b="33041"/>
          <a:stretch/>
        </p:blipFill>
        <p:spPr>
          <a:xfrm>
            <a:off x="11726179" y="6576713"/>
            <a:ext cx="266400" cy="26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0" name="TextBox 49"/>
          <p:cNvSpPr txBox="1"/>
          <p:nvPr/>
        </p:nvSpPr>
        <p:spPr>
          <a:xfrm>
            <a:off x="9019739" y="1962914"/>
            <a:ext cx="3084957" cy="769441"/>
          </a:xfrm>
          <a:prstGeom prst="rect">
            <a:avLst/>
          </a:prstGeom>
          <a:solidFill>
            <a:schemeClr val="tx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Aerosol optical depth [AOD]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pic>
        <p:nvPicPr>
          <p:cNvPr id="29" name="Picture 28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00" y="1022400"/>
            <a:ext cx="2844000" cy="2628000"/>
          </a:xfrm>
          <a:prstGeom prst="rect">
            <a:avLst/>
          </a:prstGeom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117600" y="1022400"/>
            <a:ext cx="2844000" cy="2628000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18800" y="3844800"/>
            <a:ext cx="2844000" cy="26280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3117600" y="3844800"/>
            <a:ext cx="2844000" cy="262800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9108000" y="3844800"/>
            <a:ext cx="2844000" cy="2628000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6084000" y="3844800"/>
            <a:ext cx="2844000" cy="262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6127200" y="1022400"/>
            <a:ext cx="2844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613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Bahnschrift Light</vt:lpstr>
      <vt:lpstr>Bahnschrift SemiBold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108</cp:revision>
  <dcterms:created xsi:type="dcterms:W3CDTF">2023-04-19T14:33:39Z</dcterms:created>
  <dcterms:modified xsi:type="dcterms:W3CDTF">2023-04-24T07:10:25Z</dcterms:modified>
</cp:coreProperties>
</file>