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ink/ink2.xml" ContentType="application/inkml+xml"/>
  <Override PartName="/ppt/notesSlides/notesSlide4.xml" ContentType="application/vnd.openxmlformats-officedocument.presentationml.notesSlide+xml"/>
  <Override PartName="/ppt/ink/ink3.xml" ContentType="application/inkml+xml"/>
  <Override PartName="/ppt/ink/ink4.xml" ContentType="application/inkml+xml"/>
  <Override PartName="/ppt/ink/ink5.xml" ContentType="application/inkml+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7" r:id="rId2"/>
    <p:sldId id="256" r:id="rId3"/>
    <p:sldId id="258" r:id="rId4"/>
    <p:sldId id="259" r:id="rId5"/>
    <p:sldId id="275" r:id="rId6"/>
    <p:sldId id="260" r:id="rId7"/>
    <p:sldId id="261" r:id="rId8"/>
    <p:sldId id="270" r:id="rId9"/>
    <p:sldId id="262" r:id="rId10"/>
    <p:sldId id="274" r:id="rId11"/>
    <p:sldId id="271" r:id="rId12"/>
    <p:sldId id="273" r:id="rId13"/>
    <p:sldId id="264" r:id="rId14"/>
    <p:sldId id="265" r:id="rId15"/>
    <p:sldId id="272" r:id="rId16"/>
    <p:sldId id="266" r:id="rId17"/>
    <p:sldId id="267" r:id="rId18"/>
    <p:sldId id="268" r:id="rId19"/>
    <p:sldId id="269" r:id="rId2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472C4"/>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1" d="100"/>
          <a:sy n="111" d="100"/>
        </p:scale>
        <p:origin x="869"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D:\zhoutao\sscdata\statistic\newhekou\MekongFill\month_mkFill\export\Sert\monthmean.xls"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D:\zhoutao\sscdata\statistic\newhekou\ChangjiangFill\monthly_cjFill\export\Sert\mean_month.xls"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D:\zhoutao\sscdata\statistic\newhekou\HuangheFill\month\export\Sert\mask\hhSmonth_mean.xls"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D:\zhoutao\sscdata\statistic\newhekou\LiaoheFill\month\export\Sert\monthmean.xls"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D:\zhoutao\sscdata\statistic\newhekou\zhujiangFill\month_zjFill\export\Sert\mean_month.xls"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D:\zhoutao\sscdata\statistic\newhekou\HangzhouwanFill\month\export\Sert\monthmean.xls"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sheet1!$C$1</c:f>
              <c:strCache>
                <c:ptCount val="1"/>
                <c:pt idx="0">
                  <c:v>Sert</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sheet1!$B$2:$B$13</c:f>
              <c:numCache>
                <c:formatCode>General</c:formatCode>
                <c:ptCount val="12"/>
                <c:pt idx="0">
                  <c:v>1</c:v>
                </c:pt>
                <c:pt idx="1">
                  <c:v>2</c:v>
                </c:pt>
                <c:pt idx="2">
                  <c:v>3</c:v>
                </c:pt>
                <c:pt idx="3">
                  <c:v>4</c:v>
                </c:pt>
                <c:pt idx="4">
                  <c:v>5</c:v>
                </c:pt>
                <c:pt idx="5">
                  <c:v>6</c:v>
                </c:pt>
                <c:pt idx="6">
                  <c:v>7</c:v>
                </c:pt>
                <c:pt idx="7">
                  <c:v>8</c:v>
                </c:pt>
                <c:pt idx="8">
                  <c:v>9</c:v>
                </c:pt>
                <c:pt idx="9">
                  <c:v>10</c:v>
                </c:pt>
                <c:pt idx="10">
                  <c:v>11</c:v>
                </c:pt>
                <c:pt idx="11">
                  <c:v>12</c:v>
                </c:pt>
              </c:numCache>
            </c:numRef>
          </c:xVal>
          <c:yVal>
            <c:numRef>
              <c:f>sheet1!$C$2:$C$13</c:f>
              <c:numCache>
                <c:formatCode>General</c:formatCode>
                <c:ptCount val="12"/>
                <c:pt idx="0">
                  <c:v>114.78</c:v>
                </c:pt>
                <c:pt idx="1">
                  <c:v>121.57</c:v>
                </c:pt>
                <c:pt idx="2">
                  <c:v>77.11</c:v>
                </c:pt>
                <c:pt idx="3">
                  <c:v>64.44</c:v>
                </c:pt>
                <c:pt idx="4">
                  <c:v>54.11</c:v>
                </c:pt>
                <c:pt idx="5">
                  <c:v>39.01</c:v>
                </c:pt>
                <c:pt idx="6">
                  <c:v>133.72999999999999</c:v>
                </c:pt>
                <c:pt idx="7">
                  <c:v>135.1</c:v>
                </c:pt>
                <c:pt idx="8">
                  <c:v>258.33999999999997</c:v>
                </c:pt>
                <c:pt idx="9">
                  <c:v>192.47</c:v>
                </c:pt>
                <c:pt idx="10">
                  <c:v>125.24</c:v>
                </c:pt>
                <c:pt idx="11">
                  <c:v>94.66</c:v>
                </c:pt>
              </c:numCache>
            </c:numRef>
          </c:yVal>
          <c:smooth val="0"/>
          <c:extLst>
            <c:ext xmlns:c16="http://schemas.microsoft.com/office/drawing/2014/chart" uri="{C3380CC4-5D6E-409C-BE32-E72D297353CC}">
              <c16:uniqueId val="{00000000-B7B3-44D6-8720-786D372CA67D}"/>
            </c:ext>
          </c:extLst>
        </c:ser>
        <c:ser>
          <c:idx val="1"/>
          <c:order val="1"/>
          <c:tx>
            <c:strRef>
              <c:f>sheet1!$D$1</c:f>
              <c:strCache>
                <c:ptCount val="1"/>
                <c:pt idx="0">
                  <c:v>Bo</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sheet1!$B$2:$B$13</c:f>
              <c:numCache>
                <c:formatCode>General</c:formatCode>
                <c:ptCount val="12"/>
                <c:pt idx="0">
                  <c:v>1</c:v>
                </c:pt>
                <c:pt idx="1">
                  <c:v>2</c:v>
                </c:pt>
                <c:pt idx="2">
                  <c:v>3</c:v>
                </c:pt>
                <c:pt idx="3">
                  <c:v>4</c:v>
                </c:pt>
                <c:pt idx="4">
                  <c:v>5</c:v>
                </c:pt>
                <c:pt idx="5">
                  <c:v>6</c:v>
                </c:pt>
                <c:pt idx="6">
                  <c:v>7</c:v>
                </c:pt>
                <c:pt idx="7">
                  <c:v>8</c:v>
                </c:pt>
                <c:pt idx="8">
                  <c:v>9</c:v>
                </c:pt>
                <c:pt idx="9">
                  <c:v>10</c:v>
                </c:pt>
                <c:pt idx="10">
                  <c:v>11</c:v>
                </c:pt>
                <c:pt idx="11">
                  <c:v>12</c:v>
                </c:pt>
              </c:numCache>
            </c:numRef>
          </c:xVal>
          <c:yVal>
            <c:numRef>
              <c:f>sheet1!$D$2:$D$13</c:f>
              <c:numCache>
                <c:formatCode>General</c:formatCode>
                <c:ptCount val="12"/>
                <c:pt idx="0">
                  <c:v>118.58</c:v>
                </c:pt>
                <c:pt idx="1">
                  <c:v>123.73</c:v>
                </c:pt>
                <c:pt idx="2">
                  <c:v>77.95</c:v>
                </c:pt>
                <c:pt idx="3">
                  <c:v>61.9</c:v>
                </c:pt>
                <c:pt idx="4">
                  <c:v>48.42</c:v>
                </c:pt>
                <c:pt idx="5">
                  <c:v>37.729999999999997</c:v>
                </c:pt>
                <c:pt idx="6">
                  <c:v>169.29</c:v>
                </c:pt>
                <c:pt idx="7">
                  <c:v>177.06</c:v>
                </c:pt>
                <c:pt idx="8">
                  <c:v>389.85</c:v>
                </c:pt>
                <c:pt idx="9">
                  <c:v>270.92</c:v>
                </c:pt>
                <c:pt idx="10">
                  <c:v>147.12</c:v>
                </c:pt>
                <c:pt idx="11">
                  <c:v>95.29</c:v>
                </c:pt>
              </c:numCache>
            </c:numRef>
          </c:yVal>
          <c:smooth val="0"/>
          <c:extLst>
            <c:ext xmlns:c16="http://schemas.microsoft.com/office/drawing/2014/chart" uri="{C3380CC4-5D6E-409C-BE32-E72D297353CC}">
              <c16:uniqueId val="{00000001-B7B3-44D6-8720-786D372CA67D}"/>
            </c:ext>
          </c:extLst>
        </c:ser>
        <c:ser>
          <c:idx val="2"/>
          <c:order val="2"/>
          <c:tx>
            <c:strRef>
              <c:f>sheet1!$E$1</c:f>
              <c:strCache>
                <c:ptCount val="1"/>
                <c:pt idx="0">
                  <c:v>Neched</c:v>
                </c:pt>
              </c:strCache>
            </c:strRef>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f>sheet1!$B$2:$B$13</c:f>
              <c:numCache>
                <c:formatCode>General</c:formatCode>
                <c:ptCount val="12"/>
                <c:pt idx="0">
                  <c:v>1</c:v>
                </c:pt>
                <c:pt idx="1">
                  <c:v>2</c:v>
                </c:pt>
                <c:pt idx="2">
                  <c:v>3</c:v>
                </c:pt>
                <c:pt idx="3">
                  <c:v>4</c:v>
                </c:pt>
                <c:pt idx="4">
                  <c:v>5</c:v>
                </c:pt>
                <c:pt idx="5">
                  <c:v>6</c:v>
                </c:pt>
                <c:pt idx="6">
                  <c:v>7</c:v>
                </c:pt>
                <c:pt idx="7">
                  <c:v>8</c:v>
                </c:pt>
                <c:pt idx="8">
                  <c:v>9</c:v>
                </c:pt>
                <c:pt idx="9">
                  <c:v>10</c:v>
                </c:pt>
                <c:pt idx="10">
                  <c:v>11</c:v>
                </c:pt>
                <c:pt idx="11">
                  <c:v>12</c:v>
                </c:pt>
              </c:numCache>
            </c:numRef>
          </c:xVal>
          <c:yVal>
            <c:numRef>
              <c:f>sheet1!$E$2:$E$13</c:f>
              <c:numCache>
                <c:formatCode>General</c:formatCode>
                <c:ptCount val="12"/>
                <c:pt idx="0">
                  <c:v>64.37</c:v>
                </c:pt>
                <c:pt idx="1">
                  <c:v>68.31</c:v>
                </c:pt>
                <c:pt idx="2">
                  <c:v>43.66</c:v>
                </c:pt>
                <c:pt idx="3">
                  <c:v>37.24</c:v>
                </c:pt>
                <c:pt idx="4">
                  <c:v>31.52</c:v>
                </c:pt>
                <c:pt idx="5">
                  <c:v>22.96</c:v>
                </c:pt>
                <c:pt idx="6">
                  <c:v>97.07</c:v>
                </c:pt>
                <c:pt idx="7">
                  <c:v>106.03</c:v>
                </c:pt>
                <c:pt idx="8">
                  <c:v>232.61</c:v>
                </c:pt>
                <c:pt idx="9">
                  <c:v>108.44</c:v>
                </c:pt>
                <c:pt idx="10">
                  <c:v>71.59</c:v>
                </c:pt>
                <c:pt idx="11">
                  <c:v>53.3</c:v>
                </c:pt>
              </c:numCache>
            </c:numRef>
          </c:yVal>
          <c:smooth val="0"/>
          <c:extLst>
            <c:ext xmlns:c16="http://schemas.microsoft.com/office/drawing/2014/chart" uri="{C3380CC4-5D6E-409C-BE32-E72D297353CC}">
              <c16:uniqueId val="{00000002-B7B3-44D6-8720-786D372CA67D}"/>
            </c:ext>
          </c:extLst>
        </c:ser>
        <c:dLbls>
          <c:showLegendKey val="0"/>
          <c:showVal val="0"/>
          <c:showCatName val="0"/>
          <c:showSerName val="0"/>
          <c:showPercent val="0"/>
          <c:showBubbleSize val="0"/>
        </c:dLbls>
        <c:axId val="783624048"/>
        <c:axId val="783625296"/>
      </c:scatterChart>
      <c:valAx>
        <c:axId val="783624048"/>
        <c:scaling>
          <c:orientation val="minMax"/>
          <c:max val="12"/>
          <c:min val="1"/>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ltLang="zh-CN"/>
                  <a:t>month</a:t>
                </a:r>
                <a:endParaRPr lang="zh-CN" altLang="en-US"/>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zh-CN"/>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crossAx val="783625296"/>
        <c:crosses val="autoZero"/>
        <c:crossBetween val="midCat"/>
        <c:majorUnit val="1"/>
      </c:valAx>
      <c:valAx>
        <c:axId val="7836252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ltLang="zh-CN"/>
                  <a:t>SSC(mg/L)</a:t>
                </a:r>
                <a:endParaRPr lang="zh-CN" alt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zh-CN"/>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crossAx val="783624048"/>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sheet1!$C$1</c:f>
              <c:strCache>
                <c:ptCount val="1"/>
                <c:pt idx="0">
                  <c:v>Sert</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sheet1!$B$2:$B$13</c:f>
              <c:numCache>
                <c:formatCode>General</c:formatCode>
                <c:ptCount val="12"/>
                <c:pt idx="0">
                  <c:v>1</c:v>
                </c:pt>
                <c:pt idx="1">
                  <c:v>2</c:v>
                </c:pt>
                <c:pt idx="2">
                  <c:v>3</c:v>
                </c:pt>
                <c:pt idx="3">
                  <c:v>4</c:v>
                </c:pt>
                <c:pt idx="4">
                  <c:v>5</c:v>
                </c:pt>
                <c:pt idx="5">
                  <c:v>6</c:v>
                </c:pt>
                <c:pt idx="6">
                  <c:v>7</c:v>
                </c:pt>
                <c:pt idx="7">
                  <c:v>8</c:v>
                </c:pt>
                <c:pt idx="8">
                  <c:v>9</c:v>
                </c:pt>
                <c:pt idx="9">
                  <c:v>10</c:v>
                </c:pt>
                <c:pt idx="10">
                  <c:v>11</c:v>
                </c:pt>
                <c:pt idx="11">
                  <c:v>12</c:v>
                </c:pt>
              </c:numCache>
            </c:numRef>
          </c:xVal>
          <c:yVal>
            <c:numRef>
              <c:f>sheet1!$C$2:$C$13</c:f>
              <c:numCache>
                <c:formatCode>General</c:formatCode>
                <c:ptCount val="12"/>
                <c:pt idx="0">
                  <c:v>269.08999999999997</c:v>
                </c:pt>
                <c:pt idx="1">
                  <c:v>282.83</c:v>
                </c:pt>
                <c:pt idx="2">
                  <c:v>196.96</c:v>
                </c:pt>
                <c:pt idx="3">
                  <c:v>179.03</c:v>
                </c:pt>
                <c:pt idx="4">
                  <c:v>161.22</c:v>
                </c:pt>
                <c:pt idx="5">
                  <c:v>196.42</c:v>
                </c:pt>
                <c:pt idx="6">
                  <c:v>189.27</c:v>
                </c:pt>
                <c:pt idx="7">
                  <c:v>167.73</c:v>
                </c:pt>
                <c:pt idx="8">
                  <c:v>232.25</c:v>
                </c:pt>
                <c:pt idx="9">
                  <c:v>161.16</c:v>
                </c:pt>
                <c:pt idx="10">
                  <c:v>241.22</c:v>
                </c:pt>
                <c:pt idx="11">
                  <c:v>262.60000000000002</c:v>
                </c:pt>
              </c:numCache>
            </c:numRef>
          </c:yVal>
          <c:smooth val="0"/>
          <c:extLst>
            <c:ext xmlns:c16="http://schemas.microsoft.com/office/drawing/2014/chart" uri="{C3380CC4-5D6E-409C-BE32-E72D297353CC}">
              <c16:uniqueId val="{00000000-71B8-4BFF-82D4-9BBFD64006F4}"/>
            </c:ext>
          </c:extLst>
        </c:ser>
        <c:ser>
          <c:idx val="1"/>
          <c:order val="1"/>
          <c:tx>
            <c:strRef>
              <c:f>sheet1!$D$1</c:f>
              <c:strCache>
                <c:ptCount val="1"/>
                <c:pt idx="0">
                  <c:v>Bo</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sheet1!$B$2:$B$13</c:f>
              <c:numCache>
                <c:formatCode>General</c:formatCode>
                <c:ptCount val="12"/>
                <c:pt idx="0">
                  <c:v>1</c:v>
                </c:pt>
                <c:pt idx="1">
                  <c:v>2</c:v>
                </c:pt>
                <c:pt idx="2">
                  <c:v>3</c:v>
                </c:pt>
                <c:pt idx="3">
                  <c:v>4</c:v>
                </c:pt>
                <c:pt idx="4">
                  <c:v>5</c:v>
                </c:pt>
                <c:pt idx="5">
                  <c:v>6</c:v>
                </c:pt>
                <c:pt idx="6">
                  <c:v>7</c:v>
                </c:pt>
                <c:pt idx="7">
                  <c:v>8</c:v>
                </c:pt>
                <c:pt idx="8">
                  <c:v>9</c:v>
                </c:pt>
                <c:pt idx="9">
                  <c:v>10</c:v>
                </c:pt>
                <c:pt idx="10">
                  <c:v>11</c:v>
                </c:pt>
                <c:pt idx="11">
                  <c:v>12</c:v>
                </c:pt>
              </c:numCache>
            </c:numRef>
          </c:xVal>
          <c:yVal>
            <c:numRef>
              <c:f>sheet1!$D$2:$D$13</c:f>
              <c:numCache>
                <c:formatCode>General</c:formatCode>
                <c:ptCount val="12"/>
                <c:pt idx="0">
                  <c:v>269.39999999999998</c:v>
                </c:pt>
                <c:pt idx="1">
                  <c:v>285.08999999999997</c:v>
                </c:pt>
                <c:pt idx="2">
                  <c:v>183.53</c:v>
                </c:pt>
                <c:pt idx="3">
                  <c:v>177.9</c:v>
                </c:pt>
                <c:pt idx="4">
                  <c:v>143.54</c:v>
                </c:pt>
                <c:pt idx="5">
                  <c:v>156.65</c:v>
                </c:pt>
                <c:pt idx="6">
                  <c:v>170.86</c:v>
                </c:pt>
                <c:pt idx="7">
                  <c:v>155.69</c:v>
                </c:pt>
                <c:pt idx="8">
                  <c:v>242.53</c:v>
                </c:pt>
                <c:pt idx="9">
                  <c:v>161.53</c:v>
                </c:pt>
                <c:pt idx="10">
                  <c:v>244.23</c:v>
                </c:pt>
                <c:pt idx="11">
                  <c:v>253.42</c:v>
                </c:pt>
              </c:numCache>
            </c:numRef>
          </c:yVal>
          <c:smooth val="0"/>
          <c:extLst>
            <c:ext xmlns:c16="http://schemas.microsoft.com/office/drawing/2014/chart" uri="{C3380CC4-5D6E-409C-BE32-E72D297353CC}">
              <c16:uniqueId val="{00000001-71B8-4BFF-82D4-9BBFD64006F4}"/>
            </c:ext>
          </c:extLst>
        </c:ser>
        <c:ser>
          <c:idx val="2"/>
          <c:order val="2"/>
          <c:tx>
            <c:strRef>
              <c:f>sheet1!$E$1</c:f>
              <c:strCache>
                <c:ptCount val="1"/>
                <c:pt idx="0">
                  <c:v>Neched</c:v>
                </c:pt>
              </c:strCache>
            </c:strRef>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f>sheet1!$B$2:$B$13</c:f>
              <c:numCache>
                <c:formatCode>General</c:formatCode>
                <c:ptCount val="12"/>
                <c:pt idx="0">
                  <c:v>1</c:v>
                </c:pt>
                <c:pt idx="1">
                  <c:v>2</c:v>
                </c:pt>
                <c:pt idx="2">
                  <c:v>3</c:v>
                </c:pt>
                <c:pt idx="3">
                  <c:v>4</c:v>
                </c:pt>
                <c:pt idx="4">
                  <c:v>5</c:v>
                </c:pt>
                <c:pt idx="5">
                  <c:v>6</c:v>
                </c:pt>
                <c:pt idx="6">
                  <c:v>7</c:v>
                </c:pt>
                <c:pt idx="7">
                  <c:v>8</c:v>
                </c:pt>
                <c:pt idx="8">
                  <c:v>9</c:v>
                </c:pt>
                <c:pt idx="9">
                  <c:v>10</c:v>
                </c:pt>
                <c:pt idx="10">
                  <c:v>11</c:v>
                </c:pt>
                <c:pt idx="11">
                  <c:v>12</c:v>
                </c:pt>
              </c:numCache>
            </c:numRef>
          </c:xVal>
          <c:yVal>
            <c:numRef>
              <c:f>sheet1!$E$2:$E$13</c:f>
              <c:numCache>
                <c:formatCode>General</c:formatCode>
                <c:ptCount val="12"/>
                <c:pt idx="0">
                  <c:v>156.53</c:v>
                </c:pt>
                <c:pt idx="1">
                  <c:v>165.97</c:v>
                </c:pt>
                <c:pt idx="2">
                  <c:v>112.03</c:v>
                </c:pt>
                <c:pt idx="3">
                  <c:v>101.23</c:v>
                </c:pt>
                <c:pt idx="4">
                  <c:v>89.85</c:v>
                </c:pt>
                <c:pt idx="5">
                  <c:v>114.92</c:v>
                </c:pt>
                <c:pt idx="6">
                  <c:v>107.24</c:v>
                </c:pt>
                <c:pt idx="7">
                  <c:v>93.8</c:v>
                </c:pt>
                <c:pt idx="8">
                  <c:v>135.66999999999999</c:v>
                </c:pt>
                <c:pt idx="9">
                  <c:v>92.13</c:v>
                </c:pt>
                <c:pt idx="10">
                  <c:v>143.03</c:v>
                </c:pt>
                <c:pt idx="11">
                  <c:v>152.18</c:v>
                </c:pt>
              </c:numCache>
            </c:numRef>
          </c:yVal>
          <c:smooth val="0"/>
          <c:extLst>
            <c:ext xmlns:c16="http://schemas.microsoft.com/office/drawing/2014/chart" uri="{C3380CC4-5D6E-409C-BE32-E72D297353CC}">
              <c16:uniqueId val="{00000002-71B8-4BFF-82D4-9BBFD64006F4}"/>
            </c:ext>
          </c:extLst>
        </c:ser>
        <c:dLbls>
          <c:showLegendKey val="0"/>
          <c:showVal val="0"/>
          <c:showCatName val="0"/>
          <c:showSerName val="0"/>
          <c:showPercent val="0"/>
          <c:showBubbleSize val="0"/>
        </c:dLbls>
        <c:axId val="1207801103"/>
        <c:axId val="1207797775"/>
      </c:scatterChart>
      <c:valAx>
        <c:axId val="1207801103"/>
        <c:scaling>
          <c:orientation val="minMax"/>
          <c:max val="12"/>
          <c:min val="1"/>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ltLang="zh-CN"/>
                  <a:t>month</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zh-CN"/>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crossAx val="1207797775"/>
        <c:crosses val="autoZero"/>
        <c:crossBetween val="midCat"/>
        <c:majorUnit val="1"/>
      </c:valAx>
      <c:valAx>
        <c:axId val="120779777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ltLang="zh-CN"/>
                  <a:t>SSC(mg/L)</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zh-CN"/>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crossAx val="1207801103"/>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sheet1!$C$1</c:f>
              <c:strCache>
                <c:ptCount val="1"/>
                <c:pt idx="0">
                  <c:v>Sert</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sheet1!$B$2:$B$13</c:f>
              <c:numCache>
                <c:formatCode>General</c:formatCode>
                <c:ptCount val="12"/>
                <c:pt idx="0">
                  <c:v>1</c:v>
                </c:pt>
                <c:pt idx="1">
                  <c:v>2</c:v>
                </c:pt>
                <c:pt idx="2">
                  <c:v>3</c:v>
                </c:pt>
                <c:pt idx="3">
                  <c:v>4</c:v>
                </c:pt>
                <c:pt idx="4">
                  <c:v>5</c:v>
                </c:pt>
                <c:pt idx="5">
                  <c:v>6</c:v>
                </c:pt>
                <c:pt idx="6">
                  <c:v>7</c:v>
                </c:pt>
                <c:pt idx="7">
                  <c:v>8</c:v>
                </c:pt>
                <c:pt idx="8">
                  <c:v>9</c:v>
                </c:pt>
                <c:pt idx="9">
                  <c:v>10</c:v>
                </c:pt>
                <c:pt idx="10">
                  <c:v>11</c:v>
                </c:pt>
                <c:pt idx="11">
                  <c:v>12</c:v>
                </c:pt>
              </c:numCache>
            </c:numRef>
          </c:xVal>
          <c:yVal>
            <c:numRef>
              <c:f>sheet1!$C$2:$C$13</c:f>
              <c:numCache>
                <c:formatCode>General</c:formatCode>
                <c:ptCount val="12"/>
                <c:pt idx="0">
                  <c:v>524.12</c:v>
                </c:pt>
                <c:pt idx="1">
                  <c:v>449.51</c:v>
                </c:pt>
                <c:pt idx="2">
                  <c:v>398.62</c:v>
                </c:pt>
                <c:pt idx="3">
                  <c:v>121.1</c:v>
                </c:pt>
                <c:pt idx="4">
                  <c:v>113.58</c:v>
                </c:pt>
                <c:pt idx="5">
                  <c:v>87.89</c:v>
                </c:pt>
                <c:pt idx="6">
                  <c:v>121.63</c:v>
                </c:pt>
                <c:pt idx="7">
                  <c:v>204.72</c:v>
                </c:pt>
                <c:pt idx="8">
                  <c:v>140.56</c:v>
                </c:pt>
                <c:pt idx="9">
                  <c:v>161.87</c:v>
                </c:pt>
                <c:pt idx="10">
                  <c:v>228.27</c:v>
                </c:pt>
                <c:pt idx="11">
                  <c:v>340.41</c:v>
                </c:pt>
              </c:numCache>
            </c:numRef>
          </c:yVal>
          <c:smooth val="0"/>
          <c:extLst>
            <c:ext xmlns:c16="http://schemas.microsoft.com/office/drawing/2014/chart" uri="{C3380CC4-5D6E-409C-BE32-E72D297353CC}">
              <c16:uniqueId val="{00000000-9CF2-40D7-88AC-437EA3647D1C}"/>
            </c:ext>
          </c:extLst>
        </c:ser>
        <c:ser>
          <c:idx val="1"/>
          <c:order val="1"/>
          <c:tx>
            <c:strRef>
              <c:f>sheet1!$D$1</c:f>
              <c:strCache>
                <c:ptCount val="1"/>
                <c:pt idx="0">
                  <c:v>Bo</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sheet1!$B$2:$B$13</c:f>
              <c:numCache>
                <c:formatCode>General</c:formatCode>
                <c:ptCount val="12"/>
                <c:pt idx="0">
                  <c:v>1</c:v>
                </c:pt>
                <c:pt idx="1">
                  <c:v>2</c:v>
                </c:pt>
                <c:pt idx="2">
                  <c:v>3</c:v>
                </c:pt>
                <c:pt idx="3">
                  <c:v>4</c:v>
                </c:pt>
                <c:pt idx="4">
                  <c:v>5</c:v>
                </c:pt>
                <c:pt idx="5">
                  <c:v>6</c:v>
                </c:pt>
                <c:pt idx="6">
                  <c:v>7</c:v>
                </c:pt>
                <c:pt idx="7">
                  <c:v>8</c:v>
                </c:pt>
                <c:pt idx="8">
                  <c:v>9</c:v>
                </c:pt>
                <c:pt idx="9">
                  <c:v>10</c:v>
                </c:pt>
                <c:pt idx="10">
                  <c:v>11</c:v>
                </c:pt>
                <c:pt idx="11">
                  <c:v>12</c:v>
                </c:pt>
              </c:numCache>
            </c:numRef>
          </c:xVal>
          <c:yVal>
            <c:numRef>
              <c:f>sheet1!$D$2:$D$13</c:f>
              <c:numCache>
                <c:formatCode>General</c:formatCode>
                <c:ptCount val="12"/>
                <c:pt idx="0">
                  <c:v>699.26</c:v>
                </c:pt>
                <c:pt idx="1">
                  <c:v>586.66</c:v>
                </c:pt>
                <c:pt idx="2">
                  <c:v>500.37</c:v>
                </c:pt>
                <c:pt idx="3">
                  <c:v>104.11</c:v>
                </c:pt>
                <c:pt idx="4">
                  <c:v>115.27</c:v>
                </c:pt>
                <c:pt idx="5">
                  <c:v>75.83</c:v>
                </c:pt>
                <c:pt idx="6">
                  <c:v>110.66</c:v>
                </c:pt>
                <c:pt idx="7">
                  <c:v>270.95999999999998</c:v>
                </c:pt>
                <c:pt idx="8">
                  <c:v>166.3</c:v>
                </c:pt>
                <c:pt idx="9">
                  <c:v>186.11</c:v>
                </c:pt>
                <c:pt idx="10">
                  <c:v>267.58999999999997</c:v>
                </c:pt>
                <c:pt idx="11">
                  <c:v>473.6</c:v>
                </c:pt>
              </c:numCache>
            </c:numRef>
          </c:yVal>
          <c:smooth val="0"/>
          <c:extLst>
            <c:ext xmlns:c16="http://schemas.microsoft.com/office/drawing/2014/chart" uri="{C3380CC4-5D6E-409C-BE32-E72D297353CC}">
              <c16:uniqueId val="{00000001-9CF2-40D7-88AC-437EA3647D1C}"/>
            </c:ext>
          </c:extLst>
        </c:ser>
        <c:ser>
          <c:idx val="2"/>
          <c:order val="2"/>
          <c:tx>
            <c:strRef>
              <c:f>sheet1!$E$1</c:f>
              <c:strCache>
                <c:ptCount val="1"/>
                <c:pt idx="0">
                  <c:v>Neched</c:v>
                </c:pt>
              </c:strCache>
            </c:strRef>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f>sheet1!$B$2:$B$13</c:f>
              <c:numCache>
                <c:formatCode>General</c:formatCode>
                <c:ptCount val="12"/>
                <c:pt idx="0">
                  <c:v>1</c:v>
                </c:pt>
                <c:pt idx="1">
                  <c:v>2</c:v>
                </c:pt>
                <c:pt idx="2">
                  <c:v>3</c:v>
                </c:pt>
                <c:pt idx="3">
                  <c:v>4</c:v>
                </c:pt>
                <c:pt idx="4">
                  <c:v>5</c:v>
                </c:pt>
                <c:pt idx="5">
                  <c:v>6</c:v>
                </c:pt>
                <c:pt idx="6">
                  <c:v>7</c:v>
                </c:pt>
                <c:pt idx="7">
                  <c:v>8</c:v>
                </c:pt>
                <c:pt idx="8">
                  <c:v>9</c:v>
                </c:pt>
                <c:pt idx="9">
                  <c:v>10</c:v>
                </c:pt>
                <c:pt idx="10">
                  <c:v>11</c:v>
                </c:pt>
                <c:pt idx="11">
                  <c:v>12</c:v>
                </c:pt>
              </c:numCache>
            </c:numRef>
          </c:xVal>
          <c:yVal>
            <c:numRef>
              <c:f>sheet1!$E$2:$E$13</c:f>
              <c:numCache>
                <c:formatCode>General</c:formatCode>
                <c:ptCount val="12"/>
                <c:pt idx="0">
                  <c:v>338.26</c:v>
                </c:pt>
                <c:pt idx="1">
                  <c:v>324.13</c:v>
                </c:pt>
                <c:pt idx="2">
                  <c:v>282.69</c:v>
                </c:pt>
                <c:pt idx="3">
                  <c:v>82.05</c:v>
                </c:pt>
                <c:pt idx="4">
                  <c:v>69.88</c:v>
                </c:pt>
                <c:pt idx="5">
                  <c:v>58.67</c:v>
                </c:pt>
                <c:pt idx="6">
                  <c:v>84.5</c:v>
                </c:pt>
                <c:pt idx="7">
                  <c:v>194.83</c:v>
                </c:pt>
                <c:pt idx="8">
                  <c:v>109.98</c:v>
                </c:pt>
                <c:pt idx="9">
                  <c:v>141.22999999999999</c:v>
                </c:pt>
                <c:pt idx="10">
                  <c:v>182.38</c:v>
                </c:pt>
                <c:pt idx="11">
                  <c:v>270.05</c:v>
                </c:pt>
              </c:numCache>
            </c:numRef>
          </c:yVal>
          <c:smooth val="0"/>
          <c:extLst>
            <c:ext xmlns:c16="http://schemas.microsoft.com/office/drawing/2014/chart" uri="{C3380CC4-5D6E-409C-BE32-E72D297353CC}">
              <c16:uniqueId val="{00000002-9CF2-40D7-88AC-437EA3647D1C}"/>
            </c:ext>
          </c:extLst>
        </c:ser>
        <c:dLbls>
          <c:showLegendKey val="0"/>
          <c:showVal val="0"/>
          <c:showCatName val="0"/>
          <c:showSerName val="0"/>
          <c:showPercent val="0"/>
          <c:showBubbleSize val="0"/>
        </c:dLbls>
        <c:axId val="797434704"/>
        <c:axId val="797441360"/>
      </c:scatterChart>
      <c:valAx>
        <c:axId val="797434704"/>
        <c:scaling>
          <c:orientation val="minMax"/>
          <c:max val="12"/>
          <c:min val="1"/>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ltLang="zh-CN"/>
                  <a:t>month</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zh-CN"/>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crossAx val="797441360"/>
        <c:crosses val="autoZero"/>
        <c:crossBetween val="midCat"/>
        <c:majorUnit val="1"/>
      </c:valAx>
      <c:valAx>
        <c:axId val="79744136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ltLang="zh-CN"/>
                  <a:t>SSC(mg/L)</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zh-CN"/>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crossAx val="797434704"/>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sheet1!$C$1</c:f>
              <c:strCache>
                <c:ptCount val="1"/>
                <c:pt idx="0">
                  <c:v>Sert</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sheet1!$B$2:$B$13</c:f>
              <c:numCache>
                <c:formatCode>General</c:formatCode>
                <c:ptCount val="12"/>
                <c:pt idx="0">
                  <c:v>1</c:v>
                </c:pt>
                <c:pt idx="1">
                  <c:v>2</c:v>
                </c:pt>
                <c:pt idx="2">
                  <c:v>3</c:v>
                </c:pt>
                <c:pt idx="3">
                  <c:v>4</c:v>
                </c:pt>
                <c:pt idx="4">
                  <c:v>5</c:v>
                </c:pt>
                <c:pt idx="5">
                  <c:v>6</c:v>
                </c:pt>
                <c:pt idx="6">
                  <c:v>7</c:v>
                </c:pt>
                <c:pt idx="7">
                  <c:v>8</c:v>
                </c:pt>
                <c:pt idx="8">
                  <c:v>9</c:v>
                </c:pt>
                <c:pt idx="9">
                  <c:v>10</c:v>
                </c:pt>
                <c:pt idx="10">
                  <c:v>11</c:v>
                </c:pt>
                <c:pt idx="11">
                  <c:v>12</c:v>
                </c:pt>
              </c:numCache>
            </c:numRef>
          </c:xVal>
          <c:yVal>
            <c:numRef>
              <c:f>sheet1!$C$2:$C$13</c:f>
              <c:numCache>
                <c:formatCode>General</c:formatCode>
                <c:ptCount val="12"/>
                <c:pt idx="0">
                  <c:v>168.44</c:v>
                </c:pt>
                <c:pt idx="1">
                  <c:v>231.69</c:v>
                </c:pt>
                <c:pt idx="2">
                  <c:v>161.12</c:v>
                </c:pt>
                <c:pt idx="3">
                  <c:v>148.19999999999999</c:v>
                </c:pt>
                <c:pt idx="4">
                  <c:v>127.92</c:v>
                </c:pt>
                <c:pt idx="5">
                  <c:v>81.97</c:v>
                </c:pt>
                <c:pt idx="6">
                  <c:v>109.31</c:v>
                </c:pt>
                <c:pt idx="7">
                  <c:v>115.28</c:v>
                </c:pt>
                <c:pt idx="8">
                  <c:v>130.46</c:v>
                </c:pt>
                <c:pt idx="9">
                  <c:v>152.28</c:v>
                </c:pt>
                <c:pt idx="10">
                  <c:v>175</c:v>
                </c:pt>
                <c:pt idx="11">
                  <c:v>212.85</c:v>
                </c:pt>
              </c:numCache>
            </c:numRef>
          </c:yVal>
          <c:smooth val="0"/>
          <c:extLst>
            <c:ext xmlns:c16="http://schemas.microsoft.com/office/drawing/2014/chart" uri="{C3380CC4-5D6E-409C-BE32-E72D297353CC}">
              <c16:uniqueId val="{00000000-1419-48FD-B85C-077DA6F281A8}"/>
            </c:ext>
          </c:extLst>
        </c:ser>
        <c:ser>
          <c:idx val="1"/>
          <c:order val="1"/>
          <c:tx>
            <c:strRef>
              <c:f>sheet1!$D$1</c:f>
              <c:strCache>
                <c:ptCount val="1"/>
                <c:pt idx="0">
                  <c:v>Bo</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sheet1!$B$2:$B$13</c:f>
              <c:numCache>
                <c:formatCode>General</c:formatCode>
                <c:ptCount val="12"/>
                <c:pt idx="0">
                  <c:v>1</c:v>
                </c:pt>
                <c:pt idx="1">
                  <c:v>2</c:v>
                </c:pt>
                <c:pt idx="2">
                  <c:v>3</c:v>
                </c:pt>
                <c:pt idx="3">
                  <c:v>4</c:v>
                </c:pt>
                <c:pt idx="4">
                  <c:v>5</c:v>
                </c:pt>
                <c:pt idx="5">
                  <c:v>6</c:v>
                </c:pt>
                <c:pt idx="6">
                  <c:v>7</c:v>
                </c:pt>
                <c:pt idx="7">
                  <c:v>8</c:v>
                </c:pt>
                <c:pt idx="8">
                  <c:v>9</c:v>
                </c:pt>
                <c:pt idx="9">
                  <c:v>10</c:v>
                </c:pt>
                <c:pt idx="10">
                  <c:v>11</c:v>
                </c:pt>
                <c:pt idx="11">
                  <c:v>12</c:v>
                </c:pt>
              </c:numCache>
            </c:numRef>
          </c:xVal>
          <c:yVal>
            <c:numRef>
              <c:f>sheet1!$D$2:$D$13</c:f>
              <c:numCache>
                <c:formatCode>General</c:formatCode>
                <c:ptCount val="12"/>
                <c:pt idx="0">
                  <c:v>163.61000000000001</c:v>
                </c:pt>
                <c:pt idx="1">
                  <c:v>205</c:v>
                </c:pt>
                <c:pt idx="2">
                  <c:v>145.69</c:v>
                </c:pt>
                <c:pt idx="3">
                  <c:v>130.49</c:v>
                </c:pt>
                <c:pt idx="4">
                  <c:v>117.9</c:v>
                </c:pt>
                <c:pt idx="5">
                  <c:v>65.010000000000005</c:v>
                </c:pt>
                <c:pt idx="6">
                  <c:v>88.37</c:v>
                </c:pt>
                <c:pt idx="7">
                  <c:v>110.79</c:v>
                </c:pt>
                <c:pt idx="8">
                  <c:v>114.98</c:v>
                </c:pt>
                <c:pt idx="9">
                  <c:v>143.15</c:v>
                </c:pt>
                <c:pt idx="10">
                  <c:v>164.7</c:v>
                </c:pt>
                <c:pt idx="11">
                  <c:v>213.91</c:v>
                </c:pt>
              </c:numCache>
            </c:numRef>
          </c:yVal>
          <c:smooth val="0"/>
          <c:extLst>
            <c:ext xmlns:c16="http://schemas.microsoft.com/office/drawing/2014/chart" uri="{C3380CC4-5D6E-409C-BE32-E72D297353CC}">
              <c16:uniqueId val="{00000001-1419-48FD-B85C-077DA6F281A8}"/>
            </c:ext>
          </c:extLst>
        </c:ser>
        <c:ser>
          <c:idx val="2"/>
          <c:order val="2"/>
          <c:tx>
            <c:strRef>
              <c:f>sheet1!$E$1</c:f>
              <c:strCache>
                <c:ptCount val="1"/>
                <c:pt idx="0">
                  <c:v>Neched</c:v>
                </c:pt>
              </c:strCache>
            </c:strRef>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f>sheet1!$B$2:$B$13</c:f>
              <c:numCache>
                <c:formatCode>General</c:formatCode>
                <c:ptCount val="12"/>
                <c:pt idx="0">
                  <c:v>1</c:v>
                </c:pt>
                <c:pt idx="1">
                  <c:v>2</c:v>
                </c:pt>
                <c:pt idx="2">
                  <c:v>3</c:v>
                </c:pt>
                <c:pt idx="3">
                  <c:v>4</c:v>
                </c:pt>
                <c:pt idx="4">
                  <c:v>5</c:v>
                </c:pt>
                <c:pt idx="5">
                  <c:v>6</c:v>
                </c:pt>
                <c:pt idx="6">
                  <c:v>7</c:v>
                </c:pt>
                <c:pt idx="7">
                  <c:v>8</c:v>
                </c:pt>
                <c:pt idx="8">
                  <c:v>9</c:v>
                </c:pt>
                <c:pt idx="9">
                  <c:v>10</c:v>
                </c:pt>
                <c:pt idx="10">
                  <c:v>11</c:v>
                </c:pt>
                <c:pt idx="11">
                  <c:v>12</c:v>
                </c:pt>
              </c:numCache>
            </c:numRef>
          </c:xVal>
          <c:yVal>
            <c:numRef>
              <c:f>sheet1!$E$2:$E$13</c:f>
              <c:numCache>
                <c:formatCode>General</c:formatCode>
                <c:ptCount val="12"/>
                <c:pt idx="0">
                  <c:v>104.09</c:v>
                </c:pt>
                <c:pt idx="1">
                  <c:v>129.16</c:v>
                </c:pt>
                <c:pt idx="2">
                  <c:v>89.2</c:v>
                </c:pt>
                <c:pt idx="3">
                  <c:v>82</c:v>
                </c:pt>
                <c:pt idx="4">
                  <c:v>70.900000000000006</c:v>
                </c:pt>
                <c:pt idx="5">
                  <c:v>46.12</c:v>
                </c:pt>
                <c:pt idx="6">
                  <c:v>61.05</c:v>
                </c:pt>
                <c:pt idx="7">
                  <c:v>64.39</c:v>
                </c:pt>
                <c:pt idx="8">
                  <c:v>72.38</c:v>
                </c:pt>
                <c:pt idx="9">
                  <c:v>84.42</c:v>
                </c:pt>
                <c:pt idx="10">
                  <c:v>97.36</c:v>
                </c:pt>
                <c:pt idx="11">
                  <c:v>123.47</c:v>
                </c:pt>
              </c:numCache>
            </c:numRef>
          </c:yVal>
          <c:smooth val="0"/>
          <c:extLst>
            <c:ext xmlns:c16="http://schemas.microsoft.com/office/drawing/2014/chart" uri="{C3380CC4-5D6E-409C-BE32-E72D297353CC}">
              <c16:uniqueId val="{00000002-1419-48FD-B85C-077DA6F281A8}"/>
            </c:ext>
          </c:extLst>
        </c:ser>
        <c:dLbls>
          <c:showLegendKey val="0"/>
          <c:showVal val="0"/>
          <c:showCatName val="0"/>
          <c:showSerName val="0"/>
          <c:showPercent val="0"/>
          <c:showBubbleSize val="0"/>
        </c:dLbls>
        <c:axId val="9332720"/>
        <c:axId val="9333552"/>
      </c:scatterChart>
      <c:valAx>
        <c:axId val="9332720"/>
        <c:scaling>
          <c:orientation val="minMax"/>
          <c:max val="12"/>
          <c:min val="1"/>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ltLang="zh-CN"/>
                  <a:t>month</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zh-CN"/>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crossAx val="9333552"/>
        <c:crosses val="autoZero"/>
        <c:crossBetween val="midCat"/>
        <c:majorUnit val="1"/>
      </c:valAx>
      <c:valAx>
        <c:axId val="933355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ltLang="zh-CN"/>
                  <a:t>SSC(mg/L)</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zh-CN"/>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crossAx val="9332720"/>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sheet1!$C$1</c:f>
              <c:strCache>
                <c:ptCount val="1"/>
                <c:pt idx="0">
                  <c:v>Sert</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sheet1!$B$2:$B$13</c:f>
              <c:numCache>
                <c:formatCode>General</c:formatCode>
                <c:ptCount val="12"/>
                <c:pt idx="0">
                  <c:v>1</c:v>
                </c:pt>
                <c:pt idx="1">
                  <c:v>2</c:v>
                </c:pt>
                <c:pt idx="2">
                  <c:v>3</c:v>
                </c:pt>
                <c:pt idx="3">
                  <c:v>4</c:v>
                </c:pt>
                <c:pt idx="4">
                  <c:v>5</c:v>
                </c:pt>
                <c:pt idx="5">
                  <c:v>6</c:v>
                </c:pt>
                <c:pt idx="6">
                  <c:v>7</c:v>
                </c:pt>
                <c:pt idx="7">
                  <c:v>8</c:v>
                </c:pt>
                <c:pt idx="8">
                  <c:v>9</c:v>
                </c:pt>
                <c:pt idx="9">
                  <c:v>10</c:v>
                </c:pt>
                <c:pt idx="10">
                  <c:v>11</c:v>
                </c:pt>
                <c:pt idx="11">
                  <c:v>12</c:v>
                </c:pt>
              </c:numCache>
            </c:numRef>
          </c:xVal>
          <c:yVal>
            <c:numRef>
              <c:f>sheet1!$C$2:$C$13</c:f>
              <c:numCache>
                <c:formatCode>General</c:formatCode>
                <c:ptCount val="12"/>
                <c:pt idx="0">
                  <c:v>57.8</c:v>
                </c:pt>
                <c:pt idx="1">
                  <c:v>60.83</c:v>
                </c:pt>
                <c:pt idx="2">
                  <c:v>120.08</c:v>
                </c:pt>
                <c:pt idx="3">
                  <c:v>99.25</c:v>
                </c:pt>
                <c:pt idx="4">
                  <c:v>113.14</c:v>
                </c:pt>
                <c:pt idx="5">
                  <c:v>104.51</c:v>
                </c:pt>
                <c:pt idx="6">
                  <c:v>97.01</c:v>
                </c:pt>
                <c:pt idx="7">
                  <c:v>71.11</c:v>
                </c:pt>
                <c:pt idx="8">
                  <c:v>69.73</c:v>
                </c:pt>
                <c:pt idx="9">
                  <c:v>87.3</c:v>
                </c:pt>
                <c:pt idx="10">
                  <c:v>75.739999999999995</c:v>
                </c:pt>
                <c:pt idx="11">
                  <c:v>99.87</c:v>
                </c:pt>
              </c:numCache>
            </c:numRef>
          </c:yVal>
          <c:smooth val="0"/>
          <c:extLst>
            <c:ext xmlns:c16="http://schemas.microsoft.com/office/drawing/2014/chart" uri="{C3380CC4-5D6E-409C-BE32-E72D297353CC}">
              <c16:uniqueId val="{00000000-1EF2-4838-87C6-C440E51A3BC9}"/>
            </c:ext>
          </c:extLst>
        </c:ser>
        <c:ser>
          <c:idx val="1"/>
          <c:order val="1"/>
          <c:tx>
            <c:strRef>
              <c:f>sheet1!$D$1</c:f>
              <c:strCache>
                <c:ptCount val="1"/>
                <c:pt idx="0">
                  <c:v>Bo</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sheet1!$B$2:$B$13</c:f>
              <c:numCache>
                <c:formatCode>General</c:formatCode>
                <c:ptCount val="12"/>
                <c:pt idx="0">
                  <c:v>1</c:v>
                </c:pt>
                <c:pt idx="1">
                  <c:v>2</c:v>
                </c:pt>
                <c:pt idx="2">
                  <c:v>3</c:v>
                </c:pt>
                <c:pt idx="3">
                  <c:v>4</c:v>
                </c:pt>
                <c:pt idx="4">
                  <c:v>5</c:v>
                </c:pt>
                <c:pt idx="5">
                  <c:v>6</c:v>
                </c:pt>
                <c:pt idx="6">
                  <c:v>7</c:v>
                </c:pt>
                <c:pt idx="7">
                  <c:v>8</c:v>
                </c:pt>
                <c:pt idx="8">
                  <c:v>9</c:v>
                </c:pt>
                <c:pt idx="9">
                  <c:v>10</c:v>
                </c:pt>
                <c:pt idx="10">
                  <c:v>11</c:v>
                </c:pt>
                <c:pt idx="11">
                  <c:v>12</c:v>
                </c:pt>
              </c:numCache>
            </c:numRef>
          </c:xVal>
          <c:yVal>
            <c:numRef>
              <c:f>sheet1!$D$2:$D$13</c:f>
              <c:numCache>
                <c:formatCode>General</c:formatCode>
                <c:ptCount val="12"/>
                <c:pt idx="0">
                  <c:v>38.49</c:v>
                </c:pt>
                <c:pt idx="1">
                  <c:v>42.17</c:v>
                </c:pt>
                <c:pt idx="2">
                  <c:v>106.62</c:v>
                </c:pt>
                <c:pt idx="3">
                  <c:v>64.19</c:v>
                </c:pt>
                <c:pt idx="4">
                  <c:v>83.97</c:v>
                </c:pt>
                <c:pt idx="5">
                  <c:v>79.11</c:v>
                </c:pt>
                <c:pt idx="6">
                  <c:v>66.13</c:v>
                </c:pt>
                <c:pt idx="7">
                  <c:v>65</c:v>
                </c:pt>
                <c:pt idx="8">
                  <c:v>50.22</c:v>
                </c:pt>
                <c:pt idx="9">
                  <c:v>63.02</c:v>
                </c:pt>
                <c:pt idx="10">
                  <c:v>52.18</c:v>
                </c:pt>
                <c:pt idx="11">
                  <c:v>70.64</c:v>
                </c:pt>
              </c:numCache>
            </c:numRef>
          </c:yVal>
          <c:smooth val="0"/>
          <c:extLst>
            <c:ext xmlns:c16="http://schemas.microsoft.com/office/drawing/2014/chart" uri="{C3380CC4-5D6E-409C-BE32-E72D297353CC}">
              <c16:uniqueId val="{00000001-1EF2-4838-87C6-C440E51A3BC9}"/>
            </c:ext>
          </c:extLst>
        </c:ser>
        <c:ser>
          <c:idx val="2"/>
          <c:order val="2"/>
          <c:tx>
            <c:strRef>
              <c:f>sheet1!$E$1</c:f>
              <c:strCache>
                <c:ptCount val="1"/>
                <c:pt idx="0">
                  <c:v>Neched</c:v>
                </c:pt>
              </c:strCache>
            </c:strRef>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f>sheet1!$B$2:$B$13</c:f>
              <c:numCache>
                <c:formatCode>General</c:formatCode>
                <c:ptCount val="12"/>
                <c:pt idx="0">
                  <c:v>1</c:v>
                </c:pt>
                <c:pt idx="1">
                  <c:v>2</c:v>
                </c:pt>
                <c:pt idx="2">
                  <c:v>3</c:v>
                </c:pt>
                <c:pt idx="3">
                  <c:v>4</c:v>
                </c:pt>
                <c:pt idx="4">
                  <c:v>5</c:v>
                </c:pt>
                <c:pt idx="5">
                  <c:v>6</c:v>
                </c:pt>
                <c:pt idx="6">
                  <c:v>7</c:v>
                </c:pt>
                <c:pt idx="7">
                  <c:v>8</c:v>
                </c:pt>
                <c:pt idx="8">
                  <c:v>9</c:v>
                </c:pt>
                <c:pt idx="9">
                  <c:v>10</c:v>
                </c:pt>
                <c:pt idx="10">
                  <c:v>11</c:v>
                </c:pt>
                <c:pt idx="11">
                  <c:v>12</c:v>
                </c:pt>
              </c:numCache>
            </c:numRef>
          </c:xVal>
          <c:yVal>
            <c:numRef>
              <c:f>sheet1!$E$2:$E$13</c:f>
              <c:numCache>
                <c:formatCode>General</c:formatCode>
                <c:ptCount val="12"/>
                <c:pt idx="0">
                  <c:v>33.15</c:v>
                </c:pt>
                <c:pt idx="1">
                  <c:v>36.47</c:v>
                </c:pt>
                <c:pt idx="2">
                  <c:v>77.03</c:v>
                </c:pt>
                <c:pt idx="3">
                  <c:v>55.66</c:v>
                </c:pt>
                <c:pt idx="4">
                  <c:v>66.53</c:v>
                </c:pt>
                <c:pt idx="5">
                  <c:v>59.85</c:v>
                </c:pt>
                <c:pt idx="6">
                  <c:v>55.64</c:v>
                </c:pt>
                <c:pt idx="7">
                  <c:v>46.31</c:v>
                </c:pt>
                <c:pt idx="8">
                  <c:v>39.880000000000003</c:v>
                </c:pt>
                <c:pt idx="9">
                  <c:v>49.26</c:v>
                </c:pt>
                <c:pt idx="10">
                  <c:v>43.12</c:v>
                </c:pt>
                <c:pt idx="11">
                  <c:v>56.94</c:v>
                </c:pt>
              </c:numCache>
            </c:numRef>
          </c:yVal>
          <c:smooth val="0"/>
          <c:extLst>
            <c:ext xmlns:c16="http://schemas.microsoft.com/office/drawing/2014/chart" uri="{C3380CC4-5D6E-409C-BE32-E72D297353CC}">
              <c16:uniqueId val="{00000002-1EF2-4838-87C6-C440E51A3BC9}"/>
            </c:ext>
          </c:extLst>
        </c:ser>
        <c:dLbls>
          <c:showLegendKey val="0"/>
          <c:showVal val="0"/>
          <c:showCatName val="0"/>
          <c:showSerName val="0"/>
          <c:showPercent val="0"/>
          <c:showBubbleSize val="0"/>
        </c:dLbls>
        <c:axId val="1734311728"/>
        <c:axId val="1734315472"/>
      </c:scatterChart>
      <c:valAx>
        <c:axId val="1734311728"/>
        <c:scaling>
          <c:orientation val="minMax"/>
          <c:max val="12"/>
          <c:min val="1"/>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ltLang="zh-CN"/>
                  <a:t>month</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zh-CN"/>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crossAx val="1734315472"/>
        <c:crosses val="autoZero"/>
        <c:crossBetween val="midCat"/>
        <c:majorUnit val="1"/>
      </c:valAx>
      <c:valAx>
        <c:axId val="173431547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ltLang="zh-CN"/>
                  <a:t>SSC(mg/L)</a:t>
                </a:r>
                <a:endParaRPr lang="zh-CN" alt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zh-CN"/>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crossAx val="1734311728"/>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sheet1!$C$1</c:f>
              <c:strCache>
                <c:ptCount val="1"/>
                <c:pt idx="0">
                  <c:v>Sert</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sheet1!$B$2:$B$13</c:f>
              <c:numCache>
                <c:formatCode>General</c:formatCode>
                <c:ptCount val="12"/>
                <c:pt idx="0">
                  <c:v>1</c:v>
                </c:pt>
                <c:pt idx="1">
                  <c:v>2</c:v>
                </c:pt>
                <c:pt idx="2">
                  <c:v>3</c:v>
                </c:pt>
                <c:pt idx="3">
                  <c:v>4</c:v>
                </c:pt>
                <c:pt idx="4">
                  <c:v>5</c:v>
                </c:pt>
                <c:pt idx="5">
                  <c:v>6</c:v>
                </c:pt>
                <c:pt idx="6">
                  <c:v>7</c:v>
                </c:pt>
                <c:pt idx="7">
                  <c:v>8</c:v>
                </c:pt>
                <c:pt idx="8">
                  <c:v>9</c:v>
                </c:pt>
                <c:pt idx="9">
                  <c:v>10</c:v>
                </c:pt>
                <c:pt idx="10">
                  <c:v>11</c:v>
                </c:pt>
                <c:pt idx="11">
                  <c:v>12</c:v>
                </c:pt>
              </c:numCache>
            </c:numRef>
          </c:xVal>
          <c:yVal>
            <c:numRef>
              <c:f>sheet1!$C$2:$C$13</c:f>
              <c:numCache>
                <c:formatCode>General</c:formatCode>
                <c:ptCount val="12"/>
                <c:pt idx="0">
                  <c:v>336.02</c:v>
                </c:pt>
                <c:pt idx="1">
                  <c:v>334.76</c:v>
                </c:pt>
                <c:pt idx="2">
                  <c:v>266.06</c:v>
                </c:pt>
                <c:pt idx="3">
                  <c:v>236.7</c:v>
                </c:pt>
                <c:pt idx="4">
                  <c:v>194.2</c:v>
                </c:pt>
                <c:pt idx="5">
                  <c:v>141.33000000000001</c:v>
                </c:pt>
                <c:pt idx="6">
                  <c:v>180.77</c:v>
                </c:pt>
                <c:pt idx="7">
                  <c:v>190.51</c:v>
                </c:pt>
                <c:pt idx="8">
                  <c:v>195.82</c:v>
                </c:pt>
                <c:pt idx="9">
                  <c:v>204.14</c:v>
                </c:pt>
                <c:pt idx="10">
                  <c:v>280.04000000000002</c:v>
                </c:pt>
                <c:pt idx="11">
                  <c:v>289.8</c:v>
                </c:pt>
              </c:numCache>
            </c:numRef>
          </c:yVal>
          <c:smooth val="0"/>
          <c:extLst>
            <c:ext xmlns:c16="http://schemas.microsoft.com/office/drawing/2014/chart" uri="{C3380CC4-5D6E-409C-BE32-E72D297353CC}">
              <c16:uniqueId val="{00000000-F8F8-42E0-89E9-4E4C54B76368}"/>
            </c:ext>
          </c:extLst>
        </c:ser>
        <c:ser>
          <c:idx val="1"/>
          <c:order val="1"/>
          <c:tx>
            <c:strRef>
              <c:f>sheet1!$D$1</c:f>
              <c:strCache>
                <c:ptCount val="1"/>
                <c:pt idx="0">
                  <c:v>Bo</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sheet1!$B$2:$B$13</c:f>
              <c:numCache>
                <c:formatCode>General</c:formatCode>
                <c:ptCount val="12"/>
                <c:pt idx="0">
                  <c:v>1</c:v>
                </c:pt>
                <c:pt idx="1">
                  <c:v>2</c:v>
                </c:pt>
                <c:pt idx="2">
                  <c:v>3</c:v>
                </c:pt>
                <c:pt idx="3">
                  <c:v>4</c:v>
                </c:pt>
                <c:pt idx="4">
                  <c:v>5</c:v>
                </c:pt>
                <c:pt idx="5">
                  <c:v>6</c:v>
                </c:pt>
                <c:pt idx="6">
                  <c:v>7</c:v>
                </c:pt>
                <c:pt idx="7">
                  <c:v>8</c:v>
                </c:pt>
                <c:pt idx="8">
                  <c:v>9</c:v>
                </c:pt>
                <c:pt idx="9">
                  <c:v>10</c:v>
                </c:pt>
                <c:pt idx="10">
                  <c:v>11</c:v>
                </c:pt>
                <c:pt idx="11">
                  <c:v>12</c:v>
                </c:pt>
              </c:numCache>
            </c:numRef>
          </c:xVal>
          <c:yVal>
            <c:numRef>
              <c:f>sheet1!$D$2:$D$13</c:f>
              <c:numCache>
                <c:formatCode>General</c:formatCode>
                <c:ptCount val="12"/>
                <c:pt idx="0">
                  <c:v>404.34</c:v>
                </c:pt>
                <c:pt idx="1">
                  <c:v>412.79</c:v>
                </c:pt>
                <c:pt idx="2">
                  <c:v>321.45999999999998</c:v>
                </c:pt>
                <c:pt idx="3">
                  <c:v>266.22000000000003</c:v>
                </c:pt>
                <c:pt idx="4">
                  <c:v>200.74</c:v>
                </c:pt>
                <c:pt idx="5">
                  <c:v>123.63</c:v>
                </c:pt>
                <c:pt idx="6">
                  <c:v>181.98</c:v>
                </c:pt>
                <c:pt idx="7">
                  <c:v>202.6</c:v>
                </c:pt>
                <c:pt idx="8">
                  <c:v>224.13</c:v>
                </c:pt>
                <c:pt idx="9">
                  <c:v>236.19</c:v>
                </c:pt>
                <c:pt idx="10">
                  <c:v>329.28</c:v>
                </c:pt>
                <c:pt idx="11">
                  <c:v>321.27999999999997</c:v>
                </c:pt>
              </c:numCache>
            </c:numRef>
          </c:yVal>
          <c:smooth val="0"/>
          <c:extLst>
            <c:ext xmlns:c16="http://schemas.microsoft.com/office/drawing/2014/chart" uri="{C3380CC4-5D6E-409C-BE32-E72D297353CC}">
              <c16:uniqueId val="{00000001-F8F8-42E0-89E9-4E4C54B76368}"/>
            </c:ext>
          </c:extLst>
        </c:ser>
        <c:ser>
          <c:idx val="2"/>
          <c:order val="2"/>
          <c:tx>
            <c:strRef>
              <c:f>sheet1!$E$1</c:f>
              <c:strCache>
                <c:ptCount val="1"/>
                <c:pt idx="0">
                  <c:v>Neched</c:v>
                </c:pt>
              </c:strCache>
            </c:strRef>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f>sheet1!$B$2:$B$13</c:f>
              <c:numCache>
                <c:formatCode>General</c:formatCode>
                <c:ptCount val="12"/>
                <c:pt idx="0">
                  <c:v>1</c:v>
                </c:pt>
                <c:pt idx="1">
                  <c:v>2</c:v>
                </c:pt>
                <c:pt idx="2">
                  <c:v>3</c:v>
                </c:pt>
                <c:pt idx="3">
                  <c:v>4</c:v>
                </c:pt>
                <c:pt idx="4">
                  <c:v>5</c:v>
                </c:pt>
                <c:pt idx="5">
                  <c:v>6</c:v>
                </c:pt>
                <c:pt idx="6">
                  <c:v>7</c:v>
                </c:pt>
                <c:pt idx="7">
                  <c:v>8</c:v>
                </c:pt>
                <c:pt idx="8">
                  <c:v>9</c:v>
                </c:pt>
                <c:pt idx="9">
                  <c:v>10</c:v>
                </c:pt>
                <c:pt idx="10">
                  <c:v>11</c:v>
                </c:pt>
                <c:pt idx="11">
                  <c:v>12</c:v>
                </c:pt>
              </c:numCache>
            </c:numRef>
          </c:xVal>
          <c:yVal>
            <c:numRef>
              <c:f>sheet1!$E$2:$E$13</c:f>
              <c:numCache>
                <c:formatCode>General</c:formatCode>
                <c:ptCount val="12"/>
                <c:pt idx="0">
                  <c:v>199.17</c:v>
                </c:pt>
                <c:pt idx="1">
                  <c:v>196.78</c:v>
                </c:pt>
                <c:pt idx="2">
                  <c:v>155.44</c:v>
                </c:pt>
                <c:pt idx="3">
                  <c:v>134.06</c:v>
                </c:pt>
                <c:pt idx="4">
                  <c:v>109.26</c:v>
                </c:pt>
                <c:pt idx="5">
                  <c:v>81.08</c:v>
                </c:pt>
                <c:pt idx="6">
                  <c:v>101.17</c:v>
                </c:pt>
                <c:pt idx="7">
                  <c:v>107.14</c:v>
                </c:pt>
                <c:pt idx="8">
                  <c:v>111.05</c:v>
                </c:pt>
                <c:pt idx="9">
                  <c:v>117.2</c:v>
                </c:pt>
                <c:pt idx="10">
                  <c:v>163.63999999999999</c:v>
                </c:pt>
                <c:pt idx="11">
                  <c:v>170.82</c:v>
                </c:pt>
              </c:numCache>
            </c:numRef>
          </c:yVal>
          <c:smooth val="0"/>
          <c:extLst>
            <c:ext xmlns:c16="http://schemas.microsoft.com/office/drawing/2014/chart" uri="{C3380CC4-5D6E-409C-BE32-E72D297353CC}">
              <c16:uniqueId val="{00000002-F8F8-42E0-89E9-4E4C54B76368}"/>
            </c:ext>
          </c:extLst>
        </c:ser>
        <c:dLbls>
          <c:showLegendKey val="0"/>
          <c:showVal val="0"/>
          <c:showCatName val="0"/>
          <c:showSerName val="0"/>
          <c:showPercent val="0"/>
          <c:showBubbleSize val="0"/>
        </c:dLbls>
        <c:axId val="1637219760"/>
        <c:axId val="1637218512"/>
      </c:scatterChart>
      <c:valAx>
        <c:axId val="1637219760"/>
        <c:scaling>
          <c:orientation val="minMax"/>
          <c:max val="12"/>
          <c:min val="1"/>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ltLang="zh-CN"/>
                  <a:t>month</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zh-CN"/>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crossAx val="1637218512"/>
        <c:crosses val="autoZero"/>
        <c:crossBetween val="midCat"/>
        <c:majorUnit val="1"/>
      </c:valAx>
      <c:valAx>
        <c:axId val="163721851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ltLang="zh-CN"/>
                  <a:t>SSC(mg/L)</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zh-CN"/>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crossAx val="1637219760"/>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12T09:15:40.297"/>
    </inkml:context>
    <inkml:brush xml:id="br0">
      <inkml:brushProperty name="width" value="0.025" units="cm"/>
      <inkml:brushProperty name="height" value="0.025" units="cm"/>
      <inkml:brushProperty name="color" value="#008C3A"/>
    </inkml:brush>
  </inkml:definitions>
  <inkml:trace contextRef="#ctx0" brushRef="#br0">1 0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12T09:15:40.298"/>
    </inkml:context>
    <inkml:brush xml:id="br0">
      <inkml:brushProperty name="width" value="0.025" units="cm"/>
      <inkml:brushProperty name="height" value="0.025" units="cm"/>
      <inkml:brushProperty name="color" value="#008C3A"/>
    </inkml:brush>
  </inkml:definitions>
  <inkml:trace contextRef="#ctx0" brushRef="#br0">1 0 24575,'0'0'-8191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12T09:17:01.933"/>
    </inkml:context>
    <inkml:brush xml:id="br0">
      <inkml:brushProperty name="width" value="0.025" units="cm"/>
      <inkml:brushProperty name="height" value="0.025" units="cm"/>
      <inkml:brushProperty name="color" value="#008C3A"/>
    </inkml:brush>
  </inkml:definitions>
  <inkml:trace contextRef="#ctx0" brushRef="#br0">0 1 24575,'0'0'-8191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12T09:17:01.934"/>
    </inkml:context>
    <inkml:brush xml:id="br0">
      <inkml:brushProperty name="width" value="0.025" units="cm"/>
      <inkml:brushProperty name="height" value="0.025" units="cm"/>
      <inkml:brushProperty name="color" value="#008C3A"/>
    </inkml:brush>
  </inkml:definitions>
  <inkml:trace contextRef="#ctx0" brushRef="#br0">1 0 24575,'0'0'-8191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12T09:17:01.935"/>
    </inkml:context>
    <inkml:brush xml:id="br0">
      <inkml:brushProperty name="width" value="0.025" units="cm"/>
      <inkml:brushProperty name="height" value="0.025" units="cm"/>
      <inkml:brushProperty name="color" value="#008C3A"/>
    </inkml:brush>
  </inkml:definitions>
  <inkml:trace contextRef="#ctx0" brushRef="#br0">1 0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CAF94B-350C-4BB9-A4C7-267C1B0CEE8E}" type="datetimeFigureOut">
              <a:rPr lang="zh-CN" altLang="en-US" smtClean="0"/>
              <a:t>2023/4/25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8A4495-526D-41EC-8941-E4E2EE95809D}" type="slidenum">
              <a:rPr lang="zh-CN" altLang="en-US" smtClean="0"/>
              <a:t>‹#›</a:t>
            </a:fld>
            <a:endParaRPr lang="zh-CN" altLang="en-US"/>
          </a:p>
        </p:txBody>
      </p:sp>
    </p:spTree>
    <p:extLst>
      <p:ext uri="{BB962C8B-B14F-4D97-AF65-F5344CB8AC3E}">
        <p14:creationId xmlns:p14="http://schemas.microsoft.com/office/powerpoint/2010/main" val="35198608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5B8A4495-526D-41EC-8941-E4E2EE95809D}" type="slidenum">
              <a:rPr lang="zh-CN" altLang="en-US" smtClean="0"/>
              <a:t>4</a:t>
            </a:fld>
            <a:endParaRPr lang="zh-CN" altLang="en-US"/>
          </a:p>
        </p:txBody>
      </p:sp>
    </p:spTree>
    <p:extLst>
      <p:ext uri="{BB962C8B-B14F-4D97-AF65-F5344CB8AC3E}">
        <p14:creationId xmlns:p14="http://schemas.microsoft.com/office/powerpoint/2010/main" val="22600490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5B8A4495-526D-41EC-8941-E4E2EE95809D}" type="slidenum">
              <a:rPr lang="zh-CN" altLang="en-US" smtClean="0"/>
              <a:t>10</a:t>
            </a:fld>
            <a:endParaRPr lang="zh-CN" altLang="en-US"/>
          </a:p>
        </p:txBody>
      </p:sp>
    </p:spTree>
    <p:extLst>
      <p:ext uri="{BB962C8B-B14F-4D97-AF65-F5344CB8AC3E}">
        <p14:creationId xmlns:p14="http://schemas.microsoft.com/office/powerpoint/2010/main" val="1684800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5B8A4495-526D-41EC-8941-E4E2EE95809D}" type="slidenum">
              <a:rPr lang="zh-CN" altLang="en-US" smtClean="0"/>
              <a:t>11</a:t>
            </a:fld>
            <a:endParaRPr lang="zh-CN" altLang="en-US"/>
          </a:p>
        </p:txBody>
      </p:sp>
    </p:spTree>
    <p:extLst>
      <p:ext uri="{BB962C8B-B14F-4D97-AF65-F5344CB8AC3E}">
        <p14:creationId xmlns:p14="http://schemas.microsoft.com/office/powerpoint/2010/main" val="21933618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5B8A4495-526D-41EC-8941-E4E2EE95809D}" type="slidenum">
              <a:rPr lang="zh-CN" altLang="en-US" smtClean="0"/>
              <a:t>12</a:t>
            </a:fld>
            <a:endParaRPr lang="zh-CN" altLang="en-US"/>
          </a:p>
        </p:txBody>
      </p:sp>
    </p:spTree>
    <p:extLst>
      <p:ext uri="{BB962C8B-B14F-4D97-AF65-F5344CB8AC3E}">
        <p14:creationId xmlns:p14="http://schemas.microsoft.com/office/powerpoint/2010/main" val="36948480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1BABC1-26A0-74AC-A170-658D707787E1}"/>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4D450DDB-3B2E-2DC9-8816-3FF631BA4C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163B944-5CEA-7C3C-46D9-6A436FD4E46A}"/>
              </a:ext>
            </a:extLst>
          </p:cNvPr>
          <p:cNvSpPr>
            <a:spLocks noGrp="1"/>
          </p:cNvSpPr>
          <p:nvPr>
            <p:ph type="dt" sz="half" idx="10"/>
          </p:nvPr>
        </p:nvSpPr>
        <p:spPr/>
        <p:txBody>
          <a:bodyPr/>
          <a:lstStyle/>
          <a:p>
            <a:fld id="{41CAD1AE-3CF8-4F4C-B276-EF120C80B29A}" type="datetimeFigureOut">
              <a:rPr lang="zh-CN" altLang="en-US" smtClean="0"/>
              <a:t>2023/4/25</a:t>
            </a:fld>
            <a:endParaRPr lang="zh-CN" altLang="en-US"/>
          </a:p>
        </p:txBody>
      </p:sp>
      <p:sp>
        <p:nvSpPr>
          <p:cNvPr id="5" name="页脚占位符 4">
            <a:extLst>
              <a:ext uri="{FF2B5EF4-FFF2-40B4-BE49-F238E27FC236}">
                <a16:creationId xmlns:a16="http://schemas.microsoft.com/office/drawing/2014/main" id="{8D22D0F2-39D5-567D-71ED-869A7BEF677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0ACC412-7432-94DA-5C88-559BA40AAC50}"/>
              </a:ext>
            </a:extLst>
          </p:cNvPr>
          <p:cNvSpPr>
            <a:spLocks noGrp="1"/>
          </p:cNvSpPr>
          <p:nvPr>
            <p:ph type="sldNum" sz="quarter" idx="12"/>
          </p:nvPr>
        </p:nvSpPr>
        <p:spPr/>
        <p:txBody>
          <a:bodyPr/>
          <a:lstStyle/>
          <a:p>
            <a:fld id="{D8BF767B-E458-4193-9020-897D4C2E2E9C}" type="slidenum">
              <a:rPr lang="zh-CN" altLang="en-US" smtClean="0"/>
              <a:t>‹#›</a:t>
            </a:fld>
            <a:endParaRPr lang="zh-CN" altLang="en-US"/>
          </a:p>
        </p:txBody>
      </p:sp>
    </p:spTree>
    <p:extLst>
      <p:ext uri="{BB962C8B-B14F-4D97-AF65-F5344CB8AC3E}">
        <p14:creationId xmlns:p14="http://schemas.microsoft.com/office/powerpoint/2010/main" val="1568135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333CD1-7C19-9443-3B78-F458419B2D9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3F5DAD0-6CB7-0720-A032-C5E5AD651B5E}"/>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9B8E68A-15CE-06D2-4954-FB366D20B3FD}"/>
              </a:ext>
            </a:extLst>
          </p:cNvPr>
          <p:cNvSpPr>
            <a:spLocks noGrp="1"/>
          </p:cNvSpPr>
          <p:nvPr>
            <p:ph type="dt" sz="half" idx="10"/>
          </p:nvPr>
        </p:nvSpPr>
        <p:spPr/>
        <p:txBody>
          <a:bodyPr/>
          <a:lstStyle/>
          <a:p>
            <a:fld id="{41CAD1AE-3CF8-4F4C-B276-EF120C80B29A}" type="datetimeFigureOut">
              <a:rPr lang="zh-CN" altLang="en-US" smtClean="0"/>
              <a:t>2023/4/25</a:t>
            </a:fld>
            <a:endParaRPr lang="zh-CN" altLang="en-US"/>
          </a:p>
        </p:txBody>
      </p:sp>
      <p:sp>
        <p:nvSpPr>
          <p:cNvPr id="5" name="页脚占位符 4">
            <a:extLst>
              <a:ext uri="{FF2B5EF4-FFF2-40B4-BE49-F238E27FC236}">
                <a16:creationId xmlns:a16="http://schemas.microsoft.com/office/drawing/2014/main" id="{BCF30090-5311-78FE-D7D0-6D13DE1B3AA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B97EAA3-C5B9-1CFE-7CB4-C268802D739F}"/>
              </a:ext>
            </a:extLst>
          </p:cNvPr>
          <p:cNvSpPr>
            <a:spLocks noGrp="1"/>
          </p:cNvSpPr>
          <p:nvPr>
            <p:ph type="sldNum" sz="quarter" idx="12"/>
          </p:nvPr>
        </p:nvSpPr>
        <p:spPr/>
        <p:txBody>
          <a:bodyPr/>
          <a:lstStyle/>
          <a:p>
            <a:fld id="{D8BF767B-E458-4193-9020-897D4C2E2E9C}" type="slidenum">
              <a:rPr lang="zh-CN" altLang="en-US" smtClean="0"/>
              <a:t>‹#›</a:t>
            </a:fld>
            <a:endParaRPr lang="zh-CN" altLang="en-US"/>
          </a:p>
        </p:txBody>
      </p:sp>
    </p:spTree>
    <p:extLst>
      <p:ext uri="{BB962C8B-B14F-4D97-AF65-F5344CB8AC3E}">
        <p14:creationId xmlns:p14="http://schemas.microsoft.com/office/powerpoint/2010/main" val="41001444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15E4A44-65A5-BF54-AC3B-201106FBF9C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E83846EC-C2F2-1F97-BF82-668757C85D9A}"/>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7BE3712-2CA2-2412-FCE4-D8CEDA8DDE64}"/>
              </a:ext>
            </a:extLst>
          </p:cNvPr>
          <p:cNvSpPr>
            <a:spLocks noGrp="1"/>
          </p:cNvSpPr>
          <p:nvPr>
            <p:ph type="dt" sz="half" idx="10"/>
          </p:nvPr>
        </p:nvSpPr>
        <p:spPr/>
        <p:txBody>
          <a:bodyPr/>
          <a:lstStyle/>
          <a:p>
            <a:fld id="{41CAD1AE-3CF8-4F4C-B276-EF120C80B29A}" type="datetimeFigureOut">
              <a:rPr lang="zh-CN" altLang="en-US" smtClean="0"/>
              <a:t>2023/4/25</a:t>
            </a:fld>
            <a:endParaRPr lang="zh-CN" altLang="en-US"/>
          </a:p>
        </p:txBody>
      </p:sp>
      <p:sp>
        <p:nvSpPr>
          <p:cNvPr id="5" name="页脚占位符 4">
            <a:extLst>
              <a:ext uri="{FF2B5EF4-FFF2-40B4-BE49-F238E27FC236}">
                <a16:creationId xmlns:a16="http://schemas.microsoft.com/office/drawing/2014/main" id="{D8441B09-4751-27D2-831C-1EA3753A04A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592CC9A-FDCB-FB5D-D1C7-13A08579A2EC}"/>
              </a:ext>
            </a:extLst>
          </p:cNvPr>
          <p:cNvSpPr>
            <a:spLocks noGrp="1"/>
          </p:cNvSpPr>
          <p:nvPr>
            <p:ph type="sldNum" sz="quarter" idx="12"/>
          </p:nvPr>
        </p:nvSpPr>
        <p:spPr/>
        <p:txBody>
          <a:bodyPr/>
          <a:lstStyle/>
          <a:p>
            <a:fld id="{D8BF767B-E458-4193-9020-897D4C2E2E9C}" type="slidenum">
              <a:rPr lang="zh-CN" altLang="en-US" smtClean="0"/>
              <a:t>‹#›</a:t>
            </a:fld>
            <a:endParaRPr lang="zh-CN" altLang="en-US"/>
          </a:p>
        </p:txBody>
      </p:sp>
    </p:spTree>
    <p:extLst>
      <p:ext uri="{BB962C8B-B14F-4D97-AF65-F5344CB8AC3E}">
        <p14:creationId xmlns:p14="http://schemas.microsoft.com/office/powerpoint/2010/main" val="6076686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B9A947D-7A0F-FA63-6593-2C5ACB224EB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5A1BE95-5DA1-B5B9-1EEC-C67598D86E30}"/>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7177BC7-8082-1DA7-8BEF-ADA7AFAE2657}"/>
              </a:ext>
            </a:extLst>
          </p:cNvPr>
          <p:cNvSpPr>
            <a:spLocks noGrp="1"/>
          </p:cNvSpPr>
          <p:nvPr>
            <p:ph type="dt" sz="half" idx="10"/>
          </p:nvPr>
        </p:nvSpPr>
        <p:spPr/>
        <p:txBody>
          <a:bodyPr/>
          <a:lstStyle/>
          <a:p>
            <a:fld id="{41CAD1AE-3CF8-4F4C-B276-EF120C80B29A}" type="datetimeFigureOut">
              <a:rPr lang="zh-CN" altLang="en-US" smtClean="0"/>
              <a:t>2023/4/25</a:t>
            </a:fld>
            <a:endParaRPr lang="zh-CN" altLang="en-US"/>
          </a:p>
        </p:txBody>
      </p:sp>
      <p:sp>
        <p:nvSpPr>
          <p:cNvPr id="5" name="页脚占位符 4">
            <a:extLst>
              <a:ext uri="{FF2B5EF4-FFF2-40B4-BE49-F238E27FC236}">
                <a16:creationId xmlns:a16="http://schemas.microsoft.com/office/drawing/2014/main" id="{BF23B4E7-B29E-6D8D-7029-E123768406C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3C910A5-BC34-60DF-AB42-DC86978E3676}"/>
              </a:ext>
            </a:extLst>
          </p:cNvPr>
          <p:cNvSpPr>
            <a:spLocks noGrp="1"/>
          </p:cNvSpPr>
          <p:nvPr>
            <p:ph type="sldNum" sz="quarter" idx="12"/>
          </p:nvPr>
        </p:nvSpPr>
        <p:spPr/>
        <p:txBody>
          <a:bodyPr/>
          <a:lstStyle/>
          <a:p>
            <a:fld id="{D8BF767B-E458-4193-9020-897D4C2E2E9C}" type="slidenum">
              <a:rPr lang="zh-CN" altLang="en-US" smtClean="0"/>
              <a:t>‹#›</a:t>
            </a:fld>
            <a:endParaRPr lang="zh-CN" altLang="en-US"/>
          </a:p>
        </p:txBody>
      </p:sp>
    </p:spTree>
    <p:extLst>
      <p:ext uri="{BB962C8B-B14F-4D97-AF65-F5344CB8AC3E}">
        <p14:creationId xmlns:p14="http://schemas.microsoft.com/office/powerpoint/2010/main" val="16135720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A4735D-2C7B-D15B-85D2-B34B3146121D}"/>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DC65D4FA-6CDA-6BA2-F56B-A1E715BA85B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38723076-3C3D-C7BB-C786-E362094501D6}"/>
              </a:ext>
            </a:extLst>
          </p:cNvPr>
          <p:cNvSpPr>
            <a:spLocks noGrp="1"/>
          </p:cNvSpPr>
          <p:nvPr>
            <p:ph type="dt" sz="half" idx="10"/>
          </p:nvPr>
        </p:nvSpPr>
        <p:spPr/>
        <p:txBody>
          <a:bodyPr/>
          <a:lstStyle/>
          <a:p>
            <a:fld id="{41CAD1AE-3CF8-4F4C-B276-EF120C80B29A}" type="datetimeFigureOut">
              <a:rPr lang="zh-CN" altLang="en-US" smtClean="0"/>
              <a:t>2023/4/25</a:t>
            </a:fld>
            <a:endParaRPr lang="zh-CN" altLang="en-US"/>
          </a:p>
        </p:txBody>
      </p:sp>
      <p:sp>
        <p:nvSpPr>
          <p:cNvPr id="5" name="页脚占位符 4">
            <a:extLst>
              <a:ext uri="{FF2B5EF4-FFF2-40B4-BE49-F238E27FC236}">
                <a16:creationId xmlns:a16="http://schemas.microsoft.com/office/drawing/2014/main" id="{978DE122-7941-08EA-079D-F9391AEA024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509E22E-F386-3E25-FC61-B08DF66053E0}"/>
              </a:ext>
            </a:extLst>
          </p:cNvPr>
          <p:cNvSpPr>
            <a:spLocks noGrp="1"/>
          </p:cNvSpPr>
          <p:nvPr>
            <p:ph type="sldNum" sz="quarter" idx="12"/>
          </p:nvPr>
        </p:nvSpPr>
        <p:spPr/>
        <p:txBody>
          <a:bodyPr/>
          <a:lstStyle/>
          <a:p>
            <a:fld id="{D8BF767B-E458-4193-9020-897D4C2E2E9C}" type="slidenum">
              <a:rPr lang="zh-CN" altLang="en-US" smtClean="0"/>
              <a:t>‹#›</a:t>
            </a:fld>
            <a:endParaRPr lang="zh-CN" altLang="en-US"/>
          </a:p>
        </p:txBody>
      </p:sp>
    </p:spTree>
    <p:extLst>
      <p:ext uri="{BB962C8B-B14F-4D97-AF65-F5344CB8AC3E}">
        <p14:creationId xmlns:p14="http://schemas.microsoft.com/office/powerpoint/2010/main" val="28651227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DA473F6-5B40-B570-AA0B-0EFFBCCCAC4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1991EA1-E28C-F087-2AA9-30E2BB62BBF2}"/>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7526690-5363-F3ED-D29C-769CE79C1A48}"/>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24F7A6BC-8F18-B667-AE03-A1C7651E4F4B}"/>
              </a:ext>
            </a:extLst>
          </p:cNvPr>
          <p:cNvSpPr>
            <a:spLocks noGrp="1"/>
          </p:cNvSpPr>
          <p:nvPr>
            <p:ph type="dt" sz="half" idx="10"/>
          </p:nvPr>
        </p:nvSpPr>
        <p:spPr/>
        <p:txBody>
          <a:bodyPr/>
          <a:lstStyle/>
          <a:p>
            <a:fld id="{41CAD1AE-3CF8-4F4C-B276-EF120C80B29A}" type="datetimeFigureOut">
              <a:rPr lang="zh-CN" altLang="en-US" smtClean="0"/>
              <a:t>2023/4/25</a:t>
            </a:fld>
            <a:endParaRPr lang="zh-CN" altLang="en-US"/>
          </a:p>
        </p:txBody>
      </p:sp>
      <p:sp>
        <p:nvSpPr>
          <p:cNvPr id="6" name="页脚占位符 5">
            <a:extLst>
              <a:ext uri="{FF2B5EF4-FFF2-40B4-BE49-F238E27FC236}">
                <a16:creationId xmlns:a16="http://schemas.microsoft.com/office/drawing/2014/main" id="{F9E23158-3727-A1C4-587A-4FDAD6C5CF3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30F7686-886D-6355-ADDB-BC7136406614}"/>
              </a:ext>
            </a:extLst>
          </p:cNvPr>
          <p:cNvSpPr>
            <a:spLocks noGrp="1"/>
          </p:cNvSpPr>
          <p:nvPr>
            <p:ph type="sldNum" sz="quarter" idx="12"/>
          </p:nvPr>
        </p:nvSpPr>
        <p:spPr/>
        <p:txBody>
          <a:bodyPr/>
          <a:lstStyle/>
          <a:p>
            <a:fld id="{D8BF767B-E458-4193-9020-897D4C2E2E9C}" type="slidenum">
              <a:rPr lang="zh-CN" altLang="en-US" smtClean="0"/>
              <a:t>‹#›</a:t>
            </a:fld>
            <a:endParaRPr lang="zh-CN" altLang="en-US"/>
          </a:p>
        </p:txBody>
      </p:sp>
    </p:spTree>
    <p:extLst>
      <p:ext uri="{BB962C8B-B14F-4D97-AF65-F5344CB8AC3E}">
        <p14:creationId xmlns:p14="http://schemas.microsoft.com/office/powerpoint/2010/main" val="39778255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6FA3BCF-F6C6-200E-7B2D-5C64A85305AA}"/>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7F5DE2B-659F-4C15-66AA-577A75D1680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FA75141-B523-8041-70BA-36F6B2122388}"/>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21C6826-2810-8526-9913-E14E47122C8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10324992-89E8-8054-FB17-FC3067730B10}"/>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5B9D6A0-530A-4E01-B2A5-D8198E1EC02B}"/>
              </a:ext>
            </a:extLst>
          </p:cNvPr>
          <p:cNvSpPr>
            <a:spLocks noGrp="1"/>
          </p:cNvSpPr>
          <p:nvPr>
            <p:ph type="dt" sz="half" idx="10"/>
          </p:nvPr>
        </p:nvSpPr>
        <p:spPr/>
        <p:txBody>
          <a:bodyPr/>
          <a:lstStyle/>
          <a:p>
            <a:fld id="{41CAD1AE-3CF8-4F4C-B276-EF120C80B29A}" type="datetimeFigureOut">
              <a:rPr lang="zh-CN" altLang="en-US" smtClean="0"/>
              <a:t>2023/4/25</a:t>
            </a:fld>
            <a:endParaRPr lang="zh-CN" altLang="en-US"/>
          </a:p>
        </p:txBody>
      </p:sp>
      <p:sp>
        <p:nvSpPr>
          <p:cNvPr id="8" name="页脚占位符 7">
            <a:extLst>
              <a:ext uri="{FF2B5EF4-FFF2-40B4-BE49-F238E27FC236}">
                <a16:creationId xmlns:a16="http://schemas.microsoft.com/office/drawing/2014/main" id="{FAE0BD7E-D2D4-1ECD-760B-079EB0B3674B}"/>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311E2A3-AB35-17B4-84C1-28078DC3FF66}"/>
              </a:ext>
            </a:extLst>
          </p:cNvPr>
          <p:cNvSpPr>
            <a:spLocks noGrp="1"/>
          </p:cNvSpPr>
          <p:nvPr>
            <p:ph type="sldNum" sz="quarter" idx="12"/>
          </p:nvPr>
        </p:nvSpPr>
        <p:spPr/>
        <p:txBody>
          <a:bodyPr/>
          <a:lstStyle/>
          <a:p>
            <a:fld id="{D8BF767B-E458-4193-9020-897D4C2E2E9C}" type="slidenum">
              <a:rPr lang="zh-CN" altLang="en-US" smtClean="0"/>
              <a:t>‹#›</a:t>
            </a:fld>
            <a:endParaRPr lang="zh-CN" altLang="en-US"/>
          </a:p>
        </p:txBody>
      </p:sp>
    </p:spTree>
    <p:extLst>
      <p:ext uri="{BB962C8B-B14F-4D97-AF65-F5344CB8AC3E}">
        <p14:creationId xmlns:p14="http://schemas.microsoft.com/office/powerpoint/2010/main" val="36108319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DB3B050-B650-88B1-3544-C9BC80704CF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EF1AD45-1B36-14CF-F187-3C3DB1AB2E7C}"/>
              </a:ext>
            </a:extLst>
          </p:cNvPr>
          <p:cNvSpPr>
            <a:spLocks noGrp="1"/>
          </p:cNvSpPr>
          <p:nvPr>
            <p:ph type="dt" sz="half" idx="10"/>
          </p:nvPr>
        </p:nvSpPr>
        <p:spPr/>
        <p:txBody>
          <a:bodyPr/>
          <a:lstStyle/>
          <a:p>
            <a:fld id="{41CAD1AE-3CF8-4F4C-B276-EF120C80B29A}" type="datetimeFigureOut">
              <a:rPr lang="zh-CN" altLang="en-US" smtClean="0"/>
              <a:t>2023/4/25</a:t>
            </a:fld>
            <a:endParaRPr lang="zh-CN" altLang="en-US"/>
          </a:p>
        </p:txBody>
      </p:sp>
      <p:sp>
        <p:nvSpPr>
          <p:cNvPr id="4" name="页脚占位符 3">
            <a:extLst>
              <a:ext uri="{FF2B5EF4-FFF2-40B4-BE49-F238E27FC236}">
                <a16:creationId xmlns:a16="http://schemas.microsoft.com/office/drawing/2014/main" id="{2AB3B660-135A-E033-7633-826FF7025227}"/>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97ECC18B-A58C-D278-3DE1-09B87A8233C6}"/>
              </a:ext>
            </a:extLst>
          </p:cNvPr>
          <p:cNvSpPr>
            <a:spLocks noGrp="1"/>
          </p:cNvSpPr>
          <p:nvPr>
            <p:ph type="sldNum" sz="quarter" idx="12"/>
          </p:nvPr>
        </p:nvSpPr>
        <p:spPr/>
        <p:txBody>
          <a:bodyPr/>
          <a:lstStyle/>
          <a:p>
            <a:fld id="{D8BF767B-E458-4193-9020-897D4C2E2E9C}" type="slidenum">
              <a:rPr lang="zh-CN" altLang="en-US" smtClean="0"/>
              <a:t>‹#›</a:t>
            </a:fld>
            <a:endParaRPr lang="zh-CN" altLang="en-US"/>
          </a:p>
        </p:txBody>
      </p:sp>
    </p:spTree>
    <p:extLst>
      <p:ext uri="{BB962C8B-B14F-4D97-AF65-F5344CB8AC3E}">
        <p14:creationId xmlns:p14="http://schemas.microsoft.com/office/powerpoint/2010/main" val="32655736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EB7B6CD-C572-1154-4FE5-8B2F139DBC68}"/>
              </a:ext>
            </a:extLst>
          </p:cNvPr>
          <p:cNvSpPr>
            <a:spLocks noGrp="1"/>
          </p:cNvSpPr>
          <p:nvPr>
            <p:ph type="dt" sz="half" idx="10"/>
          </p:nvPr>
        </p:nvSpPr>
        <p:spPr/>
        <p:txBody>
          <a:bodyPr/>
          <a:lstStyle/>
          <a:p>
            <a:fld id="{41CAD1AE-3CF8-4F4C-B276-EF120C80B29A}" type="datetimeFigureOut">
              <a:rPr lang="zh-CN" altLang="en-US" smtClean="0"/>
              <a:t>2023/4/25</a:t>
            </a:fld>
            <a:endParaRPr lang="zh-CN" altLang="en-US"/>
          </a:p>
        </p:txBody>
      </p:sp>
      <p:sp>
        <p:nvSpPr>
          <p:cNvPr id="3" name="页脚占位符 2">
            <a:extLst>
              <a:ext uri="{FF2B5EF4-FFF2-40B4-BE49-F238E27FC236}">
                <a16:creationId xmlns:a16="http://schemas.microsoft.com/office/drawing/2014/main" id="{144793FA-C080-9E99-6CA4-0182B4A3EAF1}"/>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0B649564-52EA-B753-5996-B7B27EE70CDB}"/>
              </a:ext>
            </a:extLst>
          </p:cNvPr>
          <p:cNvSpPr>
            <a:spLocks noGrp="1"/>
          </p:cNvSpPr>
          <p:nvPr>
            <p:ph type="sldNum" sz="quarter" idx="12"/>
          </p:nvPr>
        </p:nvSpPr>
        <p:spPr/>
        <p:txBody>
          <a:bodyPr/>
          <a:lstStyle/>
          <a:p>
            <a:fld id="{D8BF767B-E458-4193-9020-897D4C2E2E9C}" type="slidenum">
              <a:rPr lang="zh-CN" altLang="en-US" smtClean="0"/>
              <a:t>‹#›</a:t>
            </a:fld>
            <a:endParaRPr lang="zh-CN" altLang="en-US"/>
          </a:p>
        </p:txBody>
      </p:sp>
    </p:spTree>
    <p:extLst>
      <p:ext uri="{BB962C8B-B14F-4D97-AF65-F5344CB8AC3E}">
        <p14:creationId xmlns:p14="http://schemas.microsoft.com/office/powerpoint/2010/main" val="14798960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6A17F8-8936-FBB1-9BC4-8DE8F56DB9D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ED1924CB-1CF7-AE99-BA29-34CE45C1B41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48DE9BF0-C54E-2BAB-A161-1EF807A1EF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B7707F0-3BA2-F2B8-8078-E976E27C20B6}"/>
              </a:ext>
            </a:extLst>
          </p:cNvPr>
          <p:cNvSpPr>
            <a:spLocks noGrp="1"/>
          </p:cNvSpPr>
          <p:nvPr>
            <p:ph type="dt" sz="half" idx="10"/>
          </p:nvPr>
        </p:nvSpPr>
        <p:spPr/>
        <p:txBody>
          <a:bodyPr/>
          <a:lstStyle/>
          <a:p>
            <a:fld id="{41CAD1AE-3CF8-4F4C-B276-EF120C80B29A}" type="datetimeFigureOut">
              <a:rPr lang="zh-CN" altLang="en-US" smtClean="0"/>
              <a:t>2023/4/25</a:t>
            </a:fld>
            <a:endParaRPr lang="zh-CN" altLang="en-US"/>
          </a:p>
        </p:txBody>
      </p:sp>
      <p:sp>
        <p:nvSpPr>
          <p:cNvPr id="6" name="页脚占位符 5">
            <a:extLst>
              <a:ext uri="{FF2B5EF4-FFF2-40B4-BE49-F238E27FC236}">
                <a16:creationId xmlns:a16="http://schemas.microsoft.com/office/drawing/2014/main" id="{1748BE0A-5166-11FC-4F51-1F139BEAFB2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E4C84B2-145E-45CC-E642-CC7B673EAAF9}"/>
              </a:ext>
            </a:extLst>
          </p:cNvPr>
          <p:cNvSpPr>
            <a:spLocks noGrp="1"/>
          </p:cNvSpPr>
          <p:nvPr>
            <p:ph type="sldNum" sz="quarter" idx="12"/>
          </p:nvPr>
        </p:nvSpPr>
        <p:spPr/>
        <p:txBody>
          <a:bodyPr/>
          <a:lstStyle/>
          <a:p>
            <a:fld id="{D8BF767B-E458-4193-9020-897D4C2E2E9C}" type="slidenum">
              <a:rPr lang="zh-CN" altLang="en-US" smtClean="0"/>
              <a:t>‹#›</a:t>
            </a:fld>
            <a:endParaRPr lang="zh-CN" altLang="en-US"/>
          </a:p>
        </p:txBody>
      </p:sp>
    </p:spTree>
    <p:extLst>
      <p:ext uri="{BB962C8B-B14F-4D97-AF65-F5344CB8AC3E}">
        <p14:creationId xmlns:p14="http://schemas.microsoft.com/office/powerpoint/2010/main" val="22916767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A8379B8-DFA8-1C6B-9173-CDCFE61B43B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0C32308F-8341-9153-E55D-00E02918AD6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0FE924E-6C52-F764-FDBE-DC20624772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65D0454-0974-7213-B265-BDEF1385FD22}"/>
              </a:ext>
            </a:extLst>
          </p:cNvPr>
          <p:cNvSpPr>
            <a:spLocks noGrp="1"/>
          </p:cNvSpPr>
          <p:nvPr>
            <p:ph type="dt" sz="half" idx="10"/>
          </p:nvPr>
        </p:nvSpPr>
        <p:spPr/>
        <p:txBody>
          <a:bodyPr/>
          <a:lstStyle/>
          <a:p>
            <a:fld id="{41CAD1AE-3CF8-4F4C-B276-EF120C80B29A}" type="datetimeFigureOut">
              <a:rPr lang="zh-CN" altLang="en-US" smtClean="0"/>
              <a:t>2023/4/25</a:t>
            </a:fld>
            <a:endParaRPr lang="zh-CN" altLang="en-US"/>
          </a:p>
        </p:txBody>
      </p:sp>
      <p:sp>
        <p:nvSpPr>
          <p:cNvPr id="6" name="页脚占位符 5">
            <a:extLst>
              <a:ext uri="{FF2B5EF4-FFF2-40B4-BE49-F238E27FC236}">
                <a16:creationId xmlns:a16="http://schemas.microsoft.com/office/drawing/2014/main" id="{46B7E094-FB14-A734-66C6-A66FE2BAC94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4BF1E42-6849-3081-7715-1F1413196043}"/>
              </a:ext>
            </a:extLst>
          </p:cNvPr>
          <p:cNvSpPr>
            <a:spLocks noGrp="1"/>
          </p:cNvSpPr>
          <p:nvPr>
            <p:ph type="sldNum" sz="quarter" idx="12"/>
          </p:nvPr>
        </p:nvSpPr>
        <p:spPr/>
        <p:txBody>
          <a:bodyPr/>
          <a:lstStyle/>
          <a:p>
            <a:fld id="{D8BF767B-E458-4193-9020-897D4C2E2E9C}" type="slidenum">
              <a:rPr lang="zh-CN" altLang="en-US" smtClean="0"/>
              <a:t>‹#›</a:t>
            </a:fld>
            <a:endParaRPr lang="zh-CN" altLang="en-US"/>
          </a:p>
        </p:txBody>
      </p:sp>
    </p:spTree>
    <p:extLst>
      <p:ext uri="{BB962C8B-B14F-4D97-AF65-F5344CB8AC3E}">
        <p14:creationId xmlns:p14="http://schemas.microsoft.com/office/powerpoint/2010/main" val="11918964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68167FC-ABFC-1333-8D24-A525FB562E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009CE7E-58C0-9DA4-41FD-5D66C69786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3A76809-6E81-6166-81A4-E87601AC54E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CAD1AE-3CF8-4F4C-B276-EF120C80B29A}" type="datetimeFigureOut">
              <a:rPr lang="zh-CN" altLang="en-US" smtClean="0"/>
              <a:t>2023/4/25</a:t>
            </a:fld>
            <a:endParaRPr lang="zh-CN" altLang="en-US"/>
          </a:p>
        </p:txBody>
      </p:sp>
      <p:sp>
        <p:nvSpPr>
          <p:cNvPr id="5" name="页脚占位符 4">
            <a:extLst>
              <a:ext uri="{FF2B5EF4-FFF2-40B4-BE49-F238E27FC236}">
                <a16:creationId xmlns:a16="http://schemas.microsoft.com/office/drawing/2014/main" id="{DBE18741-472F-16A0-4BE1-3CC5BC74AA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CBEC5FBE-36FB-BC42-62C9-38F3FAD3B4E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BF767B-E458-4193-9020-897D4C2E2E9C}" type="slidenum">
              <a:rPr lang="zh-CN" altLang="en-US" smtClean="0"/>
              <a:t>‹#›</a:t>
            </a:fld>
            <a:endParaRPr lang="zh-CN" altLang="en-US"/>
          </a:p>
        </p:txBody>
      </p:sp>
    </p:spTree>
    <p:extLst>
      <p:ext uri="{BB962C8B-B14F-4D97-AF65-F5344CB8AC3E}">
        <p14:creationId xmlns:p14="http://schemas.microsoft.com/office/powerpoint/2010/main" val="11321961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customXml" Target="../ink/ink2.xml"/><Relationship Id="rId3" Type="http://schemas.openxmlformats.org/officeDocument/2006/relationships/image" Target="../media/image1.png"/><Relationship Id="rId7" Type="http://schemas.openxmlformats.org/officeDocument/2006/relationships/image" Target="../media/image14.png"/><Relationship Id="rId12" Type="http://schemas.openxmlformats.org/officeDocument/2006/relationships/image" Target="../media/image13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customXml" Target="../ink/ink1.xml"/><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2.png"/><Relationship Id="rId9" Type="http://schemas.openxmlformats.org/officeDocument/2006/relationships/image" Target="../media/image16.png"/></Relationships>
</file>

<file path=ppt/slides/_rels/slide12.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png"/><Relationship Id="rId7"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2.png"/><Relationship Id="rId9" Type="http://schemas.openxmlformats.org/officeDocument/2006/relationships/image" Target="../media/image22.jpeg"/></Relationships>
</file>

<file path=ppt/slides/_rels/slide13.xml.rels><?xml version="1.0" encoding="UTF-8" standalone="yes"?>
<Relationships xmlns="http://schemas.openxmlformats.org/package/2006/relationships"><Relationship Id="rId39" Type="http://schemas.openxmlformats.org/officeDocument/2006/relationships/chart" Target="../charts/chart5.xml"/><Relationship Id="rId3" Type="http://schemas.openxmlformats.org/officeDocument/2006/relationships/image" Target="../media/image2.png"/><Relationship Id="rId34" Type="http://schemas.openxmlformats.org/officeDocument/2006/relationships/customXml" Target="../ink/ink5.xml"/><Relationship Id="rId33" Type="http://schemas.openxmlformats.org/officeDocument/2006/relationships/image" Target="../media/image130.png"/><Relationship Id="rId38" Type="http://schemas.openxmlformats.org/officeDocument/2006/relationships/chart" Target="../charts/chart4.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customXml" Target="../ink/ink4.xml"/><Relationship Id="rId37" Type="http://schemas.openxmlformats.org/officeDocument/2006/relationships/chart" Target="../charts/chart3.xml"/><Relationship Id="rId40" Type="http://schemas.openxmlformats.org/officeDocument/2006/relationships/chart" Target="../charts/chart6.xml"/><Relationship Id="rId5" Type="http://schemas.openxmlformats.org/officeDocument/2006/relationships/image" Target="../media/image131.png"/><Relationship Id="rId36" Type="http://schemas.openxmlformats.org/officeDocument/2006/relationships/chart" Target="../charts/chart2.xml"/><Relationship Id="rId4" Type="http://schemas.openxmlformats.org/officeDocument/2006/relationships/customXml" Target="../ink/ink3.xml"/><Relationship Id="rId35" Type="http://schemas.openxmlformats.org/officeDocument/2006/relationships/chart" Target="../charts/chart1.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91D1DEC1-D909-C836-FBCE-E4634A04914A}"/>
              </a:ext>
            </a:extLst>
          </p:cNvPr>
          <p:cNvSpPr/>
          <p:nvPr/>
        </p:nvSpPr>
        <p:spPr>
          <a:xfrm>
            <a:off x="0" y="6591300"/>
            <a:ext cx="12192000" cy="266699"/>
          </a:xfrm>
          <a:prstGeom prst="rect">
            <a:avLst/>
          </a:prstGeom>
          <a:solidFill>
            <a:srgbClr val="2E508C"/>
          </a:solidFill>
          <a:ln>
            <a:solidFill>
              <a:srgbClr val="2E50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lumMod val="50000"/>
                </a:schemeClr>
              </a:solidFill>
            </a:endParaRPr>
          </a:p>
        </p:txBody>
      </p:sp>
      <p:cxnSp>
        <p:nvCxnSpPr>
          <p:cNvPr id="3" name="直线连接符 7">
            <a:extLst>
              <a:ext uri="{FF2B5EF4-FFF2-40B4-BE49-F238E27FC236}">
                <a16:creationId xmlns:a16="http://schemas.microsoft.com/office/drawing/2014/main" id="{99355D72-090B-6A9E-A4E8-A0B5A3A81B50}"/>
              </a:ext>
            </a:extLst>
          </p:cNvPr>
          <p:cNvCxnSpPr>
            <a:cxnSpLocks/>
          </p:cNvCxnSpPr>
          <p:nvPr/>
        </p:nvCxnSpPr>
        <p:spPr>
          <a:xfrm>
            <a:off x="2942580" y="493467"/>
            <a:ext cx="8882744" cy="0"/>
          </a:xfrm>
          <a:prstGeom prst="line">
            <a:avLst/>
          </a:prstGeom>
          <a:ln w="19050">
            <a:solidFill>
              <a:srgbClr val="013B87"/>
            </a:solidFill>
          </a:ln>
        </p:spPr>
        <p:style>
          <a:lnRef idx="1">
            <a:schemeClr val="accent1"/>
          </a:lnRef>
          <a:fillRef idx="0">
            <a:schemeClr val="accent1"/>
          </a:fillRef>
          <a:effectRef idx="0">
            <a:schemeClr val="accent1"/>
          </a:effectRef>
          <a:fontRef idx="minor">
            <a:schemeClr val="tx1"/>
          </a:fontRef>
        </p:style>
      </p:cxnSp>
      <p:grpSp>
        <p:nvGrpSpPr>
          <p:cNvPr id="4" name="组合 3">
            <a:extLst>
              <a:ext uri="{FF2B5EF4-FFF2-40B4-BE49-F238E27FC236}">
                <a16:creationId xmlns:a16="http://schemas.microsoft.com/office/drawing/2014/main" id="{BF4ED6A5-C105-DBC9-A71C-D8F372D05011}"/>
              </a:ext>
            </a:extLst>
          </p:cNvPr>
          <p:cNvGrpSpPr/>
          <p:nvPr/>
        </p:nvGrpSpPr>
        <p:grpSpPr>
          <a:xfrm>
            <a:off x="304800" y="320040"/>
            <a:ext cx="579120" cy="579120"/>
            <a:chOff x="1013460" y="784860"/>
            <a:chExt cx="769620" cy="769620"/>
          </a:xfrm>
          <a:solidFill>
            <a:schemeClr val="accent1"/>
          </a:solidFill>
        </p:grpSpPr>
        <p:sp>
          <p:nvSpPr>
            <p:cNvPr id="5" name="矩形: 圆角 4">
              <a:extLst>
                <a:ext uri="{FF2B5EF4-FFF2-40B4-BE49-F238E27FC236}">
                  <a16:creationId xmlns:a16="http://schemas.microsoft.com/office/drawing/2014/main" id="{848F1155-18BE-6583-A353-AC53D9E8C022}"/>
                </a:ext>
              </a:extLst>
            </p:cNvPr>
            <p:cNvSpPr/>
            <p:nvPr/>
          </p:nvSpPr>
          <p:spPr>
            <a:xfrm>
              <a:off x="1013460" y="784860"/>
              <a:ext cx="769620" cy="769620"/>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圆角 5">
              <a:extLst>
                <a:ext uri="{FF2B5EF4-FFF2-40B4-BE49-F238E27FC236}">
                  <a16:creationId xmlns:a16="http://schemas.microsoft.com/office/drawing/2014/main" id="{A1687710-F42C-6E8E-9C68-4C6C6FD62574}"/>
                </a:ext>
              </a:extLst>
            </p:cNvPr>
            <p:cNvSpPr/>
            <p:nvPr/>
          </p:nvSpPr>
          <p:spPr>
            <a:xfrm>
              <a:off x="1101090" y="872490"/>
              <a:ext cx="594360" cy="594360"/>
            </a:xfrm>
            <a:prstGeom prst="round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rgbClr val="0070C0"/>
                  </a:solidFill>
                  <a:latin typeface="微软雅黑" panose="020B0503020204020204" pitchFamily="34" charset="-122"/>
                  <a:ea typeface="微软雅黑" panose="020B0503020204020204" pitchFamily="34" charset="-122"/>
                </a:rPr>
                <a:t>1</a:t>
              </a:r>
              <a:endParaRPr lang="zh-CN" altLang="en-US" sz="2400" dirty="0">
                <a:solidFill>
                  <a:srgbClr val="0070C0"/>
                </a:solidFill>
                <a:latin typeface="微软雅黑" panose="020B0503020204020204" pitchFamily="34" charset="-122"/>
                <a:ea typeface="微软雅黑" panose="020B0503020204020204" pitchFamily="34" charset="-122"/>
              </a:endParaRPr>
            </a:p>
          </p:txBody>
        </p:sp>
      </p:grpSp>
      <p:sp>
        <p:nvSpPr>
          <p:cNvPr id="7" name="文本框 6">
            <a:extLst>
              <a:ext uri="{FF2B5EF4-FFF2-40B4-BE49-F238E27FC236}">
                <a16:creationId xmlns:a16="http://schemas.microsoft.com/office/drawing/2014/main" id="{61DCDAE6-4EA9-9DF8-6FF5-DA200AF651B7}"/>
              </a:ext>
            </a:extLst>
          </p:cNvPr>
          <p:cNvSpPr txBox="1"/>
          <p:nvPr/>
        </p:nvSpPr>
        <p:spPr>
          <a:xfrm>
            <a:off x="1086166" y="378766"/>
            <a:ext cx="1704313" cy="461665"/>
          </a:xfrm>
          <a:prstGeom prst="rect">
            <a:avLst/>
          </a:prstGeom>
          <a:noFill/>
        </p:spPr>
        <p:txBody>
          <a:bodyPr wrap="none" rtlCol="0">
            <a:spAutoFit/>
          </a:bodyPr>
          <a:lstStyle/>
          <a:p>
            <a:r>
              <a:rPr lang="en-US" altLang="zh-CN" sz="2400" dirty="0">
                <a:solidFill>
                  <a:srgbClr val="2E508C"/>
                </a:solidFill>
                <a:latin typeface="Times New Roman" panose="02020603050405020304" pitchFamily="18" charset="0"/>
                <a:ea typeface="微软雅黑" panose="020B0503020204020204" pitchFamily="34" charset="-122"/>
                <a:cs typeface="Times New Roman" panose="02020603050405020304" pitchFamily="18" charset="0"/>
              </a:rPr>
              <a:t>Introduction</a:t>
            </a:r>
            <a:endParaRPr lang="zh-CN" altLang="en-US" sz="2400" dirty="0">
              <a:solidFill>
                <a:srgbClr val="2E508C"/>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2" name="图片 11">
            <a:extLst>
              <a:ext uri="{FF2B5EF4-FFF2-40B4-BE49-F238E27FC236}">
                <a16:creationId xmlns:a16="http://schemas.microsoft.com/office/drawing/2014/main" id="{B6067660-BFC7-7C60-3F31-2D4689C82F69}"/>
              </a:ext>
            </a:extLst>
          </p:cNvPr>
          <p:cNvPicPr>
            <a:picLocks noChangeAspect="1"/>
          </p:cNvPicPr>
          <p:nvPr/>
        </p:nvPicPr>
        <p:blipFill>
          <a:blip r:embed="rId2"/>
          <a:stretch>
            <a:fillRect/>
          </a:stretch>
        </p:blipFill>
        <p:spPr>
          <a:xfrm>
            <a:off x="10381906" y="6134711"/>
            <a:ext cx="488736" cy="433924"/>
          </a:xfrm>
          <a:prstGeom prst="rect">
            <a:avLst/>
          </a:prstGeom>
        </p:spPr>
      </p:pic>
      <p:pic>
        <p:nvPicPr>
          <p:cNvPr id="14" name="图片 13">
            <a:extLst>
              <a:ext uri="{FF2B5EF4-FFF2-40B4-BE49-F238E27FC236}">
                <a16:creationId xmlns:a16="http://schemas.microsoft.com/office/drawing/2014/main" id="{B18DE527-8B01-886B-10E3-30E2B100CE41}"/>
              </a:ext>
            </a:extLst>
          </p:cNvPr>
          <p:cNvPicPr>
            <a:picLocks noChangeAspect="1"/>
          </p:cNvPicPr>
          <p:nvPr/>
        </p:nvPicPr>
        <p:blipFill>
          <a:blip r:embed="rId3"/>
          <a:stretch>
            <a:fillRect/>
          </a:stretch>
        </p:blipFill>
        <p:spPr>
          <a:xfrm>
            <a:off x="10870642" y="6208398"/>
            <a:ext cx="1164578" cy="281742"/>
          </a:xfrm>
          <a:prstGeom prst="rect">
            <a:avLst/>
          </a:prstGeom>
        </p:spPr>
      </p:pic>
      <p:pic>
        <p:nvPicPr>
          <p:cNvPr id="10" name="图片 9">
            <a:extLst>
              <a:ext uri="{FF2B5EF4-FFF2-40B4-BE49-F238E27FC236}">
                <a16:creationId xmlns:a16="http://schemas.microsoft.com/office/drawing/2014/main" id="{084A8019-151F-8B85-A84A-AE0099D6F504}"/>
              </a:ext>
            </a:extLst>
          </p:cNvPr>
          <p:cNvPicPr>
            <a:picLocks noChangeAspect="1"/>
          </p:cNvPicPr>
          <p:nvPr/>
        </p:nvPicPr>
        <p:blipFill>
          <a:blip r:embed="rId4"/>
          <a:stretch>
            <a:fillRect/>
          </a:stretch>
        </p:blipFill>
        <p:spPr>
          <a:xfrm>
            <a:off x="594359" y="1783075"/>
            <a:ext cx="5012039" cy="3291849"/>
          </a:xfrm>
          <a:prstGeom prst="rect">
            <a:avLst/>
          </a:prstGeom>
        </p:spPr>
      </p:pic>
      <p:sp>
        <p:nvSpPr>
          <p:cNvPr id="13" name="文本框 12">
            <a:extLst>
              <a:ext uri="{FF2B5EF4-FFF2-40B4-BE49-F238E27FC236}">
                <a16:creationId xmlns:a16="http://schemas.microsoft.com/office/drawing/2014/main" id="{82E0A8A3-9184-3B8E-4E34-F8E05A12BC32}"/>
              </a:ext>
            </a:extLst>
          </p:cNvPr>
          <p:cNvSpPr txBox="1"/>
          <p:nvPr/>
        </p:nvSpPr>
        <p:spPr>
          <a:xfrm>
            <a:off x="5935210" y="1726170"/>
            <a:ext cx="5890114" cy="2862322"/>
          </a:xfrm>
          <a:prstGeom prst="rect">
            <a:avLst/>
          </a:prstGeom>
          <a:noFill/>
        </p:spPr>
        <p:txBody>
          <a:bodyPr wrap="square">
            <a:spAutoFit/>
          </a:bodyPr>
          <a:lstStyle/>
          <a:p>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Suspended sediment is not only an important water quality indicator, but also plays an important role in shaping landforms and regulating water and sediment dynamics. In recent years, an increasing number of studies have shown significant and sometimes sudden changes in river flow and sediment flux due to climate change and intensive human activities. This will lead to significant changes in coastal and marine systems. There are also some literature indicating </a:t>
            </a:r>
            <a:r>
              <a:rPr lang="en-US" altLang="zh-CN" dirty="0">
                <a:solidFill>
                  <a:srgbClr val="4472C4"/>
                </a:solidFill>
                <a:latin typeface="Times New Roman" panose="02020603050405020304" pitchFamily="18" charset="0"/>
                <a:ea typeface="微软雅黑" panose="020B0503020204020204" pitchFamily="34" charset="-122"/>
                <a:cs typeface="Times New Roman" panose="02020603050405020304" pitchFamily="18" charset="0"/>
              </a:rPr>
              <a:t>that human activities have become the dominant factor affecting suspended sediment in some areas.</a:t>
            </a:r>
          </a:p>
        </p:txBody>
      </p:sp>
      <p:sp>
        <p:nvSpPr>
          <p:cNvPr id="8" name="文本框 7">
            <a:extLst>
              <a:ext uri="{FF2B5EF4-FFF2-40B4-BE49-F238E27FC236}">
                <a16:creationId xmlns:a16="http://schemas.microsoft.com/office/drawing/2014/main" id="{2F9BFBEF-9F08-78D0-5035-8C67D637AC14}"/>
              </a:ext>
            </a:extLst>
          </p:cNvPr>
          <p:cNvSpPr txBox="1"/>
          <p:nvPr/>
        </p:nvSpPr>
        <p:spPr>
          <a:xfrm>
            <a:off x="488139" y="1127999"/>
            <a:ext cx="11337185" cy="369332"/>
          </a:xfrm>
          <a:prstGeom prst="rect">
            <a:avLst/>
          </a:prstGeom>
          <a:noFill/>
        </p:spPr>
        <p:txBody>
          <a:bodyPr wrap="square" rtlCol="0">
            <a:spAutoFit/>
          </a:bodyPr>
          <a:lstStyle/>
          <a:p>
            <a:r>
              <a:rPr lang="en-US" altLang="zh-CN" dirty="0">
                <a:latin typeface="微软雅黑" panose="020B0503020204020204" pitchFamily="34" charset="-122"/>
                <a:ea typeface="微软雅黑" panose="020B0503020204020204" pitchFamily="34" charset="-122"/>
              </a:rPr>
              <a:t>1.1     </a:t>
            </a:r>
            <a:r>
              <a:rPr lang="en-US" altLang="zh-CN" dirty="0">
                <a:latin typeface="微软雅黑" panose="020B0503020204020204" pitchFamily="34" charset="-122"/>
                <a:ea typeface="微软雅黑" panose="020B0503020204020204" pitchFamily="34" charset="-122"/>
                <a:cs typeface="Times New Roman" panose="02020603050405020304" pitchFamily="18" charset="0"/>
              </a:rPr>
              <a:t>background</a:t>
            </a:r>
            <a:endParaRPr lang="zh-CN" altLang="en-US"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1" name="文本框 10">
            <a:extLst>
              <a:ext uri="{FF2B5EF4-FFF2-40B4-BE49-F238E27FC236}">
                <a16:creationId xmlns:a16="http://schemas.microsoft.com/office/drawing/2014/main" id="{6A77C1CC-A268-9F31-4FF3-863D9B8E22DF}"/>
              </a:ext>
            </a:extLst>
          </p:cNvPr>
          <p:cNvSpPr txBox="1"/>
          <p:nvPr/>
        </p:nvSpPr>
        <p:spPr>
          <a:xfrm>
            <a:off x="594359" y="5360668"/>
            <a:ext cx="11179056" cy="923330"/>
          </a:xfrm>
          <a:prstGeom prst="rect">
            <a:avLst/>
          </a:prstGeom>
          <a:noFill/>
        </p:spPr>
        <p:txBody>
          <a:bodyPr wrap="square" rtlCol="0">
            <a:spAutoFit/>
          </a:bodyPr>
          <a:lstStyle/>
          <a:p>
            <a:r>
              <a:rPr lang="en-US" altLang="zh-CN" dirty="0">
                <a:solidFill>
                  <a:srgbClr val="4472C4"/>
                </a:solidFill>
                <a:latin typeface="Times New Roman" panose="02020603050405020304" pitchFamily="18" charset="0"/>
                <a:ea typeface="微软雅黑" panose="020B0503020204020204" pitchFamily="34" charset="-122"/>
                <a:cs typeface="Times New Roman" panose="02020603050405020304" pitchFamily="18" charset="0"/>
              </a:rPr>
              <a:t>Therefore, it has long been necessary to quantitatively and accurately monitor the dynamic changes of suspended sediment particles, in order to better understand and understand the impact of human activities on nature.</a:t>
            </a:r>
            <a:endParaRPr lang="zh-CN" altLang="en-US" dirty="0">
              <a:solidFill>
                <a:srgbClr val="4472C4"/>
              </a:solidFill>
              <a:latin typeface="Times New Roman" panose="02020603050405020304" pitchFamily="18" charset="0"/>
              <a:ea typeface="微软雅黑" panose="020B0503020204020204" pitchFamily="34" charset="-122"/>
              <a:cs typeface="Times New Roman" panose="02020603050405020304" pitchFamily="18" charset="0"/>
            </a:endParaRPr>
          </a:p>
          <a:p>
            <a:endParaRPr lang="zh-CN" altLang="en-US" dirty="0"/>
          </a:p>
        </p:txBody>
      </p:sp>
    </p:spTree>
    <p:extLst>
      <p:ext uri="{BB962C8B-B14F-4D97-AF65-F5344CB8AC3E}">
        <p14:creationId xmlns:p14="http://schemas.microsoft.com/office/powerpoint/2010/main" val="26166341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91D1DEC1-D909-C836-FBCE-E4634A04914A}"/>
              </a:ext>
            </a:extLst>
          </p:cNvPr>
          <p:cNvSpPr/>
          <p:nvPr/>
        </p:nvSpPr>
        <p:spPr>
          <a:xfrm>
            <a:off x="0" y="6591301"/>
            <a:ext cx="12192000" cy="266699"/>
          </a:xfrm>
          <a:prstGeom prst="rect">
            <a:avLst/>
          </a:prstGeom>
          <a:solidFill>
            <a:srgbClr val="2E508C"/>
          </a:solidFill>
          <a:ln>
            <a:solidFill>
              <a:srgbClr val="2E50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lumMod val="50000"/>
                </a:schemeClr>
              </a:solidFill>
            </a:endParaRPr>
          </a:p>
        </p:txBody>
      </p:sp>
      <p:cxnSp>
        <p:nvCxnSpPr>
          <p:cNvPr id="3" name="直线连接符 7">
            <a:extLst>
              <a:ext uri="{FF2B5EF4-FFF2-40B4-BE49-F238E27FC236}">
                <a16:creationId xmlns:a16="http://schemas.microsoft.com/office/drawing/2014/main" id="{99355D72-090B-6A9E-A4E8-A0B5A3A81B50}"/>
              </a:ext>
            </a:extLst>
          </p:cNvPr>
          <p:cNvCxnSpPr>
            <a:cxnSpLocks/>
          </p:cNvCxnSpPr>
          <p:nvPr/>
        </p:nvCxnSpPr>
        <p:spPr>
          <a:xfrm>
            <a:off x="2310063" y="493467"/>
            <a:ext cx="9515261" cy="0"/>
          </a:xfrm>
          <a:prstGeom prst="line">
            <a:avLst/>
          </a:prstGeom>
          <a:ln w="19050">
            <a:solidFill>
              <a:srgbClr val="013B87"/>
            </a:solidFill>
          </a:ln>
        </p:spPr>
        <p:style>
          <a:lnRef idx="1">
            <a:schemeClr val="accent1"/>
          </a:lnRef>
          <a:fillRef idx="0">
            <a:schemeClr val="accent1"/>
          </a:fillRef>
          <a:effectRef idx="0">
            <a:schemeClr val="accent1"/>
          </a:effectRef>
          <a:fontRef idx="minor">
            <a:schemeClr val="tx1"/>
          </a:fontRef>
        </p:style>
      </p:cxnSp>
      <p:grpSp>
        <p:nvGrpSpPr>
          <p:cNvPr id="4" name="组合 3">
            <a:extLst>
              <a:ext uri="{FF2B5EF4-FFF2-40B4-BE49-F238E27FC236}">
                <a16:creationId xmlns:a16="http://schemas.microsoft.com/office/drawing/2014/main" id="{BF4ED6A5-C105-DBC9-A71C-D8F372D05011}"/>
              </a:ext>
            </a:extLst>
          </p:cNvPr>
          <p:cNvGrpSpPr/>
          <p:nvPr/>
        </p:nvGrpSpPr>
        <p:grpSpPr>
          <a:xfrm>
            <a:off x="304800" y="320040"/>
            <a:ext cx="579120" cy="579120"/>
            <a:chOff x="1013460" y="784860"/>
            <a:chExt cx="769620" cy="769620"/>
          </a:xfrm>
          <a:solidFill>
            <a:schemeClr val="accent1"/>
          </a:solidFill>
        </p:grpSpPr>
        <p:sp>
          <p:nvSpPr>
            <p:cNvPr id="5" name="矩形: 圆角 4">
              <a:extLst>
                <a:ext uri="{FF2B5EF4-FFF2-40B4-BE49-F238E27FC236}">
                  <a16:creationId xmlns:a16="http://schemas.microsoft.com/office/drawing/2014/main" id="{848F1155-18BE-6583-A353-AC53D9E8C022}"/>
                </a:ext>
              </a:extLst>
            </p:cNvPr>
            <p:cNvSpPr/>
            <p:nvPr/>
          </p:nvSpPr>
          <p:spPr>
            <a:xfrm>
              <a:off x="1013460" y="784860"/>
              <a:ext cx="769620" cy="769620"/>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圆角 5">
              <a:extLst>
                <a:ext uri="{FF2B5EF4-FFF2-40B4-BE49-F238E27FC236}">
                  <a16:creationId xmlns:a16="http://schemas.microsoft.com/office/drawing/2014/main" id="{A1687710-F42C-6E8E-9C68-4C6C6FD62574}"/>
                </a:ext>
              </a:extLst>
            </p:cNvPr>
            <p:cNvSpPr/>
            <p:nvPr/>
          </p:nvSpPr>
          <p:spPr>
            <a:xfrm>
              <a:off x="1101090" y="872490"/>
              <a:ext cx="594360" cy="594360"/>
            </a:xfrm>
            <a:prstGeom prst="round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rgbClr val="0070C0"/>
                  </a:solidFill>
                  <a:latin typeface="微软雅黑" panose="020B0503020204020204" pitchFamily="34" charset="-122"/>
                  <a:ea typeface="微软雅黑" panose="020B0503020204020204" pitchFamily="34" charset="-122"/>
                </a:rPr>
                <a:t>3</a:t>
              </a:r>
              <a:endParaRPr lang="zh-CN" altLang="en-US" sz="2400" dirty="0">
                <a:solidFill>
                  <a:srgbClr val="0070C0"/>
                </a:solidFill>
                <a:latin typeface="微软雅黑" panose="020B0503020204020204" pitchFamily="34" charset="-122"/>
                <a:ea typeface="微软雅黑" panose="020B0503020204020204" pitchFamily="34" charset="-122"/>
              </a:endParaRPr>
            </a:p>
          </p:txBody>
        </p:sp>
      </p:grpSp>
      <p:pic>
        <p:nvPicPr>
          <p:cNvPr id="12" name="图片 11">
            <a:extLst>
              <a:ext uri="{FF2B5EF4-FFF2-40B4-BE49-F238E27FC236}">
                <a16:creationId xmlns:a16="http://schemas.microsoft.com/office/drawing/2014/main" id="{B6067660-BFC7-7C60-3F31-2D4689C82F69}"/>
              </a:ext>
            </a:extLst>
          </p:cNvPr>
          <p:cNvPicPr>
            <a:picLocks noChangeAspect="1"/>
          </p:cNvPicPr>
          <p:nvPr/>
        </p:nvPicPr>
        <p:blipFill>
          <a:blip r:embed="rId3"/>
          <a:stretch>
            <a:fillRect/>
          </a:stretch>
        </p:blipFill>
        <p:spPr>
          <a:xfrm>
            <a:off x="10381906" y="6134711"/>
            <a:ext cx="488736" cy="433924"/>
          </a:xfrm>
          <a:prstGeom prst="rect">
            <a:avLst/>
          </a:prstGeom>
        </p:spPr>
      </p:pic>
      <p:pic>
        <p:nvPicPr>
          <p:cNvPr id="14" name="图片 13">
            <a:extLst>
              <a:ext uri="{FF2B5EF4-FFF2-40B4-BE49-F238E27FC236}">
                <a16:creationId xmlns:a16="http://schemas.microsoft.com/office/drawing/2014/main" id="{B18DE527-8B01-886B-10E3-30E2B100CE41}"/>
              </a:ext>
            </a:extLst>
          </p:cNvPr>
          <p:cNvPicPr>
            <a:picLocks noChangeAspect="1"/>
          </p:cNvPicPr>
          <p:nvPr/>
        </p:nvPicPr>
        <p:blipFill>
          <a:blip r:embed="rId4"/>
          <a:stretch>
            <a:fillRect/>
          </a:stretch>
        </p:blipFill>
        <p:spPr>
          <a:xfrm>
            <a:off x="10870642" y="6208398"/>
            <a:ext cx="1164578" cy="281742"/>
          </a:xfrm>
          <a:prstGeom prst="rect">
            <a:avLst/>
          </a:prstGeom>
        </p:spPr>
      </p:pic>
      <p:sp>
        <p:nvSpPr>
          <p:cNvPr id="13" name="文本框 12">
            <a:extLst>
              <a:ext uri="{FF2B5EF4-FFF2-40B4-BE49-F238E27FC236}">
                <a16:creationId xmlns:a16="http://schemas.microsoft.com/office/drawing/2014/main" id="{0E7C50AC-03F3-A63E-45B0-51D21DDEA79B}"/>
              </a:ext>
            </a:extLst>
          </p:cNvPr>
          <p:cNvSpPr txBox="1"/>
          <p:nvPr/>
        </p:nvSpPr>
        <p:spPr>
          <a:xfrm>
            <a:off x="817980" y="1582497"/>
            <a:ext cx="10924841" cy="1477328"/>
          </a:xfrm>
          <a:prstGeom prst="rect">
            <a:avLst/>
          </a:prstGeom>
          <a:noFill/>
        </p:spPr>
        <p:txBody>
          <a:bodyPr wrap="square" rtlCol="0">
            <a:spAutoFit/>
          </a:bodyPr>
          <a:lstStyle/>
          <a:p>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Uncertainty of retrieve algorithms:</a:t>
            </a:r>
          </a:p>
          <a:p>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Due to the fact that two of the three models were developed based on the study of estuaries, additional areas were selected for in situ dataset validation. The validation area is located in the outer sea area of Hangzhou Bay, and the in situ SSC data referenced Cai's measured data in 2019. At the same time, Landsat8 satellite data with a time window of plus or minus three hours was selected for pixel matching using a 3x3 window.</a:t>
            </a:r>
            <a:endParaRPr lang="zh-CN" altLang="en-US" dirty="0">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5" name="图片 14">
            <a:extLst>
              <a:ext uri="{FF2B5EF4-FFF2-40B4-BE49-F238E27FC236}">
                <a16:creationId xmlns:a16="http://schemas.microsoft.com/office/drawing/2014/main" id="{B153D183-8213-D39C-1929-749877DABC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1565" y="3258466"/>
            <a:ext cx="2974236" cy="2231527"/>
          </a:xfrm>
          <a:prstGeom prst="rect">
            <a:avLst/>
          </a:prstGeom>
        </p:spPr>
      </p:pic>
      <p:pic>
        <p:nvPicPr>
          <p:cNvPr id="16" name="图片 15">
            <a:extLst>
              <a:ext uri="{FF2B5EF4-FFF2-40B4-BE49-F238E27FC236}">
                <a16:creationId xmlns:a16="http://schemas.microsoft.com/office/drawing/2014/main" id="{2EFDCBE7-76BF-7D59-C5EA-2B7DD16A7A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72713" y="3256143"/>
            <a:ext cx="2974236" cy="2231527"/>
          </a:xfrm>
          <a:prstGeom prst="rect">
            <a:avLst/>
          </a:prstGeom>
        </p:spPr>
      </p:pic>
      <p:pic>
        <p:nvPicPr>
          <p:cNvPr id="17" name="图片 16">
            <a:extLst>
              <a:ext uri="{FF2B5EF4-FFF2-40B4-BE49-F238E27FC236}">
                <a16:creationId xmlns:a16="http://schemas.microsoft.com/office/drawing/2014/main" id="{611DC7C2-23BE-A7F6-A559-E0741673C79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60982" y="3256142"/>
            <a:ext cx="2974238" cy="2231528"/>
          </a:xfrm>
          <a:prstGeom prst="rect">
            <a:avLst/>
          </a:prstGeom>
        </p:spPr>
      </p:pic>
      <p:pic>
        <p:nvPicPr>
          <p:cNvPr id="18" name="图片 17">
            <a:extLst>
              <a:ext uri="{FF2B5EF4-FFF2-40B4-BE49-F238E27FC236}">
                <a16:creationId xmlns:a16="http://schemas.microsoft.com/office/drawing/2014/main" id="{32D9EC8E-2317-EEC1-7F69-2CDA870558BA}"/>
              </a:ext>
            </a:extLst>
          </p:cNvPr>
          <p:cNvPicPr>
            <a:picLocks noChangeAspect="1"/>
          </p:cNvPicPr>
          <p:nvPr/>
        </p:nvPicPr>
        <p:blipFill>
          <a:blip r:embed="rId8"/>
          <a:stretch>
            <a:fillRect/>
          </a:stretch>
        </p:blipFill>
        <p:spPr>
          <a:xfrm>
            <a:off x="488139" y="3205987"/>
            <a:ext cx="3073426" cy="2286329"/>
          </a:xfrm>
          <a:prstGeom prst="rect">
            <a:avLst/>
          </a:prstGeom>
        </p:spPr>
      </p:pic>
      <p:sp>
        <p:nvSpPr>
          <p:cNvPr id="19" name="文本框 18">
            <a:extLst>
              <a:ext uri="{FF2B5EF4-FFF2-40B4-BE49-F238E27FC236}">
                <a16:creationId xmlns:a16="http://schemas.microsoft.com/office/drawing/2014/main" id="{408F81F6-B7CF-4E51-A0CB-151FC425DA9F}"/>
              </a:ext>
            </a:extLst>
          </p:cNvPr>
          <p:cNvSpPr txBox="1"/>
          <p:nvPr/>
        </p:nvSpPr>
        <p:spPr>
          <a:xfrm>
            <a:off x="1114673" y="5621521"/>
            <a:ext cx="1717201" cy="369332"/>
          </a:xfrm>
          <a:prstGeom prst="rect">
            <a:avLst/>
          </a:prstGeom>
          <a:noFill/>
        </p:spPr>
        <p:txBody>
          <a:bodyPr wrap="none" rtlCol="0">
            <a:spAutoFit/>
          </a:bodyPr>
          <a:lstStyle/>
          <a:p>
            <a:r>
              <a:rPr lang="en-US" altLang="zh-CN" dirty="0">
                <a:latin typeface="Times New Roman" panose="02020603050405020304" pitchFamily="18" charset="0"/>
                <a:cs typeface="Times New Roman" panose="02020603050405020304" pitchFamily="18" charset="0"/>
              </a:rPr>
              <a:t>Verification area</a:t>
            </a:r>
            <a:endParaRPr lang="zh-CN" altLang="en-US" dirty="0">
              <a:latin typeface="Times New Roman" panose="02020603050405020304" pitchFamily="18" charset="0"/>
              <a:cs typeface="Times New Roman" panose="02020603050405020304" pitchFamily="18" charset="0"/>
            </a:endParaRPr>
          </a:p>
        </p:txBody>
      </p:sp>
      <p:sp>
        <p:nvSpPr>
          <p:cNvPr id="20" name="文本框 19">
            <a:extLst>
              <a:ext uri="{FF2B5EF4-FFF2-40B4-BE49-F238E27FC236}">
                <a16:creationId xmlns:a16="http://schemas.microsoft.com/office/drawing/2014/main" id="{BBAE29EE-F440-D6B7-FA1B-488F4E760F99}"/>
              </a:ext>
            </a:extLst>
          </p:cNvPr>
          <p:cNvSpPr txBox="1"/>
          <p:nvPr/>
        </p:nvSpPr>
        <p:spPr>
          <a:xfrm>
            <a:off x="4799377" y="5633025"/>
            <a:ext cx="574196" cy="369332"/>
          </a:xfrm>
          <a:prstGeom prst="rect">
            <a:avLst/>
          </a:prstGeom>
          <a:noFill/>
        </p:spPr>
        <p:txBody>
          <a:bodyPr wrap="none" rtlCol="0">
            <a:spAutoFit/>
          </a:bodyPr>
          <a:lstStyle/>
          <a:p>
            <a:r>
              <a:rPr lang="en-US" altLang="zh-CN" dirty="0" err="1">
                <a:latin typeface="Times New Roman" panose="02020603050405020304" pitchFamily="18" charset="0"/>
                <a:cs typeface="Times New Roman" panose="02020603050405020304" pitchFamily="18" charset="0"/>
              </a:rPr>
              <a:t>Sert</a:t>
            </a:r>
            <a:endParaRPr lang="zh-CN" altLang="en-US" dirty="0">
              <a:latin typeface="Times New Roman" panose="02020603050405020304" pitchFamily="18" charset="0"/>
              <a:cs typeface="Times New Roman" panose="02020603050405020304" pitchFamily="18" charset="0"/>
            </a:endParaRPr>
          </a:p>
        </p:txBody>
      </p:sp>
      <p:sp>
        <p:nvSpPr>
          <p:cNvPr id="21" name="文本框 20">
            <a:extLst>
              <a:ext uri="{FF2B5EF4-FFF2-40B4-BE49-F238E27FC236}">
                <a16:creationId xmlns:a16="http://schemas.microsoft.com/office/drawing/2014/main" id="{BF8552F6-B834-3793-963F-78F5807946EE}"/>
              </a:ext>
            </a:extLst>
          </p:cNvPr>
          <p:cNvSpPr txBox="1"/>
          <p:nvPr/>
        </p:nvSpPr>
        <p:spPr>
          <a:xfrm>
            <a:off x="7492557" y="5633025"/>
            <a:ext cx="575799" cy="369332"/>
          </a:xfrm>
          <a:prstGeom prst="rect">
            <a:avLst/>
          </a:prstGeom>
          <a:noFill/>
        </p:spPr>
        <p:txBody>
          <a:bodyPr wrap="none" rtlCol="0">
            <a:spAutoFit/>
          </a:bodyPr>
          <a:lstStyle/>
          <a:p>
            <a:r>
              <a:rPr lang="en-US" altLang="zh-CN" dirty="0">
                <a:latin typeface="Times New Roman" panose="02020603050405020304" pitchFamily="18" charset="0"/>
                <a:cs typeface="Times New Roman" panose="02020603050405020304" pitchFamily="18" charset="0"/>
              </a:rPr>
              <a:t>Cao</a:t>
            </a:r>
            <a:endParaRPr lang="zh-CN" altLang="en-US" dirty="0">
              <a:latin typeface="Times New Roman" panose="02020603050405020304" pitchFamily="18" charset="0"/>
              <a:cs typeface="Times New Roman" panose="02020603050405020304" pitchFamily="18" charset="0"/>
            </a:endParaRPr>
          </a:p>
        </p:txBody>
      </p:sp>
      <p:sp>
        <p:nvSpPr>
          <p:cNvPr id="22" name="文本框 21">
            <a:extLst>
              <a:ext uri="{FF2B5EF4-FFF2-40B4-BE49-F238E27FC236}">
                <a16:creationId xmlns:a16="http://schemas.microsoft.com/office/drawing/2014/main" id="{B45C6DB0-9946-DB22-E6A1-91F512FF3CB9}"/>
              </a:ext>
            </a:extLst>
          </p:cNvPr>
          <p:cNvSpPr txBox="1"/>
          <p:nvPr/>
        </p:nvSpPr>
        <p:spPr>
          <a:xfrm>
            <a:off x="10187340" y="5579199"/>
            <a:ext cx="889987" cy="369332"/>
          </a:xfrm>
          <a:prstGeom prst="rect">
            <a:avLst/>
          </a:prstGeom>
          <a:noFill/>
        </p:spPr>
        <p:txBody>
          <a:bodyPr wrap="none" rtlCol="0">
            <a:spAutoFit/>
          </a:bodyPr>
          <a:lstStyle/>
          <a:p>
            <a:r>
              <a:rPr lang="en-US" altLang="zh-CN" dirty="0" err="1">
                <a:latin typeface="Times New Roman" panose="02020603050405020304" pitchFamily="18" charset="0"/>
                <a:cs typeface="Times New Roman" panose="02020603050405020304" pitchFamily="18" charset="0"/>
              </a:rPr>
              <a:t>Nechad</a:t>
            </a:r>
            <a:endParaRPr lang="zh-CN" altLang="en-US" dirty="0">
              <a:latin typeface="Times New Roman" panose="02020603050405020304" pitchFamily="18" charset="0"/>
              <a:cs typeface="Times New Roman" panose="02020603050405020304" pitchFamily="18" charset="0"/>
            </a:endParaRPr>
          </a:p>
        </p:txBody>
      </p:sp>
      <p:sp>
        <p:nvSpPr>
          <p:cNvPr id="8" name="文本框 7">
            <a:extLst>
              <a:ext uri="{FF2B5EF4-FFF2-40B4-BE49-F238E27FC236}">
                <a16:creationId xmlns:a16="http://schemas.microsoft.com/office/drawing/2014/main" id="{670563E5-70D2-7C95-584B-6C43E85C7C2A}"/>
              </a:ext>
            </a:extLst>
          </p:cNvPr>
          <p:cNvSpPr txBox="1"/>
          <p:nvPr/>
        </p:nvSpPr>
        <p:spPr>
          <a:xfrm>
            <a:off x="488139" y="1127999"/>
            <a:ext cx="11337185" cy="369332"/>
          </a:xfrm>
          <a:prstGeom prst="rect">
            <a:avLst/>
          </a:prstGeom>
          <a:noFill/>
        </p:spPr>
        <p:txBody>
          <a:bodyPr wrap="square" rtlCol="0">
            <a:spAutoFit/>
          </a:bodyPr>
          <a:lstStyle/>
          <a:p>
            <a:r>
              <a:rPr lang="en-US" altLang="zh-CN" dirty="0">
                <a:latin typeface="微软雅黑" panose="020B0503020204020204" pitchFamily="34" charset="-122"/>
                <a:ea typeface="微软雅黑" panose="020B0503020204020204" pitchFamily="34" charset="-122"/>
              </a:rPr>
              <a:t>3.1    Selection of the SSC algorithms</a:t>
            </a:r>
            <a:endParaRPr lang="zh-CN" altLang="en-US" dirty="0">
              <a:latin typeface="微软雅黑" panose="020B0503020204020204" pitchFamily="34" charset="-122"/>
              <a:ea typeface="微软雅黑" panose="020B0503020204020204" pitchFamily="34" charset="-122"/>
            </a:endParaRPr>
          </a:p>
        </p:txBody>
      </p:sp>
      <p:sp>
        <p:nvSpPr>
          <p:cNvPr id="9" name="文本框 8">
            <a:extLst>
              <a:ext uri="{FF2B5EF4-FFF2-40B4-BE49-F238E27FC236}">
                <a16:creationId xmlns:a16="http://schemas.microsoft.com/office/drawing/2014/main" id="{8E882AAB-D30B-2F1C-23F3-6E00A65A2E44}"/>
              </a:ext>
            </a:extLst>
          </p:cNvPr>
          <p:cNvSpPr txBox="1"/>
          <p:nvPr/>
        </p:nvSpPr>
        <p:spPr>
          <a:xfrm>
            <a:off x="1086166" y="378766"/>
            <a:ext cx="1079463" cy="461665"/>
          </a:xfrm>
          <a:prstGeom prst="rect">
            <a:avLst/>
          </a:prstGeom>
          <a:noFill/>
        </p:spPr>
        <p:txBody>
          <a:bodyPr wrap="none" rtlCol="0">
            <a:spAutoFit/>
          </a:bodyPr>
          <a:lstStyle/>
          <a:p>
            <a:r>
              <a:rPr lang="en-US" altLang="zh-CN" sz="2400" dirty="0">
                <a:solidFill>
                  <a:srgbClr val="2E508C"/>
                </a:solidFill>
                <a:latin typeface="微软雅黑" panose="020B0503020204020204" pitchFamily="34" charset="-122"/>
                <a:ea typeface="微软雅黑" panose="020B0503020204020204" pitchFamily="34" charset="-122"/>
              </a:rPr>
              <a:t>Result</a:t>
            </a:r>
            <a:endParaRPr lang="zh-CN" altLang="en-US" sz="2400" dirty="0">
              <a:solidFill>
                <a:srgbClr val="2E508C"/>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5566733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91D1DEC1-D909-C836-FBCE-E4634A04914A}"/>
              </a:ext>
            </a:extLst>
          </p:cNvPr>
          <p:cNvSpPr/>
          <p:nvPr/>
        </p:nvSpPr>
        <p:spPr>
          <a:xfrm>
            <a:off x="0" y="6591300"/>
            <a:ext cx="12192000" cy="266699"/>
          </a:xfrm>
          <a:prstGeom prst="rect">
            <a:avLst/>
          </a:prstGeom>
          <a:solidFill>
            <a:srgbClr val="2E508C"/>
          </a:solidFill>
          <a:ln>
            <a:solidFill>
              <a:srgbClr val="2E50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lumMod val="50000"/>
                </a:schemeClr>
              </a:solidFill>
            </a:endParaRPr>
          </a:p>
        </p:txBody>
      </p:sp>
      <p:cxnSp>
        <p:nvCxnSpPr>
          <p:cNvPr id="3" name="直线连接符 7">
            <a:extLst>
              <a:ext uri="{FF2B5EF4-FFF2-40B4-BE49-F238E27FC236}">
                <a16:creationId xmlns:a16="http://schemas.microsoft.com/office/drawing/2014/main" id="{99355D72-090B-6A9E-A4E8-A0B5A3A81B50}"/>
              </a:ext>
            </a:extLst>
          </p:cNvPr>
          <p:cNvCxnSpPr>
            <a:cxnSpLocks/>
          </p:cNvCxnSpPr>
          <p:nvPr/>
        </p:nvCxnSpPr>
        <p:spPr>
          <a:xfrm>
            <a:off x="2255062" y="493467"/>
            <a:ext cx="9570262" cy="0"/>
          </a:xfrm>
          <a:prstGeom prst="line">
            <a:avLst/>
          </a:prstGeom>
          <a:ln w="19050">
            <a:solidFill>
              <a:srgbClr val="013B87"/>
            </a:solidFill>
          </a:ln>
        </p:spPr>
        <p:style>
          <a:lnRef idx="1">
            <a:schemeClr val="accent1"/>
          </a:lnRef>
          <a:fillRef idx="0">
            <a:schemeClr val="accent1"/>
          </a:fillRef>
          <a:effectRef idx="0">
            <a:schemeClr val="accent1"/>
          </a:effectRef>
          <a:fontRef idx="minor">
            <a:schemeClr val="tx1"/>
          </a:fontRef>
        </p:style>
      </p:cxnSp>
      <p:grpSp>
        <p:nvGrpSpPr>
          <p:cNvPr id="4" name="组合 3">
            <a:extLst>
              <a:ext uri="{FF2B5EF4-FFF2-40B4-BE49-F238E27FC236}">
                <a16:creationId xmlns:a16="http://schemas.microsoft.com/office/drawing/2014/main" id="{BF4ED6A5-C105-DBC9-A71C-D8F372D05011}"/>
              </a:ext>
            </a:extLst>
          </p:cNvPr>
          <p:cNvGrpSpPr/>
          <p:nvPr/>
        </p:nvGrpSpPr>
        <p:grpSpPr>
          <a:xfrm>
            <a:off x="304800" y="320040"/>
            <a:ext cx="579120" cy="579120"/>
            <a:chOff x="1013460" y="784860"/>
            <a:chExt cx="769620" cy="769620"/>
          </a:xfrm>
          <a:solidFill>
            <a:schemeClr val="accent1"/>
          </a:solidFill>
        </p:grpSpPr>
        <p:sp>
          <p:nvSpPr>
            <p:cNvPr id="5" name="矩形: 圆角 4">
              <a:extLst>
                <a:ext uri="{FF2B5EF4-FFF2-40B4-BE49-F238E27FC236}">
                  <a16:creationId xmlns:a16="http://schemas.microsoft.com/office/drawing/2014/main" id="{848F1155-18BE-6583-A353-AC53D9E8C022}"/>
                </a:ext>
              </a:extLst>
            </p:cNvPr>
            <p:cNvSpPr/>
            <p:nvPr/>
          </p:nvSpPr>
          <p:spPr>
            <a:xfrm>
              <a:off x="1013460" y="784860"/>
              <a:ext cx="769620" cy="769620"/>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圆角 5">
              <a:extLst>
                <a:ext uri="{FF2B5EF4-FFF2-40B4-BE49-F238E27FC236}">
                  <a16:creationId xmlns:a16="http://schemas.microsoft.com/office/drawing/2014/main" id="{A1687710-F42C-6E8E-9C68-4C6C6FD62574}"/>
                </a:ext>
              </a:extLst>
            </p:cNvPr>
            <p:cNvSpPr/>
            <p:nvPr/>
          </p:nvSpPr>
          <p:spPr>
            <a:xfrm>
              <a:off x="1101090" y="872490"/>
              <a:ext cx="594360" cy="594360"/>
            </a:xfrm>
            <a:prstGeom prst="round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rgbClr val="0070C0"/>
                  </a:solidFill>
                  <a:latin typeface="微软雅黑" panose="020B0503020204020204" pitchFamily="34" charset="-122"/>
                  <a:ea typeface="微软雅黑" panose="020B0503020204020204" pitchFamily="34" charset="-122"/>
                </a:rPr>
                <a:t>3</a:t>
              </a:r>
              <a:endParaRPr lang="zh-CN" altLang="en-US" sz="2400" dirty="0">
                <a:solidFill>
                  <a:srgbClr val="0070C0"/>
                </a:solidFill>
                <a:latin typeface="微软雅黑" panose="020B0503020204020204" pitchFamily="34" charset="-122"/>
                <a:ea typeface="微软雅黑" panose="020B0503020204020204" pitchFamily="34" charset="-122"/>
              </a:endParaRPr>
            </a:p>
          </p:txBody>
        </p:sp>
      </p:grpSp>
      <p:pic>
        <p:nvPicPr>
          <p:cNvPr id="12" name="图片 11">
            <a:extLst>
              <a:ext uri="{FF2B5EF4-FFF2-40B4-BE49-F238E27FC236}">
                <a16:creationId xmlns:a16="http://schemas.microsoft.com/office/drawing/2014/main" id="{B6067660-BFC7-7C60-3F31-2D4689C82F69}"/>
              </a:ext>
            </a:extLst>
          </p:cNvPr>
          <p:cNvPicPr>
            <a:picLocks noChangeAspect="1"/>
          </p:cNvPicPr>
          <p:nvPr/>
        </p:nvPicPr>
        <p:blipFill>
          <a:blip r:embed="rId3"/>
          <a:stretch>
            <a:fillRect/>
          </a:stretch>
        </p:blipFill>
        <p:spPr>
          <a:xfrm>
            <a:off x="10381906" y="6134711"/>
            <a:ext cx="488736" cy="433924"/>
          </a:xfrm>
          <a:prstGeom prst="rect">
            <a:avLst/>
          </a:prstGeom>
        </p:spPr>
      </p:pic>
      <p:pic>
        <p:nvPicPr>
          <p:cNvPr id="14" name="图片 13">
            <a:extLst>
              <a:ext uri="{FF2B5EF4-FFF2-40B4-BE49-F238E27FC236}">
                <a16:creationId xmlns:a16="http://schemas.microsoft.com/office/drawing/2014/main" id="{B18DE527-8B01-886B-10E3-30E2B100CE41}"/>
              </a:ext>
            </a:extLst>
          </p:cNvPr>
          <p:cNvPicPr>
            <a:picLocks noChangeAspect="1"/>
          </p:cNvPicPr>
          <p:nvPr/>
        </p:nvPicPr>
        <p:blipFill>
          <a:blip r:embed="rId4"/>
          <a:stretch>
            <a:fillRect/>
          </a:stretch>
        </p:blipFill>
        <p:spPr>
          <a:xfrm>
            <a:off x="10870642" y="6208398"/>
            <a:ext cx="1164578" cy="281742"/>
          </a:xfrm>
          <a:prstGeom prst="rect">
            <a:avLst/>
          </a:prstGeom>
        </p:spPr>
      </p:pic>
      <p:sp>
        <p:nvSpPr>
          <p:cNvPr id="8" name="文本框 7">
            <a:extLst>
              <a:ext uri="{FF2B5EF4-FFF2-40B4-BE49-F238E27FC236}">
                <a16:creationId xmlns:a16="http://schemas.microsoft.com/office/drawing/2014/main" id="{D0989C25-0A0A-4458-9345-0CA7D61FE451}"/>
              </a:ext>
            </a:extLst>
          </p:cNvPr>
          <p:cNvSpPr txBox="1"/>
          <p:nvPr/>
        </p:nvSpPr>
        <p:spPr>
          <a:xfrm>
            <a:off x="488139" y="1127999"/>
            <a:ext cx="4237921" cy="369332"/>
          </a:xfrm>
          <a:prstGeom prst="rect">
            <a:avLst/>
          </a:prstGeom>
          <a:noFill/>
        </p:spPr>
        <p:txBody>
          <a:bodyPr wrap="square" rtlCol="0">
            <a:spAutoFit/>
          </a:bodyPr>
          <a:lstStyle/>
          <a:p>
            <a:r>
              <a:rPr lang="en-US" altLang="zh-CN" dirty="0">
                <a:latin typeface="微软雅黑" panose="020B0503020204020204" pitchFamily="34" charset="-122"/>
                <a:ea typeface="微软雅黑" panose="020B0503020204020204" pitchFamily="34" charset="-122"/>
              </a:rPr>
              <a:t>3.1 Interannual variation of estuaries</a:t>
            </a:r>
            <a:endParaRPr lang="zh-CN" altLang="en-US" dirty="0">
              <a:latin typeface="微软雅黑" panose="020B0503020204020204" pitchFamily="34" charset="-122"/>
              <a:ea typeface="微软雅黑" panose="020B0503020204020204" pitchFamily="34" charset="-122"/>
            </a:endParaRPr>
          </a:p>
        </p:txBody>
      </p:sp>
      <p:pic>
        <p:nvPicPr>
          <p:cNvPr id="9" name="图片 8">
            <a:extLst>
              <a:ext uri="{FF2B5EF4-FFF2-40B4-BE49-F238E27FC236}">
                <a16:creationId xmlns:a16="http://schemas.microsoft.com/office/drawing/2014/main" id="{540964D9-395B-F575-F962-E70040DB2915}"/>
              </a:ext>
            </a:extLst>
          </p:cNvPr>
          <p:cNvPicPr>
            <a:picLocks noChangeAspect="1"/>
          </p:cNvPicPr>
          <p:nvPr/>
        </p:nvPicPr>
        <p:blipFill rotWithShape="1">
          <a:blip r:embed="rId5">
            <a:extLst>
              <a:ext uri="{28A0092B-C50C-407E-A947-70E740481C1C}">
                <a14:useLocalDpi xmlns:a14="http://schemas.microsoft.com/office/drawing/2010/main" val="0"/>
              </a:ext>
            </a:extLst>
          </a:blip>
          <a:srcRect l="7929" t="6737" r="9024"/>
          <a:stretch/>
        </p:blipFill>
        <p:spPr>
          <a:xfrm>
            <a:off x="673063" y="1556140"/>
            <a:ext cx="2998774" cy="1693139"/>
          </a:xfrm>
          <a:prstGeom prst="rect">
            <a:avLst/>
          </a:prstGeom>
        </p:spPr>
      </p:pic>
      <p:pic>
        <p:nvPicPr>
          <p:cNvPr id="10" name="图片 9">
            <a:extLst>
              <a:ext uri="{FF2B5EF4-FFF2-40B4-BE49-F238E27FC236}">
                <a16:creationId xmlns:a16="http://schemas.microsoft.com/office/drawing/2014/main" id="{111FFD08-E749-1321-92EA-1DB7D4B00A57}"/>
              </a:ext>
            </a:extLst>
          </p:cNvPr>
          <p:cNvPicPr>
            <a:picLocks noChangeAspect="1"/>
          </p:cNvPicPr>
          <p:nvPr/>
        </p:nvPicPr>
        <p:blipFill rotWithShape="1">
          <a:blip r:embed="rId6">
            <a:extLst>
              <a:ext uri="{28A0092B-C50C-407E-A947-70E740481C1C}">
                <a14:useLocalDpi xmlns:a14="http://schemas.microsoft.com/office/drawing/2010/main" val="0"/>
              </a:ext>
            </a:extLst>
          </a:blip>
          <a:srcRect l="6823" t="6622" r="9042"/>
          <a:stretch/>
        </p:blipFill>
        <p:spPr>
          <a:xfrm>
            <a:off x="640987" y="3224276"/>
            <a:ext cx="3048127" cy="1700854"/>
          </a:xfrm>
          <a:prstGeom prst="rect">
            <a:avLst/>
          </a:prstGeom>
        </p:spPr>
      </p:pic>
      <p:pic>
        <p:nvPicPr>
          <p:cNvPr id="11" name="图片 10">
            <a:extLst>
              <a:ext uri="{FF2B5EF4-FFF2-40B4-BE49-F238E27FC236}">
                <a16:creationId xmlns:a16="http://schemas.microsoft.com/office/drawing/2014/main" id="{67CD7279-5324-1F47-E7F0-52EA493FDCE8}"/>
              </a:ext>
            </a:extLst>
          </p:cNvPr>
          <p:cNvPicPr>
            <a:picLocks noChangeAspect="1"/>
          </p:cNvPicPr>
          <p:nvPr/>
        </p:nvPicPr>
        <p:blipFill rotWithShape="1">
          <a:blip r:embed="rId7">
            <a:extLst>
              <a:ext uri="{28A0092B-C50C-407E-A947-70E740481C1C}">
                <a14:useLocalDpi xmlns:a14="http://schemas.microsoft.com/office/drawing/2010/main" val="0"/>
              </a:ext>
            </a:extLst>
          </a:blip>
          <a:srcRect l="7551" t="6909" r="8980"/>
          <a:stretch/>
        </p:blipFill>
        <p:spPr>
          <a:xfrm>
            <a:off x="655786" y="4870982"/>
            <a:ext cx="3033328" cy="1700853"/>
          </a:xfrm>
          <a:prstGeom prst="rect">
            <a:avLst/>
          </a:prstGeom>
        </p:spPr>
      </p:pic>
      <p:pic>
        <p:nvPicPr>
          <p:cNvPr id="34" name="图片 33">
            <a:extLst>
              <a:ext uri="{FF2B5EF4-FFF2-40B4-BE49-F238E27FC236}">
                <a16:creationId xmlns:a16="http://schemas.microsoft.com/office/drawing/2014/main" id="{7EA07B4F-29BC-A17E-BCCF-5494B98F6B29}"/>
              </a:ext>
            </a:extLst>
          </p:cNvPr>
          <p:cNvPicPr>
            <a:picLocks noChangeAspect="1"/>
          </p:cNvPicPr>
          <p:nvPr/>
        </p:nvPicPr>
        <p:blipFill rotWithShape="1">
          <a:blip r:embed="rId8">
            <a:extLst>
              <a:ext uri="{28A0092B-C50C-407E-A947-70E740481C1C}">
                <a14:useLocalDpi xmlns:a14="http://schemas.microsoft.com/office/drawing/2010/main" val="0"/>
              </a:ext>
            </a:extLst>
          </a:blip>
          <a:srcRect l="6767" t="6845" r="9211"/>
          <a:stretch/>
        </p:blipFill>
        <p:spPr>
          <a:xfrm>
            <a:off x="3849694" y="3235663"/>
            <a:ext cx="3013575" cy="1679786"/>
          </a:xfrm>
          <a:prstGeom prst="rect">
            <a:avLst/>
          </a:prstGeom>
        </p:spPr>
      </p:pic>
      <p:pic>
        <p:nvPicPr>
          <p:cNvPr id="35" name="图片 34">
            <a:extLst>
              <a:ext uri="{FF2B5EF4-FFF2-40B4-BE49-F238E27FC236}">
                <a16:creationId xmlns:a16="http://schemas.microsoft.com/office/drawing/2014/main" id="{EC2DEA73-285D-37D0-EACB-FF7F208937F4}"/>
              </a:ext>
            </a:extLst>
          </p:cNvPr>
          <p:cNvPicPr>
            <a:picLocks noChangeAspect="1"/>
          </p:cNvPicPr>
          <p:nvPr/>
        </p:nvPicPr>
        <p:blipFill rotWithShape="1">
          <a:blip r:embed="rId9">
            <a:extLst>
              <a:ext uri="{28A0092B-C50C-407E-A947-70E740481C1C}">
                <a14:useLocalDpi xmlns:a14="http://schemas.microsoft.com/office/drawing/2010/main" val="0"/>
              </a:ext>
            </a:extLst>
          </a:blip>
          <a:srcRect l="7895" t="6958" r="9154"/>
          <a:stretch/>
        </p:blipFill>
        <p:spPr>
          <a:xfrm>
            <a:off x="3866998" y="4891019"/>
            <a:ext cx="2998773" cy="1691087"/>
          </a:xfrm>
          <a:prstGeom prst="rect">
            <a:avLst/>
          </a:prstGeom>
        </p:spPr>
      </p:pic>
      <p:pic>
        <p:nvPicPr>
          <p:cNvPr id="36" name="图片 35">
            <a:extLst>
              <a:ext uri="{FF2B5EF4-FFF2-40B4-BE49-F238E27FC236}">
                <a16:creationId xmlns:a16="http://schemas.microsoft.com/office/drawing/2014/main" id="{E8FA98C1-C32E-B7F2-9CD8-7552426143D3}"/>
              </a:ext>
            </a:extLst>
          </p:cNvPr>
          <p:cNvPicPr>
            <a:picLocks noChangeAspect="1"/>
          </p:cNvPicPr>
          <p:nvPr/>
        </p:nvPicPr>
        <p:blipFill rotWithShape="1">
          <a:blip r:embed="rId10">
            <a:extLst>
              <a:ext uri="{28A0092B-C50C-407E-A947-70E740481C1C}">
                <a14:useLocalDpi xmlns:a14="http://schemas.microsoft.com/office/drawing/2010/main" val="0"/>
              </a:ext>
            </a:extLst>
          </a:blip>
          <a:srcRect l="6937" t="6958" r="9267"/>
          <a:stretch/>
        </p:blipFill>
        <p:spPr>
          <a:xfrm>
            <a:off x="3829967" y="1553342"/>
            <a:ext cx="3009107" cy="1679786"/>
          </a:xfrm>
          <a:prstGeom prst="rect">
            <a:avLst/>
          </a:prstGeom>
        </p:spPr>
      </p:pic>
      <mc:AlternateContent xmlns:mc="http://schemas.openxmlformats.org/markup-compatibility/2006" xmlns:p14="http://schemas.microsoft.com/office/powerpoint/2010/main">
        <mc:Choice Requires="p14">
          <p:contentPart p14:bwMode="auto" r:id="rId11">
            <p14:nvContentPartPr>
              <p14:cNvPr id="38" name="墨迹 37">
                <a:extLst>
                  <a:ext uri="{FF2B5EF4-FFF2-40B4-BE49-F238E27FC236}">
                    <a16:creationId xmlns:a16="http://schemas.microsoft.com/office/drawing/2014/main" id="{B6952DD5-4656-24B5-BDCD-565D63E9CC11}"/>
                  </a:ext>
                </a:extLst>
              </p14:cNvPr>
              <p14:cNvContentPartPr/>
              <p14:nvPr/>
            </p14:nvContentPartPr>
            <p14:xfrm>
              <a:off x="2384261" y="2432813"/>
              <a:ext cx="45719" cy="45719"/>
            </p14:xfrm>
          </p:contentPart>
        </mc:Choice>
        <mc:Fallback xmlns="">
          <p:pic>
            <p:nvPicPr>
              <p:cNvPr id="38" name="墨迹 37">
                <a:extLst>
                  <a:ext uri="{FF2B5EF4-FFF2-40B4-BE49-F238E27FC236}">
                    <a16:creationId xmlns:a16="http://schemas.microsoft.com/office/drawing/2014/main" id="{B6952DD5-4656-24B5-BDCD-565D63E9CC11}"/>
                  </a:ext>
                </a:extLst>
              </p:cNvPr>
              <p:cNvPicPr/>
              <p:nvPr/>
            </p:nvPicPr>
            <p:blipFill>
              <a:blip r:embed="rId12"/>
              <a:stretch>
                <a:fillRect/>
              </a:stretch>
            </p:blipFill>
            <p:spPr>
              <a:xfrm>
                <a:off x="1835633" y="1884185"/>
                <a:ext cx="1142975" cy="1142975"/>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39" name="墨迹 38">
                <a:extLst>
                  <a:ext uri="{FF2B5EF4-FFF2-40B4-BE49-F238E27FC236}">
                    <a16:creationId xmlns:a16="http://schemas.microsoft.com/office/drawing/2014/main" id="{3F80C74D-3DA3-AB24-37DE-E0A655284355}"/>
                  </a:ext>
                </a:extLst>
              </p14:cNvPr>
              <p14:cNvContentPartPr/>
              <p14:nvPr/>
            </p14:nvContentPartPr>
            <p14:xfrm>
              <a:off x="4537781" y="2631533"/>
              <a:ext cx="45719" cy="45719"/>
            </p14:xfrm>
          </p:contentPart>
        </mc:Choice>
        <mc:Fallback xmlns="">
          <p:pic>
            <p:nvPicPr>
              <p:cNvPr id="39" name="墨迹 38">
                <a:extLst>
                  <a:ext uri="{FF2B5EF4-FFF2-40B4-BE49-F238E27FC236}">
                    <a16:creationId xmlns:a16="http://schemas.microsoft.com/office/drawing/2014/main" id="{3F80C74D-3DA3-AB24-37DE-E0A655284355}"/>
                  </a:ext>
                </a:extLst>
              </p:cNvPr>
              <p:cNvPicPr/>
              <p:nvPr/>
            </p:nvPicPr>
            <p:blipFill>
              <a:blip r:embed="rId12"/>
              <a:stretch>
                <a:fillRect/>
              </a:stretch>
            </p:blipFill>
            <p:spPr>
              <a:xfrm>
                <a:off x="3989153" y="2082905"/>
                <a:ext cx="1142975" cy="1142975"/>
              </a:xfrm>
              <a:prstGeom prst="rect">
                <a:avLst/>
              </a:prstGeom>
            </p:spPr>
          </p:pic>
        </mc:Fallback>
      </mc:AlternateContent>
      <p:sp>
        <p:nvSpPr>
          <p:cNvPr id="41" name="矩形 40">
            <a:extLst>
              <a:ext uri="{FF2B5EF4-FFF2-40B4-BE49-F238E27FC236}">
                <a16:creationId xmlns:a16="http://schemas.microsoft.com/office/drawing/2014/main" id="{CA0A9C33-230E-BBC8-4316-8DBB27B6C392}"/>
              </a:ext>
            </a:extLst>
          </p:cNvPr>
          <p:cNvSpPr/>
          <p:nvPr/>
        </p:nvSpPr>
        <p:spPr>
          <a:xfrm>
            <a:off x="4778135" y="1266894"/>
            <a:ext cx="292547" cy="111034"/>
          </a:xfrm>
          <a:prstGeom prst="rect">
            <a:avLst/>
          </a:prstGeom>
          <a:solidFill>
            <a:schemeClr val="bg1"/>
          </a:solidFill>
          <a:ln>
            <a:solidFill>
              <a:srgbClr val="0101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矩形 41">
            <a:extLst>
              <a:ext uri="{FF2B5EF4-FFF2-40B4-BE49-F238E27FC236}">
                <a16:creationId xmlns:a16="http://schemas.microsoft.com/office/drawing/2014/main" id="{46495450-EB54-32DF-0922-5953346365CD}"/>
              </a:ext>
            </a:extLst>
          </p:cNvPr>
          <p:cNvSpPr/>
          <p:nvPr/>
        </p:nvSpPr>
        <p:spPr>
          <a:xfrm>
            <a:off x="5443594" y="1270079"/>
            <a:ext cx="292547" cy="111034"/>
          </a:xfrm>
          <a:prstGeom prst="rect">
            <a:avLst/>
          </a:prstGeom>
          <a:solidFill>
            <a:schemeClr val="bg1"/>
          </a:solidFill>
          <a:ln>
            <a:solidFill>
              <a:srgbClr val="03FE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矩形 42">
            <a:extLst>
              <a:ext uri="{FF2B5EF4-FFF2-40B4-BE49-F238E27FC236}">
                <a16:creationId xmlns:a16="http://schemas.microsoft.com/office/drawing/2014/main" id="{874015E2-7E0C-D8CE-40E5-90E715E5D91E}"/>
              </a:ext>
            </a:extLst>
          </p:cNvPr>
          <p:cNvSpPr/>
          <p:nvPr/>
        </p:nvSpPr>
        <p:spPr>
          <a:xfrm>
            <a:off x="6199966" y="1268412"/>
            <a:ext cx="292547" cy="111034"/>
          </a:xfrm>
          <a:prstGeom prst="rect">
            <a:avLst/>
          </a:prstGeom>
          <a:solidFill>
            <a:schemeClr val="bg1"/>
          </a:solidFill>
          <a:ln>
            <a:solidFill>
              <a:srgbClr val="FC02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a:extLst>
              <a:ext uri="{FF2B5EF4-FFF2-40B4-BE49-F238E27FC236}">
                <a16:creationId xmlns:a16="http://schemas.microsoft.com/office/drawing/2014/main" id="{6DBF91CB-FE02-4D60-BB7D-4AD155C7880D}"/>
              </a:ext>
            </a:extLst>
          </p:cNvPr>
          <p:cNvSpPr/>
          <p:nvPr/>
        </p:nvSpPr>
        <p:spPr>
          <a:xfrm>
            <a:off x="7215378" y="1266452"/>
            <a:ext cx="122568" cy="12256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文本框 44">
            <a:extLst>
              <a:ext uri="{FF2B5EF4-FFF2-40B4-BE49-F238E27FC236}">
                <a16:creationId xmlns:a16="http://schemas.microsoft.com/office/drawing/2014/main" id="{ECA599AE-8324-8E38-A529-5561179DB56D}"/>
              </a:ext>
            </a:extLst>
          </p:cNvPr>
          <p:cNvSpPr txBox="1"/>
          <p:nvPr/>
        </p:nvSpPr>
        <p:spPr>
          <a:xfrm>
            <a:off x="5050189" y="1189180"/>
            <a:ext cx="378630" cy="276999"/>
          </a:xfrm>
          <a:prstGeom prst="rect">
            <a:avLst/>
          </a:prstGeom>
          <a:noFill/>
        </p:spPr>
        <p:txBody>
          <a:bodyPr wrap="none" rtlCol="0">
            <a:spAutoFit/>
          </a:bodyPr>
          <a:lstStyle/>
          <a:p>
            <a:r>
              <a:rPr lang="en-US" altLang="zh-CN" sz="1200" dirty="0">
                <a:latin typeface="微软雅黑" panose="020B0503020204020204" pitchFamily="34" charset="-122"/>
                <a:ea typeface="微软雅黑" panose="020B0503020204020204" pitchFamily="34" charset="-122"/>
              </a:rPr>
              <a:t>Bo</a:t>
            </a:r>
            <a:endParaRPr lang="zh-CN" altLang="en-US" sz="1200" dirty="0">
              <a:latin typeface="微软雅黑" panose="020B0503020204020204" pitchFamily="34" charset="-122"/>
              <a:ea typeface="微软雅黑" panose="020B0503020204020204" pitchFamily="34" charset="-122"/>
            </a:endParaRPr>
          </a:p>
        </p:txBody>
      </p:sp>
      <p:sp>
        <p:nvSpPr>
          <p:cNvPr id="46" name="文本框 45">
            <a:extLst>
              <a:ext uri="{FF2B5EF4-FFF2-40B4-BE49-F238E27FC236}">
                <a16:creationId xmlns:a16="http://schemas.microsoft.com/office/drawing/2014/main" id="{DF37A65B-52CD-7A36-541B-64DA18F88F0E}"/>
              </a:ext>
            </a:extLst>
          </p:cNvPr>
          <p:cNvSpPr txBox="1"/>
          <p:nvPr/>
        </p:nvSpPr>
        <p:spPr>
          <a:xfrm>
            <a:off x="5718476" y="1195236"/>
            <a:ext cx="481222" cy="276999"/>
          </a:xfrm>
          <a:prstGeom prst="rect">
            <a:avLst/>
          </a:prstGeom>
          <a:noFill/>
        </p:spPr>
        <p:txBody>
          <a:bodyPr wrap="none" rtlCol="0">
            <a:spAutoFit/>
          </a:bodyPr>
          <a:lstStyle/>
          <a:p>
            <a:r>
              <a:rPr lang="en-US" altLang="zh-CN" sz="1200" dirty="0" err="1">
                <a:latin typeface="微软雅黑" panose="020B0503020204020204" pitchFamily="34" charset="-122"/>
                <a:ea typeface="微软雅黑" panose="020B0503020204020204" pitchFamily="34" charset="-122"/>
              </a:rPr>
              <a:t>Sert</a:t>
            </a:r>
            <a:endParaRPr lang="zh-CN" altLang="en-US" sz="1200" dirty="0">
              <a:latin typeface="微软雅黑" panose="020B0503020204020204" pitchFamily="34" charset="-122"/>
              <a:ea typeface="微软雅黑" panose="020B0503020204020204" pitchFamily="34" charset="-122"/>
            </a:endParaRPr>
          </a:p>
        </p:txBody>
      </p:sp>
      <p:sp>
        <p:nvSpPr>
          <p:cNvPr id="47" name="文本框 46">
            <a:extLst>
              <a:ext uri="{FF2B5EF4-FFF2-40B4-BE49-F238E27FC236}">
                <a16:creationId xmlns:a16="http://schemas.microsoft.com/office/drawing/2014/main" id="{BE824FA5-2F79-DDBE-B017-547913F9DCFD}"/>
              </a:ext>
            </a:extLst>
          </p:cNvPr>
          <p:cNvSpPr txBox="1"/>
          <p:nvPr/>
        </p:nvSpPr>
        <p:spPr>
          <a:xfrm>
            <a:off x="6460578" y="1188087"/>
            <a:ext cx="750526" cy="276999"/>
          </a:xfrm>
          <a:prstGeom prst="rect">
            <a:avLst/>
          </a:prstGeom>
          <a:noFill/>
        </p:spPr>
        <p:txBody>
          <a:bodyPr wrap="none" rtlCol="0">
            <a:spAutoFit/>
          </a:bodyPr>
          <a:lstStyle/>
          <a:p>
            <a:r>
              <a:rPr lang="en-US" altLang="zh-CN" sz="1200" dirty="0" err="1">
                <a:latin typeface="微软雅黑" panose="020B0503020204020204" pitchFamily="34" charset="-122"/>
                <a:ea typeface="微软雅黑" panose="020B0503020204020204" pitchFamily="34" charset="-122"/>
              </a:rPr>
              <a:t>Nechad</a:t>
            </a:r>
            <a:endParaRPr lang="zh-CN" altLang="en-US" sz="1200" dirty="0">
              <a:latin typeface="微软雅黑" panose="020B0503020204020204" pitchFamily="34" charset="-122"/>
              <a:ea typeface="微软雅黑" panose="020B0503020204020204" pitchFamily="34" charset="-122"/>
            </a:endParaRPr>
          </a:p>
        </p:txBody>
      </p:sp>
      <p:sp>
        <p:nvSpPr>
          <p:cNvPr id="48" name="文本框 47">
            <a:extLst>
              <a:ext uri="{FF2B5EF4-FFF2-40B4-BE49-F238E27FC236}">
                <a16:creationId xmlns:a16="http://schemas.microsoft.com/office/drawing/2014/main" id="{86E9D48B-B0AD-D53E-9537-4E00D178132B}"/>
              </a:ext>
            </a:extLst>
          </p:cNvPr>
          <p:cNvSpPr txBox="1"/>
          <p:nvPr/>
        </p:nvSpPr>
        <p:spPr>
          <a:xfrm>
            <a:off x="7301449" y="1181358"/>
            <a:ext cx="595035" cy="276999"/>
          </a:xfrm>
          <a:prstGeom prst="rect">
            <a:avLst/>
          </a:prstGeom>
          <a:noFill/>
        </p:spPr>
        <p:txBody>
          <a:bodyPr wrap="none" rtlCol="0">
            <a:spAutoFit/>
          </a:bodyPr>
          <a:lstStyle/>
          <a:p>
            <a:r>
              <a:rPr lang="en-US" altLang="zh-CN" sz="1200" dirty="0">
                <a:latin typeface="微软雅黑" panose="020B0503020204020204" pitchFamily="34" charset="-122"/>
                <a:ea typeface="微软雅黑" panose="020B0503020204020204" pitchFamily="34" charset="-122"/>
              </a:rPr>
              <a:t>mean</a:t>
            </a:r>
            <a:endParaRPr lang="zh-CN" altLang="en-US" sz="1200" dirty="0">
              <a:latin typeface="微软雅黑" panose="020B0503020204020204" pitchFamily="34" charset="-122"/>
              <a:ea typeface="微软雅黑" panose="020B0503020204020204" pitchFamily="34" charset="-122"/>
            </a:endParaRPr>
          </a:p>
        </p:txBody>
      </p:sp>
      <p:sp>
        <p:nvSpPr>
          <p:cNvPr id="49" name="文本框 48">
            <a:extLst>
              <a:ext uri="{FF2B5EF4-FFF2-40B4-BE49-F238E27FC236}">
                <a16:creationId xmlns:a16="http://schemas.microsoft.com/office/drawing/2014/main" id="{50180C91-B08C-2A6B-2474-0AE9E778C05C}"/>
              </a:ext>
            </a:extLst>
          </p:cNvPr>
          <p:cNvSpPr txBox="1"/>
          <p:nvPr/>
        </p:nvSpPr>
        <p:spPr>
          <a:xfrm>
            <a:off x="1759332" y="1540479"/>
            <a:ext cx="1341295" cy="276999"/>
          </a:xfrm>
          <a:prstGeom prst="rect">
            <a:avLst/>
          </a:prstGeom>
          <a:noFill/>
        </p:spPr>
        <p:txBody>
          <a:bodyPr wrap="square" rtlCol="0">
            <a:spAutoFit/>
          </a:bodyPr>
          <a:lstStyle/>
          <a:p>
            <a:r>
              <a:rPr lang="en-US" altLang="zh-CN" sz="1200" dirty="0">
                <a:solidFill>
                  <a:schemeClr val="tx1">
                    <a:lumMod val="95000"/>
                    <a:lumOff val="5000"/>
                  </a:schemeClr>
                </a:solidFill>
                <a:latin typeface="Times New Roman" panose="02020603050405020304" pitchFamily="18" charset="0"/>
                <a:ea typeface="微软雅黑" panose="020B0503020204020204" pitchFamily="34" charset="-122"/>
                <a:cs typeface="Times New Roman" panose="02020603050405020304" pitchFamily="18" charset="0"/>
              </a:rPr>
              <a:t>Mekong estuary</a:t>
            </a:r>
            <a:endParaRPr lang="zh-CN" altLang="en-US" sz="1200" dirty="0">
              <a:solidFill>
                <a:schemeClr val="tx1">
                  <a:lumMod val="95000"/>
                  <a:lumOff val="5000"/>
                </a:schemeClr>
              </a:solidFill>
            </a:endParaRPr>
          </a:p>
        </p:txBody>
      </p:sp>
      <p:sp>
        <p:nvSpPr>
          <p:cNvPr id="50" name="文本框 49">
            <a:extLst>
              <a:ext uri="{FF2B5EF4-FFF2-40B4-BE49-F238E27FC236}">
                <a16:creationId xmlns:a16="http://schemas.microsoft.com/office/drawing/2014/main" id="{6D889241-5CC4-F60E-B927-F24C79AC9AB7}"/>
              </a:ext>
            </a:extLst>
          </p:cNvPr>
          <p:cNvSpPr txBox="1"/>
          <p:nvPr/>
        </p:nvSpPr>
        <p:spPr>
          <a:xfrm>
            <a:off x="1657069" y="3227879"/>
            <a:ext cx="1360456" cy="276999"/>
          </a:xfrm>
          <a:prstGeom prst="rect">
            <a:avLst/>
          </a:prstGeom>
          <a:noFill/>
        </p:spPr>
        <p:txBody>
          <a:bodyPr wrap="square" rtlCol="0">
            <a:spAutoFit/>
          </a:bodyPr>
          <a:lstStyle/>
          <a:p>
            <a:r>
              <a:rPr lang="en-US" altLang="zh-CN" sz="1200" dirty="0">
                <a:solidFill>
                  <a:schemeClr val="tx1">
                    <a:lumMod val="95000"/>
                    <a:lumOff val="5000"/>
                  </a:schemeClr>
                </a:solidFill>
                <a:latin typeface="Times New Roman" panose="02020603050405020304" pitchFamily="18" charset="0"/>
                <a:ea typeface="微软雅黑" panose="020B0503020204020204" pitchFamily="34" charset="-122"/>
                <a:cs typeface="Times New Roman" panose="02020603050405020304" pitchFamily="18" charset="0"/>
              </a:rPr>
              <a:t>Pearl River estuary</a:t>
            </a:r>
            <a:endParaRPr lang="zh-CN" altLang="en-US" sz="1200" dirty="0">
              <a:solidFill>
                <a:schemeClr val="tx1">
                  <a:lumMod val="95000"/>
                  <a:lumOff val="5000"/>
                </a:schemeClr>
              </a:solidFill>
            </a:endParaRPr>
          </a:p>
        </p:txBody>
      </p:sp>
      <p:sp>
        <p:nvSpPr>
          <p:cNvPr id="51" name="文本框 50">
            <a:extLst>
              <a:ext uri="{FF2B5EF4-FFF2-40B4-BE49-F238E27FC236}">
                <a16:creationId xmlns:a16="http://schemas.microsoft.com/office/drawing/2014/main" id="{D227EC21-83F4-3C07-F7F5-ED55EB223E69}"/>
              </a:ext>
            </a:extLst>
          </p:cNvPr>
          <p:cNvSpPr txBox="1"/>
          <p:nvPr/>
        </p:nvSpPr>
        <p:spPr>
          <a:xfrm>
            <a:off x="1764269" y="4837724"/>
            <a:ext cx="1174743" cy="276999"/>
          </a:xfrm>
          <a:prstGeom prst="rect">
            <a:avLst/>
          </a:prstGeom>
          <a:noFill/>
        </p:spPr>
        <p:txBody>
          <a:bodyPr wrap="square" rtlCol="0">
            <a:spAutoFit/>
          </a:bodyPr>
          <a:lstStyle/>
          <a:p>
            <a:r>
              <a:rPr lang="en-US" altLang="zh-CN" sz="1200" dirty="0">
                <a:solidFill>
                  <a:schemeClr val="tx1">
                    <a:lumMod val="95000"/>
                    <a:lumOff val="5000"/>
                  </a:schemeClr>
                </a:solidFill>
                <a:latin typeface="Times New Roman" panose="02020603050405020304" pitchFamily="18" charset="0"/>
                <a:ea typeface="微软雅黑" panose="020B0503020204020204" pitchFamily="34" charset="-122"/>
                <a:cs typeface="Times New Roman" panose="02020603050405020304" pitchFamily="18" charset="0"/>
              </a:rPr>
              <a:t>Hangzhou Bay</a:t>
            </a:r>
            <a:endParaRPr lang="zh-CN" altLang="en-US" sz="1200" dirty="0">
              <a:solidFill>
                <a:schemeClr val="tx1">
                  <a:lumMod val="95000"/>
                  <a:lumOff val="5000"/>
                </a:schemeClr>
              </a:solidFill>
            </a:endParaRPr>
          </a:p>
        </p:txBody>
      </p:sp>
      <p:sp>
        <p:nvSpPr>
          <p:cNvPr id="52" name="文本框 51">
            <a:extLst>
              <a:ext uri="{FF2B5EF4-FFF2-40B4-BE49-F238E27FC236}">
                <a16:creationId xmlns:a16="http://schemas.microsoft.com/office/drawing/2014/main" id="{C53FFF25-B2F8-6AC5-8393-CDDB0310B821}"/>
              </a:ext>
            </a:extLst>
          </p:cNvPr>
          <p:cNvSpPr txBox="1"/>
          <p:nvPr/>
        </p:nvSpPr>
        <p:spPr>
          <a:xfrm>
            <a:off x="4778135" y="1522190"/>
            <a:ext cx="1632861" cy="276999"/>
          </a:xfrm>
          <a:prstGeom prst="rect">
            <a:avLst/>
          </a:prstGeom>
          <a:noFill/>
        </p:spPr>
        <p:txBody>
          <a:bodyPr wrap="square" rtlCol="0">
            <a:spAutoFit/>
          </a:bodyPr>
          <a:lstStyle/>
          <a:p>
            <a:r>
              <a:rPr lang="en-US" altLang="zh-CN" sz="1200" dirty="0">
                <a:solidFill>
                  <a:schemeClr val="tx1">
                    <a:lumMod val="95000"/>
                    <a:lumOff val="5000"/>
                  </a:schemeClr>
                </a:solidFill>
                <a:latin typeface="Times New Roman" panose="02020603050405020304" pitchFamily="18" charset="0"/>
                <a:ea typeface="微软雅黑" panose="020B0503020204020204" pitchFamily="34" charset="-122"/>
                <a:cs typeface="Times New Roman" panose="02020603050405020304" pitchFamily="18" charset="0"/>
              </a:rPr>
              <a:t>Yangtze River estuary</a:t>
            </a:r>
            <a:endParaRPr lang="zh-CN" altLang="en-US" sz="1200" dirty="0">
              <a:solidFill>
                <a:schemeClr val="tx1">
                  <a:lumMod val="95000"/>
                  <a:lumOff val="5000"/>
                </a:schemeClr>
              </a:solidFill>
            </a:endParaRPr>
          </a:p>
        </p:txBody>
      </p:sp>
      <p:sp>
        <p:nvSpPr>
          <p:cNvPr id="53" name="文本框 52">
            <a:extLst>
              <a:ext uri="{FF2B5EF4-FFF2-40B4-BE49-F238E27FC236}">
                <a16:creationId xmlns:a16="http://schemas.microsoft.com/office/drawing/2014/main" id="{1F169A71-F9AC-7222-41D5-3FE419946D52}"/>
              </a:ext>
            </a:extLst>
          </p:cNvPr>
          <p:cNvSpPr txBox="1"/>
          <p:nvPr/>
        </p:nvSpPr>
        <p:spPr>
          <a:xfrm>
            <a:off x="4812634" y="3212433"/>
            <a:ext cx="1505085" cy="276999"/>
          </a:xfrm>
          <a:prstGeom prst="rect">
            <a:avLst/>
          </a:prstGeom>
          <a:noFill/>
        </p:spPr>
        <p:txBody>
          <a:bodyPr wrap="square" rtlCol="0">
            <a:spAutoFit/>
          </a:bodyPr>
          <a:lstStyle/>
          <a:p>
            <a:r>
              <a:rPr lang="en-US" altLang="zh-CN" sz="1200" dirty="0">
                <a:solidFill>
                  <a:schemeClr val="tx1">
                    <a:lumMod val="95000"/>
                    <a:lumOff val="5000"/>
                  </a:schemeClr>
                </a:solidFill>
                <a:latin typeface="Times New Roman" panose="02020603050405020304" pitchFamily="18" charset="0"/>
                <a:ea typeface="微软雅黑" panose="020B0503020204020204" pitchFamily="34" charset="-122"/>
                <a:cs typeface="Times New Roman" panose="02020603050405020304" pitchFamily="18" charset="0"/>
              </a:rPr>
              <a:t>Yellow River estuary</a:t>
            </a:r>
            <a:endParaRPr lang="zh-CN" altLang="en-US" sz="1200" dirty="0">
              <a:solidFill>
                <a:schemeClr val="tx1">
                  <a:lumMod val="95000"/>
                  <a:lumOff val="5000"/>
                </a:schemeClr>
              </a:solidFill>
            </a:endParaRPr>
          </a:p>
        </p:txBody>
      </p:sp>
      <p:sp>
        <p:nvSpPr>
          <p:cNvPr id="54" name="文本框 53">
            <a:extLst>
              <a:ext uri="{FF2B5EF4-FFF2-40B4-BE49-F238E27FC236}">
                <a16:creationId xmlns:a16="http://schemas.microsoft.com/office/drawing/2014/main" id="{7DD0D03B-967C-0309-44B0-34320F6F1092}"/>
              </a:ext>
            </a:extLst>
          </p:cNvPr>
          <p:cNvSpPr txBox="1"/>
          <p:nvPr/>
        </p:nvSpPr>
        <p:spPr>
          <a:xfrm>
            <a:off x="4892747" y="4854823"/>
            <a:ext cx="1344857" cy="276999"/>
          </a:xfrm>
          <a:prstGeom prst="rect">
            <a:avLst/>
          </a:prstGeom>
          <a:noFill/>
        </p:spPr>
        <p:txBody>
          <a:bodyPr wrap="square" rtlCol="0">
            <a:spAutoFit/>
          </a:bodyPr>
          <a:lstStyle/>
          <a:p>
            <a:r>
              <a:rPr lang="en-US" altLang="zh-CN" sz="1200" dirty="0">
                <a:solidFill>
                  <a:schemeClr val="tx1">
                    <a:lumMod val="95000"/>
                    <a:lumOff val="5000"/>
                  </a:schemeClr>
                </a:solidFill>
                <a:latin typeface="Times New Roman" panose="02020603050405020304" pitchFamily="18" charset="0"/>
                <a:ea typeface="微软雅黑" panose="020B0503020204020204" pitchFamily="34" charset="-122"/>
                <a:cs typeface="Times New Roman" panose="02020603050405020304" pitchFamily="18" charset="0"/>
              </a:rPr>
              <a:t>Liao River estuary</a:t>
            </a:r>
            <a:endParaRPr lang="zh-CN" altLang="en-US" sz="1200" dirty="0">
              <a:solidFill>
                <a:schemeClr val="tx1">
                  <a:lumMod val="95000"/>
                  <a:lumOff val="5000"/>
                </a:schemeClr>
              </a:solidFill>
            </a:endParaRPr>
          </a:p>
        </p:txBody>
      </p:sp>
      <p:sp>
        <p:nvSpPr>
          <p:cNvPr id="55" name="文本框 54">
            <a:extLst>
              <a:ext uri="{FF2B5EF4-FFF2-40B4-BE49-F238E27FC236}">
                <a16:creationId xmlns:a16="http://schemas.microsoft.com/office/drawing/2014/main" id="{34BFA73A-C55B-D463-F7B3-89619525FC62}"/>
              </a:ext>
            </a:extLst>
          </p:cNvPr>
          <p:cNvSpPr txBox="1"/>
          <p:nvPr/>
        </p:nvSpPr>
        <p:spPr>
          <a:xfrm>
            <a:off x="7211104" y="1566246"/>
            <a:ext cx="4456857" cy="2031325"/>
          </a:xfrm>
          <a:prstGeom prst="rect">
            <a:avLst/>
          </a:prstGeom>
          <a:noFill/>
        </p:spPr>
        <p:txBody>
          <a:bodyPr wrap="square" rtlCol="0">
            <a:spAutoFit/>
          </a:bodyPr>
          <a:lstStyle/>
          <a:p>
            <a:r>
              <a:rPr lang="en-US" altLang="zh-CN" dirty="0">
                <a:latin typeface="Times New Roman" panose="02020603050405020304" pitchFamily="18" charset="0"/>
                <a:cs typeface="Times New Roman" panose="02020603050405020304" pitchFamily="18" charset="0"/>
              </a:rPr>
              <a:t>From the results, it can be seen that all three models indicate a </a:t>
            </a:r>
            <a:r>
              <a:rPr lang="en-US" altLang="zh-CN" dirty="0">
                <a:solidFill>
                  <a:srgbClr val="4472C4"/>
                </a:solidFill>
                <a:latin typeface="Times New Roman" panose="02020603050405020304" pitchFamily="18" charset="0"/>
                <a:cs typeface="Times New Roman" panose="02020603050405020304" pitchFamily="18" charset="0"/>
              </a:rPr>
              <a:t>significant downward </a:t>
            </a:r>
            <a:r>
              <a:rPr lang="en-US" altLang="zh-CN" dirty="0">
                <a:latin typeface="Times New Roman" panose="02020603050405020304" pitchFamily="18" charset="0"/>
                <a:cs typeface="Times New Roman" panose="02020603050405020304" pitchFamily="18" charset="0"/>
              </a:rPr>
              <a:t>trend in all six estuaries, which is consistent with some of the results of  (</a:t>
            </a:r>
            <a:r>
              <a:rPr lang="en-US" altLang="zh-CN" dirty="0">
                <a:solidFill>
                  <a:srgbClr val="4472C4"/>
                </a:solidFill>
                <a:latin typeface="Times New Roman" panose="02020603050405020304" pitchFamily="18" charset="0"/>
                <a:cs typeface="Times New Roman" panose="02020603050405020304" pitchFamily="18" charset="0"/>
              </a:rPr>
              <a:t>Yin</a:t>
            </a:r>
            <a:r>
              <a:rPr lang="en-US" altLang="zh-CN" dirty="0">
                <a:latin typeface="Times New Roman" panose="02020603050405020304" pitchFamily="18" charset="0"/>
                <a:cs typeface="Times New Roman" panose="02020603050405020304" pitchFamily="18" charset="0"/>
              </a:rPr>
              <a:t> et al., 2023) and (</a:t>
            </a:r>
            <a:r>
              <a:rPr lang="en-US" altLang="zh-CN" dirty="0" err="1">
                <a:solidFill>
                  <a:srgbClr val="4472C4"/>
                </a:solidFill>
                <a:latin typeface="Times New Roman" panose="02020603050405020304" pitchFamily="18" charset="0"/>
                <a:cs typeface="Times New Roman" panose="02020603050405020304" pitchFamily="18" charset="0"/>
              </a:rPr>
              <a:t>Yunus</a:t>
            </a:r>
            <a:r>
              <a:rPr lang="en-US" altLang="zh-CN" dirty="0">
                <a:latin typeface="Times New Roman" panose="02020603050405020304" pitchFamily="18" charset="0"/>
                <a:cs typeface="Times New Roman" panose="02020603050405020304" pitchFamily="18" charset="0"/>
              </a:rPr>
              <a:t> et al., 2022) . And the downward trend of Hangzhou Bay and </a:t>
            </a:r>
            <a:r>
              <a:rPr lang="en-US" altLang="zh-CN" dirty="0" err="1">
                <a:latin typeface="Times New Roman" panose="02020603050405020304" pitchFamily="18" charset="0"/>
                <a:cs typeface="Times New Roman" panose="02020603050405020304" pitchFamily="18" charset="0"/>
              </a:rPr>
              <a:t>Liaohe</a:t>
            </a:r>
            <a:r>
              <a:rPr lang="en-US" altLang="zh-CN" dirty="0">
                <a:latin typeface="Times New Roman" panose="02020603050405020304" pitchFamily="18" charset="0"/>
                <a:cs typeface="Times New Roman" panose="02020603050405020304" pitchFamily="18" charset="0"/>
              </a:rPr>
              <a:t> River is relatively </a:t>
            </a:r>
            <a:r>
              <a:rPr lang="en-US" altLang="zh-CN" dirty="0">
                <a:solidFill>
                  <a:srgbClr val="4472C4"/>
                </a:solidFill>
                <a:latin typeface="Times New Roman" panose="02020603050405020304" pitchFamily="18" charset="0"/>
                <a:cs typeface="Times New Roman" panose="02020603050405020304" pitchFamily="18" charset="0"/>
              </a:rPr>
              <a:t>stable.</a:t>
            </a:r>
          </a:p>
        </p:txBody>
      </p:sp>
      <p:sp>
        <p:nvSpPr>
          <p:cNvPr id="13" name="文本框 12">
            <a:extLst>
              <a:ext uri="{FF2B5EF4-FFF2-40B4-BE49-F238E27FC236}">
                <a16:creationId xmlns:a16="http://schemas.microsoft.com/office/drawing/2014/main" id="{E5E38C47-0D7B-5B1F-0E97-A8DDFA709110}"/>
              </a:ext>
            </a:extLst>
          </p:cNvPr>
          <p:cNvSpPr txBox="1"/>
          <p:nvPr/>
        </p:nvSpPr>
        <p:spPr>
          <a:xfrm>
            <a:off x="1086166" y="378766"/>
            <a:ext cx="1079463" cy="461665"/>
          </a:xfrm>
          <a:prstGeom prst="rect">
            <a:avLst/>
          </a:prstGeom>
          <a:noFill/>
        </p:spPr>
        <p:txBody>
          <a:bodyPr wrap="none" rtlCol="0">
            <a:spAutoFit/>
          </a:bodyPr>
          <a:lstStyle/>
          <a:p>
            <a:r>
              <a:rPr lang="en-US" altLang="zh-CN" sz="2400" dirty="0">
                <a:solidFill>
                  <a:srgbClr val="2E508C"/>
                </a:solidFill>
                <a:latin typeface="微软雅黑" panose="020B0503020204020204" pitchFamily="34" charset="-122"/>
                <a:ea typeface="微软雅黑" panose="020B0503020204020204" pitchFamily="34" charset="-122"/>
              </a:rPr>
              <a:t>Result</a:t>
            </a:r>
            <a:endParaRPr lang="zh-CN" altLang="en-US" sz="2400" dirty="0">
              <a:solidFill>
                <a:srgbClr val="2E508C"/>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3219963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91D1DEC1-D909-C836-FBCE-E4634A04914A}"/>
              </a:ext>
            </a:extLst>
          </p:cNvPr>
          <p:cNvSpPr/>
          <p:nvPr/>
        </p:nvSpPr>
        <p:spPr>
          <a:xfrm>
            <a:off x="0" y="6591300"/>
            <a:ext cx="12192000" cy="266699"/>
          </a:xfrm>
          <a:prstGeom prst="rect">
            <a:avLst/>
          </a:prstGeom>
          <a:solidFill>
            <a:srgbClr val="2E508C"/>
          </a:solidFill>
          <a:ln>
            <a:solidFill>
              <a:srgbClr val="2E50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lumMod val="50000"/>
                </a:schemeClr>
              </a:solidFill>
            </a:endParaRPr>
          </a:p>
        </p:txBody>
      </p:sp>
      <p:cxnSp>
        <p:nvCxnSpPr>
          <p:cNvPr id="3" name="直线连接符 7">
            <a:extLst>
              <a:ext uri="{FF2B5EF4-FFF2-40B4-BE49-F238E27FC236}">
                <a16:creationId xmlns:a16="http://schemas.microsoft.com/office/drawing/2014/main" id="{99355D72-090B-6A9E-A4E8-A0B5A3A81B50}"/>
              </a:ext>
            </a:extLst>
          </p:cNvPr>
          <p:cNvCxnSpPr>
            <a:cxnSpLocks/>
          </p:cNvCxnSpPr>
          <p:nvPr/>
        </p:nvCxnSpPr>
        <p:spPr>
          <a:xfrm>
            <a:off x="2323814" y="493467"/>
            <a:ext cx="9501510" cy="0"/>
          </a:xfrm>
          <a:prstGeom prst="line">
            <a:avLst/>
          </a:prstGeom>
          <a:ln w="19050">
            <a:solidFill>
              <a:srgbClr val="013B87"/>
            </a:solidFill>
          </a:ln>
        </p:spPr>
        <p:style>
          <a:lnRef idx="1">
            <a:schemeClr val="accent1"/>
          </a:lnRef>
          <a:fillRef idx="0">
            <a:schemeClr val="accent1"/>
          </a:fillRef>
          <a:effectRef idx="0">
            <a:schemeClr val="accent1"/>
          </a:effectRef>
          <a:fontRef idx="minor">
            <a:schemeClr val="tx1"/>
          </a:fontRef>
        </p:style>
      </p:cxnSp>
      <p:grpSp>
        <p:nvGrpSpPr>
          <p:cNvPr id="4" name="组合 3">
            <a:extLst>
              <a:ext uri="{FF2B5EF4-FFF2-40B4-BE49-F238E27FC236}">
                <a16:creationId xmlns:a16="http://schemas.microsoft.com/office/drawing/2014/main" id="{BF4ED6A5-C105-DBC9-A71C-D8F372D05011}"/>
              </a:ext>
            </a:extLst>
          </p:cNvPr>
          <p:cNvGrpSpPr/>
          <p:nvPr/>
        </p:nvGrpSpPr>
        <p:grpSpPr>
          <a:xfrm>
            <a:off x="304800" y="320040"/>
            <a:ext cx="579120" cy="579120"/>
            <a:chOff x="1013460" y="784860"/>
            <a:chExt cx="769620" cy="769620"/>
          </a:xfrm>
          <a:solidFill>
            <a:schemeClr val="accent1"/>
          </a:solidFill>
        </p:grpSpPr>
        <p:sp>
          <p:nvSpPr>
            <p:cNvPr id="5" name="矩形: 圆角 4">
              <a:extLst>
                <a:ext uri="{FF2B5EF4-FFF2-40B4-BE49-F238E27FC236}">
                  <a16:creationId xmlns:a16="http://schemas.microsoft.com/office/drawing/2014/main" id="{848F1155-18BE-6583-A353-AC53D9E8C022}"/>
                </a:ext>
              </a:extLst>
            </p:cNvPr>
            <p:cNvSpPr/>
            <p:nvPr/>
          </p:nvSpPr>
          <p:spPr>
            <a:xfrm>
              <a:off x="1013460" y="784860"/>
              <a:ext cx="769620" cy="769620"/>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圆角 5">
              <a:extLst>
                <a:ext uri="{FF2B5EF4-FFF2-40B4-BE49-F238E27FC236}">
                  <a16:creationId xmlns:a16="http://schemas.microsoft.com/office/drawing/2014/main" id="{A1687710-F42C-6E8E-9C68-4C6C6FD62574}"/>
                </a:ext>
              </a:extLst>
            </p:cNvPr>
            <p:cNvSpPr/>
            <p:nvPr/>
          </p:nvSpPr>
          <p:spPr>
            <a:xfrm>
              <a:off x="1101090" y="872490"/>
              <a:ext cx="594360" cy="594360"/>
            </a:xfrm>
            <a:prstGeom prst="round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rgbClr val="0070C0"/>
                  </a:solidFill>
                  <a:latin typeface="微软雅黑" panose="020B0503020204020204" pitchFamily="34" charset="-122"/>
                  <a:ea typeface="微软雅黑" panose="020B0503020204020204" pitchFamily="34" charset="-122"/>
                </a:rPr>
                <a:t>3</a:t>
              </a:r>
              <a:endParaRPr lang="zh-CN" altLang="en-US" sz="2400" dirty="0">
                <a:solidFill>
                  <a:srgbClr val="0070C0"/>
                </a:solidFill>
                <a:latin typeface="微软雅黑" panose="020B0503020204020204" pitchFamily="34" charset="-122"/>
                <a:ea typeface="微软雅黑" panose="020B0503020204020204" pitchFamily="34" charset="-122"/>
              </a:endParaRPr>
            </a:p>
          </p:txBody>
        </p:sp>
      </p:grpSp>
      <p:pic>
        <p:nvPicPr>
          <p:cNvPr id="12" name="图片 11">
            <a:extLst>
              <a:ext uri="{FF2B5EF4-FFF2-40B4-BE49-F238E27FC236}">
                <a16:creationId xmlns:a16="http://schemas.microsoft.com/office/drawing/2014/main" id="{B6067660-BFC7-7C60-3F31-2D4689C82F69}"/>
              </a:ext>
            </a:extLst>
          </p:cNvPr>
          <p:cNvPicPr>
            <a:picLocks noChangeAspect="1"/>
          </p:cNvPicPr>
          <p:nvPr/>
        </p:nvPicPr>
        <p:blipFill>
          <a:blip r:embed="rId3"/>
          <a:stretch>
            <a:fillRect/>
          </a:stretch>
        </p:blipFill>
        <p:spPr>
          <a:xfrm>
            <a:off x="10381906" y="6134711"/>
            <a:ext cx="488736" cy="433924"/>
          </a:xfrm>
          <a:prstGeom prst="rect">
            <a:avLst/>
          </a:prstGeom>
        </p:spPr>
      </p:pic>
      <p:pic>
        <p:nvPicPr>
          <p:cNvPr id="14" name="图片 13">
            <a:extLst>
              <a:ext uri="{FF2B5EF4-FFF2-40B4-BE49-F238E27FC236}">
                <a16:creationId xmlns:a16="http://schemas.microsoft.com/office/drawing/2014/main" id="{B18DE527-8B01-886B-10E3-30E2B100CE41}"/>
              </a:ext>
            </a:extLst>
          </p:cNvPr>
          <p:cNvPicPr>
            <a:picLocks noChangeAspect="1"/>
          </p:cNvPicPr>
          <p:nvPr/>
        </p:nvPicPr>
        <p:blipFill>
          <a:blip r:embed="rId4"/>
          <a:stretch>
            <a:fillRect/>
          </a:stretch>
        </p:blipFill>
        <p:spPr>
          <a:xfrm>
            <a:off x="10870642" y="6208398"/>
            <a:ext cx="1164578" cy="281742"/>
          </a:xfrm>
          <a:prstGeom prst="rect">
            <a:avLst/>
          </a:prstGeom>
        </p:spPr>
      </p:pic>
      <p:sp>
        <p:nvSpPr>
          <p:cNvPr id="18" name="文本框 17">
            <a:extLst>
              <a:ext uri="{FF2B5EF4-FFF2-40B4-BE49-F238E27FC236}">
                <a16:creationId xmlns:a16="http://schemas.microsoft.com/office/drawing/2014/main" id="{A5E67012-7480-2ED7-665A-6815B7E37A91}"/>
              </a:ext>
            </a:extLst>
          </p:cNvPr>
          <p:cNvSpPr txBox="1"/>
          <p:nvPr/>
        </p:nvSpPr>
        <p:spPr>
          <a:xfrm>
            <a:off x="488139" y="1127999"/>
            <a:ext cx="4237921" cy="369332"/>
          </a:xfrm>
          <a:prstGeom prst="rect">
            <a:avLst/>
          </a:prstGeom>
          <a:noFill/>
        </p:spPr>
        <p:txBody>
          <a:bodyPr wrap="square" rtlCol="0">
            <a:spAutoFit/>
          </a:bodyPr>
          <a:lstStyle/>
          <a:p>
            <a:r>
              <a:rPr lang="en-US" altLang="zh-CN" dirty="0">
                <a:latin typeface="微软雅黑" panose="020B0503020204020204" pitchFamily="34" charset="-122"/>
                <a:ea typeface="微软雅黑" panose="020B0503020204020204" pitchFamily="34" charset="-122"/>
              </a:rPr>
              <a:t>3.1 Interannual variation of estuaries</a:t>
            </a:r>
            <a:endParaRPr lang="zh-CN" altLang="en-US" dirty="0">
              <a:latin typeface="微软雅黑" panose="020B0503020204020204" pitchFamily="34" charset="-122"/>
              <a:ea typeface="微软雅黑" panose="020B0503020204020204" pitchFamily="34" charset="-122"/>
            </a:endParaRPr>
          </a:p>
        </p:txBody>
      </p:sp>
      <p:sp>
        <p:nvSpPr>
          <p:cNvPr id="19" name="文本框 18">
            <a:extLst>
              <a:ext uri="{FF2B5EF4-FFF2-40B4-BE49-F238E27FC236}">
                <a16:creationId xmlns:a16="http://schemas.microsoft.com/office/drawing/2014/main" id="{B35F892D-B7ED-263C-D6D7-9CE079D0DC2E}"/>
              </a:ext>
            </a:extLst>
          </p:cNvPr>
          <p:cNvSpPr txBox="1"/>
          <p:nvPr/>
        </p:nvSpPr>
        <p:spPr>
          <a:xfrm>
            <a:off x="1086166" y="378766"/>
            <a:ext cx="1079463" cy="461665"/>
          </a:xfrm>
          <a:prstGeom prst="rect">
            <a:avLst/>
          </a:prstGeom>
          <a:noFill/>
        </p:spPr>
        <p:txBody>
          <a:bodyPr wrap="none" rtlCol="0">
            <a:spAutoFit/>
          </a:bodyPr>
          <a:lstStyle/>
          <a:p>
            <a:r>
              <a:rPr lang="en-US" altLang="zh-CN" sz="2400" dirty="0">
                <a:solidFill>
                  <a:srgbClr val="2E508C"/>
                </a:solidFill>
                <a:latin typeface="微软雅黑" panose="020B0503020204020204" pitchFamily="34" charset="-122"/>
                <a:ea typeface="微软雅黑" panose="020B0503020204020204" pitchFamily="34" charset="-122"/>
              </a:rPr>
              <a:t>Result</a:t>
            </a:r>
            <a:endParaRPr lang="zh-CN" altLang="en-US" sz="2400" dirty="0">
              <a:solidFill>
                <a:srgbClr val="2E508C"/>
              </a:solidFill>
              <a:latin typeface="微软雅黑" panose="020B0503020204020204" pitchFamily="34" charset="-122"/>
              <a:ea typeface="微软雅黑" panose="020B0503020204020204" pitchFamily="34" charset="-122"/>
            </a:endParaRPr>
          </a:p>
        </p:txBody>
      </p:sp>
      <p:grpSp>
        <p:nvGrpSpPr>
          <p:cNvPr id="28" name="组合 27">
            <a:extLst>
              <a:ext uri="{FF2B5EF4-FFF2-40B4-BE49-F238E27FC236}">
                <a16:creationId xmlns:a16="http://schemas.microsoft.com/office/drawing/2014/main" id="{9486C388-2C66-C5BB-7AE5-E7EC664D2419}"/>
              </a:ext>
            </a:extLst>
          </p:cNvPr>
          <p:cNvGrpSpPr/>
          <p:nvPr/>
        </p:nvGrpSpPr>
        <p:grpSpPr>
          <a:xfrm>
            <a:off x="1690263" y="1689030"/>
            <a:ext cx="3266539" cy="2453378"/>
            <a:chOff x="1683387" y="1710208"/>
            <a:chExt cx="3266539" cy="2453378"/>
          </a:xfrm>
        </p:grpSpPr>
        <p:pic>
          <p:nvPicPr>
            <p:cNvPr id="9" name="图片 8">
              <a:extLst>
                <a:ext uri="{FF2B5EF4-FFF2-40B4-BE49-F238E27FC236}">
                  <a16:creationId xmlns:a16="http://schemas.microsoft.com/office/drawing/2014/main" id="{F04D3C8C-D051-8FF2-6BAA-5CECB6148442}"/>
                </a:ext>
              </a:extLst>
            </p:cNvPr>
            <p:cNvPicPr>
              <a:picLocks noChangeAspect="1"/>
            </p:cNvPicPr>
            <p:nvPr/>
          </p:nvPicPr>
          <p:blipFill rotWithShape="1">
            <a:blip r:embed="rId5">
              <a:extLst>
                <a:ext uri="{28A0092B-C50C-407E-A947-70E740481C1C}">
                  <a14:useLocalDpi xmlns:a14="http://schemas.microsoft.com/office/drawing/2010/main" val="0"/>
                </a:ext>
              </a:extLst>
            </a:blip>
            <a:srcRect l="14491" t="11678" r="5311" b="17668"/>
            <a:stretch/>
          </p:blipFill>
          <p:spPr>
            <a:xfrm>
              <a:off x="1763943" y="1710208"/>
              <a:ext cx="3185983" cy="2105161"/>
            </a:xfrm>
            <a:prstGeom prst="rect">
              <a:avLst/>
            </a:prstGeom>
          </p:spPr>
        </p:pic>
        <p:pic>
          <p:nvPicPr>
            <p:cNvPr id="8" name="图片 7">
              <a:extLst>
                <a:ext uri="{FF2B5EF4-FFF2-40B4-BE49-F238E27FC236}">
                  <a16:creationId xmlns:a16="http://schemas.microsoft.com/office/drawing/2014/main" id="{7A30909F-955A-B025-D855-B36C714BF8A8}"/>
                </a:ext>
              </a:extLst>
            </p:cNvPr>
            <p:cNvPicPr>
              <a:picLocks noChangeAspect="1"/>
            </p:cNvPicPr>
            <p:nvPr/>
          </p:nvPicPr>
          <p:blipFill rotWithShape="1">
            <a:blip r:embed="rId6"/>
            <a:srcRect l="26896" t="6298" r="24927"/>
            <a:stretch/>
          </p:blipFill>
          <p:spPr>
            <a:xfrm rot="5400000">
              <a:off x="2664576" y="2935710"/>
              <a:ext cx="123765" cy="1925031"/>
            </a:xfrm>
            <a:prstGeom prst="rect">
              <a:avLst/>
            </a:prstGeom>
          </p:spPr>
        </p:pic>
        <p:sp>
          <p:nvSpPr>
            <p:cNvPr id="20" name="文本框 19">
              <a:extLst>
                <a:ext uri="{FF2B5EF4-FFF2-40B4-BE49-F238E27FC236}">
                  <a16:creationId xmlns:a16="http://schemas.microsoft.com/office/drawing/2014/main" id="{F144CF8F-DFD7-EB11-499C-14B4E7397481}"/>
                </a:ext>
              </a:extLst>
            </p:cNvPr>
            <p:cNvSpPr txBox="1"/>
            <p:nvPr/>
          </p:nvSpPr>
          <p:spPr>
            <a:xfrm>
              <a:off x="1683387" y="3932754"/>
              <a:ext cx="559871" cy="230832"/>
            </a:xfrm>
            <a:prstGeom prst="rect">
              <a:avLst/>
            </a:prstGeom>
            <a:noFill/>
          </p:spPr>
          <p:txBody>
            <a:bodyPr wrap="square" rtlCol="0">
              <a:spAutoFit/>
            </a:bodyPr>
            <a:lstStyle/>
            <a:p>
              <a:r>
                <a:rPr lang="en-US" altLang="zh-CN" sz="900" dirty="0">
                  <a:latin typeface="Times New Roman" panose="02020603050405020304" pitchFamily="18" charset="0"/>
                  <a:cs typeface="Times New Roman" panose="02020603050405020304" pitchFamily="18" charset="0"/>
                </a:rPr>
                <a:t>Low : 0</a:t>
              </a:r>
              <a:endParaRPr lang="zh-CN" altLang="en-US" sz="900" dirty="0">
                <a:latin typeface="Times New Roman" panose="02020603050405020304" pitchFamily="18" charset="0"/>
                <a:cs typeface="Times New Roman" panose="02020603050405020304" pitchFamily="18" charset="0"/>
              </a:endParaRPr>
            </a:p>
          </p:txBody>
        </p:sp>
        <p:sp>
          <p:nvSpPr>
            <p:cNvPr id="21" name="文本框 20">
              <a:extLst>
                <a:ext uri="{FF2B5EF4-FFF2-40B4-BE49-F238E27FC236}">
                  <a16:creationId xmlns:a16="http://schemas.microsoft.com/office/drawing/2014/main" id="{11A1A11E-11FF-46C9-C22C-C03000AAC8CD}"/>
                </a:ext>
              </a:extLst>
            </p:cNvPr>
            <p:cNvSpPr txBox="1"/>
            <p:nvPr/>
          </p:nvSpPr>
          <p:spPr>
            <a:xfrm>
              <a:off x="3043164" y="3918536"/>
              <a:ext cx="1015732" cy="230832"/>
            </a:xfrm>
            <a:prstGeom prst="rect">
              <a:avLst/>
            </a:prstGeom>
            <a:noFill/>
          </p:spPr>
          <p:txBody>
            <a:bodyPr wrap="square" rtlCol="0">
              <a:spAutoFit/>
            </a:bodyPr>
            <a:lstStyle/>
            <a:p>
              <a:r>
                <a:rPr lang="en-US" altLang="zh-CN" sz="900" dirty="0">
                  <a:latin typeface="Times New Roman" panose="02020603050405020304" pitchFamily="18" charset="0"/>
                  <a:cs typeface="Times New Roman" panose="02020603050405020304" pitchFamily="18" charset="0"/>
                </a:rPr>
                <a:t>High : 1000 mg/L</a:t>
              </a:r>
            </a:p>
          </p:txBody>
        </p:sp>
      </p:grpSp>
      <p:grpSp>
        <p:nvGrpSpPr>
          <p:cNvPr id="29" name="组合 28">
            <a:extLst>
              <a:ext uri="{FF2B5EF4-FFF2-40B4-BE49-F238E27FC236}">
                <a16:creationId xmlns:a16="http://schemas.microsoft.com/office/drawing/2014/main" id="{5F1EED30-BC9A-EB3D-EDA7-8BD33DB40D78}"/>
              </a:ext>
            </a:extLst>
          </p:cNvPr>
          <p:cNvGrpSpPr/>
          <p:nvPr/>
        </p:nvGrpSpPr>
        <p:grpSpPr>
          <a:xfrm>
            <a:off x="5416474" y="1666481"/>
            <a:ext cx="5101982" cy="2482796"/>
            <a:chOff x="6077910" y="1689233"/>
            <a:chExt cx="5101982" cy="2482796"/>
          </a:xfrm>
        </p:grpSpPr>
        <p:pic>
          <p:nvPicPr>
            <p:cNvPr id="11" name="图片 10">
              <a:extLst>
                <a:ext uri="{FF2B5EF4-FFF2-40B4-BE49-F238E27FC236}">
                  <a16:creationId xmlns:a16="http://schemas.microsoft.com/office/drawing/2014/main" id="{1D1E7776-D311-87C8-4778-C739D17B9C1E}"/>
                </a:ext>
              </a:extLst>
            </p:cNvPr>
            <p:cNvPicPr>
              <a:picLocks noChangeAspect="1"/>
            </p:cNvPicPr>
            <p:nvPr/>
          </p:nvPicPr>
          <p:blipFill rotWithShape="1">
            <a:blip r:embed="rId7">
              <a:extLst>
                <a:ext uri="{28A0092B-C50C-407E-A947-70E740481C1C}">
                  <a14:useLocalDpi xmlns:a14="http://schemas.microsoft.com/office/drawing/2010/main" val="0"/>
                </a:ext>
              </a:extLst>
            </a:blip>
            <a:srcRect l="10851" t="18346" r="13981" b="34035"/>
            <a:stretch/>
          </p:blipFill>
          <p:spPr>
            <a:xfrm>
              <a:off x="6096000" y="1689233"/>
              <a:ext cx="5083892" cy="2147113"/>
            </a:xfrm>
            <a:prstGeom prst="rect">
              <a:avLst/>
            </a:prstGeom>
          </p:spPr>
        </p:pic>
        <p:pic>
          <p:nvPicPr>
            <p:cNvPr id="10" name="图片 9">
              <a:extLst>
                <a:ext uri="{FF2B5EF4-FFF2-40B4-BE49-F238E27FC236}">
                  <a16:creationId xmlns:a16="http://schemas.microsoft.com/office/drawing/2014/main" id="{A7248A62-B61C-1B6C-183E-E0F72F523BE8}"/>
                </a:ext>
              </a:extLst>
            </p:cNvPr>
            <p:cNvPicPr>
              <a:picLocks noChangeAspect="1"/>
            </p:cNvPicPr>
            <p:nvPr/>
          </p:nvPicPr>
          <p:blipFill rotWithShape="1">
            <a:blip r:embed="rId6"/>
            <a:srcRect l="26896" t="6298" r="24927"/>
            <a:stretch/>
          </p:blipFill>
          <p:spPr>
            <a:xfrm rot="5400000">
              <a:off x="7921032" y="2066311"/>
              <a:ext cx="131276" cy="3671339"/>
            </a:xfrm>
            <a:prstGeom prst="rect">
              <a:avLst/>
            </a:prstGeom>
          </p:spPr>
        </p:pic>
        <p:sp>
          <p:nvSpPr>
            <p:cNvPr id="22" name="文本框 21">
              <a:extLst>
                <a:ext uri="{FF2B5EF4-FFF2-40B4-BE49-F238E27FC236}">
                  <a16:creationId xmlns:a16="http://schemas.microsoft.com/office/drawing/2014/main" id="{104AA6BC-EDDC-88BF-239D-CC6E4357C4A5}"/>
                </a:ext>
              </a:extLst>
            </p:cNvPr>
            <p:cNvSpPr txBox="1"/>
            <p:nvPr/>
          </p:nvSpPr>
          <p:spPr>
            <a:xfrm>
              <a:off x="6077910" y="3941197"/>
              <a:ext cx="559871" cy="230832"/>
            </a:xfrm>
            <a:prstGeom prst="rect">
              <a:avLst/>
            </a:prstGeom>
            <a:noFill/>
          </p:spPr>
          <p:txBody>
            <a:bodyPr wrap="square" rtlCol="0">
              <a:spAutoFit/>
            </a:bodyPr>
            <a:lstStyle/>
            <a:p>
              <a:r>
                <a:rPr lang="en-US" altLang="zh-CN" sz="900" dirty="0">
                  <a:latin typeface="Times New Roman" panose="02020603050405020304" pitchFamily="18" charset="0"/>
                  <a:cs typeface="Times New Roman" panose="02020603050405020304" pitchFamily="18" charset="0"/>
                </a:rPr>
                <a:t>Low : 0</a:t>
              </a:r>
              <a:endParaRPr lang="zh-CN" altLang="en-US" sz="900" dirty="0">
                <a:latin typeface="Times New Roman" panose="02020603050405020304" pitchFamily="18" charset="0"/>
                <a:cs typeface="Times New Roman" panose="02020603050405020304" pitchFamily="18" charset="0"/>
              </a:endParaRPr>
            </a:p>
          </p:txBody>
        </p:sp>
        <p:sp>
          <p:nvSpPr>
            <p:cNvPr id="23" name="文本框 22">
              <a:extLst>
                <a:ext uri="{FF2B5EF4-FFF2-40B4-BE49-F238E27FC236}">
                  <a16:creationId xmlns:a16="http://schemas.microsoft.com/office/drawing/2014/main" id="{ABD47083-C2CF-91D1-B4C0-F887DB2111AC}"/>
                </a:ext>
              </a:extLst>
            </p:cNvPr>
            <p:cNvSpPr txBox="1"/>
            <p:nvPr/>
          </p:nvSpPr>
          <p:spPr>
            <a:xfrm>
              <a:off x="9148836" y="3932754"/>
              <a:ext cx="1015732" cy="230832"/>
            </a:xfrm>
            <a:prstGeom prst="rect">
              <a:avLst/>
            </a:prstGeom>
            <a:noFill/>
          </p:spPr>
          <p:txBody>
            <a:bodyPr wrap="square" rtlCol="0">
              <a:spAutoFit/>
            </a:bodyPr>
            <a:lstStyle/>
            <a:p>
              <a:r>
                <a:rPr lang="en-US" altLang="zh-CN" sz="900" dirty="0">
                  <a:latin typeface="Times New Roman" panose="02020603050405020304" pitchFamily="18" charset="0"/>
                  <a:cs typeface="Times New Roman" panose="02020603050405020304" pitchFamily="18" charset="0"/>
                </a:rPr>
                <a:t>High : 1000 mg/L</a:t>
              </a:r>
            </a:p>
          </p:txBody>
        </p:sp>
      </p:grpSp>
      <p:grpSp>
        <p:nvGrpSpPr>
          <p:cNvPr id="31" name="组合 30">
            <a:extLst>
              <a:ext uri="{FF2B5EF4-FFF2-40B4-BE49-F238E27FC236}">
                <a16:creationId xmlns:a16="http://schemas.microsoft.com/office/drawing/2014/main" id="{915D2EF1-CFB5-39A0-841D-351E09207F99}"/>
              </a:ext>
            </a:extLst>
          </p:cNvPr>
          <p:cNvGrpSpPr/>
          <p:nvPr/>
        </p:nvGrpSpPr>
        <p:grpSpPr>
          <a:xfrm>
            <a:off x="1732427" y="4185200"/>
            <a:ext cx="4860993" cy="2216840"/>
            <a:chOff x="1403451" y="4294107"/>
            <a:chExt cx="4860993" cy="2216840"/>
          </a:xfrm>
        </p:grpSpPr>
        <p:pic>
          <p:nvPicPr>
            <p:cNvPr id="13" name="图片 12">
              <a:extLst>
                <a:ext uri="{FF2B5EF4-FFF2-40B4-BE49-F238E27FC236}">
                  <a16:creationId xmlns:a16="http://schemas.microsoft.com/office/drawing/2014/main" id="{B4B25F58-A585-F8E0-3570-B2FCA766B0F3}"/>
                </a:ext>
              </a:extLst>
            </p:cNvPr>
            <p:cNvPicPr>
              <a:picLocks noChangeAspect="1"/>
            </p:cNvPicPr>
            <p:nvPr/>
          </p:nvPicPr>
          <p:blipFill rotWithShape="1">
            <a:blip r:embed="rId8">
              <a:extLst>
                <a:ext uri="{28A0092B-C50C-407E-A947-70E740481C1C}">
                  <a14:useLocalDpi xmlns:a14="http://schemas.microsoft.com/office/drawing/2010/main" val="0"/>
                </a:ext>
              </a:extLst>
            </a:blip>
            <a:srcRect l="3634" t="27269" r="3885" b="25713"/>
            <a:stretch/>
          </p:blipFill>
          <p:spPr>
            <a:xfrm>
              <a:off x="1440354" y="4294107"/>
              <a:ext cx="4824090" cy="1839429"/>
            </a:xfrm>
            <a:prstGeom prst="rect">
              <a:avLst/>
            </a:prstGeom>
          </p:spPr>
        </p:pic>
        <p:pic>
          <p:nvPicPr>
            <p:cNvPr id="16" name="图片 15">
              <a:extLst>
                <a:ext uri="{FF2B5EF4-FFF2-40B4-BE49-F238E27FC236}">
                  <a16:creationId xmlns:a16="http://schemas.microsoft.com/office/drawing/2014/main" id="{68DF32DF-F6AF-CCAD-70CA-0C061FAFBBE2}"/>
                </a:ext>
              </a:extLst>
            </p:cNvPr>
            <p:cNvPicPr>
              <a:picLocks noChangeAspect="1"/>
            </p:cNvPicPr>
            <p:nvPr/>
          </p:nvPicPr>
          <p:blipFill rotWithShape="1">
            <a:blip r:embed="rId6"/>
            <a:srcRect l="26896" t="6298" r="24927"/>
            <a:stretch/>
          </p:blipFill>
          <p:spPr>
            <a:xfrm rot="5400000">
              <a:off x="3210385" y="4415577"/>
              <a:ext cx="131276" cy="3671339"/>
            </a:xfrm>
            <a:prstGeom prst="rect">
              <a:avLst/>
            </a:prstGeom>
          </p:spPr>
        </p:pic>
        <p:sp>
          <p:nvSpPr>
            <p:cNvPr id="24" name="文本框 23">
              <a:extLst>
                <a:ext uri="{FF2B5EF4-FFF2-40B4-BE49-F238E27FC236}">
                  <a16:creationId xmlns:a16="http://schemas.microsoft.com/office/drawing/2014/main" id="{7C138847-2F57-3F41-F9FC-54F9B676EDBC}"/>
                </a:ext>
              </a:extLst>
            </p:cNvPr>
            <p:cNvSpPr txBox="1"/>
            <p:nvPr/>
          </p:nvSpPr>
          <p:spPr>
            <a:xfrm>
              <a:off x="1403451" y="6280115"/>
              <a:ext cx="559871" cy="230832"/>
            </a:xfrm>
            <a:prstGeom prst="rect">
              <a:avLst/>
            </a:prstGeom>
            <a:noFill/>
          </p:spPr>
          <p:txBody>
            <a:bodyPr wrap="square" rtlCol="0">
              <a:spAutoFit/>
            </a:bodyPr>
            <a:lstStyle/>
            <a:p>
              <a:r>
                <a:rPr lang="en-US" altLang="zh-CN" sz="900" dirty="0">
                  <a:latin typeface="Times New Roman" panose="02020603050405020304" pitchFamily="18" charset="0"/>
                  <a:cs typeface="Times New Roman" panose="02020603050405020304" pitchFamily="18" charset="0"/>
                </a:rPr>
                <a:t>Low : 0</a:t>
              </a:r>
              <a:endParaRPr lang="zh-CN" altLang="en-US" sz="900" dirty="0">
                <a:latin typeface="Times New Roman" panose="02020603050405020304" pitchFamily="18" charset="0"/>
                <a:cs typeface="Times New Roman" panose="02020603050405020304" pitchFamily="18" charset="0"/>
              </a:endParaRPr>
            </a:p>
          </p:txBody>
        </p:sp>
        <p:sp>
          <p:nvSpPr>
            <p:cNvPr id="25" name="文本框 24">
              <a:extLst>
                <a:ext uri="{FF2B5EF4-FFF2-40B4-BE49-F238E27FC236}">
                  <a16:creationId xmlns:a16="http://schemas.microsoft.com/office/drawing/2014/main" id="{93AD7BF9-4F00-E06D-FF98-501EF9163A8F}"/>
                </a:ext>
              </a:extLst>
            </p:cNvPr>
            <p:cNvSpPr txBox="1"/>
            <p:nvPr/>
          </p:nvSpPr>
          <p:spPr>
            <a:xfrm>
              <a:off x="4474377" y="6271672"/>
              <a:ext cx="1015732" cy="230832"/>
            </a:xfrm>
            <a:prstGeom prst="rect">
              <a:avLst/>
            </a:prstGeom>
            <a:noFill/>
          </p:spPr>
          <p:txBody>
            <a:bodyPr wrap="square" rtlCol="0">
              <a:spAutoFit/>
            </a:bodyPr>
            <a:lstStyle/>
            <a:p>
              <a:r>
                <a:rPr lang="en-US" altLang="zh-CN" sz="900" dirty="0">
                  <a:latin typeface="Times New Roman" panose="02020603050405020304" pitchFamily="18" charset="0"/>
                  <a:cs typeface="Times New Roman" panose="02020603050405020304" pitchFamily="18" charset="0"/>
                </a:rPr>
                <a:t>High : 1000 mg/L</a:t>
              </a:r>
            </a:p>
          </p:txBody>
        </p:sp>
      </p:grpSp>
      <p:grpSp>
        <p:nvGrpSpPr>
          <p:cNvPr id="30" name="组合 29">
            <a:extLst>
              <a:ext uri="{FF2B5EF4-FFF2-40B4-BE49-F238E27FC236}">
                <a16:creationId xmlns:a16="http://schemas.microsoft.com/office/drawing/2014/main" id="{5663BC38-909D-B7AC-9E2A-F1C6AF45CE06}"/>
              </a:ext>
            </a:extLst>
          </p:cNvPr>
          <p:cNvGrpSpPr/>
          <p:nvPr/>
        </p:nvGrpSpPr>
        <p:grpSpPr>
          <a:xfrm>
            <a:off x="7129993" y="4196916"/>
            <a:ext cx="3388463" cy="2190308"/>
            <a:chOff x="6841819" y="4334857"/>
            <a:chExt cx="3388463" cy="2190308"/>
          </a:xfrm>
        </p:grpSpPr>
        <p:pic>
          <p:nvPicPr>
            <p:cNvPr id="15" name="图片 14">
              <a:extLst>
                <a:ext uri="{FF2B5EF4-FFF2-40B4-BE49-F238E27FC236}">
                  <a16:creationId xmlns:a16="http://schemas.microsoft.com/office/drawing/2014/main" id="{81629705-BD02-49BD-F067-ED63B13CC57E}"/>
                </a:ext>
              </a:extLst>
            </p:cNvPr>
            <p:cNvPicPr>
              <a:picLocks noChangeAspect="1"/>
            </p:cNvPicPr>
            <p:nvPr/>
          </p:nvPicPr>
          <p:blipFill rotWithShape="1">
            <a:blip r:embed="rId9">
              <a:extLst>
                <a:ext uri="{28A0092B-C50C-407E-A947-70E740481C1C}">
                  <a14:useLocalDpi xmlns:a14="http://schemas.microsoft.com/office/drawing/2010/main" val="0"/>
                </a:ext>
              </a:extLst>
            </a:blip>
            <a:srcRect l="9273" t="7519" r="9599" b="32331"/>
            <a:stretch/>
          </p:blipFill>
          <p:spPr>
            <a:xfrm>
              <a:off x="6922374" y="4334857"/>
              <a:ext cx="3307908" cy="1839429"/>
            </a:xfrm>
            <a:prstGeom prst="rect">
              <a:avLst/>
            </a:prstGeom>
          </p:spPr>
        </p:pic>
        <p:pic>
          <p:nvPicPr>
            <p:cNvPr id="17" name="图片 16">
              <a:extLst>
                <a:ext uri="{FF2B5EF4-FFF2-40B4-BE49-F238E27FC236}">
                  <a16:creationId xmlns:a16="http://schemas.microsoft.com/office/drawing/2014/main" id="{CEEE2EC6-D131-B5F4-586C-4393A6CD1D21}"/>
                </a:ext>
              </a:extLst>
            </p:cNvPr>
            <p:cNvPicPr>
              <a:picLocks noChangeAspect="1"/>
            </p:cNvPicPr>
            <p:nvPr/>
          </p:nvPicPr>
          <p:blipFill rotWithShape="1">
            <a:blip r:embed="rId6"/>
            <a:srcRect l="26896" t="6298" r="24927"/>
            <a:stretch/>
          </p:blipFill>
          <p:spPr>
            <a:xfrm rot="5400000">
              <a:off x="7823007" y="5296725"/>
              <a:ext cx="123765" cy="1925031"/>
            </a:xfrm>
            <a:prstGeom prst="rect">
              <a:avLst/>
            </a:prstGeom>
          </p:spPr>
        </p:pic>
        <p:sp>
          <p:nvSpPr>
            <p:cNvPr id="26" name="文本框 25">
              <a:extLst>
                <a:ext uri="{FF2B5EF4-FFF2-40B4-BE49-F238E27FC236}">
                  <a16:creationId xmlns:a16="http://schemas.microsoft.com/office/drawing/2014/main" id="{0FFD9A52-2A47-4B9E-A434-9915BDE15DFB}"/>
                </a:ext>
              </a:extLst>
            </p:cNvPr>
            <p:cNvSpPr txBox="1"/>
            <p:nvPr/>
          </p:nvSpPr>
          <p:spPr>
            <a:xfrm>
              <a:off x="6841819" y="6294333"/>
              <a:ext cx="559871" cy="230832"/>
            </a:xfrm>
            <a:prstGeom prst="rect">
              <a:avLst/>
            </a:prstGeom>
            <a:noFill/>
          </p:spPr>
          <p:txBody>
            <a:bodyPr wrap="square" rtlCol="0">
              <a:spAutoFit/>
            </a:bodyPr>
            <a:lstStyle/>
            <a:p>
              <a:r>
                <a:rPr lang="en-US" altLang="zh-CN" sz="900" dirty="0">
                  <a:latin typeface="Times New Roman" panose="02020603050405020304" pitchFamily="18" charset="0"/>
                  <a:cs typeface="Times New Roman" panose="02020603050405020304" pitchFamily="18" charset="0"/>
                </a:rPr>
                <a:t>Low : 0</a:t>
              </a:r>
              <a:endParaRPr lang="zh-CN" altLang="en-US" sz="900" dirty="0">
                <a:latin typeface="Times New Roman" panose="02020603050405020304" pitchFamily="18" charset="0"/>
                <a:cs typeface="Times New Roman" panose="02020603050405020304" pitchFamily="18" charset="0"/>
              </a:endParaRPr>
            </a:p>
          </p:txBody>
        </p:sp>
        <p:sp>
          <p:nvSpPr>
            <p:cNvPr id="27" name="文本框 26">
              <a:extLst>
                <a:ext uri="{FF2B5EF4-FFF2-40B4-BE49-F238E27FC236}">
                  <a16:creationId xmlns:a16="http://schemas.microsoft.com/office/drawing/2014/main" id="{2F50AEEA-E128-BB86-F9AC-061E99658804}"/>
                </a:ext>
              </a:extLst>
            </p:cNvPr>
            <p:cNvSpPr txBox="1"/>
            <p:nvPr/>
          </p:nvSpPr>
          <p:spPr>
            <a:xfrm>
              <a:off x="8201596" y="6280115"/>
              <a:ext cx="1015732" cy="230832"/>
            </a:xfrm>
            <a:prstGeom prst="rect">
              <a:avLst/>
            </a:prstGeom>
            <a:noFill/>
          </p:spPr>
          <p:txBody>
            <a:bodyPr wrap="square" rtlCol="0">
              <a:spAutoFit/>
            </a:bodyPr>
            <a:lstStyle/>
            <a:p>
              <a:r>
                <a:rPr lang="en-US" altLang="zh-CN" sz="900" dirty="0">
                  <a:latin typeface="Times New Roman" panose="02020603050405020304" pitchFamily="18" charset="0"/>
                  <a:cs typeface="Times New Roman" panose="02020603050405020304" pitchFamily="18" charset="0"/>
                </a:rPr>
                <a:t>High : 600 mg/L</a:t>
              </a:r>
            </a:p>
          </p:txBody>
        </p:sp>
      </p:grpSp>
    </p:spTree>
    <p:extLst>
      <p:ext uri="{BB962C8B-B14F-4D97-AF65-F5344CB8AC3E}">
        <p14:creationId xmlns:p14="http://schemas.microsoft.com/office/powerpoint/2010/main" val="7617953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91D1DEC1-D909-C836-FBCE-E4634A04914A}"/>
              </a:ext>
            </a:extLst>
          </p:cNvPr>
          <p:cNvSpPr/>
          <p:nvPr/>
        </p:nvSpPr>
        <p:spPr>
          <a:xfrm>
            <a:off x="0" y="6591300"/>
            <a:ext cx="12192000" cy="266699"/>
          </a:xfrm>
          <a:prstGeom prst="rect">
            <a:avLst/>
          </a:prstGeom>
          <a:solidFill>
            <a:srgbClr val="2E508C"/>
          </a:solidFill>
          <a:ln>
            <a:solidFill>
              <a:srgbClr val="2E50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lumMod val="50000"/>
                </a:schemeClr>
              </a:solidFill>
            </a:endParaRPr>
          </a:p>
        </p:txBody>
      </p:sp>
      <p:cxnSp>
        <p:nvCxnSpPr>
          <p:cNvPr id="3" name="直线连接符 7">
            <a:extLst>
              <a:ext uri="{FF2B5EF4-FFF2-40B4-BE49-F238E27FC236}">
                <a16:creationId xmlns:a16="http://schemas.microsoft.com/office/drawing/2014/main" id="{99355D72-090B-6A9E-A4E8-A0B5A3A81B50}"/>
              </a:ext>
            </a:extLst>
          </p:cNvPr>
          <p:cNvCxnSpPr>
            <a:cxnSpLocks/>
          </p:cNvCxnSpPr>
          <p:nvPr/>
        </p:nvCxnSpPr>
        <p:spPr>
          <a:xfrm>
            <a:off x="2206935" y="493467"/>
            <a:ext cx="9618389" cy="0"/>
          </a:xfrm>
          <a:prstGeom prst="line">
            <a:avLst/>
          </a:prstGeom>
          <a:ln w="19050">
            <a:solidFill>
              <a:srgbClr val="013B87"/>
            </a:solidFill>
          </a:ln>
        </p:spPr>
        <p:style>
          <a:lnRef idx="1">
            <a:schemeClr val="accent1"/>
          </a:lnRef>
          <a:fillRef idx="0">
            <a:schemeClr val="accent1"/>
          </a:fillRef>
          <a:effectRef idx="0">
            <a:schemeClr val="accent1"/>
          </a:effectRef>
          <a:fontRef idx="minor">
            <a:schemeClr val="tx1"/>
          </a:fontRef>
        </p:style>
      </p:cxnSp>
      <p:grpSp>
        <p:nvGrpSpPr>
          <p:cNvPr id="4" name="组合 3">
            <a:extLst>
              <a:ext uri="{FF2B5EF4-FFF2-40B4-BE49-F238E27FC236}">
                <a16:creationId xmlns:a16="http://schemas.microsoft.com/office/drawing/2014/main" id="{BF4ED6A5-C105-DBC9-A71C-D8F372D05011}"/>
              </a:ext>
            </a:extLst>
          </p:cNvPr>
          <p:cNvGrpSpPr/>
          <p:nvPr/>
        </p:nvGrpSpPr>
        <p:grpSpPr>
          <a:xfrm>
            <a:off x="304800" y="320040"/>
            <a:ext cx="579120" cy="579120"/>
            <a:chOff x="1013460" y="784860"/>
            <a:chExt cx="769620" cy="769620"/>
          </a:xfrm>
          <a:solidFill>
            <a:schemeClr val="accent1"/>
          </a:solidFill>
        </p:grpSpPr>
        <p:sp>
          <p:nvSpPr>
            <p:cNvPr id="5" name="矩形: 圆角 4">
              <a:extLst>
                <a:ext uri="{FF2B5EF4-FFF2-40B4-BE49-F238E27FC236}">
                  <a16:creationId xmlns:a16="http://schemas.microsoft.com/office/drawing/2014/main" id="{848F1155-18BE-6583-A353-AC53D9E8C022}"/>
                </a:ext>
              </a:extLst>
            </p:cNvPr>
            <p:cNvSpPr/>
            <p:nvPr/>
          </p:nvSpPr>
          <p:spPr>
            <a:xfrm>
              <a:off x="1013460" y="784860"/>
              <a:ext cx="769620" cy="769620"/>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圆角 5">
              <a:extLst>
                <a:ext uri="{FF2B5EF4-FFF2-40B4-BE49-F238E27FC236}">
                  <a16:creationId xmlns:a16="http://schemas.microsoft.com/office/drawing/2014/main" id="{A1687710-F42C-6E8E-9C68-4C6C6FD62574}"/>
                </a:ext>
              </a:extLst>
            </p:cNvPr>
            <p:cNvSpPr/>
            <p:nvPr/>
          </p:nvSpPr>
          <p:spPr>
            <a:xfrm>
              <a:off x="1101090" y="872490"/>
              <a:ext cx="594360" cy="594360"/>
            </a:xfrm>
            <a:prstGeom prst="round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rgbClr val="0070C0"/>
                  </a:solidFill>
                  <a:latin typeface="微软雅黑" panose="020B0503020204020204" pitchFamily="34" charset="-122"/>
                  <a:ea typeface="微软雅黑" panose="020B0503020204020204" pitchFamily="34" charset="-122"/>
                </a:rPr>
                <a:t>3</a:t>
              </a:r>
              <a:endParaRPr lang="zh-CN" altLang="en-US" sz="2400" dirty="0">
                <a:solidFill>
                  <a:srgbClr val="0070C0"/>
                </a:solidFill>
                <a:latin typeface="微软雅黑" panose="020B0503020204020204" pitchFamily="34" charset="-122"/>
                <a:ea typeface="微软雅黑" panose="020B0503020204020204" pitchFamily="34" charset="-122"/>
              </a:endParaRPr>
            </a:p>
          </p:txBody>
        </p:sp>
      </p:grpSp>
      <p:pic>
        <p:nvPicPr>
          <p:cNvPr id="12" name="图片 11">
            <a:extLst>
              <a:ext uri="{FF2B5EF4-FFF2-40B4-BE49-F238E27FC236}">
                <a16:creationId xmlns:a16="http://schemas.microsoft.com/office/drawing/2014/main" id="{B6067660-BFC7-7C60-3F31-2D4689C82F69}"/>
              </a:ext>
            </a:extLst>
          </p:cNvPr>
          <p:cNvPicPr>
            <a:picLocks noChangeAspect="1"/>
          </p:cNvPicPr>
          <p:nvPr/>
        </p:nvPicPr>
        <p:blipFill>
          <a:blip r:embed="rId2"/>
          <a:stretch>
            <a:fillRect/>
          </a:stretch>
        </p:blipFill>
        <p:spPr>
          <a:xfrm>
            <a:off x="10381906" y="6134711"/>
            <a:ext cx="488736" cy="433924"/>
          </a:xfrm>
          <a:prstGeom prst="rect">
            <a:avLst/>
          </a:prstGeom>
        </p:spPr>
      </p:pic>
      <p:pic>
        <p:nvPicPr>
          <p:cNvPr id="14" name="图片 13">
            <a:extLst>
              <a:ext uri="{FF2B5EF4-FFF2-40B4-BE49-F238E27FC236}">
                <a16:creationId xmlns:a16="http://schemas.microsoft.com/office/drawing/2014/main" id="{B18DE527-8B01-886B-10E3-30E2B100CE41}"/>
              </a:ext>
            </a:extLst>
          </p:cNvPr>
          <p:cNvPicPr>
            <a:picLocks noChangeAspect="1"/>
          </p:cNvPicPr>
          <p:nvPr/>
        </p:nvPicPr>
        <p:blipFill>
          <a:blip r:embed="rId3"/>
          <a:stretch>
            <a:fillRect/>
          </a:stretch>
        </p:blipFill>
        <p:spPr>
          <a:xfrm>
            <a:off x="10870642" y="6208398"/>
            <a:ext cx="1164578" cy="281742"/>
          </a:xfrm>
          <a:prstGeom prst="rect">
            <a:avLst/>
          </a:prstGeom>
        </p:spPr>
      </p:pic>
      <p:sp>
        <p:nvSpPr>
          <p:cNvPr id="8" name="文本框 7">
            <a:extLst>
              <a:ext uri="{FF2B5EF4-FFF2-40B4-BE49-F238E27FC236}">
                <a16:creationId xmlns:a16="http://schemas.microsoft.com/office/drawing/2014/main" id="{D0989C25-0A0A-4458-9345-0CA7D61FE451}"/>
              </a:ext>
            </a:extLst>
          </p:cNvPr>
          <p:cNvSpPr txBox="1"/>
          <p:nvPr/>
        </p:nvSpPr>
        <p:spPr>
          <a:xfrm>
            <a:off x="488139" y="1127999"/>
            <a:ext cx="11337185" cy="369332"/>
          </a:xfrm>
          <a:prstGeom prst="rect">
            <a:avLst/>
          </a:prstGeom>
          <a:noFill/>
        </p:spPr>
        <p:txBody>
          <a:bodyPr wrap="square" rtlCol="0">
            <a:spAutoFit/>
          </a:bodyPr>
          <a:lstStyle/>
          <a:p>
            <a:r>
              <a:rPr lang="en-US" altLang="zh-CN" dirty="0">
                <a:latin typeface="微软雅黑" panose="020B0503020204020204" pitchFamily="34" charset="-122"/>
                <a:ea typeface="微软雅黑" panose="020B0503020204020204" pitchFamily="34" charset="-122"/>
              </a:rPr>
              <a:t>3.2 Seasonal changes in estuaries</a:t>
            </a:r>
            <a:endParaRPr lang="zh-CN" altLang="en-US" dirty="0">
              <a:latin typeface="微软雅黑" panose="020B0503020204020204" pitchFamily="34" charset="-122"/>
              <a:ea typeface="微软雅黑" panose="020B0503020204020204" pitchFamily="34" charset="-122"/>
            </a:endParaRPr>
          </a:p>
        </p:txBody>
      </p:sp>
      <mc:AlternateContent xmlns:mc="http://schemas.openxmlformats.org/markup-compatibility/2006" xmlns:p14="http://schemas.microsoft.com/office/powerpoint/2010/main">
        <mc:Choice Requires="p14">
          <p:contentPart p14:bwMode="auto" r:id="rId4">
            <p14:nvContentPartPr>
              <p14:cNvPr id="9" name="墨迹 8">
                <a:extLst>
                  <a:ext uri="{FF2B5EF4-FFF2-40B4-BE49-F238E27FC236}">
                    <a16:creationId xmlns:a16="http://schemas.microsoft.com/office/drawing/2014/main" id="{BBC2BFDE-A300-28C5-6728-AB143C04A2A8}"/>
                  </a:ext>
                </a:extLst>
              </p14:cNvPr>
              <p14:cNvContentPartPr/>
              <p14:nvPr/>
            </p14:nvContentPartPr>
            <p14:xfrm>
              <a:off x="699598" y="5449408"/>
              <a:ext cx="360" cy="360"/>
            </p14:xfrm>
          </p:contentPart>
        </mc:Choice>
        <mc:Fallback xmlns="">
          <p:pic>
            <p:nvPicPr>
              <p:cNvPr id="9" name="墨迹 8">
                <a:extLst>
                  <a:ext uri="{FF2B5EF4-FFF2-40B4-BE49-F238E27FC236}">
                    <a16:creationId xmlns:a16="http://schemas.microsoft.com/office/drawing/2014/main" id="{BBC2BFDE-A300-28C5-6728-AB143C04A2A8}"/>
                  </a:ext>
                </a:extLst>
              </p:cNvPr>
              <p:cNvPicPr/>
              <p:nvPr/>
            </p:nvPicPr>
            <p:blipFill>
              <a:blip r:embed="rId5"/>
              <a:stretch>
                <a:fillRect/>
              </a:stretch>
            </p:blipFill>
            <p:spPr>
              <a:xfrm>
                <a:off x="695278" y="5445088"/>
                <a:ext cx="9000" cy="9000"/>
              </a:xfrm>
              <a:prstGeom prst="rect">
                <a:avLst/>
              </a:prstGeom>
            </p:spPr>
          </p:pic>
        </mc:Fallback>
      </mc:AlternateContent>
      <p:grpSp>
        <p:nvGrpSpPr>
          <p:cNvPr id="10" name="组合 9">
            <a:extLst>
              <a:ext uri="{FF2B5EF4-FFF2-40B4-BE49-F238E27FC236}">
                <a16:creationId xmlns:a16="http://schemas.microsoft.com/office/drawing/2014/main" id="{C8E445A8-85C6-E6FC-A8D5-D570EB5FD497}"/>
              </a:ext>
            </a:extLst>
          </p:cNvPr>
          <p:cNvGrpSpPr/>
          <p:nvPr/>
        </p:nvGrpSpPr>
        <p:grpSpPr>
          <a:xfrm>
            <a:off x="2465963" y="4545770"/>
            <a:ext cx="360" cy="360"/>
            <a:chOff x="7699085" y="2650289"/>
            <a:chExt cx="360" cy="360"/>
          </a:xfrm>
        </p:grpSpPr>
        <mc:AlternateContent xmlns:mc="http://schemas.openxmlformats.org/markup-compatibility/2006" xmlns:p14="http://schemas.microsoft.com/office/powerpoint/2010/main">
          <mc:Choice Requires="p14">
            <p:contentPart p14:bwMode="auto" r:id="rId6">
              <p14:nvContentPartPr>
                <p14:cNvPr id="11" name="墨迹 10">
                  <a:extLst>
                    <a:ext uri="{FF2B5EF4-FFF2-40B4-BE49-F238E27FC236}">
                      <a16:creationId xmlns:a16="http://schemas.microsoft.com/office/drawing/2014/main" id="{9F21D971-D78D-0C4C-76CF-34D5C0C0E787}"/>
                    </a:ext>
                  </a:extLst>
                </p14:cNvPr>
                <p14:cNvContentPartPr/>
                <p14:nvPr/>
              </p14:nvContentPartPr>
              <p14:xfrm>
                <a:off x="7699085" y="2650289"/>
                <a:ext cx="360" cy="360"/>
              </p14:xfrm>
            </p:contentPart>
          </mc:Choice>
          <mc:Fallback xmlns="">
            <p:pic>
              <p:nvPicPr>
                <p:cNvPr id="39" name="墨迹 38">
                  <a:extLst>
                    <a:ext uri="{FF2B5EF4-FFF2-40B4-BE49-F238E27FC236}">
                      <a16:creationId xmlns:a16="http://schemas.microsoft.com/office/drawing/2014/main" id="{BC1C9CB8-961F-8A1C-45A2-7D4753B98499}"/>
                    </a:ext>
                  </a:extLst>
                </p:cNvPr>
                <p:cNvPicPr/>
                <p:nvPr/>
              </p:nvPicPr>
              <p:blipFill>
                <a:blip r:embed="rId33"/>
                <a:stretch>
                  <a:fillRect/>
                </a:stretch>
              </p:blipFill>
              <p:spPr>
                <a:xfrm>
                  <a:off x="7694765" y="2645969"/>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13" name="墨迹 12">
                  <a:extLst>
                    <a:ext uri="{FF2B5EF4-FFF2-40B4-BE49-F238E27FC236}">
                      <a16:creationId xmlns:a16="http://schemas.microsoft.com/office/drawing/2014/main" id="{8A9E34E8-6E55-F288-B862-95D8BE83ADDB}"/>
                    </a:ext>
                  </a:extLst>
                </p14:cNvPr>
                <p14:cNvContentPartPr/>
                <p14:nvPr/>
              </p14:nvContentPartPr>
              <p14:xfrm>
                <a:off x="7699085" y="2650289"/>
                <a:ext cx="360" cy="360"/>
              </p14:xfrm>
            </p:contentPart>
          </mc:Choice>
          <mc:Fallback xmlns="">
            <p:pic>
              <p:nvPicPr>
                <p:cNvPr id="40" name="墨迹 39">
                  <a:extLst>
                    <a:ext uri="{FF2B5EF4-FFF2-40B4-BE49-F238E27FC236}">
                      <a16:creationId xmlns:a16="http://schemas.microsoft.com/office/drawing/2014/main" id="{5DBDF1EC-1150-7AF5-79B3-0581D5D18357}"/>
                    </a:ext>
                  </a:extLst>
                </p:cNvPr>
                <p:cNvPicPr/>
                <p:nvPr/>
              </p:nvPicPr>
              <p:blipFill>
                <a:blip r:embed="rId33"/>
                <a:stretch>
                  <a:fillRect/>
                </a:stretch>
              </p:blipFill>
              <p:spPr>
                <a:xfrm>
                  <a:off x="7694765" y="2645969"/>
                  <a:ext cx="9000" cy="9000"/>
                </a:xfrm>
                <a:prstGeom prst="rect">
                  <a:avLst/>
                </a:prstGeom>
              </p:spPr>
            </p:pic>
          </mc:Fallback>
        </mc:AlternateContent>
      </p:grpSp>
      <p:graphicFrame>
        <p:nvGraphicFramePr>
          <p:cNvPr id="16" name="图表 15">
            <a:extLst>
              <a:ext uri="{FF2B5EF4-FFF2-40B4-BE49-F238E27FC236}">
                <a16:creationId xmlns:a16="http://schemas.microsoft.com/office/drawing/2014/main" id="{9173E0E0-9D85-1C61-92AF-A78C01446D7E}"/>
              </a:ext>
            </a:extLst>
          </p:cNvPr>
          <p:cNvGraphicFramePr>
            <a:graphicFrameLocks/>
          </p:cNvGraphicFramePr>
          <p:nvPr>
            <p:extLst>
              <p:ext uri="{D42A27DB-BD31-4B8C-83A1-F6EECF244321}">
                <p14:modId xmlns:p14="http://schemas.microsoft.com/office/powerpoint/2010/main" val="3423828705"/>
              </p:ext>
            </p:extLst>
          </p:nvPr>
        </p:nvGraphicFramePr>
        <p:xfrm>
          <a:off x="79184" y="1714060"/>
          <a:ext cx="2567280" cy="1953699"/>
        </p:xfrm>
        <a:graphic>
          <a:graphicData uri="http://schemas.openxmlformats.org/drawingml/2006/chart">
            <c:chart xmlns:c="http://schemas.openxmlformats.org/drawingml/2006/chart" xmlns:r="http://schemas.openxmlformats.org/officeDocument/2006/relationships" r:id="rId35"/>
          </a:graphicData>
        </a:graphic>
      </p:graphicFrame>
      <p:graphicFrame>
        <p:nvGraphicFramePr>
          <p:cNvPr id="17" name="图表 16">
            <a:extLst>
              <a:ext uri="{FF2B5EF4-FFF2-40B4-BE49-F238E27FC236}">
                <a16:creationId xmlns:a16="http://schemas.microsoft.com/office/drawing/2014/main" id="{0132023C-E497-CAFB-C2B4-E1BCDA395F15}"/>
              </a:ext>
            </a:extLst>
          </p:cNvPr>
          <p:cNvGraphicFramePr>
            <a:graphicFrameLocks/>
          </p:cNvGraphicFramePr>
          <p:nvPr>
            <p:extLst>
              <p:ext uri="{D42A27DB-BD31-4B8C-83A1-F6EECF244321}">
                <p14:modId xmlns:p14="http://schemas.microsoft.com/office/powerpoint/2010/main" val="786885700"/>
              </p:ext>
            </p:extLst>
          </p:nvPr>
        </p:nvGraphicFramePr>
        <p:xfrm>
          <a:off x="67735" y="3343135"/>
          <a:ext cx="2567281" cy="1929481"/>
        </p:xfrm>
        <a:graphic>
          <a:graphicData uri="http://schemas.openxmlformats.org/drawingml/2006/chart">
            <c:chart xmlns:c="http://schemas.openxmlformats.org/drawingml/2006/chart" xmlns:r="http://schemas.openxmlformats.org/officeDocument/2006/relationships" r:id="rId36"/>
          </a:graphicData>
        </a:graphic>
      </p:graphicFrame>
      <p:graphicFrame>
        <p:nvGraphicFramePr>
          <p:cNvPr id="18" name="图表 17">
            <a:extLst>
              <a:ext uri="{FF2B5EF4-FFF2-40B4-BE49-F238E27FC236}">
                <a16:creationId xmlns:a16="http://schemas.microsoft.com/office/drawing/2014/main" id="{DFEACC8A-3F75-8866-7893-769484B11A21}"/>
              </a:ext>
            </a:extLst>
          </p:cNvPr>
          <p:cNvGraphicFramePr>
            <a:graphicFrameLocks/>
          </p:cNvGraphicFramePr>
          <p:nvPr>
            <p:extLst>
              <p:ext uri="{D42A27DB-BD31-4B8C-83A1-F6EECF244321}">
                <p14:modId xmlns:p14="http://schemas.microsoft.com/office/powerpoint/2010/main" val="963988421"/>
              </p:ext>
            </p:extLst>
          </p:nvPr>
        </p:nvGraphicFramePr>
        <p:xfrm>
          <a:off x="2334819" y="3341619"/>
          <a:ext cx="2576681" cy="1932511"/>
        </p:xfrm>
        <a:graphic>
          <a:graphicData uri="http://schemas.openxmlformats.org/drawingml/2006/chart">
            <c:chart xmlns:c="http://schemas.openxmlformats.org/drawingml/2006/chart" xmlns:r="http://schemas.openxmlformats.org/officeDocument/2006/relationships" r:id="rId37"/>
          </a:graphicData>
        </a:graphic>
      </p:graphicFrame>
      <p:graphicFrame>
        <p:nvGraphicFramePr>
          <p:cNvPr id="19" name="图表 18">
            <a:extLst>
              <a:ext uri="{FF2B5EF4-FFF2-40B4-BE49-F238E27FC236}">
                <a16:creationId xmlns:a16="http://schemas.microsoft.com/office/drawing/2014/main" id="{70720796-F906-48F8-8C0D-97ACC6AFA4B6}"/>
              </a:ext>
            </a:extLst>
          </p:cNvPr>
          <p:cNvGraphicFramePr>
            <a:graphicFrameLocks/>
          </p:cNvGraphicFramePr>
          <p:nvPr>
            <p:extLst>
              <p:ext uri="{D42A27DB-BD31-4B8C-83A1-F6EECF244321}">
                <p14:modId xmlns:p14="http://schemas.microsoft.com/office/powerpoint/2010/main" val="972479234"/>
              </p:ext>
            </p:extLst>
          </p:nvPr>
        </p:nvGraphicFramePr>
        <p:xfrm>
          <a:off x="4599854" y="3349112"/>
          <a:ext cx="2567281" cy="1913501"/>
        </p:xfrm>
        <a:graphic>
          <a:graphicData uri="http://schemas.openxmlformats.org/drawingml/2006/chart">
            <c:chart xmlns:c="http://schemas.openxmlformats.org/drawingml/2006/chart" xmlns:r="http://schemas.openxmlformats.org/officeDocument/2006/relationships" r:id="rId38"/>
          </a:graphicData>
        </a:graphic>
      </p:graphicFrame>
      <p:graphicFrame>
        <p:nvGraphicFramePr>
          <p:cNvPr id="20" name="图表 19">
            <a:extLst>
              <a:ext uri="{FF2B5EF4-FFF2-40B4-BE49-F238E27FC236}">
                <a16:creationId xmlns:a16="http://schemas.microsoft.com/office/drawing/2014/main" id="{ED075E60-6832-3A6B-A797-42D509C8A959}"/>
              </a:ext>
            </a:extLst>
          </p:cNvPr>
          <p:cNvGraphicFramePr>
            <a:graphicFrameLocks/>
          </p:cNvGraphicFramePr>
          <p:nvPr>
            <p:extLst>
              <p:ext uri="{D42A27DB-BD31-4B8C-83A1-F6EECF244321}">
                <p14:modId xmlns:p14="http://schemas.microsoft.com/office/powerpoint/2010/main" val="1562563597"/>
              </p:ext>
            </p:extLst>
          </p:nvPr>
        </p:nvGraphicFramePr>
        <p:xfrm>
          <a:off x="2367158" y="1738278"/>
          <a:ext cx="2567281" cy="1929481"/>
        </p:xfrm>
        <a:graphic>
          <a:graphicData uri="http://schemas.openxmlformats.org/drawingml/2006/chart">
            <c:chart xmlns:c="http://schemas.openxmlformats.org/drawingml/2006/chart" xmlns:r="http://schemas.openxmlformats.org/officeDocument/2006/relationships" r:id="rId39"/>
          </a:graphicData>
        </a:graphic>
      </p:graphicFrame>
      <p:graphicFrame>
        <p:nvGraphicFramePr>
          <p:cNvPr id="21" name="图表 20">
            <a:extLst>
              <a:ext uri="{FF2B5EF4-FFF2-40B4-BE49-F238E27FC236}">
                <a16:creationId xmlns:a16="http://schemas.microsoft.com/office/drawing/2014/main" id="{9ED4D30D-50A6-25A6-BC2A-B2BD999197DF}"/>
              </a:ext>
            </a:extLst>
          </p:cNvPr>
          <p:cNvGraphicFramePr>
            <a:graphicFrameLocks/>
          </p:cNvGraphicFramePr>
          <p:nvPr>
            <p:extLst>
              <p:ext uri="{D42A27DB-BD31-4B8C-83A1-F6EECF244321}">
                <p14:modId xmlns:p14="http://schemas.microsoft.com/office/powerpoint/2010/main" val="4061375219"/>
              </p:ext>
            </p:extLst>
          </p:nvPr>
        </p:nvGraphicFramePr>
        <p:xfrm>
          <a:off x="4611301" y="1745314"/>
          <a:ext cx="2567283" cy="1925462"/>
        </p:xfrm>
        <a:graphic>
          <a:graphicData uri="http://schemas.openxmlformats.org/drawingml/2006/chart">
            <c:chart xmlns:c="http://schemas.openxmlformats.org/drawingml/2006/chart" xmlns:r="http://schemas.openxmlformats.org/officeDocument/2006/relationships" r:id="rId40"/>
          </a:graphicData>
        </a:graphic>
      </p:graphicFrame>
      <p:sp>
        <p:nvSpPr>
          <p:cNvPr id="28" name="文本框 27">
            <a:extLst>
              <a:ext uri="{FF2B5EF4-FFF2-40B4-BE49-F238E27FC236}">
                <a16:creationId xmlns:a16="http://schemas.microsoft.com/office/drawing/2014/main" id="{3AC6A747-1399-BACA-9017-54B9C5023C4F}"/>
              </a:ext>
            </a:extLst>
          </p:cNvPr>
          <p:cNvSpPr txBox="1"/>
          <p:nvPr/>
        </p:nvSpPr>
        <p:spPr>
          <a:xfrm>
            <a:off x="7167135" y="1923398"/>
            <a:ext cx="4456857" cy="2862322"/>
          </a:xfrm>
          <a:prstGeom prst="rect">
            <a:avLst/>
          </a:prstGeom>
          <a:noFill/>
        </p:spPr>
        <p:txBody>
          <a:bodyPr wrap="square" rtlCol="0">
            <a:spAutoFit/>
          </a:bodyPr>
          <a:lstStyle/>
          <a:p>
            <a:r>
              <a:rPr lang="en-US" altLang="zh-CN" dirty="0">
                <a:latin typeface="Times New Roman" panose="02020603050405020304" pitchFamily="18" charset="0"/>
                <a:cs typeface="Times New Roman" panose="02020603050405020304" pitchFamily="18" charset="0"/>
              </a:rPr>
              <a:t>From the results, it can be seen that the seasonal changes in most estuaries show a trend of </a:t>
            </a:r>
            <a:r>
              <a:rPr lang="en-US" altLang="zh-CN" dirty="0">
                <a:solidFill>
                  <a:srgbClr val="4472C4"/>
                </a:solidFill>
                <a:latin typeface="Times New Roman" panose="02020603050405020304" pitchFamily="18" charset="0"/>
                <a:cs typeface="Times New Roman" panose="02020603050405020304" pitchFamily="18" charset="0"/>
              </a:rPr>
              <a:t>high in winter and spring, and low in summer and autumn</a:t>
            </a:r>
            <a:r>
              <a:rPr lang="en-US" altLang="zh-CN" dirty="0">
                <a:latin typeface="Times New Roman" panose="02020603050405020304" pitchFamily="18" charset="0"/>
                <a:cs typeface="Times New Roman" panose="02020603050405020304" pitchFamily="18" charset="0"/>
              </a:rPr>
              <a:t>; However, the Mekong River is characterized by </a:t>
            </a:r>
            <a:r>
              <a:rPr lang="en-US" altLang="zh-CN" dirty="0">
                <a:solidFill>
                  <a:srgbClr val="4472C4"/>
                </a:solidFill>
                <a:latin typeface="Times New Roman" panose="02020603050405020304" pitchFamily="18" charset="0"/>
                <a:cs typeface="Times New Roman" panose="02020603050405020304" pitchFamily="18" charset="0"/>
              </a:rPr>
              <a:t>low in winter and spring, and high in summer and autumn</a:t>
            </a:r>
            <a:r>
              <a:rPr lang="en-US" altLang="zh-CN" dirty="0">
                <a:latin typeface="Times New Roman" panose="02020603050405020304" pitchFamily="18" charset="0"/>
                <a:cs typeface="Times New Roman" panose="02020603050405020304" pitchFamily="18" charset="0"/>
              </a:rPr>
              <a:t>. These results are consistent with (</a:t>
            </a:r>
            <a:r>
              <a:rPr lang="en-US" altLang="zh-CN" dirty="0" err="1">
                <a:latin typeface="Times New Roman" panose="02020603050405020304" pitchFamily="18" charset="0"/>
                <a:cs typeface="Times New Roman" panose="02020603050405020304" pitchFamily="18" charset="0"/>
              </a:rPr>
              <a:t>Heege</a:t>
            </a:r>
            <a:r>
              <a:rPr lang="en-US" altLang="zh-CN" dirty="0">
                <a:latin typeface="Times New Roman" panose="02020603050405020304" pitchFamily="18" charset="0"/>
                <a:cs typeface="Times New Roman" panose="02020603050405020304" pitchFamily="18" charset="0"/>
              </a:rPr>
              <a:t> et al., 2014; </a:t>
            </a:r>
            <a:r>
              <a:rPr lang="en-US" altLang="zh-CN" dirty="0" err="1">
                <a:latin typeface="Times New Roman" panose="02020603050405020304" pitchFamily="18" charset="0"/>
                <a:cs typeface="Times New Roman" panose="02020603050405020304" pitchFamily="18" charset="0"/>
              </a:rPr>
              <a:t>Yunus</a:t>
            </a:r>
            <a:r>
              <a:rPr lang="en-US" altLang="zh-CN" dirty="0">
                <a:latin typeface="Times New Roman" panose="02020603050405020304" pitchFamily="18" charset="0"/>
                <a:cs typeface="Times New Roman" panose="02020603050405020304" pitchFamily="18" charset="0"/>
              </a:rPr>
              <a:t> et al., 2022; Feng et al., 2014; Zhang al., 2014) . The results of the three models have good consistency.</a:t>
            </a:r>
          </a:p>
        </p:txBody>
      </p:sp>
      <p:sp>
        <p:nvSpPr>
          <p:cNvPr id="15" name="文本框 14">
            <a:extLst>
              <a:ext uri="{FF2B5EF4-FFF2-40B4-BE49-F238E27FC236}">
                <a16:creationId xmlns:a16="http://schemas.microsoft.com/office/drawing/2014/main" id="{F69B818B-D766-B173-95B6-99AC1584A079}"/>
              </a:ext>
            </a:extLst>
          </p:cNvPr>
          <p:cNvSpPr txBox="1"/>
          <p:nvPr/>
        </p:nvSpPr>
        <p:spPr>
          <a:xfrm>
            <a:off x="981023" y="1784899"/>
            <a:ext cx="1341295" cy="276999"/>
          </a:xfrm>
          <a:prstGeom prst="rect">
            <a:avLst/>
          </a:prstGeom>
          <a:noFill/>
        </p:spPr>
        <p:txBody>
          <a:bodyPr wrap="square" rtlCol="0">
            <a:spAutoFit/>
          </a:bodyPr>
          <a:lstStyle/>
          <a:p>
            <a:r>
              <a:rPr lang="en-US" altLang="zh-CN" sz="1200" dirty="0">
                <a:solidFill>
                  <a:schemeClr val="tx1">
                    <a:lumMod val="95000"/>
                    <a:lumOff val="5000"/>
                  </a:schemeClr>
                </a:solidFill>
                <a:latin typeface="Times New Roman" panose="02020603050405020304" pitchFamily="18" charset="0"/>
                <a:ea typeface="微软雅黑" panose="020B0503020204020204" pitchFamily="34" charset="-122"/>
                <a:cs typeface="Times New Roman" panose="02020603050405020304" pitchFamily="18" charset="0"/>
              </a:rPr>
              <a:t>Mekong estuary</a:t>
            </a:r>
            <a:endParaRPr lang="zh-CN" altLang="en-US" sz="1200" dirty="0">
              <a:solidFill>
                <a:schemeClr val="tx1">
                  <a:lumMod val="95000"/>
                  <a:lumOff val="5000"/>
                </a:schemeClr>
              </a:solidFill>
            </a:endParaRPr>
          </a:p>
        </p:txBody>
      </p:sp>
      <p:sp>
        <p:nvSpPr>
          <p:cNvPr id="29" name="文本框 28">
            <a:extLst>
              <a:ext uri="{FF2B5EF4-FFF2-40B4-BE49-F238E27FC236}">
                <a16:creationId xmlns:a16="http://schemas.microsoft.com/office/drawing/2014/main" id="{C207789E-6BB5-F12C-F7BD-830BEE7FA54B}"/>
              </a:ext>
            </a:extLst>
          </p:cNvPr>
          <p:cNvSpPr txBox="1"/>
          <p:nvPr/>
        </p:nvSpPr>
        <p:spPr>
          <a:xfrm>
            <a:off x="3332182" y="1800619"/>
            <a:ext cx="1360456" cy="276999"/>
          </a:xfrm>
          <a:prstGeom prst="rect">
            <a:avLst/>
          </a:prstGeom>
          <a:noFill/>
        </p:spPr>
        <p:txBody>
          <a:bodyPr wrap="square" rtlCol="0">
            <a:spAutoFit/>
          </a:bodyPr>
          <a:lstStyle/>
          <a:p>
            <a:r>
              <a:rPr lang="en-US" altLang="zh-CN" sz="1200" dirty="0">
                <a:solidFill>
                  <a:schemeClr val="tx1">
                    <a:lumMod val="95000"/>
                    <a:lumOff val="5000"/>
                  </a:schemeClr>
                </a:solidFill>
                <a:latin typeface="Times New Roman" panose="02020603050405020304" pitchFamily="18" charset="0"/>
                <a:ea typeface="微软雅黑" panose="020B0503020204020204" pitchFamily="34" charset="-122"/>
                <a:cs typeface="Times New Roman" panose="02020603050405020304" pitchFamily="18" charset="0"/>
              </a:rPr>
              <a:t>Pearl River estuary</a:t>
            </a:r>
            <a:endParaRPr lang="zh-CN" altLang="en-US" sz="1200" dirty="0">
              <a:solidFill>
                <a:schemeClr val="tx1">
                  <a:lumMod val="95000"/>
                  <a:lumOff val="5000"/>
                </a:schemeClr>
              </a:solidFill>
            </a:endParaRPr>
          </a:p>
        </p:txBody>
      </p:sp>
      <p:sp>
        <p:nvSpPr>
          <p:cNvPr id="30" name="文本框 29">
            <a:extLst>
              <a:ext uri="{FF2B5EF4-FFF2-40B4-BE49-F238E27FC236}">
                <a16:creationId xmlns:a16="http://schemas.microsoft.com/office/drawing/2014/main" id="{DEE871C3-4FB8-BDE9-BDC0-E3892EC9D199}"/>
              </a:ext>
            </a:extLst>
          </p:cNvPr>
          <p:cNvSpPr txBox="1"/>
          <p:nvPr/>
        </p:nvSpPr>
        <p:spPr>
          <a:xfrm>
            <a:off x="5620157" y="1820267"/>
            <a:ext cx="1174743" cy="276999"/>
          </a:xfrm>
          <a:prstGeom prst="rect">
            <a:avLst/>
          </a:prstGeom>
          <a:noFill/>
        </p:spPr>
        <p:txBody>
          <a:bodyPr wrap="square" rtlCol="0">
            <a:spAutoFit/>
          </a:bodyPr>
          <a:lstStyle/>
          <a:p>
            <a:r>
              <a:rPr lang="en-US" altLang="zh-CN" sz="1200" dirty="0">
                <a:solidFill>
                  <a:schemeClr val="tx1">
                    <a:lumMod val="95000"/>
                    <a:lumOff val="5000"/>
                  </a:schemeClr>
                </a:solidFill>
                <a:latin typeface="Times New Roman" panose="02020603050405020304" pitchFamily="18" charset="0"/>
                <a:ea typeface="微软雅黑" panose="020B0503020204020204" pitchFamily="34" charset="-122"/>
                <a:cs typeface="Times New Roman" panose="02020603050405020304" pitchFamily="18" charset="0"/>
              </a:rPr>
              <a:t>Hangzhou Bay</a:t>
            </a:r>
            <a:endParaRPr lang="zh-CN" altLang="en-US" sz="1200" dirty="0">
              <a:solidFill>
                <a:schemeClr val="tx1">
                  <a:lumMod val="95000"/>
                  <a:lumOff val="5000"/>
                </a:schemeClr>
              </a:solidFill>
            </a:endParaRPr>
          </a:p>
        </p:txBody>
      </p:sp>
      <p:sp>
        <p:nvSpPr>
          <p:cNvPr id="31" name="文本框 30">
            <a:extLst>
              <a:ext uri="{FF2B5EF4-FFF2-40B4-BE49-F238E27FC236}">
                <a16:creationId xmlns:a16="http://schemas.microsoft.com/office/drawing/2014/main" id="{8825C82F-7E5E-700E-57E9-FBC5B0567FF0}"/>
              </a:ext>
            </a:extLst>
          </p:cNvPr>
          <p:cNvSpPr txBox="1"/>
          <p:nvPr/>
        </p:nvSpPr>
        <p:spPr>
          <a:xfrm>
            <a:off x="905316" y="3391517"/>
            <a:ext cx="1632861" cy="276999"/>
          </a:xfrm>
          <a:prstGeom prst="rect">
            <a:avLst/>
          </a:prstGeom>
          <a:noFill/>
        </p:spPr>
        <p:txBody>
          <a:bodyPr wrap="square" rtlCol="0">
            <a:spAutoFit/>
          </a:bodyPr>
          <a:lstStyle/>
          <a:p>
            <a:r>
              <a:rPr lang="en-US" altLang="zh-CN" sz="1200" dirty="0">
                <a:solidFill>
                  <a:schemeClr val="tx1">
                    <a:lumMod val="95000"/>
                    <a:lumOff val="5000"/>
                  </a:schemeClr>
                </a:solidFill>
                <a:latin typeface="Times New Roman" panose="02020603050405020304" pitchFamily="18" charset="0"/>
                <a:ea typeface="微软雅黑" panose="020B0503020204020204" pitchFamily="34" charset="-122"/>
                <a:cs typeface="Times New Roman" panose="02020603050405020304" pitchFamily="18" charset="0"/>
              </a:rPr>
              <a:t>Yangtze River estuary</a:t>
            </a:r>
            <a:endParaRPr lang="zh-CN" altLang="en-US" sz="1200" dirty="0">
              <a:solidFill>
                <a:schemeClr val="tx1">
                  <a:lumMod val="95000"/>
                  <a:lumOff val="5000"/>
                </a:schemeClr>
              </a:solidFill>
            </a:endParaRPr>
          </a:p>
        </p:txBody>
      </p:sp>
      <p:sp>
        <p:nvSpPr>
          <p:cNvPr id="32" name="文本框 31">
            <a:extLst>
              <a:ext uri="{FF2B5EF4-FFF2-40B4-BE49-F238E27FC236}">
                <a16:creationId xmlns:a16="http://schemas.microsoft.com/office/drawing/2014/main" id="{39F9AA23-F986-F833-92A8-36AC92DC91FE}"/>
              </a:ext>
            </a:extLst>
          </p:cNvPr>
          <p:cNvSpPr txBox="1"/>
          <p:nvPr/>
        </p:nvSpPr>
        <p:spPr>
          <a:xfrm>
            <a:off x="3230709" y="3414319"/>
            <a:ext cx="1505085" cy="276999"/>
          </a:xfrm>
          <a:prstGeom prst="rect">
            <a:avLst/>
          </a:prstGeom>
          <a:noFill/>
        </p:spPr>
        <p:txBody>
          <a:bodyPr wrap="square" rtlCol="0">
            <a:spAutoFit/>
          </a:bodyPr>
          <a:lstStyle/>
          <a:p>
            <a:r>
              <a:rPr lang="en-US" altLang="zh-CN" sz="1200" dirty="0">
                <a:solidFill>
                  <a:schemeClr val="tx1">
                    <a:lumMod val="95000"/>
                    <a:lumOff val="5000"/>
                  </a:schemeClr>
                </a:solidFill>
                <a:latin typeface="Times New Roman" panose="02020603050405020304" pitchFamily="18" charset="0"/>
                <a:ea typeface="微软雅黑" panose="020B0503020204020204" pitchFamily="34" charset="-122"/>
                <a:cs typeface="Times New Roman" panose="02020603050405020304" pitchFamily="18" charset="0"/>
              </a:rPr>
              <a:t>Yellow River estuary</a:t>
            </a:r>
            <a:endParaRPr lang="zh-CN" altLang="en-US" sz="1200" dirty="0">
              <a:solidFill>
                <a:schemeClr val="tx1">
                  <a:lumMod val="95000"/>
                  <a:lumOff val="5000"/>
                </a:schemeClr>
              </a:solidFill>
            </a:endParaRPr>
          </a:p>
        </p:txBody>
      </p:sp>
      <p:sp>
        <p:nvSpPr>
          <p:cNvPr id="33" name="文本框 32">
            <a:extLst>
              <a:ext uri="{FF2B5EF4-FFF2-40B4-BE49-F238E27FC236}">
                <a16:creationId xmlns:a16="http://schemas.microsoft.com/office/drawing/2014/main" id="{AFC52F41-F60A-181B-EDF2-B9BC74D562D9}"/>
              </a:ext>
            </a:extLst>
          </p:cNvPr>
          <p:cNvSpPr txBox="1"/>
          <p:nvPr/>
        </p:nvSpPr>
        <p:spPr>
          <a:xfrm>
            <a:off x="5475511" y="3430728"/>
            <a:ext cx="1344857" cy="276999"/>
          </a:xfrm>
          <a:prstGeom prst="rect">
            <a:avLst/>
          </a:prstGeom>
          <a:noFill/>
        </p:spPr>
        <p:txBody>
          <a:bodyPr wrap="square" rtlCol="0">
            <a:spAutoFit/>
          </a:bodyPr>
          <a:lstStyle/>
          <a:p>
            <a:r>
              <a:rPr lang="en-US" altLang="zh-CN" sz="1200" dirty="0">
                <a:solidFill>
                  <a:schemeClr val="tx1">
                    <a:lumMod val="95000"/>
                    <a:lumOff val="5000"/>
                  </a:schemeClr>
                </a:solidFill>
                <a:latin typeface="Times New Roman" panose="02020603050405020304" pitchFamily="18" charset="0"/>
                <a:ea typeface="微软雅黑" panose="020B0503020204020204" pitchFamily="34" charset="-122"/>
                <a:cs typeface="Times New Roman" panose="02020603050405020304" pitchFamily="18" charset="0"/>
              </a:rPr>
              <a:t>Liao River estuary</a:t>
            </a:r>
            <a:endParaRPr lang="zh-CN" altLang="en-US" sz="1200" dirty="0">
              <a:solidFill>
                <a:schemeClr val="tx1">
                  <a:lumMod val="95000"/>
                  <a:lumOff val="5000"/>
                </a:schemeClr>
              </a:solidFill>
            </a:endParaRPr>
          </a:p>
        </p:txBody>
      </p:sp>
      <p:sp>
        <p:nvSpPr>
          <p:cNvPr id="35" name="文本框 34">
            <a:extLst>
              <a:ext uri="{FF2B5EF4-FFF2-40B4-BE49-F238E27FC236}">
                <a16:creationId xmlns:a16="http://schemas.microsoft.com/office/drawing/2014/main" id="{1EFA4BE7-D65D-0219-BBA1-82AA5E34D62C}"/>
              </a:ext>
            </a:extLst>
          </p:cNvPr>
          <p:cNvSpPr txBox="1"/>
          <p:nvPr/>
        </p:nvSpPr>
        <p:spPr>
          <a:xfrm>
            <a:off x="1086166" y="378766"/>
            <a:ext cx="1079463" cy="461665"/>
          </a:xfrm>
          <a:prstGeom prst="rect">
            <a:avLst/>
          </a:prstGeom>
          <a:noFill/>
        </p:spPr>
        <p:txBody>
          <a:bodyPr wrap="none" rtlCol="0">
            <a:spAutoFit/>
          </a:bodyPr>
          <a:lstStyle/>
          <a:p>
            <a:r>
              <a:rPr lang="en-US" altLang="zh-CN" sz="2400" dirty="0">
                <a:solidFill>
                  <a:srgbClr val="2E508C"/>
                </a:solidFill>
                <a:latin typeface="微软雅黑" panose="020B0503020204020204" pitchFamily="34" charset="-122"/>
                <a:ea typeface="微软雅黑" panose="020B0503020204020204" pitchFamily="34" charset="-122"/>
              </a:rPr>
              <a:t>Result</a:t>
            </a:r>
            <a:endParaRPr lang="zh-CN" altLang="en-US" sz="2400" dirty="0">
              <a:solidFill>
                <a:srgbClr val="2E508C"/>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2860755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91D1DEC1-D909-C836-FBCE-E4634A04914A}"/>
              </a:ext>
            </a:extLst>
          </p:cNvPr>
          <p:cNvSpPr/>
          <p:nvPr/>
        </p:nvSpPr>
        <p:spPr>
          <a:xfrm>
            <a:off x="0" y="6591300"/>
            <a:ext cx="12192000" cy="266699"/>
          </a:xfrm>
          <a:prstGeom prst="rect">
            <a:avLst/>
          </a:prstGeom>
          <a:solidFill>
            <a:srgbClr val="2E508C"/>
          </a:solidFill>
          <a:ln>
            <a:solidFill>
              <a:srgbClr val="2E50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lumMod val="50000"/>
                </a:schemeClr>
              </a:solidFill>
            </a:endParaRPr>
          </a:p>
        </p:txBody>
      </p:sp>
      <p:cxnSp>
        <p:nvCxnSpPr>
          <p:cNvPr id="3" name="直线连接符 7">
            <a:extLst>
              <a:ext uri="{FF2B5EF4-FFF2-40B4-BE49-F238E27FC236}">
                <a16:creationId xmlns:a16="http://schemas.microsoft.com/office/drawing/2014/main" id="{99355D72-090B-6A9E-A4E8-A0B5A3A81B50}"/>
              </a:ext>
            </a:extLst>
          </p:cNvPr>
          <p:cNvCxnSpPr>
            <a:cxnSpLocks/>
          </p:cNvCxnSpPr>
          <p:nvPr/>
        </p:nvCxnSpPr>
        <p:spPr>
          <a:xfrm>
            <a:off x="2365065" y="493467"/>
            <a:ext cx="9460259" cy="0"/>
          </a:xfrm>
          <a:prstGeom prst="line">
            <a:avLst/>
          </a:prstGeom>
          <a:ln w="19050">
            <a:solidFill>
              <a:srgbClr val="013B87"/>
            </a:solidFill>
          </a:ln>
        </p:spPr>
        <p:style>
          <a:lnRef idx="1">
            <a:schemeClr val="accent1"/>
          </a:lnRef>
          <a:fillRef idx="0">
            <a:schemeClr val="accent1"/>
          </a:fillRef>
          <a:effectRef idx="0">
            <a:schemeClr val="accent1"/>
          </a:effectRef>
          <a:fontRef idx="minor">
            <a:schemeClr val="tx1"/>
          </a:fontRef>
        </p:style>
      </p:cxnSp>
      <p:grpSp>
        <p:nvGrpSpPr>
          <p:cNvPr id="4" name="组合 3">
            <a:extLst>
              <a:ext uri="{FF2B5EF4-FFF2-40B4-BE49-F238E27FC236}">
                <a16:creationId xmlns:a16="http://schemas.microsoft.com/office/drawing/2014/main" id="{BF4ED6A5-C105-DBC9-A71C-D8F372D05011}"/>
              </a:ext>
            </a:extLst>
          </p:cNvPr>
          <p:cNvGrpSpPr/>
          <p:nvPr/>
        </p:nvGrpSpPr>
        <p:grpSpPr>
          <a:xfrm>
            <a:off x="304800" y="320040"/>
            <a:ext cx="579120" cy="579120"/>
            <a:chOff x="1013460" y="784860"/>
            <a:chExt cx="769620" cy="769620"/>
          </a:xfrm>
          <a:solidFill>
            <a:schemeClr val="accent1"/>
          </a:solidFill>
        </p:grpSpPr>
        <p:sp>
          <p:nvSpPr>
            <p:cNvPr id="5" name="矩形: 圆角 4">
              <a:extLst>
                <a:ext uri="{FF2B5EF4-FFF2-40B4-BE49-F238E27FC236}">
                  <a16:creationId xmlns:a16="http://schemas.microsoft.com/office/drawing/2014/main" id="{848F1155-18BE-6583-A353-AC53D9E8C022}"/>
                </a:ext>
              </a:extLst>
            </p:cNvPr>
            <p:cNvSpPr/>
            <p:nvPr/>
          </p:nvSpPr>
          <p:spPr>
            <a:xfrm>
              <a:off x="1013460" y="784860"/>
              <a:ext cx="769620" cy="769620"/>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圆角 5">
              <a:extLst>
                <a:ext uri="{FF2B5EF4-FFF2-40B4-BE49-F238E27FC236}">
                  <a16:creationId xmlns:a16="http://schemas.microsoft.com/office/drawing/2014/main" id="{A1687710-F42C-6E8E-9C68-4C6C6FD62574}"/>
                </a:ext>
              </a:extLst>
            </p:cNvPr>
            <p:cNvSpPr/>
            <p:nvPr/>
          </p:nvSpPr>
          <p:spPr>
            <a:xfrm>
              <a:off x="1101090" y="872490"/>
              <a:ext cx="594360" cy="594360"/>
            </a:xfrm>
            <a:prstGeom prst="round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rgbClr val="0070C0"/>
                  </a:solidFill>
                  <a:latin typeface="微软雅黑" panose="020B0503020204020204" pitchFamily="34" charset="-122"/>
                  <a:ea typeface="微软雅黑" panose="020B0503020204020204" pitchFamily="34" charset="-122"/>
                </a:rPr>
                <a:t>3</a:t>
              </a:r>
              <a:endParaRPr lang="zh-CN" altLang="en-US" sz="2400" dirty="0">
                <a:solidFill>
                  <a:srgbClr val="0070C0"/>
                </a:solidFill>
                <a:latin typeface="微软雅黑" panose="020B0503020204020204" pitchFamily="34" charset="-122"/>
                <a:ea typeface="微软雅黑" panose="020B0503020204020204" pitchFamily="34" charset="-122"/>
              </a:endParaRPr>
            </a:p>
          </p:txBody>
        </p:sp>
      </p:grpSp>
      <p:pic>
        <p:nvPicPr>
          <p:cNvPr id="12" name="图片 11">
            <a:extLst>
              <a:ext uri="{FF2B5EF4-FFF2-40B4-BE49-F238E27FC236}">
                <a16:creationId xmlns:a16="http://schemas.microsoft.com/office/drawing/2014/main" id="{B6067660-BFC7-7C60-3F31-2D4689C82F69}"/>
              </a:ext>
            </a:extLst>
          </p:cNvPr>
          <p:cNvPicPr>
            <a:picLocks noChangeAspect="1"/>
          </p:cNvPicPr>
          <p:nvPr/>
        </p:nvPicPr>
        <p:blipFill>
          <a:blip r:embed="rId2"/>
          <a:stretch>
            <a:fillRect/>
          </a:stretch>
        </p:blipFill>
        <p:spPr>
          <a:xfrm>
            <a:off x="10381906" y="6134711"/>
            <a:ext cx="488736" cy="433924"/>
          </a:xfrm>
          <a:prstGeom prst="rect">
            <a:avLst/>
          </a:prstGeom>
        </p:spPr>
      </p:pic>
      <p:pic>
        <p:nvPicPr>
          <p:cNvPr id="14" name="图片 13">
            <a:extLst>
              <a:ext uri="{FF2B5EF4-FFF2-40B4-BE49-F238E27FC236}">
                <a16:creationId xmlns:a16="http://schemas.microsoft.com/office/drawing/2014/main" id="{B18DE527-8B01-886B-10E3-30E2B100CE41}"/>
              </a:ext>
            </a:extLst>
          </p:cNvPr>
          <p:cNvPicPr>
            <a:picLocks noChangeAspect="1"/>
          </p:cNvPicPr>
          <p:nvPr/>
        </p:nvPicPr>
        <p:blipFill>
          <a:blip r:embed="rId3"/>
          <a:stretch>
            <a:fillRect/>
          </a:stretch>
        </p:blipFill>
        <p:spPr>
          <a:xfrm>
            <a:off x="10870642" y="6208398"/>
            <a:ext cx="1164578" cy="281742"/>
          </a:xfrm>
          <a:prstGeom prst="rect">
            <a:avLst/>
          </a:prstGeom>
        </p:spPr>
      </p:pic>
      <p:sp>
        <p:nvSpPr>
          <p:cNvPr id="8" name="文本框 7">
            <a:extLst>
              <a:ext uri="{FF2B5EF4-FFF2-40B4-BE49-F238E27FC236}">
                <a16:creationId xmlns:a16="http://schemas.microsoft.com/office/drawing/2014/main" id="{D0989C25-0A0A-4458-9345-0CA7D61FE451}"/>
              </a:ext>
            </a:extLst>
          </p:cNvPr>
          <p:cNvSpPr txBox="1"/>
          <p:nvPr/>
        </p:nvSpPr>
        <p:spPr>
          <a:xfrm>
            <a:off x="488139" y="1127999"/>
            <a:ext cx="11337185" cy="369332"/>
          </a:xfrm>
          <a:prstGeom prst="rect">
            <a:avLst/>
          </a:prstGeom>
          <a:noFill/>
        </p:spPr>
        <p:txBody>
          <a:bodyPr wrap="square" rtlCol="0">
            <a:spAutoFit/>
          </a:bodyPr>
          <a:lstStyle/>
          <a:p>
            <a:r>
              <a:rPr lang="en-US" altLang="zh-CN" dirty="0">
                <a:latin typeface="微软雅黑" panose="020B0503020204020204" pitchFamily="34" charset="-122"/>
                <a:ea typeface="微软雅黑" panose="020B0503020204020204" pitchFamily="34" charset="-122"/>
              </a:rPr>
              <a:t>3.3 Spatial distribution characteristics of estuaries</a:t>
            </a:r>
            <a:endParaRPr lang="zh-CN" altLang="en-US" dirty="0">
              <a:latin typeface="微软雅黑" panose="020B0503020204020204" pitchFamily="34" charset="-122"/>
              <a:ea typeface="微软雅黑" panose="020B0503020204020204" pitchFamily="34" charset="-122"/>
            </a:endParaRPr>
          </a:p>
        </p:txBody>
      </p:sp>
      <p:pic>
        <p:nvPicPr>
          <p:cNvPr id="9" name="图片 8">
            <a:extLst>
              <a:ext uri="{FF2B5EF4-FFF2-40B4-BE49-F238E27FC236}">
                <a16:creationId xmlns:a16="http://schemas.microsoft.com/office/drawing/2014/main" id="{182AB904-8C6C-632C-C4C4-764C499B5FF2}"/>
              </a:ext>
            </a:extLst>
          </p:cNvPr>
          <p:cNvPicPr>
            <a:picLocks noChangeAspect="1"/>
          </p:cNvPicPr>
          <p:nvPr/>
        </p:nvPicPr>
        <p:blipFill rotWithShape="1">
          <a:blip r:embed="rId4">
            <a:extLst>
              <a:ext uri="{28A0092B-C50C-407E-A947-70E740481C1C}">
                <a14:useLocalDpi xmlns:a14="http://schemas.microsoft.com/office/drawing/2010/main" val="0"/>
              </a:ext>
            </a:extLst>
          </a:blip>
          <a:srcRect l="6512" t="25968" r="6843" b="24703"/>
          <a:stretch/>
        </p:blipFill>
        <p:spPr>
          <a:xfrm>
            <a:off x="883920" y="2062275"/>
            <a:ext cx="1658365" cy="1335525"/>
          </a:xfrm>
          <a:prstGeom prst="rect">
            <a:avLst/>
          </a:prstGeom>
        </p:spPr>
      </p:pic>
      <p:pic>
        <p:nvPicPr>
          <p:cNvPr id="10" name="图片 9">
            <a:extLst>
              <a:ext uri="{FF2B5EF4-FFF2-40B4-BE49-F238E27FC236}">
                <a16:creationId xmlns:a16="http://schemas.microsoft.com/office/drawing/2014/main" id="{4A9E36B0-5B9D-790C-3E98-795BD1269999}"/>
              </a:ext>
            </a:extLst>
          </p:cNvPr>
          <p:cNvPicPr>
            <a:picLocks noChangeAspect="1"/>
          </p:cNvPicPr>
          <p:nvPr/>
        </p:nvPicPr>
        <p:blipFill rotWithShape="1">
          <a:blip r:embed="rId5">
            <a:extLst>
              <a:ext uri="{28A0092B-C50C-407E-A947-70E740481C1C}">
                <a14:useLocalDpi xmlns:a14="http://schemas.microsoft.com/office/drawing/2010/main" val="0"/>
              </a:ext>
            </a:extLst>
          </a:blip>
          <a:srcRect l="1606" t="40201" r="774" b="27318"/>
          <a:stretch/>
        </p:blipFill>
        <p:spPr>
          <a:xfrm>
            <a:off x="2965021" y="2009631"/>
            <a:ext cx="8243733" cy="1554697"/>
          </a:xfrm>
          <a:prstGeom prst="rect">
            <a:avLst/>
          </a:prstGeom>
        </p:spPr>
      </p:pic>
      <p:pic>
        <p:nvPicPr>
          <p:cNvPr id="11" name="图片 10">
            <a:extLst>
              <a:ext uri="{FF2B5EF4-FFF2-40B4-BE49-F238E27FC236}">
                <a16:creationId xmlns:a16="http://schemas.microsoft.com/office/drawing/2014/main" id="{D810CB8F-AD96-B7E9-D80A-ED7DADF24AC8}"/>
              </a:ext>
            </a:extLst>
          </p:cNvPr>
          <p:cNvPicPr>
            <a:picLocks noChangeAspect="1"/>
          </p:cNvPicPr>
          <p:nvPr/>
        </p:nvPicPr>
        <p:blipFill rotWithShape="1">
          <a:blip r:embed="rId6">
            <a:extLst>
              <a:ext uri="{28A0092B-C50C-407E-A947-70E740481C1C}">
                <a14:useLocalDpi xmlns:a14="http://schemas.microsoft.com/office/drawing/2010/main" val="0"/>
              </a:ext>
            </a:extLst>
          </a:blip>
          <a:srcRect l="8213" t="27469" r="6842" b="23509"/>
          <a:stretch/>
        </p:blipFill>
        <p:spPr>
          <a:xfrm>
            <a:off x="1022377" y="3190734"/>
            <a:ext cx="1635948" cy="1335524"/>
          </a:xfrm>
          <a:prstGeom prst="rect">
            <a:avLst/>
          </a:prstGeom>
        </p:spPr>
      </p:pic>
      <p:pic>
        <p:nvPicPr>
          <p:cNvPr id="13" name="图片 12">
            <a:extLst>
              <a:ext uri="{FF2B5EF4-FFF2-40B4-BE49-F238E27FC236}">
                <a16:creationId xmlns:a16="http://schemas.microsoft.com/office/drawing/2014/main" id="{98FE6A8E-5941-71DA-0E44-2FD49DE6F6CE}"/>
              </a:ext>
            </a:extLst>
          </p:cNvPr>
          <p:cNvPicPr>
            <a:picLocks noChangeAspect="1"/>
          </p:cNvPicPr>
          <p:nvPr/>
        </p:nvPicPr>
        <p:blipFill rotWithShape="1">
          <a:blip r:embed="rId7">
            <a:extLst>
              <a:ext uri="{28A0092B-C50C-407E-A947-70E740481C1C}">
                <a14:useLocalDpi xmlns:a14="http://schemas.microsoft.com/office/drawing/2010/main" val="0"/>
              </a:ext>
            </a:extLst>
          </a:blip>
          <a:srcRect r="8019" b="75038"/>
          <a:stretch/>
        </p:blipFill>
        <p:spPr>
          <a:xfrm>
            <a:off x="2965021" y="3299581"/>
            <a:ext cx="8243736" cy="1268071"/>
          </a:xfrm>
          <a:prstGeom prst="rect">
            <a:avLst/>
          </a:prstGeom>
        </p:spPr>
      </p:pic>
      <p:sp>
        <p:nvSpPr>
          <p:cNvPr id="15" name="文本框 14">
            <a:extLst>
              <a:ext uri="{FF2B5EF4-FFF2-40B4-BE49-F238E27FC236}">
                <a16:creationId xmlns:a16="http://schemas.microsoft.com/office/drawing/2014/main" id="{28688FF0-7D5F-28F6-8B20-0E7D22F594C3}"/>
              </a:ext>
            </a:extLst>
          </p:cNvPr>
          <p:cNvSpPr txBox="1"/>
          <p:nvPr/>
        </p:nvSpPr>
        <p:spPr>
          <a:xfrm>
            <a:off x="1086166" y="378766"/>
            <a:ext cx="1079463" cy="461665"/>
          </a:xfrm>
          <a:prstGeom prst="rect">
            <a:avLst/>
          </a:prstGeom>
          <a:noFill/>
        </p:spPr>
        <p:txBody>
          <a:bodyPr wrap="none" rtlCol="0">
            <a:spAutoFit/>
          </a:bodyPr>
          <a:lstStyle/>
          <a:p>
            <a:r>
              <a:rPr lang="en-US" altLang="zh-CN" sz="2400" dirty="0">
                <a:solidFill>
                  <a:srgbClr val="2E508C"/>
                </a:solidFill>
                <a:latin typeface="微软雅黑" panose="020B0503020204020204" pitchFamily="34" charset="-122"/>
                <a:ea typeface="微软雅黑" panose="020B0503020204020204" pitchFamily="34" charset="-122"/>
              </a:rPr>
              <a:t>Result</a:t>
            </a:r>
            <a:endParaRPr lang="zh-CN" altLang="en-US" sz="2400" dirty="0">
              <a:solidFill>
                <a:srgbClr val="2E508C"/>
              </a:solidFill>
              <a:latin typeface="微软雅黑" panose="020B0503020204020204" pitchFamily="34" charset="-122"/>
              <a:ea typeface="微软雅黑" panose="020B0503020204020204" pitchFamily="34" charset="-122"/>
            </a:endParaRPr>
          </a:p>
        </p:txBody>
      </p:sp>
      <p:sp>
        <p:nvSpPr>
          <p:cNvPr id="18" name="文本框 17">
            <a:extLst>
              <a:ext uri="{FF2B5EF4-FFF2-40B4-BE49-F238E27FC236}">
                <a16:creationId xmlns:a16="http://schemas.microsoft.com/office/drawing/2014/main" id="{7019EEB8-1175-1F57-59ED-53DE8CA9FEB1}"/>
              </a:ext>
            </a:extLst>
          </p:cNvPr>
          <p:cNvSpPr txBox="1"/>
          <p:nvPr/>
        </p:nvSpPr>
        <p:spPr>
          <a:xfrm>
            <a:off x="1086166" y="4892988"/>
            <a:ext cx="10058514" cy="923330"/>
          </a:xfrm>
          <a:prstGeom prst="rect">
            <a:avLst/>
          </a:prstGeom>
          <a:noFill/>
        </p:spPr>
        <p:txBody>
          <a:bodyPr wrap="square">
            <a:spAutoFit/>
          </a:bodyPr>
          <a:lstStyle/>
          <a:p>
            <a:r>
              <a:rPr lang="zh-CN" altLang="en-US" dirty="0">
                <a:latin typeface="Times New Roman" panose="02020603050405020304" pitchFamily="18" charset="0"/>
                <a:cs typeface="Times New Roman" panose="02020603050405020304" pitchFamily="18" charset="0"/>
              </a:rPr>
              <a:t>Most estuaries exhibit a decreasing gradient from the inside to the outside, but some estuaries have their unique spatial distribution characteristics. </a:t>
            </a:r>
            <a:r>
              <a:rPr lang="zh-CN" altLang="en-US" dirty="0">
                <a:solidFill>
                  <a:srgbClr val="4472C4"/>
                </a:solidFill>
                <a:latin typeface="Times New Roman" panose="02020603050405020304" pitchFamily="18" charset="0"/>
                <a:cs typeface="Times New Roman" panose="02020603050405020304" pitchFamily="18" charset="0"/>
              </a:rPr>
              <a:t>For example, the southern channel of the Yangtze River estuary gradually rises from west to east, while the southern channel gradually decreases from west to east.</a:t>
            </a:r>
          </a:p>
        </p:txBody>
      </p:sp>
    </p:spTree>
    <p:extLst>
      <p:ext uri="{BB962C8B-B14F-4D97-AF65-F5344CB8AC3E}">
        <p14:creationId xmlns:p14="http://schemas.microsoft.com/office/powerpoint/2010/main" val="23213072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91D1DEC1-D909-C836-FBCE-E4634A04914A}"/>
              </a:ext>
            </a:extLst>
          </p:cNvPr>
          <p:cNvSpPr/>
          <p:nvPr/>
        </p:nvSpPr>
        <p:spPr>
          <a:xfrm>
            <a:off x="0" y="6591300"/>
            <a:ext cx="12192000" cy="266699"/>
          </a:xfrm>
          <a:prstGeom prst="rect">
            <a:avLst/>
          </a:prstGeom>
          <a:solidFill>
            <a:srgbClr val="2E508C"/>
          </a:solidFill>
          <a:ln>
            <a:solidFill>
              <a:srgbClr val="2E50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lumMod val="50000"/>
                </a:schemeClr>
              </a:solidFill>
            </a:endParaRPr>
          </a:p>
        </p:txBody>
      </p:sp>
      <p:cxnSp>
        <p:nvCxnSpPr>
          <p:cNvPr id="3" name="直线连接符 7">
            <a:extLst>
              <a:ext uri="{FF2B5EF4-FFF2-40B4-BE49-F238E27FC236}">
                <a16:creationId xmlns:a16="http://schemas.microsoft.com/office/drawing/2014/main" id="{99355D72-090B-6A9E-A4E8-A0B5A3A81B50}"/>
              </a:ext>
            </a:extLst>
          </p:cNvPr>
          <p:cNvCxnSpPr>
            <a:cxnSpLocks/>
          </p:cNvCxnSpPr>
          <p:nvPr/>
        </p:nvCxnSpPr>
        <p:spPr>
          <a:xfrm>
            <a:off x="2316938" y="493467"/>
            <a:ext cx="9508386" cy="0"/>
          </a:xfrm>
          <a:prstGeom prst="line">
            <a:avLst/>
          </a:prstGeom>
          <a:ln w="19050">
            <a:solidFill>
              <a:srgbClr val="013B87"/>
            </a:solidFill>
          </a:ln>
        </p:spPr>
        <p:style>
          <a:lnRef idx="1">
            <a:schemeClr val="accent1"/>
          </a:lnRef>
          <a:fillRef idx="0">
            <a:schemeClr val="accent1"/>
          </a:fillRef>
          <a:effectRef idx="0">
            <a:schemeClr val="accent1"/>
          </a:effectRef>
          <a:fontRef idx="minor">
            <a:schemeClr val="tx1"/>
          </a:fontRef>
        </p:style>
      </p:cxnSp>
      <p:grpSp>
        <p:nvGrpSpPr>
          <p:cNvPr id="4" name="组合 3">
            <a:extLst>
              <a:ext uri="{FF2B5EF4-FFF2-40B4-BE49-F238E27FC236}">
                <a16:creationId xmlns:a16="http://schemas.microsoft.com/office/drawing/2014/main" id="{BF4ED6A5-C105-DBC9-A71C-D8F372D05011}"/>
              </a:ext>
            </a:extLst>
          </p:cNvPr>
          <p:cNvGrpSpPr/>
          <p:nvPr/>
        </p:nvGrpSpPr>
        <p:grpSpPr>
          <a:xfrm>
            <a:off x="304800" y="320040"/>
            <a:ext cx="579120" cy="579120"/>
            <a:chOff x="1013460" y="784860"/>
            <a:chExt cx="769620" cy="769620"/>
          </a:xfrm>
          <a:solidFill>
            <a:schemeClr val="accent1"/>
          </a:solidFill>
        </p:grpSpPr>
        <p:sp>
          <p:nvSpPr>
            <p:cNvPr id="5" name="矩形: 圆角 4">
              <a:extLst>
                <a:ext uri="{FF2B5EF4-FFF2-40B4-BE49-F238E27FC236}">
                  <a16:creationId xmlns:a16="http://schemas.microsoft.com/office/drawing/2014/main" id="{848F1155-18BE-6583-A353-AC53D9E8C022}"/>
                </a:ext>
              </a:extLst>
            </p:cNvPr>
            <p:cNvSpPr/>
            <p:nvPr/>
          </p:nvSpPr>
          <p:spPr>
            <a:xfrm>
              <a:off x="1013460" y="784860"/>
              <a:ext cx="769620" cy="769620"/>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圆角 5">
              <a:extLst>
                <a:ext uri="{FF2B5EF4-FFF2-40B4-BE49-F238E27FC236}">
                  <a16:creationId xmlns:a16="http://schemas.microsoft.com/office/drawing/2014/main" id="{A1687710-F42C-6E8E-9C68-4C6C6FD62574}"/>
                </a:ext>
              </a:extLst>
            </p:cNvPr>
            <p:cNvSpPr/>
            <p:nvPr/>
          </p:nvSpPr>
          <p:spPr>
            <a:xfrm>
              <a:off x="1101090" y="872490"/>
              <a:ext cx="594360" cy="594360"/>
            </a:xfrm>
            <a:prstGeom prst="round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rgbClr val="0070C0"/>
                  </a:solidFill>
                  <a:latin typeface="微软雅黑" panose="020B0503020204020204" pitchFamily="34" charset="-122"/>
                  <a:ea typeface="微软雅黑" panose="020B0503020204020204" pitchFamily="34" charset="-122"/>
                </a:rPr>
                <a:t>3</a:t>
              </a:r>
              <a:endParaRPr lang="zh-CN" altLang="en-US" sz="2400" dirty="0">
                <a:solidFill>
                  <a:srgbClr val="0070C0"/>
                </a:solidFill>
                <a:latin typeface="微软雅黑" panose="020B0503020204020204" pitchFamily="34" charset="-122"/>
                <a:ea typeface="微软雅黑" panose="020B0503020204020204" pitchFamily="34" charset="-122"/>
              </a:endParaRPr>
            </a:p>
          </p:txBody>
        </p:sp>
      </p:grpSp>
      <p:pic>
        <p:nvPicPr>
          <p:cNvPr id="12" name="图片 11">
            <a:extLst>
              <a:ext uri="{FF2B5EF4-FFF2-40B4-BE49-F238E27FC236}">
                <a16:creationId xmlns:a16="http://schemas.microsoft.com/office/drawing/2014/main" id="{B6067660-BFC7-7C60-3F31-2D4689C82F69}"/>
              </a:ext>
            </a:extLst>
          </p:cNvPr>
          <p:cNvPicPr>
            <a:picLocks noChangeAspect="1"/>
          </p:cNvPicPr>
          <p:nvPr/>
        </p:nvPicPr>
        <p:blipFill>
          <a:blip r:embed="rId2"/>
          <a:stretch>
            <a:fillRect/>
          </a:stretch>
        </p:blipFill>
        <p:spPr>
          <a:xfrm>
            <a:off x="10381906" y="6134711"/>
            <a:ext cx="488736" cy="433924"/>
          </a:xfrm>
          <a:prstGeom prst="rect">
            <a:avLst/>
          </a:prstGeom>
        </p:spPr>
      </p:pic>
      <p:pic>
        <p:nvPicPr>
          <p:cNvPr id="14" name="图片 13">
            <a:extLst>
              <a:ext uri="{FF2B5EF4-FFF2-40B4-BE49-F238E27FC236}">
                <a16:creationId xmlns:a16="http://schemas.microsoft.com/office/drawing/2014/main" id="{B18DE527-8B01-886B-10E3-30E2B100CE41}"/>
              </a:ext>
            </a:extLst>
          </p:cNvPr>
          <p:cNvPicPr>
            <a:picLocks noChangeAspect="1"/>
          </p:cNvPicPr>
          <p:nvPr/>
        </p:nvPicPr>
        <p:blipFill>
          <a:blip r:embed="rId3"/>
          <a:stretch>
            <a:fillRect/>
          </a:stretch>
        </p:blipFill>
        <p:spPr>
          <a:xfrm>
            <a:off x="10870642" y="6208398"/>
            <a:ext cx="1164578" cy="281742"/>
          </a:xfrm>
          <a:prstGeom prst="rect">
            <a:avLst/>
          </a:prstGeom>
        </p:spPr>
      </p:pic>
      <p:pic>
        <p:nvPicPr>
          <p:cNvPr id="15" name="图片 14">
            <a:extLst>
              <a:ext uri="{FF2B5EF4-FFF2-40B4-BE49-F238E27FC236}">
                <a16:creationId xmlns:a16="http://schemas.microsoft.com/office/drawing/2014/main" id="{10539B6C-9F2B-8A63-E64C-A43EC2F00D5C}"/>
              </a:ext>
            </a:extLst>
          </p:cNvPr>
          <p:cNvPicPr>
            <a:picLocks noChangeAspect="1"/>
          </p:cNvPicPr>
          <p:nvPr/>
        </p:nvPicPr>
        <p:blipFill rotWithShape="1">
          <a:blip r:embed="rId4">
            <a:extLst>
              <a:ext uri="{28A0092B-C50C-407E-A947-70E740481C1C}">
                <a14:useLocalDpi xmlns:a14="http://schemas.microsoft.com/office/drawing/2010/main" val="0"/>
              </a:ext>
            </a:extLst>
          </a:blip>
          <a:srcRect l="15325" t="23570" r="10764" b="36835"/>
          <a:stretch/>
        </p:blipFill>
        <p:spPr>
          <a:xfrm>
            <a:off x="1086166" y="1833583"/>
            <a:ext cx="1743730" cy="1321204"/>
          </a:xfrm>
          <a:prstGeom prst="rect">
            <a:avLst/>
          </a:prstGeom>
        </p:spPr>
      </p:pic>
      <p:pic>
        <p:nvPicPr>
          <p:cNvPr id="16" name="图片 15">
            <a:extLst>
              <a:ext uri="{FF2B5EF4-FFF2-40B4-BE49-F238E27FC236}">
                <a16:creationId xmlns:a16="http://schemas.microsoft.com/office/drawing/2014/main" id="{23017290-AD2E-0BBD-D7F7-A81674C99BA5}"/>
              </a:ext>
            </a:extLst>
          </p:cNvPr>
          <p:cNvPicPr>
            <a:picLocks noChangeAspect="1"/>
          </p:cNvPicPr>
          <p:nvPr/>
        </p:nvPicPr>
        <p:blipFill rotWithShape="1">
          <a:blip r:embed="rId5">
            <a:extLst>
              <a:ext uri="{28A0092B-C50C-407E-A947-70E740481C1C}">
                <a14:useLocalDpi xmlns:a14="http://schemas.microsoft.com/office/drawing/2010/main" val="0"/>
              </a:ext>
            </a:extLst>
          </a:blip>
          <a:srcRect r="8160" b="75238"/>
          <a:stretch/>
        </p:blipFill>
        <p:spPr>
          <a:xfrm>
            <a:off x="3129985" y="1893746"/>
            <a:ext cx="8251770" cy="1261041"/>
          </a:xfrm>
          <a:prstGeom prst="rect">
            <a:avLst/>
          </a:prstGeom>
        </p:spPr>
      </p:pic>
      <p:pic>
        <p:nvPicPr>
          <p:cNvPr id="17" name="图片 16">
            <a:extLst>
              <a:ext uri="{FF2B5EF4-FFF2-40B4-BE49-F238E27FC236}">
                <a16:creationId xmlns:a16="http://schemas.microsoft.com/office/drawing/2014/main" id="{09EC9C3F-B177-1DAC-7CFA-7A829A2AF439}"/>
              </a:ext>
            </a:extLst>
          </p:cNvPr>
          <p:cNvPicPr>
            <a:picLocks noChangeAspect="1"/>
          </p:cNvPicPr>
          <p:nvPr/>
        </p:nvPicPr>
        <p:blipFill rotWithShape="1">
          <a:blip r:embed="rId6">
            <a:extLst>
              <a:ext uri="{28A0092B-C50C-407E-A947-70E740481C1C}">
                <a14:useLocalDpi xmlns:a14="http://schemas.microsoft.com/office/drawing/2010/main" val="0"/>
              </a:ext>
            </a:extLst>
          </a:blip>
          <a:srcRect l="8862" t="25121" r="6539" b="25120"/>
          <a:stretch/>
        </p:blipFill>
        <p:spPr>
          <a:xfrm>
            <a:off x="1189249" y="3175990"/>
            <a:ext cx="1709221" cy="1422049"/>
          </a:xfrm>
          <a:prstGeom prst="rect">
            <a:avLst/>
          </a:prstGeom>
        </p:spPr>
      </p:pic>
      <p:pic>
        <p:nvPicPr>
          <p:cNvPr id="18" name="图片 17">
            <a:extLst>
              <a:ext uri="{FF2B5EF4-FFF2-40B4-BE49-F238E27FC236}">
                <a16:creationId xmlns:a16="http://schemas.microsoft.com/office/drawing/2014/main" id="{44C63628-C7D6-8590-14CB-650F55664F46}"/>
              </a:ext>
            </a:extLst>
          </p:cNvPr>
          <p:cNvPicPr>
            <a:picLocks noChangeAspect="1"/>
          </p:cNvPicPr>
          <p:nvPr/>
        </p:nvPicPr>
        <p:blipFill rotWithShape="1">
          <a:blip r:embed="rId7">
            <a:extLst>
              <a:ext uri="{28A0092B-C50C-407E-A947-70E740481C1C}">
                <a14:useLocalDpi xmlns:a14="http://schemas.microsoft.com/office/drawing/2010/main" val="0"/>
              </a:ext>
            </a:extLst>
          </a:blip>
          <a:srcRect l="7056" t="40000" r="593" b="23892"/>
          <a:stretch/>
        </p:blipFill>
        <p:spPr>
          <a:xfrm>
            <a:off x="3129985" y="3177452"/>
            <a:ext cx="8251767" cy="1621996"/>
          </a:xfrm>
          <a:prstGeom prst="rect">
            <a:avLst/>
          </a:prstGeom>
        </p:spPr>
      </p:pic>
      <p:sp>
        <p:nvSpPr>
          <p:cNvPr id="19" name="文本框 18">
            <a:extLst>
              <a:ext uri="{FF2B5EF4-FFF2-40B4-BE49-F238E27FC236}">
                <a16:creationId xmlns:a16="http://schemas.microsoft.com/office/drawing/2014/main" id="{CCB2734C-958B-5F37-E6DD-BF62148A6A7A}"/>
              </a:ext>
            </a:extLst>
          </p:cNvPr>
          <p:cNvSpPr txBox="1"/>
          <p:nvPr/>
        </p:nvSpPr>
        <p:spPr>
          <a:xfrm>
            <a:off x="1223783" y="4991386"/>
            <a:ext cx="9893396" cy="646331"/>
          </a:xfrm>
          <a:prstGeom prst="rect">
            <a:avLst/>
          </a:prstGeom>
          <a:noFill/>
        </p:spPr>
        <p:txBody>
          <a:bodyPr wrap="square" rtlCol="0">
            <a:spAutoFit/>
          </a:bodyPr>
          <a:lstStyle/>
          <a:p>
            <a:r>
              <a:rPr lang="en-US" altLang="zh-CN" dirty="0">
                <a:latin typeface="Times New Roman" panose="02020603050405020304" pitchFamily="18" charset="0"/>
                <a:cs typeface="Times New Roman" panose="02020603050405020304" pitchFamily="18" charset="0"/>
              </a:rPr>
              <a:t>The gradient of Hangzhou Bay from west to east is relatively </a:t>
            </a:r>
            <a:r>
              <a:rPr lang="en-US" altLang="zh-CN" dirty="0">
                <a:solidFill>
                  <a:srgbClr val="4472C4"/>
                </a:solidFill>
                <a:latin typeface="Times New Roman" panose="02020603050405020304" pitchFamily="18" charset="0"/>
                <a:cs typeface="Times New Roman" panose="02020603050405020304" pitchFamily="18" charset="0"/>
              </a:rPr>
              <a:t>stable</a:t>
            </a:r>
            <a:r>
              <a:rPr lang="en-US" altLang="zh-CN" dirty="0">
                <a:latin typeface="Times New Roman" panose="02020603050405020304" pitchFamily="18" charset="0"/>
                <a:cs typeface="Times New Roman" panose="02020603050405020304" pitchFamily="18" charset="0"/>
              </a:rPr>
              <a:t>, and the distribution pattern of the Pearl River Estuary is </a:t>
            </a:r>
            <a:r>
              <a:rPr lang="en-US" altLang="zh-CN" dirty="0">
                <a:solidFill>
                  <a:srgbClr val="4472C4"/>
                </a:solidFill>
                <a:latin typeface="Times New Roman" panose="02020603050405020304" pitchFamily="18" charset="0"/>
                <a:cs typeface="Times New Roman" panose="02020603050405020304" pitchFamily="18" charset="0"/>
              </a:rPr>
              <a:t>high in the west and low in the east </a:t>
            </a:r>
            <a:r>
              <a:rPr lang="en-US" altLang="zh-CN" dirty="0">
                <a:latin typeface="Times New Roman" panose="02020603050405020304" pitchFamily="18" charset="0"/>
                <a:cs typeface="Times New Roman" panose="02020603050405020304" pitchFamily="18" charset="0"/>
              </a:rPr>
              <a:t>for a long time.</a:t>
            </a:r>
            <a:endParaRPr lang="zh-CN" altLang="en-US" dirty="0">
              <a:latin typeface="Times New Roman" panose="02020603050405020304" pitchFamily="18" charset="0"/>
              <a:cs typeface="Times New Roman" panose="02020603050405020304" pitchFamily="18" charset="0"/>
            </a:endParaRPr>
          </a:p>
        </p:txBody>
      </p:sp>
      <p:sp>
        <p:nvSpPr>
          <p:cNvPr id="9" name="文本框 8">
            <a:extLst>
              <a:ext uri="{FF2B5EF4-FFF2-40B4-BE49-F238E27FC236}">
                <a16:creationId xmlns:a16="http://schemas.microsoft.com/office/drawing/2014/main" id="{69F46855-1ED8-C5C1-A0BB-85DF5CA9549A}"/>
              </a:ext>
            </a:extLst>
          </p:cNvPr>
          <p:cNvSpPr txBox="1"/>
          <p:nvPr/>
        </p:nvSpPr>
        <p:spPr>
          <a:xfrm>
            <a:off x="488139" y="1127999"/>
            <a:ext cx="11337185" cy="369332"/>
          </a:xfrm>
          <a:prstGeom prst="rect">
            <a:avLst/>
          </a:prstGeom>
          <a:noFill/>
        </p:spPr>
        <p:txBody>
          <a:bodyPr wrap="square" rtlCol="0">
            <a:spAutoFit/>
          </a:bodyPr>
          <a:lstStyle/>
          <a:p>
            <a:r>
              <a:rPr lang="en-US" altLang="zh-CN" dirty="0">
                <a:latin typeface="微软雅黑" panose="020B0503020204020204" pitchFamily="34" charset="-122"/>
                <a:ea typeface="微软雅黑" panose="020B0503020204020204" pitchFamily="34" charset="-122"/>
              </a:rPr>
              <a:t>3.3 Spatial distribution characteristics of estuaries</a:t>
            </a:r>
            <a:endParaRPr lang="zh-CN" altLang="en-US" dirty="0">
              <a:latin typeface="微软雅黑" panose="020B0503020204020204" pitchFamily="34" charset="-122"/>
              <a:ea typeface="微软雅黑" panose="020B0503020204020204" pitchFamily="34" charset="-122"/>
            </a:endParaRPr>
          </a:p>
        </p:txBody>
      </p:sp>
      <p:sp>
        <p:nvSpPr>
          <p:cNvPr id="10" name="文本框 9">
            <a:extLst>
              <a:ext uri="{FF2B5EF4-FFF2-40B4-BE49-F238E27FC236}">
                <a16:creationId xmlns:a16="http://schemas.microsoft.com/office/drawing/2014/main" id="{7E770865-6417-79B9-AFB5-86D66711CF18}"/>
              </a:ext>
            </a:extLst>
          </p:cNvPr>
          <p:cNvSpPr txBox="1"/>
          <p:nvPr/>
        </p:nvSpPr>
        <p:spPr>
          <a:xfrm>
            <a:off x="1086166" y="378766"/>
            <a:ext cx="1079463" cy="461665"/>
          </a:xfrm>
          <a:prstGeom prst="rect">
            <a:avLst/>
          </a:prstGeom>
          <a:noFill/>
        </p:spPr>
        <p:txBody>
          <a:bodyPr wrap="none" rtlCol="0">
            <a:spAutoFit/>
          </a:bodyPr>
          <a:lstStyle/>
          <a:p>
            <a:r>
              <a:rPr lang="en-US" altLang="zh-CN" sz="2400" dirty="0">
                <a:solidFill>
                  <a:srgbClr val="2E508C"/>
                </a:solidFill>
                <a:latin typeface="微软雅黑" panose="020B0503020204020204" pitchFamily="34" charset="-122"/>
                <a:ea typeface="微软雅黑" panose="020B0503020204020204" pitchFamily="34" charset="-122"/>
              </a:rPr>
              <a:t>Result</a:t>
            </a:r>
            <a:endParaRPr lang="zh-CN" altLang="en-US" sz="2400" dirty="0">
              <a:solidFill>
                <a:srgbClr val="2E508C"/>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2016715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91D1DEC1-D909-C836-FBCE-E4634A04914A}"/>
              </a:ext>
            </a:extLst>
          </p:cNvPr>
          <p:cNvSpPr/>
          <p:nvPr/>
        </p:nvSpPr>
        <p:spPr>
          <a:xfrm>
            <a:off x="0" y="6591300"/>
            <a:ext cx="12192000" cy="266699"/>
          </a:xfrm>
          <a:prstGeom prst="rect">
            <a:avLst/>
          </a:prstGeom>
          <a:solidFill>
            <a:srgbClr val="2E508C"/>
          </a:solidFill>
          <a:ln>
            <a:solidFill>
              <a:srgbClr val="2E50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lumMod val="50000"/>
                </a:schemeClr>
              </a:solidFill>
            </a:endParaRPr>
          </a:p>
        </p:txBody>
      </p:sp>
      <p:cxnSp>
        <p:nvCxnSpPr>
          <p:cNvPr id="3" name="直线连接符 7">
            <a:extLst>
              <a:ext uri="{FF2B5EF4-FFF2-40B4-BE49-F238E27FC236}">
                <a16:creationId xmlns:a16="http://schemas.microsoft.com/office/drawing/2014/main" id="{99355D72-090B-6A9E-A4E8-A0B5A3A81B50}"/>
              </a:ext>
            </a:extLst>
          </p:cNvPr>
          <p:cNvCxnSpPr>
            <a:cxnSpLocks/>
          </p:cNvCxnSpPr>
          <p:nvPr/>
        </p:nvCxnSpPr>
        <p:spPr>
          <a:xfrm>
            <a:off x="2248186" y="493467"/>
            <a:ext cx="9577138" cy="0"/>
          </a:xfrm>
          <a:prstGeom prst="line">
            <a:avLst/>
          </a:prstGeom>
          <a:ln w="19050">
            <a:solidFill>
              <a:srgbClr val="013B87"/>
            </a:solidFill>
          </a:ln>
        </p:spPr>
        <p:style>
          <a:lnRef idx="1">
            <a:schemeClr val="accent1"/>
          </a:lnRef>
          <a:fillRef idx="0">
            <a:schemeClr val="accent1"/>
          </a:fillRef>
          <a:effectRef idx="0">
            <a:schemeClr val="accent1"/>
          </a:effectRef>
          <a:fontRef idx="minor">
            <a:schemeClr val="tx1"/>
          </a:fontRef>
        </p:style>
      </p:cxnSp>
      <p:grpSp>
        <p:nvGrpSpPr>
          <p:cNvPr id="4" name="组合 3">
            <a:extLst>
              <a:ext uri="{FF2B5EF4-FFF2-40B4-BE49-F238E27FC236}">
                <a16:creationId xmlns:a16="http://schemas.microsoft.com/office/drawing/2014/main" id="{BF4ED6A5-C105-DBC9-A71C-D8F372D05011}"/>
              </a:ext>
            </a:extLst>
          </p:cNvPr>
          <p:cNvGrpSpPr/>
          <p:nvPr/>
        </p:nvGrpSpPr>
        <p:grpSpPr>
          <a:xfrm>
            <a:off x="304800" y="320040"/>
            <a:ext cx="579120" cy="579120"/>
            <a:chOff x="1013460" y="784860"/>
            <a:chExt cx="769620" cy="769620"/>
          </a:xfrm>
          <a:solidFill>
            <a:schemeClr val="accent1"/>
          </a:solidFill>
        </p:grpSpPr>
        <p:sp>
          <p:nvSpPr>
            <p:cNvPr id="5" name="矩形: 圆角 4">
              <a:extLst>
                <a:ext uri="{FF2B5EF4-FFF2-40B4-BE49-F238E27FC236}">
                  <a16:creationId xmlns:a16="http://schemas.microsoft.com/office/drawing/2014/main" id="{848F1155-18BE-6583-A353-AC53D9E8C022}"/>
                </a:ext>
              </a:extLst>
            </p:cNvPr>
            <p:cNvSpPr/>
            <p:nvPr/>
          </p:nvSpPr>
          <p:spPr>
            <a:xfrm>
              <a:off x="1013460" y="784860"/>
              <a:ext cx="769620" cy="769620"/>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圆角 5">
              <a:extLst>
                <a:ext uri="{FF2B5EF4-FFF2-40B4-BE49-F238E27FC236}">
                  <a16:creationId xmlns:a16="http://schemas.microsoft.com/office/drawing/2014/main" id="{A1687710-F42C-6E8E-9C68-4C6C6FD62574}"/>
                </a:ext>
              </a:extLst>
            </p:cNvPr>
            <p:cNvSpPr/>
            <p:nvPr/>
          </p:nvSpPr>
          <p:spPr>
            <a:xfrm>
              <a:off x="1101090" y="872490"/>
              <a:ext cx="594360" cy="594360"/>
            </a:xfrm>
            <a:prstGeom prst="round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rgbClr val="0070C0"/>
                  </a:solidFill>
                  <a:latin typeface="微软雅黑" panose="020B0503020204020204" pitchFamily="34" charset="-122"/>
                  <a:ea typeface="微软雅黑" panose="020B0503020204020204" pitchFamily="34" charset="-122"/>
                </a:rPr>
                <a:t>3</a:t>
              </a:r>
              <a:endParaRPr lang="zh-CN" altLang="en-US" sz="2400" dirty="0">
                <a:solidFill>
                  <a:srgbClr val="0070C0"/>
                </a:solidFill>
                <a:latin typeface="微软雅黑" panose="020B0503020204020204" pitchFamily="34" charset="-122"/>
                <a:ea typeface="微软雅黑" panose="020B0503020204020204" pitchFamily="34" charset="-122"/>
              </a:endParaRPr>
            </a:p>
          </p:txBody>
        </p:sp>
      </p:grpSp>
      <p:pic>
        <p:nvPicPr>
          <p:cNvPr id="12" name="图片 11">
            <a:extLst>
              <a:ext uri="{FF2B5EF4-FFF2-40B4-BE49-F238E27FC236}">
                <a16:creationId xmlns:a16="http://schemas.microsoft.com/office/drawing/2014/main" id="{B6067660-BFC7-7C60-3F31-2D4689C82F69}"/>
              </a:ext>
            </a:extLst>
          </p:cNvPr>
          <p:cNvPicPr>
            <a:picLocks noChangeAspect="1"/>
          </p:cNvPicPr>
          <p:nvPr/>
        </p:nvPicPr>
        <p:blipFill>
          <a:blip r:embed="rId2"/>
          <a:stretch>
            <a:fillRect/>
          </a:stretch>
        </p:blipFill>
        <p:spPr>
          <a:xfrm>
            <a:off x="10381906" y="6134711"/>
            <a:ext cx="488736" cy="433924"/>
          </a:xfrm>
          <a:prstGeom prst="rect">
            <a:avLst/>
          </a:prstGeom>
        </p:spPr>
      </p:pic>
      <p:pic>
        <p:nvPicPr>
          <p:cNvPr id="14" name="图片 13">
            <a:extLst>
              <a:ext uri="{FF2B5EF4-FFF2-40B4-BE49-F238E27FC236}">
                <a16:creationId xmlns:a16="http://schemas.microsoft.com/office/drawing/2014/main" id="{B18DE527-8B01-886B-10E3-30E2B100CE41}"/>
              </a:ext>
            </a:extLst>
          </p:cNvPr>
          <p:cNvPicPr>
            <a:picLocks noChangeAspect="1"/>
          </p:cNvPicPr>
          <p:nvPr/>
        </p:nvPicPr>
        <p:blipFill>
          <a:blip r:embed="rId3"/>
          <a:stretch>
            <a:fillRect/>
          </a:stretch>
        </p:blipFill>
        <p:spPr>
          <a:xfrm>
            <a:off x="10870642" y="6208398"/>
            <a:ext cx="1164578" cy="281742"/>
          </a:xfrm>
          <a:prstGeom prst="rect">
            <a:avLst/>
          </a:prstGeom>
        </p:spPr>
      </p:pic>
      <p:sp>
        <p:nvSpPr>
          <p:cNvPr id="8" name="文本框 7">
            <a:extLst>
              <a:ext uri="{FF2B5EF4-FFF2-40B4-BE49-F238E27FC236}">
                <a16:creationId xmlns:a16="http://schemas.microsoft.com/office/drawing/2014/main" id="{D0989C25-0A0A-4458-9345-0CA7D61FE451}"/>
              </a:ext>
            </a:extLst>
          </p:cNvPr>
          <p:cNvSpPr txBox="1"/>
          <p:nvPr/>
        </p:nvSpPr>
        <p:spPr>
          <a:xfrm>
            <a:off x="488140" y="1127999"/>
            <a:ext cx="6940500" cy="646331"/>
          </a:xfrm>
          <a:prstGeom prst="rect">
            <a:avLst/>
          </a:prstGeom>
          <a:noFill/>
        </p:spPr>
        <p:txBody>
          <a:bodyPr wrap="square" rtlCol="0">
            <a:spAutoFit/>
          </a:bodyPr>
          <a:lstStyle/>
          <a:p>
            <a:pPr algn="l" rtl="0"/>
            <a:r>
              <a:rPr lang="en-US" altLang="zh-CN" dirty="0">
                <a:latin typeface="微软雅黑" panose="020B0503020204020204" pitchFamily="34" charset="-122"/>
                <a:ea typeface="微软雅黑" panose="020B0503020204020204" pitchFamily="34" charset="-122"/>
              </a:rPr>
              <a:t>3.4 </a:t>
            </a:r>
            <a:r>
              <a:rPr lang="en-US" altLang="zh-CN" b="0" i="0" dirty="0">
                <a:solidFill>
                  <a:srgbClr val="333333"/>
                </a:solidFill>
                <a:effectLst/>
                <a:latin typeface="微软雅黑" panose="020B0503020204020204" pitchFamily="34" charset="-122"/>
                <a:ea typeface="微软雅黑" panose="020B0503020204020204" pitchFamily="34" charset="-122"/>
              </a:rPr>
              <a:t>Sediment monitoring in the western Pacific coastal zone</a:t>
            </a:r>
          </a:p>
          <a:p>
            <a:endParaRPr lang="zh-CN" altLang="en-US" dirty="0">
              <a:latin typeface="微软雅黑" panose="020B0503020204020204" pitchFamily="34" charset="-122"/>
              <a:ea typeface="微软雅黑" panose="020B0503020204020204" pitchFamily="34" charset="-122"/>
            </a:endParaRPr>
          </a:p>
        </p:txBody>
      </p:sp>
      <p:sp>
        <p:nvSpPr>
          <p:cNvPr id="9" name="文本框 8">
            <a:extLst>
              <a:ext uri="{FF2B5EF4-FFF2-40B4-BE49-F238E27FC236}">
                <a16:creationId xmlns:a16="http://schemas.microsoft.com/office/drawing/2014/main" id="{D096A6E8-2164-86A0-1240-4B2F191F7B39}"/>
              </a:ext>
            </a:extLst>
          </p:cNvPr>
          <p:cNvSpPr txBox="1"/>
          <p:nvPr/>
        </p:nvSpPr>
        <p:spPr>
          <a:xfrm>
            <a:off x="1086166" y="378766"/>
            <a:ext cx="1079463" cy="461665"/>
          </a:xfrm>
          <a:prstGeom prst="rect">
            <a:avLst/>
          </a:prstGeom>
          <a:noFill/>
        </p:spPr>
        <p:txBody>
          <a:bodyPr wrap="none" rtlCol="0">
            <a:spAutoFit/>
          </a:bodyPr>
          <a:lstStyle/>
          <a:p>
            <a:r>
              <a:rPr lang="en-US" altLang="zh-CN" sz="2400" dirty="0">
                <a:solidFill>
                  <a:srgbClr val="2E508C"/>
                </a:solidFill>
                <a:latin typeface="微软雅黑" panose="020B0503020204020204" pitchFamily="34" charset="-122"/>
                <a:ea typeface="微软雅黑" panose="020B0503020204020204" pitchFamily="34" charset="-122"/>
              </a:rPr>
              <a:t>Result</a:t>
            </a:r>
            <a:endParaRPr lang="zh-CN" altLang="en-US" sz="2400" dirty="0">
              <a:solidFill>
                <a:srgbClr val="2E508C"/>
              </a:solidFill>
              <a:latin typeface="微软雅黑" panose="020B0503020204020204" pitchFamily="34" charset="-122"/>
              <a:ea typeface="微软雅黑" panose="020B0503020204020204" pitchFamily="34" charset="-122"/>
            </a:endParaRPr>
          </a:p>
        </p:txBody>
      </p:sp>
      <p:pic>
        <p:nvPicPr>
          <p:cNvPr id="7" name="图片 6">
            <a:extLst>
              <a:ext uri="{FF2B5EF4-FFF2-40B4-BE49-F238E27FC236}">
                <a16:creationId xmlns:a16="http://schemas.microsoft.com/office/drawing/2014/main" id="{D170745D-2191-01D2-1C92-39D5AEB504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5524" y="1687893"/>
            <a:ext cx="6940500" cy="4627000"/>
          </a:xfrm>
          <a:prstGeom prst="rect">
            <a:avLst/>
          </a:prstGeom>
        </p:spPr>
      </p:pic>
      <p:pic>
        <p:nvPicPr>
          <p:cNvPr id="10" name="图片 9">
            <a:extLst>
              <a:ext uri="{FF2B5EF4-FFF2-40B4-BE49-F238E27FC236}">
                <a16:creationId xmlns:a16="http://schemas.microsoft.com/office/drawing/2014/main" id="{780649E4-C364-34C9-A8D3-B39A6B8E1325}"/>
              </a:ext>
            </a:extLst>
          </p:cNvPr>
          <p:cNvPicPr>
            <a:picLocks noChangeAspect="1"/>
          </p:cNvPicPr>
          <p:nvPr/>
        </p:nvPicPr>
        <p:blipFill rotWithShape="1">
          <a:blip r:embed="rId5"/>
          <a:srcRect l="26896" t="6298" r="24927"/>
          <a:stretch/>
        </p:blipFill>
        <p:spPr>
          <a:xfrm rot="5400000">
            <a:off x="3280548" y="3507788"/>
            <a:ext cx="117236" cy="5628251"/>
          </a:xfrm>
          <a:prstGeom prst="rect">
            <a:avLst/>
          </a:prstGeom>
        </p:spPr>
      </p:pic>
      <p:sp>
        <p:nvSpPr>
          <p:cNvPr id="11" name="文本框 10">
            <a:extLst>
              <a:ext uri="{FF2B5EF4-FFF2-40B4-BE49-F238E27FC236}">
                <a16:creationId xmlns:a16="http://schemas.microsoft.com/office/drawing/2014/main" id="{5B208E84-6DA9-3E2A-3C75-9C2140E8AFC1}"/>
              </a:ext>
            </a:extLst>
          </p:cNvPr>
          <p:cNvSpPr txBox="1"/>
          <p:nvPr/>
        </p:nvSpPr>
        <p:spPr>
          <a:xfrm>
            <a:off x="488139" y="6343762"/>
            <a:ext cx="559871" cy="230832"/>
          </a:xfrm>
          <a:prstGeom prst="rect">
            <a:avLst/>
          </a:prstGeom>
          <a:noFill/>
        </p:spPr>
        <p:txBody>
          <a:bodyPr wrap="square" rtlCol="0">
            <a:spAutoFit/>
          </a:bodyPr>
          <a:lstStyle/>
          <a:p>
            <a:r>
              <a:rPr lang="en-US" altLang="zh-CN" sz="900" dirty="0">
                <a:latin typeface="Times New Roman" panose="02020603050405020304" pitchFamily="18" charset="0"/>
                <a:cs typeface="Times New Roman" panose="02020603050405020304" pitchFamily="18" charset="0"/>
              </a:rPr>
              <a:t>Low : 0</a:t>
            </a:r>
            <a:endParaRPr lang="zh-CN" altLang="en-US" sz="900" dirty="0">
              <a:latin typeface="Times New Roman" panose="02020603050405020304" pitchFamily="18" charset="0"/>
              <a:cs typeface="Times New Roman" panose="02020603050405020304" pitchFamily="18" charset="0"/>
            </a:endParaRPr>
          </a:p>
        </p:txBody>
      </p:sp>
      <p:sp>
        <p:nvSpPr>
          <p:cNvPr id="13" name="文本框 12">
            <a:extLst>
              <a:ext uri="{FF2B5EF4-FFF2-40B4-BE49-F238E27FC236}">
                <a16:creationId xmlns:a16="http://schemas.microsoft.com/office/drawing/2014/main" id="{F9606DB1-B866-0F67-7352-0240954F41BC}"/>
              </a:ext>
            </a:extLst>
          </p:cNvPr>
          <p:cNvSpPr txBox="1"/>
          <p:nvPr/>
        </p:nvSpPr>
        <p:spPr>
          <a:xfrm>
            <a:off x="5447076" y="6329708"/>
            <a:ext cx="1015732" cy="230832"/>
          </a:xfrm>
          <a:prstGeom prst="rect">
            <a:avLst/>
          </a:prstGeom>
          <a:noFill/>
        </p:spPr>
        <p:txBody>
          <a:bodyPr wrap="square" rtlCol="0">
            <a:spAutoFit/>
          </a:bodyPr>
          <a:lstStyle/>
          <a:p>
            <a:r>
              <a:rPr lang="en-US" altLang="zh-CN" sz="900" dirty="0">
                <a:latin typeface="Times New Roman" panose="02020603050405020304" pitchFamily="18" charset="0"/>
                <a:cs typeface="Times New Roman" panose="02020603050405020304" pitchFamily="18" charset="0"/>
              </a:rPr>
              <a:t>High : 2500 mg/L</a:t>
            </a:r>
          </a:p>
        </p:txBody>
      </p:sp>
      <p:sp>
        <p:nvSpPr>
          <p:cNvPr id="15" name="文本框 14">
            <a:extLst>
              <a:ext uri="{FF2B5EF4-FFF2-40B4-BE49-F238E27FC236}">
                <a16:creationId xmlns:a16="http://schemas.microsoft.com/office/drawing/2014/main" id="{69A4FAFD-0006-CD5A-E67F-153E78F99127}"/>
              </a:ext>
            </a:extLst>
          </p:cNvPr>
          <p:cNvSpPr txBox="1"/>
          <p:nvPr/>
        </p:nvSpPr>
        <p:spPr>
          <a:xfrm>
            <a:off x="1912196" y="3135086"/>
            <a:ext cx="671979" cy="369332"/>
          </a:xfrm>
          <a:prstGeom prst="rect">
            <a:avLst/>
          </a:prstGeom>
          <a:noFill/>
        </p:spPr>
        <p:txBody>
          <a:bodyPr wrap="none" rtlCol="0">
            <a:spAutoFit/>
          </a:bodyPr>
          <a:lstStyle/>
          <a:p>
            <a:r>
              <a:rPr lang="en-US" altLang="zh-CN" dirty="0"/>
              <a:t>1990</a:t>
            </a:r>
            <a:endParaRPr lang="zh-CN" altLang="en-US" dirty="0"/>
          </a:p>
        </p:txBody>
      </p:sp>
      <p:sp>
        <p:nvSpPr>
          <p:cNvPr id="16" name="文本框 15">
            <a:extLst>
              <a:ext uri="{FF2B5EF4-FFF2-40B4-BE49-F238E27FC236}">
                <a16:creationId xmlns:a16="http://schemas.microsoft.com/office/drawing/2014/main" id="{E2395995-032F-09BE-7D63-44F62C560F67}"/>
              </a:ext>
            </a:extLst>
          </p:cNvPr>
          <p:cNvSpPr txBox="1"/>
          <p:nvPr/>
        </p:nvSpPr>
        <p:spPr>
          <a:xfrm>
            <a:off x="3195127" y="3135086"/>
            <a:ext cx="671979" cy="369332"/>
          </a:xfrm>
          <a:prstGeom prst="rect">
            <a:avLst/>
          </a:prstGeom>
          <a:noFill/>
        </p:spPr>
        <p:txBody>
          <a:bodyPr wrap="none" rtlCol="0">
            <a:spAutoFit/>
          </a:bodyPr>
          <a:lstStyle/>
          <a:p>
            <a:r>
              <a:rPr lang="en-US" altLang="zh-CN" dirty="0"/>
              <a:t>2000</a:t>
            </a:r>
            <a:endParaRPr lang="zh-CN" altLang="en-US" dirty="0"/>
          </a:p>
        </p:txBody>
      </p:sp>
      <p:sp>
        <p:nvSpPr>
          <p:cNvPr id="17" name="文本框 16">
            <a:extLst>
              <a:ext uri="{FF2B5EF4-FFF2-40B4-BE49-F238E27FC236}">
                <a16:creationId xmlns:a16="http://schemas.microsoft.com/office/drawing/2014/main" id="{01AFF81A-8092-DD42-2493-4020DF6E91CF}"/>
              </a:ext>
            </a:extLst>
          </p:cNvPr>
          <p:cNvSpPr txBox="1"/>
          <p:nvPr/>
        </p:nvSpPr>
        <p:spPr>
          <a:xfrm>
            <a:off x="4578927" y="3135086"/>
            <a:ext cx="671979" cy="369332"/>
          </a:xfrm>
          <a:prstGeom prst="rect">
            <a:avLst/>
          </a:prstGeom>
          <a:noFill/>
        </p:spPr>
        <p:txBody>
          <a:bodyPr wrap="none" rtlCol="0">
            <a:spAutoFit/>
          </a:bodyPr>
          <a:lstStyle/>
          <a:p>
            <a:r>
              <a:rPr lang="en-US" altLang="zh-CN" dirty="0"/>
              <a:t>2010</a:t>
            </a:r>
            <a:endParaRPr lang="zh-CN" altLang="en-US" dirty="0"/>
          </a:p>
        </p:txBody>
      </p:sp>
      <p:sp>
        <p:nvSpPr>
          <p:cNvPr id="18" name="文本框 17">
            <a:extLst>
              <a:ext uri="{FF2B5EF4-FFF2-40B4-BE49-F238E27FC236}">
                <a16:creationId xmlns:a16="http://schemas.microsoft.com/office/drawing/2014/main" id="{802578FD-5CD7-D2C8-6887-54E3EAC6222D}"/>
              </a:ext>
            </a:extLst>
          </p:cNvPr>
          <p:cNvSpPr txBox="1"/>
          <p:nvPr/>
        </p:nvSpPr>
        <p:spPr>
          <a:xfrm>
            <a:off x="5865766" y="3135086"/>
            <a:ext cx="671979" cy="369332"/>
          </a:xfrm>
          <a:prstGeom prst="rect">
            <a:avLst/>
          </a:prstGeom>
          <a:noFill/>
        </p:spPr>
        <p:txBody>
          <a:bodyPr wrap="none" rtlCol="0">
            <a:spAutoFit/>
          </a:bodyPr>
          <a:lstStyle/>
          <a:p>
            <a:r>
              <a:rPr lang="en-US" altLang="zh-CN" dirty="0"/>
              <a:t>2020</a:t>
            </a:r>
            <a:endParaRPr lang="zh-CN" altLang="en-US" dirty="0"/>
          </a:p>
        </p:txBody>
      </p:sp>
      <p:sp>
        <p:nvSpPr>
          <p:cNvPr id="19" name="文本框 18">
            <a:extLst>
              <a:ext uri="{FF2B5EF4-FFF2-40B4-BE49-F238E27FC236}">
                <a16:creationId xmlns:a16="http://schemas.microsoft.com/office/drawing/2014/main" id="{39DFA5BB-B04F-DC33-4AD1-B921889C6919}"/>
              </a:ext>
            </a:extLst>
          </p:cNvPr>
          <p:cNvSpPr txBox="1"/>
          <p:nvPr/>
        </p:nvSpPr>
        <p:spPr>
          <a:xfrm>
            <a:off x="7428639" y="1741067"/>
            <a:ext cx="4269492" cy="3970318"/>
          </a:xfrm>
          <a:prstGeom prst="rect">
            <a:avLst/>
          </a:prstGeom>
          <a:noFill/>
        </p:spPr>
        <p:txBody>
          <a:bodyPr wrap="square" rtlCol="0">
            <a:spAutoFit/>
          </a:bodyPr>
          <a:lstStyle/>
          <a:p>
            <a:pPr algn="l" rtl="0"/>
            <a:r>
              <a:rPr lang="en-US" altLang="zh-CN" b="0" i="0" dirty="0">
                <a:solidFill>
                  <a:srgbClr val="333333"/>
                </a:solidFill>
                <a:effectLst/>
                <a:latin typeface="Times New Roman" panose="02020603050405020304" pitchFamily="18" charset="0"/>
                <a:cs typeface="Times New Roman" panose="02020603050405020304" pitchFamily="18" charset="0"/>
              </a:rPr>
              <a:t>Mapping a suspended sediment distribution map of the western Pacific coastal zone every ten years, as shown in the left picture:</a:t>
            </a:r>
          </a:p>
          <a:p>
            <a:pPr algn="l" rtl="0"/>
            <a:endParaRPr lang="en-US" altLang="zh-CN" b="0" i="0" dirty="0">
              <a:solidFill>
                <a:srgbClr val="333333"/>
              </a:solidFill>
              <a:effectLst/>
              <a:latin typeface="Arial" panose="020B0604020202020204" pitchFamily="34" charset="0"/>
            </a:endParaRPr>
          </a:p>
          <a:p>
            <a:r>
              <a:rPr lang="en-US" altLang="zh-CN" dirty="0">
                <a:latin typeface="Times New Roman" panose="02020603050405020304" pitchFamily="18" charset="0"/>
                <a:cs typeface="Times New Roman" panose="02020603050405020304" pitchFamily="18" charset="0"/>
              </a:rPr>
              <a:t>1. Throughout the entire coastal zone, suspended sediment is mainly distributed near the estuary.</a:t>
            </a:r>
          </a:p>
          <a:p>
            <a:endParaRPr lang="en-US" altLang="zh-CN" dirty="0">
              <a:latin typeface="Times New Roman" panose="02020603050405020304" pitchFamily="18" charset="0"/>
              <a:cs typeface="Times New Roman" panose="02020603050405020304" pitchFamily="18" charset="0"/>
            </a:endParaRPr>
          </a:p>
          <a:p>
            <a:r>
              <a:rPr lang="en-US" altLang="zh-CN" dirty="0">
                <a:latin typeface="Times New Roman" panose="02020603050405020304" pitchFamily="18" charset="0"/>
                <a:cs typeface="Times New Roman" panose="02020603050405020304" pitchFamily="18" charset="0"/>
              </a:rPr>
              <a:t>2. Over the past 30 years, the suspended sediment in the western Pacific coastal zone has shown an overall downward trend, with a particularly significant decrease in estuarine areas and relatively stable in non estuarine areas.</a:t>
            </a:r>
            <a:endParaRPr lang="zh-CN"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348924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91D1DEC1-D909-C836-FBCE-E4634A04914A}"/>
              </a:ext>
            </a:extLst>
          </p:cNvPr>
          <p:cNvSpPr/>
          <p:nvPr/>
        </p:nvSpPr>
        <p:spPr>
          <a:xfrm>
            <a:off x="0" y="6591300"/>
            <a:ext cx="12192000" cy="266699"/>
          </a:xfrm>
          <a:prstGeom prst="rect">
            <a:avLst/>
          </a:prstGeom>
          <a:solidFill>
            <a:srgbClr val="2E508C"/>
          </a:solidFill>
          <a:ln>
            <a:solidFill>
              <a:srgbClr val="2E50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lumMod val="50000"/>
                </a:schemeClr>
              </a:solidFill>
            </a:endParaRPr>
          </a:p>
        </p:txBody>
      </p:sp>
      <p:cxnSp>
        <p:nvCxnSpPr>
          <p:cNvPr id="3" name="直线连接符 7">
            <a:extLst>
              <a:ext uri="{FF2B5EF4-FFF2-40B4-BE49-F238E27FC236}">
                <a16:creationId xmlns:a16="http://schemas.microsoft.com/office/drawing/2014/main" id="{99355D72-090B-6A9E-A4E8-A0B5A3A81B50}"/>
              </a:ext>
            </a:extLst>
          </p:cNvPr>
          <p:cNvCxnSpPr>
            <a:cxnSpLocks/>
          </p:cNvCxnSpPr>
          <p:nvPr/>
        </p:nvCxnSpPr>
        <p:spPr>
          <a:xfrm>
            <a:off x="2915080" y="493467"/>
            <a:ext cx="8910244" cy="0"/>
          </a:xfrm>
          <a:prstGeom prst="line">
            <a:avLst/>
          </a:prstGeom>
          <a:ln w="19050">
            <a:solidFill>
              <a:srgbClr val="013B87"/>
            </a:solidFill>
          </a:ln>
        </p:spPr>
        <p:style>
          <a:lnRef idx="1">
            <a:schemeClr val="accent1"/>
          </a:lnRef>
          <a:fillRef idx="0">
            <a:schemeClr val="accent1"/>
          </a:fillRef>
          <a:effectRef idx="0">
            <a:schemeClr val="accent1"/>
          </a:effectRef>
          <a:fontRef idx="minor">
            <a:schemeClr val="tx1"/>
          </a:fontRef>
        </p:style>
      </p:cxnSp>
      <p:grpSp>
        <p:nvGrpSpPr>
          <p:cNvPr id="4" name="组合 3">
            <a:extLst>
              <a:ext uri="{FF2B5EF4-FFF2-40B4-BE49-F238E27FC236}">
                <a16:creationId xmlns:a16="http://schemas.microsoft.com/office/drawing/2014/main" id="{BF4ED6A5-C105-DBC9-A71C-D8F372D05011}"/>
              </a:ext>
            </a:extLst>
          </p:cNvPr>
          <p:cNvGrpSpPr/>
          <p:nvPr/>
        </p:nvGrpSpPr>
        <p:grpSpPr>
          <a:xfrm>
            <a:off x="304800" y="320040"/>
            <a:ext cx="579120" cy="579120"/>
            <a:chOff x="1013460" y="784860"/>
            <a:chExt cx="769620" cy="769620"/>
          </a:xfrm>
          <a:solidFill>
            <a:schemeClr val="accent1"/>
          </a:solidFill>
        </p:grpSpPr>
        <p:sp>
          <p:nvSpPr>
            <p:cNvPr id="5" name="矩形: 圆角 4">
              <a:extLst>
                <a:ext uri="{FF2B5EF4-FFF2-40B4-BE49-F238E27FC236}">
                  <a16:creationId xmlns:a16="http://schemas.microsoft.com/office/drawing/2014/main" id="{848F1155-18BE-6583-A353-AC53D9E8C022}"/>
                </a:ext>
              </a:extLst>
            </p:cNvPr>
            <p:cNvSpPr/>
            <p:nvPr/>
          </p:nvSpPr>
          <p:spPr>
            <a:xfrm>
              <a:off x="1013460" y="784860"/>
              <a:ext cx="769620" cy="769620"/>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圆角 5">
              <a:extLst>
                <a:ext uri="{FF2B5EF4-FFF2-40B4-BE49-F238E27FC236}">
                  <a16:creationId xmlns:a16="http://schemas.microsoft.com/office/drawing/2014/main" id="{A1687710-F42C-6E8E-9C68-4C6C6FD62574}"/>
                </a:ext>
              </a:extLst>
            </p:cNvPr>
            <p:cNvSpPr/>
            <p:nvPr/>
          </p:nvSpPr>
          <p:spPr>
            <a:xfrm>
              <a:off x="1101090" y="872490"/>
              <a:ext cx="594360" cy="594360"/>
            </a:xfrm>
            <a:prstGeom prst="round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rgbClr val="0070C0"/>
                  </a:solidFill>
                  <a:latin typeface="微软雅黑" panose="020B0503020204020204" pitchFamily="34" charset="-122"/>
                  <a:ea typeface="微软雅黑" panose="020B0503020204020204" pitchFamily="34" charset="-122"/>
                </a:rPr>
                <a:t>4</a:t>
              </a:r>
              <a:endParaRPr lang="zh-CN" altLang="en-US" sz="2400" dirty="0">
                <a:solidFill>
                  <a:srgbClr val="0070C0"/>
                </a:solidFill>
                <a:latin typeface="微软雅黑" panose="020B0503020204020204" pitchFamily="34" charset="-122"/>
                <a:ea typeface="微软雅黑" panose="020B0503020204020204" pitchFamily="34" charset="-122"/>
              </a:endParaRPr>
            </a:p>
          </p:txBody>
        </p:sp>
      </p:grpSp>
      <p:sp>
        <p:nvSpPr>
          <p:cNvPr id="7" name="文本框 6">
            <a:extLst>
              <a:ext uri="{FF2B5EF4-FFF2-40B4-BE49-F238E27FC236}">
                <a16:creationId xmlns:a16="http://schemas.microsoft.com/office/drawing/2014/main" id="{61DCDAE6-4EA9-9DF8-6FF5-DA200AF651B7}"/>
              </a:ext>
            </a:extLst>
          </p:cNvPr>
          <p:cNvSpPr txBox="1"/>
          <p:nvPr/>
        </p:nvSpPr>
        <p:spPr>
          <a:xfrm>
            <a:off x="1086166" y="378766"/>
            <a:ext cx="1737976" cy="461665"/>
          </a:xfrm>
          <a:prstGeom prst="rect">
            <a:avLst/>
          </a:prstGeom>
          <a:noFill/>
        </p:spPr>
        <p:txBody>
          <a:bodyPr wrap="none" rtlCol="0">
            <a:spAutoFit/>
          </a:bodyPr>
          <a:lstStyle/>
          <a:p>
            <a:r>
              <a:rPr lang="en-US" altLang="zh-CN" sz="2400" dirty="0">
                <a:solidFill>
                  <a:srgbClr val="2E508C"/>
                </a:solidFill>
                <a:latin typeface="微软雅黑" panose="020B0503020204020204" pitchFamily="34" charset="-122"/>
                <a:ea typeface="微软雅黑" panose="020B0503020204020204" pitchFamily="34" charset="-122"/>
              </a:rPr>
              <a:t>Discussion</a:t>
            </a:r>
            <a:endParaRPr lang="zh-CN" altLang="en-US" sz="2400" dirty="0">
              <a:solidFill>
                <a:srgbClr val="2E508C"/>
              </a:solidFill>
              <a:latin typeface="微软雅黑" panose="020B0503020204020204" pitchFamily="34" charset="-122"/>
              <a:ea typeface="微软雅黑" panose="020B0503020204020204" pitchFamily="34" charset="-122"/>
            </a:endParaRPr>
          </a:p>
        </p:txBody>
      </p:sp>
      <p:pic>
        <p:nvPicPr>
          <p:cNvPr id="12" name="图片 11">
            <a:extLst>
              <a:ext uri="{FF2B5EF4-FFF2-40B4-BE49-F238E27FC236}">
                <a16:creationId xmlns:a16="http://schemas.microsoft.com/office/drawing/2014/main" id="{B6067660-BFC7-7C60-3F31-2D4689C82F69}"/>
              </a:ext>
            </a:extLst>
          </p:cNvPr>
          <p:cNvPicPr>
            <a:picLocks noChangeAspect="1"/>
          </p:cNvPicPr>
          <p:nvPr/>
        </p:nvPicPr>
        <p:blipFill>
          <a:blip r:embed="rId2"/>
          <a:stretch>
            <a:fillRect/>
          </a:stretch>
        </p:blipFill>
        <p:spPr>
          <a:xfrm>
            <a:off x="10381906" y="6134711"/>
            <a:ext cx="488736" cy="433924"/>
          </a:xfrm>
          <a:prstGeom prst="rect">
            <a:avLst/>
          </a:prstGeom>
        </p:spPr>
      </p:pic>
      <p:pic>
        <p:nvPicPr>
          <p:cNvPr id="14" name="图片 13">
            <a:extLst>
              <a:ext uri="{FF2B5EF4-FFF2-40B4-BE49-F238E27FC236}">
                <a16:creationId xmlns:a16="http://schemas.microsoft.com/office/drawing/2014/main" id="{B18DE527-8B01-886B-10E3-30E2B100CE41}"/>
              </a:ext>
            </a:extLst>
          </p:cNvPr>
          <p:cNvPicPr>
            <a:picLocks noChangeAspect="1"/>
          </p:cNvPicPr>
          <p:nvPr/>
        </p:nvPicPr>
        <p:blipFill>
          <a:blip r:embed="rId3"/>
          <a:stretch>
            <a:fillRect/>
          </a:stretch>
        </p:blipFill>
        <p:spPr>
          <a:xfrm>
            <a:off x="10870642" y="6208398"/>
            <a:ext cx="1164578" cy="281742"/>
          </a:xfrm>
          <a:prstGeom prst="rect">
            <a:avLst/>
          </a:prstGeom>
        </p:spPr>
      </p:pic>
      <p:sp>
        <p:nvSpPr>
          <p:cNvPr id="15" name="文本框 14">
            <a:extLst>
              <a:ext uri="{FF2B5EF4-FFF2-40B4-BE49-F238E27FC236}">
                <a16:creationId xmlns:a16="http://schemas.microsoft.com/office/drawing/2014/main" id="{59A3BB69-9393-29A7-5D1B-E5F09E76DED0}"/>
              </a:ext>
            </a:extLst>
          </p:cNvPr>
          <p:cNvSpPr txBox="1"/>
          <p:nvPr/>
        </p:nvSpPr>
        <p:spPr>
          <a:xfrm>
            <a:off x="665176" y="1252248"/>
            <a:ext cx="6101728" cy="646331"/>
          </a:xfrm>
          <a:prstGeom prst="rect">
            <a:avLst/>
          </a:prstGeom>
          <a:noFill/>
        </p:spPr>
        <p:txBody>
          <a:bodyPr wrap="square">
            <a:spAutoFit/>
          </a:bodyPr>
          <a:lstStyle/>
          <a:p>
            <a:r>
              <a:rPr lang="en-US" altLang="zh-CN" dirty="0">
                <a:latin typeface="微软雅黑" panose="020B0503020204020204" pitchFamily="34" charset="-122"/>
                <a:ea typeface="微软雅黑" panose="020B0503020204020204" pitchFamily="34" charset="-122"/>
              </a:rPr>
              <a:t>The applicability of the retrieve model:</a:t>
            </a:r>
          </a:p>
          <a:p>
            <a:endParaRPr lang="en-US" altLang="zh-CN" dirty="0">
              <a:latin typeface="微软雅黑" panose="020B0503020204020204" pitchFamily="34" charset="-122"/>
              <a:ea typeface="微软雅黑" panose="020B0503020204020204" pitchFamily="34" charset="-122"/>
            </a:endParaRPr>
          </a:p>
        </p:txBody>
      </p:sp>
      <p:sp>
        <p:nvSpPr>
          <p:cNvPr id="23" name="文本框 22">
            <a:extLst>
              <a:ext uri="{FF2B5EF4-FFF2-40B4-BE49-F238E27FC236}">
                <a16:creationId xmlns:a16="http://schemas.microsoft.com/office/drawing/2014/main" id="{25B8A75E-326F-CF2C-94BB-3D989D20B121}"/>
              </a:ext>
            </a:extLst>
          </p:cNvPr>
          <p:cNvSpPr txBox="1"/>
          <p:nvPr/>
        </p:nvSpPr>
        <p:spPr>
          <a:xfrm>
            <a:off x="665176" y="1773503"/>
            <a:ext cx="10431377" cy="2862322"/>
          </a:xfrm>
          <a:prstGeom prst="rect">
            <a:avLst/>
          </a:prstGeom>
          <a:noFill/>
        </p:spPr>
        <p:txBody>
          <a:bodyPr wrap="square">
            <a:spAutoFit/>
          </a:bodyPr>
          <a:lstStyle/>
          <a:p>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At present, most retrieve models are based on local regions, although in recent years there have been research and development of multi-band switching algorithms or methods to establish models by setting proxy parameters to retrieve clear to extremely turbid water. However, </a:t>
            </a:r>
            <a:r>
              <a:rPr lang="en-US" altLang="zh-CN" dirty="0">
                <a:solidFill>
                  <a:srgbClr val="4472C4"/>
                </a:solidFill>
                <a:latin typeface="Times New Roman" panose="02020603050405020304" pitchFamily="18" charset="0"/>
                <a:ea typeface="微软雅黑" panose="020B0503020204020204" pitchFamily="34" charset="-122"/>
                <a:cs typeface="Times New Roman" panose="02020603050405020304" pitchFamily="18" charset="0"/>
              </a:rPr>
              <a:t>due to the complexity of coastal water composition and optical characteristics, no single model can estimate SSC without obvious bias in a large range of turbid waters</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 (IOCCG, 2000). Therefore, the lack of a universal algorithm for comprehensive evaluation of SSCs in coastal waters limits large-scale trend analysis and comparison of SSCs in different estuaries.</a:t>
            </a:r>
          </a:p>
          <a:p>
            <a:endParaRPr lang="en-US" altLang="zh-CN" dirty="0">
              <a:latin typeface="微软雅黑" panose="020B0503020204020204" pitchFamily="34" charset="-122"/>
              <a:ea typeface="微软雅黑" panose="020B0503020204020204" pitchFamily="34" charset="-122"/>
            </a:endParaRPr>
          </a:p>
          <a:p>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Recognizing the lack of a universal algorithm for comprehensive assessment of SSC in coastal waters, </a:t>
            </a:r>
            <a:r>
              <a:rPr lang="en-US" altLang="zh-CN" dirty="0">
                <a:solidFill>
                  <a:srgbClr val="4472C4"/>
                </a:solidFill>
                <a:latin typeface="Times New Roman" panose="02020603050405020304" pitchFamily="18" charset="0"/>
                <a:ea typeface="微软雅黑" panose="020B0503020204020204" pitchFamily="34" charset="-122"/>
                <a:cs typeface="Times New Roman" panose="02020603050405020304" pitchFamily="18" charset="0"/>
              </a:rPr>
              <a:t>we will limit our research to trend analysis and comparison of different coastal estuaries, rather than quantifying the magnitude of changes.</a:t>
            </a:r>
            <a:endParaRPr lang="zh-CN" altLang="en-US" dirty="0">
              <a:solidFill>
                <a:srgbClr val="4472C4"/>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34427423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91D1DEC1-D909-C836-FBCE-E4634A04914A}"/>
              </a:ext>
            </a:extLst>
          </p:cNvPr>
          <p:cNvSpPr/>
          <p:nvPr/>
        </p:nvSpPr>
        <p:spPr>
          <a:xfrm>
            <a:off x="0" y="6591300"/>
            <a:ext cx="12192000" cy="266699"/>
          </a:xfrm>
          <a:prstGeom prst="rect">
            <a:avLst/>
          </a:prstGeom>
          <a:solidFill>
            <a:srgbClr val="2E508C"/>
          </a:solidFill>
          <a:ln>
            <a:solidFill>
              <a:srgbClr val="2E50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lumMod val="50000"/>
                </a:schemeClr>
              </a:solidFill>
            </a:endParaRPr>
          </a:p>
        </p:txBody>
      </p:sp>
      <p:cxnSp>
        <p:nvCxnSpPr>
          <p:cNvPr id="3" name="直线连接符 7">
            <a:extLst>
              <a:ext uri="{FF2B5EF4-FFF2-40B4-BE49-F238E27FC236}">
                <a16:creationId xmlns:a16="http://schemas.microsoft.com/office/drawing/2014/main" id="{99355D72-090B-6A9E-A4E8-A0B5A3A81B50}"/>
              </a:ext>
            </a:extLst>
          </p:cNvPr>
          <p:cNvCxnSpPr>
            <a:cxnSpLocks/>
          </p:cNvCxnSpPr>
          <p:nvPr/>
        </p:nvCxnSpPr>
        <p:spPr>
          <a:xfrm>
            <a:off x="2928830" y="493467"/>
            <a:ext cx="8896494" cy="0"/>
          </a:xfrm>
          <a:prstGeom prst="line">
            <a:avLst/>
          </a:prstGeom>
          <a:ln w="19050">
            <a:solidFill>
              <a:srgbClr val="013B87"/>
            </a:solidFill>
          </a:ln>
        </p:spPr>
        <p:style>
          <a:lnRef idx="1">
            <a:schemeClr val="accent1"/>
          </a:lnRef>
          <a:fillRef idx="0">
            <a:schemeClr val="accent1"/>
          </a:fillRef>
          <a:effectRef idx="0">
            <a:schemeClr val="accent1"/>
          </a:effectRef>
          <a:fontRef idx="minor">
            <a:schemeClr val="tx1"/>
          </a:fontRef>
        </p:style>
      </p:cxnSp>
      <p:grpSp>
        <p:nvGrpSpPr>
          <p:cNvPr id="4" name="组合 3">
            <a:extLst>
              <a:ext uri="{FF2B5EF4-FFF2-40B4-BE49-F238E27FC236}">
                <a16:creationId xmlns:a16="http://schemas.microsoft.com/office/drawing/2014/main" id="{BF4ED6A5-C105-DBC9-A71C-D8F372D05011}"/>
              </a:ext>
            </a:extLst>
          </p:cNvPr>
          <p:cNvGrpSpPr/>
          <p:nvPr/>
        </p:nvGrpSpPr>
        <p:grpSpPr>
          <a:xfrm>
            <a:off x="304800" y="320040"/>
            <a:ext cx="579120" cy="579120"/>
            <a:chOff x="1013460" y="784860"/>
            <a:chExt cx="769620" cy="769620"/>
          </a:xfrm>
          <a:solidFill>
            <a:schemeClr val="accent1"/>
          </a:solidFill>
        </p:grpSpPr>
        <p:sp>
          <p:nvSpPr>
            <p:cNvPr id="5" name="矩形: 圆角 4">
              <a:extLst>
                <a:ext uri="{FF2B5EF4-FFF2-40B4-BE49-F238E27FC236}">
                  <a16:creationId xmlns:a16="http://schemas.microsoft.com/office/drawing/2014/main" id="{848F1155-18BE-6583-A353-AC53D9E8C022}"/>
                </a:ext>
              </a:extLst>
            </p:cNvPr>
            <p:cNvSpPr/>
            <p:nvPr/>
          </p:nvSpPr>
          <p:spPr>
            <a:xfrm>
              <a:off x="1013460" y="784860"/>
              <a:ext cx="769620" cy="769620"/>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圆角 5">
              <a:extLst>
                <a:ext uri="{FF2B5EF4-FFF2-40B4-BE49-F238E27FC236}">
                  <a16:creationId xmlns:a16="http://schemas.microsoft.com/office/drawing/2014/main" id="{A1687710-F42C-6E8E-9C68-4C6C6FD62574}"/>
                </a:ext>
              </a:extLst>
            </p:cNvPr>
            <p:cNvSpPr/>
            <p:nvPr/>
          </p:nvSpPr>
          <p:spPr>
            <a:xfrm>
              <a:off x="1101090" y="872490"/>
              <a:ext cx="594360" cy="594360"/>
            </a:xfrm>
            <a:prstGeom prst="round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rgbClr val="0070C0"/>
                  </a:solidFill>
                  <a:latin typeface="微软雅黑" panose="020B0503020204020204" pitchFamily="34" charset="-122"/>
                  <a:ea typeface="微软雅黑" panose="020B0503020204020204" pitchFamily="34" charset="-122"/>
                </a:rPr>
                <a:t>4</a:t>
              </a:r>
              <a:endParaRPr lang="zh-CN" altLang="en-US" sz="2400" dirty="0">
                <a:solidFill>
                  <a:srgbClr val="0070C0"/>
                </a:solidFill>
                <a:latin typeface="微软雅黑" panose="020B0503020204020204" pitchFamily="34" charset="-122"/>
                <a:ea typeface="微软雅黑" panose="020B0503020204020204" pitchFamily="34" charset="-122"/>
              </a:endParaRPr>
            </a:p>
          </p:txBody>
        </p:sp>
      </p:grpSp>
      <p:pic>
        <p:nvPicPr>
          <p:cNvPr id="12" name="图片 11">
            <a:extLst>
              <a:ext uri="{FF2B5EF4-FFF2-40B4-BE49-F238E27FC236}">
                <a16:creationId xmlns:a16="http://schemas.microsoft.com/office/drawing/2014/main" id="{B6067660-BFC7-7C60-3F31-2D4689C82F69}"/>
              </a:ext>
            </a:extLst>
          </p:cNvPr>
          <p:cNvPicPr>
            <a:picLocks noChangeAspect="1"/>
          </p:cNvPicPr>
          <p:nvPr/>
        </p:nvPicPr>
        <p:blipFill>
          <a:blip r:embed="rId2"/>
          <a:stretch>
            <a:fillRect/>
          </a:stretch>
        </p:blipFill>
        <p:spPr>
          <a:xfrm>
            <a:off x="10381906" y="6134711"/>
            <a:ext cx="488736" cy="433924"/>
          </a:xfrm>
          <a:prstGeom prst="rect">
            <a:avLst/>
          </a:prstGeom>
        </p:spPr>
      </p:pic>
      <p:pic>
        <p:nvPicPr>
          <p:cNvPr id="14" name="图片 13">
            <a:extLst>
              <a:ext uri="{FF2B5EF4-FFF2-40B4-BE49-F238E27FC236}">
                <a16:creationId xmlns:a16="http://schemas.microsoft.com/office/drawing/2014/main" id="{B18DE527-8B01-886B-10E3-30E2B100CE41}"/>
              </a:ext>
            </a:extLst>
          </p:cNvPr>
          <p:cNvPicPr>
            <a:picLocks noChangeAspect="1"/>
          </p:cNvPicPr>
          <p:nvPr/>
        </p:nvPicPr>
        <p:blipFill>
          <a:blip r:embed="rId3"/>
          <a:stretch>
            <a:fillRect/>
          </a:stretch>
        </p:blipFill>
        <p:spPr>
          <a:xfrm>
            <a:off x="10870642" y="6208398"/>
            <a:ext cx="1164578" cy="281742"/>
          </a:xfrm>
          <a:prstGeom prst="rect">
            <a:avLst/>
          </a:prstGeom>
        </p:spPr>
      </p:pic>
      <p:sp>
        <p:nvSpPr>
          <p:cNvPr id="8" name="文本框 7">
            <a:extLst>
              <a:ext uri="{FF2B5EF4-FFF2-40B4-BE49-F238E27FC236}">
                <a16:creationId xmlns:a16="http://schemas.microsoft.com/office/drawing/2014/main" id="{4B3AC352-5829-B62E-9C86-CD8152C77AE3}"/>
              </a:ext>
            </a:extLst>
          </p:cNvPr>
          <p:cNvSpPr txBox="1"/>
          <p:nvPr/>
        </p:nvSpPr>
        <p:spPr>
          <a:xfrm>
            <a:off x="596942" y="1141291"/>
            <a:ext cx="11337185" cy="369332"/>
          </a:xfrm>
          <a:prstGeom prst="rect">
            <a:avLst/>
          </a:prstGeom>
          <a:noFill/>
        </p:spPr>
        <p:txBody>
          <a:bodyPr wrap="square" rtlCol="0">
            <a:spAutoFit/>
          </a:bodyPr>
          <a:lstStyle/>
          <a:p>
            <a:r>
              <a:rPr lang="en-US" altLang="zh-CN" dirty="0">
                <a:latin typeface="微软雅黑" panose="020B0503020204020204" pitchFamily="34" charset="-122"/>
                <a:ea typeface="微软雅黑" panose="020B0503020204020204" pitchFamily="34" charset="-122"/>
              </a:rPr>
              <a:t>Discontinuities in sensors:</a:t>
            </a:r>
            <a:endParaRPr lang="zh-CN" altLang="en-US" dirty="0">
              <a:latin typeface="微软雅黑" panose="020B0503020204020204" pitchFamily="34" charset="-122"/>
              <a:ea typeface="微软雅黑" panose="020B0503020204020204" pitchFamily="34" charset="-122"/>
            </a:endParaRPr>
          </a:p>
        </p:txBody>
      </p:sp>
      <p:sp>
        <p:nvSpPr>
          <p:cNvPr id="13" name="文本框 12">
            <a:extLst>
              <a:ext uri="{FF2B5EF4-FFF2-40B4-BE49-F238E27FC236}">
                <a16:creationId xmlns:a16="http://schemas.microsoft.com/office/drawing/2014/main" id="{4BE6A27B-03F9-0A2C-05D2-8748889BAAA9}"/>
              </a:ext>
            </a:extLst>
          </p:cNvPr>
          <p:cNvSpPr txBox="1"/>
          <p:nvPr/>
        </p:nvSpPr>
        <p:spPr>
          <a:xfrm>
            <a:off x="594359" y="3339760"/>
            <a:ext cx="10601539" cy="1754326"/>
          </a:xfrm>
          <a:prstGeom prst="rect">
            <a:avLst/>
          </a:prstGeom>
          <a:noFill/>
        </p:spPr>
        <p:txBody>
          <a:bodyPr wrap="square">
            <a:spAutoFit/>
          </a:bodyPr>
          <a:lstStyle/>
          <a:p>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In Landsat-5 TM, the red spectral band range is </a:t>
            </a:r>
            <a:r>
              <a:rPr lang="en-US" altLang="zh-CN" dirty="0">
                <a:solidFill>
                  <a:srgbClr val="4472C4"/>
                </a:solidFill>
                <a:latin typeface="Times New Roman" panose="02020603050405020304" pitchFamily="18" charset="0"/>
                <a:ea typeface="微软雅黑" panose="020B0503020204020204" pitchFamily="34" charset="-122"/>
                <a:cs typeface="Times New Roman" panose="02020603050405020304" pitchFamily="18" charset="0"/>
              </a:rPr>
              <a:t>0.630 to 0.690 </a:t>
            </a:r>
            <a:r>
              <a:rPr lang="en-US" altLang="zh-CN" dirty="0" err="1">
                <a:latin typeface="Times New Roman" panose="02020603050405020304" pitchFamily="18" charset="0"/>
                <a:ea typeface="微软雅黑" panose="020B0503020204020204" pitchFamily="34" charset="-122"/>
                <a:cs typeface="Times New Roman" panose="02020603050405020304" pitchFamily="18" charset="0"/>
              </a:rPr>
              <a:t>μm</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 The NIR band range is </a:t>
            </a:r>
            <a:r>
              <a:rPr lang="en-US" altLang="zh-CN" dirty="0">
                <a:solidFill>
                  <a:srgbClr val="4472C4"/>
                </a:solidFill>
                <a:latin typeface="Times New Roman" panose="02020603050405020304" pitchFamily="18" charset="0"/>
                <a:ea typeface="微软雅黑" panose="020B0503020204020204" pitchFamily="34" charset="-122"/>
                <a:cs typeface="Times New Roman" panose="02020603050405020304" pitchFamily="18" charset="0"/>
              </a:rPr>
              <a:t>0.775 to 0.900 </a:t>
            </a:r>
            <a:r>
              <a:rPr lang="en-US" altLang="zh-CN" dirty="0" err="1">
                <a:latin typeface="Times New Roman" panose="02020603050405020304" pitchFamily="18" charset="0"/>
                <a:ea typeface="微软雅黑" panose="020B0503020204020204" pitchFamily="34" charset="-122"/>
                <a:cs typeface="Times New Roman" panose="02020603050405020304" pitchFamily="18" charset="0"/>
              </a:rPr>
              <a:t>μm</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a:t>
            </a:r>
            <a:r>
              <a:rPr lang="zh-CN" altLang="en-US"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However, in Landsat-8 OLI, the red spectral band range is </a:t>
            </a:r>
            <a:r>
              <a:rPr lang="en-US" altLang="zh-CN" dirty="0">
                <a:solidFill>
                  <a:srgbClr val="4472C4"/>
                </a:solidFill>
                <a:latin typeface="Times New Roman" panose="02020603050405020304" pitchFamily="18" charset="0"/>
                <a:ea typeface="微软雅黑" panose="020B0503020204020204" pitchFamily="34" charset="-122"/>
                <a:cs typeface="Times New Roman" panose="02020603050405020304" pitchFamily="18" charset="0"/>
              </a:rPr>
              <a:t>0.630 to 0.680 </a:t>
            </a:r>
            <a:r>
              <a:rPr lang="en-US" altLang="zh-CN" dirty="0" err="1">
                <a:latin typeface="Times New Roman" panose="02020603050405020304" pitchFamily="18" charset="0"/>
                <a:ea typeface="微软雅黑" panose="020B0503020204020204" pitchFamily="34" charset="-122"/>
                <a:cs typeface="Times New Roman" panose="02020603050405020304" pitchFamily="18" charset="0"/>
              </a:rPr>
              <a:t>μm</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 The NIR band range is </a:t>
            </a:r>
            <a:r>
              <a:rPr lang="en-US" altLang="zh-CN" dirty="0">
                <a:solidFill>
                  <a:srgbClr val="4472C4"/>
                </a:solidFill>
                <a:latin typeface="Times New Roman" panose="02020603050405020304" pitchFamily="18" charset="0"/>
                <a:ea typeface="微软雅黑" panose="020B0503020204020204" pitchFamily="34" charset="-122"/>
                <a:cs typeface="Times New Roman" panose="02020603050405020304" pitchFamily="18" charset="0"/>
              </a:rPr>
              <a:t>0.845 to 0.885 </a:t>
            </a:r>
            <a:r>
              <a:rPr lang="en-US" altLang="zh-CN" dirty="0" err="1">
                <a:latin typeface="Times New Roman" panose="02020603050405020304" pitchFamily="18" charset="0"/>
                <a:ea typeface="微软雅黑" panose="020B0503020204020204" pitchFamily="34" charset="-122"/>
                <a:cs typeface="Times New Roman" panose="02020603050405020304" pitchFamily="18" charset="0"/>
              </a:rPr>
              <a:t>μm</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a:t>
            </a:r>
            <a:r>
              <a:rPr lang="zh-CN" altLang="en-US"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Compared with Landsat-5 and -7, Landsat-8 has a narrower band range, higher radiation resolution, and larger synthesized NDVI values calculated from surface reflectance. (Roy et al.,2016) collected 59 million sensor observations corresponding to 30 meters from 6317 Landsat-7 </a:t>
            </a:r>
            <a:r>
              <a:rPr lang="en-US" altLang="zh-CN" dirty="0" err="1">
                <a:latin typeface="Times New Roman" panose="02020603050405020304" pitchFamily="18" charset="0"/>
                <a:ea typeface="微软雅黑" panose="020B0503020204020204" pitchFamily="34" charset="-122"/>
                <a:cs typeface="Times New Roman" panose="02020603050405020304" pitchFamily="18" charset="0"/>
              </a:rPr>
              <a:t>ETM+and</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 Landsat-8 OLI images in the United States. And the linear relationship between the reflectance values of Landsat7 and Landsat8 was obtained:</a:t>
            </a:r>
            <a:endParaRPr lang="zh-CN" altLang="en-US"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9" name="文本框 18">
            <a:extLst>
              <a:ext uri="{FF2B5EF4-FFF2-40B4-BE49-F238E27FC236}">
                <a16:creationId xmlns:a16="http://schemas.microsoft.com/office/drawing/2014/main" id="{5CF7C0D0-E088-BA7A-C49C-B5F2BC0B0678}"/>
              </a:ext>
            </a:extLst>
          </p:cNvPr>
          <p:cNvSpPr txBox="1"/>
          <p:nvPr/>
        </p:nvSpPr>
        <p:spPr>
          <a:xfrm>
            <a:off x="3646941" y="5347376"/>
            <a:ext cx="4785131" cy="369332"/>
          </a:xfrm>
          <a:prstGeom prst="rect">
            <a:avLst/>
          </a:prstGeom>
          <a:noFill/>
        </p:spPr>
        <p:txBody>
          <a:bodyPr wrap="square" rtlCol="0">
            <a:spAutoFit/>
          </a:bodyPr>
          <a:lstStyle/>
          <a:p>
            <a:r>
              <a:rPr lang="en-US" altLang="zh-CN" dirty="0">
                <a:latin typeface="微软雅黑" panose="020B0503020204020204" pitchFamily="34" charset="-122"/>
                <a:ea typeface="微软雅黑" panose="020B0503020204020204" pitchFamily="34" charset="-122"/>
              </a:rPr>
              <a:t>Red </a:t>
            </a:r>
            <a:r>
              <a:rPr lang="el-GR" altLang="zh-CN" dirty="0">
                <a:latin typeface="微软雅黑" panose="020B0503020204020204" pitchFamily="34" charset="-122"/>
                <a:ea typeface="微软雅黑" panose="020B0503020204020204" pitchFamily="34" charset="-122"/>
              </a:rPr>
              <a:t>λ</a:t>
            </a:r>
            <a:r>
              <a:rPr lang="en-US" altLang="zh-CN" dirty="0">
                <a:latin typeface="微软雅黑" panose="020B0503020204020204" pitchFamily="34" charset="-122"/>
                <a:ea typeface="微软雅黑" panose="020B0503020204020204" pitchFamily="34" charset="-122"/>
              </a:rPr>
              <a:t>	ETM = 0.0123 + 0.9372 OLI</a:t>
            </a:r>
            <a:endParaRPr lang="zh-CN" altLang="en-US" dirty="0">
              <a:latin typeface="微软雅黑" panose="020B0503020204020204" pitchFamily="34" charset="-122"/>
              <a:ea typeface="微软雅黑" panose="020B0503020204020204" pitchFamily="34" charset="-122"/>
            </a:endParaRPr>
          </a:p>
        </p:txBody>
      </p:sp>
      <p:sp>
        <p:nvSpPr>
          <p:cNvPr id="11" name="文本框 10">
            <a:extLst>
              <a:ext uri="{FF2B5EF4-FFF2-40B4-BE49-F238E27FC236}">
                <a16:creationId xmlns:a16="http://schemas.microsoft.com/office/drawing/2014/main" id="{E25C6F24-B270-4E1C-FCCF-BD8160833A65}"/>
              </a:ext>
            </a:extLst>
          </p:cNvPr>
          <p:cNvSpPr txBox="1"/>
          <p:nvPr/>
        </p:nvSpPr>
        <p:spPr>
          <a:xfrm>
            <a:off x="594359" y="1510624"/>
            <a:ext cx="10601539" cy="1754326"/>
          </a:xfrm>
          <a:prstGeom prst="rect">
            <a:avLst/>
          </a:prstGeom>
          <a:noFill/>
        </p:spPr>
        <p:txBody>
          <a:bodyPr wrap="square">
            <a:spAutoFit/>
          </a:bodyPr>
          <a:lstStyle/>
          <a:p>
            <a:r>
              <a:rPr lang="zh-CN" altLang="en-US" dirty="0">
                <a:latin typeface="Times New Roman" panose="02020603050405020304" pitchFamily="18" charset="0"/>
                <a:cs typeface="Times New Roman" panose="02020603050405020304" pitchFamily="18" charset="0"/>
              </a:rPr>
              <a:t>In this study, one of the main and challenging tasks in processing long-term series datasets is to ensure the consistency of remote sensing reflectance datasets. To calculate the SSC values from 1990 to 2020, images of three satellites were obtained: Landsat 5 TM (1984</a:t>
            </a:r>
            <a:r>
              <a:rPr lang="en-US" altLang="zh-CN" dirty="0">
                <a:latin typeface="Times New Roman" panose="02020603050405020304" pitchFamily="18" charset="0"/>
                <a:cs typeface="Times New Roman" panose="02020603050405020304" pitchFamily="18" charset="0"/>
              </a:rPr>
              <a:t>-</a:t>
            </a:r>
            <a:r>
              <a:rPr lang="zh-CN" altLang="en-US" dirty="0">
                <a:latin typeface="Times New Roman" panose="02020603050405020304" pitchFamily="18" charset="0"/>
                <a:cs typeface="Times New Roman" panose="02020603050405020304" pitchFamily="18" charset="0"/>
              </a:rPr>
              <a:t>201</a:t>
            </a:r>
            <a:r>
              <a:rPr lang="en-US" altLang="zh-CN" dirty="0">
                <a:latin typeface="Times New Roman" panose="02020603050405020304" pitchFamily="18" charset="0"/>
                <a:cs typeface="Times New Roman" panose="02020603050405020304" pitchFamily="18" charset="0"/>
              </a:rPr>
              <a:t>1</a:t>
            </a:r>
            <a:r>
              <a:rPr lang="zh-CN" altLang="en-US" dirty="0">
                <a:latin typeface="Times New Roman" panose="02020603050405020304" pitchFamily="18" charset="0"/>
                <a:cs typeface="Times New Roman" panose="02020603050405020304" pitchFamily="18" charset="0"/>
              </a:rPr>
              <a:t>), Landsat 7 ETM+(</a:t>
            </a:r>
            <a:r>
              <a:rPr lang="en-US" altLang="zh-CN" dirty="0">
                <a:latin typeface="Times New Roman" panose="02020603050405020304" pitchFamily="18" charset="0"/>
                <a:cs typeface="Times New Roman" panose="02020603050405020304" pitchFamily="18" charset="0"/>
              </a:rPr>
              <a:t>2012</a:t>
            </a:r>
            <a:r>
              <a:rPr lang="zh-CN" altLang="en-US" dirty="0">
                <a:latin typeface="Times New Roman" panose="02020603050405020304" pitchFamily="18" charset="0"/>
                <a:cs typeface="Times New Roman" panose="02020603050405020304" pitchFamily="18" charset="0"/>
              </a:rPr>
              <a:t>), and Landsat 8 OLI (2013</a:t>
            </a:r>
            <a:r>
              <a:rPr lang="en-US" altLang="zh-CN" dirty="0">
                <a:latin typeface="Times New Roman" panose="02020603050405020304" pitchFamily="18" charset="0"/>
                <a:cs typeface="Times New Roman" panose="02020603050405020304" pitchFamily="18" charset="0"/>
              </a:rPr>
              <a:t>-</a:t>
            </a:r>
            <a:r>
              <a:rPr lang="zh-CN" altLang="en-US" dirty="0">
                <a:latin typeface="Times New Roman" panose="02020603050405020304" pitchFamily="18" charset="0"/>
                <a:cs typeface="Times New Roman" panose="02020603050405020304" pitchFamily="18" charset="0"/>
              </a:rPr>
              <a:t> 2020). The spectral bands of different sensors are slightly different, resulting in a slight deviation between the surface reflectance and the SSC value obtained. Therefore, it is necessary to calibrate the remote sensing reflectance values between different sensors.</a:t>
            </a:r>
          </a:p>
        </p:txBody>
      </p:sp>
      <p:sp>
        <p:nvSpPr>
          <p:cNvPr id="16" name="文本框 15">
            <a:extLst>
              <a:ext uri="{FF2B5EF4-FFF2-40B4-BE49-F238E27FC236}">
                <a16:creationId xmlns:a16="http://schemas.microsoft.com/office/drawing/2014/main" id="{97FA1C44-5E55-71D3-6B62-0A6B6EB002AA}"/>
              </a:ext>
            </a:extLst>
          </p:cNvPr>
          <p:cNvSpPr txBox="1"/>
          <p:nvPr/>
        </p:nvSpPr>
        <p:spPr>
          <a:xfrm>
            <a:off x="1086166" y="378766"/>
            <a:ext cx="1737976" cy="461665"/>
          </a:xfrm>
          <a:prstGeom prst="rect">
            <a:avLst/>
          </a:prstGeom>
          <a:noFill/>
        </p:spPr>
        <p:txBody>
          <a:bodyPr wrap="none" rtlCol="0">
            <a:spAutoFit/>
          </a:bodyPr>
          <a:lstStyle/>
          <a:p>
            <a:r>
              <a:rPr lang="en-US" altLang="zh-CN" sz="2400" dirty="0">
                <a:solidFill>
                  <a:srgbClr val="2E508C"/>
                </a:solidFill>
                <a:latin typeface="微软雅黑" panose="020B0503020204020204" pitchFamily="34" charset="-122"/>
                <a:ea typeface="微软雅黑" panose="020B0503020204020204" pitchFamily="34" charset="-122"/>
              </a:rPr>
              <a:t>Discussion</a:t>
            </a:r>
            <a:endParaRPr lang="zh-CN" altLang="en-US" sz="2400" dirty="0">
              <a:solidFill>
                <a:srgbClr val="2E508C"/>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3022510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91D1DEC1-D909-C836-FBCE-E4634A04914A}"/>
              </a:ext>
            </a:extLst>
          </p:cNvPr>
          <p:cNvSpPr/>
          <p:nvPr/>
        </p:nvSpPr>
        <p:spPr>
          <a:xfrm>
            <a:off x="0" y="6591300"/>
            <a:ext cx="12192000" cy="266699"/>
          </a:xfrm>
          <a:prstGeom prst="rect">
            <a:avLst/>
          </a:prstGeom>
          <a:solidFill>
            <a:srgbClr val="2E508C"/>
          </a:solidFill>
          <a:ln>
            <a:solidFill>
              <a:srgbClr val="2E50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lumMod val="50000"/>
                </a:schemeClr>
              </a:solidFill>
            </a:endParaRPr>
          </a:p>
        </p:txBody>
      </p:sp>
      <p:cxnSp>
        <p:nvCxnSpPr>
          <p:cNvPr id="3" name="直线连接符 7">
            <a:extLst>
              <a:ext uri="{FF2B5EF4-FFF2-40B4-BE49-F238E27FC236}">
                <a16:creationId xmlns:a16="http://schemas.microsoft.com/office/drawing/2014/main" id="{99355D72-090B-6A9E-A4E8-A0B5A3A81B50}"/>
              </a:ext>
            </a:extLst>
          </p:cNvPr>
          <p:cNvCxnSpPr>
            <a:cxnSpLocks/>
          </p:cNvCxnSpPr>
          <p:nvPr/>
        </p:nvCxnSpPr>
        <p:spPr>
          <a:xfrm>
            <a:off x="2976956" y="493467"/>
            <a:ext cx="8848368" cy="0"/>
          </a:xfrm>
          <a:prstGeom prst="line">
            <a:avLst/>
          </a:prstGeom>
          <a:ln w="19050">
            <a:solidFill>
              <a:srgbClr val="013B87"/>
            </a:solidFill>
          </a:ln>
        </p:spPr>
        <p:style>
          <a:lnRef idx="1">
            <a:schemeClr val="accent1"/>
          </a:lnRef>
          <a:fillRef idx="0">
            <a:schemeClr val="accent1"/>
          </a:fillRef>
          <a:effectRef idx="0">
            <a:schemeClr val="accent1"/>
          </a:effectRef>
          <a:fontRef idx="minor">
            <a:schemeClr val="tx1"/>
          </a:fontRef>
        </p:style>
      </p:cxnSp>
      <p:grpSp>
        <p:nvGrpSpPr>
          <p:cNvPr id="4" name="组合 3">
            <a:extLst>
              <a:ext uri="{FF2B5EF4-FFF2-40B4-BE49-F238E27FC236}">
                <a16:creationId xmlns:a16="http://schemas.microsoft.com/office/drawing/2014/main" id="{BF4ED6A5-C105-DBC9-A71C-D8F372D05011}"/>
              </a:ext>
            </a:extLst>
          </p:cNvPr>
          <p:cNvGrpSpPr/>
          <p:nvPr/>
        </p:nvGrpSpPr>
        <p:grpSpPr>
          <a:xfrm>
            <a:off x="304800" y="320040"/>
            <a:ext cx="579120" cy="579120"/>
            <a:chOff x="1013460" y="784860"/>
            <a:chExt cx="769620" cy="769620"/>
          </a:xfrm>
          <a:solidFill>
            <a:schemeClr val="accent1"/>
          </a:solidFill>
        </p:grpSpPr>
        <p:sp>
          <p:nvSpPr>
            <p:cNvPr id="5" name="矩形: 圆角 4">
              <a:extLst>
                <a:ext uri="{FF2B5EF4-FFF2-40B4-BE49-F238E27FC236}">
                  <a16:creationId xmlns:a16="http://schemas.microsoft.com/office/drawing/2014/main" id="{848F1155-18BE-6583-A353-AC53D9E8C022}"/>
                </a:ext>
              </a:extLst>
            </p:cNvPr>
            <p:cNvSpPr/>
            <p:nvPr/>
          </p:nvSpPr>
          <p:spPr>
            <a:xfrm>
              <a:off x="1013460" y="784860"/>
              <a:ext cx="769620" cy="769620"/>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圆角 5">
              <a:extLst>
                <a:ext uri="{FF2B5EF4-FFF2-40B4-BE49-F238E27FC236}">
                  <a16:creationId xmlns:a16="http://schemas.microsoft.com/office/drawing/2014/main" id="{A1687710-F42C-6E8E-9C68-4C6C6FD62574}"/>
                </a:ext>
              </a:extLst>
            </p:cNvPr>
            <p:cNvSpPr/>
            <p:nvPr/>
          </p:nvSpPr>
          <p:spPr>
            <a:xfrm>
              <a:off x="1101090" y="872490"/>
              <a:ext cx="594360" cy="594360"/>
            </a:xfrm>
            <a:prstGeom prst="round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rgbClr val="0070C0"/>
                  </a:solidFill>
                  <a:latin typeface="微软雅黑" panose="020B0503020204020204" pitchFamily="34" charset="-122"/>
                  <a:ea typeface="微软雅黑" panose="020B0503020204020204" pitchFamily="34" charset="-122"/>
                </a:rPr>
                <a:t>5</a:t>
              </a:r>
              <a:endParaRPr lang="zh-CN" altLang="en-US" sz="2400" dirty="0">
                <a:solidFill>
                  <a:srgbClr val="0070C0"/>
                </a:solidFill>
                <a:latin typeface="微软雅黑" panose="020B0503020204020204" pitchFamily="34" charset="-122"/>
                <a:ea typeface="微软雅黑" panose="020B0503020204020204" pitchFamily="34" charset="-122"/>
              </a:endParaRPr>
            </a:p>
          </p:txBody>
        </p:sp>
      </p:grpSp>
      <p:sp>
        <p:nvSpPr>
          <p:cNvPr id="7" name="文本框 6">
            <a:extLst>
              <a:ext uri="{FF2B5EF4-FFF2-40B4-BE49-F238E27FC236}">
                <a16:creationId xmlns:a16="http://schemas.microsoft.com/office/drawing/2014/main" id="{61DCDAE6-4EA9-9DF8-6FF5-DA200AF651B7}"/>
              </a:ext>
            </a:extLst>
          </p:cNvPr>
          <p:cNvSpPr txBox="1"/>
          <p:nvPr/>
        </p:nvSpPr>
        <p:spPr>
          <a:xfrm>
            <a:off x="1086166" y="378766"/>
            <a:ext cx="1808508" cy="461665"/>
          </a:xfrm>
          <a:prstGeom prst="rect">
            <a:avLst/>
          </a:prstGeom>
          <a:noFill/>
        </p:spPr>
        <p:txBody>
          <a:bodyPr wrap="none" rtlCol="0">
            <a:spAutoFit/>
          </a:bodyPr>
          <a:lstStyle/>
          <a:p>
            <a:r>
              <a:rPr lang="en-US" altLang="zh-CN" sz="2400" dirty="0">
                <a:solidFill>
                  <a:srgbClr val="2E508C"/>
                </a:solidFill>
                <a:latin typeface="微软雅黑" panose="020B0503020204020204" pitchFamily="34" charset="-122"/>
                <a:ea typeface="微软雅黑" panose="020B0503020204020204" pitchFamily="34" charset="-122"/>
              </a:rPr>
              <a:t>Conclusion</a:t>
            </a:r>
            <a:endParaRPr lang="zh-CN" altLang="en-US" sz="2400" dirty="0">
              <a:solidFill>
                <a:srgbClr val="2E508C"/>
              </a:solidFill>
              <a:latin typeface="微软雅黑" panose="020B0503020204020204" pitchFamily="34" charset="-122"/>
              <a:ea typeface="微软雅黑" panose="020B0503020204020204" pitchFamily="34" charset="-122"/>
            </a:endParaRPr>
          </a:p>
        </p:txBody>
      </p:sp>
      <p:pic>
        <p:nvPicPr>
          <p:cNvPr id="12" name="图片 11">
            <a:extLst>
              <a:ext uri="{FF2B5EF4-FFF2-40B4-BE49-F238E27FC236}">
                <a16:creationId xmlns:a16="http://schemas.microsoft.com/office/drawing/2014/main" id="{B6067660-BFC7-7C60-3F31-2D4689C82F69}"/>
              </a:ext>
            </a:extLst>
          </p:cNvPr>
          <p:cNvPicPr>
            <a:picLocks noChangeAspect="1"/>
          </p:cNvPicPr>
          <p:nvPr/>
        </p:nvPicPr>
        <p:blipFill>
          <a:blip r:embed="rId2"/>
          <a:stretch>
            <a:fillRect/>
          </a:stretch>
        </p:blipFill>
        <p:spPr>
          <a:xfrm>
            <a:off x="10381906" y="6134711"/>
            <a:ext cx="488736" cy="433924"/>
          </a:xfrm>
          <a:prstGeom prst="rect">
            <a:avLst/>
          </a:prstGeom>
        </p:spPr>
      </p:pic>
      <p:pic>
        <p:nvPicPr>
          <p:cNvPr id="14" name="图片 13">
            <a:extLst>
              <a:ext uri="{FF2B5EF4-FFF2-40B4-BE49-F238E27FC236}">
                <a16:creationId xmlns:a16="http://schemas.microsoft.com/office/drawing/2014/main" id="{B18DE527-8B01-886B-10E3-30E2B100CE41}"/>
              </a:ext>
            </a:extLst>
          </p:cNvPr>
          <p:cNvPicPr>
            <a:picLocks noChangeAspect="1"/>
          </p:cNvPicPr>
          <p:nvPr/>
        </p:nvPicPr>
        <p:blipFill>
          <a:blip r:embed="rId3"/>
          <a:stretch>
            <a:fillRect/>
          </a:stretch>
        </p:blipFill>
        <p:spPr>
          <a:xfrm>
            <a:off x="10870642" y="6208398"/>
            <a:ext cx="1164578" cy="281742"/>
          </a:xfrm>
          <a:prstGeom prst="rect">
            <a:avLst/>
          </a:prstGeom>
        </p:spPr>
      </p:pic>
      <p:sp>
        <p:nvSpPr>
          <p:cNvPr id="8" name="文本框 7">
            <a:extLst>
              <a:ext uri="{FF2B5EF4-FFF2-40B4-BE49-F238E27FC236}">
                <a16:creationId xmlns:a16="http://schemas.microsoft.com/office/drawing/2014/main" id="{FFCFB171-2BFF-3C9A-55E7-AD93EF22AC5D}"/>
              </a:ext>
            </a:extLst>
          </p:cNvPr>
          <p:cNvSpPr txBox="1"/>
          <p:nvPr/>
        </p:nvSpPr>
        <p:spPr>
          <a:xfrm>
            <a:off x="1010539" y="1146856"/>
            <a:ext cx="10017149" cy="4791055"/>
          </a:xfrm>
          <a:prstGeom prst="rect">
            <a:avLst/>
          </a:prstGeom>
          <a:noFill/>
        </p:spPr>
        <p:txBody>
          <a:bodyPr wrap="square" rtlCol="0">
            <a:spAutoFit/>
          </a:bodyPr>
          <a:lstStyle/>
          <a:p>
            <a:r>
              <a:rPr lang="en-US" altLang="zh-CN" dirty="0">
                <a:latin typeface="Times New Roman" panose="02020603050405020304" pitchFamily="18" charset="0"/>
                <a:cs typeface="Times New Roman" panose="02020603050405020304" pitchFamily="18" charset="0"/>
              </a:rPr>
              <a:t>We monitored the suspended sediment changes in the western Pacific coastal zone over a period of 31 years using long-term Landsat satellite images based on the GEE platform, and obtained the following conclusions:</a:t>
            </a:r>
          </a:p>
          <a:p>
            <a:endParaRPr lang="en-US" altLang="zh-CN" dirty="0">
              <a:latin typeface="Times New Roman" panose="02020603050405020304" pitchFamily="18" charset="0"/>
              <a:cs typeface="Times New Roman" panose="02020603050405020304" pitchFamily="18" charset="0"/>
            </a:endParaRPr>
          </a:p>
          <a:p>
            <a:pPr>
              <a:lnSpc>
                <a:spcPts val="2000"/>
              </a:lnSpc>
            </a:pPr>
            <a:r>
              <a:rPr lang="en-US" altLang="zh-CN" dirty="0">
                <a:latin typeface="Times New Roman" panose="02020603050405020304" pitchFamily="18" charset="0"/>
                <a:cs typeface="Times New Roman" panose="02020603050405020304" pitchFamily="18" charset="0"/>
              </a:rPr>
              <a:t>1. Focused on analyzing the interannual changes of SSC over time in the six major estuaries, it was found that all estuaries showed </a:t>
            </a:r>
            <a:r>
              <a:rPr lang="en-US" altLang="zh-CN" dirty="0">
                <a:solidFill>
                  <a:srgbClr val="FF0000"/>
                </a:solidFill>
                <a:latin typeface="Times New Roman" panose="02020603050405020304" pitchFamily="18" charset="0"/>
                <a:cs typeface="Times New Roman" panose="02020603050405020304" pitchFamily="18" charset="0"/>
              </a:rPr>
              <a:t>a significant downward trend,</a:t>
            </a:r>
            <a:r>
              <a:rPr lang="en-US" altLang="zh-CN" dirty="0">
                <a:latin typeface="Times New Roman" panose="02020603050405020304" pitchFamily="18" charset="0"/>
                <a:cs typeface="Times New Roman" panose="02020603050405020304" pitchFamily="18" charset="0"/>
              </a:rPr>
              <a:t> </a:t>
            </a:r>
            <a:r>
              <a:rPr lang="en-US" altLang="zh-CN" dirty="0">
                <a:solidFill>
                  <a:srgbClr val="FF0000"/>
                </a:solidFill>
                <a:latin typeface="Times New Roman" panose="02020603050405020304" pitchFamily="18" charset="0"/>
                <a:cs typeface="Times New Roman" panose="02020603050405020304" pitchFamily="18" charset="0"/>
              </a:rPr>
              <a:t>with relatively small declines in the Liao River mouth and Hangzhou Bay.</a:t>
            </a:r>
          </a:p>
          <a:p>
            <a:pPr>
              <a:lnSpc>
                <a:spcPts val="2000"/>
              </a:lnSpc>
            </a:pPr>
            <a:endParaRPr lang="en-US" altLang="zh-CN" dirty="0">
              <a:latin typeface="Times New Roman" panose="02020603050405020304" pitchFamily="18" charset="0"/>
              <a:cs typeface="Times New Roman" panose="02020603050405020304" pitchFamily="18" charset="0"/>
            </a:endParaRPr>
          </a:p>
          <a:p>
            <a:pPr>
              <a:lnSpc>
                <a:spcPts val="2000"/>
              </a:lnSpc>
            </a:pPr>
            <a:r>
              <a:rPr lang="en-US" altLang="zh-CN" dirty="0">
                <a:latin typeface="Times New Roman" panose="02020603050405020304" pitchFamily="18" charset="0"/>
                <a:cs typeface="Times New Roman" panose="02020603050405020304" pitchFamily="18" charset="0"/>
              </a:rPr>
              <a:t>2. Analyzed the seasonal changes of SSC in the six major estuaries within the year, the results showed that most estuaries showed </a:t>
            </a:r>
            <a:r>
              <a:rPr lang="en-US" altLang="zh-CN" dirty="0">
                <a:solidFill>
                  <a:srgbClr val="FF0000"/>
                </a:solidFill>
                <a:latin typeface="Times New Roman" panose="02020603050405020304" pitchFamily="18" charset="0"/>
                <a:cs typeface="Times New Roman" panose="02020603050405020304" pitchFamily="18" charset="0"/>
              </a:rPr>
              <a:t>higher levels of winter and spring compared to summer and autumn, with only the Mekong River showing higher levels of summer and autumn compared to winter and spring </a:t>
            </a:r>
          </a:p>
          <a:p>
            <a:pPr>
              <a:lnSpc>
                <a:spcPts val="2000"/>
              </a:lnSpc>
            </a:pPr>
            <a:endParaRPr lang="en-US" altLang="zh-CN" dirty="0">
              <a:latin typeface="Times New Roman" panose="02020603050405020304" pitchFamily="18" charset="0"/>
              <a:cs typeface="Times New Roman" panose="02020603050405020304" pitchFamily="18" charset="0"/>
            </a:endParaRPr>
          </a:p>
          <a:p>
            <a:pPr>
              <a:lnSpc>
                <a:spcPts val="2000"/>
              </a:lnSpc>
            </a:pPr>
            <a:r>
              <a:rPr lang="en-US" altLang="zh-CN" dirty="0">
                <a:latin typeface="Times New Roman" panose="02020603050405020304" pitchFamily="18" charset="0"/>
                <a:cs typeface="Times New Roman" panose="02020603050405020304" pitchFamily="18" charset="0"/>
              </a:rPr>
              <a:t>3. The long-term spatial distribution characteristics of the six estuaries are analyzed. </a:t>
            </a:r>
            <a:r>
              <a:rPr lang="en-US" altLang="zh-CN" dirty="0">
                <a:solidFill>
                  <a:srgbClr val="FF0000"/>
                </a:solidFill>
                <a:latin typeface="Times New Roman" panose="02020603050405020304" pitchFamily="18" charset="0"/>
                <a:cs typeface="Times New Roman" panose="02020603050405020304" pitchFamily="18" charset="0"/>
              </a:rPr>
              <a:t>The results show that the Pearl River Estuary, the Yellow River Estuary and the Hangzhou Bay have special spatial distribution patterns.</a:t>
            </a:r>
          </a:p>
          <a:p>
            <a:pPr>
              <a:lnSpc>
                <a:spcPts val="2000"/>
              </a:lnSpc>
            </a:pPr>
            <a:endParaRPr lang="en-US" altLang="zh-CN" dirty="0">
              <a:latin typeface="Times New Roman" panose="02020603050405020304" pitchFamily="18" charset="0"/>
              <a:cs typeface="Times New Roman" panose="02020603050405020304" pitchFamily="18" charset="0"/>
            </a:endParaRPr>
          </a:p>
          <a:p>
            <a:pPr>
              <a:lnSpc>
                <a:spcPts val="2000"/>
              </a:lnSpc>
            </a:pPr>
            <a:r>
              <a:rPr lang="en-US" altLang="zh-CN" dirty="0">
                <a:latin typeface="Times New Roman" panose="02020603050405020304" pitchFamily="18" charset="0"/>
                <a:cs typeface="Times New Roman" panose="02020603050405020304" pitchFamily="18" charset="0"/>
              </a:rPr>
              <a:t>4.</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Assessing the overall SSC changes in the western Pacific coastal zone, it was found that </a:t>
            </a:r>
            <a:r>
              <a:rPr lang="en-US" altLang="zh-CN" dirty="0">
                <a:solidFill>
                  <a:srgbClr val="FF0000"/>
                </a:solidFill>
                <a:latin typeface="Times New Roman" panose="02020603050405020304" pitchFamily="18" charset="0"/>
                <a:cs typeface="Times New Roman" panose="02020603050405020304" pitchFamily="18" charset="0"/>
              </a:rPr>
              <a:t>the overall trend is decreasing, and the decline is mainly due to the decline in the estuarine area.</a:t>
            </a:r>
            <a:endParaRPr lang="zh-CN" altLang="en-US"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5844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91D1DEC1-D909-C836-FBCE-E4634A04914A}"/>
              </a:ext>
            </a:extLst>
          </p:cNvPr>
          <p:cNvSpPr/>
          <p:nvPr/>
        </p:nvSpPr>
        <p:spPr>
          <a:xfrm>
            <a:off x="0" y="6591300"/>
            <a:ext cx="12192000" cy="266699"/>
          </a:xfrm>
          <a:prstGeom prst="rect">
            <a:avLst/>
          </a:prstGeom>
          <a:solidFill>
            <a:srgbClr val="2E508C"/>
          </a:solidFill>
          <a:ln>
            <a:solidFill>
              <a:srgbClr val="2E50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lumMod val="50000"/>
                </a:schemeClr>
              </a:solidFill>
            </a:endParaRPr>
          </a:p>
        </p:txBody>
      </p:sp>
      <p:cxnSp>
        <p:nvCxnSpPr>
          <p:cNvPr id="3" name="直线连接符 7">
            <a:extLst>
              <a:ext uri="{FF2B5EF4-FFF2-40B4-BE49-F238E27FC236}">
                <a16:creationId xmlns:a16="http://schemas.microsoft.com/office/drawing/2014/main" id="{99355D72-090B-6A9E-A4E8-A0B5A3A81B50}"/>
              </a:ext>
            </a:extLst>
          </p:cNvPr>
          <p:cNvCxnSpPr>
            <a:cxnSpLocks/>
          </p:cNvCxnSpPr>
          <p:nvPr/>
        </p:nvCxnSpPr>
        <p:spPr>
          <a:xfrm>
            <a:off x="2873829" y="493467"/>
            <a:ext cx="8951495" cy="0"/>
          </a:xfrm>
          <a:prstGeom prst="line">
            <a:avLst/>
          </a:prstGeom>
          <a:ln w="19050">
            <a:solidFill>
              <a:srgbClr val="013B87"/>
            </a:solidFill>
          </a:ln>
        </p:spPr>
        <p:style>
          <a:lnRef idx="1">
            <a:schemeClr val="accent1"/>
          </a:lnRef>
          <a:fillRef idx="0">
            <a:schemeClr val="accent1"/>
          </a:fillRef>
          <a:effectRef idx="0">
            <a:schemeClr val="accent1"/>
          </a:effectRef>
          <a:fontRef idx="minor">
            <a:schemeClr val="tx1"/>
          </a:fontRef>
        </p:style>
      </p:cxnSp>
      <p:grpSp>
        <p:nvGrpSpPr>
          <p:cNvPr id="4" name="组合 3">
            <a:extLst>
              <a:ext uri="{FF2B5EF4-FFF2-40B4-BE49-F238E27FC236}">
                <a16:creationId xmlns:a16="http://schemas.microsoft.com/office/drawing/2014/main" id="{BF4ED6A5-C105-DBC9-A71C-D8F372D05011}"/>
              </a:ext>
            </a:extLst>
          </p:cNvPr>
          <p:cNvGrpSpPr/>
          <p:nvPr/>
        </p:nvGrpSpPr>
        <p:grpSpPr>
          <a:xfrm>
            <a:off x="304800" y="320040"/>
            <a:ext cx="579120" cy="579120"/>
            <a:chOff x="1013460" y="784860"/>
            <a:chExt cx="769620" cy="769620"/>
          </a:xfrm>
          <a:solidFill>
            <a:schemeClr val="accent1"/>
          </a:solidFill>
        </p:grpSpPr>
        <p:sp>
          <p:nvSpPr>
            <p:cNvPr id="5" name="矩形: 圆角 4">
              <a:extLst>
                <a:ext uri="{FF2B5EF4-FFF2-40B4-BE49-F238E27FC236}">
                  <a16:creationId xmlns:a16="http://schemas.microsoft.com/office/drawing/2014/main" id="{848F1155-18BE-6583-A353-AC53D9E8C022}"/>
                </a:ext>
              </a:extLst>
            </p:cNvPr>
            <p:cNvSpPr/>
            <p:nvPr/>
          </p:nvSpPr>
          <p:spPr>
            <a:xfrm>
              <a:off x="1013460" y="784860"/>
              <a:ext cx="769620" cy="769620"/>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圆角 5">
              <a:extLst>
                <a:ext uri="{FF2B5EF4-FFF2-40B4-BE49-F238E27FC236}">
                  <a16:creationId xmlns:a16="http://schemas.microsoft.com/office/drawing/2014/main" id="{A1687710-F42C-6E8E-9C68-4C6C6FD62574}"/>
                </a:ext>
              </a:extLst>
            </p:cNvPr>
            <p:cNvSpPr/>
            <p:nvPr/>
          </p:nvSpPr>
          <p:spPr>
            <a:xfrm>
              <a:off x="1101090" y="872490"/>
              <a:ext cx="594360" cy="594360"/>
            </a:xfrm>
            <a:prstGeom prst="round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rgbClr val="0070C0"/>
                  </a:solidFill>
                  <a:latin typeface="微软雅黑" panose="020B0503020204020204" pitchFamily="34" charset="-122"/>
                  <a:ea typeface="微软雅黑" panose="020B0503020204020204" pitchFamily="34" charset="-122"/>
                </a:rPr>
                <a:t>1</a:t>
              </a:r>
              <a:endParaRPr lang="zh-CN" altLang="en-US" sz="2400" dirty="0">
                <a:solidFill>
                  <a:srgbClr val="0070C0"/>
                </a:solidFill>
                <a:latin typeface="微软雅黑" panose="020B0503020204020204" pitchFamily="34" charset="-122"/>
                <a:ea typeface="微软雅黑" panose="020B0503020204020204" pitchFamily="34" charset="-122"/>
              </a:endParaRPr>
            </a:p>
          </p:txBody>
        </p:sp>
      </p:grpSp>
      <p:pic>
        <p:nvPicPr>
          <p:cNvPr id="12" name="图片 11">
            <a:extLst>
              <a:ext uri="{FF2B5EF4-FFF2-40B4-BE49-F238E27FC236}">
                <a16:creationId xmlns:a16="http://schemas.microsoft.com/office/drawing/2014/main" id="{B6067660-BFC7-7C60-3F31-2D4689C82F69}"/>
              </a:ext>
            </a:extLst>
          </p:cNvPr>
          <p:cNvPicPr>
            <a:picLocks noChangeAspect="1"/>
          </p:cNvPicPr>
          <p:nvPr/>
        </p:nvPicPr>
        <p:blipFill>
          <a:blip r:embed="rId2"/>
          <a:stretch>
            <a:fillRect/>
          </a:stretch>
        </p:blipFill>
        <p:spPr>
          <a:xfrm>
            <a:off x="10381906" y="6134711"/>
            <a:ext cx="488736" cy="433924"/>
          </a:xfrm>
          <a:prstGeom prst="rect">
            <a:avLst/>
          </a:prstGeom>
        </p:spPr>
      </p:pic>
      <p:pic>
        <p:nvPicPr>
          <p:cNvPr id="14" name="图片 13">
            <a:extLst>
              <a:ext uri="{FF2B5EF4-FFF2-40B4-BE49-F238E27FC236}">
                <a16:creationId xmlns:a16="http://schemas.microsoft.com/office/drawing/2014/main" id="{B18DE527-8B01-886B-10E3-30E2B100CE41}"/>
              </a:ext>
            </a:extLst>
          </p:cNvPr>
          <p:cNvPicPr>
            <a:picLocks noChangeAspect="1"/>
          </p:cNvPicPr>
          <p:nvPr/>
        </p:nvPicPr>
        <p:blipFill>
          <a:blip r:embed="rId3"/>
          <a:stretch>
            <a:fillRect/>
          </a:stretch>
        </p:blipFill>
        <p:spPr>
          <a:xfrm>
            <a:off x="10870642" y="6208398"/>
            <a:ext cx="1164578" cy="281742"/>
          </a:xfrm>
          <a:prstGeom prst="rect">
            <a:avLst/>
          </a:prstGeom>
        </p:spPr>
      </p:pic>
      <p:sp>
        <p:nvSpPr>
          <p:cNvPr id="13" name="文本框 12">
            <a:extLst>
              <a:ext uri="{FF2B5EF4-FFF2-40B4-BE49-F238E27FC236}">
                <a16:creationId xmlns:a16="http://schemas.microsoft.com/office/drawing/2014/main" id="{82E0A8A3-9184-3B8E-4E34-F8E05A12BC32}"/>
              </a:ext>
            </a:extLst>
          </p:cNvPr>
          <p:cNvSpPr txBox="1"/>
          <p:nvPr/>
        </p:nvSpPr>
        <p:spPr>
          <a:xfrm>
            <a:off x="5770207" y="1708878"/>
            <a:ext cx="5890114" cy="3139321"/>
          </a:xfrm>
          <a:prstGeom prst="rect">
            <a:avLst/>
          </a:prstGeom>
          <a:noFill/>
        </p:spPr>
        <p:txBody>
          <a:bodyPr wrap="square">
            <a:spAutoFit/>
          </a:bodyPr>
          <a:lstStyle/>
          <a:p>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Although traditional on-site measurement methods can obtain accurate sediment data through certain sampling points, this method is not only time-consuming, labor-intensive, and costly, but also unable to achieve large-scale measurements in space and continuous measurements in time.</a:t>
            </a:r>
          </a:p>
          <a:p>
            <a:endParaRPr lang="en-US" altLang="zh-CN" dirty="0">
              <a:latin typeface="Times New Roman" panose="02020603050405020304" pitchFamily="18" charset="0"/>
              <a:ea typeface="微软雅黑" panose="020B0503020204020204" pitchFamily="34" charset="-122"/>
              <a:cs typeface="Times New Roman" panose="02020603050405020304" pitchFamily="18" charset="0"/>
            </a:endParaRPr>
          </a:p>
          <a:p>
            <a:r>
              <a:rPr lang="en-US" altLang="zh-CN" dirty="0">
                <a:solidFill>
                  <a:schemeClr val="accent1"/>
                </a:solidFill>
                <a:latin typeface="Times New Roman" panose="02020603050405020304" pitchFamily="18" charset="0"/>
                <a:ea typeface="微软雅黑" panose="020B0503020204020204" pitchFamily="34" charset="-122"/>
                <a:cs typeface="Times New Roman" panose="02020603050405020304" pitchFamily="18" charset="0"/>
              </a:rPr>
              <a:t>Remote sensing technology has become an important means of monitoring suspended sediment due to its enormous spatiotemporal coverage. More and more scholars have successfully inverted the concentration of suspended sediment in different regions using remote sensing methods.</a:t>
            </a:r>
            <a:endParaRPr lang="en-US" altLang="zh-CN" dirty="0">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6" name="图片 15">
            <a:extLst>
              <a:ext uri="{FF2B5EF4-FFF2-40B4-BE49-F238E27FC236}">
                <a16:creationId xmlns:a16="http://schemas.microsoft.com/office/drawing/2014/main" id="{7BA8C590-EE5E-9B9E-3C4C-BA2FDE0D2ABA}"/>
              </a:ext>
            </a:extLst>
          </p:cNvPr>
          <p:cNvPicPr>
            <a:picLocks noChangeAspect="1"/>
          </p:cNvPicPr>
          <p:nvPr/>
        </p:nvPicPr>
        <p:blipFill>
          <a:blip r:embed="rId4"/>
          <a:stretch>
            <a:fillRect/>
          </a:stretch>
        </p:blipFill>
        <p:spPr>
          <a:xfrm>
            <a:off x="594359" y="1783075"/>
            <a:ext cx="4974513" cy="3689627"/>
          </a:xfrm>
          <a:prstGeom prst="rect">
            <a:avLst/>
          </a:prstGeom>
        </p:spPr>
      </p:pic>
      <p:sp>
        <p:nvSpPr>
          <p:cNvPr id="17" name="文本框 16">
            <a:extLst>
              <a:ext uri="{FF2B5EF4-FFF2-40B4-BE49-F238E27FC236}">
                <a16:creationId xmlns:a16="http://schemas.microsoft.com/office/drawing/2014/main" id="{1B1B177D-303E-020A-F096-78373E190629}"/>
              </a:ext>
            </a:extLst>
          </p:cNvPr>
          <p:cNvSpPr txBox="1"/>
          <p:nvPr/>
        </p:nvSpPr>
        <p:spPr>
          <a:xfrm>
            <a:off x="488139" y="1127999"/>
            <a:ext cx="11337185" cy="369332"/>
          </a:xfrm>
          <a:prstGeom prst="rect">
            <a:avLst/>
          </a:prstGeom>
          <a:noFill/>
        </p:spPr>
        <p:txBody>
          <a:bodyPr wrap="square" rtlCol="0">
            <a:spAutoFit/>
          </a:bodyPr>
          <a:lstStyle/>
          <a:p>
            <a:r>
              <a:rPr lang="en-US" altLang="zh-CN" dirty="0">
                <a:latin typeface="微软雅黑" panose="020B0503020204020204" pitchFamily="34" charset="-122"/>
                <a:ea typeface="微软雅黑" panose="020B0503020204020204" pitchFamily="34" charset="-122"/>
              </a:rPr>
              <a:t>1.2     remote sensing</a:t>
            </a:r>
            <a:endParaRPr lang="zh-CN" altLang="en-US" dirty="0">
              <a:latin typeface="微软雅黑" panose="020B0503020204020204" pitchFamily="34" charset="-122"/>
              <a:ea typeface="微软雅黑" panose="020B0503020204020204" pitchFamily="34" charset="-122"/>
            </a:endParaRPr>
          </a:p>
        </p:txBody>
      </p:sp>
      <p:sp>
        <p:nvSpPr>
          <p:cNvPr id="9" name="文本框 8">
            <a:extLst>
              <a:ext uri="{FF2B5EF4-FFF2-40B4-BE49-F238E27FC236}">
                <a16:creationId xmlns:a16="http://schemas.microsoft.com/office/drawing/2014/main" id="{533D1CFA-849A-39C4-8237-5AACCE91966B}"/>
              </a:ext>
            </a:extLst>
          </p:cNvPr>
          <p:cNvSpPr txBox="1"/>
          <p:nvPr/>
        </p:nvSpPr>
        <p:spPr>
          <a:xfrm>
            <a:off x="1086166" y="378766"/>
            <a:ext cx="1704313" cy="461665"/>
          </a:xfrm>
          <a:prstGeom prst="rect">
            <a:avLst/>
          </a:prstGeom>
          <a:noFill/>
        </p:spPr>
        <p:txBody>
          <a:bodyPr wrap="none" rtlCol="0">
            <a:spAutoFit/>
          </a:bodyPr>
          <a:lstStyle/>
          <a:p>
            <a:r>
              <a:rPr lang="en-US" altLang="zh-CN" sz="2400" dirty="0">
                <a:solidFill>
                  <a:srgbClr val="2E508C"/>
                </a:solidFill>
                <a:latin typeface="Times New Roman" panose="02020603050405020304" pitchFamily="18" charset="0"/>
                <a:ea typeface="微软雅黑" panose="020B0503020204020204" pitchFamily="34" charset="-122"/>
                <a:cs typeface="Times New Roman" panose="02020603050405020304" pitchFamily="18" charset="0"/>
              </a:rPr>
              <a:t>Introduction</a:t>
            </a:r>
            <a:endParaRPr lang="zh-CN" altLang="en-US" sz="2400" dirty="0">
              <a:solidFill>
                <a:srgbClr val="2E508C"/>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5" name="文本框 14">
            <a:extLst>
              <a:ext uri="{FF2B5EF4-FFF2-40B4-BE49-F238E27FC236}">
                <a16:creationId xmlns:a16="http://schemas.microsoft.com/office/drawing/2014/main" id="{2EB2E3A8-0039-D5D0-29BC-F6FA9FCA0485}"/>
              </a:ext>
            </a:extLst>
          </p:cNvPr>
          <p:cNvSpPr txBox="1"/>
          <p:nvPr/>
        </p:nvSpPr>
        <p:spPr>
          <a:xfrm>
            <a:off x="488138" y="5531464"/>
            <a:ext cx="11337185" cy="923330"/>
          </a:xfrm>
          <a:prstGeom prst="rect">
            <a:avLst/>
          </a:prstGeom>
          <a:noFill/>
        </p:spPr>
        <p:txBody>
          <a:bodyPr wrap="square">
            <a:spAutoFit/>
          </a:bodyPr>
          <a:lstStyle/>
          <a:p>
            <a:r>
              <a:rPr lang="zh-CN" altLang="en-US" dirty="0">
                <a:latin typeface="Times New Roman" panose="02020603050405020304" pitchFamily="18" charset="0"/>
                <a:cs typeface="Times New Roman" panose="02020603050405020304" pitchFamily="18" charset="0"/>
              </a:rPr>
              <a:t>However, most of the current research is still limited to a single estuarine area and a smaller scope, and there is relatively little research on large spatial and temporal scales. </a:t>
            </a:r>
            <a:r>
              <a:rPr lang="zh-CN" altLang="en-US" dirty="0">
                <a:solidFill>
                  <a:srgbClr val="4472C4"/>
                </a:solidFill>
                <a:latin typeface="Times New Roman" panose="02020603050405020304" pitchFamily="18" charset="0"/>
                <a:cs typeface="Times New Roman" panose="02020603050405020304" pitchFamily="18" charset="0"/>
              </a:rPr>
              <a:t>This limits our understanding of the dynamic changes in suspended sediment at the continental and even global scales</a:t>
            </a:r>
          </a:p>
        </p:txBody>
      </p:sp>
    </p:spTree>
    <p:extLst>
      <p:ext uri="{BB962C8B-B14F-4D97-AF65-F5344CB8AC3E}">
        <p14:creationId xmlns:p14="http://schemas.microsoft.com/office/powerpoint/2010/main" val="23835847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91D1DEC1-D909-C836-FBCE-E4634A04914A}"/>
              </a:ext>
            </a:extLst>
          </p:cNvPr>
          <p:cNvSpPr/>
          <p:nvPr/>
        </p:nvSpPr>
        <p:spPr>
          <a:xfrm>
            <a:off x="0" y="6591300"/>
            <a:ext cx="12192000" cy="266699"/>
          </a:xfrm>
          <a:prstGeom prst="rect">
            <a:avLst/>
          </a:prstGeom>
          <a:solidFill>
            <a:srgbClr val="2E508C"/>
          </a:solidFill>
          <a:ln>
            <a:solidFill>
              <a:srgbClr val="2E50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lumMod val="50000"/>
                </a:schemeClr>
              </a:solidFill>
            </a:endParaRPr>
          </a:p>
        </p:txBody>
      </p:sp>
      <p:cxnSp>
        <p:nvCxnSpPr>
          <p:cNvPr id="3" name="直线连接符 7">
            <a:extLst>
              <a:ext uri="{FF2B5EF4-FFF2-40B4-BE49-F238E27FC236}">
                <a16:creationId xmlns:a16="http://schemas.microsoft.com/office/drawing/2014/main" id="{99355D72-090B-6A9E-A4E8-A0B5A3A81B50}"/>
              </a:ext>
            </a:extLst>
          </p:cNvPr>
          <p:cNvCxnSpPr>
            <a:cxnSpLocks/>
          </p:cNvCxnSpPr>
          <p:nvPr/>
        </p:nvCxnSpPr>
        <p:spPr>
          <a:xfrm>
            <a:off x="2887579" y="493467"/>
            <a:ext cx="8937745" cy="0"/>
          </a:xfrm>
          <a:prstGeom prst="line">
            <a:avLst/>
          </a:prstGeom>
          <a:ln w="19050">
            <a:solidFill>
              <a:srgbClr val="013B87"/>
            </a:solidFill>
          </a:ln>
        </p:spPr>
        <p:style>
          <a:lnRef idx="1">
            <a:schemeClr val="accent1"/>
          </a:lnRef>
          <a:fillRef idx="0">
            <a:schemeClr val="accent1"/>
          </a:fillRef>
          <a:effectRef idx="0">
            <a:schemeClr val="accent1"/>
          </a:effectRef>
          <a:fontRef idx="minor">
            <a:schemeClr val="tx1"/>
          </a:fontRef>
        </p:style>
      </p:cxnSp>
      <p:grpSp>
        <p:nvGrpSpPr>
          <p:cNvPr id="4" name="组合 3">
            <a:extLst>
              <a:ext uri="{FF2B5EF4-FFF2-40B4-BE49-F238E27FC236}">
                <a16:creationId xmlns:a16="http://schemas.microsoft.com/office/drawing/2014/main" id="{BF4ED6A5-C105-DBC9-A71C-D8F372D05011}"/>
              </a:ext>
            </a:extLst>
          </p:cNvPr>
          <p:cNvGrpSpPr/>
          <p:nvPr/>
        </p:nvGrpSpPr>
        <p:grpSpPr>
          <a:xfrm>
            <a:off x="304800" y="320040"/>
            <a:ext cx="579120" cy="579120"/>
            <a:chOff x="1013460" y="784860"/>
            <a:chExt cx="769620" cy="769620"/>
          </a:xfrm>
          <a:solidFill>
            <a:schemeClr val="accent1"/>
          </a:solidFill>
        </p:grpSpPr>
        <p:sp>
          <p:nvSpPr>
            <p:cNvPr id="5" name="矩形: 圆角 4">
              <a:extLst>
                <a:ext uri="{FF2B5EF4-FFF2-40B4-BE49-F238E27FC236}">
                  <a16:creationId xmlns:a16="http://schemas.microsoft.com/office/drawing/2014/main" id="{848F1155-18BE-6583-A353-AC53D9E8C022}"/>
                </a:ext>
              </a:extLst>
            </p:cNvPr>
            <p:cNvSpPr/>
            <p:nvPr/>
          </p:nvSpPr>
          <p:spPr>
            <a:xfrm>
              <a:off x="1013460" y="784860"/>
              <a:ext cx="769620" cy="769620"/>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圆角 5">
              <a:extLst>
                <a:ext uri="{FF2B5EF4-FFF2-40B4-BE49-F238E27FC236}">
                  <a16:creationId xmlns:a16="http://schemas.microsoft.com/office/drawing/2014/main" id="{A1687710-F42C-6E8E-9C68-4C6C6FD62574}"/>
                </a:ext>
              </a:extLst>
            </p:cNvPr>
            <p:cNvSpPr/>
            <p:nvPr/>
          </p:nvSpPr>
          <p:spPr>
            <a:xfrm>
              <a:off x="1101090" y="872490"/>
              <a:ext cx="594360" cy="594360"/>
            </a:xfrm>
            <a:prstGeom prst="round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rgbClr val="0070C0"/>
                  </a:solidFill>
                  <a:latin typeface="微软雅黑" panose="020B0503020204020204" pitchFamily="34" charset="-122"/>
                  <a:ea typeface="微软雅黑" panose="020B0503020204020204" pitchFamily="34" charset="-122"/>
                </a:rPr>
                <a:t>1</a:t>
              </a:r>
              <a:endParaRPr lang="zh-CN" altLang="en-US" sz="2400" dirty="0">
                <a:solidFill>
                  <a:srgbClr val="0070C0"/>
                </a:solidFill>
                <a:latin typeface="微软雅黑" panose="020B0503020204020204" pitchFamily="34" charset="-122"/>
                <a:ea typeface="微软雅黑" panose="020B0503020204020204" pitchFamily="34" charset="-122"/>
              </a:endParaRPr>
            </a:p>
          </p:txBody>
        </p:sp>
      </p:grpSp>
      <p:pic>
        <p:nvPicPr>
          <p:cNvPr id="12" name="图片 11">
            <a:extLst>
              <a:ext uri="{FF2B5EF4-FFF2-40B4-BE49-F238E27FC236}">
                <a16:creationId xmlns:a16="http://schemas.microsoft.com/office/drawing/2014/main" id="{B6067660-BFC7-7C60-3F31-2D4689C82F69}"/>
              </a:ext>
            </a:extLst>
          </p:cNvPr>
          <p:cNvPicPr>
            <a:picLocks noChangeAspect="1"/>
          </p:cNvPicPr>
          <p:nvPr/>
        </p:nvPicPr>
        <p:blipFill>
          <a:blip r:embed="rId2"/>
          <a:stretch>
            <a:fillRect/>
          </a:stretch>
        </p:blipFill>
        <p:spPr>
          <a:xfrm>
            <a:off x="10381906" y="6134711"/>
            <a:ext cx="488736" cy="433924"/>
          </a:xfrm>
          <a:prstGeom prst="rect">
            <a:avLst/>
          </a:prstGeom>
        </p:spPr>
      </p:pic>
      <p:pic>
        <p:nvPicPr>
          <p:cNvPr id="14" name="图片 13">
            <a:extLst>
              <a:ext uri="{FF2B5EF4-FFF2-40B4-BE49-F238E27FC236}">
                <a16:creationId xmlns:a16="http://schemas.microsoft.com/office/drawing/2014/main" id="{B18DE527-8B01-886B-10E3-30E2B100CE41}"/>
              </a:ext>
            </a:extLst>
          </p:cNvPr>
          <p:cNvPicPr>
            <a:picLocks noChangeAspect="1"/>
          </p:cNvPicPr>
          <p:nvPr/>
        </p:nvPicPr>
        <p:blipFill>
          <a:blip r:embed="rId3"/>
          <a:stretch>
            <a:fillRect/>
          </a:stretch>
        </p:blipFill>
        <p:spPr>
          <a:xfrm>
            <a:off x="10870642" y="6208398"/>
            <a:ext cx="1164578" cy="281742"/>
          </a:xfrm>
          <a:prstGeom prst="rect">
            <a:avLst/>
          </a:prstGeom>
        </p:spPr>
      </p:pic>
      <p:sp>
        <p:nvSpPr>
          <p:cNvPr id="8" name="文本框 7">
            <a:extLst>
              <a:ext uri="{FF2B5EF4-FFF2-40B4-BE49-F238E27FC236}">
                <a16:creationId xmlns:a16="http://schemas.microsoft.com/office/drawing/2014/main" id="{D0989C25-0A0A-4458-9345-0CA7D61FE451}"/>
              </a:ext>
            </a:extLst>
          </p:cNvPr>
          <p:cNvSpPr txBox="1"/>
          <p:nvPr/>
        </p:nvSpPr>
        <p:spPr>
          <a:xfrm>
            <a:off x="488139" y="1127999"/>
            <a:ext cx="11337185" cy="369332"/>
          </a:xfrm>
          <a:prstGeom prst="rect">
            <a:avLst/>
          </a:prstGeom>
          <a:noFill/>
        </p:spPr>
        <p:txBody>
          <a:bodyPr wrap="square" rtlCol="0">
            <a:spAutoFit/>
          </a:bodyPr>
          <a:lstStyle/>
          <a:p>
            <a:r>
              <a:rPr lang="en-US" altLang="zh-CN" dirty="0">
                <a:latin typeface="微软雅黑" panose="020B0503020204020204" pitchFamily="34" charset="-122"/>
                <a:ea typeface="微软雅黑" panose="020B0503020204020204" pitchFamily="34" charset="-122"/>
              </a:rPr>
              <a:t>1.3     </a:t>
            </a:r>
            <a:r>
              <a:rPr lang="en-US" altLang="zh-CN" dirty="0">
                <a:latin typeface="微软雅黑" panose="020B0503020204020204" pitchFamily="34" charset="-122"/>
                <a:ea typeface="微软雅黑" panose="020B0503020204020204" pitchFamily="34" charset="-122"/>
                <a:cs typeface="Times New Roman" panose="02020603050405020304" pitchFamily="18" charset="0"/>
              </a:rPr>
              <a:t>objective</a:t>
            </a:r>
            <a:endParaRPr lang="zh-CN" altLang="en-US"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0" name="文本框 9">
            <a:extLst>
              <a:ext uri="{FF2B5EF4-FFF2-40B4-BE49-F238E27FC236}">
                <a16:creationId xmlns:a16="http://schemas.microsoft.com/office/drawing/2014/main" id="{FF80F84C-99BB-315C-DAB8-C063ED90EA4A}"/>
              </a:ext>
            </a:extLst>
          </p:cNvPr>
          <p:cNvSpPr txBox="1"/>
          <p:nvPr/>
        </p:nvSpPr>
        <p:spPr>
          <a:xfrm>
            <a:off x="1086166" y="1852980"/>
            <a:ext cx="10341143" cy="1477328"/>
          </a:xfrm>
          <a:prstGeom prst="rect">
            <a:avLst/>
          </a:prstGeom>
          <a:noFill/>
        </p:spPr>
        <p:txBody>
          <a:bodyPr wrap="square">
            <a:spAutoFit/>
          </a:bodyPr>
          <a:lstStyle/>
          <a:p>
            <a:r>
              <a:rPr lang="en-US" altLang="zh-CN" dirty="0">
                <a:latin typeface="Times New Roman" panose="02020603050405020304" pitchFamily="18" charset="0"/>
                <a:cs typeface="Times New Roman" panose="02020603050405020304" pitchFamily="18" charset="0"/>
              </a:rPr>
              <a:t>	</a:t>
            </a:r>
            <a:r>
              <a:rPr lang="zh-CN" altLang="en-US" dirty="0">
                <a:latin typeface="Times New Roman" panose="02020603050405020304" pitchFamily="18" charset="0"/>
                <a:ea typeface="微软雅黑" panose="020B0503020204020204" pitchFamily="34" charset="-122"/>
                <a:cs typeface="Times New Roman" panose="02020603050405020304" pitchFamily="18" charset="0"/>
              </a:rPr>
              <a:t>Based on the </a:t>
            </a:r>
            <a:r>
              <a:rPr lang="zh-CN" altLang="en-US" dirty="0">
                <a:solidFill>
                  <a:srgbClr val="4472C4"/>
                </a:solidFill>
                <a:latin typeface="Times New Roman" panose="02020603050405020304" pitchFamily="18" charset="0"/>
                <a:ea typeface="微软雅黑" panose="020B0503020204020204" pitchFamily="34" charset="-122"/>
                <a:cs typeface="Times New Roman" panose="02020603050405020304" pitchFamily="18" charset="0"/>
              </a:rPr>
              <a:t>Google Earth Engine </a:t>
            </a:r>
            <a:r>
              <a:rPr lang="zh-CN" altLang="en-US" dirty="0">
                <a:latin typeface="Times New Roman" panose="02020603050405020304" pitchFamily="18" charset="0"/>
                <a:ea typeface="微软雅黑" panose="020B0503020204020204" pitchFamily="34" charset="-122"/>
                <a:cs typeface="Times New Roman" panose="02020603050405020304" pitchFamily="18" charset="0"/>
              </a:rPr>
              <a:t>platform, three typical suspended sediment inversion algorithms were used to select Landsat remote sensing data from </a:t>
            </a:r>
            <a:r>
              <a:rPr lang="zh-CN" altLang="en-US" dirty="0">
                <a:solidFill>
                  <a:srgbClr val="4472C4"/>
                </a:solidFill>
                <a:latin typeface="Times New Roman" panose="02020603050405020304" pitchFamily="18" charset="0"/>
                <a:ea typeface="微软雅黑" panose="020B0503020204020204" pitchFamily="34" charset="-122"/>
                <a:cs typeface="Times New Roman" panose="02020603050405020304" pitchFamily="18" charset="0"/>
              </a:rPr>
              <a:t>1990 to 2020 </a:t>
            </a:r>
            <a:r>
              <a:rPr lang="zh-CN" altLang="en-US" dirty="0">
                <a:latin typeface="Times New Roman" panose="02020603050405020304" pitchFamily="18" charset="0"/>
                <a:ea typeface="微软雅黑" panose="020B0503020204020204" pitchFamily="34" charset="-122"/>
                <a:cs typeface="Times New Roman" panose="02020603050405020304" pitchFamily="18" charset="0"/>
              </a:rPr>
              <a:t>to monitor suspended sediment in the coastal waters of </a:t>
            </a:r>
            <a:r>
              <a:rPr lang="zh-CN" altLang="en-US" dirty="0">
                <a:solidFill>
                  <a:srgbClr val="4472C4"/>
                </a:solidFill>
                <a:latin typeface="Times New Roman" panose="02020603050405020304" pitchFamily="18" charset="0"/>
                <a:ea typeface="微软雅黑" panose="020B0503020204020204" pitchFamily="34" charset="-122"/>
                <a:cs typeface="Times New Roman" panose="02020603050405020304" pitchFamily="18" charset="0"/>
              </a:rPr>
              <a:t>the Pacific West Coast</a:t>
            </a:r>
            <a:r>
              <a:rPr lang="zh-CN" altLang="en-US" dirty="0">
                <a:latin typeface="Times New Roman" panose="02020603050405020304" pitchFamily="18" charset="0"/>
                <a:ea typeface="微软雅黑" panose="020B0503020204020204" pitchFamily="34" charset="-122"/>
                <a:cs typeface="Times New Roman" panose="02020603050405020304" pitchFamily="18" charset="0"/>
              </a:rPr>
              <a:t>. The focus was on analyzing the </a:t>
            </a:r>
            <a:r>
              <a:rPr lang="zh-CN" altLang="en-US" dirty="0">
                <a:solidFill>
                  <a:srgbClr val="4472C4"/>
                </a:solidFill>
                <a:latin typeface="Times New Roman" panose="02020603050405020304" pitchFamily="18" charset="0"/>
                <a:ea typeface="微软雅黑" panose="020B0503020204020204" pitchFamily="34" charset="-122"/>
                <a:cs typeface="Times New Roman" panose="02020603050405020304" pitchFamily="18" charset="0"/>
              </a:rPr>
              <a:t>spatiotemporal dynamic changes of suspended sediment in some important estuaries</a:t>
            </a:r>
            <a:r>
              <a:rPr lang="zh-CN" altLang="en-US" dirty="0">
                <a:latin typeface="Times New Roman" panose="02020603050405020304" pitchFamily="18" charset="0"/>
                <a:ea typeface="微软雅黑" panose="020B0503020204020204" pitchFamily="34" charset="-122"/>
                <a:cs typeface="Times New Roman" panose="02020603050405020304" pitchFamily="18" charset="0"/>
              </a:rPr>
              <a:t> along the Pacific West Coast, and then evaluating </a:t>
            </a:r>
            <a:r>
              <a:rPr lang="zh-CN" altLang="en-US" dirty="0">
                <a:solidFill>
                  <a:srgbClr val="4472C4"/>
                </a:solidFill>
                <a:latin typeface="Times New Roman" panose="02020603050405020304" pitchFamily="18" charset="0"/>
                <a:ea typeface="微软雅黑" panose="020B0503020204020204" pitchFamily="34" charset="-122"/>
                <a:cs typeface="Times New Roman" panose="02020603050405020304" pitchFamily="18" charset="0"/>
              </a:rPr>
              <a:t>the long-term sediment transport situation</a:t>
            </a:r>
            <a:r>
              <a:rPr lang="zh-CN" altLang="en-US" dirty="0">
                <a:latin typeface="Times New Roman" panose="02020603050405020304" pitchFamily="18" charset="0"/>
                <a:ea typeface="微软雅黑" panose="020B0503020204020204" pitchFamily="34" charset="-122"/>
                <a:cs typeface="Times New Roman" panose="02020603050405020304" pitchFamily="18" charset="0"/>
              </a:rPr>
              <a:t> along the entire Pacific West Coast.</a:t>
            </a:r>
          </a:p>
        </p:txBody>
      </p:sp>
      <p:sp>
        <p:nvSpPr>
          <p:cNvPr id="11" name="文本框 10">
            <a:extLst>
              <a:ext uri="{FF2B5EF4-FFF2-40B4-BE49-F238E27FC236}">
                <a16:creationId xmlns:a16="http://schemas.microsoft.com/office/drawing/2014/main" id="{1F2702AB-9EE9-B07E-2116-D54CEF7D5DAC}"/>
              </a:ext>
            </a:extLst>
          </p:cNvPr>
          <p:cNvSpPr txBox="1"/>
          <p:nvPr/>
        </p:nvSpPr>
        <p:spPr>
          <a:xfrm>
            <a:off x="1086166" y="378766"/>
            <a:ext cx="1704313" cy="461665"/>
          </a:xfrm>
          <a:prstGeom prst="rect">
            <a:avLst/>
          </a:prstGeom>
          <a:noFill/>
        </p:spPr>
        <p:txBody>
          <a:bodyPr wrap="none" rtlCol="0">
            <a:spAutoFit/>
          </a:bodyPr>
          <a:lstStyle/>
          <a:p>
            <a:r>
              <a:rPr lang="en-US" altLang="zh-CN" sz="2400" dirty="0">
                <a:solidFill>
                  <a:srgbClr val="2E508C"/>
                </a:solidFill>
                <a:latin typeface="Times New Roman" panose="02020603050405020304" pitchFamily="18" charset="0"/>
                <a:ea typeface="微软雅黑" panose="020B0503020204020204" pitchFamily="34" charset="-122"/>
                <a:cs typeface="Times New Roman" panose="02020603050405020304" pitchFamily="18" charset="0"/>
              </a:rPr>
              <a:t>Introduction</a:t>
            </a:r>
            <a:endParaRPr lang="zh-CN" altLang="en-US" sz="2400" dirty="0">
              <a:solidFill>
                <a:srgbClr val="2E508C"/>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42621594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91D1DEC1-D909-C836-FBCE-E4634A04914A}"/>
              </a:ext>
            </a:extLst>
          </p:cNvPr>
          <p:cNvSpPr/>
          <p:nvPr/>
        </p:nvSpPr>
        <p:spPr>
          <a:xfrm>
            <a:off x="0" y="6591300"/>
            <a:ext cx="12192000" cy="266699"/>
          </a:xfrm>
          <a:prstGeom prst="rect">
            <a:avLst/>
          </a:prstGeom>
          <a:solidFill>
            <a:srgbClr val="2E508C"/>
          </a:solidFill>
          <a:ln>
            <a:solidFill>
              <a:srgbClr val="2E50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lumMod val="50000"/>
                </a:schemeClr>
              </a:solidFill>
            </a:endParaRPr>
          </a:p>
        </p:txBody>
      </p:sp>
      <p:cxnSp>
        <p:nvCxnSpPr>
          <p:cNvPr id="3" name="直线连接符 7">
            <a:extLst>
              <a:ext uri="{FF2B5EF4-FFF2-40B4-BE49-F238E27FC236}">
                <a16:creationId xmlns:a16="http://schemas.microsoft.com/office/drawing/2014/main" id="{99355D72-090B-6A9E-A4E8-A0B5A3A81B50}"/>
              </a:ext>
            </a:extLst>
          </p:cNvPr>
          <p:cNvCxnSpPr>
            <a:cxnSpLocks/>
          </p:cNvCxnSpPr>
          <p:nvPr/>
        </p:nvCxnSpPr>
        <p:spPr>
          <a:xfrm>
            <a:off x="3953233" y="493467"/>
            <a:ext cx="7872091" cy="0"/>
          </a:xfrm>
          <a:prstGeom prst="line">
            <a:avLst/>
          </a:prstGeom>
          <a:ln w="19050">
            <a:solidFill>
              <a:srgbClr val="013B87"/>
            </a:solidFill>
          </a:ln>
        </p:spPr>
        <p:style>
          <a:lnRef idx="1">
            <a:schemeClr val="accent1"/>
          </a:lnRef>
          <a:fillRef idx="0">
            <a:schemeClr val="accent1"/>
          </a:fillRef>
          <a:effectRef idx="0">
            <a:schemeClr val="accent1"/>
          </a:effectRef>
          <a:fontRef idx="minor">
            <a:schemeClr val="tx1"/>
          </a:fontRef>
        </p:style>
      </p:cxnSp>
      <p:grpSp>
        <p:nvGrpSpPr>
          <p:cNvPr id="4" name="组合 3">
            <a:extLst>
              <a:ext uri="{FF2B5EF4-FFF2-40B4-BE49-F238E27FC236}">
                <a16:creationId xmlns:a16="http://schemas.microsoft.com/office/drawing/2014/main" id="{BF4ED6A5-C105-DBC9-A71C-D8F372D05011}"/>
              </a:ext>
            </a:extLst>
          </p:cNvPr>
          <p:cNvGrpSpPr/>
          <p:nvPr/>
        </p:nvGrpSpPr>
        <p:grpSpPr>
          <a:xfrm>
            <a:off x="304800" y="320040"/>
            <a:ext cx="579120" cy="579120"/>
            <a:chOff x="1013460" y="784860"/>
            <a:chExt cx="769620" cy="769620"/>
          </a:xfrm>
          <a:solidFill>
            <a:schemeClr val="accent1"/>
          </a:solidFill>
        </p:grpSpPr>
        <p:sp>
          <p:nvSpPr>
            <p:cNvPr id="5" name="矩形: 圆角 4">
              <a:extLst>
                <a:ext uri="{FF2B5EF4-FFF2-40B4-BE49-F238E27FC236}">
                  <a16:creationId xmlns:a16="http://schemas.microsoft.com/office/drawing/2014/main" id="{848F1155-18BE-6583-A353-AC53D9E8C022}"/>
                </a:ext>
              </a:extLst>
            </p:cNvPr>
            <p:cNvSpPr/>
            <p:nvPr/>
          </p:nvSpPr>
          <p:spPr>
            <a:xfrm>
              <a:off x="1013460" y="784860"/>
              <a:ext cx="769620" cy="769620"/>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圆角 5">
              <a:extLst>
                <a:ext uri="{FF2B5EF4-FFF2-40B4-BE49-F238E27FC236}">
                  <a16:creationId xmlns:a16="http://schemas.microsoft.com/office/drawing/2014/main" id="{A1687710-F42C-6E8E-9C68-4C6C6FD62574}"/>
                </a:ext>
              </a:extLst>
            </p:cNvPr>
            <p:cNvSpPr/>
            <p:nvPr/>
          </p:nvSpPr>
          <p:spPr>
            <a:xfrm>
              <a:off x="1101090" y="872490"/>
              <a:ext cx="594360" cy="594360"/>
            </a:xfrm>
            <a:prstGeom prst="round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rgbClr val="0070C0"/>
                  </a:solidFill>
                  <a:latin typeface="微软雅黑" panose="020B0503020204020204" pitchFamily="34" charset="-122"/>
                  <a:ea typeface="微软雅黑" panose="020B0503020204020204" pitchFamily="34" charset="-122"/>
                </a:rPr>
                <a:t>2</a:t>
              </a:r>
              <a:endParaRPr lang="zh-CN" altLang="en-US" sz="2400" dirty="0">
                <a:solidFill>
                  <a:srgbClr val="0070C0"/>
                </a:solidFill>
                <a:latin typeface="微软雅黑" panose="020B0503020204020204" pitchFamily="34" charset="-122"/>
                <a:ea typeface="微软雅黑" panose="020B0503020204020204" pitchFamily="34" charset="-122"/>
              </a:endParaRPr>
            </a:p>
          </p:txBody>
        </p:sp>
      </p:grpSp>
      <p:sp>
        <p:nvSpPr>
          <p:cNvPr id="7" name="文本框 6">
            <a:extLst>
              <a:ext uri="{FF2B5EF4-FFF2-40B4-BE49-F238E27FC236}">
                <a16:creationId xmlns:a16="http://schemas.microsoft.com/office/drawing/2014/main" id="{61DCDAE6-4EA9-9DF8-6FF5-DA200AF651B7}"/>
              </a:ext>
            </a:extLst>
          </p:cNvPr>
          <p:cNvSpPr txBox="1"/>
          <p:nvPr/>
        </p:nvSpPr>
        <p:spPr>
          <a:xfrm>
            <a:off x="1086166" y="378766"/>
            <a:ext cx="2786340" cy="461665"/>
          </a:xfrm>
          <a:prstGeom prst="rect">
            <a:avLst/>
          </a:prstGeom>
          <a:noFill/>
        </p:spPr>
        <p:txBody>
          <a:bodyPr wrap="none" rtlCol="0">
            <a:spAutoFit/>
          </a:bodyPr>
          <a:lstStyle/>
          <a:p>
            <a:r>
              <a:rPr lang="en-US" altLang="zh-CN" sz="2400" dirty="0">
                <a:solidFill>
                  <a:srgbClr val="2E508C"/>
                </a:solidFill>
                <a:latin typeface="微软雅黑" panose="020B0503020204020204" pitchFamily="34" charset="-122"/>
                <a:ea typeface="微软雅黑" panose="020B0503020204020204" pitchFamily="34" charset="-122"/>
              </a:rPr>
              <a:t>Data and Method</a:t>
            </a:r>
            <a:endParaRPr lang="zh-CN" altLang="en-US" sz="2400" dirty="0">
              <a:solidFill>
                <a:srgbClr val="2E508C"/>
              </a:solidFill>
              <a:latin typeface="微软雅黑" panose="020B0503020204020204" pitchFamily="34" charset="-122"/>
              <a:ea typeface="微软雅黑" panose="020B0503020204020204" pitchFamily="34" charset="-122"/>
            </a:endParaRPr>
          </a:p>
        </p:txBody>
      </p:sp>
      <p:pic>
        <p:nvPicPr>
          <p:cNvPr id="12" name="图片 11">
            <a:extLst>
              <a:ext uri="{FF2B5EF4-FFF2-40B4-BE49-F238E27FC236}">
                <a16:creationId xmlns:a16="http://schemas.microsoft.com/office/drawing/2014/main" id="{B6067660-BFC7-7C60-3F31-2D4689C82F69}"/>
              </a:ext>
            </a:extLst>
          </p:cNvPr>
          <p:cNvPicPr>
            <a:picLocks noChangeAspect="1"/>
          </p:cNvPicPr>
          <p:nvPr/>
        </p:nvPicPr>
        <p:blipFill>
          <a:blip r:embed="rId3"/>
          <a:stretch>
            <a:fillRect/>
          </a:stretch>
        </p:blipFill>
        <p:spPr>
          <a:xfrm>
            <a:off x="10381906" y="6134711"/>
            <a:ext cx="488736" cy="433924"/>
          </a:xfrm>
          <a:prstGeom prst="rect">
            <a:avLst/>
          </a:prstGeom>
        </p:spPr>
      </p:pic>
      <p:pic>
        <p:nvPicPr>
          <p:cNvPr id="14" name="图片 13">
            <a:extLst>
              <a:ext uri="{FF2B5EF4-FFF2-40B4-BE49-F238E27FC236}">
                <a16:creationId xmlns:a16="http://schemas.microsoft.com/office/drawing/2014/main" id="{B18DE527-8B01-886B-10E3-30E2B100CE41}"/>
              </a:ext>
            </a:extLst>
          </p:cNvPr>
          <p:cNvPicPr>
            <a:picLocks noChangeAspect="1"/>
          </p:cNvPicPr>
          <p:nvPr/>
        </p:nvPicPr>
        <p:blipFill>
          <a:blip r:embed="rId4"/>
          <a:stretch>
            <a:fillRect/>
          </a:stretch>
        </p:blipFill>
        <p:spPr>
          <a:xfrm>
            <a:off x="10870642" y="6208398"/>
            <a:ext cx="1164578" cy="281742"/>
          </a:xfrm>
          <a:prstGeom prst="rect">
            <a:avLst/>
          </a:prstGeom>
        </p:spPr>
      </p:pic>
      <p:sp>
        <p:nvSpPr>
          <p:cNvPr id="8" name="文本框 7">
            <a:extLst>
              <a:ext uri="{FF2B5EF4-FFF2-40B4-BE49-F238E27FC236}">
                <a16:creationId xmlns:a16="http://schemas.microsoft.com/office/drawing/2014/main" id="{D0989C25-0A0A-4458-9345-0CA7D61FE451}"/>
              </a:ext>
            </a:extLst>
          </p:cNvPr>
          <p:cNvSpPr txBox="1"/>
          <p:nvPr/>
        </p:nvSpPr>
        <p:spPr>
          <a:xfrm>
            <a:off x="488139" y="1127999"/>
            <a:ext cx="11337185" cy="369332"/>
          </a:xfrm>
          <a:prstGeom prst="rect">
            <a:avLst/>
          </a:prstGeom>
          <a:noFill/>
        </p:spPr>
        <p:txBody>
          <a:bodyPr wrap="square" rtlCol="0">
            <a:spAutoFit/>
          </a:bodyPr>
          <a:lstStyle/>
          <a:p>
            <a:r>
              <a:rPr lang="en-US" altLang="zh-CN" dirty="0">
                <a:latin typeface="微软雅黑" panose="020B0503020204020204" pitchFamily="34" charset="-122"/>
                <a:ea typeface="微软雅黑" panose="020B0503020204020204" pitchFamily="34" charset="-122"/>
              </a:rPr>
              <a:t>2.1     study area</a:t>
            </a:r>
            <a:endParaRPr lang="zh-CN" altLang="en-US" dirty="0">
              <a:latin typeface="微软雅黑" panose="020B0503020204020204" pitchFamily="34" charset="-122"/>
              <a:ea typeface="微软雅黑" panose="020B0503020204020204" pitchFamily="34" charset="-122"/>
            </a:endParaRPr>
          </a:p>
        </p:txBody>
      </p:sp>
      <p:pic>
        <p:nvPicPr>
          <p:cNvPr id="10" name="图片 9">
            <a:extLst>
              <a:ext uri="{FF2B5EF4-FFF2-40B4-BE49-F238E27FC236}">
                <a16:creationId xmlns:a16="http://schemas.microsoft.com/office/drawing/2014/main" id="{5F2A66AD-0636-D0B6-26A1-B3F4D31A9E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8139" y="1533691"/>
            <a:ext cx="6255640" cy="4888257"/>
          </a:xfrm>
          <a:prstGeom prst="rect">
            <a:avLst/>
          </a:prstGeom>
        </p:spPr>
      </p:pic>
      <p:sp>
        <p:nvSpPr>
          <p:cNvPr id="11" name="文本框 10">
            <a:extLst>
              <a:ext uri="{FF2B5EF4-FFF2-40B4-BE49-F238E27FC236}">
                <a16:creationId xmlns:a16="http://schemas.microsoft.com/office/drawing/2014/main" id="{1442D67F-B9E9-A815-1355-A9F1B5877EF4}"/>
              </a:ext>
            </a:extLst>
          </p:cNvPr>
          <p:cNvSpPr txBox="1"/>
          <p:nvPr/>
        </p:nvSpPr>
        <p:spPr>
          <a:xfrm>
            <a:off x="2387342" y="1877010"/>
            <a:ext cx="298480" cy="338554"/>
          </a:xfrm>
          <a:prstGeom prst="rect">
            <a:avLst/>
          </a:prstGeom>
          <a:noFill/>
        </p:spPr>
        <p:txBody>
          <a:bodyPr wrap="none" rtlCol="0">
            <a:spAutoFit/>
          </a:bodyPr>
          <a:lstStyle/>
          <a:p>
            <a:r>
              <a:rPr lang="en-US" altLang="zh-CN" sz="1600" b="1" dirty="0">
                <a:solidFill>
                  <a:srgbClr val="FFFF00"/>
                </a:solidFill>
              </a:rPr>
              <a:t>1</a:t>
            </a:r>
            <a:endParaRPr lang="zh-CN" altLang="en-US" sz="1600" b="1" dirty="0">
              <a:solidFill>
                <a:srgbClr val="FFFF00"/>
              </a:solidFill>
            </a:endParaRPr>
          </a:p>
        </p:txBody>
      </p:sp>
      <p:sp>
        <p:nvSpPr>
          <p:cNvPr id="13" name="文本框 12">
            <a:extLst>
              <a:ext uri="{FF2B5EF4-FFF2-40B4-BE49-F238E27FC236}">
                <a16:creationId xmlns:a16="http://schemas.microsoft.com/office/drawing/2014/main" id="{1C1B05BA-57E4-6079-3273-F3DC8DA317D0}"/>
              </a:ext>
            </a:extLst>
          </p:cNvPr>
          <p:cNvSpPr txBox="1"/>
          <p:nvPr/>
        </p:nvSpPr>
        <p:spPr>
          <a:xfrm>
            <a:off x="2564473" y="1572790"/>
            <a:ext cx="298480" cy="338554"/>
          </a:xfrm>
          <a:prstGeom prst="rect">
            <a:avLst/>
          </a:prstGeom>
          <a:noFill/>
        </p:spPr>
        <p:txBody>
          <a:bodyPr wrap="none" rtlCol="0">
            <a:spAutoFit/>
          </a:bodyPr>
          <a:lstStyle/>
          <a:p>
            <a:r>
              <a:rPr lang="en-US" altLang="zh-CN" sz="1600" b="1" dirty="0">
                <a:solidFill>
                  <a:srgbClr val="FFFF00"/>
                </a:solidFill>
              </a:rPr>
              <a:t>2</a:t>
            </a:r>
            <a:endParaRPr lang="zh-CN" altLang="en-US" sz="1600" b="1" dirty="0">
              <a:solidFill>
                <a:srgbClr val="FFFF00"/>
              </a:solidFill>
            </a:endParaRPr>
          </a:p>
        </p:txBody>
      </p:sp>
      <p:sp>
        <p:nvSpPr>
          <p:cNvPr id="15" name="文本框 14">
            <a:extLst>
              <a:ext uri="{FF2B5EF4-FFF2-40B4-BE49-F238E27FC236}">
                <a16:creationId xmlns:a16="http://schemas.microsoft.com/office/drawing/2014/main" id="{80A00784-E910-66CE-A150-FC391BC4A212}"/>
              </a:ext>
            </a:extLst>
          </p:cNvPr>
          <p:cNvSpPr txBox="1"/>
          <p:nvPr/>
        </p:nvSpPr>
        <p:spPr>
          <a:xfrm>
            <a:off x="2741186" y="2820567"/>
            <a:ext cx="298480" cy="338554"/>
          </a:xfrm>
          <a:prstGeom prst="rect">
            <a:avLst/>
          </a:prstGeom>
          <a:noFill/>
        </p:spPr>
        <p:txBody>
          <a:bodyPr wrap="none" rtlCol="0">
            <a:spAutoFit/>
          </a:bodyPr>
          <a:lstStyle/>
          <a:p>
            <a:r>
              <a:rPr lang="en-US" altLang="zh-CN" sz="1600" b="1" dirty="0">
                <a:solidFill>
                  <a:srgbClr val="FFFF00"/>
                </a:solidFill>
              </a:rPr>
              <a:t>3</a:t>
            </a:r>
            <a:endParaRPr lang="zh-CN" altLang="en-US" sz="1600" b="1" dirty="0">
              <a:solidFill>
                <a:srgbClr val="FFFF00"/>
              </a:solidFill>
            </a:endParaRPr>
          </a:p>
        </p:txBody>
      </p:sp>
      <p:sp>
        <p:nvSpPr>
          <p:cNvPr id="16" name="文本框 15">
            <a:extLst>
              <a:ext uri="{FF2B5EF4-FFF2-40B4-BE49-F238E27FC236}">
                <a16:creationId xmlns:a16="http://schemas.microsoft.com/office/drawing/2014/main" id="{CD97B8D6-3613-27F9-9D72-2340E25FAF92}"/>
              </a:ext>
            </a:extLst>
          </p:cNvPr>
          <p:cNvSpPr txBox="1"/>
          <p:nvPr/>
        </p:nvSpPr>
        <p:spPr>
          <a:xfrm>
            <a:off x="6473190" y="3159121"/>
            <a:ext cx="298480" cy="338554"/>
          </a:xfrm>
          <a:prstGeom prst="rect">
            <a:avLst/>
          </a:prstGeom>
          <a:noFill/>
        </p:spPr>
        <p:txBody>
          <a:bodyPr wrap="none" rtlCol="0">
            <a:spAutoFit/>
          </a:bodyPr>
          <a:lstStyle/>
          <a:p>
            <a:r>
              <a:rPr lang="en-US" altLang="zh-CN" sz="1600" b="1" dirty="0">
                <a:solidFill>
                  <a:srgbClr val="FFFF00"/>
                </a:solidFill>
              </a:rPr>
              <a:t>4</a:t>
            </a:r>
            <a:endParaRPr lang="zh-CN" altLang="en-US" sz="1600" b="1" dirty="0">
              <a:solidFill>
                <a:srgbClr val="FFFF00"/>
              </a:solidFill>
            </a:endParaRPr>
          </a:p>
        </p:txBody>
      </p:sp>
      <p:sp>
        <p:nvSpPr>
          <p:cNvPr id="17" name="文本框 16">
            <a:extLst>
              <a:ext uri="{FF2B5EF4-FFF2-40B4-BE49-F238E27FC236}">
                <a16:creationId xmlns:a16="http://schemas.microsoft.com/office/drawing/2014/main" id="{8F0FA1D0-4CE8-FEA2-91F7-781BD5EEE40A}"/>
              </a:ext>
            </a:extLst>
          </p:cNvPr>
          <p:cNvSpPr txBox="1"/>
          <p:nvPr/>
        </p:nvSpPr>
        <p:spPr>
          <a:xfrm>
            <a:off x="1649460" y="4345901"/>
            <a:ext cx="298480" cy="338554"/>
          </a:xfrm>
          <a:prstGeom prst="rect">
            <a:avLst/>
          </a:prstGeom>
          <a:noFill/>
        </p:spPr>
        <p:txBody>
          <a:bodyPr wrap="none" rtlCol="0">
            <a:spAutoFit/>
          </a:bodyPr>
          <a:lstStyle/>
          <a:p>
            <a:r>
              <a:rPr lang="en-US" altLang="zh-CN" sz="1600" b="1" dirty="0">
                <a:solidFill>
                  <a:srgbClr val="FFFF00"/>
                </a:solidFill>
              </a:rPr>
              <a:t>5</a:t>
            </a:r>
            <a:endParaRPr lang="zh-CN" altLang="en-US" sz="1600" b="1" dirty="0">
              <a:solidFill>
                <a:srgbClr val="FFFF00"/>
              </a:solidFill>
            </a:endParaRPr>
          </a:p>
        </p:txBody>
      </p:sp>
      <p:sp>
        <p:nvSpPr>
          <p:cNvPr id="18" name="文本框 17">
            <a:extLst>
              <a:ext uri="{FF2B5EF4-FFF2-40B4-BE49-F238E27FC236}">
                <a16:creationId xmlns:a16="http://schemas.microsoft.com/office/drawing/2014/main" id="{9442B65D-FA0A-BC57-125C-5199DDA8F3E9}"/>
              </a:ext>
            </a:extLst>
          </p:cNvPr>
          <p:cNvSpPr txBox="1"/>
          <p:nvPr/>
        </p:nvSpPr>
        <p:spPr>
          <a:xfrm>
            <a:off x="787686" y="6018809"/>
            <a:ext cx="298480" cy="338554"/>
          </a:xfrm>
          <a:prstGeom prst="rect">
            <a:avLst/>
          </a:prstGeom>
          <a:noFill/>
        </p:spPr>
        <p:txBody>
          <a:bodyPr wrap="none" rtlCol="0">
            <a:spAutoFit/>
          </a:bodyPr>
          <a:lstStyle/>
          <a:p>
            <a:r>
              <a:rPr lang="en-US" altLang="zh-CN" sz="1600" b="1" dirty="0">
                <a:solidFill>
                  <a:srgbClr val="FFFF00"/>
                </a:solidFill>
              </a:rPr>
              <a:t>6</a:t>
            </a:r>
            <a:endParaRPr lang="zh-CN" altLang="en-US" sz="1600" b="1" dirty="0">
              <a:solidFill>
                <a:srgbClr val="FFFF00"/>
              </a:solidFill>
            </a:endParaRPr>
          </a:p>
        </p:txBody>
      </p:sp>
      <p:sp>
        <p:nvSpPr>
          <p:cNvPr id="19" name="文本框 18">
            <a:extLst>
              <a:ext uri="{FF2B5EF4-FFF2-40B4-BE49-F238E27FC236}">
                <a16:creationId xmlns:a16="http://schemas.microsoft.com/office/drawing/2014/main" id="{41BF9349-7617-959D-D725-D23297309D92}"/>
              </a:ext>
            </a:extLst>
          </p:cNvPr>
          <p:cNvSpPr txBox="1"/>
          <p:nvPr/>
        </p:nvSpPr>
        <p:spPr>
          <a:xfrm>
            <a:off x="4695753" y="1557417"/>
            <a:ext cx="298480" cy="338554"/>
          </a:xfrm>
          <a:prstGeom prst="rect">
            <a:avLst/>
          </a:prstGeom>
          <a:noFill/>
        </p:spPr>
        <p:txBody>
          <a:bodyPr wrap="none" rtlCol="0">
            <a:spAutoFit/>
          </a:bodyPr>
          <a:lstStyle/>
          <a:p>
            <a:r>
              <a:rPr lang="en-US" altLang="zh-CN" sz="1600" b="1" dirty="0">
                <a:solidFill>
                  <a:srgbClr val="FFFF00"/>
                </a:solidFill>
              </a:rPr>
              <a:t>1</a:t>
            </a:r>
            <a:endParaRPr lang="zh-CN" altLang="en-US" sz="1600" b="1" dirty="0">
              <a:solidFill>
                <a:srgbClr val="FFFF00"/>
              </a:solidFill>
            </a:endParaRPr>
          </a:p>
        </p:txBody>
      </p:sp>
      <p:sp>
        <p:nvSpPr>
          <p:cNvPr id="21" name="文本框 20">
            <a:extLst>
              <a:ext uri="{FF2B5EF4-FFF2-40B4-BE49-F238E27FC236}">
                <a16:creationId xmlns:a16="http://schemas.microsoft.com/office/drawing/2014/main" id="{AD9AA61F-8D0A-DCC8-0F4B-DEB85990F83C}"/>
              </a:ext>
            </a:extLst>
          </p:cNvPr>
          <p:cNvSpPr txBox="1"/>
          <p:nvPr/>
        </p:nvSpPr>
        <p:spPr>
          <a:xfrm>
            <a:off x="6501080" y="1555403"/>
            <a:ext cx="298480" cy="338554"/>
          </a:xfrm>
          <a:prstGeom prst="rect">
            <a:avLst/>
          </a:prstGeom>
          <a:noFill/>
        </p:spPr>
        <p:txBody>
          <a:bodyPr wrap="none" rtlCol="0">
            <a:spAutoFit/>
          </a:bodyPr>
          <a:lstStyle/>
          <a:p>
            <a:r>
              <a:rPr lang="en-US" altLang="zh-CN" sz="1600" b="1" dirty="0">
                <a:solidFill>
                  <a:srgbClr val="FFFF00"/>
                </a:solidFill>
              </a:rPr>
              <a:t>2</a:t>
            </a:r>
            <a:endParaRPr lang="zh-CN" altLang="en-US" sz="1600" b="1" dirty="0">
              <a:solidFill>
                <a:srgbClr val="FFFF00"/>
              </a:solidFill>
            </a:endParaRPr>
          </a:p>
        </p:txBody>
      </p:sp>
      <p:sp>
        <p:nvSpPr>
          <p:cNvPr id="22" name="文本框 21">
            <a:extLst>
              <a:ext uri="{FF2B5EF4-FFF2-40B4-BE49-F238E27FC236}">
                <a16:creationId xmlns:a16="http://schemas.microsoft.com/office/drawing/2014/main" id="{273546E3-DBF5-FA3B-D5FB-93D9BF040B40}"/>
              </a:ext>
            </a:extLst>
          </p:cNvPr>
          <p:cNvSpPr txBox="1"/>
          <p:nvPr/>
        </p:nvSpPr>
        <p:spPr>
          <a:xfrm>
            <a:off x="4709489" y="3159121"/>
            <a:ext cx="298480" cy="338554"/>
          </a:xfrm>
          <a:prstGeom prst="rect">
            <a:avLst/>
          </a:prstGeom>
          <a:noFill/>
        </p:spPr>
        <p:txBody>
          <a:bodyPr wrap="none" rtlCol="0">
            <a:spAutoFit/>
          </a:bodyPr>
          <a:lstStyle/>
          <a:p>
            <a:r>
              <a:rPr lang="en-US" altLang="zh-CN" sz="1600" b="1" dirty="0">
                <a:solidFill>
                  <a:srgbClr val="FFFF00"/>
                </a:solidFill>
              </a:rPr>
              <a:t>3</a:t>
            </a:r>
            <a:endParaRPr lang="zh-CN" altLang="en-US" sz="1600" b="1" dirty="0">
              <a:solidFill>
                <a:srgbClr val="FFFF00"/>
              </a:solidFill>
            </a:endParaRPr>
          </a:p>
        </p:txBody>
      </p:sp>
      <p:sp>
        <p:nvSpPr>
          <p:cNvPr id="24" name="文本框 23">
            <a:extLst>
              <a:ext uri="{FF2B5EF4-FFF2-40B4-BE49-F238E27FC236}">
                <a16:creationId xmlns:a16="http://schemas.microsoft.com/office/drawing/2014/main" id="{401A9665-9732-B8FE-3993-7BCCD5F80184}"/>
              </a:ext>
            </a:extLst>
          </p:cNvPr>
          <p:cNvSpPr txBox="1"/>
          <p:nvPr/>
        </p:nvSpPr>
        <p:spPr>
          <a:xfrm>
            <a:off x="4709489" y="4782731"/>
            <a:ext cx="298480" cy="338554"/>
          </a:xfrm>
          <a:prstGeom prst="rect">
            <a:avLst/>
          </a:prstGeom>
          <a:noFill/>
        </p:spPr>
        <p:txBody>
          <a:bodyPr wrap="none" rtlCol="0">
            <a:spAutoFit/>
          </a:bodyPr>
          <a:lstStyle/>
          <a:p>
            <a:r>
              <a:rPr lang="en-US" altLang="zh-CN" sz="1600" b="1" dirty="0">
                <a:solidFill>
                  <a:srgbClr val="FFFF00"/>
                </a:solidFill>
              </a:rPr>
              <a:t>5</a:t>
            </a:r>
            <a:endParaRPr lang="zh-CN" altLang="en-US" sz="1600" b="1" dirty="0">
              <a:solidFill>
                <a:srgbClr val="FFFF00"/>
              </a:solidFill>
            </a:endParaRPr>
          </a:p>
        </p:txBody>
      </p:sp>
      <p:sp>
        <p:nvSpPr>
          <p:cNvPr id="25" name="文本框 24">
            <a:extLst>
              <a:ext uri="{FF2B5EF4-FFF2-40B4-BE49-F238E27FC236}">
                <a16:creationId xmlns:a16="http://schemas.microsoft.com/office/drawing/2014/main" id="{185D2FC0-3AD5-7ADD-B9FA-37AF0FDADCBC}"/>
              </a:ext>
            </a:extLst>
          </p:cNvPr>
          <p:cNvSpPr txBox="1"/>
          <p:nvPr/>
        </p:nvSpPr>
        <p:spPr>
          <a:xfrm>
            <a:off x="6501080" y="4790664"/>
            <a:ext cx="298480" cy="338554"/>
          </a:xfrm>
          <a:prstGeom prst="rect">
            <a:avLst/>
          </a:prstGeom>
          <a:noFill/>
        </p:spPr>
        <p:txBody>
          <a:bodyPr wrap="none" rtlCol="0">
            <a:spAutoFit/>
          </a:bodyPr>
          <a:lstStyle/>
          <a:p>
            <a:r>
              <a:rPr lang="en-US" altLang="zh-CN" sz="1600" b="1" dirty="0">
                <a:solidFill>
                  <a:srgbClr val="FFFF00"/>
                </a:solidFill>
              </a:rPr>
              <a:t>6</a:t>
            </a:r>
            <a:endParaRPr lang="zh-CN" altLang="en-US" sz="1600" b="1" dirty="0">
              <a:solidFill>
                <a:srgbClr val="FFFF00"/>
              </a:solidFill>
            </a:endParaRPr>
          </a:p>
        </p:txBody>
      </p:sp>
      <p:sp>
        <p:nvSpPr>
          <p:cNvPr id="26" name="文本框 25">
            <a:extLst>
              <a:ext uri="{FF2B5EF4-FFF2-40B4-BE49-F238E27FC236}">
                <a16:creationId xmlns:a16="http://schemas.microsoft.com/office/drawing/2014/main" id="{3ED9A9E6-7424-7684-3DC1-D27F20F23A1D}"/>
              </a:ext>
            </a:extLst>
          </p:cNvPr>
          <p:cNvSpPr txBox="1"/>
          <p:nvPr/>
        </p:nvSpPr>
        <p:spPr>
          <a:xfrm>
            <a:off x="2713295" y="3124787"/>
            <a:ext cx="298480" cy="338554"/>
          </a:xfrm>
          <a:prstGeom prst="rect">
            <a:avLst/>
          </a:prstGeom>
          <a:noFill/>
        </p:spPr>
        <p:txBody>
          <a:bodyPr wrap="none" rtlCol="0">
            <a:spAutoFit/>
          </a:bodyPr>
          <a:lstStyle/>
          <a:p>
            <a:r>
              <a:rPr lang="en-US" altLang="zh-CN" sz="1600" b="1" dirty="0">
                <a:solidFill>
                  <a:srgbClr val="FFFF00"/>
                </a:solidFill>
              </a:rPr>
              <a:t>4</a:t>
            </a:r>
            <a:endParaRPr lang="zh-CN" altLang="en-US" sz="1600" b="1" dirty="0">
              <a:solidFill>
                <a:srgbClr val="FFFF00"/>
              </a:solidFill>
            </a:endParaRPr>
          </a:p>
        </p:txBody>
      </p:sp>
      <p:sp>
        <p:nvSpPr>
          <p:cNvPr id="28" name="文本框 27">
            <a:extLst>
              <a:ext uri="{FF2B5EF4-FFF2-40B4-BE49-F238E27FC236}">
                <a16:creationId xmlns:a16="http://schemas.microsoft.com/office/drawing/2014/main" id="{11142E74-49F1-C3C0-CE95-DC87DF0E5B1B}"/>
              </a:ext>
            </a:extLst>
          </p:cNvPr>
          <p:cNvSpPr txBox="1"/>
          <p:nvPr/>
        </p:nvSpPr>
        <p:spPr>
          <a:xfrm>
            <a:off x="7027049" y="1224656"/>
            <a:ext cx="4797463" cy="5355312"/>
          </a:xfrm>
          <a:prstGeom prst="rect">
            <a:avLst/>
          </a:prstGeom>
          <a:noFill/>
        </p:spPr>
        <p:txBody>
          <a:bodyPr wrap="square">
            <a:spAutoFit/>
          </a:bodyPr>
          <a:lstStyle/>
          <a:p>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The study area includes six estuaries across the western Pacific coastal zone, including two northern estuaries (</a:t>
            </a:r>
            <a:r>
              <a:rPr lang="en-US" altLang="zh-CN" dirty="0">
                <a:solidFill>
                  <a:srgbClr val="4472C4"/>
                </a:solidFill>
                <a:latin typeface="Times New Roman" panose="02020603050405020304" pitchFamily="18" charset="0"/>
                <a:ea typeface="微软雅黑" panose="020B0503020204020204" pitchFamily="34" charset="-122"/>
                <a:cs typeface="Times New Roman" panose="02020603050405020304" pitchFamily="18" charset="0"/>
              </a:rPr>
              <a:t>Yellow River estuary and Liao River estuary</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 two central estuaries (</a:t>
            </a:r>
            <a:r>
              <a:rPr lang="en-US" altLang="zh-CN" dirty="0">
                <a:solidFill>
                  <a:srgbClr val="4472C4"/>
                </a:solidFill>
                <a:latin typeface="Times New Roman" panose="02020603050405020304" pitchFamily="18" charset="0"/>
                <a:ea typeface="微软雅黑" panose="020B0503020204020204" pitchFamily="34" charset="-122"/>
                <a:cs typeface="Times New Roman" panose="02020603050405020304" pitchFamily="18" charset="0"/>
              </a:rPr>
              <a:t>Yangtze River estuary and Hangzhou Bay</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 and two southern estuaries (</a:t>
            </a:r>
            <a:r>
              <a:rPr lang="en-US" altLang="zh-CN" dirty="0">
                <a:solidFill>
                  <a:srgbClr val="4472C4"/>
                </a:solidFill>
                <a:latin typeface="Times New Roman" panose="02020603050405020304" pitchFamily="18" charset="0"/>
                <a:ea typeface="微软雅黑" panose="020B0503020204020204" pitchFamily="34" charset="-122"/>
                <a:cs typeface="Times New Roman" panose="02020603050405020304" pitchFamily="18" charset="0"/>
              </a:rPr>
              <a:t>Pearl River estuary and Mekong estuary</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 </a:t>
            </a:r>
          </a:p>
          <a:p>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These estuaries were selected to evaluate their changes in water sediment flux to the ocean. Only the Yellow River, Yangtze River and the Pearl River form a huge delta at the estuary. The flow of the Yangtze River (approximately 900 km</a:t>
            </a:r>
            <a:r>
              <a:rPr lang="en-US" altLang="zh-CN" baseline="10000" dirty="0">
                <a:latin typeface="Times New Roman" panose="02020603050405020304" pitchFamily="18" charset="0"/>
                <a:ea typeface="微软雅黑" panose="020B0503020204020204" pitchFamily="34" charset="-122"/>
                <a:cs typeface="Times New Roman" panose="02020603050405020304" pitchFamily="18" charset="0"/>
              </a:rPr>
              <a:t>3</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dirty="0" err="1">
                <a:latin typeface="Times New Roman" panose="02020603050405020304" pitchFamily="18" charset="0"/>
                <a:ea typeface="微软雅黑" panose="020B0503020204020204" pitchFamily="34" charset="-122"/>
                <a:cs typeface="Times New Roman" panose="02020603050405020304" pitchFamily="18" charset="0"/>
              </a:rPr>
              <a:t>yr</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baseline="10000" dirty="0">
                <a:latin typeface="Times New Roman" panose="02020603050405020304" pitchFamily="18" charset="0"/>
                <a:ea typeface="微软雅黑" panose="020B0503020204020204" pitchFamily="34" charset="-122"/>
                <a:cs typeface="Times New Roman" panose="02020603050405020304" pitchFamily="18" charset="0"/>
              </a:rPr>
              <a:t>−1</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 and the basin area (179.78 × 104 km2) is the largest in China, and the flow of the Pearl River (283.59 km</a:t>
            </a:r>
            <a:r>
              <a:rPr lang="en-US" altLang="zh-CN" baseline="10000" dirty="0">
                <a:latin typeface="Times New Roman" panose="02020603050405020304" pitchFamily="18" charset="0"/>
                <a:ea typeface="微软雅黑" panose="020B0503020204020204" pitchFamily="34" charset="-122"/>
                <a:cs typeface="Times New Roman" panose="02020603050405020304" pitchFamily="18" charset="0"/>
              </a:rPr>
              <a:t>2</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dirty="0" err="1">
                <a:latin typeface="Times New Roman" panose="02020603050405020304" pitchFamily="18" charset="0"/>
                <a:ea typeface="微软雅黑" panose="020B0503020204020204" pitchFamily="34" charset="-122"/>
                <a:cs typeface="Times New Roman" panose="02020603050405020304" pitchFamily="18" charset="0"/>
              </a:rPr>
              <a:t>yr</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baseline="10000" dirty="0">
                <a:latin typeface="Times New Roman" panose="02020603050405020304" pitchFamily="18" charset="0"/>
                <a:ea typeface="微软雅黑" panose="020B0503020204020204" pitchFamily="34" charset="-122"/>
                <a:cs typeface="Times New Roman" panose="02020603050405020304" pitchFamily="18" charset="0"/>
              </a:rPr>
              <a:t>−1</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 is second only to it. The Yellow River is 5400 km long, the second longest river in China. From the 1950s to 2020, the drainage area was 75000 km</a:t>
            </a:r>
            <a:r>
              <a:rPr lang="en-US" altLang="zh-CN" baseline="10000" dirty="0">
                <a:latin typeface="Times New Roman" panose="02020603050405020304" pitchFamily="18" charset="0"/>
                <a:ea typeface="微软雅黑" panose="020B0503020204020204" pitchFamily="34" charset="-122"/>
                <a:cs typeface="Times New Roman" panose="02020603050405020304" pitchFamily="18" charset="0"/>
              </a:rPr>
              <a:t>2</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 and the maximum sediment discharge was 598.48 Mt/yr</a:t>
            </a:r>
            <a:r>
              <a:rPr lang="en-US" altLang="zh-CN" baseline="10000" dirty="0">
                <a:latin typeface="Times New Roman" panose="02020603050405020304" pitchFamily="18" charset="0"/>
                <a:ea typeface="微软雅黑" panose="020B0503020204020204" pitchFamily="34" charset="-122"/>
                <a:cs typeface="Times New Roman" panose="02020603050405020304" pitchFamily="18" charset="0"/>
              </a:rPr>
              <a:t>−1</a:t>
            </a:r>
            <a:endParaRPr lang="zh-CN" altLang="en-US" baseline="10000" dirty="0">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42040092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91D1DEC1-D909-C836-FBCE-E4634A04914A}"/>
              </a:ext>
            </a:extLst>
          </p:cNvPr>
          <p:cNvSpPr/>
          <p:nvPr/>
        </p:nvSpPr>
        <p:spPr>
          <a:xfrm>
            <a:off x="0" y="6591300"/>
            <a:ext cx="12192000" cy="266699"/>
          </a:xfrm>
          <a:prstGeom prst="rect">
            <a:avLst/>
          </a:prstGeom>
          <a:solidFill>
            <a:srgbClr val="2E508C"/>
          </a:solidFill>
          <a:ln>
            <a:solidFill>
              <a:srgbClr val="2E50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lumMod val="50000"/>
                </a:schemeClr>
              </a:solidFill>
            </a:endParaRPr>
          </a:p>
        </p:txBody>
      </p:sp>
      <p:cxnSp>
        <p:nvCxnSpPr>
          <p:cNvPr id="3" name="直线连接符 7">
            <a:extLst>
              <a:ext uri="{FF2B5EF4-FFF2-40B4-BE49-F238E27FC236}">
                <a16:creationId xmlns:a16="http://schemas.microsoft.com/office/drawing/2014/main" id="{99355D72-090B-6A9E-A4E8-A0B5A3A81B50}"/>
              </a:ext>
            </a:extLst>
          </p:cNvPr>
          <p:cNvCxnSpPr>
            <a:cxnSpLocks/>
          </p:cNvCxnSpPr>
          <p:nvPr/>
        </p:nvCxnSpPr>
        <p:spPr>
          <a:xfrm>
            <a:off x="3953233" y="493467"/>
            <a:ext cx="7872091" cy="0"/>
          </a:xfrm>
          <a:prstGeom prst="line">
            <a:avLst/>
          </a:prstGeom>
          <a:ln w="19050">
            <a:solidFill>
              <a:srgbClr val="013B87"/>
            </a:solidFill>
          </a:ln>
        </p:spPr>
        <p:style>
          <a:lnRef idx="1">
            <a:schemeClr val="accent1"/>
          </a:lnRef>
          <a:fillRef idx="0">
            <a:schemeClr val="accent1"/>
          </a:fillRef>
          <a:effectRef idx="0">
            <a:schemeClr val="accent1"/>
          </a:effectRef>
          <a:fontRef idx="minor">
            <a:schemeClr val="tx1"/>
          </a:fontRef>
        </p:style>
      </p:cxnSp>
      <p:grpSp>
        <p:nvGrpSpPr>
          <p:cNvPr id="4" name="组合 3">
            <a:extLst>
              <a:ext uri="{FF2B5EF4-FFF2-40B4-BE49-F238E27FC236}">
                <a16:creationId xmlns:a16="http://schemas.microsoft.com/office/drawing/2014/main" id="{BF4ED6A5-C105-DBC9-A71C-D8F372D05011}"/>
              </a:ext>
            </a:extLst>
          </p:cNvPr>
          <p:cNvGrpSpPr/>
          <p:nvPr/>
        </p:nvGrpSpPr>
        <p:grpSpPr>
          <a:xfrm>
            <a:off x="304800" y="320040"/>
            <a:ext cx="579120" cy="579120"/>
            <a:chOff x="1013460" y="784860"/>
            <a:chExt cx="769620" cy="769620"/>
          </a:xfrm>
          <a:solidFill>
            <a:schemeClr val="accent1"/>
          </a:solidFill>
        </p:grpSpPr>
        <p:sp>
          <p:nvSpPr>
            <p:cNvPr id="5" name="矩形: 圆角 4">
              <a:extLst>
                <a:ext uri="{FF2B5EF4-FFF2-40B4-BE49-F238E27FC236}">
                  <a16:creationId xmlns:a16="http://schemas.microsoft.com/office/drawing/2014/main" id="{848F1155-18BE-6583-A353-AC53D9E8C022}"/>
                </a:ext>
              </a:extLst>
            </p:cNvPr>
            <p:cNvSpPr/>
            <p:nvPr/>
          </p:nvSpPr>
          <p:spPr>
            <a:xfrm>
              <a:off x="1013460" y="784860"/>
              <a:ext cx="769620" cy="769620"/>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圆角 5">
              <a:extLst>
                <a:ext uri="{FF2B5EF4-FFF2-40B4-BE49-F238E27FC236}">
                  <a16:creationId xmlns:a16="http://schemas.microsoft.com/office/drawing/2014/main" id="{A1687710-F42C-6E8E-9C68-4C6C6FD62574}"/>
                </a:ext>
              </a:extLst>
            </p:cNvPr>
            <p:cNvSpPr/>
            <p:nvPr/>
          </p:nvSpPr>
          <p:spPr>
            <a:xfrm>
              <a:off x="1101090" y="872490"/>
              <a:ext cx="594360" cy="594360"/>
            </a:xfrm>
            <a:prstGeom prst="round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rgbClr val="0070C0"/>
                  </a:solidFill>
                  <a:latin typeface="微软雅黑" panose="020B0503020204020204" pitchFamily="34" charset="-122"/>
                  <a:ea typeface="微软雅黑" panose="020B0503020204020204" pitchFamily="34" charset="-122"/>
                </a:rPr>
                <a:t>2</a:t>
              </a:r>
              <a:endParaRPr lang="zh-CN" altLang="en-US" sz="2400" dirty="0">
                <a:solidFill>
                  <a:srgbClr val="0070C0"/>
                </a:solidFill>
                <a:latin typeface="微软雅黑" panose="020B0503020204020204" pitchFamily="34" charset="-122"/>
                <a:ea typeface="微软雅黑" panose="020B0503020204020204" pitchFamily="34" charset="-122"/>
              </a:endParaRPr>
            </a:p>
          </p:txBody>
        </p:sp>
      </p:grpSp>
      <p:sp>
        <p:nvSpPr>
          <p:cNvPr id="7" name="文本框 6">
            <a:extLst>
              <a:ext uri="{FF2B5EF4-FFF2-40B4-BE49-F238E27FC236}">
                <a16:creationId xmlns:a16="http://schemas.microsoft.com/office/drawing/2014/main" id="{61DCDAE6-4EA9-9DF8-6FF5-DA200AF651B7}"/>
              </a:ext>
            </a:extLst>
          </p:cNvPr>
          <p:cNvSpPr txBox="1"/>
          <p:nvPr/>
        </p:nvSpPr>
        <p:spPr>
          <a:xfrm>
            <a:off x="1086166" y="378766"/>
            <a:ext cx="2786340" cy="461665"/>
          </a:xfrm>
          <a:prstGeom prst="rect">
            <a:avLst/>
          </a:prstGeom>
          <a:noFill/>
        </p:spPr>
        <p:txBody>
          <a:bodyPr wrap="none" rtlCol="0">
            <a:spAutoFit/>
          </a:bodyPr>
          <a:lstStyle/>
          <a:p>
            <a:r>
              <a:rPr lang="en-US" altLang="zh-CN" sz="2400" dirty="0">
                <a:solidFill>
                  <a:srgbClr val="2E508C"/>
                </a:solidFill>
                <a:latin typeface="微软雅黑" panose="020B0503020204020204" pitchFamily="34" charset="-122"/>
                <a:ea typeface="微软雅黑" panose="020B0503020204020204" pitchFamily="34" charset="-122"/>
              </a:rPr>
              <a:t>Data and Method</a:t>
            </a:r>
            <a:endParaRPr lang="zh-CN" altLang="en-US" sz="2400" dirty="0">
              <a:solidFill>
                <a:srgbClr val="2E508C"/>
              </a:solidFill>
              <a:latin typeface="微软雅黑" panose="020B0503020204020204" pitchFamily="34" charset="-122"/>
              <a:ea typeface="微软雅黑" panose="020B0503020204020204" pitchFamily="34" charset="-122"/>
            </a:endParaRPr>
          </a:p>
        </p:txBody>
      </p:sp>
      <p:pic>
        <p:nvPicPr>
          <p:cNvPr id="12" name="图片 11">
            <a:extLst>
              <a:ext uri="{FF2B5EF4-FFF2-40B4-BE49-F238E27FC236}">
                <a16:creationId xmlns:a16="http://schemas.microsoft.com/office/drawing/2014/main" id="{B6067660-BFC7-7C60-3F31-2D4689C82F69}"/>
              </a:ext>
            </a:extLst>
          </p:cNvPr>
          <p:cNvPicPr>
            <a:picLocks noChangeAspect="1"/>
          </p:cNvPicPr>
          <p:nvPr/>
        </p:nvPicPr>
        <p:blipFill>
          <a:blip r:embed="rId2"/>
          <a:stretch>
            <a:fillRect/>
          </a:stretch>
        </p:blipFill>
        <p:spPr>
          <a:xfrm>
            <a:off x="10381906" y="6134711"/>
            <a:ext cx="488736" cy="433924"/>
          </a:xfrm>
          <a:prstGeom prst="rect">
            <a:avLst/>
          </a:prstGeom>
        </p:spPr>
      </p:pic>
      <p:pic>
        <p:nvPicPr>
          <p:cNvPr id="14" name="图片 13">
            <a:extLst>
              <a:ext uri="{FF2B5EF4-FFF2-40B4-BE49-F238E27FC236}">
                <a16:creationId xmlns:a16="http://schemas.microsoft.com/office/drawing/2014/main" id="{B18DE527-8B01-886B-10E3-30E2B100CE41}"/>
              </a:ext>
            </a:extLst>
          </p:cNvPr>
          <p:cNvPicPr>
            <a:picLocks noChangeAspect="1"/>
          </p:cNvPicPr>
          <p:nvPr/>
        </p:nvPicPr>
        <p:blipFill>
          <a:blip r:embed="rId3"/>
          <a:stretch>
            <a:fillRect/>
          </a:stretch>
        </p:blipFill>
        <p:spPr>
          <a:xfrm>
            <a:off x="10870642" y="6208398"/>
            <a:ext cx="1164578" cy="281742"/>
          </a:xfrm>
          <a:prstGeom prst="rect">
            <a:avLst/>
          </a:prstGeom>
        </p:spPr>
      </p:pic>
      <p:sp>
        <p:nvSpPr>
          <p:cNvPr id="8" name="文本框 7">
            <a:extLst>
              <a:ext uri="{FF2B5EF4-FFF2-40B4-BE49-F238E27FC236}">
                <a16:creationId xmlns:a16="http://schemas.microsoft.com/office/drawing/2014/main" id="{D0989C25-0A0A-4458-9345-0CA7D61FE451}"/>
              </a:ext>
            </a:extLst>
          </p:cNvPr>
          <p:cNvSpPr txBox="1"/>
          <p:nvPr/>
        </p:nvSpPr>
        <p:spPr>
          <a:xfrm>
            <a:off x="488139" y="1127999"/>
            <a:ext cx="11337185" cy="369332"/>
          </a:xfrm>
          <a:prstGeom prst="rect">
            <a:avLst/>
          </a:prstGeom>
          <a:noFill/>
        </p:spPr>
        <p:txBody>
          <a:bodyPr wrap="square" rtlCol="0">
            <a:spAutoFit/>
          </a:bodyPr>
          <a:lstStyle/>
          <a:p>
            <a:r>
              <a:rPr lang="en-US" altLang="zh-CN" dirty="0">
                <a:latin typeface="微软雅黑" panose="020B0503020204020204" pitchFamily="34" charset="-122"/>
                <a:ea typeface="微软雅黑" panose="020B0503020204020204" pitchFamily="34" charset="-122"/>
              </a:rPr>
              <a:t>2.1     study area</a:t>
            </a:r>
            <a:endParaRPr lang="zh-CN" altLang="en-US" dirty="0">
              <a:latin typeface="微软雅黑" panose="020B0503020204020204" pitchFamily="34" charset="-122"/>
              <a:ea typeface="微软雅黑" panose="020B0503020204020204" pitchFamily="34" charset="-122"/>
            </a:endParaRPr>
          </a:p>
        </p:txBody>
      </p:sp>
      <p:pic>
        <p:nvPicPr>
          <p:cNvPr id="10" name="图片 9">
            <a:extLst>
              <a:ext uri="{FF2B5EF4-FFF2-40B4-BE49-F238E27FC236}">
                <a16:creationId xmlns:a16="http://schemas.microsoft.com/office/drawing/2014/main" id="{5F2A66AD-0636-D0B6-26A1-B3F4D31A9E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139" y="1533691"/>
            <a:ext cx="6255640" cy="4888257"/>
          </a:xfrm>
          <a:prstGeom prst="rect">
            <a:avLst/>
          </a:prstGeom>
        </p:spPr>
      </p:pic>
      <p:sp>
        <p:nvSpPr>
          <p:cNvPr id="11" name="文本框 10">
            <a:extLst>
              <a:ext uri="{FF2B5EF4-FFF2-40B4-BE49-F238E27FC236}">
                <a16:creationId xmlns:a16="http://schemas.microsoft.com/office/drawing/2014/main" id="{1442D67F-B9E9-A815-1355-A9F1B5877EF4}"/>
              </a:ext>
            </a:extLst>
          </p:cNvPr>
          <p:cNvSpPr txBox="1"/>
          <p:nvPr/>
        </p:nvSpPr>
        <p:spPr>
          <a:xfrm>
            <a:off x="2387342" y="1877010"/>
            <a:ext cx="298480" cy="338554"/>
          </a:xfrm>
          <a:prstGeom prst="rect">
            <a:avLst/>
          </a:prstGeom>
          <a:noFill/>
        </p:spPr>
        <p:txBody>
          <a:bodyPr wrap="none" rtlCol="0">
            <a:spAutoFit/>
          </a:bodyPr>
          <a:lstStyle/>
          <a:p>
            <a:r>
              <a:rPr lang="en-US" altLang="zh-CN" sz="1600" b="1" dirty="0">
                <a:solidFill>
                  <a:srgbClr val="FFFF00"/>
                </a:solidFill>
              </a:rPr>
              <a:t>1</a:t>
            </a:r>
            <a:endParaRPr lang="zh-CN" altLang="en-US" sz="1600" b="1" dirty="0">
              <a:solidFill>
                <a:srgbClr val="FFFF00"/>
              </a:solidFill>
            </a:endParaRPr>
          </a:p>
        </p:txBody>
      </p:sp>
      <p:sp>
        <p:nvSpPr>
          <p:cNvPr id="13" name="文本框 12">
            <a:extLst>
              <a:ext uri="{FF2B5EF4-FFF2-40B4-BE49-F238E27FC236}">
                <a16:creationId xmlns:a16="http://schemas.microsoft.com/office/drawing/2014/main" id="{1C1B05BA-57E4-6079-3273-F3DC8DA317D0}"/>
              </a:ext>
            </a:extLst>
          </p:cNvPr>
          <p:cNvSpPr txBox="1"/>
          <p:nvPr/>
        </p:nvSpPr>
        <p:spPr>
          <a:xfrm>
            <a:off x="2564473" y="1572790"/>
            <a:ext cx="298480" cy="338554"/>
          </a:xfrm>
          <a:prstGeom prst="rect">
            <a:avLst/>
          </a:prstGeom>
          <a:noFill/>
        </p:spPr>
        <p:txBody>
          <a:bodyPr wrap="none" rtlCol="0">
            <a:spAutoFit/>
          </a:bodyPr>
          <a:lstStyle/>
          <a:p>
            <a:r>
              <a:rPr lang="en-US" altLang="zh-CN" sz="1600" b="1" dirty="0">
                <a:solidFill>
                  <a:srgbClr val="FFFF00"/>
                </a:solidFill>
              </a:rPr>
              <a:t>2</a:t>
            </a:r>
            <a:endParaRPr lang="zh-CN" altLang="en-US" sz="1600" b="1" dirty="0">
              <a:solidFill>
                <a:srgbClr val="FFFF00"/>
              </a:solidFill>
            </a:endParaRPr>
          </a:p>
        </p:txBody>
      </p:sp>
      <p:sp>
        <p:nvSpPr>
          <p:cNvPr id="15" name="文本框 14">
            <a:extLst>
              <a:ext uri="{FF2B5EF4-FFF2-40B4-BE49-F238E27FC236}">
                <a16:creationId xmlns:a16="http://schemas.microsoft.com/office/drawing/2014/main" id="{80A00784-E910-66CE-A150-FC391BC4A212}"/>
              </a:ext>
            </a:extLst>
          </p:cNvPr>
          <p:cNvSpPr txBox="1"/>
          <p:nvPr/>
        </p:nvSpPr>
        <p:spPr>
          <a:xfrm>
            <a:off x="2741186" y="2820567"/>
            <a:ext cx="298480" cy="338554"/>
          </a:xfrm>
          <a:prstGeom prst="rect">
            <a:avLst/>
          </a:prstGeom>
          <a:noFill/>
        </p:spPr>
        <p:txBody>
          <a:bodyPr wrap="none" rtlCol="0">
            <a:spAutoFit/>
          </a:bodyPr>
          <a:lstStyle/>
          <a:p>
            <a:r>
              <a:rPr lang="en-US" altLang="zh-CN" sz="1600" b="1" dirty="0">
                <a:solidFill>
                  <a:srgbClr val="FFFF00"/>
                </a:solidFill>
              </a:rPr>
              <a:t>3</a:t>
            </a:r>
            <a:endParaRPr lang="zh-CN" altLang="en-US" sz="1600" b="1" dirty="0">
              <a:solidFill>
                <a:srgbClr val="FFFF00"/>
              </a:solidFill>
            </a:endParaRPr>
          </a:p>
        </p:txBody>
      </p:sp>
      <p:sp>
        <p:nvSpPr>
          <p:cNvPr id="16" name="文本框 15">
            <a:extLst>
              <a:ext uri="{FF2B5EF4-FFF2-40B4-BE49-F238E27FC236}">
                <a16:creationId xmlns:a16="http://schemas.microsoft.com/office/drawing/2014/main" id="{CD97B8D6-3613-27F9-9D72-2340E25FAF92}"/>
              </a:ext>
            </a:extLst>
          </p:cNvPr>
          <p:cNvSpPr txBox="1"/>
          <p:nvPr/>
        </p:nvSpPr>
        <p:spPr>
          <a:xfrm>
            <a:off x="6473190" y="3159121"/>
            <a:ext cx="298480" cy="338554"/>
          </a:xfrm>
          <a:prstGeom prst="rect">
            <a:avLst/>
          </a:prstGeom>
          <a:noFill/>
        </p:spPr>
        <p:txBody>
          <a:bodyPr wrap="none" rtlCol="0">
            <a:spAutoFit/>
          </a:bodyPr>
          <a:lstStyle/>
          <a:p>
            <a:r>
              <a:rPr lang="en-US" altLang="zh-CN" sz="1600" b="1" dirty="0">
                <a:solidFill>
                  <a:srgbClr val="FFFF00"/>
                </a:solidFill>
              </a:rPr>
              <a:t>4</a:t>
            </a:r>
            <a:endParaRPr lang="zh-CN" altLang="en-US" sz="1600" b="1" dirty="0">
              <a:solidFill>
                <a:srgbClr val="FFFF00"/>
              </a:solidFill>
            </a:endParaRPr>
          </a:p>
        </p:txBody>
      </p:sp>
      <p:sp>
        <p:nvSpPr>
          <p:cNvPr id="17" name="文本框 16">
            <a:extLst>
              <a:ext uri="{FF2B5EF4-FFF2-40B4-BE49-F238E27FC236}">
                <a16:creationId xmlns:a16="http://schemas.microsoft.com/office/drawing/2014/main" id="{8F0FA1D0-4CE8-FEA2-91F7-781BD5EEE40A}"/>
              </a:ext>
            </a:extLst>
          </p:cNvPr>
          <p:cNvSpPr txBox="1"/>
          <p:nvPr/>
        </p:nvSpPr>
        <p:spPr>
          <a:xfrm>
            <a:off x="1649460" y="4345901"/>
            <a:ext cx="298480" cy="338554"/>
          </a:xfrm>
          <a:prstGeom prst="rect">
            <a:avLst/>
          </a:prstGeom>
          <a:noFill/>
        </p:spPr>
        <p:txBody>
          <a:bodyPr wrap="none" rtlCol="0">
            <a:spAutoFit/>
          </a:bodyPr>
          <a:lstStyle/>
          <a:p>
            <a:r>
              <a:rPr lang="en-US" altLang="zh-CN" sz="1600" b="1" dirty="0">
                <a:solidFill>
                  <a:srgbClr val="FFFF00"/>
                </a:solidFill>
              </a:rPr>
              <a:t>5</a:t>
            </a:r>
            <a:endParaRPr lang="zh-CN" altLang="en-US" sz="1600" b="1" dirty="0">
              <a:solidFill>
                <a:srgbClr val="FFFF00"/>
              </a:solidFill>
            </a:endParaRPr>
          </a:p>
        </p:txBody>
      </p:sp>
      <p:sp>
        <p:nvSpPr>
          <p:cNvPr id="18" name="文本框 17">
            <a:extLst>
              <a:ext uri="{FF2B5EF4-FFF2-40B4-BE49-F238E27FC236}">
                <a16:creationId xmlns:a16="http://schemas.microsoft.com/office/drawing/2014/main" id="{9442B65D-FA0A-BC57-125C-5199DDA8F3E9}"/>
              </a:ext>
            </a:extLst>
          </p:cNvPr>
          <p:cNvSpPr txBox="1"/>
          <p:nvPr/>
        </p:nvSpPr>
        <p:spPr>
          <a:xfrm>
            <a:off x="787686" y="6018809"/>
            <a:ext cx="298480" cy="338554"/>
          </a:xfrm>
          <a:prstGeom prst="rect">
            <a:avLst/>
          </a:prstGeom>
          <a:noFill/>
        </p:spPr>
        <p:txBody>
          <a:bodyPr wrap="none" rtlCol="0">
            <a:spAutoFit/>
          </a:bodyPr>
          <a:lstStyle/>
          <a:p>
            <a:r>
              <a:rPr lang="en-US" altLang="zh-CN" sz="1600" b="1" dirty="0">
                <a:solidFill>
                  <a:srgbClr val="FFFF00"/>
                </a:solidFill>
              </a:rPr>
              <a:t>6</a:t>
            </a:r>
            <a:endParaRPr lang="zh-CN" altLang="en-US" sz="1600" b="1" dirty="0">
              <a:solidFill>
                <a:srgbClr val="FFFF00"/>
              </a:solidFill>
            </a:endParaRPr>
          </a:p>
        </p:txBody>
      </p:sp>
      <p:sp>
        <p:nvSpPr>
          <p:cNvPr id="19" name="文本框 18">
            <a:extLst>
              <a:ext uri="{FF2B5EF4-FFF2-40B4-BE49-F238E27FC236}">
                <a16:creationId xmlns:a16="http://schemas.microsoft.com/office/drawing/2014/main" id="{41BF9349-7617-959D-D725-D23297309D92}"/>
              </a:ext>
            </a:extLst>
          </p:cNvPr>
          <p:cNvSpPr txBox="1"/>
          <p:nvPr/>
        </p:nvSpPr>
        <p:spPr>
          <a:xfrm>
            <a:off x="4695753" y="1557417"/>
            <a:ext cx="298480" cy="338554"/>
          </a:xfrm>
          <a:prstGeom prst="rect">
            <a:avLst/>
          </a:prstGeom>
          <a:noFill/>
        </p:spPr>
        <p:txBody>
          <a:bodyPr wrap="none" rtlCol="0">
            <a:spAutoFit/>
          </a:bodyPr>
          <a:lstStyle/>
          <a:p>
            <a:r>
              <a:rPr lang="en-US" altLang="zh-CN" sz="1600" b="1" dirty="0">
                <a:solidFill>
                  <a:srgbClr val="FFFF00"/>
                </a:solidFill>
              </a:rPr>
              <a:t>1</a:t>
            </a:r>
            <a:endParaRPr lang="zh-CN" altLang="en-US" sz="1600" b="1" dirty="0">
              <a:solidFill>
                <a:srgbClr val="FFFF00"/>
              </a:solidFill>
            </a:endParaRPr>
          </a:p>
        </p:txBody>
      </p:sp>
      <p:sp>
        <p:nvSpPr>
          <p:cNvPr id="21" name="文本框 20">
            <a:extLst>
              <a:ext uri="{FF2B5EF4-FFF2-40B4-BE49-F238E27FC236}">
                <a16:creationId xmlns:a16="http://schemas.microsoft.com/office/drawing/2014/main" id="{AD9AA61F-8D0A-DCC8-0F4B-DEB85990F83C}"/>
              </a:ext>
            </a:extLst>
          </p:cNvPr>
          <p:cNvSpPr txBox="1"/>
          <p:nvPr/>
        </p:nvSpPr>
        <p:spPr>
          <a:xfrm>
            <a:off x="6501080" y="1555403"/>
            <a:ext cx="298480" cy="338554"/>
          </a:xfrm>
          <a:prstGeom prst="rect">
            <a:avLst/>
          </a:prstGeom>
          <a:noFill/>
        </p:spPr>
        <p:txBody>
          <a:bodyPr wrap="none" rtlCol="0">
            <a:spAutoFit/>
          </a:bodyPr>
          <a:lstStyle/>
          <a:p>
            <a:r>
              <a:rPr lang="en-US" altLang="zh-CN" sz="1600" b="1" dirty="0">
                <a:solidFill>
                  <a:srgbClr val="FFFF00"/>
                </a:solidFill>
              </a:rPr>
              <a:t>2</a:t>
            </a:r>
            <a:endParaRPr lang="zh-CN" altLang="en-US" sz="1600" b="1" dirty="0">
              <a:solidFill>
                <a:srgbClr val="FFFF00"/>
              </a:solidFill>
            </a:endParaRPr>
          </a:p>
        </p:txBody>
      </p:sp>
      <p:sp>
        <p:nvSpPr>
          <p:cNvPr id="22" name="文本框 21">
            <a:extLst>
              <a:ext uri="{FF2B5EF4-FFF2-40B4-BE49-F238E27FC236}">
                <a16:creationId xmlns:a16="http://schemas.microsoft.com/office/drawing/2014/main" id="{273546E3-DBF5-FA3B-D5FB-93D9BF040B40}"/>
              </a:ext>
            </a:extLst>
          </p:cNvPr>
          <p:cNvSpPr txBox="1"/>
          <p:nvPr/>
        </p:nvSpPr>
        <p:spPr>
          <a:xfrm>
            <a:off x="4709489" y="3159121"/>
            <a:ext cx="298480" cy="338554"/>
          </a:xfrm>
          <a:prstGeom prst="rect">
            <a:avLst/>
          </a:prstGeom>
          <a:noFill/>
        </p:spPr>
        <p:txBody>
          <a:bodyPr wrap="none" rtlCol="0">
            <a:spAutoFit/>
          </a:bodyPr>
          <a:lstStyle/>
          <a:p>
            <a:r>
              <a:rPr lang="en-US" altLang="zh-CN" sz="1600" b="1" dirty="0">
                <a:solidFill>
                  <a:srgbClr val="FFFF00"/>
                </a:solidFill>
              </a:rPr>
              <a:t>3</a:t>
            </a:r>
            <a:endParaRPr lang="zh-CN" altLang="en-US" sz="1600" b="1" dirty="0">
              <a:solidFill>
                <a:srgbClr val="FFFF00"/>
              </a:solidFill>
            </a:endParaRPr>
          </a:p>
        </p:txBody>
      </p:sp>
      <p:sp>
        <p:nvSpPr>
          <p:cNvPr id="24" name="文本框 23">
            <a:extLst>
              <a:ext uri="{FF2B5EF4-FFF2-40B4-BE49-F238E27FC236}">
                <a16:creationId xmlns:a16="http://schemas.microsoft.com/office/drawing/2014/main" id="{401A9665-9732-B8FE-3993-7BCCD5F80184}"/>
              </a:ext>
            </a:extLst>
          </p:cNvPr>
          <p:cNvSpPr txBox="1"/>
          <p:nvPr/>
        </p:nvSpPr>
        <p:spPr>
          <a:xfrm>
            <a:off x="4709489" y="4782731"/>
            <a:ext cx="298480" cy="338554"/>
          </a:xfrm>
          <a:prstGeom prst="rect">
            <a:avLst/>
          </a:prstGeom>
          <a:noFill/>
        </p:spPr>
        <p:txBody>
          <a:bodyPr wrap="none" rtlCol="0">
            <a:spAutoFit/>
          </a:bodyPr>
          <a:lstStyle/>
          <a:p>
            <a:r>
              <a:rPr lang="en-US" altLang="zh-CN" sz="1600" b="1" dirty="0">
                <a:solidFill>
                  <a:srgbClr val="FFFF00"/>
                </a:solidFill>
              </a:rPr>
              <a:t>5</a:t>
            </a:r>
            <a:endParaRPr lang="zh-CN" altLang="en-US" sz="1600" b="1" dirty="0">
              <a:solidFill>
                <a:srgbClr val="FFFF00"/>
              </a:solidFill>
            </a:endParaRPr>
          </a:p>
        </p:txBody>
      </p:sp>
      <p:sp>
        <p:nvSpPr>
          <p:cNvPr id="25" name="文本框 24">
            <a:extLst>
              <a:ext uri="{FF2B5EF4-FFF2-40B4-BE49-F238E27FC236}">
                <a16:creationId xmlns:a16="http://schemas.microsoft.com/office/drawing/2014/main" id="{185D2FC0-3AD5-7ADD-B9FA-37AF0FDADCBC}"/>
              </a:ext>
            </a:extLst>
          </p:cNvPr>
          <p:cNvSpPr txBox="1"/>
          <p:nvPr/>
        </p:nvSpPr>
        <p:spPr>
          <a:xfrm>
            <a:off x="6501080" y="4790664"/>
            <a:ext cx="298480" cy="338554"/>
          </a:xfrm>
          <a:prstGeom prst="rect">
            <a:avLst/>
          </a:prstGeom>
          <a:noFill/>
        </p:spPr>
        <p:txBody>
          <a:bodyPr wrap="none" rtlCol="0">
            <a:spAutoFit/>
          </a:bodyPr>
          <a:lstStyle/>
          <a:p>
            <a:r>
              <a:rPr lang="en-US" altLang="zh-CN" sz="1600" b="1" dirty="0">
                <a:solidFill>
                  <a:srgbClr val="FFFF00"/>
                </a:solidFill>
              </a:rPr>
              <a:t>6</a:t>
            </a:r>
            <a:endParaRPr lang="zh-CN" altLang="en-US" sz="1600" b="1" dirty="0">
              <a:solidFill>
                <a:srgbClr val="FFFF00"/>
              </a:solidFill>
            </a:endParaRPr>
          </a:p>
        </p:txBody>
      </p:sp>
      <p:sp>
        <p:nvSpPr>
          <p:cNvPr id="26" name="文本框 25">
            <a:extLst>
              <a:ext uri="{FF2B5EF4-FFF2-40B4-BE49-F238E27FC236}">
                <a16:creationId xmlns:a16="http://schemas.microsoft.com/office/drawing/2014/main" id="{3ED9A9E6-7424-7684-3DC1-D27F20F23A1D}"/>
              </a:ext>
            </a:extLst>
          </p:cNvPr>
          <p:cNvSpPr txBox="1"/>
          <p:nvPr/>
        </p:nvSpPr>
        <p:spPr>
          <a:xfrm>
            <a:off x="2713295" y="3124787"/>
            <a:ext cx="298480" cy="338554"/>
          </a:xfrm>
          <a:prstGeom prst="rect">
            <a:avLst/>
          </a:prstGeom>
          <a:noFill/>
        </p:spPr>
        <p:txBody>
          <a:bodyPr wrap="none" rtlCol="0">
            <a:spAutoFit/>
          </a:bodyPr>
          <a:lstStyle/>
          <a:p>
            <a:r>
              <a:rPr lang="en-US" altLang="zh-CN" sz="1600" b="1" dirty="0">
                <a:solidFill>
                  <a:srgbClr val="FFFF00"/>
                </a:solidFill>
              </a:rPr>
              <a:t>4</a:t>
            </a:r>
            <a:endParaRPr lang="zh-CN" altLang="en-US" sz="1600" b="1" dirty="0">
              <a:solidFill>
                <a:srgbClr val="FFFF00"/>
              </a:solidFill>
            </a:endParaRPr>
          </a:p>
        </p:txBody>
      </p:sp>
      <p:sp>
        <p:nvSpPr>
          <p:cNvPr id="30" name="文本框 29">
            <a:extLst>
              <a:ext uri="{FF2B5EF4-FFF2-40B4-BE49-F238E27FC236}">
                <a16:creationId xmlns:a16="http://schemas.microsoft.com/office/drawing/2014/main" id="{8F05470A-C03E-E18D-0ECF-CA1846929223}"/>
              </a:ext>
            </a:extLst>
          </p:cNvPr>
          <p:cNvSpPr txBox="1"/>
          <p:nvPr/>
        </p:nvSpPr>
        <p:spPr>
          <a:xfrm>
            <a:off x="7219389" y="1533691"/>
            <a:ext cx="4409320" cy="2862322"/>
          </a:xfrm>
          <a:prstGeom prst="rect">
            <a:avLst/>
          </a:prstGeom>
          <a:noFill/>
        </p:spPr>
        <p:txBody>
          <a:bodyPr wrap="square">
            <a:spAutoFit/>
          </a:bodyPr>
          <a:lstStyle/>
          <a:p>
            <a:pPr algn="l" rtl="0"/>
            <a:r>
              <a:rPr lang="en-US" altLang="zh-CN" b="0" i="0" dirty="0">
                <a:solidFill>
                  <a:srgbClr val="333333"/>
                </a:solidFill>
                <a:effectLst/>
                <a:latin typeface="Times New Roman" panose="02020603050405020304" pitchFamily="18" charset="0"/>
                <a:cs typeface="Times New Roman" panose="02020603050405020304" pitchFamily="18" charset="0"/>
              </a:rPr>
              <a:t>The location distribution of the six regions varies greatly, with </a:t>
            </a:r>
            <a:r>
              <a:rPr lang="en-US" altLang="zh-CN" b="0" i="0" dirty="0">
                <a:solidFill>
                  <a:srgbClr val="4472C4"/>
                </a:solidFill>
                <a:effectLst/>
                <a:latin typeface="Times New Roman" panose="02020603050405020304" pitchFamily="18" charset="0"/>
                <a:cs typeface="Times New Roman" panose="02020603050405020304" pitchFamily="18" charset="0"/>
              </a:rPr>
              <a:t>different climates and varying degrees of human activity</a:t>
            </a:r>
            <a:r>
              <a:rPr lang="en-US" altLang="zh-CN" b="0" i="0" dirty="0">
                <a:solidFill>
                  <a:srgbClr val="333333"/>
                </a:solidFill>
                <a:effectLst/>
                <a:latin typeface="Times New Roman" panose="02020603050405020304" pitchFamily="18" charset="0"/>
                <a:cs typeface="Times New Roman" panose="02020603050405020304" pitchFamily="18" charset="0"/>
              </a:rPr>
              <a:t>. </a:t>
            </a:r>
          </a:p>
          <a:p>
            <a:pPr algn="l" rtl="0"/>
            <a:r>
              <a:rPr lang="en-US" altLang="zh-CN" b="0" i="0" dirty="0">
                <a:solidFill>
                  <a:srgbClr val="333333"/>
                </a:solidFill>
                <a:effectLst/>
                <a:latin typeface="Times New Roman" panose="02020603050405020304" pitchFamily="18" charset="0"/>
                <a:cs typeface="Times New Roman" panose="02020603050405020304" pitchFamily="18" charset="0"/>
              </a:rPr>
              <a:t>Against the backdrop of global climate change, the six major river basins are experiencing rapid economic and population development. </a:t>
            </a:r>
          </a:p>
          <a:p>
            <a:pPr algn="l" rtl="0"/>
            <a:r>
              <a:rPr lang="en-US" altLang="zh-CN" b="0" i="0" dirty="0">
                <a:solidFill>
                  <a:srgbClr val="4472C4"/>
                </a:solidFill>
                <a:effectLst/>
                <a:latin typeface="Times New Roman" panose="02020603050405020304" pitchFamily="18" charset="0"/>
                <a:cs typeface="Times New Roman" panose="02020603050405020304" pitchFamily="18" charset="0"/>
              </a:rPr>
              <a:t>It is very important to study the changes in water and sediment fluxes affected by increased human interference</a:t>
            </a:r>
            <a:r>
              <a:rPr lang="en-US" altLang="zh-CN" b="0" i="0" dirty="0">
                <a:solidFill>
                  <a:srgbClr val="333333"/>
                </a:solidFill>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803085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91D1DEC1-D909-C836-FBCE-E4634A04914A}"/>
              </a:ext>
            </a:extLst>
          </p:cNvPr>
          <p:cNvSpPr/>
          <p:nvPr/>
        </p:nvSpPr>
        <p:spPr>
          <a:xfrm>
            <a:off x="0" y="6591300"/>
            <a:ext cx="12192000" cy="266699"/>
          </a:xfrm>
          <a:prstGeom prst="rect">
            <a:avLst/>
          </a:prstGeom>
          <a:solidFill>
            <a:srgbClr val="2E508C"/>
          </a:solidFill>
          <a:ln>
            <a:solidFill>
              <a:srgbClr val="2E50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lumMod val="50000"/>
                </a:schemeClr>
              </a:solidFill>
            </a:endParaRPr>
          </a:p>
        </p:txBody>
      </p:sp>
      <p:cxnSp>
        <p:nvCxnSpPr>
          <p:cNvPr id="3" name="直线连接符 7">
            <a:extLst>
              <a:ext uri="{FF2B5EF4-FFF2-40B4-BE49-F238E27FC236}">
                <a16:creationId xmlns:a16="http://schemas.microsoft.com/office/drawing/2014/main" id="{99355D72-090B-6A9E-A4E8-A0B5A3A81B50}"/>
              </a:ext>
            </a:extLst>
          </p:cNvPr>
          <p:cNvCxnSpPr>
            <a:cxnSpLocks/>
          </p:cNvCxnSpPr>
          <p:nvPr/>
        </p:nvCxnSpPr>
        <p:spPr>
          <a:xfrm>
            <a:off x="3946358" y="493467"/>
            <a:ext cx="7878966" cy="0"/>
          </a:xfrm>
          <a:prstGeom prst="line">
            <a:avLst/>
          </a:prstGeom>
          <a:ln w="19050">
            <a:solidFill>
              <a:srgbClr val="013B87"/>
            </a:solidFill>
          </a:ln>
        </p:spPr>
        <p:style>
          <a:lnRef idx="1">
            <a:schemeClr val="accent1"/>
          </a:lnRef>
          <a:fillRef idx="0">
            <a:schemeClr val="accent1"/>
          </a:fillRef>
          <a:effectRef idx="0">
            <a:schemeClr val="accent1"/>
          </a:effectRef>
          <a:fontRef idx="minor">
            <a:schemeClr val="tx1"/>
          </a:fontRef>
        </p:style>
      </p:cxnSp>
      <p:grpSp>
        <p:nvGrpSpPr>
          <p:cNvPr id="4" name="组合 3">
            <a:extLst>
              <a:ext uri="{FF2B5EF4-FFF2-40B4-BE49-F238E27FC236}">
                <a16:creationId xmlns:a16="http://schemas.microsoft.com/office/drawing/2014/main" id="{BF4ED6A5-C105-DBC9-A71C-D8F372D05011}"/>
              </a:ext>
            </a:extLst>
          </p:cNvPr>
          <p:cNvGrpSpPr/>
          <p:nvPr/>
        </p:nvGrpSpPr>
        <p:grpSpPr>
          <a:xfrm>
            <a:off x="304800" y="320040"/>
            <a:ext cx="579120" cy="579120"/>
            <a:chOff x="1013460" y="784860"/>
            <a:chExt cx="769620" cy="769620"/>
          </a:xfrm>
          <a:solidFill>
            <a:schemeClr val="accent1"/>
          </a:solidFill>
        </p:grpSpPr>
        <p:sp>
          <p:nvSpPr>
            <p:cNvPr id="5" name="矩形: 圆角 4">
              <a:extLst>
                <a:ext uri="{FF2B5EF4-FFF2-40B4-BE49-F238E27FC236}">
                  <a16:creationId xmlns:a16="http://schemas.microsoft.com/office/drawing/2014/main" id="{848F1155-18BE-6583-A353-AC53D9E8C022}"/>
                </a:ext>
              </a:extLst>
            </p:cNvPr>
            <p:cNvSpPr/>
            <p:nvPr/>
          </p:nvSpPr>
          <p:spPr>
            <a:xfrm>
              <a:off x="1013460" y="784860"/>
              <a:ext cx="769620" cy="769620"/>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圆角 5">
              <a:extLst>
                <a:ext uri="{FF2B5EF4-FFF2-40B4-BE49-F238E27FC236}">
                  <a16:creationId xmlns:a16="http://schemas.microsoft.com/office/drawing/2014/main" id="{A1687710-F42C-6E8E-9C68-4C6C6FD62574}"/>
                </a:ext>
              </a:extLst>
            </p:cNvPr>
            <p:cNvSpPr/>
            <p:nvPr/>
          </p:nvSpPr>
          <p:spPr>
            <a:xfrm>
              <a:off x="1101090" y="872490"/>
              <a:ext cx="594360" cy="594360"/>
            </a:xfrm>
            <a:prstGeom prst="round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rgbClr val="0070C0"/>
                  </a:solidFill>
                  <a:latin typeface="微软雅黑" panose="020B0503020204020204" pitchFamily="34" charset="-122"/>
                  <a:ea typeface="微软雅黑" panose="020B0503020204020204" pitchFamily="34" charset="-122"/>
                </a:rPr>
                <a:t>2</a:t>
              </a:r>
              <a:endParaRPr lang="zh-CN" altLang="en-US" sz="2400" dirty="0">
                <a:solidFill>
                  <a:srgbClr val="0070C0"/>
                </a:solidFill>
                <a:latin typeface="微软雅黑" panose="020B0503020204020204" pitchFamily="34" charset="-122"/>
                <a:ea typeface="微软雅黑" panose="020B0503020204020204" pitchFamily="34" charset="-122"/>
              </a:endParaRPr>
            </a:p>
          </p:txBody>
        </p:sp>
      </p:grpSp>
      <p:pic>
        <p:nvPicPr>
          <p:cNvPr id="12" name="图片 11">
            <a:extLst>
              <a:ext uri="{FF2B5EF4-FFF2-40B4-BE49-F238E27FC236}">
                <a16:creationId xmlns:a16="http://schemas.microsoft.com/office/drawing/2014/main" id="{B6067660-BFC7-7C60-3F31-2D4689C82F69}"/>
              </a:ext>
            </a:extLst>
          </p:cNvPr>
          <p:cNvPicPr>
            <a:picLocks noChangeAspect="1"/>
          </p:cNvPicPr>
          <p:nvPr/>
        </p:nvPicPr>
        <p:blipFill>
          <a:blip r:embed="rId2"/>
          <a:stretch>
            <a:fillRect/>
          </a:stretch>
        </p:blipFill>
        <p:spPr>
          <a:xfrm>
            <a:off x="10381906" y="6134711"/>
            <a:ext cx="488736" cy="433924"/>
          </a:xfrm>
          <a:prstGeom prst="rect">
            <a:avLst/>
          </a:prstGeom>
        </p:spPr>
      </p:pic>
      <p:pic>
        <p:nvPicPr>
          <p:cNvPr id="14" name="图片 13">
            <a:extLst>
              <a:ext uri="{FF2B5EF4-FFF2-40B4-BE49-F238E27FC236}">
                <a16:creationId xmlns:a16="http://schemas.microsoft.com/office/drawing/2014/main" id="{B18DE527-8B01-886B-10E3-30E2B100CE41}"/>
              </a:ext>
            </a:extLst>
          </p:cNvPr>
          <p:cNvPicPr>
            <a:picLocks noChangeAspect="1"/>
          </p:cNvPicPr>
          <p:nvPr/>
        </p:nvPicPr>
        <p:blipFill>
          <a:blip r:embed="rId3"/>
          <a:stretch>
            <a:fillRect/>
          </a:stretch>
        </p:blipFill>
        <p:spPr>
          <a:xfrm>
            <a:off x="10870642" y="6208398"/>
            <a:ext cx="1164578" cy="281742"/>
          </a:xfrm>
          <a:prstGeom prst="rect">
            <a:avLst/>
          </a:prstGeom>
        </p:spPr>
      </p:pic>
      <p:sp>
        <p:nvSpPr>
          <p:cNvPr id="8" name="文本框 7">
            <a:extLst>
              <a:ext uri="{FF2B5EF4-FFF2-40B4-BE49-F238E27FC236}">
                <a16:creationId xmlns:a16="http://schemas.microsoft.com/office/drawing/2014/main" id="{D0989C25-0A0A-4458-9345-0CA7D61FE451}"/>
              </a:ext>
            </a:extLst>
          </p:cNvPr>
          <p:cNvSpPr txBox="1"/>
          <p:nvPr/>
        </p:nvSpPr>
        <p:spPr>
          <a:xfrm>
            <a:off x="488139" y="1127999"/>
            <a:ext cx="11337185" cy="369332"/>
          </a:xfrm>
          <a:prstGeom prst="rect">
            <a:avLst/>
          </a:prstGeom>
          <a:noFill/>
        </p:spPr>
        <p:txBody>
          <a:bodyPr wrap="square" rtlCol="0">
            <a:spAutoFit/>
          </a:bodyPr>
          <a:lstStyle/>
          <a:p>
            <a:r>
              <a:rPr lang="en-US" altLang="zh-CN" dirty="0">
                <a:latin typeface="微软雅黑" panose="020B0503020204020204" pitchFamily="34" charset="-122"/>
                <a:ea typeface="微软雅黑" panose="020B0503020204020204" pitchFamily="34" charset="-122"/>
              </a:rPr>
              <a:t>2.2    data source</a:t>
            </a:r>
            <a:endParaRPr lang="zh-CN" altLang="en-US" dirty="0">
              <a:latin typeface="微软雅黑" panose="020B0503020204020204" pitchFamily="34" charset="-122"/>
              <a:ea typeface="微软雅黑" panose="020B0503020204020204" pitchFamily="34" charset="-122"/>
            </a:endParaRPr>
          </a:p>
        </p:txBody>
      </p:sp>
      <p:sp>
        <p:nvSpPr>
          <p:cNvPr id="9" name="文本框 8">
            <a:extLst>
              <a:ext uri="{FF2B5EF4-FFF2-40B4-BE49-F238E27FC236}">
                <a16:creationId xmlns:a16="http://schemas.microsoft.com/office/drawing/2014/main" id="{3F38530C-1397-74F9-6E46-3598704378DA}"/>
              </a:ext>
            </a:extLst>
          </p:cNvPr>
          <p:cNvSpPr txBox="1"/>
          <p:nvPr/>
        </p:nvSpPr>
        <p:spPr>
          <a:xfrm>
            <a:off x="1082755" y="1758811"/>
            <a:ext cx="2159566" cy="369332"/>
          </a:xfrm>
          <a:prstGeom prst="rect">
            <a:avLst/>
          </a:prstGeom>
          <a:noFill/>
        </p:spPr>
        <p:txBody>
          <a:bodyPr wrap="none" rtlCol="0">
            <a:spAutoFit/>
          </a:bodyPr>
          <a:lstStyle/>
          <a:p>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Remote sensing data:</a:t>
            </a:r>
            <a:endParaRPr lang="zh-CN" altLang="en-US"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0" name="文本框 9">
            <a:extLst>
              <a:ext uri="{FF2B5EF4-FFF2-40B4-BE49-F238E27FC236}">
                <a16:creationId xmlns:a16="http://schemas.microsoft.com/office/drawing/2014/main" id="{B0771005-AA5B-DA0C-1EF2-7B14F88B2441}"/>
              </a:ext>
            </a:extLst>
          </p:cNvPr>
          <p:cNvSpPr txBox="1"/>
          <p:nvPr/>
        </p:nvSpPr>
        <p:spPr>
          <a:xfrm>
            <a:off x="1082755" y="2061695"/>
            <a:ext cx="10099765" cy="1754326"/>
          </a:xfrm>
          <a:prstGeom prst="rect">
            <a:avLst/>
          </a:prstGeom>
          <a:noFill/>
        </p:spPr>
        <p:txBody>
          <a:bodyPr wrap="square" rtlCol="0">
            <a:spAutoFit/>
          </a:bodyPr>
          <a:lstStyle/>
          <a:p>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Landsat series satellite remote sensing reflectance products for all estuaries from 1990 to 2020, including </a:t>
            </a:r>
            <a:r>
              <a:rPr lang="en-US" altLang="zh-CN" dirty="0">
                <a:solidFill>
                  <a:srgbClr val="4472C4"/>
                </a:solidFill>
                <a:latin typeface="Times New Roman" panose="02020603050405020304" pitchFamily="18" charset="0"/>
                <a:ea typeface="微软雅黑" panose="020B0503020204020204" pitchFamily="34" charset="-122"/>
                <a:cs typeface="Times New Roman" panose="02020603050405020304" pitchFamily="18" charset="0"/>
              </a:rPr>
              <a:t>Landsat5 TM, Landsat7 TM+, and Landsat8 OLI</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 The number of images depends on the cloud cover at each estuary. The reflectivity product is obtained from the Google Earth Engine platform, using the Land Surface Reflection Code (</a:t>
            </a:r>
            <a:r>
              <a:rPr lang="en-US" altLang="zh-CN" dirty="0" err="1">
                <a:latin typeface="Times New Roman" panose="02020603050405020304" pitchFamily="18" charset="0"/>
                <a:ea typeface="微软雅黑" panose="020B0503020204020204" pitchFamily="34" charset="-122"/>
                <a:cs typeface="Times New Roman" panose="02020603050405020304" pitchFamily="18" charset="0"/>
              </a:rPr>
              <a:t>LaSRC</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 and LEDAPS algorithms for atmospheric correction, and the </a:t>
            </a:r>
            <a:r>
              <a:rPr lang="en-US" altLang="zh-CN" dirty="0" err="1">
                <a:latin typeface="Times New Roman" panose="02020603050405020304" pitchFamily="18" charset="0"/>
                <a:ea typeface="微软雅黑" panose="020B0503020204020204" pitchFamily="34" charset="-122"/>
                <a:cs typeface="Times New Roman" panose="02020603050405020304" pitchFamily="18" charset="0"/>
              </a:rPr>
              <a:t>CFMask</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 algorithm for cloud removal. For Landsat 7 ETM + images after 31 May 2003, data gaps happen due to Scan Line Corrector failure. </a:t>
            </a:r>
            <a:r>
              <a:rPr lang="en-US" altLang="zh-CN" dirty="0">
                <a:solidFill>
                  <a:srgbClr val="4472C4"/>
                </a:solidFill>
                <a:latin typeface="Times New Roman" panose="02020603050405020304" pitchFamily="18" charset="0"/>
                <a:ea typeface="微软雅黑" panose="020B0503020204020204" pitchFamily="34" charset="-122"/>
                <a:cs typeface="Times New Roman" panose="02020603050405020304" pitchFamily="18" charset="0"/>
              </a:rPr>
              <a:t>A focal </a:t>
            </a:r>
            <a:r>
              <a:rPr lang="en-US" altLang="zh-CN" dirty="0" err="1">
                <a:solidFill>
                  <a:srgbClr val="4472C4"/>
                </a:solidFill>
                <a:latin typeface="Times New Roman" panose="02020603050405020304" pitchFamily="18" charset="0"/>
                <a:ea typeface="微软雅黑" panose="020B0503020204020204" pitchFamily="34" charset="-122"/>
                <a:cs typeface="Times New Roman" panose="02020603050405020304" pitchFamily="18" charset="0"/>
              </a:rPr>
              <a:t>satatistic</a:t>
            </a:r>
            <a:r>
              <a:rPr lang="en-US" altLang="zh-CN" dirty="0">
                <a:solidFill>
                  <a:srgbClr val="4472C4"/>
                </a:solidFill>
                <a:latin typeface="Times New Roman" panose="02020603050405020304" pitchFamily="18" charset="0"/>
                <a:ea typeface="微软雅黑" panose="020B0503020204020204" pitchFamily="34" charset="-122"/>
                <a:cs typeface="Times New Roman" panose="02020603050405020304" pitchFamily="18" charset="0"/>
              </a:rPr>
              <a:t> algorithm</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 was implemented</a:t>
            </a:r>
            <a:r>
              <a:rPr lang="zh-CN" altLang="en-US" dirty="0">
                <a:latin typeface="Times New Roman" panose="02020603050405020304" pitchFamily="18" charset="0"/>
                <a:ea typeface="微软雅黑" panose="020B0503020204020204" pitchFamily="34" charset="-122"/>
                <a:cs typeface="Times New Roman" panose="02020603050405020304" pitchFamily="18" charset="0"/>
              </a:rPr>
              <a:t>。</a:t>
            </a:r>
          </a:p>
        </p:txBody>
      </p:sp>
      <p:sp>
        <p:nvSpPr>
          <p:cNvPr id="13" name="文本框 12">
            <a:extLst>
              <a:ext uri="{FF2B5EF4-FFF2-40B4-BE49-F238E27FC236}">
                <a16:creationId xmlns:a16="http://schemas.microsoft.com/office/drawing/2014/main" id="{23AE25B3-0807-A3DE-BB0D-07C73FCA33B8}"/>
              </a:ext>
            </a:extLst>
          </p:cNvPr>
          <p:cNvSpPr txBox="1"/>
          <p:nvPr/>
        </p:nvSpPr>
        <p:spPr>
          <a:xfrm>
            <a:off x="1086166" y="378766"/>
            <a:ext cx="2786340" cy="461665"/>
          </a:xfrm>
          <a:prstGeom prst="rect">
            <a:avLst/>
          </a:prstGeom>
          <a:noFill/>
        </p:spPr>
        <p:txBody>
          <a:bodyPr wrap="none" rtlCol="0">
            <a:spAutoFit/>
          </a:bodyPr>
          <a:lstStyle/>
          <a:p>
            <a:r>
              <a:rPr lang="en-US" altLang="zh-CN" sz="2400" dirty="0">
                <a:solidFill>
                  <a:srgbClr val="2E508C"/>
                </a:solidFill>
                <a:latin typeface="微软雅黑" panose="020B0503020204020204" pitchFamily="34" charset="-122"/>
                <a:ea typeface="微软雅黑" panose="020B0503020204020204" pitchFamily="34" charset="-122"/>
              </a:rPr>
              <a:t>Data and Method</a:t>
            </a:r>
            <a:endParaRPr lang="zh-CN" altLang="en-US" sz="2400" dirty="0">
              <a:solidFill>
                <a:srgbClr val="2E508C"/>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2932660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91D1DEC1-D909-C836-FBCE-E4634A04914A}"/>
              </a:ext>
            </a:extLst>
          </p:cNvPr>
          <p:cNvSpPr/>
          <p:nvPr/>
        </p:nvSpPr>
        <p:spPr>
          <a:xfrm>
            <a:off x="0" y="6591300"/>
            <a:ext cx="12192000" cy="266699"/>
          </a:xfrm>
          <a:prstGeom prst="rect">
            <a:avLst/>
          </a:prstGeom>
          <a:solidFill>
            <a:srgbClr val="2E508C"/>
          </a:solidFill>
          <a:ln>
            <a:solidFill>
              <a:srgbClr val="2E50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lumMod val="50000"/>
                </a:schemeClr>
              </a:solidFill>
            </a:endParaRPr>
          </a:p>
        </p:txBody>
      </p:sp>
      <p:cxnSp>
        <p:nvCxnSpPr>
          <p:cNvPr id="3" name="直线连接符 7">
            <a:extLst>
              <a:ext uri="{FF2B5EF4-FFF2-40B4-BE49-F238E27FC236}">
                <a16:creationId xmlns:a16="http://schemas.microsoft.com/office/drawing/2014/main" id="{99355D72-090B-6A9E-A4E8-A0B5A3A81B50}"/>
              </a:ext>
            </a:extLst>
          </p:cNvPr>
          <p:cNvCxnSpPr>
            <a:cxnSpLocks/>
          </p:cNvCxnSpPr>
          <p:nvPr/>
        </p:nvCxnSpPr>
        <p:spPr>
          <a:xfrm>
            <a:off x="3973859" y="493467"/>
            <a:ext cx="7851465" cy="0"/>
          </a:xfrm>
          <a:prstGeom prst="line">
            <a:avLst/>
          </a:prstGeom>
          <a:ln w="19050">
            <a:solidFill>
              <a:srgbClr val="013B87"/>
            </a:solidFill>
          </a:ln>
        </p:spPr>
        <p:style>
          <a:lnRef idx="1">
            <a:schemeClr val="accent1"/>
          </a:lnRef>
          <a:fillRef idx="0">
            <a:schemeClr val="accent1"/>
          </a:fillRef>
          <a:effectRef idx="0">
            <a:schemeClr val="accent1"/>
          </a:effectRef>
          <a:fontRef idx="minor">
            <a:schemeClr val="tx1"/>
          </a:fontRef>
        </p:style>
      </p:cxnSp>
      <p:grpSp>
        <p:nvGrpSpPr>
          <p:cNvPr id="4" name="组合 3">
            <a:extLst>
              <a:ext uri="{FF2B5EF4-FFF2-40B4-BE49-F238E27FC236}">
                <a16:creationId xmlns:a16="http://schemas.microsoft.com/office/drawing/2014/main" id="{BF4ED6A5-C105-DBC9-A71C-D8F372D05011}"/>
              </a:ext>
            </a:extLst>
          </p:cNvPr>
          <p:cNvGrpSpPr/>
          <p:nvPr/>
        </p:nvGrpSpPr>
        <p:grpSpPr>
          <a:xfrm>
            <a:off x="304800" y="320040"/>
            <a:ext cx="579120" cy="579120"/>
            <a:chOff x="1013460" y="784860"/>
            <a:chExt cx="769620" cy="769620"/>
          </a:xfrm>
          <a:solidFill>
            <a:schemeClr val="accent1"/>
          </a:solidFill>
        </p:grpSpPr>
        <p:sp>
          <p:nvSpPr>
            <p:cNvPr id="5" name="矩形: 圆角 4">
              <a:extLst>
                <a:ext uri="{FF2B5EF4-FFF2-40B4-BE49-F238E27FC236}">
                  <a16:creationId xmlns:a16="http://schemas.microsoft.com/office/drawing/2014/main" id="{848F1155-18BE-6583-A353-AC53D9E8C022}"/>
                </a:ext>
              </a:extLst>
            </p:cNvPr>
            <p:cNvSpPr/>
            <p:nvPr/>
          </p:nvSpPr>
          <p:spPr>
            <a:xfrm>
              <a:off x="1013460" y="784860"/>
              <a:ext cx="769620" cy="769620"/>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圆角 5">
              <a:extLst>
                <a:ext uri="{FF2B5EF4-FFF2-40B4-BE49-F238E27FC236}">
                  <a16:creationId xmlns:a16="http://schemas.microsoft.com/office/drawing/2014/main" id="{A1687710-F42C-6E8E-9C68-4C6C6FD62574}"/>
                </a:ext>
              </a:extLst>
            </p:cNvPr>
            <p:cNvSpPr/>
            <p:nvPr/>
          </p:nvSpPr>
          <p:spPr>
            <a:xfrm>
              <a:off x="1101090" y="872490"/>
              <a:ext cx="594360" cy="594360"/>
            </a:xfrm>
            <a:prstGeom prst="round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rgbClr val="0070C0"/>
                  </a:solidFill>
                  <a:latin typeface="微软雅黑" panose="020B0503020204020204" pitchFamily="34" charset="-122"/>
                  <a:ea typeface="微软雅黑" panose="020B0503020204020204" pitchFamily="34" charset="-122"/>
                </a:rPr>
                <a:t>2</a:t>
              </a:r>
              <a:endParaRPr lang="zh-CN" altLang="en-US" sz="2400" dirty="0">
                <a:solidFill>
                  <a:srgbClr val="0070C0"/>
                </a:solidFill>
                <a:latin typeface="微软雅黑" panose="020B0503020204020204" pitchFamily="34" charset="-122"/>
                <a:ea typeface="微软雅黑" panose="020B0503020204020204" pitchFamily="34" charset="-122"/>
              </a:endParaRPr>
            </a:p>
          </p:txBody>
        </p:sp>
      </p:grpSp>
      <p:sp>
        <p:nvSpPr>
          <p:cNvPr id="8" name="文本框 7">
            <a:extLst>
              <a:ext uri="{FF2B5EF4-FFF2-40B4-BE49-F238E27FC236}">
                <a16:creationId xmlns:a16="http://schemas.microsoft.com/office/drawing/2014/main" id="{D0989C25-0A0A-4458-9345-0CA7D61FE451}"/>
              </a:ext>
            </a:extLst>
          </p:cNvPr>
          <p:cNvSpPr txBox="1"/>
          <p:nvPr/>
        </p:nvSpPr>
        <p:spPr>
          <a:xfrm>
            <a:off x="488139" y="1127999"/>
            <a:ext cx="11337185" cy="369332"/>
          </a:xfrm>
          <a:prstGeom prst="rect">
            <a:avLst/>
          </a:prstGeom>
          <a:noFill/>
        </p:spPr>
        <p:txBody>
          <a:bodyPr wrap="square" rtlCol="0">
            <a:spAutoFit/>
          </a:bodyPr>
          <a:lstStyle/>
          <a:p>
            <a:r>
              <a:rPr lang="en-US" altLang="zh-CN" dirty="0">
                <a:latin typeface="微软雅黑" panose="020B0503020204020204" pitchFamily="34" charset="-122"/>
                <a:ea typeface="微软雅黑" panose="020B0503020204020204" pitchFamily="34" charset="-122"/>
              </a:rPr>
              <a:t>2.3     methodology</a:t>
            </a:r>
            <a:endParaRPr lang="zh-CN" altLang="en-US" dirty="0">
              <a:latin typeface="微软雅黑" panose="020B0503020204020204" pitchFamily="34" charset="-122"/>
              <a:ea typeface="微软雅黑" panose="020B0503020204020204" pitchFamily="34" charset="-122"/>
            </a:endParaRPr>
          </a:p>
        </p:txBody>
      </p:sp>
      <p:sp>
        <p:nvSpPr>
          <p:cNvPr id="11" name="文本框 10">
            <a:extLst>
              <a:ext uri="{FF2B5EF4-FFF2-40B4-BE49-F238E27FC236}">
                <a16:creationId xmlns:a16="http://schemas.microsoft.com/office/drawing/2014/main" id="{5690D4E1-27B3-92D9-9C70-06B1CB66E124}"/>
              </a:ext>
            </a:extLst>
          </p:cNvPr>
          <p:cNvSpPr txBox="1"/>
          <p:nvPr/>
        </p:nvSpPr>
        <p:spPr>
          <a:xfrm>
            <a:off x="1064978" y="1692758"/>
            <a:ext cx="2744918" cy="369332"/>
          </a:xfrm>
          <a:prstGeom prst="rect">
            <a:avLst/>
          </a:prstGeom>
          <a:noFill/>
        </p:spPr>
        <p:txBody>
          <a:bodyPr wrap="square">
            <a:spAutoFit/>
          </a:bodyPr>
          <a:lstStyle/>
          <a:p>
            <a:pPr algn="ctr"/>
            <a:r>
              <a:rPr lang="en-US" altLang="zh-CN" dirty="0">
                <a:latin typeface="Times New Roman" panose="02020603050405020304" pitchFamily="18" charset="0"/>
                <a:cs typeface="Times New Roman" panose="02020603050405020304" pitchFamily="18" charset="0"/>
              </a:rPr>
              <a:t>Mann-Kendall Trend Test</a:t>
            </a:r>
            <a:endParaRPr lang="zh-CN" altLang="en-US" dirty="0">
              <a:latin typeface="Times New Roman" panose="02020603050405020304" pitchFamily="18" charset="0"/>
              <a:cs typeface="Times New Roman" panose="02020603050405020304" pitchFamily="18" charset="0"/>
            </a:endParaRPr>
          </a:p>
        </p:txBody>
      </p:sp>
      <p:sp>
        <p:nvSpPr>
          <p:cNvPr id="15" name="文本框 14">
            <a:extLst>
              <a:ext uri="{FF2B5EF4-FFF2-40B4-BE49-F238E27FC236}">
                <a16:creationId xmlns:a16="http://schemas.microsoft.com/office/drawing/2014/main" id="{C0806110-0774-1AB2-0D7E-6C28B0302D4F}"/>
              </a:ext>
            </a:extLst>
          </p:cNvPr>
          <p:cNvSpPr txBox="1"/>
          <p:nvPr/>
        </p:nvSpPr>
        <p:spPr>
          <a:xfrm>
            <a:off x="1167063" y="2071558"/>
            <a:ext cx="10149496" cy="1477328"/>
          </a:xfrm>
          <a:prstGeom prst="rect">
            <a:avLst/>
          </a:prstGeom>
          <a:noFill/>
        </p:spPr>
        <p:txBody>
          <a:bodyPr wrap="square">
            <a:spAutoFit/>
          </a:bodyPr>
          <a:lstStyle/>
          <a:p>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The Mann–Kendall Trend Test (also called the M-K test) is often employed to measure a dataset collected over time for consistently increasing or decreasing changes. The test is a non-parametric test, which means it can perform for all distributions (i.e., the data does not have to meet the assumption of normality). Here we used the M-K test to examine the temporal variation of the SSC at each pixel. The M-K test can be expressed as follows:</a:t>
            </a:r>
            <a:endParaRPr lang="zh-CN" altLang="en-US" dirty="0">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6" name="图片 15">
            <a:extLst>
              <a:ext uri="{FF2B5EF4-FFF2-40B4-BE49-F238E27FC236}">
                <a16:creationId xmlns:a16="http://schemas.microsoft.com/office/drawing/2014/main" id="{029F1CA7-37E5-6266-8506-D871E099F684}"/>
              </a:ext>
            </a:extLst>
          </p:cNvPr>
          <p:cNvPicPr>
            <a:picLocks noChangeAspect="1"/>
          </p:cNvPicPr>
          <p:nvPr/>
        </p:nvPicPr>
        <p:blipFill>
          <a:blip r:embed="rId2"/>
          <a:stretch>
            <a:fillRect/>
          </a:stretch>
        </p:blipFill>
        <p:spPr>
          <a:xfrm>
            <a:off x="2568373" y="3531608"/>
            <a:ext cx="6018736" cy="1190679"/>
          </a:xfrm>
          <a:prstGeom prst="rect">
            <a:avLst/>
          </a:prstGeom>
        </p:spPr>
      </p:pic>
      <p:sp>
        <p:nvSpPr>
          <p:cNvPr id="23" name="文本框 22">
            <a:extLst>
              <a:ext uri="{FF2B5EF4-FFF2-40B4-BE49-F238E27FC236}">
                <a16:creationId xmlns:a16="http://schemas.microsoft.com/office/drawing/2014/main" id="{487F9184-AB19-E9FD-2B36-77A8ED05E02D}"/>
              </a:ext>
            </a:extLst>
          </p:cNvPr>
          <p:cNvSpPr txBox="1"/>
          <p:nvPr/>
        </p:nvSpPr>
        <p:spPr>
          <a:xfrm>
            <a:off x="1167063" y="4705009"/>
            <a:ext cx="10051639" cy="1224126"/>
          </a:xfrm>
          <a:prstGeom prst="rect">
            <a:avLst/>
          </a:prstGeom>
          <a:noFill/>
        </p:spPr>
        <p:txBody>
          <a:bodyPr wrap="square">
            <a:spAutoFit/>
          </a:bodyPr>
          <a:lstStyle/>
          <a:p>
            <a:r>
              <a:rPr lang="zh-CN" altLang="en-US" dirty="0">
                <a:latin typeface="Times New Roman" panose="02020603050405020304" pitchFamily="18" charset="0"/>
                <a:cs typeface="Times New Roman" panose="02020603050405020304" pitchFamily="18" charset="0"/>
              </a:rPr>
              <a:t>where Sgn(Xj − Xk ) is an assignment function that sets the positive or negative values to 1 or −1. UFk(k = 0, 1, 2, 3, . . . , n), E(Sk) is the mean, Var(Sk) is the variance; when UFk is greater than 0, the performance increases; otherwise, it indicates a decreasing trend. UBk represents the reverse time order (k = n, (n−1)), . . . , 1).</a:t>
            </a:r>
          </a:p>
        </p:txBody>
      </p:sp>
      <p:sp>
        <p:nvSpPr>
          <p:cNvPr id="10" name="文本框 9">
            <a:extLst>
              <a:ext uri="{FF2B5EF4-FFF2-40B4-BE49-F238E27FC236}">
                <a16:creationId xmlns:a16="http://schemas.microsoft.com/office/drawing/2014/main" id="{2BFBBBC7-CA94-BB56-FFBE-69A2A51CE869}"/>
              </a:ext>
            </a:extLst>
          </p:cNvPr>
          <p:cNvSpPr txBox="1"/>
          <p:nvPr/>
        </p:nvSpPr>
        <p:spPr>
          <a:xfrm>
            <a:off x="1086166" y="378766"/>
            <a:ext cx="2786340" cy="461665"/>
          </a:xfrm>
          <a:prstGeom prst="rect">
            <a:avLst/>
          </a:prstGeom>
          <a:noFill/>
        </p:spPr>
        <p:txBody>
          <a:bodyPr wrap="none" rtlCol="0">
            <a:spAutoFit/>
          </a:bodyPr>
          <a:lstStyle/>
          <a:p>
            <a:r>
              <a:rPr lang="en-US" altLang="zh-CN" sz="2400" dirty="0">
                <a:solidFill>
                  <a:srgbClr val="2E508C"/>
                </a:solidFill>
                <a:latin typeface="微软雅黑" panose="020B0503020204020204" pitchFamily="34" charset="-122"/>
                <a:ea typeface="微软雅黑" panose="020B0503020204020204" pitchFamily="34" charset="-122"/>
              </a:rPr>
              <a:t>Data and Method</a:t>
            </a:r>
            <a:endParaRPr lang="zh-CN" altLang="en-US" sz="2400" dirty="0">
              <a:solidFill>
                <a:srgbClr val="2E508C"/>
              </a:solidFill>
              <a:latin typeface="微软雅黑" panose="020B0503020204020204" pitchFamily="34" charset="-122"/>
              <a:ea typeface="微软雅黑" panose="020B0503020204020204" pitchFamily="34" charset="-122"/>
            </a:endParaRPr>
          </a:p>
        </p:txBody>
      </p:sp>
      <p:pic>
        <p:nvPicPr>
          <p:cNvPr id="17" name="图片 16">
            <a:extLst>
              <a:ext uri="{FF2B5EF4-FFF2-40B4-BE49-F238E27FC236}">
                <a16:creationId xmlns:a16="http://schemas.microsoft.com/office/drawing/2014/main" id="{D3477252-6C79-7969-E9C3-01727C4152A2}"/>
              </a:ext>
            </a:extLst>
          </p:cNvPr>
          <p:cNvPicPr>
            <a:picLocks noChangeAspect="1"/>
          </p:cNvPicPr>
          <p:nvPr/>
        </p:nvPicPr>
        <p:blipFill>
          <a:blip r:embed="rId3"/>
          <a:stretch>
            <a:fillRect/>
          </a:stretch>
        </p:blipFill>
        <p:spPr>
          <a:xfrm>
            <a:off x="10381906" y="6134711"/>
            <a:ext cx="488736" cy="433924"/>
          </a:xfrm>
          <a:prstGeom prst="rect">
            <a:avLst/>
          </a:prstGeom>
        </p:spPr>
      </p:pic>
      <p:pic>
        <p:nvPicPr>
          <p:cNvPr id="18" name="图片 17">
            <a:extLst>
              <a:ext uri="{FF2B5EF4-FFF2-40B4-BE49-F238E27FC236}">
                <a16:creationId xmlns:a16="http://schemas.microsoft.com/office/drawing/2014/main" id="{BC9B9E48-7BD5-C36D-27B7-0FF6E448A794}"/>
              </a:ext>
            </a:extLst>
          </p:cNvPr>
          <p:cNvPicPr>
            <a:picLocks noChangeAspect="1"/>
          </p:cNvPicPr>
          <p:nvPr/>
        </p:nvPicPr>
        <p:blipFill>
          <a:blip r:embed="rId4"/>
          <a:stretch>
            <a:fillRect/>
          </a:stretch>
        </p:blipFill>
        <p:spPr>
          <a:xfrm>
            <a:off x="10870642" y="6208398"/>
            <a:ext cx="1164578" cy="281742"/>
          </a:xfrm>
          <a:prstGeom prst="rect">
            <a:avLst/>
          </a:prstGeom>
        </p:spPr>
      </p:pic>
    </p:spTree>
    <p:extLst>
      <p:ext uri="{BB962C8B-B14F-4D97-AF65-F5344CB8AC3E}">
        <p14:creationId xmlns:p14="http://schemas.microsoft.com/office/powerpoint/2010/main" val="6475235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91D1DEC1-D909-C836-FBCE-E4634A04914A}"/>
              </a:ext>
            </a:extLst>
          </p:cNvPr>
          <p:cNvSpPr/>
          <p:nvPr/>
        </p:nvSpPr>
        <p:spPr>
          <a:xfrm>
            <a:off x="0" y="6591300"/>
            <a:ext cx="12192000" cy="266699"/>
          </a:xfrm>
          <a:prstGeom prst="rect">
            <a:avLst/>
          </a:prstGeom>
          <a:solidFill>
            <a:srgbClr val="2E508C"/>
          </a:solidFill>
          <a:ln>
            <a:solidFill>
              <a:srgbClr val="2E50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lumMod val="50000"/>
                </a:schemeClr>
              </a:solidFill>
            </a:endParaRPr>
          </a:p>
        </p:txBody>
      </p:sp>
      <p:cxnSp>
        <p:nvCxnSpPr>
          <p:cNvPr id="3" name="直线连接符 7">
            <a:extLst>
              <a:ext uri="{FF2B5EF4-FFF2-40B4-BE49-F238E27FC236}">
                <a16:creationId xmlns:a16="http://schemas.microsoft.com/office/drawing/2014/main" id="{99355D72-090B-6A9E-A4E8-A0B5A3A81B50}"/>
              </a:ext>
            </a:extLst>
          </p:cNvPr>
          <p:cNvCxnSpPr>
            <a:cxnSpLocks/>
          </p:cNvCxnSpPr>
          <p:nvPr/>
        </p:nvCxnSpPr>
        <p:spPr>
          <a:xfrm>
            <a:off x="3973859" y="493467"/>
            <a:ext cx="7851465" cy="0"/>
          </a:xfrm>
          <a:prstGeom prst="line">
            <a:avLst/>
          </a:prstGeom>
          <a:ln w="19050">
            <a:solidFill>
              <a:srgbClr val="013B87"/>
            </a:solidFill>
          </a:ln>
        </p:spPr>
        <p:style>
          <a:lnRef idx="1">
            <a:schemeClr val="accent1"/>
          </a:lnRef>
          <a:fillRef idx="0">
            <a:schemeClr val="accent1"/>
          </a:fillRef>
          <a:effectRef idx="0">
            <a:schemeClr val="accent1"/>
          </a:effectRef>
          <a:fontRef idx="minor">
            <a:schemeClr val="tx1"/>
          </a:fontRef>
        </p:style>
      </p:cxnSp>
      <p:grpSp>
        <p:nvGrpSpPr>
          <p:cNvPr id="4" name="组合 3">
            <a:extLst>
              <a:ext uri="{FF2B5EF4-FFF2-40B4-BE49-F238E27FC236}">
                <a16:creationId xmlns:a16="http://schemas.microsoft.com/office/drawing/2014/main" id="{BF4ED6A5-C105-DBC9-A71C-D8F372D05011}"/>
              </a:ext>
            </a:extLst>
          </p:cNvPr>
          <p:cNvGrpSpPr/>
          <p:nvPr/>
        </p:nvGrpSpPr>
        <p:grpSpPr>
          <a:xfrm>
            <a:off x="304800" y="320040"/>
            <a:ext cx="579120" cy="579120"/>
            <a:chOff x="1013460" y="784860"/>
            <a:chExt cx="769620" cy="769620"/>
          </a:xfrm>
          <a:solidFill>
            <a:schemeClr val="accent1"/>
          </a:solidFill>
        </p:grpSpPr>
        <p:sp>
          <p:nvSpPr>
            <p:cNvPr id="5" name="矩形: 圆角 4">
              <a:extLst>
                <a:ext uri="{FF2B5EF4-FFF2-40B4-BE49-F238E27FC236}">
                  <a16:creationId xmlns:a16="http://schemas.microsoft.com/office/drawing/2014/main" id="{848F1155-18BE-6583-A353-AC53D9E8C022}"/>
                </a:ext>
              </a:extLst>
            </p:cNvPr>
            <p:cNvSpPr/>
            <p:nvPr/>
          </p:nvSpPr>
          <p:spPr>
            <a:xfrm>
              <a:off x="1013460" y="784860"/>
              <a:ext cx="769620" cy="769620"/>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圆角 5">
              <a:extLst>
                <a:ext uri="{FF2B5EF4-FFF2-40B4-BE49-F238E27FC236}">
                  <a16:creationId xmlns:a16="http://schemas.microsoft.com/office/drawing/2014/main" id="{A1687710-F42C-6E8E-9C68-4C6C6FD62574}"/>
                </a:ext>
              </a:extLst>
            </p:cNvPr>
            <p:cNvSpPr/>
            <p:nvPr/>
          </p:nvSpPr>
          <p:spPr>
            <a:xfrm>
              <a:off x="1101090" y="872490"/>
              <a:ext cx="594360" cy="594360"/>
            </a:xfrm>
            <a:prstGeom prst="round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rgbClr val="0070C0"/>
                  </a:solidFill>
                  <a:latin typeface="微软雅黑" panose="020B0503020204020204" pitchFamily="34" charset="-122"/>
                  <a:ea typeface="微软雅黑" panose="020B0503020204020204" pitchFamily="34" charset="-122"/>
                </a:rPr>
                <a:t>2</a:t>
              </a:r>
              <a:endParaRPr lang="zh-CN" altLang="en-US" sz="2400" dirty="0">
                <a:solidFill>
                  <a:srgbClr val="0070C0"/>
                </a:solidFill>
                <a:latin typeface="微软雅黑" panose="020B0503020204020204" pitchFamily="34" charset="-122"/>
                <a:ea typeface="微软雅黑" panose="020B0503020204020204" pitchFamily="34" charset="-122"/>
              </a:endParaRPr>
            </a:p>
          </p:txBody>
        </p:sp>
      </p:grpSp>
      <p:sp>
        <p:nvSpPr>
          <p:cNvPr id="18" name="文本框 17">
            <a:extLst>
              <a:ext uri="{FF2B5EF4-FFF2-40B4-BE49-F238E27FC236}">
                <a16:creationId xmlns:a16="http://schemas.microsoft.com/office/drawing/2014/main" id="{8AE2C1EC-1807-134E-248D-B60891FFD6AA}"/>
              </a:ext>
            </a:extLst>
          </p:cNvPr>
          <p:cNvSpPr txBox="1"/>
          <p:nvPr/>
        </p:nvSpPr>
        <p:spPr>
          <a:xfrm>
            <a:off x="1104784" y="1809186"/>
            <a:ext cx="3279578" cy="369332"/>
          </a:xfrm>
          <a:prstGeom prst="rect">
            <a:avLst/>
          </a:prstGeom>
          <a:noFill/>
        </p:spPr>
        <p:txBody>
          <a:bodyPr wrap="square">
            <a:spAutoFit/>
          </a:bodyPr>
          <a:lstStyle/>
          <a:p>
            <a:pPr algn="ct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Spearman  correlation coefficient</a:t>
            </a:r>
            <a:endParaRPr lang="zh-CN" altLang="en-US"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0" name="文本框 19">
            <a:extLst>
              <a:ext uri="{FF2B5EF4-FFF2-40B4-BE49-F238E27FC236}">
                <a16:creationId xmlns:a16="http://schemas.microsoft.com/office/drawing/2014/main" id="{9B39907A-A107-19DF-3654-6135C76C527E}"/>
              </a:ext>
            </a:extLst>
          </p:cNvPr>
          <p:cNvSpPr txBox="1"/>
          <p:nvPr/>
        </p:nvSpPr>
        <p:spPr>
          <a:xfrm>
            <a:off x="1148497" y="2102779"/>
            <a:ext cx="10415569" cy="1200329"/>
          </a:xfrm>
          <a:prstGeom prst="rect">
            <a:avLst/>
          </a:prstGeom>
          <a:noFill/>
        </p:spPr>
        <p:txBody>
          <a:bodyPr wrap="square">
            <a:spAutoFit/>
          </a:bodyPr>
          <a:lstStyle/>
          <a:p>
            <a:pPr algn="l" rtl="0"/>
            <a:r>
              <a:rPr lang="en-US" altLang="zh-CN" b="0" i="0" dirty="0">
                <a:solidFill>
                  <a:srgbClr val="333333"/>
                </a:solidFill>
                <a:effectLst/>
                <a:latin typeface="Times New Roman" panose="02020603050405020304" pitchFamily="18" charset="0"/>
                <a:cs typeface="Times New Roman" panose="02020603050405020304" pitchFamily="18" charset="0"/>
              </a:rPr>
              <a:t>Pearson correlation coefficient requires that the values of continuous variables follow the normal distribution. The correlation between variables, categories or rank variables that do not follow the normal distribution can be described by Spearman rank correlation coefficient, also known as rank correlation coefficient. It can be described as:</a:t>
            </a:r>
          </a:p>
        </p:txBody>
      </p:sp>
      <p:pic>
        <p:nvPicPr>
          <p:cNvPr id="21" name="图片 20">
            <a:extLst>
              <a:ext uri="{FF2B5EF4-FFF2-40B4-BE49-F238E27FC236}">
                <a16:creationId xmlns:a16="http://schemas.microsoft.com/office/drawing/2014/main" id="{768A57EE-11EF-EB66-432F-286CE95E273F}"/>
              </a:ext>
            </a:extLst>
          </p:cNvPr>
          <p:cNvPicPr>
            <a:picLocks noChangeAspect="1"/>
          </p:cNvPicPr>
          <p:nvPr/>
        </p:nvPicPr>
        <p:blipFill>
          <a:blip r:embed="rId2"/>
          <a:stretch>
            <a:fillRect/>
          </a:stretch>
        </p:blipFill>
        <p:spPr>
          <a:xfrm>
            <a:off x="4422806" y="3353822"/>
            <a:ext cx="2880347" cy="1139541"/>
          </a:xfrm>
          <a:prstGeom prst="rect">
            <a:avLst/>
          </a:prstGeom>
        </p:spPr>
      </p:pic>
      <p:sp>
        <p:nvSpPr>
          <p:cNvPr id="9" name="文本框 8">
            <a:extLst>
              <a:ext uri="{FF2B5EF4-FFF2-40B4-BE49-F238E27FC236}">
                <a16:creationId xmlns:a16="http://schemas.microsoft.com/office/drawing/2014/main" id="{E1A5BAF2-8269-4ABF-D0B5-32F8F5AFD1BF}"/>
              </a:ext>
            </a:extLst>
          </p:cNvPr>
          <p:cNvSpPr txBox="1"/>
          <p:nvPr/>
        </p:nvSpPr>
        <p:spPr>
          <a:xfrm>
            <a:off x="1115267" y="4583084"/>
            <a:ext cx="9982432" cy="646331"/>
          </a:xfrm>
          <a:prstGeom prst="rect">
            <a:avLst/>
          </a:prstGeom>
          <a:noFill/>
        </p:spPr>
        <p:txBody>
          <a:bodyPr wrap="square" rtlCol="0">
            <a:spAutoFit/>
          </a:bodyPr>
          <a:lstStyle/>
          <a:p>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Rank the paired values of two variables in ascending order (or ascending order), where Ri represents the rank of x</a:t>
            </a:r>
            <a:r>
              <a:rPr lang="en-US" altLang="zh-CN" baseline="-10000" dirty="0">
                <a:latin typeface="Times New Roman" panose="02020603050405020304" pitchFamily="18" charset="0"/>
                <a:ea typeface="微软雅黑" panose="020B0503020204020204" pitchFamily="34" charset="-122"/>
                <a:cs typeface="Times New Roman" panose="02020603050405020304" pitchFamily="18" charset="0"/>
              </a:rPr>
              <a:t>i</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 Q</a:t>
            </a:r>
            <a:r>
              <a:rPr lang="en-US" altLang="zh-CN" baseline="-10000" dirty="0">
                <a:latin typeface="Times New Roman" panose="02020603050405020304" pitchFamily="18" charset="0"/>
                <a:ea typeface="微软雅黑" panose="020B0503020204020204" pitchFamily="34" charset="-122"/>
                <a:cs typeface="Times New Roman" panose="02020603050405020304" pitchFamily="18" charset="0"/>
              </a:rPr>
              <a:t>i</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 represents the rank of </a:t>
            </a:r>
            <a:r>
              <a:rPr lang="en-US" altLang="zh-CN" dirty="0" err="1">
                <a:latin typeface="Times New Roman" panose="02020603050405020304" pitchFamily="18" charset="0"/>
                <a:ea typeface="微软雅黑" panose="020B0503020204020204" pitchFamily="34" charset="-122"/>
                <a:cs typeface="Times New Roman" panose="02020603050405020304" pitchFamily="18" charset="0"/>
              </a:rPr>
              <a:t>yi</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 and R</a:t>
            </a:r>
            <a:r>
              <a:rPr lang="en-US" altLang="zh-CN" baseline="-10000" dirty="0">
                <a:latin typeface="Times New Roman" panose="02020603050405020304" pitchFamily="18" charset="0"/>
                <a:ea typeface="微软雅黑" panose="020B0503020204020204" pitchFamily="34" charset="-122"/>
                <a:cs typeface="Times New Roman" panose="02020603050405020304" pitchFamily="18" charset="0"/>
              </a:rPr>
              <a:t>i</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 Q</a:t>
            </a:r>
            <a:r>
              <a:rPr lang="en-US" altLang="zh-CN" baseline="-10000" dirty="0">
                <a:latin typeface="Times New Roman" panose="02020603050405020304" pitchFamily="18" charset="0"/>
                <a:ea typeface="微软雅黑" panose="020B0503020204020204" pitchFamily="34" charset="-122"/>
                <a:cs typeface="Times New Roman" panose="02020603050405020304" pitchFamily="18" charset="0"/>
              </a:rPr>
              <a:t>i</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 represents the rank difference between x</a:t>
            </a:r>
            <a:r>
              <a:rPr lang="en-US" altLang="zh-CN" baseline="-10000" dirty="0">
                <a:latin typeface="Times New Roman" panose="02020603050405020304" pitchFamily="18" charset="0"/>
                <a:ea typeface="微软雅黑" panose="020B0503020204020204" pitchFamily="34" charset="-122"/>
                <a:cs typeface="Times New Roman" panose="02020603050405020304" pitchFamily="18" charset="0"/>
              </a:rPr>
              <a:t>i</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 and </a:t>
            </a:r>
            <a:r>
              <a:rPr lang="en-US" altLang="zh-CN" dirty="0" err="1">
                <a:latin typeface="Times New Roman" panose="02020603050405020304" pitchFamily="18" charset="0"/>
                <a:ea typeface="微软雅黑" panose="020B0503020204020204" pitchFamily="34" charset="-122"/>
                <a:cs typeface="Times New Roman" panose="02020603050405020304" pitchFamily="18" charset="0"/>
              </a:rPr>
              <a:t>y</a:t>
            </a:r>
            <a:r>
              <a:rPr lang="en-US" altLang="zh-CN" baseline="-10000" dirty="0" err="1">
                <a:latin typeface="Times New Roman" panose="02020603050405020304" pitchFamily="18" charset="0"/>
                <a:ea typeface="微软雅黑" panose="020B0503020204020204" pitchFamily="34" charset="-122"/>
                <a:cs typeface="Times New Roman" panose="02020603050405020304" pitchFamily="18" charset="0"/>
              </a:rPr>
              <a:t>i</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a:t>
            </a:r>
          </a:p>
        </p:txBody>
      </p:sp>
      <p:pic>
        <p:nvPicPr>
          <p:cNvPr id="10" name="图片 9">
            <a:extLst>
              <a:ext uri="{FF2B5EF4-FFF2-40B4-BE49-F238E27FC236}">
                <a16:creationId xmlns:a16="http://schemas.microsoft.com/office/drawing/2014/main" id="{218103C1-ADC7-35EC-0D7D-53E4DD6CCEA8}"/>
              </a:ext>
            </a:extLst>
          </p:cNvPr>
          <p:cNvPicPr>
            <a:picLocks noChangeAspect="1"/>
          </p:cNvPicPr>
          <p:nvPr/>
        </p:nvPicPr>
        <p:blipFill>
          <a:blip r:embed="rId3"/>
          <a:stretch>
            <a:fillRect/>
          </a:stretch>
        </p:blipFill>
        <p:spPr>
          <a:xfrm>
            <a:off x="10381906" y="6134711"/>
            <a:ext cx="488736" cy="433924"/>
          </a:xfrm>
          <a:prstGeom prst="rect">
            <a:avLst/>
          </a:prstGeom>
        </p:spPr>
      </p:pic>
      <p:pic>
        <p:nvPicPr>
          <p:cNvPr id="11" name="图片 10">
            <a:extLst>
              <a:ext uri="{FF2B5EF4-FFF2-40B4-BE49-F238E27FC236}">
                <a16:creationId xmlns:a16="http://schemas.microsoft.com/office/drawing/2014/main" id="{1F39B3B5-34B6-D7FF-F3BB-CCAAABFF05F4}"/>
              </a:ext>
            </a:extLst>
          </p:cNvPr>
          <p:cNvPicPr>
            <a:picLocks noChangeAspect="1"/>
          </p:cNvPicPr>
          <p:nvPr/>
        </p:nvPicPr>
        <p:blipFill>
          <a:blip r:embed="rId4"/>
          <a:stretch>
            <a:fillRect/>
          </a:stretch>
        </p:blipFill>
        <p:spPr>
          <a:xfrm>
            <a:off x="10870642" y="6208398"/>
            <a:ext cx="1164578" cy="281742"/>
          </a:xfrm>
          <a:prstGeom prst="rect">
            <a:avLst/>
          </a:prstGeom>
        </p:spPr>
      </p:pic>
      <p:sp>
        <p:nvSpPr>
          <p:cNvPr id="15" name="文本框 14">
            <a:extLst>
              <a:ext uri="{FF2B5EF4-FFF2-40B4-BE49-F238E27FC236}">
                <a16:creationId xmlns:a16="http://schemas.microsoft.com/office/drawing/2014/main" id="{DF1577E3-6A7B-921E-9E0A-D490C2F7B691}"/>
              </a:ext>
            </a:extLst>
          </p:cNvPr>
          <p:cNvSpPr txBox="1"/>
          <p:nvPr/>
        </p:nvSpPr>
        <p:spPr>
          <a:xfrm>
            <a:off x="1086166" y="378766"/>
            <a:ext cx="2786340" cy="461665"/>
          </a:xfrm>
          <a:prstGeom prst="rect">
            <a:avLst/>
          </a:prstGeom>
          <a:noFill/>
        </p:spPr>
        <p:txBody>
          <a:bodyPr wrap="none" rtlCol="0">
            <a:spAutoFit/>
          </a:bodyPr>
          <a:lstStyle/>
          <a:p>
            <a:r>
              <a:rPr lang="en-US" altLang="zh-CN" sz="2400" dirty="0">
                <a:solidFill>
                  <a:srgbClr val="2E508C"/>
                </a:solidFill>
                <a:latin typeface="微软雅黑" panose="020B0503020204020204" pitchFamily="34" charset="-122"/>
                <a:ea typeface="微软雅黑" panose="020B0503020204020204" pitchFamily="34" charset="-122"/>
              </a:rPr>
              <a:t>Data and Method</a:t>
            </a:r>
            <a:endParaRPr lang="zh-CN" altLang="en-US" sz="2400" dirty="0">
              <a:solidFill>
                <a:srgbClr val="2E508C"/>
              </a:solidFill>
              <a:latin typeface="微软雅黑" panose="020B0503020204020204" pitchFamily="34" charset="-122"/>
              <a:ea typeface="微软雅黑" panose="020B0503020204020204" pitchFamily="34" charset="-122"/>
            </a:endParaRPr>
          </a:p>
        </p:txBody>
      </p:sp>
      <p:sp>
        <p:nvSpPr>
          <p:cNvPr id="17" name="文本框 16">
            <a:extLst>
              <a:ext uri="{FF2B5EF4-FFF2-40B4-BE49-F238E27FC236}">
                <a16:creationId xmlns:a16="http://schemas.microsoft.com/office/drawing/2014/main" id="{4A08DD3B-CE65-82A3-5539-65590DFCC698}"/>
              </a:ext>
            </a:extLst>
          </p:cNvPr>
          <p:cNvSpPr txBox="1"/>
          <p:nvPr/>
        </p:nvSpPr>
        <p:spPr>
          <a:xfrm>
            <a:off x="488139" y="1127999"/>
            <a:ext cx="11337185" cy="369332"/>
          </a:xfrm>
          <a:prstGeom prst="rect">
            <a:avLst/>
          </a:prstGeom>
          <a:noFill/>
        </p:spPr>
        <p:txBody>
          <a:bodyPr wrap="square" rtlCol="0">
            <a:spAutoFit/>
          </a:bodyPr>
          <a:lstStyle/>
          <a:p>
            <a:r>
              <a:rPr lang="en-US" altLang="zh-CN" dirty="0">
                <a:latin typeface="微软雅黑" panose="020B0503020204020204" pitchFamily="34" charset="-122"/>
                <a:ea typeface="微软雅黑" panose="020B0503020204020204" pitchFamily="34" charset="-122"/>
              </a:rPr>
              <a:t>2.3     methodology</a:t>
            </a:r>
            <a:endParaRPr lang="zh-CN" altLang="en-US"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0927037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91D1DEC1-D909-C836-FBCE-E4634A04914A}"/>
              </a:ext>
            </a:extLst>
          </p:cNvPr>
          <p:cNvSpPr/>
          <p:nvPr/>
        </p:nvSpPr>
        <p:spPr>
          <a:xfrm>
            <a:off x="0" y="6591300"/>
            <a:ext cx="12192000" cy="266699"/>
          </a:xfrm>
          <a:prstGeom prst="rect">
            <a:avLst/>
          </a:prstGeom>
          <a:solidFill>
            <a:srgbClr val="2E508C"/>
          </a:solidFill>
          <a:ln>
            <a:solidFill>
              <a:srgbClr val="2E50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lumMod val="50000"/>
                </a:schemeClr>
              </a:solidFill>
            </a:endParaRPr>
          </a:p>
        </p:txBody>
      </p:sp>
      <p:cxnSp>
        <p:nvCxnSpPr>
          <p:cNvPr id="3" name="直线连接符 7">
            <a:extLst>
              <a:ext uri="{FF2B5EF4-FFF2-40B4-BE49-F238E27FC236}">
                <a16:creationId xmlns:a16="http://schemas.microsoft.com/office/drawing/2014/main" id="{99355D72-090B-6A9E-A4E8-A0B5A3A81B50}"/>
              </a:ext>
            </a:extLst>
          </p:cNvPr>
          <p:cNvCxnSpPr>
            <a:cxnSpLocks/>
          </p:cNvCxnSpPr>
          <p:nvPr/>
        </p:nvCxnSpPr>
        <p:spPr>
          <a:xfrm>
            <a:off x="2310063" y="493467"/>
            <a:ext cx="9515261" cy="0"/>
          </a:xfrm>
          <a:prstGeom prst="line">
            <a:avLst/>
          </a:prstGeom>
          <a:ln w="19050">
            <a:solidFill>
              <a:srgbClr val="013B87"/>
            </a:solidFill>
          </a:ln>
        </p:spPr>
        <p:style>
          <a:lnRef idx="1">
            <a:schemeClr val="accent1"/>
          </a:lnRef>
          <a:fillRef idx="0">
            <a:schemeClr val="accent1"/>
          </a:fillRef>
          <a:effectRef idx="0">
            <a:schemeClr val="accent1"/>
          </a:effectRef>
          <a:fontRef idx="minor">
            <a:schemeClr val="tx1"/>
          </a:fontRef>
        </p:style>
      </p:cxnSp>
      <p:grpSp>
        <p:nvGrpSpPr>
          <p:cNvPr id="4" name="组合 3">
            <a:extLst>
              <a:ext uri="{FF2B5EF4-FFF2-40B4-BE49-F238E27FC236}">
                <a16:creationId xmlns:a16="http://schemas.microsoft.com/office/drawing/2014/main" id="{BF4ED6A5-C105-DBC9-A71C-D8F372D05011}"/>
              </a:ext>
            </a:extLst>
          </p:cNvPr>
          <p:cNvGrpSpPr/>
          <p:nvPr/>
        </p:nvGrpSpPr>
        <p:grpSpPr>
          <a:xfrm>
            <a:off x="304800" y="320040"/>
            <a:ext cx="579120" cy="579120"/>
            <a:chOff x="1013460" y="784860"/>
            <a:chExt cx="769620" cy="769620"/>
          </a:xfrm>
          <a:solidFill>
            <a:schemeClr val="accent1"/>
          </a:solidFill>
        </p:grpSpPr>
        <p:sp>
          <p:nvSpPr>
            <p:cNvPr id="5" name="矩形: 圆角 4">
              <a:extLst>
                <a:ext uri="{FF2B5EF4-FFF2-40B4-BE49-F238E27FC236}">
                  <a16:creationId xmlns:a16="http://schemas.microsoft.com/office/drawing/2014/main" id="{848F1155-18BE-6583-A353-AC53D9E8C022}"/>
                </a:ext>
              </a:extLst>
            </p:cNvPr>
            <p:cNvSpPr/>
            <p:nvPr/>
          </p:nvSpPr>
          <p:spPr>
            <a:xfrm>
              <a:off x="1013460" y="784860"/>
              <a:ext cx="769620" cy="769620"/>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圆角 5">
              <a:extLst>
                <a:ext uri="{FF2B5EF4-FFF2-40B4-BE49-F238E27FC236}">
                  <a16:creationId xmlns:a16="http://schemas.microsoft.com/office/drawing/2014/main" id="{A1687710-F42C-6E8E-9C68-4C6C6FD62574}"/>
                </a:ext>
              </a:extLst>
            </p:cNvPr>
            <p:cNvSpPr/>
            <p:nvPr/>
          </p:nvSpPr>
          <p:spPr>
            <a:xfrm>
              <a:off x="1101090" y="872490"/>
              <a:ext cx="594360" cy="594360"/>
            </a:xfrm>
            <a:prstGeom prst="round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rgbClr val="0070C0"/>
                  </a:solidFill>
                  <a:latin typeface="微软雅黑" panose="020B0503020204020204" pitchFamily="34" charset="-122"/>
                  <a:ea typeface="微软雅黑" panose="020B0503020204020204" pitchFamily="34" charset="-122"/>
                </a:rPr>
                <a:t>3</a:t>
              </a:r>
              <a:endParaRPr lang="zh-CN" altLang="en-US" sz="2400" dirty="0">
                <a:solidFill>
                  <a:srgbClr val="0070C0"/>
                </a:solidFill>
                <a:latin typeface="微软雅黑" panose="020B0503020204020204" pitchFamily="34" charset="-122"/>
                <a:ea typeface="微软雅黑" panose="020B0503020204020204" pitchFamily="34" charset="-122"/>
              </a:endParaRPr>
            </a:p>
          </p:txBody>
        </p:sp>
      </p:grpSp>
      <p:sp>
        <p:nvSpPr>
          <p:cNvPr id="7" name="文本框 6">
            <a:extLst>
              <a:ext uri="{FF2B5EF4-FFF2-40B4-BE49-F238E27FC236}">
                <a16:creationId xmlns:a16="http://schemas.microsoft.com/office/drawing/2014/main" id="{61DCDAE6-4EA9-9DF8-6FF5-DA200AF651B7}"/>
              </a:ext>
            </a:extLst>
          </p:cNvPr>
          <p:cNvSpPr txBox="1"/>
          <p:nvPr/>
        </p:nvSpPr>
        <p:spPr>
          <a:xfrm>
            <a:off x="1086166" y="378766"/>
            <a:ext cx="1079463" cy="461665"/>
          </a:xfrm>
          <a:prstGeom prst="rect">
            <a:avLst/>
          </a:prstGeom>
          <a:noFill/>
        </p:spPr>
        <p:txBody>
          <a:bodyPr wrap="none" rtlCol="0">
            <a:spAutoFit/>
          </a:bodyPr>
          <a:lstStyle/>
          <a:p>
            <a:r>
              <a:rPr lang="en-US" altLang="zh-CN" sz="2400" dirty="0">
                <a:solidFill>
                  <a:srgbClr val="2E508C"/>
                </a:solidFill>
                <a:latin typeface="微软雅黑" panose="020B0503020204020204" pitchFamily="34" charset="-122"/>
                <a:ea typeface="微软雅黑" panose="020B0503020204020204" pitchFamily="34" charset="-122"/>
              </a:rPr>
              <a:t>Result</a:t>
            </a:r>
            <a:endParaRPr lang="zh-CN" altLang="en-US" sz="2400" dirty="0">
              <a:solidFill>
                <a:srgbClr val="2E508C"/>
              </a:solidFill>
              <a:latin typeface="微软雅黑" panose="020B0503020204020204" pitchFamily="34" charset="-122"/>
              <a:ea typeface="微软雅黑" panose="020B0503020204020204" pitchFamily="34" charset="-122"/>
            </a:endParaRPr>
          </a:p>
        </p:txBody>
      </p:sp>
      <p:pic>
        <p:nvPicPr>
          <p:cNvPr id="12" name="图片 11">
            <a:extLst>
              <a:ext uri="{FF2B5EF4-FFF2-40B4-BE49-F238E27FC236}">
                <a16:creationId xmlns:a16="http://schemas.microsoft.com/office/drawing/2014/main" id="{B6067660-BFC7-7C60-3F31-2D4689C82F69}"/>
              </a:ext>
            </a:extLst>
          </p:cNvPr>
          <p:cNvPicPr>
            <a:picLocks noChangeAspect="1"/>
          </p:cNvPicPr>
          <p:nvPr/>
        </p:nvPicPr>
        <p:blipFill>
          <a:blip r:embed="rId2"/>
          <a:stretch>
            <a:fillRect/>
          </a:stretch>
        </p:blipFill>
        <p:spPr>
          <a:xfrm>
            <a:off x="10381906" y="6134711"/>
            <a:ext cx="488736" cy="433924"/>
          </a:xfrm>
          <a:prstGeom prst="rect">
            <a:avLst/>
          </a:prstGeom>
        </p:spPr>
      </p:pic>
      <p:pic>
        <p:nvPicPr>
          <p:cNvPr id="14" name="图片 13">
            <a:extLst>
              <a:ext uri="{FF2B5EF4-FFF2-40B4-BE49-F238E27FC236}">
                <a16:creationId xmlns:a16="http://schemas.microsoft.com/office/drawing/2014/main" id="{B18DE527-8B01-886B-10E3-30E2B100CE41}"/>
              </a:ext>
            </a:extLst>
          </p:cNvPr>
          <p:cNvPicPr>
            <a:picLocks noChangeAspect="1"/>
          </p:cNvPicPr>
          <p:nvPr/>
        </p:nvPicPr>
        <p:blipFill>
          <a:blip r:embed="rId3"/>
          <a:stretch>
            <a:fillRect/>
          </a:stretch>
        </p:blipFill>
        <p:spPr>
          <a:xfrm>
            <a:off x="10870642" y="6208398"/>
            <a:ext cx="1164578" cy="281742"/>
          </a:xfrm>
          <a:prstGeom prst="rect">
            <a:avLst/>
          </a:prstGeom>
        </p:spPr>
      </p:pic>
      <p:sp>
        <p:nvSpPr>
          <p:cNvPr id="8" name="文本框 7">
            <a:extLst>
              <a:ext uri="{FF2B5EF4-FFF2-40B4-BE49-F238E27FC236}">
                <a16:creationId xmlns:a16="http://schemas.microsoft.com/office/drawing/2014/main" id="{D0989C25-0A0A-4458-9345-0CA7D61FE451}"/>
              </a:ext>
            </a:extLst>
          </p:cNvPr>
          <p:cNvSpPr txBox="1"/>
          <p:nvPr/>
        </p:nvSpPr>
        <p:spPr>
          <a:xfrm>
            <a:off x="488139" y="1127999"/>
            <a:ext cx="11337185" cy="369332"/>
          </a:xfrm>
          <a:prstGeom prst="rect">
            <a:avLst/>
          </a:prstGeom>
          <a:noFill/>
        </p:spPr>
        <p:txBody>
          <a:bodyPr wrap="square" rtlCol="0">
            <a:spAutoFit/>
          </a:bodyPr>
          <a:lstStyle/>
          <a:p>
            <a:r>
              <a:rPr lang="en-US" altLang="zh-CN" dirty="0">
                <a:latin typeface="微软雅黑" panose="020B0503020204020204" pitchFamily="34" charset="-122"/>
                <a:ea typeface="微软雅黑" panose="020B0503020204020204" pitchFamily="34" charset="-122"/>
              </a:rPr>
              <a:t>3.1    Selection of the SSC algorithms</a:t>
            </a:r>
            <a:endParaRPr lang="zh-CN" altLang="en-US" dirty="0">
              <a:latin typeface="微软雅黑" panose="020B0503020204020204" pitchFamily="34" charset="-122"/>
              <a:ea typeface="微软雅黑" panose="020B0503020204020204" pitchFamily="34" charset="-122"/>
            </a:endParaRPr>
          </a:p>
        </p:txBody>
      </p:sp>
      <p:sp>
        <p:nvSpPr>
          <p:cNvPr id="9" name="文本框 8">
            <a:extLst>
              <a:ext uri="{FF2B5EF4-FFF2-40B4-BE49-F238E27FC236}">
                <a16:creationId xmlns:a16="http://schemas.microsoft.com/office/drawing/2014/main" id="{94126F57-9D5B-606C-3EFB-7C65D8AE471F}"/>
              </a:ext>
            </a:extLst>
          </p:cNvPr>
          <p:cNvSpPr txBox="1"/>
          <p:nvPr/>
        </p:nvSpPr>
        <p:spPr>
          <a:xfrm>
            <a:off x="983152" y="1571018"/>
            <a:ext cx="10515141" cy="1754326"/>
          </a:xfrm>
          <a:prstGeom prst="rect">
            <a:avLst/>
          </a:prstGeom>
          <a:noFill/>
        </p:spPr>
        <p:txBody>
          <a:bodyPr wrap="square" rtlCol="0">
            <a:spAutoFit/>
          </a:bodyPr>
          <a:lstStyle/>
          <a:p>
            <a:pPr algn="l" rtl="0"/>
            <a:r>
              <a:rPr lang="en-US" altLang="zh-CN" b="0" i="0" dirty="0">
                <a:solidFill>
                  <a:srgbClr val="333333"/>
                </a:solidFill>
                <a:effectLst/>
                <a:latin typeface="Times New Roman" panose="02020603050405020304" pitchFamily="18" charset="0"/>
                <a:cs typeface="Times New Roman" panose="02020603050405020304" pitchFamily="18" charset="0"/>
              </a:rPr>
              <a:t>At present, the models used for sediment retrieve are mainly divided into three categories: empirical models, analytical models, and semi-analytical models. Most of the models are developed based on local regions, and currently there are few unified large-scale models used. Different models have different characteristics, and empirical models are easy to develop but have a small scope of application. Analytical models have relatively better practicality. Meanwhile, due to the spectral characteristics of sediment, the concentration of suspended sediment has different sensitivities in different bands, and even reaches saturation at a certain value.</a:t>
            </a:r>
          </a:p>
        </p:txBody>
      </p:sp>
      <p:sp>
        <p:nvSpPr>
          <p:cNvPr id="10" name="文本框 9">
            <a:extLst>
              <a:ext uri="{FF2B5EF4-FFF2-40B4-BE49-F238E27FC236}">
                <a16:creationId xmlns:a16="http://schemas.microsoft.com/office/drawing/2014/main" id="{A804106C-D19B-A594-D280-009DD880F293}"/>
              </a:ext>
            </a:extLst>
          </p:cNvPr>
          <p:cNvSpPr txBox="1"/>
          <p:nvPr/>
        </p:nvSpPr>
        <p:spPr>
          <a:xfrm>
            <a:off x="983152" y="3403039"/>
            <a:ext cx="10347158" cy="923330"/>
          </a:xfrm>
          <a:prstGeom prst="rect">
            <a:avLst/>
          </a:prstGeom>
          <a:noFill/>
        </p:spPr>
        <p:txBody>
          <a:bodyPr wrap="square" rtlCol="0">
            <a:spAutoFit/>
          </a:bodyPr>
          <a:lstStyle/>
          <a:p>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Based on the above issues, the model used in this study has the following three characteristics: </a:t>
            </a:r>
            <a:r>
              <a:rPr lang="en-US" altLang="zh-CN" dirty="0">
                <a:solidFill>
                  <a:srgbClr val="4472C4"/>
                </a:solidFill>
                <a:latin typeface="Times New Roman" panose="02020603050405020304" pitchFamily="18" charset="0"/>
                <a:ea typeface="微软雅黑" panose="020B0503020204020204" pitchFamily="34" charset="-122"/>
                <a:cs typeface="Times New Roman" panose="02020603050405020304" pitchFamily="18" charset="0"/>
              </a:rPr>
              <a:t>a) both empirical and semi analytical models are used; b) Using different inversion bands; c) Train and validate using Landsat on the GEE platform.</a:t>
            </a:r>
            <a:endParaRPr lang="zh-CN" altLang="en-US" dirty="0">
              <a:solidFill>
                <a:srgbClr val="4472C4"/>
              </a:solidFill>
              <a:latin typeface="Times New Roman" panose="02020603050405020304" pitchFamily="18" charset="0"/>
              <a:ea typeface="微软雅黑" panose="020B0503020204020204" pitchFamily="34" charset="-122"/>
              <a:cs typeface="Times New Roman" panose="02020603050405020304" pitchFamily="18" charset="0"/>
            </a:endParaRPr>
          </a:p>
        </p:txBody>
      </p:sp>
      <p:graphicFrame>
        <p:nvGraphicFramePr>
          <p:cNvPr id="11" name="表格 12">
            <a:extLst>
              <a:ext uri="{FF2B5EF4-FFF2-40B4-BE49-F238E27FC236}">
                <a16:creationId xmlns:a16="http://schemas.microsoft.com/office/drawing/2014/main" id="{FCFD818C-6980-ED2E-35C8-D7ED8EEFB461}"/>
              </a:ext>
            </a:extLst>
          </p:cNvPr>
          <p:cNvGraphicFramePr>
            <a:graphicFrameLocks noGrp="1"/>
          </p:cNvGraphicFramePr>
          <p:nvPr>
            <p:extLst>
              <p:ext uri="{D42A27DB-BD31-4B8C-83A1-F6EECF244321}">
                <p14:modId xmlns:p14="http://schemas.microsoft.com/office/powerpoint/2010/main" val="2989268463"/>
              </p:ext>
            </p:extLst>
          </p:nvPr>
        </p:nvGraphicFramePr>
        <p:xfrm>
          <a:off x="1927636" y="4564991"/>
          <a:ext cx="8128000" cy="156972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2002396301"/>
                    </a:ext>
                  </a:extLst>
                </a:gridCol>
                <a:gridCol w="2032000">
                  <a:extLst>
                    <a:ext uri="{9D8B030D-6E8A-4147-A177-3AD203B41FA5}">
                      <a16:colId xmlns:a16="http://schemas.microsoft.com/office/drawing/2014/main" val="1250431426"/>
                    </a:ext>
                  </a:extLst>
                </a:gridCol>
                <a:gridCol w="2032000">
                  <a:extLst>
                    <a:ext uri="{9D8B030D-6E8A-4147-A177-3AD203B41FA5}">
                      <a16:colId xmlns:a16="http://schemas.microsoft.com/office/drawing/2014/main" val="718367031"/>
                    </a:ext>
                  </a:extLst>
                </a:gridCol>
                <a:gridCol w="2032000">
                  <a:extLst>
                    <a:ext uri="{9D8B030D-6E8A-4147-A177-3AD203B41FA5}">
                      <a16:colId xmlns:a16="http://schemas.microsoft.com/office/drawing/2014/main" val="3680572220"/>
                    </a:ext>
                  </a:extLst>
                </a:gridCol>
              </a:tblGrid>
              <a:tr h="370840">
                <a:tc>
                  <a:txBody>
                    <a:bodyPr/>
                    <a:lstStyle/>
                    <a:p>
                      <a:pPr algn="ctr"/>
                      <a:r>
                        <a:rPr lang="en-US" altLang="zh-CN" dirty="0"/>
                        <a:t>models</a:t>
                      </a:r>
                      <a:endParaRPr lang="zh-CN" altLang="en-US" dirty="0"/>
                    </a:p>
                  </a:txBody>
                  <a:tcPr/>
                </a:tc>
                <a:tc>
                  <a:txBody>
                    <a:bodyPr/>
                    <a:lstStyle/>
                    <a:p>
                      <a:pPr algn="ctr"/>
                      <a:r>
                        <a:rPr lang="en-US" altLang="zh-CN" dirty="0"/>
                        <a:t>Empirical models</a:t>
                      </a:r>
                      <a:endParaRPr lang="zh-CN" altLang="en-US" dirty="0"/>
                    </a:p>
                  </a:txBody>
                  <a:tcPr/>
                </a:tc>
                <a:tc>
                  <a:txBody>
                    <a:bodyPr/>
                    <a:lstStyle/>
                    <a:p>
                      <a:pPr algn="ctr"/>
                      <a:r>
                        <a:rPr lang="en-US" altLang="zh-CN" dirty="0"/>
                        <a:t>bands</a:t>
                      </a:r>
                      <a:endParaRPr lang="zh-CN" altLang="en-US" dirty="0"/>
                    </a:p>
                  </a:txBody>
                  <a:tcPr/>
                </a:tc>
                <a:tc>
                  <a:txBody>
                    <a:bodyPr/>
                    <a:lstStyle/>
                    <a:p>
                      <a:pPr algn="ctr"/>
                      <a:r>
                        <a:rPr lang="en-US" altLang="zh-CN" dirty="0"/>
                        <a:t>original</a:t>
                      </a:r>
                      <a:endParaRPr lang="zh-CN" altLang="en-US" dirty="0"/>
                    </a:p>
                  </a:txBody>
                  <a:tcPr/>
                </a:tc>
                <a:extLst>
                  <a:ext uri="{0D108BD9-81ED-4DB2-BD59-A6C34878D82A}">
                    <a16:rowId xmlns:a16="http://schemas.microsoft.com/office/drawing/2014/main" val="4026757213"/>
                  </a:ext>
                </a:extLst>
              </a:tr>
              <a:tr h="370840">
                <a:tc>
                  <a:txBody>
                    <a:bodyPr/>
                    <a:lstStyle/>
                    <a:p>
                      <a:pPr algn="ctr"/>
                      <a:r>
                        <a:rPr lang="en-US" altLang="zh-CN" sz="1200" dirty="0">
                          <a:latin typeface="微软雅黑" panose="020B0503020204020204" pitchFamily="34" charset="-122"/>
                          <a:ea typeface="微软雅黑" panose="020B0503020204020204" pitchFamily="34" charset="-122"/>
                        </a:rPr>
                        <a:t>Cao(Pearl)</a:t>
                      </a:r>
                      <a:endParaRPr lang="zh-CN" altLang="en-US" sz="1200" dirty="0">
                        <a:latin typeface="微软雅黑" panose="020B0503020204020204" pitchFamily="34" charset="-122"/>
                        <a:ea typeface="微软雅黑" panose="020B0503020204020204" pitchFamily="34" charset="-122"/>
                      </a:endParaRPr>
                    </a:p>
                  </a:txBody>
                  <a:tcPr anchor="ctr"/>
                </a:tc>
                <a:tc>
                  <a:txBody>
                    <a:bodyPr/>
                    <a:lstStyle/>
                    <a:p>
                      <a:pPr algn="ctr"/>
                      <a:r>
                        <a:rPr lang="en-US" altLang="zh-CN" sz="1200" dirty="0">
                          <a:latin typeface="微软雅黑" panose="020B0503020204020204" pitchFamily="34" charset="-122"/>
                          <a:ea typeface="微软雅黑" panose="020B0503020204020204" pitchFamily="34" charset="-122"/>
                        </a:rPr>
                        <a:t>SSC=4.6EXP(4.221X)</a:t>
                      </a:r>
                      <a:endParaRPr lang="zh-CN" altLang="en-US" sz="1200" dirty="0">
                        <a:latin typeface="微软雅黑" panose="020B0503020204020204" pitchFamily="34" charset="-122"/>
                        <a:ea typeface="微软雅黑" panose="020B0503020204020204" pitchFamily="34" charset="-122"/>
                      </a:endParaRPr>
                    </a:p>
                  </a:txBody>
                  <a:tcPr anchor="ctr"/>
                </a:tc>
                <a:tc>
                  <a:txBody>
                    <a:bodyPr/>
                    <a:lstStyle/>
                    <a:p>
                      <a:pPr algn="ctr"/>
                      <a:r>
                        <a:rPr lang="en-US" altLang="zh-CN" sz="1200" dirty="0">
                          <a:latin typeface="微软雅黑" panose="020B0503020204020204" pitchFamily="34" charset="-122"/>
                          <a:ea typeface="微软雅黑" panose="020B0503020204020204" pitchFamily="34" charset="-122"/>
                        </a:rPr>
                        <a:t>X=green-red/</a:t>
                      </a:r>
                      <a:r>
                        <a:rPr lang="en-US" altLang="zh-CN" sz="1200" dirty="0" err="1">
                          <a:latin typeface="微软雅黑" panose="020B0503020204020204" pitchFamily="34" charset="-122"/>
                          <a:ea typeface="微软雅黑" panose="020B0503020204020204" pitchFamily="34" charset="-122"/>
                        </a:rPr>
                        <a:t>green+red</a:t>
                      </a:r>
                      <a:endParaRPr lang="zh-CN" altLang="en-US" sz="1200" dirty="0">
                        <a:latin typeface="微软雅黑" panose="020B0503020204020204" pitchFamily="34" charset="-122"/>
                        <a:ea typeface="微软雅黑" panose="020B0503020204020204" pitchFamily="34" charset="-122"/>
                      </a:endParaRPr>
                    </a:p>
                  </a:txBody>
                  <a:tcPr anchor="ctr"/>
                </a:tc>
                <a:tc>
                  <a:txBody>
                    <a:bodyPr/>
                    <a:lstStyle/>
                    <a:p>
                      <a:pPr algn="ctr"/>
                      <a:r>
                        <a:rPr lang="en-US" altLang="zh-CN" sz="1200" dirty="0">
                          <a:latin typeface="微软雅黑" panose="020B0503020204020204" pitchFamily="34" charset="-122"/>
                          <a:ea typeface="微软雅黑" panose="020B0503020204020204" pitchFamily="34" charset="-122"/>
                        </a:rPr>
                        <a:t>Landsat8</a:t>
                      </a:r>
                      <a:endParaRPr lang="zh-CN" altLang="en-US" sz="1200" dirty="0">
                        <a:latin typeface="微软雅黑" panose="020B0503020204020204" pitchFamily="34" charset="-122"/>
                        <a:ea typeface="微软雅黑" panose="020B0503020204020204" pitchFamily="34" charset="-122"/>
                      </a:endParaRPr>
                    </a:p>
                  </a:txBody>
                  <a:tcPr anchor="ctr"/>
                </a:tc>
                <a:extLst>
                  <a:ext uri="{0D108BD9-81ED-4DB2-BD59-A6C34878D82A}">
                    <a16:rowId xmlns:a16="http://schemas.microsoft.com/office/drawing/2014/main" val="3306099280"/>
                  </a:ext>
                </a:extLst>
              </a:tr>
              <a:tr h="370840">
                <a:tc>
                  <a:txBody>
                    <a:bodyPr/>
                    <a:lstStyle/>
                    <a:p>
                      <a:pPr algn="ctr"/>
                      <a:r>
                        <a:rPr lang="en-US" altLang="zh-CN" sz="1200" dirty="0" err="1">
                          <a:latin typeface="微软雅黑" panose="020B0503020204020204" pitchFamily="34" charset="-122"/>
                          <a:ea typeface="微软雅黑" panose="020B0503020204020204" pitchFamily="34" charset="-122"/>
                        </a:rPr>
                        <a:t>Nechad-Novoa</a:t>
                      </a:r>
                      <a:r>
                        <a:rPr lang="en-US" altLang="zh-CN" sz="1200" dirty="0">
                          <a:latin typeface="微软雅黑" panose="020B0503020204020204" pitchFamily="34" charset="-122"/>
                          <a:ea typeface="微软雅黑" panose="020B0503020204020204" pitchFamily="34" charset="-122"/>
                        </a:rPr>
                        <a:t>(Global)</a:t>
                      </a:r>
                      <a:endParaRPr lang="zh-CN" altLang="en-US" sz="1200" dirty="0">
                        <a:latin typeface="微软雅黑" panose="020B0503020204020204" pitchFamily="34" charset="-122"/>
                        <a:ea typeface="微软雅黑" panose="020B0503020204020204" pitchFamily="34" charset="-122"/>
                      </a:endParaRPr>
                    </a:p>
                  </a:txBody>
                  <a:tcPr anchor="ctr"/>
                </a:tc>
                <a:tc>
                  <a:txBody>
                    <a:bodyPr/>
                    <a:lstStyle/>
                    <a:p>
                      <a:pPr algn="ctr"/>
                      <a:r>
                        <a:rPr lang="en-US" altLang="zh-CN" sz="1200" dirty="0">
                          <a:latin typeface="微软雅黑" panose="020B0503020204020204" pitchFamily="34" charset="-122"/>
                          <a:ea typeface="微软雅黑" panose="020B0503020204020204" pitchFamily="34" charset="-122"/>
                        </a:rPr>
                        <a:t>SSC=(477X)/((1-X)/1.686)</a:t>
                      </a:r>
                      <a:endParaRPr lang="zh-CN" altLang="en-US" sz="1200" dirty="0">
                        <a:latin typeface="微软雅黑" panose="020B0503020204020204" pitchFamily="34" charset="-122"/>
                        <a:ea typeface="微软雅黑" panose="020B0503020204020204" pitchFamily="34" charset="-122"/>
                      </a:endParaRPr>
                    </a:p>
                  </a:txBody>
                  <a:tcPr anchor="ctr"/>
                </a:tc>
                <a:tc>
                  <a:txBody>
                    <a:bodyPr/>
                    <a:lstStyle/>
                    <a:p>
                      <a:pPr algn="ctr"/>
                      <a:r>
                        <a:rPr lang="en-US" altLang="zh-CN" sz="1200" dirty="0">
                          <a:latin typeface="微软雅黑" panose="020B0503020204020204" pitchFamily="34" charset="-122"/>
                          <a:ea typeface="微软雅黑" panose="020B0503020204020204" pitchFamily="34" charset="-122"/>
                        </a:rPr>
                        <a:t>X=red</a:t>
                      </a:r>
                      <a:endParaRPr lang="zh-CN" altLang="en-US" sz="1200" dirty="0">
                        <a:latin typeface="微软雅黑" panose="020B0503020204020204" pitchFamily="34" charset="-122"/>
                        <a:ea typeface="微软雅黑" panose="020B0503020204020204" pitchFamily="34" charset="-122"/>
                      </a:endParaRPr>
                    </a:p>
                  </a:txBody>
                  <a:tcPr anchor="ctr"/>
                </a:tc>
                <a:tc>
                  <a:txBody>
                    <a:bodyPr/>
                    <a:lstStyle/>
                    <a:p>
                      <a:pPr algn="ctr"/>
                      <a:r>
                        <a:rPr lang="en-US" altLang="zh-CN" sz="1200" dirty="0">
                          <a:latin typeface="微软雅黑" panose="020B0503020204020204" pitchFamily="34" charset="-122"/>
                          <a:ea typeface="微软雅黑" panose="020B0503020204020204" pitchFamily="34" charset="-122"/>
                        </a:rPr>
                        <a:t>MODIS Terra</a:t>
                      </a:r>
                      <a:endParaRPr lang="zh-CN" altLang="en-US" sz="1200" dirty="0">
                        <a:latin typeface="微软雅黑" panose="020B0503020204020204" pitchFamily="34" charset="-122"/>
                        <a:ea typeface="微软雅黑" panose="020B0503020204020204" pitchFamily="34" charset="-122"/>
                      </a:endParaRPr>
                    </a:p>
                  </a:txBody>
                  <a:tcPr anchor="ctr"/>
                </a:tc>
                <a:extLst>
                  <a:ext uri="{0D108BD9-81ED-4DB2-BD59-A6C34878D82A}">
                    <a16:rowId xmlns:a16="http://schemas.microsoft.com/office/drawing/2014/main" val="894823732"/>
                  </a:ext>
                </a:extLst>
              </a:tr>
              <a:tr h="370840">
                <a:tc>
                  <a:txBody>
                    <a:bodyPr/>
                    <a:lstStyle/>
                    <a:p>
                      <a:pPr algn="ctr"/>
                      <a:r>
                        <a:rPr lang="en-US" altLang="zh-CN" sz="1200" dirty="0">
                          <a:latin typeface="微软雅黑" panose="020B0503020204020204" pitchFamily="34" charset="-122"/>
                          <a:ea typeface="微软雅黑" panose="020B0503020204020204" pitchFamily="34" charset="-122"/>
                        </a:rPr>
                        <a:t>Luo(Yangtze)</a:t>
                      </a:r>
                      <a:endParaRPr lang="zh-CN" altLang="en-US" sz="1200" dirty="0">
                        <a:latin typeface="微软雅黑" panose="020B0503020204020204" pitchFamily="34" charset="-122"/>
                        <a:ea typeface="微软雅黑" panose="020B0503020204020204" pitchFamily="34" charset="-122"/>
                      </a:endParaRPr>
                    </a:p>
                  </a:txBody>
                  <a:tcPr anchor="ctr"/>
                </a:tc>
                <a:tc>
                  <a:txBody>
                    <a:bodyPr/>
                    <a:lstStyle/>
                    <a:p>
                      <a:pPr algn="ctr"/>
                      <a:r>
                        <a:rPr lang="en-US" altLang="zh-CN" sz="1200" dirty="0">
                          <a:latin typeface="微软雅黑" panose="020B0503020204020204" pitchFamily="34" charset="-122"/>
                          <a:ea typeface="微软雅黑" panose="020B0503020204020204" pitchFamily="34" charset="-122"/>
                        </a:rPr>
                        <a:t>SSC=2 x 0.0763 X/11.5306(0.0763-X)</a:t>
                      </a:r>
                      <a:r>
                        <a:rPr lang="en-US" altLang="zh-CN" sz="1200" baseline="16000" dirty="0">
                          <a:latin typeface="微软雅黑" panose="020B0503020204020204" pitchFamily="34" charset="-122"/>
                          <a:ea typeface="微软雅黑" panose="020B0503020204020204" pitchFamily="34" charset="-122"/>
                        </a:rPr>
                        <a:t>2</a:t>
                      </a:r>
                      <a:endParaRPr lang="zh-CN" altLang="en-US" sz="1200" baseline="16000" dirty="0">
                        <a:latin typeface="微软雅黑" panose="020B0503020204020204" pitchFamily="34" charset="-122"/>
                        <a:ea typeface="微软雅黑" panose="020B0503020204020204" pitchFamily="34" charset="-122"/>
                      </a:endParaRPr>
                    </a:p>
                  </a:txBody>
                  <a:tcPr anchor="ctr"/>
                </a:tc>
                <a:tc>
                  <a:txBody>
                    <a:bodyPr/>
                    <a:lstStyle/>
                    <a:p>
                      <a:pPr algn="ctr"/>
                      <a:r>
                        <a:rPr lang="en-US" altLang="zh-CN" sz="1200" dirty="0">
                          <a:latin typeface="微软雅黑" panose="020B0503020204020204" pitchFamily="34" charset="-122"/>
                          <a:ea typeface="微软雅黑" panose="020B0503020204020204" pitchFamily="34" charset="-122"/>
                        </a:rPr>
                        <a:t>X=red</a:t>
                      </a:r>
                      <a:endParaRPr lang="zh-CN" altLang="en-US" sz="1200" dirty="0">
                        <a:latin typeface="微软雅黑" panose="020B0503020204020204" pitchFamily="34" charset="-122"/>
                        <a:ea typeface="微软雅黑" panose="020B0503020204020204" pitchFamily="34" charset="-122"/>
                      </a:endParaRPr>
                    </a:p>
                  </a:txBody>
                  <a:tcPr anchor="ctr"/>
                </a:tc>
                <a:tc>
                  <a:txBody>
                    <a:bodyPr/>
                    <a:lstStyle/>
                    <a:p>
                      <a:pPr algn="ctr"/>
                      <a:r>
                        <a:rPr lang="en-US" altLang="zh-CN" sz="1200" dirty="0">
                          <a:latin typeface="微软雅黑" panose="020B0503020204020204" pitchFamily="34" charset="-122"/>
                          <a:ea typeface="微软雅黑" panose="020B0503020204020204" pitchFamily="34" charset="-122"/>
                        </a:rPr>
                        <a:t>Landsat8</a:t>
                      </a:r>
                      <a:endParaRPr lang="zh-CN" altLang="en-US" sz="1200" dirty="0">
                        <a:latin typeface="微软雅黑" panose="020B0503020204020204" pitchFamily="34" charset="-122"/>
                        <a:ea typeface="微软雅黑" panose="020B0503020204020204" pitchFamily="34" charset="-122"/>
                      </a:endParaRPr>
                    </a:p>
                  </a:txBody>
                  <a:tcPr anchor="ctr"/>
                </a:tc>
                <a:extLst>
                  <a:ext uri="{0D108BD9-81ED-4DB2-BD59-A6C34878D82A}">
                    <a16:rowId xmlns:a16="http://schemas.microsoft.com/office/drawing/2014/main" val="1994820172"/>
                  </a:ext>
                </a:extLst>
              </a:tr>
            </a:tbl>
          </a:graphicData>
        </a:graphic>
      </p:graphicFrame>
    </p:spTree>
    <p:extLst>
      <p:ext uri="{BB962C8B-B14F-4D97-AF65-F5344CB8AC3E}">
        <p14:creationId xmlns:p14="http://schemas.microsoft.com/office/powerpoint/2010/main" val="797020380"/>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2072</TotalTime>
  <Words>2476</Words>
  <Application>Microsoft Office PowerPoint</Application>
  <PresentationFormat>宽屏</PresentationFormat>
  <Paragraphs>194</Paragraphs>
  <Slides>19</Slides>
  <Notes>4</Notes>
  <HiddenSlides>0</HiddenSlides>
  <MMClips>0</MMClips>
  <ScaleCrop>false</ScaleCrop>
  <HeadingPairs>
    <vt:vector size="6" baseType="variant">
      <vt:variant>
        <vt:lpstr>已用的字体</vt:lpstr>
      </vt:variant>
      <vt:variant>
        <vt:i4>5</vt:i4>
      </vt:variant>
      <vt:variant>
        <vt:lpstr>主题</vt:lpstr>
      </vt:variant>
      <vt:variant>
        <vt:i4>1</vt:i4>
      </vt:variant>
      <vt:variant>
        <vt:lpstr>幻灯片标题</vt:lpstr>
      </vt:variant>
      <vt:variant>
        <vt:i4>19</vt:i4>
      </vt:variant>
    </vt:vector>
  </HeadingPairs>
  <TitlesOfParts>
    <vt:vector size="25" baseType="lpstr">
      <vt:lpstr>等线</vt:lpstr>
      <vt:lpstr>等线 Light</vt:lpstr>
      <vt:lpstr>微软雅黑</vt:lpstr>
      <vt:lpstr>Arial</vt:lpstr>
      <vt:lpstr>Times New Roman</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周 涛</dc:creator>
  <cp:lastModifiedBy>周 涛</cp:lastModifiedBy>
  <cp:revision>32</cp:revision>
  <dcterms:created xsi:type="dcterms:W3CDTF">2023-04-12T02:23:52Z</dcterms:created>
  <dcterms:modified xsi:type="dcterms:W3CDTF">2023-04-25T07:54:08Z</dcterms:modified>
</cp:coreProperties>
</file>