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08" r:id="rId4"/>
    <p:sldId id="330" r:id="rId5"/>
    <p:sldId id="345" r:id="rId6"/>
    <p:sldId id="356" r:id="rId7"/>
    <p:sldId id="357" r:id="rId8"/>
    <p:sldId id="358" r:id="rId9"/>
    <p:sldId id="359" r:id="rId10"/>
    <p:sldId id="260" r:id="rId11"/>
    <p:sldId id="261" r:id="rId12"/>
    <p:sldId id="348" r:id="rId13"/>
    <p:sldId id="262" r:id="rId14"/>
    <p:sldId id="349" r:id="rId15"/>
    <p:sldId id="263" r:id="rId16"/>
    <p:sldId id="35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B312"/>
    <a:srgbClr val="949398"/>
    <a:srgbClr val="F4DF4E"/>
    <a:srgbClr val="FFFFFF"/>
    <a:srgbClr val="D1E09C"/>
    <a:srgbClr val="C7D988"/>
    <a:srgbClr val="FF6227"/>
    <a:srgbClr val="F8FFEF"/>
    <a:srgbClr val="ECE552"/>
    <a:srgbClr val="F9F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28925-CAFD-4448-8425-963FA2FDA47D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73BFA-FB74-425E-A9F4-923241CC79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712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73BFA-FB74-425E-A9F4-923241CC799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97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6E67-33F1-0C2F-55F7-3A8B558F0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A65E1B-7023-56AC-F9AE-2574F68DB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844C3-4FA0-3D3A-5ACE-7475D247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EE1E8-842B-FCBE-B913-1F25CA3D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5F90E-FDCD-C73E-C6DA-43BFC1BD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41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522C6-7D9E-75B7-28D8-DC4576CA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1455B-244A-C541-7C8B-85AC57286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1B485-ECFC-9FD9-9E49-E216557E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09E8A-78E5-6C9C-5A9F-210362A3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43F9-D2F8-05FF-D7E9-F4F51223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12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E0CFC4-FFA4-7E7C-B191-67E86F196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932EA-31C5-934F-6E1B-8B4959D82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85354-39EE-6052-C375-07AB6CE4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0C7D1-22C0-14E3-9A93-61FAC631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E75A-5DC6-22B8-A6A4-A295D480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4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67" y="1865367"/>
            <a:ext cx="10272000" cy="4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16F"/>
              </a:buClr>
              <a:buSzPts val="1200"/>
              <a:buFont typeface="Montserrat"/>
              <a:buAutoNum type="arabicPeriod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 rot="-10409129">
            <a:off x="9477545" y="-3272395"/>
            <a:ext cx="5658111" cy="4889091"/>
          </a:xfrm>
          <a:custGeom>
            <a:avLst/>
            <a:gdLst/>
            <a:ahLst/>
            <a:cxnLst/>
            <a:rect l="l" t="t" r="r" b="b"/>
            <a:pathLst>
              <a:path w="3079" h="2573" extrusionOk="0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/>
          <p:nvPr/>
        </p:nvSpPr>
        <p:spPr>
          <a:xfrm rot="7321209">
            <a:off x="-3316652" y="6073755"/>
            <a:ext cx="4533429" cy="3788967"/>
          </a:xfrm>
          <a:custGeom>
            <a:avLst/>
            <a:gdLst/>
            <a:ahLst/>
            <a:cxnLst/>
            <a:rect l="l" t="t" r="r" b="b"/>
            <a:pathLst>
              <a:path w="3079" h="2573" extrusionOk="0">
                <a:moveTo>
                  <a:pt x="1032" y="0"/>
                </a:moveTo>
                <a:cubicBezTo>
                  <a:pt x="999" y="0"/>
                  <a:pt x="963" y="1"/>
                  <a:pt x="925" y="2"/>
                </a:cubicBezTo>
                <a:cubicBezTo>
                  <a:pt x="420" y="25"/>
                  <a:pt x="1" y="554"/>
                  <a:pt x="0" y="1155"/>
                </a:cubicBezTo>
                <a:cubicBezTo>
                  <a:pt x="0" y="1168"/>
                  <a:pt x="1" y="1182"/>
                  <a:pt x="1" y="1195"/>
                </a:cubicBezTo>
                <a:cubicBezTo>
                  <a:pt x="20" y="1813"/>
                  <a:pt x="308" y="2145"/>
                  <a:pt x="308" y="2145"/>
                </a:cubicBezTo>
                <a:cubicBezTo>
                  <a:pt x="308" y="2145"/>
                  <a:pt x="633" y="2556"/>
                  <a:pt x="1187" y="2573"/>
                </a:cubicBezTo>
                <a:cubicBezTo>
                  <a:pt x="1200" y="2573"/>
                  <a:pt x="1213" y="2573"/>
                  <a:pt x="1226" y="2573"/>
                </a:cubicBezTo>
                <a:cubicBezTo>
                  <a:pt x="1764" y="2573"/>
                  <a:pt x="2247" y="2238"/>
                  <a:pt x="2646" y="1974"/>
                </a:cubicBezTo>
                <a:cubicBezTo>
                  <a:pt x="2928" y="1789"/>
                  <a:pt x="3079" y="1517"/>
                  <a:pt x="3079" y="1244"/>
                </a:cubicBezTo>
                <a:cubicBezTo>
                  <a:pt x="3079" y="1122"/>
                  <a:pt x="3048" y="999"/>
                  <a:pt x="2985" y="883"/>
                </a:cubicBezTo>
                <a:cubicBezTo>
                  <a:pt x="2781" y="512"/>
                  <a:pt x="2410" y="639"/>
                  <a:pt x="1965" y="377"/>
                </a:cubicBezTo>
                <a:cubicBezTo>
                  <a:pt x="1553" y="135"/>
                  <a:pt x="1455" y="0"/>
                  <a:pt x="1032" y="0"/>
                </a:cubicBezTo>
              </a:path>
            </a:pathLst>
          </a:custGeom>
          <a:solidFill>
            <a:srgbClr val="C9F1D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1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C2D2-5F4C-B5F3-CD5C-7E65A970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71FA-8DAA-B057-63F2-15A6F8405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01258-69F9-7346-A4E3-DFB9A30C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25217-04EB-B5B0-9248-4D588692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4FCB7-C9FF-010E-D91D-3D00DD81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41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2B35-0674-A0F6-1D41-E100D164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FEEA-19A7-5F0B-75C0-AB55B3933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E6C5C-0E43-2DEA-9DF3-5CF08603D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D4214-5B5E-EEB9-6BCE-FAE6D7E6D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C84B-B61A-B5B0-426E-CAB4BD878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19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3C95-4ACC-8F65-F810-61336B9C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66CA3-B7C8-3A29-2630-A25610622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CC168-F992-F668-8D3A-51F046865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D8086-4E6A-D8AD-BB28-2A8AF947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331C5-AAB1-0918-F05A-306F52D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A9627-5C9C-0192-DA36-9D2BF87F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9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812A-B653-5AAF-C43E-C68FAB43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F3ACF-E2A8-0A4D-75F4-B83E3FCB0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4E678-868C-A1F1-4935-FC7A711C5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AD24F3-E0BE-A693-3D6C-6776D6780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B61E4-6324-5328-6B3B-3052CE9FF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43BBE-96D3-4CC9-9D9E-A43D7F4A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431594-4871-5702-ACE1-5BF1AA8FB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5C336-7266-FA92-BD18-452AEF41A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78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F39-771C-AD90-26A2-CC726BF0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DE5B2-9BFB-338B-0EAB-C14C2DCA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6B70B-055A-E93E-04F7-1AD3B5E9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F1A6B-75F2-52AF-156A-701FB58E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0DB29-70EE-2813-69E3-EEE11EF7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9E6BD-EA7C-966B-01BB-84C4E860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6FDB1-F715-2CDD-C200-6DB521F0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46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7337-7AA5-530D-6834-D91F3592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55BB0-7ED7-3FDE-AE45-06F561904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797AC-D2A1-8100-F5B7-8DB021D5D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2C6A3-77EF-AD6E-EFC1-BA24234D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D796E-8B51-2B84-0C9B-6A81E48E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B4BAD-3911-6E1B-3FCC-47454742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77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8676-6F98-0878-858D-718EED3B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FD96F6-39AA-EB72-BECF-FFBBE4CF5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FB45E-ACD4-E566-576D-8703A3D6E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E8135-C1DA-4FBA-BFDA-8CAF8A2CB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8597C-9518-AB70-16C6-8A3B37C6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7C4D2-9F0D-A114-88C0-9B7F9624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15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D88812-3124-A052-6E19-C0876B89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528A8-D8ED-E9FA-3126-281547411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560D9-1AF7-4DEF-FD60-8DDC95145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418CB-F825-2484-67F9-1215C61C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21499-42F0-CEA7-3D17-B0A720D47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F8ACF-F4E1-46C0-9275-26D3E99173B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77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53EB76-0A35-252E-7646-6DD9CF52DF8C}"/>
              </a:ext>
            </a:extLst>
          </p:cNvPr>
          <p:cNvSpPr/>
          <p:nvPr/>
        </p:nvSpPr>
        <p:spPr>
          <a:xfrm>
            <a:off x="0" y="0"/>
            <a:ext cx="12192000" cy="1294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AD78E-0443-8237-1134-DFC3E10C46D0}"/>
              </a:ext>
            </a:extLst>
          </p:cNvPr>
          <p:cNvSpPr txBox="1"/>
          <p:nvPr/>
        </p:nvSpPr>
        <p:spPr>
          <a:xfrm>
            <a:off x="1620941" y="1872058"/>
            <a:ext cx="9205435" cy="3170099"/>
          </a:xfrm>
          <a:prstGeom prst="rect">
            <a:avLst/>
          </a:prstGeom>
          <a:solidFill>
            <a:srgbClr val="F8FFEF">
              <a:alpha val="0"/>
            </a:srgbClr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40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Modeling post-fire regeneration patterns under different restoration scenarios to improve forest recovery in degraded ecosystems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BBEF2-DB6D-D244-1B9A-52D2A20B526B}"/>
              </a:ext>
            </a:extLst>
          </p:cNvPr>
          <p:cNvSpPr txBox="1"/>
          <p:nvPr/>
        </p:nvSpPr>
        <p:spPr>
          <a:xfrm>
            <a:off x="3048856" y="324690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60ABD-5229-5EEF-1766-864BE380A43A}"/>
              </a:ext>
            </a:extLst>
          </p:cNvPr>
          <p:cNvSpPr txBox="1"/>
          <p:nvPr/>
        </p:nvSpPr>
        <p:spPr>
          <a:xfrm>
            <a:off x="0" y="5865639"/>
            <a:ext cx="1219200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Giulia Mantero</a:t>
            </a:r>
            <a:r>
              <a:rPr lang="it-IT" b="1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Nicolò Anselmetto</a:t>
            </a:r>
            <a:r>
              <a:rPr lang="it-IT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Donato Morresi</a:t>
            </a:r>
            <a:r>
              <a:rPr lang="it-IT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Fabio Meloni</a:t>
            </a:r>
            <a:r>
              <a:rPr lang="it-IT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Paola Bolzon</a:t>
            </a:r>
            <a:r>
              <a:rPr lang="it-IT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Emanuele Lingua</a:t>
            </a:r>
            <a:r>
              <a:rPr lang="it-IT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Matteo Garbarino</a:t>
            </a:r>
            <a:r>
              <a:rPr lang="it-IT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it-IT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Raffaella Marzano</a:t>
            </a:r>
            <a:r>
              <a:rPr lang="it-IT" sz="16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 </a:t>
            </a:r>
          </a:p>
          <a:p>
            <a:pPr algn="ctr"/>
            <a:r>
              <a:rPr lang="en-GB" sz="12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GB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University of Torino, Department of Agricultural, Forest and Food Sciences, </a:t>
            </a:r>
            <a:r>
              <a:rPr lang="en-GB" sz="12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Grugliasco</a:t>
            </a:r>
            <a:r>
              <a:rPr lang="en-GB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(TO), Italy</a:t>
            </a:r>
          </a:p>
          <a:p>
            <a:pPr algn="ctr"/>
            <a:r>
              <a:rPr lang="en-GB" sz="1200" baseline="30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GB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University of Padova, Department of Land, Environment, Agriculture and Forestry, </a:t>
            </a:r>
            <a:r>
              <a:rPr lang="en-GB" sz="12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Legnaro</a:t>
            </a:r>
            <a:r>
              <a:rPr lang="en-GB" sz="12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(PD), Italy</a:t>
            </a:r>
            <a:r>
              <a:rPr lang="en-GB" sz="1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8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1CF08-94C9-513C-3FFD-E2C5870CDFCD}"/>
              </a:ext>
            </a:extLst>
          </p:cNvPr>
          <p:cNvSpPr txBox="1"/>
          <p:nvPr/>
        </p:nvSpPr>
        <p:spPr>
          <a:xfrm>
            <a:off x="2914458" y="136525"/>
            <a:ext cx="609771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Questrial" pitchFamily="2" charset="0"/>
                <a:ea typeface="Questrial" pitchFamily="2" charset="0"/>
                <a:cs typeface="Questrial" pitchFamily="2" charset="0"/>
              </a:rPr>
              <a:t>Egu</a:t>
            </a:r>
            <a:r>
              <a:rPr lang="en-US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 General Assembly </a:t>
            </a:r>
          </a:p>
          <a:p>
            <a:pPr algn="ctr"/>
            <a:r>
              <a:rPr lang="en-US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Wien 27 April 2023</a:t>
            </a:r>
            <a:endParaRPr lang="it-IT" sz="28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746347-279A-C96E-B11F-71D878EE3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2800043" cy="1294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6D295A-E9F7-4C3D-AB8E-3AB40A648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665" y="86270"/>
            <a:ext cx="1079642" cy="1079642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746510A-5081-74D0-E65A-7F936002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</a:t>
            </a:fld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0BF6A-0DEE-031F-F3D5-EC043AADB7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5311" r="21183" b="1"/>
          <a:stretch/>
        </p:blipFill>
        <p:spPr>
          <a:xfrm>
            <a:off x="8717644" y="44480"/>
            <a:ext cx="1166951" cy="1163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850EF-44EE-2B58-EF73-FA2EFFFE2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08" y="86270"/>
            <a:ext cx="1079643" cy="1079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B30A0-8B0A-DB48-1A09-35EDC59A3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960" y="5865313"/>
            <a:ext cx="726040" cy="10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783B6-B955-EEE4-DDD0-8BEC014A9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4269D-EEB4-1E6D-2633-A355000A0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8" r="30723"/>
          <a:stretch/>
        </p:blipFill>
        <p:spPr>
          <a:xfrm>
            <a:off x="8405712" y="578892"/>
            <a:ext cx="2425276" cy="626626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4BF95AE-1F7F-A3BA-B25C-AD0B9999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10</a:t>
            </a:fld>
            <a:endParaRPr lang="it-IT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2DD4D95-23BC-D1A6-FE74-E7AF6E4A0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059370"/>
              </p:ext>
            </p:extLst>
          </p:nvPr>
        </p:nvGraphicFramePr>
        <p:xfrm>
          <a:off x="2229492" y="3235468"/>
          <a:ext cx="4798596" cy="283842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41088">
                  <a:extLst>
                    <a:ext uri="{9D8B030D-6E8A-4147-A177-3AD203B41FA5}">
                      <a16:colId xmlns:a16="http://schemas.microsoft.com/office/drawing/2014/main" val="22873588"/>
                    </a:ext>
                  </a:extLst>
                </a:gridCol>
                <a:gridCol w="1648642">
                  <a:extLst>
                    <a:ext uri="{9D8B030D-6E8A-4147-A177-3AD203B41FA5}">
                      <a16:colId xmlns:a16="http://schemas.microsoft.com/office/drawing/2014/main" val="203142544"/>
                    </a:ext>
                  </a:extLst>
                </a:gridCol>
                <a:gridCol w="1408866">
                  <a:extLst>
                    <a:ext uri="{9D8B030D-6E8A-4147-A177-3AD203B41FA5}">
                      <a16:colId xmlns:a16="http://schemas.microsoft.com/office/drawing/2014/main" val="154717182"/>
                    </a:ext>
                  </a:extLst>
                </a:gridCol>
              </a:tblGrid>
              <a:tr h="380572"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err="1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Mean</a:t>
                      </a:r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density</a:t>
                      </a:r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 ha </a:t>
                      </a:r>
                      <a:r>
                        <a:rPr lang="it-IT" sz="1800" u="none" strike="noStrike" baseline="30000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-1</a:t>
                      </a:r>
                      <a:endParaRPr lang="it-IT" sz="1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SE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88776"/>
                  </a:ext>
                </a:extLst>
              </a:tr>
              <a:tr h="3805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err="1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All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1527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173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962059"/>
                  </a:ext>
                </a:extLst>
              </a:tr>
              <a:tr h="3805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i="1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Pinus sylvestris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94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19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488539"/>
                  </a:ext>
                </a:extLst>
              </a:tr>
              <a:tr h="3805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i="1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Populus tremula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1103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167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79708"/>
                  </a:ext>
                </a:extLst>
              </a:tr>
              <a:tr h="3805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i="1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Salix caprea</a:t>
                      </a:r>
                      <a:endParaRPr lang="it-IT" sz="1800" b="0" i="1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149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25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741803"/>
                  </a:ext>
                </a:extLst>
              </a:tr>
              <a:tr h="3805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i="1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Larix decidua</a:t>
                      </a:r>
                      <a:endParaRPr lang="it-IT" sz="1800" b="0" i="1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32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9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326062"/>
                  </a:ext>
                </a:extLst>
              </a:tr>
              <a:tr h="3805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Other species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148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  <a:latin typeface="Questrial" pitchFamily="2" charset="0"/>
                          <a:ea typeface="Questrial" pitchFamily="2" charset="0"/>
                          <a:cs typeface="Questrial" pitchFamily="2" charset="0"/>
                        </a:rPr>
                        <a:t>17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Questrial" pitchFamily="2" charset="0"/>
                        <a:ea typeface="Questrial" pitchFamily="2" charset="0"/>
                        <a:cs typeface="Questrial" pitchFamily="2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80824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EECA378-A7AB-62D7-E1E3-561C4ED261A9}"/>
              </a:ext>
            </a:extLst>
          </p:cNvPr>
          <p:cNvSpPr txBox="1"/>
          <p:nvPr/>
        </p:nvSpPr>
        <p:spPr>
          <a:xfrm>
            <a:off x="2235059" y="1617790"/>
            <a:ext cx="479859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Dominant species: </a:t>
            </a:r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European aspen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(seedlings + root suckers) </a:t>
            </a:r>
          </a:p>
          <a:p>
            <a:pPr algn="ctr"/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Sporadic</a:t>
            </a:r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Scots pine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seedlings </a:t>
            </a:r>
          </a:p>
          <a:p>
            <a:pPr algn="ctr"/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(close to seed trees)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A31EBE-7777-7062-3442-4D6D239F7EAA}"/>
              </a:ext>
            </a:extLst>
          </p:cNvPr>
          <p:cNvSpPr txBox="1"/>
          <p:nvPr/>
        </p:nvSpPr>
        <p:spPr>
          <a:xfrm>
            <a:off x="734884" y="669116"/>
            <a:ext cx="7600166" cy="72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300"/>
              </a:spcAft>
              <a:buFont typeface="+mj-lt"/>
              <a:buAutoNum type="romanUcPeriod"/>
            </a:pPr>
            <a:r>
              <a:rPr lang="en-US" sz="24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Evaluate </a:t>
            </a:r>
            <a:r>
              <a:rPr lang="en-US" sz="24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post-fire regeneration </a:t>
            </a:r>
            <a:r>
              <a:rPr lang="en-US" sz="24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dynamics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49C091-5629-96F2-D5DB-C1AE3BCE9842}"/>
              </a:ext>
            </a:extLst>
          </p:cNvPr>
          <p:cNvSpPr txBox="1"/>
          <p:nvPr/>
        </p:nvSpPr>
        <p:spPr>
          <a:xfrm>
            <a:off x="7009683" y="63606"/>
            <a:ext cx="5217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II. Assess </a:t>
            </a:r>
            <a:r>
              <a:rPr lang="en-US" sz="24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drivers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of post-fire recovery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73F75-C8B9-C7D6-CB52-6B476CD512AA}"/>
              </a:ext>
            </a:extLst>
          </p:cNvPr>
          <p:cNvSpPr txBox="1"/>
          <p:nvPr/>
        </p:nvSpPr>
        <p:spPr>
          <a:xfrm>
            <a:off x="10830987" y="919880"/>
            <a:ext cx="132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Questrial" pitchFamily="2" charset="0"/>
                <a:ea typeface="Questrial" pitchFamily="2" charset="0"/>
                <a:cs typeface="Questrial" pitchFamily="2" charset="0"/>
              </a:rPr>
              <a:t>Distance to seed trees</a:t>
            </a:r>
            <a:endParaRPr lang="it-IT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754BE-66F2-5824-5AFE-73E049E2F323}"/>
              </a:ext>
            </a:extLst>
          </p:cNvPr>
          <p:cNvSpPr txBox="1"/>
          <p:nvPr/>
        </p:nvSpPr>
        <p:spPr>
          <a:xfrm>
            <a:off x="10830987" y="3406918"/>
            <a:ext cx="132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Questrial" pitchFamily="2" charset="0"/>
                <a:ea typeface="Questrial" pitchFamily="2" charset="0"/>
                <a:cs typeface="Questrial" pitchFamily="2" charset="0"/>
              </a:rPr>
              <a:t>Eastness</a:t>
            </a:r>
            <a:endParaRPr lang="it-IT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53596-A6AA-7504-00A0-6C9B821561FD}"/>
              </a:ext>
            </a:extLst>
          </p:cNvPr>
          <p:cNvSpPr txBox="1"/>
          <p:nvPr/>
        </p:nvSpPr>
        <p:spPr>
          <a:xfrm>
            <a:off x="10830987" y="5339957"/>
            <a:ext cx="132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Questrial" pitchFamily="2" charset="0"/>
                <a:ea typeface="Questrial" pitchFamily="2" charset="0"/>
                <a:cs typeface="Questrial" pitchFamily="2" charset="0"/>
              </a:rPr>
              <a:t>Distance to ravines</a:t>
            </a:r>
            <a:endParaRPr lang="it-IT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8A399-EFCB-96A0-B341-6F80959E6378}"/>
              </a:ext>
            </a:extLst>
          </p:cNvPr>
          <p:cNvSpPr txBox="1"/>
          <p:nvPr/>
        </p:nvSpPr>
        <p:spPr>
          <a:xfrm>
            <a:off x="8912153" y="6311821"/>
            <a:ext cx="1721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Questrial" pitchFamily="2" charset="0"/>
                <a:ea typeface="Questrial" pitchFamily="2" charset="0"/>
                <a:cs typeface="Questrial" pitchFamily="2" charset="0"/>
              </a:rPr>
              <a:t>Mantero et al. submitted</a:t>
            </a:r>
            <a:endParaRPr lang="it-IT" sz="11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35E85-6D31-B7BB-13AD-42E38B6FE970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Results and discussion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26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E4977-553B-3BE0-61C8-1DCD11368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08D61-767C-1842-FFA4-58A6E1FD5A61}"/>
              </a:ext>
            </a:extLst>
          </p:cNvPr>
          <p:cNvSpPr txBox="1"/>
          <p:nvPr/>
        </p:nvSpPr>
        <p:spPr>
          <a:xfrm>
            <a:off x="8509000" y="1451601"/>
            <a:ext cx="3594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Continuous values (probability of Scots pine presence) to categorical data (binary maps of intervention priority) </a:t>
            </a:r>
          </a:p>
          <a:p>
            <a:pPr algn="ctr"/>
            <a:r>
              <a:rPr lang="en-US" sz="1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Threshold = max TSS criteria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1767C-BBBC-80B1-3114-2B3C3BC21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324828"/>
            <a:ext cx="5295900" cy="5396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C4DC01-046B-2424-D746-32A3EF3679F3}"/>
              </a:ext>
            </a:extLst>
          </p:cNvPr>
          <p:cNvSpPr txBox="1"/>
          <p:nvPr/>
        </p:nvSpPr>
        <p:spPr>
          <a:xfrm>
            <a:off x="8610600" y="3429000"/>
            <a:ext cx="319563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6227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High intervention </a:t>
            </a:r>
            <a:r>
              <a:rPr lang="en-US" sz="1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priority sites:  57.4 ha</a:t>
            </a:r>
          </a:p>
          <a:p>
            <a:pPr algn="ctr"/>
            <a:r>
              <a:rPr lang="en-US" sz="2400" b="1" dirty="0">
                <a:solidFill>
                  <a:srgbClr val="ECE55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Low intervention </a:t>
            </a:r>
          </a:p>
          <a:p>
            <a:pPr algn="ctr"/>
            <a:r>
              <a:rPr lang="en-US" sz="1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priority sites: 184.4 ha </a:t>
            </a:r>
          </a:p>
          <a:p>
            <a:pPr algn="ctr"/>
            <a:endParaRPr lang="en-US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ctr"/>
            <a:r>
              <a:rPr lang="en-US" sz="1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Largest patches of high priority located in the</a:t>
            </a:r>
            <a:r>
              <a:rPr lang="en-US" sz="18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central part</a:t>
            </a:r>
            <a:r>
              <a:rPr lang="en-US" sz="1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of the burnt area</a:t>
            </a:r>
            <a:endParaRPr lang="it-IT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5E2F3AF-A455-FE8A-09AD-A64D0CAD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11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5C89A-3DC3-678B-11B5-0904E852177C}"/>
              </a:ext>
            </a:extLst>
          </p:cNvPr>
          <p:cNvSpPr txBox="1"/>
          <p:nvPr/>
        </p:nvSpPr>
        <p:spPr>
          <a:xfrm>
            <a:off x="3009900" y="6424645"/>
            <a:ext cx="1721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Questrial" pitchFamily="2" charset="0"/>
                <a:ea typeface="Questrial" pitchFamily="2" charset="0"/>
                <a:cs typeface="Questrial" pitchFamily="2" charset="0"/>
              </a:rPr>
              <a:t>Mantero et al. submitted</a:t>
            </a:r>
            <a:endParaRPr lang="it-IT" sz="11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7CEFF-05C1-6B12-4B59-71475214532C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Results and discussion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FCF42-3338-585A-1965-C43452026E18}"/>
              </a:ext>
            </a:extLst>
          </p:cNvPr>
          <p:cNvSpPr txBox="1"/>
          <p:nvPr/>
        </p:nvSpPr>
        <p:spPr>
          <a:xfrm>
            <a:off x="3009900" y="438400"/>
            <a:ext cx="5865691" cy="72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III.  Define </a:t>
            </a:r>
            <a:r>
              <a:rPr lang="en-US" sz="2400" b="1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intervention priority </a:t>
            </a:r>
            <a:r>
              <a:rPr lang="en-US" sz="24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sites</a:t>
            </a:r>
          </a:p>
        </p:txBody>
      </p:sp>
    </p:spTree>
    <p:extLst>
      <p:ext uri="{BB962C8B-B14F-4D97-AF65-F5344CB8AC3E}">
        <p14:creationId xmlns:p14="http://schemas.microsoft.com/office/powerpoint/2010/main" val="309080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E4977-553B-3BE0-61C8-1DCD11368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D68B3F-F993-B382-F816-983CB78D2D8C}"/>
              </a:ext>
            </a:extLst>
          </p:cNvPr>
          <p:cNvSpPr txBox="1"/>
          <p:nvPr/>
        </p:nvSpPr>
        <p:spPr>
          <a:xfrm>
            <a:off x="8569004" y="1866317"/>
            <a:ext cx="32610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Probability of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Scots pine presence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with increasing </a:t>
            </a:r>
            <a:r>
              <a:rPr lang="en-US" sz="2000" i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nuclei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2A615-B13D-8BBD-BB7B-4F24A0F80FBC}"/>
              </a:ext>
            </a:extLst>
          </p:cNvPr>
          <p:cNvSpPr txBox="1"/>
          <p:nvPr/>
        </p:nvSpPr>
        <p:spPr>
          <a:xfrm>
            <a:off x="8548527" y="4875832"/>
            <a:ext cx="330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rgbClr val="FF6227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High intervention priority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sites with increasing </a:t>
            </a:r>
            <a:r>
              <a:rPr lang="en-US" sz="2000" i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nuclei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density</a:t>
            </a:r>
            <a:endParaRPr lang="it-IT" sz="2000" dirty="0">
              <a:effectLst/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CAA1842-C10C-A546-9DEC-3368D704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12</a:t>
            </a:fld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67CF1-08E0-5D7E-23D7-3D17692A8BF9}"/>
              </a:ext>
            </a:extLst>
          </p:cNvPr>
          <p:cNvSpPr txBox="1"/>
          <p:nvPr/>
        </p:nvSpPr>
        <p:spPr>
          <a:xfrm>
            <a:off x="2667677" y="398327"/>
            <a:ext cx="5422900" cy="72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IV. Define most effective </a:t>
            </a:r>
            <a:r>
              <a:rPr lang="en-US" sz="24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AN scenarios</a:t>
            </a:r>
            <a:endParaRPr lang="it-IT" sz="2400" b="1" dirty="0">
              <a:solidFill>
                <a:srgbClr val="8FB212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4B91E-A206-F7D6-7963-BC1D629A4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97" y="1099811"/>
            <a:ext cx="4957659" cy="561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67DC8-4F99-4E9E-9427-EF5BE58DC127}"/>
              </a:ext>
            </a:extLst>
          </p:cNvPr>
          <p:cNvSpPr txBox="1"/>
          <p:nvPr/>
        </p:nvSpPr>
        <p:spPr>
          <a:xfrm>
            <a:off x="6132145" y="6642664"/>
            <a:ext cx="1721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Questrial" pitchFamily="2" charset="0"/>
                <a:ea typeface="Questrial" pitchFamily="2" charset="0"/>
                <a:cs typeface="Questrial" pitchFamily="2" charset="0"/>
              </a:rPr>
              <a:t>Mantero et al. submitted</a:t>
            </a:r>
            <a:endParaRPr lang="it-IT" sz="11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C8D52-BE6B-B2BA-5872-FA400E542FAF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Results and discussion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4A5951-44EA-646A-7E3D-570D52DA13A8}"/>
              </a:ext>
            </a:extLst>
          </p:cNvPr>
          <p:cNvSpPr txBox="1"/>
          <p:nvPr/>
        </p:nvSpPr>
        <p:spPr>
          <a:xfrm>
            <a:off x="9262257" y="1719841"/>
            <a:ext cx="2362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Probability of presence </a:t>
            </a:r>
            <a:r>
              <a:rPr lang="en-US" sz="2400" kern="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(upper) and </a:t>
            </a:r>
            <a:r>
              <a:rPr lang="en-US" sz="2400" b="1" kern="0" dirty="0">
                <a:solidFill>
                  <a:srgbClr val="FF6227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intervention priority maps </a:t>
            </a:r>
            <a:r>
              <a:rPr lang="en-US" sz="2400" kern="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(lower) </a:t>
            </a:r>
            <a:r>
              <a:rPr lang="en-US" sz="2400" kern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based on the first 50 </a:t>
            </a:r>
            <a:r>
              <a:rPr lang="en-US" sz="2400" kern="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different </a:t>
            </a:r>
            <a:r>
              <a:rPr lang="en-US" sz="2400" b="1" kern="0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AN</a:t>
            </a:r>
            <a:r>
              <a:rPr lang="en-US" sz="2400" kern="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400" b="1" kern="0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scenarios</a:t>
            </a:r>
            <a:r>
              <a:rPr lang="en-US" sz="2400" kern="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(</a:t>
            </a:r>
            <a:r>
              <a:rPr lang="en-US" sz="2400" b="1" kern="0" dirty="0">
                <a:latin typeface="Questrial" pitchFamily="2" charset="0"/>
                <a:ea typeface="Questrial" pitchFamily="2" charset="0"/>
                <a:cs typeface="Questrial" pitchFamily="2" charset="0"/>
              </a:rPr>
              <a:t>high priority </a:t>
            </a:r>
            <a:r>
              <a:rPr lang="en-US" sz="2400" b="1" kern="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approach)</a:t>
            </a:r>
            <a:endParaRPr lang="it-IT" sz="2400" b="1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A262C-E8EB-A641-6949-45D626B5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13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2AF419-146D-6640-708D-DFA59CD2F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E4D3D-5063-92D9-6381-687460F52CDB}"/>
              </a:ext>
            </a:extLst>
          </p:cNvPr>
          <p:cNvSpPr txBox="1"/>
          <p:nvPr/>
        </p:nvSpPr>
        <p:spPr>
          <a:xfrm>
            <a:off x="3168241" y="351000"/>
            <a:ext cx="9017000" cy="72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IV. Define most effective </a:t>
            </a:r>
            <a:r>
              <a:rPr lang="en-US" sz="24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AN scenarios</a:t>
            </a:r>
            <a:endParaRPr lang="it-IT" sz="2400" b="1" dirty="0">
              <a:solidFill>
                <a:srgbClr val="8FB212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5F5A0-8E99-C38D-A983-C5CDBDC634C4}"/>
              </a:ext>
            </a:extLst>
          </p:cNvPr>
          <p:cNvSpPr txBox="1"/>
          <p:nvPr/>
        </p:nvSpPr>
        <p:spPr>
          <a:xfrm>
            <a:off x="3204414" y="6481913"/>
            <a:ext cx="1721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Questrial" pitchFamily="2" charset="0"/>
                <a:ea typeface="Questrial" pitchFamily="2" charset="0"/>
                <a:cs typeface="Questrial" pitchFamily="2" charset="0"/>
              </a:rPr>
              <a:t>Mantero et al. submitted</a:t>
            </a:r>
            <a:endParaRPr lang="it-IT" sz="11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9C7C7-A645-92FE-A867-04ED008C2DEB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Results and discussion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637E5-6B32-9D26-F218-127173298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44" y="1033633"/>
            <a:ext cx="5487256" cy="54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9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9E92BC-7306-9D5C-2091-AF64E424B741}"/>
              </a:ext>
            </a:extLst>
          </p:cNvPr>
          <p:cNvSpPr txBox="1"/>
          <p:nvPr/>
        </p:nvSpPr>
        <p:spPr>
          <a:xfrm>
            <a:off x="2212505" y="1351508"/>
            <a:ext cx="93142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Scots pine </a:t>
            </a:r>
            <a:r>
              <a:rPr lang="en-US" sz="24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regeneration density still</a:t>
            </a:r>
            <a:r>
              <a:rPr lang="en-US" sz="24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4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low </a:t>
            </a:r>
            <a:r>
              <a:rPr lang="en-US" sz="24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16 years after the wildfire (distance from seed trees + salvage logging)</a:t>
            </a:r>
          </a:p>
          <a:p>
            <a:pPr algn="just"/>
            <a:endParaRPr lang="en-US" sz="2400" b="1" dirty="0">
              <a:solidFill>
                <a:srgbClr val="8FB312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just"/>
            <a:r>
              <a:rPr lang="en-US" sz="2400" b="1" dirty="0">
                <a:solidFill>
                  <a:srgbClr val="8FB3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Distance from seed trees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was the most important driver of Scots pine regeneration presence</a:t>
            </a:r>
          </a:p>
          <a:p>
            <a:pPr marL="171450" indent="-171450" algn="just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just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Potential positive effects of </a:t>
            </a:r>
            <a:r>
              <a:rPr lang="en-US" sz="2400" b="1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and importance of </a:t>
            </a:r>
            <a:r>
              <a:rPr lang="en-US" sz="2400" b="1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site selection</a:t>
            </a:r>
            <a:r>
              <a:rPr lang="en-US" sz="2400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for plantation</a:t>
            </a:r>
          </a:p>
          <a:p>
            <a:pPr algn="just"/>
            <a:endParaRPr lang="en-US" sz="2400" dirty="0">
              <a:solidFill>
                <a:schemeClr val="tx2">
                  <a:lumMod val="50000"/>
                </a:schemeClr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just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Need for an </a:t>
            </a:r>
            <a:r>
              <a:rPr lang="en-US" sz="2400" b="1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accurate and micro-scale planning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, considering the spatial pattern of natural regeneration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A4717-0480-7584-15D3-005AD3C4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14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A44D6-E131-3A15-98C8-D590DBFFE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4613F-676A-FDC8-AC3E-C249B2DED6BD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Highlights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7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F79AE-56D2-8B43-5076-621B2F45C496}"/>
              </a:ext>
            </a:extLst>
          </p:cNvPr>
          <p:cNvSpPr/>
          <p:nvPr/>
        </p:nvSpPr>
        <p:spPr>
          <a:xfrm>
            <a:off x="0" y="5502916"/>
            <a:ext cx="12192000" cy="136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9EC3-E237-B173-484D-88BD27EF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15</a:t>
            </a:fld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C45D9-9617-17CF-DFAF-B028460772CE}"/>
              </a:ext>
            </a:extLst>
          </p:cNvPr>
          <p:cNvSpPr txBox="1"/>
          <p:nvPr/>
        </p:nvSpPr>
        <p:spPr>
          <a:xfrm>
            <a:off x="610742" y="2576246"/>
            <a:ext cx="1160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Thanks for your attention!</a:t>
            </a:r>
            <a:endParaRPr lang="it-IT" sz="6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0913F3-46BC-D184-AA6E-83497BC51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44" y="0"/>
            <a:ext cx="1251098" cy="578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BB60CF-777C-DC4C-3D46-5809705A4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12" y="5492642"/>
            <a:ext cx="7460789" cy="1365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DC5F9-2DB2-2474-07E5-D2490EC3D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12786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0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296815-B8A8-8B77-1154-0DA926CE0BCD}"/>
              </a:ext>
            </a:extLst>
          </p:cNvPr>
          <p:cNvSpPr txBox="1"/>
          <p:nvPr/>
        </p:nvSpPr>
        <p:spPr>
          <a:xfrm>
            <a:off x="240482" y="90769"/>
            <a:ext cx="585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References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A4717-0480-7584-15D3-005AD3C4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16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9501E-E1F5-3EB1-37C1-622FEB63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BC75E-74F5-D9EE-E690-D071092F793B}"/>
              </a:ext>
            </a:extLst>
          </p:cNvPr>
          <p:cNvSpPr txBox="1"/>
          <p:nvPr/>
        </p:nvSpPr>
        <p:spPr>
          <a:xfrm>
            <a:off x="240482" y="722974"/>
            <a:ext cx="11951518" cy="360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Di Sacco A, Hardwick KA, </a:t>
            </a:r>
            <a:r>
              <a:rPr lang="en-US" sz="1500" dirty="0" err="1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Blakesley</a:t>
            </a: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D, </a:t>
            </a:r>
            <a:r>
              <a:rPr lang="en-US" sz="1500" dirty="0" err="1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Brancalion</a:t>
            </a: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PHS, </a:t>
            </a:r>
            <a:r>
              <a:rPr lang="en-US" sz="1500" dirty="0" err="1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Breman</a:t>
            </a: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E, </a:t>
            </a:r>
            <a:r>
              <a:rPr lang="en-US" sz="1500" dirty="0" err="1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Rebola</a:t>
            </a: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LC, </a:t>
            </a:r>
            <a:r>
              <a:rPr lang="en-US" sz="1500" dirty="0" err="1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Chomba</a:t>
            </a: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S, Dixon K, Elliott S, </a:t>
            </a:r>
            <a:r>
              <a:rPr lang="en-US" sz="1500" dirty="0" err="1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Ruyonga</a:t>
            </a:r>
            <a:r>
              <a:rPr lang="en-U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G, Shaw K, Smith P, Smith RJ, Antonelli A (2021) Ten golden rules for reforestation to optimize carbon sequestration, biodiversity recovery and livelihood benefits. </a:t>
            </a:r>
            <a:r>
              <a:rPr lang="es-ES" sz="15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Glob Change Biol 27:1328–1348. </a:t>
            </a:r>
          </a:p>
          <a:p>
            <a:pPr algn="just">
              <a:spcAft>
                <a:spcPts val="800"/>
              </a:spcAft>
            </a:pP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Holl KD, Reid JL, Oviedo-</a:t>
            </a:r>
            <a:r>
              <a:rPr lang="en-US" sz="1500" dirty="0" err="1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brenes</a:t>
            </a: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RJCF, Rosales JA, Zahawi RA (2020) Applied nucleation facilitates tropical forest recovery: Lessons learned from a 15-year study.  J Appl </a:t>
            </a:r>
            <a:r>
              <a:rPr lang="en-US" sz="1500" dirty="0" err="1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Ecol</a:t>
            </a: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57: 2316– 2328.</a:t>
            </a:r>
            <a:endParaRPr lang="it-IT" sz="1500" dirty="0">
              <a:effectLst/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Mantero G, </a:t>
            </a:r>
            <a:r>
              <a:rPr lang="en-US" sz="1500" dirty="0" err="1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Morresi</a:t>
            </a: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D, Marzano R, Motta R, </a:t>
            </a:r>
            <a:r>
              <a:rPr lang="en-US" sz="1500" dirty="0" err="1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Mladenoff</a:t>
            </a: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DJ, Garbarino M (2020) The influence of land abandonment on forest disturbance regimes: a global review. </a:t>
            </a:r>
            <a:r>
              <a:rPr lang="en-US" sz="1500" dirty="0" err="1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Landsc</a:t>
            </a: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1500" dirty="0" err="1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Ecol</a:t>
            </a:r>
            <a:r>
              <a:rPr lang="en-US" sz="1500" dirty="0">
                <a:solidFill>
                  <a:srgbClr val="22222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35:2723–2744. </a:t>
            </a:r>
            <a:endParaRPr lang="en-US" sz="1500" dirty="0">
              <a:solidFill>
                <a:srgbClr val="222222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it-IT" sz="1500" dirty="0">
                <a:solidFill>
                  <a:srgbClr val="22222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Mantero G, Anselmetto N, Morresi D, Meloni F, Bolzon P, Lingua E, Garbarino M, Marzano R. </a:t>
            </a:r>
            <a:r>
              <a:rPr lang="en-US" sz="1500" dirty="0">
                <a:solidFill>
                  <a:srgbClr val="22222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Modeling post-fire regeneration patterns under different restoration scenarios to improve forest recovery in degraded ecosystems. Submitted</a:t>
            </a:r>
            <a:endParaRPr lang="en-US" sz="1500" dirty="0">
              <a:solidFill>
                <a:srgbClr val="222222"/>
              </a:solidFill>
              <a:effectLst/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Seidl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R, Thom D, Kautz M, Martín-Benito D,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Peltoniemi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M,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Vacchiano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G, Wild J, Ascoli D, Petr M,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Honkaniemi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J,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Lexer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MJ,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Trotsiuk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V,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Mairota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P, Svoboda M,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Fabrika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M, Nagel TA,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Reyer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CPO (2017) Forest disturbances under climate change. Nat </a:t>
            </a:r>
            <a:r>
              <a:rPr lang="en-US" sz="1500" dirty="0" err="1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clim</a:t>
            </a: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change 7(6):395-402.</a:t>
            </a:r>
          </a:p>
          <a:p>
            <a:pPr algn="just">
              <a:spcAft>
                <a:spcPts val="800"/>
              </a:spcAft>
            </a:pPr>
            <a:r>
              <a:rPr lang="en-US" sz="150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Society for Ecological Restoration Science and Policy Working Group (2002) The SER primer on ecological restoration. </a:t>
            </a:r>
            <a:r>
              <a:rPr lang="en-US" sz="150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Society for Ecological Restoration, www.ser.org/</a:t>
            </a:r>
            <a:endParaRPr lang="en-US" sz="1500" dirty="0">
              <a:solidFill>
                <a:srgbClr val="000000"/>
              </a:solidFill>
              <a:effectLst/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0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3">
            <a:extLst>
              <a:ext uri="{FF2B5EF4-FFF2-40B4-BE49-F238E27FC236}">
                <a16:creationId xmlns:a16="http://schemas.microsoft.com/office/drawing/2014/main" id="{5A19EAB2-A4FD-A057-0FA7-0231DD125C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9" y="1851210"/>
            <a:ext cx="4955741" cy="370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Figure 1">
            <a:extLst>
              <a:ext uri="{FF2B5EF4-FFF2-40B4-BE49-F238E27FC236}">
                <a16:creationId xmlns:a16="http://schemas.microsoft.com/office/drawing/2014/main" id="{B052ADFE-7135-E38A-D068-CE1B54CA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99" y="2367897"/>
            <a:ext cx="4484464" cy="266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2">
            <a:extLst>
              <a:ext uri="{FF2B5EF4-FFF2-40B4-BE49-F238E27FC236}">
                <a16:creationId xmlns:a16="http://schemas.microsoft.com/office/drawing/2014/main" id="{168D0199-95E5-043D-307F-BC7382952DDC}"/>
              </a:ext>
            </a:extLst>
          </p:cNvPr>
          <p:cNvSpPr txBox="1"/>
          <p:nvPr/>
        </p:nvSpPr>
        <p:spPr>
          <a:xfrm>
            <a:off x="5944532" y="4886653"/>
            <a:ext cx="9403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err="1">
                <a:latin typeface="Questrial" panose="020B0604020202020204" charset="0"/>
              </a:rPr>
              <a:t>Seidl</a:t>
            </a:r>
            <a:r>
              <a:rPr lang="it-IT" sz="700" dirty="0">
                <a:latin typeface="Questrial" panose="020B0604020202020204" charset="0"/>
              </a:rPr>
              <a:t> et al.2017</a:t>
            </a:r>
          </a:p>
        </p:txBody>
      </p:sp>
      <p:sp>
        <p:nvSpPr>
          <p:cNvPr id="12" name="CasellaDiTesto 17">
            <a:extLst>
              <a:ext uri="{FF2B5EF4-FFF2-40B4-BE49-F238E27FC236}">
                <a16:creationId xmlns:a16="http://schemas.microsoft.com/office/drawing/2014/main" id="{B3B54681-B13D-24EA-B410-EC29ADD3AD7E}"/>
              </a:ext>
            </a:extLst>
          </p:cNvPr>
          <p:cNvSpPr txBox="1"/>
          <p:nvPr/>
        </p:nvSpPr>
        <p:spPr>
          <a:xfrm>
            <a:off x="10883600" y="5282269"/>
            <a:ext cx="9403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>
                <a:latin typeface="Questrial" panose="020B0604020202020204" charset="0"/>
              </a:rPr>
              <a:t>Mantero et al. 2020</a:t>
            </a:r>
          </a:p>
        </p:txBody>
      </p:sp>
      <p:sp>
        <p:nvSpPr>
          <p:cNvPr id="13" name="CasellaDiTesto 18">
            <a:extLst>
              <a:ext uri="{FF2B5EF4-FFF2-40B4-BE49-F238E27FC236}">
                <a16:creationId xmlns:a16="http://schemas.microsoft.com/office/drawing/2014/main" id="{059011E8-40D5-9E47-CAA6-CD51D8854323}"/>
              </a:ext>
            </a:extLst>
          </p:cNvPr>
          <p:cNvSpPr txBox="1"/>
          <p:nvPr/>
        </p:nvSpPr>
        <p:spPr>
          <a:xfrm>
            <a:off x="2300399" y="5786800"/>
            <a:ext cx="9640341" cy="830997"/>
          </a:xfrm>
          <a:prstGeom prst="rect">
            <a:avLst/>
          </a:prstGeom>
          <a:noFill/>
          <a:ln>
            <a:solidFill>
              <a:srgbClr val="74935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FB212"/>
                </a:solidFill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Climate and land-use changes </a:t>
            </a:r>
            <a:r>
              <a:rPr lang="en-US" sz="2400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6227"/>
                </a:solidFill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alterations </a:t>
            </a:r>
            <a:r>
              <a:rPr lang="en-US" sz="2400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 the ecologically              			</a:t>
            </a:r>
            <a:r>
              <a:rPr lang="en-US" sz="2400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</a:t>
            </a:r>
            <a:r>
              <a:rPr lang="en-US" sz="2400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appropriate regimes</a:t>
            </a:r>
            <a:endParaRPr lang="it-IT" sz="2400" dirty="0">
              <a:latin typeface="Questrial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D777F-8576-2BB5-CC44-358E5C5ED54D}"/>
              </a:ext>
            </a:extLst>
          </p:cNvPr>
          <p:cNvSpPr txBox="1"/>
          <p:nvPr/>
        </p:nvSpPr>
        <p:spPr>
          <a:xfrm>
            <a:off x="399973" y="136717"/>
            <a:ext cx="322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Introduction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87501F96-DE03-82E1-2A13-821BF0E213EC}"/>
              </a:ext>
            </a:extLst>
          </p:cNvPr>
          <p:cNvSpPr txBox="1"/>
          <p:nvPr/>
        </p:nvSpPr>
        <p:spPr>
          <a:xfrm>
            <a:off x="2300399" y="784971"/>
            <a:ext cx="9640341" cy="830997"/>
          </a:xfrm>
          <a:prstGeom prst="rect">
            <a:avLst/>
          </a:prstGeom>
          <a:noFill/>
          <a:ln>
            <a:solidFill>
              <a:srgbClr val="74935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Disturbances have been </a:t>
            </a:r>
            <a:r>
              <a:rPr lang="en-US" sz="2400" b="1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shaping forest landscapes </a:t>
            </a:r>
            <a:r>
              <a:rPr lang="en-US" sz="2400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for ages, making ecosystems </a:t>
            </a:r>
            <a:r>
              <a:rPr lang="en-US" sz="2400" b="1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adapted</a:t>
            </a:r>
            <a:r>
              <a:rPr lang="en-US" sz="2400" dirty="0">
                <a:effectLst/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to specific disturbance regimes</a:t>
            </a:r>
            <a:endParaRPr lang="it-IT" sz="2400" dirty="0">
              <a:latin typeface="Questrial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A63F6D-CDAE-B3FB-8BFE-62BC35EE4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4D77244-918B-AE94-6F51-B920793D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813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235EF6D-393B-41C1-9810-3CA290429159}"/>
              </a:ext>
            </a:extLst>
          </p:cNvPr>
          <p:cNvSpPr txBox="1"/>
          <p:nvPr/>
        </p:nvSpPr>
        <p:spPr>
          <a:xfrm>
            <a:off x="6041412" y="5091886"/>
            <a:ext cx="5944698" cy="996427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1867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Need to reconsider current post-disturbance policies to </a:t>
            </a:r>
            <a:r>
              <a:rPr lang="en-US" sz="1867" b="1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strategies </a:t>
            </a:r>
            <a:r>
              <a:rPr lang="en-US" sz="1867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that promote and maintain ecosystem functions of degraded forests</a:t>
            </a:r>
            <a:endParaRPr lang="it-IT" sz="1867" dirty="0">
              <a:latin typeface="Questrial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54FF52-DE24-4690-B5CB-08A5AC216D6A}"/>
              </a:ext>
            </a:extLst>
          </p:cNvPr>
          <p:cNvSpPr txBox="1"/>
          <p:nvPr/>
        </p:nvSpPr>
        <p:spPr>
          <a:xfrm>
            <a:off x="1901284" y="923408"/>
            <a:ext cx="3788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Mountain ecosystems</a:t>
            </a:r>
            <a:r>
              <a:rPr lang="en-US" sz="2400" b="1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28594" indent="-228594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Widespread </a:t>
            </a:r>
            <a:r>
              <a:rPr lang="en-US" sz="2000" b="1" dirty="0">
                <a:solidFill>
                  <a:srgbClr val="8FB312"/>
                </a:solidFill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land abandonment</a:t>
            </a:r>
            <a:endParaRPr lang="en-US" sz="2000" dirty="0">
              <a:latin typeface="Questrial" panose="020B060402020202020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28594" indent="-228594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Higher sensibility to </a:t>
            </a:r>
            <a:r>
              <a:rPr lang="en-US" sz="2000" b="1" dirty="0">
                <a:solidFill>
                  <a:srgbClr val="8FB312"/>
                </a:solidFill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climate change</a:t>
            </a:r>
            <a:r>
              <a:rPr lang="en-US" sz="2000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</a:t>
            </a:r>
            <a:endParaRPr lang="it-IT" dirty="0">
              <a:latin typeface="Questrial" panose="020B0604020202020204" charset="0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CD517E72-21C3-4964-9BEC-051C225DA844}"/>
              </a:ext>
            </a:extLst>
          </p:cNvPr>
          <p:cNvSpPr/>
          <p:nvPr/>
        </p:nvSpPr>
        <p:spPr>
          <a:xfrm rot="5400000">
            <a:off x="3582153" y="2911767"/>
            <a:ext cx="427164" cy="364869"/>
          </a:xfrm>
          <a:prstGeom prst="rightArrow">
            <a:avLst/>
          </a:prstGeom>
          <a:solidFill>
            <a:srgbClr val="FF622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70C50F-0933-429A-9ED5-EF37153AAF29}"/>
              </a:ext>
            </a:extLst>
          </p:cNvPr>
          <p:cNvSpPr txBox="1"/>
          <p:nvPr/>
        </p:nvSpPr>
        <p:spPr>
          <a:xfrm>
            <a:off x="2134225" y="3510670"/>
            <a:ext cx="3323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6227"/>
                </a:solidFill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Fire regime alterations </a:t>
            </a:r>
            <a:r>
              <a:rPr lang="en-US" sz="2000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with potential consequences on regeneration dynamics</a:t>
            </a:r>
            <a:endParaRPr lang="it-IT" sz="2000" dirty="0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061459A2-9815-4EC2-AF38-3112557109E6}"/>
              </a:ext>
            </a:extLst>
          </p:cNvPr>
          <p:cNvSpPr/>
          <p:nvPr/>
        </p:nvSpPr>
        <p:spPr>
          <a:xfrm rot="5400000">
            <a:off x="3582153" y="4760366"/>
            <a:ext cx="427164" cy="364869"/>
          </a:xfrm>
          <a:prstGeom prst="rightArrow">
            <a:avLst/>
          </a:prstGeom>
          <a:solidFill>
            <a:srgbClr val="FF622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6BC454-82F7-4175-8EC6-37CEF7317C35}"/>
              </a:ext>
            </a:extLst>
          </p:cNvPr>
          <p:cNvSpPr txBox="1"/>
          <p:nvPr/>
        </p:nvSpPr>
        <p:spPr>
          <a:xfrm>
            <a:off x="1985185" y="5359268"/>
            <a:ext cx="362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atin typeface="Questrial" panose="020B0604020202020204" charset="0"/>
              </a:rPr>
              <a:t>Degradation</a:t>
            </a:r>
            <a:r>
              <a:rPr lang="it-IT" sz="2400" b="1" dirty="0">
                <a:latin typeface="Questrial" panose="020B0604020202020204" charset="0"/>
              </a:rPr>
              <a:t> </a:t>
            </a:r>
            <a:r>
              <a:rPr lang="it-IT" sz="2400" b="1" dirty="0" err="1">
                <a:latin typeface="Questrial" panose="020B0604020202020204" charset="0"/>
              </a:rPr>
              <a:t>processes</a:t>
            </a:r>
            <a:endParaRPr lang="it-IT" sz="2400" b="1" dirty="0">
              <a:latin typeface="Questrial" panose="020B060402020202020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7F2EEAD-C5AB-4C79-A664-FA98D4B88BE8}"/>
              </a:ext>
            </a:extLst>
          </p:cNvPr>
          <p:cNvSpPr txBox="1"/>
          <p:nvPr/>
        </p:nvSpPr>
        <p:spPr>
          <a:xfrm>
            <a:off x="6096000" y="924031"/>
            <a:ext cx="2589538" cy="830997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Post-disturbance management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7342F8DB-2F58-4E3C-AD75-CE38547084B4}"/>
              </a:ext>
            </a:extLst>
          </p:cNvPr>
          <p:cNvSpPr/>
          <p:nvPr/>
        </p:nvSpPr>
        <p:spPr>
          <a:xfrm>
            <a:off x="8917276" y="1037067"/>
            <a:ext cx="665296" cy="604928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622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26493-2DBE-5F98-3A3F-5ABD05BBE595}"/>
              </a:ext>
            </a:extLst>
          </p:cNvPr>
          <p:cNvSpPr txBox="1"/>
          <p:nvPr/>
        </p:nvSpPr>
        <p:spPr>
          <a:xfrm>
            <a:off x="9814310" y="862477"/>
            <a:ext cx="19670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8FB212"/>
                </a:solidFill>
                <a:latin typeface="Questrial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SALVAGE LOGGING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5A4086-2596-6014-CF22-B62EEA54A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" y="6298572"/>
            <a:ext cx="1251098" cy="578480"/>
          </a:xfrm>
          <a:prstGeom prst="rect">
            <a:avLst/>
          </a:prstGeom>
        </p:spPr>
      </p:pic>
      <p:sp>
        <p:nvSpPr>
          <p:cNvPr id="5" name="Slide Number Placeholder 15">
            <a:extLst>
              <a:ext uri="{FF2B5EF4-FFF2-40B4-BE49-F238E27FC236}">
                <a16:creationId xmlns:a16="http://schemas.microsoft.com/office/drawing/2014/main" id="{B534416A-AC4A-41B7-A0FC-E2367C7DD94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6F8ACF-F4E1-46C0-9275-26D3E99173B2}" type="slidenum">
              <a:rPr lang="it-IT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3</a:t>
            </a:fld>
            <a:endParaRPr lang="it-I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0E62F-63B4-269C-7F79-BCCC63E471E1}"/>
              </a:ext>
            </a:extLst>
          </p:cNvPr>
          <p:cNvSpPr txBox="1"/>
          <p:nvPr/>
        </p:nvSpPr>
        <p:spPr>
          <a:xfrm>
            <a:off x="399973" y="136717"/>
            <a:ext cx="322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Introduction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2F322A-022D-45A3-3DD9-65A5A29A04B6}"/>
              </a:ext>
            </a:extLst>
          </p:cNvPr>
          <p:cNvGrpSpPr/>
          <p:nvPr/>
        </p:nvGrpSpPr>
        <p:grpSpPr>
          <a:xfrm>
            <a:off x="6734756" y="2145384"/>
            <a:ext cx="5118101" cy="2717965"/>
            <a:chOff x="6734756" y="2084749"/>
            <a:chExt cx="5118101" cy="2717965"/>
          </a:xfrm>
        </p:grpSpPr>
        <p:pic>
          <p:nvPicPr>
            <p:cNvPr id="16" name="Immagine 58">
              <a:extLst>
                <a:ext uri="{FF2B5EF4-FFF2-40B4-BE49-F238E27FC236}">
                  <a16:creationId xmlns:a16="http://schemas.microsoft.com/office/drawing/2014/main" id="{AC0D5172-D435-E3D2-B845-A667A2D09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01"/>
            <a:stretch/>
          </p:blipFill>
          <p:spPr>
            <a:xfrm>
              <a:off x="6734756" y="2096673"/>
              <a:ext cx="4403191" cy="2596243"/>
            </a:xfrm>
            <a:prstGeom prst="rect">
              <a:avLst/>
            </a:prstGeom>
          </p:spPr>
        </p:pic>
        <p:sp>
          <p:nvSpPr>
            <p:cNvPr id="17" name="CasellaDiTesto 9">
              <a:extLst>
                <a:ext uri="{FF2B5EF4-FFF2-40B4-BE49-F238E27FC236}">
                  <a16:creationId xmlns:a16="http://schemas.microsoft.com/office/drawing/2014/main" id="{21E97F81-7C71-FBE8-6774-027D019EF8D3}"/>
                </a:ext>
              </a:extLst>
            </p:cNvPr>
            <p:cNvSpPr txBox="1"/>
            <p:nvPr/>
          </p:nvSpPr>
          <p:spPr>
            <a:xfrm>
              <a:off x="6734758" y="4525715"/>
              <a:ext cx="4403189" cy="276999"/>
            </a:xfrm>
            <a:prstGeom prst="rect">
              <a:avLst/>
            </a:prstGeom>
            <a:solidFill>
              <a:srgbClr val="74935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FFFFFF"/>
                  </a:solidFill>
                  <a:latin typeface="Questrial" panose="020B0604020202020204" charset="0"/>
                </a:rPr>
                <a:t>Salvage logging </a:t>
              </a:r>
              <a:r>
                <a:rPr lang="it-IT" sz="1200" dirty="0" err="1">
                  <a:solidFill>
                    <a:srgbClr val="FFFFFF"/>
                  </a:solidFill>
                  <a:latin typeface="Questrial" panose="020B0604020202020204" charset="0"/>
                </a:rPr>
                <a:t>operations</a:t>
              </a:r>
              <a:r>
                <a:rPr lang="it-IT" sz="1200" dirty="0">
                  <a:solidFill>
                    <a:srgbClr val="FFFFFF"/>
                  </a:solidFill>
                  <a:latin typeface="Questrial" panose="020B0604020202020204" charset="0"/>
                </a:rPr>
                <a:t> in Oregon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740BBC-4B49-3CEE-4E08-B780EC7EF155}"/>
                </a:ext>
              </a:extLst>
            </p:cNvPr>
            <p:cNvSpPr txBox="1"/>
            <p:nvPr/>
          </p:nvSpPr>
          <p:spPr>
            <a:xfrm>
              <a:off x="9982200" y="2084749"/>
              <a:ext cx="18706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Questrial" pitchFamily="2" charset="0"/>
                  <a:ea typeface="Questrial" pitchFamily="2" charset="0"/>
                  <a:cs typeface="Questrial" pitchFamily="2" charset="0"/>
                </a:rPr>
                <a:t>© Jeff Barnard</a:t>
              </a:r>
              <a:endParaRPr lang="it-IT" sz="1050" dirty="0">
                <a:solidFill>
                  <a:schemeClr val="bg1"/>
                </a:solidFill>
                <a:latin typeface="Questrial" pitchFamily="2" charset="0"/>
                <a:ea typeface="Questrial" pitchFamily="2" charset="0"/>
                <a:cs typeface="Questria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09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D9307AAB-9E0F-45F2-B845-EC4DE1D43B91}"/>
              </a:ext>
            </a:extLst>
          </p:cNvPr>
          <p:cNvGrpSpPr/>
          <p:nvPr/>
        </p:nvGrpSpPr>
        <p:grpSpPr>
          <a:xfrm>
            <a:off x="5404207" y="0"/>
            <a:ext cx="6792174" cy="2332556"/>
            <a:chOff x="623392" y="1516692"/>
            <a:chExt cx="10945216" cy="4938889"/>
          </a:xfrm>
        </p:grpSpPr>
        <p:sp>
          <p:nvSpPr>
            <p:cNvPr id="45" name="Freeform: Shape 23">
              <a:extLst>
                <a:ext uri="{FF2B5EF4-FFF2-40B4-BE49-F238E27FC236}">
                  <a16:creationId xmlns:a16="http://schemas.microsoft.com/office/drawing/2014/main" id="{A9CBD065-259C-4994-ABCC-2CACC9CEAD94}"/>
                </a:ext>
              </a:extLst>
            </p:cNvPr>
            <p:cNvSpPr/>
            <p:nvPr/>
          </p:nvSpPr>
          <p:spPr>
            <a:xfrm>
              <a:off x="1766860" y="2266727"/>
              <a:ext cx="8649619" cy="3438822"/>
            </a:xfrm>
            <a:custGeom>
              <a:avLst/>
              <a:gdLst>
                <a:gd name="connsiteX0" fmla="*/ 559632 w 8640960"/>
                <a:gd name="connsiteY0" fmla="*/ 0 h 3438821"/>
                <a:gd name="connsiteX1" fmla="*/ 8640960 w 8640960"/>
                <a:gd name="connsiteY1" fmla="*/ 0 h 3438821"/>
                <a:gd name="connsiteX2" fmla="*/ 8640960 w 8640960"/>
                <a:gd name="connsiteY2" fmla="*/ 2425485 h 3438821"/>
                <a:gd name="connsiteX3" fmla="*/ 8333528 w 8640960"/>
                <a:gd name="connsiteY3" fmla="*/ 2425485 h 3438821"/>
                <a:gd name="connsiteX4" fmla="*/ 8081331 w 8640960"/>
                <a:gd name="connsiteY4" fmla="*/ 3438821 h 3438821"/>
                <a:gd name="connsiteX5" fmla="*/ 0 w 8640960"/>
                <a:gd name="connsiteY5" fmla="*/ 3438821 h 3438821"/>
                <a:gd name="connsiteX6" fmla="*/ 0 w 8640960"/>
                <a:gd name="connsiteY6" fmla="*/ 1013334 h 3438821"/>
                <a:gd name="connsiteX7" fmla="*/ 307436 w 8640960"/>
                <a:gd name="connsiteY7" fmla="*/ 1013334 h 343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40960" h="3438821">
                  <a:moveTo>
                    <a:pt x="559632" y="0"/>
                  </a:moveTo>
                  <a:lnTo>
                    <a:pt x="8640960" y="0"/>
                  </a:lnTo>
                  <a:lnTo>
                    <a:pt x="8640960" y="2425485"/>
                  </a:lnTo>
                  <a:lnTo>
                    <a:pt x="8333528" y="2425485"/>
                  </a:lnTo>
                  <a:lnTo>
                    <a:pt x="8081331" y="3438821"/>
                  </a:lnTo>
                  <a:lnTo>
                    <a:pt x="0" y="3438821"/>
                  </a:lnTo>
                  <a:lnTo>
                    <a:pt x="0" y="1013334"/>
                  </a:lnTo>
                  <a:lnTo>
                    <a:pt x="307436" y="1013334"/>
                  </a:lnTo>
                  <a:close/>
                </a:path>
              </a:pathLst>
            </a:custGeom>
            <a:solidFill>
              <a:srgbClr val="74935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09600" rIns="609600" rtlCol="0" anchor="ctr">
              <a:noAutofit/>
            </a:bodyPr>
            <a:lstStyle/>
            <a:p>
              <a:pPr algn="ctr"/>
              <a:r>
                <a:rPr lang="en-US" sz="2000" b="1" dirty="0">
                  <a:latin typeface="Questrial" panose="020B0604020202020204" charset="0"/>
                </a:rPr>
                <a:t>Ecological restoration </a:t>
              </a:r>
              <a:r>
                <a:rPr lang="en-US" sz="2000" dirty="0">
                  <a:latin typeface="Questrial" panose="020B0604020202020204" charset="0"/>
                </a:rPr>
                <a:t>is the process of </a:t>
              </a:r>
              <a:r>
                <a:rPr lang="en-US" sz="2000" b="1" dirty="0">
                  <a:latin typeface="Questrial" panose="020B0604020202020204" charset="0"/>
                </a:rPr>
                <a:t>assisting</a:t>
              </a:r>
              <a:r>
                <a:rPr lang="en-US" sz="2000" dirty="0">
                  <a:latin typeface="Questrial" panose="020B0604020202020204" charset="0"/>
                </a:rPr>
                <a:t> the recovery of an ecosystem that has been degraded, damaged, or destroyed (SER, 2002)</a:t>
              </a:r>
              <a:endParaRPr lang="en-US" sz="2000" cap="all" dirty="0">
                <a:solidFill>
                  <a:schemeClr val="bg1"/>
                </a:solidFill>
              </a:endParaRPr>
            </a:p>
          </p:txBody>
        </p:sp>
        <p:sp>
          <p:nvSpPr>
            <p:cNvPr id="46" name="Freeform: Shape 26">
              <a:extLst>
                <a:ext uri="{FF2B5EF4-FFF2-40B4-BE49-F238E27FC236}">
                  <a16:creationId xmlns:a16="http://schemas.microsoft.com/office/drawing/2014/main" id="{C0436F84-F714-4BE8-9A36-5E3500A711B9}"/>
                </a:ext>
              </a:extLst>
            </p:cNvPr>
            <p:cNvSpPr/>
            <p:nvPr/>
          </p:nvSpPr>
          <p:spPr>
            <a:xfrm>
              <a:off x="1415480" y="1917895"/>
              <a:ext cx="9361040" cy="4136484"/>
            </a:xfrm>
            <a:custGeom>
              <a:avLst/>
              <a:gdLst>
                <a:gd name="connsiteX0" fmla="*/ 0 w 9361040"/>
                <a:gd name="connsiteY0" fmla="*/ 1362166 h 4136484"/>
                <a:gd name="connsiteX1" fmla="*/ 215180 w 9361040"/>
                <a:gd name="connsiteY1" fmla="*/ 1362166 h 4136484"/>
                <a:gd name="connsiteX2" fmla="*/ 215180 w 9361040"/>
                <a:gd name="connsiteY2" fmla="*/ 3921304 h 4136484"/>
                <a:gd name="connsiteX3" fmla="*/ 8408108 w 9361040"/>
                <a:gd name="connsiteY3" fmla="*/ 3921304 h 4136484"/>
                <a:gd name="connsiteX4" fmla="*/ 8354554 w 9361040"/>
                <a:gd name="connsiteY4" fmla="*/ 4136484 h 4136484"/>
                <a:gd name="connsiteX5" fmla="*/ 0 w 9361040"/>
                <a:gd name="connsiteY5" fmla="*/ 4136484 h 4136484"/>
                <a:gd name="connsiteX6" fmla="*/ 1006489 w 9361040"/>
                <a:gd name="connsiteY6" fmla="*/ 0 h 4136484"/>
                <a:gd name="connsiteX7" fmla="*/ 9361040 w 9361040"/>
                <a:gd name="connsiteY7" fmla="*/ 0 h 4136484"/>
                <a:gd name="connsiteX8" fmla="*/ 9361040 w 9361040"/>
                <a:gd name="connsiteY8" fmla="*/ 2774317 h 4136484"/>
                <a:gd name="connsiteX9" fmla="*/ 9145860 w 9361040"/>
                <a:gd name="connsiteY9" fmla="*/ 2774317 h 4136484"/>
                <a:gd name="connsiteX10" fmla="*/ 9145860 w 9361040"/>
                <a:gd name="connsiteY10" fmla="*/ 215180 h 4136484"/>
                <a:gd name="connsiteX11" fmla="*/ 952936 w 9361040"/>
                <a:gd name="connsiteY11" fmla="*/ 215180 h 413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61040" h="4136484">
                  <a:moveTo>
                    <a:pt x="0" y="1362166"/>
                  </a:moveTo>
                  <a:lnTo>
                    <a:pt x="215180" y="1362166"/>
                  </a:lnTo>
                  <a:lnTo>
                    <a:pt x="215180" y="3921304"/>
                  </a:lnTo>
                  <a:lnTo>
                    <a:pt x="8408108" y="3921304"/>
                  </a:lnTo>
                  <a:lnTo>
                    <a:pt x="8354554" y="4136484"/>
                  </a:lnTo>
                  <a:lnTo>
                    <a:pt x="0" y="4136484"/>
                  </a:lnTo>
                  <a:close/>
                  <a:moveTo>
                    <a:pt x="1006489" y="0"/>
                  </a:moveTo>
                  <a:lnTo>
                    <a:pt x="9361040" y="0"/>
                  </a:lnTo>
                  <a:lnTo>
                    <a:pt x="9361040" y="2774317"/>
                  </a:lnTo>
                  <a:lnTo>
                    <a:pt x="9145860" y="2774317"/>
                  </a:lnTo>
                  <a:lnTo>
                    <a:pt x="9145860" y="215180"/>
                  </a:lnTo>
                  <a:lnTo>
                    <a:pt x="952936" y="215180"/>
                  </a:lnTo>
                  <a:close/>
                </a:path>
              </a:pathLst>
            </a:custGeom>
            <a:solidFill>
              <a:srgbClr val="ADC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10">
              <a:extLst>
                <a:ext uri="{FF2B5EF4-FFF2-40B4-BE49-F238E27FC236}">
                  <a16:creationId xmlns:a16="http://schemas.microsoft.com/office/drawing/2014/main" id="{16108B3B-5B25-48A9-AACA-F7FF7C44CCE7}"/>
                </a:ext>
              </a:extLst>
            </p:cNvPr>
            <p:cNvGrpSpPr/>
            <p:nvPr/>
          </p:nvGrpSpPr>
          <p:grpSpPr>
            <a:xfrm>
              <a:off x="623392" y="1516692"/>
              <a:ext cx="1645662" cy="1517104"/>
              <a:chOff x="7947819" y="6987834"/>
              <a:chExt cx="720022" cy="663774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51" name="Freeform: Shape 11">
                <a:extLst>
                  <a:ext uri="{FF2B5EF4-FFF2-40B4-BE49-F238E27FC236}">
                    <a16:creationId xmlns:a16="http://schemas.microsoft.com/office/drawing/2014/main" id="{B2969531-21FE-44AD-9646-AAA0A3A1B138}"/>
                  </a:ext>
                </a:extLst>
              </p:cNvPr>
              <p:cNvSpPr/>
              <p:nvPr/>
            </p:nvSpPr>
            <p:spPr>
              <a:xfrm>
                <a:off x="7947819" y="6987834"/>
                <a:ext cx="383976" cy="663774"/>
              </a:xfrm>
              <a:custGeom>
                <a:avLst/>
                <a:gdLst/>
                <a:ahLst/>
                <a:cxnLst/>
                <a:rect l="l" t="t" r="r" b="b"/>
                <a:pathLst>
                  <a:path w="383976" h="663774">
                    <a:moveTo>
                      <a:pt x="208359" y="0"/>
                    </a:moveTo>
                    <a:lnTo>
                      <a:pt x="383976" y="0"/>
                    </a:lnTo>
                    <a:lnTo>
                      <a:pt x="223242" y="663774"/>
                    </a:lnTo>
                    <a:lnTo>
                      <a:pt x="0" y="663774"/>
                    </a:lnTo>
                    <a:lnTo>
                      <a:pt x="208359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12">
                <a:extLst>
                  <a:ext uri="{FF2B5EF4-FFF2-40B4-BE49-F238E27FC236}">
                    <a16:creationId xmlns:a16="http://schemas.microsoft.com/office/drawing/2014/main" id="{7F1FE507-5602-40AE-B348-57C21FBFC24C}"/>
                  </a:ext>
                </a:extLst>
              </p:cNvPr>
              <p:cNvSpPr/>
              <p:nvPr/>
            </p:nvSpPr>
            <p:spPr>
              <a:xfrm>
                <a:off x="8283864" y="6987834"/>
                <a:ext cx="383977" cy="663774"/>
              </a:xfrm>
              <a:custGeom>
                <a:avLst/>
                <a:gdLst/>
                <a:ahLst/>
                <a:cxnLst/>
                <a:rect l="l" t="t" r="r" b="b"/>
                <a:pathLst>
                  <a:path w="383977" h="663774">
                    <a:moveTo>
                      <a:pt x="209848" y="0"/>
                    </a:moveTo>
                    <a:lnTo>
                      <a:pt x="383977" y="0"/>
                    </a:lnTo>
                    <a:lnTo>
                      <a:pt x="218778" y="663774"/>
                    </a:lnTo>
                    <a:lnTo>
                      <a:pt x="0" y="663774"/>
                    </a:lnTo>
                    <a:lnTo>
                      <a:pt x="209848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15">
              <a:extLst>
                <a:ext uri="{FF2B5EF4-FFF2-40B4-BE49-F238E27FC236}">
                  <a16:creationId xmlns:a16="http://schemas.microsoft.com/office/drawing/2014/main" id="{9D9E106E-91DC-4252-9403-4B00BF52EDCF}"/>
                </a:ext>
              </a:extLst>
            </p:cNvPr>
            <p:cNvGrpSpPr/>
            <p:nvPr/>
          </p:nvGrpSpPr>
          <p:grpSpPr>
            <a:xfrm>
              <a:off x="9951184" y="4938477"/>
              <a:ext cx="1617424" cy="1517104"/>
              <a:chOff x="9106297" y="6987834"/>
              <a:chExt cx="707667" cy="663774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49" name="Freeform: Shape 13">
                <a:extLst>
                  <a:ext uri="{FF2B5EF4-FFF2-40B4-BE49-F238E27FC236}">
                    <a16:creationId xmlns:a16="http://schemas.microsoft.com/office/drawing/2014/main" id="{F138A3F1-C58D-42AF-BD3B-EFD19A714AC4}"/>
                  </a:ext>
                </a:extLst>
              </p:cNvPr>
              <p:cNvSpPr/>
              <p:nvPr/>
            </p:nvSpPr>
            <p:spPr>
              <a:xfrm>
                <a:off x="9106297" y="6987834"/>
                <a:ext cx="383976" cy="663774"/>
              </a:xfrm>
              <a:custGeom>
                <a:avLst/>
                <a:gdLst/>
                <a:ahLst/>
                <a:cxnLst/>
                <a:rect l="l" t="t" r="r" b="b"/>
                <a:pathLst>
                  <a:path w="383976" h="663774">
                    <a:moveTo>
                      <a:pt x="165199" y="0"/>
                    </a:moveTo>
                    <a:lnTo>
                      <a:pt x="383976" y="0"/>
                    </a:lnTo>
                    <a:lnTo>
                      <a:pt x="175617" y="663774"/>
                    </a:lnTo>
                    <a:lnTo>
                      <a:pt x="0" y="663774"/>
                    </a:lnTo>
                    <a:lnTo>
                      <a:pt x="165199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14">
                <a:extLst>
                  <a:ext uri="{FF2B5EF4-FFF2-40B4-BE49-F238E27FC236}">
                    <a16:creationId xmlns:a16="http://schemas.microsoft.com/office/drawing/2014/main" id="{9FAA1C19-730A-44B8-9E50-94E8A2053AEE}"/>
                  </a:ext>
                </a:extLst>
              </p:cNvPr>
              <p:cNvSpPr/>
              <p:nvPr/>
            </p:nvSpPr>
            <p:spPr>
              <a:xfrm>
                <a:off x="9429988" y="6987834"/>
                <a:ext cx="383976" cy="663774"/>
              </a:xfrm>
              <a:custGeom>
                <a:avLst/>
                <a:gdLst/>
                <a:ahLst/>
                <a:cxnLst/>
                <a:rect l="l" t="t" r="r" b="b"/>
                <a:pathLst>
                  <a:path w="383976" h="663774">
                    <a:moveTo>
                      <a:pt x="160734" y="0"/>
                    </a:moveTo>
                    <a:lnTo>
                      <a:pt x="383976" y="0"/>
                    </a:lnTo>
                    <a:lnTo>
                      <a:pt x="175617" y="663774"/>
                    </a:lnTo>
                    <a:lnTo>
                      <a:pt x="0" y="663774"/>
                    </a:lnTo>
                    <a:lnTo>
                      <a:pt x="160734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DE2FCD-8FF5-ADB7-7033-B0C7DED1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1A5C21D-17DB-E326-338A-ADD9271656DD}"/>
              </a:ext>
            </a:extLst>
          </p:cNvPr>
          <p:cNvGrpSpPr/>
          <p:nvPr/>
        </p:nvGrpSpPr>
        <p:grpSpPr>
          <a:xfrm>
            <a:off x="2786256" y="2341785"/>
            <a:ext cx="8151902" cy="2931927"/>
            <a:chOff x="-53002" y="1038413"/>
            <a:chExt cx="1924598" cy="6291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F203FD-9561-FC93-0201-D39CD89F9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82" b="-1"/>
            <a:stretch/>
          </p:blipFill>
          <p:spPr>
            <a:xfrm>
              <a:off x="-53002" y="1038413"/>
              <a:ext cx="1717653" cy="62919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B334D1-936B-C447-DEE4-F85C1384E0E0}"/>
                </a:ext>
              </a:extLst>
            </p:cNvPr>
            <p:cNvSpPr txBox="1"/>
            <p:nvPr/>
          </p:nvSpPr>
          <p:spPr>
            <a:xfrm>
              <a:off x="1352992" y="1553257"/>
              <a:ext cx="518604" cy="5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Holl et al. 2020</a:t>
              </a:r>
              <a:endParaRPr lang="it-IT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B99DDF4-5231-D8E3-9AF0-FE32EC1D374B}"/>
              </a:ext>
            </a:extLst>
          </p:cNvPr>
          <p:cNvSpPr txBox="1"/>
          <p:nvPr/>
        </p:nvSpPr>
        <p:spPr>
          <a:xfrm>
            <a:off x="4337204" y="5398036"/>
            <a:ext cx="5502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Mimics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natural successional processes</a:t>
            </a:r>
          </a:p>
          <a:p>
            <a:pPr marL="285750" indent="-28575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8FB3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mproves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stressful abiotic conditions</a:t>
            </a:r>
          </a:p>
          <a:p>
            <a:pPr marL="285750" indent="-28575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8FB3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F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acilitates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seedling establishment</a:t>
            </a:r>
            <a:endParaRPr lang="en-US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  <a:p>
            <a:pPr marL="285750" indent="-285750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Increases</a:t>
            </a:r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seed availability</a:t>
            </a:r>
            <a:endParaRPr lang="it-IT" sz="1600" dirty="0">
              <a:solidFill>
                <a:schemeClr val="tx2">
                  <a:lumMod val="50000"/>
                </a:schemeClr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DD47A0-C430-025F-6891-81F97D917FE6}"/>
              </a:ext>
            </a:extLst>
          </p:cNvPr>
          <p:cNvSpPr txBox="1"/>
          <p:nvPr/>
        </p:nvSpPr>
        <p:spPr>
          <a:xfrm>
            <a:off x="743537" y="696247"/>
            <a:ext cx="552978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APPLIED NUCLEATION (AN)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Planting trees in small groups or </a:t>
            </a:r>
            <a:r>
              <a:rPr lang="en-US" sz="2000" b="0" i="1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nuclei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 </a:t>
            </a: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(Di Sacco et al. 2021)</a:t>
            </a:r>
            <a:endParaRPr lang="it-IT" sz="2000" dirty="0"/>
          </a:p>
        </p:txBody>
      </p:sp>
      <p:sp>
        <p:nvSpPr>
          <p:cNvPr id="2" name="Slide Number Placeholder 15">
            <a:extLst>
              <a:ext uri="{FF2B5EF4-FFF2-40B4-BE49-F238E27FC236}">
                <a16:creationId xmlns:a16="http://schemas.microsoft.com/office/drawing/2014/main" id="{8CC725BB-BAD1-B241-B763-1E74F27243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6F8ACF-F4E1-46C0-9275-26D3E99173B2}" type="slidenum">
              <a:rPr lang="it-IT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4</a:t>
            </a:fld>
            <a:endParaRPr lang="it-I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C3BA7-9392-3085-E93F-B78E098CCF15}"/>
              </a:ext>
            </a:extLst>
          </p:cNvPr>
          <p:cNvSpPr txBox="1"/>
          <p:nvPr/>
        </p:nvSpPr>
        <p:spPr>
          <a:xfrm>
            <a:off x="399973" y="136717"/>
            <a:ext cx="322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Introduction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1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15DAC-DAF8-204C-93D8-F94316926E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75"/>
          <a:stretch/>
        </p:blipFill>
        <p:spPr>
          <a:xfrm>
            <a:off x="8822768" y="389516"/>
            <a:ext cx="2750290" cy="214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1A1BD-A525-79D5-98B0-D79479A12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r="33409"/>
          <a:stretch/>
        </p:blipFill>
        <p:spPr>
          <a:xfrm>
            <a:off x="8822768" y="2466389"/>
            <a:ext cx="2750290" cy="214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3F7BC-A485-ED80-4D77-0B9DE7857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5"/>
          <a:stretch/>
        </p:blipFill>
        <p:spPr>
          <a:xfrm>
            <a:off x="8822768" y="4543263"/>
            <a:ext cx="2750290" cy="2147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EB4A83-2AB8-D878-5187-94774DA45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5EA77E-63ED-2463-7E98-FD29EADA9BC3}"/>
              </a:ext>
            </a:extLst>
          </p:cNvPr>
          <p:cNvSpPr txBox="1"/>
          <p:nvPr/>
        </p:nvSpPr>
        <p:spPr>
          <a:xfrm>
            <a:off x="8932881" y="2107169"/>
            <a:ext cx="2553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Salvage logging (SL) </a:t>
            </a:r>
            <a:endParaRPr lang="it-IT" sz="1600" b="1" dirty="0">
              <a:solidFill>
                <a:schemeClr val="bg1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6AEBD-99C0-8C9D-EB2A-50D71B8AA81A}"/>
              </a:ext>
            </a:extLst>
          </p:cNvPr>
          <p:cNvSpPr txBox="1"/>
          <p:nvPr/>
        </p:nvSpPr>
        <p:spPr>
          <a:xfrm>
            <a:off x="8894957" y="4128508"/>
            <a:ext cx="2563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Deadwood retention (DR)</a:t>
            </a:r>
            <a:endParaRPr lang="it-IT" sz="1600" b="1" dirty="0">
              <a:solidFill>
                <a:schemeClr val="bg1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65128-ED46-8FAF-1917-6BAD2F2C288C}"/>
              </a:ext>
            </a:extLst>
          </p:cNvPr>
          <p:cNvSpPr txBox="1"/>
          <p:nvPr/>
        </p:nvSpPr>
        <p:spPr>
          <a:xfrm>
            <a:off x="8894957" y="6207935"/>
            <a:ext cx="2627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Passive management (PM)</a:t>
            </a:r>
            <a:endParaRPr lang="it-IT" sz="1600" b="1" dirty="0">
              <a:solidFill>
                <a:schemeClr val="bg1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4B1F86CB-01B0-566E-9E52-934D7529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6F8ACF-F4E1-46C0-9275-26D3E99173B2}" type="slidenum">
              <a:rPr lang="it-IT" smtClean="0"/>
              <a:t>5</a:t>
            </a:fld>
            <a:endParaRPr lang="it-I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18514-18BC-B773-57CB-CC0A1C8C25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8"/>
          <a:stretch/>
        </p:blipFill>
        <p:spPr>
          <a:xfrm>
            <a:off x="2300766" y="1332623"/>
            <a:ext cx="6378694" cy="53586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E1042-3C11-1D22-162A-A6824DD40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09" y="1829973"/>
            <a:ext cx="369740" cy="5299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88DE63-F375-8A1F-D9C9-92C3884DFBBA}"/>
              </a:ext>
            </a:extLst>
          </p:cNvPr>
          <p:cNvSpPr txBox="1"/>
          <p:nvPr/>
        </p:nvSpPr>
        <p:spPr>
          <a:xfrm>
            <a:off x="399973" y="136717"/>
            <a:ext cx="322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Study area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3173271-9D64-B4BE-96F3-36737592D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06" y="6166650"/>
            <a:ext cx="2750290" cy="503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31FF1-B24C-E142-E61B-33EB22129CCD}"/>
              </a:ext>
            </a:extLst>
          </p:cNvPr>
          <p:cNvSpPr txBox="1"/>
          <p:nvPr/>
        </p:nvSpPr>
        <p:spPr>
          <a:xfrm>
            <a:off x="2201084" y="540954"/>
            <a:ext cx="6146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Bourra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wildfire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(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Aosta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Valley, Italy)</a:t>
            </a:r>
          </a:p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March 2005 - 257 ha</a:t>
            </a:r>
            <a:endParaRPr lang="it-IT" sz="2000" b="1" dirty="0">
              <a:solidFill>
                <a:schemeClr val="tx2">
                  <a:lumMod val="50000"/>
                </a:schemeClr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3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B4A83-2AB8-D878-5187-94774DA4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20F40-9DEE-DEC7-5864-209C7B9D95B1}"/>
              </a:ext>
            </a:extLst>
          </p:cNvPr>
          <p:cNvSpPr txBox="1"/>
          <p:nvPr/>
        </p:nvSpPr>
        <p:spPr>
          <a:xfrm>
            <a:off x="1788556" y="485235"/>
            <a:ext cx="7810500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300"/>
              </a:spcAft>
              <a:buFont typeface="+mj-lt"/>
              <a:buAutoNum type="romanUcPeriod"/>
            </a:pP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Evaluate </a:t>
            </a:r>
            <a:r>
              <a:rPr lang="en-US" sz="28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post-fire regeneration </a:t>
            </a: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40325-BBCC-8458-4861-7120E0397AD8}"/>
              </a:ext>
            </a:extLst>
          </p:cNvPr>
          <p:cNvSpPr txBox="1"/>
          <p:nvPr/>
        </p:nvSpPr>
        <p:spPr>
          <a:xfrm>
            <a:off x="2332558" y="1307852"/>
            <a:ext cx="572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Species composition, density, ground cover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EEB045-C817-CC6C-82BF-61172FAC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6</a:t>
            </a:fld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6C5882-7026-51E8-EAC6-84F61757F76A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Research aims and methods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42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B4A83-2AB8-D878-5187-94774DA4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20F40-9DEE-DEC7-5864-209C7B9D95B1}"/>
              </a:ext>
            </a:extLst>
          </p:cNvPr>
          <p:cNvSpPr txBox="1"/>
          <p:nvPr/>
        </p:nvSpPr>
        <p:spPr>
          <a:xfrm>
            <a:off x="1788556" y="485235"/>
            <a:ext cx="7810500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300"/>
              </a:spcAft>
              <a:buFont typeface="+mj-lt"/>
              <a:buAutoNum type="romanUcPeriod"/>
            </a:pP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Evaluate </a:t>
            </a:r>
            <a:r>
              <a:rPr lang="en-US" sz="28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post-fire regeneration </a:t>
            </a: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40325-BBCC-8458-4861-7120E0397AD8}"/>
              </a:ext>
            </a:extLst>
          </p:cNvPr>
          <p:cNvSpPr txBox="1"/>
          <p:nvPr/>
        </p:nvSpPr>
        <p:spPr>
          <a:xfrm>
            <a:off x="2332558" y="1307852"/>
            <a:ext cx="572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Species composition, density, ground cover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CA4A6-9A16-5C39-98BE-44053C98F88E}"/>
              </a:ext>
            </a:extLst>
          </p:cNvPr>
          <p:cNvSpPr txBox="1"/>
          <p:nvPr/>
        </p:nvSpPr>
        <p:spPr>
          <a:xfrm>
            <a:off x="1788556" y="1803356"/>
            <a:ext cx="9113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II.    Assess </a:t>
            </a:r>
            <a:r>
              <a:rPr lang="en-US" sz="28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drivers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of post-fire recovery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022B3-35A9-C42F-8FEF-FC4E3DD020D1}"/>
              </a:ext>
            </a:extLst>
          </p:cNvPr>
          <p:cNvSpPr txBox="1"/>
          <p:nvPr/>
        </p:nvSpPr>
        <p:spPr>
          <a:xfrm>
            <a:off x="2332559" y="2366209"/>
            <a:ext cx="9113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Correlative regeneration models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for Scots pine using Bayesian additive regression trees </a:t>
            </a:r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(BART) </a:t>
            </a:r>
            <a:endParaRPr lang="it-IT" sz="2000" b="1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EEB045-C817-CC6C-82BF-61172FAC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7</a:t>
            </a:fld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3D0BB-8E64-EC62-BACC-E920F49BA043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Research aims and methods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14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B4A83-2AB8-D878-5187-94774DA4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20F40-9DEE-DEC7-5864-209C7B9D95B1}"/>
              </a:ext>
            </a:extLst>
          </p:cNvPr>
          <p:cNvSpPr txBox="1"/>
          <p:nvPr/>
        </p:nvSpPr>
        <p:spPr>
          <a:xfrm>
            <a:off x="1788556" y="485235"/>
            <a:ext cx="7810500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300"/>
              </a:spcAft>
              <a:buFont typeface="+mj-lt"/>
              <a:buAutoNum type="romanUcPeriod"/>
            </a:pP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Evaluate </a:t>
            </a:r>
            <a:r>
              <a:rPr lang="en-US" sz="28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post-fire regeneration </a:t>
            </a: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40325-BBCC-8458-4861-7120E0397AD8}"/>
              </a:ext>
            </a:extLst>
          </p:cNvPr>
          <p:cNvSpPr txBox="1"/>
          <p:nvPr/>
        </p:nvSpPr>
        <p:spPr>
          <a:xfrm>
            <a:off x="2332558" y="1307852"/>
            <a:ext cx="572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Species composition, density, ground cover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CA4A6-9A16-5C39-98BE-44053C98F88E}"/>
              </a:ext>
            </a:extLst>
          </p:cNvPr>
          <p:cNvSpPr txBox="1"/>
          <p:nvPr/>
        </p:nvSpPr>
        <p:spPr>
          <a:xfrm>
            <a:off x="1788556" y="1803356"/>
            <a:ext cx="9113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II.    Assess </a:t>
            </a:r>
            <a:r>
              <a:rPr lang="en-US" sz="28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drivers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of post-fire recovery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022B3-35A9-C42F-8FEF-FC4E3DD020D1}"/>
              </a:ext>
            </a:extLst>
          </p:cNvPr>
          <p:cNvSpPr txBox="1"/>
          <p:nvPr/>
        </p:nvSpPr>
        <p:spPr>
          <a:xfrm>
            <a:off x="2332559" y="2366209"/>
            <a:ext cx="9113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Correlative regeneration models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for Scots pine using Bayesian additive regression trees </a:t>
            </a:r>
            <a:r>
              <a:rPr lang="en-US" sz="2000" b="1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(BART) </a:t>
            </a:r>
            <a:endParaRPr lang="it-IT" sz="2000" b="1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EEB045-C817-CC6C-82BF-61172FAC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8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FD4E5-1B8A-0D47-AB5B-98BF9C0222ED}"/>
              </a:ext>
            </a:extLst>
          </p:cNvPr>
          <p:cNvSpPr txBox="1"/>
          <p:nvPr/>
        </p:nvSpPr>
        <p:spPr>
          <a:xfrm>
            <a:off x="1788556" y="3015746"/>
            <a:ext cx="8382000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III.  Define </a:t>
            </a:r>
            <a:r>
              <a:rPr lang="en-US" sz="2800" b="1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intervention priority </a:t>
            </a:r>
            <a:r>
              <a:rPr lang="en-US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5C1CB-ADE6-7867-E15E-6DB6E43410E2}"/>
              </a:ext>
            </a:extLst>
          </p:cNvPr>
          <p:cNvSpPr txBox="1"/>
          <p:nvPr/>
        </p:nvSpPr>
        <p:spPr>
          <a:xfrm>
            <a:off x="2332558" y="3897919"/>
            <a:ext cx="9113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B3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Probability of 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Scots pine </a:t>
            </a:r>
            <a:r>
              <a:rPr lang="en-US" sz="20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presence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000" b="1" dirty="0">
                <a:solidFill>
                  <a:srgbClr val="FF6227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binary categorical maps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7E294-B7A1-735C-3108-912E67A097B7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Research aims and methods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10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B4A83-2AB8-D878-5187-94774DA4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520"/>
            <a:ext cx="1251098" cy="578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620F40-9DEE-DEC7-5864-209C7B9D95B1}"/>
              </a:ext>
            </a:extLst>
          </p:cNvPr>
          <p:cNvSpPr txBox="1"/>
          <p:nvPr/>
        </p:nvSpPr>
        <p:spPr>
          <a:xfrm>
            <a:off x="1788556" y="485235"/>
            <a:ext cx="7810500" cy="82650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571500" indent="-571500">
              <a:lnSpc>
                <a:spcPct val="200000"/>
              </a:lnSpc>
              <a:spcAft>
                <a:spcPts val="300"/>
              </a:spcAft>
              <a:buFont typeface="+mj-lt"/>
              <a:buAutoNum type="romanUcPeriod"/>
            </a:pP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Evaluate </a:t>
            </a:r>
            <a:r>
              <a:rPr lang="en-US" sz="28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post-fire regeneration </a:t>
            </a:r>
            <a:r>
              <a:rPr lang="en-US" sz="28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40325-BBCC-8458-4861-7120E0397AD8}"/>
              </a:ext>
            </a:extLst>
          </p:cNvPr>
          <p:cNvSpPr txBox="1"/>
          <p:nvPr/>
        </p:nvSpPr>
        <p:spPr>
          <a:xfrm>
            <a:off x="2332558" y="1307852"/>
            <a:ext cx="572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Species composition, density, ground cover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CA4A6-9A16-5C39-98BE-44053C98F88E}"/>
              </a:ext>
            </a:extLst>
          </p:cNvPr>
          <p:cNvSpPr txBox="1"/>
          <p:nvPr/>
        </p:nvSpPr>
        <p:spPr>
          <a:xfrm>
            <a:off x="1788556" y="1803356"/>
            <a:ext cx="9113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II.    Assess </a:t>
            </a:r>
            <a:r>
              <a:rPr lang="en-US" sz="28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drivers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 of post-fire recovery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022B3-35A9-C42F-8FEF-FC4E3DD020D1}"/>
              </a:ext>
            </a:extLst>
          </p:cNvPr>
          <p:cNvSpPr txBox="1"/>
          <p:nvPr/>
        </p:nvSpPr>
        <p:spPr>
          <a:xfrm>
            <a:off x="2332559" y="2366209"/>
            <a:ext cx="9113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Correlative regeneration models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for Scots pine using Bayesian additive regression trees 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(BART) </a:t>
            </a:r>
            <a:endParaRPr lang="it-IT" sz="2000" b="1" dirty="0">
              <a:solidFill>
                <a:srgbClr val="8FB312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EEB045-C817-CC6C-82BF-61172FAC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8ACF-F4E1-46C0-9275-26D3E99173B2}" type="slidenum">
              <a:rPr lang="it-IT" smtClean="0"/>
              <a:t>9</a:t>
            </a:fld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5C1CB-ADE6-7867-E15E-6DB6E43410E2}"/>
              </a:ext>
            </a:extLst>
          </p:cNvPr>
          <p:cNvSpPr txBox="1"/>
          <p:nvPr/>
        </p:nvSpPr>
        <p:spPr>
          <a:xfrm>
            <a:off x="2332559" y="3900603"/>
            <a:ext cx="9113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B3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Probability of 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Scots pine </a:t>
            </a:r>
            <a:r>
              <a:rPr lang="en-US" sz="2000" b="1" dirty="0">
                <a:solidFill>
                  <a:srgbClr val="8FB2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presence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000" b="1" dirty="0">
                <a:solidFill>
                  <a:srgbClr val="FF6227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binary categorical maps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A6AE5-080E-040B-A7EE-8827A0A88AB4}"/>
              </a:ext>
            </a:extLst>
          </p:cNvPr>
          <p:cNvSpPr txBox="1"/>
          <p:nvPr/>
        </p:nvSpPr>
        <p:spPr>
          <a:xfrm>
            <a:off x="1788555" y="4378534"/>
            <a:ext cx="10263031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IV.  Define most effective </a:t>
            </a:r>
            <a:r>
              <a:rPr lang="en-US" sz="2800" b="1" dirty="0">
                <a:solidFill>
                  <a:srgbClr val="8FB3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APPLIED NUCLEATION (</a:t>
            </a:r>
            <a:r>
              <a:rPr lang="en-US" sz="2800" b="1" dirty="0">
                <a:solidFill>
                  <a:srgbClr val="8FB212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AN) scenarios</a:t>
            </a:r>
            <a:endParaRPr lang="it-IT" sz="2800" b="1" dirty="0">
              <a:solidFill>
                <a:srgbClr val="8FB212"/>
              </a:solidFill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C7158-8B75-411D-4C99-D80E0BEE5878}"/>
              </a:ext>
            </a:extLst>
          </p:cNvPr>
          <p:cNvSpPr txBox="1"/>
          <p:nvPr/>
        </p:nvSpPr>
        <p:spPr>
          <a:xfrm>
            <a:off x="2332559" y="5233255"/>
            <a:ext cx="91772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Questrial" pitchFamily="2" charset="0"/>
                <a:ea typeface="Questrial" pitchFamily="2" charset="0"/>
                <a:cs typeface="Questrial" pitchFamily="2" charset="0"/>
              </a:rPr>
              <a:t>P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robability of </a:t>
            </a:r>
            <a:r>
              <a:rPr lang="en-US" sz="2000" b="1" dirty="0">
                <a:solidFill>
                  <a:srgbClr val="8FB312"/>
                </a:solidFill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Scots pine presence </a:t>
            </a:r>
            <a:r>
              <a:rPr lang="en-US" sz="20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under the current situation and a set of AN scenarios</a:t>
            </a:r>
          </a:p>
          <a:p>
            <a:r>
              <a:rPr lang="en-US" sz="2000" b="1" dirty="0">
                <a:solidFill>
                  <a:srgbClr val="FF0000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HIGH PRIORITY (HP) </a:t>
            </a:r>
            <a:r>
              <a:rPr lang="en-US" sz="2000" i="1" dirty="0">
                <a:latin typeface="Questrial" pitchFamily="2" charset="0"/>
                <a:ea typeface="Questrial" pitchFamily="2" charset="0"/>
                <a:cs typeface="Questrial" pitchFamily="2" charset="0"/>
              </a:rPr>
              <a:t>vs </a:t>
            </a:r>
            <a:r>
              <a:rPr lang="en-US" sz="2000" b="1" dirty="0"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RANDOM (R)</a:t>
            </a:r>
            <a:r>
              <a:rPr lang="en-US" sz="2000" b="1" dirty="0">
                <a:latin typeface="Questrial" pitchFamily="2" charset="0"/>
                <a:ea typeface="Questrial" pitchFamily="2" charset="0"/>
                <a:cs typeface="Questrial" pitchFamily="2" charset="0"/>
              </a:rPr>
              <a:t> </a:t>
            </a:r>
            <a:r>
              <a:rPr lang="en-US" sz="2000" dirty="0">
                <a:latin typeface="Questrial" pitchFamily="2" charset="0"/>
                <a:ea typeface="Questrial" pitchFamily="2" charset="0"/>
                <a:cs typeface="Questrial" pitchFamily="2" charset="0"/>
              </a:rPr>
              <a:t>approach</a:t>
            </a:r>
            <a:endParaRPr lang="it-IT" sz="20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159DE-642D-5F48-BAEE-44131E691124}"/>
              </a:ext>
            </a:extLst>
          </p:cNvPr>
          <p:cNvSpPr txBox="1"/>
          <p:nvPr/>
        </p:nvSpPr>
        <p:spPr>
          <a:xfrm>
            <a:off x="399972" y="136717"/>
            <a:ext cx="732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44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Research aims and methods</a:t>
            </a:r>
            <a:endParaRPr lang="it-IT" sz="2800" b="1" dirty="0">
              <a:solidFill>
                <a:srgbClr val="0244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32CB7-D403-5500-42F0-CB03708E9142}"/>
              </a:ext>
            </a:extLst>
          </p:cNvPr>
          <p:cNvSpPr txBox="1"/>
          <p:nvPr/>
        </p:nvSpPr>
        <p:spPr>
          <a:xfrm>
            <a:off x="1788556" y="3015746"/>
            <a:ext cx="8382000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III.  Define </a:t>
            </a:r>
            <a:r>
              <a:rPr lang="en-US" sz="2800" b="1" dirty="0">
                <a:solidFill>
                  <a:srgbClr val="FF6227"/>
                </a:solidFill>
                <a:latin typeface="Questrial" pitchFamily="2" charset="0"/>
                <a:ea typeface="Questrial" pitchFamily="2" charset="0"/>
                <a:cs typeface="Questrial" pitchFamily="2" charset="0"/>
              </a:rPr>
              <a:t>intervention priority </a:t>
            </a:r>
            <a:r>
              <a:rPr lang="en-US" sz="2800" dirty="0">
                <a:latin typeface="Questrial" pitchFamily="2" charset="0"/>
                <a:ea typeface="Questrial" pitchFamily="2" charset="0"/>
                <a:cs typeface="Questrial" pitchFamily="2" charset="0"/>
              </a:rPr>
              <a:t>sites</a:t>
            </a:r>
          </a:p>
        </p:txBody>
      </p:sp>
    </p:spTree>
    <p:extLst>
      <p:ext uri="{BB962C8B-B14F-4D97-AF65-F5344CB8AC3E}">
        <p14:creationId xmlns:p14="http://schemas.microsoft.com/office/powerpoint/2010/main" val="3497178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1077</Words>
  <Application>Microsoft Office PowerPoint</Application>
  <PresentationFormat>Widescreen</PresentationFormat>
  <Paragraphs>145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Montserrat</vt:lpstr>
      <vt:lpstr>Questrial</vt:lpstr>
      <vt:lpstr>Roboto Condensed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Mantero</dc:creator>
  <cp:lastModifiedBy>Giulia Mantero</cp:lastModifiedBy>
  <cp:revision>39</cp:revision>
  <dcterms:created xsi:type="dcterms:W3CDTF">2023-04-19T09:41:55Z</dcterms:created>
  <dcterms:modified xsi:type="dcterms:W3CDTF">2023-04-26T10:48:20Z</dcterms:modified>
</cp:coreProperties>
</file>