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1" r:id="rId2"/>
    <p:sldId id="708" r:id="rId3"/>
    <p:sldId id="709" r:id="rId4"/>
    <p:sldId id="711" r:id="rId5"/>
    <p:sldId id="712" r:id="rId6"/>
    <p:sldId id="713" r:id="rId7"/>
    <p:sldId id="714" r:id="rId8"/>
    <p:sldId id="715" r:id="rId9"/>
    <p:sldId id="322" r:id="rId10"/>
    <p:sldId id="716" r:id="rId11"/>
    <p:sldId id="324" r:id="rId12"/>
    <p:sldId id="325" r:id="rId13"/>
    <p:sldId id="326" r:id="rId14"/>
    <p:sldId id="327" r:id="rId15"/>
    <p:sldId id="328" r:id="rId16"/>
    <p:sldId id="329" r:id="rId17"/>
    <p:sldId id="71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A75"/>
    <a:srgbClr val="FF9900"/>
    <a:srgbClr val="FFC820"/>
    <a:srgbClr val="FFFFFF"/>
    <a:srgbClr val="989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5388" autoAdjust="0"/>
  </p:normalViewPr>
  <p:slideViewPr>
    <p:cSldViewPr snapToGrid="0">
      <p:cViewPr>
        <p:scale>
          <a:sx n="66" d="100"/>
          <a:sy n="66" d="100"/>
        </p:scale>
        <p:origin x="1123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FCCDB-E106-443F-A02D-CE6BC9564A39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D2605-1071-4754-B57B-B3A7D3A2F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48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Bonjour à toutes et à tous,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vais vous présenter une partie de ma thèse portant sur l’évaluation de prévisions hydrométéorologiques d’ensemble des crues soudaines à partir de données sur les impacts. Ce travail a été dirigé par Eric Gaume et Olivier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Payrastre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35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115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99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755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6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2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921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82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64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37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63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99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11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77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721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17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2605-1071-4754-B57B-B3A7D3A2F24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6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FB1A4-9FF9-15CA-BA59-EBDBA2ACE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4AC600-55BC-023B-FDF8-2F557D66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78B174-6491-42D4-3666-FD33F8E2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00F700-8367-ACD2-D425-211592DD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B7D25B-CD3E-96A2-A746-1C2DCDE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39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434B6-EB6C-8491-DDD9-939B96BD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019F7F-D46B-F9F1-2CFC-AF033E11D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8F3783-C520-AC04-D25E-ADB18FD0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CFB693-8552-5407-01FF-77FD667B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42FAC7-6050-3456-5CA0-CE464465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42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24087D-6FF5-F97E-80D9-37482F643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F246EB-EE7D-5C4A-23D3-BB816C58A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A7AD39-076E-F9EA-ED4D-16E0169F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D572FC-ADE4-3487-E592-20264160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6E45F2-54C5-8E11-0CB4-9C78ACF5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16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nd bleu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12E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665487" y="2781299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5665487" y="3180106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exemple@email.com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665487" y="3578913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06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grpSp>
        <p:nvGrpSpPr>
          <p:cNvPr id="40" name="Groupe 39"/>
          <p:cNvGrpSpPr/>
          <p:nvPr userDrawn="1"/>
        </p:nvGrpSpPr>
        <p:grpSpPr>
          <a:xfrm>
            <a:off x="0" y="3650861"/>
            <a:ext cx="3216618" cy="3207140"/>
            <a:chOff x="0" y="3650861"/>
            <a:chExt cx="3216618" cy="3207140"/>
          </a:xfrm>
        </p:grpSpPr>
        <p:pic>
          <p:nvPicPr>
            <p:cNvPr id="41" name="Image 4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6"/>
            <a:stretch/>
          </p:blipFill>
          <p:spPr>
            <a:xfrm>
              <a:off x="0" y="3650861"/>
              <a:ext cx="2064284" cy="1310754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7"/>
            <a:stretch/>
          </p:blipFill>
          <p:spPr>
            <a:xfrm>
              <a:off x="1905864" y="4772535"/>
              <a:ext cx="1310754" cy="2085466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6" b="35303"/>
            <a:stretch/>
          </p:blipFill>
          <p:spPr>
            <a:xfrm>
              <a:off x="0" y="5871928"/>
              <a:ext cx="968038" cy="986072"/>
            </a:xfrm>
            <a:prstGeom prst="rect">
              <a:avLst/>
            </a:prstGeom>
          </p:spPr>
        </p:pic>
      </p:grpSp>
      <p:pic>
        <p:nvPicPr>
          <p:cNvPr id="44" name="Image 4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4"/>
          <a:stretch/>
        </p:blipFill>
        <p:spPr>
          <a:xfrm rot="5400000">
            <a:off x="1896426" y="-6666"/>
            <a:ext cx="1297423" cy="131075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>
          <a:xfrm rot="5400000">
            <a:off x="380730" y="751648"/>
            <a:ext cx="1310754" cy="208546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1" b="35303"/>
          <a:stretch/>
        </p:blipFill>
        <p:spPr>
          <a:xfrm rot="5400000">
            <a:off x="385823" y="-392448"/>
            <a:ext cx="201177" cy="986072"/>
          </a:xfrm>
          <a:prstGeom prst="rect">
            <a:avLst/>
          </a:prstGeom>
        </p:spPr>
      </p:pic>
      <p:sp>
        <p:nvSpPr>
          <p:cNvPr id="48" name="Logo Université Gustave Eiffel"/>
          <p:cNvSpPr/>
          <p:nvPr userDrawn="1"/>
        </p:nvSpPr>
        <p:spPr>
          <a:xfrm>
            <a:off x="5791200" y="4771682"/>
            <a:ext cx="1911910" cy="399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295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3121B-9C2C-C35E-C2BE-01D66AA5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DB438-F905-EFFF-BA88-0F00F169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2FE11-5111-DECD-BED4-4F9A0B9F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51668D-2E78-F0A6-5211-B4818385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F249B2-CCD6-F8D6-E940-CD8E4C4C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7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E4A98-AE90-871F-58B1-7FE4A0FC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05C39E-9475-8E83-0728-51C5B7D2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A397DB-BFA8-ED93-505D-1AD9FC1B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78FC4E-B87F-2DDC-876A-A0D1AD38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960E5B-74C7-AC11-5E20-F637B928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0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230AD-37D3-D838-AD7A-8420D01D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82D22B-2B87-BD83-66DD-C3808BEF2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E09C8E-D4AF-564B-5DC8-A92FE0A47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073768-A750-9C8F-5506-F3A9D845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EF5766-EA94-E264-9C42-3AE7D686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20926C-349D-916D-2A80-71FF25DD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08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D213D-92B6-C12C-25C2-1E78BC3D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70921E-7BB0-CF8E-4563-6A632EF15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7AB229-A7C1-E0DD-7CC9-11BEF449A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DD05F8-6B09-B88E-C4BE-9BCEDF0E5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73650B-06C8-D5C9-927A-1A5623597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C63024-D975-6EA3-C0CA-60DFFEA2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1FB3D1-0434-641B-E5B0-0D097E9F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B102A4-24FC-BFB3-6E34-E8E1A505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0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55F3A-2159-3E64-C54D-52CB0D5A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5BFAD7-13B3-4332-8239-525A5FC8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DE95F4-5EE9-1A74-C61B-18C846A2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56DF56-4DDE-411B-1B13-5EA36D70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87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A00DC2-5AF5-1AF1-BCB7-AA1201EF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8626FB-1D51-0767-0824-FD0A0BD2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41AB0A-0710-7C26-A4F4-3DE5B92F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5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1612A-B603-283B-0454-249DE264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ECD92-7FFA-6387-91ED-109B65765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F5A917-3189-9878-B4BE-B4D9F8800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834E8C-6643-7C75-EA3B-CE98918AC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196D5C-29B2-786B-11F4-F337040C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9884F8-571F-36E1-9478-C4C50FFC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7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BA5FF-64EB-083E-E704-74A3AEB6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C90ACC-8DD5-8382-7DD1-E28219A47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12460B-9152-3161-9078-D0CA37EAA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0A129D-C008-D2F5-EFE6-A26FBC5D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ED5854-BB34-8CFE-589A-52F52515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45F6FC-1D4B-26C8-6499-1C7C09BA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29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EE6E08-3D2B-627B-F4EC-AF0DB0B8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DD3272-CEE2-83F5-89CC-559916A76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674EF2-56D1-2A4D-2DF1-33C78988B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3634-9772-4823-8302-37DD53F295B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05150F-AEFB-005B-B581-D62BE41FF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1CC2F5-22F4-A482-69E4-BF42610F8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6F49-FC6B-4356-B45B-C9F32DD37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5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7.pn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9.pn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x.doi.org/10.5194/nhess-2022-18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7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15.sv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3"/>
          <p:cNvSpPr txBox="1">
            <a:spLocks/>
          </p:cNvSpPr>
          <p:nvPr/>
        </p:nvSpPr>
        <p:spPr>
          <a:xfrm>
            <a:off x="405438" y="2494375"/>
            <a:ext cx="11774290" cy="121498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kern="0" dirty="0">
                <a:solidFill>
                  <a:schemeClr val="bg1"/>
                </a:solidFill>
                <a:latin typeface="LEMON MILK Bold" panose="000008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Relevance of using ensemble forecasts of flash-flood impacts for an emergency service: an evaluation for the </a:t>
            </a:r>
            <a:r>
              <a:rPr lang="en-US" sz="2400" b="1" kern="0" dirty="0" err="1">
                <a:solidFill>
                  <a:schemeClr val="bg1"/>
                </a:solidFill>
                <a:latin typeface="LEMON MILK Bold" panose="000008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october</a:t>
            </a:r>
            <a:r>
              <a:rPr lang="en-US" sz="2400" b="1" kern="0" dirty="0">
                <a:solidFill>
                  <a:schemeClr val="bg1"/>
                </a:solidFill>
                <a:latin typeface="LEMON MILK Bold" panose="000008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2018 flood event in the Aude River basin, France</a:t>
            </a:r>
            <a:endParaRPr lang="fr-FR" kern="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4610578"/>
            <a:ext cx="2819400" cy="762000"/>
          </a:xfrm>
          <a:prstGeom prst="rect">
            <a:avLst/>
          </a:prstGeom>
          <a:solidFill>
            <a:srgbClr val="312E82"/>
          </a:solidFill>
          <a:ln>
            <a:solidFill>
              <a:srgbClr val="312E82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600" y="6276820"/>
            <a:ext cx="1982560" cy="5497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67" y="6383856"/>
            <a:ext cx="727626" cy="33571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FCBD334F-9319-DC9C-3BCF-E0FF8DC18160}"/>
              </a:ext>
            </a:extLst>
          </p:cNvPr>
          <p:cNvGrpSpPr/>
          <p:nvPr/>
        </p:nvGrpSpPr>
        <p:grpSpPr>
          <a:xfrm>
            <a:off x="105207" y="6183551"/>
            <a:ext cx="1520630" cy="609600"/>
            <a:chOff x="8539948" y="6752410"/>
            <a:chExt cx="1520630" cy="6096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A8D33DF-8F09-E49C-6165-C93B981B2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0978" y="6757028"/>
              <a:ext cx="609600" cy="604982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25AB5B1-B94C-4779-82FF-BA34AD93A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948" y="6752410"/>
              <a:ext cx="609600" cy="609600"/>
            </a:xfrm>
            <a:prstGeom prst="rect">
              <a:avLst/>
            </a:prstGeom>
          </p:spPr>
        </p:pic>
      </p:grpSp>
      <p:sp>
        <p:nvSpPr>
          <p:cNvPr id="14" name="Sous-titre 3">
            <a:extLst>
              <a:ext uri="{FF2B5EF4-FFF2-40B4-BE49-F238E27FC236}">
                <a16:creationId xmlns:a16="http://schemas.microsoft.com/office/drawing/2014/main" id="{C8654D8E-120B-F139-868B-D765FAF33090}"/>
              </a:ext>
            </a:extLst>
          </p:cNvPr>
          <p:cNvSpPr txBox="1">
            <a:spLocks/>
          </p:cNvSpPr>
          <p:nvPr/>
        </p:nvSpPr>
        <p:spPr>
          <a:xfrm>
            <a:off x="3200399" y="4779263"/>
            <a:ext cx="8991600" cy="853441"/>
          </a:xfrm>
          <a:prstGeom prst="rect">
            <a:avLst/>
          </a:prstGeom>
          <a:solidFill>
            <a:srgbClr val="9897C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02A75"/>
                </a:solidFill>
                <a:effectLst/>
                <a:uLnTx/>
                <a:uFillTx/>
                <a:latin typeface="LEMON MILK" panose="00000500000000000000" pitchFamily="50" charset="0"/>
              </a:rPr>
              <a:t>Charpentier-Noyer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402A75"/>
                </a:solidFill>
                <a:effectLst/>
                <a:uLnTx/>
                <a:uFillTx/>
                <a:latin typeface="LEMON MILK" panose="00000500000000000000" pitchFamily="50" charset="0"/>
              </a:rPr>
              <a:t> M., Nicolle P., </a:t>
            </a: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02A75"/>
                </a:solidFill>
                <a:effectLst/>
                <a:uLnTx/>
                <a:uFillTx/>
                <a:latin typeface="LEMON MILK" panose="00000500000000000000" pitchFamily="50" charset="0"/>
              </a:rPr>
              <a:t>Payrastre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402A75"/>
                </a:solidFill>
                <a:effectLst/>
                <a:uLnTx/>
                <a:uFillTx/>
                <a:latin typeface="LEMON MILK" panose="00000500000000000000" pitchFamily="50" charset="0"/>
              </a:rPr>
              <a:t> O., Gaume E., </a:t>
            </a: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02A75"/>
                </a:solidFill>
                <a:effectLst/>
                <a:uLnTx/>
                <a:uFillTx/>
                <a:latin typeface="LEMON MILK" panose="00000500000000000000" pitchFamily="50" charset="0"/>
              </a:rPr>
              <a:t>Bouttier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402A75"/>
                </a:solidFill>
                <a:effectLst/>
                <a:uLnTx/>
                <a:uFillTx/>
                <a:latin typeface="LEMON MILK" panose="00000500000000000000" pitchFamily="50" charset="0"/>
              </a:rPr>
              <a:t> F., and  Marchal H.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BB81C689-609E-2055-226B-6E5CF9EDC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4419" y="186968"/>
            <a:ext cx="1642813" cy="7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3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5ACE4C-CA0C-58BB-22F0-2A05B431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Comparison of the efficiency of forecasts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10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DA67FB-B177-FBC0-E1EF-3874D6EE460B}"/>
              </a:ext>
            </a:extLst>
          </p:cNvPr>
          <p:cNvSpPr/>
          <p:nvPr/>
        </p:nvSpPr>
        <p:spPr>
          <a:xfrm>
            <a:off x="1622185" y="1219200"/>
            <a:ext cx="10018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Reference simulation based on observed rainfall:  RS (used as reference, decisions based on field observations)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078C6B32-B151-C0B0-374A-87FD04824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600" y="3570615"/>
            <a:ext cx="280035" cy="200025"/>
          </a:xfrm>
          <a:prstGeom prst="rect">
            <a:avLst/>
          </a:prstGeom>
        </p:spPr>
      </p:pic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81FB69A7-1201-84E4-1E0B-7913CCD6EACF}"/>
              </a:ext>
            </a:extLst>
          </p:cNvPr>
          <p:cNvSpPr txBox="1">
            <a:spLocks/>
          </p:cNvSpPr>
          <p:nvPr/>
        </p:nvSpPr>
        <p:spPr>
          <a:xfrm>
            <a:off x="2320918" y="3459480"/>
            <a:ext cx="4591326" cy="703204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latin typeface="Neutra Text Alt" panose="02000000000000000000" pitchFamily="50" charset="0"/>
              </a:rPr>
              <a:t>AROME-EPS</a:t>
            </a:r>
            <a:endParaRPr lang="fr-FR" sz="2000" i="1" dirty="0">
              <a:latin typeface="Neutra Text Alt" panose="02000000000000000000" pitchFamily="50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4B41A8-86DC-B367-4C0E-EA628D3CDE3B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Results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A9CFBB-32EE-48ED-8B1E-C22981555346}"/>
              </a:ext>
            </a:extLst>
          </p:cNvPr>
          <p:cNvSpPr/>
          <p:nvPr/>
        </p:nvSpPr>
        <p:spPr>
          <a:xfrm>
            <a:off x="1600200" y="2172226"/>
            <a:ext cx="1001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Forecasts based on zero future rainfall: RF0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3697E5-9620-8A94-78F4-A9B73E8242E3}"/>
              </a:ext>
            </a:extLst>
          </p:cNvPr>
          <p:cNvSpPr/>
          <p:nvPr/>
        </p:nvSpPr>
        <p:spPr>
          <a:xfrm>
            <a:off x="1600200" y="2847471"/>
            <a:ext cx="1001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Forecasts with the 3-ensemble rainfall forecast products (75% percentile):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37183B4D-428C-3799-7062-5707B4E58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600" y="4071043"/>
            <a:ext cx="280035" cy="200025"/>
          </a:xfrm>
          <a:prstGeom prst="rect">
            <a:avLst/>
          </a:prstGeom>
        </p:spPr>
      </p:pic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42775245-DA4C-68EA-03B1-2253A8C97704}"/>
              </a:ext>
            </a:extLst>
          </p:cNvPr>
          <p:cNvSpPr txBox="1">
            <a:spLocks/>
          </p:cNvSpPr>
          <p:nvPr/>
        </p:nvSpPr>
        <p:spPr>
          <a:xfrm>
            <a:off x="2320918" y="3959908"/>
            <a:ext cx="4591326" cy="703204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err="1">
                <a:latin typeface="Neutra Text Alt" panose="02000000000000000000" pitchFamily="50" charset="0"/>
              </a:rPr>
              <a:t>pepi</a:t>
            </a:r>
            <a:endParaRPr lang="fr-FR" sz="2000" i="1" dirty="0">
              <a:latin typeface="Neutra Text Alt" panose="02000000000000000000" pitchFamily="50" charset="0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6D9638AC-F2D9-C3FF-1A7B-74106056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600" y="4627631"/>
            <a:ext cx="280035" cy="200025"/>
          </a:xfrm>
          <a:prstGeom prst="rect">
            <a:avLst/>
          </a:prstGeom>
        </p:spPr>
      </p:pic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6A590876-8119-8E6F-0D28-4208580C3272}"/>
              </a:ext>
            </a:extLst>
          </p:cNvPr>
          <p:cNvSpPr txBox="1">
            <a:spLocks/>
          </p:cNvSpPr>
          <p:nvPr/>
        </p:nvSpPr>
        <p:spPr>
          <a:xfrm>
            <a:off x="2320918" y="4516496"/>
            <a:ext cx="4591326" cy="703204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err="1">
                <a:latin typeface="Neutra Text Alt" panose="02000000000000000000" pitchFamily="50" charset="0"/>
              </a:rPr>
              <a:t>pertDpepi</a:t>
            </a:r>
            <a:endParaRPr lang="fr-FR" sz="2000" i="1" dirty="0">
              <a:latin typeface="Neutra Text Al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3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5ACE4C-CA0C-58BB-22F0-2A05B431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An ideal case with </a:t>
            </a:r>
            <a:r>
              <a:rPr lang="en-US" sz="1600" b="1" i="0" dirty="0">
                <a:solidFill>
                  <a:srgbClr val="FFFFFF"/>
                </a:solidFill>
                <a:latin typeface="LEMON MILK" panose="00000500000000000000" pitchFamily="50" charset="0"/>
              </a:rPr>
              <a:t>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limited number of rescue teams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11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D4DC761-277D-1183-2B7A-D7677CEEE6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2"/>
          <a:stretch/>
        </p:blipFill>
        <p:spPr>
          <a:xfrm>
            <a:off x="2852299" y="1683286"/>
            <a:ext cx="6792202" cy="33152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8EB9C8F-BC2B-B1E9-9B50-B0C70D14D7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1" y="3500898"/>
            <a:ext cx="1514479" cy="12553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A5B0761-15B2-2738-0ED1-5D347204933E}"/>
              </a:ext>
            </a:extLst>
          </p:cNvPr>
          <p:cNvSpPr/>
          <p:nvPr/>
        </p:nvSpPr>
        <p:spPr>
          <a:xfrm>
            <a:off x="1622186" y="1219200"/>
            <a:ext cx="518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Number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of buildings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really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rescued</a:t>
            </a:r>
            <a:endParaRPr lang="fr-FR" b="1" dirty="0">
              <a:solidFill>
                <a:srgbClr val="E72463"/>
              </a:solidFill>
              <a:latin typeface="Butler" panose="02000503090000020003" pitchFamily="50" charset="0"/>
              <a:cs typeface="Arial" panose="020B060402020202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95E8F49-B86F-4E60-B732-C2D2B947A623}"/>
              </a:ext>
            </a:extLst>
          </p:cNvPr>
          <p:cNvGrpSpPr/>
          <p:nvPr/>
        </p:nvGrpSpPr>
        <p:grpSpPr>
          <a:xfrm>
            <a:off x="1752600" y="5257800"/>
            <a:ext cx="5410200" cy="1447800"/>
            <a:chOff x="1752600" y="5181600"/>
            <a:chExt cx="5410200" cy="1447800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9CD41F8C-5B0E-B343-6DB2-C68454D46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52600" y="5292736"/>
              <a:ext cx="280035" cy="200025"/>
            </a:xfrm>
            <a:prstGeom prst="rect">
              <a:avLst/>
            </a:prstGeom>
          </p:spPr>
        </p:pic>
        <p:sp>
          <p:nvSpPr>
            <p:cNvPr id="17" name="Espace réservé du texte 9">
              <a:extLst>
                <a:ext uri="{FF2B5EF4-FFF2-40B4-BE49-F238E27FC236}">
                  <a16:creationId xmlns:a16="http://schemas.microsoft.com/office/drawing/2014/main" id="{18785669-EB8F-370C-4574-A8B831760BE4}"/>
                </a:ext>
              </a:extLst>
            </p:cNvPr>
            <p:cNvSpPr txBox="1">
              <a:spLocks/>
            </p:cNvSpPr>
            <p:nvPr/>
          </p:nvSpPr>
          <p:spPr>
            <a:xfrm>
              <a:off x="2320917" y="5181600"/>
              <a:ext cx="4215763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threshold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</a:t>
              </a:r>
              <a:r>
                <a:rPr lang="fr-FR" sz="2000" dirty="0">
                  <a:latin typeface="Neutra Text Alt" panose="02000000000000000000" pitchFamily="50" charset="0"/>
                </a:rPr>
                <a:t> buildings</a:t>
              </a: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0B30FCF1-E458-3894-2769-0AA054232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52600" y="5764747"/>
              <a:ext cx="280035" cy="200025"/>
            </a:xfrm>
            <a:prstGeom prst="rect">
              <a:avLst/>
            </a:prstGeom>
          </p:spPr>
        </p:pic>
        <p:sp>
          <p:nvSpPr>
            <p:cNvPr id="20" name="Espace réservé du texte 9">
              <a:extLst>
                <a:ext uri="{FF2B5EF4-FFF2-40B4-BE49-F238E27FC236}">
                  <a16:creationId xmlns:a16="http://schemas.microsoft.com/office/drawing/2014/main" id="{3BE99436-48BF-4EBE-BAB7-694C85EE230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5653611"/>
              <a:ext cx="39274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Team </a:t>
              </a:r>
              <a:r>
                <a:rPr lang="fr-FR" sz="2000" dirty="0" err="1">
                  <a:latin typeface="Neutra Text Alt" panose="02000000000000000000" pitchFamily="50" charset="0"/>
                </a:rPr>
                <a:t>number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 err="1">
                  <a:latin typeface="Neutra Text Alt" panose="02000000000000000000" pitchFamily="50" charset="0"/>
                </a:rPr>
                <a:t>unlimited</a:t>
              </a:r>
              <a:endParaRPr lang="fr-FR" sz="2000" b="1" dirty="0">
                <a:latin typeface="Neutra Text Alt" panose="02000000000000000000" pitchFamily="50" charset="0"/>
              </a:endParaRP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995DD633-A733-9F8C-AEB7-568DD44A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52600" y="6268525"/>
              <a:ext cx="280035" cy="200025"/>
            </a:xfrm>
            <a:prstGeom prst="rect">
              <a:avLst/>
            </a:prstGeom>
          </p:spPr>
        </p:pic>
        <p:sp>
          <p:nvSpPr>
            <p:cNvPr id="22" name="Espace réservé du texte 9">
              <a:extLst>
                <a:ext uri="{FF2B5EF4-FFF2-40B4-BE49-F238E27FC236}">
                  <a16:creationId xmlns:a16="http://schemas.microsoft.com/office/drawing/2014/main" id="{C4F5F429-6D90-A10E-AEA7-095D8D2F6E3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6157389"/>
              <a:ext cx="48418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capacity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100</a:t>
              </a:r>
              <a:r>
                <a:rPr lang="fr-FR" sz="2000" dirty="0">
                  <a:latin typeface="Neutra Text Alt" panose="02000000000000000000" pitchFamily="50" charset="0"/>
                </a:rPr>
                <a:t> buildings/team 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310D8D55-80E6-8A35-10EA-6977798A0032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Results</a:t>
            </a:r>
            <a:endParaRPr lang="fr-FR" sz="1200" b="1" dirty="0">
              <a:solidFill>
                <a:srgbClr val="402A75"/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6935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5ACE4C-CA0C-58BB-22F0-2A05B431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An ideal case with </a:t>
            </a:r>
            <a:r>
              <a:rPr lang="en-US" sz="1600" b="1" i="0" dirty="0">
                <a:solidFill>
                  <a:srgbClr val="FFFFFF"/>
                </a:solidFill>
                <a:latin typeface="LEMON MILK" panose="00000500000000000000" pitchFamily="50" charset="0"/>
              </a:rPr>
              <a:t>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limited number of rescue teams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12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5B0761-15B2-2738-0ED1-5D347204933E}"/>
              </a:ext>
            </a:extLst>
          </p:cNvPr>
          <p:cNvSpPr/>
          <p:nvPr/>
        </p:nvSpPr>
        <p:spPr>
          <a:xfrm>
            <a:off x="1622186" y="1219200"/>
            <a:ext cx="518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Number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of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rescue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teams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mobilized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95E8F49-B86F-4E60-B732-C2D2B947A623}"/>
              </a:ext>
            </a:extLst>
          </p:cNvPr>
          <p:cNvGrpSpPr/>
          <p:nvPr/>
        </p:nvGrpSpPr>
        <p:grpSpPr>
          <a:xfrm>
            <a:off x="1752600" y="5257800"/>
            <a:ext cx="5410200" cy="1447800"/>
            <a:chOff x="1752600" y="5181600"/>
            <a:chExt cx="5410200" cy="1447800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9CD41F8C-5B0E-B343-6DB2-C68454D46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5292736"/>
              <a:ext cx="280035" cy="200025"/>
            </a:xfrm>
            <a:prstGeom prst="rect">
              <a:avLst/>
            </a:prstGeom>
          </p:spPr>
        </p:pic>
        <p:sp>
          <p:nvSpPr>
            <p:cNvPr id="17" name="Espace réservé du texte 9">
              <a:extLst>
                <a:ext uri="{FF2B5EF4-FFF2-40B4-BE49-F238E27FC236}">
                  <a16:creationId xmlns:a16="http://schemas.microsoft.com/office/drawing/2014/main" id="{18785669-EB8F-370C-4574-A8B831760BE4}"/>
                </a:ext>
              </a:extLst>
            </p:cNvPr>
            <p:cNvSpPr txBox="1">
              <a:spLocks/>
            </p:cNvSpPr>
            <p:nvPr/>
          </p:nvSpPr>
          <p:spPr>
            <a:xfrm>
              <a:off x="2320917" y="5181600"/>
              <a:ext cx="4215763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threshold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</a:t>
              </a:r>
              <a:r>
                <a:rPr lang="fr-FR" sz="2000" dirty="0">
                  <a:latin typeface="Neutra Text Alt" panose="02000000000000000000" pitchFamily="50" charset="0"/>
                </a:rPr>
                <a:t> buildings</a:t>
              </a: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0B30FCF1-E458-3894-2769-0AA054232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5764747"/>
              <a:ext cx="280035" cy="200025"/>
            </a:xfrm>
            <a:prstGeom prst="rect">
              <a:avLst/>
            </a:prstGeom>
          </p:spPr>
        </p:pic>
        <p:sp>
          <p:nvSpPr>
            <p:cNvPr id="20" name="Espace réservé du texte 9">
              <a:extLst>
                <a:ext uri="{FF2B5EF4-FFF2-40B4-BE49-F238E27FC236}">
                  <a16:creationId xmlns:a16="http://schemas.microsoft.com/office/drawing/2014/main" id="{3BE99436-48BF-4EBE-BAB7-694C85EE230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5653611"/>
              <a:ext cx="39274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Team </a:t>
              </a:r>
              <a:r>
                <a:rPr lang="fr-FR" sz="2000" dirty="0" err="1">
                  <a:latin typeface="Neutra Text Alt" panose="02000000000000000000" pitchFamily="50" charset="0"/>
                </a:rPr>
                <a:t>number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 err="1">
                  <a:latin typeface="Neutra Text Alt" panose="02000000000000000000" pitchFamily="50" charset="0"/>
                </a:rPr>
                <a:t>unlimited</a:t>
              </a:r>
              <a:endParaRPr lang="fr-FR" sz="2000" b="1" dirty="0">
                <a:latin typeface="Neutra Text Alt" panose="02000000000000000000" pitchFamily="50" charset="0"/>
              </a:endParaRP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995DD633-A733-9F8C-AEB7-568DD44A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6268525"/>
              <a:ext cx="280035" cy="200025"/>
            </a:xfrm>
            <a:prstGeom prst="rect">
              <a:avLst/>
            </a:prstGeom>
          </p:spPr>
        </p:pic>
        <p:sp>
          <p:nvSpPr>
            <p:cNvPr id="22" name="Espace réservé du texte 9">
              <a:extLst>
                <a:ext uri="{FF2B5EF4-FFF2-40B4-BE49-F238E27FC236}">
                  <a16:creationId xmlns:a16="http://schemas.microsoft.com/office/drawing/2014/main" id="{C4F5F429-6D90-A10E-AEA7-095D8D2F6E3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6157389"/>
              <a:ext cx="48418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capacity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100</a:t>
              </a:r>
              <a:r>
                <a:rPr lang="fr-FR" sz="2000" dirty="0">
                  <a:latin typeface="Neutra Text Alt" panose="02000000000000000000" pitchFamily="50" charset="0"/>
                </a:rPr>
                <a:t> buildings/team 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DDD82E9-0B01-1B33-B62D-3ECD39DB40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4" b="-142"/>
          <a:stretch/>
        </p:blipFill>
        <p:spPr>
          <a:xfrm>
            <a:off x="2988249" y="1499238"/>
            <a:ext cx="6520301" cy="3704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1A0513-BEC1-6AAE-C221-CBCD96B1ED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1" y="3500898"/>
            <a:ext cx="1514479" cy="12553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A350DC4-2FD8-BCCE-6E54-830A5C1719EC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Results</a:t>
            </a:r>
            <a:endParaRPr lang="fr-FR" sz="1200" b="1" dirty="0">
              <a:solidFill>
                <a:srgbClr val="402A75"/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6431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5ACE4C-CA0C-58BB-22F0-2A05B431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An ideal case with </a:t>
            </a:r>
            <a:r>
              <a:rPr lang="en-US" sz="1600" b="1" i="0" dirty="0">
                <a:solidFill>
                  <a:srgbClr val="FFFFFF"/>
                </a:solidFill>
                <a:latin typeface="LEMON MILK" panose="00000500000000000000" pitchFamily="50" charset="0"/>
              </a:rPr>
              <a:t>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limited number of rescue teams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13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5B0761-15B2-2738-0ED1-5D347204933E}"/>
              </a:ext>
            </a:extLst>
          </p:cNvPr>
          <p:cNvSpPr/>
          <p:nvPr/>
        </p:nvSpPr>
        <p:spPr>
          <a:xfrm>
            <a:off x="1622186" y="1219200"/>
            <a:ext cx="518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Cost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function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: buildings not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rescued</a:t>
            </a:r>
            <a:endParaRPr lang="fr-FR" b="1" dirty="0">
              <a:solidFill>
                <a:srgbClr val="E72463"/>
              </a:solidFill>
              <a:latin typeface="Butler" panose="02000503090000020003" pitchFamily="50" charset="0"/>
              <a:cs typeface="Arial" panose="020B060402020202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95E8F49-B86F-4E60-B732-C2D2B947A623}"/>
              </a:ext>
            </a:extLst>
          </p:cNvPr>
          <p:cNvGrpSpPr/>
          <p:nvPr/>
        </p:nvGrpSpPr>
        <p:grpSpPr>
          <a:xfrm>
            <a:off x="1752600" y="5257800"/>
            <a:ext cx="5410200" cy="1447800"/>
            <a:chOff x="1752600" y="5181600"/>
            <a:chExt cx="5410200" cy="1447800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9CD41F8C-5B0E-B343-6DB2-C68454D46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5292736"/>
              <a:ext cx="280035" cy="200025"/>
            </a:xfrm>
            <a:prstGeom prst="rect">
              <a:avLst/>
            </a:prstGeom>
          </p:spPr>
        </p:pic>
        <p:sp>
          <p:nvSpPr>
            <p:cNvPr id="17" name="Espace réservé du texte 9">
              <a:extLst>
                <a:ext uri="{FF2B5EF4-FFF2-40B4-BE49-F238E27FC236}">
                  <a16:creationId xmlns:a16="http://schemas.microsoft.com/office/drawing/2014/main" id="{18785669-EB8F-370C-4574-A8B831760BE4}"/>
                </a:ext>
              </a:extLst>
            </p:cNvPr>
            <p:cNvSpPr txBox="1">
              <a:spLocks/>
            </p:cNvSpPr>
            <p:nvPr/>
          </p:nvSpPr>
          <p:spPr>
            <a:xfrm>
              <a:off x="2320917" y="5181600"/>
              <a:ext cx="4215763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threshold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</a:t>
              </a:r>
              <a:r>
                <a:rPr lang="fr-FR" sz="2000" dirty="0">
                  <a:latin typeface="Neutra Text Alt" panose="02000000000000000000" pitchFamily="50" charset="0"/>
                </a:rPr>
                <a:t> buildings</a:t>
              </a: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0B30FCF1-E458-3894-2769-0AA054232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5764747"/>
              <a:ext cx="280035" cy="200025"/>
            </a:xfrm>
            <a:prstGeom prst="rect">
              <a:avLst/>
            </a:prstGeom>
          </p:spPr>
        </p:pic>
        <p:sp>
          <p:nvSpPr>
            <p:cNvPr id="20" name="Espace réservé du texte 9">
              <a:extLst>
                <a:ext uri="{FF2B5EF4-FFF2-40B4-BE49-F238E27FC236}">
                  <a16:creationId xmlns:a16="http://schemas.microsoft.com/office/drawing/2014/main" id="{3BE99436-48BF-4EBE-BAB7-694C85EE230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5653611"/>
              <a:ext cx="39274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Team </a:t>
              </a:r>
              <a:r>
                <a:rPr lang="fr-FR" sz="2000" dirty="0" err="1">
                  <a:latin typeface="Neutra Text Alt" panose="02000000000000000000" pitchFamily="50" charset="0"/>
                </a:rPr>
                <a:t>number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 err="1">
                  <a:latin typeface="Neutra Text Alt" panose="02000000000000000000" pitchFamily="50" charset="0"/>
                </a:rPr>
                <a:t>unlimited</a:t>
              </a:r>
              <a:endParaRPr lang="fr-FR" sz="2000" b="1" dirty="0">
                <a:latin typeface="Neutra Text Alt" panose="02000000000000000000" pitchFamily="50" charset="0"/>
              </a:endParaRP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995DD633-A733-9F8C-AEB7-568DD44A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6268525"/>
              <a:ext cx="280035" cy="200025"/>
            </a:xfrm>
            <a:prstGeom prst="rect">
              <a:avLst/>
            </a:prstGeom>
          </p:spPr>
        </p:pic>
        <p:sp>
          <p:nvSpPr>
            <p:cNvPr id="22" name="Espace réservé du texte 9">
              <a:extLst>
                <a:ext uri="{FF2B5EF4-FFF2-40B4-BE49-F238E27FC236}">
                  <a16:creationId xmlns:a16="http://schemas.microsoft.com/office/drawing/2014/main" id="{C4F5F429-6D90-A10E-AEA7-095D8D2F6E3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6157389"/>
              <a:ext cx="48418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capacity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100</a:t>
              </a:r>
              <a:r>
                <a:rPr lang="fr-FR" sz="2000" dirty="0">
                  <a:latin typeface="Neutra Text Alt" panose="02000000000000000000" pitchFamily="50" charset="0"/>
                </a:rPr>
                <a:t> buildings/team 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2874E1E1-9791-C0D9-BE3F-D7555183B2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-644" r="-54"/>
          <a:stretch/>
        </p:blipFill>
        <p:spPr>
          <a:xfrm>
            <a:off x="2978791" y="1577015"/>
            <a:ext cx="6539217" cy="3637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7939873-E39B-E16E-6306-EC2F81D6E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1" y="3500898"/>
            <a:ext cx="1514479" cy="125532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6196B2-D369-3F46-75E8-F1A970046F46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Results</a:t>
            </a:r>
            <a:endParaRPr lang="fr-FR" sz="1200" b="1" dirty="0">
              <a:solidFill>
                <a:srgbClr val="402A75"/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05318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5ACE4C-CA0C-58BB-22F0-2A05B431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A more realistic case with 92 rescue teams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14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95E8F49-B86F-4E60-B732-C2D2B947A623}"/>
              </a:ext>
            </a:extLst>
          </p:cNvPr>
          <p:cNvGrpSpPr/>
          <p:nvPr/>
        </p:nvGrpSpPr>
        <p:grpSpPr>
          <a:xfrm>
            <a:off x="1752600" y="5257800"/>
            <a:ext cx="5410200" cy="1447800"/>
            <a:chOff x="1752600" y="5181600"/>
            <a:chExt cx="5410200" cy="1447800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9CD41F8C-5B0E-B343-6DB2-C68454D46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5292736"/>
              <a:ext cx="280035" cy="200025"/>
            </a:xfrm>
            <a:prstGeom prst="rect">
              <a:avLst/>
            </a:prstGeom>
          </p:spPr>
        </p:pic>
        <p:sp>
          <p:nvSpPr>
            <p:cNvPr id="17" name="Espace réservé du texte 9">
              <a:extLst>
                <a:ext uri="{FF2B5EF4-FFF2-40B4-BE49-F238E27FC236}">
                  <a16:creationId xmlns:a16="http://schemas.microsoft.com/office/drawing/2014/main" id="{18785669-EB8F-370C-4574-A8B831760BE4}"/>
                </a:ext>
              </a:extLst>
            </p:cNvPr>
            <p:cNvSpPr txBox="1">
              <a:spLocks/>
            </p:cNvSpPr>
            <p:nvPr/>
          </p:nvSpPr>
          <p:spPr>
            <a:xfrm>
              <a:off x="2320917" y="5181600"/>
              <a:ext cx="4215763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threshold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</a:t>
              </a:r>
              <a:r>
                <a:rPr lang="fr-FR" sz="2000" dirty="0">
                  <a:latin typeface="Neutra Text Alt" panose="02000000000000000000" pitchFamily="50" charset="0"/>
                </a:rPr>
                <a:t> buildings</a:t>
              </a: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0B30FCF1-E458-3894-2769-0AA054232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5764747"/>
              <a:ext cx="280035" cy="200025"/>
            </a:xfrm>
            <a:prstGeom prst="rect">
              <a:avLst/>
            </a:prstGeom>
          </p:spPr>
        </p:pic>
        <p:sp>
          <p:nvSpPr>
            <p:cNvPr id="20" name="Espace réservé du texte 9">
              <a:extLst>
                <a:ext uri="{FF2B5EF4-FFF2-40B4-BE49-F238E27FC236}">
                  <a16:creationId xmlns:a16="http://schemas.microsoft.com/office/drawing/2014/main" id="{3BE99436-48BF-4EBE-BAB7-694C85EE230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5653611"/>
              <a:ext cx="39274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Team </a:t>
              </a:r>
              <a:r>
                <a:rPr lang="fr-FR" sz="2000" dirty="0" err="1">
                  <a:latin typeface="Neutra Text Alt" panose="02000000000000000000" pitchFamily="50" charset="0"/>
                </a:rPr>
                <a:t>number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92</a:t>
              </a: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995DD633-A733-9F8C-AEB7-568DD44A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6268525"/>
              <a:ext cx="280035" cy="200025"/>
            </a:xfrm>
            <a:prstGeom prst="rect">
              <a:avLst/>
            </a:prstGeom>
          </p:spPr>
        </p:pic>
        <p:sp>
          <p:nvSpPr>
            <p:cNvPr id="22" name="Espace réservé du texte 9">
              <a:extLst>
                <a:ext uri="{FF2B5EF4-FFF2-40B4-BE49-F238E27FC236}">
                  <a16:creationId xmlns:a16="http://schemas.microsoft.com/office/drawing/2014/main" id="{C4F5F429-6D90-A10E-AEA7-095D8D2F6E3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6157389"/>
              <a:ext cx="48418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capacity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100</a:t>
              </a:r>
              <a:r>
                <a:rPr lang="fr-FR" sz="2000" dirty="0">
                  <a:latin typeface="Neutra Text Alt" panose="02000000000000000000" pitchFamily="50" charset="0"/>
                </a:rPr>
                <a:t> buildings/team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66CA2DD-92EE-011B-6EA4-B2CC136736EE}"/>
              </a:ext>
            </a:extLst>
          </p:cNvPr>
          <p:cNvSpPr/>
          <p:nvPr/>
        </p:nvSpPr>
        <p:spPr>
          <a:xfrm>
            <a:off x="1622186" y="1219200"/>
            <a:ext cx="518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Number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of buildings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really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rescued</a:t>
            </a:r>
            <a:endParaRPr lang="fr-FR" b="1" dirty="0">
              <a:solidFill>
                <a:srgbClr val="E72463"/>
              </a:solidFill>
              <a:latin typeface="Butler" panose="02000503090000020003" pitchFamily="50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CA9595-646C-43E3-F756-97AE0D341A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b="907"/>
          <a:stretch/>
        </p:blipFill>
        <p:spPr>
          <a:xfrm>
            <a:off x="2852299" y="1683286"/>
            <a:ext cx="6792202" cy="33152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34F293-1958-4208-0986-7B47352AA2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1" y="3500898"/>
            <a:ext cx="1514479" cy="12553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0FDFEC-2F25-48E4-7110-EFDA427A03B4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Results</a:t>
            </a:r>
            <a:endParaRPr lang="fr-FR" sz="1200" b="1" dirty="0">
              <a:solidFill>
                <a:srgbClr val="402A75"/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52218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5ACE4C-CA0C-58BB-22F0-2A05B431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A more realistic case with 92 rescue teams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15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95E8F49-B86F-4E60-B732-C2D2B947A623}"/>
              </a:ext>
            </a:extLst>
          </p:cNvPr>
          <p:cNvGrpSpPr/>
          <p:nvPr/>
        </p:nvGrpSpPr>
        <p:grpSpPr>
          <a:xfrm>
            <a:off x="1752600" y="5257800"/>
            <a:ext cx="5410200" cy="1447800"/>
            <a:chOff x="1752600" y="5181600"/>
            <a:chExt cx="5410200" cy="1447800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9CD41F8C-5B0E-B343-6DB2-C68454D46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5292736"/>
              <a:ext cx="280035" cy="200025"/>
            </a:xfrm>
            <a:prstGeom prst="rect">
              <a:avLst/>
            </a:prstGeom>
          </p:spPr>
        </p:pic>
        <p:sp>
          <p:nvSpPr>
            <p:cNvPr id="17" name="Espace réservé du texte 9">
              <a:extLst>
                <a:ext uri="{FF2B5EF4-FFF2-40B4-BE49-F238E27FC236}">
                  <a16:creationId xmlns:a16="http://schemas.microsoft.com/office/drawing/2014/main" id="{18785669-EB8F-370C-4574-A8B831760BE4}"/>
                </a:ext>
              </a:extLst>
            </p:cNvPr>
            <p:cNvSpPr txBox="1">
              <a:spLocks/>
            </p:cNvSpPr>
            <p:nvPr/>
          </p:nvSpPr>
          <p:spPr>
            <a:xfrm>
              <a:off x="2320917" y="5181600"/>
              <a:ext cx="4215763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threshold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</a:t>
              </a:r>
              <a:r>
                <a:rPr lang="fr-FR" sz="2000" dirty="0">
                  <a:latin typeface="Neutra Text Alt" panose="02000000000000000000" pitchFamily="50" charset="0"/>
                </a:rPr>
                <a:t> buildings</a:t>
              </a: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0B30FCF1-E458-3894-2769-0AA054232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5764747"/>
              <a:ext cx="280035" cy="200025"/>
            </a:xfrm>
            <a:prstGeom prst="rect">
              <a:avLst/>
            </a:prstGeom>
          </p:spPr>
        </p:pic>
        <p:sp>
          <p:nvSpPr>
            <p:cNvPr id="20" name="Espace réservé du texte 9">
              <a:extLst>
                <a:ext uri="{FF2B5EF4-FFF2-40B4-BE49-F238E27FC236}">
                  <a16:creationId xmlns:a16="http://schemas.microsoft.com/office/drawing/2014/main" id="{3BE99436-48BF-4EBE-BAB7-694C85EE230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5653611"/>
              <a:ext cx="39274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Team </a:t>
              </a:r>
              <a:r>
                <a:rPr lang="fr-FR" sz="2000" dirty="0" err="1">
                  <a:latin typeface="Neutra Text Alt" panose="02000000000000000000" pitchFamily="50" charset="0"/>
                </a:rPr>
                <a:t>number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92</a:t>
              </a: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995DD633-A733-9F8C-AEB7-568DD44A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6268525"/>
              <a:ext cx="280035" cy="200025"/>
            </a:xfrm>
            <a:prstGeom prst="rect">
              <a:avLst/>
            </a:prstGeom>
          </p:spPr>
        </p:pic>
        <p:sp>
          <p:nvSpPr>
            <p:cNvPr id="22" name="Espace réservé du texte 9">
              <a:extLst>
                <a:ext uri="{FF2B5EF4-FFF2-40B4-BE49-F238E27FC236}">
                  <a16:creationId xmlns:a16="http://schemas.microsoft.com/office/drawing/2014/main" id="{C4F5F429-6D90-A10E-AEA7-095D8D2F6E3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6157389"/>
              <a:ext cx="48418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capacity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100</a:t>
              </a:r>
              <a:r>
                <a:rPr lang="fr-FR" sz="2000" dirty="0">
                  <a:latin typeface="Neutra Text Alt" panose="02000000000000000000" pitchFamily="50" charset="0"/>
                </a:rPr>
                <a:t> buildings/team 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58D62AB-1E17-10A9-6D87-8CA0810D4DE8}"/>
              </a:ext>
            </a:extLst>
          </p:cNvPr>
          <p:cNvSpPr/>
          <p:nvPr/>
        </p:nvSpPr>
        <p:spPr>
          <a:xfrm>
            <a:off x="1622186" y="1219200"/>
            <a:ext cx="518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Number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of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rescue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teams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mobilized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74BFBF-0336-53BA-BDDD-D93FC48806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r="-20"/>
          <a:stretch/>
        </p:blipFill>
        <p:spPr>
          <a:xfrm>
            <a:off x="2902591" y="1499238"/>
            <a:ext cx="6708130" cy="37041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457F8E-AD03-B112-6E71-DB5920183F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1" y="3500898"/>
            <a:ext cx="1514479" cy="125532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0EDC0F-F2B1-E8A8-1E64-8C4E1B22468D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Results</a:t>
            </a:r>
            <a:endParaRPr lang="fr-FR" sz="1200" b="1" dirty="0">
              <a:solidFill>
                <a:srgbClr val="402A75"/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1902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5ACE4C-CA0C-58BB-22F0-2A05B431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A more realistic case with 92 rescue teams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16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95E8F49-B86F-4E60-B732-C2D2B947A623}"/>
              </a:ext>
            </a:extLst>
          </p:cNvPr>
          <p:cNvGrpSpPr/>
          <p:nvPr/>
        </p:nvGrpSpPr>
        <p:grpSpPr>
          <a:xfrm>
            <a:off x="1752600" y="5257800"/>
            <a:ext cx="5410200" cy="1447800"/>
            <a:chOff x="1752600" y="5181600"/>
            <a:chExt cx="5410200" cy="1447800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9CD41F8C-5B0E-B343-6DB2-C68454D46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5292736"/>
              <a:ext cx="280035" cy="200025"/>
            </a:xfrm>
            <a:prstGeom prst="rect">
              <a:avLst/>
            </a:prstGeom>
          </p:spPr>
        </p:pic>
        <p:sp>
          <p:nvSpPr>
            <p:cNvPr id="17" name="Espace réservé du texte 9">
              <a:extLst>
                <a:ext uri="{FF2B5EF4-FFF2-40B4-BE49-F238E27FC236}">
                  <a16:creationId xmlns:a16="http://schemas.microsoft.com/office/drawing/2014/main" id="{18785669-EB8F-370C-4574-A8B831760BE4}"/>
                </a:ext>
              </a:extLst>
            </p:cNvPr>
            <p:cNvSpPr txBox="1">
              <a:spLocks/>
            </p:cNvSpPr>
            <p:nvPr/>
          </p:nvSpPr>
          <p:spPr>
            <a:xfrm>
              <a:off x="2320917" y="5181600"/>
              <a:ext cx="4215763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threshold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</a:t>
              </a:r>
              <a:r>
                <a:rPr lang="fr-FR" sz="2000" dirty="0">
                  <a:latin typeface="Neutra Text Alt" panose="02000000000000000000" pitchFamily="50" charset="0"/>
                </a:rPr>
                <a:t> buildings</a:t>
              </a: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0B30FCF1-E458-3894-2769-0AA054232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5764747"/>
              <a:ext cx="280035" cy="200025"/>
            </a:xfrm>
            <a:prstGeom prst="rect">
              <a:avLst/>
            </a:prstGeom>
          </p:spPr>
        </p:pic>
        <p:sp>
          <p:nvSpPr>
            <p:cNvPr id="20" name="Espace réservé du texte 9">
              <a:extLst>
                <a:ext uri="{FF2B5EF4-FFF2-40B4-BE49-F238E27FC236}">
                  <a16:creationId xmlns:a16="http://schemas.microsoft.com/office/drawing/2014/main" id="{3BE99436-48BF-4EBE-BAB7-694C85EE230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5653611"/>
              <a:ext cx="39274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Team </a:t>
              </a:r>
              <a:r>
                <a:rPr lang="fr-FR" sz="2000" dirty="0" err="1">
                  <a:latin typeface="Neutra Text Alt" panose="02000000000000000000" pitchFamily="50" charset="0"/>
                </a:rPr>
                <a:t>number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92</a:t>
              </a: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995DD633-A733-9F8C-AEB7-568DD44A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2600" y="6268525"/>
              <a:ext cx="280035" cy="200025"/>
            </a:xfrm>
            <a:prstGeom prst="rect">
              <a:avLst/>
            </a:prstGeom>
          </p:spPr>
        </p:pic>
        <p:sp>
          <p:nvSpPr>
            <p:cNvPr id="22" name="Espace réservé du texte 9">
              <a:extLst>
                <a:ext uri="{FF2B5EF4-FFF2-40B4-BE49-F238E27FC236}">
                  <a16:creationId xmlns:a16="http://schemas.microsoft.com/office/drawing/2014/main" id="{C4F5F429-6D90-A10E-AEA7-095D8D2F6E3F}"/>
                </a:ext>
              </a:extLst>
            </p:cNvPr>
            <p:cNvSpPr txBox="1">
              <a:spLocks/>
            </p:cNvSpPr>
            <p:nvPr/>
          </p:nvSpPr>
          <p:spPr>
            <a:xfrm>
              <a:off x="2320918" y="6157389"/>
              <a:ext cx="4841882" cy="472011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latin typeface="Neutra Text Alt" panose="02000000000000000000" pitchFamily="50" charset="0"/>
                </a:rPr>
                <a:t>Intervention </a:t>
              </a:r>
              <a:r>
                <a:rPr lang="fr-FR" sz="2000" dirty="0" err="1">
                  <a:latin typeface="Neutra Text Alt" panose="02000000000000000000" pitchFamily="50" charset="0"/>
                </a:rPr>
                <a:t>capacity</a:t>
              </a:r>
              <a:r>
                <a:rPr lang="fr-FR" sz="2000" dirty="0">
                  <a:latin typeface="Neutra Text Alt" panose="02000000000000000000" pitchFamily="50" charset="0"/>
                </a:rPr>
                <a:t>: </a:t>
              </a:r>
              <a:r>
                <a:rPr lang="fr-FR" sz="2000" b="1" dirty="0">
                  <a:latin typeface="Neutra Text Alt" panose="02000000000000000000" pitchFamily="50" charset="0"/>
                </a:rPr>
                <a:t>100</a:t>
              </a:r>
              <a:r>
                <a:rPr lang="fr-FR" sz="2000" dirty="0">
                  <a:latin typeface="Neutra Text Alt" panose="02000000000000000000" pitchFamily="50" charset="0"/>
                </a:rPr>
                <a:t> buildings/team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45ACA6B-CC3A-0287-6968-0D0832FF3242}"/>
              </a:ext>
            </a:extLst>
          </p:cNvPr>
          <p:cNvSpPr/>
          <p:nvPr/>
        </p:nvSpPr>
        <p:spPr>
          <a:xfrm>
            <a:off x="1622186" y="1219200"/>
            <a:ext cx="518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Cost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function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: buildings not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rescued</a:t>
            </a:r>
            <a:endParaRPr lang="fr-FR" b="1" dirty="0">
              <a:solidFill>
                <a:srgbClr val="E72463"/>
              </a:solidFill>
              <a:latin typeface="Butler" panose="02000503090000020003" pitchFamily="50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B7CFAA-A269-8BDF-7995-F46101A4C2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-447" r="-815" b="10499"/>
          <a:stretch/>
        </p:blipFill>
        <p:spPr>
          <a:xfrm>
            <a:off x="2978791" y="1577015"/>
            <a:ext cx="6539217" cy="36379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C22D39-FDE7-E909-FB53-8D2678F6F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1" y="3500898"/>
            <a:ext cx="1514479" cy="12553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78D3284-C585-9280-6C4A-16B9AFF7F9C5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Results</a:t>
            </a:r>
            <a:endParaRPr lang="fr-FR" sz="1200" b="1" dirty="0">
              <a:solidFill>
                <a:srgbClr val="402A75"/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0628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5ACE4C-CA0C-58BB-22F0-2A05B431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Comparison of the efficiency of forecasts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17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DA67FB-B177-FBC0-E1EF-3874D6EE460B}"/>
              </a:ext>
            </a:extLst>
          </p:cNvPr>
          <p:cNvSpPr/>
          <p:nvPr/>
        </p:nvSpPr>
        <p:spPr>
          <a:xfrm>
            <a:off x="1622185" y="1219200"/>
            <a:ext cx="1001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Performance of the different tested rainfall forecasts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078C6B32-B151-C0B0-374A-87FD04824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600" y="4291975"/>
            <a:ext cx="280035" cy="200025"/>
          </a:xfrm>
          <a:prstGeom prst="rect">
            <a:avLst/>
          </a:prstGeom>
        </p:spPr>
      </p:pic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81FB69A7-1201-84E4-1E0B-7913CCD6EACF}"/>
              </a:ext>
            </a:extLst>
          </p:cNvPr>
          <p:cNvSpPr txBox="1">
            <a:spLocks/>
          </p:cNvSpPr>
          <p:nvPr/>
        </p:nvSpPr>
        <p:spPr>
          <a:xfrm>
            <a:off x="2320917" y="4180840"/>
            <a:ext cx="9319893" cy="394123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000" dirty="0">
                <a:latin typeface="Neutra Text Alt" panose="02000000000000000000"/>
              </a:rPr>
              <a:t>Impacts model </a:t>
            </a:r>
            <a:r>
              <a:rPr lang="fr-FR" sz="2000" dirty="0" err="1">
                <a:latin typeface="Neutra Text Alt" panose="02000000000000000000"/>
              </a:rPr>
              <a:t>based</a:t>
            </a:r>
            <a:r>
              <a:rPr lang="fr-FR" sz="2000" dirty="0">
                <a:latin typeface="Neutra Text Alt" panose="02000000000000000000"/>
              </a:rPr>
              <a:t> on </a:t>
            </a:r>
            <a:r>
              <a:rPr lang="fr-FR" sz="2000" dirty="0" err="1">
                <a:latin typeface="Neutra Text Alt" panose="02000000000000000000"/>
              </a:rPr>
              <a:t>affected</a:t>
            </a:r>
            <a:r>
              <a:rPr lang="fr-FR" sz="2000" dirty="0">
                <a:latin typeface="Neutra Text Alt" panose="02000000000000000000"/>
              </a:rPr>
              <a:t> population </a:t>
            </a:r>
            <a:r>
              <a:rPr lang="fr-FR" sz="2000" dirty="0" err="1">
                <a:latin typeface="Neutra Text Alt" panose="02000000000000000000"/>
              </a:rPr>
              <a:t>rather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than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buidings</a:t>
            </a:r>
            <a:endParaRPr lang="fr-FR" sz="2000" dirty="0">
              <a:latin typeface="Neutra Text Alt" panose="02000000000000000000"/>
            </a:endParaRPr>
          </a:p>
          <a:p>
            <a:endParaRPr lang="fr-FR" sz="2000" i="1" dirty="0">
              <a:latin typeface="Neutra Text Alt" panose="02000000000000000000" pitchFamily="50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4B41A8-86DC-B367-4C0E-EA628D3CDE3B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Results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Conclusions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3697E5-9620-8A94-78F4-A9B73E8242E3}"/>
              </a:ext>
            </a:extLst>
          </p:cNvPr>
          <p:cNvSpPr/>
          <p:nvPr/>
        </p:nvSpPr>
        <p:spPr>
          <a:xfrm>
            <a:off x="1454791" y="3598333"/>
            <a:ext cx="1001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Realism of the agent-based model - improvements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37183B4D-428C-3799-7062-5707B4E58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600" y="4792403"/>
            <a:ext cx="280035" cy="200025"/>
          </a:xfrm>
          <a:prstGeom prst="rect">
            <a:avLst/>
          </a:prstGeom>
        </p:spPr>
      </p:pic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42775245-DA4C-68EA-03B1-2253A8C97704}"/>
              </a:ext>
            </a:extLst>
          </p:cNvPr>
          <p:cNvSpPr txBox="1">
            <a:spLocks/>
          </p:cNvSpPr>
          <p:nvPr/>
        </p:nvSpPr>
        <p:spPr>
          <a:xfrm>
            <a:off x="2320917" y="4681268"/>
            <a:ext cx="9149721" cy="394123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000" dirty="0" err="1">
                <a:latin typeface="Neutra Text Alt" panose="02000000000000000000"/>
              </a:rPr>
              <a:t>Travel</a:t>
            </a:r>
            <a:r>
              <a:rPr lang="fr-FR" sz="2000" dirty="0">
                <a:latin typeface="Neutra Text Alt" panose="02000000000000000000"/>
              </a:rPr>
              <a:t> times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6D9638AC-F2D9-C3FF-1A7B-74106056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600" y="5297988"/>
            <a:ext cx="280035" cy="200025"/>
          </a:xfrm>
          <a:prstGeom prst="rect">
            <a:avLst/>
          </a:prstGeom>
        </p:spPr>
      </p:pic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6A590876-8119-8E6F-0D28-4208580C3272}"/>
              </a:ext>
            </a:extLst>
          </p:cNvPr>
          <p:cNvSpPr txBox="1">
            <a:spLocks/>
          </p:cNvSpPr>
          <p:nvPr/>
        </p:nvSpPr>
        <p:spPr>
          <a:xfrm>
            <a:off x="2320917" y="5237856"/>
            <a:ext cx="5304831" cy="703204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000" dirty="0" err="1">
                <a:latin typeface="Neutra Text Alt" panose="02000000000000000000"/>
              </a:rPr>
              <a:t>Cost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function</a:t>
            </a:r>
            <a:r>
              <a:rPr lang="fr-FR" sz="2000" dirty="0">
                <a:latin typeface="Neutra Text Alt" panose="02000000000000000000"/>
              </a:rPr>
              <a:t> (case of </a:t>
            </a:r>
            <a:r>
              <a:rPr lang="fr-FR" sz="2000" dirty="0" err="1">
                <a:latin typeface="Neutra Text Alt" panose="02000000000000000000"/>
              </a:rPr>
              <a:t>late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arrival</a:t>
            </a:r>
            <a:r>
              <a:rPr lang="fr-FR" sz="2000" dirty="0">
                <a:latin typeface="Neutra Text Alt" panose="02000000000000000000"/>
              </a:rPr>
              <a:t> of </a:t>
            </a:r>
            <a:r>
              <a:rPr lang="fr-FR" sz="2000" dirty="0" err="1">
                <a:latin typeface="Neutra Text Alt" panose="02000000000000000000"/>
              </a:rPr>
              <a:t>rescue</a:t>
            </a:r>
            <a:r>
              <a:rPr lang="fr-FR" sz="2000" dirty="0">
                <a:latin typeface="Neutra Text Alt" panose="02000000000000000000"/>
              </a:rPr>
              <a:t>) 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6E7D555D-63D4-7688-50B8-1A9E0BA21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600" y="1798018"/>
            <a:ext cx="280035" cy="200025"/>
          </a:xfrm>
          <a:prstGeom prst="rect">
            <a:avLst/>
          </a:prstGeom>
        </p:spPr>
      </p:pic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1FCE82CE-163E-47FF-D509-3DB3766C2FF6}"/>
              </a:ext>
            </a:extLst>
          </p:cNvPr>
          <p:cNvSpPr txBox="1">
            <a:spLocks/>
          </p:cNvSpPr>
          <p:nvPr/>
        </p:nvSpPr>
        <p:spPr>
          <a:xfrm>
            <a:off x="2320917" y="1686883"/>
            <a:ext cx="9319896" cy="369332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000" dirty="0">
                <a:latin typeface="Neutra Text Alt" panose="02000000000000000000"/>
              </a:rPr>
              <a:t>The </a:t>
            </a:r>
            <a:r>
              <a:rPr lang="fr-FR" sz="2000" dirty="0" err="1">
                <a:latin typeface="Neutra Text Alt" panose="02000000000000000000"/>
              </a:rPr>
              <a:t>added</a:t>
            </a:r>
            <a:r>
              <a:rPr lang="fr-FR" sz="2000" dirty="0">
                <a:latin typeface="Neutra Text Alt" panose="02000000000000000000"/>
              </a:rPr>
              <a:t> value of </a:t>
            </a:r>
            <a:r>
              <a:rPr lang="fr-FR" sz="2000" dirty="0" err="1">
                <a:latin typeface="Neutra Text Alt" panose="02000000000000000000"/>
              </a:rPr>
              <a:t>forecasts</a:t>
            </a:r>
            <a:r>
              <a:rPr lang="fr-FR" sz="2000" dirty="0">
                <a:latin typeface="Neutra Text Alt" panose="02000000000000000000"/>
              </a:rPr>
              <a:t> can </a:t>
            </a:r>
            <a:r>
              <a:rPr lang="fr-FR" sz="2000" dirty="0" err="1">
                <a:latin typeface="Neutra Text Alt" panose="02000000000000000000"/>
              </a:rPr>
              <a:t>be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identified</a:t>
            </a:r>
            <a:r>
              <a:rPr lang="fr-FR" sz="2000" dirty="0">
                <a:latin typeface="Neutra Text Alt" panose="02000000000000000000"/>
              </a:rPr>
              <a:t>, </a:t>
            </a:r>
            <a:r>
              <a:rPr lang="fr-FR" sz="2000" dirty="0" err="1">
                <a:latin typeface="Neutra Text Alt" panose="02000000000000000000"/>
              </a:rPr>
              <a:t>particularly</a:t>
            </a:r>
            <a:r>
              <a:rPr lang="fr-FR" sz="2000" dirty="0">
                <a:latin typeface="Neutra Text Alt" panose="02000000000000000000"/>
              </a:rPr>
              <a:t> in case if </a:t>
            </a:r>
            <a:r>
              <a:rPr lang="fr-FR" sz="2000" dirty="0" err="1">
                <a:latin typeface="Neutra Text Alt" panose="02000000000000000000"/>
              </a:rPr>
              <a:t>unlimited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means</a:t>
            </a:r>
            <a:endParaRPr lang="fr-FR" sz="2000" dirty="0">
              <a:latin typeface="Neutra Text Alt" panose="02000000000000000000"/>
            </a:endParaRPr>
          </a:p>
          <a:p>
            <a:endParaRPr lang="fr-FR" sz="2000" i="1" dirty="0">
              <a:latin typeface="Neutra Text Alt" panose="02000000000000000000" pitchFamily="50" charset="0"/>
            </a:endParaRP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2D5CD7C7-FC71-CFC7-8A07-C2AADB681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600" y="2298446"/>
            <a:ext cx="280035" cy="200025"/>
          </a:xfrm>
          <a:prstGeom prst="rect">
            <a:avLst/>
          </a:prstGeom>
        </p:spPr>
      </p:pic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0CB9503C-BA20-8FF4-2150-C72688194242}"/>
              </a:ext>
            </a:extLst>
          </p:cNvPr>
          <p:cNvSpPr txBox="1">
            <a:spLocks/>
          </p:cNvSpPr>
          <p:nvPr/>
        </p:nvSpPr>
        <p:spPr>
          <a:xfrm>
            <a:off x="2320917" y="2187311"/>
            <a:ext cx="9403721" cy="703204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000" dirty="0" err="1">
                <a:latin typeface="Neutra Text Alt" panose="02000000000000000000"/>
              </a:rPr>
              <a:t>Forecasts</a:t>
            </a:r>
            <a:r>
              <a:rPr lang="fr-FR" sz="2000" dirty="0">
                <a:latin typeface="Neutra Text Alt" panose="02000000000000000000"/>
              </a:rPr>
              <a:t> are </a:t>
            </a:r>
            <a:r>
              <a:rPr lang="fr-FR" sz="2000" dirty="0" err="1">
                <a:latin typeface="Neutra Text Alt" panose="02000000000000000000"/>
              </a:rPr>
              <a:t>largely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affected</a:t>
            </a:r>
            <a:r>
              <a:rPr lang="fr-FR" sz="2000" dirty="0">
                <a:latin typeface="Neutra Text Alt" panose="02000000000000000000"/>
              </a:rPr>
              <a:t> by false </a:t>
            </a:r>
            <a:r>
              <a:rPr lang="fr-FR" sz="2000" dirty="0" err="1">
                <a:latin typeface="Neutra Text Alt" panose="02000000000000000000"/>
              </a:rPr>
              <a:t>alarms</a:t>
            </a:r>
            <a:r>
              <a:rPr lang="fr-FR" sz="2000" dirty="0">
                <a:latin typeface="Neutra Text Alt" panose="02000000000000000000"/>
              </a:rPr>
              <a:t> in case of </a:t>
            </a:r>
            <a:r>
              <a:rPr lang="fr-FR" sz="2000" dirty="0" err="1">
                <a:latin typeface="Neutra Text Alt" panose="02000000000000000000"/>
              </a:rPr>
              <a:t>limited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means</a:t>
            </a:r>
            <a:r>
              <a:rPr lang="fr-FR" sz="2000" dirty="0">
                <a:latin typeface="Neutra Text Alt" panose="02000000000000000000"/>
              </a:rPr>
              <a:t>. </a:t>
            </a:r>
            <a:r>
              <a:rPr lang="fr-FR" sz="2000" dirty="0" err="1">
                <a:latin typeface="Neutra Text Alt" panose="02000000000000000000"/>
              </a:rPr>
              <a:t>Decisions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based</a:t>
            </a:r>
            <a:r>
              <a:rPr lang="fr-FR" sz="2000" dirty="0">
                <a:latin typeface="Neutra Text Alt" panose="02000000000000000000"/>
              </a:rPr>
              <a:t> on </a:t>
            </a:r>
            <a:r>
              <a:rPr lang="fr-FR" sz="2000" dirty="0" err="1">
                <a:latin typeface="Neutra Text Alt" panose="02000000000000000000"/>
              </a:rPr>
              <a:t>zero</a:t>
            </a:r>
            <a:r>
              <a:rPr lang="fr-FR" sz="2000" dirty="0">
                <a:latin typeface="Neutra Text Alt" panose="02000000000000000000"/>
              </a:rPr>
              <a:t> future </a:t>
            </a:r>
            <a:r>
              <a:rPr lang="fr-FR" sz="2000" dirty="0" err="1">
                <a:latin typeface="Neutra Text Alt" panose="02000000000000000000"/>
              </a:rPr>
              <a:t>rainfall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may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be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better</a:t>
            </a:r>
            <a:r>
              <a:rPr lang="fr-FR" sz="2000" dirty="0">
                <a:latin typeface="Neutra Text Alt" panose="02000000000000000000"/>
              </a:rPr>
              <a:t> in </a:t>
            </a:r>
            <a:r>
              <a:rPr lang="fr-FR" sz="2000" dirty="0" err="1">
                <a:latin typeface="Neutra Text Alt" panose="02000000000000000000"/>
              </a:rPr>
              <a:t>this</a:t>
            </a:r>
            <a:r>
              <a:rPr lang="fr-FR" sz="2000" dirty="0">
                <a:latin typeface="Neutra Text Alt" panose="02000000000000000000"/>
              </a:rPr>
              <a:t> case.</a:t>
            </a:r>
          </a:p>
          <a:p>
            <a:endParaRPr lang="fr-FR" sz="2000" i="1" dirty="0">
              <a:latin typeface="Neutra Text Alt" panose="02000000000000000000" pitchFamily="50" charset="0"/>
            </a:endParaRP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CA086E04-3F68-3ED0-7361-64BE023BF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600" y="2905834"/>
            <a:ext cx="280035" cy="200025"/>
          </a:xfrm>
          <a:prstGeom prst="rect">
            <a:avLst/>
          </a:prstGeom>
        </p:spPr>
      </p:pic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E524008C-971B-A674-6CB6-59F8179225F6}"/>
              </a:ext>
            </a:extLst>
          </p:cNvPr>
          <p:cNvSpPr txBox="1">
            <a:spLocks/>
          </p:cNvSpPr>
          <p:nvPr/>
        </p:nvSpPr>
        <p:spPr>
          <a:xfrm>
            <a:off x="2320918" y="2794699"/>
            <a:ext cx="9149722" cy="394123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000" dirty="0" err="1">
                <a:latin typeface="Neutra Text Alt" panose="02000000000000000000"/>
              </a:rPr>
              <a:t>Decisions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based</a:t>
            </a:r>
            <a:r>
              <a:rPr lang="fr-FR" sz="2000" dirty="0">
                <a:latin typeface="Neutra Text Alt" panose="02000000000000000000"/>
              </a:rPr>
              <a:t> on </a:t>
            </a:r>
            <a:r>
              <a:rPr lang="fr-FR" sz="2000" dirty="0" err="1">
                <a:latin typeface="Neutra Text Alt" panose="02000000000000000000"/>
              </a:rPr>
              <a:t>forecasts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never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worse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than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decisions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based</a:t>
            </a:r>
            <a:r>
              <a:rPr lang="fr-FR" sz="2000" dirty="0">
                <a:latin typeface="Neutra Text Alt" panose="02000000000000000000"/>
              </a:rPr>
              <a:t> on </a:t>
            </a:r>
            <a:r>
              <a:rPr lang="fr-FR" sz="2000" dirty="0" err="1">
                <a:latin typeface="Neutra Text Alt" panose="02000000000000000000"/>
              </a:rPr>
              <a:t>field</a:t>
            </a:r>
            <a:r>
              <a:rPr lang="fr-FR" sz="2000" dirty="0">
                <a:latin typeface="Neutra Text Alt" panose="02000000000000000000"/>
              </a:rPr>
              <a:t> observations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340C10C9-472B-FBC0-D208-DF3C7CAE8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3075" y="5803573"/>
            <a:ext cx="280035" cy="200025"/>
          </a:xfrm>
          <a:prstGeom prst="rect">
            <a:avLst/>
          </a:prstGeom>
        </p:spPr>
      </p:pic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124C7EEB-43F4-BF55-7CE4-3F6A5B091AA5}"/>
              </a:ext>
            </a:extLst>
          </p:cNvPr>
          <p:cNvSpPr txBox="1">
            <a:spLocks/>
          </p:cNvSpPr>
          <p:nvPr/>
        </p:nvSpPr>
        <p:spPr>
          <a:xfrm>
            <a:off x="2320916" y="5784184"/>
            <a:ext cx="7823745" cy="703204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000" dirty="0">
                <a:latin typeface="Neutra Text Alt" panose="02000000000000000000"/>
              </a:rPr>
              <a:t>Duration of </a:t>
            </a:r>
            <a:r>
              <a:rPr lang="fr-FR" sz="2000" dirty="0" err="1">
                <a:latin typeface="Neutra Text Alt" panose="02000000000000000000"/>
              </a:rPr>
              <a:t>rescue</a:t>
            </a:r>
            <a:r>
              <a:rPr lang="fr-FR" sz="2000" dirty="0">
                <a:latin typeface="Neutra Text Alt" panose="02000000000000000000"/>
              </a:rPr>
              <a:t> </a:t>
            </a:r>
            <a:r>
              <a:rPr lang="fr-FR" sz="2000" dirty="0" err="1">
                <a:latin typeface="Neutra Text Alt" panose="02000000000000000000"/>
              </a:rPr>
              <a:t>operations</a:t>
            </a:r>
            <a:r>
              <a:rPr lang="fr-FR" sz="2000" dirty="0">
                <a:latin typeface="Neutra Text Alt" panose="02000000000000000000"/>
              </a:rPr>
              <a:t> and </a:t>
            </a:r>
            <a:r>
              <a:rPr lang="fr-FR" sz="2000" dirty="0" err="1">
                <a:latin typeface="Neutra Text Alt" panose="02000000000000000000"/>
              </a:rPr>
              <a:t>reaffectation</a:t>
            </a:r>
            <a:r>
              <a:rPr lang="fr-FR" sz="2000" dirty="0">
                <a:latin typeface="Neutra Text Alt" panose="02000000000000000000"/>
              </a:rPr>
              <a:t> of </a:t>
            </a:r>
            <a:r>
              <a:rPr lang="fr-FR" sz="2000" dirty="0" err="1">
                <a:latin typeface="Neutra Text Alt" panose="02000000000000000000"/>
              </a:rPr>
              <a:t>rescue</a:t>
            </a:r>
            <a:r>
              <a:rPr lang="fr-FR" sz="2000" dirty="0">
                <a:latin typeface="Neutra Text Alt" panose="02000000000000000000"/>
              </a:rPr>
              <a:t> teams</a:t>
            </a:r>
          </a:p>
        </p:txBody>
      </p:sp>
    </p:spTree>
    <p:extLst>
      <p:ext uri="{BB962C8B-B14F-4D97-AF65-F5344CB8AC3E}">
        <p14:creationId xmlns:p14="http://schemas.microsoft.com/office/powerpoint/2010/main" val="215877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5ACE4C-CA0C-58BB-22F0-2A05B431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AF047BA-5F7C-C306-4EAE-CEB07E78FDEE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rainfall</a:t>
            </a:r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 </a:t>
            </a:r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forecast</a:t>
            </a:r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 </a:t>
            </a:r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Results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new experimental short range ensemble rainfall forecast products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2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6AA20D-2E47-3A5D-F816-C9FE1E16B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06" y="2385441"/>
            <a:ext cx="8091793" cy="3964627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4CAAEDE2-E9F8-888A-4A5B-B47806C0E361}"/>
              </a:ext>
            </a:extLst>
          </p:cNvPr>
          <p:cNvSpPr txBox="1">
            <a:spLocks/>
          </p:cNvSpPr>
          <p:nvPr/>
        </p:nvSpPr>
        <p:spPr>
          <a:xfrm>
            <a:off x="1656272" y="1090041"/>
            <a:ext cx="9536662" cy="1295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Experimental</a:t>
            </a:r>
            <a:r>
              <a:rPr lang="fr-FR" sz="1800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ensemble </a:t>
            </a:r>
            <a:r>
              <a:rPr lang="fr-FR" sz="1800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rainfall</a:t>
            </a:r>
            <a:r>
              <a:rPr lang="fr-FR" sz="1800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products</a:t>
            </a:r>
            <a:r>
              <a:rPr lang="fr-FR" sz="1800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based</a:t>
            </a:r>
            <a:r>
              <a:rPr lang="fr-FR" sz="1800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on the convection </a:t>
            </a:r>
            <a:r>
              <a:rPr lang="fr-FR" sz="1800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permitting</a:t>
            </a:r>
            <a:r>
              <a:rPr lang="fr-FR" sz="1800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Arome EPS and Arome NWP model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787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A first evaluation based on the discharge thresholds anticipation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3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F8B7FCFE-904B-7DF0-1339-4BC05CCC54EC}"/>
              </a:ext>
            </a:extLst>
          </p:cNvPr>
          <p:cNvSpPr txBox="1">
            <a:spLocks/>
          </p:cNvSpPr>
          <p:nvPr/>
        </p:nvSpPr>
        <p:spPr>
          <a:xfrm>
            <a:off x="3107119" y="1796763"/>
            <a:ext cx="2680186" cy="348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Zero</a:t>
            </a:r>
            <a:r>
              <a:rPr lang="fr-FR" b="1" dirty="0">
                <a:solidFill>
                  <a:srgbClr val="402A75"/>
                </a:solidFill>
                <a:latin typeface="LEMON MILK" panose="00000500000000000000" pitchFamily="50" charset="0"/>
              </a:rPr>
              <a:t> future </a:t>
            </a:r>
            <a:r>
              <a:rPr lang="fr-FR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rainfall</a:t>
            </a:r>
            <a:endParaRPr lang="fr-FR" b="1" dirty="0">
              <a:solidFill>
                <a:srgbClr val="402A75"/>
              </a:solidFill>
              <a:latin typeface="LEMON MILK" panose="00000500000000000000" pitchFamily="50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72FE328-659F-B773-993C-0D94682D9A62}"/>
              </a:ext>
            </a:extLst>
          </p:cNvPr>
          <p:cNvSpPr txBox="1">
            <a:spLocks/>
          </p:cNvSpPr>
          <p:nvPr/>
        </p:nvSpPr>
        <p:spPr>
          <a:xfrm>
            <a:off x="6095999" y="1831553"/>
            <a:ext cx="4184343" cy="306017"/>
          </a:xfrm>
          <a:prstGeom prst="rect">
            <a:avLst/>
          </a:prstGeom>
        </p:spPr>
        <p:txBody>
          <a:bodyPr/>
          <a:lstStyle>
            <a:lvl1pPr marL="0"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pepi</a:t>
            </a:r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 ensemble </a:t>
            </a:r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product</a:t>
            </a:r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 - 75% percentile 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82689253-68B0-238E-E076-5B6B03077DED}"/>
              </a:ext>
            </a:extLst>
          </p:cNvPr>
          <p:cNvSpPr txBox="1">
            <a:spLocks/>
          </p:cNvSpPr>
          <p:nvPr/>
        </p:nvSpPr>
        <p:spPr>
          <a:xfrm>
            <a:off x="1585518" y="6174447"/>
            <a:ext cx="6715097" cy="348773"/>
          </a:xfrm>
          <a:prstGeom prst="rect">
            <a:avLst/>
          </a:prstGeom>
        </p:spPr>
        <p:txBody>
          <a:bodyPr/>
          <a:lstStyle>
            <a:lvl1pPr marL="0"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What</a:t>
            </a:r>
            <a:r>
              <a:rPr lang="fr-FR" sz="1800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is</a:t>
            </a:r>
            <a:r>
              <a:rPr lang="fr-FR" sz="1800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the best </a:t>
            </a:r>
            <a:r>
              <a:rPr lang="fr-FR" sz="1800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forecast</a:t>
            </a:r>
            <a:r>
              <a:rPr lang="fr-FR" sz="1800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for an user ?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E48DC37-6C8E-866E-8DD1-01811E1D18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/>
          <a:stretch/>
        </p:blipFill>
        <p:spPr>
          <a:xfrm>
            <a:off x="2641931" y="2196460"/>
            <a:ext cx="7528195" cy="3389241"/>
          </a:xfrm>
          <a:prstGeom prst="rect">
            <a:avLst/>
          </a:prstGeom>
        </p:spPr>
      </p:pic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352DBD02-A926-719B-C71D-09E21399D7F1}"/>
              </a:ext>
            </a:extLst>
          </p:cNvPr>
          <p:cNvSpPr txBox="1">
            <a:spLocks/>
          </p:cNvSpPr>
          <p:nvPr/>
        </p:nvSpPr>
        <p:spPr>
          <a:xfrm>
            <a:off x="6095999" y="5609512"/>
            <a:ext cx="6289996" cy="306017"/>
          </a:xfrm>
          <a:prstGeom prst="rect">
            <a:avLst/>
          </a:prstGeom>
        </p:spPr>
        <p:txBody>
          <a:bodyPr/>
          <a:lstStyle>
            <a:lvl1pPr marL="0"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eutra Text Alt" panose="02000000000000000000"/>
              </a:rPr>
              <a:t>Charpentier-Noyer et al., 2022,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eutra Text Alt" panose="02000000000000000000"/>
              </a:rPr>
              <a:t>NHESSd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eutra Text Alt" panose="02000000000000000000"/>
              </a:rPr>
              <a:t>,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eutra Text Alt" panose="02000000000000000000"/>
              </a:rPr>
              <a:t>https://doi.org/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eutra Text Alt" panose="020000000000000000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10.5194/nhess-2022-182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eutra Text Alt" panose="0200000000000000000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7E75DBE-AFE6-E461-1D55-4CBF11AC9402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A first </a:t>
            </a:r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 </a:t>
            </a:r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based</a:t>
            </a:r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 on </a:t>
            </a:r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 </a:t>
            </a:r>
            <a:r>
              <a:rPr lang="fr-FR" sz="1200" b="1" dirty="0" err="1">
                <a:solidFill>
                  <a:srgbClr val="402A75"/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Results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32777C-0745-C15A-27D8-F34C00CEB3C8}"/>
              </a:ext>
            </a:extLst>
          </p:cNvPr>
          <p:cNvSpPr/>
          <p:nvPr/>
        </p:nvSpPr>
        <p:spPr>
          <a:xfrm>
            <a:off x="1585519" y="1086262"/>
            <a:ext cx="580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Anticipation capacity of T=10 years discharge threshold (Example of the Aude River basin: 1174 sub-basins) </a:t>
            </a:r>
          </a:p>
        </p:txBody>
      </p:sp>
    </p:spTree>
    <p:extLst>
      <p:ext uri="{BB962C8B-B14F-4D97-AF65-F5344CB8AC3E}">
        <p14:creationId xmlns:p14="http://schemas.microsoft.com/office/powerpoint/2010/main" val="138138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carte&#10;&#10;Description générée automatiquement">
            <a:extLst>
              <a:ext uri="{FF2B5EF4-FFF2-40B4-BE49-F238E27FC236}">
                <a16:creationId xmlns:a16="http://schemas.microsoft.com/office/drawing/2014/main" id="{DEC84FEB-5725-6A8E-ABD3-80969BD3D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15" y="950683"/>
            <a:ext cx="3420838" cy="3454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 b="1" i="0" dirty="0">
                <a:solidFill>
                  <a:srgbClr val="FFFFFF"/>
                </a:solidFill>
                <a:latin typeface="LEMON MILK" panose="00000500000000000000" pitchFamily="50" charset="0"/>
              </a:rPr>
              <a:t>Flash </a:t>
            </a:r>
            <a:r>
              <a:rPr lang="fr-FR" sz="1600" b="1" i="0" dirty="0" err="1">
                <a:solidFill>
                  <a:srgbClr val="FFFFFF"/>
                </a:solidFill>
                <a:latin typeface="LEMON MILK" panose="00000500000000000000" pitchFamily="50" charset="0"/>
              </a:rPr>
              <a:t>floods</a:t>
            </a:r>
            <a:r>
              <a:rPr lang="fr-FR" sz="1600" b="1" i="0" dirty="0">
                <a:solidFill>
                  <a:srgbClr val="FFFFFF"/>
                </a:solidFill>
                <a:latin typeface="LEMON MILK" panose="00000500000000000000" pitchFamily="50" charset="0"/>
              </a:rPr>
              <a:t> in the Aude River basin 14-16 </a:t>
            </a:r>
            <a:r>
              <a:rPr lang="fr-FR" sz="1600" b="1" i="0" dirty="0" err="1">
                <a:solidFill>
                  <a:srgbClr val="FFFFFF"/>
                </a:solidFill>
                <a:latin typeface="LEMON MILK" panose="00000500000000000000" pitchFamily="50" charset="0"/>
              </a:rPr>
              <a:t>October</a:t>
            </a:r>
            <a:r>
              <a:rPr lang="fr-FR" sz="1600" b="1" i="0" dirty="0">
                <a:solidFill>
                  <a:srgbClr val="FFFFFF"/>
                </a:solidFill>
                <a:latin typeface="LEMON MILK" panose="00000500000000000000" pitchFamily="50" charset="0"/>
              </a:rPr>
              <a:t> 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7E75DBE-AFE6-E461-1D55-4CBF11AC9402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Results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96A33-CFBA-B804-C759-9E995362DA1D}"/>
              </a:ext>
            </a:extLst>
          </p:cNvPr>
          <p:cNvSpPr/>
          <p:nvPr/>
        </p:nvSpPr>
        <p:spPr>
          <a:xfrm>
            <a:off x="1585518" y="1086262"/>
            <a:ext cx="8110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Objective: evaluate the forecasts based on the capacity to take efficient decisions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0E433BF-44D3-2712-2E93-9BC18D11B759}"/>
              </a:ext>
            </a:extLst>
          </p:cNvPr>
          <p:cNvGrpSpPr/>
          <p:nvPr/>
        </p:nvGrpSpPr>
        <p:grpSpPr>
          <a:xfrm>
            <a:off x="1750925" y="1583204"/>
            <a:ext cx="4879429" cy="4947761"/>
            <a:chOff x="1750925" y="2104064"/>
            <a:chExt cx="5114824" cy="4947761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381DDAE-3C7A-B37C-17F6-63E5FF7F1328}"/>
                </a:ext>
              </a:extLst>
            </p:cNvPr>
            <p:cNvGrpSpPr/>
            <p:nvPr/>
          </p:nvGrpSpPr>
          <p:grpSpPr>
            <a:xfrm>
              <a:off x="1750925" y="2104064"/>
              <a:ext cx="5114824" cy="782276"/>
              <a:chOff x="1752600" y="2284242"/>
              <a:chExt cx="5114824" cy="782276"/>
            </a:xfrm>
          </p:grpSpPr>
          <p:sp>
            <p:nvSpPr>
              <p:cNvPr id="12" name="Espace réservé du texte 9">
                <a:extLst>
                  <a:ext uri="{FF2B5EF4-FFF2-40B4-BE49-F238E27FC236}">
                    <a16:creationId xmlns:a16="http://schemas.microsoft.com/office/drawing/2014/main" id="{C92CE444-B59A-2990-55C9-3D7F67687B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7755" y="2284242"/>
                <a:ext cx="4579669" cy="782276"/>
              </a:xfrm>
              <a:prstGeom prst="rect">
                <a:avLst/>
              </a:prstGeom>
            </p:spPr>
            <p:txBody>
              <a:bodyPr/>
              <a:lstStyle>
                <a:lvl1pPr marL="0">
                  <a:defRPr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Neutra Text Alt" panose="02000000000000000000" pitchFamily="50" charset="0"/>
                  </a:rPr>
                  <a:t>Case study: Aude October 2018 flood</a:t>
                </a:r>
                <a:endParaRPr lang="fr-FR" sz="2000" dirty="0">
                  <a:latin typeface="Neutra Text Alt" panose="02000000000000000000" pitchFamily="50" charset="0"/>
                </a:endParaRPr>
              </a:p>
            </p:txBody>
          </p:sp>
          <p:pic>
            <p:nvPicPr>
              <p:cNvPr id="17" name="Graphique 16">
                <a:extLst>
                  <a:ext uri="{FF2B5EF4-FFF2-40B4-BE49-F238E27FC236}">
                    <a16:creationId xmlns:a16="http://schemas.microsoft.com/office/drawing/2014/main" id="{9B482F36-4372-2334-660B-CAF29F17E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752600" y="2395377"/>
                <a:ext cx="280035" cy="200025"/>
              </a:xfrm>
              <a:prstGeom prst="rect">
                <a:avLst/>
              </a:prstGeom>
            </p:spPr>
          </p:pic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DB27C72C-F682-E5D7-8532-5D1360076F53}"/>
                </a:ext>
              </a:extLst>
            </p:cNvPr>
            <p:cNvGrpSpPr/>
            <p:nvPr/>
          </p:nvGrpSpPr>
          <p:grpSpPr>
            <a:xfrm>
              <a:off x="1750925" y="5253716"/>
              <a:ext cx="4980697" cy="782276"/>
              <a:chOff x="1752600" y="5844773"/>
              <a:chExt cx="4980697" cy="782276"/>
            </a:xfrm>
          </p:grpSpPr>
          <p:sp>
            <p:nvSpPr>
              <p:cNvPr id="19" name="Espace réservé du texte 9">
                <a:extLst>
                  <a:ext uri="{FF2B5EF4-FFF2-40B4-BE49-F238E27FC236}">
                    <a16:creationId xmlns:a16="http://schemas.microsoft.com/office/drawing/2014/main" id="{A16DA624-BEB1-00F9-456E-2684499A31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7754" y="5844773"/>
                <a:ext cx="4445543" cy="782276"/>
              </a:xfrm>
              <a:prstGeom prst="rect">
                <a:avLst/>
              </a:prstGeom>
            </p:spPr>
            <p:txBody>
              <a:bodyPr/>
              <a:lstStyle>
                <a:lvl1pPr marL="0">
                  <a:defRPr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Neutra Text Alt" panose="02000000000000000000" pitchFamily="50" charset="0"/>
                  </a:rPr>
                  <a:t>The agents of a fire service are rescuing team</a:t>
                </a:r>
              </a:p>
            </p:txBody>
          </p:sp>
          <p:pic>
            <p:nvPicPr>
              <p:cNvPr id="20" name="Graphique 19">
                <a:extLst>
                  <a:ext uri="{FF2B5EF4-FFF2-40B4-BE49-F238E27FC236}">
                    <a16:creationId xmlns:a16="http://schemas.microsoft.com/office/drawing/2014/main" id="{05574101-9F49-222A-E8FD-A28179EF2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752600" y="5955908"/>
                <a:ext cx="280035" cy="200025"/>
              </a:xfrm>
              <a:prstGeom prst="rect">
                <a:avLst/>
              </a:prstGeom>
            </p:spPr>
          </p:pic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C68D1A8-FFD7-B303-D825-4ECC13CCE052}"/>
                </a:ext>
              </a:extLst>
            </p:cNvPr>
            <p:cNvGrpSpPr/>
            <p:nvPr/>
          </p:nvGrpSpPr>
          <p:grpSpPr>
            <a:xfrm>
              <a:off x="1751994" y="6441670"/>
              <a:ext cx="4425821" cy="610155"/>
              <a:chOff x="1756410" y="8339775"/>
              <a:chExt cx="4425821" cy="610155"/>
            </a:xfrm>
          </p:grpSpPr>
          <p:sp>
            <p:nvSpPr>
              <p:cNvPr id="22" name="Espace réservé du texte 9">
                <a:extLst>
                  <a:ext uri="{FF2B5EF4-FFF2-40B4-BE49-F238E27FC236}">
                    <a16:creationId xmlns:a16="http://schemas.microsoft.com/office/drawing/2014/main" id="{ED53C21E-2FEA-D658-9CC0-F224A18824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1566" y="8339775"/>
                <a:ext cx="3890665" cy="610155"/>
              </a:xfrm>
              <a:prstGeom prst="rect">
                <a:avLst/>
              </a:prstGeom>
            </p:spPr>
            <p:txBody>
              <a:bodyPr/>
              <a:lstStyle>
                <a:lvl1pPr marL="0">
                  <a:defRPr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>
                  <a:defRPr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Neutra Text Alt" panose="02000000000000000000" pitchFamily="50" charset="0"/>
                  </a:rPr>
                  <a:t>Decisions based on impacts forecasts</a:t>
                </a:r>
              </a:p>
            </p:txBody>
          </p:sp>
          <p:pic>
            <p:nvPicPr>
              <p:cNvPr id="23" name="Graphique 22">
                <a:extLst>
                  <a:ext uri="{FF2B5EF4-FFF2-40B4-BE49-F238E27FC236}">
                    <a16:creationId xmlns:a16="http://schemas.microsoft.com/office/drawing/2014/main" id="{05412548-6DB7-4A13-F509-93BB844C4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756410" y="8450910"/>
                <a:ext cx="280035" cy="200025"/>
              </a:xfrm>
              <a:prstGeom prst="rect">
                <a:avLst/>
              </a:prstGeom>
            </p:spPr>
          </p:pic>
        </p:grp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FC365E68-CF4B-B950-CCE4-8EB2998537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/>
          <a:stretch/>
        </p:blipFill>
        <p:spPr>
          <a:xfrm>
            <a:off x="5514022" y="3755437"/>
            <a:ext cx="3204793" cy="308998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127F729-3906-BAA4-D7AA-214A436415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/>
        </p:blipFill>
        <p:spPr>
          <a:xfrm>
            <a:off x="9060904" y="4518530"/>
            <a:ext cx="3113315" cy="2339470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20C8441-E318-CC0E-F7D8-6C82FEBEEFAE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657610" y="4518530"/>
            <a:ext cx="2403294" cy="11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mage 8">
            <a:extLst>
              <a:ext uri="{FF2B5EF4-FFF2-40B4-BE49-F238E27FC236}">
                <a16:creationId xmlns:a16="http://schemas.microsoft.com/office/drawing/2014/main" id="{F2FBCECB-747A-4A4F-48FB-E81ABD50FA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643069" y="2896525"/>
            <a:ext cx="340142" cy="340142"/>
          </a:xfrm>
          <a:prstGeom prst="rect">
            <a:avLst/>
          </a:prstGeom>
        </p:spPr>
      </p:pic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C7B2E422-5476-FDCE-81D6-B6069203FD9B}"/>
              </a:ext>
            </a:extLst>
          </p:cNvPr>
          <p:cNvSpPr txBox="1">
            <a:spLocks/>
          </p:cNvSpPr>
          <p:nvPr/>
        </p:nvSpPr>
        <p:spPr>
          <a:xfrm>
            <a:off x="3047634" y="2703267"/>
            <a:ext cx="4869450" cy="475662"/>
          </a:xfrm>
          <a:prstGeom prst="rect">
            <a:avLst/>
          </a:prstGeom>
        </p:spPr>
        <p:txBody>
          <a:bodyPr/>
          <a:lstStyle>
            <a:lvl1pPr marL="0"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kern="0" dirty="0">
                <a:latin typeface="Neutra Text Alt" panose="02000000000000000000"/>
              </a:rPr>
              <a:t>32 </a:t>
            </a:r>
            <a:r>
              <a:rPr lang="fr-FR" kern="0" dirty="0" err="1">
                <a:latin typeface="Neutra Text Alt" panose="02000000000000000000"/>
              </a:rPr>
              <a:t>municipalities</a:t>
            </a:r>
            <a:r>
              <a:rPr lang="fr-FR" kern="0" dirty="0">
                <a:latin typeface="Neutra Text Alt" panose="02000000000000000000"/>
              </a:rPr>
              <a:t> </a:t>
            </a:r>
            <a:r>
              <a:rPr lang="fr-FR" kern="0" dirty="0" err="1">
                <a:latin typeface="Neutra Text Alt" panose="02000000000000000000"/>
              </a:rPr>
              <a:t>with</a:t>
            </a:r>
            <a:r>
              <a:rPr lang="fr-FR" kern="0" dirty="0">
                <a:latin typeface="Neutra Text Alt" panose="02000000000000000000"/>
              </a:rPr>
              <a:t> </a:t>
            </a:r>
            <a:r>
              <a:rPr lang="fr-FR" kern="0" dirty="0" err="1">
                <a:latin typeface="Neutra Text Alt" panose="02000000000000000000"/>
              </a:rPr>
              <a:t>rescue</a:t>
            </a:r>
            <a:r>
              <a:rPr lang="fr-FR" kern="0" dirty="0">
                <a:latin typeface="Neutra Text Alt" panose="02000000000000000000"/>
              </a:rPr>
              <a:t> </a:t>
            </a:r>
            <a:r>
              <a:rPr lang="fr-FR" kern="0" dirty="0" err="1">
                <a:latin typeface="Neutra Text Alt" panose="02000000000000000000"/>
              </a:rPr>
              <a:t>operations</a:t>
            </a:r>
            <a:endParaRPr lang="fr-FR" kern="0" dirty="0">
              <a:latin typeface="Neutra Text Alt" panose="02000000000000000000"/>
            </a:endParaRP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0E6D16FA-AFB4-ADCC-B0D5-89E8E8861F11}"/>
              </a:ext>
            </a:extLst>
          </p:cNvPr>
          <p:cNvSpPr txBox="1">
            <a:spLocks/>
          </p:cNvSpPr>
          <p:nvPr/>
        </p:nvSpPr>
        <p:spPr>
          <a:xfrm>
            <a:off x="3093231" y="3398963"/>
            <a:ext cx="6039191" cy="475662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Neutra Text Alt" panose="02000000000000000000"/>
              </a:rPr>
              <a:t>Interventions triggered by reports of observed impacts</a:t>
            </a:r>
            <a:endParaRPr lang="fr-FR" sz="2000" dirty="0">
              <a:latin typeface="Neutra Text Alt" panose="02000000000000000000"/>
            </a:endParaRPr>
          </a:p>
        </p:txBody>
      </p:sp>
      <p:pic>
        <p:nvPicPr>
          <p:cNvPr id="32" name="Image 8">
            <a:extLst>
              <a:ext uri="{FF2B5EF4-FFF2-40B4-BE49-F238E27FC236}">
                <a16:creationId xmlns:a16="http://schemas.microsoft.com/office/drawing/2014/main" id="{EC3A1EAB-E7D6-6A41-8B8E-2A43AA0537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688668" y="3516716"/>
            <a:ext cx="340142" cy="340142"/>
          </a:xfrm>
          <a:prstGeom prst="rect">
            <a:avLst/>
          </a:prstGeom>
        </p:spPr>
      </p:pic>
      <p:pic>
        <p:nvPicPr>
          <p:cNvPr id="33" name="Image 12">
            <a:extLst>
              <a:ext uri="{FF2B5EF4-FFF2-40B4-BE49-F238E27FC236}">
                <a16:creationId xmlns:a16="http://schemas.microsoft.com/office/drawing/2014/main" id="{3A560403-354F-88E5-F053-4A227C1D7D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789" b="789"/>
          <a:stretch/>
        </p:blipFill>
        <p:spPr>
          <a:xfrm flipH="1">
            <a:off x="2622112" y="2127139"/>
            <a:ext cx="295689" cy="353384"/>
          </a:xfrm>
          <a:prstGeom prst="rect">
            <a:avLst/>
          </a:prstGeom>
        </p:spPr>
      </p:pic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9EDDBA2B-9B68-6EA1-2B36-2C31ADDE7AE2}"/>
              </a:ext>
            </a:extLst>
          </p:cNvPr>
          <p:cNvSpPr txBox="1">
            <a:spLocks/>
          </p:cNvSpPr>
          <p:nvPr/>
        </p:nvSpPr>
        <p:spPr>
          <a:xfrm>
            <a:off x="2998741" y="2146189"/>
            <a:ext cx="1914627" cy="277250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kern="0" dirty="0">
                <a:latin typeface="Neutra Text Alt" panose="02000000000000000000" pitchFamily="50" charset="0"/>
              </a:rPr>
              <a:t>15</a:t>
            </a:r>
            <a:r>
              <a:rPr lang="fr-FR" sz="2000" b="0" kern="0" dirty="0">
                <a:solidFill>
                  <a:schemeClr val="tx1"/>
                </a:solidFill>
                <a:latin typeface="Neutra Text Alt" panose="02000000000000000000" pitchFamily="50" charset="0"/>
              </a:rPr>
              <a:t> </a:t>
            </a:r>
            <a:r>
              <a:rPr lang="fr-FR" sz="2000" b="0" kern="0" dirty="0" err="1">
                <a:solidFill>
                  <a:schemeClr val="tx1"/>
                </a:solidFill>
                <a:latin typeface="Neutra Text Alt" panose="02000000000000000000" pitchFamily="50" charset="0"/>
              </a:rPr>
              <a:t>fatalties</a:t>
            </a:r>
            <a:endParaRPr lang="fr-FR" sz="2000" b="0" kern="0" dirty="0">
              <a:solidFill>
                <a:schemeClr val="tx1"/>
              </a:solidFill>
              <a:latin typeface="Neutra Text Alt" panose="02000000000000000000" pitchFamily="50" charset="0"/>
            </a:endParaRPr>
          </a:p>
        </p:txBody>
      </p:sp>
      <p:pic>
        <p:nvPicPr>
          <p:cNvPr id="35" name="Image 19">
            <a:extLst>
              <a:ext uri="{FF2B5EF4-FFF2-40B4-BE49-F238E27FC236}">
                <a16:creationId xmlns:a16="http://schemas.microsoft.com/office/drawing/2014/main" id="{DC817C24-1834-4099-6216-293A8B6DDB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2830" b="2830"/>
          <a:stretch/>
        </p:blipFill>
        <p:spPr>
          <a:xfrm>
            <a:off x="4491898" y="2201571"/>
            <a:ext cx="295689" cy="278952"/>
          </a:xfrm>
          <a:prstGeom prst="rect">
            <a:avLst/>
          </a:prstGeom>
        </p:spPr>
      </p:pic>
      <p:sp>
        <p:nvSpPr>
          <p:cNvPr id="36" name="Espace réservé du texte 9">
            <a:extLst>
              <a:ext uri="{FF2B5EF4-FFF2-40B4-BE49-F238E27FC236}">
                <a16:creationId xmlns:a16="http://schemas.microsoft.com/office/drawing/2014/main" id="{A98ED235-F011-F6EB-118F-F31CD32AB91B}"/>
              </a:ext>
            </a:extLst>
          </p:cNvPr>
          <p:cNvSpPr txBox="1">
            <a:spLocks/>
          </p:cNvSpPr>
          <p:nvPr/>
        </p:nvSpPr>
        <p:spPr>
          <a:xfrm>
            <a:off x="4878051" y="2157733"/>
            <a:ext cx="1356977" cy="334334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kern="0" dirty="0">
                <a:solidFill>
                  <a:schemeClr val="tx1"/>
                </a:solidFill>
                <a:latin typeface="Neutra Text Alt" panose="02000000000000000000" pitchFamily="50" charset="0"/>
              </a:rPr>
              <a:t>200 M€</a:t>
            </a:r>
          </a:p>
        </p:txBody>
      </p:sp>
      <p:pic>
        <p:nvPicPr>
          <p:cNvPr id="37" name="Image 22">
            <a:extLst>
              <a:ext uri="{FF2B5EF4-FFF2-40B4-BE49-F238E27FC236}">
                <a16:creationId xmlns:a16="http://schemas.microsoft.com/office/drawing/2014/main" id="{058B20B0-86B8-D50F-0BC7-7A7F3A7946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93" r="193"/>
          <a:stretch/>
        </p:blipFill>
        <p:spPr>
          <a:xfrm>
            <a:off x="6406525" y="2211084"/>
            <a:ext cx="417263" cy="269278"/>
          </a:xfrm>
          <a:prstGeom prst="rect">
            <a:avLst/>
          </a:prstGeom>
        </p:spPr>
      </p:pic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138436FD-2F4D-9357-0D6C-E8E520AC4F7F}"/>
              </a:ext>
            </a:extLst>
          </p:cNvPr>
          <p:cNvSpPr txBox="1">
            <a:spLocks/>
          </p:cNvSpPr>
          <p:nvPr/>
        </p:nvSpPr>
        <p:spPr>
          <a:xfrm>
            <a:off x="6853465" y="2146028"/>
            <a:ext cx="2478725" cy="334334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kern="0" dirty="0">
                <a:solidFill>
                  <a:schemeClr val="tx1"/>
                </a:solidFill>
                <a:latin typeface="Neutra Text Alt" panose="02000000000000000000" pitchFamily="50" charset="0"/>
              </a:rPr>
              <a:t>213 mm in 6 </a:t>
            </a:r>
            <a:r>
              <a:rPr lang="fr-FR" sz="2000" b="0" kern="0" dirty="0" err="1">
                <a:solidFill>
                  <a:schemeClr val="tx1"/>
                </a:solidFill>
                <a:latin typeface="Neutra Text Alt" panose="02000000000000000000" pitchFamily="50" charset="0"/>
              </a:rPr>
              <a:t>hours</a:t>
            </a:r>
            <a:endParaRPr lang="fr-FR" sz="2000" b="0" kern="0" dirty="0">
              <a:solidFill>
                <a:schemeClr val="tx1"/>
              </a:solidFill>
              <a:latin typeface="Neutra Text Alt" panose="02000000000000000000" pitchFamily="50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1CA3B9B-BAED-34ED-6312-743B1841CACF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4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89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Overall principles of the multi-agent model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7E75DBE-AFE6-E461-1D55-4CBF11AC9402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Results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96A33-CFBA-B804-C759-9E995362DA1D}"/>
              </a:ext>
            </a:extLst>
          </p:cNvPr>
          <p:cNvSpPr/>
          <p:nvPr/>
        </p:nvSpPr>
        <p:spPr>
          <a:xfrm>
            <a:off x="1585518" y="1086262"/>
            <a:ext cx="951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Forecast of flooded buildings, at the river reach scale and 15 min time resolution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1CA3B9B-BAED-34ED-6312-743B1841CACF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5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E5D1CE-BC4C-B7D5-A2E9-1B9B7938F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18" y="2267676"/>
            <a:ext cx="5045775" cy="43419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86309A-5A0C-CA5E-870B-2B0E81535672}"/>
              </a:ext>
            </a:extLst>
          </p:cNvPr>
          <p:cNvSpPr/>
          <p:nvPr/>
        </p:nvSpPr>
        <p:spPr>
          <a:xfrm>
            <a:off x="9159240" y="3839286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strike="noStrike" kern="1200" cap="none" spc="0" normalizeH="0" baseline="0" noProof="0" dirty="0">
                <a:ln>
                  <a:noFill/>
                </a:ln>
                <a:solidFill>
                  <a:srgbClr val="2F2A85"/>
                </a:solidFill>
                <a:uLnTx/>
                <a:uFillTx/>
                <a:latin typeface="Neutra Text Alt" panose="02000000000000000000"/>
              </a:rPr>
              <a:t>Maximum </a:t>
            </a:r>
            <a:r>
              <a:rPr kumimoji="0" lang="fr-FR" sz="2000" b="0" i="1" strike="noStrike" kern="1200" cap="none" spc="0" normalizeH="0" baseline="0" noProof="0" dirty="0" err="1">
                <a:ln>
                  <a:noFill/>
                </a:ln>
                <a:solidFill>
                  <a:srgbClr val="2F2A85"/>
                </a:solidFill>
                <a:uLnTx/>
                <a:uFillTx/>
                <a:latin typeface="Neutra Text Alt" panose="02000000000000000000"/>
              </a:rPr>
              <a:t>number</a:t>
            </a:r>
            <a:r>
              <a:rPr kumimoji="0" lang="fr-FR" sz="2000" b="0" i="1" strike="noStrike" kern="1200" cap="none" spc="0" normalizeH="0" baseline="0" noProof="0" dirty="0">
                <a:ln>
                  <a:noFill/>
                </a:ln>
                <a:solidFill>
                  <a:srgbClr val="2F2A85"/>
                </a:solidFill>
                <a:uLnTx/>
                <a:uFillTx/>
                <a:latin typeface="Neutra Text Alt" panose="02000000000000000000"/>
              </a:rPr>
              <a:t> of </a:t>
            </a:r>
            <a:r>
              <a:rPr kumimoji="0" lang="fr-FR" sz="2000" b="0" i="1" strike="noStrike" kern="1200" cap="none" spc="0" normalizeH="0" baseline="0" noProof="0" dirty="0" err="1">
                <a:ln>
                  <a:noFill/>
                </a:ln>
                <a:solidFill>
                  <a:srgbClr val="2F2A85"/>
                </a:solidFill>
                <a:uLnTx/>
                <a:uFillTx/>
                <a:latin typeface="Neutra Text Alt" panose="02000000000000000000"/>
              </a:rPr>
              <a:t>flooded</a:t>
            </a:r>
            <a:r>
              <a:rPr kumimoji="0" lang="fr-FR" sz="2000" b="0" i="1" strike="noStrike" kern="1200" cap="none" spc="0" normalizeH="0" baseline="0" noProof="0" dirty="0">
                <a:ln>
                  <a:noFill/>
                </a:ln>
                <a:solidFill>
                  <a:srgbClr val="2F2A85"/>
                </a:solidFill>
                <a:uLnTx/>
                <a:uFillTx/>
                <a:latin typeface="Neutra Text Alt" panose="02000000000000000000"/>
              </a:rPr>
              <a:t> buildings in oct. 2018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C5A9EE-FA5B-DB45-C701-EDDBD0404B85}"/>
              </a:ext>
            </a:extLst>
          </p:cNvPr>
          <p:cNvSpPr/>
          <p:nvPr/>
        </p:nvSpPr>
        <p:spPr>
          <a:xfrm>
            <a:off x="1600200" y="1603801"/>
            <a:ext cx="9519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A decision threshold (number of inundated buildings) triggers the decision of sending a rescue team</a:t>
            </a:r>
          </a:p>
        </p:txBody>
      </p:sp>
    </p:spTree>
    <p:extLst>
      <p:ext uri="{BB962C8B-B14F-4D97-AF65-F5344CB8AC3E}">
        <p14:creationId xmlns:p14="http://schemas.microsoft.com/office/powerpoint/2010/main" val="151169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Overall principles of the multi-agent model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7E75DBE-AFE6-E461-1D55-4CBF11AC9402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Results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96A33-CFBA-B804-C759-9E995362DA1D}"/>
              </a:ext>
            </a:extLst>
          </p:cNvPr>
          <p:cNvSpPr/>
          <p:nvPr/>
        </p:nvSpPr>
        <p:spPr>
          <a:xfrm>
            <a:off x="1585518" y="1086262"/>
            <a:ext cx="951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Principle of the impact forecasts used to take decisions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1CA3B9B-BAED-34ED-6312-743B1841CACF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6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DE15DD-1B15-D8D4-643F-759E61B2A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16" y="2737472"/>
            <a:ext cx="2299184" cy="2541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6B6FD7-BF55-8FF4-BA1B-7DB2CCCD9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94" y="2591202"/>
            <a:ext cx="3979039" cy="3180536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7D38A72-71E7-DDA1-76E0-9AFA807B8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62347">
            <a:off x="5345789" y="3556600"/>
            <a:ext cx="1123950" cy="414791"/>
          </a:xfrm>
          <a:prstGeom prst="rect">
            <a:avLst/>
          </a:prstGeom>
        </p:spPr>
      </p:pic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D049CF63-4CEA-0E43-5442-65435EBF0B47}"/>
              </a:ext>
            </a:extLst>
          </p:cNvPr>
          <p:cNvSpPr txBox="1">
            <a:spLocks/>
          </p:cNvSpPr>
          <p:nvPr/>
        </p:nvSpPr>
        <p:spPr>
          <a:xfrm>
            <a:off x="2261451" y="1583204"/>
            <a:ext cx="5968147" cy="782276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Neutra Text Alt" panose="02000000000000000000" pitchFamily="50" charset="0"/>
              </a:rPr>
              <a:t>A discharge-impacts relation is built on each river reach (7 flood scenarios, T=5 to 1000 years)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59DB337D-FB2A-DC7D-B5BD-3C0E65072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0925" y="1694339"/>
            <a:ext cx="267147" cy="200025"/>
          </a:xfrm>
          <a:prstGeom prst="rect">
            <a:avLst/>
          </a:prstGeom>
        </p:spPr>
      </p:pic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696DFD00-37D2-BA39-EA69-7FC418DF334D}"/>
              </a:ext>
            </a:extLst>
          </p:cNvPr>
          <p:cNvSpPr txBox="1">
            <a:spLocks/>
          </p:cNvSpPr>
          <p:nvPr/>
        </p:nvSpPr>
        <p:spPr>
          <a:xfrm>
            <a:off x="2262471" y="5920810"/>
            <a:ext cx="8913525" cy="610155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000" kern="0" dirty="0">
                <a:latin typeface="Neutra Text Alt" panose="02000000000000000000"/>
              </a:rPr>
              <a:t>Ensemble </a:t>
            </a:r>
            <a:r>
              <a:rPr lang="fr-FR" sz="2000" kern="0" dirty="0" err="1">
                <a:latin typeface="Neutra Text Alt" panose="02000000000000000000"/>
              </a:rPr>
              <a:t>discharge</a:t>
            </a:r>
            <a:r>
              <a:rPr lang="fr-FR" sz="2000" kern="0" dirty="0">
                <a:latin typeface="Neutra Text Alt" panose="02000000000000000000"/>
              </a:rPr>
              <a:t> </a:t>
            </a:r>
            <a:r>
              <a:rPr lang="fr-FR" sz="2000" kern="0" dirty="0" err="1">
                <a:latin typeface="Neutra Text Alt" panose="02000000000000000000"/>
              </a:rPr>
              <a:t>forecasts</a:t>
            </a:r>
            <a:r>
              <a:rPr lang="fr-FR" sz="2000" kern="0" dirty="0">
                <a:latin typeface="Neutra Text Alt" panose="02000000000000000000"/>
              </a:rPr>
              <a:t> can </a:t>
            </a:r>
            <a:r>
              <a:rPr lang="fr-FR" sz="2000" kern="0" dirty="0" err="1">
                <a:latin typeface="Neutra Text Alt" panose="02000000000000000000"/>
              </a:rPr>
              <a:t>be</a:t>
            </a:r>
            <a:r>
              <a:rPr lang="fr-FR" sz="2000" kern="0" dirty="0">
                <a:latin typeface="Neutra Text Alt" panose="02000000000000000000"/>
              </a:rPr>
              <a:t> </a:t>
            </a:r>
            <a:r>
              <a:rPr lang="fr-FR" sz="2000" kern="0" dirty="0" err="1">
                <a:latin typeface="Neutra Text Alt" panose="02000000000000000000"/>
              </a:rPr>
              <a:t>direcly</a:t>
            </a:r>
            <a:r>
              <a:rPr lang="fr-FR" sz="2000" kern="0" dirty="0">
                <a:latin typeface="Neutra Text Alt" panose="02000000000000000000"/>
              </a:rPr>
              <a:t> </a:t>
            </a:r>
            <a:r>
              <a:rPr lang="fr-FR" sz="2000" kern="0" dirty="0" err="1">
                <a:latin typeface="Neutra Text Alt" panose="02000000000000000000"/>
              </a:rPr>
              <a:t>translated</a:t>
            </a:r>
            <a:r>
              <a:rPr lang="fr-FR" sz="2000" kern="0" dirty="0">
                <a:latin typeface="Neutra Text Alt" panose="02000000000000000000"/>
              </a:rPr>
              <a:t> in </a:t>
            </a:r>
            <a:r>
              <a:rPr lang="fr-FR" sz="2000" kern="0" dirty="0" err="1">
                <a:latin typeface="Neutra Text Alt" panose="02000000000000000000"/>
              </a:rPr>
              <a:t>terms</a:t>
            </a:r>
            <a:r>
              <a:rPr lang="fr-FR" sz="2000" kern="0" dirty="0">
                <a:latin typeface="Neutra Text Alt" panose="02000000000000000000"/>
              </a:rPr>
              <a:t> of impacts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7322EEF-BF1C-67BF-5B5B-4C5F1A2214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1945" y="6031945"/>
            <a:ext cx="267147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5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Overall principles of the multi-agent model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96A33-CFBA-B804-C759-9E995362DA1D}"/>
              </a:ext>
            </a:extLst>
          </p:cNvPr>
          <p:cNvSpPr/>
          <p:nvPr/>
        </p:nvSpPr>
        <p:spPr>
          <a:xfrm>
            <a:off x="1585518" y="1086262"/>
            <a:ext cx="951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Assumptions &amp; parameters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1CA3B9B-BAED-34ED-6312-743B1841CACF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7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AF3C42-2078-AB8B-8C4F-6D76626F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610" y="1411827"/>
            <a:ext cx="5473390" cy="47244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9CC1907C-F9C9-DD8F-03AB-6CDEB4FC3714}"/>
              </a:ext>
            </a:extLst>
          </p:cNvPr>
          <p:cNvGrpSpPr/>
          <p:nvPr/>
        </p:nvGrpSpPr>
        <p:grpSpPr>
          <a:xfrm>
            <a:off x="1750925" y="2885332"/>
            <a:ext cx="5808113" cy="782276"/>
            <a:chOff x="1752600" y="2284242"/>
            <a:chExt cx="5808113" cy="782276"/>
          </a:xfrm>
        </p:grpSpPr>
        <p:sp>
          <p:nvSpPr>
            <p:cNvPr id="11" name="Espace réservé du texte 9">
              <a:extLst>
                <a:ext uri="{FF2B5EF4-FFF2-40B4-BE49-F238E27FC236}">
                  <a16:creationId xmlns:a16="http://schemas.microsoft.com/office/drawing/2014/main" id="{438186E0-7C5D-FD27-1CBD-C2F4DB5AB0FB}"/>
                </a:ext>
              </a:extLst>
            </p:cNvPr>
            <p:cNvSpPr txBox="1">
              <a:spLocks/>
            </p:cNvSpPr>
            <p:nvPr/>
          </p:nvSpPr>
          <p:spPr>
            <a:xfrm>
              <a:off x="2287755" y="2284242"/>
              <a:ext cx="5272958" cy="782276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Neutra Text Alt" panose="02000000000000000000" pitchFamily="50" charset="0"/>
                </a:rPr>
                <a:t>Intervention threshold: minimum number of flooded buildings for sending a rescue team for a river section</a:t>
              </a:r>
              <a:endParaRPr lang="fr-FR" sz="2000" dirty="0">
                <a:latin typeface="Neutra Text Alt" panose="02000000000000000000" pitchFamily="50" charset="0"/>
              </a:endParaRPr>
            </a:p>
          </p:txBody>
        </p:sp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F66FF0C5-F9D3-ABEB-39B8-1EFDF890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52600" y="2395377"/>
              <a:ext cx="280035" cy="200025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0DAF722-7F8F-1A1E-69E1-A5B41BC9201E}"/>
              </a:ext>
            </a:extLst>
          </p:cNvPr>
          <p:cNvGrpSpPr/>
          <p:nvPr/>
        </p:nvGrpSpPr>
        <p:grpSpPr>
          <a:xfrm>
            <a:off x="1752599" y="3921299"/>
            <a:ext cx="5543852" cy="782276"/>
            <a:chOff x="1752600" y="3295643"/>
            <a:chExt cx="5543852" cy="782276"/>
          </a:xfrm>
        </p:grpSpPr>
        <p:sp>
          <p:nvSpPr>
            <p:cNvPr id="19" name="Espace réservé du texte 9">
              <a:extLst>
                <a:ext uri="{FF2B5EF4-FFF2-40B4-BE49-F238E27FC236}">
                  <a16:creationId xmlns:a16="http://schemas.microsoft.com/office/drawing/2014/main" id="{664BC410-D168-4603-8643-AC1F1ED2132E}"/>
                </a:ext>
              </a:extLst>
            </p:cNvPr>
            <p:cNvSpPr txBox="1">
              <a:spLocks/>
            </p:cNvSpPr>
            <p:nvPr/>
          </p:nvSpPr>
          <p:spPr>
            <a:xfrm>
              <a:off x="2287755" y="3295643"/>
              <a:ext cx="5008697" cy="782276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Neutra Text Alt" panose="02000000000000000000" pitchFamily="50" charset="0"/>
                </a:rPr>
                <a:t>Intervention capacity: number of buildings treated by a rescue team</a:t>
              </a:r>
              <a:endParaRPr lang="fr-FR" sz="2000" dirty="0">
                <a:latin typeface="Neutra Text Alt" panose="02000000000000000000" pitchFamily="50" charset="0"/>
              </a:endParaRPr>
            </a:p>
          </p:txBody>
        </p:sp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1EE3EC86-BB87-D2AC-3455-ED68A1A6B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52600" y="3406778"/>
              <a:ext cx="280035" cy="200025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6872781-B165-8932-F57B-81464C1F4772}"/>
              </a:ext>
            </a:extLst>
          </p:cNvPr>
          <p:cNvGrpSpPr/>
          <p:nvPr/>
        </p:nvGrpSpPr>
        <p:grpSpPr>
          <a:xfrm>
            <a:off x="1750925" y="4952445"/>
            <a:ext cx="5696353" cy="610155"/>
            <a:chOff x="1756410" y="5181045"/>
            <a:chExt cx="5696353" cy="610155"/>
          </a:xfrm>
        </p:grpSpPr>
        <p:sp>
          <p:nvSpPr>
            <p:cNvPr id="22" name="Espace réservé du texte 9">
              <a:extLst>
                <a:ext uri="{FF2B5EF4-FFF2-40B4-BE49-F238E27FC236}">
                  <a16:creationId xmlns:a16="http://schemas.microsoft.com/office/drawing/2014/main" id="{D1759132-7098-99FD-1428-FAAD2D5CABAD}"/>
                </a:ext>
              </a:extLst>
            </p:cNvPr>
            <p:cNvSpPr txBox="1">
              <a:spLocks/>
            </p:cNvSpPr>
            <p:nvPr/>
          </p:nvSpPr>
          <p:spPr>
            <a:xfrm>
              <a:off x="2291564" y="5181045"/>
              <a:ext cx="5161199" cy="610155"/>
            </a:xfrm>
            <a:prstGeom prst="rect">
              <a:avLst/>
            </a:prstGeom>
          </p:spPr>
          <p:txBody>
            <a:bodyPr/>
            <a:lstStyle>
              <a:lvl1pPr marL="0">
                <a:defRPr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>
                <a:defRPr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Neutra Text Alt" panose="02000000000000000000" pitchFamily="50" charset="0"/>
                </a:rPr>
                <a:t>Team displacement: displacement matrix with an average speed of 30 km/h</a:t>
              </a:r>
              <a:endParaRPr lang="fr-FR" sz="2000" dirty="0">
                <a:latin typeface="Neutra Text Alt" panose="02000000000000000000" pitchFamily="50" charset="0"/>
              </a:endParaRPr>
            </a:p>
          </p:txBody>
        </p:sp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id="{BDDE448F-B53D-B0DE-74C0-A0EA1B74F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56410" y="5292180"/>
              <a:ext cx="280035" cy="200025"/>
            </a:xfrm>
            <a:prstGeom prst="rect">
              <a:avLst/>
            </a:prstGeom>
          </p:spPr>
        </p:pic>
      </p:grpSp>
      <p:pic>
        <p:nvPicPr>
          <p:cNvPr id="24" name="Graphique 23">
            <a:extLst>
              <a:ext uri="{FF2B5EF4-FFF2-40B4-BE49-F238E27FC236}">
                <a16:creationId xmlns:a16="http://schemas.microsoft.com/office/drawing/2014/main" id="{1D2594DD-FA0A-86DA-46F5-9342C4ADB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00" y="2117183"/>
            <a:ext cx="280035" cy="200025"/>
          </a:xfrm>
          <a:prstGeom prst="rect">
            <a:avLst/>
          </a:prstGeom>
        </p:spPr>
      </p:pic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5D931936-F903-90BF-FCB4-8128B3C62FFA}"/>
              </a:ext>
            </a:extLst>
          </p:cNvPr>
          <p:cNvSpPr txBox="1">
            <a:spLocks/>
          </p:cNvSpPr>
          <p:nvPr/>
        </p:nvSpPr>
        <p:spPr>
          <a:xfrm>
            <a:off x="2287754" y="2006048"/>
            <a:ext cx="4430853" cy="457200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Neutra Text Alt" panose="02000000000000000000" pitchFamily="50" charset="0"/>
              </a:rPr>
              <a:t>92 </a:t>
            </a:r>
            <a:r>
              <a:rPr lang="fr-FR" sz="2000" dirty="0" err="1">
                <a:latin typeface="Neutra Text Alt" panose="02000000000000000000" pitchFamily="50" charset="0"/>
              </a:rPr>
              <a:t>rescue</a:t>
            </a:r>
            <a:r>
              <a:rPr lang="fr-FR" sz="2000" dirty="0">
                <a:latin typeface="Neutra Text Alt" panose="02000000000000000000" pitchFamily="50" charset="0"/>
              </a:rPr>
              <a:t> teams (42 </a:t>
            </a:r>
            <a:r>
              <a:rPr lang="fr-FR" sz="2000" dirty="0" err="1">
                <a:latin typeface="Neutra Text Alt" panose="02000000000000000000" pitchFamily="50" charset="0"/>
              </a:rPr>
              <a:t>firemen</a:t>
            </a:r>
            <a:r>
              <a:rPr lang="fr-FR" sz="2000" dirty="0">
                <a:latin typeface="Neutra Text Alt" panose="02000000000000000000" pitchFamily="50" charset="0"/>
              </a:rPr>
              <a:t> centers)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D93E022-3B46-BD13-F0AA-9C89EBF8E9DA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Results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0034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Examples of modelling results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96A33-CFBA-B804-C759-9E995362DA1D}"/>
              </a:ext>
            </a:extLst>
          </p:cNvPr>
          <p:cNvSpPr/>
          <p:nvPr/>
        </p:nvSpPr>
        <p:spPr>
          <a:xfrm>
            <a:off x="1585518" y="1086262"/>
            <a:ext cx="951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Location (and number) of rescue teams in operation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1CA3B9B-BAED-34ED-6312-743B1841CACF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8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D93E022-3B46-BD13-F0AA-9C89EBF8E9DA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Results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2C2590-944D-8159-A15E-DC721D679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79" y="1002796"/>
            <a:ext cx="4428640" cy="22091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D59485-958D-2359-5954-E3CE799446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2"/>
          <a:stretch/>
        </p:blipFill>
        <p:spPr>
          <a:xfrm>
            <a:off x="8093002" y="3312965"/>
            <a:ext cx="3361930" cy="16409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1DD284A-1806-5B51-EE5E-863E0131D0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>
          <a:xfrm>
            <a:off x="8202412" y="4982496"/>
            <a:ext cx="3143110" cy="17454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90D8BD7-1778-54C8-686B-42A8D7B48414}"/>
              </a:ext>
            </a:extLst>
          </p:cNvPr>
          <p:cNvSpPr/>
          <p:nvPr/>
        </p:nvSpPr>
        <p:spPr>
          <a:xfrm>
            <a:off x="1585518" y="3764100"/>
            <a:ext cx="518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Evolution of the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number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of buildings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really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rescued</a:t>
            </a:r>
            <a:endParaRPr lang="fr-FR" b="1" dirty="0">
              <a:solidFill>
                <a:srgbClr val="E72463"/>
              </a:solidFill>
              <a:latin typeface="Butler" panose="02000503090000020003" pitchFamily="50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126421-E240-1BFE-6C06-3579DA470DC5}"/>
              </a:ext>
            </a:extLst>
          </p:cNvPr>
          <p:cNvSpPr/>
          <p:nvPr/>
        </p:nvSpPr>
        <p:spPr>
          <a:xfrm>
            <a:off x="1585518" y="5766035"/>
            <a:ext cx="518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Evolution of the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number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of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rescue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teams </a:t>
            </a:r>
            <a:r>
              <a:rPr lang="fr-FR" b="1" dirty="0" err="1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mobilized</a:t>
            </a:r>
            <a:r>
              <a:rPr lang="fr-FR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03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82ED-6717-420A-4E59-8C7B564E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FD42D-38A2-DFFE-095E-89E8B6D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5ACE4C-CA0C-58BB-22F0-2A05B431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0B4D5-08D3-32E7-C0EE-31D5754F4DD5}"/>
              </a:ext>
            </a:extLst>
          </p:cNvPr>
          <p:cNvCxnSpPr/>
          <p:nvPr/>
        </p:nvCxnSpPr>
        <p:spPr>
          <a:xfrm>
            <a:off x="1454791" y="0"/>
            <a:ext cx="0" cy="6858000"/>
          </a:xfrm>
          <a:prstGeom prst="line">
            <a:avLst/>
          </a:prstGeom>
          <a:ln w="28575">
            <a:solidFill>
              <a:srgbClr val="40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3">
            <a:extLst>
              <a:ext uri="{FF2B5EF4-FFF2-40B4-BE49-F238E27FC236}">
                <a16:creationId xmlns:a16="http://schemas.microsoft.com/office/drawing/2014/main" id="{8146B9F4-94FA-5B08-C4DB-4118693AF483}"/>
              </a:ext>
            </a:extLst>
          </p:cNvPr>
          <p:cNvSpPr txBox="1">
            <a:spLocks/>
          </p:cNvSpPr>
          <p:nvPr/>
        </p:nvSpPr>
        <p:spPr>
          <a:xfrm>
            <a:off x="1454791" y="485702"/>
            <a:ext cx="10737209" cy="306017"/>
          </a:xfrm>
          <a:prstGeom prst="rect">
            <a:avLst/>
          </a:prstGeom>
          <a:solidFill>
            <a:srgbClr val="402A75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" panose="00000500000000000000" pitchFamily="50" charset="0"/>
              </a:rPr>
              <a:t>Measurement of the efficiency of decisions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" panose="00000500000000000000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0E3AE1-AD36-FF6C-F1A9-421ED7667204}"/>
              </a:ext>
            </a:extLst>
          </p:cNvPr>
          <p:cNvSpPr txBox="1"/>
          <p:nvPr/>
        </p:nvSpPr>
        <p:spPr>
          <a:xfrm>
            <a:off x="11640819" y="655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841803-CAE3-4ABA-A8F0-41041B6A2619}" type="slidenum">
              <a:rPr lang="fr-FR" sz="1200" b="1" smtClean="0">
                <a:solidFill>
                  <a:schemeClr val="bg1">
                    <a:lumMod val="65000"/>
                  </a:schemeClr>
                </a:solidFill>
                <a:latin typeface="LEMON MILK Bold" panose="00000800000000000000" pitchFamily="50" charset="0"/>
                <a:ea typeface="+mj-ea"/>
                <a:cs typeface="+mj-cs"/>
              </a:rPr>
              <a:t>9</a:t>
            </a:fld>
            <a:endParaRPr lang="fr-FR" sz="1200" b="1" dirty="0">
              <a:solidFill>
                <a:schemeClr val="bg1">
                  <a:lumMod val="65000"/>
                </a:schemeClr>
              </a:solidFill>
              <a:latin typeface="LEMON MILK Bold" panose="00000800000000000000" pitchFamily="50" charset="0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DA67FB-B177-FBC0-E1EF-3874D6EE460B}"/>
              </a:ext>
            </a:extLst>
          </p:cNvPr>
          <p:cNvSpPr/>
          <p:nvPr/>
        </p:nvSpPr>
        <p:spPr>
          <a:xfrm>
            <a:off x="1622186" y="1219200"/>
            <a:ext cx="752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2463"/>
                </a:solidFill>
                <a:latin typeface="Butler" panose="02000503090000020003" pitchFamily="50" charset="0"/>
                <a:cs typeface="Arial" panose="020B0604020202020204" pitchFamily="34" charset="0"/>
              </a:rPr>
              <a:t>Computation of a cost function</a:t>
            </a:r>
            <a:endParaRPr lang="fr-FR" b="1" dirty="0">
              <a:solidFill>
                <a:srgbClr val="E72463"/>
              </a:solidFill>
              <a:latin typeface="Butler" panose="02000503090000020003" pitchFamily="50" charset="0"/>
              <a:cs typeface="Arial" panose="020B0604020202020204" pitchFamily="34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078C6B32-B151-C0B0-374A-87FD04824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600" y="2168535"/>
            <a:ext cx="280035" cy="200025"/>
          </a:xfrm>
          <a:prstGeom prst="rect">
            <a:avLst/>
          </a:prstGeom>
        </p:spPr>
      </p:pic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81FB69A7-1201-84E4-1E0B-7913CCD6EACF}"/>
              </a:ext>
            </a:extLst>
          </p:cNvPr>
          <p:cNvSpPr txBox="1">
            <a:spLocks/>
          </p:cNvSpPr>
          <p:nvPr/>
        </p:nvSpPr>
        <p:spPr>
          <a:xfrm>
            <a:off x="2320918" y="2057400"/>
            <a:ext cx="4591326" cy="703204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latin typeface="Neutra Text Alt" panose="02000000000000000000" pitchFamily="50" charset="0"/>
              </a:rPr>
              <a:t>Cumulative number of buildings for which no rescue team was present during the flood</a:t>
            </a:r>
            <a:endParaRPr lang="fr-FR" sz="2000" i="1" dirty="0">
              <a:latin typeface="Neutra Text Alt" panose="02000000000000000000" pitchFamily="50" charset="0"/>
            </a:endParaRPr>
          </a:p>
        </p:txBody>
      </p:sp>
      <p:pic>
        <p:nvPicPr>
          <p:cNvPr id="21" name="Image 21">
            <a:extLst>
              <a:ext uri="{FF2B5EF4-FFF2-40B4-BE49-F238E27FC236}">
                <a16:creationId xmlns:a16="http://schemas.microsoft.com/office/drawing/2014/main" id="{41F3AB46-C7B0-202C-4C35-CB178C197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8757" b="8757"/>
          <a:stretch/>
        </p:blipFill>
        <p:spPr>
          <a:xfrm>
            <a:off x="2173605" y="3998718"/>
            <a:ext cx="417263" cy="270432"/>
          </a:xfrm>
          <a:prstGeom prst="rect">
            <a:avLst/>
          </a:prstGeom>
        </p:spPr>
      </p:pic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8B936ABB-F403-CF39-BD41-5C304C21C1C9}"/>
              </a:ext>
            </a:extLst>
          </p:cNvPr>
          <p:cNvSpPr txBox="1">
            <a:spLocks/>
          </p:cNvSpPr>
          <p:nvPr/>
        </p:nvSpPr>
        <p:spPr>
          <a:xfrm>
            <a:off x="2821305" y="3917580"/>
            <a:ext cx="6061082" cy="472011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>
                <a:latin typeface="Neutra Text Alt" panose="02000000000000000000" pitchFamily="50" charset="0"/>
              </a:rPr>
              <a:t>Before</a:t>
            </a:r>
            <a:r>
              <a:rPr lang="fr-FR" sz="2000" dirty="0">
                <a:latin typeface="Neutra Text Alt" panose="02000000000000000000" pitchFamily="50" charset="0"/>
              </a:rPr>
              <a:t> the </a:t>
            </a:r>
            <a:r>
              <a:rPr lang="fr-FR" sz="2000" dirty="0" err="1">
                <a:latin typeface="Neutra Text Alt" panose="02000000000000000000" pitchFamily="50" charset="0"/>
              </a:rPr>
              <a:t>begining</a:t>
            </a:r>
            <a:r>
              <a:rPr lang="fr-FR" sz="2000" dirty="0">
                <a:latin typeface="Neutra Text Alt" panose="02000000000000000000" pitchFamily="50" charset="0"/>
              </a:rPr>
              <a:t> of the flood </a:t>
            </a:r>
            <a:r>
              <a:rPr lang="fr-FR" sz="2000" dirty="0" err="1">
                <a:latin typeface="Neutra Text Alt" panose="02000000000000000000" pitchFamily="50" charset="0"/>
              </a:rPr>
              <a:t>cost</a:t>
            </a:r>
            <a:r>
              <a:rPr lang="fr-FR" sz="2000" dirty="0">
                <a:latin typeface="Neutra Text Alt" panose="02000000000000000000" pitchFamily="50" charset="0"/>
              </a:rPr>
              <a:t> = </a:t>
            </a:r>
            <a:r>
              <a:rPr lang="fr-FR" sz="2000" b="1" dirty="0">
                <a:solidFill>
                  <a:srgbClr val="00B050"/>
                </a:solidFill>
                <a:latin typeface="Neutra Text Alt" panose="02000000000000000000" pitchFamily="50" charset="0"/>
              </a:rPr>
              <a:t>0</a:t>
            </a:r>
            <a:r>
              <a:rPr lang="fr-FR" sz="2000" dirty="0">
                <a:latin typeface="Neutra Text Alt" panose="02000000000000000000" pitchFamily="50" charset="0"/>
              </a:rPr>
              <a:t> buildings</a:t>
            </a:r>
          </a:p>
        </p:txBody>
      </p:sp>
      <p:pic>
        <p:nvPicPr>
          <p:cNvPr id="23" name="Image 21">
            <a:extLst>
              <a:ext uri="{FF2B5EF4-FFF2-40B4-BE49-F238E27FC236}">
                <a16:creationId xmlns:a16="http://schemas.microsoft.com/office/drawing/2014/main" id="{C573215B-76E8-FE9E-19DF-EA249140D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8757" b="8757"/>
          <a:stretch/>
        </p:blipFill>
        <p:spPr>
          <a:xfrm>
            <a:off x="2173605" y="4643249"/>
            <a:ext cx="417263" cy="270432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3B5E3A8F-FE20-ECA8-4AF7-9B3E070FEFAF}"/>
              </a:ext>
            </a:extLst>
          </p:cNvPr>
          <p:cNvSpPr txBox="1">
            <a:spLocks/>
          </p:cNvSpPr>
          <p:nvPr/>
        </p:nvSpPr>
        <p:spPr>
          <a:xfrm>
            <a:off x="2821305" y="4562111"/>
            <a:ext cx="8040446" cy="472011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>
                <a:latin typeface="Neutra Text Alt" panose="02000000000000000000" pitchFamily="50" charset="0"/>
              </a:rPr>
              <a:t>Less</a:t>
            </a:r>
            <a:r>
              <a:rPr lang="fr-FR" sz="2000" dirty="0">
                <a:latin typeface="Neutra Text Alt" panose="02000000000000000000" pitchFamily="50" charset="0"/>
              </a:rPr>
              <a:t> </a:t>
            </a:r>
            <a:r>
              <a:rPr lang="fr-FR" sz="2000" dirty="0" err="1">
                <a:latin typeface="Neutra Text Alt" panose="02000000000000000000" pitchFamily="50" charset="0"/>
              </a:rPr>
              <a:t>than</a:t>
            </a:r>
            <a:r>
              <a:rPr lang="fr-FR" sz="2000" dirty="0">
                <a:latin typeface="Neutra Text Alt" panose="02000000000000000000" pitchFamily="50" charset="0"/>
              </a:rPr>
              <a:t> 1h </a:t>
            </a:r>
            <a:r>
              <a:rPr lang="fr-FR" sz="2000" dirty="0" err="1">
                <a:latin typeface="Neutra Text Alt" panose="02000000000000000000" pitchFamily="50" charset="0"/>
              </a:rPr>
              <a:t>after</a:t>
            </a:r>
            <a:r>
              <a:rPr lang="fr-FR" sz="2000" dirty="0">
                <a:latin typeface="Neutra Text Alt" panose="02000000000000000000" pitchFamily="50" charset="0"/>
              </a:rPr>
              <a:t> the flood </a:t>
            </a:r>
            <a:r>
              <a:rPr lang="fr-FR" sz="2000" dirty="0" err="1">
                <a:latin typeface="Neutra Text Alt" panose="02000000000000000000" pitchFamily="50" charset="0"/>
              </a:rPr>
              <a:t>begining</a:t>
            </a:r>
            <a:r>
              <a:rPr lang="fr-FR" sz="2000" dirty="0">
                <a:latin typeface="Neutra Text Alt" panose="02000000000000000000" pitchFamily="50" charset="0"/>
              </a:rPr>
              <a:t> </a:t>
            </a:r>
            <a:r>
              <a:rPr lang="fr-FR" sz="2000" dirty="0" err="1">
                <a:latin typeface="Neutra Text Alt" panose="02000000000000000000" pitchFamily="50" charset="0"/>
              </a:rPr>
              <a:t>cost</a:t>
            </a:r>
            <a:r>
              <a:rPr lang="fr-FR" sz="2000" dirty="0">
                <a:latin typeface="Neutra Text Alt" panose="02000000000000000000" pitchFamily="50" charset="0"/>
              </a:rPr>
              <a:t> = </a:t>
            </a:r>
            <a:r>
              <a:rPr lang="fr-FR" sz="2000" b="1" dirty="0">
                <a:solidFill>
                  <a:srgbClr val="FFC820"/>
                </a:solidFill>
                <a:latin typeface="Neutra Text Alt" panose="02000000000000000000" pitchFamily="50" charset="0"/>
              </a:rPr>
              <a:t>10 %</a:t>
            </a:r>
            <a:r>
              <a:rPr lang="fr-FR" sz="2000" dirty="0">
                <a:solidFill>
                  <a:srgbClr val="FFC820"/>
                </a:solidFill>
                <a:latin typeface="Neutra Text Alt" panose="02000000000000000000" pitchFamily="50" charset="0"/>
              </a:rPr>
              <a:t> </a:t>
            </a:r>
            <a:r>
              <a:rPr lang="fr-FR" sz="2000" dirty="0" err="1">
                <a:latin typeface="Neutra Text Alt" panose="02000000000000000000" pitchFamily="50" charset="0"/>
              </a:rPr>
              <a:t>flooded</a:t>
            </a:r>
            <a:r>
              <a:rPr lang="fr-FR" sz="2000" dirty="0">
                <a:latin typeface="Neutra Text Alt" panose="02000000000000000000" pitchFamily="50" charset="0"/>
              </a:rPr>
              <a:t> buildings</a:t>
            </a:r>
          </a:p>
        </p:txBody>
      </p:sp>
      <p:pic>
        <p:nvPicPr>
          <p:cNvPr id="26" name="Image 21">
            <a:extLst>
              <a:ext uri="{FF2B5EF4-FFF2-40B4-BE49-F238E27FC236}">
                <a16:creationId xmlns:a16="http://schemas.microsoft.com/office/drawing/2014/main" id="{6A13671C-CA80-6705-3532-7D0D293146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8757" b="8757"/>
          <a:stretch/>
        </p:blipFill>
        <p:spPr>
          <a:xfrm>
            <a:off x="2173605" y="5309598"/>
            <a:ext cx="417263" cy="270432"/>
          </a:xfrm>
          <a:prstGeom prst="rect">
            <a:avLst/>
          </a:prstGeom>
        </p:spPr>
      </p:pic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3C3C33EA-33A1-E39E-202D-2E9C1CB961E6}"/>
              </a:ext>
            </a:extLst>
          </p:cNvPr>
          <p:cNvSpPr txBox="1">
            <a:spLocks/>
          </p:cNvSpPr>
          <p:nvPr/>
        </p:nvSpPr>
        <p:spPr>
          <a:xfrm>
            <a:off x="2821305" y="5228460"/>
            <a:ext cx="8651882" cy="472011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>
                <a:latin typeface="Neutra Text Alt" panose="02000000000000000000" pitchFamily="50" charset="0"/>
              </a:rPr>
              <a:t>Between</a:t>
            </a:r>
            <a:r>
              <a:rPr lang="fr-FR" sz="2000" dirty="0">
                <a:latin typeface="Neutra Text Alt" panose="02000000000000000000" pitchFamily="50" charset="0"/>
              </a:rPr>
              <a:t> 1h and 3h </a:t>
            </a:r>
            <a:r>
              <a:rPr lang="fr-FR" sz="2000" dirty="0" err="1">
                <a:latin typeface="Neutra Text Alt" panose="02000000000000000000" pitchFamily="50" charset="0"/>
              </a:rPr>
              <a:t>after</a:t>
            </a:r>
            <a:r>
              <a:rPr lang="fr-FR" sz="2000" dirty="0">
                <a:latin typeface="Neutra Text Alt" panose="02000000000000000000" pitchFamily="50" charset="0"/>
              </a:rPr>
              <a:t> the </a:t>
            </a:r>
            <a:r>
              <a:rPr lang="fr-FR" sz="2000" dirty="0" err="1">
                <a:latin typeface="Neutra Text Alt" panose="02000000000000000000" pitchFamily="50" charset="0"/>
              </a:rPr>
              <a:t>begining</a:t>
            </a:r>
            <a:r>
              <a:rPr lang="fr-FR" sz="2000" dirty="0">
                <a:latin typeface="Neutra Text Alt" panose="02000000000000000000" pitchFamily="50" charset="0"/>
              </a:rPr>
              <a:t> of the flood </a:t>
            </a:r>
            <a:r>
              <a:rPr lang="fr-FR" sz="2000" dirty="0" err="1">
                <a:latin typeface="Neutra Text Alt" panose="02000000000000000000" pitchFamily="50" charset="0"/>
              </a:rPr>
              <a:t>cost</a:t>
            </a:r>
            <a:r>
              <a:rPr lang="fr-FR" sz="2000" dirty="0">
                <a:latin typeface="Neutra Text Alt" panose="02000000000000000000" pitchFamily="50" charset="0"/>
              </a:rPr>
              <a:t> = </a:t>
            </a:r>
            <a:r>
              <a:rPr lang="fr-FR" sz="2000" b="1" dirty="0">
                <a:solidFill>
                  <a:srgbClr val="FF9900"/>
                </a:solidFill>
                <a:latin typeface="Neutra Text Alt" panose="02000000000000000000" pitchFamily="50" charset="0"/>
              </a:rPr>
              <a:t>50 %</a:t>
            </a:r>
            <a:r>
              <a:rPr lang="fr-FR" sz="2000" dirty="0">
                <a:solidFill>
                  <a:srgbClr val="FF9900"/>
                </a:solidFill>
                <a:latin typeface="Neutra Text Alt" panose="02000000000000000000" pitchFamily="50" charset="0"/>
              </a:rPr>
              <a:t> </a:t>
            </a:r>
            <a:r>
              <a:rPr lang="fr-FR" sz="2000" dirty="0" err="1">
                <a:latin typeface="Neutra Text Alt" panose="02000000000000000000" pitchFamily="50" charset="0"/>
              </a:rPr>
              <a:t>flooded</a:t>
            </a:r>
            <a:r>
              <a:rPr lang="fr-FR" sz="2000" dirty="0">
                <a:latin typeface="Neutra Text Alt" panose="02000000000000000000" pitchFamily="50" charset="0"/>
              </a:rPr>
              <a:t> buildings</a:t>
            </a:r>
          </a:p>
        </p:txBody>
      </p:sp>
      <p:pic>
        <p:nvPicPr>
          <p:cNvPr id="28" name="Image 21">
            <a:extLst>
              <a:ext uri="{FF2B5EF4-FFF2-40B4-BE49-F238E27FC236}">
                <a16:creationId xmlns:a16="http://schemas.microsoft.com/office/drawing/2014/main" id="{4F493C40-39B1-C802-1169-8ED7CDC608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8757" b="8757"/>
          <a:stretch/>
        </p:blipFill>
        <p:spPr>
          <a:xfrm>
            <a:off x="2173605" y="5981425"/>
            <a:ext cx="417263" cy="270432"/>
          </a:xfrm>
          <a:prstGeom prst="rect">
            <a:avLst/>
          </a:prstGeom>
        </p:spPr>
      </p:pic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ED5F27C-A639-05BB-F972-49A375E32DF7}"/>
              </a:ext>
            </a:extLst>
          </p:cNvPr>
          <p:cNvSpPr txBox="1">
            <a:spLocks/>
          </p:cNvSpPr>
          <p:nvPr/>
        </p:nvSpPr>
        <p:spPr>
          <a:xfrm>
            <a:off x="2821304" y="5900287"/>
            <a:ext cx="7959092" cy="472011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Neutra Text Alt" panose="02000000000000000000" pitchFamily="50" charset="0"/>
              </a:rPr>
              <a:t>More </a:t>
            </a:r>
            <a:r>
              <a:rPr lang="fr-FR" sz="2000" dirty="0" err="1">
                <a:latin typeface="Neutra Text Alt" panose="02000000000000000000" pitchFamily="50" charset="0"/>
              </a:rPr>
              <a:t>than</a:t>
            </a:r>
            <a:r>
              <a:rPr lang="fr-FR" sz="2000" dirty="0">
                <a:latin typeface="Neutra Text Alt" panose="02000000000000000000" pitchFamily="50" charset="0"/>
              </a:rPr>
              <a:t> 3h </a:t>
            </a:r>
            <a:r>
              <a:rPr lang="fr-FR" sz="2000" dirty="0" err="1">
                <a:latin typeface="Neutra Text Alt" panose="02000000000000000000" pitchFamily="50" charset="0"/>
              </a:rPr>
              <a:t>after</a:t>
            </a:r>
            <a:r>
              <a:rPr lang="fr-FR" sz="2000" dirty="0">
                <a:latin typeface="Neutra Text Alt" panose="02000000000000000000" pitchFamily="50" charset="0"/>
              </a:rPr>
              <a:t> the </a:t>
            </a:r>
            <a:r>
              <a:rPr lang="fr-FR" sz="2000" dirty="0" err="1">
                <a:latin typeface="Neutra Text Alt" panose="02000000000000000000" pitchFamily="50" charset="0"/>
              </a:rPr>
              <a:t>begining</a:t>
            </a:r>
            <a:r>
              <a:rPr lang="fr-FR" sz="2000" dirty="0">
                <a:latin typeface="Neutra Text Alt" panose="02000000000000000000" pitchFamily="50" charset="0"/>
              </a:rPr>
              <a:t> of the flood </a:t>
            </a:r>
            <a:r>
              <a:rPr lang="fr-FR" sz="2000" dirty="0" err="1">
                <a:latin typeface="Neutra Text Alt" panose="02000000000000000000" pitchFamily="50" charset="0"/>
              </a:rPr>
              <a:t>cost</a:t>
            </a:r>
            <a:r>
              <a:rPr lang="fr-FR" sz="2000" dirty="0">
                <a:latin typeface="Neutra Text Alt" panose="02000000000000000000" pitchFamily="50" charset="0"/>
              </a:rPr>
              <a:t> = </a:t>
            </a:r>
            <a:r>
              <a:rPr lang="fr-FR" sz="2000" b="1" dirty="0">
                <a:solidFill>
                  <a:srgbClr val="FF0000"/>
                </a:solidFill>
                <a:latin typeface="Neutra Text Alt" panose="02000000000000000000" pitchFamily="50" charset="0"/>
              </a:rPr>
              <a:t>100 %</a:t>
            </a:r>
            <a:r>
              <a:rPr lang="fr-FR" sz="2000" dirty="0">
                <a:latin typeface="Neutra Text Alt" panose="02000000000000000000" pitchFamily="50" charset="0"/>
              </a:rPr>
              <a:t> </a:t>
            </a:r>
            <a:r>
              <a:rPr lang="fr-FR" sz="2000" dirty="0" err="1">
                <a:latin typeface="Neutra Text Alt" panose="02000000000000000000" pitchFamily="50" charset="0"/>
              </a:rPr>
              <a:t>flooded</a:t>
            </a:r>
            <a:r>
              <a:rPr lang="fr-FR" sz="2000" dirty="0">
                <a:latin typeface="Neutra Text Alt" panose="02000000000000000000" pitchFamily="50" charset="0"/>
              </a:rPr>
              <a:t> buildings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963AB77-FF99-4EBD-AED1-9C78C243506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6"/>
          <a:stretch/>
        </p:blipFill>
        <p:spPr>
          <a:xfrm>
            <a:off x="7200527" y="1032925"/>
            <a:ext cx="4600082" cy="25389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4B41A8-86DC-B367-4C0E-EA628D3CDE3B}"/>
              </a:ext>
            </a:extLst>
          </p:cNvPr>
          <p:cNvSpPr txBox="1"/>
          <p:nvPr/>
        </p:nvSpPr>
        <p:spPr>
          <a:xfrm>
            <a:off x="-21866" y="920889"/>
            <a:ext cx="1454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New short-range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rainfall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forecast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products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A first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evaluation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based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on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discharge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threshold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 anticipation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Objectives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b="1" dirty="0">
                <a:solidFill>
                  <a:srgbClr val="402A75"/>
                </a:solidFill>
                <a:latin typeface="LEMON MILK" panose="00000500000000000000" pitchFamily="50" charset="0"/>
              </a:rPr>
              <a:t>Principles of the multi-agent model</a:t>
            </a: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Results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endParaRPr lang="fr-FR" sz="1200" dirty="0">
              <a:solidFill>
                <a:schemeClr val="bg1">
                  <a:lumMod val="65000"/>
                </a:schemeClr>
              </a:solidFill>
              <a:latin typeface="LEMON MILK" panose="00000500000000000000" pitchFamily="50" charset="0"/>
            </a:endParaRPr>
          </a:p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LEMON MILK" panose="00000500000000000000" pitchFamily="50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814842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1209</Words>
  <Application>Microsoft Office PowerPoint</Application>
  <PresentationFormat>Grand écran</PresentationFormat>
  <Paragraphs>384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Butler</vt:lpstr>
      <vt:lpstr>Calibri</vt:lpstr>
      <vt:lpstr>Calibri Light</vt:lpstr>
      <vt:lpstr>LEMON MILK</vt:lpstr>
      <vt:lpstr>LEMON MILK Bold</vt:lpstr>
      <vt:lpstr>Neutra Text Alt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Maryse Charpentier--Noyer</dc:creator>
  <cp:lastModifiedBy>Maryse Charpentier--Noyer</cp:lastModifiedBy>
  <cp:revision>42</cp:revision>
  <dcterms:created xsi:type="dcterms:W3CDTF">2023-04-03T11:51:37Z</dcterms:created>
  <dcterms:modified xsi:type="dcterms:W3CDTF">2023-04-18T06:08:38Z</dcterms:modified>
</cp:coreProperties>
</file>