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52" r:id="rId3"/>
    <p:sldId id="534" r:id="rId4"/>
    <p:sldId id="437" r:id="rId5"/>
    <p:sldId id="518" r:id="rId6"/>
    <p:sldId id="429" r:id="rId7"/>
    <p:sldId id="531" r:id="rId8"/>
    <p:sldId id="480" r:id="rId9"/>
    <p:sldId id="553" r:id="rId10"/>
    <p:sldId id="513" r:id="rId11"/>
    <p:sldId id="535" r:id="rId12"/>
    <p:sldId id="426" r:id="rId13"/>
    <p:sldId id="435" r:id="rId14"/>
    <p:sldId id="555" r:id="rId15"/>
    <p:sldId id="459" r:id="rId16"/>
    <p:sldId id="460" r:id="rId17"/>
    <p:sldId id="552" r:id="rId18"/>
    <p:sldId id="453" r:id="rId19"/>
    <p:sldId id="549" r:id="rId20"/>
    <p:sldId id="467" r:id="rId21"/>
    <p:sldId id="455" r:id="rId22"/>
    <p:sldId id="548" r:id="rId23"/>
    <p:sldId id="472" r:id="rId24"/>
    <p:sldId id="550" r:id="rId25"/>
    <p:sldId id="473" r:id="rId26"/>
    <p:sldId id="551" r:id="rId27"/>
    <p:sldId id="511" r:id="rId28"/>
    <p:sldId id="542" r:id="rId29"/>
    <p:sldId id="545" r:id="rId30"/>
    <p:sldId id="554" r:id="rId31"/>
    <p:sldId id="512" r:id="rId32"/>
    <p:sldId id="546" r:id="rId33"/>
    <p:sldId id="519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AE8"/>
    <a:srgbClr val="4C8B4C"/>
    <a:srgbClr val="DFF1F3"/>
    <a:srgbClr val="9B2F2F"/>
    <a:srgbClr val="0404FF"/>
    <a:srgbClr val="24CB24"/>
    <a:srgbClr val="FC1D1D"/>
    <a:srgbClr val="3789C9"/>
    <a:srgbClr val="28C2D1"/>
    <a:srgbClr val="4D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332" autoAdjust="0"/>
  </p:normalViewPr>
  <p:slideViewPr>
    <p:cSldViewPr snapToGrid="0">
      <p:cViewPr varScale="1">
        <p:scale>
          <a:sx n="81" d="100"/>
          <a:sy n="81" d="100"/>
        </p:scale>
        <p:origin x="907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93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91549-39A0-45CC-BF15-F20621755E99}" type="datetimeFigureOut">
              <a:rPr lang="fr-CH" smtClean="0"/>
              <a:t>25.04.2023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57A4C-1111-4FB2-807D-9932EA21050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98097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7E2D7-4A44-4A20-AFE4-4347784BF17E}" type="datetimeFigureOut">
              <a:rPr lang="fr-CH" smtClean="0"/>
              <a:t>25.04.2023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3F283-DDB9-4556-A4CD-D0CE97CDD8F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96041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2705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229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956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15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828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7668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4999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541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8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4926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370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87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2544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820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343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Introduction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Context of the research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State of knowledge of groundwater storage in proglacial margin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objective and research questions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Thesis outline</a:t>
            </a:r>
            <a:endParaRPr lang="fr-CH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study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Description of experimental site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Research collaboration with other groups</a:t>
            </a:r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Experimental setup</a:t>
            </a:r>
            <a:endParaRPr lang="fr-CH" dirty="0"/>
          </a:p>
          <a:p>
            <a:pPr marL="1371600" lvl="2" indent="-457200">
              <a:spcAft>
                <a:spcPts val="200"/>
              </a:spcAft>
              <a:buFont typeface="+mj-lt"/>
              <a:buAutoNum type="arabicPeriod"/>
            </a:pPr>
            <a:r>
              <a:rPr lang="en-US" dirty="0"/>
              <a:t>Data availability</a:t>
            </a:r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</a:t>
            </a:r>
            <a:r>
              <a:rPr lang="en-US" b="1" dirty="0" err="1"/>
              <a:t>hydrogeomorphological</a:t>
            </a:r>
            <a:r>
              <a:rPr lang="en-US" b="1" dirty="0"/>
              <a:t> understanding of proglacial catchments : review of current knowledge and assessment of groundwater storage and release in an Alpine catchment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The role of outwash plains to maintain </a:t>
            </a:r>
            <a:r>
              <a:rPr lang="en-US" b="1" dirty="0" err="1"/>
              <a:t>baseflow</a:t>
            </a:r>
            <a:r>
              <a:rPr lang="en-US" b="1" dirty="0"/>
              <a:t> in future </a:t>
            </a:r>
            <a:r>
              <a:rPr lang="en-US" b="1" dirty="0" err="1"/>
              <a:t>deglaciated</a:t>
            </a:r>
            <a:r>
              <a:rPr lang="en-US" b="1" dirty="0"/>
              <a:t> proglacial alpine areas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 err="1"/>
              <a:t>Icemelt</a:t>
            </a:r>
            <a:r>
              <a:rPr lang="en-US" b="1" dirty="0"/>
              <a:t>-snowmelt contribution in a glaciated catchment: a comparison of water isotope and mass-balance approaches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Towards a sound estimation of water sources and </a:t>
            </a:r>
            <a:r>
              <a:rPr lang="en-US" b="1" dirty="0" err="1"/>
              <a:t>flowpaths</a:t>
            </a:r>
            <a:r>
              <a:rPr lang="en-US" b="1" dirty="0"/>
              <a:t> of a high alpine glaciated catchment using multiple geochemical methods 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Conclusion</a:t>
            </a:r>
            <a:endParaRPr lang="fr-CH" b="1" dirty="0"/>
          </a:p>
          <a:p>
            <a:pPr marL="914400" lvl="1" indent="-457200">
              <a:spcAft>
                <a:spcPts val="200"/>
              </a:spcAft>
              <a:buFont typeface="+mj-lt"/>
              <a:buAutoNum type="arabicPeriod"/>
            </a:pPr>
            <a:r>
              <a:rPr lang="en-US" b="1" dirty="0"/>
              <a:t>Sensor development corner</a:t>
            </a:r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3F283-DDB9-4556-A4CD-D0CE97CDD8FA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657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DDF3-D68F-4200-AE66-C5DB4AB8C3FF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030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1E81-1D30-40D9-A3D0-BC49441A451D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8987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E8F3-B20E-4C28-B2DC-C13B192C45DE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DDEF-4E43-4399-BD36-5AE7AA83CC19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373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7CA67-C0DF-4F24-9FEA-47DA30E832E4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419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D8EB-7EF7-409F-A532-3F4EE558F6CB}" type="datetime1">
              <a:rPr lang="fr-CH" smtClean="0"/>
              <a:t>25.04.2023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pPr/>
              <a:t>‹N°›</a:t>
            </a:fld>
            <a:r>
              <a:rPr lang="fr-CH" dirty="0"/>
              <a:t> / 25</a:t>
            </a:r>
          </a:p>
        </p:txBody>
      </p:sp>
    </p:spTree>
    <p:extLst>
      <p:ext uri="{BB962C8B-B14F-4D97-AF65-F5344CB8AC3E}">
        <p14:creationId xmlns:p14="http://schemas.microsoft.com/office/powerpoint/2010/main" val="106027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57C7-15F3-484B-B713-8D22A95BDD3A}" type="datetime1">
              <a:rPr lang="fr-CH" smtClean="0"/>
              <a:t>25.04.2023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440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89732-0C73-4256-A567-56582413C512}" type="datetime1">
              <a:rPr lang="fr-CH" smtClean="0"/>
              <a:t>25.04.2023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7665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3E09-9650-4A20-A99B-131A84A80941}" type="datetime1">
              <a:rPr lang="fr-CH" smtClean="0"/>
              <a:t>25.04.2023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346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0823-EDF7-43E1-A10C-FCA5981493F1}" type="datetime1">
              <a:rPr lang="fr-CH" smtClean="0"/>
              <a:t>25.04.2023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191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C573-E7BB-4589-9BF0-8C32ADE2F36F}" type="datetime1">
              <a:rPr lang="fr-CH" smtClean="0"/>
              <a:t>25.04.2023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494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E7471-A32F-4473-941C-785B9BB7798D}" type="datetime1">
              <a:rPr lang="fr-CH" smtClean="0"/>
              <a:t>25.04.2023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19704-621C-4259-BE6A-EBDDCE2CBB7B}" type="slidenum">
              <a:rPr lang="fr-CH" smtClean="0"/>
              <a:pPr/>
              <a:t>‹N°›</a:t>
            </a:fld>
            <a:r>
              <a:rPr lang="fr-CH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425389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hyperlink" Target="https://doi.org/10.5194/egusphere-2022-1503" TargetMode="External"/><Relationship Id="rId4" Type="http://schemas.openxmlformats.org/officeDocument/2006/relationships/hyperlink" Target="https://doi.org/10.5194/hess-26-6029-202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5194/hess-26-6029-2022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5194/egusphere-2022-150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1575"/>
            <a:ext cx="12192000" cy="6869575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 t="-18602" b="-113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8202" y="1673971"/>
            <a:ext cx="11255596" cy="89203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Characterizing the current and future groundwater storages in a highly glaciated catchment :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synthesis of 3 years of field observations and modelling results 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84998" y="3544477"/>
            <a:ext cx="10774249" cy="2439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Tom Müller</a:t>
            </a:r>
            <a:r>
              <a:rPr lang="en-US" sz="2400" baseline="30000" dirty="0"/>
              <a:t>1</a:t>
            </a:r>
            <a:r>
              <a:rPr lang="en-US" sz="2400" dirty="0"/>
              <a:t>, Bettina Schaefli</a:t>
            </a:r>
            <a:r>
              <a:rPr lang="en-US" sz="2400" baseline="30000" dirty="0"/>
              <a:t>2</a:t>
            </a:r>
            <a:r>
              <a:rPr lang="en-US" sz="2400" dirty="0"/>
              <a:t>, and Stuart N. Lane</a:t>
            </a:r>
            <a:r>
              <a:rPr lang="en-US" sz="2400" baseline="30000" dirty="0"/>
              <a:t>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Institute of Earth Surface Dynamics, University of Lausanne, Lausanne, Switzerland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Institute of Geography, University of Bern, Bern, Switzerland</a:t>
            </a:r>
            <a:endParaRPr lang="en-US" sz="3200" dirty="0"/>
          </a:p>
          <a:p>
            <a:pPr marL="0" lvl="3" indent="0" algn="ctr">
              <a:buNone/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3" indent="0" algn="ctr">
              <a:buNone/>
            </a:pPr>
            <a:endParaRPr lang="fr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lo_unil06_bl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3375" y="5776011"/>
            <a:ext cx="2664510" cy="991555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" y="6042772"/>
            <a:ext cx="3657600" cy="730488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704-621C-4259-BE6A-EBDDCE2CBB7B}" type="slidenum">
              <a:rPr lang="fr-CH" smtClean="0"/>
              <a:t>1</a:t>
            </a:fld>
            <a:endParaRPr lang="fr-CH"/>
          </a:p>
        </p:txBody>
      </p:sp>
      <p:sp>
        <p:nvSpPr>
          <p:cNvPr id="2" name="ZoneTexte 1"/>
          <p:cNvSpPr txBox="1"/>
          <p:nvPr/>
        </p:nvSpPr>
        <p:spPr>
          <a:xfrm>
            <a:off x="75416" y="95310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 HS2.1.7</a:t>
            </a:r>
            <a:endParaRPr lang="fr-CH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EGU23-11831</a:t>
            </a:r>
          </a:p>
          <a:p>
            <a:r>
              <a:rPr lang="fr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April 2023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5ABF18-8BD6-4A38-985B-C87F35935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71" y="5450158"/>
            <a:ext cx="1317408" cy="131740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7E188E2-1525-46E9-ADD3-771EC5D13CC6}"/>
              </a:ext>
            </a:extLst>
          </p:cNvPr>
          <p:cNvGrpSpPr/>
          <p:nvPr/>
        </p:nvGrpSpPr>
        <p:grpSpPr>
          <a:xfrm>
            <a:off x="8842341" y="70852"/>
            <a:ext cx="3231201" cy="818070"/>
            <a:chOff x="8417797" y="70852"/>
            <a:chExt cx="3816000" cy="9661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82005E-CE0A-4B49-BF74-46A20EBAD825}"/>
                </a:ext>
              </a:extLst>
            </p:cNvPr>
            <p:cNvSpPr/>
            <p:nvPr/>
          </p:nvSpPr>
          <p:spPr>
            <a:xfrm>
              <a:off x="8417797" y="70852"/>
              <a:ext cx="3816000" cy="95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105C9D33-799E-4D02-BFEF-BD683F98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06808" y="84480"/>
              <a:ext cx="367665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48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Bedrock-subglacial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18" name="Espace réservé du contenu 2"/>
          <p:cNvSpPr>
            <a:spLocks noGrp="1"/>
          </p:cNvSpPr>
          <p:nvPr>
            <p:ph sz="half" idx="1"/>
          </p:nvPr>
        </p:nvSpPr>
        <p:spPr>
          <a:xfrm>
            <a:off x="175364" y="2041600"/>
            <a:ext cx="3557650" cy="354279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on 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EC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fr-CH" sz="2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geochemical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data 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=&gt; </a:t>
            </a:r>
            <a:r>
              <a:rPr lang="fr-CH" sz="2000" b="1" dirty="0" err="1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storage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75 mm</a:t>
            </a:r>
            <a:endParaRPr lang="en-US" sz="2000" dirty="0">
              <a:solidFill>
                <a:srgbClr val="202AE8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259" y="1327808"/>
            <a:ext cx="8137771" cy="47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winter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disentangled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!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11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0083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3" y="1610238"/>
            <a:ext cx="11538802" cy="461552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" y="1121085"/>
            <a:ext cx="4175772" cy="5130475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1933444" y="3071191"/>
            <a:ext cx="7230434" cy="1799269"/>
            <a:chOff x="1933444" y="3071191"/>
            <a:chExt cx="7230434" cy="1799269"/>
          </a:xfrm>
        </p:grpSpPr>
        <p:grpSp>
          <p:nvGrpSpPr>
            <p:cNvPr id="7" name="Groupe 6"/>
            <p:cNvGrpSpPr/>
            <p:nvPr/>
          </p:nvGrpSpPr>
          <p:grpSpPr>
            <a:xfrm>
              <a:off x="7176051" y="3071191"/>
              <a:ext cx="1987827" cy="1799269"/>
              <a:chOff x="7176051" y="3071191"/>
              <a:chExt cx="1987827" cy="1799269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7176051" y="4224129"/>
                <a:ext cx="198782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EC due to </a:t>
                </a:r>
                <a:r>
                  <a:rPr lang="fr-CH" dirty="0" err="1"/>
                  <a:t>bedrock-subglacial</a:t>
                </a:r>
                <a:r>
                  <a:rPr lang="fr-CH" dirty="0"/>
                  <a:t> </a:t>
                </a:r>
                <a:r>
                  <a:rPr lang="fr-CH" dirty="0" err="1"/>
                  <a:t>storage</a:t>
                </a:r>
                <a:endParaRPr lang="en-US" dirty="0"/>
              </a:p>
            </p:txBody>
          </p:sp>
          <p:cxnSp>
            <p:nvCxnSpPr>
              <p:cNvPr id="6" name="Connecteur droit avec flèche 5"/>
              <p:cNvCxnSpPr/>
              <p:nvPr/>
            </p:nvCxnSpPr>
            <p:spPr>
              <a:xfrm flipV="1">
                <a:off x="8160026" y="3071191"/>
                <a:ext cx="178904" cy="11032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Connecteur droit avec flèche 28"/>
            <p:cNvCxnSpPr/>
            <p:nvPr/>
          </p:nvCxnSpPr>
          <p:spPr>
            <a:xfrm flipH="1" flipV="1">
              <a:off x="1933444" y="4052905"/>
              <a:ext cx="6226582" cy="121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rme libre 29"/>
          <p:cNvSpPr/>
          <p:nvPr/>
        </p:nvSpPr>
        <p:spPr>
          <a:xfrm>
            <a:off x="1241895" y="3326732"/>
            <a:ext cx="667885" cy="1136984"/>
          </a:xfrm>
          <a:custGeom>
            <a:avLst/>
            <a:gdLst>
              <a:gd name="connsiteX0" fmla="*/ 415090 w 667885"/>
              <a:gd name="connsiteY0" fmla="*/ 0 h 1136984"/>
              <a:gd name="connsiteX1" fmla="*/ 631658 w 667885"/>
              <a:gd name="connsiteY1" fmla="*/ 391026 h 1136984"/>
              <a:gd name="connsiteX2" fmla="*/ 601579 w 667885"/>
              <a:gd name="connsiteY2" fmla="*/ 757989 h 1136984"/>
              <a:gd name="connsiteX3" fmla="*/ 0 w 667885"/>
              <a:gd name="connsiteY3" fmla="*/ 1136984 h 113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885" h="1136984">
                <a:moveTo>
                  <a:pt x="415090" y="0"/>
                </a:moveTo>
                <a:cubicBezTo>
                  <a:pt x="507833" y="132347"/>
                  <a:pt x="600577" y="264695"/>
                  <a:pt x="631658" y="391026"/>
                </a:cubicBezTo>
                <a:cubicBezTo>
                  <a:pt x="662739" y="517357"/>
                  <a:pt x="706855" y="633663"/>
                  <a:pt x="601579" y="757989"/>
                </a:cubicBezTo>
                <a:cubicBezTo>
                  <a:pt x="496303" y="882315"/>
                  <a:pt x="248151" y="1009649"/>
                  <a:pt x="0" y="1136984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rme libre 37"/>
          <p:cNvSpPr/>
          <p:nvPr/>
        </p:nvSpPr>
        <p:spPr>
          <a:xfrm>
            <a:off x="1237451" y="3326732"/>
            <a:ext cx="667885" cy="1136984"/>
          </a:xfrm>
          <a:custGeom>
            <a:avLst/>
            <a:gdLst>
              <a:gd name="connsiteX0" fmla="*/ 415090 w 667885"/>
              <a:gd name="connsiteY0" fmla="*/ 0 h 1136984"/>
              <a:gd name="connsiteX1" fmla="*/ 631658 w 667885"/>
              <a:gd name="connsiteY1" fmla="*/ 391026 h 1136984"/>
              <a:gd name="connsiteX2" fmla="*/ 601579 w 667885"/>
              <a:gd name="connsiteY2" fmla="*/ 757989 h 1136984"/>
              <a:gd name="connsiteX3" fmla="*/ 0 w 667885"/>
              <a:gd name="connsiteY3" fmla="*/ 1136984 h 113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885" h="1136984">
                <a:moveTo>
                  <a:pt x="415090" y="0"/>
                </a:moveTo>
                <a:cubicBezTo>
                  <a:pt x="507833" y="132347"/>
                  <a:pt x="600577" y="264695"/>
                  <a:pt x="631658" y="391026"/>
                </a:cubicBezTo>
                <a:cubicBezTo>
                  <a:pt x="662739" y="517357"/>
                  <a:pt x="706855" y="633663"/>
                  <a:pt x="601579" y="757989"/>
                </a:cubicBezTo>
                <a:cubicBezTo>
                  <a:pt x="496303" y="882315"/>
                  <a:pt x="248151" y="1009649"/>
                  <a:pt x="0" y="1136984"/>
                </a:cubicBezTo>
              </a:path>
            </a:pathLst>
          </a:custGeom>
          <a:noFill/>
          <a:ln w="19050">
            <a:solidFill>
              <a:srgbClr val="202AE8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rme libre 30"/>
          <p:cNvSpPr/>
          <p:nvPr/>
        </p:nvSpPr>
        <p:spPr>
          <a:xfrm>
            <a:off x="897589" y="4480690"/>
            <a:ext cx="205927" cy="178215"/>
          </a:xfrm>
          <a:custGeom>
            <a:avLst/>
            <a:gdLst>
              <a:gd name="connsiteX0" fmla="*/ 114300 w 114300"/>
              <a:gd name="connsiteY0" fmla="*/ 42672 h 88392"/>
              <a:gd name="connsiteX1" fmla="*/ 68580 w 114300"/>
              <a:gd name="connsiteY1" fmla="*/ 6096 h 88392"/>
              <a:gd name="connsiteX2" fmla="*/ 68580 w 114300"/>
              <a:gd name="connsiteY2" fmla="*/ 6096 h 88392"/>
              <a:gd name="connsiteX3" fmla="*/ 22860 w 114300"/>
              <a:gd name="connsiteY3" fmla="*/ 6096 h 88392"/>
              <a:gd name="connsiteX4" fmla="*/ 0 w 114300"/>
              <a:gd name="connsiteY4" fmla="*/ 88392 h 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88392">
                <a:moveTo>
                  <a:pt x="114300" y="42672"/>
                </a:moveTo>
                <a:lnTo>
                  <a:pt x="68580" y="6096"/>
                </a:lnTo>
                <a:lnTo>
                  <a:pt x="68580" y="6096"/>
                </a:lnTo>
                <a:cubicBezTo>
                  <a:pt x="60960" y="6096"/>
                  <a:pt x="34290" y="-7620"/>
                  <a:pt x="22860" y="6096"/>
                </a:cubicBezTo>
                <a:cubicBezTo>
                  <a:pt x="11430" y="19812"/>
                  <a:pt x="5715" y="54102"/>
                  <a:pt x="0" y="8839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rme libre 31"/>
          <p:cNvSpPr/>
          <p:nvPr/>
        </p:nvSpPr>
        <p:spPr>
          <a:xfrm rot="10968899">
            <a:off x="707218" y="4695080"/>
            <a:ext cx="193831" cy="168474"/>
          </a:xfrm>
          <a:custGeom>
            <a:avLst/>
            <a:gdLst>
              <a:gd name="connsiteX0" fmla="*/ 114300 w 114300"/>
              <a:gd name="connsiteY0" fmla="*/ 42672 h 88392"/>
              <a:gd name="connsiteX1" fmla="*/ 68580 w 114300"/>
              <a:gd name="connsiteY1" fmla="*/ 6096 h 88392"/>
              <a:gd name="connsiteX2" fmla="*/ 68580 w 114300"/>
              <a:gd name="connsiteY2" fmla="*/ 6096 h 88392"/>
              <a:gd name="connsiteX3" fmla="*/ 22860 w 114300"/>
              <a:gd name="connsiteY3" fmla="*/ 6096 h 88392"/>
              <a:gd name="connsiteX4" fmla="*/ 0 w 114300"/>
              <a:gd name="connsiteY4" fmla="*/ 88392 h 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88392">
                <a:moveTo>
                  <a:pt x="114300" y="42672"/>
                </a:moveTo>
                <a:lnTo>
                  <a:pt x="68580" y="6096"/>
                </a:lnTo>
                <a:lnTo>
                  <a:pt x="68580" y="6096"/>
                </a:lnTo>
                <a:cubicBezTo>
                  <a:pt x="60960" y="6096"/>
                  <a:pt x="34290" y="-7620"/>
                  <a:pt x="22860" y="6096"/>
                </a:cubicBezTo>
                <a:cubicBezTo>
                  <a:pt x="11430" y="19812"/>
                  <a:pt x="5715" y="54102"/>
                  <a:pt x="0" y="8839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rme libre 32"/>
          <p:cNvSpPr/>
          <p:nvPr/>
        </p:nvSpPr>
        <p:spPr>
          <a:xfrm>
            <a:off x="384251" y="4527722"/>
            <a:ext cx="59691" cy="550774"/>
          </a:xfrm>
          <a:custGeom>
            <a:avLst/>
            <a:gdLst>
              <a:gd name="connsiteX0" fmla="*/ 72204 w 114315"/>
              <a:gd name="connsiteY0" fmla="*/ 0 h 547437"/>
              <a:gd name="connsiteX1" fmla="*/ 15 w 114315"/>
              <a:gd name="connsiteY1" fmla="*/ 204537 h 547437"/>
              <a:gd name="connsiteX2" fmla="*/ 66189 w 114315"/>
              <a:gd name="connsiteY2" fmla="*/ 421105 h 547437"/>
              <a:gd name="connsiteX3" fmla="*/ 114315 w 114315"/>
              <a:gd name="connsiteY3" fmla="*/ 547437 h 547437"/>
              <a:gd name="connsiteX0" fmla="*/ 89568 w 89568"/>
              <a:gd name="connsiteY0" fmla="*/ 0 h 707624"/>
              <a:gd name="connsiteX1" fmla="*/ 17379 w 89568"/>
              <a:gd name="connsiteY1" fmla="*/ 204537 h 707624"/>
              <a:gd name="connsiteX2" fmla="*/ 83553 w 89568"/>
              <a:gd name="connsiteY2" fmla="*/ 421105 h 707624"/>
              <a:gd name="connsiteX3" fmla="*/ 1528 w 89568"/>
              <a:gd name="connsiteY3" fmla="*/ 707624 h 707624"/>
              <a:gd name="connsiteX0" fmla="*/ 72203 w 72203"/>
              <a:gd name="connsiteY0" fmla="*/ 0 h 597496"/>
              <a:gd name="connsiteX1" fmla="*/ 14 w 72203"/>
              <a:gd name="connsiteY1" fmla="*/ 204537 h 597496"/>
              <a:gd name="connsiteX2" fmla="*/ 66188 w 72203"/>
              <a:gd name="connsiteY2" fmla="*/ 421105 h 597496"/>
              <a:gd name="connsiteX3" fmla="*/ 64257 w 72203"/>
              <a:gd name="connsiteY3" fmla="*/ 597496 h 597496"/>
              <a:gd name="connsiteX0" fmla="*/ 73000 w 118066"/>
              <a:gd name="connsiteY0" fmla="*/ 0 h 597496"/>
              <a:gd name="connsiteX1" fmla="*/ 811 w 118066"/>
              <a:gd name="connsiteY1" fmla="*/ 204537 h 597496"/>
              <a:gd name="connsiteX2" fmla="*/ 117044 w 118066"/>
              <a:gd name="connsiteY2" fmla="*/ 427779 h 597496"/>
              <a:gd name="connsiteX3" fmla="*/ 65054 w 118066"/>
              <a:gd name="connsiteY3" fmla="*/ 597496 h 597496"/>
              <a:gd name="connsiteX0" fmla="*/ 15424 w 59625"/>
              <a:gd name="connsiteY0" fmla="*/ 0 h 597496"/>
              <a:gd name="connsiteX1" fmla="*/ 23329 w 59625"/>
              <a:gd name="connsiteY1" fmla="*/ 247921 h 597496"/>
              <a:gd name="connsiteX2" fmla="*/ 59468 w 59625"/>
              <a:gd name="connsiteY2" fmla="*/ 427779 h 597496"/>
              <a:gd name="connsiteX3" fmla="*/ 7478 w 59625"/>
              <a:gd name="connsiteY3" fmla="*/ 597496 h 597496"/>
              <a:gd name="connsiteX0" fmla="*/ 15424 w 59491"/>
              <a:gd name="connsiteY0" fmla="*/ 0 h 574135"/>
              <a:gd name="connsiteX1" fmla="*/ 23329 w 59491"/>
              <a:gd name="connsiteY1" fmla="*/ 247921 h 574135"/>
              <a:gd name="connsiteX2" fmla="*/ 59468 w 59491"/>
              <a:gd name="connsiteY2" fmla="*/ 427779 h 574135"/>
              <a:gd name="connsiteX3" fmla="*/ 17489 w 59491"/>
              <a:gd name="connsiteY3" fmla="*/ 574135 h 574135"/>
              <a:gd name="connsiteX0" fmla="*/ 15424 w 59691"/>
              <a:gd name="connsiteY0" fmla="*/ 0 h 550774"/>
              <a:gd name="connsiteX1" fmla="*/ 23329 w 59691"/>
              <a:gd name="connsiteY1" fmla="*/ 247921 h 550774"/>
              <a:gd name="connsiteX2" fmla="*/ 59468 w 59691"/>
              <a:gd name="connsiteY2" fmla="*/ 427779 h 550774"/>
              <a:gd name="connsiteX3" fmla="*/ 4140 w 59691"/>
              <a:gd name="connsiteY3" fmla="*/ 550774 h 55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1" h="550774">
                <a:moveTo>
                  <a:pt x="15424" y="0"/>
                </a:moveTo>
                <a:cubicBezTo>
                  <a:pt x="-20170" y="67176"/>
                  <a:pt x="15988" y="176625"/>
                  <a:pt x="23329" y="247921"/>
                </a:cubicBezTo>
                <a:cubicBezTo>
                  <a:pt x="30670" y="319217"/>
                  <a:pt x="62666" y="377304"/>
                  <a:pt x="59468" y="427779"/>
                </a:cubicBezTo>
                <a:cubicBezTo>
                  <a:pt x="56270" y="478254"/>
                  <a:pt x="-10398" y="516183"/>
                  <a:pt x="4140" y="550774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orme libre 38"/>
          <p:cNvSpPr/>
          <p:nvPr/>
        </p:nvSpPr>
        <p:spPr>
          <a:xfrm>
            <a:off x="905069" y="4465319"/>
            <a:ext cx="205927" cy="178215"/>
          </a:xfrm>
          <a:custGeom>
            <a:avLst/>
            <a:gdLst>
              <a:gd name="connsiteX0" fmla="*/ 114300 w 114300"/>
              <a:gd name="connsiteY0" fmla="*/ 42672 h 88392"/>
              <a:gd name="connsiteX1" fmla="*/ 68580 w 114300"/>
              <a:gd name="connsiteY1" fmla="*/ 6096 h 88392"/>
              <a:gd name="connsiteX2" fmla="*/ 68580 w 114300"/>
              <a:gd name="connsiteY2" fmla="*/ 6096 h 88392"/>
              <a:gd name="connsiteX3" fmla="*/ 22860 w 114300"/>
              <a:gd name="connsiteY3" fmla="*/ 6096 h 88392"/>
              <a:gd name="connsiteX4" fmla="*/ 0 w 114300"/>
              <a:gd name="connsiteY4" fmla="*/ 88392 h 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88392">
                <a:moveTo>
                  <a:pt x="114300" y="42672"/>
                </a:moveTo>
                <a:lnTo>
                  <a:pt x="68580" y="6096"/>
                </a:lnTo>
                <a:lnTo>
                  <a:pt x="68580" y="6096"/>
                </a:lnTo>
                <a:cubicBezTo>
                  <a:pt x="60960" y="6096"/>
                  <a:pt x="34290" y="-7620"/>
                  <a:pt x="22860" y="6096"/>
                </a:cubicBezTo>
                <a:cubicBezTo>
                  <a:pt x="11430" y="19812"/>
                  <a:pt x="5715" y="54102"/>
                  <a:pt x="0" y="8839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rme libre 39"/>
          <p:cNvSpPr/>
          <p:nvPr/>
        </p:nvSpPr>
        <p:spPr>
          <a:xfrm rot="10968899">
            <a:off x="707217" y="4700878"/>
            <a:ext cx="193831" cy="168474"/>
          </a:xfrm>
          <a:custGeom>
            <a:avLst/>
            <a:gdLst>
              <a:gd name="connsiteX0" fmla="*/ 114300 w 114300"/>
              <a:gd name="connsiteY0" fmla="*/ 42672 h 88392"/>
              <a:gd name="connsiteX1" fmla="*/ 68580 w 114300"/>
              <a:gd name="connsiteY1" fmla="*/ 6096 h 88392"/>
              <a:gd name="connsiteX2" fmla="*/ 68580 w 114300"/>
              <a:gd name="connsiteY2" fmla="*/ 6096 h 88392"/>
              <a:gd name="connsiteX3" fmla="*/ 22860 w 114300"/>
              <a:gd name="connsiteY3" fmla="*/ 6096 h 88392"/>
              <a:gd name="connsiteX4" fmla="*/ 0 w 114300"/>
              <a:gd name="connsiteY4" fmla="*/ 88392 h 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88392">
                <a:moveTo>
                  <a:pt x="114300" y="42672"/>
                </a:moveTo>
                <a:lnTo>
                  <a:pt x="68580" y="6096"/>
                </a:lnTo>
                <a:lnTo>
                  <a:pt x="68580" y="6096"/>
                </a:lnTo>
                <a:cubicBezTo>
                  <a:pt x="60960" y="6096"/>
                  <a:pt x="34290" y="-7620"/>
                  <a:pt x="22860" y="6096"/>
                </a:cubicBezTo>
                <a:cubicBezTo>
                  <a:pt x="11430" y="19812"/>
                  <a:pt x="5715" y="54102"/>
                  <a:pt x="0" y="8839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>
            <a:off x="375601" y="4517858"/>
            <a:ext cx="59691" cy="550774"/>
          </a:xfrm>
          <a:custGeom>
            <a:avLst/>
            <a:gdLst>
              <a:gd name="connsiteX0" fmla="*/ 72204 w 114315"/>
              <a:gd name="connsiteY0" fmla="*/ 0 h 547437"/>
              <a:gd name="connsiteX1" fmla="*/ 15 w 114315"/>
              <a:gd name="connsiteY1" fmla="*/ 204537 h 547437"/>
              <a:gd name="connsiteX2" fmla="*/ 66189 w 114315"/>
              <a:gd name="connsiteY2" fmla="*/ 421105 h 547437"/>
              <a:gd name="connsiteX3" fmla="*/ 114315 w 114315"/>
              <a:gd name="connsiteY3" fmla="*/ 547437 h 547437"/>
              <a:gd name="connsiteX0" fmla="*/ 89568 w 89568"/>
              <a:gd name="connsiteY0" fmla="*/ 0 h 707624"/>
              <a:gd name="connsiteX1" fmla="*/ 17379 w 89568"/>
              <a:gd name="connsiteY1" fmla="*/ 204537 h 707624"/>
              <a:gd name="connsiteX2" fmla="*/ 83553 w 89568"/>
              <a:gd name="connsiteY2" fmla="*/ 421105 h 707624"/>
              <a:gd name="connsiteX3" fmla="*/ 1528 w 89568"/>
              <a:gd name="connsiteY3" fmla="*/ 707624 h 707624"/>
              <a:gd name="connsiteX0" fmla="*/ 72203 w 72203"/>
              <a:gd name="connsiteY0" fmla="*/ 0 h 597496"/>
              <a:gd name="connsiteX1" fmla="*/ 14 w 72203"/>
              <a:gd name="connsiteY1" fmla="*/ 204537 h 597496"/>
              <a:gd name="connsiteX2" fmla="*/ 66188 w 72203"/>
              <a:gd name="connsiteY2" fmla="*/ 421105 h 597496"/>
              <a:gd name="connsiteX3" fmla="*/ 64257 w 72203"/>
              <a:gd name="connsiteY3" fmla="*/ 597496 h 597496"/>
              <a:gd name="connsiteX0" fmla="*/ 73000 w 118066"/>
              <a:gd name="connsiteY0" fmla="*/ 0 h 597496"/>
              <a:gd name="connsiteX1" fmla="*/ 811 w 118066"/>
              <a:gd name="connsiteY1" fmla="*/ 204537 h 597496"/>
              <a:gd name="connsiteX2" fmla="*/ 117044 w 118066"/>
              <a:gd name="connsiteY2" fmla="*/ 427779 h 597496"/>
              <a:gd name="connsiteX3" fmla="*/ 65054 w 118066"/>
              <a:gd name="connsiteY3" fmla="*/ 597496 h 597496"/>
              <a:gd name="connsiteX0" fmla="*/ 15424 w 59625"/>
              <a:gd name="connsiteY0" fmla="*/ 0 h 597496"/>
              <a:gd name="connsiteX1" fmla="*/ 23329 w 59625"/>
              <a:gd name="connsiteY1" fmla="*/ 247921 h 597496"/>
              <a:gd name="connsiteX2" fmla="*/ 59468 w 59625"/>
              <a:gd name="connsiteY2" fmla="*/ 427779 h 597496"/>
              <a:gd name="connsiteX3" fmla="*/ 7478 w 59625"/>
              <a:gd name="connsiteY3" fmla="*/ 597496 h 597496"/>
              <a:gd name="connsiteX0" fmla="*/ 15424 w 59491"/>
              <a:gd name="connsiteY0" fmla="*/ 0 h 574135"/>
              <a:gd name="connsiteX1" fmla="*/ 23329 w 59491"/>
              <a:gd name="connsiteY1" fmla="*/ 247921 h 574135"/>
              <a:gd name="connsiteX2" fmla="*/ 59468 w 59491"/>
              <a:gd name="connsiteY2" fmla="*/ 427779 h 574135"/>
              <a:gd name="connsiteX3" fmla="*/ 17489 w 59491"/>
              <a:gd name="connsiteY3" fmla="*/ 574135 h 574135"/>
              <a:gd name="connsiteX0" fmla="*/ 15424 w 59691"/>
              <a:gd name="connsiteY0" fmla="*/ 0 h 550774"/>
              <a:gd name="connsiteX1" fmla="*/ 23329 w 59691"/>
              <a:gd name="connsiteY1" fmla="*/ 247921 h 550774"/>
              <a:gd name="connsiteX2" fmla="*/ 59468 w 59691"/>
              <a:gd name="connsiteY2" fmla="*/ 427779 h 550774"/>
              <a:gd name="connsiteX3" fmla="*/ 4140 w 59691"/>
              <a:gd name="connsiteY3" fmla="*/ 550774 h 55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1" h="550774">
                <a:moveTo>
                  <a:pt x="15424" y="0"/>
                </a:moveTo>
                <a:cubicBezTo>
                  <a:pt x="-20170" y="67176"/>
                  <a:pt x="15988" y="176625"/>
                  <a:pt x="23329" y="247921"/>
                </a:cubicBezTo>
                <a:cubicBezTo>
                  <a:pt x="30670" y="319217"/>
                  <a:pt x="62666" y="377304"/>
                  <a:pt x="59468" y="427779"/>
                </a:cubicBezTo>
                <a:cubicBezTo>
                  <a:pt x="56270" y="478254"/>
                  <a:pt x="-10398" y="516183"/>
                  <a:pt x="4140" y="550774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e 36"/>
          <p:cNvGrpSpPr/>
          <p:nvPr/>
        </p:nvGrpSpPr>
        <p:grpSpPr>
          <a:xfrm>
            <a:off x="965205" y="2130286"/>
            <a:ext cx="10892178" cy="2611146"/>
            <a:chOff x="965205" y="2130286"/>
            <a:chExt cx="10892178" cy="2611146"/>
          </a:xfrm>
        </p:grpSpPr>
        <p:grpSp>
          <p:nvGrpSpPr>
            <p:cNvPr id="14" name="Groupe 13"/>
            <p:cNvGrpSpPr/>
            <p:nvPr/>
          </p:nvGrpSpPr>
          <p:grpSpPr>
            <a:xfrm>
              <a:off x="8160028" y="2130286"/>
              <a:ext cx="3697355" cy="923330"/>
              <a:chOff x="5910471" y="4224129"/>
              <a:chExt cx="3697355" cy="92333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7176051" y="4224129"/>
                <a:ext cx="243177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dirty="0" err="1"/>
                  <a:t>Re</a:t>
                </a:r>
                <a:r>
                  <a:rPr lang="fr-CH" dirty="0"/>
                  <a:t>-infiltration of </a:t>
                </a:r>
                <a:r>
                  <a:rPr lang="fr-CH" dirty="0" err="1"/>
                  <a:t>subglacial</a:t>
                </a:r>
                <a:r>
                  <a:rPr lang="fr-CH" dirty="0"/>
                  <a:t> </a:t>
                </a:r>
                <a:r>
                  <a:rPr lang="fr-CH" dirty="0" err="1"/>
                  <a:t>stream</a:t>
                </a:r>
                <a:r>
                  <a:rPr lang="fr-CH" dirty="0"/>
                  <a:t> water in the </a:t>
                </a:r>
                <a:r>
                  <a:rPr lang="fr-CH" dirty="0" err="1"/>
                  <a:t>outwash</a:t>
                </a:r>
                <a:r>
                  <a:rPr lang="fr-CH" dirty="0"/>
                  <a:t> plain </a:t>
                </a:r>
                <a:endParaRPr lang="en-US" dirty="0"/>
              </a:p>
            </p:txBody>
          </p:sp>
          <p:cxnSp>
            <p:nvCxnSpPr>
              <p:cNvPr id="18" name="Connecteur droit avec flèche 17"/>
              <p:cNvCxnSpPr>
                <a:stCxn id="16" idx="1"/>
              </p:cNvCxnSpPr>
              <p:nvPr/>
            </p:nvCxnSpPr>
            <p:spPr>
              <a:xfrm flipH="1" flipV="1">
                <a:off x="5910471" y="4547296"/>
                <a:ext cx="1265580" cy="1384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necteur droit avec flèche 35"/>
            <p:cNvCxnSpPr>
              <a:stCxn id="16" idx="1"/>
            </p:cNvCxnSpPr>
            <p:nvPr/>
          </p:nvCxnSpPr>
          <p:spPr>
            <a:xfrm flipH="1">
              <a:off x="965205" y="2591951"/>
              <a:ext cx="8460403" cy="21494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399675" y="1219303"/>
            <a:ext cx="7621203" cy="3308419"/>
            <a:chOff x="399675" y="1219303"/>
            <a:chExt cx="7621203" cy="3308419"/>
          </a:xfrm>
        </p:grpSpPr>
        <p:grpSp>
          <p:nvGrpSpPr>
            <p:cNvPr id="20" name="Groupe 19"/>
            <p:cNvGrpSpPr/>
            <p:nvPr/>
          </p:nvGrpSpPr>
          <p:grpSpPr>
            <a:xfrm>
              <a:off x="4721088" y="1219303"/>
              <a:ext cx="3299790" cy="910983"/>
              <a:chOff x="6831497" y="4224129"/>
              <a:chExt cx="3299790" cy="910983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6831497" y="4224129"/>
                <a:ext cx="277633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dirty="0" err="1"/>
                  <a:t>Deeper</a:t>
                </a:r>
                <a:r>
                  <a:rPr lang="fr-CH" dirty="0"/>
                  <a:t> </a:t>
                </a:r>
                <a:r>
                  <a:rPr lang="fr-CH" dirty="0" err="1"/>
                  <a:t>bedrock</a:t>
                </a:r>
                <a:r>
                  <a:rPr lang="fr-CH" dirty="0"/>
                  <a:t> exfiltration in non-</a:t>
                </a:r>
                <a:r>
                  <a:rPr lang="fr-CH" dirty="0" err="1"/>
                  <a:t>glaciated</a:t>
                </a:r>
                <a:r>
                  <a:rPr lang="fr-CH" dirty="0"/>
                  <a:t> part ?!?</a:t>
                </a:r>
                <a:endParaRPr lang="en-US" dirty="0"/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>
                <a:off x="9607827" y="4682118"/>
                <a:ext cx="523460" cy="4529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Connecteur droit avec flèche 41"/>
            <p:cNvCxnSpPr>
              <a:stCxn id="21" idx="1"/>
              <a:endCxn id="33" idx="0"/>
            </p:cNvCxnSpPr>
            <p:nvPr/>
          </p:nvCxnSpPr>
          <p:spPr>
            <a:xfrm flipH="1">
              <a:off x="399675" y="1542469"/>
              <a:ext cx="4321413" cy="2985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40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Key findings</a:t>
            </a:r>
          </a:p>
        </p:txBody>
      </p:sp>
      <p:sp>
        <p:nvSpPr>
          <p:cNvPr id="14" name="Espace réservé du contenu 4"/>
          <p:cNvSpPr>
            <a:spLocks noGrp="1"/>
          </p:cNvSpPr>
          <p:nvPr>
            <p:ph sz="half" idx="1"/>
          </p:nvPr>
        </p:nvSpPr>
        <p:spPr>
          <a:xfrm>
            <a:off x="0" y="1242723"/>
            <a:ext cx="11970294" cy="537799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Superficial landforms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limited role to store water seasonally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outwash plain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acts more as a buffer and mainly transmits stream water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200"/>
              </a:spcAft>
              <a:buNone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bedrock-subglacial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H" sz="2000" baseline="-5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75mm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baseflow</a:t>
            </a:r>
            <a:endParaRPr lang="fr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200"/>
              </a:spcAft>
              <a:buNone/>
            </a:pPr>
            <a:endParaRPr lang="fr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200"/>
              </a:spcAft>
              <a:buNone/>
            </a:pPr>
            <a:endParaRPr lang="fr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200"/>
              </a:spcAft>
              <a:buNone/>
            </a:pP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exfiltration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poorly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understood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12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736600" y="0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lang="fr-C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fr-C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fr-CH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fr-C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attention !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EE8D1F7-A0B5-438D-BA62-8F080F867AB6}"/>
              </a:ext>
            </a:extLst>
          </p:cNvPr>
          <p:cNvSpPr txBox="1"/>
          <p:nvPr/>
        </p:nvSpPr>
        <p:spPr>
          <a:xfrm>
            <a:off x="345440" y="1100278"/>
            <a:ext cx="5169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</a:t>
            </a:r>
            <a:r>
              <a:rPr lang="fr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hesitate</a:t>
            </a:r>
            <a:r>
              <a:rPr lang="fr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contact me : </a:t>
            </a:r>
            <a:r>
              <a:rPr lang="fr-CH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tom.muller.1@unil.ch</a:t>
            </a:r>
            <a:endParaRPr lang="en-US" sz="1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FD78E9-9AC1-4E12-B3D0-23A7065C2A3C}"/>
              </a:ext>
            </a:extLst>
          </p:cNvPr>
          <p:cNvSpPr/>
          <p:nvPr/>
        </p:nvSpPr>
        <p:spPr>
          <a:xfrm>
            <a:off x="345440" y="1474755"/>
            <a:ext cx="114026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Utopia-Regular"/>
              </a:rPr>
              <a:t>References</a:t>
            </a:r>
            <a:r>
              <a:rPr lang="en-US" dirty="0">
                <a:latin typeface="Utopia-Regular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topia-Regular"/>
              </a:rPr>
              <a:t>Müller, T., Lane, S. N., and </a:t>
            </a:r>
            <a:r>
              <a:rPr lang="en-US" dirty="0" err="1">
                <a:latin typeface="Utopia-Regular"/>
              </a:rPr>
              <a:t>Schaefli</a:t>
            </a:r>
            <a:r>
              <a:rPr lang="en-US" dirty="0">
                <a:latin typeface="Utopia-Regular"/>
              </a:rPr>
              <a:t>, B.: Towards a </a:t>
            </a:r>
            <a:r>
              <a:rPr lang="en-US" dirty="0" err="1">
                <a:latin typeface="Utopia-Regular"/>
              </a:rPr>
              <a:t>hydrogeomorphological</a:t>
            </a:r>
            <a:r>
              <a:rPr lang="en-US" dirty="0">
                <a:latin typeface="Utopia-Regular"/>
              </a:rPr>
              <a:t> understanding of proglacial catchments: an assessment of groundwater storage and release in an Alpine catchment, </a:t>
            </a:r>
            <a:r>
              <a:rPr lang="en-US" dirty="0" err="1">
                <a:latin typeface="Utopia-Regular"/>
              </a:rPr>
              <a:t>Hydrol</a:t>
            </a:r>
            <a:r>
              <a:rPr lang="en-US" dirty="0">
                <a:latin typeface="Utopia-Regular"/>
              </a:rPr>
              <a:t>. Earth Syst. </a:t>
            </a:r>
            <a:r>
              <a:rPr lang="it-IT" dirty="0">
                <a:latin typeface="Utopia-Regular"/>
              </a:rPr>
              <a:t>Sci., 26, 6029–6054, </a:t>
            </a:r>
            <a:r>
              <a:rPr lang="it-IT" dirty="0">
                <a:latin typeface="SFTT1095"/>
                <a:hlinkClick r:id="rId4"/>
              </a:rPr>
              <a:t>https://doi.org/10.5194/hess-26-6029-2022</a:t>
            </a:r>
            <a:r>
              <a:rPr lang="it-IT" dirty="0">
                <a:latin typeface="Utopia-Regular"/>
              </a:rPr>
              <a:t>,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Utopia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topia-Regular"/>
              </a:rPr>
              <a:t>Müller, T., </a:t>
            </a:r>
            <a:r>
              <a:rPr lang="en-US" dirty="0" err="1">
                <a:latin typeface="Utopia-Regular"/>
              </a:rPr>
              <a:t>Roncoroni</a:t>
            </a:r>
            <a:r>
              <a:rPr lang="en-US" dirty="0">
                <a:latin typeface="Utopia-Regular"/>
              </a:rPr>
              <a:t>, M., Mancini, D., Lane, S. N., and </a:t>
            </a:r>
            <a:r>
              <a:rPr lang="en-US" dirty="0" err="1">
                <a:latin typeface="Utopia-Regular"/>
              </a:rPr>
              <a:t>Schaefli</a:t>
            </a:r>
            <a:r>
              <a:rPr lang="en-US" dirty="0">
                <a:latin typeface="Utopia-Regular"/>
              </a:rPr>
              <a:t>, B.: Current and future role of meltwater-groundwater dynamics in a proglacial Alpine outwash plain, </a:t>
            </a:r>
            <a:r>
              <a:rPr lang="en-US" dirty="0" err="1">
                <a:latin typeface="Utopia-Regular"/>
              </a:rPr>
              <a:t>EGUsphere</a:t>
            </a:r>
            <a:r>
              <a:rPr lang="en-US" dirty="0">
                <a:latin typeface="Utopia-Regular"/>
              </a:rPr>
              <a:t>, 2023, 1–34, </a:t>
            </a:r>
            <a:r>
              <a:rPr lang="en-US" dirty="0">
                <a:latin typeface="SFTT1095"/>
                <a:hlinkClick r:id="rId5"/>
              </a:rPr>
              <a:t>https://doi.org/</a:t>
            </a:r>
            <a:r>
              <a:rPr lang="fr-CH" dirty="0">
                <a:latin typeface="SFTT1095"/>
                <a:hlinkClick r:id="rId5"/>
              </a:rPr>
              <a:t>10.5194/egusphere-2022-1503</a:t>
            </a:r>
            <a:r>
              <a:rPr lang="fr-CH" dirty="0">
                <a:latin typeface="Utopia-Regular"/>
              </a:rPr>
              <a:t>, 2023</a:t>
            </a:r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F1992B-89AA-4DE9-964C-9B471184E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r="14029"/>
          <a:stretch/>
        </p:blipFill>
        <p:spPr>
          <a:xfrm rot="5400000">
            <a:off x="4780809" y="-924944"/>
            <a:ext cx="2649835" cy="121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73BFEC-DDF6-442E-A6E0-38DCB87FF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3" y="3983333"/>
            <a:ext cx="2398614" cy="23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97197" y="3060532"/>
            <a:ext cx="10886688" cy="148083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fr-CH" sz="6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Supplementary</a:t>
            </a:r>
            <a:r>
              <a:rPr lang="fr-CH" sz="6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6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materials</a:t>
            </a:r>
            <a:endParaRPr lang="fr-CH" sz="6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0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97197" y="1948169"/>
            <a:ext cx="5648981" cy="409366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By 2100, glacier ice 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volume </a:t>
            </a:r>
            <a:r>
              <a:rPr lang="fr-CH" sz="2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loss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63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±15% (RCP2.6) to 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94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±8% (RCP8.5) in the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Alps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Zekollari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et al., 2019).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Combined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:</a:t>
            </a:r>
          </a:p>
          <a:p>
            <a:pPr>
              <a:spcAft>
                <a:spcPts val="1200"/>
              </a:spcAft>
            </a:pPr>
            <a:r>
              <a:rPr lang="fr-CH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More </a:t>
            </a: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liquid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precipitation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during</a:t>
            </a:r>
            <a:r>
              <a:rPr lang="fr-CH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cold </a:t>
            </a:r>
            <a:r>
              <a:rPr lang="fr-CH" sz="1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season</a:t>
            </a:r>
            <a:endParaRPr lang="fr-CH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fr-CH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More </a:t>
            </a: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ephemeral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Earlier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snow-melt</a:t>
            </a:r>
            <a:r>
              <a:rPr lang="fr-CH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during</a:t>
            </a:r>
            <a:r>
              <a:rPr lang="fr-CH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spring</a:t>
            </a:r>
            <a:endParaRPr lang="fr-CH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fr-CH" sz="19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9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Shift of </a:t>
            </a:r>
            <a:r>
              <a:rPr lang="fr-CH" sz="1900" b="1" dirty="0" err="1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hydrological</a:t>
            </a:r>
            <a:r>
              <a:rPr lang="fr-CH" sz="19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900" b="1" dirty="0" err="1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regime</a:t>
            </a:r>
            <a:r>
              <a:rPr lang="fr-CH" sz="1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9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</a:t>
            </a:r>
            <a:r>
              <a:rPr lang="fr-CH" sz="19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glaciated</a:t>
            </a:r>
            <a:r>
              <a:rPr lang="fr-CH" sz="19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9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catchments</a:t>
            </a:r>
            <a:endParaRPr lang="fr-CH" sz="19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Symbol" panose="05050102010706020507" pitchFamily="18" charset="2"/>
              <a:buChar char="Þ"/>
            </a:pPr>
            <a:endParaRPr lang="fr-CH" sz="19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Symbol" panose="05050102010706020507" pitchFamily="18" charset="2"/>
              <a:buChar char="Þ"/>
            </a:pPr>
            <a:endParaRPr lang="fr-CH" sz="19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 -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Context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the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research</a:t>
            </a:r>
            <a:endParaRPr lang="fr-CH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Implications for future alpine hydrology</a:t>
            </a:r>
          </a:p>
        </p:txBody>
      </p:sp>
      <p:pic>
        <p:nvPicPr>
          <p:cNvPr id="14" name="Espace réservé du contenu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30489"/>
          <a:stretch/>
        </p:blipFill>
        <p:spPr>
          <a:xfrm>
            <a:off x="6537354" y="2544628"/>
            <a:ext cx="5430951" cy="2657292"/>
          </a:xfrm>
          <a:prstGeom prst="rect">
            <a:avLst/>
          </a:prstGeom>
        </p:spPr>
      </p:pic>
      <p:sp>
        <p:nvSpPr>
          <p:cNvPr id="15" name="Flèche vers le bas 14"/>
          <p:cNvSpPr/>
          <p:nvPr/>
        </p:nvSpPr>
        <p:spPr>
          <a:xfrm rot="1848684">
            <a:off x="9651406" y="2822357"/>
            <a:ext cx="166877" cy="809662"/>
          </a:xfrm>
          <a:prstGeom prst="downArrow">
            <a:avLst>
              <a:gd name="adj1" fmla="val 27778"/>
              <a:gd name="adj2" fmla="val 9814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662781" y="6032597"/>
            <a:ext cx="3702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: </a:t>
            </a:r>
            <a:r>
              <a:rPr lang="fr-CH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Gabbi</a:t>
            </a:r>
            <a:r>
              <a:rPr lang="fr-CH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2012 (Hydrol. </a:t>
            </a:r>
            <a:r>
              <a:rPr lang="fr-CH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</a:t>
            </a:r>
            <a:r>
              <a:rPr lang="fr-CH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</a:t>
            </a:r>
            <a:r>
              <a:rPr lang="fr-CH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r-CH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</a:t>
            </a:r>
            <a:r>
              <a:rPr lang="fr-CH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endParaRPr lang="en-US" sz="11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912832" y="263033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chemeClr val="accent4"/>
                </a:solidFill>
              </a:rPr>
              <a:t>2010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215377" y="35701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7030A0"/>
                </a:solidFill>
              </a:rPr>
              <a:t>2100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268736" y="2215518"/>
            <a:ext cx="411221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Projected</a:t>
            </a:r>
            <a:r>
              <a:rPr lang="fr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runoffs</a:t>
            </a:r>
            <a:r>
              <a:rPr lang="fr-C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fr-C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Mauvoisin</a:t>
            </a:r>
            <a:r>
              <a:rPr lang="fr-C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catchment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00800" y="1341120"/>
            <a:ext cx="5692140" cy="5015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83915" y="2715625"/>
            <a:ext cx="1782117" cy="85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 rot="16200000">
            <a:off x="5752245" y="3654918"/>
            <a:ext cx="19395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/>
              <a:t>Daily </a:t>
            </a:r>
            <a:r>
              <a:rPr lang="fr-CH" dirty="0" err="1"/>
              <a:t>runoff</a:t>
            </a:r>
            <a:r>
              <a:rPr lang="fr-CH" dirty="0"/>
              <a:t> [m</a:t>
            </a:r>
            <a:r>
              <a:rPr lang="fr-CH" baseline="30000" dirty="0"/>
              <a:t>3</a:t>
            </a:r>
            <a:r>
              <a:rPr lang="fr-CH" dirty="0"/>
              <a:t>/s]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98585" y="1436520"/>
            <a:ext cx="4774767" cy="349928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largely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simplified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alpine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models</a:t>
            </a:r>
            <a:endParaRPr lang="fr-CH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Groundwater-fed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winter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baseflow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observed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mountainous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catchments</a:t>
            </a:r>
            <a:endParaRPr lang="fr-CH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fr-CH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fr-CH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 -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Context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the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research</a:t>
            </a: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in high alpine catchments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16" y="1689437"/>
            <a:ext cx="4889545" cy="47493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92813" y="6161117"/>
            <a:ext cx="21516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/>
              <a:t>Precipitation</a:t>
            </a:r>
            <a:r>
              <a:rPr lang="fr-CH" dirty="0"/>
              <a:t> [mm/d]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5054324" y="3608024"/>
            <a:ext cx="18739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/>
              <a:t>Discharge</a:t>
            </a:r>
            <a:r>
              <a:rPr lang="fr-CH" dirty="0"/>
              <a:t> [mm/d]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8116479" y="1895624"/>
            <a:ext cx="1755393" cy="4033836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7483961">
            <a:off x="9101332" y="188887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1:1 line</a:t>
            </a:r>
            <a:endParaRPr lang="en-US" dirty="0"/>
          </a:p>
        </p:txBody>
      </p:sp>
      <p:sp>
        <p:nvSpPr>
          <p:cNvPr id="19" name="Forme libre 18"/>
          <p:cNvSpPr/>
          <p:nvPr/>
        </p:nvSpPr>
        <p:spPr>
          <a:xfrm>
            <a:off x="7831531" y="2635662"/>
            <a:ext cx="1890073" cy="3010447"/>
          </a:xfrm>
          <a:custGeom>
            <a:avLst/>
            <a:gdLst>
              <a:gd name="connsiteX0" fmla="*/ 379215 w 1890073"/>
              <a:gd name="connsiteY0" fmla="*/ 2869592 h 3010447"/>
              <a:gd name="connsiteX1" fmla="*/ 869409 w 1890073"/>
              <a:gd name="connsiteY1" fmla="*/ 2973286 h 3010447"/>
              <a:gd name="connsiteX2" fmla="*/ 1406737 w 1890073"/>
              <a:gd name="connsiteY2" fmla="*/ 2313410 h 3010447"/>
              <a:gd name="connsiteX3" fmla="*/ 1840370 w 1890073"/>
              <a:gd name="connsiteY3" fmla="*/ 814548 h 3010447"/>
              <a:gd name="connsiteX4" fmla="*/ 1821516 w 1890073"/>
              <a:gd name="connsiteY4" fmla="*/ 164099 h 3010447"/>
              <a:gd name="connsiteX5" fmla="*/ 1312469 w 1890073"/>
              <a:gd name="connsiteY5" fmla="*/ 41550 h 3010447"/>
              <a:gd name="connsiteX6" fmla="*/ 624312 w 1890073"/>
              <a:gd name="connsiteY6" fmla="*/ 757987 h 3010447"/>
              <a:gd name="connsiteX7" fmla="*/ 77558 w 1890073"/>
              <a:gd name="connsiteY7" fmla="*/ 1681814 h 3010447"/>
              <a:gd name="connsiteX8" fmla="*/ 30424 w 1890073"/>
              <a:gd name="connsiteY8" fmla="*/ 2285130 h 3010447"/>
              <a:gd name="connsiteX9" fmla="*/ 332081 w 1890073"/>
              <a:gd name="connsiteY9" fmla="*/ 2671629 h 301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073" h="3010447">
                <a:moveTo>
                  <a:pt x="379215" y="2869592"/>
                </a:moveTo>
                <a:cubicBezTo>
                  <a:pt x="538685" y="2967787"/>
                  <a:pt x="698155" y="3065983"/>
                  <a:pt x="869409" y="2973286"/>
                </a:cubicBezTo>
                <a:cubicBezTo>
                  <a:pt x="1040663" y="2880589"/>
                  <a:pt x="1244910" y="2673200"/>
                  <a:pt x="1406737" y="2313410"/>
                </a:cubicBezTo>
                <a:cubicBezTo>
                  <a:pt x="1568564" y="1953620"/>
                  <a:pt x="1771240" y="1172767"/>
                  <a:pt x="1840370" y="814548"/>
                </a:cubicBezTo>
                <a:cubicBezTo>
                  <a:pt x="1909500" y="456329"/>
                  <a:pt x="1909500" y="292932"/>
                  <a:pt x="1821516" y="164099"/>
                </a:cubicBezTo>
                <a:cubicBezTo>
                  <a:pt x="1733533" y="35266"/>
                  <a:pt x="1512003" y="-57431"/>
                  <a:pt x="1312469" y="41550"/>
                </a:cubicBezTo>
                <a:cubicBezTo>
                  <a:pt x="1112935" y="140531"/>
                  <a:pt x="830131" y="484610"/>
                  <a:pt x="624312" y="757987"/>
                </a:cubicBezTo>
                <a:cubicBezTo>
                  <a:pt x="418494" y="1031364"/>
                  <a:pt x="176539" y="1427290"/>
                  <a:pt x="77558" y="1681814"/>
                </a:cubicBezTo>
                <a:cubicBezTo>
                  <a:pt x="-21423" y="1936338"/>
                  <a:pt x="-11996" y="2120161"/>
                  <a:pt x="30424" y="2285130"/>
                </a:cubicBezTo>
                <a:cubicBezTo>
                  <a:pt x="72844" y="2450099"/>
                  <a:pt x="202462" y="2560864"/>
                  <a:pt x="332081" y="2671629"/>
                </a:cubicBezTo>
              </a:path>
            </a:pathLst>
          </a:cu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9721604" y="6143395"/>
            <a:ext cx="3702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Source</a:t>
            </a:r>
            <a:r>
              <a:rPr lang="en-US" sz="12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en-US" sz="1200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Andermann</a:t>
            </a:r>
            <a:r>
              <a:rPr lang="en-US" sz="12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et al. (2012)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593846" y="1205577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Himalaya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5F97E9-EA32-4459-AA67-C5714B71C5B7}"/>
              </a:ext>
            </a:extLst>
          </p:cNvPr>
          <p:cNvSpPr/>
          <p:nvPr/>
        </p:nvSpPr>
        <p:spPr>
          <a:xfrm>
            <a:off x="1280217" y="5350545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10% of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streamflow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646AD1E-1BA9-41DA-986E-F54CAF785E0E}"/>
              </a:ext>
            </a:extLst>
          </p:cNvPr>
          <p:cNvSpPr/>
          <p:nvPr/>
        </p:nvSpPr>
        <p:spPr>
          <a:xfrm rot="10800000">
            <a:off x="5560837" y="5440943"/>
            <a:ext cx="491615" cy="188536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590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18" grpId="0" animBg="1"/>
      <p:bldP spid="19" grpId="0" animBg="1"/>
      <p:bldP spid="16" grpId="0"/>
      <p:bldP spid="24" grpId="0"/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Thesis objective and research questions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13" y="1804473"/>
            <a:ext cx="6742128" cy="47194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22001" y="4442654"/>
            <a:ext cx="36471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/>
              <a:t>Flat glacial </a:t>
            </a:r>
            <a:r>
              <a:rPr lang="fr-CH" dirty="0" err="1"/>
              <a:t>deposits</a:t>
            </a:r>
            <a:r>
              <a:rPr lang="fr-CH" dirty="0"/>
              <a:t> / moraine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5351" y="3628107"/>
            <a:ext cx="15973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/>
              <a:t>Talus </a:t>
            </a:r>
            <a:r>
              <a:rPr lang="fr-CH" dirty="0" err="1"/>
              <a:t>slopes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0014" y="1266409"/>
            <a:ext cx="10971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the</a:t>
            </a:r>
            <a:r>
              <a:rPr lang="en-US" sz="2000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hydrogeological functioning of recently deglaciated Alpine catchment ?</a:t>
            </a:r>
            <a:endParaRPr lang="en-US" sz="2000" dirty="0"/>
          </a:p>
        </p:txBody>
      </p:sp>
      <p:sp>
        <p:nvSpPr>
          <p:cNvPr id="25" name="Espace réservé du contenu 4"/>
          <p:cNvSpPr>
            <a:spLocks noGrp="1"/>
          </p:cNvSpPr>
          <p:nvPr>
            <p:ph sz="half" idx="1"/>
          </p:nvPr>
        </p:nvSpPr>
        <p:spPr>
          <a:xfrm>
            <a:off x="-376613" y="581485"/>
            <a:ext cx="10622190" cy="5377993"/>
          </a:xfrm>
        </p:spPr>
        <p:txBody>
          <a:bodyPr>
            <a:normAutofit/>
          </a:bodyPr>
          <a:lstStyle/>
          <a:p>
            <a:pPr lvl="1">
              <a:spcAft>
                <a:spcPts val="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b="1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b="1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aquifer 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timescales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000" b="1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flowpaths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n-US" sz="2000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of water 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181338" y="2429072"/>
            <a:ext cx="1298009" cy="1285443"/>
            <a:chOff x="7929085" y="1606038"/>
            <a:chExt cx="1298009" cy="1285443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80" t="37733" r="12533" b="47285"/>
            <a:stretch/>
          </p:blipFill>
          <p:spPr>
            <a:xfrm>
              <a:off x="7929085" y="1606038"/>
              <a:ext cx="1298009" cy="128544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8331476" y="1855739"/>
              <a:ext cx="470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4800" b="1" dirty="0">
                  <a:solidFill>
                    <a:srgbClr val="FF0000"/>
                  </a:solidFill>
                </a:rPr>
                <a:t>?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8422001" y="5034507"/>
            <a:ext cx="1298009" cy="1285443"/>
            <a:chOff x="7929085" y="1606038"/>
            <a:chExt cx="1298009" cy="1285443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80" t="37733" r="12533" b="47285"/>
            <a:stretch/>
          </p:blipFill>
          <p:spPr>
            <a:xfrm>
              <a:off x="7929085" y="1606038"/>
              <a:ext cx="1298009" cy="1285443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8331476" y="1855739"/>
              <a:ext cx="470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4800" b="1" dirty="0">
                  <a:solidFill>
                    <a:srgbClr val="FF0000"/>
                  </a:solidFill>
                </a:rPr>
                <a:t>?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686206" y="5158478"/>
            <a:ext cx="18101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 err="1"/>
              <a:t>Outwash</a:t>
            </a:r>
            <a:r>
              <a:rPr lang="fr-CH" dirty="0"/>
              <a:t> plain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2540" y="2355148"/>
            <a:ext cx="16270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Rock glacier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3888770" y="4768324"/>
            <a:ext cx="1298009" cy="1285443"/>
            <a:chOff x="7929085" y="1606038"/>
            <a:chExt cx="1298009" cy="1285443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80" t="37733" r="12533" b="47285"/>
            <a:stretch/>
          </p:blipFill>
          <p:spPr>
            <a:xfrm>
              <a:off x="7929085" y="1606038"/>
              <a:ext cx="1298009" cy="1285443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8331476" y="1855739"/>
              <a:ext cx="470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4800" b="1" dirty="0">
                  <a:solidFill>
                    <a:srgbClr val="FF0000"/>
                  </a:solidFill>
                </a:rPr>
                <a:t>?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314388" y="4289500"/>
            <a:ext cx="23054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 err="1"/>
              <a:t>Lateral</a:t>
            </a:r>
            <a:r>
              <a:rPr lang="fr-CH" dirty="0"/>
              <a:t> moraines / </a:t>
            </a:r>
          </a:p>
          <a:p>
            <a:r>
              <a:rPr lang="fr-CH" dirty="0" err="1"/>
              <a:t>debris</a:t>
            </a:r>
            <a:r>
              <a:rPr lang="fr-CH" dirty="0"/>
              <a:t> </a:t>
            </a:r>
            <a:r>
              <a:rPr lang="fr-CH" dirty="0" err="1"/>
              <a:t>cones</a:t>
            </a:r>
            <a:endParaRPr lang="en-US" dirty="0"/>
          </a:p>
        </p:txBody>
      </p:sp>
      <p:sp>
        <p:nvSpPr>
          <p:cNvPr id="20" name="Flèche droite 19"/>
          <p:cNvSpPr/>
          <p:nvPr/>
        </p:nvSpPr>
        <p:spPr>
          <a:xfrm rot="3565550">
            <a:off x="6782433" y="3821232"/>
            <a:ext cx="997192" cy="2963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droite 36"/>
          <p:cNvSpPr/>
          <p:nvPr/>
        </p:nvSpPr>
        <p:spPr>
          <a:xfrm rot="11267326">
            <a:off x="5922062" y="5477852"/>
            <a:ext cx="997192" cy="2963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9870342" y="2393576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Ice-melt</a:t>
            </a:r>
            <a:endParaRPr lang="en-US" sz="2400" b="1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8316190" y="1829453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Snow-</a:t>
            </a:r>
            <a:r>
              <a:rPr lang="fr-CH" sz="24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013012" y="1636132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82711" y="3111347"/>
            <a:ext cx="112562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 err="1"/>
              <a:t>Bedrock</a:t>
            </a:r>
            <a:endParaRPr lang="en-US" dirty="0"/>
          </a:p>
        </p:txBody>
      </p:sp>
      <p:sp>
        <p:nvSpPr>
          <p:cNvPr id="40" name="Flèche droite 39"/>
          <p:cNvSpPr/>
          <p:nvPr/>
        </p:nvSpPr>
        <p:spPr>
          <a:xfrm rot="4471933">
            <a:off x="7540774" y="2152516"/>
            <a:ext cx="540000" cy="29630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èche droite 40"/>
          <p:cNvSpPr/>
          <p:nvPr/>
        </p:nvSpPr>
        <p:spPr>
          <a:xfrm rot="8127474">
            <a:off x="8113402" y="2340101"/>
            <a:ext cx="540000" cy="296303"/>
          </a:xfrm>
          <a:prstGeom prst="rightArrow">
            <a:avLst/>
          </a:prstGeom>
          <a:solidFill>
            <a:srgbClr val="DFF1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èche droite 41"/>
          <p:cNvSpPr/>
          <p:nvPr/>
        </p:nvSpPr>
        <p:spPr>
          <a:xfrm rot="9889365">
            <a:off x="8368835" y="2661093"/>
            <a:ext cx="1601436" cy="308973"/>
          </a:xfrm>
          <a:prstGeom prst="rightArrow">
            <a:avLst/>
          </a:prstGeom>
          <a:solidFill>
            <a:srgbClr val="202AE8"/>
          </a:solidFill>
          <a:ln>
            <a:solidFill>
              <a:srgbClr val="202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0" grpId="0" animBg="1"/>
      <p:bldP spid="16" grpId="0" animBg="1"/>
      <p:bldP spid="18" grpId="0" animBg="1"/>
      <p:bldP spid="20" grpId="0" animBg="1"/>
      <p:bldP spid="37" grpId="0" animBg="1"/>
      <p:bldP spid="21" grpId="0"/>
      <p:bldP spid="38" grpId="0"/>
      <p:bldP spid="39" grpId="0"/>
      <p:bldP spid="14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Overall methodology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08592" y="5999708"/>
            <a:ext cx="8574817" cy="9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" name="Rectangle 14"/>
          <p:cNvSpPr/>
          <p:nvPr/>
        </p:nvSpPr>
        <p:spPr>
          <a:xfrm>
            <a:off x="1808592" y="991581"/>
            <a:ext cx="8574817" cy="3803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ZoneTexte 15"/>
          <p:cNvSpPr txBox="1"/>
          <p:nvPr/>
        </p:nvSpPr>
        <p:spPr>
          <a:xfrm>
            <a:off x="1896928" y="1075870"/>
            <a:ext cx="1077994" cy="25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CH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 type</a:t>
            </a:r>
            <a:endParaRPr lang="en-US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51405" y="1082845"/>
            <a:ext cx="646240" cy="25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01161" y="1082845"/>
            <a:ext cx="1119777" cy="25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CH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/model</a:t>
            </a:r>
            <a:endParaRPr lang="en-US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101008" y="1082845"/>
            <a:ext cx="848190" cy="25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Catchment</a:t>
            </a:r>
            <a:endParaRPr lang="en-US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18488" y="6177756"/>
            <a:ext cx="1633369" cy="5512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u="sng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Paper 1:</a:t>
            </a:r>
          </a:p>
          <a:p>
            <a:pPr algn="ctr"/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Hydrogeomorphological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assessment of the Otemma catchment</a:t>
            </a:r>
            <a:endParaRPr lang="fr-CH" sz="9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92373" y="6177756"/>
            <a:ext cx="1633369" cy="551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u="sng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Paper 2: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dynamics in the outwash plain</a:t>
            </a:r>
            <a:endParaRPr lang="fr-CH" sz="9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66258" y="6177756"/>
            <a:ext cx="1633369" cy="551262"/>
          </a:xfrm>
          <a:prstGeom prst="rect">
            <a:avLst/>
          </a:prstGeom>
          <a:solidFill>
            <a:srgbClr val="00B0F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u="sng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Paper 3: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 and ice-melt separation using water isotopes and modeling</a:t>
            </a:r>
            <a:endParaRPr lang="fr-CH" sz="9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40144" y="6177756"/>
            <a:ext cx="1633369" cy="5512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u="sng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Paper 4: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 connectivity in a proglacial catchment</a:t>
            </a:r>
            <a:endParaRPr lang="fr-CH" sz="9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83581" y="2875964"/>
            <a:ext cx="49957" cy="65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7" y="2251412"/>
            <a:ext cx="3392380" cy="270359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79694" y="2251416"/>
            <a:ext cx="3595818" cy="2703591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" b="1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08592" y="2865017"/>
            <a:ext cx="1070795" cy="3675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Single </a:t>
            </a:r>
            <a:r>
              <a:rPr lang="fr-CH" sz="9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landform</a:t>
            </a:r>
            <a:r>
              <a:rPr lang="fr-CH" sz="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9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response</a:t>
            </a:r>
            <a:endParaRPr lang="fr-CH" sz="9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08592" y="1491093"/>
            <a:ext cx="1011433" cy="3675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Catchment-scale</a:t>
            </a:r>
            <a:r>
              <a:rPr lang="fr-CH" sz="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9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response</a:t>
            </a:r>
            <a:endParaRPr lang="fr-CH" sz="9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02875" y="4095146"/>
            <a:ext cx="796267" cy="285840"/>
          </a:xfrm>
          <a:prstGeom prst="rect">
            <a:avLst/>
          </a:prstGeom>
          <a:gradFill>
            <a:gsLst>
              <a:gs pos="50000">
                <a:schemeClr val="accent6"/>
              </a:gs>
              <a:gs pos="52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59508" y="3261043"/>
            <a:ext cx="878205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Talus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slopes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/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debris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cones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73439" y="2819607"/>
            <a:ext cx="796267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Bedrock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3138375" y="3317370"/>
            <a:ext cx="964496" cy="697360"/>
            <a:chOff x="2472124" y="4633040"/>
            <a:chExt cx="1700626" cy="1229605"/>
          </a:xfrm>
        </p:grpSpPr>
        <p:sp>
          <p:nvSpPr>
            <p:cNvPr id="36" name="Rectangle 35"/>
            <p:cNvSpPr/>
            <p:nvPr/>
          </p:nvSpPr>
          <p:spPr>
            <a:xfrm>
              <a:off x="2472124" y="5358646"/>
              <a:ext cx="1700626" cy="503999"/>
            </a:xfrm>
            <a:prstGeom prst="rect">
              <a:avLst/>
            </a:prstGeom>
            <a:gradFill>
              <a:gsLst>
                <a:gs pos="50000">
                  <a:schemeClr val="accent6"/>
                </a:gs>
                <a:gs pos="52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CH" sz="800" b="1" dirty="0" err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Geophysics</a:t>
              </a:r>
              <a:r>
                <a:rPr lang="fr-CH" sz="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(ERT)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72124" y="4633040"/>
              <a:ext cx="1700626" cy="503999"/>
            </a:xfrm>
            <a:prstGeom prst="rect">
              <a:avLst/>
            </a:prstGeom>
            <a:gradFill>
              <a:gsLst>
                <a:gs pos="50000">
                  <a:schemeClr val="accent6"/>
                </a:gs>
                <a:gs pos="52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CH" sz="800" b="1" dirty="0" err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Groundwater</a:t>
              </a:r>
              <a:r>
                <a:rPr lang="fr-CH" sz="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fr-CH" sz="800" b="1" dirty="0" err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wells</a:t>
              </a:r>
              <a:endPara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138375" y="2905850"/>
            <a:ext cx="964496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Aquifer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salt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tracing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36212" y="3523131"/>
            <a:ext cx="796267" cy="2858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Aquifer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27646" y="1533064"/>
            <a:ext cx="796267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Recession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analysis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694188" y="3608814"/>
            <a:ext cx="796267" cy="285840"/>
          </a:xfrm>
          <a:prstGeom prst="rect">
            <a:avLst/>
          </a:prstGeom>
          <a:gradFill>
            <a:gsLst>
              <a:gs pos="29000">
                <a:srgbClr val="C00000"/>
              </a:gs>
              <a:gs pos="68000">
                <a:srgbClr val="00B0F0"/>
              </a:gs>
              <a:gs pos="69000">
                <a:srgbClr val="7030A0"/>
              </a:gs>
              <a:gs pos="34000">
                <a:srgbClr val="00B0F0"/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82483" y="2807371"/>
            <a:ext cx="796267" cy="2858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Glacier-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85865" y="2308815"/>
            <a:ext cx="796267" cy="2858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Snow-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73438" y="2308905"/>
            <a:ext cx="828000" cy="2858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Precipitation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38375" y="1533064"/>
            <a:ext cx="964496" cy="281143"/>
          </a:xfrm>
          <a:prstGeom prst="rect">
            <a:avLst/>
          </a:prstGeom>
          <a:gradFill>
            <a:gsLst>
              <a:gs pos="23000">
                <a:schemeClr val="accent6"/>
              </a:gs>
              <a:gs pos="48000">
                <a:srgbClr val="C00000"/>
              </a:gs>
              <a:gs pos="73000">
                <a:srgbClr val="00B0F0"/>
              </a:gs>
              <a:gs pos="78000">
                <a:srgbClr val="7030A0"/>
              </a:gs>
              <a:gs pos="53000">
                <a:srgbClr val="00B0F0"/>
              </a:gs>
              <a:gs pos="28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River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discharge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138375" y="2082808"/>
            <a:ext cx="964498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Literature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review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07228" y="2739817"/>
            <a:ext cx="931677" cy="3266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Storage-release model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407229" y="3502713"/>
            <a:ext cx="903450" cy="326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3D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aquifer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model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808592" y="4833454"/>
            <a:ext cx="1070795" cy="3675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 sources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138375" y="4690534"/>
            <a:ext cx="964498" cy="285840"/>
          </a:xfrm>
          <a:prstGeom prst="rect">
            <a:avLst/>
          </a:prstGeom>
          <a:gradFill>
            <a:gsLst>
              <a:gs pos="50000">
                <a:srgbClr val="00B0F0"/>
              </a:gs>
              <a:gs pos="52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 stable isotope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138375" y="4279773"/>
            <a:ext cx="964498" cy="285840"/>
          </a:xfrm>
          <a:prstGeom prst="rect">
            <a:avLst/>
          </a:prstGeom>
          <a:gradFill>
            <a:gsLst>
              <a:gs pos="23000">
                <a:schemeClr val="accent6"/>
              </a:gs>
              <a:gs pos="48000">
                <a:srgbClr val="C00000"/>
              </a:gs>
              <a:gs pos="73000">
                <a:srgbClr val="00B0F0"/>
              </a:gs>
              <a:gs pos="78000">
                <a:srgbClr val="7030A0"/>
              </a:gs>
              <a:gs pos="53000">
                <a:srgbClr val="00B0F0"/>
              </a:gs>
              <a:gs pos="28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conductivity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38375" y="5101677"/>
            <a:ext cx="964498" cy="2858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Hydrochemical</a:t>
            </a:r>
            <a:r>
              <a:rPr lang="fr-CH" sz="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analysis</a:t>
            </a:r>
            <a:endParaRPr lang="fr-CH" sz="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38375" y="5512820"/>
            <a:ext cx="964498" cy="28584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Noble </a:t>
            </a:r>
            <a:r>
              <a:rPr lang="fr-CH" sz="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gases</a:t>
            </a:r>
            <a:endParaRPr lang="fr-CH" sz="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7371573" y="3105447"/>
            <a:ext cx="1322616" cy="989699"/>
            <a:chOff x="9939619" y="4259372"/>
            <a:chExt cx="2332073" cy="1745064"/>
          </a:xfrm>
        </p:grpSpPr>
        <p:cxnSp>
          <p:nvCxnSpPr>
            <p:cNvPr id="56" name="Connecteur droit avec flèche 55"/>
            <p:cNvCxnSpPr>
              <a:stCxn id="34" idx="2"/>
              <a:endCxn id="33" idx="1"/>
            </p:cNvCxnSpPr>
            <p:nvPr/>
          </p:nvCxnSpPr>
          <p:spPr>
            <a:xfrm>
              <a:off x="9939619" y="4259372"/>
              <a:ext cx="507695" cy="52635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>
              <a:stCxn id="33" idx="2"/>
              <a:endCxn id="41" idx="1"/>
            </p:cNvCxnSpPr>
            <p:nvPr/>
          </p:nvCxnSpPr>
          <p:spPr>
            <a:xfrm>
              <a:off x="11221552" y="5037724"/>
              <a:ext cx="1050138" cy="36119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stCxn id="33" idx="2"/>
              <a:endCxn id="32" idx="0"/>
            </p:cNvCxnSpPr>
            <p:nvPr/>
          </p:nvCxnSpPr>
          <p:spPr>
            <a:xfrm>
              <a:off x="11221552" y="5037724"/>
              <a:ext cx="4228" cy="96671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>
              <a:stCxn id="41" idx="1"/>
              <a:endCxn id="32" idx="0"/>
            </p:cNvCxnSpPr>
            <p:nvPr/>
          </p:nvCxnSpPr>
          <p:spPr>
            <a:xfrm flipH="1">
              <a:off x="11225781" y="5398920"/>
              <a:ext cx="1045911" cy="605516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/>
          <p:cNvGrpSpPr/>
          <p:nvPr/>
        </p:nvGrpSpPr>
        <p:grpSpPr>
          <a:xfrm>
            <a:off x="7387437" y="2594653"/>
            <a:ext cx="2193179" cy="1014161"/>
            <a:chOff x="10002448" y="2635910"/>
            <a:chExt cx="3758886" cy="1788196"/>
          </a:xfrm>
        </p:grpSpPr>
        <p:cxnSp>
          <p:nvCxnSpPr>
            <p:cNvPr id="61" name="Connecteur en angle 60"/>
            <p:cNvCxnSpPr>
              <a:stCxn id="43" idx="2"/>
              <a:endCxn id="41" idx="0"/>
            </p:cNvCxnSpPr>
            <p:nvPr/>
          </p:nvCxnSpPr>
          <p:spPr>
            <a:xfrm rot="16200000" flipH="1">
              <a:off x="11509049" y="3008705"/>
              <a:ext cx="1788193" cy="1042604"/>
            </a:xfrm>
            <a:prstGeom prst="bentConnector3">
              <a:avLst>
                <a:gd name="adj1" fmla="val 6843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en angle 61"/>
            <p:cNvCxnSpPr>
              <a:stCxn id="44" idx="2"/>
              <a:endCxn id="41" idx="0"/>
            </p:cNvCxnSpPr>
            <p:nvPr/>
          </p:nvCxnSpPr>
          <p:spPr>
            <a:xfrm rot="16200000" flipH="1">
              <a:off x="10569429" y="2069090"/>
              <a:ext cx="1788035" cy="2921997"/>
            </a:xfrm>
            <a:prstGeom prst="bentConnector3">
              <a:avLst>
                <a:gd name="adj1" fmla="val 6384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en angle 62"/>
            <p:cNvCxnSpPr>
              <a:stCxn id="42" idx="2"/>
              <a:endCxn id="41" idx="0"/>
            </p:cNvCxnSpPr>
            <p:nvPr/>
          </p:nvCxnSpPr>
          <p:spPr>
            <a:xfrm rot="5400000">
              <a:off x="12888328" y="3551098"/>
              <a:ext cx="909126" cy="836887"/>
            </a:xfrm>
            <a:prstGeom prst="bentConnector3">
              <a:avLst>
                <a:gd name="adj1" fmla="val 29884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Connecteur droit avec flèche 64"/>
          <p:cNvCxnSpPr>
            <a:stCxn id="30" idx="3"/>
            <a:endCxn id="36" idx="1"/>
          </p:cNvCxnSpPr>
          <p:nvPr/>
        </p:nvCxnSpPr>
        <p:spPr>
          <a:xfrm>
            <a:off x="2879387" y="3048771"/>
            <a:ext cx="258988" cy="82304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30" idx="3"/>
            <a:endCxn id="37" idx="1"/>
          </p:cNvCxnSpPr>
          <p:nvPr/>
        </p:nvCxnSpPr>
        <p:spPr>
          <a:xfrm>
            <a:off x="2879387" y="3048771"/>
            <a:ext cx="258988" cy="41151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30" idx="3"/>
            <a:endCxn id="38" idx="1"/>
          </p:cNvCxnSpPr>
          <p:nvPr/>
        </p:nvCxnSpPr>
        <p:spPr>
          <a:xfrm flipV="1">
            <a:off x="2879387" y="3048770"/>
            <a:ext cx="25898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39" idx="3"/>
            <a:endCxn id="48" idx="1"/>
          </p:cNvCxnSpPr>
          <p:nvPr/>
        </p:nvCxnSpPr>
        <p:spPr>
          <a:xfrm flipV="1">
            <a:off x="5132479" y="3666050"/>
            <a:ext cx="274750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>
            <a:stCxn id="37" idx="3"/>
            <a:endCxn id="39" idx="1"/>
          </p:cNvCxnSpPr>
          <p:nvPr/>
        </p:nvCxnSpPr>
        <p:spPr>
          <a:xfrm>
            <a:off x="4102871" y="3460290"/>
            <a:ext cx="233341" cy="205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>
            <a:stCxn id="36" idx="3"/>
            <a:endCxn id="39" idx="1"/>
          </p:cNvCxnSpPr>
          <p:nvPr/>
        </p:nvCxnSpPr>
        <p:spPr>
          <a:xfrm flipV="1">
            <a:off x="4102871" y="3666051"/>
            <a:ext cx="233341" cy="20576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31" idx="3"/>
            <a:endCxn id="45" idx="1"/>
          </p:cNvCxnSpPr>
          <p:nvPr/>
        </p:nvCxnSpPr>
        <p:spPr>
          <a:xfrm flipV="1">
            <a:off x="2820025" y="1673636"/>
            <a:ext cx="318350" cy="121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>
            <a:stCxn id="45" idx="3"/>
            <a:endCxn id="40" idx="1"/>
          </p:cNvCxnSpPr>
          <p:nvPr/>
        </p:nvCxnSpPr>
        <p:spPr>
          <a:xfrm>
            <a:off x="4102871" y="1673636"/>
            <a:ext cx="1324775" cy="234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stCxn id="38" idx="3"/>
            <a:endCxn id="88" idx="1"/>
          </p:cNvCxnSpPr>
          <p:nvPr/>
        </p:nvCxnSpPr>
        <p:spPr>
          <a:xfrm flipV="1">
            <a:off x="4102871" y="2905850"/>
            <a:ext cx="215009" cy="142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en angle 73"/>
          <p:cNvCxnSpPr>
            <a:stCxn id="40" idx="3"/>
            <a:endCxn id="29" idx="0"/>
          </p:cNvCxnSpPr>
          <p:nvPr/>
        </p:nvCxnSpPr>
        <p:spPr>
          <a:xfrm>
            <a:off x="6219663" y="1675982"/>
            <a:ext cx="2253690" cy="575431"/>
          </a:xfrm>
          <a:prstGeom prst="bentConnector2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>
            <a:stCxn id="37" idx="3"/>
            <a:endCxn id="88" idx="1"/>
          </p:cNvCxnSpPr>
          <p:nvPr/>
        </p:nvCxnSpPr>
        <p:spPr>
          <a:xfrm flipV="1">
            <a:off x="4102871" y="2905850"/>
            <a:ext cx="215009" cy="554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46" idx="3"/>
            <a:endCxn id="88" idx="1"/>
          </p:cNvCxnSpPr>
          <p:nvPr/>
        </p:nvCxnSpPr>
        <p:spPr>
          <a:xfrm>
            <a:off x="4102873" y="2225728"/>
            <a:ext cx="215007" cy="68012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>
            <a:stCxn id="48" idx="3"/>
            <a:endCxn id="32" idx="1"/>
          </p:cNvCxnSpPr>
          <p:nvPr/>
        </p:nvCxnSpPr>
        <p:spPr>
          <a:xfrm>
            <a:off x="6310679" y="3666050"/>
            <a:ext cx="1392196" cy="57201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>
            <a:stCxn id="47" idx="3"/>
            <a:endCxn id="34" idx="1"/>
          </p:cNvCxnSpPr>
          <p:nvPr/>
        </p:nvCxnSpPr>
        <p:spPr>
          <a:xfrm>
            <a:off x="6338905" y="2903154"/>
            <a:ext cx="634534" cy="59373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47" idx="3"/>
            <a:endCxn id="33" idx="1"/>
          </p:cNvCxnSpPr>
          <p:nvPr/>
        </p:nvCxnSpPr>
        <p:spPr>
          <a:xfrm>
            <a:off x="6338905" y="2903154"/>
            <a:ext cx="1320603" cy="50080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47" idx="3"/>
            <a:endCxn id="32" idx="1"/>
          </p:cNvCxnSpPr>
          <p:nvPr/>
        </p:nvCxnSpPr>
        <p:spPr>
          <a:xfrm>
            <a:off x="6338905" y="2903154"/>
            <a:ext cx="1363970" cy="1334913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36" idx="3"/>
            <a:endCxn id="88" idx="1"/>
          </p:cNvCxnSpPr>
          <p:nvPr/>
        </p:nvCxnSpPr>
        <p:spPr>
          <a:xfrm flipV="1">
            <a:off x="4102871" y="2905850"/>
            <a:ext cx="215009" cy="96596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88" idx="3"/>
            <a:endCxn id="47" idx="1"/>
          </p:cNvCxnSpPr>
          <p:nvPr/>
        </p:nvCxnSpPr>
        <p:spPr>
          <a:xfrm flipV="1">
            <a:off x="5114147" y="2903154"/>
            <a:ext cx="293081" cy="2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401155" y="4647281"/>
            <a:ext cx="1013477" cy="36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Coupled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glacio-hydrological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model</a:t>
            </a:r>
          </a:p>
        </p:txBody>
      </p:sp>
      <p:cxnSp>
        <p:nvCxnSpPr>
          <p:cNvPr id="84" name="Connecteur en angle 83"/>
          <p:cNvCxnSpPr>
            <a:stCxn id="43" idx="2"/>
            <a:endCxn id="33" idx="0"/>
          </p:cNvCxnSpPr>
          <p:nvPr/>
        </p:nvCxnSpPr>
        <p:spPr>
          <a:xfrm rot="5400000">
            <a:off x="7958111" y="2735155"/>
            <a:ext cx="666388" cy="385388"/>
          </a:xfrm>
          <a:prstGeom prst="bentConnector3">
            <a:avLst>
              <a:gd name="adj1" fmla="val 14966"/>
            </a:avLst>
          </a:prstGeom>
          <a:ln w="190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>
            <a:stCxn id="44" idx="2"/>
            <a:endCxn id="34" idx="0"/>
          </p:cNvCxnSpPr>
          <p:nvPr/>
        </p:nvCxnSpPr>
        <p:spPr>
          <a:xfrm flipH="1">
            <a:off x="7371573" y="2594745"/>
            <a:ext cx="15865" cy="224862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3138375" y="2494328"/>
            <a:ext cx="964497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Landform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mapping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Connecteur droit avec flèche 86"/>
          <p:cNvCxnSpPr>
            <a:stCxn id="86" idx="3"/>
            <a:endCxn id="88" idx="1"/>
          </p:cNvCxnSpPr>
          <p:nvPr/>
        </p:nvCxnSpPr>
        <p:spPr>
          <a:xfrm>
            <a:off x="4102872" y="2637248"/>
            <a:ext cx="215008" cy="268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4317880" y="2762930"/>
            <a:ext cx="796267" cy="28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Response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time</a:t>
            </a:r>
          </a:p>
        </p:txBody>
      </p:sp>
      <p:cxnSp>
        <p:nvCxnSpPr>
          <p:cNvPr id="89" name="Connecteur en angle 88"/>
          <p:cNvCxnSpPr>
            <a:stCxn id="44" idx="2"/>
            <a:endCxn id="33" idx="0"/>
          </p:cNvCxnSpPr>
          <p:nvPr/>
        </p:nvCxnSpPr>
        <p:spPr>
          <a:xfrm rot="16200000" flipH="1">
            <a:off x="7409875" y="2572307"/>
            <a:ext cx="666298" cy="711173"/>
          </a:xfrm>
          <a:prstGeom prst="bentConnector3">
            <a:avLst>
              <a:gd name="adj1" fmla="val 14945"/>
            </a:avLst>
          </a:prstGeom>
          <a:ln w="190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30" idx="3"/>
            <a:endCxn id="46" idx="1"/>
          </p:cNvCxnSpPr>
          <p:nvPr/>
        </p:nvCxnSpPr>
        <p:spPr>
          <a:xfrm flipV="1">
            <a:off x="2879387" y="2225728"/>
            <a:ext cx="258988" cy="82304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30" idx="3"/>
            <a:endCxn id="86" idx="1"/>
          </p:cNvCxnSpPr>
          <p:nvPr/>
        </p:nvCxnSpPr>
        <p:spPr>
          <a:xfrm flipV="1">
            <a:off x="2879387" y="2637248"/>
            <a:ext cx="258988" cy="41152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>
            <a:stCxn id="49" idx="3"/>
            <a:endCxn id="52" idx="1"/>
          </p:cNvCxnSpPr>
          <p:nvPr/>
        </p:nvCxnSpPr>
        <p:spPr>
          <a:xfrm flipV="1">
            <a:off x="2879387" y="4422693"/>
            <a:ext cx="258988" cy="59451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49" idx="3"/>
            <a:endCxn id="50" idx="1"/>
          </p:cNvCxnSpPr>
          <p:nvPr/>
        </p:nvCxnSpPr>
        <p:spPr>
          <a:xfrm flipV="1">
            <a:off x="2879387" y="4833454"/>
            <a:ext cx="258988" cy="18375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>
            <a:stCxn id="49" idx="3"/>
            <a:endCxn id="53" idx="1"/>
          </p:cNvCxnSpPr>
          <p:nvPr/>
        </p:nvCxnSpPr>
        <p:spPr>
          <a:xfrm>
            <a:off x="2879387" y="5017208"/>
            <a:ext cx="258988" cy="22738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stCxn id="49" idx="3"/>
          </p:cNvCxnSpPr>
          <p:nvPr/>
        </p:nvCxnSpPr>
        <p:spPr>
          <a:xfrm>
            <a:off x="2879387" y="5017208"/>
            <a:ext cx="258988" cy="6385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>
            <a:stCxn id="50" idx="3"/>
            <a:endCxn id="83" idx="1"/>
          </p:cNvCxnSpPr>
          <p:nvPr/>
        </p:nvCxnSpPr>
        <p:spPr>
          <a:xfrm flipV="1">
            <a:off x="4102873" y="4827281"/>
            <a:ext cx="1298282" cy="617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ngle 96"/>
          <p:cNvCxnSpPr>
            <a:stCxn id="52" idx="3"/>
            <a:endCxn id="48" idx="1"/>
          </p:cNvCxnSpPr>
          <p:nvPr/>
        </p:nvCxnSpPr>
        <p:spPr>
          <a:xfrm flipV="1">
            <a:off x="4102873" y="3666050"/>
            <a:ext cx="1304356" cy="756643"/>
          </a:xfrm>
          <a:prstGeom prst="bentConnector3">
            <a:avLst>
              <a:gd name="adj1" fmla="val 82918"/>
            </a:avLst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en angle 97"/>
          <p:cNvCxnSpPr>
            <a:stCxn id="45" idx="3"/>
            <a:endCxn id="83" idx="1"/>
          </p:cNvCxnSpPr>
          <p:nvPr/>
        </p:nvCxnSpPr>
        <p:spPr>
          <a:xfrm>
            <a:off x="4102871" y="1673636"/>
            <a:ext cx="1298284" cy="3153645"/>
          </a:xfrm>
          <a:prstGeom prst="bentConnector3">
            <a:avLst>
              <a:gd name="adj1" fmla="val 86606"/>
            </a:avLst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5401155" y="5310459"/>
            <a:ext cx="1013477" cy="325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8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Meteorological</a:t>
            </a:r>
            <a:r>
              <a:rPr lang="fr-CH" sz="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data</a:t>
            </a:r>
          </a:p>
        </p:txBody>
      </p:sp>
      <p:cxnSp>
        <p:nvCxnSpPr>
          <p:cNvPr id="101" name="Connecteur droit avec flèche 100"/>
          <p:cNvCxnSpPr>
            <a:stCxn id="100" idx="0"/>
            <a:endCxn id="83" idx="2"/>
          </p:cNvCxnSpPr>
          <p:nvPr/>
        </p:nvCxnSpPr>
        <p:spPr>
          <a:xfrm flipV="1">
            <a:off x="5907894" y="5007281"/>
            <a:ext cx="0" cy="303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5216932" y="1363861"/>
            <a:ext cx="1186249" cy="67750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Ellipse 101"/>
          <p:cNvSpPr/>
          <p:nvPr/>
        </p:nvSpPr>
        <p:spPr>
          <a:xfrm>
            <a:off x="4096797" y="2553354"/>
            <a:ext cx="1186249" cy="67750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Ellipse 102"/>
          <p:cNvSpPr/>
          <p:nvPr/>
        </p:nvSpPr>
        <p:spPr>
          <a:xfrm>
            <a:off x="5240957" y="3324925"/>
            <a:ext cx="1186249" cy="67750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83" grpId="0" animBg="1"/>
      <p:bldP spid="86" grpId="0" animBg="1"/>
      <p:bldP spid="88" grpId="0" animBg="1"/>
      <p:bldP spid="100" grpId="0" animBg="1"/>
      <p:bldP spid="2" grpId="0" animBg="1"/>
      <p:bldP spid="102" grpId="0" animBg="1"/>
      <p:bldP spid="1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12088" y="3255847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 and ice-melt contribution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2" y="1793230"/>
            <a:ext cx="5090063" cy="40565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25986" y="4558370"/>
            <a:ext cx="1350396" cy="423125"/>
          </a:xfrm>
          <a:prstGeom prst="rect">
            <a:avLst/>
          </a:prstGeom>
          <a:gradFill>
            <a:gsLst>
              <a:gs pos="29000">
                <a:srgbClr val="C00000"/>
              </a:gs>
              <a:gs pos="68000">
                <a:srgbClr val="00B0F0"/>
              </a:gs>
              <a:gs pos="69000">
                <a:srgbClr val="7030A0"/>
              </a:gs>
              <a:gs pos="34000">
                <a:srgbClr val="00B0F0"/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7466" y="2696621"/>
            <a:ext cx="1350396" cy="423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Glacier-</a:t>
            </a:r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87956" y="1689901"/>
            <a:ext cx="1350396" cy="423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Snow-</a:t>
            </a:r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47869" y="2593962"/>
            <a:ext cx="1350396" cy="423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Precipitation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7023069" y="2113026"/>
            <a:ext cx="3659596" cy="2445344"/>
            <a:chOff x="16662487" y="-2986944"/>
            <a:chExt cx="4180224" cy="2518462"/>
          </a:xfrm>
        </p:grpSpPr>
        <p:cxnSp>
          <p:nvCxnSpPr>
            <p:cNvPr id="22" name="Connecteur en angle 21"/>
            <p:cNvCxnSpPr>
              <a:stCxn id="16" idx="2"/>
              <a:endCxn id="14" idx="0"/>
            </p:cNvCxnSpPr>
            <p:nvPr/>
          </p:nvCxnSpPr>
          <p:spPr>
            <a:xfrm rot="5400000">
              <a:off x="16784368" y="-2220012"/>
              <a:ext cx="2518462" cy="98459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en angle 22"/>
            <p:cNvCxnSpPr>
              <a:stCxn id="18" idx="2"/>
              <a:endCxn id="14" idx="0"/>
            </p:cNvCxnSpPr>
            <p:nvPr/>
          </p:nvCxnSpPr>
          <p:spPr>
            <a:xfrm rot="16200000" flipH="1">
              <a:off x="16313210" y="-1706575"/>
              <a:ext cx="1587369" cy="888815"/>
            </a:xfrm>
            <a:prstGeom prst="bentConnector3">
              <a:avLst>
                <a:gd name="adj1" fmla="val 21138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en angle 23"/>
            <p:cNvCxnSpPr>
              <a:stCxn id="15" idx="2"/>
              <a:endCxn id="14" idx="0"/>
            </p:cNvCxnSpPr>
            <p:nvPr/>
          </p:nvCxnSpPr>
          <p:spPr>
            <a:xfrm rot="5400000">
              <a:off x="18456186" y="-2855007"/>
              <a:ext cx="1481640" cy="3291410"/>
            </a:xfrm>
            <a:prstGeom prst="bentConnector3">
              <a:avLst>
                <a:gd name="adj1" fmla="val 16502"/>
              </a:avLst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313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105156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Otemma catchment</a:t>
            </a:r>
          </a:p>
        </p:txBody>
      </p:sp>
      <p:sp>
        <p:nvSpPr>
          <p:cNvPr id="14" name="Espace réservé du contenu 4"/>
          <p:cNvSpPr>
            <a:spLocks noGrp="1"/>
          </p:cNvSpPr>
          <p:nvPr>
            <p:ph sz="half" idx="1"/>
          </p:nvPr>
        </p:nvSpPr>
        <p:spPr>
          <a:xfrm>
            <a:off x="496113" y="1759538"/>
            <a:ext cx="4620638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 km</a:t>
            </a:r>
            <a:r>
              <a:rPr lang="en-US" sz="2000" b="1" baseline="30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area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Mean elevation 3005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 </a:t>
            </a:r>
            <a:r>
              <a:rPr lang="en-US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asl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(2350 m to 3780 m)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45% glaciated </a:t>
            </a:r>
            <a:r>
              <a:rPr lang="en-U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(2019) of which about 10% is debris covered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9"/>
          <a:stretch/>
        </p:blipFill>
        <p:spPr>
          <a:xfrm>
            <a:off x="5445759" y="1203742"/>
            <a:ext cx="6664961" cy="51743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2" y="1105421"/>
            <a:ext cx="4672162" cy="5740354"/>
          </a:xfrm>
          <a:prstGeom prst="rect">
            <a:avLst/>
          </a:prstGeom>
        </p:spPr>
      </p:pic>
      <p:sp>
        <p:nvSpPr>
          <p:cNvPr id="3" name="Triangle isocèle 2"/>
          <p:cNvSpPr/>
          <p:nvPr/>
        </p:nvSpPr>
        <p:spPr>
          <a:xfrm>
            <a:off x="8774219" y="3460857"/>
            <a:ext cx="129208" cy="11927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isocèle 15"/>
          <p:cNvSpPr/>
          <p:nvPr/>
        </p:nvSpPr>
        <p:spPr>
          <a:xfrm>
            <a:off x="8274019" y="4340087"/>
            <a:ext cx="129208" cy="11927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isocèle 17"/>
          <p:cNvSpPr/>
          <p:nvPr/>
        </p:nvSpPr>
        <p:spPr>
          <a:xfrm>
            <a:off x="7812667" y="6318446"/>
            <a:ext cx="129208" cy="11927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8205800" y="318904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GS1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791691" y="39837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GS2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812667" y="59640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GS3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 and ice-melt contribution</a:t>
            </a:r>
          </a:p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Modelled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vs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measured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discharge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20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74" y="1262204"/>
            <a:ext cx="10330543" cy="51170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2518" y="2126387"/>
            <a:ext cx="167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2518" y="4410366"/>
            <a:ext cx="167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84227" y="2388561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2"/>
                </a:solidFill>
              </a:rPr>
              <a:t>Q </a:t>
            </a:r>
            <a:r>
              <a:rPr lang="fr-CH" b="1" dirty="0" err="1">
                <a:solidFill>
                  <a:schemeClr val="accent2"/>
                </a:solidFill>
              </a:rPr>
              <a:t>simulated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90505" y="2772718"/>
            <a:ext cx="134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5"/>
                </a:solidFill>
              </a:rPr>
              <a:t>Q </a:t>
            </a:r>
            <a:r>
              <a:rPr lang="fr-CH" b="1" dirty="0" err="1">
                <a:solidFill>
                  <a:schemeClr val="accent5"/>
                </a:solidFill>
              </a:rPr>
              <a:t>measured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9B9872-49A4-4761-83E6-5B249E8A4C40}"/>
              </a:ext>
            </a:extLst>
          </p:cNvPr>
          <p:cNvSpPr/>
          <p:nvPr/>
        </p:nvSpPr>
        <p:spPr>
          <a:xfrm>
            <a:off x="6410225" y="1347042"/>
            <a:ext cx="3110320" cy="217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6B941A-33AA-4B75-A389-79F746B29E67}"/>
              </a:ext>
            </a:extLst>
          </p:cNvPr>
          <p:cNvSpPr/>
          <p:nvPr/>
        </p:nvSpPr>
        <p:spPr>
          <a:xfrm>
            <a:off x="6411798" y="3783029"/>
            <a:ext cx="3110320" cy="16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1F730-5404-417F-A1F7-08B4CB817246}"/>
              </a:ext>
            </a:extLst>
          </p:cNvPr>
          <p:cNvSpPr/>
          <p:nvPr/>
        </p:nvSpPr>
        <p:spPr>
          <a:xfrm>
            <a:off x="5260157" y="5976594"/>
            <a:ext cx="3261674" cy="40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129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12088" y="3255847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at the c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atchment-scale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38" y="2360887"/>
            <a:ext cx="4047112" cy="3225389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 rot="3819396">
            <a:off x="7563363" y="4388359"/>
            <a:ext cx="308919" cy="795754"/>
          </a:xfrm>
          <a:prstGeom prst="downArrow">
            <a:avLst/>
          </a:prstGeom>
          <a:solidFill>
            <a:srgbClr val="202AE8"/>
          </a:solidFill>
          <a:ln>
            <a:solidFill>
              <a:srgbClr val="202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247902" y="4312470"/>
            <a:ext cx="1350396" cy="423125"/>
          </a:xfrm>
          <a:prstGeom prst="rect">
            <a:avLst/>
          </a:prstGeom>
          <a:gradFill>
            <a:gsLst>
              <a:gs pos="29000">
                <a:srgbClr val="C00000"/>
              </a:gs>
              <a:gs pos="68000">
                <a:srgbClr val="00B0F0"/>
              </a:gs>
              <a:gs pos="69000">
                <a:srgbClr val="7030A0"/>
              </a:gs>
              <a:gs pos="34000">
                <a:srgbClr val="00B0F0"/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12371" y="2360891"/>
            <a:ext cx="4289814" cy="3174935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" b="1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2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299731" y="3070493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in superficial landforms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57" y="1998063"/>
            <a:ext cx="4684901" cy="37336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93782" y="4417314"/>
            <a:ext cx="1099650" cy="394747"/>
          </a:xfrm>
          <a:prstGeom prst="rect">
            <a:avLst/>
          </a:prstGeom>
          <a:gradFill>
            <a:gsLst>
              <a:gs pos="50000">
                <a:schemeClr val="accent6"/>
              </a:gs>
              <a:gs pos="52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1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22261" y="3292145"/>
            <a:ext cx="1212807" cy="3947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Talus </a:t>
            </a:r>
            <a:r>
              <a:rPr lang="fr-CH" sz="1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slopes</a:t>
            </a:r>
            <a:r>
              <a:rPr lang="fr-CH" sz="1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/ </a:t>
            </a:r>
            <a:r>
              <a:rPr lang="fr-CH" sz="1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debris</a:t>
            </a:r>
            <a:r>
              <a:rPr lang="fr-CH" sz="1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1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cones</a:t>
            </a:r>
            <a:endParaRPr lang="fr-CH" sz="1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72786" y="3094772"/>
            <a:ext cx="1099650" cy="3947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2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Bedrock</a:t>
            </a:r>
            <a:endParaRPr lang="fr-CH" sz="1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6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in superficial landforms</a:t>
            </a:r>
          </a:p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Landform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classes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1443855" y="6511694"/>
            <a:ext cx="52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23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67" y="565741"/>
            <a:ext cx="5121366" cy="62922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3" t="66965" b="4866"/>
          <a:stretch/>
        </p:blipFill>
        <p:spPr>
          <a:xfrm>
            <a:off x="9171651" y="2761272"/>
            <a:ext cx="2425967" cy="20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0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299731" y="3070493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the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57" y="1998063"/>
            <a:ext cx="4684901" cy="37336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12242" y="4349889"/>
            <a:ext cx="1224000" cy="432000"/>
          </a:xfrm>
          <a:prstGeom prst="rect">
            <a:avLst/>
          </a:prstGeom>
          <a:gradFill>
            <a:gsLst>
              <a:gs pos="50000">
                <a:schemeClr val="accent6"/>
              </a:gs>
              <a:gs pos="52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</a:p>
        </p:txBody>
      </p:sp>
    </p:spTree>
    <p:extLst>
      <p:ext uri="{BB962C8B-B14F-4D97-AF65-F5344CB8AC3E}">
        <p14:creationId xmlns:p14="http://schemas.microsoft.com/office/powerpoint/2010/main" val="3578210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the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</a:p>
          <a:p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resistivity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tomography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25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1"/>
          <a:stretch/>
        </p:blipFill>
        <p:spPr>
          <a:xfrm>
            <a:off x="48429" y="1114303"/>
            <a:ext cx="5843579" cy="53785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1"/>
          <a:stretch/>
        </p:blipFill>
        <p:spPr>
          <a:xfrm>
            <a:off x="5727082" y="2974109"/>
            <a:ext cx="6464918" cy="1874981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5615693" y="3295589"/>
            <a:ext cx="2613907" cy="643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777345" y="2443018"/>
            <a:ext cx="1034473" cy="10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5695556" y="4260847"/>
            <a:ext cx="4584517" cy="1591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2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27094" y="6511694"/>
            <a:ext cx="2743200" cy="365125"/>
          </a:xfrm>
        </p:spPr>
        <p:txBody>
          <a:bodyPr/>
          <a:lstStyle/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299731" y="3070493"/>
            <a:ext cx="9225657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the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missing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storage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57" y="1998063"/>
            <a:ext cx="4684901" cy="37336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42310" y="3206359"/>
            <a:ext cx="1296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Bedrock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44422" y="4459502"/>
            <a:ext cx="1296000" cy="396000"/>
          </a:xfrm>
          <a:prstGeom prst="rect">
            <a:avLst/>
          </a:prstGeom>
          <a:gradFill>
            <a:gsLst>
              <a:gs pos="29000">
                <a:srgbClr val="C00000"/>
              </a:gs>
              <a:gs pos="68000">
                <a:srgbClr val="00B0F0"/>
              </a:gs>
              <a:gs pos="69000">
                <a:srgbClr val="7030A0"/>
              </a:gs>
              <a:gs pos="34000">
                <a:srgbClr val="00B0F0"/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73128" y="2674493"/>
            <a:ext cx="1296000" cy="39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Glacier-</a:t>
            </a:r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46404" y="1781244"/>
            <a:ext cx="1296000" cy="39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Snow-</a:t>
            </a:r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melt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9733" y="2476492"/>
            <a:ext cx="1296000" cy="39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4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Precipitation</a:t>
            </a:r>
            <a:endParaRPr lang="fr-CH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en angle 2"/>
          <p:cNvCxnSpPr>
            <a:stCxn id="20" idx="3"/>
            <a:endCxn id="14" idx="0"/>
          </p:cNvCxnSpPr>
          <p:nvPr/>
        </p:nvCxnSpPr>
        <p:spPr>
          <a:xfrm>
            <a:off x="8295733" y="2674492"/>
            <a:ext cx="994577" cy="531867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en angle 4"/>
          <p:cNvCxnSpPr>
            <a:stCxn id="19" idx="2"/>
            <a:endCxn id="14" idx="0"/>
          </p:cNvCxnSpPr>
          <p:nvPr/>
        </p:nvCxnSpPr>
        <p:spPr>
          <a:xfrm rot="5400000">
            <a:off x="8777800" y="2689754"/>
            <a:ext cx="1029115" cy="4094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ngle 6"/>
          <p:cNvCxnSpPr>
            <a:stCxn id="18" idx="1"/>
            <a:endCxn id="14" idx="0"/>
          </p:cNvCxnSpPr>
          <p:nvPr/>
        </p:nvCxnSpPr>
        <p:spPr>
          <a:xfrm rot="10800000" flipV="1">
            <a:off x="9290310" y="2872493"/>
            <a:ext cx="1282818" cy="333866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14" idx="2"/>
            <a:endCxn id="16" idx="0"/>
          </p:cNvCxnSpPr>
          <p:nvPr/>
        </p:nvCxnSpPr>
        <p:spPr>
          <a:xfrm rot="5400000">
            <a:off x="8562795" y="3731986"/>
            <a:ext cx="857143" cy="597888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18" idx="2"/>
            <a:endCxn id="16" idx="0"/>
          </p:cNvCxnSpPr>
          <p:nvPr/>
        </p:nvCxnSpPr>
        <p:spPr>
          <a:xfrm rot="5400000">
            <a:off x="9262271" y="2500644"/>
            <a:ext cx="1389009" cy="2528706"/>
          </a:xfrm>
          <a:prstGeom prst="bentConnector3">
            <a:avLst>
              <a:gd name="adj1" fmla="val 69572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75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20" y="2913885"/>
            <a:ext cx="8743374" cy="34992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11" y="2913458"/>
            <a:ext cx="8743374" cy="349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27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0083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284282" y="1312678"/>
            <a:ext cx="1027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Snow line distance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as proxy of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channelized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5115341" y="3854562"/>
            <a:ext cx="4885691" cy="12813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2557672" y="2908213"/>
            <a:ext cx="7540487" cy="1821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98430" y="433445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Glacier </a:t>
            </a:r>
            <a:r>
              <a:rPr lang="fr-CH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985177" y="494486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line distance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4022944" y="1898088"/>
                <a:ext cx="4884671" cy="602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Fraction </a:t>
                </a:r>
                <a:r>
                  <a:rPr lang="fr-CH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channelized</a:t>
                </a:r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Snow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line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distance</m:t>
                        </m:r>
                        <m:r>
                          <m:rPr>
                            <m:nor/>
                          </m:rPr>
                          <a:rPr lang="en-US" b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Glacier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H" b="1" dirty="0" smtClean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length</m:t>
                        </m:r>
                        <m:r>
                          <m:rPr>
                            <m:nor/>
                          </m:rPr>
                          <a:rPr lang="en-US" b="1" dirty="0" smtClean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944" y="1898088"/>
                <a:ext cx="4884671" cy="602665"/>
              </a:xfrm>
              <a:prstGeom prst="rect">
                <a:avLst/>
              </a:prstGeom>
              <a:blipFill>
                <a:blip r:embed="rId7"/>
                <a:stretch>
                  <a:fillRect l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4022943" y="1798079"/>
            <a:ext cx="4884671" cy="760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166849" y="2612682"/>
            <a:ext cx="219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Winter/</a:t>
            </a:r>
            <a:r>
              <a:rPr lang="fr-CH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66849" y="2629857"/>
            <a:ext cx="2097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fr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38029B-537F-4790-BA7F-0929C0716585}"/>
              </a:ext>
            </a:extLst>
          </p:cNvPr>
          <p:cNvSpPr txBox="1"/>
          <p:nvPr/>
        </p:nvSpPr>
        <p:spPr>
          <a:xfrm>
            <a:off x="1290416" y="4028796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glacier</a:t>
            </a:r>
          </a:p>
        </p:txBody>
      </p:sp>
    </p:spTree>
    <p:extLst>
      <p:ext uri="{BB962C8B-B14F-4D97-AF65-F5344CB8AC3E}">
        <p14:creationId xmlns:p14="http://schemas.microsoft.com/office/powerpoint/2010/main" val="22385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31" grpId="0"/>
      <p:bldP spid="27" grpId="0"/>
      <p:bldP spid="28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28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0083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F8750D8-FAFB-4667-9FCC-6B711FD5E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80" y="1682660"/>
            <a:ext cx="9167689" cy="4091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2118" y="1590935"/>
            <a:ext cx="365884" cy="427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132814" y="3293756"/>
            <a:ext cx="280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Fraction </a:t>
            </a:r>
            <a:r>
              <a:rPr lang="fr-CH" sz="2400" b="1" dirty="0" err="1"/>
              <a:t>channelized</a:t>
            </a:r>
            <a:endParaRPr lang="en-US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244145" y="1792047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Diel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EC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570979" y="1792047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Diel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78088" y="5367130"/>
            <a:ext cx="7824966" cy="392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4981936" y="5422062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242508" y="5404400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49932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17475" r="48656" b="7789"/>
          <a:stretch/>
        </p:blipFill>
        <p:spPr>
          <a:xfrm>
            <a:off x="1886193" y="2569655"/>
            <a:ext cx="5032731" cy="27605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679873" y="1792139"/>
            <a:ext cx="754557" cy="3812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" name="ZoneTexte 57"/>
          <p:cNvSpPr txBox="1"/>
          <p:nvPr/>
        </p:nvSpPr>
        <p:spPr>
          <a:xfrm>
            <a:off x="-134218" y="3368537"/>
            <a:ext cx="223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EC</a:t>
            </a:r>
          </a:p>
          <a:p>
            <a:pPr algn="ctr"/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16299" r="2073" b="9745"/>
          <a:stretch/>
        </p:blipFill>
        <p:spPr>
          <a:xfrm>
            <a:off x="7434596" y="2506929"/>
            <a:ext cx="4499999" cy="2729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29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41194" y="2104565"/>
            <a:ext cx="1904032" cy="2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/>
          <p:cNvSpPr/>
          <p:nvPr/>
        </p:nvSpPr>
        <p:spPr>
          <a:xfrm>
            <a:off x="3126846" y="5781250"/>
            <a:ext cx="3139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</a:t>
            </a:r>
            <a:r>
              <a:rPr lang="fr-CH" sz="2000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channelized</a:t>
            </a:r>
            <a:endParaRPr lang="en-US" sz="2000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64D786-951B-4F7B-B608-72279B441BC6}"/>
              </a:ext>
            </a:extLst>
          </p:cNvPr>
          <p:cNvSpPr/>
          <p:nvPr/>
        </p:nvSpPr>
        <p:spPr>
          <a:xfrm>
            <a:off x="8386672" y="5236465"/>
            <a:ext cx="3139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</a:t>
            </a:r>
            <a:r>
              <a:rPr lang="fr-CH" sz="2400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channelized</a:t>
            </a:r>
            <a:endParaRPr lang="en-US" sz="2400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17E83B4-291C-4E2F-B8EC-14389EA8FE2E}"/>
              </a:ext>
            </a:extLst>
          </p:cNvPr>
          <p:cNvSpPr txBox="1"/>
          <p:nvPr/>
        </p:nvSpPr>
        <p:spPr>
          <a:xfrm>
            <a:off x="9234445" y="1693458"/>
            <a:ext cx="1949573" cy="716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Modelled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EC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7D8144F-6E5A-4AD8-AF42-87465A9F9FBE}"/>
              </a:ext>
            </a:extLst>
          </p:cNvPr>
          <p:cNvCxnSpPr>
            <a:cxnSpLocks/>
          </p:cNvCxnSpPr>
          <p:nvPr/>
        </p:nvCxnSpPr>
        <p:spPr>
          <a:xfrm flipH="1">
            <a:off x="9894335" y="2425321"/>
            <a:ext cx="307601" cy="8609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C934719-F1EC-4AAC-ABE6-65F7A1624F82}"/>
              </a:ext>
            </a:extLst>
          </p:cNvPr>
          <p:cNvCxnSpPr>
            <a:cxnSpLocks/>
          </p:cNvCxnSpPr>
          <p:nvPr/>
        </p:nvCxnSpPr>
        <p:spPr>
          <a:xfrm flipH="1">
            <a:off x="10201936" y="2403835"/>
            <a:ext cx="7296" cy="15250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2463C0E-97AC-4A48-A66D-0C318ED0695C}"/>
              </a:ext>
            </a:extLst>
          </p:cNvPr>
          <p:cNvGrpSpPr/>
          <p:nvPr/>
        </p:nvGrpSpPr>
        <p:grpSpPr>
          <a:xfrm>
            <a:off x="2402679" y="1695318"/>
            <a:ext cx="2014294" cy="814931"/>
            <a:chOff x="1789936" y="1648183"/>
            <a:chExt cx="2014294" cy="814931"/>
          </a:xfrm>
        </p:grpSpPr>
        <p:grpSp>
          <p:nvGrpSpPr>
            <p:cNvPr id="16" name="Groupe 15"/>
            <p:cNvGrpSpPr/>
            <p:nvPr/>
          </p:nvGrpSpPr>
          <p:grpSpPr>
            <a:xfrm>
              <a:off x="1789936" y="1728889"/>
              <a:ext cx="1939956" cy="734225"/>
              <a:chOff x="2434281" y="5207952"/>
              <a:chExt cx="1429604" cy="541070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434281" y="5207952"/>
                <a:ext cx="1429604" cy="451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fr-CH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Daily </a:t>
                </a:r>
                <a:r>
                  <a:rPr lang="fr-CH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fr-CH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flow</a:t>
                </a:r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 flipV="1">
                <a:off x="2982092" y="5749021"/>
                <a:ext cx="365816" cy="1"/>
              </a:xfrm>
              <a:prstGeom prst="line">
                <a:avLst/>
              </a:prstGeom>
              <a:ln w="57150">
                <a:solidFill>
                  <a:srgbClr val="FC1D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224D54-F87E-43B3-8CE0-350E27A117EB}"/>
                </a:ext>
              </a:extLst>
            </p:cNvPr>
            <p:cNvSpPr txBox="1"/>
            <p:nvPr/>
          </p:nvSpPr>
          <p:spPr>
            <a:xfrm>
              <a:off x="2161476" y="1648183"/>
              <a:ext cx="1642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Measured</a:t>
              </a:r>
              <a:endParaRPr lang="fr-CH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DAF47729-198B-4F00-BA95-E48AFA847FED}"/>
              </a:ext>
            </a:extLst>
          </p:cNvPr>
          <p:cNvGrpSpPr/>
          <p:nvPr/>
        </p:nvGrpSpPr>
        <p:grpSpPr>
          <a:xfrm>
            <a:off x="4399252" y="1714669"/>
            <a:ext cx="1875212" cy="779792"/>
            <a:chOff x="4014053" y="1696871"/>
            <a:chExt cx="1875212" cy="779792"/>
          </a:xfrm>
        </p:grpSpPr>
        <p:grpSp>
          <p:nvGrpSpPr>
            <p:cNvPr id="21" name="Groupe 20"/>
            <p:cNvGrpSpPr/>
            <p:nvPr/>
          </p:nvGrpSpPr>
          <p:grpSpPr>
            <a:xfrm>
              <a:off x="4014053" y="1983556"/>
              <a:ext cx="1781257" cy="493107"/>
              <a:chOff x="4935705" y="5394678"/>
              <a:chExt cx="1312655" cy="36338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935705" y="5394678"/>
                <a:ext cx="1312655" cy="294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CH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Daily </a:t>
                </a:r>
                <a:r>
                  <a:rPr lang="fr-CH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  <a:r>
                  <a:rPr lang="fr-CH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flow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 flipV="1">
                <a:off x="5404359" y="5758060"/>
                <a:ext cx="365816" cy="1"/>
              </a:xfrm>
              <a:prstGeom prst="line">
                <a:avLst/>
              </a:prstGeom>
              <a:ln w="57150">
                <a:solidFill>
                  <a:srgbClr val="24CB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D1B6C17-B69A-4BE3-ABC8-B89D6A1169F3}"/>
                </a:ext>
              </a:extLst>
            </p:cNvPr>
            <p:cNvSpPr txBox="1"/>
            <p:nvPr/>
          </p:nvSpPr>
          <p:spPr>
            <a:xfrm>
              <a:off x="4246511" y="1696871"/>
              <a:ext cx="1642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Measured</a:t>
              </a:r>
              <a:endParaRPr lang="fr-CH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9A8DB96-3C50-414E-8B4C-6D421AB4BE4F}"/>
              </a:ext>
            </a:extLst>
          </p:cNvPr>
          <p:cNvCxnSpPr>
            <a:cxnSpLocks/>
          </p:cNvCxnSpPr>
          <p:nvPr/>
        </p:nvCxnSpPr>
        <p:spPr>
          <a:xfrm flipH="1" flipV="1">
            <a:off x="3698582" y="4421146"/>
            <a:ext cx="680700" cy="13849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8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 </a:t>
            </a:r>
          </a:p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evidence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Otemma ?!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0083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3" y="1610238"/>
            <a:ext cx="11538802" cy="461552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641604" y="1798121"/>
            <a:ext cx="3288972" cy="2334637"/>
            <a:chOff x="6641604" y="1798121"/>
            <a:chExt cx="3288972" cy="2334637"/>
          </a:xfrm>
        </p:grpSpPr>
        <p:sp>
          <p:nvSpPr>
            <p:cNvPr id="4" name="Ellipse 3"/>
            <p:cNvSpPr/>
            <p:nvPr/>
          </p:nvSpPr>
          <p:spPr>
            <a:xfrm>
              <a:off x="6641604" y="1816940"/>
              <a:ext cx="3081130" cy="23158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317908" y="1798121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b="1" dirty="0">
                  <a:solidFill>
                    <a:srgbClr val="FF0000"/>
                  </a:solidFill>
                </a:rPr>
                <a:t>???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2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e 50"/>
          <p:cNvGrpSpPr/>
          <p:nvPr/>
        </p:nvGrpSpPr>
        <p:grpSpPr>
          <a:xfrm>
            <a:off x="1768129" y="1668164"/>
            <a:ext cx="7941309" cy="2493999"/>
            <a:chOff x="2557848" y="1668164"/>
            <a:chExt cx="7941309" cy="2493999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" t="15736" b="8316"/>
            <a:stretch/>
          </p:blipFill>
          <p:spPr>
            <a:xfrm>
              <a:off x="2557848" y="1668164"/>
              <a:ext cx="7941309" cy="2199502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7680199" y="3792831"/>
              <a:ext cx="2313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>
                  <a:solidFill>
                    <a:srgbClr val="202A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Fraction </a:t>
              </a:r>
              <a:r>
                <a:rPr lang="fr-CH" dirty="0" err="1">
                  <a:solidFill>
                    <a:srgbClr val="202A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channelized</a:t>
              </a:r>
              <a:endParaRPr lang="en-US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459041" y="1424137"/>
            <a:ext cx="2239546" cy="327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30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0364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necteur droit 32"/>
          <p:cNvCxnSpPr/>
          <p:nvPr/>
        </p:nvCxnSpPr>
        <p:spPr>
          <a:xfrm>
            <a:off x="6558918" y="2859498"/>
            <a:ext cx="2970604" cy="33250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6558918" y="2309145"/>
            <a:ext cx="2970604" cy="205817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1591970" y="863727"/>
            <a:ext cx="2082683" cy="560410"/>
            <a:chOff x="2434281" y="5201005"/>
            <a:chExt cx="2082683" cy="560410"/>
          </a:xfrm>
        </p:grpSpPr>
        <p:sp>
          <p:nvSpPr>
            <p:cNvPr id="5" name="ZoneTexte 4"/>
            <p:cNvSpPr txBox="1"/>
            <p:nvPr/>
          </p:nvSpPr>
          <p:spPr>
            <a:xfrm>
              <a:off x="2434281" y="5201005"/>
              <a:ext cx="1736373" cy="560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CH" dirty="0">
                  <a:latin typeface="Arial" panose="020B0604020202020204" pitchFamily="34" charset="0"/>
                  <a:cs typeface="Arial" panose="020B0604020202020204" pitchFamily="34" charset="0"/>
                </a:rPr>
                <a:t>Daily </a:t>
              </a:r>
              <a:r>
                <a:rPr lang="fr-CH" dirty="0" err="1">
                  <a:latin typeface="Arial" panose="020B0604020202020204" pitchFamily="34" charset="0"/>
                  <a:cs typeface="Arial" panose="020B0604020202020204" pitchFamily="34" charset="0"/>
                </a:rPr>
                <a:t>peak</a:t>
              </a:r>
              <a:r>
                <a:rPr lang="fr-CH" dirty="0">
                  <a:latin typeface="Arial" panose="020B0604020202020204" pitchFamily="34" charset="0"/>
                  <a:cs typeface="Arial" panose="020B0604020202020204" pitchFamily="34" charset="0"/>
                </a:rPr>
                <a:t> flow</a:t>
              </a:r>
            </a:p>
          </p:txBody>
        </p:sp>
        <p:cxnSp>
          <p:nvCxnSpPr>
            <p:cNvPr id="14" name="Connecteur droit 13"/>
            <p:cNvCxnSpPr/>
            <p:nvPr/>
          </p:nvCxnSpPr>
          <p:spPr>
            <a:xfrm flipV="1">
              <a:off x="4151148" y="5568930"/>
              <a:ext cx="365816" cy="1"/>
            </a:xfrm>
            <a:prstGeom prst="line">
              <a:avLst/>
            </a:prstGeom>
            <a:ln w="57150">
              <a:solidFill>
                <a:srgbClr val="FC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/>
          <p:cNvSpPr txBox="1"/>
          <p:nvPr/>
        </p:nvSpPr>
        <p:spPr>
          <a:xfrm>
            <a:off x="69531" y="2309145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[mm/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4012" y="1311827"/>
            <a:ext cx="556053" cy="2531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3857859" y="1057400"/>
            <a:ext cx="1933586" cy="369332"/>
            <a:chOff x="4935705" y="5394678"/>
            <a:chExt cx="1933586" cy="369332"/>
          </a:xfrm>
        </p:grpSpPr>
        <p:sp>
          <p:nvSpPr>
            <p:cNvPr id="20" name="Rectangle 19"/>
            <p:cNvSpPr/>
            <p:nvPr/>
          </p:nvSpPr>
          <p:spPr>
            <a:xfrm>
              <a:off x="4935705" y="5394678"/>
              <a:ext cx="1582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>
                  <a:latin typeface="Arial" panose="020B0604020202020204" pitchFamily="34" charset="0"/>
                  <a:cs typeface="Arial" panose="020B0604020202020204" pitchFamily="34" charset="0"/>
                </a:rPr>
                <a:t>Daily </a:t>
              </a:r>
              <a:r>
                <a:rPr lang="fr-CH" dirty="0" err="1"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fr-CH" dirty="0">
                  <a:latin typeface="Arial" panose="020B0604020202020204" pitchFamily="34" charset="0"/>
                  <a:cs typeface="Arial" panose="020B0604020202020204" pitchFamily="34" charset="0"/>
                </a:rPr>
                <a:t> flow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 flipV="1">
              <a:off x="6503475" y="5579344"/>
              <a:ext cx="365816" cy="1"/>
            </a:xfrm>
            <a:prstGeom prst="line">
              <a:avLst/>
            </a:prstGeom>
            <a:ln w="57150">
              <a:solidFill>
                <a:srgbClr val="24CB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2335705" y="1382150"/>
            <a:ext cx="2625568" cy="369332"/>
            <a:chOff x="4243723" y="5394678"/>
            <a:chExt cx="2625568" cy="369332"/>
          </a:xfrm>
        </p:grpSpPr>
        <p:sp>
          <p:nvSpPr>
            <p:cNvPr id="38" name="Rectangle 37"/>
            <p:cNvSpPr/>
            <p:nvPr/>
          </p:nvSpPr>
          <p:spPr>
            <a:xfrm>
              <a:off x="4243723" y="5394678"/>
              <a:ext cx="2313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>
                  <a:solidFill>
                    <a:srgbClr val="202A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Fraction </a:t>
              </a:r>
              <a:r>
                <a:rPr lang="fr-CH" dirty="0" err="1">
                  <a:solidFill>
                    <a:srgbClr val="202AE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channelized</a:t>
              </a:r>
              <a:endParaRPr lang="en-US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 flipV="1">
              <a:off x="6503475" y="5579344"/>
              <a:ext cx="365816" cy="1"/>
            </a:xfrm>
            <a:prstGeom prst="line">
              <a:avLst/>
            </a:prstGeom>
            <a:ln w="57150">
              <a:solidFill>
                <a:srgbClr val="0404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5037768" y="1780534"/>
            <a:ext cx="2198171" cy="1818256"/>
            <a:chOff x="5113558" y="1619897"/>
            <a:chExt cx="2887386" cy="1818256"/>
          </a:xfrm>
        </p:grpSpPr>
        <p:sp>
          <p:nvSpPr>
            <p:cNvPr id="55" name="Forme libre 54"/>
            <p:cNvSpPr/>
            <p:nvPr/>
          </p:nvSpPr>
          <p:spPr>
            <a:xfrm>
              <a:off x="5113558" y="1619897"/>
              <a:ext cx="2887386" cy="738186"/>
            </a:xfrm>
            <a:custGeom>
              <a:avLst/>
              <a:gdLst>
                <a:gd name="connsiteX0" fmla="*/ 0 w 2790000"/>
                <a:gd name="connsiteY0" fmla="*/ 540478 h 540478"/>
                <a:gd name="connsiteX1" fmla="*/ 1414800 w 2790000"/>
                <a:gd name="connsiteY1" fmla="*/ 478 h 540478"/>
                <a:gd name="connsiteX2" fmla="*/ 2790000 w 2790000"/>
                <a:gd name="connsiteY2" fmla="*/ 464878 h 540478"/>
                <a:gd name="connsiteX0" fmla="*/ 0 w 2887386"/>
                <a:gd name="connsiteY0" fmla="*/ 738186 h 738186"/>
                <a:gd name="connsiteX1" fmla="*/ 1512186 w 2887386"/>
                <a:gd name="connsiteY1" fmla="*/ 478 h 738186"/>
                <a:gd name="connsiteX2" fmla="*/ 2887386 w 2887386"/>
                <a:gd name="connsiteY2" fmla="*/ 464878 h 73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7386" h="738186">
                  <a:moveTo>
                    <a:pt x="0" y="738186"/>
                  </a:moveTo>
                  <a:cubicBezTo>
                    <a:pt x="474900" y="474486"/>
                    <a:pt x="1047186" y="13078"/>
                    <a:pt x="1512186" y="478"/>
                  </a:cubicBezTo>
                  <a:cubicBezTo>
                    <a:pt x="1977186" y="-12122"/>
                    <a:pt x="2432286" y="226378"/>
                    <a:pt x="2887386" y="4648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5191620" y="3099807"/>
              <a:ext cx="2694083" cy="338346"/>
            </a:xfrm>
            <a:custGeom>
              <a:avLst/>
              <a:gdLst>
                <a:gd name="connsiteX0" fmla="*/ 0 w 2685600"/>
                <a:gd name="connsiteY0" fmla="*/ 0 h 386388"/>
                <a:gd name="connsiteX1" fmla="*/ 1746000 w 2685600"/>
                <a:gd name="connsiteY1" fmla="*/ 385200 h 386388"/>
                <a:gd name="connsiteX2" fmla="*/ 2685600 w 2685600"/>
                <a:gd name="connsiteY2" fmla="*/ 97200 h 386388"/>
                <a:gd name="connsiteX0" fmla="*/ 0 w 2710314"/>
                <a:gd name="connsiteY0" fmla="*/ 63438 h 449243"/>
                <a:gd name="connsiteX1" fmla="*/ 1746000 w 2710314"/>
                <a:gd name="connsiteY1" fmla="*/ 448638 h 449243"/>
                <a:gd name="connsiteX2" fmla="*/ 2710314 w 2710314"/>
                <a:gd name="connsiteY2" fmla="*/ 0 h 449243"/>
                <a:gd name="connsiteX0" fmla="*/ 0 w 2710314"/>
                <a:gd name="connsiteY0" fmla="*/ 63438 h 338346"/>
                <a:gd name="connsiteX1" fmla="*/ 1449438 w 2710314"/>
                <a:gd name="connsiteY1" fmla="*/ 337428 h 338346"/>
                <a:gd name="connsiteX2" fmla="*/ 2710314 w 2710314"/>
                <a:gd name="connsiteY2" fmla="*/ 0 h 338346"/>
                <a:gd name="connsiteX0" fmla="*/ 0 w 2694083"/>
                <a:gd name="connsiteY0" fmla="*/ 174649 h 338346"/>
                <a:gd name="connsiteX1" fmla="*/ 1433207 w 2694083"/>
                <a:gd name="connsiteY1" fmla="*/ 337428 h 338346"/>
                <a:gd name="connsiteX2" fmla="*/ 2694083 w 2694083"/>
                <a:gd name="connsiteY2" fmla="*/ 0 h 33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4083" h="338346">
                  <a:moveTo>
                    <a:pt x="0" y="174649"/>
                  </a:moveTo>
                  <a:cubicBezTo>
                    <a:pt x="649200" y="359149"/>
                    <a:pt x="985607" y="321228"/>
                    <a:pt x="1433207" y="337428"/>
                  </a:cubicBezTo>
                  <a:cubicBezTo>
                    <a:pt x="1880807" y="353628"/>
                    <a:pt x="2448083" y="152100"/>
                    <a:pt x="26940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Connecteur droit avec flèche 39"/>
          <p:cNvCxnSpPr/>
          <p:nvPr/>
        </p:nvCxnSpPr>
        <p:spPr>
          <a:xfrm>
            <a:off x="4778365" y="1677292"/>
            <a:ext cx="182908" cy="395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9656968" y="263231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/>
              <a:t>Model </a:t>
            </a:r>
            <a:r>
              <a:rPr lang="fr-CH" dirty="0" err="1"/>
              <a:t>results</a:t>
            </a:r>
            <a:endParaRPr lang="en-US" dirty="0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17475" r="-2573" b="7789"/>
          <a:stretch/>
        </p:blipFill>
        <p:spPr>
          <a:xfrm>
            <a:off x="1792843" y="4213655"/>
            <a:ext cx="8124934" cy="216243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603323" y="3932396"/>
            <a:ext cx="556053" cy="2531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ZoneTexte 57"/>
          <p:cNvSpPr txBox="1"/>
          <p:nvPr/>
        </p:nvSpPr>
        <p:spPr>
          <a:xfrm>
            <a:off x="69531" y="4682386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EC</a:t>
            </a:r>
          </a:p>
          <a:p>
            <a:pPr algn="ctr"/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9656968" y="507967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 dirty="0"/>
              <a:t>Model </a:t>
            </a:r>
            <a:r>
              <a:rPr lang="fr-CH" dirty="0" err="1"/>
              <a:t>results</a:t>
            </a:r>
            <a:endParaRPr lang="en-US" dirty="0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9" t="19069" r="2073" b="14185"/>
          <a:stretch/>
        </p:blipFill>
        <p:spPr>
          <a:xfrm>
            <a:off x="6362938" y="4263303"/>
            <a:ext cx="3294030" cy="1929675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1" t="59780" r="22492" b="31559"/>
          <a:stretch/>
        </p:blipFill>
        <p:spPr>
          <a:xfrm>
            <a:off x="9684326" y="3596060"/>
            <a:ext cx="2507673" cy="906667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10058192" y="331787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EC calibration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4129070"/>
            <a:ext cx="12219451" cy="2294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71291" y="1629921"/>
            <a:ext cx="6287697" cy="2633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1" grpId="0"/>
      <p:bldP spid="65" grpId="0"/>
      <p:bldP spid="5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for </a:t>
            </a:r>
            <a:r>
              <a:rPr lang="fr-CH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CH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31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0083" y="1114303"/>
            <a:ext cx="1403131" cy="2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88812" y="1483350"/>
            <a:ext cx="415636" cy="4957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e 21"/>
          <p:cNvGrpSpPr/>
          <p:nvPr/>
        </p:nvGrpSpPr>
        <p:grpSpPr>
          <a:xfrm>
            <a:off x="1933221" y="1193549"/>
            <a:ext cx="8461391" cy="5306672"/>
            <a:chOff x="1933221" y="1304389"/>
            <a:chExt cx="8461391" cy="530667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94"/>
            <a:stretch/>
          </p:blipFill>
          <p:spPr>
            <a:xfrm>
              <a:off x="1965554" y="4120453"/>
              <a:ext cx="8429058" cy="244904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88"/>
            <a:stretch/>
          </p:blipFill>
          <p:spPr>
            <a:xfrm>
              <a:off x="1933221" y="1486178"/>
              <a:ext cx="8325558" cy="2475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54435" y="1304389"/>
              <a:ext cx="549404" cy="5190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81648" y="3685309"/>
              <a:ext cx="3377131" cy="27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81648" y="6334410"/>
              <a:ext cx="3377131" cy="27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42498" y="3561035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</a:t>
            </a:r>
            <a:r>
              <a:rPr lang="fr-CH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channelized</a:t>
            </a:r>
            <a:endParaRPr lang="en-US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13486" y="6177229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</a:t>
            </a:r>
            <a:r>
              <a:rPr lang="fr-CH" dirty="0" err="1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channelized</a:t>
            </a:r>
            <a:endParaRPr lang="en-US" dirty="0">
              <a:solidFill>
                <a:srgbClr val="202A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1189" y="1129967"/>
            <a:ext cx="549404" cy="5190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487176" y="1924569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[mm/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32974" y="4661387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EC</a:t>
            </a:r>
          </a:p>
          <a:p>
            <a:pPr algn="ctr"/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369618" y="233240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Modelled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11527348" y="2360503"/>
            <a:ext cx="432000" cy="1"/>
          </a:xfrm>
          <a:prstGeom prst="line">
            <a:avLst/>
          </a:prstGeom>
          <a:ln w="38100">
            <a:solidFill>
              <a:srgbClr val="9B2F2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11528250" y="2699996"/>
            <a:ext cx="432000" cy="1"/>
          </a:xfrm>
          <a:prstGeom prst="line">
            <a:avLst/>
          </a:prstGeom>
          <a:ln w="38100">
            <a:solidFill>
              <a:srgbClr val="4C8B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0369618" y="495233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Modelled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11527348" y="4980437"/>
            <a:ext cx="432000" cy="1"/>
          </a:xfrm>
          <a:prstGeom prst="line">
            <a:avLst/>
          </a:prstGeom>
          <a:ln w="38100">
            <a:solidFill>
              <a:srgbClr val="9B2F2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11528250" y="5319930"/>
            <a:ext cx="432000" cy="1"/>
          </a:xfrm>
          <a:prstGeom prst="line">
            <a:avLst/>
          </a:prstGeom>
          <a:ln w="38100">
            <a:solidFill>
              <a:srgbClr val="4C8B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480810" y="1193549"/>
            <a:ext cx="5577840" cy="273323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480810" y="4001489"/>
            <a:ext cx="5577840" cy="246456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3982670"/>
            <a:ext cx="12287250" cy="2510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32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88812" y="1483350"/>
            <a:ext cx="415636" cy="4957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41189" y="1129967"/>
            <a:ext cx="549404" cy="5190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51"/>
          <a:stretch/>
        </p:blipFill>
        <p:spPr>
          <a:xfrm>
            <a:off x="3505553" y="2370654"/>
            <a:ext cx="6118689" cy="3754111"/>
          </a:xfrm>
          <a:prstGeom prst="rect">
            <a:avLst/>
          </a:prstGeom>
        </p:spPr>
      </p:pic>
      <p:sp>
        <p:nvSpPr>
          <p:cNvPr id="32" name="Espace réservé du contenu 2"/>
          <p:cNvSpPr>
            <a:spLocks noGrp="1"/>
          </p:cNvSpPr>
          <p:nvPr>
            <p:ph sz="half" idx="1"/>
          </p:nvPr>
        </p:nvSpPr>
        <p:spPr>
          <a:xfrm>
            <a:off x="175364" y="1501232"/>
            <a:ext cx="8854335" cy="97476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H" sz="2000" b="1" dirty="0" err="1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Summer</a:t>
            </a:r>
            <a:r>
              <a:rPr lang="fr-CH" sz="2000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baseflow</a:t>
            </a:r>
            <a:r>
              <a:rPr lang="fr-CH" sz="2000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fr-CH" sz="2000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</a:t>
            </a:r>
            <a:r>
              <a:rPr lang="fr-CH" sz="2000" b="1" dirty="0">
                <a:solidFill>
                  <a:srgbClr val="202A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mm/d </a:t>
            </a:r>
            <a:r>
              <a:rPr lang="fr-CH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needed</a:t>
            </a:r>
            <a:r>
              <a:rPr lang="fr-CH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to </a:t>
            </a:r>
            <a:r>
              <a:rPr lang="fr-CH" sz="2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explain</a:t>
            </a:r>
            <a:r>
              <a:rPr lang="fr-CH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fr-CH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165032" y="1135511"/>
            <a:ext cx="6652632" cy="5042551"/>
            <a:chOff x="2165032" y="1135511"/>
            <a:chExt cx="6652632" cy="5042551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712"/>
            <a:stretch/>
          </p:blipFill>
          <p:spPr>
            <a:xfrm>
              <a:off x="2165032" y="1135511"/>
              <a:ext cx="6309665" cy="50425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57879" y="2450969"/>
              <a:ext cx="559785" cy="2724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u numéro de diapositive 8"/>
          <p:cNvSpPr txBox="1">
            <a:spLocks/>
          </p:cNvSpPr>
          <p:nvPr/>
        </p:nvSpPr>
        <p:spPr>
          <a:xfrm>
            <a:off x="11561523" y="6523874"/>
            <a:ext cx="408771" cy="352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33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18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Perceptual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91844" y="2992474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u="sng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outwash</a:t>
            </a:r>
            <a:endParaRPr lang="fr-CH" sz="1200" b="1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200" b="1" baseline="-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CH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US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49108" y="1813882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u="sng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  <a:endParaRPr lang="fr-CH" sz="1200" b="1" u="sng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200" b="1" baseline="-5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CH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mm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57166" y="1161221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Moraines</a:t>
            </a:r>
          </a:p>
          <a:p>
            <a:r>
              <a:rPr lang="fr-CH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fr-CH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</a:p>
          <a:p>
            <a:r>
              <a:rPr lang="fr-CH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5228492" y="1112179"/>
            <a:ext cx="3522382" cy="2275199"/>
          </a:xfrm>
          <a:custGeom>
            <a:avLst/>
            <a:gdLst>
              <a:gd name="connsiteX0" fmla="*/ 0 w 3438940"/>
              <a:gd name="connsiteY0" fmla="*/ 0 h 2474843"/>
              <a:gd name="connsiteX1" fmla="*/ 139148 w 3438940"/>
              <a:gd name="connsiteY1" fmla="*/ 1639956 h 2474843"/>
              <a:gd name="connsiteX2" fmla="*/ 1480931 w 3438940"/>
              <a:gd name="connsiteY2" fmla="*/ 2474843 h 2474843"/>
              <a:gd name="connsiteX3" fmla="*/ 3130827 w 3438940"/>
              <a:gd name="connsiteY3" fmla="*/ 1530626 h 2474843"/>
              <a:gd name="connsiteX4" fmla="*/ 3438940 w 3438940"/>
              <a:gd name="connsiteY4" fmla="*/ 1500808 h 2474843"/>
              <a:gd name="connsiteX5" fmla="*/ 3349487 w 3438940"/>
              <a:gd name="connsiteY5" fmla="*/ 29817 h 2474843"/>
              <a:gd name="connsiteX6" fmla="*/ 0 w 3438940"/>
              <a:gd name="connsiteY6" fmla="*/ 0 h 247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8940" h="2474843">
                <a:moveTo>
                  <a:pt x="0" y="0"/>
                </a:moveTo>
                <a:lnTo>
                  <a:pt x="139148" y="1639956"/>
                </a:lnTo>
                <a:lnTo>
                  <a:pt x="1480931" y="2474843"/>
                </a:lnTo>
                <a:lnTo>
                  <a:pt x="3130827" y="1530626"/>
                </a:lnTo>
                <a:lnTo>
                  <a:pt x="3438940" y="1500808"/>
                </a:lnTo>
                <a:lnTo>
                  <a:pt x="3349487" y="29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e libre 4"/>
          <p:cNvSpPr/>
          <p:nvPr/>
        </p:nvSpPr>
        <p:spPr>
          <a:xfrm>
            <a:off x="1996917" y="3730586"/>
            <a:ext cx="3478695" cy="2504661"/>
          </a:xfrm>
          <a:custGeom>
            <a:avLst/>
            <a:gdLst>
              <a:gd name="connsiteX0" fmla="*/ 1918252 w 3478695"/>
              <a:gd name="connsiteY0" fmla="*/ 0 h 2504661"/>
              <a:gd name="connsiteX1" fmla="*/ 2325756 w 3478695"/>
              <a:gd name="connsiteY1" fmla="*/ 745435 h 2504661"/>
              <a:gd name="connsiteX2" fmla="*/ 2594113 w 3478695"/>
              <a:gd name="connsiteY2" fmla="*/ 914400 h 2504661"/>
              <a:gd name="connsiteX3" fmla="*/ 3051313 w 3478695"/>
              <a:gd name="connsiteY3" fmla="*/ 715617 h 2504661"/>
              <a:gd name="connsiteX4" fmla="*/ 3230217 w 3478695"/>
              <a:gd name="connsiteY4" fmla="*/ 1540565 h 2504661"/>
              <a:gd name="connsiteX5" fmla="*/ 3478695 w 3478695"/>
              <a:gd name="connsiteY5" fmla="*/ 2504661 h 2504661"/>
              <a:gd name="connsiteX6" fmla="*/ 69574 w 3478695"/>
              <a:gd name="connsiteY6" fmla="*/ 2504661 h 2504661"/>
              <a:gd name="connsiteX7" fmla="*/ 0 w 3478695"/>
              <a:gd name="connsiteY7" fmla="*/ 2007704 h 2504661"/>
              <a:gd name="connsiteX8" fmla="*/ 9939 w 3478695"/>
              <a:gd name="connsiteY8" fmla="*/ 815009 h 2504661"/>
              <a:gd name="connsiteX9" fmla="*/ 357809 w 3478695"/>
              <a:gd name="connsiteY9" fmla="*/ 447261 h 2504661"/>
              <a:gd name="connsiteX10" fmla="*/ 1073426 w 3478695"/>
              <a:gd name="connsiteY10" fmla="*/ 29817 h 2504661"/>
              <a:gd name="connsiteX11" fmla="*/ 1918252 w 3478695"/>
              <a:gd name="connsiteY11" fmla="*/ 0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8695" h="2504661">
                <a:moveTo>
                  <a:pt x="1918252" y="0"/>
                </a:moveTo>
                <a:lnTo>
                  <a:pt x="2325756" y="745435"/>
                </a:lnTo>
                <a:lnTo>
                  <a:pt x="2594113" y="914400"/>
                </a:lnTo>
                <a:lnTo>
                  <a:pt x="3051313" y="715617"/>
                </a:lnTo>
                <a:lnTo>
                  <a:pt x="3230217" y="1540565"/>
                </a:lnTo>
                <a:lnTo>
                  <a:pt x="3478695" y="2504661"/>
                </a:lnTo>
                <a:lnTo>
                  <a:pt x="69574" y="2504661"/>
                </a:lnTo>
                <a:lnTo>
                  <a:pt x="0" y="2007704"/>
                </a:lnTo>
                <a:lnTo>
                  <a:pt x="9939" y="815009"/>
                </a:lnTo>
                <a:lnTo>
                  <a:pt x="357809" y="447261"/>
                </a:lnTo>
                <a:lnTo>
                  <a:pt x="1073426" y="29817"/>
                </a:lnTo>
                <a:lnTo>
                  <a:pt x="191825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rme libre 5"/>
          <p:cNvSpPr/>
          <p:nvPr/>
        </p:nvSpPr>
        <p:spPr>
          <a:xfrm>
            <a:off x="5050735" y="3766356"/>
            <a:ext cx="3766930" cy="2534478"/>
          </a:xfrm>
          <a:custGeom>
            <a:avLst/>
            <a:gdLst>
              <a:gd name="connsiteX0" fmla="*/ 0 w 3766930"/>
              <a:gd name="connsiteY0" fmla="*/ 874643 h 2534478"/>
              <a:gd name="connsiteX1" fmla="*/ 258417 w 3766930"/>
              <a:gd name="connsiteY1" fmla="*/ 606287 h 2534478"/>
              <a:gd name="connsiteX2" fmla="*/ 616226 w 3766930"/>
              <a:gd name="connsiteY2" fmla="*/ 546652 h 2534478"/>
              <a:gd name="connsiteX3" fmla="*/ 785191 w 3766930"/>
              <a:gd name="connsiteY3" fmla="*/ 695739 h 2534478"/>
              <a:gd name="connsiteX4" fmla="*/ 914400 w 3766930"/>
              <a:gd name="connsiteY4" fmla="*/ 636104 h 2534478"/>
              <a:gd name="connsiteX5" fmla="*/ 1292087 w 3766930"/>
              <a:gd name="connsiteY5" fmla="*/ 49695 h 2534478"/>
              <a:gd name="connsiteX6" fmla="*/ 2256182 w 3766930"/>
              <a:gd name="connsiteY6" fmla="*/ 0 h 2534478"/>
              <a:gd name="connsiteX7" fmla="*/ 3210339 w 3766930"/>
              <a:gd name="connsiteY7" fmla="*/ 854765 h 2534478"/>
              <a:gd name="connsiteX8" fmla="*/ 3240156 w 3766930"/>
              <a:gd name="connsiteY8" fmla="*/ 1848678 h 2534478"/>
              <a:gd name="connsiteX9" fmla="*/ 3766930 w 3766930"/>
              <a:gd name="connsiteY9" fmla="*/ 2504661 h 2534478"/>
              <a:gd name="connsiteX10" fmla="*/ 2912165 w 3766930"/>
              <a:gd name="connsiteY10" fmla="*/ 2534478 h 2534478"/>
              <a:gd name="connsiteX11" fmla="*/ 437321 w 3766930"/>
              <a:gd name="connsiteY11" fmla="*/ 2474843 h 2534478"/>
              <a:gd name="connsiteX12" fmla="*/ 139147 w 3766930"/>
              <a:gd name="connsiteY12" fmla="*/ 2315817 h 2534478"/>
              <a:gd name="connsiteX13" fmla="*/ 0 w 3766930"/>
              <a:gd name="connsiteY13" fmla="*/ 874643 h 253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6930" h="2534478">
                <a:moveTo>
                  <a:pt x="0" y="874643"/>
                </a:moveTo>
                <a:lnTo>
                  <a:pt x="258417" y="606287"/>
                </a:lnTo>
                <a:lnTo>
                  <a:pt x="616226" y="546652"/>
                </a:lnTo>
                <a:lnTo>
                  <a:pt x="785191" y="695739"/>
                </a:lnTo>
                <a:lnTo>
                  <a:pt x="914400" y="636104"/>
                </a:lnTo>
                <a:lnTo>
                  <a:pt x="1292087" y="49695"/>
                </a:lnTo>
                <a:lnTo>
                  <a:pt x="2256182" y="0"/>
                </a:lnTo>
                <a:lnTo>
                  <a:pt x="3210339" y="854765"/>
                </a:lnTo>
                <a:lnTo>
                  <a:pt x="3240156" y="1848678"/>
                </a:lnTo>
                <a:lnTo>
                  <a:pt x="3766930" y="2504661"/>
                </a:lnTo>
                <a:lnTo>
                  <a:pt x="2912165" y="2534478"/>
                </a:lnTo>
                <a:lnTo>
                  <a:pt x="437321" y="2474843"/>
                </a:lnTo>
                <a:lnTo>
                  <a:pt x="139147" y="2315817"/>
                </a:lnTo>
                <a:lnTo>
                  <a:pt x="0" y="87464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9750309" y="1489417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0" t="37733" r="712" b="46276"/>
          <a:stretch/>
        </p:blipFill>
        <p:spPr>
          <a:xfrm>
            <a:off x="8834532" y="1938682"/>
            <a:ext cx="2898599" cy="137197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0" t="57764" r="712" b="23789"/>
          <a:stretch/>
        </p:blipFill>
        <p:spPr>
          <a:xfrm>
            <a:off x="8715068" y="4208459"/>
            <a:ext cx="2898599" cy="158270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9571136" y="3724762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at the c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atchment-scale</a:t>
            </a: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Winter d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ischarge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recession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1443855" y="6511694"/>
            <a:ext cx="52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r="49927" b="73384"/>
          <a:stretch/>
        </p:blipFill>
        <p:spPr bwMode="auto">
          <a:xfrm>
            <a:off x="439450" y="2611090"/>
            <a:ext cx="2224216" cy="8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86158" y="2707200"/>
            <a:ext cx="547827" cy="35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2014028" y="2511104"/>
            <a:ext cx="86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i="1" dirty="0"/>
              <a:t>c</a:t>
            </a:r>
            <a:endParaRPr lang="en-US" sz="3600" i="1" dirty="0"/>
          </a:p>
        </p:txBody>
      </p:sp>
      <p:sp>
        <p:nvSpPr>
          <p:cNvPr id="4" name="Ellipse 3"/>
          <p:cNvSpPr/>
          <p:nvPr/>
        </p:nvSpPr>
        <p:spPr>
          <a:xfrm>
            <a:off x="1352554" y="2916997"/>
            <a:ext cx="409706" cy="40697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2056477" y="2660546"/>
            <a:ext cx="348252" cy="42855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5254" y="2507546"/>
            <a:ext cx="2298412" cy="11129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7C78E-4B63-47AE-9263-8C533A6576DD}"/>
              </a:ext>
            </a:extLst>
          </p:cNvPr>
          <p:cNvSpPr/>
          <p:nvPr/>
        </p:nvSpPr>
        <p:spPr>
          <a:xfrm>
            <a:off x="-1" y="3649221"/>
            <a:ext cx="4127157" cy="2833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9" t="33229" r="24681" b="33268"/>
          <a:stretch/>
        </p:blipFill>
        <p:spPr bwMode="auto">
          <a:xfrm>
            <a:off x="4151924" y="1354129"/>
            <a:ext cx="6369627" cy="488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9200" y="2446935"/>
            <a:ext cx="2260600" cy="828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84" y="1134963"/>
            <a:ext cx="9111916" cy="534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5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at the c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atchment-scale</a:t>
            </a: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Winter d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ischarge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recession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1443855" y="6511694"/>
            <a:ext cx="52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03"/>
          <a:stretch/>
        </p:blipFill>
        <p:spPr>
          <a:xfrm>
            <a:off x="1118950" y="2921366"/>
            <a:ext cx="4514140" cy="34139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18950" y="1969979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Font typeface="Symbol"/>
              <a:buChar char="Þ"/>
            </a:pPr>
            <a:r>
              <a:rPr lang="fr-C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Winter </a:t>
            </a:r>
            <a:r>
              <a:rPr lang="fr-CH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baseflow</a:t>
            </a:r>
            <a:r>
              <a:rPr lang="fr-C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</a:t>
            </a:r>
            <a:r>
              <a:rPr lang="fr-CH" sz="2400" b="1" dirty="0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0.35 mm d</a:t>
            </a:r>
            <a:r>
              <a:rPr lang="fr-CH" sz="2400" b="1" baseline="30000" dirty="0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en-US" sz="2400" b="1" baseline="30000" dirty="0">
              <a:solidFill>
                <a:srgbClr val="202AE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3859539" y="2485998"/>
            <a:ext cx="284256" cy="1526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999779B8-D161-4E24-B152-5D5BDE018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5" t="-3" r="4118" b="3"/>
          <a:stretch/>
        </p:blipFill>
        <p:spPr>
          <a:xfrm>
            <a:off x="6703069" y="2921366"/>
            <a:ext cx="4514140" cy="3413913"/>
          </a:xfrm>
          <a:prstGeom prst="rect">
            <a:avLst/>
          </a:prstGeom>
        </p:spPr>
      </p:pic>
      <p:sp>
        <p:nvSpPr>
          <p:cNvPr id="33" name="Espace réservé du contenu 2"/>
          <p:cNvSpPr>
            <a:spLocks noGrp="1"/>
          </p:cNvSpPr>
          <p:nvPr>
            <p:ph sz="half" idx="1"/>
          </p:nvPr>
        </p:nvSpPr>
        <p:spPr>
          <a:xfrm>
            <a:off x="6334811" y="1969979"/>
            <a:ext cx="5495827" cy="51601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Symbol"/>
              <a:buChar char="Þ"/>
            </a:pPr>
            <a:r>
              <a:rPr lang="fr-C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Winter </a:t>
            </a:r>
            <a:r>
              <a:rPr lang="fr-CH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</a:t>
            </a:r>
            <a:r>
              <a:rPr lang="fr-C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r>
              <a:rPr lang="fr-C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CH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mm</a:t>
            </a:r>
            <a:endParaRPr lang="fr-C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>
          <a:xfrm flipH="1">
            <a:off x="9528323" y="2346827"/>
            <a:ext cx="485127" cy="17432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2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12"/>
          <a:stretch/>
        </p:blipFill>
        <p:spPr>
          <a:xfrm>
            <a:off x="5960208" y="1017773"/>
            <a:ext cx="4905128" cy="290313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1578856" y="6511694"/>
            <a:ext cx="3914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3"/>
          <a:stretch/>
        </p:blipFill>
        <p:spPr>
          <a:xfrm>
            <a:off x="6037960" y="3840630"/>
            <a:ext cx="4876421" cy="29419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in superficial landforms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Single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landform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analysis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ce réservé du contenu 2"/>
          <p:cNvSpPr>
            <a:spLocks noGrp="1"/>
          </p:cNvSpPr>
          <p:nvPr>
            <p:ph sz="half" idx="1"/>
          </p:nvPr>
        </p:nvSpPr>
        <p:spPr>
          <a:xfrm>
            <a:off x="674552" y="1857351"/>
            <a:ext cx="5368031" cy="364334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fr-CH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Steep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landforms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</a:t>
            </a:r>
            <a:r>
              <a:rPr lang="fr-CH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timescales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r-CH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endParaRPr lang="fr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fr-CH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Outwash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plain 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longer recharge 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longer </a:t>
            </a:r>
            <a:r>
              <a:rPr lang="fr-CH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recession</a:t>
            </a:r>
            <a:r>
              <a:rPr lang="fr-C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constant</a:t>
            </a:r>
          </a:p>
          <a:p>
            <a:pPr>
              <a:spcAft>
                <a:spcPts val="1200"/>
              </a:spcAft>
            </a:pPr>
            <a:endParaRPr lang="fr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Winter </a:t>
            </a:r>
            <a:r>
              <a:rPr lang="fr-CH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&lt;40 mm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fr-C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=&gt; </a:t>
            </a:r>
            <a:r>
              <a:rPr lang="fr-CH" sz="2000" b="1" dirty="0" err="1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fr-CH" sz="2000" b="1" dirty="0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2000" b="1" dirty="0" err="1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r>
              <a:rPr lang="fr-CH" sz="2000" b="1" dirty="0">
                <a:solidFill>
                  <a:srgbClr val="202AE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?!</a:t>
            </a:r>
            <a:endParaRPr lang="en-US" sz="2000" b="1" dirty="0">
              <a:solidFill>
                <a:srgbClr val="202AE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Arrow Connector 2"/>
          <p:cNvCxnSpPr>
            <a:endCxn id="5" idx="1"/>
          </p:cNvCxnSpPr>
          <p:nvPr/>
        </p:nvCxnSpPr>
        <p:spPr>
          <a:xfrm flipV="1">
            <a:off x="9497208" y="5555318"/>
            <a:ext cx="694481" cy="543482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191689" y="5370652"/>
            <a:ext cx="10791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~ 6-7 mm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469326" y="5695081"/>
            <a:ext cx="0" cy="7721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58934" y="1085101"/>
            <a:ext cx="430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Rain / Snow </a:t>
            </a:r>
            <a:r>
              <a:rPr lang="fr-CH" sz="2400" b="1" dirty="0" err="1"/>
              <a:t>melt</a:t>
            </a:r>
            <a:r>
              <a:rPr lang="fr-CH" sz="2400" b="1" dirty="0"/>
              <a:t> </a:t>
            </a:r>
            <a:r>
              <a:rPr lang="fr-CH" sz="2400" b="1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48759" y="3850058"/>
            <a:ext cx="297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err="1"/>
              <a:t>Landform</a:t>
            </a:r>
            <a:r>
              <a:rPr lang="fr-CH" sz="2400" b="1" dirty="0"/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storage</a:t>
            </a:r>
            <a:endParaRPr lang="fr-CH" sz="2400" b="1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49E8D45-14FD-4399-8762-4066A0AD9053}"/>
              </a:ext>
            </a:extLst>
          </p:cNvPr>
          <p:cNvCxnSpPr/>
          <p:nvPr/>
        </p:nvCxnSpPr>
        <p:spPr>
          <a:xfrm>
            <a:off x="5297865" y="2309567"/>
            <a:ext cx="2630078" cy="30610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F18E951-4F29-4B17-8EC6-FBD82F552EDE}"/>
              </a:ext>
            </a:extLst>
          </p:cNvPr>
          <p:cNvCxnSpPr/>
          <p:nvPr/>
        </p:nvCxnSpPr>
        <p:spPr>
          <a:xfrm>
            <a:off x="8031638" y="5327458"/>
            <a:ext cx="942680" cy="88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16F7809-D0DF-434B-94F7-80DBE139B3A8}"/>
              </a:ext>
            </a:extLst>
          </p:cNvPr>
          <p:cNvCxnSpPr>
            <a:cxnSpLocks/>
          </p:cNvCxnSpPr>
          <p:nvPr/>
        </p:nvCxnSpPr>
        <p:spPr>
          <a:xfrm>
            <a:off x="5372087" y="3459467"/>
            <a:ext cx="3572791" cy="2380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56824C9-5CC9-4B60-8D02-FA153D73CB23}"/>
              </a:ext>
            </a:extLst>
          </p:cNvPr>
          <p:cNvCxnSpPr>
            <a:cxnSpLocks/>
          </p:cNvCxnSpPr>
          <p:nvPr/>
        </p:nvCxnSpPr>
        <p:spPr>
          <a:xfrm>
            <a:off x="4484702" y="4897923"/>
            <a:ext cx="4956743" cy="12008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F0AB600-50B1-4BF7-9AEC-25DD845480A9}"/>
              </a:ext>
            </a:extLst>
          </p:cNvPr>
          <p:cNvSpPr/>
          <p:nvPr/>
        </p:nvSpPr>
        <p:spPr>
          <a:xfrm>
            <a:off x="21396" y="556962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Utopia-Regular"/>
              </a:rPr>
              <a:t>Müller, T., Lane, S. N., and </a:t>
            </a:r>
            <a:r>
              <a:rPr lang="en-US" sz="1400" dirty="0" err="1">
                <a:latin typeface="Utopia-Regular"/>
              </a:rPr>
              <a:t>Schaefli</a:t>
            </a:r>
            <a:r>
              <a:rPr lang="en-US" sz="1400" dirty="0">
                <a:latin typeface="Utopia-Regular"/>
              </a:rPr>
              <a:t>, B.: Towards a </a:t>
            </a:r>
            <a:r>
              <a:rPr lang="en-US" sz="1400" dirty="0" err="1">
                <a:latin typeface="Utopia-Regular"/>
              </a:rPr>
              <a:t>hydrogeomorphological</a:t>
            </a:r>
            <a:r>
              <a:rPr lang="en-US" sz="1400" dirty="0">
                <a:latin typeface="Utopia-Regular"/>
              </a:rPr>
              <a:t> understanding of proglacial catchments: an assessment of groundwater storage and release in an Alpine catchment, </a:t>
            </a:r>
            <a:r>
              <a:rPr lang="en-US" sz="1400" dirty="0" err="1">
                <a:latin typeface="Utopia-Regular"/>
              </a:rPr>
              <a:t>Hydrol</a:t>
            </a:r>
            <a:r>
              <a:rPr lang="en-US" sz="1400" dirty="0">
                <a:latin typeface="Utopia-Regular"/>
              </a:rPr>
              <a:t>. Earth Syst. </a:t>
            </a:r>
            <a:r>
              <a:rPr lang="it-IT" sz="1400" dirty="0">
                <a:latin typeface="Utopia-Regular"/>
              </a:rPr>
              <a:t>Sci., 26, 6029–6054, </a:t>
            </a:r>
            <a:r>
              <a:rPr lang="it-IT" sz="1400" dirty="0">
                <a:latin typeface="SFTT1095"/>
                <a:hlinkClick r:id="rId5"/>
              </a:rPr>
              <a:t>https://doi.org/10.5194/hess-26-6029-2022</a:t>
            </a:r>
            <a:r>
              <a:rPr lang="it-IT" sz="1400" dirty="0">
                <a:latin typeface="Utopia-Regular"/>
              </a:rPr>
              <a:t>, 2022.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3531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45440" y="-12"/>
            <a:ext cx="9194800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in superficial landforms</a:t>
            </a:r>
          </a:p>
          <a:p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Landform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classes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1443855" y="6511694"/>
            <a:ext cx="52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6" y="1124371"/>
            <a:ext cx="9929192" cy="528831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910782" y="2434083"/>
            <a:ext cx="1920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5"/>
                </a:solidFill>
              </a:rPr>
              <a:t>Input </a:t>
            </a:r>
            <a:r>
              <a:rPr lang="fr-CH" dirty="0" err="1">
                <a:solidFill>
                  <a:schemeClr val="accent5"/>
                </a:solidFill>
              </a:rPr>
              <a:t>discharge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 rot="9098711">
            <a:off x="9768659" y="2121374"/>
            <a:ext cx="720000" cy="232243"/>
          </a:xfrm>
          <a:prstGeom prst="rightArrow">
            <a:avLst>
              <a:gd name="adj1" fmla="val 50000"/>
              <a:gd name="adj2" fmla="val 89925"/>
            </a:avLst>
          </a:prstGeom>
          <a:solidFill>
            <a:srgbClr val="28C2D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e 14"/>
          <p:cNvGrpSpPr/>
          <p:nvPr/>
        </p:nvGrpSpPr>
        <p:grpSpPr>
          <a:xfrm>
            <a:off x="5070128" y="2018969"/>
            <a:ext cx="4094049" cy="2621951"/>
            <a:chOff x="3684295" y="1136272"/>
            <a:chExt cx="4094049" cy="2621951"/>
          </a:xfrm>
        </p:grpSpPr>
        <p:sp>
          <p:nvSpPr>
            <p:cNvPr id="16" name="Flèche droite 15"/>
            <p:cNvSpPr/>
            <p:nvPr/>
          </p:nvSpPr>
          <p:spPr>
            <a:xfrm rot="3510930">
              <a:off x="6376907" y="2085364"/>
              <a:ext cx="376349" cy="1414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 rot="19635184">
              <a:off x="5891353" y="1269541"/>
              <a:ext cx="18645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Hillslope recharge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Flèche droite 17"/>
            <p:cNvSpPr/>
            <p:nvPr/>
          </p:nvSpPr>
          <p:spPr>
            <a:xfrm rot="3510930">
              <a:off x="7519451" y="1253729"/>
              <a:ext cx="376349" cy="1414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èche droite 18"/>
            <p:cNvSpPr/>
            <p:nvPr/>
          </p:nvSpPr>
          <p:spPr>
            <a:xfrm rot="3510930">
              <a:off x="6938589" y="1630257"/>
              <a:ext cx="376349" cy="1414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èche droite 20"/>
            <p:cNvSpPr/>
            <p:nvPr/>
          </p:nvSpPr>
          <p:spPr>
            <a:xfrm rot="3510930">
              <a:off x="4586980" y="3499331"/>
              <a:ext cx="376349" cy="1414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ZoneTexte 25"/>
            <p:cNvSpPr txBox="1"/>
            <p:nvPr/>
          </p:nvSpPr>
          <p:spPr>
            <a:xfrm rot="19941905">
              <a:off x="3684295" y="2978220"/>
              <a:ext cx="18645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Hillslope recharge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44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the </a:t>
            </a:r>
            <a:r>
              <a:rPr lang="fr-CH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outwash</a:t>
            </a:r>
            <a:r>
              <a:rPr lang="fr-CH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plain</a:t>
            </a:r>
          </a:p>
          <a:p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heads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(MODFLOW)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8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29818" y="2917619"/>
            <a:ext cx="364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Yearly storage variation of only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04" y="1926871"/>
            <a:ext cx="7788326" cy="346205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572533" y="1422995"/>
            <a:ext cx="2493017" cy="47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70C0"/>
                </a:solidFill>
              </a:rPr>
              <a:t>Input </a:t>
            </a:r>
            <a:r>
              <a:rPr lang="fr-CH" dirty="0" err="1">
                <a:solidFill>
                  <a:srgbClr val="0070C0"/>
                </a:solidFill>
              </a:rPr>
              <a:t>discharge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 rot="1316492">
            <a:off x="4473185" y="1766136"/>
            <a:ext cx="654265" cy="301485"/>
          </a:xfrm>
          <a:prstGeom prst="rightArrow">
            <a:avLst>
              <a:gd name="adj1" fmla="val 50000"/>
              <a:gd name="adj2" fmla="val 89925"/>
            </a:avLst>
          </a:prstGeom>
          <a:solidFill>
            <a:srgbClr val="28C2D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819042" y="2337709"/>
            <a:ext cx="0" cy="30246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FBD69B8-5176-47B4-AE0D-54DB8A4FAC07}"/>
              </a:ext>
            </a:extLst>
          </p:cNvPr>
          <p:cNvSpPr txBox="1"/>
          <p:nvPr/>
        </p:nvSpPr>
        <p:spPr>
          <a:xfrm rot="1847576">
            <a:off x="6137606" y="383464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  <a:endParaRPr lang="fr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500980-F847-488C-A215-3277C18AFC60}"/>
              </a:ext>
            </a:extLst>
          </p:cNvPr>
          <p:cNvSpPr txBox="1"/>
          <p:nvPr/>
        </p:nvSpPr>
        <p:spPr>
          <a:xfrm rot="475352">
            <a:off x="6708852" y="3109728"/>
            <a:ext cx="1135355" cy="47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Aquifer</a:t>
            </a:r>
            <a:endParaRPr lang="fr-CH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BFD1C94-227B-43EF-B857-B74E1588D71D}"/>
              </a:ext>
            </a:extLst>
          </p:cNvPr>
          <p:cNvSpPr txBox="1"/>
          <p:nvPr/>
        </p:nvSpPr>
        <p:spPr>
          <a:xfrm rot="20191448">
            <a:off x="9393133" y="422822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  <a:endParaRPr lang="fr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BFD5CA4D-0856-4521-99A0-2E3188F9A2D7}"/>
              </a:ext>
            </a:extLst>
          </p:cNvPr>
          <p:cNvSpPr/>
          <p:nvPr/>
        </p:nvSpPr>
        <p:spPr>
          <a:xfrm>
            <a:off x="8198500" y="3611178"/>
            <a:ext cx="412161" cy="1229889"/>
          </a:xfrm>
          <a:custGeom>
            <a:avLst/>
            <a:gdLst>
              <a:gd name="connsiteX0" fmla="*/ 0 w 317500"/>
              <a:gd name="connsiteY0" fmla="*/ 866140 h 947420"/>
              <a:gd name="connsiteX1" fmla="*/ 106680 w 317500"/>
              <a:gd name="connsiteY1" fmla="*/ 187960 h 947420"/>
              <a:gd name="connsiteX2" fmla="*/ 139700 w 317500"/>
              <a:gd name="connsiteY2" fmla="*/ 0 h 947420"/>
              <a:gd name="connsiteX3" fmla="*/ 180340 w 317500"/>
              <a:gd name="connsiteY3" fmla="*/ 154940 h 947420"/>
              <a:gd name="connsiteX4" fmla="*/ 223520 w 317500"/>
              <a:gd name="connsiteY4" fmla="*/ 116840 h 947420"/>
              <a:gd name="connsiteX5" fmla="*/ 264160 w 317500"/>
              <a:gd name="connsiteY5" fmla="*/ 558800 h 947420"/>
              <a:gd name="connsiteX6" fmla="*/ 279400 w 317500"/>
              <a:gd name="connsiteY6" fmla="*/ 708660 h 947420"/>
              <a:gd name="connsiteX7" fmla="*/ 317500 w 317500"/>
              <a:gd name="connsiteY7" fmla="*/ 947420 h 947420"/>
              <a:gd name="connsiteX8" fmla="*/ 0 w 317500"/>
              <a:gd name="connsiteY8" fmla="*/ 866140 h 94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500" h="947420">
                <a:moveTo>
                  <a:pt x="0" y="866140"/>
                </a:moveTo>
                <a:lnTo>
                  <a:pt x="106680" y="187960"/>
                </a:lnTo>
                <a:lnTo>
                  <a:pt x="139700" y="0"/>
                </a:lnTo>
                <a:lnTo>
                  <a:pt x="180340" y="154940"/>
                </a:lnTo>
                <a:lnTo>
                  <a:pt x="223520" y="116840"/>
                </a:lnTo>
                <a:lnTo>
                  <a:pt x="264160" y="558800"/>
                </a:lnTo>
                <a:lnTo>
                  <a:pt x="279400" y="708660"/>
                </a:lnTo>
                <a:lnTo>
                  <a:pt x="317500" y="947420"/>
                </a:lnTo>
                <a:lnTo>
                  <a:pt x="0" y="86614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21CB79-C55E-4232-954C-E3CFA6B5417D}"/>
              </a:ext>
            </a:extLst>
          </p:cNvPr>
          <p:cNvSpPr txBox="1"/>
          <p:nvPr/>
        </p:nvSpPr>
        <p:spPr>
          <a:xfrm>
            <a:off x="8168276" y="4406396"/>
            <a:ext cx="545621" cy="439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>
                <a:solidFill>
                  <a:srgbClr val="202AE8"/>
                </a:solidFill>
              </a:rPr>
              <a:t>ice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85D8FE28-F9C0-4934-AB78-F1C187DE8DA8}"/>
              </a:ext>
            </a:extLst>
          </p:cNvPr>
          <p:cNvSpPr/>
          <p:nvPr/>
        </p:nvSpPr>
        <p:spPr>
          <a:xfrm>
            <a:off x="5888949" y="2637872"/>
            <a:ext cx="3805818" cy="742088"/>
          </a:xfrm>
          <a:custGeom>
            <a:avLst/>
            <a:gdLst>
              <a:gd name="connsiteX0" fmla="*/ 0 w 2931736"/>
              <a:gd name="connsiteY0" fmla="*/ 0 h 566663"/>
              <a:gd name="connsiteX1" fmla="*/ 1018095 w 2931736"/>
              <a:gd name="connsiteY1" fmla="*/ 471340 h 566663"/>
              <a:gd name="connsiteX2" fmla="*/ 1828800 w 2931736"/>
              <a:gd name="connsiteY2" fmla="*/ 546755 h 566663"/>
              <a:gd name="connsiteX3" fmla="*/ 2648932 w 2931736"/>
              <a:gd name="connsiteY3" fmla="*/ 556181 h 566663"/>
              <a:gd name="connsiteX4" fmla="*/ 2931736 w 2931736"/>
              <a:gd name="connsiteY4" fmla="*/ 414779 h 566663"/>
              <a:gd name="connsiteX0" fmla="*/ 0 w 2931736"/>
              <a:gd name="connsiteY0" fmla="*/ 0 h 571653"/>
              <a:gd name="connsiteX1" fmla="*/ 1054671 w 2931736"/>
              <a:gd name="connsiteY1" fmla="*/ 367708 h 571653"/>
              <a:gd name="connsiteX2" fmla="*/ 1828800 w 2931736"/>
              <a:gd name="connsiteY2" fmla="*/ 546755 h 571653"/>
              <a:gd name="connsiteX3" fmla="*/ 2648932 w 2931736"/>
              <a:gd name="connsiteY3" fmla="*/ 556181 h 571653"/>
              <a:gd name="connsiteX4" fmla="*/ 2931736 w 2931736"/>
              <a:gd name="connsiteY4" fmla="*/ 414779 h 57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1736" h="571653">
                <a:moveTo>
                  <a:pt x="0" y="0"/>
                </a:moveTo>
                <a:cubicBezTo>
                  <a:pt x="356647" y="190107"/>
                  <a:pt x="749871" y="276582"/>
                  <a:pt x="1054671" y="367708"/>
                </a:cubicBezTo>
                <a:cubicBezTo>
                  <a:pt x="1359471" y="458834"/>
                  <a:pt x="1563090" y="515343"/>
                  <a:pt x="1828800" y="546755"/>
                </a:cubicBezTo>
                <a:cubicBezTo>
                  <a:pt x="2094510" y="578167"/>
                  <a:pt x="2465109" y="578177"/>
                  <a:pt x="2648932" y="556181"/>
                </a:cubicBezTo>
                <a:cubicBezTo>
                  <a:pt x="2832755" y="534185"/>
                  <a:pt x="2882245" y="474482"/>
                  <a:pt x="2931736" y="414779"/>
                </a:cubicBezTo>
              </a:path>
            </a:pathLst>
          </a:custGeom>
          <a:noFill/>
          <a:ln w="38100">
            <a:solidFill>
              <a:srgbClr val="202AE8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9" name="Connecteur droit avec flèche 8"/>
          <p:cNvCxnSpPr>
            <a:cxnSpLocks/>
          </p:cNvCxnSpPr>
          <p:nvPr/>
        </p:nvCxnSpPr>
        <p:spPr>
          <a:xfrm flipV="1">
            <a:off x="3556429" y="2521593"/>
            <a:ext cx="2175068" cy="811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èche droite 23">
            <a:extLst>
              <a:ext uri="{FF2B5EF4-FFF2-40B4-BE49-F238E27FC236}">
                <a16:creationId xmlns:a16="http://schemas.microsoft.com/office/drawing/2014/main" id="{C995EC6E-DFA6-467C-BE0C-29D142A6506F}"/>
              </a:ext>
            </a:extLst>
          </p:cNvPr>
          <p:cNvSpPr/>
          <p:nvPr/>
        </p:nvSpPr>
        <p:spPr>
          <a:xfrm rot="248509">
            <a:off x="10340765" y="3090441"/>
            <a:ext cx="444345" cy="204754"/>
          </a:xfrm>
          <a:prstGeom prst="rightArrow">
            <a:avLst>
              <a:gd name="adj1" fmla="val 50000"/>
              <a:gd name="adj2" fmla="val 89925"/>
            </a:avLst>
          </a:prstGeom>
          <a:solidFill>
            <a:srgbClr val="28C2D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196382A-C63A-4A6A-9645-03C70591D681}"/>
              </a:ext>
            </a:extLst>
          </p:cNvPr>
          <p:cNvSpPr txBox="1"/>
          <p:nvPr/>
        </p:nvSpPr>
        <p:spPr>
          <a:xfrm>
            <a:off x="9717633" y="2753969"/>
            <a:ext cx="97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0070C0"/>
                </a:solidFill>
              </a:rPr>
              <a:t>outflow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E1FE9B-2F3D-4C8A-815A-38D89EBD16C7}"/>
              </a:ext>
            </a:extLst>
          </p:cNvPr>
          <p:cNvSpPr/>
          <p:nvPr/>
        </p:nvSpPr>
        <p:spPr>
          <a:xfrm>
            <a:off x="84416" y="5476134"/>
            <a:ext cx="5449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Utopia-Regular"/>
              </a:rPr>
              <a:t>Müller, T., </a:t>
            </a:r>
            <a:r>
              <a:rPr lang="en-US" sz="1400" dirty="0" err="1">
                <a:latin typeface="Utopia-Regular"/>
              </a:rPr>
              <a:t>Roncoroni</a:t>
            </a:r>
            <a:r>
              <a:rPr lang="en-US" sz="1400" dirty="0">
                <a:latin typeface="Utopia-Regular"/>
              </a:rPr>
              <a:t>, M., Mancini, D., Lane, S. N., and </a:t>
            </a:r>
            <a:r>
              <a:rPr lang="en-US" sz="1400" dirty="0" err="1">
                <a:latin typeface="Utopia-Regular"/>
              </a:rPr>
              <a:t>Schaefli</a:t>
            </a:r>
            <a:r>
              <a:rPr lang="en-US" sz="1400" dirty="0">
                <a:latin typeface="Utopia-Regular"/>
              </a:rPr>
              <a:t>, B.: Current and future role of meltwater-groundwater dynamics in a proglacial Alpine outwash plain, </a:t>
            </a:r>
            <a:r>
              <a:rPr lang="en-US" sz="1400" dirty="0" err="1">
                <a:latin typeface="Utopia-Regular"/>
              </a:rPr>
              <a:t>EGUsphere</a:t>
            </a:r>
            <a:r>
              <a:rPr lang="en-US" sz="1400" dirty="0">
                <a:latin typeface="Utopia-Regular"/>
              </a:rPr>
              <a:t>, 2023, 1–34, </a:t>
            </a:r>
            <a:r>
              <a:rPr lang="en-US" sz="1400" dirty="0">
                <a:latin typeface="SFTT1095"/>
                <a:hlinkClick r:id="rId6"/>
              </a:rPr>
              <a:t>https://doi.org/</a:t>
            </a:r>
            <a:r>
              <a:rPr lang="fr-CH" sz="1400" dirty="0">
                <a:latin typeface="SFTT1095"/>
                <a:hlinkClick r:id="rId6"/>
              </a:rPr>
              <a:t>10.5194/egusphere-2022-1503</a:t>
            </a:r>
            <a:r>
              <a:rPr lang="fr-CH" sz="1400" dirty="0">
                <a:latin typeface="Utopia-Regular"/>
              </a:rPr>
              <a:t>, 2023</a:t>
            </a:r>
            <a:endParaRPr lang="fr-CH" sz="140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35A9975-A359-4195-B404-BBBF15F8186A}"/>
              </a:ext>
            </a:extLst>
          </p:cNvPr>
          <p:cNvGrpSpPr/>
          <p:nvPr/>
        </p:nvGrpSpPr>
        <p:grpSpPr>
          <a:xfrm>
            <a:off x="6105427" y="2036189"/>
            <a:ext cx="389641" cy="485342"/>
            <a:chOff x="6105427" y="2036189"/>
            <a:chExt cx="389641" cy="485342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852A2B6-D536-477C-B7F6-4141863CEEDC}"/>
                </a:ext>
              </a:extLst>
            </p:cNvPr>
            <p:cNvCxnSpPr/>
            <p:nvPr/>
          </p:nvCxnSpPr>
          <p:spPr>
            <a:xfrm>
              <a:off x="6105427" y="2036189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B25948F1-D457-489B-BC77-6E0B3F16D4D0}"/>
                </a:ext>
              </a:extLst>
            </p:cNvPr>
            <p:cNvCxnSpPr/>
            <p:nvPr/>
          </p:nvCxnSpPr>
          <p:spPr>
            <a:xfrm>
              <a:off x="6295534" y="2076815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A1C95F1C-8ACC-4B86-A7EB-D72BEF0D6E36}"/>
                </a:ext>
              </a:extLst>
            </p:cNvPr>
            <p:cNvCxnSpPr/>
            <p:nvPr/>
          </p:nvCxnSpPr>
          <p:spPr>
            <a:xfrm>
              <a:off x="6495068" y="2153886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6CF9187-8324-476A-951F-77CCC15A6728}"/>
              </a:ext>
            </a:extLst>
          </p:cNvPr>
          <p:cNvSpPr txBox="1"/>
          <p:nvPr/>
        </p:nvSpPr>
        <p:spPr>
          <a:xfrm>
            <a:off x="5964850" y="1740571"/>
            <a:ext cx="193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202AE8"/>
                </a:solidFill>
              </a:rPr>
              <a:t>Stream infiltration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8F12B73-53B6-4327-9348-903C9F4A15B5}"/>
              </a:ext>
            </a:extLst>
          </p:cNvPr>
          <p:cNvSpPr txBox="1"/>
          <p:nvPr/>
        </p:nvSpPr>
        <p:spPr>
          <a:xfrm>
            <a:off x="8441086" y="2410524"/>
            <a:ext cx="164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202AE8"/>
                </a:solidFill>
              </a:rPr>
              <a:t>GW exfiltration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F92610F-8CA4-485F-942E-65AE5236FFF8}"/>
              </a:ext>
            </a:extLst>
          </p:cNvPr>
          <p:cNvGrpSpPr/>
          <p:nvPr/>
        </p:nvGrpSpPr>
        <p:grpSpPr>
          <a:xfrm rot="10800000">
            <a:off x="9114511" y="2719155"/>
            <a:ext cx="389641" cy="381645"/>
            <a:chOff x="6257827" y="2292286"/>
            <a:chExt cx="389641" cy="381645"/>
          </a:xfrm>
        </p:grpSpPr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93BF3B3A-0A02-4F21-9D4E-FE0089DBC3DE}"/>
                </a:ext>
              </a:extLst>
            </p:cNvPr>
            <p:cNvCxnSpPr/>
            <p:nvPr/>
          </p:nvCxnSpPr>
          <p:spPr>
            <a:xfrm>
              <a:off x="6257827" y="2292286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0D8390DC-BAB6-4621-BAA3-504E0328511E}"/>
                </a:ext>
              </a:extLst>
            </p:cNvPr>
            <p:cNvCxnSpPr/>
            <p:nvPr/>
          </p:nvCxnSpPr>
          <p:spPr>
            <a:xfrm>
              <a:off x="6447934" y="2295204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9C335B50-AFA7-42E2-8521-32B7FBF59E45}"/>
                </a:ext>
              </a:extLst>
            </p:cNvPr>
            <p:cNvCxnSpPr/>
            <p:nvPr/>
          </p:nvCxnSpPr>
          <p:spPr>
            <a:xfrm>
              <a:off x="6647468" y="2306286"/>
              <a:ext cx="0" cy="367645"/>
            </a:xfrm>
            <a:prstGeom prst="straightConnector1">
              <a:avLst/>
            </a:prstGeom>
            <a:noFill/>
            <a:ln w="38100">
              <a:solidFill>
                <a:srgbClr val="202AE8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9516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15" y="2149176"/>
            <a:ext cx="6811169" cy="27259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6782"/>
            <a:ext cx="12192000" cy="1112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242" y="-578653"/>
            <a:ext cx="2567758" cy="169625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398585" y="8882"/>
            <a:ext cx="9324149" cy="110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Identifying the missing storage </a:t>
            </a:r>
          </a:p>
          <a:p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simple model of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subglacial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CH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stream</a:t>
            </a:r>
            <a:r>
              <a:rPr lang="fr-CH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1694"/>
            <a:ext cx="12192000" cy="346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11562080" y="6511694"/>
            <a:ext cx="408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519704-621C-4259-BE6A-EBDDCE2CBB7B}" type="slidenum">
              <a:rPr lang="fr-CH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fr-CH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1694"/>
            <a:ext cx="989445" cy="3463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5137" y="1469721"/>
            <a:ext cx="4644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3 components are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EC:</a:t>
            </a:r>
          </a:p>
          <a:p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subglacial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  <a:p>
            <a:pPr marL="342900" indent="-342900">
              <a:buFont typeface="+mj-lt"/>
              <a:buAutoNum type="arabicPeriod"/>
            </a:pP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CH" b="1" dirty="0">
                <a:solidFill>
                  <a:srgbClr val="28C2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subglacial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flow </a:t>
            </a:r>
          </a:p>
          <a:p>
            <a:pPr marL="342900" indent="-342900">
              <a:buFont typeface="+mj-lt"/>
              <a:buAutoNum type="arabicPeriod"/>
            </a:pP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CH" b="1" dirty="0">
                <a:solidFill>
                  <a:srgbClr val="202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Baseflow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5183" y="6215267"/>
            <a:ext cx="5876897" cy="277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37DD2B-977E-446A-AD06-D2774AA2E5E7}"/>
              </a:ext>
            </a:extLst>
          </p:cNvPr>
          <p:cNvSpPr txBox="1"/>
          <p:nvPr/>
        </p:nvSpPr>
        <p:spPr>
          <a:xfrm>
            <a:off x="5440086" y="1677292"/>
            <a:ext cx="246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u="sng" dirty="0">
                <a:solidFill>
                  <a:schemeClr val="bg1">
                    <a:lumMod val="50000"/>
                  </a:schemeClr>
                </a:solidFill>
              </a:rPr>
              <a:t>Snow/</a:t>
            </a:r>
            <a:r>
              <a:rPr lang="fr-CH" u="sng" dirty="0" err="1">
                <a:solidFill>
                  <a:schemeClr val="bg1">
                    <a:lumMod val="50000"/>
                  </a:schemeClr>
                </a:solidFill>
              </a:rPr>
              <a:t>ice</a:t>
            </a:r>
            <a:r>
              <a:rPr lang="fr-CH" u="sng" dirty="0">
                <a:solidFill>
                  <a:schemeClr val="bg1">
                    <a:lumMod val="50000"/>
                  </a:schemeClr>
                </a:solidFill>
              </a:rPr>
              <a:t> EC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: 2-3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S/cm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A50AB2A-CF85-4C88-83D1-1110B009C851}"/>
              </a:ext>
            </a:extLst>
          </p:cNvPr>
          <p:cNvCxnSpPr>
            <a:cxnSpLocks/>
          </p:cNvCxnSpPr>
          <p:nvPr/>
        </p:nvCxnSpPr>
        <p:spPr>
          <a:xfrm flipV="1">
            <a:off x="6344239" y="2046624"/>
            <a:ext cx="0" cy="5928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B7554B1-745A-4964-BBC0-AB22DD0F85B4}"/>
              </a:ext>
            </a:extLst>
          </p:cNvPr>
          <p:cNvCxnSpPr>
            <a:cxnSpLocks/>
          </p:cNvCxnSpPr>
          <p:nvPr/>
        </p:nvCxnSpPr>
        <p:spPr>
          <a:xfrm>
            <a:off x="2875175" y="2450969"/>
            <a:ext cx="5316718" cy="1256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0B2CB5A-B817-4119-B516-9BE3AECE2C22}"/>
              </a:ext>
            </a:extLst>
          </p:cNvPr>
          <p:cNvSpPr txBox="1"/>
          <p:nvPr/>
        </p:nvSpPr>
        <p:spPr>
          <a:xfrm>
            <a:off x="3263950" y="223208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EC: 8 </a:t>
            </a:r>
            <a:r>
              <a:rPr lang="el-GR" b="1" dirty="0">
                <a:solidFill>
                  <a:srgbClr val="FF0000"/>
                </a:solidFill>
              </a:rPr>
              <a:t>μ</a:t>
            </a:r>
            <a:r>
              <a:rPr lang="fr-CH" b="1" dirty="0">
                <a:solidFill>
                  <a:srgbClr val="FF0000"/>
                </a:solidFill>
              </a:rPr>
              <a:t>S/cm  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58A0E77-8726-40F7-A792-110941D8A1B4}"/>
              </a:ext>
            </a:extLst>
          </p:cNvPr>
          <p:cNvCxnSpPr>
            <a:cxnSpLocks/>
          </p:cNvCxnSpPr>
          <p:nvPr/>
        </p:nvCxnSpPr>
        <p:spPr>
          <a:xfrm>
            <a:off x="2875175" y="3027872"/>
            <a:ext cx="3574861" cy="605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14C8F01-8E49-4102-8A29-509512A21CC6}"/>
              </a:ext>
            </a:extLst>
          </p:cNvPr>
          <p:cNvSpPr txBox="1"/>
          <p:nvPr/>
        </p:nvSpPr>
        <p:spPr>
          <a:xfrm>
            <a:off x="3103470" y="3222568"/>
            <a:ext cx="15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B0F0"/>
                </a:solidFill>
              </a:rPr>
              <a:t>EC: 23 </a:t>
            </a:r>
            <a:r>
              <a:rPr lang="el-GR" b="1" dirty="0">
                <a:solidFill>
                  <a:srgbClr val="00B0F0"/>
                </a:solidFill>
              </a:rPr>
              <a:t>μ</a:t>
            </a:r>
            <a:r>
              <a:rPr lang="fr-CH" b="1" dirty="0">
                <a:solidFill>
                  <a:srgbClr val="00B0F0"/>
                </a:solidFill>
              </a:rPr>
              <a:t>S/cm  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B1D3661-3DCA-4847-A40A-E56FD8A002F3}"/>
              </a:ext>
            </a:extLst>
          </p:cNvPr>
          <p:cNvCxnSpPr>
            <a:cxnSpLocks/>
          </p:cNvCxnSpPr>
          <p:nvPr/>
        </p:nvCxnSpPr>
        <p:spPr>
          <a:xfrm>
            <a:off x="2857356" y="3707917"/>
            <a:ext cx="4165613" cy="6145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9537785-EC0E-4D43-A78C-EF4F6AD0CC9F}"/>
              </a:ext>
            </a:extLst>
          </p:cNvPr>
          <p:cNvSpPr txBox="1"/>
          <p:nvPr/>
        </p:nvSpPr>
        <p:spPr>
          <a:xfrm>
            <a:off x="3015034" y="3902697"/>
            <a:ext cx="160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202AE8"/>
                </a:solidFill>
              </a:rPr>
              <a:t>EC: 120 </a:t>
            </a:r>
            <a:r>
              <a:rPr lang="el-GR" b="1" dirty="0">
                <a:solidFill>
                  <a:srgbClr val="202AE8"/>
                </a:solidFill>
              </a:rPr>
              <a:t>μ</a:t>
            </a:r>
            <a:r>
              <a:rPr lang="fr-CH" b="1" dirty="0">
                <a:solidFill>
                  <a:srgbClr val="202AE8"/>
                </a:solidFill>
              </a:rPr>
              <a:t>S/cm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30B5B7-9F61-47D5-9BEE-4FCE17D343D3}"/>
              </a:ext>
            </a:extLst>
          </p:cNvPr>
          <p:cNvSpPr txBox="1"/>
          <p:nvPr/>
        </p:nvSpPr>
        <p:spPr>
          <a:xfrm>
            <a:off x="3695308" y="5530671"/>
            <a:ext cx="4576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=&gt; Summer </a:t>
            </a:r>
            <a:r>
              <a:rPr lang="fr-CH" sz="2400" b="1" dirty="0" err="1"/>
              <a:t>baseflow</a:t>
            </a:r>
            <a:r>
              <a:rPr lang="fr-CH" sz="2400" b="1" dirty="0"/>
              <a:t> </a:t>
            </a:r>
            <a:r>
              <a:rPr lang="fr-CH" sz="2400" b="1" baseline="-10000" dirty="0"/>
              <a:t>~</a:t>
            </a:r>
            <a:r>
              <a:rPr lang="fr-CH" sz="2400" b="1" dirty="0"/>
              <a:t> 1 mm day</a:t>
            </a:r>
            <a:r>
              <a:rPr lang="fr-CH" sz="2400" b="1" baseline="30000" dirty="0"/>
              <a:t>-1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1EE0F6-7E33-4D07-AC58-806191AA5458}"/>
              </a:ext>
            </a:extLst>
          </p:cNvPr>
          <p:cNvSpPr txBox="1"/>
          <p:nvPr/>
        </p:nvSpPr>
        <p:spPr>
          <a:xfrm>
            <a:off x="10794562" y="3847895"/>
            <a:ext cx="1535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u="sng" dirty="0">
                <a:solidFill>
                  <a:srgbClr val="0070C0"/>
                </a:solidFill>
              </a:rPr>
              <a:t>Stream EC:</a:t>
            </a:r>
          </a:p>
          <a:p>
            <a:r>
              <a:rPr lang="fr-CH" dirty="0">
                <a:solidFill>
                  <a:srgbClr val="0070C0"/>
                </a:solidFill>
              </a:rPr>
              <a:t>10 - 50 </a:t>
            </a:r>
            <a:r>
              <a:rPr lang="el-GR" dirty="0">
                <a:solidFill>
                  <a:srgbClr val="0070C0"/>
                </a:solidFill>
              </a:rPr>
              <a:t>μ</a:t>
            </a:r>
            <a:r>
              <a:rPr lang="fr-CH" dirty="0">
                <a:solidFill>
                  <a:srgbClr val="0070C0"/>
                </a:solidFill>
              </a:rPr>
              <a:t>S/cm </a:t>
            </a:r>
          </a:p>
        </p:txBody>
      </p:sp>
    </p:spTree>
    <p:extLst>
      <p:ext uri="{BB962C8B-B14F-4D97-AF65-F5344CB8AC3E}">
        <p14:creationId xmlns:p14="http://schemas.microsoft.com/office/powerpoint/2010/main" val="422842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0" grpId="0"/>
      <p:bldP spid="26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13928</TotalTime>
  <Words>2845</Words>
  <Application>Microsoft Office PowerPoint</Application>
  <PresentationFormat>Grand écran</PresentationFormat>
  <Paragraphs>555</Paragraphs>
  <Slides>33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SFTT1095</vt:lpstr>
      <vt:lpstr>Symbol</vt:lpstr>
      <vt:lpstr>Tahoma</vt:lpstr>
      <vt:lpstr>Utopia-Regular</vt:lpstr>
      <vt:lpstr>Thème Office</vt:lpstr>
      <vt:lpstr>Characterizing the current and future groundwater storages in a highly glaciated catchment : A synthesis of 3 years of field observations and modelling results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 Müller</dc:creator>
  <cp:lastModifiedBy>Tom Müller</cp:lastModifiedBy>
  <cp:revision>1093</cp:revision>
  <dcterms:created xsi:type="dcterms:W3CDTF">2019-11-08T09:08:47Z</dcterms:created>
  <dcterms:modified xsi:type="dcterms:W3CDTF">2023-04-25T09:11:23Z</dcterms:modified>
</cp:coreProperties>
</file>