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708" r:id="rId1"/>
  </p:sldMasterIdLst>
  <p:notesMasterIdLst>
    <p:notesMasterId r:id="rId20"/>
  </p:notesMasterIdLst>
  <p:sldIdLst>
    <p:sldId id="256" r:id="rId2"/>
    <p:sldId id="299" r:id="rId3"/>
    <p:sldId id="259" r:id="rId4"/>
    <p:sldId id="261" r:id="rId5"/>
    <p:sldId id="349" r:id="rId6"/>
    <p:sldId id="357" r:id="rId7"/>
    <p:sldId id="375" r:id="rId8"/>
    <p:sldId id="374" r:id="rId9"/>
    <p:sldId id="376" r:id="rId10"/>
    <p:sldId id="377" r:id="rId11"/>
    <p:sldId id="371" r:id="rId12"/>
    <p:sldId id="372" r:id="rId13"/>
    <p:sldId id="378" r:id="rId14"/>
    <p:sldId id="379" r:id="rId15"/>
    <p:sldId id="364" r:id="rId16"/>
    <p:sldId id="368" r:id="rId17"/>
    <p:sldId id="380" r:id="rId18"/>
    <p:sldId id="38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94660"/>
  </p:normalViewPr>
  <p:slideViewPr>
    <p:cSldViewPr snapToGrid="0">
      <p:cViewPr varScale="1">
        <p:scale>
          <a:sx n="98" d="100"/>
          <a:sy n="98" d="100"/>
        </p:scale>
        <p:origin x="1013" y="77"/>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5188D-79DB-4A57-9E21-9AE804155DF0}" type="datetimeFigureOut">
              <a:rPr lang="en-US" smtClean="0"/>
              <a:t>4/27/2023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0D303-D462-4F97-B6A0-B3B07B07FCE6}" type="slidenum">
              <a:rPr lang="en-US" smtClean="0"/>
              <a:t>‹#›</a:t>
            </a:fld>
            <a:endParaRPr lang="en-US"/>
          </a:p>
        </p:txBody>
      </p:sp>
    </p:spTree>
    <p:extLst>
      <p:ext uri="{BB962C8B-B14F-4D97-AF65-F5344CB8AC3E}">
        <p14:creationId xmlns:p14="http://schemas.microsoft.com/office/powerpoint/2010/main" val="213599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838201" y="1875235"/>
            <a:ext cx="7623175" cy="1314450"/>
          </a:xfrm>
        </p:spPr>
        <p:txBody>
          <a:bodyPr anchor="ctr"/>
          <a:lstStyle>
            <a:lvl1pPr>
              <a:defRPr sz="3600"/>
            </a:lvl1pPr>
          </a:lstStyle>
          <a:p>
            <a:pPr lvl="0"/>
            <a:r>
              <a:rPr lang="el-GR" altLang="en-US" noProof="0"/>
              <a:t>Κάντε κλικ για να επεξεργαστείτε τον τίτλο υποδείγματος</a:t>
            </a:r>
          </a:p>
        </p:txBody>
      </p:sp>
      <p:sp>
        <p:nvSpPr>
          <p:cNvPr id="50179" name="Rectangle 3"/>
          <p:cNvSpPr>
            <a:spLocks noGrp="1" noChangeArrowheads="1"/>
          </p:cNvSpPr>
          <p:nvPr>
            <p:ph type="subTitle" idx="1"/>
          </p:nvPr>
        </p:nvSpPr>
        <p:spPr>
          <a:xfrm>
            <a:off x="1663700" y="3311129"/>
            <a:ext cx="6870700" cy="1314450"/>
          </a:xfrm>
        </p:spPr>
        <p:txBody>
          <a:bodyPr/>
          <a:lstStyle>
            <a:lvl1pPr marL="0" indent="0">
              <a:buFont typeface="Wingdings" pitchFamily="2" charset="2"/>
              <a:buNone/>
              <a:defRPr/>
            </a:lvl1pPr>
          </a:lstStyle>
          <a:p>
            <a:pPr lvl="0"/>
            <a:r>
              <a:rPr lang="el-GR" altLang="en-US" noProof="0"/>
              <a:t>Κάντε κλικ για να επεξεργαστείτε τον υπότιτλο του υποδείγματος</a:t>
            </a:r>
          </a:p>
        </p:txBody>
      </p:sp>
      <p:sp>
        <p:nvSpPr>
          <p:cNvPr id="50184" name="Line 8"/>
          <p:cNvSpPr>
            <a:spLocks noChangeShapeType="1"/>
          </p:cNvSpPr>
          <p:nvPr/>
        </p:nvSpPr>
        <p:spPr bwMode="auto">
          <a:xfrm>
            <a:off x="838201" y="3311129"/>
            <a:ext cx="8305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latin typeface="Calibri" panose="020F0502020204030204" pitchFamily="34" charset="0"/>
            </a:endParaRPr>
          </a:p>
        </p:txBody>
      </p:sp>
      <p:sp>
        <p:nvSpPr>
          <p:cNvPr id="7" name="Line 8"/>
          <p:cNvSpPr>
            <a:spLocks noChangeShapeType="1"/>
          </p:cNvSpPr>
          <p:nvPr userDrawn="1"/>
        </p:nvSpPr>
        <p:spPr bwMode="auto">
          <a:xfrm>
            <a:off x="0" y="1776413"/>
            <a:ext cx="9144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Date Placeholder 3"/>
          <p:cNvSpPr>
            <a:spLocks noGrp="1"/>
          </p:cNvSpPr>
          <p:nvPr>
            <p:ph type="dt" sz="half" idx="10"/>
          </p:nvPr>
        </p:nvSpPr>
        <p:spPr/>
        <p:txBody>
          <a:bodyPr/>
          <a:lstStyle>
            <a:lvl1pPr>
              <a:defRPr/>
            </a:lvl1pPr>
          </a:lstStyle>
          <a:p>
            <a:fld id="{974CB0F5-46F5-4E3E-A433-35F7C0A60B70}" type="datetime1">
              <a:rPr lang="en-US" smtClean="0"/>
              <a:t>4/27/2023</a:t>
            </a:fld>
            <a:endParaRPr lang="en-US"/>
          </a:p>
        </p:txBody>
      </p:sp>
      <p:sp>
        <p:nvSpPr>
          <p:cNvPr id="7" name="Slide Number Placeholder 6">
            <a:extLst>
              <a:ext uri="{FF2B5EF4-FFF2-40B4-BE49-F238E27FC236}">
                <a16:creationId xmlns:a16="http://schemas.microsoft.com/office/drawing/2014/main" id="{A72F116A-BC6F-40B8-B502-3AE18E078F19}"/>
              </a:ext>
            </a:extLst>
          </p:cNvPr>
          <p:cNvSpPr>
            <a:spLocks noGrp="1"/>
          </p:cNvSpPr>
          <p:nvPr>
            <p:ph type="sldNum" sz="quarter" idx="12"/>
          </p:nvPr>
        </p:nvSpPr>
        <p:spPr>
          <a:xfrm>
            <a:off x="8414827" y="4906292"/>
            <a:ext cx="449263" cy="185738"/>
          </a:xfrm>
        </p:spPr>
        <p:txBody>
          <a:bodyPr/>
          <a:lstStyle>
            <a:lvl1pPr>
              <a:defRPr/>
            </a:lvl1pPr>
          </a:lstStyle>
          <a:p>
            <a:fld id="{AA31ACB1-82F8-4F61-997D-47D3FF3E7BC3}" type="slidenum">
              <a:rPr lang="en-US" smtClean="0"/>
              <a:t>‹#›</a:t>
            </a:fld>
            <a:endParaRPr lang="en-US"/>
          </a:p>
        </p:txBody>
      </p:sp>
      <p:sp>
        <p:nvSpPr>
          <p:cNvPr id="8" name="Footer Placeholder 3">
            <a:extLst>
              <a:ext uri="{FF2B5EF4-FFF2-40B4-BE49-F238E27FC236}">
                <a16:creationId xmlns:a16="http://schemas.microsoft.com/office/drawing/2014/main" id="{4EA75EEF-78AD-4FC8-B0DB-920893E1C6B2}"/>
              </a:ext>
            </a:extLst>
          </p:cNvPr>
          <p:cNvSpPr>
            <a:spLocks noGrp="1"/>
          </p:cNvSpPr>
          <p:nvPr>
            <p:ph type="ftr" sz="quarter" idx="11"/>
          </p:nvPr>
        </p:nvSpPr>
        <p:spPr>
          <a:xfrm>
            <a:off x="3054351" y="4906292"/>
            <a:ext cx="5324475" cy="185738"/>
          </a:xfrm>
        </p:spPr>
        <p:txBody>
          <a:bodyPr/>
          <a:lstStyle>
            <a:lvl1pPr>
              <a:defRPr/>
            </a:lvl1pPr>
          </a:lstStyle>
          <a:p>
            <a:r>
              <a:rPr lang="en-US"/>
              <a:t>Kirkmalis et al., Fertilizers as batteries and regulators in the global Water-Energy-Food equilibrium</a:t>
            </a:r>
          </a:p>
        </p:txBody>
      </p:sp>
    </p:spTree>
    <p:extLst>
      <p:ext uri="{BB962C8B-B14F-4D97-AF65-F5344CB8AC3E}">
        <p14:creationId xmlns:p14="http://schemas.microsoft.com/office/powerpoint/2010/main" val="127469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208360"/>
            <a:ext cx="2128838" cy="4573190"/>
          </a:xfrm>
        </p:spPr>
        <p:txBody>
          <a:bodyPr vert="eaVert"/>
          <a:lstStyle/>
          <a:p>
            <a:r>
              <a:rPr lang="el-GR"/>
              <a:t>Κάντε κλικ για να επεξεργαστείτε τον τίτλο υποδείγματος</a:t>
            </a:r>
          </a:p>
        </p:txBody>
      </p:sp>
      <p:sp>
        <p:nvSpPr>
          <p:cNvPr id="3" name="Vertical Text Placeholder 2"/>
          <p:cNvSpPr>
            <a:spLocks noGrp="1"/>
          </p:cNvSpPr>
          <p:nvPr>
            <p:ph type="body" orient="vert" idx="1"/>
          </p:nvPr>
        </p:nvSpPr>
        <p:spPr>
          <a:xfrm>
            <a:off x="346076" y="208360"/>
            <a:ext cx="6238875" cy="45731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Date Placeholder 3"/>
          <p:cNvSpPr>
            <a:spLocks noGrp="1"/>
          </p:cNvSpPr>
          <p:nvPr>
            <p:ph type="dt" sz="half" idx="10"/>
          </p:nvPr>
        </p:nvSpPr>
        <p:spPr/>
        <p:txBody>
          <a:bodyPr/>
          <a:lstStyle>
            <a:lvl1pPr>
              <a:defRPr/>
            </a:lvl1pPr>
          </a:lstStyle>
          <a:p>
            <a:fld id="{5C4E7ABC-E48D-4E3C-A1B8-F31179C3F902}" type="datetime1">
              <a:rPr lang="en-US" smtClean="0"/>
              <a:t>4/27/2023</a:t>
            </a:fld>
            <a:endParaRPr lang="en-US"/>
          </a:p>
        </p:txBody>
      </p:sp>
      <p:sp>
        <p:nvSpPr>
          <p:cNvPr id="7" name="Slide Number Placeholder 6">
            <a:extLst>
              <a:ext uri="{FF2B5EF4-FFF2-40B4-BE49-F238E27FC236}">
                <a16:creationId xmlns:a16="http://schemas.microsoft.com/office/drawing/2014/main" id="{A45867A9-6C94-4D6A-A0C3-A49896FB82C5}"/>
              </a:ext>
            </a:extLst>
          </p:cNvPr>
          <p:cNvSpPr>
            <a:spLocks noGrp="1"/>
          </p:cNvSpPr>
          <p:nvPr>
            <p:ph type="sldNum" sz="quarter" idx="12"/>
          </p:nvPr>
        </p:nvSpPr>
        <p:spPr>
          <a:xfrm>
            <a:off x="8414827" y="4906292"/>
            <a:ext cx="449263" cy="185738"/>
          </a:xfrm>
        </p:spPr>
        <p:txBody>
          <a:bodyPr/>
          <a:lstStyle>
            <a:lvl1pPr>
              <a:defRPr/>
            </a:lvl1pPr>
          </a:lstStyle>
          <a:p>
            <a:fld id="{AA31ACB1-82F8-4F61-997D-47D3FF3E7BC3}" type="slidenum">
              <a:rPr lang="en-US" smtClean="0"/>
              <a:t>‹#›</a:t>
            </a:fld>
            <a:endParaRPr lang="en-US"/>
          </a:p>
        </p:txBody>
      </p:sp>
      <p:sp>
        <p:nvSpPr>
          <p:cNvPr id="8" name="Footer Placeholder 3">
            <a:extLst>
              <a:ext uri="{FF2B5EF4-FFF2-40B4-BE49-F238E27FC236}">
                <a16:creationId xmlns:a16="http://schemas.microsoft.com/office/drawing/2014/main" id="{0C2F22D2-4474-46C4-8494-72D67F36F2D7}"/>
              </a:ext>
            </a:extLst>
          </p:cNvPr>
          <p:cNvSpPr>
            <a:spLocks noGrp="1"/>
          </p:cNvSpPr>
          <p:nvPr>
            <p:ph type="ftr" sz="quarter" idx="11"/>
          </p:nvPr>
        </p:nvSpPr>
        <p:spPr>
          <a:xfrm>
            <a:off x="3054351" y="4906292"/>
            <a:ext cx="5324475" cy="185738"/>
          </a:xfrm>
        </p:spPr>
        <p:txBody>
          <a:bodyPr/>
          <a:lstStyle>
            <a:lvl1pPr>
              <a:defRPr/>
            </a:lvl1pPr>
          </a:lstStyle>
          <a:p>
            <a:r>
              <a:rPr lang="en-US"/>
              <a:t>Kirkmalis et al., Fertilizers as batteries and regulators in the global Water-Energy-Food equilibrium</a:t>
            </a:r>
          </a:p>
        </p:txBody>
      </p:sp>
    </p:spTree>
    <p:extLst>
      <p:ext uri="{BB962C8B-B14F-4D97-AF65-F5344CB8AC3E}">
        <p14:creationId xmlns:p14="http://schemas.microsoft.com/office/powerpoint/2010/main" val="352852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90660" y="180652"/>
            <a:ext cx="8575529" cy="854869"/>
          </a:xfrm>
        </p:spPr>
        <p:txBody>
          <a:bodyPr/>
          <a:lstStyle>
            <a:lvl1pPr>
              <a:lnSpc>
                <a:spcPct val="95000"/>
              </a:lnSpc>
              <a:defRPr b="0"/>
            </a:lvl1pPr>
          </a:lstStyle>
          <a:p>
            <a:r>
              <a:rPr lang="el-GR"/>
              <a:t>Κάντε κλικ για να επεξεργαστείτε τον τίτλο υποδείγματος</a:t>
            </a:r>
          </a:p>
        </p:txBody>
      </p:sp>
      <p:sp>
        <p:nvSpPr>
          <p:cNvPr id="3" name="Content Placeholder 2"/>
          <p:cNvSpPr>
            <a:spLocks noGrp="1"/>
          </p:cNvSpPr>
          <p:nvPr>
            <p:ph idx="1"/>
          </p:nvPr>
        </p:nvSpPr>
        <p:spPr>
          <a:xfrm>
            <a:off x="286327" y="1200150"/>
            <a:ext cx="8575529" cy="3467862"/>
          </a:xfrm>
        </p:spPr>
        <p:txBody>
          <a:bodyPr/>
          <a:lstStyle>
            <a:lvl1pPr>
              <a:buClr>
                <a:schemeClr val="tx1"/>
              </a:buClr>
              <a:defRPr/>
            </a:lvl1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Date Placeholder 3"/>
          <p:cNvSpPr>
            <a:spLocks noGrp="1"/>
          </p:cNvSpPr>
          <p:nvPr>
            <p:ph type="dt" sz="half" idx="10"/>
          </p:nvPr>
        </p:nvSpPr>
        <p:spPr/>
        <p:txBody>
          <a:bodyPr/>
          <a:lstStyle>
            <a:lvl1pPr>
              <a:defRPr/>
            </a:lvl1pPr>
          </a:lstStyle>
          <a:p>
            <a:fld id="{FE9D0577-ED36-404D-8277-A7A0094D8993}" type="datetime1">
              <a:rPr lang="en-US" smtClean="0"/>
              <a:t>4/27/2023</a:t>
            </a:fld>
            <a:endParaRPr lang="en-US"/>
          </a:p>
        </p:txBody>
      </p:sp>
      <p:sp>
        <p:nvSpPr>
          <p:cNvPr id="8" name="Slide Number Placeholder 6">
            <a:extLst>
              <a:ext uri="{FF2B5EF4-FFF2-40B4-BE49-F238E27FC236}">
                <a16:creationId xmlns:a16="http://schemas.microsoft.com/office/drawing/2014/main" id="{36C2CFCC-900F-4626-ABA3-954D193E5562}"/>
              </a:ext>
            </a:extLst>
          </p:cNvPr>
          <p:cNvSpPr>
            <a:spLocks noGrp="1"/>
          </p:cNvSpPr>
          <p:nvPr>
            <p:ph type="sldNum" sz="quarter" idx="12"/>
          </p:nvPr>
        </p:nvSpPr>
        <p:spPr>
          <a:xfrm>
            <a:off x="8414827" y="4906292"/>
            <a:ext cx="449263" cy="185738"/>
          </a:xfrm>
        </p:spPr>
        <p:txBody>
          <a:bodyPr/>
          <a:lstStyle>
            <a:lvl1pPr>
              <a:defRPr/>
            </a:lvl1pPr>
          </a:lstStyle>
          <a:p>
            <a:fld id="{AA31ACB1-82F8-4F61-997D-47D3FF3E7BC3}" type="slidenum">
              <a:rPr lang="en-US" smtClean="0"/>
              <a:t>‹#›</a:t>
            </a:fld>
            <a:endParaRPr lang="en-US"/>
          </a:p>
        </p:txBody>
      </p:sp>
      <p:sp>
        <p:nvSpPr>
          <p:cNvPr id="9" name="Footer Placeholder 3">
            <a:extLst>
              <a:ext uri="{FF2B5EF4-FFF2-40B4-BE49-F238E27FC236}">
                <a16:creationId xmlns:a16="http://schemas.microsoft.com/office/drawing/2014/main" id="{B1F38219-602F-4CE6-865C-87E513D02742}"/>
              </a:ext>
            </a:extLst>
          </p:cNvPr>
          <p:cNvSpPr>
            <a:spLocks noGrp="1"/>
          </p:cNvSpPr>
          <p:nvPr>
            <p:ph type="ftr" sz="quarter" idx="11"/>
          </p:nvPr>
        </p:nvSpPr>
        <p:spPr>
          <a:xfrm>
            <a:off x="3054351" y="4906292"/>
            <a:ext cx="5324475" cy="185738"/>
          </a:xfrm>
        </p:spPr>
        <p:txBody>
          <a:bodyPr/>
          <a:lstStyle>
            <a:lvl1pPr>
              <a:defRPr/>
            </a:lvl1pPr>
          </a:lstStyle>
          <a:p>
            <a:r>
              <a:rPr lang="en-US"/>
              <a:t>Kirkmalis et al., Fertilizers as batteries and regulators in the global Water-Energy-Food equilibrium</a:t>
            </a:r>
          </a:p>
        </p:txBody>
      </p:sp>
    </p:spTree>
    <p:extLst>
      <p:ext uri="{BB962C8B-B14F-4D97-AF65-F5344CB8AC3E}">
        <p14:creationId xmlns:p14="http://schemas.microsoft.com/office/powerpoint/2010/main" val="74780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0" cap="none" baseline="0"/>
            </a:lvl1pPr>
          </a:lstStyle>
          <a:p>
            <a:r>
              <a:rPr lang="el-GR"/>
              <a:t>Κάντε κλικ για να επεξεργαστείτε τον τίτλο υποδείγματος</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lvl1pPr>
              <a:defRPr/>
            </a:lvl1pPr>
          </a:lstStyle>
          <a:p>
            <a:fld id="{D1389B4B-F658-4175-8F7E-37521ED1D65A}" type="datetime1">
              <a:rPr lang="en-US" smtClean="0"/>
              <a:t>4/27/2023</a:t>
            </a:fld>
            <a:endParaRPr lang="en-US"/>
          </a:p>
        </p:txBody>
      </p:sp>
      <p:sp>
        <p:nvSpPr>
          <p:cNvPr id="6" name="Slide Number Placeholder 5"/>
          <p:cNvSpPr>
            <a:spLocks noGrp="1"/>
          </p:cNvSpPr>
          <p:nvPr>
            <p:ph type="sldNum" sz="quarter" idx="12"/>
          </p:nvPr>
        </p:nvSpPr>
        <p:spPr>
          <a:xfrm>
            <a:off x="8392613" y="4864894"/>
            <a:ext cx="449263" cy="185738"/>
          </a:xfrm>
        </p:spPr>
        <p:txBody>
          <a:bodyPr/>
          <a:lstStyle>
            <a:lvl1pPr>
              <a:defRPr/>
            </a:lvl1pPr>
          </a:lstStyle>
          <a:p>
            <a:fld id="{AA31ACB1-82F8-4F61-997D-47D3FF3E7BC3}" type="slidenum">
              <a:rPr lang="en-US" smtClean="0"/>
              <a:t>‹#›</a:t>
            </a:fld>
            <a:endParaRPr lang="en-US"/>
          </a:p>
        </p:txBody>
      </p:sp>
    </p:spTree>
    <p:extLst>
      <p:ext uri="{BB962C8B-B14F-4D97-AF65-F5344CB8AC3E}">
        <p14:creationId xmlns:p14="http://schemas.microsoft.com/office/powerpoint/2010/main" val="306621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p>
        </p:txBody>
      </p:sp>
      <p:sp>
        <p:nvSpPr>
          <p:cNvPr id="3" name="Content Placeholder 2"/>
          <p:cNvSpPr>
            <a:spLocks noGrp="1"/>
          </p:cNvSpPr>
          <p:nvPr>
            <p:ph sz="half" idx="1"/>
          </p:nvPr>
        </p:nvSpPr>
        <p:spPr>
          <a:xfrm>
            <a:off x="346076" y="1200150"/>
            <a:ext cx="4183063"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Content Placeholder 3"/>
          <p:cNvSpPr>
            <a:spLocks noGrp="1"/>
          </p:cNvSpPr>
          <p:nvPr>
            <p:ph sz="half" idx="2"/>
          </p:nvPr>
        </p:nvSpPr>
        <p:spPr>
          <a:xfrm>
            <a:off x="4681538" y="1200150"/>
            <a:ext cx="418465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Date Placeholder 4"/>
          <p:cNvSpPr>
            <a:spLocks noGrp="1"/>
          </p:cNvSpPr>
          <p:nvPr>
            <p:ph type="dt" sz="half" idx="10"/>
          </p:nvPr>
        </p:nvSpPr>
        <p:spPr/>
        <p:txBody>
          <a:bodyPr/>
          <a:lstStyle>
            <a:lvl1pPr>
              <a:defRPr/>
            </a:lvl1pPr>
          </a:lstStyle>
          <a:p>
            <a:fld id="{6330C7DA-19B7-4D89-871D-092B5B449827}" type="datetime1">
              <a:rPr lang="en-US" smtClean="0"/>
              <a:t>4/27/2023</a:t>
            </a:fld>
            <a:endParaRPr lang="en-US"/>
          </a:p>
        </p:txBody>
      </p:sp>
      <p:sp>
        <p:nvSpPr>
          <p:cNvPr id="7" name="Slide Number Placeholder 6"/>
          <p:cNvSpPr>
            <a:spLocks noGrp="1"/>
          </p:cNvSpPr>
          <p:nvPr>
            <p:ph type="sldNum" sz="quarter" idx="12"/>
          </p:nvPr>
        </p:nvSpPr>
        <p:spPr>
          <a:xfrm>
            <a:off x="8414827" y="4906292"/>
            <a:ext cx="449263" cy="185738"/>
          </a:xfrm>
        </p:spPr>
        <p:txBody>
          <a:bodyPr/>
          <a:lstStyle>
            <a:lvl1pPr>
              <a:defRPr/>
            </a:lvl1pPr>
          </a:lstStyle>
          <a:p>
            <a:fld id="{AA31ACB1-82F8-4F61-997D-47D3FF3E7BC3}" type="slidenum">
              <a:rPr lang="en-US" smtClean="0"/>
              <a:t>‹#›</a:t>
            </a:fld>
            <a:endParaRPr lang="en-US"/>
          </a:p>
        </p:txBody>
      </p:sp>
      <p:sp>
        <p:nvSpPr>
          <p:cNvPr id="8" name="Footer Placeholder 3">
            <a:extLst>
              <a:ext uri="{FF2B5EF4-FFF2-40B4-BE49-F238E27FC236}">
                <a16:creationId xmlns:a16="http://schemas.microsoft.com/office/drawing/2014/main" id="{0D546EF2-5528-457C-ADD5-DF80DCA1C15C}"/>
              </a:ext>
            </a:extLst>
          </p:cNvPr>
          <p:cNvSpPr>
            <a:spLocks noGrp="1"/>
          </p:cNvSpPr>
          <p:nvPr>
            <p:ph type="ftr" sz="quarter" idx="11"/>
          </p:nvPr>
        </p:nvSpPr>
        <p:spPr>
          <a:xfrm>
            <a:off x="3054351" y="4906292"/>
            <a:ext cx="5324475" cy="185738"/>
          </a:xfrm>
        </p:spPr>
        <p:txBody>
          <a:bodyPr/>
          <a:lstStyle>
            <a:lvl1pPr>
              <a:defRPr/>
            </a:lvl1pPr>
          </a:lstStyle>
          <a:p>
            <a:r>
              <a:rPr lang="en-US"/>
              <a:t>Kirkmalis et al., Fertilizers as batteries and regulators in the global Water-Energy-Food equilibrium</a:t>
            </a:r>
          </a:p>
        </p:txBody>
      </p:sp>
    </p:spTree>
    <p:extLst>
      <p:ext uri="{BB962C8B-B14F-4D97-AF65-F5344CB8AC3E}">
        <p14:creationId xmlns:p14="http://schemas.microsoft.com/office/powerpoint/2010/main" val="280320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l-GR"/>
              <a:t>Κάντε κλικ για να επεξεργαστείτε τον τίτλο υποδείγματος</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0" i="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Text Placeholder 4"/>
          <p:cNvSpPr>
            <a:spLocks noGrp="1"/>
          </p:cNvSpPr>
          <p:nvPr>
            <p:ph type="body" sz="quarter" idx="3"/>
          </p:nvPr>
        </p:nvSpPr>
        <p:spPr>
          <a:xfrm>
            <a:off x="4645026" y="1151335"/>
            <a:ext cx="4041775" cy="4798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lang="el-GR" sz="1800" b="0" i="1" u="sng" dirty="0"/>
            </a:lvl1pPr>
          </a:lstStyle>
          <a:p>
            <a:pPr marL="0" lvl="0" indent="0">
              <a:buNone/>
            </a:pPr>
            <a:r>
              <a:rPr lang="el-GR"/>
              <a:t>Στυλ κειμένου υποδείγματος</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Date Placeholder 6"/>
          <p:cNvSpPr>
            <a:spLocks noGrp="1"/>
          </p:cNvSpPr>
          <p:nvPr>
            <p:ph type="dt" sz="half" idx="10"/>
          </p:nvPr>
        </p:nvSpPr>
        <p:spPr/>
        <p:txBody>
          <a:bodyPr/>
          <a:lstStyle>
            <a:lvl1pPr>
              <a:defRPr/>
            </a:lvl1pPr>
          </a:lstStyle>
          <a:p>
            <a:fld id="{950403F4-BA27-4E43-948B-09514C811D5F}" type="datetime1">
              <a:rPr lang="en-US" smtClean="0"/>
              <a:t>4/27/2023</a:t>
            </a:fld>
            <a:endParaRPr lang="en-US"/>
          </a:p>
        </p:txBody>
      </p:sp>
      <p:sp>
        <p:nvSpPr>
          <p:cNvPr id="11" name="Slide Number Placeholder 6">
            <a:extLst>
              <a:ext uri="{FF2B5EF4-FFF2-40B4-BE49-F238E27FC236}">
                <a16:creationId xmlns:a16="http://schemas.microsoft.com/office/drawing/2014/main" id="{4922DCA3-2616-4F93-8547-4DE64BC9FDE4}"/>
              </a:ext>
            </a:extLst>
          </p:cNvPr>
          <p:cNvSpPr>
            <a:spLocks noGrp="1"/>
          </p:cNvSpPr>
          <p:nvPr>
            <p:ph type="sldNum" sz="quarter" idx="12"/>
          </p:nvPr>
        </p:nvSpPr>
        <p:spPr>
          <a:xfrm>
            <a:off x="8414827" y="4906292"/>
            <a:ext cx="449263" cy="185738"/>
          </a:xfrm>
        </p:spPr>
        <p:txBody>
          <a:bodyPr/>
          <a:lstStyle>
            <a:lvl1pPr>
              <a:defRPr/>
            </a:lvl1pPr>
          </a:lstStyle>
          <a:p>
            <a:fld id="{AA31ACB1-82F8-4F61-997D-47D3FF3E7BC3}" type="slidenum">
              <a:rPr lang="en-US" smtClean="0"/>
              <a:t>‹#›</a:t>
            </a:fld>
            <a:endParaRPr lang="en-US"/>
          </a:p>
        </p:txBody>
      </p:sp>
      <p:sp>
        <p:nvSpPr>
          <p:cNvPr id="12" name="Footer Placeholder 3">
            <a:extLst>
              <a:ext uri="{FF2B5EF4-FFF2-40B4-BE49-F238E27FC236}">
                <a16:creationId xmlns:a16="http://schemas.microsoft.com/office/drawing/2014/main" id="{CDA7B11C-AE94-4996-B6C1-A54AA08A63B3}"/>
              </a:ext>
            </a:extLst>
          </p:cNvPr>
          <p:cNvSpPr>
            <a:spLocks noGrp="1"/>
          </p:cNvSpPr>
          <p:nvPr>
            <p:ph type="ftr" sz="quarter" idx="11"/>
          </p:nvPr>
        </p:nvSpPr>
        <p:spPr>
          <a:xfrm>
            <a:off x="3054351" y="4906292"/>
            <a:ext cx="5324475" cy="185738"/>
          </a:xfrm>
        </p:spPr>
        <p:txBody>
          <a:bodyPr/>
          <a:lstStyle>
            <a:lvl1pPr>
              <a:defRPr/>
            </a:lvl1pPr>
          </a:lstStyle>
          <a:p>
            <a:r>
              <a:rPr lang="en-US"/>
              <a:t>Kirkmalis et al., Fertilizers as batteries and regulators in the global Water-Energy-Food equilibrium</a:t>
            </a:r>
          </a:p>
        </p:txBody>
      </p:sp>
    </p:spTree>
    <p:extLst>
      <p:ext uri="{BB962C8B-B14F-4D97-AF65-F5344CB8AC3E}">
        <p14:creationId xmlns:p14="http://schemas.microsoft.com/office/powerpoint/2010/main" val="183434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l-GR"/>
              <a:t>Κάντε κλικ για να επεξεργαστείτε τον τίτλο υποδείγματος</a:t>
            </a:r>
          </a:p>
        </p:txBody>
      </p:sp>
      <p:sp>
        <p:nvSpPr>
          <p:cNvPr id="3" name="Date Placeholder 2"/>
          <p:cNvSpPr>
            <a:spLocks noGrp="1"/>
          </p:cNvSpPr>
          <p:nvPr>
            <p:ph type="dt" sz="half" idx="10"/>
          </p:nvPr>
        </p:nvSpPr>
        <p:spPr/>
        <p:txBody>
          <a:bodyPr/>
          <a:lstStyle>
            <a:lvl1pPr>
              <a:defRPr/>
            </a:lvl1pPr>
          </a:lstStyle>
          <a:p>
            <a:fld id="{91A59277-E041-4B1E-9BD6-91259DD40308}" type="datetime1">
              <a:rPr lang="en-US" smtClean="0"/>
              <a:t>4/27/2023</a:t>
            </a:fld>
            <a:endParaRPr lang="en-US"/>
          </a:p>
        </p:txBody>
      </p:sp>
      <p:sp>
        <p:nvSpPr>
          <p:cNvPr id="6" name="Slide Number Placeholder 6">
            <a:extLst>
              <a:ext uri="{FF2B5EF4-FFF2-40B4-BE49-F238E27FC236}">
                <a16:creationId xmlns:a16="http://schemas.microsoft.com/office/drawing/2014/main" id="{9A2EF62E-CDD2-4953-8410-A0D8F2285261}"/>
              </a:ext>
            </a:extLst>
          </p:cNvPr>
          <p:cNvSpPr>
            <a:spLocks noGrp="1"/>
          </p:cNvSpPr>
          <p:nvPr>
            <p:ph type="sldNum" sz="quarter" idx="12"/>
          </p:nvPr>
        </p:nvSpPr>
        <p:spPr>
          <a:xfrm>
            <a:off x="8414827" y="4906292"/>
            <a:ext cx="449263" cy="185738"/>
          </a:xfrm>
        </p:spPr>
        <p:txBody>
          <a:bodyPr/>
          <a:lstStyle>
            <a:lvl1pPr>
              <a:defRPr/>
            </a:lvl1pPr>
          </a:lstStyle>
          <a:p>
            <a:fld id="{AA31ACB1-82F8-4F61-997D-47D3FF3E7BC3}" type="slidenum">
              <a:rPr lang="en-US" smtClean="0"/>
              <a:t>‹#›</a:t>
            </a:fld>
            <a:endParaRPr lang="en-US"/>
          </a:p>
        </p:txBody>
      </p:sp>
      <p:sp>
        <p:nvSpPr>
          <p:cNvPr id="7" name="Footer Placeholder 3">
            <a:extLst>
              <a:ext uri="{FF2B5EF4-FFF2-40B4-BE49-F238E27FC236}">
                <a16:creationId xmlns:a16="http://schemas.microsoft.com/office/drawing/2014/main" id="{F5704FE1-B077-4F8A-BD90-9DEBA5517808}"/>
              </a:ext>
            </a:extLst>
          </p:cNvPr>
          <p:cNvSpPr>
            <a:spLocks noGrp="1"/>
          </p:cNvSpPr>
          <p:nvPr>
            <p:ph type="ftr" sz="quarter" idx="11"/>
          </p:nvPr>
        </p:nvSpPr>
        <p:spPr>
          <a:xfrm>
            <a:off x="3054351" y="4906292"/>
            <a:ext cx="5324475" cy="185738"/>
          </a:xfrm>
        </p:spPr>
        <p:txBody>
          <a:bodyPr/>
          <a:lstStyle>
            <a:lvl1pPr>
              <a:defRPr/>
            </a:lvl1pPr>
          </a:lstStyle>
          <a:p>
            <a:r>
              <a:rPr lang="en-US"/>
              <a:t>Kirkmalis et al., Fertilizers as batteries and regulators in the global Water-Energy-Food equilibrium</a:t>
            </a:r>
          </a:p>
        </p:txBody>
      </p:sp>
    </p:spTree>
    <p:extLst>
      <p:ext uri="{BB962C8B-B14F-4D97-AF65-F5344CB8AC3E}">
        <p14:creationId xmlns:p14="http://schemas.microsoft.com/office/powerpoint/2010/main" val="13465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EBF234B-08D2-4F59-8618-986587E6E7F6}" type="datetime1">
              <a:rPr lang="en-US" smtClean="0"/>
              <a:t>4/27/2023</a:t>
            </a:fld>
            <a:endParaRPr lang="en-US"/>
          </a:p>
        </p:txBody>
      </p:sp>
      <p:sp>
        <p:nvSpPr>
          <p:cNvPr id="5" name="Slide Number Placeholder 6">
            <a:extLst>
              <a:ext uri="{FF2B5EF4-FFF2-40B4-BE49-F238E27FC236}">
                <a16:creationId xmlns:a16="http://schemas.microsoft.com/office/drawing/2014/main" id="{87A243F8-9E71-49E7-96F8-A146A7EBF462}"/>
              </a:ext>
            </a:extLst>
          </p:cNvPr>
          <p:cNvSpPr>
            <a:spLocks noGrp="1"/>
          </p:cNvSpPr>
          <p:nvPr>
            <p:ph type="sldNum" sz="quarter" idx="12"/>
          </p:nvPr>
        </p:nvSpPr>
        <p:spPr>
          <a:xfrm>
            <a:off x="8414827" y="4906292"/>
            <a:ext cx="449263" cy="185738"/>
          </a:xfrm>
        </p:spPr>
        <p:txBody>
          <a:bodyPr/>
          <a:lstStyle>
            <a:lvl1pPr>
              <a:defRPr/>
            </a:lvl1pPr>
          </a:lstStyle>
          <a:p>
            <a:fld id="{AA31ACB1-82F8-4F61-997D-47D3FF3E7BC3}" type="slidenum">
              <a:rPr lang="en-US" smtClean="0"/>
              <a:t>‹#›</a:t>
            </a:fld>
            <a:endParaRPr lang="en-US"/>
          </a:p>
        </p:txBody>
      </p:sp>
      <p:sp>
        <p:nvSpPr>
          <p:cNvPr id="6" name="Footer Placeholder 3">
            <a:extLst>
              <a:ext uri="{FF2B5EF4-FFF2-40B4-BE49-F238E27FC236}">
                <a16:creationId xmlns:a16="http://schemas.microsoft.com/office/drawing/2014/main" id="{7006B9BC-641A-4C43-8CBE-C95016FC6021}"/>
              </a:ext>
            </a:extLst>
          </p:cNvPr>
          <p:cNvSpPr>
            <a:spLocks noGrp="1"/>
          </p:cNvSpPr>
          <p:nvPr>
            <p:ph type="ftr" sz="quarter" idx="11"/>
          </p:nvPr>
        </p:nvSpPr>
        <p:spPr>
          <a:xfrm>
            <a:off x="3054351" y="4906292"/>
            <a:ext cx="5324475" cy="185738"/>
          </a:xfrm>
        </p:spPr>
        <p:txBody>
          <a:bodyPr/>
          <a:lstStyle>
            <a:lvl1pPr>
              <a:defRPr/>
            </a:lvl1pPr>
          </a:lstStyle>
          <a:p>
            <a:r>
              <a:rPr lang="en-US"/>
              <a:t>Kirkmalis et al., Fertilizers as batteries and regulators in the global Water-Energy-Food equilibrium</a:t>
            </a:r>
          </a:p>
        </p:txBody>
      </p:sp>
    </p:spTree>
    <p:extLst>
      <p:ext uri="{BB962C8B-B14F-4D97-AF65-F5344CB8AC3E}">
        <p14:creationId xmlns:p14="http://schemas.microsoft.com/office/powerpoint/2010/main" val="354373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l-GR"/>
              <a:t>Κάντε κλικ για να επεξεργαστείτε τον τίτλο υποδείγματος</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lvl1pPr>
          </a:lstStyle>
          <a:p>
            <a:fld id="{972A9592-C1AB-4E6D-96C4-9CF323092475}" type="datetime1">
              <a:rPr lang="en-US" smtClean="0"/>
              <a:t>4/27/2023</a:t>
            </a:fld>
            <a:endParaRPr lang="en-US"/>
          </a:p>
        </p:txBody>
      </p:sp>
      <p:sp>
        <p:nvSpPr>
          <p:cNvPr id="8" name="Slide Number Placeholder 6">
            <a:extLst>
              <a:ext uri="{FF2B5EF4-FFF2-40B4-BE49-F238E27FC236}">
                <a16:creationId xmlns:a16="http://schemas.microsoft.com/office/drawing/2014/main" id="{24BA327E-44FA-4B3F-896B-5B7F596E5DAC}"/>
              </a:ext>
            </a:extLst>
          </p:cNvPr>
          <p:cNvSpPr>
            <a:spLocks noGrp="1"/>
          </p:cNvSpPr>
          <p:nvPr>
            <p:ph type="sldNum" sz="quarter" idx="12"/>
          </p:nvPr>
        </p:nvSpPr>
        <p:spPr>
          <a:xfrm>
            <a:off x="8414827" y="4906292"/>
            <a:ext cx="449263" cy="185738"/>
          </a:xfrm>
        </p:spPr>
        <p:txBody>
          <a:bodyPr/>
          <a:lstStyle>
            <a:lvl1pPr>
              <a:defRPr/>
            </a:lvl1pPr>
          </a:lstStyle>
          <a:p>
            <a:fld id="{AA31ACB1-82F8-4F61-997D-47D3FF3E7BC3}" type="slidenum">
              <a:rPr lang="en-US" smtClean="0"/>
              <a:t>‹#›</a:t>
            </a:fld>
            <a:endParaRPr lang="en-US"/>
          </a:p>
        </p:txBody>
      </p:sp>
      <p:sp>
        <p:nvSpPr>
          <p:cNvPr id="9" name="Footer Placeholder 3">
            <a:extLst>
              <a:ext uri="{FF2B5EF4-FFF2-40B4-BE49-F238E27FC236}">
                <a16:creationId xmlns:a16="http://schemas.microsoft.com/office/drawing/2014/main" id="{4EA88131-15D9-42AF-8D1B-037B299CCFDD}"/>
              </a:ext>
            </a:extLst>
          </p:cNvPr>
          <p:cNvSpPr>
            <a:spLocks noGrp="1"/>
          </p:cNvSpPr>
          <p:nvPr>
            <p:ph type="ftr" sz="quarter" idx="11"/>
          </p:nvPr>
        </p:nvSpPr>
        <p:spPr>
          <a:xfrm>
            <a:off x="3054351" y="4906292"/>
            <a:ext cx="5324475" cy="185738"/>
          </a:xfrm>
        </p:spPr>
        <p:txBody>
          <a:bodyPr/>
          <a:lstStyle>
            <a:lvl1pPr>
              <a:defRPr/>
            </a:lvl1pPr>
          </a:lstStyle>
          <a:p>
            <a:r>
              <a:rPr lang="en-US"/>
              <a:t>Kirkmalis et al., Fertilizers as batteries and regulators in the global Water-Energy-Food equilibrium</a:t>
            </a:r>
          </a:p>
        </p:txBody>
      </p:sp>
    </p:spTree>
    <p:extLst>
      <p:ext uri="{BB962C8B-B14F-4D97-AF65-F5344CB8AC3E}">
        <p14:creationId xmlns:p14="http://schemas.microsoft.com/office/powerpoint/2010/main" val="302096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l-GR"/>
              <a:t>Κάντε κλικ για να επεξεργαστείτε τον τίτλο υποδείγματος</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lvl1pPr>
          </a:lstStyle>
          <a:p>
            <a:fld id="{DC758BED-5E4B-4D02-93FA-5470C6497A54}" type="datetime1">
              <a:rPr lang="en-US" smtClean="0"/>
              <a:t>4/27/2023</a:t>
            </a:fld>
            <a:endParaRPr lang="en-US"/>
          </a:p>
        </p:txBody>
      </p:sp>
      <p:sp>
        <p:nvSpPr>
          <p:cNvPr id="8" name="Slide Number Placeholder 6">
            <a:extLst>
              <a:ext uri="{FF2B5EF4-FFF2-40B4-BE49-F238E27FC236}">
                <a16:creationId xmlns:a16="http://schemas.microsoft.com/office/drawing/2014/main" id="{787FC023-DE38-42F4-8405-81D08C75CCAD}"/>
              </a:ext>
            </a:extLst>
          </p:cNvPr>
          <p:cNvSpPr>
            <a:spLocks noGrp="1"/>
          </p:cNvSpPr>
          <p:nvPr>
            <p:ph type="sldNum" sz="quarter" idx="12"/>
          </p:nvPr>
        </p:nvSpPr>
        <p:spPr>
          <a:xfrm>
            <a:off x="8414827" y="4906292"/>
            <a:ext cx="449263" cy="185738"/>
          </a:xfrm>
        </p:spPr>
        <p:txBody>
          <a:bodyPr/>
          <a:lstStyle>
            <a:lvl1pPr>
              <a:defRPr/>
            </a:lvl1pPr>
          </a:lstStyle>
          <a:p>
            <a:fld id="{AA31ACB1-82F8-4F61-997D-47D3FF3E7BC3}" type="slidenum">
              <a:rPr lang="en-US" smtClean="0"/>
              <a:t>‹#›</a:t>
            </a:fld>
            <a:endParaRPr lang="en-US"/>
          </a:p>
        </p:txBody>
      </p:sp>
      <p:sp>
        <p:nvSpPr>
          <p:cNvPr id="9" name="Footer Placeholder 3">
            <a:extLst>
              <a:ext uri="{FF2B5EF4-FFF2-40B4-BE49-F238E27FC236}">
                <a16:creationId xmlns:a16="http://schemas.microsoft.com/office/drawing/2014/main" id="{21C299AA-CCAE-4046-A355-AC0AA94DB2F7}"/>
              </a:ext>
            </a:extLst>
          </p:cNvPr>
          <p:cNvSpPr>
            <a:spLocks noGrp="1"/>
          </p:cNvSpPr>
          <p:nvPr>
            <p:ph type="ftr" sz="quarter" idx="11"/>
          </p:nvPr>
        </p:nvSpPr>
        <p:spPr>
          <a:xfrm>
            <a:off x="3054351" y="4906292"/>
            <a:ext cx="5324475" cy="185738"/>
          </a:xfrm>
        </p:spPr>
        <p:txBody>
          <a:bodyPr/>
          <a:lstStyle>
            <a:lvl1pPr>
              <a:defRPr/>
            </a:lvl1pPr>
          </a:lstStyle>
          <a:p>
            <a:r>
              <a:rPr lang="en-US"/>
              <a:t>Kirkmalis et al., Fertilizers as batteries and regulators in the global Water-Energy-Food equilibrium</a:t>
            </a:r>
          </a:p>
        </p:txBody>
      </p:sp>
    </p:spTree>
    <p:extLst>
      <p:ext uri="{BB962C8B-B14F-4D97-AF65-F5344CB8AC3E}">
        <p14:creationId xmlns:p14="http://schemas.microsoft.com/office/powerpoint/2010/main" val="40595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285871" y="188952"/>
            <a:ext cx="8578219"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n-US"/>
              <a:t>Κάντε κλικ για να επεξεργαστείτε τον τίτλο υποδείγματος</a:t>
            </a:r>
          </a:p>
        </p:txBody>
      </p:sp>
      <p:sp>
        <p:nvSpPr>
          <p:cNvPr id="49155" name="Rectangle 3"/>
          <p:cNvSpPr>
            <a:spLocks noGrp="1" noChangeArrowheads="1"/>
          </p:cNvSpPr>
          <p:nvPr>
            <p:ph type="body" idx="1"/>
          </p:nvPr>
        </p:nvSpPr>
        <p:spPr bwMode="auto">
          <a:xfrm>
            <a:off x="285871" y="1200150"/>
            <a:ext cx="858666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n-US"/>
              <a:t>Στυλ κειμένου υποδείγματος</a:t>
            </a:r>
          </a:p>
          <a:p>
            <a:pPr lvl="1"/>
            <a:r>
              <a:rPr lang="el-GR" altLang="en-US"/>
              <a:t>Δεύτερο επίπεδο</a:t>
            </a:r>
          </a:p>
          <a:p>
            <a:pPr lvl="2"/>
            <a:r>
              <a:rPr lang="el-GR" altLang="en-US"/>
              <a:t>Τρίτο επίπεδο</a:t>
            </a:r>
          </a:p>
          <a:p>
            <a:pPr lvl="3"/>
            <a:r>
              <a:rPr lang="el-GR" altLang="en-US"/>
              <a:t>Τέταρτο επίπεδο</a:t>
            </a:r>
          </a:p>
          <a:p>
            <a:pPr lvl="4"/>
            <a:r>
              <a:rPr lang="el-GR" altLang="en-US"/>
              <a:t>Πέμπτο επίπεδο</a:t>
            </a:r>
          </a:p>
        </p:txBody>
      </p:sp>
      <p:sp>
        <p:nvSpPr>
          <p:cNvPr id="49156" name="Rectangle 4"/>
          <p:cNvSpPr>
            <a:spLocks noGrp="1" noChangeArrowheads="1"/>
          </p:cNvSpPr>
          <p:nvPr>
            <p:ph type="dt" sz="half" idx="2"/>
          </p:nvPr>
        </p:nvSpPr>
        <p:spPr bwMode="auto">
          <a:xfrm>
            <a:off x="384176" y="4864894"/>
            <a:ext cx="223202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i="0">
                <a:latin typeface="Calibri" panose="020F0502020204030204" pitchFamily="34" charset="0"/>
              </a:defRPr>
            </a:lvl1pPr>
          </a:lstStyle>
          <a:p>
            <a:fld id="{F345EE99-F42D-4589-A3D5-010C255F397A}" type="datetime1">
              <a:rPr lang="en-US" smtClean="0"/>
              <a:t>4/27/2023</a:t>
            </a:fld>
            <a:endParaRPr lang="en-US"/>
          </a:p>
        </p:txBody>
      </p:sp>
      <p:sp>
        <p:nvSpPr>
          <p:cNvPr id="49157" name="Rectangle 5"/>
          <p:cNvSpPr>
            <a:spLocks noGrp="1" noChangeArrowheads="1"/>
          </p:cNvSpPr>
          <p:nvPr>
            <p:ph type="ftr" sz="quarter" idx="3"/>
          </p:nvPr>
        </p:nvSpPr>
        <p:spPr bwMode="auto">
          <a:xfrm>
            <a:off x="3054351" y="4868466"/>
            <a:ext cx="532447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i="1">
                <a:latin typeface="Calibri" panose="020F0502020204030204" pitchFamily="34" charset="0"/>
              </a:defRPr>
            </a:lvl1pPr>
          </a:lstStyle>
          <a:p>
            <a:r>
              <a:rPr lang="en-US"/>
              <a:t>Kirkmalis et al., Fertilizers as batteries and regulators in the global Water-Energy-Food equilibrium</a:t>
            </a:r>
          </a:p>
        </p:txBody>
      </p:sp>
      <p:sp>
        <p:nvSpPr>
          <p:cNvPr id="49158" name="Rectangle 6"/>
          <p:cNvSpPr>
            <a:spLocks noGrp="1" noChangeArrowheads="1"/>
          </p:cNvSpPr>
          <p:nvPr>
            <p:ph type="sldNum" sz="quarter" idx="4"/>
          </p:nvPr>
        </p:nvSpPr>
        <p:spPr bwMode="auto">
          <a:xfrm>
            <a:off x="8414827" y="4864894"/>
            <a:ext cx="449263"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b="0" i="0">
                <a:latin typeface="Calibri" panose="020F0502020204030204" pitchFamily="34" charset="0"/>
              </a:defRPr>
            </a:lvl1pPr>
          </a:lstStyle>
          <a:p>
            <a:fld id="{AA31ACB1-82F8-4F61-997D-47D3FF3E7BC3}" type="slidenum">
              <a:rPr lang="en-US" smtClean="0"/>
              <a:t>‹#›</a:t>
            </a:fld>
            <a:endParaRPr lang="en-US"/>
          </a:p>
        </p:txBody>
      </p:sp>
      <p:sp>
        <p:nvSpPr>
          <p:cNvPr id="49160" name="Line 8"/>
          <p:cNvSpPr>
            <a:spLocks noChangeShapeType="1"/>
          </p:cNvSpPr>
          <p:nvPr/>
        </p:nvSpPr>
        <p:spPr bwMode="auto">
          <a:xfrm>
            <a:off x="0" y="4812507"/>
            <a:ext cx="9144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latin typeface="Calibri" panose="020F0502020204030204" pitchFamily="34" charset="0"/>
            </a:endParaRPr>
          </a:p>
        </p:txBody>
      </p:sp>
      <p:sp>
        <p:nvSpPr>
          <p:cNvPr id="9" name="Line 8"/>
          <p:cNvSpPr>
            <a:spLocks noChangeShapeType="1"/>
          </p:cNvSpPr>
          <p:nvPr userDrawn="1"/>
        </p:nvSpPr>
        <p:spPr bwMode="auto">
          <a:xfrm>
            <a:off x="0" y="195486"/>
            <a:ext cx="9144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fontAlgn="base" hangingPunct="1">
        <a:spcBef>
          <a:spcPct val="0"/>
        </a:spcBef>
        <a:spcAft>
          <a:spcPct val="0"/>
        </a:spcAft>
        <a:defRPr sz="3200">
          <a:solidFill>
            <a:srgbClr val="B40000"/>
          </a:solidFill>
          <a:latin typeface="Calibri" panose="020F0502020204030204" pitchFamily="34" charset="0"/>
          <a:ea typeface="+mj-ea"/>
          <a:cs typeface="+mj-cs"/>
        </a:defRPr>
      </a:lvl1pPr>
      <a:lvl2pPr algn="l" rtl="0" eaLnBrk="1" fontAlgn="base" hangingPunct="1">
        <a:spcBef>
          <a:spcPct val="0"/>
        </a:spcBef>
        <a:spcAft>
          <a:spcPct val="0"/>
        </a:spcAft>
        <a:defRPr sz="3200">
          <a:solidFill>
            <a:srgbClr val="B40000"/>
          </a:solidFill>
          <a:latin typeface="Calibri" pitchFamily="34" charset="0"/>
        </a:defRPr>
      </a:lvl2pPr>
      <a:lvl3pPr algn="l" rtl="0" eaLnBrk="1" fontAlgn="base" hangingPunct="1">
        <a:spcBef>
          <a:spcPct val="0"/>
        </a:spcBef>
        <a:spcAft>
          <a:spcPct val="0"/>
        </a:spcAft>
        <a:defRPr sz="3200">
          <a:solidFill>
            <a:srgbClr val="B40000"/>
          </a:solidFill>
          <a:latin typeface="Calibri" pitchFamily="34" charset="0"/>
        </a:defRPr>
      </a:lvl3pPr>
      <a:lvl4pPr algn="l" rtl="0" eaLnBrk="1" fontAlgn="base" hangingPunct="1">
        <a:spcBef>
          <a:spcPct val="0"/>
        </a:spcBef>
        <a:spcAft>
          <a:spcPct val="0"/>
        </a:spcAft>
        <a:defRPr sz="3200">
          <a:solidFill>
            <a:srgbClr val="B40000"/>
          </a:solidFill>
          <a:latin typeface="Calibri" pitchFamily="34" charset="0"/>
        </a:defRPr>
      </a:lvl4pPr>
      <a:lvl5pPr algn="l" rtl="0" eaLnBrk="1" fontAlgn="base" hangingPunct="1">
        <a:spcBef>
          <a:spcPct val="0"/>
        </a:spcBef>
        <a:spcAft>
          <a:spcPct val="0"/>
        </a:spcAft>
        <a:defRPr sz="3200">
          <a:solidFill>
            <a:srgbClr val="B40000"/>
          </a:solidFill>
          <a:latin typeface="Calibri" pitchFamily="34" charset="0"/>
        </a:defRPr>
      </a:lvl5pPr>
      <a:lvl6pPr marL="457200" algn="l" rtl="0" eaLnBrk="1" fontAlgn="base" hangingPunct="1">
        <a:spcBef>
          <a:spcPct val="0"/>
        </a:spcBef>
        <a:spcAft>
          <a:spcPct val="0"/>
        </a:spcAft>
        <a:defRPr sz="3200">
          <a:solidFill>
            <a:srgbClr val="B40000"/>
          </a:solidFill>
          <a:latin typeface="Calibri" pitchFamily="34" charset="0"/>
        </a:defRPr>
      </a:lvl6pPr>
      <a:lvl7pPr marL="914400" algn="l" rtl="0" eaLnBrk="1" fontAlgn="base" hangingPunct="1">
        <a:spcBef>
          <a:spcPct val="0"/>
        </a:spcBef>
        <a:spcAft>
          <a:spcPct val="0"/>
        </a:spcAft>
        <a:defRPr sz="3200">
          <a:solidFill>
            <a:srgbClr val="B40000"/>
          </a:solidFill>
          <a:latin typeface="Calibri" pitchFamily="34" charset="0"/>
        </a:defRPr>
      </a:lvl7pPr>
      <a:lvl8pPr marL="1371600" algn="l" rtl="0" eaLnBrk="1" fontAlgn="base" hangingPunct="1">
        <a:spcBef>
          <a:spcPct val="0"/>
        </a:spcBef>
        <a:spcAft>
          <a:spcPct val="0"/>
        </a:spcAft>
        <a:defRPr sz="3200">
          <a:solidFill>
            <a:srgbClr val="B40000"/>
          </a:solidFill>
          <a:latin typeface="Calibri" pitchFamily="34" charset="0"/>
        </a:defRPr>
      </a:lvl8pPr>
      <a:lvl9pPr marL="1828800" algn="l" rtl="0" eaLnBrk="1" fontAlgn="base" hangingPunct="1">
        <a:spcBef>
          <a:spcPct val="0"/>
        </a:spcBef>
        <a:spcAft>
          <a:spcPct val="0"/>
        </a:spcAft>
        <a:defRPr sz="3200">
          <a:solidFill>
            <a:srgbClr val="B40000"/>
          </a:solidFill>
          <a:latin typeface="Calibri" pitchFamily="34" charset="0"/>
        </a:defRPr>
      </a:lvl9pPr>
    </p:titleStyle>
    <p:bodyStyle>
      <a:lvl1pPr marL="342900" indent="-342900" algn="l" rtl="0" eaLnBrk="1" fontAlgn="base" hangingPunct="1">
        <a:lnSpc>
          <a:spcPct val="95000"/>
        </a:lnSpc>
        <a:spcBef>
          <a:spcPts val="500"/>
        </a:spcBef>
        <a:spcAft>
          <a:spcPct val="0"/>
        </a:spcAft>
        <a:buClr>
          <a:schemeClr val="accent1"/>
        </a:buClr>
        <a:buSzPct val="65000"/>
        <a:buFont typeface="Wingdings" pitchFamily="2" charset="2"/>
        <a:buChar char="n"/>
        <a:defRPr sz="2400">
          <a:solidFill>
            <a:schemeClr val="tx1"/>
          </a:solidFill>
          <a:latin typeface="Calibri" panose="020F0502020204030204" pitchFamily="34" charset="0"/>
          <a:ea typeface="+mn-ea"/>
          <a:cs typeface="+mn-cs"/>
        </a:defRPr>
      </a:lvl1pPr>
      <a:lvl2pPr marL="669925" indent="-325438" algn="l" rtl="0" eaLnBrk="1" fontAlgn="base" hangingPunct="1">
        <a:lnSpc>
          <a:spcPct val="95000"/>
        </a:lnSpc>
        <a:spcBef>
          <a:spcPts val="500"/>
        </a:spcBef>
        <a:spcAft>
          <a:spcPct val="0"/>
        </a:spcAft>
        <a:buClr>
          <a:schemeClr val="accent2"/>
        </a:buClr>
        <a:buSzPct val="60000"/>
        <a:buFont typeface="Wingdings" pitchFamily="2" charset="2"/>
        <a:buChar char="q"/>
        <a:defRPr sz="2400">
          <a:solidFill>
            <a:schemeClr val="tx1"/>
          </a:solidFill>
          <a:latin typeface="Calibri" panose="020F0502020204030204" pitchFamily="34" charset="0"/>
        </a:defRPr>
      </a:lvl2pPr>
      <a:lvl3pPr marL="1022350" indent="-350838" algn="l" rtl="0" eaLnBrk="1" fontAlgn="base" hangingPunct="1">
        <a:lnSpc>
          <a:spcPct val="95000"/>
        </a:lnSpc>
        <a:spcBef>
          <a:spcPts val="500"/>
        </a:spcBef>
        <a:spcAft>
          <a:spcPct val="0"/>
        </a:spcAft>
        <a:buClr>
          <a:schemeClr val="accent1"/>
        </a:buClr>
        <a:buSzPct val="65000"/>
        <a:buFont typeface="Wingdings" pitchFamily="2" charset="2"/>
        <a:buChar char="n"/>
        <a:defRPr sz="2400">
          <a:solidFill>
            <a:schemeClr val="tx1"/>
          </a:solidFill>
          <a:latin typeface="Calibri" panose="020F0502020204030204" pitchFamily="34" charset="0"/>
        </a:defRPr>
      </a:lvl3pPr>
      <a:lvl4pPr marL="1339850" indent="-315913" algn="l" rtl="0" eaLnBrk="1" fontAlgn="base" hangingPunct="1">
        <a:lnSpc>
          <a:spcPct val="95000"/>
        </a:lnSpc>
        <a:spcBef>
          <a:spcPts val="500"/>
        </a:spcBef>
        <a:spcAft>
          <a:spcPct val="0"/>
        </a:spcAft>
        <a:buClr>
          <a:schemeClr val="accent2"/>
        </a:buClr>
        <a:buSzPct val="70000"/>
        <a:buFont typeface="Wingdings" pitchFamily="2" charset="2"/>
        <a:buChar char="q"/>
        <a:defRPr sz="2400">
          <a:solidFill>
            <a:schemeClr val="tx1"/>
          </a:solidFill>
          <a:latin typeface="Calibri" panose="020F0502020204030204" pitchFamily="34" charset="0"/>
        </a:defRPr>
      </a:lvl4pPr>
      <a:lvl5pPr marL="1681163" indent="-339725" algn="l" rtl="0" eaLnBrk="1" fontAlgn="base" hangingPunct="1">
        <a:lnSpc>
          <a:spcPct val="95000"/>
        </a:lnSpc>
        <a:spcBef>
          <a:spcPts val="500"/>
        </a:spcBef>
        <a:spcAft>
          <a:spcPct val="0"/>
        </a:spcAft>
        <a:buClr>
          <a:schemeClr val="accent1"/>
        </a:buClr>
        <a:buSzPct val="75000"/>
        <a:buFont typeface="Wingdings" pitchFamily="2" charset="2"/>
        <a:buChar char="§"/>
        <a:defRPr sz="2400">
          <a:solidFill>
            <a:schemeClr val="tx1"/>
          </a:solidFill>
          <a:latin typeface="Calibri" panose="020F0502020204030204"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1" y="1875235"/>
            <a:ext cx="8305799" cy="1314450"/>
          </a:xfrm>
        </p:spPr>
        <p:txBody>
          <a:bodyPr/>
          <a:lstStyle/>
          <a:p>
            <a:r>
              <a:rPr lang="en-US" sz="3200" dirty="0"/>
              <a:t>Fertilizers as batteries and regulators in the global Water-Energy-Food equilibrium</a:t>
            </a:r>
            <a:endParaRPr lang="en-US" dirty="0"/>
          </a:p>
        </p:txBody>
      </p:sp>
      <p:sp>
        <p:nvSpPr>
          <p:cNvPr id="5" name="Subtitle 4"/>
          <p:cNvSpPr>
            <a:spLocks noGrp="1"/>
          </p:cNvSpPr>
          <p:nvPr>
            <p:ph type="subTitle" idx="1"/>
          </p:nvPr>
        </p:nvSpPr>
        <p:spPr>
          <a:xfrm>
            <a:off x="788384" y="3311129"/>
            <a:ext cx="6870700" cy="1314450"/>
          </a:xfrm>
        </p:spPr>
        <p:txBody>
          <a:bodyPr/>
          <a:lstStyle/>
          <a:p>
            <a:r>
              <a:rPr lang="en-US" sz="2000" dirty="0" err="1"/>
              <a:t>Kirkmalis</a:t>
            </a:r>
            <a:r>
              <a:rPr lang="en-US" sz="2000" dirty="0"/>
              <a:t>, G., </a:t>
            </a:r>
            <a:r>
              <a:rPr lang="en-US" sz="2000" dirty="0" err="1"/>
              <a:t>Sargentis</a:t>
            </a:r>
            <a:r>
              <a:rPr lang="en-US" sz="2000" dirty="0"/>
              <a:t>, G.-F., Ioannidis, R., </a:t>
            </a:r>
            <a:r>
              <a:rPr lang="en-US" sz="2000" dirty="0" err="1"/>
              <a:t>Markantonis</a:t>
            </a:r>
            <a:r>
              <a:rPr lang="en-US" sz="2000" dirty="0"/>
              <a:t>, D., </a:t>
            </a:r>
            <a:r>
              <a:rPr lang="en-US" sz="2000" dirty="0" err="1"/>
              <a:t>Iliopoulou</a:t>
            </a:r>
            <a:r>
              <a:rPr lang="en-US" sz="2000" dirty="0"/>
              <a:t>, T., </a:t>
            </a:r>
            <a:r>
              <a:rPr lang="en-US" sz="2000" dirty="0" err="1"/>
              <a:t>Dimitriadis</a:t>
            </a:r>
            <a:r>
              <a:rPr lang="en-US" sz="2000" dirty="0"/>
              <a:t>, P., </a:t>
            </a:r>
            <a:r>
              <a:rPr lang="en-US" sz="2000" dirty="0" err="1"/>
              <a:t>Mamasis</a:t>
            </a:r>
            <a:r>
              <a:rPr lang="en-US" sz="2000" dirty="0"/>
              <a:t>, N., and </a:t>
            </a:r>
            <a:r>
              <a:rPr lang="en-US" sz="2000" dirty="0" err="1"/>
              <a:t>Koutsoyiannis</a:t>
            </a:r>
            <a:r>
              <a:rPr lang="en-US" sz="2000" dirty="0"/>
              <a:t>, D.</a:t>
            </a:r>
          </a:p>
        </p:txBody>
      </p:sp>
      <p:sp>
        <p:nvSpPr>
          <p:cNvPr id="6" name="Rectangle 3">
            <a:extLst>
              <a:ext uri="{FF2B5EF4-FFF2-40B4-BE49-F238E27FC236}">
                <a16:creationId xmlns:a16="http://schemas.microsoft.com/office/drawing/2014/main" id="{0FD81AFA-FBED-42C0-9947-33D62E9AF593}"/>
              </a:ext>
            </a:extLst>
          </p:cNvPr>
          <p:cNvSpPr txBox="1">
            <a:spLocks noChangeArrowheads="1"/>
          </p:cNvSpPr>
          <p:nvPr/>
        </p:nvSpPr>
        <p:spPr bwMode="auto">
          <a:xfrm>
            <a:off x="2129813" y="374273"/>
            <a:ext cx="6804248" cy="8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5000"/>
              </a:lnSpc>
              <a:spcBef>
                <a:spcPts val="500"/>
              </a:spcBef>
              <a:spcAft>
                <a:spcPct val="0"/>
              </a:spcAft>
              <a:buClr>
                <a:schemeClr val="accent1"/>
              </a:buClr>
              <a:buSzPct val="65000"/>
              <a:buFont typeface="Wingdings" pitchFamily="2" charset="2"/>
              <a:buNone/>
              <a:defRPr sz="2400">
                <a:solidFill>
                  <a:schemeClr val="tx1"/>
                </a:solidFill>
                <a:latin typeface="Cambria" pitchFamily="18" charset="0"/>
                <a:ea typeface="+mn-ea"/>
                <a:cs typeface="+mn-cs"/>
              </a:defRPr>
            </a:lvl1pPr>
            <a:lvl2pPr marL="669925" indent="-325438" algn="l" rtl="0" eaLnBrk="1" fontAlgn="base" hangingPunct="1">
              <a:lnSpc>
                <a:spcPct val="95000"/>
              </a:lnSpc>
              <a:spcBef>
                <a:spcPts val="500"/>
              </a:spcBef>
              <a:spcAft>
                <a:spcPct val="0"/>
              </a:spcAft>
              <a:buClr>
                <a:schemeClr val="accent2"/>
              </a:buClr>
              <a:buSzPct val="60000"/>
              <a:buFont typeface="Wingdings" pitchFamily="2" charset="2"/>
              <a:buChar char="q"/>
              <a:defRPr sz="2400">
                <a:solidFill>
                  <a:schemeClr val="tx1"/>
                </a:solidFill>
                <a:latin typeface="Cambria" pitchFamily="18" charset="0"/>
              </a:defRPr>
            </a:lvl2pPr>
            <a:lvl3pPr marL="1022350" indent="-350838" algn="l" rtl="0" eaLnBrk="1" fontAlgn="base" hangingPunct="1">
              <a:lnSpc>
                <a:spcPct val="95000"/>
              </a:lnSpc>
              <a:spcBef>
                <a:spcPts val="500"/>
              </a:spcBef>
              <a:spcAft>
                <a:spcPct val="0"/>
              </a:spcAft>
              <a:buClr>
                <a:schemeClr val="accent1"/>
              </a:buClr>
              <a:buSzPct val="65000"/>
              <a:buFont typeface="Wingdings" pitchFamily="2" charset="2"/>
              <a:buChar char="n"/>
              <a:defRPr sz="2400">
                <a:solidFill>
                  <a:schemeClr val="tx1"/>
                </a:solidFill>
                <a:latin typeface="Cambria" pitchFamily="18" charset="0"/>
              </a:defRPr>
            </a:lvl3pPr>
            <a:lvl4pPr marL="1339850" indent="-315913" algn="l" rtl="0" eaLnBrk="1" fontAlgn="base" hangingPunct="1">
              <a:lnSpc>
                <a:spcPct val="95000"/>
              </a:lnSpc>
              <a:spcBef>
                <a:spcPts val="500"/>
              </a:spcBef>
              <a:spcAft>
                <a:spcPct val="0"/>
              </a:spcAft>
              <a:buClr>
                <a:schemeClr val="accent2"/>
              </a:buClr>
              <a:buSzPct val="70000"/>
              <a:buFont typeface="Wingdings" pitchFamily="2" charset="2"/>
              <a:buChar char="q"/>
              <a:defRPr sz="2400">
                <a:solidFill>
                  <a:schemeClr val="tx1"/>
                </a:solidFill>
                <a:latin typeface="Cambria" pitchFamily="18" charset="0"/>
              </a:defRPr>
            </a:lvl4pPr>
            <a:lvl5pPr marL="1681163" indent="-339725" algn="l" rtl="0" eaLnBrk="1" fontAlgn="base" hangingPunct="1">
              <a:lnSpc>
                <a:spcPct val="95000"/>
              </a:lnSpc>
              <a:spcBef>
                <a:spcPts val="500"/>
              </a:spcBef>
              <a:spcAft>
                <a:spcPct val="0"/>
              </a:spcAft>
              <a:buClr>
                <a:schemeClr val="accent1"/>
              </a:buClr>
              <a:buSzPct val="75000"/>
              <a:buFont typeface="Wingdings" pitchFamily="2" charset="2"/>
              <a:buChar char="§"/>
              <a:defRPr sz="2400">
                <a:solidFill>
                  <a:schemeClr val="tx1"/>
                </a:solidFill>
                <a:latin typeface="Cambria" pitchFamily="18"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9pPr>
          </a:lstStyle>
          <a:p>
            <a:pPr hangingPunct="0">
              <a:lnSpc>
                <a:spcPct val="100000"/>
              </a:lnSpc>
              <a:spcBef>
                <a:spcPts val="0"/>
              </a:spcBef>
              <a:spcAft>
                <a:spcPts val="1000"/>
              </a:spcAft>
            </a:pPr>
            <a:r>
              <a:rPr lang="en-US" sz="2000" dirty="0">
                <a:latin typeface="Calibri" panose="020F0502020204030204" pitchFamily="34" charset="0"/>
                <a:ea typeface="Times New Roman"/>
                <a:cs typeface="Calibri" panose="020F0502020204030204" pitchFamily="34" charset="0"/>
              </a:rPr>
              <a:t>National Technical University of Athens</a:t>
            </a:r>
          </a:p>
          <a:p>
            <a:pPr hangingPunct="0">
              <a:lnSpc>
                <a:spcPct val="100000"/>
              </a:lnSpc>
              <a:spcBef>
                <a:spcPts val="0"/>
              </a:spcBef>
            </a:pPr>
            <a:r>
              <a:rPr lang="en-US" sz="2000" dirty="0">
                <a:latin typeface="Calibri" panose="020F0502020204030204" pitchFamily="34" charset="0"/>
                <a:ea typeface="Times New Roman"/>
                <a:cs typeface="Calibri" panose="020F0502020204030204" pitchFamily="34" charset="0"/>
              </a:rPr>
              <a:t>School of Civil Engineering</a:t>
            </a:r>
            <a:endParaRPr lang="en-US" sz="2000" dirty="0">
              <a:effectLst/>
              <a:latin typeface="Calibri" panose="020F0502020204030204" pitchFamily="34" charset="0"/>
              <a:ea typeface="Times New Roman"/>
              <a:cs typeface="Calibri" panose="020F0502020204030204" pitchFamily="34" charset="0"/>
            </a:endParaRPr>
          </a:p>
        </p:txBody>
      </p:sp>
      <p:sp>
        <p:nvSpPr>
          <p:cNvPr id="10" name="Subtitle 4">
            <a:extLst>
              <a:ext uri="{FF2B5EF4-FFF2-40B4-BE49-F238E27FC236}">
                <a16:creationId xmlns:a16="http://schemas.microsoft.com/office/drawing/2014/main" id="{484CA561-2465-4F90-B0A3-FA5DF9768A52}"/>
              </a:ext>
            </a:extLst>
          </p:cNvPr>
          <p:cNvSpPr txBox="1">
            <a:spLocks/>
          </p:cNvSpPr>
          <p:nvPr/>
        </p:nvSpPr>
        <p:spPr bwMode="auto">
          <a:xfrm>
            <a:off x="0" y="4625578"/>
            <a:ext cx="91440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5000"/>
              </a:lnSpc>
              <a:spcBef>
                <a:spcPts val="500"/>
              </a:spcBef>
              <a:spcAft>
                <a:spcPct val="0"/>
              </a:spcAft>
              <a:buClr>
                <a:schemeClr val="accent1"/>
              </a:buClr>
              <a:buSzPct val="65000"/>
              <a:buFont typeface="Wingdings" pitchFamily="2" charset="2"/>
              <a:buNone/>
              <a:defRPr sz="2400">
                <a:solidFill>
                  <a:schemeClr val="tx1"/>
                </a:solidFill>
                <a:latin typeface="Calibri" panose="020F0502020204030204" pitchFamily="34" charset="0"/>
                <a:ea typeface="+mn-ea"/>
                <a:cs typeface="+mn-cs"/>
              </a:defRPr>
            </a:lvl1pPr>
            <a:lvl2pPr marL="669925" indent="-325438" algn="l" rtl="0" eaLnBrk="1" fontAlgn="base" hangingPunct="1">
              <a:lnSpc>
                <a:spcPct val="95000"/>
              </a:lnSpc>
              <a:spcBef>
                <a:spcPts val="500"/>
              </a:spcBef>
              <a:spcAft>
                <a:spcPct val="0"/>
              </a:spcAft>
              <a:buClr>
                <a:schemeClr val="accent2"/>
              </a:buClr>
              <a:buSzPct val="60000"/>
              <a:buFont typeface="Wingdings" pitchFamily="2" charset="2"/>
              <a:buChar char="q"/>
              <a:defRPr sz="2400">
                <a:solidFill>
                  <a:schemeClr val="tx1"/>
                </a:solidFill>
                <a:latin typeface="Calibri" panose="020F0502020204030204" pitchFamily="34" charset="0"/>
              </a:defRPr>
            </a:lvl2pPr>
            <a:lvl3pPr marL="1022350" indent="-350838" algn="l" rtl="0" eaLnBrk="1" fontAlgn="base" hangingPunct="1">
              <a:lnSpc>
                <a:spcPct val="95000"/>
              </a:lnSpc>
              <a:spcBef>
                <a:spcPts val="500"/>
              </a:spcBef>
              <a:spcAft>
                <a:spcPct val="0"/>
              </a:spcAft>
              <a:buClr>
                <a:schemeClr val="accent1"/>
              </a:buClr>
              <a:buSzPct val="65000"/>
              <a:buFont typeface="Wingdings" pitchFamily="2" charset="2"/>
              <a:buChar char="n"/>
              <a:defRPr sz="2400">
                <a:solidFill>
                  <a:schemeClr val="tx1"/>
                </a:solidFill>
                <a:latin typeface="Calibri" panose="020F0502020204030204" pitchFamily="34" charset="0"/>
              </a:defRPr>
            </a:lvl3pPr>
            <a:lvl4pPr marL="1339850" indent="-315913" algn="l" rtl="0" eaLnBrk="1" fontAlgn="base" hangingPunct="1">
              <a:lnSpc>
                <a:spcPct val="95000"/>
              </a:lnSpc>
              <a:spcBef>
                <a:spcPts val="500"/>
              </a:spcBef>
              <a:spcAft>
                <a:spcPct val="0"/>
              </a:spcAft>
              <a:buClr>
                <a:schemeClr val="accent2"/>
              </a:buClr>
              <a:buSzPct val="70000"/>
              <a:buFont typeface="Wingdings" pitchFamily="2" charset="2"/>
              <a:buChar char="q"/>
              <a:defRPr sz="2400">
                <a:solidFill>
                  <a:schemeClr val="tx1"/>
                </a:solidFill>
                <a:latin typeface="Calibri" panose="020F0502020204030204" pitchFamily="34" charset="0"/>
              </a:defRPr>
            </a:lvl4pPr>
            <a:lvl5pPr marL="1681163" indent="-339725" algn="l" rtl="0" eaLnBrk="1" fontAlgn="base" hangingPunct="1">
              <a:lnSpc>
                <a:spcPct val="95000"/>
              </a:lnSpc>
              <a:spcBef>
                <a:spcPts val="500"/>
              </a:spcBef>
              <a:spcAft>
                <a:spcPct val="0"/>
              </a:spcAft>
              <a:buClr>
                <a:schemeClr val="accent1"/>
              </a:buClr>
              <a:buSzPct val="75000"/>
              <a:buFont typeface="Wingdings" pitchFamily="2" charset="2"/>
              <a:buChar char="§"/>
              <a:defRPr sz="2400">
                <a:solidFill>
                  <a:schemeClr val="tx1"/>
                </a:solidFill>
                <a:latin typeface="Calibri" panose="020F0502020204030204"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9pPr>
          </a:lstStyle>
          <a:p>
            <a:pPr algn="ctr"/>
            <a:r>
              <a:rPr lang="en-US" sz="2000" kern="0" dirty="0"/>
              <a:t>April 2023</a:t>
            </a:r>
          </a:p>
        </p:txBody>
      </p:sp>
      <p:grpSp>
        <p:nvGrpSpPr>
          <p:cNvPr id="11" name="Group 10">
            <a:extLst>
              <a:ext uri="{FF2B5EF4-FFF2-40B4-BE49-F238E27FC236}">
                <a16:creationId xmlns:a16="http://schemas.microsoft.com/office/drawing/2014/main" id="{42759C4E-9AA8-496C-9AEA-0BB2DE624D45}"/>
              </a:ext>
            </a:extLst>
          </p:cNvPr>
          <p:cNvGrpSpPr/>
          <p:nvPr/>
        </p:nvGrpSpPr>
        <p:grpSpPr>
          <a:xfrm>
            <a:off x="501044" y="403149"/>
            <a:ext cx="1628769" cy="774259"/>
            <a:chOff x="8737" y="654187"/>
            <a:chExt cx="1628769" cy="774259"/>
          </a:xfrm>
        </p:grpSpPr>
        <p:pic>
          <p:nvPicPr>
            <p:cNvPr id="12" name="Picture 11">
              <a:extLst>
                <a:ext uri="{FF2B5EF4-FFF2-40B4-BE49-F238E27FC236}">
                  <a16:creationId xmlns:a16="http://schemas.microsoft.com/office/drawing/2014/main" id="{94E78524-C050-4AC6-9CFA-5CF622BB23E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7718" y="719452"/>
              <a:ext cx="759788" cy="6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75B1DD6-92E6-4EF9-B238-68EB10E780EA}"/>
                </a:ext>
              </a:extLst>
            </p:cNvPr>
            <p:cNvPicPr>
              <a:picLocks noChangeAspect="1"/>
            </p:cNvPicPr>
            <p:nvPr/>
          </p:nvPicPr>
          <p:blipFill>
            <a:blip r:embed="rId3"/>
            <a:stretch>
              <a:fillRect/>
            </a:stretch>
          </p:blipFill>
          <p:spPr>
            <a:xfrm>
              <a:off x="8737" y="654187"/>
              <a:ext cx="774259" cy="774259"/>
            </a:xfrm>
            <a:prstGeom prst="rect">
              <a:avLst/>
            </a:prstGeom>
          </p:spPr>
        </p:pic>
      </p:grpSp>
    </p:spTree>
    <p:extLst>
      <p:ext uri="{BB962C8B-B14F-4D97-AF65-F5344CB8AC3E}">
        <p14:creationId xmlns:p14="http://schemas.microsoft.com/office/powerpoint/2010/main" val="353371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The storage of energy</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10</a:t>
            </a:fld>
            <a:endParaRPr lang="en-US"/>
          </a:p>
        </p:txBody>
      </p:sp>
      <p:sp>
        <p:nvSpPr>
          <p:cNvPr id="4" name="Θέση υποσέλιδου 6">
            <a:extLst>
              <a:ext uri="{FF2B5EF4-FFF2-40B4-BE49-F238E27FC236}">
                <a16:creationId xmlns:a16="http://schemas.microsoft.com/office/drawing/2014/main" id="{4F2C7A9E-92FD-77D3-DC9C-AE48977348C4}"/>
              </a:ext>
            </a:extLst>
          </p:cNvPr>
          <p:cNvSpPr>
            <a:spLocks noGrp="1"/>
          </p:cNvSpPr>
          <p:nvPr>
            <p:ph type="ftr" sz="quarter" idx="11"/>
          </p:nvPr>
        </p:nvSpPr>
        <p:spPr>
          <a:xfrm>
            <a:off x="1882589" y="4906292"/>
            <a:ext cx="6496238" cy="185738"/>
          </a:xfrm>
        </p:spPr>
        <p:txBody>
          <a:bodyPr/>
          <a:lstStyle/>
          <a:p>
            <a:r>
              <a:rPr lang="en-US" dirty="0" err="1"/>
              <a:t>Kirkmalis</a:t>
            </a:r>
            <a:r>
              <a:rPr lang="en-US" dirty="0"/>
              <a:t> et al., Fertilizers as batteries and regulators in the global Water-Energy-Food equilibrium</a:t>
            </a:r>
          </a:p>
        </p:txBody>
      </p:sp>
      <p:sp>
        <p:nvSpPr>
          <p:cNvPr id="3" name="Θέση περιεχομένου 2">
            <a:extLst>
              <a:ext uri="{FF2B5EF4-FFF2-40B4-BE49-F238E27FC236}">
                <a16:creationId xmlns:a16="http://schemas.microsoft.com/office/drawing/2014/main" id="{8B3566DF-B381-1026-BE2F-E827BCD06D59}"/>
              </a:ext>
            </a:extLst>
          </p:cNvPr>
          <p:cNvSpPr>
            <a:spLocks noGrp="1"/>
          </p:cNvSpPr>
          <p:nvPr>
            <p:ph idx="1"/>
          </p:nvPr>
        </p:nvSpPr>
        <p:spPr>
          <a:xfrm>
            <a:off x="0" y="4553931"/>
            <a:ext cx="8974034" cy="3555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4487" lvl="1" indent="0">
              <a:buNone/>
            </a:pPr>
            <a:r>
              <a:rPr lang="en-US" sz="1200" kern="1200" dirty="0">
                <a:ea typeface="+mn-ea"/>
                <a:cs typeface="+mn-cs"/>
              </a:rPr>
              <a:t>https://energystorage.org/why-energy-storage/technologies/</a:t>
            </a:r>
            <a:endParaRPr lang="en-GB" sz="1200" kern="1200" dirty="0">
              <a:ea typeface="+mn-ea"/>
              <a:cs typeface="+mn-cs"/>
            </a:endParaRPr>
          </a:p>
        </p:txBody>
      </p:sp>
      <p:sp>
        <p:nvSpPr>
          <p:cNvPr id="5" name="TextBox 4">
            <a:extLst>
              <a:ext uri="{FF2B5EF4-FFF2-40B4-BE49-F238E27FC236}">
                <a16:creationId xmlns:a16="http://schemas.microsoft.com/office/drawing/2014/main" id="{2EE50E45-B448-8013-69C3-9B9EB8453DCF}"/>
              </a:ext>
            </a:extLst>
          </p:cNvPr>
          <p:cNvSpPr txBox="1"/>
          <p:nvPr/>
        </p:nvSpPr>
        <p:spPr>
          <a:xfrm>
            <a:off x="223465" y="874419"/>
            <a:ext cx="3843916" cy="4031873"/>
          </a:xfrm>
          <a:prstGeom prst="rect">
            <a:avLst/>
          </a:prstGeom>
          <a:noFill/>
        </p:spPr>
        <p:txBody>
          <a:bodyPr wrap="square">
            <a:spAutoFit/>
          </a:bodyPr>
          <a:lstStyle/>
          <a:p>
            <a:pPr algn="l" fontAlgn="base">
              <a:buFont typeface="Arial" panose="020B0604020202020204" pitchFamily="34" charset="0"/>
              <a:buChar char="•"/>
            </a:pPr>
            <a:r>
              <a:rPr lang="en-US" sz="1600" b="1" i="0" dirty="0">
                <a:solidFill>
                  <a:srgbClr val="4C4C4C"/>
                </a:solidFill>
                <a:effectLst/>
                <a:latin typeface="+mj-lt"/>
              </a:rPr>
              <a:t> Batteries</a:t>
            </a:r>
            <a:r>
              <a:rPr lang="en-US" sz="1600" b="0" i="0" dirty="0">
                <a:solidFill>
                  <a:srgbClr val="4C4C4C"/>
                </a:solidFill>
                <a:effectLst/>
                <a:latin typeface="+mj-lt"/>
              </a:rPr>
              <a:t> – a range of electrochemical storage solutions, including advanced chemistry batteries, flow batteries, and capacitors</a:t>
            </a:r>
          </a:p>
          <a:p>
            <a:pPr algn="l" fontAlgn="base">
              <a:buFont typeface="Arial" panose="020B0604020202020204" pitchFamily="34" charset="0"/>
              <a:buChar char="•"/>
            </a:pPr>
            <a:r>
              <a:rPr lang="en-US" sz="1600" b="1" i="0" dirty="0">
                <a:solidFill>
                  <a:srgbClr val="4C4C4C"/>
                </a:solidFill>
                <a:effectLst/>
                <a:latin typeface="+mj-lt"/>
              </a:rPr>
              <a:t> Thermal</a:t>
            </a:r>
            <a:r>
              <a:rPr lang="en-US" sz="1600" b="0" i="0" dirty="0">
                <a:solidFill>
                  <a:srgbClr val="4C4C4C"/>
                </a:solidFill>
                <a:effectLst/>
                <a:latin typeface="+mj-lt"/>
              </a:rPr>
              <a:t> – capturing heat and cold to create energy on demand or offset energy needs</a:t>
            </a:r>
          </a:p>
          <a:p>
            <a:pPr algn="l" fontAlgn="base">
              <a:buFont typeface="Arial" panose="020B0604020202020204" pitchFamily="34" charset="0"/>
              <a:buChar char="•"/>
            </a:pPr>
            <a:r>
              <a:rPr lang="en-US" sz="1600" b="0" i="0" dirty="0">
                <a:solidFill>
                  <a:srgbClr val="4C4C4C"/>
                </a:solidFill>
                <a:effectLst/>
                <a:latin typeface="+mj-lt"/>
              </a:rPr>
              <a:t> </a:t>
            </a:r>
            <a:r>
              <a:rPr lang="en-US" sz="1600" b="1" i="0" dirty="0">
                <a:solidFill>
                  <a:srgbClr val="4C4C4C"/>
                </a:solidFill>
                <a:effectLst/>
                <a:latin typeface="+mj-lt"/>
              </a:rPr>
              <a:t>Mechanical Storage</a:t>
            </a:r>
            <a:r>
              <a:rPr lang="en-US" sz="1600" b="0" i="0" dirty="0">
                <a:solidFill>
                  <a:srgbClr val="4C4C4C"/>
                </a:solidFill>
                <a:effectLst/>
                <a:latin typeface="+mj-lt"/>
              </a:rPr>
              <a:t> – other innovative technologies to harness kinetic or gravitational energy to store electricity</a:t>
            </a:r>
          </a:p>
          <a:p>
            <a:pPr algn="l" fontAlgn="base">
              <a:buFont typeface="Arial" panose="020B0604020202020204" pitchFamily="34" charset="0"/>
              <a:buChar char="•"/>
            </a:pPr>
            <a:r>
              <a:rPr lang="en-US" sz="1600" b="1" i="0" dirty="0">
                <a:solidFill>
                  <a:srgbClr val="4C4C4C"/>
                </a:solidFill>
                <a:effectLst/>
                <a:latin typeface="+mj-lt"/>
              </a:rPr>
              <a:t> Hydrogen </a:t>
            </a:r>
            <a:r>
              <a:rPr lang="en-US" sz="1600" b="0" i="0" dirty="0">
                <a:solidFill>
                  <a:srgbClr val="4C4C4C"/>
                </a:solidFill>
                <a:effectLst/>
                <a:latin typeface="+mj-lt"/>
              </a:rPr>
              <a:t>– excess electricity generation can be converted into hydrogen via electrolysis and stored</a:t>
            </a:r>
          </a:p>
          <a:p>
            <a:pPr algn="l" fontAlgn="base">
              <a:buFont typeface="Arial" panose="020B0604020202020204" pitchFamily="34" charset="0"/>
              <a:buChar char="•"/>
            </a:pPr>
            <a:r>
              <a:rPr lang="en-US" sz="1600" b="1" i="0" dirty="0">
                <a:solidFill>
                  <a:srgbClr val="4C4C4C"/>
                </a:solidFill>
                <a:effectLst/>
                <a:latin typeface="+mj-lt"/>
              </a:rPr>
              <a:t> Pumped Hydropower</a:t>
            </a:r>
            <a:r>
              <a:rPr lang="en-US" sz="1600" b="0" i="0" dirty="0">
                <a:solidFill>
                  <a:srgbClr val="4C4C4C"/>
                </a:solidFill>
                <a:effectLst/>
                <a:latin typeface="+mj-lt"/>
              </a:rPr>
              <a:t> – creating large-scale reservoirs of energy with water</a:t>
            </a:r>
          </a:p>
          <a:p>
            <a:r>
              <a:rPr lang="en-US" sz="1600" dirty="0">
                <a:latin typeface="+mj-lt"/>
              </a:rPr>
              <a:t> </a:t>
            </a:r>
          </a:p>
        </p:txBody>
      </p:sp>
      <p:sp>
        <p:nvSpPr>
          <p:cNvPr id="10" name="TextBox 9">
            <a:extLst>
              <a:ext uri="{FF2B5EF4-FFF2-40B4-BE49-F238E27FC236}">
                <a16:creationId xmlns:a16="http://schemas.microsoft.com/office/drawing/2014/main" id="{FFF88877-1BA4-51D1-C0C5-D4D34A73CED7}"/>
              </a:ext>
            </a:extLst>
          </p:cNvPr>
          <p:cNvSpPr txBox="1"/>
          <p:nvPr/>
        </p:nvSpPr>
        <p:spPr>
          <a:xfrm>
            <a:off x="4218082" y="273744"/>
            <a:ext cx="4898874" cy="3739485"/>
          </a:xfrm>
          <a:prstGeom prst="rect">
            <a:avLst/>
          </a:prstGeom>
          <a:noFill/>
        </p:spPr>
        <p:txBody>
          <a:bodyPr wrap="square">
            <a:spAutoFit/>
          </a:bodyPr>
          <a:lstStyle/>
          <a:p>
            <a:pPr algn="l" fontAlgn="base"/>
            <a:r>
              <a:rPr lang="en-US" sz="1200" b="1" dirty="0">
                <a:solidFill>
                  <a:srgbClr val="4C4C4C"/>
                </a:solidFill>
                <a:latin typeface="+mj-lt"/>
              </a:rPr>
              <a:t>Batteries </a:t>
            </a:r>
          </a:p>
          <a:p>
            <a:pPr algn="l" fontAlgn="base"/>
            <a:r>
              <a:rPr lang="en-US" sz="1200" dirty="0">
                <a:solidFill>
                  <a:srgbClr val="4C4C4C"/>
                </a:solidFill>
                <a:latin typeface="+mj-lt"/>
              </a:rPr>
              <a:t>E</a:t>
            </a:r>
            <a:r>
              <a:rPr lang="en-US" sz="1200" b="0" i="0" dirty="0">
                <a:solidFill>
                  <a:srgbClr val="4C4C4C"/>
                </a:solidFill>
                <a:effectLst/>
                <a:latin typeface="+mj-lt"/>
              </a:rPr>
              <a:t>lectric energy → chemical energy → electric energy</a:t>
            </a:r>
          </a:p>
          <a:p>
            <a:pPr fontAlgn="base"/>
            <a:r>
              <a:rPr lang="en-US" sz="1200" b="1" dirty="0">
                <a:solidFill>
                  <a:srgbClr val="4C4C4C"/>
                </a:solidFill>
                <a:latin typeface="+mj-lt"/>
              </a:rPr>
              <a:t>Thermal </a:t>
            </a:r>
          </a:p>
          <a:p>
            <a:pPr algn="l" fontAlgn="base"/>
            <a:r>
              <a:rPr lang="en-US" sz="1200" dirty="0">
                <a:solidFill>
                  <a:srgbClr val="4C4C4C"/>
                </a:solidFill>
                <a:latin typeface="+mj-lt"/>
              </a:rPr>
              <a:t>E</a:t>
            </a:r>
            <a:r>
              <a:rPr lang="en-US" sz="1200" b="0" i="0" dirty="0">
                <a:solidFill>
                  <a:srgbClr val="4C4C4C"/>
                </a:solidFill>
                <a:effectLst/>
                <a:latin typeface="+mj-lt"/>
              </a:rPr>
              <a:t>lectric energy → thermal energy → thermal energy  </a:t>
            </a:r>
          </a:p>
          <a:p>
            <a:pPr fontAlgn="base"/>
            <a:r>
              <a:rPr lang="en-US" sz="1200" b="1" dirty="0">
                <a:solidFill>
                  <a:srgbClr val="4C4C4C"/>
                </a:solidFill>
                <a:latin typeface="+mj-lt"/>
              </a:rPr>
              <a:t>Mechanical Storage </a:t>
            </a:r>
          </a:p>
          <a:p>
            <a:pPr algn="l" fontAlgn="base"/>
            <a:r>
              <a:rPr lang="en-US" sz="1200" dirty="0">
                <a:solidFill>
                  <a:srgbClr val="4C4C4C"/>
                </a:solidFill>
                <a:latin typeface="+mj-lt"/>
              </a:rPr>
              <a:t>E</a:t>
            </a:r>
            <a:r>
              <a:rPr lang="en-US" sz="1200" b="0" i="0" dirty="0">
                <a:solidFill>
                  <a:srgbClr val="4C4C4C"/>
                </a:solidFill>
                <a:effectLst/>
                <a:latin typeface="+mj-lt"/>
              </a:rPr>
              <a:t>lectric energy → k</a:t>
            </a:r>
            <a:r>
              <a:rPr lang="en-US" sz="1200" dirty="0">
                <a:solidFill>
                  <a:srgbClr val="4C4C4C"/>
                </a:solidFill>
                <a:latin typeface="+mj-lt"/>
              </a:rPr>
              <a:t>inetic energy </a:t>
            </a:r>
            <a:r>
              <a:rPr lang="en-US" sz="1200" b="0" i="0" dirty="0">
                <a:solidFill>
                  <a:srgbClr val="4C4C4C"/>
                </a:solidFill>
                <a:effectLst/>
                <a:latin typeface="+mj-lt"/>
              </a:rPr>
              <a:t>→ electric energy</a:t>
            </a:r>
          </a:p>
          <a:p>
            <a:pPr algn="l" fontAlgn="base"/>
            <a:r>
              <a:rPr lang="en-US" sz="1200" b="1" i="0" dirty="0">
                <a:solidFill>
                  <a:srgbClr val="4C4C4C"/>
                </a:solidFill>
                <a:effectLst/>
                <a:latin typeface="+mj-lt"/>
              </a:rPr>
              <a:t>Hydrogen </a:t>
            </a:r>
            <a:endParaRPr lang="en-US" sz="1200" dirty="0">
              <a:solidFill>
                <a:srgbClr val="4C4C4C"/>
              </a:solidFill>
              <a:latin typeface="+mj-lt"/>
            </a:endParaRPr>
          </a:p>
          <a:p>
            <a:pPr algn="l" fontAlgn="base"/>
            <a:r>
              <a:rPr lang="en-US" sz="1200" b="0" i="0" dirty="0">
                <a:solidFill>
                  <a:srgbClr val="4C4C4C"/>
                </a:solidFill>
                <a:effectLst/>
                <a:latin typeface="+mj-lt"/>
              </a:rPr>
              <a:t>Electric energy → Hydrogen → electric energy</a:t>
            </a:r>
          </a:p>
          <a:p>
            <a:pPr algn="l" fontAlgn="base"/>
            <a:r>
              <a:rPr lang="en-US" sz="1200" b="1" i="0" dirty="0">
                <a:solidFill>
                  <a:srgbClr val="4C4C4C"/>
                </a:solidFill>
                <a:effectLst/>
                <a:latin typeface="+mj-lt"/>
              </a:rPr>
              <a:t>Pumped Hydropower</a:t>
            </a:r>
            <a:r>
              <a:rPr lang="en-US" sz="1200" b="0" i="0" dirty="0">
                <a:solidFill>
                  <a:srgbClr val="4C4C4C"/>
                </a:solidFill>
                <a:effectLst/>
                <a:latin typeface="+mj-lt"/>
              </a:rPr>
              <a:t> </a:t>
            </a:r>
          </a:p>
          <a:p>
            <a:pPr fontAlgn="base"/>
            <a:r>
              <a:rPr lang="en-US" sz="1200" b="0" i="0" dirty="0">
                <a:solidFill>
                  <a:srgbClr val="4C4C4C"/>
                </a:solidFill>
                <a:effectLst/>
                <a:latin typeface="+mj-lt"/>
              </a:rPr>
              <a:t>Electric energy → dynamic energy → electric energy</a:t>
            </a:r>
          </a:p>
          <a:p>
            <a:pPr fontAlgn="base"/>
            <a:endParaRPr lang="en-US" sz="1400" dirty="0">
              <a:solidFill>
                <a:srgbClr val="4C4C4C"/>
              </a:solidFill>
              <a:latin typeface="+mj-lt"/>
            </a:endParaRPr>
          </a:p>
          <a:p>
            <a:pPr fontAlgn="base">
              <a:spcAft>
                <a:spcPts val="600"/>
              </a:spcAft>
            </a:pPr>
            <a:r>
              <a:rPr lang="en-US" sz="1400" b="1" i="0" dirty="0">
                <a:solidFill>
                  <a:srgbClr val="4C4C4C"/>
                </a:solidFill>
                <a:effectLst>
                  <a:outerShdw blurRad="38100" dist="38100" dir="2700000" algn="tl">
                    <a:srgbClr val="000000">
                      <a:alpha val="43137"/>
                    </a:srgbClr>
                  </a:outerShdw>
                </a:effectLst>
                <a:latin typeface="+mj-lt"/>
              </a:rPr>
              <a:t>Aziz et all. described how to use Ammonia </a:t>
            </a:r>
            <a:r>
              <a:rPr lang="en-US" sz="1400" b="1" dirty="0">
                <a:solidFill>
                  <a:srgbClr val="4C4C4C"/>
                </a:solidFill>
                <a:effectLst>
                  <a:outerShdw blurRad="38100" dist="38100" dir="2700000" algn="tl">
                    <a:srgbClr val="000000">
                      <a:alpha val="43137"/>
                    </a:srgbClr>
                  </a:outerShdw>
                </a:effectLst>
                <a:latin typeface="+mj-lt"/>
              </a:rPr>
              <a:t>as effective Hydrogen storage. </a:t>
            </a:r>
          </a:p>
          <a:p>
            <a:pPr fontAlgn="base"/>
            <a:r>
              <a:rPr lang="en-US" sz="1400" b="1" dirty="0" err="1">
                <a:solidFill>
                  <a:srgbClr val="4C4C4C"/>
                </a:solidFill>
                <a:effectLst>
                  <a:outerShdw blurRad="38100" dist="38100" dir="2700000" algn="tl">
                    <a:srgbClr val="000000">
                      <a:alpha val="43137"/>
                    </a:srgbClr>
                  </a:outerShdw>
                </a:effectLst>
                <a:latin typeface="+mj-lt"/>
              </a:rPr>
              <a:t>Ikäheimo</a:t>
            </a:r>
            <a:r>
              <a:rPr lang="en-US" sz="1400" b="1" dirty="0">
                <a:solidFill>
                  <a:srgbClr val="4C4C4C"/>
                </a:solidFill>
                <a:effectLst>
                  <a:outerShdw blurRad="38100" dist="38100" dir="2700000" algn="tl">
                    <a:srgbClr val="000000">
                      <a:alpha val="43137"/>
                    </a:srgbClr>
                  </a:outerShdw>
                </a:effectLst>
                <a:latin typeface="+mj-lt"/>
              </a:rPr>
              <a:t> et all. studied energy storage system power to ammonia (P2A) technology.</a:t>
            </a:r>
          </a:p>
          <a:p>
            <a:pPr fontAlgn="base"/>
            <a:r>
              <a:rPr lang="en-US" sz="1400" b="0" i="0" dirty="0">
                <a:solidFill>
                  <a:srgbClr val="4C4C4C"/>
                </a:solidFill>
                <a:effectLst/>
                <a:latin typeface="+mj-lt"/>
              </a:rPr>
              <a:t> </a:t>
            </a:r>
          </a:p>
          <a:p>
            <a:pPr algn="l" fontAlgn="base"/>
            <a:endParaRPr lang="en-US" sz="1400" b="0" i="0" dirty="0">
              <a:solidFill>
                <a:srgbClr val="4C4C4C"/>
              </a:solidFill>
              <a:effectLst/>
              <a:latin typeface="+mj-lt"/>
            </a:endParaRPr>
          </a:p>
          <a:p>
            <a:r>
              <a:rPr lang="en-US" sz="1400" dirty="0">
                <a:latin typeface="+mj-lt"/>
              </a:rPr>
              <a:t> </a:t>
            </a:r>
          </a:p>
        </p:txBody>
      </p:sp>
      <p:sp>
        <p:nvSpPr>
          <p:cNvPr id="12" name="TextBox 11">
            <a:extLst>
              <a:ext uri="{FF2B5EF4-FFF2-40B4-BE49-F238E27FC236}">
                <a16:creationId xmlns:a16="http://schemas.microsoft.com/office/drawing/2014/main" id="{39EEDE64-20B3-9A5E-2471-C281B0247EE5}"/>
              </a:ext>
            </a:extLst>
          </p:cNvPr>
          <p:cNvSpPr txBox="1"/>
          <p:nvPr/>
        </p:nvSpPr>
        <p:spPr>
          <a:xfrm>
            <a:off x="4218082" y="3281855"/>
            <a:ext cx="4898874" cy="83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fontAlgn="base">
              <a:lnSpc>
                <a:spcPct val="95000"/>
              </a:lnSpc>
              <a:spcBef>
                <a:spcPts val="500"/>
              </a:spcBef>
              <a:spcAft>
                <a:spcPct val="0"/>
              </a:spcAft>
              <a:buClr>
                <a:schemeClr val="tx1"/>
              </a:buClr>
              <a:buSzPct val="65000"/>
              <a:buFont typeface="Wingdings" pitchFamily="2" charset="2"/>
              <a:buChar char="n"/>
              <a:defRPr sz="2400">
                <a:latin typeface="Calibri" panose="020F0502020204030204" pitchFamily="34" charset="0"/>
              </a:defRPr>
            </a:lvl1pPr>
            <a:lvl2pPr marL="344487" lvl="1" indent="0" fontAlgn="base">
              <a:lnSpc>
                <a:spcPct val="95000"/>
              </a:lnSpc>
              <a:spcBef>
                <a:spcPts val="500"/>
              </a:spcBef>
              <a:spcAft>
                <a:spcPct val="0"/>
              </a:spcAft>
              <a:buClr>
                <a:schemeClr val="accent2"/>
              </a:buClr>
              <a:buSzPct val="60000"/>
              <a:buFont typeface="Wingdings" pitchFamily="2" charset="2"/>
              <a:buNone/>
              <a:defRPr sz="1200">
                <a:latin typeface="Calibri" panose="020F0502020204030204" pitchFamily="34" charset="0"/>
              </a:defRPr>
            </a:lvl2pPr>
            <a:lvl3pPr marL="1022350" indent="-350838" fontAlgn="base">
              <a:lnSpc>
                <a:spcPct val="95000"/>
              </a:lnSpc>
              <a:spcBef>
                <a:spcPts val="500"/>
              </a:spcBef>
              <a:spcAft>
                <a:spcPct val="0"/>
              </a:spcAft>
              <a:buClr>
                <a:schemeClr val="accent1"/>
              </a:buClr>
              <a:buSzPct val="65000"/>
              <a:buFont typeface="Wingdings" pitchFamily="2" charset="2"/>
              <a:buChar char="n"/>
              <a:defRPr sz="2400">
                <a:latin typeface="Calibri" panose="020F0502020204030204" pitchFamily="34" charset="0"/>
              </a:defRPr>
            </a:lvl3pPr>
            <a:lvl4pPr marL="1339850" indent="-315913" fontAlgn="base">
              <a:lnSpc>
                <a:spcPct val="95000"/>
              </a:lnSpc>
              <a:spcBef>
                <a:spcPts val="500"/>
              </a:spcBef>
              <a:spcAft>
                <a:spcPct val="0"/>
              </a:spcAft>
              <a:buClr>
                <a:schemeClr val="accent2"/>
              </a:buClr>
              <a:buSzPct val="70000"/>
              <a:buFont typeface="Wingdings" pitchFamily="2" charset="2"/>
              <a:buChar char="q"/>
              <a:defRPr sz="2400">
                <a:latin typeface="Calibri" panose="020F0502020204030204" pitchFamily="34" charset="0"/>
              </a:defRPr>
            </a:lvl4pPr>
            <a:lvl5pPr marL="1681163" indent="-339725" fontAlgn="base">
              <a:lnSpc>
                <a:spcPct val="95000"/>
              </a:lnSpc>
              <a:spcBef>
                <a:spcPts val="500"/>
              </a:spcBef>
              <a:spcAft>
                <a:spcPct val="0"/>
              </a:spcAft>
              <a:buClr>
                <a:schemeClr val="accent1"/>
              </a:buClr>
              <a:buSzPct val="75000"/>
              <a:buFont typeface="Wingdings" pitchFamily="2" charset="2"/>
              <a:buChar char="§"/>
              <a:defRPr sz="2400">
                <a:latin typeface="Calibri" panose="020F0502020204030204" pitchFamily="34" charset="0"/>
              </a:defRPr>
            </a:lvl5pPr>
            <a:lvl6pPr marL="2138363" indent="-339725" fontAlgn="base">
              <a:spcBef>
                <a:spcPct val="20000"/>
              </a:spcBef>
              <a:spcAft>
                <a:spcPct val="0"/>
              </a:spcAft>
              <a:buClr>
                <a:schemeClr val="accent1"/>
              </a:buClr>
              <a:buSzPct val="75000"/>
              <a:buFont typeface="Wingdings" pitchFamily="2" charset="2"/>
              <a:buChar char="§"/>
              <a:defRPr sz="2400"/>
            </a:lvl6pPr>
            <a:lvl7pPr marL="2595563" indent="-339725" fontAlgn="base">
              <a:spcBef>
                <a:spcPct val="20000"/>
              </a:spcBef>
              <a:spcAft>
                <a:spcPct val="0"/>
              </a:spcAft>
              <a:buClr>
                <a:schemeClr val="accent1"/>
              </a:buClr>
              <a:buSzPct val="75000"/>
              <a:buFont typeface="Wingdings" pitchFamily="2" charset="2"/>
              <a:buChar char="§"/>
              <a:defRPr sz="2400"/>
            </a:lvl7pPr>
            <a:lvl8pPr marL="3052763" indent="-339725" fontAlgn="base">
              <a:spcBef>
                <a:spcPct val="20000"/>
              </a:spcBef>
              <a:spcAft>
                <a:spcPct val="0"/>
              </a:spcAft>
              <a:buClr>
                <a:schemeClr val="accent1"/>
              </a:buClr>
              <a:buSzPct val="75000"/>
              <a:buFont typeface="Wingdings" pitchFamily="2" charset="2"/>
              <a:buChar char="§"/>
              <a:defRPr sz="2400"/>
            </a:lvl8pPr>
            <a:lvl9pPr marL="3509963" indent="-339725" fontAlgn="base">
              <a:spcBef>
                <a:spcPct val="20000"/>
              </a:spcBef>
              <a:spcAft>
                <a:spcPct val="0"/>
              </a:spcAft>
              <a:buClr>
                <a:schemeClr val="accent1"/>
              </a:buClr>
              <a:buSzPct val="75000"/>
              <a:buFont typeface="Wingdings" pitchFamily="2" charset="2"/>
              <a:buChar char="§"/>
              <a:defRPr sz="2400"/>
            </a:lvl9pPr>
          </a:lstStyle>
          <a:p>
            <a:pPr marL="0" indent="0">
              <a:buNone/>
            </a:pPr>
            <a:r>
              <a:rPr lang="en-US" sz="1200" dirty="0"/>
              <a:t>Aziz, M.; </a:t>
            </a:r>
            <a:r>
              <a:rPr lang="en-US" sz="1200" dirty="0" err="1"/>
              <a:t>Wijayanta</a:t>
            </a:r>
            <a:r>
              <a:rPr lang="en-US" sz="1200" dirty="0"/>
              <a:t>, A.T.; </a:t>
            </a:r>
            <a:r>
              <a:rPr lang="en-US" sz="1200" dirty="0" err="1"/>
              <a:t>Nandiyanto</a:t>
            </a:r>
            <a:r>
              <a:rPr lang="en-US" sz="1200" dirty="0"/>
              <a:t>, A.B.D. Ammonia as Effective Hydrogen Storage: A Review on Production, Storage and Utilization. Energies 2020, 13, 3062. https://doi.org/10.3390/en13123062</a:t>
            </a:r>
          </a:p>
          <a:p>
            <a:pPr marL="0" indent="0">
              <a:buNone/>
            </a:pPr>
            <a:r>
              <a:rPr lang="en-US" sz="1200" dirty="0" err="1"/>
              <a:t>Jussi</a:t>
            </a:r>
            <a:r>
              <a:rPr lang="en-US" sz="1200" dirty="0"/>
              <a:t> </a:t>
            </a:r>
            <a:r>
              <a:rPr lang="en-US" sz="1200" dirty="0" err="1"/>
              <a:t>Ikäheimo</a:t>
            </a:r>
            <a:r>
              <a:rPr lang="en-US" sz="1200" dirty="0"/>
              <a:t>, </a:t>
            </a:r>
            <a:r>
              <a:rPr lang="en-US" sz="1200" dirty="0" err="1"/>
              <a:t>Juha</a:t>
            </a:r>
            <a:r>
              <a:rPr lang="en-US" sz="1200" dirty="0"/>
              <a:t> </a:t>
            </a:r>
            <a:r>
              <a:rPr lang="en-US" sz="1200" dirty="0" err="1"/>
              <a:t>Kiviluoma</a:t>
            </a:r>
            <a:r>
              <a:rPr lang="en-US" sz="1200" dirty="0"/>
              <a:t>, Robert Weiss, </a:t>
            </a:r>
            <a:r>
              <a:rPr lang="en-US" sz="1200" dirty="0" err="1"/>
              <a:t>Hannele</a:t>
            </a:r>
            <a:r>
              <a:rPr lang="en-US" sz="1200" dirty="0"/>
              <a:t> </a:t>
            </a:r>
            <a:r>
              <a:rPr lang="en-US" sz="1200" dirty="0" err="1"/>
              <a:t>Holttinen</a:t>
            </a:r>
            <a:r>
              <a:rPr lang="en-US" sz="1200" dirty="0"/>
              <a:t>, Power-to-ammonia in future North European 100 % renewable power and heat system, International Journal of Hydrogen Energy, Volume 43, Issue 36, 2018, Pages 17295-17308, ISSN 0360-3199, https://doi.org/10.1016/j.ijhydene.2018.06.121.</a:t>
            </a:r>
          </a:p>
          <a:p>
            <a:endParaRPr lang="en-US" sz="1200" dirty="0"/>
          </a:p>
        </p:txBody>
      </p:sp>
    </p:spTree>
    <p:extLst>
      <p:ext uri="{BB962C8B-B14F-4D97-AF65-F5344CB8AC3E}">
        <p14:creationId xmlns:p14="http://schemas.microsoft.com/office/powerpoint/2010/main" val="231186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The storage of energy</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11</a:t>
            </a:fld>
            <a:endParaRPr lang="en-US"/>
          </a:p>
        </p:txBody>
      </p:sp>
      <p:sp>
        <p:nvSpPr>
          <p:cNvPr id="4" name="Θέση υποσέλιδου 6">
            <a:extLst>
              <a:ext uri="{FF2B5EF4-FFF2-40B4-BE49-F238E27FC236}">
                <a16:creationId xmlns:a16="http://schemas.microsoft.com/office/drawing/2014/main" id="{4F2C7A9E-92FD-77D3-DC9C-AE48977348C4}"/>
              </a:ext>
            </a:extLst>
          </p:cNvPr>
          <p:cNvSpPr>
            <a:spLocks noGrp="1"/>
          </p:cNvSpPr>
          <p:nvPr>
            <p:ph type="ftr" sz="quarter" idx="11"/>
          </p:nvPr>
        </p:nvSpPr>
        <p:spPr>
          <a:xfrm>
            <a:off x="1882589" y="4906292"/>
            <a:ext cx="6496238" cy="185738"/>
          </a:xfrm>
        </p:spPr>
        <p:txBody>
          <a:bodyPr/>
          <a:lstStyle/>
          <a:p>
            <a:r>
              <a:rPr lang="en-US" dirty="0" err="1"/>
              <a:t>Kirkmalis</a:t>
            </a:r>
            <a:r>
              <a:rPr lang="en-US" dirty="0"/>
              <a:t> et al., Fertilizers as batteries and regulators in the global Water-Energy-Food equilibrium</a:t>
            </a:r>
          </a:p>
        </p:txBody>
      </p:sp>
      <p:sp>
        <p:nvSpPr>
          <p:cNvPr id="7" name="TextBox 6">
            <a:extLst>
              <a:ext uri="{FF2B5EF4-FFF2-40B4-BE49-F238E27FC236}">
                <a16:creationId xmlns:a16="http://schemas.microsoft.com/office/drawing/2014/main" id="{25AEFD6C-F75B-2EC6-AEFF-C33BD3DD038B}"/>
              </a:ext>
            </a:extLst>
          </p:cNvPr>
          <p:cNvSpPr txBox="1"/>
          <p:nvPr/>
        </p:nvSpPr>
        <p:spPr>
          <a:xfrm>
            <a:off x="4466185" y="2044233"/>
            <a:ext cx="1972223" cy="2677656"/>
          </a:xfrm>
          <a:prstGeom prst="rect">
            <a:avLst/>
          </a:prstGeom>
          <a:noFill/>
        </p:spPr>
        <p:txBody>
          <a:bodyPr wrap="square">
            <a:spAutoFit/>
          </a:bodyPr>
          <a:lstStyle/>
          <a:p>
            <a:r>
              <a:rPr lang="en-US" sz="1200" dirty="0"/>
              <a:t>A Valera-Medina et al. Ammonia for power, Progress in Energy and Combustion Science, Volume 69, 2018, Pages 63-102, ISSN 0360-1285, https://doi.org/10.1016/j.pecs.2018.07.001. </a:t>
            </a:r>
          </a:p>
          <a:p>
            <a:endParaRPr lang="en-US" sz="1200" dirty="0"/>
          </a:p>
          <a:p>
            <a:r>
              <a:rPr lang="en-US" sz="1200" dirty="0"/>
              <a:t>Ammonia as an Energy Vector https://ammoniaknowhow.com/ammonia-as-an-energy-vector/</a:t>
            </a:r>
          </a:p>
        </p:txBody>
      </p:sp>
      <p:sp>
        <p:nvSpPr>
          <p:cNvPr id="10" name="TextBox 9">
            <a:extLst>
              <a:ext uri="{FF2B5EF4-FFF2-40B4-BE49-F238E27FC236}">
                <a16:creationId xmlns:a16="http://schemas.microsoft.com/office/drawing/2014/main" id="{83BA232F-47B3-8320-39DA-FBBA3D882B14}"/>
              </a:ext>
            </a:extLst>
          </p:cNvPr>
          <p:cNvSpPr txBox="1"/>
          <p:nvPr/>
        </p:nvSpPr>
        <p:spPr>
          <a:xfrm>
            <a:off x="48491" y="753802"/>
            <a:ext cx="4024745" cy="1754326"/>
          </a:xfrm>
          <a:prstGeom prst="rect">
            <a:avLst/>
          </a:prstGeom>
          <a:noFill/>
        </p:spPr>
        <p:txBody>
          <a:bodyPr wrap="square">
            <a:spAutoFit/>
          </a:bodyPr>
          <a:lstStyle/>
          <a:p>
            <a:r>
              <a:rPr lang="en-US" dirty="0"/>
              <a:t>Cracking of ammonia into its elements in high temperature, followed by combustion of hydrogen seams as the feasible option. The efficiency of ammonia cracking and combustion in CCGT was estimated to be 53% (LHV).</a:t>
            </a:r>
          </a:p>
        </p:txBody>
      </p:sp>
      <p:sp>
        <p:nvSpPr>
          <p:cNvPr id="11" name="TextBox 10">
            <a:extLst>
              <a:ext uri="{FF2B5EF4-FFF2-40B4-BE49-F238E27FC236}">
                <a16:creationId xmlns:a16="http://schemas.microsoft.com/office/drawing/2014/main" id="{E3A960CA-D791-53A6-F04F-7585E3BCF8DB}"/>
              </a:ext>
            </a:extLst>
          </p:cNvPr>
          <p:cNvSpPr txBox="1"/>
          <p:nvPr/>
        </p:nvSpPr>
        <p:spPr>
          <a:xfrm>
            <a:off x="4294736" y="756286"/>
            <a:ext cx="4970077" cy="923330"/>
          </a:xfrm>
          <a:prstGeom prst="rect">
            <a:avLst/>
          </a:prstGeom>
          <a:noFill/>
        </p:spPr>
        <p:txBody>
          <a:bodyPr wrap="square">
            <a:spAutoFit/>
          </a:bodyPr>
          <a:lstStyle/>
          <a:p>
            <a:r>
              <a:rPr lang="en-US" dirty="0"/>
              <a:t>In this presentation we analyze the correlation of ammonias’ surplus in water-energy-food nexus investigating the efficiency of nexus to absorbed it.</a:t>
            </a:r>
          </a:p>
        </p:txBody>
      </p:sp>
      <p:sp>
        <p:nvSpPr>
          <p:cNvPr id="15" name="TextBox 14">
            <a:extLst>
              <a:ext uri="{FF2B5EF4-FFF2-40B4-BE49-F238E27FC236}">
                <a16:creationId xmlns:a16="http://schemas.microsoft.com/office/drawing/2014/main" id="{7AA2F9A0-DD41-6183-DC40-6DA6A6A0A993}"/>
              </a:ext>
            </a:extLst>
          </p:cNvPr>
          <p:cNvSpPr txBox="1"/>
          <p:nvPr/>
        </p:nvSpPr>
        <p:spPr>
          <a:xfrm>
            <a:off x="7372858" y="4072899"/>
            <a:ext cx="1428749" cy="461665"/>
          </a:xfrm>
          <a:prstGeom prst="rect">
            <a:avLst/>
          </a:prstGeom>
          <a:noFill/>
        </p:spPr>
        <p:txBody>
          <a:bodyPr wrap="square">
            <a:spAutoFit/>
          </a:bodyPr>
          <a:lstStyle/>
          <a:p>
            <a:r>
              <a:rPr lang="en-US" sz="2400" b="1" dirty="0">
                <a:solidFill>
                  <a:srgbClr val="C00000"/>
                </a:solidFill>
                <a:effectLst>
                  <a:outerShdw blurRad="38100" dist="38100" dir="2700000" algn="tl">
                    <a:srgbClr val="000000">
                      <a:alpha val="43137"/>
                    </a:srgbClr>
                  </a:outerShdw>
                </a:effectLst>
              </a:rPr>
              <a:t>NH</a:t>
            </a:r>
            <a:r>
              <a:rPr lang="en-US" sz="2400" b="1" baseline="-25000" dirty="0">
                <a:solidFill>
                  <a:srgbClr val="C00000"/>
                </a:solidFill>
                <a:effectLst>
                  <a:outerShdw blurRad="38100" dist="38100" dir="2700000" algn="tl">
                    <a:srgbClr val="000000">
                      <a:alpha val="43137"/>
                    </a:srgbClr>
                  </a:outerShdw>
                </a:effectLst>
              </a:rPr>
              <a:t>3</a:t>
            </a:r>
          </a:p>
        </p:txBody>
      </p:sp>
      <p:pic>
        <p:nvPicPr>
          <p:cNvPr id="30" name="Εικόνα 29">
            <a:extLst>
              <a:ext uri="{FF2B5EF4-FFF2-40B4-BE49-F238E27FC236}">
                <a16:creationId xmlns:a16="http://schemas.microsoft.com/office/drawing/2014/main" id="{9FAB6952-B84B-6976-EE0E-E2EEAEB3CA1E}"/>
              </a:ext>
            </a:extLst>
          </p:cNvPr>
          <p:cNvPicPr>
            <a:picLocks noChangeAspect="1"/>
          </p:cNvPicPr>
          <p:nvPr/>
        </p:nvPicPr>
        <p:blipFill rotWithShape="1">
          <a:blip r:embed="rId2"/>
          <a:srcRect l="1068" t="2255" b="-1"/>
          <a:stretch/>
        </p:blipFill>
        <p:spPr>
          <a:xfrm>
            <a:off x="197657" y="2599824"/>
            <a:ext cx="4097079" cy="2055591"/>
          </a:xfrm>
          <a:prstGeom prst="rect">
            <a:avLst/>
          </a:prstGeom>
        </p:spPr>
      </p:pic>
      <p:pic>
        <p:nvPicPr>
          <p:cNvPr id="13" name="Εικόνα 12">
            <a:extLst>
              <a:ext uri="{FF2B5EF4-FFF2-40B4-BE49-F238E27FC236}">
                <a16:creationId xmlns:a16="http://schemas.microsoft.com/office/drawing/2014/main" id="{9A339EB1-EB98-4BA0-B8E6-FC24F3F77193}"/>
              </a:ext>
            </a:extLst>
          </p:cNvPr>
          <p:cNvPicPr>
            <a:picLocks noChangeAspect="1"/>
          </p:cNvPicPr>
          <p:nvPr/>
        </p:nvPicPr>
        <p:blipFill>
          <a:blip r:embed="rId3"/>
          <a:stretch>
            <a:fillRect/>
          </a:stretch>
        </p:blipFill>
        <p:spPr>
          <a:xfrm>
            <a:off x="6725337" y="2240416"/>
            <a:ext cx="1798539" cy="1555632"/>
          </a:xfrm>
          <a:prstGeom prst="rect">
            <a:avLst/>
          </a:prstGeom>
        </p:spPr>
      </p:pic>
      <p:pic>
        <p:nvPicPr>
          <p:cNvPr id="29" name="Εικόνα 28">
            <a:extLst>
              <a:ext uri="{FF2B5EF4-FFF2-40B4-BE49-F238E27FC236}">
                <a16:creationId xmlns:a16="http://schemas.microsoft.com/office/drawing/2014/main" id="{5E098B3E-796A-2980-BAE5-15DC3E7F149C}"/>
              </a:ext>
            </a:extLst>
          </p:cNvPr>
          <p:cNvPicPr>
            <a:picLocks noChangeAspect="1"/>
          </p:cNvPicPr>
          <p:nvPr/>
        </p:nvPicPr>
        <p:blipFill>
          <a:blip r:embed="rId4">
            <a:clrChange>
              <a:clrFrom>
                <a:srgbClr val="FEFEFE"/>
              </a:clrFrom>
              <a:clrTo>
                <a:srgbClr val="FEFEFE">
                  <a:alpha val="0"/>
                </a:srgbClr>
              </a:clrTo>
            </a:clrChange>
          </a:blip>
          <a:stretch>
            <a:fillRect/>
          </a:stretch>
        </p:blipFill>
        <p:spPr>
          <a:xfrm rot="2664481">
            <a:off x="8006614" y="3601979"/>
            <a:ext cx="694260" cy="673720"/>
          </a:xfrm>
          <a:prstGeom prst="rect">
            <a:avLst/>
          </a:prstGeom>
        </p:spPr>
      </p:pic>
      <p:cxnSp>
        <p:nvCxnSpPr>
          <p:cNvPr id="17" name="Ευθύγραμμο βέλος σύνδεσης 16">
            <a:extLst>
              <a:ext uri="{FF2B5EF4-FFF2-40B4-BE49-F238E27FC236}">
                <a16:creationId xmlns:a16="http://schemas.microsoft.com/office/drawing/2014/main" id="{E99CC395-7F7B-8FAE-DF6A-4B65BE43C268}"/>
              </a:ext>
            </a:extLst>
          </p:cNvPr>
          <p:cNvCxnSpPr>
            <a:cxnSpLocks/>
          </p:cNvCxnSpPr>
          <p:nvPr/>
        </p:nvCxnSpPr>
        <p:spPr bwMode="auto">
          <a:xfrm flipH="1" flipV="1">
            <a:off x="7127313" y="3715608"/>
            <a:ext cx="524714" cy="296188"/>
          </a:xfrm>
          <a:prstGeom prst="straightConnector1">
            <a:avLst/>
          </a:prstGeom>
          <a:ln>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8" name="Ευθύγραμμο βέλος σύνδεσης 17">
            <a:extLst>
              <a:ext uri="{FF2B5EF4-FFF2-40B4-BE49-F238E27FC236}">
                <a16:creationId xmlns:a16="http://schemas.microsoft.com/office/drawing/2014/main" id="{1435DD65-57D5-826B-02EB-4557A03DA32D}"/>
              </a:ext>
            </a:extLst>
          </p:cNvPr>
          <p:cNvCxnSpPr>
            <a:cxnSpLocks/>
          </p:cNvCxnSpPr>
          <p:nvPr/>
        </p:nvCxnSpPr>
        <p:spPr bwMode="auto">
          <a:xfrm flipV="1">
            <a:off x="7624607" y="3689063"/>
            <a:ext cx="474411" cy="322733"/>
          </a:xfrm>
          <a:prstGeom prst="straightConnector1">
            <a:avLst/>
          </a:prstGeom>
          <a:ln>
            <a:headEnd type="none" w="med" len="med"/>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1159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Εικόνα 32">
            <a:extLst>
              <a:ext uri="{FF2B5EF4-FFF2-40B4-BE49-F238E27FC236}">
                <a16:creationId xmlns:a16="http://schemas.microsoft.com/office/drawing/2014/main" id="{5F705FA2-E0C6-673F-33B8-B893F8886D57}"/>
              </a:ext>
            </a:extLst>
          </p:cNvPr>
          <p:cNvPicPr>
            <a:picLocks noChangeAspect="1"/>
          </p:cNvPicPr>
          <p:nvPr/>
        </p:nvPicPr>
        <p:blipFill>
          <a:blip r:embed="rId2"/>
          <a:stretch>
            <a:fillRect/>
          </a:stretch>
        </p:blipFill>
        <p:spPr>
          <a:xfrm>
            <a:off x="134456" y="876300"/>
            <a:ext cx="4864949" cy="3210350"/>
          </a:xfrm>
          <a:prstGeom prst="rect">
            <a:avLst/>
          </a:prstGeom>
        </p:spPr>
      </p:pic>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The storage of energy inside the nexus</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12</a:t>
            </a:fld>
            <a:endParaRPr lang="en-US"/>
          </a:p>
        </p:txBody>
      </p:sp>
      <p:sp>
        <p:nvSpPr>
          <p:cNvPr id="4" name="Θέση υποσέλιδου 6">
            <a:extLst>
              <a:ext uri="{FF2B5EF4-FFF2-40B4-BE49-F238E27FC236}">
                <a16:creationId xmlns:a16="http://schemas.microsoft.com/office/drawing/2014/main" id="{4F2C7A9E-92FD-77D3-DC9C-AE48977348C4}"/>
              </a:ext>
            </a:extLst>
          </p:cNvPr>
          <p:cNvSpPr>
            <a:spLocks noGrp="1"/>
          </p:cNvSpPr>
          <p:nvPr>
            <p:ph type="ftr" sz="quarter" idx="11"/>
          </p:nvPr>
        </p:nvSpPr>
        <p:spPr>
          <a:xfrm>
            <a:off x="1882589" y="4906292"/>
            <a:ext cx="6496238" cy="185738"/>
          </a:xfrm>
        </p:spPr>
        <p:txBody>
          <a:bodyPr/>
          <a:lstStyle/>
          <a:p>
            <a:r>
              <a:rPr lang="en-US" dirty="0" err="1"/>
              <a:t>Kirkmalis</a:t>
            </a:r>
            <a:r>
              <a:rPr lang="en-US" dirty="0"/>
              <a:t> et al., Fertilizers as batteries and regulators in the global Water-Energy-Food equilibrium</a:t>
            </a:r>
          </a:p>
        </p:txBody>
      </p:sp>
      <p:cxnSp>
        <p:nvCxnSpPr>
          <p:cNvPr id="8" name="Ευθύγραμμο βέλος σύνδεσης 7">
            <a:extLst>
              <a:ext uri="{FF2B5EF4-FFF2-40B4-BE49-F238E27FC236}">
                <a16:creationId xmlns:a16="http://schemas.microsoft.com/office/drawing/2014/main" id="{FD6A03A3-A277-496A-73F3-B9ED84BB38D3}"/>
              </a:ext>
            </a:extLst>
          </p:cNvPr>
          <p:cNvCxnSpPr>
            <a:cxnSpLocks/>
          </p:cNvCxnSpPr>
          <p:nvPr/>
        </p:nvCxnSpPr>
        <p:spPr bwMode="auto">
          <a:xfrm flipH="1">
            <a:off x="3495675" y="3870735"/>
            <a:ext cx="819149" cy="396465"/>
          </a:xfrm>
          <a:prstGeom prst="straightConnector1">
            <a:avLst/>
          </a:prstGeom>
          <a:ln>
            <a:headEnd type="none" w="med" len="med"/>
            <a:tailEnd type="triangle"/>
          </a:ln>
        </p:spPr>
        <p:style>
          <a:lnRef idx="3">
            <a:schemeClr val="accent5"/>
          </a:lnRef>
          <a:fillRef idx="0">
            <a:schemeClr val="accent5"/>
          </a:fillRef>
          <a:effectRef idx="2">
            <a:schemeClr val="accent5"/>
          </a:effectRef>
          <a:fontRef idx="minor">
            <a:schemeClr val="tx1"/>
          </a:fontRef>
        </p:style>
      </p:cxnSp>
      <p:cxnSp>
        <p:nvCxnSpPr>
          <p:cNvPr id="10" name="Ευθύγραμμο βέλος σύνδεσης 9">
            <a:extLst>
              <a:ext uri="{FF2B5EF4-FFF2-40B4-BE49-F238E27FC236}">
                <a16:creationId xmlns:a16="http://schemas.microsoft.com/office/drawing/2014/main" id="{E6BC4C13-A30E-7BF6-DE81-18607D1498B2}"/>
              </a:ext>
            </a:extLst>
          </p:cNvPr>
          <p:cNvCxnSpPr>
            <a:cxnSpLocks/>
          </p:cNvCxnSpPr>
          <p:nvPr/>
        </p:nvCxnSpPr>
        <p:spPr bwMode="auto">
          <a:xfrm>
            <a:off x="4314825" y="3870735"/>
            <a:ext cx="815883" cy="396465"/>
          </a:xfrm>
          <a:prstGeom prst="straightConnector1">
            <a:avLst/>
          </a:prstGeom>
          <a:ln>
            <a:headEnd type="none" w="med" len="med"/>
            <a:tailEnd type="triangle"/>
          </a:ln>
        </p:spPr>
        <p:style>
          <a:lnRef idx="3">
            <a:schemeClr val="accent5"/>
          </a:lnRef>
          <a:fillRef idx="0">
            <a:schemeClr val="accent5"/>
          </a:fillRef>
          <a:effectRef idx="2">
            <a:schemeClr val="accent5"/>
          </a:effectRef>
          <a:fontRef idx="minor">
            <a:schemeClr val="tx1"/>
          </a:fontRef>
        </p:style>
      </p:cxnSp>
      <p:sp>
        <p:nvSpPr>
          <p:cNvPr id="28" name="TextBox 27">
            <a:extLst>
              <a:ext uri="{FF2B5EF4-FFF2-40B4-BE49-F238E27FC236}">
                <a16:creationId xmlns:a16="http://schemas.microsoft.com/office/drawing/2014/main" id="{EFD956A1-A726-8F07-9AC6-0A8BFF548FF6}"/>
              </a:ext>
            </a:extLst>
          </p:cNvPr>
          <p:cNvSpPr txBox="1"/>
          <p:nvPr/>
        </p:nvSpPr>
        <p:spPr>
          <a:xfrm>
            <a:off x="3602182" y="696145"/>
            <a:ext cx="2070906" cy="400110"/>
          </a:xfrm>
          <a:prstGeom prst="rect">
            <a:avLst/>
          </a:prstGeom>
          <a:noFill/>
        </p:spPr>
        <p:txBody>
          <a:bodyPr wrap="square">
            <a:spAutoFit/>
          </a:bodyPr>
          <a:lstStyle/>
          <a:p>
            <a:r>
              <a:rPr lang="en-US" sz="2000" b="1" dirty="0">
                <a:solidFill>
                  <a:srgbClr val="C00000"/>
                </a:solidFill>
                <a:effectLst>
                  <a:outerShdw blurRad="38100" dist="38100" dir="2700000" algn="tl">
                    <a:srgbClr val="000000">
                      <a:alpha val="43137"/>
                    </a:srgbClr>
                  </a:outerShdw>
                </a:effectLst>
              </a:rPr>
              <a:t>Production</a:t>
            </a:r>
            <a:endParaRPr lang="en-US" sz="2000" b="1" baseline="-25000" dirty="0">
              <a:solidFill>
                <a:srgbClr val="C00000"/>
              </a:solidFill>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id="{972EC5AA-9834-025B-25FB-E9213CA3C8C1}"/>
              </a:ext>
            </a:extLst>
          </p:cNvPr>
          <p:cNvSpPr txBox="1"/>
          <p:nvPr/>
        </p:nvSpPr>
        <p:spPr>
          <a:xfrm>
            <a:off x="2939243" y="4283020"/>
            <a:ext cx="3904901" cy="400110"/>
          </a:xfrm>
          <a:prstGeom prst="rect">
            <a:avLst/>
          </a:prstGeom>
          <a:noFill/>
        </p:spPr>
        <p:txBody>
          <a:bodyPr wrap="square">
            <a:spAutoFit/>
          </a:bodyPr>
          <a:lstStyle/>
          <a:p>
            <a:r>
              <a:rPr lang="en-US" sz="2000" b="1" dirty="0">
                <a:solidFill>
                  <a:srgbClr val="C00000"/>
                </a:solidFill>
                <a:effectLst>
                  <a:outerShdw blurRad="38100" dist="38100" dir="2700000" algn="tl">
                    <a:srgbClr val="000000">
                      <a:alpha val="43137"/>
                    </a:srgbClr>
                  </a:outerShdw>
                </a:effectLst>
              </a:rPr>
              <a:t>Food                      Biodiesel</a:t>
            </a:r>
            <a:endParaRPr lang="en-US" sz="2000" b="1" baseline="-25000" dirty="0">
              <a:solidFill>
                <a:srgbClr val="C00000"/>
              </a:solidFill>
              <a:effectLst>
                <a:outerShdw blurRad="38100" dist="38100" dir="2700000" algn="tl">
                  <a:srgbClr val="000000">
                    <a:alpha val="43137"/>
                  </a:srgbClr>
                </a:outerShdw>
              </a:effectLst>
            </a:endParaRPr>
          </a:p>
        </p:txBody>
      </p:sp>
      <p:sp>
        <p:nvSpPr>
          <p:cNvPr id="30" name="TextBox 29">
            <a:extLst>
              <a:ext uri="{FF2B5EF4-FFF2-40B4-BE49-F238E27FC236}">
                <a16:creationId xmlns:a16="http://schemas.microsoft.com/office/drawing/2014/main" id="{C962E356-2962-CB7C-28CC-4AC6C9546825}"/>
              </a:ext>
            </a:extLst>
          </p:cNvPr>
          <p:cNvSpPr txBox="1"/>
          <p:nvPr/>
        </p:nvSpPr>
        <p:spPr>
          <a:xfrm>
            <a:off x="4397951" y="1598738"/>
            <a:ext cx="3904901" cy="400110"/>
          </a:xfrm>
          <a:prstGeom prst="rect">
            <a:avLst/>
          </a:prstGeom>
          <a:noFill/>
        </p:spPr>
        <p:txBody>
          <a:bodyPr wrap="square">
            <a:spAutoFit/>
          </a:bodyPr>
          <a:lstStyle/>
          <a:p>
            <a:r>
              <a:rPr lang="en-US" sz="2000" b="1" dirty="0">
                <a:solidFill>
                  <a:srgbClr val="C00000"/>
                </a:solidFill>
                <a:effectLst>
                  <a:outerShdw blurRad="38100" dist="38100" dir="2700000" algn="tl">
                    <a:srgbClr val="000000">
                      <a:alpha val="43137"/>
                    </a:srgbClr>
                  </a:outerShdw>
                </a:effectLst>
              </a:rPr>
              <a:t>x</a:t>
            </a:r>
            <a:endParaRPr lang="en-US" sz="2000" b="1" baseline="-25000" dirty="0">
              <a:solidFill>
                <a:srgbClr val="C00000"/>
              </a:solidFill>
              <a:effectLst>
                <a:outerShdw blurRad="38100" dist="38100" dir="2700000" algn="tl">
                  <a:srgbClr val="000000">
                    <a:alpha val="43137"/>
                  </a:srgbClr>
                </a:outerShdw>
              </a:effectLst>
            </a:endParaRPr>
          </a:p>
        </p:txBody>
      </p:sp>
      <p:sp>
        <p:nvSpPr>
          <p:cNvPr id="31" name="TextBox 30">
            <a:extLst>
              <a:ext uri="{FF2B5EF4-FFF2-40B4-BE49-F238E27FC236}">
                <a16:creationId xmlns:a16="http://schemas.microsoft.com/office/drawing/2014/main" id="{FE974F65-260C-47B9-1992-F7FF93D57A5A}"/>
              </a:ext>
            </a:extLst>
          </p:cNvPr>
          <p:cNvSpPr txBox="1"/>
          <p:nvPr/>
        </p:nvSpPr>
        <p:spPr>
          <a:xfrm>
            <a:off x="4509926" y="3134472"/>
            <a:ext cx="3904901" cy="400110"/>
          </a:xfrm>
          <a:prstGeom prst="rect">
            <a:avLst/>
          </a:prstGeom>
          <a:noFill/>
        </p:spPr>
        <p:txBody>
          <a:bodyPr wrap="square">
            <a:spAutoFit/>
          </a:bodyPr>
          <a:lstStyle/>
          <a:p>
            <a:r>
              <a:rPr lang="en-US" sz="2000" b="1" dirty="0">
                <a:solidFill>
                  <a:srgbClr val="C00000"/>
                </a:solidFill>
                <a:effectLst>
                  <a:outerShdw blurRad="38100" dist="38100" dir="2700000" algn="tl">
                    <a:srgbClr val="000000">
                      <a:alpha val="43137"/>
                    </a:srgbClr>
                  </a:outerShdw>
                </a:effectLst>
              </a:rPr>
              <a:t>x + y</a:t>
            </a:r>
            <a:endParaRPr lang="en-US" sz="2000" b="1" baseline="-25000" dirty="0">
              <a:solidFill>
                <a:srgbClr val="C00000"/>
              </a:solidFill>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id="{77C1E741-A9AF-5ABB-E2FC-3025EB683305}"/>
              </a:ext>
            </a:extLst>
          </p:cNvPr>
          <p:cNvSpPr txBox="1"/>
          <p:nvPr/>
        </p:nvSpPr>
        <p:spPr>
          <a:xfrm>
            <a:off x="5394960" y="1106029"/>
            <a:ext cx="3760493" cy="2585323"/>
          </a:xfrm>
          <a:prstGeom prst="rect">
            <a:avLst/>
          </a:prstGeom>
          <a:noFill/>
        </p:spPr>
        <p:txBody>
          <a:bodyPr wrap="square">
            <a:spAutoFit/>
          </a:bodyPr>
          <a:lstStyle/>
          <a:p>
            <a:r>
              <a:rPr lang="en-US" dirty="0"/>
              <a:t>For our approach we use the energy needs for NH</a:t>
            </a:r>
            <a:r>
              <a:rPr lang="en-US" baseline="-25000" dirty="0"/>
              <a:t>3</a:t>
            </a:r>
            <a:r>
              <a:rPr lang="en-US" dirty="0"/>
              <a:t> and </a:t>
            </a:r>
            <a:r>
              <a:rPr lang="en-US" dirty="0">
                <a:effectLst>
                  <a:outerShdw blurRad="38100" dist="38100" dir="2700000" algn="tl">
                    <a:srgbClr val="000000">
                      <a:alpha val="43137"/>
                    </a:srgbClr>
                  </a:outerShdw>
                </a:effectLst>
              </a:rPr>
              <a:t>the surplus y</a:t>
            </a:r>
            <a:r>
              <a:rPr lang="en-US" dirty="0"/>
              <a:t> of the production. </a:t>
            </a:r>
          </a:p>
          <a:p>
            <a:endParaRPr lang="en-US" dirty="0"/>
          </a:p>
          <a:p>
            <a:r>
              <a:rPr lang="en-US" dirty="0"/>
              <a:t>Note: the wheat yield has a big distribution which is described in </a:t>
            </a:r>
            <a:r>
              <a:rPr lang="en-US" dirty="0" err="1"/>
              <a:t>OurWorldinData</a:t>
            </a:r>
            <a:r>
              <a:rPr lang="en-US" dirty="0"/>
              <a:t>: https://ourworldindata.org/grapher/wheat-yields</a:t>
            </a:r>
          </a:p>
        </p:txBody>
      </p:sp>
    </p:spTree>
    <p:extLst>
      <p:ext uri="{BB962C8B-B14F-4D97-AF65-F5344CB8AC3E}">
        <p14:creationId xmlns:p14="http://schemas.microsoft.com/office/powerpoint/2010/main" val="21078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13</a:t>
            </a:fld>
            <a:endParaRPr lang="en-US"/>
          </a:p>
        </p:txBody>
      </p:sp>
      <p:sp>
        <p:nvSpPr>
          <p:cNvPr id="4" name="Θέση υποσέλιδου 6">
            <a:extLst>
              <a:ext uri="{FF2B5EF4-FFF2-40B4-BE49-F238E27FC236}">
                <a16:creationId xmlns:a16="http://schemas.microsoft.com/office/drawing/2014/main" id="{4F2C7A9E-92FD-77D3-DC9C-AE48977348C4}"/>
              </a:ext>
            </a:extLst>
          </p:cNvPr>
          <p:cNvSpPr>
            <a:spLocks noGrp="1"/>
          </p:cNvSpPr>
          <p:nvPr>
            <p:ph type="ftr" sz="quarter" idx="11"/>
          </p:nvPr>
        </p:nvSpPr>
        <p:spPr>
          <a:xfrm>
            <a:off x="1882589" y="4906292"/>
            <a:ext cx="6496238" cy="185738"/>
          </a:xfrm>
        </p:spPr>
        <p:txBody>
          <a:bodyPr/>
          <a:lstStyle/>
          <a:p>
            <a:r>
              <a:rPr lang="en-US" dirty="0" err="1"/>
              <a:t>Kirkmalis</a:t>
            </a:r>
            <a:r>
              <a:rPr lang="en-US" dirty="0"/>
              <a:t> et al., Fertilizers as batteries and regulators in the global Water-Energy-Food equilibrium</a:t>
            </a:r>
          </a:p>
        </p:txBody>
      </p:sp>
      <p:sp>
        <p:nvSpPr>
          <p:cNvPr id="3" name="Θέση περιεχομένου 2">
            <a:extLst>
              <a:ext uri="{FF2B5EF4-FFF2-40B4-BE49-F238E27FC236}">
                <a16:creationId xmlns:a16="http://schemas.microsoft.com/office/drawing/2014/main" id="{36CB9E65-3110-B619-A1E6-2DB0E0B3C35D}"/>
              </a:ext>
            </a:extLst>
          </p:cNvPr>
          <p:cNvSpPr>
            <a:spLocks noGrp="1"/>
          </p:cNvSpPr>
          <p:nvPr>
            <p:ph idx="1"/>
          </p:nvPr>
        </p:nvSpPr>
        <p:spPr>
          <a:xfrm>
            <a:off x="0" y="3832833"/>
            <a:ext cx="8974034" cy="148625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4487" lvl="1" indent="0">
              <a:buNone/>
            </a:pPr>
            <a:r>
              <a:rPr lang="en-US" sz="1200" kern="1200" dirty="0">
                <a:ea typeface="+mn-ea"/>
                <a:cs typeface="+mn-cs"/>
              </a:rPr>
              <a:t>Fertilizers Europe. Harvesting energy with fertilizers. Available online: https://www.fertilizerseurope.com/wp-content/uploads/2019/08/FertilizersEurope-Harvesting_energy-V_2.pdf</a:t>
            </a:r>
          </a:p>
          <a:p>
            <a:pPr marL="344487" lvl="1" indent="0">
              <a:buNone/>
            </a:pPr>
            <a:r>
              <a:rPr lang="en-US" sz="1200" kern="1200" dirty="0">
                <a:ea typeface="+mn-ea"/>
                <a:cs typeface="+mn-cs"/>
              </a:rPr>
              <a:t>Bhat, M.; English, B.; </a:t>
            </a:r>
            <a:r>
              <a:rPr lang="en-US" sz="1200" kern="1200" dirty="0" err="1">
                <a:ea typeface="+mn-ea"/>
                <a:cs typeface="+mn-cs"/>
              </a:rPr>
              <a:t>Turhollow</a:t>
            </a:r>
            <a:r>
              <a:rPr lang="en-US" sz="1200" kern="1200" dirty="0">
                <a:ea typeface="+mn-ea"/>
                <a:cs typeface="+mn-cs"/>
              </a:rPr>
              <a:t>, A.; </a:t>
            </a:r>
            <a:r>
              <a:rPr lang="en-US" sz="1200" kern="1200" dirty="0" err="1">
                <a:ea typeface="+mn-ea"/>
                <a:cs typeface="+mn-cs"/>
              </a:rPr>
              <a:t>Nyangito</a:t>
            </a:r>
            <a:r>
              <a:rPr lang="en-US" sz="1200" kern="1200" dirty="0">
                <a:ea typeface="+mn-ea"/>
                <a:cs typeface="+mn-cs"/>
              </a:rPr>
              <a:t>, H. Energy in Synthetic Fertilizers and Pesticides: Revisited, Technical report, Department of Agricultural Economics and Rural Sociology The University of Tennessee, Tennessee 1994	</a:t>
            </a:r>
            <a:endParaRPr lang="en-GB" sz="1200" kern="1200" dirty="0">
              <a:ea typeface="+mn-ea"/>
              <a:cs typeface="+mn-cs"/>
            </a:endParaRPr>
          </a:p>
        </p:txBody>
      </p:sp>
      <p:sp>
        <p:nvSpPr>
          <p:cNvPr id="8" name="TextBox 7">
            <a:extLst>
              <a:ext uri="{FF2B5EF4-FFF2-40B4-BE49-F238E27FC236}">
                <a16:creationId xmlns:a16="http://schemas.microsoft.com/office/drawing/2014/main" id="{CD47F18F-65CF-91F6-B544-D3226A68D6F5}"/>
              </a:ext>
            </a:extLst>
          </p:cNvPr>
          <p:cNvSpPr txBox="1"/>
          <p:nvPr/>
        </p:nvSpPr>
        <p:spPr>
          <a:xfrm>
            <a:off x="60779" y="901628"/>
            <a:ext cx="4679702" cy="1908215"/>
          </a:xfrm>
          <a:prstGeom prst="rect">
            <a:avLst/>
          </a:prstGeom>
          <a:noFill/>
        </p:spPr>
        <p:txBody>
          <a:bodyPr wrap="square">
            <a:spAutoFit/>
          </a:bodyPr>
          <a:lstStyle/>
          <a:p>
            <a:r>
              <a:rPr lang="en-US" dirty="0"/>
              <a:t>The use of nitrogen fertilizer enables crops to grow more biomass by helping them to fix additional solar energy. Wheat yields in Europe:</a:t>
            </a:r>
          </a:p>
          <a:p>
            <a:pPr marL="285750" indent="-285750">
              <a:buFont typeface="Arial" panose="020B0604020202020204" pitchFamily="34" charset="0"/>
              <a:buChar char="•"/>
            </a:pPr>
            <a:r>
              <a:rPr lang="en-US" sz="1600" dirty="0"/>
              <a:t>4.7 </a:t>
            </a:r>
            <a:r>
              <a:rPr lang="en-US" sz="1600" dirty="0" err="1"/>
              <a:t>tonnes</a:t>
            </a:r>
            <a:r>
              <a:rPr lang="en-US" sz="1600" dirty="0"/>
              <a:t>/ha without NH</a:t>
            </a:r>
            <a:r>
              <a:rPr lang="en-US" sz="1600" baseline="-25000" dirty="0"/>
              <a:t>3</a:t>
            </a:r>
            <a:r>
              <a:rPr lang="en-US" sz="1600" dirty="0"/>
              <a:t> fertilizer. Equate to 71 GJ of solar energy captured in the form of biomass.</a:t>
            </a:r>
          </a:p>
          <a:p>
            <a:pPr marL="285750" indent="-285750">
              <a:buFont typeface="Arial" panose="020B0604020202020204" pitchFamily="34" charset="0"/>
              <a:buChar char="•"/>
            </a:pPr>
            <a:r>
              <a:rPr lang="en-US" sz="1600" dirty="0"/>
              <a:t>8.2 </a:t>
            </a:r>
            <a:r>
              <a:rPr lang="en-US" sz="1600" dirty="0" err="1"/>
              <a:t>tonnes</a:t>
            </a:r>
            <a:r>
              <a:rPr lang="en-US" sz="1600" dirty="0"/>
              <a:t>/ha with 170 kg NH</a:t>
            </a:r>
            <a:r>
              <a:rPr lang="en-US" sz="1600" baseline="-25000" dirty="0"/>
              <a:t>3</a:t>
            </a:r>
            <a:r>
              <a:rPr lang="en-US" sz="1600" dirty="0"/>
              <a:t>/ha. Equate to 126 GJ of solar energy captured in the form of biomass.</a:t>
            </a:r>
          </a:p>
        </p:txBody>
      </p:sp>
      <p:pic>
        <p:nvPicPr>
          <p:cNvPr id="10" name="Εικόνα 9">
            <a:extLst>
              <a:ext uri="{FF2B5EF4-FFF2-40B4-BE49-F238E27FC236}">
                <a16:creationId xmlns:a16="http://schemas.microsoft.com/office/drawing/2014/main" id="{9F6C2419-F610-42EB-A2F5-A136B2F88514}"/>
              </a:ext>
            </a:extLst>
          </p:cNvPr>
          <p:cNvPicPr>
            <a:picLocks noChangeAspect="1"/>
          </p:cNvPicPr>
          <p:nvPr/>
        </p:nvPicPr>
        <p:blipFill>
          <a:blip r:embed="rId2"/>
          <a:stretch>
            <a:fillRect/>
          </a:stretch>
        </p:blipFill>
        <p:spPr>
          <a:xfrm>
            <a:off x="6908476" y="424898"/>
            <a:ext cx="1944864" cy="1944864"/>
          </a:xfrm>
          <a:prstGeom prst="rect">
            <a:avLst/>
          </a:prstGeom>
        </p:spPr>
      </p:pic>
      <p:pic>
        <p:nvPicPr>
          <p:cNvPr id="14" name="Εικόνα 13">
            <a:extLst>
              <a:ext uri="{FF2B5EF4-FFF2-40B4-BE49-F238E27FC236}">
                <a16:creationId xmlns:a16="http://schemas.microsoft.com/office/drawing/2014/main" id="{7DA66989-B9F3-F38F-A3F3-191FFEC69BBD}"/>
              </a:ext>
            </a:extLst>
          </p:cNvPr>
          <p:cNvPicPr>
            <a:picLocks noChangeAspect="1"/>
          </p:cNvPicPr>
          <p:nvPr/>
        </p:nvPicPr>
        <p:blipFill>
          <a:blip r:embed="rId3"/>
          <a:stretch>
            <a:fillRect/>
          </a:stretch>
        </p:blipFill>
        <p:spPr>
          <a:xfrm>
            <a:off x="4679702" y="923515"/>
            <a:ext cx="1944865" cy="1404625"/>
          </a:xfrm>
          <a:prstGeom prst="rect">
            <a:avLst/>
          </a:prstGeom>
        </p:spPr>
      </p:pic>
      <p:pic>
        <p:nvPicPr>
          <p:cNvPr id="15" name="Εικόνα 14">
            <a:extLst>
              <a:ext uri="{FF2B5EF4-FFF2-40B4-BE49-F238E27FC236}">
                <a16:creationId xmlns:a16="http://schemas.microsoft.com/office/drawing/2014/main" id="{D255D34A-2982-E96C-179D-CE15B4514A90}"/>
              </a:ext>
            </a:extLst>
          </p:cNvPr>
          <p:cNvPicPr>
            <a:picLocks noChangeAspect="1"/>
          </p:cNvPicPr>
          <p:nvPr/>
        </p:nvPicPr>
        <p:blipFill>
          <a:blip r:embed="rId4"/>
          <a:stretch>
            <a:fillRect/>
          </a:stretch>
        </p:blipFill>
        <p:spPr>
          <a:xfrm>
            <a:off x="7131283" y="2392465"/>
            <a:ext cx="1940505" cy="1401476"/>
          </a:xfrm>
          <a:prstGeom prst="rect">
            <a:avLst/>
          </a:prstGeom>
        </p:spPr>
      </p:pic>
      <p:pic>
        <p:nvPicPr>
          <p:cNvPr id="17" name="Εικόνα 16">
            <a:extLst>
              <a:ext uri="{FF2B5EF4-FFF2-40B4-BE49-F238E27FC236}">
                <a16:creationId xmlns:a16="http://schemas.microsoft.com/office/drawing/2014/main" id="{27C06F80-479B-B811-6639-03B1AA0B9352}"/>
              </a:ext>
            </a:extLst>
          </p:cNvPr>
          <p:cNvPicPr>
            <a:picLocks noChangeAspect="1"/>
          </p:cNvPicPr>
          <p:nvPr/>
        </p:nvPicPr>
        <p:blipFill>
          <a:blip r:embed="rId5"/>
          <a:stretch>
            <a:fillRect/>
          </a:stretch>
        </p:blipFill>
        <p:spPr>
          <a:xfrm>
            <a:off x="4679702" y="2392465"/>
            <a:ext cx="2349678" cy="1395255"/>
          </a:xfrm>
          <a:prstGeom prst="rect">
            <a:avLst/>
          </a:prstGeom>
        </p:spPr>
      </p:pic>
      <p:sp>
        <p:nvSpPr>
          <p:cNvPr id="18" name="Θέση περιεχομένου 2">
            <a:extLst>
              <a:ext uri="{FF2B5EF4-FFF2-40B4-BE49-F238E27FC236}">
                <a16:creationId xmlns:a16="http://schemas.microsoft.com/office/drawing/2014/main" id="{B77C9AB8-2F78-C33B-D4C0-2C13B818E065}"/>
              </a:ext>
            </a:extLst>
          </p:cNvPr>
          <p:cNvSpPr txBox="1">
            <a:spLocks/>
          </p:cNvSpPr>
          <p:nvPr/>
        </p:nvSpPr>
        <p:spPr bwMode="auto">
          <a:xfrm>
            <a:off x="-21775" y="2977601"/>
            <a:ext cx="4844810" cy="148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ts val="500"/>
              </a:spcBef>
              <a:spcAft>
                <a:spcPct val="0"/>
              </a:spcAft>
              <a:buClr>
                <a:schemeClr val="tx1"/>
              </a:buClr>
              <a:buSzPct val="65000"/>
              <a:buFont typeface="Wingdings" pitchFamily="2" charset="2"/>
              <a:buChar char="n"/>
              <a:defRPr sz="2400">
                <a:solidFill>
                  <a:schemeClr val="tx1"/>
                </a:solidFill>
                <a:latin typeface="Calibri" panose="020F0502020204030204" pitchFamily="34" charset="0"/>
                <a:ea typeface="+mn-ea"/>
                <a:cs typeface="+mn-cs"/>
              </a:defRPr>
            </a:lvl1pPr>
            <a:lvl2pPr marL="669925" indent="-325438" algn="l" rtl="0" eaLnBrk="1" fontAlgn="base" hangingPunct="1">
              <a:lnSpc>
                <a:spcPct val="95000"/>
              </a:lnSpc>
              <a:spcBef>
                <a:spcPts val="500"/>
              </a:spcBef>
              <a:spcAft>
                <a:spcPct val="0"/>
              </a:spcAft>
              <a:buClr>
                <a:schemeClr val="accent2"/>
              </a:buClr>
              <a:buSzPct val="60000"/>
              <a:buFont typeface="Wingdings" pitchFamily="2" charset="2"/>
              <a:buChar char="q"/>
              <a:defRPr sz="2400">
                <a:solidFill>
                  <a:schemeClr val="tx1"/>
                </a:solidFill>
                <a:latin typeface="Calibri" panose="020F0502020204030204" pitchFamily="34" charset="0"/>
              </a:defRPr>
            </a:lvl2pPr>
            <a:lvl3pPr marL="1022350" indent="-350838" algn="l" rtl="0" eaLnBrk="1" fontAlgn="base" hangingPunct="1">
              <a:lnSpc>
                <a:spcPct val="95000"/>
              </a:lnSpc>
              <a:spcBef>
                <a:spcPts val="500"/>
              </a:spcBef>
              <a:spcAft>
                <a:spcPct val="0"/>
              </a:spcAft>
              <a:buClr>
                <a:schemeClr val="accent1"/>
              </a:buClr>
              <a:buSzPct val="65000"/>
              <a:buFont typeface="Wingdings" pitchFamily="2" charset="2"/>
              <a:buChar char="n"/>
              <a:defRPr sz="2400">
                <a:solidFill>
                  <a:schemeClr val="tx1"/>
                </a:solidFill>
                <a:latin typeface="Calibri" panose="020F0502020204030204" pitchFamily="34" charset="0"/>
              </a:defRPr>
            </a:lvl3pPr>
            <a:lvl4pPr marL="1339850" indent="-315913" algn="l" rtl="0" eaLnBrk="1" fontAlgn="base" hangingPunct="1">
              <a:lnSpc>
                <a:spcPct val="95000"/>
              </a:lnSpc>
              <a:spcBef>
                <a:spcPts val="500"/>
              </a:spcBef>
              <a:spcAft>
                <a:spcPct val="0"/>
              </a:spcAft>
              <a:buClr>
                <a:schemeClr val="accent2"/>
              </a:buClr>
              <a:buSzPct val="70000"/>
              <a:buFont typeface="Wingdings" pitchFamily="2" charset="2"/>
              <a:buChar char="q"/>
              <a:defRPr sz="2400">
                <a:solidFill>
                  <a:schemeClr val="tx1"/>
                </a:solidFill>
                <a:latin typeface="Calibri" panose="020F0502020204030204" pitchFamily="34" charset="0"/>
              </a:defRPr>
            </a:lvl4pPr>
            <a:lvl5pPr marL="1681163" indent="-339725" algn="l" rtl="0" eaLnBrk="1" fontAlgn="base" hangingPunct="1">
              <a:lnSpc>
                <a:spcPct val="95000"/>
              </a:lnSpc>
              <a:spcBef>
                <a:spcPts val="500"/>
              </a:spcBef>
              <a:spcAft>
                <a:spcPct val="0"/>
              </a:spcAft>
              <a:buClr>
                <a:schemeClr val="accent1"/>
              </a:buClr>
              <a:buSzPct val="75000"/>
              <a:buFont typeface="Wingdings" pitchFamily="2" charset="2"/>
              <a:buChar char="§"/>
              <a:defRPr sz="2400">
                <a:solidFill>
                  <a:schemeClr val="tx1"/>
                </a:solidFill>
                <a:latin typeface="Calibri" panose="020F0502020204030204"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400">
                <a:solidFill>
                  <a:schemeClr val="tx1"/>
                </a:solidFill>
                <a:latin typeface="+mn-lt"/>
              </a:defRPr>
            </a:lvl9pPr>
          </a:lstStyle>
          <a:p>
            <a:pPr marL="344487" lvl="1" indent="0">
              <a:buNone/>
            </a:pPr>
            <a:r>
              <a:rPr lang="en-US" sz="1200" dirty="0" err="1"/>
              <a:t>Kuesters</a:t>
            </a:r>
            <a:r>
              <a:rPr lang="en-US" sz="1200" dirty="0"/>
              <a:t>, </a:t>
            </a:r>
            <a:r>
              <a:rPr lang="en-US" sz="1200" kern="1200" dirty="0">
                <a:ea typeface="+mn-ea"/>
                <a:cs typeface="+mn-cs"/>
              </a:rPr>
              <a:t>J., </a:t>
            </a:r>
            <a:r>
              <a:rPr lang="en-US" sz="1200" kern="1200" dirty="0" err="1">
                <a:ea typeface="+mn-ea"/>
                <a:cs typeface="+mn-cs"/>
              </a:rPr>
              <a:t>Lammel</a:t>
            </a:r>
            <a:r>
              <a:rPr lang="en-US" sz="1200" kern="1200" dirty="0">
                <a:ea typeface="+mn-ea"/>
                <a:cs typeface="+mn-cs"/>
              </a:rPr>
              <a:t>,</a:t>
            </a:r>
            <a:r>
              <a:rPr lang="en-US" sz="1200" dirty="0"/>
              <a:t> J.</a:t>
            </a:r>
            <a:r>
              <a:rPr lang="en-US" sz="1200" kern="1200" dirty="0">
                <a:ea typeface="+mn-ea"/>
                <a:cs typeface="+mn-cs"/>
              </a:rPr>
              <a:t> Investigations of the energy efficiency of the production of winter wheat and sugar beet in Europe, European Journal of Agronomy, Volume 11, Issue 1, 1999, Pages 35-43, ISSN 1161-0301, https://doi.org/10.1016/S1161-0301(99)00015-5.</a:t>
            </a:r>
            <a:endParaRPr lang="en-GB" sz="1200" kern="1200" dirty="0">
              <a:ea typeface="+mn-ea"/>
              <a:cs typeface="+mn-cs"/>
            </a:endParaRPr>
          </a:p>
        </p:txBody>
      </p:sp>
      <p:sp>
        <p:nvSpPr>
          <p:cNvPr id="20" name="Τίτλος 1">
            <a:extLst>
              <a:ext uri="{FF2B5EF4-FFF2-40B4-BE49-F238E27FC236}">
                <a16:creationId xmlns:a16="http://schemas.microsoft.com/office/drawing/2014/main" id="{E200A8B1-0D45-4E92-B258-B8781530449F}"/>
              </a:ext>
            </a:extLst>
          </p:cNvPr>
          <p:cNvSpPr>
            <a:spLocks noGrp="1"/>
          </p:cNvSpPr>
          <p:nvPr>
            <p:ph type="title"/>
          </p:nvPr>
        </p:nvSpPr>
        <p:spPr>
          <a:xfrm>
            <a:off x="290660" y="195486"/>
            <a:ext cx="8575529" cy="854869"/>
          </a:xfrm>
        </p:spPr>
        <p:txBody>
          <a:bodyPr/>
          <a:lstStyle/>
          <a:p>
            <a:r>
              <a:rPr lang="en-US" dirty="0"/>
              <a:t>The storage of energy inside the nexus</a:t>
            </a:r>
          </a:p>
        </p:txBody>
      </p:sp>
    </p:spTree>
    <p:extLst>
      <p:ext uri="{BB962C8B-B14F-4D97-AF65-F5344CB8AC3E}">
        <p14:creationId xmlns:p14="http://schemas.microsoft.com/office/powerpoint/2010/main" val="146251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14</a:t>
            </a:fld>
            <a:endParaRPr lang="en-US"/>
          </a:p>
        </p:txBody>
      </p:sp>
      <p:sp>
        <p:nvSpPr>
          <p:cNvPr id="4" name="Θέση υποσέλιδου 6">
            <a:extLst>
              <a:ext uri="{FF2B5EF4-FFF2-40B4-BE49-F238E27FC236}">
                <a16:creationId xmlns:a16="http://schemas.microsoft.com/office/drawing/2014/main" id="{4F2C7A9E-92FD-77D3-DC9C-AE48977348C4}"/>
              </a:ext>
            </a:extLst>
          </p:cNvPr>
          <p:cNvSpPr>
            <a:spLocks noGrp="1"/>
          </p:cNvSpPr>
          <p:nvPr>
            <p:ph type="ftr" sz="quarter" idx="11"/>
          </p:nvPr>
        </p:nvSpPr>
        <p:spPr>
          <a:xfrm>
            <a:off x="1882589" y="4906292"/>
            <a:ext cx="6496238" cy="185738"/>
          </a:xfrm>
        </p:spPr>
        <p:txBody>
          <a:bodyPr/>
          <a:lstStyle/>
          <a:p>
            <a:r>
              <a:rPr lang="en-US" dirty="0" err="1"/>
              <a:t>Kirkmalis</a:t>
            </a:r>
            <a:r>
              <a:rPr lang="en-US" dirty="0"/>
              <a:t> et al., Fertilizers as batteries and regulators in the global Water-Energy-Food equilibrium</a:t>
            </a:r>
          </a:p>
        </p:txBody>
      </p:sp>
      <p:sp>
        <p:nvSpPr>
          <p:cNvPr id="8" name="TextBox 7">
            <a:extLst>
              <a:ext uri="{FF2B5EF4-FFF2-40B4-BE49-F238E27FC236}">
                <a16:creationId xmlns:a16="http://schemas.microsoft.com/office/drawing/2014/main" id="{CD47F18F-65CF-91F6-B544-D3226A68D6F5}"/>
              </a:ext>
            </a:extLst>
          </p:cNvPr>
          <p:cNvSpPr txBox="1"/>
          <p:nvPr/>
        </p:nvSpPr>
        <p:spPr>
          <a:xfrm>
            <a:off x="6424" y="694313"/>
            <a:ext cx="9144000" cy="1877437"/>
          </a:xfrm>
          <a:prstGeom prst="rect">
            <a:avLst/>
          </a:prstGeom>
          <a:noFill/>
        </p:spPr>
        <p:txBody>
          <a:bodyPr wrap="square">
            <a:spAutoFit/>
          </a:bodyPr>
          <a:lstStyle/>
          <a:p>
            <a:r>
              <a:rPr lang="en-US" dirty="0"/>
              <a:t>Considering that half of the production is grain and the other half is straw (biomass) we note that:</a:t>
            </a:r>
          </a:p>
          <a:p>
            <a:pPr marL="285750" indent="-285750">
              <a:buFont typeface="Arial" panose="020B0604020202020204" pitchFamily="34" charset="0"/>
              <a:buChar char="•"/>
            </a:pPr>
            <a:r>
              <a:rPr lang="en-US" sz="1600" dirty="0"/>
              <a:t>Using fertilizers (embodied energy 8 GJ) we gain a </a:t>
            </a:r>
            <a:r>
              <a:rPr lang="en-US" sz="1600" dirty="0">
                <a:effectLst>
                  <a:outerShdw blurRad="38100" dist="38100" dir="2700000" algn="tl">
                    <a:srgbClr val="000000">
                      <a:alpha val="43137"/>
                    </a:srgbClr>
                  </a:outerShdw>
                </a:effectLst>
              </a:rPr>
              <a:t>surplus</a:t>
            </a:r>
            <a:r>
              <a:rPr lang="en-US" sz="1600" dirty="0"/>
              <a:t> of 3.5 </a:t>
            </a:r>
            <a:r>
              <a:rPr lang="en-US" sz="1600" dirty="0" err="1"/>
              <a:t>tonnes</a:t>
            </a:r>
            <a:r>
              <a:rPr lang="en-US" sz="1600" dirty="0"/>
              <a:t> of straw.</a:t>
            </a:r>
          </a:p>
          <a:p>
            <a:pPr marL="285750" indent="-285750">
              <a:buFont typeface="Arial" panose="020B0604020202020204" pitchFamily="34" charset="0"/>
              <a:buChar char="•"/>
            </a:pPr>
            <a:r>
              <a:rPr lang="en-US" sz="1600" dirty="0"/>
              <a:t>This can be converted to ~1 </a:t>
            </a:r>
            <a:r>
              <a:rPr lang="en-US" sz="1600" dirty="0" err="1"/>
              <a:t>tonne</a:t>
            </a:r>
            <a:r>
              <a:rPr lang="en-US" sz="1600" dirty="0"/>
              <a:t> of synthetic oil (equal to 53 GJ of energy).</a:t>
            </a:r>
          </a:p>
          <a:p>
            <a:pPr marL="285750" indent="-285750">
              <a:buFont typeface="Arial" panose="020B0604020202020204" pitchFamily="34" charset="0"/>
              <a:buChar char="•"/>
            </a:pPr>
            <a:endParaRPr lang="en-US" sz="1600" dirty="0"/>
          </a:p>
          <a:p>
            <a:r>
              <a:rPr lang="en-US" sz="1600" dirty="0"/>
              <a:t>In addition we gain a surplus of 3.5 </a:t>
            </a:r>
            <a:r>
              <a:rPr lang="en-US" sz="1600" dirty="0" err="1"/>
              <a:t>tonnes</a:t>
            </a:r>
            <a:r>
              <a:rPr lang="en-US" sz="1600" dirty="0"/>
              <a:t> of wheat (12 320 000 kcal or 51.5 GJ) which could cover the daily caloric needs of more than 6800 people (1800 kcal/day). </a:t>
            </a:r>
          </a:p>
        </p:txBody>
      </p:sp>
      <p:pic>
        <p:nvPicPr>
          <p:cNvPr id="15" name="Εικόνα 14">
            <a:extLst>
              <a:ext uri="{FF2B5EF4-FFF2-40B4-BE49-F238E27FC236}">
                <a16:creationId xmlns:a16="http://schemas.microsoft.com/office/drawing/2014/main" id="{8B543C64-699A-E141-B983-0B4A43F212EB}"/>
              </a:ext>
            </a:extLst>
          </p:cNvPr>
          <p:cNvPicPr>
            <a:picLocks noChangeAspect="1"/>
          </p:cNvPicPr>
          <p:nvPr/>
        </p:nvPicPr>
        <p:blipFill>
          <a:blip r:embed="rId2"/>
          <a:stretch>
            <a:fillRect/>
          </a:stretch>
        </p:blipFill>
        <p:spPr>
          <a:xfrm>
            <a:off x="1599935" y="2571750"/>
            <a:ext cx="5715266" cy="2189430"/>
          </a:xfrm>
          <a:prstGeom prst="rect">
            <a:avLst/>
          </a:prstGeom>
        </p:spPr>
      </p:pic>
      <p:sp>
        <p:nvSpPr>
          <p:cNvPr id="17" name="Τίτλος 1">
            <a:extLst>
              <a:ext uri="{FF2B5EF4-FFF2-40B4-BE49-F238E27FC236}">
                <a16:creationId xmlns:a16="http://schemas.microsoft.com/office/drawing/2014/main" id="{077ED606-182F-E56B-A99B-79C6801F265B}"/>
              </a:ext>
            </a:extLst>
          </p:cNvPr>
          <p:cNvSpPr>
            <a:spLocks noGrp="1"/>
          </p:cNvSpPr>
          <p:nvPr>
            <p:ph type="title"/>
          </p:nvPr>
        </p:nvSpPr>
        <p:spPr>
          <a:xfrm>
            <a:off x="290660" y="195486"/>
            <a:ext cx="8575529" cy="854869"/>
          </a:xfrm>
        </p:spPr>
        <p:txBody>
          <a:bodyPr/>
          <a:lstStyle/>
          <a:p>
            <a:r>
              <a:rPr lang="en-US" dirty="0"/>
              <a:t>The storage of energy inside the nexus</a:t>
            </a:r>
          </a:p>
        </p:txBody>
      </p:sp>
    </p:spTree>
    <p:extLst>
      <p:ext uri="{BB962C8B-B14F-4D97-AF65-F5344CB8AC3E}">
        <p14:creationId xmlns:p14="http://schemas.microsoft.com/office/powerpoint/2010/main" val="389574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Discussion and conclusions</a:t>
            </a:r>
          </a:p>
        </p:txBody>
      </p:sp>
      <p:sp>
        <p:nvSpPr>
          <p:cNvPr id="8" name="Θέση υποσέλιδου 7">
            <a:extLst>
              <a:ext uri="{FF2B5EF4-FFF2-40B4-BE49-F238E27FC236}">
                <a16:creationId xmlns:a16="http://schemas.microsoft.com/office/drawing/2014/main" id="{A9804193-C508-43A1-8CCC-D87FF18E6FB5}"/>
              </a:ext>
            </a:extLst>
          </p:cNvPr>
          <p:cNvSpPr>
            <a:spLocks noGrp="1"/>
          </p:cNvSpPr>
          <p:nvPr>
            <p:ph type="ftr" sz="quarter" idx="11"/>
          </p:nvPr>
        </p:nvSpPr>
        <p:spPr>
          <a:xfrm>
            <a:off x="1822077" y="4906292"/>
            <a:ext cx="6556750" cy="185738"/>
          </a:xfrm>
        </p:spPr>
        <p:txBody>
          <a:bodyPr/>
          <a:lstStyle/>
          <a:p>
            <a:r>
              <a:rPr lang="en-US" dirty="0" err="1"/>
              <a:t>Kirkmalis</a:t>
            </a:r>
            <a:r>
              <a:rPr lang="en-US" dirty="0"/>
              <a:t> et al., Fertilizers as batteries and regulators in the global Water-Energy-Food equilibrium</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15</a:t>
            </a:fld>
            <a:endParaRPr lang="en-US"/>
          </a:p>
        </p:txBody>
      </p:sp>
      <p:sp>
        <p:nvSpPr>
          <p:cNvPr id="5" name="TextBox 4">
            <a:extLst>
              <a:ext uri="{FF2B5EF4-FFF2-40B4-BE49-F238E27FC236}">
                <a16:creationId xmlns:a16="http://schemas.microsoft.com/office/drawing/2014/main" id="{EEC61621-B2F8-79D0-70A5-48D24AE5E1AA}"/>
              </a:ext>
            </a:extLst>
          </p:cNvPr>
          <p:cNvSpPr txBox="1"/>
          <p:nvPr/>
        </p:nvSpPr>
        <p:spPr>
          <a:xfrm>
            <a:off x="5470" y="871557"/>
            <a:ext cx="9145908" cy="3970318"/>
          </a:xfrm>
          <a:prstGeom prst="rect">
            <a:avLst/>
          </a:prstGeom>
          <a:noFill/>
        </p:spPr>
        <p:txBody>
          <a:bodyPr wrap="square">
            <a:spAutoFit/>
          </a:bodyPr>
          <a:lstStyle>
            <a:defPPr>
              <a:defRPr lang="en-US"/>
            </a:defPPr>
          </a:lstStyle>
          <a:p>
            <a:r>
              <a:rPr lang="en-US" dirty="0"/>
              <a:t>In this presentation we showed that </a:t>
            </a:r>
          </a:p>
          <a:p>
            <a:pPr marL="285750" indent="-285750">
              <a:buFont typeface="Arial" panose="020B0604020202020204" pitchFamily="34" charset="0"/>
              <a:buChar char="•"/>
            </a:pPr>
            <a:r>
              <a:rPr lang="en-US" dirty="0"/>
              <a:t>As the production of renewable energy is stochastic a key factor to be useful is the energy storage. </a:t>
            </a:r>
          </a:p>
          <a:p>
            <a:pPr marL="285750" indent="-285750">
              <a:buFont typeface="Arial" panose="020B0604020202020204" pitchFamily="34" charset="0"/>
              <a:buChar char="•"/>
            </a:pPr>
            <a:r>
              <a:rPr lang="en-US" dirty="0"/>
              <a:t>NH</a:t>
            </a:r>
            <a:r>
              <a:rPr lang="en-US" baseline="-25000" dirty="0"/>
              <a:t>3</a:t>
            </a:r>
            <a:r>
              <a:rPr lang="en-US" dirty="0"/>
              <a:t> can be produced by the surplus of renewable energy. </a:t>
            </a:r>
          </a:p>
          <a:p>
            <a:pPr marL="285750" indent="-285750">
              <a:buFont typeface="Arial" panose="020B0604020202020204" pitchFamily="34" charset="0"/>
              <a:buChar char="•"/>
            </a:pPr>
            <a:r>
              <a:rPr lang="en-US" dirty="0"/>
              <a:t>In our example, we put NH</a:t>
            </a:r>
            <a:r>
              <a:rPr lang="en-US" baseline="-25000" dirty="0"/>
              <a:t>3</a:t>
            </a:r>
            <a:r>
              <a:rPr lang="en-US" dirty="0"/>
              <a:t> inside the Water-Energy-Food nexus in cultivations and we saw that the coefficient of performance (in energy production) </a:t>
            </a:r>
            <a:r>
              <a:rPr lang="en-US" dirty="0">
                <a:effectLst>
                  <a:outerShdw blurRad="38100" dist="38100" dir="2700000" algn="tl">
                    <a:srgbClr val="000000">
                      <a:alpha val="43137"/>
                    </a:srgbClr>
                  </a:outerShdw>
                </a:effectLst>
              </a:rPr>
              <a:t>is at least five times as the sun is playing a multiplying role in energy process</a:t>
            </a:r>
            <a:r>
              <a:rPr lang="en-US" dirty="0"/>
              <a:t>. </a:t>
            </a:r>
          </a:p>
          <a:p>
            <a:pPr marL="285750" indent="-285750">
              <a:buFont typeface="Arial" panose="020B0604020202020204" pitchFamily="34" charset="0"/>
              <a:buChar char="•"/>
            </a:pPr>
            <a:r>
              <a:rPr lang="en-US" dirty="0"/>
              <a:t>As other concepts which use NH</a:t>
            </a:r>
            <a:r>
              <a:rPr lang="en-US" baseline="-25000" dirty="0"/>
              <a:t>3</a:t>
            </a:r>
            <a:r>
              <a:rPr lang="en-US" dirty="0"/>
              <a:t> for energy transformation and storage has very lower coefficient of performance, we showed that putting NH</a:t>
            </a:r>
            <a:r>
              <a:rPr lang="en-US" baseline="-25000" dirty="0"/>
              <a:t>3 </a:t>
            </a:r>
            <a:r>
              <a:rPr lang="en-US" dirty="0"/>
              <a:t>inside the nexus, could be considered as more efficient. </a:t>
            </a:r>
          </a:p>
          <a:p>
            <a:pPr marL="285750" indent="-285750">
              <a:buFont typeface="Arial" panose="020B0604020202020204" pitchFamily="34" charset="0"/>
              <a:buChar char="•"/>
            </a:pPr>
            <a:r>
              <a:rPr lang="en-US" dirty="0"/>
              <a:t>In this example, energy was not competitive with food  </a:t>
            </a:r>
          </a:p>
          <a:p>
            <a:pPr marL="285750" indent="-285750">
              <a:buFont typeface="Arial" panose="020B0604020202020204" pitchFamily="34" charset="0"/>
              <a:buChar char="•"/>
            </a:pPr>
            <a:r>
              <a:rPr lang="en-US" dirty="0"/>
              <a:t>The limitations are the land use and the availability of water, as the possibility of pumping groundwater for irrigation could minimize the advantages.</a:t>
            </a:r>
            <a:endParaRPr lang="el-GR" dirty="0"/>
          </a:p>
          <a:p>
            <a:endParaRPr lang="en-US" dirty="0"/>
          </a:p>
        </p:txBody>
      </p:sp>
    </p:spTree>
    <p:extLst>
      <p:ext uri="{BB962C8B-B14F-4D97-AF65-F5344CB8AC3E}">
        <p14:creationId xmlns:p14="http://schemas.microsoft.com/office/powerpoint/2010/main" val="328316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Reference</a:t>
            </a:r>
          </a:p>
        </p:txBody>
      </p:sp>
      <p:sp>
        <p:nvSpPr>
          <p:cNvPr id="8" name="Θέση υποσέλιδου 7">
            <a:extLst>
              <a:ext uri="{FF2B5EF4-FFF2-40B4-BE49-F238E27FC236}">
                <a16:creationId xmlns:a16="http://schemas.microsoft.com/office/drawing/2014/main" id="{A9804193-C508-43A1-8CCC-D87FF18E6FB5}"/>
              </a:ext>
            </a:extLst>
          </p:cNvPr>
          <p:cNvSpPr>
            <a:spLocks noGrp="1"/>
          </p:cNvSpPr>
          <p:nvPr>
            <p:ph type="ftr" sz="quarter" idx="11"/>
          </p:nvPr>
        </p:nvSpPr>
        <p:spPr>
          <a:xfrm>
            <a:off x="389965" y="4906292"/>
            <a:ext cx="7988861" cy="185738"/>
          </a:xfrm>
        </p:spPr>
        <p:txBody>
          <a:bodyPr/>
          <a:lstStyle/>
          <a:p>
            <a:r>
              <a:rPr lang="en-US" dirty="0" err="1"/>
              <a:t>Kirkmalis</a:t>
            </a:r>
            <a:r>
              <a:rPr lang="en-US" dirty="0"/>
              <a:t> et al., Fertilizers as batteries and regulators in the global Water-Energy-Food equilibrium</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16</a:t>
            </a:fld>
            <a:endParaRPr lang="en-US"/>
          </a:p>
        </p:txBody>
      </p:sp>
      <p:sp>
        <p:nvSpPr>
          <p:cNvPr id="3" name="TextBox 2">
            <a:extLst>
              <a:ext uri="{FF2B5EF4-FFF2-40B4-BE49-F238E27FC236}">
                <a16:creationId xmlns:a16="http://schemas.microsoft.com/office/drawing/2014/main" id="{3517D32F-ABBA-83F5-3E8D-D53C07291791}"/>
              </a:ext>
            </a:extLst>
          </p:cNvPr>
          <p:cNvSpPr txBox="1"/>
          <p:nvPr/>
        </p:nvSpPr>
        <p:spPr>
          <a:xfrm>
            <a:off x="6424" y="725066"/>
            <a:ext cx="9144000" cy="9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base">
              <a:lnSpc>
                <a:spcPct val="95000"/>
              </a:lnSpc>
              <a:spcBef>
                <a:spcPts val="500"/>
              </a:spcBef>
              <a:spcAft>
                <a:spcPct val="0"/>
              </a:spcAft>
              <a:buClr>
                <a:schemeClr val="accent1"/>
              </a:buClr>
              <a:buSzPct val="65000"/>
              <a:buFont typeface="Wingdings" pitchFamily="2" charset="2"/>
              <a:buChar char="n"/>
              <a:defRPr sz="1400">
                <a:latin typeface="Calibri" panose="020F0502020204030204" pitchFamily="34" charset="0"/>
              </a:defRPr>
            </a:lvl1pPr>
            <a:lvl2pPr marL="669925" indent="-325438" fontAlgn="base">
              <a:lnSpc>
                <a:spcPct val="95000"/>
              </a:lnSpc>
              <a:spcBef>
                <a:spcPts val="500"/>
              </a:spcBef>
              <a:spcAft>
                <a:spcPct val="0"/>
              </a:spcAft>
              <a:buClr>
                <a:schemeClr val="accent2"/>
              </a:buClr>
              <a:buSzPct val="60000"/>
              <a:buFont typeface="Wingdings" pitchFamily="2" charset="2"/>
              <a:buChar char="q"/>
              <a:defRPr sz="2400">
                <a:latin typeface="Calibri" panose="020F0502020204030204" pitchFamily="34" charset="0"/>
              </a:defRPr>
            </a:lvl2pPr>
            <a:lvl3pPr marL="1022350" indent="-350838" fontAlgn="base">
              <a:lnSpc>
                <a:spcPct val="95000"/>
              </a:lnSpc>
              <a:spcBef>
                <a:spcPts val="500"/>
              </a:spcBef>
              <a:spcAft>
                <a:spcPct val="0"/>
              </a:spcAft>
              <a:buClr>
                <a:schemeClr val="accent1"/>
              </a:buClr>
              <a:buSzPct val="65000"/>
              <a:buFont typeface="Wingdings" pitchFamily="2" charset="2"/>
              <a:buChar char="n"/>
              <a:defRPr sz="2400">
                <a:latin typeface="Calibri" panose="020F0502020204030204" pitchFamily="34" charset="0"/>
              </a:defRPr>
            </a:lvl3pPr>
            <a:lvl4pPr marL="1339850" indent="-315913" fontAlgn="base">
              <a:lnSpc>
                <a:spcPct val="95000"/>
              </a:lnSpc>
              <a:spcBef>
                <a:spcPts val="500"/>
              </a:spcBef>
              <a:spcAft>
                <a:spcPct val="0"/>
              </a:spcAft>
              <a:buClr>
                <a:schemeClr val="accent2"/>
              </a:buClr>
              <a:buSzPct val="70000"/>
              <a:buFont typeface="Wingdings" pitchFamily="2" charset="2"/>
              <a:buChar char="q"/>
              <a:defRPr sz="2400">
                <a:latin typeface="Calibri" panose="020F0502020204030204" pitchFamily="34" charset="0"/>
              </a:defRPr>
            </a:lvl4pPr>
            <a:lvl5pPr marL="1681163" indent="-339725" fontAlgn="base">
              <a:lnSpc>
                <a:spcPct val="95000"/>
              </a:lnSpc>
              <a:spcBef>
                <a:spcPts val="500"/>
              </a:spcBef>
              <a:spcAft>
                <a:spcPct val="0"/>
              </a:spcAft>
              <a:buClr>
                <a:schemeClr val="accent1"/>
              </a:buClr>
              <a:buSzPct val="75000"/>
              <a:buFont typeface="Wingdings" pitchFamily="2" charset="2"/>
              <a:buChar char="§"/>
              <a:defRPr sz="2400">
                <a:latin typeface="Calibri" panose="020F0502020204030204" pitchFamily="34" charset="0"/>
              </a:defRPr>
            </a:lvl5pPr>
            <a:lvl6pPr marL="2138363" indent="-339725" fontAlgn="base">
              <a:spcBef>
                <a:spcPct val="20000"/>
              </a:spcBef>
              <a:spcAft>
                <a:spcPct val="0"/>
              </a:spcAft>
              <a:buClr>
                <a:schemeClr val="accent1"/>
              </a:buClr>
              <a:buSzPct val="75000"/>
              <a:buFont typeface="Wingdings" pitchFamily="2" charset="2"/>
              <a:buChar char="§"/>
              <a:defRPr sz="2400"/>
            </a:lvl6pPr>
            <a:lvl7pPr marL="2595563" indent="-339725" fontAlgn="base">
              <a:spcBef>
                <a:spcPct val="20000"/>
              </a:spcBef>
              <a:spcAft>
                <a:spcPct val="0"/>
              </a:spcAft>
              <a:buClr>
                <a:schemeClr val="accent1"/>
              </a:buClr>
              <a:buSzPct val="75000"/>
              <a:buFont typeface="Wingdings" pitchFamily="2" charset="2"/>
              <a:buChar char="§"/>
              <a:defRPr sz="2400"/>
            </a:lvl7pPr>
            <a:lvl8pPr marL="3052763" indent="-339725" fontAlgn="base">
              <a:spcBef>
                <a:spcPct val="20000"/>
              </a:spcBef>
              <a:spcAft>
                <a:spcPct val="0"/>
              </a:spcAft>
              <a:buClr>
                <a:schemeClr val="accent1"/>
              </a:buClr>
              <a:buSzPct val="75000"/>
              <a:buFont typeface="Wingdings" pitchFamily="2" charset="2"/>
              <a:buChar char="§"/>
              <a:defRPr sz="2400"/>
            </a:lvl8pPr>
            <a:lvl9pPr marL="3509963" indent="-339725" fontAlgn="base">
              <a:spcBef>
                <a:spcPct val="20000"/>
              </a:spcBef>
              <a:spcAft>
                <a:spcPct val="0"/>
              </a:spcAft>
              <a:buClr>
                <a:schemeClr val="accent1"/>
              </a:buClr>
              <a:buSzPct val="75000"/>
              <a:buFont typeface="Wingdings" pitchFamily="2" charset="2"/>
              <a:buChar char="§"/>
              <a:defRPr sz="2400"/>
            </a:lvl9pPr>
          </a:lstStyle>
          <a:p>
            <a:r>
              <a:rPr lang="en-US" dirty="0"/>
              <a:t>A Valera-Medina et al. Ammonia for power, Progress in Energy and Combustion Science, Volume 69, 2018, Pages 63-102, ISSN 0360-1285, https://doi.org/10.1016/j.pecs.2018.07.001. </a:t>
            </a:r>
          </a:p>
          <a:p>
            <a:r>
              <a:rPr lang="en-US" dirty="0"/>
              <a:t>Ammonia as an Energy Vector https://ammoniaknowhow.com/ammonia-as-an-energy-vector/</a:t>
            </a:r>
          </a:p>
          <a:p>
            <a:r>
              <a:rPr lang="en-US" dirty="0" err="1"/>
              <a:t>Anvari</a:t>
            </a:r>
            <a:r>
              <a:rPr lang="en-US" dirty="0"/>
              <a:t>, M., </a:t>
            </a:r>
            <a:r>
              <a:rPr lang="en-US" dirty="0" err="1"/>
              <a:t>Proedrou</a:t>
            </a:r>
            <a:r>
              <a:rPr lang="en-US" dirty="0"/>
              <a:t>, E., Schäfer, B. et al. Data-driven load profiles and the dynamics of residential electricity consumption. Nat </a:t>
            </a:r>
            <a:r>
              <a:rPr lang="en-US" dirty="0" err="1"/>
              <a:t>Commun</a:t>
            </a:r>
            <a:r>
              <a:rPr lang="en-US" dirty="0"/>
              <a:t> 13, 4593 (2022). https://doi.org/10.1038/s41467-022-31942-9</a:t>
            </a:r>
          </a:p>
          <a:p>
            <a:r>
              <a:rPr lang="en-US" dirty="0"/>
              <a:t>Aziz, M.; </a:t>
            </a:r>
            <a:r>
              <a:rPr lang="en-US" dirty="0" err="1"/>
              <a:t>Wijayanta</a:t>
            </a:r>
            <a:r>
              <a:rPr lang="en-US" dirty="0"/>
              <a:t>, A.T.; </a:t>
            </a:r>
            <a:r>
              <a:rPr lang="en-US" dirty="0" err="1"/>
              <a:t>Nandiyanto</a:t>
            </a:r>
            <a:r>
              <a:rPr lang="en-US" dirty="0"/>
              <a:t>, A.B.D. Ammonia as Effective Hydrogen Storage: A Review on Production, Storage and Utilization. Energies 2020, 13, 3062. https://doi.org/10.3390/en13123062</a:t>
            </a:r>
          </a:p>
          <a:p>
            <a:r>
              <a:rPr lang="en-US" dirty="0"/>
              <a:t>Bhat, M.; English, B.; </a:t>
            </a:r>
            <a:r>
              <a:rPr lang="en-US" dirty="0" err="1"/>
              <a:t>Turhollow</a:t>
            </a:r>
            <a:r>
              <a:rPr lang="en-US" dirty="0"/>
              <a:t>, A.; </a:t>
            </a:r>
            <a:r>
              <a:rPr lang="en-US" dirty="0" err="1"/>
              <a:t>Nyangito</a:t>
            </a:r>
            <a:r>
              <a:rPr lang="en-US" dirty="0"/>
              <a:t>, H. Energy in Synthetic Fertilizers and Pesticides: Revisited, Technical report, Department of Agricultural Economics and Rural Sociology The University of Tennessee, Tennessee 1994</a:t>
            </a:r>
          </a:p>
          <a:p>
            <a:r>
              <a:rPr lang="en-US" dirty="0"/>
              <a:t>Fertilizers Europe. Harvesting energy with fertilizers. Available online: https://www.fertilizerseurope.com/wp-content/uploads/2019/08/FertilizersEurope-Harvesting_energy-V_2.pdf</a:t>
            </a:r>
          </a:p>
          <a:p>
            <a:r>
              <a:rPr lang="en-US" dirty="0"/>
              <a:t>https://energystorage.org/why-energy-storage/technologies/</a:t>
            </a:r>
          </a:p>
          <a:p>
            <a:r>
              <a:rPr lang="en-US" dirty="0"/>
              <a:t>https://www.nea.org.uk/who-we-are/innovation-technical-evaluation/solarpv/how-much-electricity-solar-produce/</a:t>
            </a:r>
          </a:p>
          <a:p>
            <a:r>
              <a:rPr lang="en-US" dirty="0" err="1"/>
              <a:t>Jussi</a:t>
            </a:r>
            <a:r>
              <a:rPr lang="en-US" dirty="0"/>
              <a:t> </a:t>
            </a:r>
            <a:r>
              <a:rPr lang="en-US" dirty="0" err="1"/>
              <a:t>Ikäheimo</a:t>
            </a:r>
            <a:r>
              <a:rPr lang="en-US" dirty="0"/>
              <a:t>, </a:t>
            </a:r>
            <a:r>
              <a:rPr lang="en-US" dirty="0" err="1"/>
              <a:t>Juha</a:t>
            </a:r>
            <a:r>
              <a:rPr lang="en-US" dirty="0"/>
              <a:t> </a:t>
            </a:r>
            <a:r>
              <a:rPr lang="en-US" dirty="0" err="1"/>
              <a:t>Kiviluoma</a:t>
            </a:r>
            <a:r>
              <a:rPr lang="en-US" dirty="0"/>
              <a:t>, Robert Weiss, </a:t>
            </a:r>
            <a:r>
              <a:rPr lang="en-US" dirty="0" err="1"/>
              <a:t>Hannele</a:t>
            </a:r>
            <a:r>
              <a:rPr lang="en-US" dirty="0"/>
              <a:t> </a:t>
            </a:r>
            <a:r>
              <a:rPr lang="en-US" dirty="0" err="1"/>
              <a:t>Holttinen</a:t>
            </a:r>
            <a:r>
              <a:rPr lang="en-US" dirty="0"/>
              <a:t>, Power-to-ammonia in future North European 100 % renewable power and heat system, International Journal of Hydrogen Energy, Volume 43, Issue 36, 2018, Pages 17295-17308, ISSN 0360-3199, https://doi.org/10.1016/j.ijhydene.2018.06.121.</a:t>
            </a:r>
          </a:p>
        </p:txBody>
      </p:sp>
    </p:spTree>
    <p:extLst>
      <p:ext uri="{BB962C8B-B14F-4D97-AF65-F5344CB8AC3E}">
        <p14:creationId xmlns:p14="http://schemas.microsoft.com/office/powerpoint/2010/main" val="227409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Reference</a:t>
            </a:r>
          </a:p>
        </p:txBody>
      </p:sp>
      <p:sp>
        <p:nvSpPr>
          <p:cNvPr id="8" name="Θέση υποσέλιδου 7">
            <a:extLst>
              <a:ext uri="{FF2B5EF4-FFF2-40B4-BE49-F238E27FC236}">
                <a16:creationId xmlns:a16="http://schemas.microsoft.com/office/drawing/2014/main" id="{A9804193-C508-43A1-8CCC-D87FF18E6FB5}"/>
              </a:ext>
            </a:extLst>
          </p:cNvPr>
          <p:cNvSpPr>
            <a:spLocks noGrp="1"/>
          </p:cNvSpPr>
          <p:nvPr>
            <p:ph type="ftr" sz="quarter" idx="11"/>
          </p:nvPr>
        </p:nvSpPr>
        <p:spPr>
          <a:xfrm>
            <a:off x="389965" y="4906292"/>
            <a:ext cx="7988861" cy="185738"/>
          </a:xfrm>
        </p:spPr>
        <p:txBody>
          <a:bodyPr/>
          <a:lstStyle/>
          <a:p>
            <a:r>
              <a:rPr lang="en-US" dirty="0" err="1"/>
              <a:t>Kirkmalis</a:t>
            </a:r>
            <a:r>
              <a:rPr lang="en-US" dirty="0"/>
              <a:t> et al., Fertilizers as batteries and regulators in the global Water-Energy-Food equilibrium</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17</a:t>
            </a:fld>
            <a:endParaRPr lang="en-US"/>
          </a:p>
        </p:txBody>
      </p:sp>
      <p:sp>
        <p:nvSpPr>
          <p:cNvPr id="3" name="TextBox 2">
            <a:extLst>
              <a:ext uri="{FF2B5EF4-FFF2-40B4-BE49-F238E27FC236}">
                <a16:creationId xmlns:a16="http://schemas.microsoft.com/office/drawing/2014/main" id="{3517D32F-ABBA-83F5-3E8D-D53C07291791}"/>
              </a:ext>
            </a:extLst>
          </p:cNvPr>
          <p:cNvSpPr txBox="1"/>
          <p:nvPr/>
        </p:nvSpPr>
        <p:spPr>
          <a:xfrm>
            <a:off x="6424" y="725066"/>
            <a:ext cx="9144000" cy="9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base">
              <a:lnSpc>
                <a:spcPct val="95000"/>
              </a:lnSpc>
              <a:spcBef>
                <a:spcPts val="500"/>
              </a:spcBef>
              <a:spcAft>
                <a:spcPct val="0"/>
              </a:spcAft>
              <a:buClr>
                <a:schemeClr val="accent1"/>
              </a:buClr>
              <a:buSzPct val="65000"/>
              <a:buFont typeface="Wingdings" pitchFamily="2" charset="2"/>
              <a:buChar char="n"/>
              <a:defRPr sz="1400">
                <a:latin typeface="Calibri" panose="020F0502020204030204" pitchFamily="34" charset="0"/>
              </a:defRPr>
            </a:lvl1pPr>
            <a:lvl2pPr marL="669925" indent="-325438" fontAlgn="base">
              <a:lnSpc>
                <a:spcPct val="95000"/>
              </a:lnSpc>
              <a:spcBef>
                <a:spcPts val="500"/>
              </a:spcBef>
              <a:spcAft>
                <a:spcPct val="0"/>
              </a:spcAft>
              <a:buClr>
                <a:schemeClr val="accent2"/>
              </a:buClr>
              <a:buSzPct val="60000"/>
              <a:buFont typeface="Wingdings" pitchFamily="2" charset="2"/>
              <a:buChar char="q"/>
              <a:defRPr sz="2400">
                <a:latin typeface="Calibri" panose="020F0502020204030204" pitchFamily="34" charset="0"/>
              </a:defRPr>
            </a:lvl2pPr>
            <a:lvl3pPr marL="1022350" indent="-350838" fontAlgn="base">
              <a:lnSpc>
                <a:spcPct val="95000"/>
              </a:lnSpc>
              <a:spcBef>
                <a:spcPts val="500"/>
              </a:spcBef>
              <a:spcAft>
                <a:spcPct val="0"/>
              </a:spcAft>
              <a:buClr>
                <a:schemeClr val="accent1"/>
              </a:buClr>
              <a:buSzPct val="65000"/>
              <a:buFont typeface="Wingdings" pitchFamily="2" charset="2"/>
              <a:buChar char="n"/>
              <a:defRPr sz="2400">
                <a:latin typeface="Calibri" panose="020F0502020204030204" pitchFamily="34" charset="0"/>
              </a:defRPr>
            </a:lvl3pPr>
            <a:lvl4pPr marL="1339850" indent="-315913" fontAlgn="base">
              <a:lnSpc>
                <a:spcPct val="95000"/>
              </a:lnSpc>
              <a:spcBef>
                <a:spcPts val="500"/>
              </a:spcBef>
              <a:spcAft>
                <a:spcPct val="0"/>
              </a:spcAft>
              <a:buClr>
                <a:schemeClr val="accent2"/>
              </a:buClr>
              <a:buSzPct val="70000"/>
              <a:buFont typeface="Wingdings" pitchFamily="2" charset="2"/>
              <a:buChar char="q"/>
              <a:defRPr sz="2400">
                <a:latin typeface="Calibri" panose="020F0502020204030204" pitchFamily="34" charset="0"/>
              </a:defRPr>
            </a:lvl4pPr>
            <a:lvl5pPr marL="1681163" indent="-339725" fontAlgn="base">
              <a:lnSpc>
                <a:spcPct val="95000"/>
              </a:lnSpc>
              <a:spcBef>
                <a:spcPts val="500"/>
              </a:spcBef>
              <a:spcAft>
                <a:spcPct val="0"/>
              </a:spcAft>
              <a:buClr>
                <a:schemeClr val="accent1"/>
              </a:buClr>
              <a:buSzPct val="75000"/>
              <a:buFont typeface="Wingdings" pitchFamily="2" charset="2"/>
              <a:buChar char="§"/>
              <a:defRPr sz="2400">
                <a:latin typeface="Calibri" panose="020F0502020204030204" pitchFamily="34" charset="0"/>
              </a:defRPr>
            </a:lvl5pPr>
            <a:lvl6pPr marL="2138363" indent="-339725" fontAlgn="base">
              <a:spcBef>
                <a:spcPct val="20000"/>
              </a:spcBef>
              <a:spcAft>
                <a:spcPct val="0"/>
              </a:spcAft>
              <a:buClr>
                <a:schemeClr val="accent1"/>
              </a:buClr>
              <a:buSzPct val="75000"/>
              <a:buFont typeface="Wingdings" pitchFamily="2" charset="2"/>
              <a:buChar char="§"/>
              <a:defRPr sz="2400"/>
            </a:lvl6pPr>
            <a:lvl7pPr marL="2595563" indent="-339725" fontAlgn="base">
              <a:spcBef>
                <a:spcPct val="20000"/>
              </a:spcBef>
              <a:spcAft>
                <a:spcPct val="0"/>
              </a:spcAft>
              <a:buClr>
                <a:schemeClr val="accent1"/>
              </a:buClr>
              <a:buSzPct val="75000"/>
              <a:buFont typeface="Wingdings" pitchFamily="2" charset="2"/>
              <a:buChar char="§"/>
              <a:defRPr sz="2400"/>
            </a:lvl7pPr>
            <a:lvl8pPr marL="3052763" indent="-339725" fontAlgn="base">
              <a:spcBef>
                <a:spcPct val="20000"/>
              </a:spcBef>
              <a:spcAft>
                <a:spcPct val="0"/>
              </a:spcAft>
              <a:buClr>
                <a:schemeClr val="accent1"/>
              </a:buClr>
              <a:buSzPct val="75000"/>
              <a:buFont typeface="Wingdings" pitchFamily="2" charset="2"/>
              <a:buChar char="§"/>
              <a:defRPr sz="2400"/>
            </a:lvl8pPr>
            <a:lvl9pPr marL="3509963" indent="-339725" fontAlgn="base">
              <a:spcBef>
                <a:spcPct val="20000"/>
              </a:spcBef>
              <a:spcAft>
                <a:spcPct val="0"/>
              </a:spcAft>
              <a:buClr>
                <a:schemeClr val="accent1"/>
              </a:buClr>
              <a:buSzPct val="75000"/>
              <a:buFont typeface="Wingdings" pitchFamily="2" charset="2"/>
              <a:buChar char="§"/>
              <a:defRPr sz="2400"/>
            </a:lvl9pPr>
          </a:lstStyle>
          <a:p>
            <a:r>
              <a:rPr lang="en-US" dirty="0" err="1"/>
              <a:t>Koutsoyiannis</a:t>
            </a:r>
            <a:r>
              <a:rPr lang="en-US" dirty="0"/>
              <a:t>, D.; Sargentis, G.-F. Entropy and Wealth. Entropy 2021, 23, 1356. https://doi.org/10.3390/e23101356</a:t>
            </a:r>
          </a:p>
          <a:p>
            <a:r>
              <a:rPr lang="en-US" dirty="0" err="1"/>
              <a:t>Kuesters</a:t>
            </a:r>
            <a:r>
              <a:rPr lang="en-US" dirty="0"/>
              <a:t>, J., </a:t>
            </a:r>
            <a:r>
              <a:rPr lang="en-US" dirty="0" err="1"/>
              <a:t>Lammel</a:t>
            </a:r>
            <a:r>
              <a:rPr lang="en-US" dirty="0"/>
              <a:t>, J. Investigations of the energy efficiency of the production of winter wheat and sugar beet in Europe, European Journal of Agronomy, Volume 11, Issue 1, 1999, Pages 35-43, ISSN 1161-0301, https://doi.org/10.1016/S1161-0301(99)00015-5.</a:t>
            </a:r>
          </a:p>
          <a:p>
            <a:r>
              <a:rPr lang="en-US" dirty="0" err="1"/>
              <a:t>Moath</a:t>
            </a:r>
            <a:r>
              <a:rPr lang="en-US" dirty="0"/>
              <a:t> Jarrah, Modeling and Simulation of Renewable Energy Sources in Smart Grid Using DEVS Formalism, Procedia Computer Science, Volume 83, 2016, Pages 642-647, ISSN 1877-0509, https://doi.org/10.1016/j.procs.2016.04.144.</a:t>
            </a:r>
          </a:p>
          <a:p>
            <a:r>
              <a:rPr lang="en-US" dirty="0"/>
              <a:t>Sargentis, G.-F.; </a:t>
            </a:r>
            <a:r>
              <a:rPr lang="en-US" dirty="0" err="1"/>
              <a:t>Defteraios</a:t>
            </a:r>
            <a:r>
              <a:rPr lang="en-US" dirty="0"/>
              <a:t>, P.; </a:t>
            </a:r>
            <a:r>
              <a:rPr lang="en-US" dirty="0" err="1"/>
              <a:t>Lagaros</a:t>
            </a:r>
            <a:r>
              <a:rPr lang="en-US" dirty="0"/>
              <a:t>, N.D.; </a:t>
            </a:r>
            <a:r>
              <a:rPr lang="en-US" dirty="0" err="1"/>
              <a:t>Mamassis</a:t>
            </a:r>
            <a:r>
              <a:rPr lang="en-US" dirty="0"/>
              <a:t>, N. Values and Costs in History: A Case Study on Estimating the Cost of </a:t>
            </a:r>
            <a:r>
              <a:rPr lang="en-US" dirty="0" err="1"/>
              <a:t>Hadrianic</a:t>
            </a:r>
            <a:r>
              <a:rPr lang="en-US" dirty="0"/>
              <a:t> Aqueduct’s Construction. World 2022, 3, 260-286. https://doi.org/10.3390/world3020014</a:t>
            </a:r>
          </a:p>
          <a:p>
            <a:r>
              <a:rPr lang="en-US" dirty="0"/>
              <a:t>Sargentis, G.-F.; </a:t>
            </a:r>
            <a:r>
              <a:rPr lang="en-US" dirty="0" err="1"/>
              <a:t>Dimitriadis</a:t>
            </a:r>
            <a:r>
              <a:rPr lang="en-US" dirty="0"/>
              <a:t>, P.; Ioannidis, R.; </a:t>
            </a:r>
            <a:r>
              <a:rPr lang="en-US" dirty="0" err="1"/>
              <a:t>Iliopoulou</a:t>
            </a:r>
            <a:r>
              <a:rPr lang="en-US" dirty="0"/>
              <a:t>, T.; </a:t>
            </a:r>
            <a:r>
              <a:rPr lang="en-US" dirty="0" err="1"/>
              <a:t>Frangedaki</a:t>
            </a:r>
            <a:r>
              <a:rPr lang="en-US" dirty="0"/>
              <a:t>, E.; </a:t>
            </a:r>
            <a:r>
              <a:rPr lang="en-US" dirty="0" err="1"/>
              <a:t>Koutsoyiannis</a:t>
            </a:r>
            <a:r>
              <a:rPr lang="en-US" dirty="0"/>
              <a:t>, D. Optimal utilization of water resources for local communities in mainland Greece (case study of </a:t>
            </a:r>
            <a:r>
              <a:rPr lang="en-US" dirty="0" err="1"/>
              <a:t>Karyes</a:t>
            </a:r>
            <a:r>
              <a:rPr lang="en-US" dirty="0"/>
              <a:t>, Peloponnese), Procedia Manufacturing, Volume 44, 2020, Pages 253-260, ISSN 2351-9789, https://doi.org/10.1016/j.promfg.2020.02.229.</a:t>
            </a:r>
          </a:p>
          <a:p>
            <a:r>
              <a:rPr lang="en-US" dirty="0"/>
              <a:t>Sargentis, G.-F.; </a:t>
            </a:r>
            <a:r>
              <a:rPr lang="en-US" dirty="0" err="1"/>
              <a:t>Iliopoulou</a:t>
            </a:r>
            <a:r>
              <a:rPr lang="en-US" dirty="0"/>
              <a:t>, T.; </a:t>
            </a:r>
            <a:r>
              <a:rPr lang="en-US" dirty="0" err="1"/>
              <a:t>Dimitriadis</a:t>
            </a:r>
            <a:r>
              <a:rPr lang="en-US" dirty="0"/>
              <a:t>, P.; </a:t>
            </a:r>
            <a:r>
              <a:rPr lang="en-US" dirty="0" err="1"/>
              <a:t>Mamassis</a:t>
            </a:r>
            <a:r>
              <a:rPr lang="en-US" dirty="0"/>
              <a:t>, N.; </a:t>
            </a:r>
            <a:r>
              <a:rPr lang="en-US" dirty="0" err="1"/>
              <a:t>Koutsoyiannis</a:t>
            </a:r>
            <a:r>
              <a:rPr lang="en-US" dirty="0"/>
              <a:t>, D. Stratification: An Entropic View of Society’s Structure. World 2021, 2, 153-174. https://doi.org/10.3390/world2020011</a:t>
            </a:r>
          </a:p>
          <a:p>
            <a:r>
              <a:rPr lang="en-US" dirty="0"/>
              <a:t>Sargentis, G.-F.; </a:t>
            </a:r>
            <a:r>
              <a:rPr lang="en-US" dirty="0" err="1"/>
              <a:t>Koutsoyiannis</a:t>
            </a:r>
            <a:r>
              <a:rPr lang="en-US" dirty="0"/>
              <a:t>, D. The Function of Money in Water–Energy–Food and Land Nexus. Land 2023, 12, 669. https://doi.org/10.3390/land12030669</a:t>
            </a:r>
          </a:p>
          <a:p>
            <a:r>
              <a:rPr lang="en-US" dirty="0" err="1"/>
              <a:t>Sargentis</a:t>
            </a:r>
            <a:r>
              <a:rPr lang="en-US" dirty="0"/>
              <a:t>, G.-F.; </a:t>
            </a:r>
            <a:r>
              <a:rPr lang="en-US" dirty="0" err="1"/>
              <a:t>Koutsoyiannis</a:t>
            </a:r>
            <a:r>
              <a:rPr lang="en-US" dirty="0"/>
              <a:t>, D.; Angelakis, A.; Christy, J.; </a:t>
            </a:r>
            <a:r>
              <a:rPr lang="en-US" dirty="0" err="1"/>
              <a:t>Tsonis</a:t>
            </a:r>
            <a:r>
              <a:rPr lang="en-US" dirty="0"/>
              <a:t>, A.A. Environmental Determinism vs. Social Dynamics: Prehistorical and Historical Examples. World 2022, 3, 357-388. https://doi.org/10.3390/world3020020</a:t>
            </a:r>
          </a:p>
        </p:txBody>
      </p:sp>
    </p:spTree>
    <p:extLst>
      <p:ext uri="{BB962C8B-B14F-4D97-AF65-F5344CB8AC3E}">
        <p14:creationId xmlns:p14="http://schemas.microsoft.com/office/powerpoint/2010/main" val="226029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Reference</a:t>
            </a:r>
          </a:p>
        </p:txBody>
      </p:sp>
      <p:sp>
        <p:nvSpPr>
          <p:cNvPr id="8" name="Θέση υποσέλιδου 7">
            <a:extLst>
              <a:ext uri="{FF2B5EF4-FFF2-40B4-BE49-F238E27FC236}">
                <a16:creationId xmlns:a16="http://schemas.microsoft.com/office/drawing/2014/main" id="{A9804193-C508-43A1-8CCC-D87FF18E6FB5}"/>
              </a:ext>
            </a:extLst>
          </p:cNvPr>
          <p:cNvSpPr>
            <a:spLocks noGrp="1"/>
          </p:cNvSpPr>
          <p:nvPr>
            <p:ph type="ftr" sz="quarter" idx="11"/>
          </p:nvPr>
        </p:nvSpPr>
        <p:spPr>
          <a:xfrm>
            <a:off x="389965" y="4906292"/>
            <a:ext cx="7988861" cy="185738"/>
          </a:xfrm>
        </p:spPr>
        <p:txBody>
          <a:bodyPr/>
          <a:lstStyle/>
          <a:p>
            <a:r>
              <a:rPr lang="en-US" dirty="0" err="1"/>
              <a:t>Kirkmalis</a:t>
            </a:r>
            <a:r>
              <a:rPr lang="en-US" dirty="0"/>
              <a:t> et al., Fertilizers as batteries and regulators in the global Water-Energy-Food equilibrium</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18</a:t>
            </a:fld>
            <a:endParaRPr lang="en-US"/>
          </a:p>
        </p:txBody>
      </p:sp>
      <p:sp>
        <p:nvSpPr>
          <p:cNvPr id="3" name="TextBox 2">
            <a:extLst>
              <a:ext uri="{FF2B5EF4-FFF2-40B4-BE49-F238E27FC236}">
                <a16:creationId xmlns:a16="http://schemas.microsoft.com/office/drawing/2014/main" id="{3517D32F-ABBA-83F5-3E8D-D53C07291791}"/>
              </a:ext>
            </a:extLst>
          </p:cNvPr>
          <p:cNvSpPr txBox="1"/>
          <p:nvPr/>
        </p:nvSpPr>
        <p:spPr>
          <a:xfrm>
            <a:off x="6424" y="725066"/>
            <a:ext cx="9144000" cy="9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base">
              <a:lnSpc>
                <a:spcPct val="95000"/>
              </a:lnSpc>
              <a:spcBef>
                <a:spcPts val="500"/>
              </a:spcBef>
              <a:spcAft>
                <a:spcPct val="0"/>
              </a:spcAft>
              <a:buClr>
                <a:schemeClr val="accent1"/>
              </a:buClr>
              <a:buSzPct val="65000"/>
              <a:buFont typeface="Wingdings" pitchFamily="2" charset="2"/>
              <a:buChar char="n"/>
              <a:defRPr sz="1400">
                <a:latin typeface="Calibri" panose="020F0502020204030204" pitchFamily="34" charset="0"/>
              </a:defRPr>
            </a:lvl1pPr>
            <a:lvl2pPr marL="669925" indent="-325438" fontAlgn="base">
              <a:lnSpc>
                <a:spcPct val="95000"/>
              </a:lnSpc>
              <a:spcBef>
                <a:spcPts val="500"/>
              </a:spcBef>
              <a:spcAft>
                <a:spcPct val="0"/>
              </a:spcAft>
              <a:buClr>
                <a:schemeClr val="accent2"/>
              </a:buClr>
              <a:buSzPct val="60000"/>
              <a:buFont typeface="Wingdings" pitchFamily="2" charset="2"/>
              <a:buChar char="q"/>
              <a:defRPr sz="2400">
                <a:latin typeface="Calibri" panose="020F0502020204030204" pitchFamily="34" charset="0"/>
              </a:defRPr>
            </a:lvl2pPr>
            <a:lvl3pPr marL="1022350" indent="-350838" fontAlgn="base">
              <a:lnSpc>
                <a:spcPct val="95000"/>
              </a:lnSpc>
              <a:spcBef>
                <a:spcPts val="500"/>
              </a:spcBef>
              <a:spcAft>
                <a:spcPct val="0"/>
              </a:spcAft>
              <a:buClr>
                <a:schemeClr val="accent1"/>
              </a:buClr>
              <a:buSzPct val="65000"/>
              <a:buFont typeface="Wingdings" pitchFamily="2" charset="2"/>
              <a:buChar char="n"/>
              <a:defRPr sz="2400">
                <a:latin typeface="Calibri" panose="020F0502020204030204" pitchFamily="34" charset="0"/>
              </a:defRPr>
            </a:lvl3pPr>
            <a:lvl4pPr marL="1339850" indent="-315913" fontAlgn="base">
              <a:lnSpc>
                <a:spcPct val="95000"/>
              </a:lnSpc>
              <a:spcBef>
                <a:spcPts val="500"/>
              </a:spcBef>
              <a:spcAft>
                <a:spcPct val="0"/>
              </a:spcAft>
              <a:buClr>
                <a:schemeClr val="accent2"/>
              </a:buClr>
              <a:buSzPct val="70000"/>
              <a:buFont typeface="Wingdings" pitchFamily="2" charset="2"/>
              <a:buChar char="q"/>
              <a:defRPr sz="2400">
                <a:latin typeface="Calibri" panose="020F0502020204030204" pitchFamily="34" charset="0"/>
              </a:defRPr>
            </a:lvl4pPr>
            <a:lvl5pPr marL="1681163" indent="-339725" fontAlgn="base">
              <a:lnSpc>
                <a:spcPct val="95000"/>
              </a:lnSpc>
              <a:spcBef>
                <a:spcPts val="500"/>
              </a:spcBef>
              <a:spcAft>
                <a:spcPct val="0"/>
              </a:spcAft>
              <a:buClr>
                <a:schemeClr val="accent1"/>
              </a:buClr>
              <a:buSzPct val="75000"/>
              <a:buFont typeface="Wingdings" pitchFamily="2" charset="2"/>
              <a:buChar char="§"/>
              <a:defRPr sz="2400">
                <a:latin typeface="Calibri" panose="020F0502020204030204" pitchFamily="34" charset="0"/>
              </a:defRPr>
            </a:lvl5pPr>
            <a:lvl6pPr marL="2138363" indent="-339725" fontAlgn="base">
              <a:spcBef>
                <a:spcPct val="20000"/>
              </a:spcBef>
              <a:spcAft>
                <a:spcPct val="0"/>
              </a:spcAft>
              <a:buClr>
                <a:schemeClr val="accent1"/>
              </a:buClr>
              <a:buSzPct val="75000"/>
              <a:buFont typeface="Wingdings" pitchFamily="2" charset="2"/>
              <a:buChar char="§"/>
              <a:defRPr sz="2400"/>
            </a:lvl6pPr>
            <a:lvl7pPr marL="2595563" indent="-339725" fontAlgn="base">
              <a:spcBef>
                <a:spcPct val="20000"/>
              </a:spcBef>
              <a:spcAft>
                <a:spcPct val="0"/>
              </a:spcAft>
              <a:buClr>
                <a:schemeClr val="accent1"/>
              </a:buClr>
              <a:buSzPct val="75000"/>
              <a:buFont typeface="Wingdings" pitchFamily="2" charset="2"/>
              <a:buChar char="§"/>
              <a:defRPr sz="2400"/>
            </a:lvl7pPr>
            <a:lvl8pPr marL="3052763" indent="-339725" fontAlgn="base">
              <a:spcBef>
                <a:spcPct val="20000"/>
              </a:spcBef>
              <a:spcAft>
                <a:spcPct val="0"/>
              </a:spcAft>
              <a:buClr>
                <a:schemeClr val="accent1"/>
              </a:buClr>
              <a:buSzPct val="75000"/>
              <a:buFont typeface="Wingdings" pitchFamily="2" charset="2"/>
              <a:buChar char="§"/>
              <a:defRPr sz="2400"/>
            </a:lvl8pPr>
            <a:lvl9pPr marL="3509963" indent="-339725" fontAlgn="base">
              <a:spcBef>
                <a:spcPct val="20000"/>
              </a:spcBef>
              <a:spcAft>
                <a:spcPct val="0"/>
              </a:spcAft>
              <a:buClr>
                <a:schemeClr val="accent1"/>
              </a:buClr>
              <a:buSzPct val="75000"/>
              <a:buFont typeface="Wingdings" pitchFamily="2" charset="2"/>
              <a:buChar char="§"/>
              <a:defRPr sz="2400"/>
            </a:lvl9pPr>
          </a:lstStyle>
          <a:p>
            <a:r>
              <a:rPr lang="en-US" dirty="0"/>
              <a:t>Sargentis, G.F.; </a:t>
            </a:r>
            <a:r>
              <a:rPr lang="en-US" dirty="0" err="1"/>
              <a:t>Lagaros</a:t>
            </a:r>
            <a:r>
              <a:rPr lang="en-US" dirty="0"/>
              <a:t>, N.D.; </a:t>
            </a:r>
            <a:r>
              <a:rPr lang="en-US" dirty="0" err="1"/>
              <a:t>Cascella</a:t>
            </a:r>
            <a:r>
              <a:rPr lang="en-US" dirty="0"/>
              <a:t>, G.L.; </a:t>
            </a:r>
            <a:r>
              <a:rPr lang="en-US" dirty="0" err="1"/>
              <a:t>Koutsoyiannis</a:t>
            </a:r>
            <a:r>
              <a:rPr lang="en-US" dirty="0"/>
              <a:t>, D. Threats in Water–Energy–Food–Land Nexus by the 2022 Military and Economic Conflict. Land 2022, 11, 1569. https://doi.org/10.3390/land11091569</a:t>
            </a:r>
          </a:p>
          <a:p>
            <a:r>
              <a:rPr lang="en-US" dirty="0"/>
              <a:t>Sargentis, G.-F.; </a:t>
            </a:r>
            <a:r>
              <a:rPr lang="en-US" dirty="0" err="1"/>
              <a:t>Siamparina</a:t>
            </a:r>
            <a:r>
              <a:rPr lang="en-US" dirty="0"/>
              <a:t>, P.; </a:t>
            </a:r>
            <a:r>
              <a:rPr lang="en-US" dirty="0" err="1"/>
              <a:t>Sakki</a:t>
            </a:r>
            <a:r>
              <a:rPr lang="en-US" dirty="0"/>
              <a:t>, G.-K.; </a:t>
            </a:r>
            <a:r>
              <a:rPr lang="en-US" dirty="0" err="1"/>
              <a:t>Efstratiadis</a:t>
            </a:r>
            <a:r>
              <a:rPr lang="en-US" dirty="0"/>
              <a:t>, A.; </a:t>
            </a:r>
            <a:r>
              <a:rPr lang="en-US" dirty="0" err="1"/>
              <a:t>Chiotinis</a:t>
            </a:r>
            <a:r>
              <a:rPr lang="en-US" dirty="0"/>
              <a:t>, M.; </a:t>
            </a:r>
            <a:r>
              <a:rPr lang="en-US" dirty="0" err="1"/>
              <a:t>Koutsoyiannis</a:t>
            </a:r>
            <a:r>
              <a:rPr lang="en-US" dirty="0"/>
              <a:t>, D. Agricultural Land or Photovoltaic Parks? The Water–Energy–Food Nexus and Land Development Perspectives in the Thessaly Plain, Greece. Sustainability 2021, 13, 8935. https://doi.org/10.3390/su13168935</a:t>
            </a:r>
          </a:p>
          <a:p>
            <a:r>
              <a:rPr lang="en-US" dirty="0"/>
              <a:t>William Zappa, </a:t>
            </a:r>
            <a:r>
              <a:rPr lang="en-US" dirty="0" err="1"/>
              <a:t>Machteld</a:t>
            </a:r>
            <a:r>
              <a:rPr lang="en-US" dirty="0"/>
              <a:t> van den Broek, </a:t>
            </a:r>
            <a:r>
              <a:rPr lang="en-US" dirty="0" err="1"/>
              <a:t>Analysing</a:t>
            </a:r>
            <a:r>
              <a:rPr lang="en-US" dirty="0"/>
              <a:t> the potential of integrating wind and solar power in Europe using spatial </a:t>
            </a:r>
            <a:r>
              <a:rPr lang="en-US" dirty="0" err="1"/>
              <a:t>optimisation</a:t>
            </a:r>
            <a:r>
              <a:rPr lang="en-US" dirty="0"/>
              <a:t> under various scenarios, Renewable and Sustainable Energy Reviews, Volume 94, 2018, Pages 1192-1216, ISSN 1364-0321, https://doi.org/10.1016/j.rser.2018.05.071.</a:t>
            </a:r>
          </a:p>
          <a:p>
            <a:r>
              <a:rPr lang="en-US" dirty="0" err="1"/>
              <a:t>Yiming</a:t>
            </a:r>
            <a:r>
              <a:rPr lang="en-US" dirty="0"/>
              <a:t> Zhang, </a:t>
            </a:r>
            <a:r>
              <a:rPr lang="en-US" dirty="0" err="1"/>
              <a:t>Xisheng</a:t>
            </a:r>
            <a:r>
              <a:rPr lang="en-US" dirty="0"/>
              <a:t> Tang, </a:t>
            </a:r>
            <a:r>
              <a:rPr lang="en-US" dirty="0" err="1"/>
              <a:t>Zhiping</a:t>
            </a:r>
            <a:r>
              <a:rPr lang="en-US" dirty="0"/>
              <a:t> Qi, </a:t>
            </a:r>
            <a:r>
              <a:rPr lang="en-US" dirty="0" err="1"/>
              <a:t>Zhaoping</a:t>
            </a:r>
            <a:r>
              <a:rPr lang="en-US" dirty="0"/>
              <a:t> Liu, The </a:t>
            </a:r>
            <a:r>
              <a:rPr lang="en-US" dirty="0" err="1"/>
              <a:t>Ragone</a:t>
            </a:r>
            <a:r>
              <a:rPr lang="en-US" dirty="0"/>
              <a:t> plots guided sizing of hybrid storage system for taming the wind power, International Journal of Electrical Power &amp; Energy Systems, Volume 65, 2015, Pages 246-253, ISSN 0142-0615, https://doi.org/10.1016/j.ijepes.2014.10.006.</a:t>
            </a:r>
          </a:p>
        </p:txBody>
      </p:sp>
    </p:spTree>
    <p:extLst>
      <p:ext uri="{BB962C8B-B14F-4D97-AF65-F5344CB8AC3E}">
        <p14:creationId xmlns:p14="http://schemas.microsoft.com/office/powerpoint/2010/main" val="422659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5B1662-F01F-47E0-A98A-CF1336921E9F}"/>
              </a:ext>
            </a:extLst>
          </p:cNvPr>
          <p:cNvSpPr>
            <a:spLocks noGrp="1"/>
          </p:cNvSpPr>
          <p:nvPr>
            <p:ph type="title"/>
          </p:nvPr>
        </p:nvSpPr>
        <p:spPr/>
        <p:txBody>
          <a:bodyPr/>
          <a:lstStyle/>
          <a:p>
            <a:r>
              <a:rPr lang="en-US"/>
              <a:t>Some of the paper’s contents:</a:t>
            </a:r>
          </a:p>
        </p:txBody>
      </p:sp>
      <p:sp>
        <p:nvSpPr>
          <p:cNvPr id="4" name="Θέση περιεχομένου 3">
            <a:extLst>
              <a:ext uri="{FF2B5EF4-FFF2-40B4-BE49-F238E27FC236}">
                <a16:creationId xmlns:a16="http://schemas.microsoft.com/office/drawing/2014/main" id="{359A7310-A59B-4D52-8263-6ECF504FD7E2}"/>
              </a:ext>
            </a:extLst>
          </p:cNvPr>
          <p:cNvSpPr>
            <a:spLocks noGrp="1"/>
          </p:cNvSpPr>
          <p:nvPr>
            <p:ph sz="half" idx="2"/>
          </p:nvPr>
        </p:nvSpPr>
        <p:spPr>
          <a:xfrm>
            <a:off x="457200" y="980926"/>
            <a:ext cx="8686800" cy="3679056"/>
          </a:xfrm>
        </p:spPr>
        <p:txBody>
          <a:bodyPr/>
          <a:lstStyle/>
          <a:p>
            <a:r>
              <a:rPr lang="en-US" sz="1800" dirty="0"/>
              <a:t>Introduction</a:t>
            </a:r>
          </a:p>
          <a:p>
            <a:r>
              <a:rPr lang="en-US" sz="1800" dirty="0"/>
              <a:t>The </a:t>
            </a:r>
            <a:r>
              <a:rPr lang="en-US" sz="1800" dirty="0">
                <a:effectLst>
                  <a:outerShdw blurRad="38100" dist="38100" dir="2700000" algn="tl">
                    <a:srgbClr val="000000">
                      <a:alpha val="43137"/>
                    </a:srgbClr>
                  </a:outerShdw>
                </a:effectLst>
              </a:rPr>
              <a:t>water-energy-food </a:t>
            </a:r>
            <a:r>
              <a:rPr lang="en-US" sz="1800" dirty="0"/>
              <a:t>nexus</a:t>
            </a:r>
          </a:p>
          <a:p>
            <a:r>
              <a:rPr lang="en-US" sz="1800" dirty="0"/>
              <a:t>Energy production</a:t>
            </a:r>
            <a:r>
              <a:rPr lang="el-GR" sz="1800" dirty="0"/>
              <a:t> </a:t>
            </a:r>
            <a:r>
              <a:rPr lang="en-US" sz="1800" dirty="0"/>
              <a:t>by renewable energy installations</a:t>
            </a:r>
            <a:r>
              <a:rPr lang="el-GR" sz="1800" dirty="0"/>
              <a:t> </a:t>
            </a:r>
            <a:r>
              <a:rPr lang="en-US" sz="1800" dirty="0"/>
              <a:t>-consumption </a:t>
            </a:r>
            <a:endParaRPr lang="el-GR" sz="1800" dirty="0"/>
          </a:p>
          <a:p>
            <a:r>
              <a:rPr lang="en-US" sz="1800" dirty="0"/>
              <a:t>Energy recovery </a:t>
            </a:r>
          </a:p>
          <a:p>
            <a:r>
              <a:rPr lang="en-US" sz="1800" dirty="0"/>
              <a:t>Energy recovery inside the nexus</a:t>
            </a:r>
          </a:p>
          <a:p>
            <a:r>
              <a:rPr lang="en-US" sz="1800" dirty="0">
                <a:ea typeface="+mn-ea"/>
                <a:cs typeface="+mn-cs"/>
              </a:rPr>
              <a:t>Discussion and conclusions</a:t>
            </a:r>
          </a:p>
        </p:txBody>
      </p:sp>
      <p:sp>
        <p:nvSpPr>
          <p:cNvPr id="10" name="Θέση υποσέλιδου 9">
            <a:extLst>
              <a:ext uri="{FF2B5EF4-FFF2-40B4-BE49-F238E27FC236}">
                <a16:creationId xmlns:a16="http://schemas.microsoft.com/office/drawing/2014/main" id="{C353BA75-B5B7-4326-B77B-B90800BB1C1E}"/>
              </a:ext>
            </a:extLst>
          </p:cNvPr>
          <p:cNvSpPr>
            <a:spLocks noGrp="1"/>
          </p:cNvSpPr>
          <p:nvPr>
            <p:ph type="ftr" sz="quarter" idx="11"/>
          </p:nvPr>
        </p:nvSpPr>
        <p:spPr>
          <a:xfrm>
            <a:off x="1801907" y="4906292"/>
            <a:ext cx="6576920" cy="185738"/>
          </a:xfrm>
        </p:spPr>
        <p:txBody>
          <a:bodyPr/>
          <a:lstStyle/>
          <a:p>
            <a:r>
              <a:rPr lang="en-US" dirty="0" err="1"/>
              <a:t>Kirkmalis</a:t>
            </a:r>
            <a:r>
              <a:rPr lang="en-US" dirty="0"/>
              <a:t> et al., Fertilizers as batteries and regulators in the global Water-Energy-Food equilibrium</a:t>
            </a:r>
          </a:p>
        </p:txBody>
      </p:sp>
      <p:sp>
        <p:nvSpPr>
          <p:cNvPr id="11" name="Θέση αριθμού διαφάνειας 10">
            <a:extLst>
              <a:ext uri="{FF2B5EF4-FFF2-40B4-BE49-F238E27FC236}">
                <a16:creationId xmlns:a16="http://schemas.microsoft.com/office/drawing/2014/main" id="{1686D9FD-4B38-4111-A74C-74D08E54AE12}"/>
              </a:ext>
            </a:extLst>
          </p:cNvPr>
          <p:cNvSpPr>
            <a:spLocks noGrp="1"/>
          </p:cNvSpPr>
          <p:nvPr>
            <p:ph type="sldNum" sz="quarter" idx="12"/>
          </p:nvPr>
        </p:nvSpPr>
        <p:spPr/>
        <p:txBody>
          <a:bodyPr/>
          <a:lstStyle/>
          <a:p>
            <a:fld id="{AA31ACB1-82F8-4F61-997D-47D3FF3E7BC3}" type="slidenum">
              <a:rPr lang="en-US" smtClean="0"/>
              <a:t>2</a:t>
            </a:fld>
            <a:endParaRPr lang="en-US"/>
          </a:p>
        </p:txBody>
      </p:sp>
    </p:spTree>
    <p:extLst>
      <p:ext uri="{BB962C8B-B14F-4D97-AF65-F5344CB8AC3E}">
        <p14:creationId xmlns:p14="http://schemas.microsoft.com/office/powerpoint/2010/main" val="356752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p:txBody>
          <a:bodyPr/>
          <a:lstStyle/>
          <a:p>
            <a:r>
              <a:rPr lang="en-US"/>
              <a:t>Introduction</a:t>
            </a:r>
          </a:p>
        </p:txBody>
      </p:sp>
      <p:sp>
        <p:nvSpPr>
          <p:cNvPr id="10" name="Θέση υποσέλιδου 9">
            <a:extLst>
              <a:ext uri="{FF2B5EF4-FFF2-40B4-BE49-F238E27FC236}">
                <a16:creationId xmlns:a16="http://schemas.microsoft.com/office/drawing/2014/main" id="{EA9B235B-B019-4CFD-B77B-6217E9BA2A23}"/>
              </a:ext>
            </a:extLst>
          </p:cNvPr>
          <p:cNvSpPr>
            <a:spLocks noGrp="1"/>
          </p:cNvSpPr>
          <p:nvPr>
            <p:ph type="ftr" sz="quarter" idx="11"/>
          </p:nvPr>
        </p:nvSpPr>
        <p:spPr>
          <a:xfrm>
            <a:off x="2077571" y="4906292"/>
            <a:ext cx="6301255" cy="185738"/>
          </a:xfrm>
        </p:spPr>
        <p:txBody>
          <a:bodyPr/>
          <a:lstStyle/>
          <a:p>
            <a:r>
              <a:rPr lang="en-US" dirty="0" err="1"/>
              <a:t>Kirkmalis</a:t>
            </a:r>
            <a:r>
              <a:rPr lang="en-US" dirty="0"/>
              <a:t> et al., Fertilizers as batteries and regulators in the global Water-Energy-Food equilibrium</a:t>
            </a:r>
          </a:p>
        </p:txBody>
      </p:sp>
      <p:sp>
        <p:nvSpPr>
          <p:cNvPr id="11" name="Θέση αριθμού διαφάνειας 10">
            <a:extLst>
              <a:ext uri="{FF2B5EF4-FFF2-40B4-BE49-F238E27FC236}">
                <a16:creationId xmlns:a16="http://schemas.microsoft.com/office/drawing/2014/main" id="{4CFBD6F6-BE6F-494E-97EF-CC48161DB32A}"/>
              </a:ext>
            </a:extLst>
          </p:cNvPr>
          <p:cNvSpPr>
            <a:spLocks noGrp="1"/>
          </p:cNvSpPr>
          <p:nvPr>
            <p:ph type="sldNum" sz="quarter" idx="12"/>
          </p:nvPr>
        </p:nvSpPr>
        <p:spPr/>
        <p:txBody>
          <a:bodyPr/>
          <a:lstStyle/>
          <a:p>
            <a:fld id="{AA31ACB1-82F8-4F61-997D-47D3FF3E7BC3}" type="slidenum">
              <a:rPr lang="en-US" smtClean="0"/>
              <a:t>3</a:t>
            </a:fld>
            <a:endParaRPr lang="en-US"/>
          </a:p>
        </p:txBody>
      </p:sp>
      <p:pic>
        <p:nvPicPr>
          <p:cNvPr id="8" name="Picture 2">
            <a:extLst>
              <a:ext uri="{FF2B5EF4-FFF2-40B4-BE49-F238E27FC236}">
                <a16:creationId xmlns:a16="http://schemas.microsoft.com/office/drawing/2014/main" id="{E959CCA1-7C0E-BD09-6312-63F2666BBE95}"/>
              </a:ext>
            </a:extLst>
          </p:cNvPr>
          <p:cNvPicPr>
            <a:picLocks noChangeAspect="1" noChangeArrowheads="1"/>
          </p:cNvPicPr>
          <p:nvPr/>
        </p:nvPicPr>
        <p:blipFill>
          <a:blip r:embed="rId2" cstate="print"/>
          <a:srcRect/>
          <a:stretch>
            <a:fillRect/>
          </a:stretch>
        </p:blipFill>
        <p:spPr bwMode="auto">
          <a:xfrm>
            <a:off x="5769304" y="2108638"/>
            <a:ext cx="3060208" cy="2613929"/>
          </a:xfrm>
          <a:prstGeom prst="rect">
            <a:avLst/>
          </a:prstGeom>
          <a:noFill/>
          <a:ln w="9525">
            <a:noFill/>
            <a:miter lim="800000"/>
            <a:headEnd/>
            <a:tailEnd/>
          </a:ln>
        </p:spPr>
      </p:pic>
      <p:pic>
        <p:nvPicPr>
          <p:cNvPr id="9" name="Εικόνα 8">
            <a:extLst>
              <a:ext uri="{FF2B5EF4-FFF2-40B4-BE49-F238E27FC236}">
                <a16:creationId xmlns:a16="http://schemas.microsoft.com/office/drawing/2014/main" id="{1CD5F5CC-F06F-E579-1D8E-701378E1C1E5}"/>
              </a:ext>
            </a:extLst>
          </p:cNvPr>
          <p:cNvPicPr>
            <a:picLocks noChangeAspect="1"/>
          </p:cNvPicPr>
          <p:nvPr/>
        </p:nvPicPr>
        <p:blipFill>
          <a:blip r:embed="rId3"/>
          <a:stretch>
            <a:fillRect/>
          </a:stretch>
        </p:blipFill>
        <p:spPr>
          <a:xfrm>
            <a:off x="6164987" y="276404"/>
            <a:ext cx="2122383" cy="1832234"/>
          </a:xfrm>
          <a:prstGeom prst="rect">
            <a:avLst/>
          </a:prstGeom>
        </p:spPr>
      </p:pic>
      <p:sp>
        <p:nvSpPr>
          <p:cNvPr id="4" name="TextBox 3">
            <a:extLst>
              <a:ext uri="{FF2B5EF4-FFF2-40B4-BE49-F238E27FC236}">
                <a16:creationId xmlns:a16="http://schemas.microsoft.com/office/drawing/2014/main" id="{9903BA4F-756F-5AF8-40A5-8BA76A56BB9B}"/>
              </a:ext>
            </a:extLst>
          </p:cNvPr>
          <p:cNvSpPr txBox="1"/>
          <p:nvPr/>
        </p:nvSpPr>
        <p:spPr>
          <a:xfrm>
            <a:off x="226868" y="885875"/>
            <a:ext cx="4582390" cy="3785652"/>
          </a:xfrm>
          <a:prstGeom prst="rect">
            <a:avLst/>
          </a:prstGeom>
          <a:noFill/>
        </p:spPr>
        <p:txBody>
          <a:bodyPr wrap="square">
            <a:spAutoFit/>
          </a:bodyPr>
          <a:lstStyle/>
          <a:p>
            <a:r>
              <a:rPr lang="en-US" sz="1600" dirty="0"/>
              <a:t>The basic human needs related to water, energy and food (WEF) compose a nexus that is not only necessary for the survival of humans, but is able to explain their prosperity as well. This nexus is extended by the addition of land, as land is a fundamental source for the support of water-energy and food.</a:t>
            </a:r>
          </a:p>
          <a:p>
            <a:endParaRPr lang="en-US" sz="1600" dirty="0"/>
          </a:p>
          <a:p>
            <a:r>
              <a:rPr lang="en-US" sz="1600" dirty="0"/>
              <a:t>It is important to note the interactions inside the water-energy-food nexus: water can give energy (hydropower) and multiply the production of food (irrigation), energy inputs produce food but also could pump underground water, food can be assumed as an energy source (for livestock and humans) and contains water.</a:t>
            </a:r>
          </a:p>
        </p:txBody>
      </p:sp>
    </p:spTree>
    <p:extLst>
      <p:ext uri="{BB962C8B-B14F-4D97-AF65-F5344CB8AC3E}">
        <p14:creationId xmlns:p14="http://schemas.microsoft.com/office/powerpoint/2010/main" val="425333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204713"/>
            <a:ext cx="8575529" cy="854869"/>
          </a:xfrm>
        </p:spPr>
        <p:txBody>
          <a:bodyPr/>
          <a:lstStyle/>
          <a:p>
            <a:r>
              <a:rPr lang="en-US"/>
              <a:t>The water-energy-food nexus</a:t>
            </a:r>
          </a:p>
        </p:txBody>
      </p:sp>
      <p:sp>
        <p:nvSpPr>
          <p:cNvPr id="7" name="Θέση υποσέλιδου 6">
            <a:extLst>
              <a:ext uri="{FF2B5EF4-FFF2-40B4-BE49-F238E27FC236}">
                <a16:creationId xmlns:a16="http://schemas.microsoft.com/office/drawing/2014/main" id="{1156BC07-3E17-4FFC-AEE7-411C3722A3C9}"/>
              </a:ext>
            </a:extLst>
          </p:cNvPr>
          <p:cNvSpPr>
            <a:spLocks noGrp="1"/>
          </p:cNvSpPr>
          <p:nvPr>
            <p:ph type="ftr" sz="quarter" idx="11"/>
          </p:nvPr>
        </p:nvSpPr>
        <p:spPr>
          <a:xfrm>
            <a:off x="2084295" y="4906292"/>
            <a:ext cx="6294532" cy="185738"/>
          </a:xfrm>
        </p:spPr>
        <p:txBody>
          <a:bodyPr/>
          <a:lstStyle/>
          <a:p>
            <a:r>
              <a:rPr lang="en-US" dirty="0" err="1"/>
              <a:t>Kirkmalis</a:t>
            </a:r>
            <a:r>
              <a:rPr lang="en-US" dirty="0"/>
              <a:t> et al., Fertilizers as batteries and regulators in the global Water-Energy-Food equilibrium</a:t>
            </a:r>
          </a:p>
        </p:txBody>
      </p:sp>
      <p:sp>
        <p:nvSpPr>
          <p:cNvPr id="8" name="Θέση αριθμού διαφάνειας 7">
            <a:extLst>
              <a:ext uri="{FF2B5EF4-FFF2-40B4-BE49-F238E27FC236}">
                <a16:creationId xmlns:a16="http://schemas.microsoft.com/office/drawing/2014/main" id="{629C2BA0-98B6-48B7-8D5F-03459ADCE497}"/>
              </a:ext>
            </a:extLst>
          </p:cNvPr>
          <p:cNvSpPr>
            <a:spLocks noGrp="1"/>
          </p:cNvSpPr>
          <p:nvPr>
            <p:ph type="sldNum" sz="quarter" idx="12"/>
          </p:nvPr>
        </p:nvSpPr>
        <p:spPr/>
        <p:txBody>
          <a:bodyPr/>
          <a:lstStyle/>
          <a:p>
            <a:fld id="{AA31ACB1-82F8-4F61-997D-47D3FF3E7BC3}" type="slidenum">
              <a:rPr lang="en-US" smtClean="0"/>
              <a:t>4</a:t>
            </a:fld>
            <a:endParaRPr lang="en-US"/>
          </a:p>
        </p:txBody>
      </p:sp>
      <p:pic>
        <p:nvPicPr>
          <p:cNvPr id="3" name="Εικόνα 2">
            <a:extLst>
              <a:ext uri="{FF2B5EF4-FFF2-40B4-BE49-F238E27FC236}">
                <a16:creationId xmlns:a16="http://schemas.microsoft.com/office/drawing/2014/main" id="{122B9D33-3343-1238-56D7-8B64349F65D1}"/>
              </a:ext>
            </a:extLst>
          </p:cNvPr>
          <p:cNvPicPr>
            <a:picLocks noChangeAspect="1"/>
          </p:cNvPicPr>
          <p:nvPr/>
        </p:nvPicPr>
        <p:blipFill>
          <a:blip r:embed="rId2"/>
          <a:stretch>
            <a:fillRect/>
          </a:stretch>
        </p:blipFill>
        <p:spPr>
          <a:xfrm>
            <a:off x="5656423" y="948655"/>
            <a:ext cx="3380073" cy="1774722"/>
          </a:xfrm>
          <a:prstGeom prst="rect">
            <a:avLst/>
          </a:prstGeom>
        </p:spPr>
      </p:pic>
      <p:pic>
        <p:nvPicPr>
          <p:cNvPr id="5" name="Εικόνα 4">
            <a:extLst>
              <a:ext uri="{FF2B5EF4-FFF2-40B4-BE49-F238E27FC236}">
                <a16:creationId xmlns:a16="http://schemas.microsoft.com/office/drawing/2014/main" id="{D9FD8E51-B30F-CD44-F744-BCC932BF295D}"/>
              </a:ext>
            </a:extLst>
          </p:cNvPr>
          <p:cNvPicPr>
            <a:picLocks noChangeAspect="1"/>
          </p:cNvPicPr>
          <p:nvPr/>
        </p:nvPicPr>
        <p:blipFill>
          <a:blip r:embed="rId3"/>
          <a:stretch>
            <a:fillRect/>
          </a:stretch>
        </p:blipFill>
        <p:spPr>
          <a:xfrm>
            <a:off x="5656423" y="2842329"/>
            <a:ext cx="3380073" cy="1294029"/>
          </a:xfrm>
          <a:prstGeom prst="rect">
            <a:avLst/>
          </a:prstGeom>
        </p:spPr>
      </p:pic>
      <p:pic>
        <p:nvPicPr>
          <p:cNvPr id="10" name="Εικόνα 9">
            <a:extLst>
              <a:ext uri="{FF2B5EF4-FFF2-40B4-BE49-F238E27FC236}">
                <a16:creationId xmlns:a16="http://schemas.microsoft.com/office/drawing/2014/main" id="{9A6C2311-8F50-DDFD-CB7B-FA9A96F39E1B}"/>
              </a:ext>
            </a:extLst>
          </p:cNvPr>
          <p:cNvPicPr>
            <a:picLocks noChangeAspect="1"/>
          </p:cNvPicPr>
          <p:nvPr/>
        </p:nvPicPr>
        <p:blipFill>
          <a:blip r:embed="rId4"/>
          <a:stretch>
            <a:fillRect/>
          </a:stretch>
        </p:blipFill>
        <p:spPr>
          <a:xfrm>
            <a:off x="107504" y="2780065"/>
            <a:ext cx="5535595" cy="2011683"/>
          </a:xfrm>
          <a:prstGeom prst="rect">
            <a:avLst/>
          </a:prstGeom>
        </p:spPr>
      </p:pic>
      <p:sp>
        <p:nvSpPr>
          <p:cNvPr id="6" name="TextBox 5">
            <a:extLst>
              <a:ext uri="{FF2B5EF4-FFF2-40B4-BE49-F238E27FC236}">
                <a16:creationId xmlns:a16="http://schemas.microsoft.com/office/drawing/2014/main" id="{33B60838-C512-8EA2-65BE-F65D8475353A}"/>
              </a:ext>
            </a:extLst>
          </p:cNvPr>
          <p:cNvSpPr txBox="1"/>
          <p:nvPr/>
        </p:nvSpPr>
        <p:spPr>
          <a:xfrm>
            <a:off x="169073" y="755868"/>
            <a:ext cx="5197447" cy="1815882"/>
          </a:xfrm>
          <a:prstGeom prst="rect">
            <a:avLst/>
          </a:prstGeom>
          <a:noFill/>
        </p:spPr>
        <p:txBody>
          <a:bodyPr wrap="square">
            <a:spAutoFit/>
          </a:bodyPr>
          <a:lstStyle/>
          <a:p>
            <a:r>
              <a:rPr lang="en-US" sz="1600" dirty="0"/>
              <a:t>Half of the energy provided by the sun is being consumed in the water cycle, and its consumption is a necessary condition for human life. A small part of the other half is being used to convert inorganic matter to organic matter. Humans consume a small part of the organic matter as food (animals, plants) and another part as energy (wood, oil, etc.), which is essential for prosperity.</a:t>
            </a:r>
          </a:p>
        </p:txBody>
      </p:sp>
      <p:sp>
        <p:nvSpPr>
          <p:cNvPr id="11" name="TextBox 10">
            <a:extLst>
              <a:ext uri="{FF2B5EF4-FFF2-40B4-BE49-F238E27FC236}">
                <a16:creationId xmlns:a16="http://schemas.microsoft.com/office/drawing/2014/main" id="{378C58B3-075F-8A4F-F85A-62BF84599E20}"/>
              </a:ext>
            </a:extLst>
          </p:cNvPr>
          <p:cNvSpPr txBox="1"/>
          <p:nvPr/>
        </p:nvSpPr>
        <p:spPr>
          <a:xfrm>
            <a:off x="5708072" y="4153985"/>
            <a:ext cx="3452741" cy="523220"/>
          </a:xfrm>
          <a:prstGeom prst="rect">
            <a:avLst/>
          </a:prstGeom>
          <a:noFill/>
        </p:spPr>
        <p:txBody>
          <a:bodyPr wrap="square">
            <a:spAutoFit/>
          </a:bodyPr>
          <a:lstStyle/>
          <a:p>
            <a:r>
              <a:rPr lang="en-US" sz="1400" dirty="0"/>
              <a:t>This fact has emerged in the literature over the last 10 years</a:t>
            </a:r>
          </a:p>
        </p:txBody>
      </p:sp>
      <p:pic>
        <p:nvPicPr>
          <p:cNvPr id="4" name="Εικόνα 3">
            <a:extLst>
              <a:ext uri="{FF2B5EF4-FFF2-40B4-BE49-F238E27FC236}">
                <a16:creationId xmlns:a16="http://schemas.microsoft.com/office/drawing/2014/main" id="{69692F85-9611-2ACD-1723-4C2E23D42C5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2439757"/>
            <a:ext cx="946671" cy="946671"/>
          </a:xfrm>
          <a:prstGeom prst="rect">
            <a:avLst/>
          </a:prstGeom>
        </p:spPr>
      </p:pic>
    </p:spTree>
    <p:extLst>
      <p:ext uri="{BB962C8B-B14F-4D97-AF65-F5344CB8AC3E}">
        <p14:creationId xmlns:p14="http://schemas.microsoft.com/office/powerpoint/2010/main" val="348735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204713"/>
            <a:ext cx="8575529" cy="854869"/>
          </a:xfrm>
        </p:spPr>
        <p:txBody>
          <a:bodyPr/>
          <a:lstStyle/>
          <a:p>
            <a:r>
              <a:rPr lang="en-US" dirty="0"/>
              <a:t>The role of energy in prosperity</a:t>
            </a:r>
          </a:p>
        </p:txBody>
      </p:sp>
      <p:sp>
        <p:nvSpPr>
          <p:cNvPr id="8" name="Θέση αριθμού διαφάνειας 7">
            <a:extLst>
              <a:ext uri="{FF2B5EF4-FFF2-40B4-BE49-F238E27FC236}">
                <a16:creationId xmlns:a16="http://schemas.microsoft.com/office/drawing/2014/main" id="{629C2BA0-98B6-48B7-8D5F-03459ADCE497}"/>
              </a:ext>
            </a:extLst>
          </p:cNvPr>
          <p:cNvSpPr>
            <a:spLocks noGrp="1"/>
          </p:cNvSpPr>
          <p:nvPr>
            <p:ph type="sldNum" sz="quarter" idx="12"/>
          </p:nvPr>
        </p:nvSpPr>
        <p:spPr/>
        <p:txBody>
          <a:bodyPr/>
          <a:lstStyle/>
          <a:p>
            <a:fld id="{AA31ACB1-82F8-4F61-997D-47D3FF3E7BC3}" type="slidenum">
              <a:rPr lang="en-US" smtClean="0"/>
              <a:t>5</a:t>
            </a:fld>
            <a:endParaRPr lang="en-US"/>
          </a:p>
        </p:txBody>
      </p:sp>
      <p:pic>
        <p:nvPicPr>
          <p:cNvPr id="4" name="Εικόνα 3">
            <a:extLst>
              <a:ext uri="{FF2B5EF4-FFF2-40B4-BE49-F238E27FC236}">
                <a16:creationId xmlns:a16="http://schemas.microsoft.com/office/drawing/2014/main" id="{879A461B-8633-2A7A-A3F7-9BEFB32B6B7B}"/>
              </a:ext>
            </a:extLst>
          </p:cNvPr>
          <p:cNvPicPr>
            <a:picLocks noChangeAspect="1"/>
          </p:cNvPicPr>
          <p:nvPr/>
        </p:nvPicPr>
        <p:blipFill rotWithShape="1">
          <a:blip r:embed="rId2"/>
          <a:srcRect b="49669"/>
          <a:stretch/>
        </p:blipFill>
        <p:spPr>
          <a:xfrm>
            <a:off x="3732953" y="735098"/>
            <a:ext cx="5332288" cy="1943100"/>
          </a:xfrm>
          <a:prstGeom prst="rect">
            <a:avLst/>
          </a:prstGeom>
        </p:spPr>
      </p:pic>
      <p:pic>
        <p:nvPicPr>
          <p:cNvPr id="6" name="Εικόνα 5">
            <a:extLst>
              <a:ext uri="{FF2B5EF4-FFF2-40B4-BE49-F238E27FC236}">
                <a16:creationId xmlns:a16="http://schemas.microsoft.com/office/drawing/2014/main" id="{72BF8310-3BE2-9192-567C-7F8FE8F7DBFD}"/>
              </a:ext>
            </a:extLst>
          </p:cNvPr>
          <p:cNvPicPr>
            <a:picLocks noChangeAspect="1"/>
          </p:cNvPicPr>
          <p:nvPr/>
        </p:nvPicPr>
        <p:blipFill rotWithShape="1">
          <a:blip r:embed="rId3"/>
          <a:srcRect r="50851" b="12532"/>
          <a:stretch/>
        </p:blipFill>
        <p:spPr>
          <a:xfrm>
            <a:off x="2951312" y="2678198"/>
            <a:ext cx="3096344" cy="2066727"/>
          </a:xfrm>
          <a:prstGeom prst="rect">
            <a:avLst/>
          </a:prstGeom>
        </p:spPr>
      </p:pic>
      <p:pic>
        <p:nvPicPr>
          <p:cNvPr id="11" name="Εικόνα 10">
            <a:extLst>
              <a:ext uri="{FF2B5EF4-FFF2-40B4-BE49-F238E27FC236}">
                <a16:creationId xmlns:a16="http://schemas.microsoft.com/office/drawing/2014/main" id="{C7170368-40DE-994E-3E9F-D5E217A6AA73}"/>
              </a:ext>
            </a:extLst>
          </p:cNvPr>
          <p:cNvPicPr>
            <a:picLocks noChangeAspect="1"/>
          </p:cNvPicPr>
          <p:nvPr/>
        </p:nvPicPr>
        <p:blipFill rotWithShape="1">
          <a:blip r:embed="rId4"/>
          <a:srcRect l="50834" b="10111"/>
          <a:stretch/>
        </p:blipFill>
        <p:spPr>
          <a:xfrm>
            <a:off x="6047656" y="2678198"/>
            <a:ext cx="3096344" cy="2126297"/>
          </a:xfrm>
          <a:prstGeom prst="rect">
            <a:avLst/>
          </a:prstGeom>
        </p:spPr>
      </p:pic>
      <p:sp>
        <p:nvSpPr>
          <p:cNvPr id="5" name="TextBox 4">
            <a:extLst>
              <a:ext uri="{FF2B5EF4-FFF2-40B4-BE49-F238E27FC236}">
                <a16:creationId xmlns:a16="http://schemas.microsoft.com/office/drawing/2014/main" id="{DF2CFAD1-7444-AF53-944B-2F90C4647EFD}"/>
              </a:ext>
            </a:extLst>
          </p:cNvPr>
          <p:cNvSpPr txBox="1"/>
          <p:nvPr/>
        </p:nvSpPr>
        <p:spPr>
          <a:xfrm>
            <a:off x="91608" y="735098"/>
            <a:ext cx="3562586" cy="1815882"/>
          </a:xfrm>
          <a:prstGeom prst="rect">
            <a:avLst/>
          </a:prstGeom>
          <a:noFill/>
        </p:spPr>
        <p:txBody>
          <a:bodyPr wrap="square">
            <a:spAutoFit/>
          </a:bodyPr>
          <a:lstStyle>
            <a:defPPr>
              <a:defRPr lang="en-US"/>
            </a:defPPr>
            <a:lvl1pPr>
              <a:defRPr sz="1600"/>
            </a:lvl1pPr>
          </a:lstStyle>
          <a:p>
            <a:r>
              <a:rPr lang="en-US" dirty="0"/>
              <a:t>Even if the causal link of energy consumption to GDP and life expectancy is questionable according to some researchers, by correlating recent global data on the current energy consumption with GDP per capita and life expectancy, we identify interesting trends </a:t>
            </a:r>
          </a:p>
        </p:txBody>
      </p:sp>
      <p:sp>
        <p:nvSpPr>
          <p:cNvPr id="9" name="TextBox 8">
            <a:extLst>
              <a:ext uri="{FF2B5EF4-FFF2-40B4-BE49-F238E27FC236}">
                <a16:creationId xmlns:a16="http://schemas.microsoft.com/office/drawing/2014/main" id="{E7705D5B-BE89-7C1B-A9A7-88004F55E90F}"/>
              </a:ext>
            </a:extLst>
          </p:cNvPr>
          <p:cNvSpPr txBox="1"/>
          <p:nvPr/>
        </p:nvSpPr>
        <p:spPr>
          <a:xfrm>
            <a:off x="91608" y="2747486"/>
            <a:ext cx="2643972" cy="1200329"/>
          </a:xfrm>
          <a:prstGeom prst="rect">
            <a:avLst/>
          </a:prstGeom>
          <a:noFill/>
        </p:spPr>
        <p:txBody>
          <a:bodyPr wrap="square">
            <a:spAutoFit/>
          </a:bodyPr>
          <a:lstStyle>
            <a:defPPr>
              <a:defRPr lang="en-US"/>
            </a:defPPr>
            <a:lvl1pPr>
              <a:defRPr sz="1200"/>
            </a:lvl1pPr>
          </a:lstStyle>
          <a:p>
            <a:r>
              <a:rPr lang="en-US" dirty="0"/>
              <a:t>Sargentis, G.F.; </a:t>
            </a:r>
            <a:r>
              <a:rPr lang="en-US" dirty="0" err="1"/>
              <a:t>Lagaros</a:t>
            </a:r>
            <a:r>
              <a:rPr lang="en-US" dirty="0"/>
              <a:t>, N.D.; </a:t>
            </a:r>
            <a:r>
              <a:rPr lang="en-US" dirty="0" err="1"/>
              <a:t>Cascella</a:t>
            </a:r>
            <a:r>
              <a:rPr lang="en-US" dirty="0"/>
              <a:t>, G.L.; </a:t>
            </a:r>
            <a:r>
              <a:rPr lang="en-US" dirty="0" err="1"/>
              <a:t>Koutsoyiannis</a:t>
            </a:r>
            <a:r>
              <a:rPr lang="en-US" dirty="0"/>
              <a:t>, D. Threats in Water–Energy–Food–Land Nexus by the 2022 Military and Economic Conflict. Land 2022, 11, 1569. https://doi.org/10.3390/land11091569</a:t>
            </a:r>
          </a:p>
        </p:txBody>
      </p:sp>
    </p:spTree>
    <p:extLst>
      <p:ext uri="{BB962C8B-B14F-4D97-AF65-F5344CB8AC3E}">
        <p14:creationId xmlns:p14="http://schemas.microsoft.com/office/powerpoint/2010/main" val="99081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a:t>The role of energy (2019)</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6</a:t>
            </a:fld>
            <a:endParaRPr lang="en-US"/>
          </a:p>
        </p:txBody>
      </p:sp>
      <p:pic>
        <p:nvPicPr>
          <p:cNvPr id="4" name="Εικόνα 3">
            <a:extLst>
              <a:ext uri="{FF2B5EF4-FFF2-40B4-BE49-F238E27FC236}">
                <a16:creationId xmlns:a16="http://schemas.microsoft.com/office/drawing/2014/main" id="{2B25572E-2DB9-93DD-4F2B-FAD1DC22EDF4}"/>
              </a:ext>
            </a:extLst>
          </p:cNvPr>
          <p:cNvPicPr>
            <a:picLocks noChangeAspect="1"/>
          </p:cNvPicPr>
          <p:nvPr/>
        </p:nvPicPr>
        <p:blipFill>
          <a:blip r:embed="rId2"/>
          <a:stretch>
            <a:fillRect/>
          </a:stretch>
        </p:blipFill>
        <p:spPr>
          <a:xfrm>
            <a:off x="1043940" y="786790"/>
            <a:ext cx="7306736" cy="3578268"/>
          </a:xfrm>
          <a:prstGeom prst="rect">
            <a:avLst/>
          </a:prstGeom>
        </p:spPr>
      </p:pic>
      <p:sp>
        <p:nvSpPr>
          <p:cNvPr id="3" name="Θέση υποσέλιδου 6">
            <a:extLst>
              <a:ext uri="{FF2B5EF4-FFF2-40B4-BE49-F238E27FC236}">
                <a16:creationId xmlns:a16="http://schemas.microsoft.com/office/drawing/2014/main" id="{413E180F-DE8C-A2C2-23D4-F4C4EB9CF3F6}"/>
              </a:ext>
            </a:extLst>
          </p:cNvPr>
          <p:cNvSpPr>
            <a:spLocks noGrp="1"/>
          </p:cNvSpPr>
          <p:nvPr>
            <p:ph type="ftr" sz="quarter" idx="11"/>
          </p:nvPr>
        </p:nvSpPr>
        <p:spPr>
          <a:xfrm>
            <a:off x="1882589" y="4906292"/>
            <a:ext cx="6496238" cy="185738"/>
          </a:xfrm>
        </p:spPr>
        <p:txBody>
          <a:bodyPr/>
          <a:lstStyle/>
          <a:p>
            <a:r>
              <a:rPr lang="en-US" dirty="0" err="1"/>
              <a:t>Kirkmalis</a:t>
            </a:r>
            <a:r>
              <a:rPr lang="en-US" dirty="0"/>
              <a:t> et al., Fertilizers as batteries and regulators in the global Water-Energy-Food equilibrium</a:t>
            </a:r>
          </a:p>
        </p:txBody>
      </p:sp>
      <p:sp>
        <p:nvSpPr>
          <p:cNvPr id="6" name="TextBox 5">
            <a:extLst>
              <a:ext uri="{FF2B5EF4-FFF2-40B4-BE49-F238E27FC236}">
                <a16:creationId xmlns:a16="http://schemas.microsoft.com/office/drawing/2014/main" id="{209178E8-6FC6-14BC-6519-2803AD5C89B4}"/>
              </a:ext>
            </a:extLst>
          </p:cNvPr>
          <p:cNvSpPr txBox="1"/>
          <p:nvPr/>
        </p:nvSpPr>
        <p:spPr>
          <a:xfrm>
            <a:off x="6424" y="4356710"/>
            <a:ext cx="9144000" cy="461665"/>
          </a:xfrm>
          <a:prstGeom prst="rect">
            <a:avLst/>
          </a:prstGeom>
          <a:noFill/>
        </p:spPr>
        <p:txBody>
          <a:bodyPr wrap="square">
            <a:spAutoFit/>
          </a:bodyPr>
          <a:lstStyle>
            <a:defPPr>
              <a:defRPr lang="en-US"/>
            </a:defPPr>
            <a:lvl1pPr>
              <a:defRPr sz="1200"/>
            </a:lvl1pPr>
          </a:lstStyle>
          <a:p>
            <a:r>
              <a:rPr lang="en-US" dirty="0"/>
              <a:t>Sargentis, G.-F.; </a:t>
            </a:r>
            <a:r>
              <a:rPr lang="en-US" dirty="0" err="1"/>
              <a:t>Koutsoyiannis</a:t>
            </a:r>
            <a:r>
              <a:rPr lang="en-US" dirty="0"/>
              <a:t>, D. The Function of Money in Water–Energy–Food and Land Nexus. Land 2023, 12, 669. https://doi.org/10.3390/land12030669</a:t>
            </a:r>
          </a:p>
        </p:txBody>
      </p:sp>
    </p:spTree>
    <p:extLst>
      <p:ext uri="{BB962C8B-B14F-4D97-AF65-F5344CB8AC3E}">
        <p14:creationId xmlns:p14="http://schemas.microsoft.com/office/powerpoint/2010/main" val="77786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Energy production and consumption </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7</a:t>
            </a:fld>
            <a:endParaRPr lang="en-US"/>
          </a:p>
        </p:txBody>
      </p:sp>
      <p:sp>
        <p:nvSpPr>
          <p:cNvPr id="7" name="TextBox 6">
            <a:extLst>
              <a:ext uri="{FF2B5EF4-FFF2-40B4-BE49-F238E27FC236}">
                <a16:creationId xmlns:a16="http://schemas.microsoft.com/office/drawing/2014/main" id="{C992DEB3-88FD-1E5D-6426-54A82FA8E070}"/>
              </a:ext>
            </a:extLst>
          </p:cNvPr>
          <p:cNvSpPr txBox="1"/>
          <p:nvPr/>
        </p:nvSpPr>
        <p:spPr>
          <a:xfrm>
            <a:off x="-1908" y="3961556"/>
            <a:ext cx="9145908" cy="59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base">
              <a:lnSpc>
                <a:spcPct val="95000"/>
              </a:lnSpc>
              <a:spcBef>
                <a:spcPts val="500"/>
              </a:spcBef>
              <a:spcAft>
                <a:spcPct val="0"/>
              </a:spcAft>
              <a:buClr>
                <a:schemeClr val="accent1"/>
              </a:buClr>
              <a:buSzPct val="65000"/>
              <a:buFont typeface="Wingdings" pitchFamily="2" charset="2"/>
              <a:buChar char="n"/>
              <a:defRPr sz="1400">
                <a:latin typeface="Calibri" panose="020F0502020204030204" pitchFamily="34" charset="0"/>
              </a:defRPr>
            </a:lvl1pPr>
            <a:lvl2pPr marL="669925" indent="-325438" fontAlgn="base">
              <a:lnSpc>
                <a:spcPct val="95000"/>
              </a:lnSpc>
              <a:spcBef>
                <a:spcPts val="500"/>
              </a:spcBef>
              <a:spcAft>
                <a:spcPct val="0"/>
              </a:spcAft>
              <a:buClr>
                <a:schemeClr val="accent2"/>
              </a:buClr>
              <a:buSzPct val="60000"/>
              <a:buFont typeface="Wingdings" pitchFamily="2" charset="2"/>
              <a:buChar char="q"/>
              <a:defRPr sz="2400">
                <a:latin typeface="Calibri" panose="020F0502020204030204" pitchFamily="34" charset="0"/>
              </a:defRPr>
            </a:lvl2pPr>
            <a:lvl3pPr marL="1022350" indent="-350838" fontAlgn="base">
              <a:lnSpc>
                <a:spcPct val="95000"/>
              </a:lnSpc>
              <a:spcBef>
                <a:spcPts val="500"/>
              </a:spcBef>
              <a:spcAft>
                <a:spcPct val="0"/>
              </a:spcAft>
              <a:buClr>
                <a:schemeClr val="accent1"/>
              </a:buClr>
              <a:buSzPct val="65000"/>
              <a:buFont typeface="Wingdings" pitchFamily="2" charset="2"/>
              <a:buChar char="n"/>
              <a:defRPr sz="2400">
                <a:latin typeface="Calibri" panose="020F0502020204030204" pitchFamily="34" charset="0"/>
              </a:defRPr>
            </a:lvl3pPr>
            <a:lvl4pPr marL="1339850" indent="-315913" fontAlgn="base">
              <a:lnSpc>
                <a:spcPct val="95000"/>
              </a:lnSpc>
              <a:spcBef>
                <a:spcPts val="500"/>
              </a:spcBef>
              <a:spcAft>
                <a:spcPct val="0"/>
              </a:spcAft>
              <a:buClr>
                <a:schemeClr val="accent2"/>
              </a:buClr>
              <a:buSzPct val="70000"/>
              <a:buFont typeface="Wingdings" pitchFamily="2" charset="2"/>
              <a:buChar char="q"/>
              <a:defRPr sz="2400">
                <a:latin typeface="Calibri" panose="020F0502020204030204" pitchFamily="34" charset="0"/>
              </a:defRPr>
            </a:lvl4pPr>
            <a:lvl5pPr marL="1681163" indent="-339725" fontAlgn="base">
              <a:lnSpc>
                <a:spcPct val="95000"/>
              </a:lnSpc>
              <a:spcBef>
                <a:spcPts val="500"/>
              </a:spcBef>
              <a:spcAft>
                <a:spcPct val="0"/>
              </a:spcAft>
              <a:buClr>
                <a:schemeClr val="accent1"/>
              </a:buClr>
              <a:buSzPct val="75000"/>
              <a:buFont typeface="Wingdings" pitchFamily="2" charset="2"/>
              <a:buChar char="§"/>
              <a:defRPr sz="2400">
                <a:latin typeface="Calibri" panose="020F0502020204030204" pitchFamily="34" charset="0"/>
              </a:defRPr>
            </a:lvl5pPr>
            <a:lvl6pPr marL="2138363" indent="-339725" fontAlgn="base">
              <a:spcBef>
                <a:spcPct val="20000"/>
              </a:spcBef>
              <a:spcAft>
                <a:spcPct val="0"/>
              </a:spcAft>
              <a:buClr>
                <a:schemeClr val="accent1"/>
              </a:buClr>
              <a:buSzPct val="75000"/>
              <a:buFont typeface="Wingdings" pitchFamily="2" charset="2"/>
              <a:buChar char="§"/>
              <a:defRPr sz="2400"/>
            </a:lvl6pPr>
            <a:lvl7pPr marL="2595563" indent="-339725" fontAlgn="base">
              <a:spcBef>
                <a:spcPct val="20000"/>
              </a:spcBef>
              <a:spcAft>
                <a:spcPct val="0"/>
              </a:spcAft>
              <a:buClr>
                <a:schemeClr val="accent1"/>
              </a:buClr>
              <a:buSzPct val="75000"/>
              <a:buFont typeface="Wingdings" pitchFamily="2" charset="2"/>
              <a:buChar char="§"/>
              <a:defRPr sz="2400"/>
            </a:lvl7pPr>
            <a:lvl8pPr marL="3052763" indent="-339725" fontAlgn="base">
              <a:spcBef>
                <a:spcPct val="20000"/>
              </a:spcBef>
              <a:spcAft>
                <a:spcPct val="0"/>
              </a:spcAft>
              <a:buClr>
                <a:schemeClr val="accent1"/>
              </a:buClr>
              <a:buSzPct val="75000"/>
              <a:buFont typeface="Wingdings" pitchFamily="2" charset="2"/>
              <a:buChar char="§"/>
              <a:defRPr sz="2400"/>
            </a:lvl8pPr>
            <a:lvl9pPr marL="3509963" indent="-339725" fontAlgn="base">
              <a:spcBef>
                <a:spcPct val="20000"/>
              </a:spcBef>
              <a:spcAft>
                <a:spcPct val="0"/>
              </a:spcAft>
              <a:buClr>
                <a:schemeClr val="accent1"/>
              </a:buClr>
              <a:buSzPct val="75000"/>
              <a:buFont typeface="Wingdings" pitchFamily="2" charset="2"/>
              <a:buChar char="§"/>
              <a:defRPr sz="2400"/>
            </a:lvl9pPr>
          </a:lstStyle>
          <a:p>
            <a:r>
              <a:rPr lang="en-US" dirty="0"/>
              <a:t>Profiles of load demand, wind, and solar power during one day</a:t>
            </a:r>
          </a:p>
          <a:p>
            <a:pPr>
              <a:buFont typeface="+mj-lt"/>
              <a:buAutoNum type="arabicPeriod"/>
            </a:pPr>
            <a:r>
              <a:rPr lang="en-US" dirty="0"/>
              <a:t>System collapses if the demand is higher than production </a:t>
            </a:r>
          </a:p>
          <a:p>
            <a:pPr>
              <a:buFont typeface="+mj-lt"/>
              <a:buAutoNum type="arabicPeriod"/>
            </a:pPr>
            <a:r>
              <a:rPr lang="en-US" dirty="0"/>
              <a:t>The examples shows that in some periods, system works with energy surplus. </a:t>
            </a:r>
          </a:p>
        </p:txBody>
      </p:sp>
      <p:sp>
        <p:nvSpPr>
          <p:cNvPr id="4" name="Θέση υποσέλιδου 6">
            <a:extLst>
              <a:ext uri="{FF2B5EF4-FFF2-40B4-BE49-F238E27FC236}">
                <a16:creationId xmlns:a16="http://schemas.microsoft.com/office/drawing/2014/main" id="{4F2C7A9E-92FD-77D3-DC9C-AE48977348C4}"/>
              </a:ext>
            </a:extLst>
          </p:cNvPr>
          <p:cNvSpPr>
            <a:spLocks noGrp="1"/>
          </p:cNvSpPr>
          <p:nvPr>
            <p:ph type="ftr" sz="quarter" idx="11"/>
          </p:nvPr>
        </p:nvSpPr>
        <p:spPr>
          <a:xfrm>
            <a:off x="1882589" y="4906292"/>
            <a:ext cx="6496238" cy="185738"/>
          </a:xfrm>
        </p:spPr>
        <p:txBody>
          <a:bodyPr/>
          <a:lstStyle/>
          <a:p>
            <a:r>
              <a:rPr lang="en-US" dirty="0" err="1"/>
              <a:t>Kirkmalis</a:t>
            </a:r>
            <a:r>
              <a:rPr lang="en-US" dirty="0"/>
              <a:t> et al., Fertilizers as batteries and regulators in the global Water-Energy-Food equilibrium</a:t>
            </a:r>
          </a:p>
        </p:txBody>
      </p:sp>
      <p:sp>
        <p:nvSpPr>
          <p:cNvPr id="10" name="TextBox 9">
            <a:extLst>
              <a:ext uri="{FF2B5EF4-FFF2-40B4-BE49-F238E27FC236}">
                <a16:creationId xmlns:a16="http://schemas.microsoft.com/office/drawing/2014/main" id="{62E0E188-BEED-4D70-D0A0-C0D4780A59DA}"/>
              </a:ext>
            </a:extLst>
          </p:cNvPr>
          <p:cNvSpPr txBox="1"/>
          <p:nvPr/>
        </p:nvSpPr>
        <p:spPr>
          <a:xfrm>
            <a:off x="4861560" y="3072724"/>
            <a:ext cx="4282440" cy="830997"/>
          </a:xfrm>
          <a:prstGeom prst="rect">
            <a:avLst/>
          </a:prstGeom>
          <a:noFill/>
        </p:spPr>
        <p:txBody>
          <a:bodyPr wrap="square">
            <a:spAutoFit/>
          </a:bodyPr>
          <a:lstStyle>
            <a:defPPr>
              <a:defRPr lang="en-US"/>
            </a:defPPr>
            <a:lvl1pPr>
              <a:defRPr sz="1200"/>
            </a:lvl1pPr>
          </a:lstStyle>
          <a:p>
            <a:r>
              <a:rPr lang="en-US" dirty="0" err="1"/>
              <a:t>Moath</a:t>
            </a:r>
            <a:r>
              <a:rPr lang="en-US" dirty="0"/>
              <a:t> Jarrah, Modeling and Simulation of Renewable Energy Sources in Smart Grid Using DEVS Formalism, Procedia Computer Science, Volume 83, 2016, Pages 642-647, ISSN 1877-0509, https://doi.org/10.1016/j.procs.2016.04.144.</a:t>
            </a:r>
          </a:p>
        </p:txBody>
      </p:sp>
      <p:pic>
        <p:nvPicPr>
          <p:cNvPr id="12" name="Εικόνα 11">
            <a:extLst>
              <a:ext uri="{FF2B5EF4-FFF2-40B4-BE49-F238E27FC236}">
                <a16:creationId xmlns:a16="http://schemas.microsoft.com/office/drawing/2014/main" id="{550AB783-5394-C4F8-7E5D-DA1E7AEDF5D0}"/>
              </a:ext>
            </a:extLst>
          </p:cNvPr>
          <p:cNvPicPr>
            <a:picLocks noChangeAspect="1"/>
          </p:cNvPicPr>
          <p:nvPr/>
        </p:nvPicPr>
        <p:blipFill>
          <a:blip r:embed="rId2"/>
          <a:stretch>
            <a:fillRect/>
          </a:stretch>
        </p:blipFill>
        <p:spPr>
          <a:xfrm>
            <a:off x="123953" y="735291"/>
            <a:ext cx="4554727" cy="3226265"/>
          </a:xfrm>
          <a:prstGeom prst="rect">
            <a:avLst/>
          </a:prstGeom>
        </p:spPr>
      </p:pic>
      <p:pic>
        <p:nvPicPr>
          <p:cNvPr id="13" name="Εικόνα 12">
            <a:extLst>
              <a:ext uri="{FF2B5EF4-FFF2-40B4-BE49-F238E27FC236}">
                <a16:creationId xmlns:a16="http://schemas.microsoft.com/office/drawing/2014/main" id="{9EC50464-3D75-5E75-C356-7D3BACD9295E}"/>
              </a:ext>
            </a:extLst>
          </p:cNvPr>
          <p:cNvPicPr>
            <a:picLocks noChangeAspect="1"/>
          </p:cNvPicPr>
          <p:nvPr/>
        </p:nvPicPr>
        <p:blipFill>
          <a:blip r:embed="rId3"/>
          <a:stretch>
            <a:fillRect/>
          </a:stretch>
        </p:blipFill>
        <p:spPr>
          <a:xfrm>
            <a:off x="4997619" y="735808"/>
            <a:ext cx="4051699" cy="2279081"/>
          </a:xfrm>
          <a:prstGeom prst="rect">
            <a:avLst/>
          </a:prstGeom>
        </p:spPr>
      </p:pic>
    </p:spTree>
    <p:extLst>
      <p:ext uri="{BB962C8B-B14F-4D97-AF65-F5344CB8AC3E}">
        <p14:creationId xmlns:p14="http://schemas.microsoft.com/office/powerpoint/2010/main" val="19901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Power outputs by renewable energy installations </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8</a:t>
            </a:fld>
            <a:endParaRPr lang="en-US"/>
          </a:p>
        </p:txBody>
      </p:sp>
      <p:sp>
        <p:nvSpPr>
          <p:cNvPr id="4" name="Θέση υποσέλιδου 6">
            <a:extLst>
              <a:ext uri="{FF2B5EF4-FFF2-40B4-BE49-F238E27FC236}">
                <a16:creationId xmlns:a16="http://schemas.microsoft.com/office/drawing/2014/main" id="{4F2C7A9E-92FD-77D3-DC9C-AE48977348C4}"/>
              </a:ext>
            </a:extLst>
          </p:cNvPr>
          <p:cNvSpPr>
            <a:spLocks noGrp="1"/>
          </p:cNvSpPr>
          <p:nvPr>
            <p:ph type="ftr" sz="quarter" idx="11"/>
          </p:nvPr>
        </p:nvSpPr>
        <p:spPr>
          <a:xfrm>
            <a:off x="1882589" y="4906292"/>
            <a:ext cx="6496238" cy="185738"/>
          </a:xfrm>
        </p:spPr>
        <p:txBody>
          <a:bodyPr/>
          <a:lstStyle/>
          <a:p>
            <a:r>
              <a:rPr lang="en-US" dirty="0" err="1"/>
              <a:t>Kirkmalis</a:t>
            </a:r>
            <a:r>
              <a:rPr lang="en-US" dirty="0"/>
              <a:t> et al., Fertilizers as batteries and regulators in the global Water-Energy-Food equilibrium</a:t>
            </a:r>
          </a:p>
        </p:txBody>
      </p:sp>
      <p:pic>
        <p:nvPicPr>
          <p:cNvPr id="3" name="Εικόνα 2">
            <a:extLst>
              <a:ext uri="{FF2B5EF4-FFF2-40B4-BE49-F238E27FC236}">
                <a16:creationId xmlns:a16="http://schemas.microsoft.com/office/drawing/2014/main" id="{F9ECD237-30A9-F973-C040-0F8D7C4D7B56}"/>
              </a:ext>
            </a:extLst>
          </p:cNvPr>
          <p:cNvPicPr>
            <a:picLocks noChangeAspect="1"/>
          </p:cNvPicPr>
          <p:nvPr/>
        </p:nvPicPr>
        <p:blipFill>
          <a:blip r:embed="rId2"/>
          <a:stretch>
            <a:fillRect/>
          </a:stretch>
        </p:blipFill>
        <p:spPr>
          <a:xfrm>
            <a:off x="185271" y="741219"/>
            <a:ext cx="4230955" cy="2561320"/>
          </a:xfrm>
          <a:prstGeom prst="rect">
            <a:avLst/>
          </a:prstGeom>
        </p:spPr>
      </p:pic>
      <p:sp>
        <p:nvSpPr>
          <p:cNvPr id="7" name="TextBox 6">
            <a:extLst>
              <a:ext uri="{FF2B5EF4-FFF2-40B4-BE49-F238E27FC236}">
                <a16:creationId xmlns:a16="http://schemas.microsoft.com/office/drawing/2014/main" id="{28CC3042-9F51-15A6-DCFF-925AFCE4E796}"/>
              </a:ext>
            </a:extLst>
          </p:cNvPr>
          <p:cNvSpPr txBox="1"/>
          <p:nvPr/>
        </p:nvSpPr>
        <p:spPr>
          <a:xfrm>
            <a:off x="185272" y="3254802"/>
            <a:ext cx="3957238"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base">
              <a:lnSpc>
                <a:spcPct val="95000"/>
              </a:lnSpc>
              <a:spcBef>
                <a:spcPts val="500"/>
              </a:spcBef>
              <a:spcAft>
                <a:spcPct val="0"/>
              </a:spcAft>
              <a:buClr>
                <a:schemeClr val="accent1"/>
              </a:buClr>
              <a:buSzPct val="65000"/>
              <a:buFont typeface="Wingdings" pitchFamily="2" charset="2"/>
              <a:buChar char="n"/>
              <a:defRPr sz="1400">
                <a:latin typeface="Calibri" panose="020F0502020204030204" pitchFamily="34" charset="0"/>
              </a:defRPr>
            </a:lvl1pPr>
            <a:lvl2pPr marL="669925" indent="-325438" fontAlgn="base">
              <a:lnSpc>
                <a:spcPct val="95000"/>
              </a:lnSpc>
              <a:spcBef>
                <a:spcPts val="500"/>
              </a:spcBef>
              <a:spcAft>
                <a:spcPct val="0"/>
              </a:spcAft>
              <a:buClr>
                <a:schemeClr val="accent2"/>
              </a:buClr>
              <a:buSzPct val="60000"/>
              <a:buFont typeface="Wingdings" pitchFamily="2" charset="2"/>
              <a:buChar char="q"/>
              <a:defRPr sz="2400">
                <a:latin typeface="Calibri" panose="020F0502020204030204" pitchFamily="34" charset="0"/>
              </a:defRPr>
            </a:lvl2pPr>
            <a:lvl3pPr marL="1022350" indent="-350838" fontAlgn="base">
              <a:lnSpc>
                <a:spcPct val="95000"/>
              </a:lnSpc>
              <a:spcBef>
                <a:spcPts val="500"/>
              </a:spcBef>
              <a:spcAft>
                <a:spcPct val="0"/>
              </a:spcAft>
              <a:buClr>
                <a:schemeClr val="accent1"/>
              </a:buClr>
              <a:buSzPct val="65000"/>
              <a:buFont typeface="Wingdings" pitchFamily="2" charset="2"/>
              <a:buChar char="n"/>
              <a:defRPr sz="2400">
                <a:latin typeface="Calibri" panose="020F0502020204030204" pitchFamily="34" charset="0"/>
              </a:defRPr>
            </a:lvl3pPr>
            <a:lvl4pPr marL="1339850" indent="-315913" fontAlgn="base">
              <a:lnSpc>
                <a:spcPct val="95000"/>
              </a:lnSpc>
              <a:spcBef>
                <a:spcPts val="500"/>
              </a:spcBef>
              <a:spcAft>
                <a:spcPct val="0"/>
              </a:spcAft>
              <a:buClr>
                <a:schemeClr val="accent2"/>
              </a:buClr>
              <a:buSzPct val="70000"/>
              <a:buFont typeface="Wingdings" pitchFamily="2" charset="2"/>
              <a:buChar char="q"/>
              <a:defRPr sz="2400">
                <a:latin typeface="Calibri" panose="020F0502020204030204" pitchFamily="34" charset="0"/>
              </a:defRPr>
            </a:lvl4pPr>
            <a:lvl5pPr marL="1681163" indent="-339725" fontAlgn="base">
              <a:lnSpc>
                <a:spcPct val="95000"/>
              </a:lnSpc>
              <a:spcBef>
                <a:spcPts val="500"/>
              </a:spcBef>
              <a:spcAft>
                <a:spcPct val="0"/>
              </a:spcAft>
              <a:buClr>
                <a:schemeClr val="accent1"/>
              </a:buClr>
              <a:buSzPct val="75000"/>
              <a:buFont typeface="Wingdings" pitchFamily="2" charset="2"/>
              <a:buChar char="§"/>
              <a:defRPr sz="2400">
                <a:latin typeface="Calibri" panose="020F0502020204030204" pitchFamily="34" charset="0"/>
              </a:defRPr>
            </a:lvl5pPr>
            <a:lvl6pPr marL="2138363" indent="-339725" fontAlgn="base">
              <a:spcBef>
                <a:spcPct val="20000"/>
              </a:spcBef>
              <a:spcAft>
                <a:spcPct val="0"/>
              </a:spcAft>
              <a:buClr>
                <a:schemeClr val="accent1"/>
              </a:buClr>
              <a:buSzPct val="75000"/>
              <a:buFont typeface="Wingdings" pitchFamily="2" charset="2"/>
              <a:buChar char="§"/>
              <a:defRPr sz="2400"/>
            </a:lvl6pPr>
            <a:lvl7pPr marL="2595563" indent="-339725" fontAlgn="base">
              <a:spcBef>
                <a:spcPct val="20000"/>
              </a:spcBef>
              <a:spcAft>
                <a:spcPct val="0"/>
              </a:spcAft>
              <a:buClr>
                <a:schemeClr val="accent1"/>
              </a:buClr>
              <a:buSzPct val="75000"/>
              <a:buFont typeface="Wingdings" pitchFamily="2" charset="2"/>
              <a:buChar char="§"/>
              <a:defRPr sz="2400"/>
            </a:lvl7pPr>
            <a:lvl8pPr marL="3052763" indent="-339725" fontAlgn="base">
              <a:spcBef>
                <a:spcPct val="20000"/>
              </a:spcBef>
              <a:spcAft>
                <a:spcPct val="0"/>
              </a:spcAft>
              <a:buClr>
                <a:schemeClr val="accent1"/>
              </a:buClr>
              <a:buSzPct val="75000"/>
              <a:buFont typeface="Wingdings" pitchFamily="2" charset="2"/>
              <a:buChar char="§"/>
              <a:defRPr sz="2400"/>
            </a:lvl8pPr>
            <a:lvl9pPr marL="3509963" indent="-339725" fontAlgn="base">
              <a:spcBef>
                <a:spcPct val="20000"/>
              </a:spcBef>
              <a:spcAft>
                <a:spcPct val="0"/>
              </a:spcAft>
              <a:buClr>
                <a:schemeClr val="accent1"/>
              </a:buClr>
              <a:buSzPct val="75000"/>
              <a:buFont typeface="Wingdings" pitchFamily="2" charset="2"/>
              <a:buChar char="§"/>
              <a:defRPr sz="2400"/>
            </a:lvl9pPr>
          </a:lstStyle>
          <a:p>
            <a:r>
              <a:rPr lang="en-US" dirty="0"/>
              <a:t>PV generation in watts for a solar PV system on 11 July 2020, when it was sunny throughout the day and on 13 July when there was a mixture of sun and cloud.</a:t>
            </a:r>
            <a:r>
              <a:rPr lang="el-GR" dirty="0"/>
              <a:t> </a:t>
            </a:r>
            <a:endParaRPr lang="en-US" dirty="0"/>
          </a:p>
        </p:txBody>
      </p:sp>
      <p:sp>
        <p:nvSpPr>
          <p:cNvPr id="10" name="TextBox 9">
            <a:extLst>
              <a:ext uri="{FF2B5EF4-FFF2-40B4-BE49-F238E27FC236}">
                <a16:creationId xmlns:a16="http://schemas.microsoft.com/office/drawing/2014/main" id="{10045B11-0E7E-6332-5468-0471BDA09172}"/>
              </a:ext>
            </a:extLst>
          </p:cNvPr>
          <p:cNvSpPr txBox="1"/>
          <p:nvPr/>
        </p:nvSpPr>
        <p:spPr>
          <a:xfrm>
            <a:off x="185272" y="4079115"/>
            <a:ext cx="3481443" cy="646331"/>
          </a:xfrm>
          <a:prstGeom prst="rect">
            <a:avLst/>
          </a:prstGeom>
          <a:noFill/>
        </p:spPr>
        <p:txBody>
          <a:bodyPr wrap="square">
            <a:spAutoFit/>
          </a:bodyPr>
          <a:lstStyle/>
          <a:p>
            <a:r>
              <a:rPr lang="en-US" sz="1200" dirty="0"/>
              <a:t>https://www.nea.org.uk/who-we-are/innovation-technical-evaluation/solarpv/how-much-electricity-solar-produce/</a:t>
            </a:r>
          </a:p>
        </p:txBody>
      </p:sp>
      <p:pic>
        <p:nvPicPr>
          <p:cNvPr id="5" name="Εικόνα 4">
            <a:extLst>
              <a:ext uri="{FF2B5EF4-FFF2-40B4-BE49-F238E27FC236}">
                <a16:creationId xmlns:a16="http://schemas.microsoft.com/office/drawing/2014/main" id="{F0060735-7D3D-4EE6-B9D3-BDCF70D925CF}"/>
              </a:ext>
            </a:extLst>
          </p:cNvPr>
          <p:cNvPicPr>
            <a:picLocks noChangeAspect="1"/>
          </p:cNvPicPr>
          <p:nvPr/>
        </p:nvPicPr>
        <p:blipFill>
          <a:blip r:embed="rId3"/>
          <a:stretch>
            <a:fillRect/>
          </a:stretch>
        </p:blipFill>
        <p:spPr>
          <a:xfrm>
            <a:off x="4755282" y="771993"/>
            <a:ext cx="3846521" cy="2694708"/>
          </a:xfrm>
          <a:prstGeom prst="rect">
            <a:avLst/>
          </a:prstGeom>
        </p:spPr>
      </p:pic>
      <p:sp>
        <p:nvSpPr>
          <p:cNvPr id="6" name="TextBox 5">
            <a:extLst>
              <a:ext uri="{FF2B5EF4-FFF2-40B4-BE49-F238E27FC236}">
                <a16:creationId xmlns:a16="http://schemas.microsoft.com/office/drawing/2014/main" id="{80FF9B1C-3B59-6F0A-8DB1-A6D1AAE56B6B}"/>
              </a:ext>
            </a:extLst>
          </p:cNvPr>
          <p:cNvSpPr txBox="1"/>
          <p:nvPr/>
        </p:nvSpPr>
        <p:spPr>
          <a:xfrm>
            <a:off x="4356969" y="3398068"/>
            <a:ext cx="4787032"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base">
              <a:lnSpc>
                <a:spcPct val="95000"/>
              </a:lnSpc>
              <a:spcBef>
                <a:spcPts val="500"/>
              </a:spcBef>
              <a:spcAft>
                <a:spcPct val="0"/>
              </a:spcAft>
              <a:buClr>
                <a:schemeClr val="accent1"/>
              </a:buClr>
              <a:buSzPct val="65000"/>
              <a:buFont typeface="Wingdings" pitchFamily="2" charset="2"/>
              <a:buChar char="n"/>
              <a:defRPr sz="1400">
                <a:latin typeface="Calibri" panose="020F0502020204030204" pitchFamily="34" charset="0"/>
              </a:defRPr>
            </a:lvl1pPr>
            <a:lvl2pPr marL="669925" indent="-325438" fontAlgn="base">
              <a:lnSpc>
                <a:spcPct val="95000"/>
              </a:lnSpc>
              <a:spcBef>
                <a:spcPts val="500"/>
              </a:spcBef>
              <a:spcAft>
                <a:spcPct val="0"/>
              </a:spcAft>
              <a:buClr>
                <a:schemeClr val="accent2"/>
              </a:buClr>
              <a:buSzPct val="60000"/>
              <a:buFont typeface="Wingdings" pitchFamily="2" charset="2"/>
              <a:buChar char="q"/>
              <a:defRPr sz="2400">
                <a:latin typeface="Calibri" panose="020F0502020204030204" pitchFamily="34" charset="0"/>
              </a:defRPr>
            </a:lvl2pPr>
            <a:lvl3pPr marL="1022350" indent="-350838" fontAlgn="base">
              <a:lnSpc>
                <a:spcPct val="95000"/>
              </a:lnSpc>
              <a:spcBef>
                <a:spcPts val="500"/>
              </a:spcBef>
              <a:spcAft>
                <a:spcPct val="0"/>
              </a:spcAft>
              <a:buClr>
                <a:schemeClr val="accent1"/>
              </a:buClr>
              <a:buSzPct val="65000"/>
              <a:buFont typeface="Wingdings" pitchFamily="2" charset="2"/>
              <a:buChar char="n"/>
              <a:defRPr sz="2400">
                <a:latin typeface="Calibri" panose="020F0502020204030204" pitchFamily="34" charset="0"/>
              </a:defRPr>
            </a:lvl3pPr>
            <a:lvl4pPr marL="1339850" indent="-315913" fontAlgn="base">
              <a:lnSpc>
                <a:spcPct val="95000"/>
              </a:lnSpc>
              <a:spcBef>
                <a:spcPts val="500"/>
              </a:spcBef>
              <a:spcAft>
                <a:spcPct val="0"/>
              </a:spcAft>
              <a:buClr>
                <a:schemeClr val="accent2"/>
              </a:buClr>
              <a:buSzPct val="70000"/>
              <a:buFont typeface="Wingdings" pitchFamily="2" charset="2"/>
              <a:buChar char="q"/>
              <a:defRPr sz="2400">
                <a:latin typeface="Calibri" panose="020F0502020204030204" pitchFamily="34" charset="0"/>
              </a:defRPr>
            </a:lvl4pPr>
            <a:lvl5pPr marL="1681163" indent="-339725" fontAlgn="base">
              <a:lnSpc>
                <a:spcPct val="95000"/>
              </a:lnSpc>
              <a:spcBef>
                <a:spcPts val="500"/>
              </a:spcBef>
              <a:spcAft>
                <a:spcPct val="0"/>
              </a:spcAft>
              <a:buClr>
                <a:schemeClr val="accent1"/>
              </a:buClr>
              <a:buSzPct val="75000"/>
              <a:buFont typeface="Wingdings" pitchFamily="2" charset="2"/>
              <a:buChar char="§"/>
              <a:defRPr sz="2400">
                <a:latin typeface="Calibri" panose="020F0502020204030204" pitchFamily="34" charset="0"/>
              </a:defRPr>
            </a:lvl5pPr>
            <a:lvl6pPr marL="2138363" indent="-339725" fontAlgn="base">
              <a:spcBef>
                <a:spcPct val="20000"/>
              </a:spcBef>
              <a:spcAft>
                <a:spcPct val="0"/>
              </a:spcAft>
              <a:buClr>
                <a:schemeClr val="accent1"/>
              </a:buClr>
              <a:buSzPct val="75000"/>
              <a:buFont typeface="Wingdings" pitchFamily="2" charset="2"/>
              <a:buChar char="§"/>
              <a:defRPr sz="2400"/>
            </a:lvl6pPr>
            <a:lvl7pPr marL="2595563" indent="-339725" fontAlgn="base">
              <a:spcBef>
                <a:spcPct val="20000"/>
              </a:spcBef>
              <a:spcAft>
                <a:spcPct val="0"/>
              </a:spcAft>
              <a:buClr>
                <a:schemeClr val="accent1"/>
              </a:buClr>
              <a:buSzPct val="75000"/>
              <a:buFont typeface="Wingdings" pitchFamily="2" charset="2"/>
              <a:buChar char="§"/>
              <a:defRPr sz="2400"/>
            </a:lvl7pPr>
            <a:lvl8pPr marL="3052763" indent="-339725" fontAlgn="base">
              <a:spcBef>
                <a:spcPct val="20000"/>
              </a:spcBef>
              <a:spcAft>
                <a:spcPct val="0"/>
              </a:spcAft>
              <a:buClr>
                <a:schemeClr val="accent1"/>
              </a:buClr>
              <a:buSzPct val="75000"/>
              <a:buFont typeface="Wingdings" pitchFamily="2" charset="2"/>
              <a:buChar char="§"/>
              <a:defRPr sz="2400"/>
            </a:lvl8pPr>
            <a:lvl9pPr marL="3509963" indent="-339725" fontAlgn="base">
              <a:spcBef>
                <a:spcPct val="20000"/>
              </a:spcBef>
              <a:spcAft>
                <a:spcPct val="0"/>
              </a:spcAft>
              <a:buClr>
                <a:schemeClr val="accent1"/>
              </a:buClr>
              <a:buSzPct val="75000"/>
              <a:buFont typeface="Wingdings" pitchFamily="2" charset="2"/>
              <a:buChar char="§"/>
              <a:defRPr sz="2400"/>
            </a:lvl9pPr>
          </a:lstStyle>
          <a:p>
            <a:r>
              <a:rPr lang="en-US" dirty="0"/>
              <a:t>Daily wind power output profile of one wind farm in China. </a:t>
            </a:r>
          </a:p>
        </p:txBody>
      </p:sp>
      <p:sp>
        <p:nvSpPr>
          <p:cNvPr id="8" name="TextBox 7">
            <a:extLst>
              <a:ext uri="{FF2B5EF4-FFF2-40B4-BE49-F238E27FC236}">
                <a16:creationId xmlns:a16="http://schemas.microsoft.com/office/drawing/2014/main" id="{262A5445-BCF5-A053-CE98-77C9A330A1B7}"/>
              </a:ext>
            </a:extLst>
          </p:cNvPr>
          <p:cNvSpPr txBox="1"/>
          <p:nvPr/>
        </p:nvSpPr>
        <p:spPr>
          <a:xfrm>
            <a:off x="4356969" y="3706155"/>
            <a:ext cx="4643149" cy="1015663"/>
          </a:xfrm>
          <a:prstGeom prst="rect">
            <a:avLst/>
          </a:prstGeom>
          <a:noFill/>
        </p:spPr>
        <p:txBody>
          <a:bodyPr wrap="square">
            <a:spAutoFit/>
          </a:bodyPr>
          <a:lstStyle/>
          <a:p>
            <a:r>
              <a:rPr lang="en-US" sz="1200" dirty="0" err="1"/>
              <a:t>Yiming</a:t>
            </a:r>
            <a:r>
              <a:rPr lang="en-US" sz="1200" dirty="0"/>
              <a:t> Zhang, </a:t>
            </a:r>
            <a:r>
              <a:rPr lang="en-US" sz="1200" dirty="0" err="1"/>
              <a:t>Xisheng</a:t>
            </a:r>
            <a:r>
              <a:rPr lang="en-US" sz="1200" dirty="0"/>
              <a:t> Tang, </a:t>
            </a:r>
            <a:r>
              <a:rPr lang="en-US" sz="1200" dirty="0" err="1"/>
              <a:t>Zhiping</a:t>
            </a:r>
            <a:r>
              <a:rPr lang="en-US" sz="1200" dirty="0"/>
              <a:t> Qi, </a:t>
            </a:r>
            <a:r>
              <a:rPr lang="en-US" sz="1200" dirty="0" err="1"/>
              <a:t>Zhaoping</a:t>
            </a:r>
            <a:r>
              <a:rPr lang="en-US" sz="1200" dirty="0"/>
              <a:t> Liu, The </a:t>
            </a:r>
            <a:r>
              <a:rPr lang="en-US" sz="1200" dirty="0" err="1"/>
              <a:t>Ragone</a:t>
            </a:r>
            <a:r>
              <a:rPr lang="en-US" sz="1200" dirty="0"/>
              <a:t> plots guided sizing of hybrid storage system for taming the wind power, International Journal of Electrical Power &amp; Energy Systems, Volume 65, 2015, Pages 246-253, ISSN 0142-0615, https://doi.org/10.1016/j.ijepes.2014.10.006.</a:t>
            </a:r>
          </a:p>
        </p:txBody>
      </p:sp>
    </p:spTree>
    <p:extLst>
      <p:ext uri="{BB962C8B-B14F-4D97-AF65-F5344CB8AC3E}">
        <p14:creationId xmlns:p14="http://schemas.microsoft.com/office/powerpoint/2010/main" val="208251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E34099-F14B-4E3D-AA5B-4EBFF88DD474}"/>
              </a:ext>
            </a:extLst>
          </p:cNvPr>
          <p:cNvSpPr>
            <a:spLocks noGrp="1"/>
          </p:cNvSpPr>
          <p:nvPr>
            <p:ph type="title"/>
          </p:nvPr>
        </p:nvSpPr>
        <p:spPr>
          <a:xfrm>
            <a:off x="290660" y="195486"/>
            <a:ext cx="8575529" cy="854869"/>
          </a:xfrm>
        </p:spPr>
        <p:txBody>
          <a:bodyPr/>
          <a:lstStyle/>
          <a:p>
            <a:r>
              <a:rPr lang="en-US" dirty="0"/>
              <a:t>Modeling energy needs</a:t>
            </a:r>
          </a:p>
        </p:txBody>
      </p:sp>
      <p:sp>
        <p:nvSpPr>
          <p:cNvPr id="9" name="Θέση αριθμού διαφάνειας 8">
            <a:extLst>
              <a:ext uri="{FF2B5EF4-FFF2-40B4-BE49-F238E27FC236}">
                <a16:creationId xmlns:a16="http://schemas.microsoft.com/office/drawing/2014/main" id="{76FED699-D46C-429C-A2E2-363A403241B4}"/>
              </a:ext>
            </a:extLst>
          </p:cNvPr>
          <p:cNvSpPr>
            <a:spLocks noGrp="1"/>
          </p:cNvSpPr>
          <p:nvPr>
            <p:ph type="sldNum" sz="quarter" idx="12"/>
          </p:nvPr>
        </p:nvSpPr>
        <p:spPr/>
        <p:txBody>
          <a:bodyPr/>
          <a:lstStyle/>
          <a:p>
            <a:fld id="{AA31ACB1-82F8-4F61-997D-47D3FF3E7BC3}" type="slidenum">
              <a:rPr lang="en-US" smtClean="0"/>
              <a:t>9</a:t>
            </a:fld>
            <a:endParaRPr lang="en-US"/>
          </a:p>
        </p:txBody>
      </p:sp>
      <p:sp>
        <p:nvSpPr>
          <p:cNvPr id="4" name="Θέση υποσέλιδου 6">
            <a:extLst>
              <a:ext uri="{FF2B5EF4-FFF2-40B4-BE49-F238E27FC236}">
                <a16:creationId xmlns:a16="http://schemas.microsoft.com/office/drawing/2014/main" id="{4F2C7A9E-92FD-77D3-DC9C-AE48977348C4}"/>
              </a:ext>
            </a:extLst>
          </p:cNvPr>
          <p:cNvSpPr>
            <a:spLocks noGrp="1"/>
          </p:cNvSpPr>
          <p:nvPr>
            <p:ph type="ftr" sz="quarter" idx="11"/>
          </p:nvPr>
        </p:nvSpPr>
        <p:spPr>
          <a:xfrm>
            <a:off x="1882589" y="4906292"/>
            <a:ext cx="6496238" cy="185738"/>
          </a:xfrm>
        </p:spPr>
        <p:txBody>
          <a:bodyPr/>
          <a:lstStyle/>
          <a:p>
            <a:r>
              <a:rPr lang="en-US" dirty="0" err="1"/>
              <a:t>Kirkmalis</a:t>
            </a:r>
            <a:r>
              <a:rPr lang="en-US" dirty="0"/>
              <a:t> et al., Fertilizers as batteries and regulators in the global Water-Energy-Food equilibrium</a:t>
            </a:r>
          </a:p>
        </p:txBody>
      </p:sp>
      <p:sp>
        <p:nvSpPr>
          <p:cNvPr id="6" name="TextBox 5">
            <a:extLst>
              <a:ext uri="{FF2B5EF4-FFF2-40B4-BE49-F238E27FC236}">
                <a16:creationId xmlns:a16="http://schemas.microsoft.com/office/drawing/2014/main" id="{C4CC8968-3D64-32E0-F5D0-4C98A12D37FA}"/>
              </a:ext>
            </a:extLst>
          </p:cNvPr>
          <p:cNvSpPr txBox="1"/>
          <p:nvPr/>
        </p:nvSpPr>
        <p:spPr>
          <a:xfrm>
            <a:off x="200604" y="2848971"/>
            <a:ext cx="3565811" cy="830997"/>
          </a:xfrm>
          <a:prstGeom prst="rect">
            <a:avLst/>
          </a:prstGeom>
          <a:noFill/>
        </p:spPr>
        <p:txBody>
          <a:bodyPr wrap="square">
            <a:spAutoFit/>
          </a:bodyPr>
          <a:lstStyle>
            <a:defPPr>
              <a:defRPr lang="en-US"/>
            </a:defPPr>
            <a:lvl1pPr>
              <a:defRPr sz="1200"/>
            </a:lvl1pPr>
          </a:lstStyle>
          <a:p>
            <a:r>
              <a:rPr lang="en-US" dirty="0" err="1"/>
              <a:t>Anvari</a:t>
            </a:r>
            <a:r>
              <a:rPr lang="en-US" dirty="0"/>
              <a:t>, M., </a:t>
            </a:r>
            <a:r>
              <a:rPr lang="en-US" dirty="0" err="1"/>
              <a:t>Proedrou</a:t>
            </a:r>
            <a:r>
              <a:rPr lang="en-US" dirty="0"/>
              <a:t>, E., Schäfer, B. et al. Data-driven load profiles and the dynamics of residential electricity consumption. Nat </a:t>
            </a:r>
            <a:r>
              <a:rPr lang="en-US" dirty="0" err="1"/>
              <a:t>Commun</a:t>
            </a:r>
            <a:r>
              <a:rPr lang="en-US" dirty="0"/>
              <a:t> 13, 4593 (2022). https://doi.org/10.1038/s41467-022-31942-9</a:t>
            </a:r>
          </a:p>
        </p:txBody>
      </p:sp>
      <p:sp>
        <p:nvSpPr>
          <p:cNvPr id="11" name="TextBox 10">
            <a:extLst>
              <a:ext uri="{FF2B5EF4-FFF2-40B4-BE49-F238E27FC236}">
                <a16:creationId xmlns:a16="http://schemas.microsoft.com/office/drawing/2014/main" id="{8CCA51CB-A391-6A94-D96A-31956E27E8E4}"/>
              </a:ext>
            </a:extLst>
          </p:cNvPr>
          <p:cNvSpPr txBox="1"/>
          <p:nvPr/>
        </p:nvSpPr>
        <p:spPr>
          <a:xfrm>
            <a:off x="200604" y="1079666"/>
            <a:ext cx="3803360" cy="1477328"/>
          </a:xfrm>
          <a:prstGeom prst="rect">
            <a:avLst/>
          </a:prstGeom>
          <a:noFill/>
        </p:spPr>
        <p:txBody>
          <a:bodyPr wrap="square">
            <a:spAutoFit/>
          </a:bodyPr>
          <a:lstStyle/>
          <a:p>
            <a:r>
              <a:rPr lang="en-US" dirty="0"/>
              <a:t>Whereas variations in the dynamics of renewable energy generation are reasonably well studied, a deeper understanding of the variations in consumption dynamics is still missing. </a:t>
            </a:r>
          </a:p>
        </p:txBody>
      </p:sp>
      <p:sp>
        <p:nvSpPr>
          <p:cNvPr id="13" name="TextBox 12">
            <a:extLst>
              <a:ext uri="{FF2B5EF4-FFF2-40B4-BE49-F238E27FC236}">
                <a16:creationId xmlns:a16="http://schemas.microsoft.com/office/drawing/2014/main" id="{C7E85518-6210-C51E-E909-7B0FCF8FCD8A}"/>
              </a:ext>
            </a:extLst>
          </p:cNvPr>
          <p:cNvSpPr txBox="1"/>
          <p:nvPr/>
        </p:nvSpPr>
        <p:spPr>
          <a:xfrm>
            <a:off x="200604" y="3785298"/>
            <a:ext cx="4582390" cy="1015663"/>
          </a:xfrm>
          <a:prstGeom prst="rect">
            <a:avLst/>
          </a:prstGeom>
          <a:noFill/>
        </p:spPr>
        <p:txBody>
          <a:bodyPr wrap="square">
            <a:spAutoFit/>
          </a:bodyPr>
          <a:lstStyle>
            <a:defPPr>
              <a:defRPr lang="en-US"/>
            </a:defPPr>
            <a:lvl1pPr>
              <a:defRPr sz="1200"/>
            </a:lvl1pPr>
          </a:lstStyle>
          <a:p>
            <a:r>
              <a:rPr lang="en-US" dirty="0"/>
              <a:t>William Zappa, </a:t>
            </a:r>
            <a:r>
              <a:rPr lang="en-US" dirty="0" err="1"/>
              <a:t>Machteld</a:t>
            </a:r>
            <a:r>
              <a:rPr lang="en-US" dirty="0"/>
              <a:t> van den Broek, </a:t>
            </a:r>
            <a:r>
              <a:rPr lang="en-US" dirty="0" err="1"/>
              <a:t>Analysing</a:t>
            </a:r>
            <a:r>
              <a:rPr lang="en-US" dirty="0"/>
              <a:t> the potential of integrating wind and solar power in Europe using spatial </a:t>
            </a:r>
            <a:r>
              <a:rPr lang="en-US" dirty="0" err="1"/>
              <a:t>optimisation</a:t>
            </a:r>
            <a:r>
              <a:rPr lang="en-US" dirty="0"/>
              <a:t> under various scenarios, Renewable and Sustainable Energy Reviews, Volume 94, 2018, Pages 1192-1216, ISSN 1364-0321, https://doi.org/10.1016/j.rser.2018.05.071.</a:t>
            </a:r>
          </a:p>
        </p:txBody>
      </p:sp>
      <p:pic>
        <p:nvPicPr>
          <p:cNvPr id="14" name="Εικόνα 13">
            <a:extLst>
              <a:ext uri="{FF2B5EF4-FFF2-40B4-BE49-F238E27FC236}">
                <a16:creationId xmlns:a16="http://schemas.microsoft.com/office/drawing/2014/main" id="{530AFAED-47FA-5EA0-C69B-8CC1FEE94B57}"/>
              </a:ext>
            </a:extLst>
          </p:cNvPr>
          <p:cNvPicPr>
            <a:picLocks noChangeAspect="1"/>
          </p:cNvPicPr>
          <p:nvPr/>
        </p:nvPicPr>
        <p:blipFill>
          <a:blip r:embed="rId2"/>
          <a:stretch>
            <a:fillRect/>
          </a:stretch>
        </p:blipFill>
        <p:spPr>
          <a:xfrm>
            <a:off x="4725059" y="1155685"/>
            <a:ext cx="4218337" cy="3135492"/>
          </a:xfrm>
          <a:prstGeom prst="rect">
            <a:avLst/>
          </a:prstGeom>
        </p:spPr>
      </p:pic>
      <p:sp>
        <p:nvSpPr>
          <p:cNvPr id="16" name="TextBox 15">
            <a:extLst>
              <a:ext uri="{FF2B5EF4-FFF2-40B4-BE49-F238E27FC236}">
                <a16:creationId xmlns:a16="http://schemas.microsoft.com/office/drawing/2014/main" id="{00C82DB7-6B93-7A7B-5D89-25D55825A511}"/>
              </a:ext>
            </a:extLst>
          </p:cNvPr>
          <p:cNvSpPr txBox="1"/>
          <p:nvPr/>
        </p:nvSpPr>
        <p:spPr>
          <a:xfrm>
            <a:off x="4725059" y="4241374"/>
            <a:ext cx="4343685" cy="50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base">
              <a:lnSpc>
                <a:spcPct val="95000"/>
              </a:lnSpc>
              <a:spcBef>
                <a:spcPts val="500"/>
              </a:spcBef>
              <a:spcAft>
                <a:spcPct val="0"/>
              </a:spcAft>
              <a:buClr>
                <a:schemeClr val="accent1"/>
              </a:buClr>
              <a:buSzPct val="65000"/>
              <a:buFont typeface="Wingdings" pitchFamily="2" charset="2"/>
              <a:buChar char="n"/>
              <a:defRPr sz="1400">
                <a:latin typeface="Calibri" panose="020F0502020204030204" pitchFamily="34" charset="0"/>
              </a:defRPr>
            </a:lvl1pPr>
            <a:lvl2pPr marL="669925" indent="-325438" fontAlgn="base">
              <a:lnSpc>
                <a:spcPct val="95000"/>
              </a:lnSpc>
              <a:spcBef>
                <a:spcPts val="500"/>
              </a:spcBef>
              <a:spcAft>
                <a:spcPct val="0"/>
              </a:spcAft>
              <a:buClr>
                <a:schemeClr val="accent2"/>
              </a:buClr>
              <a:buSzPct val="60000"/>
              <a:buFont typeface="Wingdings" pitchFamily="2" charset="2"/>
              <a:buChar char="q"/>
              <a:defRPr sz="2400">
                <a:latin typeface="Calibri" panose="020F0502020204030204" pitchFamily="34" charset="0"/>
              </a:defRPr>
            </a:lvl2pPr>
            <a:lvl3pPr marL="1022350" indent="-350838" fontAlgn="base">
              <a:lnSpc>
                <a:spcPct val="95000"/>
              </a:lnSpc>
              <a:spcBef>
                <a:spcPts val="500"/>
              </a:spcBef>
              <a:spcAft>
                <a:spcPct val="0"/>
              </a:spcAft>
              <a:buClr>
                <a:schemeClr val="accent1"/>
              </a:buClr>
              <a:buSzPct val="65000"/>
              <a:buFont typeface="Wingdings" pitchFamily="2" charset="2"/>
              <a:buChar char="n"/>
              <a:defRPr sz="2400">
                <a:latin typeface="Calibri" panose="020F0502020204030204" pitchFamily="34" charset="0"/>
              </a:defRPr>
            </a:lvl3pPr>
            <a:lvl4pPr marL="1339850" indent="-315913" fontAlgn="base">
              <a:lnSpc>
                <a:spcPct val="95000"/>
              </a:lnSpc>
              <a:spcBef>
                <a:spcPts val="500"/>
              </a:spcBef>
              <a:spcAft>
                <a:spcPct val="0"/>
              </a:spcAft>
              <a:buClr>
                <a:schemeClr val="accent2"/>
              </a:buClr>
              <a:buSzPct val="70000"/>
              <a:buFont typeface="Wingdings" pitchFamily="2" charset="2"/>
              <a:buChar char="q"/>
              <a:defRPr sz="2400">
                <a:latin typeface="Calibri" panose="020F0502020204030204" pitchFamily="34" charset="0"/>
              </a:defRPr>
            </a:lvl4pPr>
            <a:lvl5pPr marL="1681163" indent="-339725" fontAlgn="base">
              <a:lnSpc>
                <a:spcPct val="95000"/>
              </a:lnSpc>
              <a:spcBef>
                <a:spcPts val="500"/>
              </a:spcBef>
              <a:spcAft>
                <a:spcPct val="0"/>
              </a:spcAft>
              <a:buClr>
                <a:schemeClr val="accent1"/>
              </a:buClr>
              <a:buSzPct val="75000"/>
              <a:buFont typeface="Wingdings" pitchFamily="2" charset="2"/>
              <a:buChar char="§"/>
              <a:defRPr sz="2400">
                <a:latin typeface="Calibri" panose="020F0502020204030204" pitchFamily="34" charset="0"/>
              </a:defRPr>
            </a:lvl5pPr>
            <a:lvl6pPr marL="2138363" indent="-339725" fontAlgn="base">
              <a:spcBef>
                <a:spcPct val="20000"/>
              </a:spcBef>
              <a:spcAft>
                <a:spcPct val="0"/>
              </a:spcAft>
              <a:buClr>
                <a:schemeClr val="accent1"/>
              </a:buClr>
              <a:buSzPct val="75000"/>
              <a:buFont typeface="Wingdings" pitchFamily="2" charset="2"/>
              <a:buChar char="§"/>
              <a:defRPr sz="2400"/>
            </a:lvl6pPr>
            <a:lvl7pPr marL="2595563" indent="-339725" fontAlgn="base">
              <a:spcBef>
                <a:spcPct val="20000"/>
              </a:spcBef>
              <a:spcAft>
                <a:spcPct val="0"/>
              </a:spcAft>
              <a:buClr>
                <a:schemeClr val="accent1"/>
              </a:buClr>
              <a:buSzPct val="75000"/>
              <a:buFont typeface="Wingdings" pitchFamily="2" charset="2"/>
              <a:buChar char="§"/>
              <a:defRPr sz="2400"/>
            </a:lvl7pPr>
            <a:lvl8pPr marL="3052763" indent="-339725" fontAlgn="base">
              <a:spcBef>
                <a:spcPct val="20000"/>
              </a:spcBef>
              <a:spcAft>
                <a:spcPct val="0"/>
              </a:spcAft>
              <a:buClr>
                <a:schemeClr val="accent1"/>
              </a:buClr>
              <a:buSzPct val="75000"/>
              <a:buFont typeface="Wingdings" pitchFamily="2" charset="2"/>
              <a:buChar char="§"/>
              <a:defRPr sz="2400"/>
            </a:lvl8pPr>
            <a:lvl9pPr marL="3509963" indent="-339725" fontAlgn="base">
              <a:spcBef>
                <a:spcPct val="20000"/>
              </a:spcBef>
              <a:spcAft>
                <a:spcPct val="0"/>
              </a:spcAft>
              <a:buClr>
                <a:schemeClr val="accent1"/>
              </a:buClr>
              <a:buSzPct val="75000"/>
              <a:buFont typeface="Wingdings" pitchFamily="2" charset="2"/>
              <a:buChar char="§"/>
              <a:defRPr sz="2400"/>
            </a:lvl9pPr>
          </a:lstStyle>
          <a:p>
            <a:r>
              <a:rPr lang="en-US" dirty="0"/>
              <a:t>Example of curtailment and residual demand in a power system (Zappa and van den Broek).</a:t>
            </a:r>
          </a:p>
        </p:txBody>
      </p:sp>
    </p:spTree>
    <p:extLst>
      <p:ext uri="{BB962C8B-B14F-4D97-AF65-F5344CB8AC3E}">
        <p14:creationId xmlns:p14="http://schemas.microsoft.com/office/powerpoint/2010/main" val="4035051953"/>
      </p:ext>
    </p:extLst>
  </p:cSld>
  <p:clrMapOvr>
    <a:masterClrMapping/>
  </p:clrMapOvr>
</p:sld>
</file>

<file path=ppt/theme/theme1.xml><?xml version="1.0" encoding="utf-8"?>
<a:theme xmlns:a="http://schemas.openxmlformats.org/drawingml/2006/main" name="Theme1">
  <a:themeElements>
    <a:clrScheme name="Custom 12">
      <a:dk1>
        <a:sysClr val="windowText" lastClr="000000"/>
      </a:dk1>
      <a:lt1>
        <a:sysClr val="window" lastClr="FFFFFF"/>
      </a:lt1>
      <a:dk2>
        <a:srgbClr val="000000"/>
      </a:dk2>
      <a:lt2>
        <a:srgbClr val="E7E6E6"/>
      </a:lt2>
      <a:accent1>
        <a:srgbClr val="4472C4"/>
      </a:accent1>
      <a:accent2>
        <a:srgbClr val="7F7F7F"/>
      </a:accent2>
      <a:accent3>
        <a:srgbClr val="A5A5A5"/>
      </a:accent3>
      <a:accent4>
        <a:srgbClr val="FFC000"/>
      </a:accent4>
      <a:accent5>
        <a:srgbClr val="C00000"/>
      </a:accent5>
      <a:accent6>
        <a:srgbClr val="70AD47"/>
      </a:accent6>
      <a:hlink>
        <a:srgbClr val="0563C1"/>
      </a:hlink>
      <a:folHlink>
        <a:srgbClr val="954F72"/>
      </a:folHlink>
    </a:clrScheme>
    <a:fontScheme name="2010templ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2400" i="0" dirty="0" err="1">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latin typeface="Berlin Sans FB Demi" pitchFamily="34" charset="0"/>
          </a:defRPr>
        </a:defPPr>
      </a:lstStyle>
    </a:spDef>
    <a:lnDef>
      <a:spPr bwMode="auto">
        <a:xfrm>
          <a:off x="0" y="0"/>
          <a:ext cx="1" cy="1"/>
        </a:xfrm>
        <a:custGeom>
          <a:avLst/>
          <a:gdLst/>
          <a:ahLst/>
          <a:cxnLst/>
          <a:rect l="0" t="0" r="0" b="0"/>
          <a:pathLst/>
        </a:custGeom>
        <a:noFill/>
        <a:ln w="9525" cap="flat" cmpd="sng" algn="ctr">
          <a:solidFill>
            <a:schemeClr val="tx2"/>
          </a:solid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1" i="1" u="none" strike="noStrike" cap="none" normalizeH="0" baseline="0" smtClean="0">
            <a:ln>
              <a:noFill/>
            </a:ln>
            <a:solidFill>
              <a:schemeClr val="tx1"/>
            </a:solidFill>
            <a:effectLst/>
            <a:latin typeface="Calibri" pitchFamily="34" charset="0"/>
          </a:defRPr>
        </a:defPPr>
      </a:lstStyle>
    </a:lnDef>
    <a:txDef>
      <a:spPr>
        <a:noFill/>
      </a:spPr>
      <a:bodyPr wrap="none" rtlCol="0">
        <a:spAutoFit/>
      </a:bodyPr>
      <a:lstStyle>
        <a:defPPr>
          <a:defRPr b="0" i="0" dirty="0" smtClean="0"/>
        </a:defPPr>
      </a:lstStyle>
    </a:txDef>
  </a:objectDefaults>
  <a:extraClrSchemeLst>
    <a:extraClrScheme>
      <a:clrScheme name="2010templ_calibri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10templ_calibri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10templ_calibri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10templ_calibri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010templ_calibri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010templ_calibri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010templ_calibr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010templ_calibr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10templ_calibri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10templ_calibri 10">
        <a:dk1>
          <a:srgbClr val="000000"/>
        </a:dk1>
        <a:lt1>
          <a:srgbClr val="FFFFFF"/>
        </a:lt1>
        <a:dk2>
          <a:srgbClr val="CC0000"/>
        </a:dk2>
        <a:lt2>
          <a:srgbClr val="666699"/>
        </a:lt2>
        <a:accent1>
          <a:srgbClr val="808080"/>
        </a:accent1>
        <a:accent2>
          <a:srgbClr val="3333CC"/>
        </a:accent2>
        <a:accent3>
          <a:srgbClr val="FFFFFF"/>
        </a:accent3>
        <a:accent4>
          <a:srgbClr val="000000"/>
        </a:accent4>
        <a:accent5>
          <a:srgbClr val="C0C0C0"/>
        </a:accent5>
        <a:accent6>
          <a:srgbClr val="2D2DB9"/>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10templ_calibri 11">
        <a:dk1>
          <a:srgbClr val="000000"/>
        </a:dk1>
        <a:lt1>
          <a:srgbClr val="FFFFFF"/>
        </a:lt1>
        <a:dk2>
          <a:srgbClr val="CC0000"/>
        </a:dk2>
        <a:lt2>
          <a:srgbClr val="666699"/>
        </a:lt2>
        <a:accent1>
          <a:srgbClr val="808080"/>
        </a:accent1>
        <a:accent2>
          <a:srgbClr val="666699"/>
        </a:accent2>
        <a:accent3>
          <a:srgbClr val="FFFFFF"/>
        </a:accent3>
        <a:accent4>
          <a:srgbClr val="000000"/>
        </a:accent4>
        <a:accent5>
          <a:srgbClr val="C0C0C0"/>
        </a:accent5>
        <a:accent6>
          <a:srgbClr val="5C5C8A"/>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10templ_calibri 12">
        <a:dk1>
          <a:srgbClr val="000000"/>
        </a:dk1>
        <a:lt1>
          <a:srgbClr val="FFFFFF"/>
        </a:lt1>
        <a:dk2>
          <a:srgbClr val="CC0000"/>
        </a:dk2>
        <a:lt2>
          <a:srgbClr val="666699"/>
        </a:lt2>
        <a:accent1>
          <a:srgbClr val="808080"/>
        </a:accent1>
        <a:accent2>
          <a:srgbClr val="3E4082"/>
        </a:accent2>
        <a:accent3>
          <a:srgbClr val="FFFFFF"/>
        </a:accent3>
        <a:accent4>
          <a:srgbClr val="000000"/>
        </a:accent4>
        <a:accent5>
          <a:srgbClr val="C0C0C0"/>
        </a:accent5>
        <a:accent6>
          <a:srgbClr val="373975"/>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10templ_calibri 13">
        <a:dk1>
          <a:srgbClr val="000000"/>
        </a:dk1>
        <a:lt1>
          <a:srgbClr val="FFFFFF"/>
        </a:lt1>
        <a:dk2>
          <a:srgbClr val="B40000"/>
        </a:dk2>
        <a:lt2>
          <a:srgbClr val="666699"/>
        </a:lt2>
        <a:accent1>
          <a:srgbClr val="808080"/>
        </a:accent1>
        <a:accent2>
          <a:srgbClr val="3E4082"/>
        </a:accent2>
        <a:accent3>
          <a:srgbClr val="FFFFFF"/>
        </a:accent3>
        <a:accent4>
          <a:srgbClr val="000000"/>
        </a:accent4>
        <a:accent5>
          <a:srgbClr val="C0C0C0"/>
        </a:accent5>
        <a:accent6>
          <a:srgbClr val="373975"/>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10templ_calibri 14">
        <a:dk1>
          <a:srgbClr val="000000"/>
        </a:dk1>
        <a:lt1>
          <a:srgbClr val="FFFFFF"/>
        </a:lt1>
        <a:dk2>
          <a:srgbClr val="B40000"/>
        </a:dk2>
        <a:lt2>
          <a:srgbClr val="666699"/>
        </a:lt2>
        <a:accent1>
          <a:srgbClr val="9C9DD0"/>
        </a:accent1>
        <a:accent2>
          <a:srgbClr val="3E4082"/>
        </a:accent2>
        <a:accent3>
          <a:srgbClr val="FFFFFF"/>
        </a:accent3>
        <a:accent4>
          <a:srgbClr val="000000"/>
        </a:accent4>
        <a:accent5>
          <a:srgbClr val="CBCCE4"/>
        </a:accent5>
        <a:accent6>
          <a:srgbClr val="373975"/>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1Minimal.potx" id="{C9766F41-359E-4E81-8231-4123CB922D9B}" vid="{7528BE9C-CA84-4C8B-9E96-9BCAD98139C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2021Minimal</Template>
  <TotalTime>2156</TotalTime>
  <Words>2921</Words>
  <Application>Microsoft Office PowerPoint</Application>
  <PresentationFormat>Προβολή στην οθόνη (16:9)</PresentationFormat>
  <Paragraphs>158</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Wingdings</vt:lpstr>
      <vt:lpstr>Theme1</vt:lpstr>
      <vt:lpstr>Fertilizers as batteries and regulators in the global Water-Energy-Food equilibrium</vt:lpstr>
      <vt:lpstr>Some of the paper’s contents:</vt:lpstr>
      <vt:lpstr>Introduction</vt:lpstr>
      <vt:lpstr>The water-energy-food nexus</vt:lpstr>
      <vt:lpstr>The role of energy in prosperity</vt:lpstr>
      <vt:lpstr>The role of energy (2019)</vt:lpstr>
      <vt:lpstr>Energy production and consumption </vt:lpstr>
      <vt:lpstr>Power outputs by renewable energy installations </vt:lpstr>
      <vt:lpstr>Modeling energy needs</vt:lpstr>
      <vt:lpstr>The storage of energy</vt:lpstr>
      <vt:lpstr>The storage of energy</vt:lpstr>
      <vt:lpstr>The storage of energy inside the nexus</vt:lpstr>
      <vt:lpstr>The storage of energy inside the nexus</vt:lpstr>
      <vt:lpstr>The storage of energy inside the nexus</vt:lpstr>
      <vt:lpstr>Discussion and conclusions</vt:lpstr>
      <vt:lpstr>Reference</vt:lpstr>
      <vt:lpstr>Reference</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Entropy and Wealth</dc:title>
  <dc:creator>Fivos Sargentis</dc:creator>
  <cp:lastModifiedBy>Γεώργιος Κιρκμαλής</cp:lastModifiedBy>
  <cp:revision>10</cp:revision>
  <dcterms:created xsi:type="dcterms:W3CDTF">2021-10-03T05:48:12Z</dcterms:created>
  <dcterms:modified xsi:type="dcterms:W3CDTF">2023-04-27T05:42:08Z</dcterms:modified>
</cp:coreProperties>
</file>