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A980B-78C1-C416-1E99-11A96471A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433E1E-E570-495A-8A24-436DE45A3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9CBBF9-FB5D-BCB7-3D90-0FC2A172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BF2FB5-D8C8-52C9-F784-0E429871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B39F6D-64E5-BF67-4998-8BAF387E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62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A9426-4252-7923-BBAE-BA2F94EA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2C9E08-C63B-7BC5-7DC0-DCFE732BC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836FCC-31DA-01D4-3B31-CEECC7F4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EF51D7-A7AC-B84F-77F5-FADE18AF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E24CAA-E95B-381A-C928-9930122F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6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458C23-4F50-1825-DC89-0CCA3937C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3417D5-DA01-27B4-2047-ED68B3637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C3072D-A93D-D6AC-057D-8CB25AB6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63088-D600-0891-B8C9-52C8E524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CA9631-7773-1ED8-D5F6-A721584C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4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 userDrawn="1"/>
        </p:nvSpPr>
        <p:spPr>
          <a:xfrm>
            <a:off x="704066" y="510800"/>
            <a:ext cx="11487935" cy="985201"/>
          </a:xfrm>
          <a:custGeom>
            <a:avLst/>
            <a:gdLst>
              <a:gd name="connsiteX0" fmla="*/ 53368 w 11487935"/>
              <a:gd name="connsiteY0" fmla="*/ 0 h 985201"/>
              <a:gd name="connsiteX1" fmla="*/ 11487935 w 11487935"/>
              <a:gd name="connsiteY1" fmla="*/ 0 h 985201"/>
              <a:gd name="connsiteX2" fmla="*/ 11487935 w 11487935"/>
              <a:gd name="connsiteY2" fmla="*/ 985201 h 985201"/>
              <a:gd name="connsiteX3" fmla="*/ 53368 w 11487935"/>
              <a:gd name="connsiteY3" fmla="*/ 985201 h 985201"/>
              <a:gd name="connsiteX4" fmla="*/ 0 w 11487935"/>
              <a:gd name="connsiteY4" fmla="*/ 931833 h 985201"/>
              <a:gd name="connsiteX5" fmla="*/ 0 w 11487935"/>
              <a:gd name="connsiteY5" fmla="*/ 53368 h 985201"/>
              <a:gd name="connsiteX6" fmla="*/ 53368 w 11487935"/>
              <a:gd name="connsiteY6" fmla="*/ 0 h 98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7935" h="985201">
                <a:moveTo>
                  <a:pt x="53368" y="0"/>
                </a:moveTo>
                <a:lnTo>
                  <a:pt x="11487935" y="0"/>
                </a:lnTo>
                <a:lnTo>
                  <a:pt x="11487935" y="985201"/>
                </a:lnTo>
                <a:lnTo>
                  <a:pt x="53368" y="985201"/>
                </a:lnTo>
                <a:cubicBezTo>
                  <a:pt x="23894" y="985201"/>
                  <a:pt x="0" y="961307"/>
                  <a:pt x="0" y="931833"/>
                </a:cubicBezTo>
                <a:lnTo>
                  <a:pt x="0" y="53368"/>
                </a:lnTo>
                <a:cubicBezTo>
                  <a:pt x="0" y="23894"/>
                  <a:pt x="23894" y="0"/>
                  <a:pt x="53368" y="0"/>
                </a:cubicBezTo>
                <a:close/>
              </a:path>
            </a:pathLst>
          </a:cu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2700000" scaled="0"/>
          </a:gradFill>
          <a:ln>
            <a:noFill/>
          </a:ln>
          <a:effectLst>
            <a:outerShdw blurRad="381000" dist="762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 </a:t>
            </a:r>
          </a:p>
        </p:txBody>
      </p:sp>
      <p:sp>
        <p:nvSpPr>
          <p:cNvPr id="16" name="文本框 16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064519" y="701585"/>
            <a:ext cx="41956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b="0" i="0">
                <a:solidFill>
                  <a:schemeClr val="bg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fr-FR"/>
              <a:t>Our services </a:t>
            </a:r>
            <a:endParaRPr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BF24DC6-7C30-4912-A16D-A8D516ABB66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4519" y="2124075"/>
            <a:ext cx="10674899" cy="3870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B6FA8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fr-FR"/>
              <a:t># Titre 1</a:t>
            </a:r>
          </a:p>
          <a:p>
            <a:pPr lvl="1"/>
            <a:r>
              <a:rPr lang="fr-FR"/>
              <a:t>Texte 1</a:t>
            </a:r>
          </a:p>
        </p:txBody>
      </p:sp>
      <p:pic>
        <p:nvPicPr>
          <p:cNvPr id="2" name="Image 1" descr="Une image contenant texte, vert, signe&#10;&#10;Description générée automatiquement">
            <a:extLst>
              <a:ext uri="{FF2B5EF4-FFF2-40B4-BE49-F238E27FC236}">
                <a16:creationId xmlns:a16="http://schemas.microsoft.com/office/drawing/2014/main" id="{09DE85AF-A3F5-D956-CD62-0F36ADBB8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5235" y="628905"/>
            <a:ext cx="784744" cy="7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7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7CB59-996B-181E-0A5F-7ECA2AA1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06FD1-ACAD-6289-494F-0BB7653A9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B72244-8972-82FA-AE6A-F43E5C2F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6FC905-C10D-C6FA-CB53-3BB262E9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BAC1CE-6D4B-3DFC-F9DE-22948687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5763A-C8E2-717F-E936-A39E0FD3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DF4B28-D4D1-7EEC-C2B8-157A61921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643F0A-53B1-DE59-964D-FA7162A3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43B616-D268-2F69-D899-5FC52D0A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D970D-3B44-93F2-970C-074F8CFB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2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91177-2F6E-6015-A399-8AD45979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92DC9-953A-E30E-83CF-1F3833BC4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3677FB-4990-72F3-863C-878AC45D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01686E-A941-3018-5090-711A7BE7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8107D9-7AAC-071E-AF67-625DAF4F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948A17-BD21-9443-3458-441D0B88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27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228D9-CD37-7AFA-1A21-718F2D57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71E4B-B3A0-B2A6-EBF0-0C13ABF17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3A6DA2-758C-82BF-3CAB-941DC3F7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C038FA-C4DB-078D-9A7E-4A6933F15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04D8BA-A378-A5DF-2ED2-90C3CAA9F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DF20C8-672E-41DA-DDC3-9E94244A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83DCF-CDDE-4AB2-E496-B34590A5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8AB365-CEBC-2BD6-7F87-357C4D7F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7CB59-77F5-781D-F087-AC76BBB1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68440C-969B-6588-05BC-52DA2547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100D7-6022-A626-6E01-F5EC0C6D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EB8A7F-F996-74A0-3D4D-DFD76F19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82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505782-5D3B-9500-E51C-A303D02D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37013C-6996-2636-94E5-2BEE1406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7BF398-3A34-76C6-C5E7-704B44B8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2DF888-6821-DD90-AE2F-A217D0B9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E71A94-879A-8F39-54B8-1887022C1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16476A-1A30-69DC-D8A5-6B2294850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0C69C6-0938-0F54-8CB9-BFE57A2F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77F473-52DD-ACCA-C382-DD724D6C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3266A2-96FD-79C7-55BD-82AF66CE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42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FBDA6-8BEA-3914-7397-85EE3563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D26F5C-CD32-F119-4E51-50D21F4CE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CBA3A8-9D4A-6DDC-70CE-453C7646F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D20662-30AE-89FE-238E-908AE564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83F3BD-297D-C8DC-EA5C-EA69F5BC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742ED2-9394-6881-5C29-21371A0C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06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4F774D-ACB7-FB94-36F9-606FF0E6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1B9EDD-C86D-3D4A-79F3-922AB41B1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BE9D6F-D32D-9575-DF33-4F0541BC5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D602A-EC78-4FF9-B19E-0467A8B997D4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F88ACA-CE04-1D47-DD0F-724BB787E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898E7E-586C-5BB0-6C27-57CB98694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7A179-C1A8-4F29-B930-D0C95127A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8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BC701F-0671-B369-7093-033D4A204A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4519" y="701585"/>
            <a:ext cx="10852178" cy="584775"/>
          </a:xfrm>
        </p:spPr>
        <p:txBody>
          <a:bodyPr/>
          <a:lstStyle/>
          <a:p>
            <a:r>
              <a:rPr lang="en-GB"/>
              <a:t>ABI/GOES-16 Sargassum processing overview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66A413-D5B1-CA42-AB65-09263C10710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535642" y="5678766"/>
            <a:ext cx="6255476" cy="60504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fr-FR">
                <a:solidFill>
                  <a:schemeClr val="bg1"/>
                </a:solidFill>
              </a:rPr>
              <a:t>GOES </a:t>
            </a:r>
            <a:r>
              <a:rPr lang="fr-FR" err="1">
                <a:solidFill>
                  <a:schemeClr val="bg1"/>
                </a:solidFill>
              </a:rPr>
              <a:t>Sargassum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detection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threshold</a:t>
            </a:r>
            <a:r>
              <a:rPr lang="fr-FR">
                <a:solidFill>
                  <a:schemeClr val="bg1"/>
                </a:solidFill>
              </a:rPr>
              <a:t>: about 1.3% </a:t>
            </a:r>
            <a:r>
              <a:rPr lang="fr-FR" err="1">
                <a:solidFill>
                  <a:schemeClr val="bg1"/>
                </a:solidFill>
              </a:rPr>
              <a:t>fractional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coverage</a:t>
            </a:r>
            <a:r>
              <a:rPr lang="fr-FR">
                <a:solidFill>
                  <a:schemeClr val="bg1"/>
                </a:solidFill>
              </a:rPr>
              <a:t> on a single slot (MODIS </a:t>
            </a:r>
            <a:r>
              <a:rPr lang="fr-FR" err="1">
                <a:solidFill>
                  <a:schemeClr val="bg1"/>
                </a:solidFill>
              </a:rPr>
              <a:t>threshold</a:t>
            </a:r>
            <a:r>
              <a:rPr lang="fr-FR">
                <a:solidFill>
                  <a:schemeClr val="bg1"/>
                </a:solidFill>
              </a:rPr>
              <a:t> : 0.23% </a:t>
            </a:r>
            <a:r>
              <a:rPr lang="fr-FR" err="1">
                <a:solidFill>
                  <a:schemeClr val="bg1"/>
                </a:solidFill>
              </a:rPr>
              <a:t>fractional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coverage</a:t>
            </a:r>
            <a:r>
              <a:rPr lang="fr-FR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449FE9-ACFB-D899-1EA0-2125FDDBCF36}"/>
              </a:ext>
            </a:extLst>
          </p:cNvPr>
          <p:cNvSpPr txBox="1"/>
          <p:nvPr/>
        </p:nvSpPr>
        <p:spPr>
          <a:xfrm>
            <a:off x="705043" y="6221174"/>
            <a:ext cx="207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GOES </a:t>
            </a:r>
            <a:r>
              <a:rPr lang="fr-FR" sz="1200" err="1"/>
              <a:t>Sargassum</a:t>
            </a:r>
            <a:r>
              <a:rPr lang="fr-FR" sz="1200"/>
              <a:t> processor </a:t>
            </a:r>
            <a:r>
              <a:rPr lang="fr-FR" sz="1200" err="1"/>
              <a:t>flowchart</a:t>
            </a:r>
            <a:r>
              <a:rPr lang="fr-FR" sz="1200"/>
              <a:t> (</a:t>
            </a:r>
            <a:r>
              <a:rPr lang="fr-FR" sz="1200" err="1"/>
              <a:t>level</a:t>
            </a:r>
            <a:r>
              <a:rPr lang="fr-FR" sz="1200"/>
              <a:t> 1 </a:t>
            </a:r>
            <a:r>
              <a:rPr lang="fr-FR" sz="1200">
                <a:sym typeface="Wingdings" panose="05000000000000000000" pitchFamily="2" charset="2"/>
              </a:rPr>
              <a:t> </a:t>
            </a:r>
            <a:r>
              <a:rPr lang="fr-FR" sz="1200" err="1">
                <a:sym typeface="Wingdings" panose="05000000000000000000" pitchFamily="2" charset="2"/>
              </a:rPr>
              <a:t>level</a:t>
            </a:r>
            <a:r>
              <a:rPr lang="fr-FR" sz="1200">
                <a:sym typeface="Wingdings" panose="05000000000000000000" pitchFamily="2" charset="2"/>
              </a:rPr>
              <a:t> 2)</a:t>
            </a:r>
            <a:endParaRPr lang="en-GB" sz="120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5BF0644-9B81-7F61-DD36-4127B9E733FC}"/>
              </a:ext>
            </a:extLst>
          </p:cNvPr>
          <p:cNvGrpSpPr/>
          <p:nvPr/>
        </p:nvGrpSpPr>
        <p:grpSpPr>
          <a:xfrm>
            <a:off x="758832" y="1757316"/>
            <a:ext cx="1844919" cy="4348823"/>
            <a:chOff x="8331150" y="1481148"/>
            <a:chExt cx="1844919" cy="434882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36EE0F6-5C45-3D26-E121-DED1BAE1BD0D}"/>
                </a:ext>
              </a:extLst>
            </p:cNvPr>
            <p:cNvGrpSpPr/>
            <p:nvPr/>
          </p:nvGrpSpPr>
          <p:grpSpPr>
            <a:xfrm>
              <a:off x="8331150" y="5500115"/>
              <a:ext cx="1844919" cy="329856"/>
              <a:chOff x="0" y="4020224"/>
              <a:chExt cx="1844919" cy="329856"/>
            </a:xfrm>
            <a:scene3d>
              <a:camera prst="orthographicFront"/>
              <a:lightRig rig="flat" dir="t"/>
            </a:scene3d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5A1CD65-ED34-0FDA-F2BF-24F9D6AC5EB9}"/>
                  </a:ext>
                </a:extLst>
              </p:cNvPr>
              <p:cNvSpPr/>
              <p:nvPr/>
            </p:nvSpPr>
            <p:spPr>
              <a:xfrm>
                <a:off x="0" y="4020224"/>
                <a:ext cx="1844919" cy="329856"/>
              </a:xfrm>
              <a:prstGeom prst="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6228827-4DA6-2B2A-93B4-DB20DED26AC6}"/>
                  </a:ext>
                </a:extLst>
              </p:cNvPr>
              <p:cNvSpPr txBox="1"/>
              <p:nvPr/>
            </p:nvSpPr>
            <p:spPr>
              <a:xfrm>
                <a:off x="0" y="4020224"/>
                <a:ext cx="1844919" cy="3298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9784" tIns="49784" rIns="49784" bIns="49784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700" kern="1200" err="1"/>
                  <a:t>Sargassum</a:t>
                </a:r>
                <a:r>
                  <a:rPr lang="fr-FR" sz="700" kern="1200"/>
                  <a:t> </a:t>
                </a:r>
                <a:r>
                  <a:rPr lang="fr-FR" sz="700" kern="1200" err="1"/>
                  <a:t>detection</a:t>
                </a:r>
                <a:endParaRPr lang="fr-FR" sz="700"/>
              </a:p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700" kern="1200"/>
                  <a:t>(</a:t>
                </a:r>
                <a:r>
                  <a:rPr lang="fr-FR" sz="700" kern="1200" err="1"/>
                  <a:t>threshold</a:t>
                </a:r>
                <a:r>
                  <a:rPr lang="fr-FR" sz="700" kern="1200"/>
                  <a:t> on FAI </a:t>
                </a:r>
                <a:r>
                  <a:rPr lang="fr-FR" sz="700" kern="1200" err="1"/>
                  <a:t>anomaly</a:t>
                </a:r>
                <a:r>
                  <a:rPr lang="fr-FR" sz="700" kern="1200"/>
                  <a:t>)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80F93663-DE52-75AD-EE0B-E95ADEA00082}"/>
                </a:ext>
              </a:extLst>
            </p:cNvPr>
            <p:cNvGrpSpPr/>
            <p:nvPr/>
          </p:nvGrpSpPr>
          <p:grpSpPr>
            <a:xfrm>
              <a:off x="8331150" y="4997744"/>
              <a:ext cx="1844919" cy="507318"/>
              <a:chOff x="0" y="3517853"/>
              <a:chExt cx="1844919" cy="507318"/>
            </a:xfrm>
            <a:scene3d>
              <a:camera prst="orthographicFront"/>
              <a:lightRig rig="flat" dir="t"/>
            </a:scene3d>
          </p:grpSpPr>
          <p:sp>
            <p:nvSpPr>
              <p:cNvPr id="34" name="Légende : flèche vers le haut 33">
                <a:extLst>
                  <a:ext uri="{FF2B5EF4-FFF2-40B4-BE49-F238E27FC236}">
                    <a16:creationId xmlns:a16="http://schemas.microsoft.com/office/drawing/2014/main" id="{B84C1BC2-D0C9-066C-90B8-973B4A056B74}"/>
                  </a:ext>
                </a:extLst>
              </p:cNvPr>
              <p:cNvSpPr/>
              <p:nvPr/>
            </p:nvSpPr>
            <p:spPr>
              <a:xfrm rot="10800000">
                <a:off x="0" y="3517853"/>
                <a:ext cx="1844919" cy="507318"/>
              </a:xfrm>
              <a:prstGeom prst="upArrowCallou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5" name="Légende : flèche vers le haut 6">
                <a:extLst>
                  <a:ext uri="{FF2B5EF4-FFF2-40B4-BE49-F238E27FC236}">
                    <a16:creationId xmlns:a16="http://schemas.microsoft.com/office/drawing/2014/main" id="{89C95ECA-95E9-3C15-824C-313B339B2B86}"/>
                  </a:ext>
                </a:extLst>
              </p:cNvPr>
              <p:cNvSpPr txBox="1"/>
              <p:nvPr/>
            </p:nvSpPr>
            <p:spPr>
              <a:xfrm rot="21600000">
                <a:off x="0" y="3517853"/>
                <a:ext cx="1844919" cy="3296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9784" tIns="49784" rIns="49784" bIns="49784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700" kern="1200" err="1"/>
                  <a:t>Additional</a:t>
                </a:r>
                <a:r>
                  <a:rPr lang="fr-FR" sz="700" kern="1200"/>
                  <a:t> </a:t>
                </a:r>
                <a:r>
                  <a:rPr lang="fr-FR" sz="700" kern="1200" err="1"/>
                  <a:t>filter</a:t>
                </a:r>
                <a:endParaRPr lang="fr-FR" sz="700" kern="1200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75F5436-74F0-B699-7156-C3DD8AE11910}"/>
                </a:ext>
              </a:extLst>
            </p:cNvPr>
            <p:cNvGrpSpPr/>
            <p:nvPr/>
          </p:nvGrpSpPr>
          <p:grpSpPr>
            <a:xfrm>
              <a:off x="8331150" y="4495373"/>
              <a:ext cx="1844919" cy="507318"/>
              <a:chOff x="0" y="3015482"/>
              <a:chExt cx="1844919" cy="507318"/>
            </a:xfrm>
            <a:scene3d>
              <a:camera prst="orthographicFront"/>
              <a:lightRig rig="flat" dir="t"/>
            </a:scene3d>
          </p:grpSpPr>
          <p:sp>
            <p:nvSpPr>
              <p:cNvPr id="32" name="Légende : flèche vers le haut 31">
                <a:extLst>
                  <a:ext uri="{FF2B5EF4-FFF2-40B4-BE49-F238E27FC236}">
                    <a16:creationId xmlns:a16="http://schemas.microsoft.com/office/drawing/2014/main" id="{259AF4AF-8514-1735-19A8-BCC7CC30A21E}"/>
                  </a:ext>
                </a:extLst>
              </p:cNvPr>
              <p:cNvSpPr/>
              <p:nvPr/>
            </p:nvSpPr>
            <p:spPr>
              <a:xfrm rot="10800000">
                <a:off x="0" y="3015482"/>
                <a:ext cx="1844919" cy="507318"/>
              </a:xfrm>
              <a:prstGeom prst="upArrowCallou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3" name="Légende : flèche vers le haut 8">
                <a:extLst>
                  <a:ext uri="{FF2B5EF4-FFF2-40B4-BE49-F238E27FC236}">
                    <a16:creationId xmlns:a16="http://schemas.microsoft.com/office/drawing/2014/main" id="{1D307BF1-C1D6-0BDE-9D2C-455D46B0DC15}"/>
                  </a:ext>
                </a:extLst>
              </p:cNvPr>
              <p:cNvSpPr txBox="1"/>
              <p:nvPr/>
            </p:nvSpPr>
            <p:spPr>
              <a:xfrm rot="21600000">
                <a:off x="0" y="3015482"/>
                <a:ext cx="1844919" cy="3296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9784" tIns="49784" rIns="49784" bIns="49784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700" kern="1200" err="1"/>
                  <a:t>Denoising</a:t>
                </a:r>
                <a:endParaRPr lang="fr-FR" sz="700" kern="1200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548046AE-3FCD-38CA-856E-1D2EF16DE8F0}"/>
                </a:ext>
              </a:extLst>
            </p:cNvPr>
            <p:cNvGrpSpPr/>
            <p:nvPr/>
          </p:nvGrpSpPr>
          <p:grpSpPr>
            <a:xfrm>
              <a:off x="8331150" y="3993002"/>
              <a:ext cx="1844919" cy="507318"/>
              <a:chOff x="0" y="2513111"/>
              <a:chExt cx="1844919" cy="507318"/>
            </a:xfrm>
            <a:scene3d>
              <a:camera prst="orthographicFront"/>
              <a:lightRig rig="flat" dir="t"/>
            </a:scene3d>
          </p:grpSpPr>
          <p:sp>
            <p:nvSpPr>
              <p:cNvPr id="30" name="Légende : flèche vers le haut 29">
                <a:extLst>
                  <a:ext uri="{FF2B5EF4-FFF2-40B4-BE49-F238E27FC236}">
                    <a16:creationId xmlns:a16="http://schemas.microsoft.com/office/drawing/2014/main" id="{44136665-5522-0A4A-AD71-92AD267DD609}"/>
                  </a:ext>
                </a:extLst>
              </p:cNvPr>
              <p:cNvSpPr/>
              <p:nvPr/>
            </p:nvSpPr>
            <p:spPr>
              <a:xfrm rot="10800000">
                <a:off x="0" y="2513111"/>
                <a:ext cx="1844919" cy="507318"/>
              </a:xfrm>
              <a:prstGeom prst="upArrowCallou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1" name="Légende : flèche vers le haut 10">
                <a:extLst>
                  <a:ext uri="{FF2B5EF4-FFF2-40B4-BE49-F238E27FC236}">
                    <a16:creationId xmlns:a16="http://schemas.microsoft.com/office/drawing/2014/main" id="{78D729DE-9530-9B43-7B38-EADC06E27889}"/>
                  </a:ext>
                </a:extLst>
              </p:cNvPr>
              <p:cNvSpPr txBox="1"/>
              <p:nvPr/>
            </p:nvSpPr>
            <p:spPr>
              <a:xfrm rot="21600000">
                <a:off x="0" y="2513111"/>
                <a:ext cx="1844919" cy="3296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9784" tIns="49784" rIns="49784" bIns="49784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700" kern="1200" err="1"/>
                  <a:t>Grid</a:t>
                </a:r>
                <a:r>
                  <a:rPr lang="fr-FR" sz="700" kern="1200"/>
                  <a:t> correction (correction tramage)</a:t>
                </a: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4BF5B6D1-F0F6-2D1E-2746-5C6EBC4A8B8C}"/>
                </a:ext>
              </a:extLst>
            </p:cNvPr>
            <p:cNvGrpSpPr/>
            <p:nvPr/>
          </p:nvGrpSpPr>
          <p:grpSpPr>
            <a:xfrm>
              <a:off x="8331150" y="3490631"/>
              <a:ext cx="1844919" cy="507318"/>
              <a:chOff x="0" y="2010740"/>
              <a:chExt cx="1844919" cy="507318"/>
            </a:xfrm>
            <a:scene3d>
              <a:camera prst="orthographicFront"/>
              <a:lightRig rig="flat" dir="t"/>
            </a:scene3d>
          </p:grpSpPr>
          <p:sp>
            <p:nvSpPr>
              <p:cNvPr id="28" name="Légende : flèche vers le haut 27">
                <a:extLst>
                  <a:ext uri="{FF2B5EF4-FFF2-40B4-BE49-F238E27FC236}">
                    <a16:creationId xmlns:a16="http://schemas.microsoft.com/office/drawing/2014/main" id="{6C92EDA4-4AE5-AD61-EA5C-43A52E43CCE4}"/>
                  </a:ext>
                </a:extLst>
              </p:cNvPr>
              <p:cNvSpPr/>
              <p:nvPr/>
            </p:nvSpPr>
            <p:spPr>
              <a:xfrm rot="10800000">
                <a:off x="0" y="2010740"/>
                <a:ext cx="1844919" cy="507318"/>
              </a:xfrm>
              <a:prstGeom prst="upArrowCallou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9" name="Légende : flèche vers le haut 12">
                <a:extLst>
                  <a:ext uri="{FF2B5EF4-FFF2-40B4-BE49-F238E27FC236}">
                    <a16:creationId xmlns:a16="http://schemas.microsoft.com/office/drawing/2014/main" id="{901CBAB4-3AA0-96A4-9BAC-920906E7D81C}"/>
                  </a:ext>
                </a:extLst>
              </p:cNvPr>
              <p:cNvSpPr txBox="1"/>
              <p:nvPr/>
            </p:nvSpPr>
            <p:spPr>
              <a:xfrm rot="21600000">
                <a:off x="0" y="2010740"/>
                <a:ext cx="1844919" cy="3296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9784" tIns="49784" rIns="49784" bIns="49784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700" kern="1200"/>
                  <a:t>Background correction (</a:t>
                </a:r>
                <a:r>
                  <a:rPr lang="fr-FR" sz="700" kern="1200" err="1"/>
                  <a:t>median</a:t>
                </a:r>
                <a:r>
                  <a:rPr lang="fr-FR" sz="700" kern="1200"/>
                  <a:t> </a:t>
                </a:r>
                <a:r>
                  <a:rPr lang="fr-FR" sz="700" kern="1200" err="1"/>
                  <a:t>filter</a:t>
                </a:r>
                <a:r>
                  <a:rPr lang="fr-FR" sz="700" kern="1200"/>
                  <a:t>)</a:t>
                </a: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A059B47-0064-5172-1C87-B9ED051A2918}"/>
                </a:ext>
              </a:extLst>
            </p:cNvPr>
            <p:cNvGrpSpPr/>
            <p:nvPr/>
          </p:nvGrpSpPr>
          <p:grpSpPr>
            <a:xfrm>
              <a:off x="8331150" y="2988261"/>
              <a:ext cx="1844919" cy="507318"/>
              <a:chOff x="0" y="1508370"/>
              <a:chExt cx="1844919" cy="507318"/>
            </a:xfrm>
            <a:scene3d>
              <a:camera prst="orthographicFront"/>
              <a:lightRig rig="flat" dir="t"/>
            </a:scene3d>
          </p:grpSpPr>
          <p:sp>
            <p:nvSpPr>
              <p:cNvPr id="26" name="Légende : flèche vers le haut 25">
                <a:extLst>
                  <a:ext uri="{FF2B5EF4-FFF2-40B4-BE49-F238E27FC236}">
                    <a16:creationId xmlns:a16="http://schemas.microsoft.com/office/drawing/2014/main" id="{2359F426-6ED1-B3DF-54AF-976EA526F7F4}"/>
                  </a:ext>
                </a:extLst>
              </p:cNvPr>
              <p:cNvSpPr/>
              <p:nvPr/>
            </p:nvSpPr>
            <p:spPr>
              <a:xfrm rot="10800000">
                <a:off x="0" y="1508370"/>
                <a:ext cx="1844919" cy="507318"/>
              </a:xfrm>
              <a:prstGeom prst="upArrowCallou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7" name="Légende : flèche vers le haut 14">
                <a:extLst>
                  <a:ext uri="{FF2B5EF4-FFF2-40B4-BE49-F238E27FC236}">
                    <a16:creationId xmlns:a16="http://schemas.microsoft.com/office/drawing/2014/main" id="{CDE04615-3497-90FE-8CDD-4BE6A3BCB2B9}"/>
                  </a:ext>
                </a:extLst>
              </p:cNvPr>
              <p:cNvSpPr txBox="1"/>
              <p:nvPr/>
            </p:nvSpPr>
            <p:spPr>
              <a:xfrm rot="21600000">
                <a:off x="0" y="1508370"/>
                <a:ext cx="1844919" cy="3296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9784" tIns="49784" rIns="49784" bIns="49784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700" kern="1200"/>
                  <a:t>FAI </a:t>
                </a:r>
                <a:r>
                  <a:rPr lang="fr-FR" sz="700" kern="1200" err="1"/>
                  <a:t>calculation</a:t>
                </a:r>
                <a:endParaRPr lang="fr-FR" sz="700" kern="1200"/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F0F9CF03-05D6-CF87-8C09-AB33D627B353}"/>
                </a:ext>
              </a:extLst>
            </p:cNvPr>
            <p:cNvGrpSpPr/>
            <p:nvPr/>
          </p:nvGrpSpPr>
          <p:grpSpPr>
            <a:xfrm>
              <a:off x="8331150" y="2485890"/>
              <a:ext cx="1844919" cy="507318"/>
              <a:chOff x="0" y="1005999"/>
              <a:chExt cx="1844919" cy="507318"/>
            </a:xfrm>
            <a:scene3d>
              <a:camera prst="orthographicFront"/>
              <a:lightRig rig="flat" dir="t"/>
            </a:scene3d>
          </p:grpSpPr>
          <p:sp>
            <p:nvSpPr>
              <p:cNvPr id="24" name="Légende : flèche vers le haut 23">
                <a:extLst>
                  <a:ext uri="{FF2B5EF4-FFF2-40B4-BE49-F238E27FC236}">
                    <a16:creationId xmlns:a16="http://schemas.microsoft.com/office/drawing/2014/main" id="{CBA592DA-020D-B40B-D67D-A9B2A9523DA6}"/>
                  </a:ext>
                </a:extLst>
              </p:cNvPr>
              <p:cNvSpPr/>
              <p:nvPr/>
            </p:nvSpPr>
            <p:spPr>
              <a:xfrm rot="10800000">
                <a:off x="0" y="1005999"/>
                <a:ext cx="1844919" cy="507318"/>
              </a:xfrm>
              <a:prstGeom prst="upArrowCallou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5" name="Légende : flèche vers le haut 16">
                <a:extLst>
                  <a:ext uri="{FF2B5EF4-FFF2-40B4-BE49-F238E27FC236}">
                    <a16:creationId xmlns:a16="http://schemas.microsoft.com/office/drawing/2014/main" id="{9750B4B8-BBF5-1099-29A4-CB069F468440}"/>
                  </a:ext>
                </a:extLst>
              </p:cNvPr>
              <p:cNvSpPr txBox="1"/>
              <p:nvPr/>
            </p:nvSpPr>
            <p:spPr>
              <a:xfrm rot="21600000">
                <a:off x="0" y="1005999"/>
                <a:ext cx="1844919" cy="3296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9784" tIns="49784" rIns="49784" bIns="49784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700" kern="1200"/>
                  <a:t>Rayleigh and </a:t>
                </a:r>
                <a:r>
                  <a:rPr lang="fr-FR" sz="700" kern="1200" err="1"/>
                  <a:t>sun</a:t>
                </a:r>
                <a:r>
                  <a:rPr lang="fr-FR" sz="700" kern="1200"/>
                  <a:t> </a:t>
                </a:r>
                <a:r>
                  <a:rPr lang="fr-FR" sz="700" kern="1200" err="1"/>
                  <a:t>glint</a:t>
                </a:r>
                <a:r>
                  <a:rPr lang="fr-FR" sz="700" kern="1200"/>
                  <a:t> correction</a:t>
                </a:r>
                <a:endParaRPr lang="en-GB" sz="700" kern="1200"/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24E05FE9-BF13-15B7-F1D6-93A8A8EAD5D8}"/>
                </a:ext>
              </a:extLst>
            </p:cNvPr>
            <p:cNvGrpSpPr/>
            <p:nvPr/>
          </p:nvGrpSpPr>
          <p:grpSpPr>
            <a:xfrm>
              <a:off x="8331150" y="1983519"/>
              <a:ext cx="1844919" cy="507318"/>
              <a:chOff x="0" y="503628"/>
              <a:chExt cx="1844919" cy="507318"/>
            </a:xfrm>
            <a:scene3d>
              <a:camera prst="orthographicFront"/>
              <a:lightRig rig="flat" dir="t"/>
            </a:scene3d>
          </p:grpSpPr>
          <p:sp>
            <p:nvSpPr>
              <p:cNvPr id="22" name="Légende : flèche vers le haut 21">
                <a:extLst>
                  <a:ext uri="{FF2B5EF4-FFF2-40B4-BE49-F238E27FC236}">
                    <a16:creationId xmlns:a16="http://schemas.microsoft.com/office/drawing/2014/main" id="{B97E101B-C52E-4F1A-8F99-13F79BBE2B1B}"/>
                  </a:ext>
                </a:extLst>
              </p:cNvPr>
              <p:cNvSpPr/>
              <p:nvPr/>
            </p:nvSpPr>
            <p:spPr>
              <a:xfrm rot="10800000">
                <a:off x="0" y="503628"/>
                <a:ext cx="1844919" cy="507318"/>
              </a:xfrm>
              <a:prstGeom prst="upArrowCallou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3" name="Légende : flèche vers le haut 18">
                <a:extLst>
                  <a:ext uri="{FF2B5EF4-FFF2-40B4-BE49-F238E27FC236}">
                    <a16:creationId xmlns:a16="http://schemas.microsoft.com/office/drawing/2014/main" id="{5F5985C8-A548-FB17-D40B-BF4FD8E9FA2D}"/>
                  </a:ext>
                </a:extLst>
              </p:cNvPr>
              <p:cNvSpPr txBox="1"/>
              <p:nvPr/>
            </p:nvSpPr>
            <p:spPr>
              <a:xfrm rot="21600000">
                <a:off x="0" y="503628"/>
                <a:ext cx="1844919" cy="3296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9784" tIns="49784" rIns="49784" bIns="49784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700" kern="1200"/>
                  <a:t>Apply land </a:t>
                </a:r>
                <a:r>
                  <a:rPr lang="fr-FR" sz="700" kern="1200" err="1"/>
                  <a:t>mask</a:t>
                </a:r>
                <a:endParaRPr lang="en-GB" sz="700" kern="1200"/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EF8F4FE5-3BD7-5475-8B8C-0ABCFF74063F}"/>
                </a:ext>
              </a:extLst>
            </p:cNvPr>
            <p:cNvGrpSpPr/>
            <p:nvPr/>
          </p:nvGrpSpPr>
          <p:grpSpPr>
            <a:xfrm>
              <a:off x="8331150" y="1481148"/>
              <a:ext cx="1844919" cy="507318"/>
              <a:chOff x="0" y="1257"/>
              <a:chExt cx="1844919" cy="507318"/>
            </a:xfrm>
            <a:scene3d>
              <a:camera prst="orthographicFront"/>
              <a:lightRig rig="flat" dir="t"/>
            </a:scene3d>
          </p:grpSpPr>
          <p:sp>
            <p:nvSpPr>
              <p:cNvPr id="20" name="Légende : flèche vers le haut 19">
                <a:extLst>
                  <a:ext uri="{FF2B5EF4-FFF2-40B4-BE49-F238E27FC236}">
                    <a16:creationId xmlns:a16="http://schemas.microsoft.com/office/drawing/2014/main" id="{1F1DE1C4-EDC8-8EB8-359E-616FACA1324B}"/>
                  </a:ext>
                </a:extLst>
              </p:cNvPr>
              <p:cNvSpPr/>
              <p:nvPr/>
            </p:nvSpPr>
            <p:spPr>
              <a:xfrm rot="10800000">
                <a:off x="0" y="1257"/>
                <a:ext cx="1844919" cy="507318"/>
              </a:xfrm>
              <a:prstGeom prst="upArrowCallou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Légende : flèche vers le haut 20">
                <a:extLst>
                  <a:ext uri="{FF2B5EF4-FFF2-40B4-BE49-F238E27FC236}">
                    <a16:creationId xmlns:a16="http://schemas.microsoft.com/office/drawing/2014/main" id="{6AB57F38-71BD-C578-010F-9D2F436B627D}"/>
                  </a:ext>
                </a:extLst>
              </p:cNvPr>
              <p:cNvSpPr txBox="1"/>
              <p:nvPr/>
            </p:nvSpPr>
            <p:spPr>
              <a:xfrm rot="21600000">
                <a:off x="0" y="1257"/>
                <a:ext cx="1844919" cy="3296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9784" tIns="49784" rIns="49784" bIns="49784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700" kern="1200"/>
                  <a:t>Read level1</a:t>
                </a:r>
                <a:endParaRPr lang="en-GB" sz="700" kern="1200"/>
              </a:p>
            </p:txBody>
          </p:sp>
        </p:grp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AD4C6AA2-C093-98FA-BEE6-10F1EF3A002B}"/>
              </a:ext>
            </a:extLst>
          </p:cNvPr>
          <p:cNvSpPr txBox="1"/>
          <p:nvPr/>
        </p:nvSpPr>
        <p:spPr>
          <a:xfrm>
            <a:off x="2683386" y="4614112"/>
            <a:ext cx="429332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err="1"/>
              <a:t>Sample</a:t>
            </a:r>
            <a:r>
              <a:rPr lang="fr-FR" sz="1400"/>
              <a:t> </a:t>
            </a:r>
            <a:r>
              <a:rPr lang="fr-FR" sz="1400" err="1"/>
              <a:t>daily</a:t>
            </a:r>
            <a:r>
              <a:rPr lang="fr-FR" sz="1400"/>
              <a:t> animation (2022-06-17) of </a:t>
            </a:r>
            <a:r>
              <a:rPr lang="fr-FR" sz="1400" err="1"/>
              <a:t>Sargassum</a:t>
            </a:r>
            <a:r>
              <a:rPr lang="fr-FR" sz="1400"/>
              <a:t> index (FAI </a:t>
            </a:r>
            <a:r>
              <a:rPr lang="fr-FR" sz="1400" err="1"/>
              <a:t>anomaly</a:t>
            </a:r>
            <a:r>
              <a:rPr lang="fr-FR" sz="1400"/>
              <a:t>). Red areas show the </a:t>
            </a:r>
            <a:r>
              <a:rPr lang="fr-FR" sz="1400" err="1"/>
              <a:t>boundaries</a:t>
            </a:r>
            <a:r>
              <a:rPr lang="fr-FR" sz="1400"/>
              <a:t> of the </a:t>
            </a:r>
            <a:r>
              <a:rPr lang="fr-FR" sz="1400" err="1"/>
              <a:t>detected</a:t>
            </a:r>
            <a:r>
              <a:rPr lang="fr-FR" sz="1400"/>
              <a:t> </a:t>
            </a:r>
            <a:r>
              <a:rPr lang="fr-FR" sz="1400" err="1"/>
              <a:t>sargassum</a:t>
            </a:r>
            <a:r>
              <a:rPr lang="fr-FR" sz="1400"/>
              <a:t>.</a:t>
            </a:r>
            <a:endParaRPr lang="en-GB" sz="1400"/>
          </a:p>
        </p:txBody>
      </p:sp>
      <p:pic>
        <p:nvPicPr>
          <p:cNvPr id="7" name="Image 18">
            <a:extLst>
              <a:ext uri="{FF2B5EF4-FFF2-40B4-BE49-F238E27FC236}">
                <a16:creationId xmlns:a16="http://schemas.microsoft.com/office/drawing/2014/main" id="{152E37AB-7BD5-F859-97B6-9721976D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052" y="1797560"/>
            <a:ext cx="4387514" cy="2813700"/>
          </a:xfrm>
          <a:prstGeom prst="rect">
            <a:avLst/>
          </a:prstGeom>
        </p:spPr>
      </p:pic>
      <p:pic>
        <p:nvPicPr>
          <p:cNvPr id="19" name="Image 38" descr="Une image contenant carte&#10;&#10;Description générée automatiquement">
            <a:extLst>
              <a:ext uri="{FF2B5EF4-FFF2-40B4-BE49-F238E27FC236}">
                <a16:creationId xmlns:a16="http://schemas.microsoft.com/office/drawing/2014/main" id="{2E153F4C-1B41-97E9-8829-76EB8C73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569" y="1796275"/>
            <a:ext cx="5117431" cy="281627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EFDD212B-BB3F-E580-BB1E-9D0A5B0387D4}"/>
              </a:ext>
            </a:extLst>
          </p:cNvPr>
          <p:cNvSpPr txBox="1"/>
          <p:nvPr/>
        </p:nvSpPr>
        <p:spPr>
          <a:xfrm>
            <a:off x="7070901" y="4638174"/>
            <a:ext cx="436551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rgbClr val="000000"/>
                </a:solidFill>
                <a:latin typeface="Calibri"/>
                <a:cs typeface="Calibri"/>
              </a:rPr>
              <a:t>Daily composite (2022-06-17): major </a:t>
            </a:r>
            <a:r>
              <a:rPr lang="fr-FR" sz="1400" err="1">
                <a:solidFill>
                  <a:srgbClr val="000000"/>
                </a:solidFill>
                <a:latin typeface="Calibri"/>
                <a:cs typeface="Calibri"/>
              </a:rPr>
              <a:t>improvement</a:t>
            </a:r>
            <a:r>
              <a:rPr lang="fr-FR" sz="1400">
                <a:solidFill>
                  <a:srgbClr val="000000"/>
                </a:solidFill>
                <a:latin typeface="Calibri"/>
                <a:cs typeface="Calibri"/>
              </a:rPr>
              <a:t> in </a:t>
            </a:r>
            <a:r>
              <a:rPr lang="fr-FR" sz="1400" err="1">
                <a:solidFill>
                  <a:srgbClr val="000000"/>
                </a:solidFill>
                <a:latin typeface="Calibri"/>
                <a:cs typeface="Calibri"/>
              </a:rPr>
              <a:t>terms</a:t>
            </a:r>
            <a:r>
              <a:rPr lang="fr-FR" sz="1400">
                <a:solidFill>
                  <a:srgbClr val="000000"/>
                </a:solidFill>
                <a:latin typeface="Calibri"/>
                <a:cs typeface="Calibri"/>
              </a:rPr>
              <a:t> of </a:t>
            </a:r>
            <a:r>
              <a:rPr lang="fr-FR" sz="1400" err="1">
                <a:solidFill>
                  <a:srgbClr val="000000"/>
                </a:solidFill>
                <a:latin typeface="Calibri"/>
                <a:cs typeface="Calibri"/>
              </a:rPr>
              <a:t>daily</a:t>
            </a:r>
            <a:r>
              <a:rPr lang="fr-FR" sz="1400">
                <a:solidFill>
                  <a:srgbClr val="000000"/>
                </a:solidFill>
                <a:latin typeface="Calibri"/>
                <a:cs typeface="Calibri"/>
              </a:rPr>
              <a:t> spatial </a:t>
            </a:r>
            <a:r>
              <a:rPr lang="fr-FR" sz="1400" err="1">
                <a:solidFill>
                  <a:srgbClr val="000000"/>
                </a:solidFill>
                <a:latin typeface="Calibri"/>
                <a:cs typeface="Calibri"/>
              </a:rPr>
              <a:t>coverage</a:t>
            </a:r>
            <a:r>
              <a:rPr lang="fr-FR" sz="1400">
                <a:solidFill>
                  <a:srgbClr val="000000"/>
                </a:solidFill>
                <a:latin typeface="Calibri"/>
                <a:cs typeface="Calibri"/>
              </a:rPr>
              <a:t> (x2 to 3 </a:t>
            </a:r>
            <a:r>
              <a:rPr lang="fr-FR" sz="1400" err="1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  <a:r>
              <a:rPr lang="fr-FR" sz="1400">
                <a:solidFill>
                  <a:srgbClr val="000000"/>
                </a:solidFill>
                <a:latin typeface="Calibri"/>
                <a:cs typeface="Calibri"/>
              </a:rPr>
              <a:t> to MODIS)</a:t>
            </a:r>
            <a:endParaRPr lang="fr-FR">
              <a:cs typeface="Calibri"/>
            </a:endParaRPr>
          </a:p>
          <a:p>
            <a:endParaRPr lang="fr-FR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966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ACAF85E029942A85E49309D1144B4" ma:contentTypeVersion="11" ma:contentTypeDescription="Create a new document." ma:contentTypeScope="" ma:versionID="5b9bbe1e8bdff00dc21df387a2b68320">
  <xsd:schema xmlns:xsd="http://www.w3.org/2001/XMLSchema" xmlns:xs="http://www.w3.org/2001/XMLSchema" xmlns:p="http://schemas.microsoft.com/office/2006/metadata/properties" xmlns:ns2="71e816f3-1ad1-4cf3-92ec-e089abada1cd" xmlns:ns3="71f36e65-5ae3-4acb-abe6-d7c98f6e0f2f" targetNamespace="http://schemas.microsoft.com/office/2006/metadata/properties" ma:root="true" ma:fieldsID="536429f7690df9de3836fd4377f5ef90" ns2:_="" ns3:_="">
    <xsd:import namespace="71e816f3-1ad1-4cf3-92ec-e089abada1cd"/>
    <xsd:import namespace="71f36e65-5ae3-4acb-abe6-d7c98f6e0f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816f3-1ad1-4cf3-92ec-e089abada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0ebeff9-d408-4532-8076-4450bb00c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36e65-5ae3-4acb-abe6-d7c98f6e0f2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c12d835-0c2e-4026-a030-6916f39ac4f8}" ma:internalName="TaxCatchAll" ma:showField="CatchAllData" ma:web="71f36e65-5ae3-4acb-abe6-d7c98f6e0f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e816f3-1ad1-4cf3-92ec-e089abada1cd">
      <Terms xmlns="http://schemas.microsoft.com/office/infopath/2007/PartnerControls"/>
    </lcf76f155ced4ddcb4097134ff3c332f>
    <TaxCatchAll xmlns="71f36e65-5ae3-4acb-abe6-d7c98f6e0f2f" xsi:nil="true"/>
  </documentManagement>
</p:properties>
</file>

<file path=customXml/itemProps1.xml><?xml version="1.0" encoding="utf-8"?>
<ds:datastoreItem xmlns:ds="http://schemas.openxmlformats.org/officeDocument/2006/customXml" ds:itemID="{A35D0DB8-920E-4910-874A-D8D1FF093E28}"/>
</file>

<file path=customXml/itemProps2.xml><?xml version="1.0" encoding="utf-8"?>
<ds:datastoreItem xmlns:ds="http://schemas.openxmlformats.org/officeDocument/2006/customXml" ds:itemID="{1C76BD58-6211-4634-A8C2-7D3DE820D0D9}"/>
</file>

<file path=customXml/itemProps3.xml><?xml version="1.0" encoding="utf-8"?>
<ds:datastoreItem xmlns:ds="http://schemas.openxmlformats.org/officeDocument/2006/customXml" ds:itemID="{901B7D48-066C-496D-A21C-D76FE5A0E98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Book</vt:lpstr>
      <vt:lpstr>Franklin Gothic Medium Cond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Sutton Marion</dc:creator>
  <cp:lastModifiedBy>Sutton Marion</cp:lastModifiedBy>
  <cp:revision>1</cp:revision>
  <dcterms:created xsi:type="dcterms:W3CDTF">2023-04-21T19:10:57Z</dcterms:created>
  <dcterms:modified xsi:type="dcterms:W3CDTF">2023-04-21T19:11:50Z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0x0101005BFACAF85E029942A85E49309D1144B4</vt:lpwstr>
  </property>
</Properties>
</file>