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0" r:id="rId2"/>
    <p:sldId id="424" r:id="rId3"/>
    <p:sldId id="425" r:id="rId4"/>
    <p:sldId id="426" r:id="rId5"/>
    <p:sldId id="427" r:id="rId6"/>
    <p:sldId id="428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2C0A-964C-4519-B80C-8796D052BE0D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F7B3-06B0-49E9-9F92-07A05662564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014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PCoA</a:t>
            </a:r>
            <a:r>
              <a:rPr lang="en-US" dirty="0"/>
              <a:t> showing the compositional differences. White-sand forest plant-DOM, terra </a:t>
            </a:r>
            <a:r>
              <a:rPr lang="en-US" dirty="0" err="1"/>
              <a:t>firme</a:t>
            </a:r>
            <a:r>
              <a:rPr lang="en-US" dirty="0"/>
              <a:t> microbial signature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DAFF4-F028-405E-8C1C-C3F600BBB6B1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5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8622-8980-4916-82A5-8151BF726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81A03-8C0D-4F2C-8B6D-081DF2C4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CE717-F5DE-45A0-8E73-8467C516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8841-7B0F-4FD7-9CA6-8D64F6D2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19C4-2DF5-494F-BF37-6B6AF9CA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41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CD35-4E30-4843-A00C-C9B1F687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F11E8-0269-49FC-8616-7F28A6118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72008-F0B5-4E61-AB86-61488445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CD0B-FF85-47A2-A773-89FFFCD9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346D-CEB5-4475-920B-C36CD258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42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04620-F643-4A3D-8585-F6F27969C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E37DA-950B-4B1C-A9EA-52D5CD62C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7B8EB-F3C8-4C20-BEEB-79DFA333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AF4E-5320-4351-B89A-2FB6138D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6AB56-DC25-4EED-8946-2D4858D1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607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B1D4-BDFD-4FCD-A7A8-5612082E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B972-525F-4532-91FE-CC3910C9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BA393-0EF0-4977-B2E2-627A959D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7490E-EAF9-4961-8F62-3F04F6FF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20669-F411-478C-9392-D2C0470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629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8E79-9268-44B2-8593-0BED8EC3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E0338-1A94-4C5D-8FB2-38385B8E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78B6-62F7-4CC8-AAF1-53CEA127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2E66-CBC5-4B9B-970D-FD25A5A4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DC55-A809-484B-9B98-FA0D8FEE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62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434-C057-40BD-BA56-C92409E6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D891-3ABC-414A-921C-DA1BB46E8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9FFB-DBA8-41F3-B898-58C113365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DA5FC-12B8-4035-A8FF-CE91B993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FA71-B3A1-4EED-B529-49C32C4F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F28A7-44FC-4BA3-921C-1B707D8C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54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D61A-1977-4C78-BC46-A07E15EF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84600-5D86-4E56-861C-F34636DC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4E6F-4786-44A6-AADF-013D7170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0F33C-F658-41D2-AE9A-7AD865D99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27458-47DA-4871-84F7-BF741E7AE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237F1-299A-416D-B53C-74A6198F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884B4-31C4-4CC7-B772-DEEF0585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81B1C-5DC2-4E8B-A786-11E3107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36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2E9A-1F0A-48B1-9037-D0135F6C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2B471-4C98-4D98-A67F-CC43972A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32618-8365-438B-8271-C9D6B168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45E15-9A60-45B9-826A-C384DC05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18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035BE-32B3-47C5-AE17-C9A15972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9F5A4-6292-4DDF-802E-510D0501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98C5E-B63C-4420-8522-C12B6F41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5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5CF4-14FA-4204-93CD-C6E52371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4A5D-D990-4731-8EE6-D0CAE25D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487DD-8222-4C6F-94A4-2A2AC521D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DC557-58D0-43C5-8585-6640FDFC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AB8B-94E7-48A0-B593-24D43B44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211ED-6160-4B61-933D-50B53E7C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6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01C8-C2A5-499E-9FB6-3753E36C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86C25-0166-4BC7-9E41-E3EB70232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5FC0E-D194-4956-BF92-3C437B500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0CD39-BC7B-4736-B0B0-F5BC7571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F6110-ADB6-454C-9A8B-71BEB4FB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1D98C-D01E-4C28-905F-C1CCB5EA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6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7E9F6-64AD-4701-A4F8-732C3443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77A91-6DAA-46C2-9926-3500F4C7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E7D3-EAE7-4DC8-921F-857ED4DDF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FD05-ADC1-4E29-BB4F-8E87D034CF10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F58C0-260F-46ED-A13C-7B9F6266F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CB1D5-7FC5-47B3-A2E3-3A066459B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21F3-CD3E-41FE-809F-59A5F95859D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406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0081-50DB-4D52-BF67-E05D2C958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0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6070A3-A22C-4833-835B-78C75CF22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92" y="772668"/>
            <a:ext cx="8076977" cy="5312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DDFEA8-340D-4663-BD59-B95EDCC89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43809" r="22531" b="46244"/>
          <a:stretch/>
        </p:blipFill>
        <p:spPr>
          <a:xfrm>
            <a:off x="9477829" y="4975859"/>
            <a:ext cx="2351315" cy="5408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033D60-2D97-4189-9EFD-48F68FA7AA1F}"/>
              </a:ext>
            </a:extLst>
          </p:cNvPr>
          <p:cNvSpPr txBox="1"/>
          <p:nvPr/>
        </p:nvSpPr>
        <p:spPr bwMode="auto">
          <a:xfrm>
            <a:off x="87086" y="772302"/>
            <a:ext cx="3505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Principal coordinate analysis</a:t>
            </a: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Strong separation of molecular DOM composition based by ecosystem type </a:t>
            </a:r>
          </a:p>
          <a:p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White-sand forests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DOM is more indicative of 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fresh plant-derived material</a:t>
            </a:r>
          </a:p>
          <a:p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000" b="1" i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Terra </a:t>
            </a:r>
            <a:r>
              <a:rPr lang="en-US" sz="2000" b="1" i="1" u="sng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firme</a:t>
            </a:r>
            <a:r>
              <a:rPr lang="en-US" sz="2000" b="1" i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forests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signature of less plant-derived and more 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microbially reworked material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E5A4A-96F8-4951-9476-B1C9F1DA6D30}"/>
              </a:ext>
            </a:extLst>
          </p:cNvPr>
          <p:cNvSpPr txBox="1"/>
          <p:nvPr/>
        </p:nvSpPr>
        <p:spPr>
          <a:xfrm>
            <a:off x="11595100" y="6472886"/>
            <a:ext cx="516651" cy="36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</a:t>
            </a:r>
            <a:endParaRPr lang="en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C6C24-2790-4403-847C-7AFAD6F4CB08}"/>
              </a:ext>
            </a:extLst>
          </p:cNvPr>
          <p:cNvSpPr txBox="1"/>
          <p:nvPr/>
        </p:nvSpPr>
        <p:spPr>
          <a:xfrm>
            <a:off x="8604504" y="1341272"/>
            <a:ext cx="2249424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Roth et al. (2019)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4627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07ABF-237D-4E8A-A9AD-45AA2314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45102"/>
            <a:ext cx="11634216" cy="6058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20722-9970-4E07-AE86-0E5414689116}"/>
              </a:ext>
            </a:extLst>
          </p:cNvPr>
          <p:cNvSpPr txBox="1"/>
          <p:nvPr/>
        </p:nvSpPr>
        <p:spPr>
          <a:xfrm>
            <a:off x="310896" y="73152"/>
            <a:ext cx="823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Depth profiles of selected DOM parameters based on all assigned sum formulae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1376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CF7A3-592A-4B4C-B770-F7ECAFF6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/>
          <a:stretch/>
        </p:blipFill>
        <p:spPr>
          <a:xfrm>
            <a:off x="1999255" y="767232"/>
            <a:ext cx="8680937" cy="6026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F7159-7F17-4A02-B79F-191563B44306}"/>
              </a:ext>
            </a:extLst>
          </p:cNvPr>
          <p:cNvSpPr txBox="1"/>
          <p:nvPr/>
        </p:nvSpPr>
        <p:spPr bwMode="auto">
          <a:xfrm>
            <a:off x="2592545" y="367122"/>
            <a:ext cx="238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White-sand forest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2EC01-82F0-425D-AEC2-C3BF10CC91BE}"/>
              </a:ext>
            </a:extLst>
          </p:cNvPr>
          <p:cNvSpPr txBox="1"/>
          <p:nvPr/>
        </p:nvSpPr>
        <p:spPr bwMode="auto">
          <a:xfrm>
            <a:off x="6586587" y="367122"/>
            <a:ext cx="238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Terra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firme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forest</a:t>
            </a:r>
          </a:p>
        </p:txBody>
      </p:sp>
    </p:spTree>
    <p:extLst>
      <p:ext uri="{BB962C8B-B14F-4D97-AF65-F5344CB8AC3E}">
        <p14:creationId xmlns:p14="http://schemas.microsoft.com/office/powerpoint/2010/main" val="7460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9065B-7B01-4940-822F-0C17AA705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517691"/>
            <a:ext cx="11073384" cy="6151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40EAD-34A9-4BD9-BB95-01DB1408EDCD}"/>
              </a:ext>
            </a:extLst>
          </p:cNvPr>
          <p:cNvSpPr txBox="1"/>
          <p:nvPr/>
        </p:nvSpPr>
        <p:spPr>
          <a:xfrm>
            <a:off x="310896" y="73152"/>
            <a:ext cx="823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between N and P over carbon ratios in 5 cm soil depth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4848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4049A3-F26F-4B49-A64C-CF15AC83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" y="0"/>
            <a:ext cx="881766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2E7D8-9EEE-45AF-8E65-A231D93F6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143"/>
          <a:stretch/>
        </p:blipFill>
        <p:spPr>
          <a:xfrm>
            <a:off x="9146236" y="1965960"/>
            <a:ext cx="298541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264ED-A1E7-451C-9B4B-BEAB6AFDD4BB}"/>
              </a:ext>
            </a:extLst>
          </p:cNvPr>
          <p:cNvSpPr txBox="1"/>
          <p:nvPr/>
        </p:nvSpPr>
        <p:spPr>
          <a:xfrm>
            <a:off x="530352" y="118762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17.0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CAFEE-35AB-4FF5-8043-C3768505E0CF}"/>
              </a:ext>
            </a:extLst>
          </p:cNvPr>
          <p:cNvSpPr txBox="1"/>
          <p:nvPr/>
        </p:nvSpPr>
        <p:spPr>
          <a:xfrm>
            <a:off x="3444240" y="118762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17.8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2BF41-AC45-4D4E-9CCB-91FC5EE64FCD}"/>
              </a:ext>
            </a:extLst>
          </p:cNvPr>
          <p:cNvSpPr txBox="1"/>
          <p:nvPr/>
        </p:nvSpPr>
        <p:spPr>
          <a:xfrm>
            <a:off x="6358128" y="118762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17.8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896CE-B99C-4E2C-9F14-08BD71320887}"/>
              </a:ext>
            </a:extLst>
          </p:cNvPr>
          <p:cNvSpPr txBox="1"/>
          <p:nvPr/>
        </p:nvSpPr>
        <p:spPr>
          <a:xfrm>
            <a:off x="6358128" y="3534266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17.8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30988-8996-488A-BEF1-5D9AF194F83D}"/>
              </a:ext>
            </a:extLst>
          </p:cNvPr>
          <p:cNvSpPr txBox="1"/>
          <p:nvPr/>
        </p:nvSpPr>
        <p:spPr>
          <a:xfrm>
            <a:off x="3444240" y="3534266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17.8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EA845-B958-4C6B-96FA-35BA45131DF5}"/>
              </a:ext>
            </a:extLst>
          </p:cNvPr>
          <p:cNvSpPr txBox="1"/>
          <p:nvPr/>
        </p:nvSpPr>
        <p:spPr>
          <a:xfrm>
            <a:off x="9021881" y="5961778"/>
            <a:ext cx="3128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from Kruskal-Wallis test</a:t>
            </a:r>
          </a:p>
          <a:p>
            <a:r>
              <a:rPr lang="el-GR" sz="1400" dirty="0"/>
              <a:t>ρ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from Spearman’s Rank correlation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C1288-BC84-44D8-B9F3-337B8C548798}"/>
              </a:ext>
            </a:extLst>
          </p:cNvPr>
          <p:cNvSpPr/>
          <p:nvPr/>
        </p:nvSpPr>
        <p:spPr>
          <a:xfrm>
            <a:off x="5945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ϱ</a:t>
            </a:r>
            <a:endParaRPr lang="en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FA910-33FA-42D6-A114-062ACE9AE414}"/>
              </a:ext>
            </a:extLst>
          </p:cNvPr>
          <p:cNvSpPr/>
          <p:nvPr/>
        </p:nvSpPr>
        <p:spPr>
          <a:xfrm>
            <a:off x="530352" y="3613666"/>
            <a:ext cx="1555971" cy="40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518EC0-183C-4700-A968-1055E2EFA7BB}"/>
              </a:ext>
            </a:extLst>
          </p:cNvPr>
          <p:cNvSpPr txBox="1"/>
          <p:nvPr/>
        </p:nvSpPr>
        <p:spPr>
          <a:xfrm>
            <a:off x="530352" y="3534266"/>
            <a:ext cx="215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ρ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0.21, p &lt; 0.001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1747ED-F517-4D63-8892-B0636CDAC109}"/>
              </a:ext>
            </a:extLst>
          </p:cNvPr>
          <p:cNvSpPr/>
          <p:nvPr/>
        </p:nvSpPr>
        <p:spPr>
          <a:xfrm>
            <a:off x="9607296" y="2156722"/>
            <a:ext cx="1555971" cy="40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243FB-0132-4824-AB4E-F424656BBDA2}"/>
              </a:ext>
            </a:extLst>
          </p:cNvPr>
          <p:cNvSpPr txBox="1"/>
          <p:nvPr/>
        </p:nvSpPr>
        <p:spPr>
          <a:xfrm>
            <a:off x="9607296" y="2053792"/>
            <a:ext cx="176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ρ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= 0.11, p = 0.032</a:t>
            </a:r>
            <a:endParaRPr lang="en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EABB2-6AFB-4B76-B83B-F6104D2B8E7C}"/>
              </a:ext>
            </a:extLst>
          </p:cNvPr>
          <p:cNvSpPr txBox="1"/>
          <p:nvPr/>
        </p:nvSpPr>
        <p:spPr bwMode="auto">
          <a:xfrm>
            <a:off x="9382472" y="1505092"/>
            <a:ext cx="298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Terra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firme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forest only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9DED2-040F-461D-8F4C-CF0CBBDA270E}"/>
              </a:ext>
            </a:extLst>
          </p:cNvPr>
          <p:cNvSpPr txBox="1"/>
          <p:nvPr/>
        </p:nvSpPr>
        <p:spPr bwMode="auto">
          <a:xfrm>
            <a:off x="8998508" y="118762"/>
            <a:ext cx="298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Statistical tests of relationship between DOM transformation and environmental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71302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147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Supplement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Frederik Lange</dc:creator>
  <cp:lastModifiedBy>Dan Frederik Lange</cp:lastModifiedBy>
  <cp:revision>23</cp:revision>
  <dcterms:created xsi:type="dcterms:W3CDTF">2023-04-24T06:42:48Z</dcterms:created>
  <dcterms:modified xsi:type="dcterms:W3CDTF">2023-04-26T05:58:09Z</dcterms:modified>
</cp:coreProperties>
</file>