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27.png" ContentType="image/png"/>
  <Override PartName="/ppt/media/image30.jpeg" ContentType="image/jpeg"/>
  <Override PartName="/ppt/media/image126.png" ContentType="image/png"/>
  <Override PartName="/ppt/media/image125.png" ContentType="image/png"/>
  <Override PartName="/ppt/media/image124.png" ContentType="image/png"/>
  <Override PartName="/ppt/media/image123.png" ContentType="image/png"/>
  <Override PartName="/ppt/media/image122.png" ContentType="image/png"/>
  <Override PartName="/ppt/media/image121.png" ContentType="image/png"/>
  <Override PartName="/ppt/media/image117.png" ContentType="image/png"/>
  <Override PartName="/ppt/media/image115.png" ContentType="image/png"/>
  <Override PartName="/ppt/media/image114.png" ContentType="image/png"/>
  <Override PartName="/ppt/media/image113.png" ContentType="image/png"/>
  <Override PartName="/ppt/media/image111.png" ContentType="image/png"/>
  <Override PartName="/ppt/media/image106.png" ContentType="image/png"/>
  <Override PartName="/ppt/media/image105.png" ContentType="image/png"/>
  <Override PartName="/ppt/media/image173.png" ContentType="image/png"/>
  <Override PartName="/ppt/media/image104.png" ContentType="image/png"/>
  <Override PartName="/ppt/media/image172.png" ContentType="image/png"/>
  <Override PartName="/ppt/media/image103.png" ContentType="image/png"/>
  <Override PartName="/ppt/media/image171.png" ContentType="image/png"/>
  <Override PartName="/ppt/media/image102.png" ContentType="image/png"/>
  <Override PartName="/ppt/media/image170.png" ContentType="image/png"/>
  <Override PartName="/ppt/media/image101.png" ContentType="image/png"/>
  <Override PartName="/ppt/media/image99.png" ContentType="image/png"/>
  <Override PartName="/ppt/media/image98.png" ContentType="image/png"/>
  <Override PartName="/ppt/media/image97.png" ContentType="image/png"/>
  <Override PartName="/ppt/media/image96.png" ContentType="image/png"/>
  <Override PartName="/ppt/media/image28.png" ContentType="image/png"/>
  <Override PartName="/ppt/media/image95.png" ContentType="image/png"/>
  <Override PartName="/ppt/media/image27.png" ContentType="image/png"/>
  <Override PartName="/ppt/media/image94.png" ContentType="image/png"/>
  <Override PartName="/ppt/media/image26.png" ContentType="image/png"/>
  <Override PartName="/ppt/media/image89.png" ContentType="image/png"/>
  <Override PartName="/ppt/media/image88.png" ContentType="image/png"/>
  <Override PartName="/ppt/media/image87.png" ContentType="image/png"/>
  <Override PartName="/ppt/media/image79.png" ContentType="image/png"/>
  <Override PartName="/ppt/media/image78.png" ContentType="image/png"/>
  <Override PartName="/ppt/media/image77.png" ContentType="image/png"/>
  <Override PartName="/ppt/media/image76.png" ContentType="image/png"/>
  <Override PartName="/ppt/media/image75.png" ContentType="image/png"/>
  <Override PartName="/ppt/media/image74.png" ContentType="image/png"/>
  <Override PartName="/ppt/media/image73.png" ContentType="image/png"/>
  <Override PartName="/ppt/media/image72.png" ContentType="image/png"/>
  <Override PartName="/ppt/media/image71.png" ContentType="image/png"/>
  <Override PartName="/ppt/media/image70.png" ContentType="image/png"/>
  <Override PartName="/ppt/media/image120.png" ContentType="image/png"/>
  <Override PartName="/ppt/media/image39.png" ContentType="image/png"/>
  <Override PartName="/ppt/media/image33.png" ContentType="image/png"/>
  <Override PartName="/ppt/media/image3.jpeg" ContentType="image/jpeg"/>
  <Override PartName="/ppt/media/image41.png" ContentType="image/png"/>
  <Override PartName="/ppt/media/image138.png" ContentType="image/png"/>
  <Override PartName="/ppt/media/image50.png" ContentType="image/png"/>
  <Override PartName="/ppt/media/image147.png" ContentType="image/png"/>
  <Override PartName="/ppt/media/image51.png" ContentType="image/png"/>
  <Override PartName="/ppt/media/image148.png" ContentType="image/png"/>
  <Override PartName="/ppt/media/image52.png" ContentType="image/png"/>
  <Override PartName="/ppt/media/image149.png" ContentType="image/png"/>
  <Override PartName="/ppt/media/image53.png" ContentType="image/png"/>
  <Override PartName="/ppt/media/image20.jpeg" ContentType="image/jpeg"/>
  <Override PartName="/ppt/media/image55.png" ContentType="image/png"/>
  <Override PartName="/ppt/media/image128.png" ContentType="image/png"/>
  <Override PartName="/ppt/media/image2.jpeg" ContentType="image/jpeg"/>
  <Override PartName="/ppt/media/image129.png" ContentType="image/png"/>
  <Override PartName="/ppt/media/image32.png" ContentType="image/png"/>
  <Override PartName="/ppt/media/image133.png" ContentType="image/png"/>
  <Override PartName="/ppt/media/image134.png" ContentType="image/png"/>
  <Override PartName="/ppt/media/image135.png" ContentType="image/png"/>
  <Override PartName="/ppt/media/image160.png" ContentType="image/png"/>
  <Override PartName="/ppt/media/image161.png" ContentType="image/png"/>
  <Override PartName="/ppt/media/image162.png" ContentType="image/png"/>
  <Override PartName="/ppt/media/image40.png" ContentType="image/png"/>
  <Override PartName="/ppt/media/image137.png" ContentType="image/png"/>
  <Override PartName="/ppt/media/image163.png" ContentType="image/png"/>
  <Override PartName="/ppt/media/image152.png" ContentType="image/png"/>
  <Override PartName="/ppt/media/image164.png" ContentType="image/png"/>
  <Override PartName="/ppt/media/image42.png" ContentType="image/png"/>
  <Override PartName="/ppt/media/image139.png" ContentType="image/png"/>
  <Override PartName="/ppt/media/image165.png" ContentType="image/png"/>
  <Override PartName="/ppt/media/image153.png" ContentType="image/png"/>
  <Override PartName="/ppt/media/image1.png" ContentType="image/png"/>
  <Override PartName="/ppt/media/image154.png" ContentType="image/png"/>
  <Override PartName="/ppt/media/image43.png" ContentType="image/png"/>
  <Override PartName="/ppt/media/image166.png" ContentType="image/png"/>
  <Override PartName="/ppt/media/image155.png" ContentType="image/png"/>
  <Override PartName="/ppt/media/image44.png" ContentType="image/png"/>
  <Override PartName="/ppt/media/image130.png" ContentType="image/png"/>
  <Override PartName="/ppt/media/image167.png" ContentType="image/png"/>
  <Override PartName="/ppt/media/image45.png" ContentType="image/png"/>
  <Override PartName="/ppt/media/image131.png" ContentType="image/png"/>
  <Override PartName="/ppt/media/image29.jpeg" ContentType="image/jpeg"/>
  <Override PartName="/ppt/media/image168.png" ContentType="image/png"/>
  <Override PartName="/ppt/media/image46.png" ContentType="image/png"/>
  <Override PartName="/ppt/media/image132.png" ContentType="image/png"/>
  <Override PartName="/ppt/media/image169.png" ContentType="image/png"/>
  <Override PartName="/ppt/media/image151.png" ContentType="image/png"/>
  <Override PartName="/ppt/media/image112.png" ContentType="image/png"/>
  <Override PartName="/ppt/media/image150.png" ContentType="image/png"/>
  <Override PartName="/ppt/media/image146.png" ContentType="image/png"/>
  <Override PartName="/ppt/media/image145.png" ContentType="image/png"/>
  <Override PartName="/ppt/media/image144.png" ContentType="image/png"/>
  <Override PartName="/ppt/media/image143.png" ContentType="image/png"/>
  <Override PartName="/ppt/media/image56.png" ContentType="image/png"/>
  <Override PartName="/ppt/media/image142.png" ContentType="image/png"/>
  <Override PartName="/ppt/media/image141.png" ContentType="image/png"/>
  <Override PartName="/ppt/media/image54.png" ContentType="image/png"/>
  <Override PartName="/ppt/media/image140.png" ContentType="image/png"/>
  <Override PartName="/ppt/media/image136.png" ContentType="image/png"/>
  <Override PartName="/ppt/media/image38.png" ContentType="image/png"/>
  <Override PartName="/ppt/media/image8.png" ContentType="image/png"/>
  <Override PartName="/ppt/media/image85.png" ContentType="image/png"/>
  <Override PartName="/ppt/media/image49.png" ContentType="image/png"/>
  <Override PartName="/ppt/media/image100.png" ContentType="image/png"/>
  <Override PartName="/ppt/media/image109.png" ContentType="image/png"/>
  <Override PartName="/ppt/media/image37.png" ContentType="image/png"/>
  <Override PartName="/ppt/media/image62.png" ContentType="image/png"/>
  <Override PartName="/ppt/media/image159.png" ContentType="image/png"/>
  <Override PartName="/ppt/media/image7.png" ContentType="image/png"/>
  <Override PartName="/ppt/media/image48.png" ContentType="image/png"/>
  <Override PartName="/ppt/media/image11.png" ContentType="image/png"/>
  <Override PartName="/ppt/media/image108.png" ContentType="image/png"/>
  <Override PartName="/ppt/media/image36.png" ContentType="image/png"/>
  <Override PartName="/ppt/media/image61.png" ContentType="image/png"/>
  <Override PartName="/ppt/media/image158.png" ContentType="image/png"/>
  <Override PartName="/ppt/media/image6.png" ContentType="image/png"/>
  <Override PartName="/ppt/media/image18.png" ContentType="image/png"/>
  <Override PartName="/ppt/media/image86.png" ContentType="image/png"/>
  <Override PartName="/ppt/media/image31.png" ContentType="image/png"/>
  <Override PartName="/ppt/media/image9.png" ContentType="image/png"/>
  <Override PartName="/ppt/media/image47.png" ContentType="image/png"/>
  <Override PartName="/ppt/media/image10.png" ContentType="image/png"/>
  <Override PartName="/ppt/media/image107.png" ContentType="image/png"/>
  <Override PartName="/ppt/media/image35.png" ContentType="image/png"/>
  <Override PartName="/ppt/media/image157.png" ContentType="image/png"/>
  <Override PartName="/ppt/media/image5.png" ContentType="image/png"/>
  <Override PartName="/ppt/media/image34.png" ContentType="image/png"/>
  <Override PartName="/ppt/media/image156.png" ContentType="image/png"/>
  <Override PartName="/ppt/media/image4.png" ContentType="image/png"/>
  <Override PartName="/ppt/media/image84.png" ContentType="image/png"/>
  <Override PartName="/ppt/media/image16.png" ContentType="image/png"/>
  <Override PartName="/ppt/media/image13.png" ContentType="image/png"/>
  <Override PartName="/ppt/media/image81.png" ContentType="image/png"/>
  <Override PartName="/ppt/media/image57.png" ContentType="image/png"/>
  <Override PartName="/ppt/media/image83.png" ContentType="image/png"/>
  <Override PartName="/ppt/media/image15.png" ContentType="image/png"/>
  <Override PartName="/ppt/media/image19.jpeg" ContentType="image/jpeg"/>
  <Override PartName="/ppt/media/image12.png" ContentType="image/png"/>
  <Override PartName="/ppt/media/image80.png" ContentType="image/png"/>
  <Override PartName="/ppt/media/image92.png" ContentType="image/png"/>
  <Override PartName="/ppt/media/image24.png" ContentType="image/png"/>
  <Override PartName="/ppt/media/image82.png" ContentType="image/png"/>
  <Override PartName="/ppt/media/image14.png" ContentType="image/png"/>
  <Override PartName="/ppt/media/image116.png" ContentType="image/png"/>
  <Override PartName="/ppt/media/image60.png" ContentType="image/png"/>
  <Override PartName="/ppt/media/image17.jpeg" ContentType="image/jpeg"/>
  <Override PartName="/ppt/media/image58.png" ContentType="image/png"/>
  <Override PartName="/ppt/media/image21.png" ContentType="image/png"/>
  <Override PartName="/ppt/media/image118.png" ContentType="image/png"/>
  <Override PartName="/ppt/media/image59.png" ContentType="image/png"/>
  <Override PartName="/ppt/media/image110.png" ContentType="image/png"/>
  <Override PartName="/ppt/media/image119.png" ContentType="image/png"/>
  <Override PartName="/ppt/media/image91.png" ContentType="image/png"/>
  <Override PartName="/ppt/media/image23.png" ContentType="image/png"/>
  <Override PartName="/ppt/media/image93.png" ContentType="image/png"/>
  <Override PartName="/ppt/media/image25.png" ContentType="image/png"/>
  <Override PartName="/ppt/media/image22.png" ContentType="image/png"/>
  <Override PartName="/ppt/media/image90.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28.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44.xml" ContentType="application/vnd.openxmlformats-officedocument.presentationml.slide+xml"/>
  <Override PartName="/ppt/slides/slide9.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CF7911DD-D3E1-4EA9-82A5-1BEB4AD2B2E4}"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503640" y="1326240"/>
            <a:ext cx="9071640" cy="156816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503640" y="3043800"/>
            <a:ext cx="9071640" cy="156816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94A2611-A8AD-42EE-8590-DD3BFB34E875}"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 name="PlaceHolder 2"/>
          <p:cNvSpPr>
            <a:spLocks noGrp="1"/>
          </p:cNvSpPr>
          <p:nvPr>
            <p:ph/>
          </p:nvPr>
        </p:nvSpPr>
        <p:spPr>
          <a:xfrm>
            <a:off x="503640" y="132624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3"/>
          <p:cNvSpPr>
            <a:spLocks noGrp="1"/>
          </p:cNvSpPr>
          <p:nvPr>
            <p:ph/>
          </p:nvPr>
        </p:nvSpPr>
        <p:spPr>
          <a:xfrm>
            <a:off x="5152320" y="132624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4"/>
          <p:cNvSpPr>
            <a:spLocks noGrp="1"/>
          </p:cNvSpPr>
          <p:nvPr>
            <p:ph/>
          </p:nvPr>
        </p:nvSpPr>
        <p:spPr>
          <a:xfrm>
            <a:off x="503640" y="30438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5"/>
          <p:cNvSpPr>
            <a:spLocks noGrp="1"/>
          </p:cNvSpPr>
          <p:nvPr>
            <p:ph/>
          </p:nvPr>
        </p:nvSpPr>
        <p:spPr>
          <a:xfrm>
            <a:off x="5152320" y="30438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894BAD20-0A03-4FF3-8DC3-591B3DD49B33}"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 name="PlaceHolder 2"/>
          <p:cNvSpPr>
            <a:spLocks noGrp="1"/>
          </p:cNvSpPr>
          <p:nvPr>
            <p:ph/>
          </p:nvPr>
        </p:nvSpPr>
        <p:spPr>
          <a:xfrm>
            <a:off x="503640" y="132624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3"/>
          <p:cNvSpPr>
            <a:spLocks noGrp="1"/>
          </p:cNvSpPr>
          <p:nvPr>
            <p:ph/>
          </p:nvPr>
        </p:nvSpPr>
        <p:spPr>
          <a:xfrm>
            <a:off x="3570840" y="132624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4"/>
          <p:cNvSpPr>
            <a:spLocks noGrp="1"/>
          </p:cNvSpPr>
          <p:nvPr>
            <p:ph/>
          </p:nvPr>
        </p:nvSpPr>
        <p:spPr>
          <a:xfrm>
            <a:off x="6637680" y="132624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5"/>
          <p:cNvSpPr>
            <a:spLocks noGrp="1"/>
          </p:cNvSpPr>
          <p:nvPr>
            <p:ph/>
          </p:nvPr>
        </p:nvSpPr>
        <p:spPr>
          <a:xfrm>
            <a:off x="503640" y="304380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6"/>
          <p:cNvSpPr>
            <a:spLocks noGrp="1"/>
          </p:cNvSpPr>
          <p:nvPr>
            <p:ph/>
          </p:nvPr>
        </p:nvSpPr>
        <p:spPr>
          <a:xfrm>
            <a:off x="3570840" y="304380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40" name="PlaceHolder 7"/>
          <p:cNvSpPr>
            <a:spLocks noGrp="1"/>
          </p:cNvSpPr>
          <p:nvPr>
            <p:ph/>
          </p:nvPr>
        </p:nvSpPr>
        <p:spPr>
          <a:xfrm>
            <a:off x="6637680" y="304380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BF7F9C73-9927-4859-9652-EE22402A5544}"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 name="PlaceHolder 2"/>
          <p:cNvSpPr>
            <a:spLocks noGrp="1"/>
          </p:cNvSpPr>
          <p:nvPr>
            <p:ph type="subTitle"/>
          </p:nvPr>
        </p:nvSpPr>
        <p:spPr>
          <a:xfrm>
            <a:off x="503640" y="1326240"/>
            <a:ext cx="9071640" cy="32882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1CD6A130-5A99-4F76-B0A5-CB36D2FA0D7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 name="PlaceHolder 2"/>
          <p:cNvSpPr>
            <a:spLocks noGrp="1"/>
          </p:cNvSpPr>
          <p:nvPr>
            <p:ph/>
          </p:nvPr>
        </p:nvSpPr>
        <p:spPr>
          <a:xfrm>
            <a:off x="503640" y="1326240"/>
            <a:ext cx="9071640" cy="328824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23FE0E7-903A-48C2-829B-EA3C1695511E}"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 name="PlaceHolder 2"/>
          <p:cNvSpPr>
            <a:spLocks noGrp="1"/>
          </p:cNvSpPr>
          <p:nvPr>
            <p:ph/>
          </p:nvPr>
        </p:nvSpPr>
        <p:spPr>
          <a:xfrm>
            <a:off x="503640" y="1326240"/>
            <a:ext cx="4426920" cy="3288240"/>
          </a:xfrm>
          <a:prstGeom prst="rect">
            <a:avLst/>
          </a:prstGeom>
          <a:noFill/>
          <a:ln w="0">
            <a:noFill/>
          </a:ln>
        </p:spPr>
        <p:txBody>
          <a:bodyPr lIns="0" rIns="0" tIns="0" bIns="0" anchor="t">
            <a:normAutofit/>
          </a:bodyPr>
          <a:p>
            <a:endParaRPr b="0" lang="en-US" sz="3200" spc="-1" strike="noStrike">
              <a:latin typeface="Arial"/>
            </a:endParaRPr>
          </a:p>
        </p:txBody>
      </p:sp>
      <p:sp>
        <p:nvSpPr>
          <p:cNvPr id="11" name="PlaceHolder 3"/>
          <p:cNvSpPr>
            <a:spLocks noGrp="1"/>
          </p:cNvSpPr>
          <p:nvPr>
            <p:ph/>
          </p:nvPr>
        </p:nvSpPr>
        <p:spPr>
          <a:xfrm>
            <a:off x="5152320" y="1326240"/>
            <a:ext cx="4426920" cy="32882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4587E3A-1579-4977-89B0-9F260CB5823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D34CA8D-D01F-48BC-9AC9-09E4CEC082CD}"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225720"/>
            <a:ext cx="9071640" cy="43884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6E1AD09-8152-4E67-A6CD-EC1664C2B63C}"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 name="PlaceHolder 2"/>
          <p:cNvSpPr>
            <a:spLocks noGrp="1"/>
          </p:cNvSpPr>
          <p:nvPr>
            <p:ph/>
          </p:nvPr>
        </p:nvSpPr>
        <p:spPr>
          <a:xfrm>
            <a:off x="503640" y="132624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3"/>
          <p:cNvSpPr>
            <a:spLocks noGrp="1"/>
          </p:cNvSpPr>
          <p:nvPr>
            <p:ph/>
          </p:nvPr>
        </p:nvSpPr>
        <p:spPr>
          <a:xfrm>
            <a:off x="5152320" y="1326240"/>
            <a:ext cx="4426920" cy="3288240"/>
          </a:xfrm>
          <a:prstGeom prst="rect">
            <a:avLst/>
          </a:prstGeom>
          <a:noFill/>
          <a:ln w="0">
            <a:noFill/>
          </a:ln>
        </p:spPr>
        <p:txBody>
          <a:bodyPr lIns="0" rIns="0" tIns="0" bIns="0" anchor="t">
            <a:normAutofit/>
          </a:bodyPr>
          <a:p>
            <a:endParaRPr b="0" lang="en-US" sz="3200" spc="-1" strike="noStrike">
              <a:latin typeface="Arial"/>
            </a:endParaRPr>
          </a:p>
        </p:txBody>
      </p:sp>
      <p:sp>
        <p:nvSpPr>
          <p:cNvPr id="17" name="PlaceHolder 4"/>
          <p:cNvSpPr>
            <a:spLocks noGrp="1"/>
          </p:cNvSpPr>
          <p:nvPr>
            <p:ph/>
          </p:nvPr>
        </p:nvSpPr>
        <p:spPr>
          <a:xfrm>
            <a:off x="503640" y="30438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D00C77E-22D2-484C-A52F-E9944900269E}"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 name="PlaceHolder 2"/>
          <p:cNvSpPr>
            <a:spLocks noGrp="1"/>
          </p:cNvSpPr>
          <p:nvPr>
            <p:ph/>
          </p:nvPr>
        </p:nvSpPr>
        <p:spPr>
          <a:xfrm>
            <a:off x="503640" y="1326240"/>
            <a:ext cx="4426920" cy="328824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3"/>
          <p:cNvSpPr>
            <a:spLocks noGrp="1"/>
          </p:cNvSpPr>
          <p:nvPr>
            <p:ph/>
          </p:nvPr>
        </p:nvSpPr>
        <p:spPr>
          <a:xfrm>
            <a:off x="5152320" y="132624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21" name="PlaceHolder 4"/>
          <p:cNvSpPr>
            <a:spLocks noGrp="1"/>
          </p:cNvSpPr>
          <p:nvPr>
            <p:ph/>
          </p:nvPr>
        </p:nvSpPr>
        <p:spPr>
          <a:xfrm>
            <a:off x="5152320" y="30438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FF2ACF9-B1C8-4270-A89B-34EE23D56ED6}"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 name="PlaceHolder 2"/>
          <p:cNvSpPr>
            <a:spLocks noGrp="1"/>
          </p:cNvSpPr>
          <p:nvPr>
            <p:ph/>
          </p:nvPr>
        </p:nvSpPr>
        <p:spPr>
          <a:xfrm>
            <a:off x="503640" y="132624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3"/>
          <p:cNvSpPr>
            <a:spLocks noGrp="1"/>
          </p:cNvSpPr>
          <p:nvPr>
            <p:ph/>
          </p:nvPr>
        </p:nvSpPr>
        <p:spPr>
          <a:xfrm>
            <a:off x="5152320" y="132624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4"/>
          <p:cNvSpPr>
            <a:spLocks noGrp="1"/>
          </p:cNvSpPr>
          <p:nvPr>
            <p:ph/>
          </p:nvPr>
        </p:nvSpPr>
        <p:spPr>
          <a:xfrm>
            <a:off x="503640" y="3043800"/>
            <a:ext cx="9071640" cy="15681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02037E2-3F4A-4A72-88F7-EEB9CDB8DC30}"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3640" y="225720"/>
            <a:ext cx="9071640" cy="94644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503640" y="1326240"/>
            <a:ext cx="9071640" cy="3288240"/>
          </a:xfrm>
          <a:prstGeom prst="rect">
            <a:avLst/>
          </a:prstGeom>
          <a:noFill/>
          <a:ln w="0">
            <a:noFill/>
          </a:ln>
        </p:spPr>
        <p:txBody>
          <a:bodyPr lIns="0" rIns="0" tIns="0" bIns="0" anchor="t">
            <a:normAutofit/>
          </a:bodyPr>
          <a:p>
            <a:pPr marL="432000" indent="-324000">
              <a:spcBef>
                <a:spcPts val="1414"/>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1"/>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48"/>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4"/>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1"/>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1"/>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1"/>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2" name="PlaceHolder 3"/>
          <p:cNvSpPr>
            <a:spLocks noGrp="1"/>
          </p:cNvSpPr>
          <p:nvPr>
            <p:ph type="dt" idx="1"/>
          </p:nvPr>
        </p:nvSpPr>
        <p:spPr>
          <a:xfrm>
            <a:off x="503640" y="5164920"/>
            <a:ext cx="2348280" cy="390600"/>
          </a:xfrm>
          <a:prstGeom prst="rect">
            <a:avLst/>
          </a:prstGeom>
          <a:noFill/>
          <a:ln w="0">
            <a:noFill/>
          </a:ln>
        </p:spPr>
        <p:txBody>
          <a:bodyPr lIns="0" rIns="0" tIns="0" bIns="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3" name="PlaceHolder 4"/>
          <p:cNvSpPr>
            <a:spLocks noGrp="1"/>
          </p:cNvSpPr>
          <p:nvPr>
            <p:ph type="ftr" idx="2"/>
          </p:nvPr>
        </p:nvSpPr>
        <p:spPr>
          <a:xfrm>
            <a:off x="3447000" y="5164920"/>
            <a:ext cx="3195000" cy="390600"/>
          </a:xfrm>
          <a:prstGeom prst="rect">
            <a:avLst/>
          </a:prstGeom>
          <a:noFill/>
          <a:ln w="0">
            <a:noFill/>
          </a:ln>
        </p:spPr>
        <p:txBody>
          <a:bodyPr lIns="0" rIns="0" tIns="0" bIns="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4" name="PlaceHolder 5"/>
          <p:cNvSpPr>
            <a:spLocks noGrp="1"/>
          </p:cNvSpPr>
          <p:nvPr>
            <p:ph type="sldNum" idx="3"/>
          </p:nvPr>
        </p:nvSpPr>
        <p:spPr>
          <a:xfrm>
            <a:off x="7227000" y="5164920"/>
            <a:ext cx="2348280" cy="39060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fld id="{7B778469-5F7D-4DD6-9DF2-6BFA3C07DB55}"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 Target="slide4.xml"/><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 Target="slide11.xml"/><Relationship Id="rId2" Type="http://schemas.openxmlformats.org/officeDocument/2006/relationships/slide" Target="slide11.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9.xml"/><Relationship Id="rId6"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 Target="slide12.xml"/><Relationship Id="rId2" Type="http://schemas.openxmlformats.org/officeDocument/2006/relationships/slide" Target="slide12.xml"/><Relationship Id="rId3" Type="http://schemas.openxmlformats.org/officeDocument/2006/relationships/slide" Target="slide4.xml"/><Relationship Id="rId4" Type="http://schemas.openxmlformats.org/officeDocument/2006/relationships/slide" Target="slide10.xml"/><Relationship Id="rId5" Type="http://schemas.openxmlformats.org/officeDocument/2006/relationships/slide" Target="slide10.xml"/><Relationship Id="rId6" Type="http://schemas.openxmlformats.org/officeDocument/2006/relationships/image" Target="../media/image40.png"/><Relationship Id="rId7"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 Target="slide13.xml"/><Relationship Id="rId2" Type="http://schemas.openxmlformats.org/officeDocument/2006/relationships/slide" Target="slide13.xml"/><Relationship Id="rId3" Type="http://schemas.openxmlformats.org/officeDocument/2006/relationships/slide" Target="slide4.xml"/><Relationship Id="rId4" Type="http://schemas.openxmlformats.org/officeDocument/2006/relationships/slide" Target="slide11.xml"/><Relationship Id="rId5" Type="http://schemas.openxmlformats.org/officeDocument/2006/relationships/slide" Target="slide11.xml"/><Relationship Id="rId6"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 Target="slide14.xml"/><Relationship Id="rId2" Type="http://schemas.openxmlformats.org/officeDocument/2006/relationships/slide" Target="slide14.xml"/><Relationship Id="rId3" Type="http://schemas.openxmlformats.org/officeDocument/2006/relationships/slide" Target="slide4.xml"/><Relationship Id="rId4" Type="http://schemas.openxmlformats.org/officeDocument/2006/relationships/slide" Target="slide12.xml"/><Relationship Id="rId5" Type="http://schemas.openxmlformats.org/officeDocument/2006/relationships/slide" Target="slide12.xml"/><Relationship Id="rId6" Type="http://schemas.openxmlformats.org/officeDocument/2006/relationships/image" Target="../media/image41.png"/><Relationship Id="rId7"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 Target="slide15.xml"/><Relationship Id="rId2" Type="http://schemas.openxmlformats.org/officeDocument/2006/relationships/slide" Target="slide15.xml"/><Relationship Id="rId3" Type="http://schemas.openxmlformats.org/officeDocument/2006/relationships/slide" Target="slide4.xml"/><Relationship Id="rId4" Type="http://schemas.openxmlformats.org/officeDocument/2006/relationships/slide" Target="slide13.xml"/><Relationship Id="rId5" Type="http://schemas.openxmlformats.org/officeDocument/2006/relationships/slide" Target="slide13.xml"/><Relationship Id="rId6"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 Target="slide16.xml"/><Relationship Id="rId3" Type="http://schemas.openxmlformats.org/officeDocument/2006/relationships/slide" Target="slide16.xml"/><Relationship Id="rId4" Type="http://schemas.openxmlformats.org/officeDocument/2006/relationships/slide" Target="slide5.xml"/><Relationship Id="rId5" Type="http://schemas.openxmlformats.org/officeDocument/2006/relationships/slide" Target="slide14.xml"/><Relationship Id="rId6" Type="http://schemas.openxmlformats.org/officeDocument/2006/relationships/slide" Target="slide14.xml"/><Relationship Id="rId7"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 Target="slide17.xml"/><Relationship Id="rId4" Type="http://schemas.openxmlformats.org/officeDocument/2006/relationships/slide" Target="slide17.xml"/><Relationship Id="rId5" Type="http://schemas.openxmlformats.org/officeDocument/2006/relationships/slide" Target="slide5.xml"/><Relationship Id="rId6" Type="http://schemas.openxmlformats.org/officeDocument/2006/relationships/slide" Target="slide15.xml"/><Relationship Id="rId7" Type="http://schemas.openxmlformats.org/officeDocument/2006/relationships/slide" Target="slide15.xml"/><Relationship Id="rId8"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slide" Target="slide18.xml"/><Relationship Id="rId4" Type="http://schemas.openxmlformats.org/officeDocument/2006/relationships/slide" Target="slide18.xml"/><Relationship Id="rId5" Type="http://schemas.openxmlformats.org/officeDocument/2006/relationships/slide" Target="slide5.xml"/><Relationship Id="rId6" Type="http://schemas.openxmlformats.org/officeDocument/2006/relationships/slide" Target="slide16.xml"/><Relationship Id="rId7" Type="http://schemas.openxmlformats.org/officeDocument/2006/relationships/slide" Target="slide16.xml"/><Relationship Id="rId8" Type="http://schemas.openxmlformats.org/officeDocument/2006/relationships/image" Target="../media/image47.png"/><Relationship Id="rId9"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 Target="slide19.xml"/><Relationship Id="rId3" Type="http://schemas.openxmlformats.org/officeDocument/2006/relationships/slide" Target="slide19.xml"/><Relationship Id="rId4" Type="http://schemas.openxmlformats.org/officeDocument/2006/relationships/slide" Target="slide5.xml"/><Relationship Id="rId5" Type="http://schemas.openxmlformats.org/officeDocument/2006/relationships/slide" Target="slide17.xml"/><Relationship Id="rId6" Type="http://schemas.openxmlformats.org/officeDocument/2006/relationships/slide" Target="slide17.xml"/><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 Target="slide20.xml"/><Relationship Id="rId3" Type="http://schemas.openxmlformats.org/officeDocument/2006/relationships/slide" Target="slide20.xml"/><Relationship Id="rId4" Type="http://schemas.openxmlformats.org/officeDocument/2006/relationships/slide" Target="slide5.xml"/><Relationship Id="rId5" Type="http://schemas.openxmlformats.org/officeDocument/2006/relationships/slide" Target="slide18.xml"/><Relationship Id="rId6" Type="http://schemas.openxmlformats.org/officeDocument/2006/relationships/slide" Target="slide18.xml"/><Relationship Id="rId7"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slide" Target="slide21.xml"/><Relationship Id="rId4" Type="http://schemas.openxmlformats.org/officeDocument/2006/relationships/slide" Target="slide21.xml"/><Relationship Id="rId5" Type="http://schemas.openxmlformats.org/officeDocument/2006/relationships/slide" Target="slide5.xml"/><Relationship Id="rId6" Type="http://schemas.openxmlformats.org/officeDocument/2006/relationships/slide" Target="slide18.xml"/><Relationship Id="rId7" Type="http://schemas.openxmlformats.org/officeDocument/2006/relationships/slide" Target="slide18.xml"/><Relationship Id="rId8"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 Target="slide22.xml"/><Relationship Id="rId3" Type="http://schemas.openxmlformats.org/officeDocument/2006/relationships/slide" Target="slide22.xml"/><Relationship Id="rId4" Type="http://schemas.openxmlformats.org/officeDocument/2006/relationships/slide" Target="slide5.xml"/><Relationship Id="rId5" Type="http://schemas.openxmlformats.org/officeDocument/2006/relationships/slide" Target="slide20.xml"/><Relationship Id="rId6" Type="http://schemas.openxmlformats.org/officeDocument/2006/relationships/slide" Target="slide20.xml"/><Relationship Id="rId7" Type="http://schemas.openxmlformats.org/officeDocument/2006/relationships/image" Target="../media/image55.png"/><Relationship Id="rId8"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 Target="slide23.xml"/><Relationship Id="rId3" Type="http://schemas.openxmlformats.org/officeDocument/2006/relationships/slide" Target="slide23.xml"/><Relationship Id="rId4" Type="http://schemas.openxmlformats.org/officeDocument/2006/relationships/slide" Target="slide8.xml"/><Relationship Id="rId5" Type="http://schemas.openxmlformats.org/officeDocument/2006/relationships/slide" Target="slide21.xml"/><Relationship Id="rId6" Type="http://schemas.openxmlformats.org/officeDocument/2006/relationships/slide" Target="slide21.xml"/><Relationship Id="rId7"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slide" Target="slide36.xml"/><Relationship Id="rId6" Type="http://schemas.openxmlformats.org/officeDocument/2006/relationships/slide" Target="slide36.xml"/><Relationship Id="rId7" Type="http://schemas.openxmlformats.org/officeDocument/2006/relationships/slide" Target="slide24.xml"/><Relationship Id="rId8" Type="http://schemas.openxmlformats.org/officeDocument/2006/relationships/slide" Target="slide24.xml"/><Relationship Id="rId9" Type="http://schemas.openxmlformats.org/officeDocument/2006/relationships/slide" Target="slide5.xml"/><Relationship Id="rId10" Type="http://schemas.openxmlformats.org/officeDocument/2006/relationships/slide" Target="slide22.xml"/><Relationship Id="rId11" Type="http://schemas.openxmlformats.org/officeDocument/2006/relationships/slide" Target="slide22.xml"/><Relationship Id="rId12" Type="http://schemas.openxmlformats.org/officeDocument/2006/relationships/slide" Target="slide28.xml"/><Relationship Id="rId13" Type="http://schemas.openxmlformats.org/officeDocument/2006/relationships/slide" Target="slide28.xml"/><Relationship Id="rId14" Type="http://schemas.openxmlformats.org/officeDocument/2006/relationships/image" Target="../media/image61.png"/><Relationship Id="rId15" Type="http://schemas.openxmlformats.org/officeDocument/2006/relationships/image" Target="../media/image62.png"/><Relationship Id="rId16"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slide" Target="slide25.xml"/><Relationship Id="rId6" Type="http://schemas.openxmlformats.org/officeDocument/2006/relationships/slide" Target="slide25.xml"/><Relationship Id="rId7" Type="http://schemas.openxmlformats.org/officeDocument/2006/relationships/slide" Target="slide5.xml"/><Relationship Id="rId8" Type="http://schemas.openxmlformats.org/officeDocument/2006/relationships/slide" Target="slide23.xml"/><Relationship Id="rId9" Type="http://schemas.openxmlformats.org/officeDocument/2006/relationships/slide" Target="slide23.xml"/><Relationship Id="rId10" Type="http://schemas.openxmlformats.org/officeDocument/2006/relationships/image" Target="../media/image67.png"/><Relationship Id="rId1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slide" Target="slide26.xml"/><Relationship Id="rId6" Type="http://schemas.openxmlformats.org/officeDocument/2006/relationships/slide" Target="slide26.xml"/><Relationship Id="rId7" Type="http://schemas.openxmlformats.org/officeDocument/2006/relationships/slide" Target="slide8.xml"/><Relationship Id="rId8" Type="http://schemas.openxmlformats.org/officeDocument/2006/relationships/slide" Target="slide24.xml"/><Relationship Id="rId9" Type="http://schemas.openxmlformats.org/officeDocument/2006/relationships/slide" Target="slide24.xml"/><Relationship Id="rId10" Type="http://schemas.openxmlformats.org/officeDocument/2006/relationships/image" Target="../media/image72.png"/><Relationship Id="rId11"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slide" Target="slide27.xml"/><Relationship Id="rId6" Type="http://schemas.openxmlformats.org/officeDocument/2006/relationships/slide" Target="slide27.xml"/><Relationship Id="rId7" Type="http://schemas.openxmlformats.org/officeDocument/2006/relationships/slide" Target="slide9.xml"/><Relationship Id="rId8" Type="http://schemas.openxmlformats.org/officeDocument/2006/relationships/slide" Target="slide25.xml"/><Relationship Id="rId9" Type="http://schemas.openxmlformats.org/officeDocument/2006/relationships/slide" Target="slide25.xml"/><Relationship Id="rId10" Type="http://schemas.openxmlformats.org/officeDocument/2006/relationships/image" Target="../media/image77.png"/><Relationship Id="rId11"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slide" Target="slide18.xml"/><Relationship Id="rId6" Type="http://schemas.openxmlformats.org/officeDocument/2006/relationships/slide" Target="slide18.xml"/><Relationship Id="rId7" Type="http://schemas.openxmlformats.org/officeDocument/2006/relationships/slide" Target="slide9.xml"/><Relationship Id="rId8" Type="http://schemas.openxmlformats.org/officeDocument/2006/relationships/slide" Target="slide26.xml"/><Relationship Id="rId9" Type="http://schemas.openxmlformats.org/officeDocument/2006/relationships/slide" Target="slide26.xml"/><Relationship Id="rId10" Type="http://schemas.openxmlformats.org/officeDocument/2006/relationships/image" Target="../media/image82.png"/><Relationship Id="rId11"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slide" Target="slide29.xml"/><Relationship Id="rId7" Type="http://schemas.openxmlformats.org/officeDocument/2006/relationships/slide" Target="slide29.xml"/><Relationship Id="rId8" Type="http://schemas.openxmlformats.org/officeDocument/2006/relationships/slide" Target="slide4.xml"/><Relationship Id="rId9" Type="http://schemas.openxmlformats.org/officeDocument/2006/relationships/slide" Target="slide27.xml"/><Relationship Id="rId10" Type="http://schemas.openxmlformats.org/officeDocument/2006/relationships/slide" Target="slide27.xml"/><Relationship Id="rId11"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image" Target="../media/image89.png"/><Relationship Id="rId3" Type="http://schemas.openxmlformats.org/officeDocument/2006/relationships/slide" Target="slide30.xml"/><Relationship Id="rId4" Type="http://schemas.openxmlformats.org/officeDocument/2006/relationships/slide" Target="slide30.xml"/><Relationship Id="rId5" Type="http://schemas.openxmlformats.org/officeDocument/2006/relationships/slide" Target="slide4.xml"/><Relationship Id="rId6" Type="http://schemas.openxmlformats.org/officeDocument/2006/relationships/slide" Target="slide28.xml"/><Relationship Id="rId7" Type="http://schemas.openxmlformats.org/officeDocument/2006/relationships/slide" Target="slide28.xml"/><Relationship Id="rId8" Type="http://schemas.openxmlformats.org/officeDocument/2006/relationships/image" Target="../media/image90.png"/><Relationship Id="rId9" Type="http://schemas.openxmlformats.org/officeDocument/2006/relationships/image" Target="../media/image91.png"/><Relationship Id="rId10"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image" Target="../media/image93.png"/><Relationship Id="rId3" Type="http://schemas.openxmlformats.org/officeDocument/2006/relationships/image" Target="../media/image94.png"/><Relationship Id="rId4" Type="http://schemas.openxmlformats.org/officeDocument/2006/relationships/slide" Target="slide31.xml"/><Relationship Id="rId5" Type="http://schemas.openxmlformats.org/officeDocument/2006/relationships/slide" Target="slide31.xml"/><Relationship Id="rId6" Type="http://schemas.openxmlformats.org/officeDocument/2006/relationships/slide" Target="slide4.xml"/><Relationship Id="rId7" Type="http://schemas.openxmlformats.org/officeDocument/2006/relationships/slide" Target="slide29.xml"/><Relationship Id="rId8" Type="http://schemas.openxmlformats.org/officeDocument/2006/relationships/slide" Target="slide29.xml"/><Relationship Id="rId9" Type="http://schemas.openxmlformats.org/officeDocument/2006/relationships/image" Target="../media/image95.png"/><Relationship Id="rId10" Type="http://schemas.openxmlformats.org/officeDocument/2006/relationships/image" Target="../media/image96.png"/><Relationship Id="rId11"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image" Target="../media/image99.png"/><Relationship Id="rId4" Type="http://schemas.openxmlformats.org/officeDocument/2006/relationships/slide" Target="slide32.xml"/><Relationship Id="rId5" Type="http://schemas.openxmlformats.org/officeDocument/2006/relationships/slide" Target="slide32.xml"/><Relationship Id="rId6" Type="http://schemas.openxmlformats.org/officeDocument/2006/relationships/slide" Target="slide4.xml"/><Relationship Id="rId7" Type="http://schemas.openxmlformats.org/officeDocument/2006/relationships/slide" Target="slide30.xml"/><Relationship Id="rId8" Type="http://schemas.openxmlformats.org/officeDocument/2006/relationships/slide" Target="slide30.xml"/><Relationship Id="rId9" Type="http://schemas.openxmlformats.org/officeDocument/2006/relationships/image" Target="../media/image100.png"/><Relationship Id="rId10" Type="http://schemas.openxmlformats.org/officeDocument/2006/relationships/image" Target="../media/image101.png"/><Relationship Id="rId11"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image" Target="../media/image102.png"/><Relationship Id="rId2" Type="http://schemas.openxmlformats.org/officeDocument/2006/relationships/image" Target="../media/image103.png"/><Relationship Id="rId3" Type="http://schemas.openxmlformats.org/officeDocument/2006/relationships/image" Target="../media/image104.png"/><Relationship Id="rId4"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slide" Target="slide4.xml"/><Relationship Id="rId7" Type="http://schemas.openxmlformats.org/officeDocument/2006/relationships/slide" Target="slide31.xml"/><Relationship Id="rId8" Type="http://schemas.openxmlformats.org/officeDocument/2006/relationships/slide" Target="slide31.xml"/><Relationship Id="rId9" Type="http://schemas.openxmlformats.org/officeDocument/2006/relationships/image" Target="../media/image107.png"/><Relationship Id="rId10" Type="http://schemas.openxmlformats.org/officeDocument/2006/relationships/image" Target="../media/image108.png"/><Relationship Id="rId11"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slide" Target="slide34.xml"/><Relationship Id="rId2" Type="http://schemas.openxmlformats.org/officeDocument/2006/relationships/slide" Target="slide34.xml"/><Relationship Id="rId3" Type="http://schemas.openxmlformats.org/officeDocument/2006/relationships/slide" Target="slide4.xml"/><Relationship Id="rId4" Type="http://schemas.openxmlformats.org/officeDocument/2006/relationships/image" Target="../media/image109.png"/><Relationship Id="rId5"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slide" Target="slide35.xml"/><Relationship Id="rId2" Type="http://schemas.openxmlformats.org/officeDocument/2006/relationships/slide" Target="slide35.xml"/><Relationship Id="rId3" Type="http://schemas.openxmlformats.org/officeDocument/2006/relationships/slide" Target="slide4.xml"/><Relationship Id="rId4" Type="http://schemas.openxmlformats.org/officeDocument/2006/relationships/slide" Target="slide33.xml"/><Relationship Id="rId5" Type="http://schemas.openxmlformats.org/officeDocument/2006/relationships/slide" Target="slide33.xml"/><Relationship Id="rId6" Type="http://schemas.openxmlformats.org/officeDocument/2006/relationships/image" Target="../media/image110.png"/><Relationship Id="rId7" Type="http://schemas.openxmlformats.org/officeDocument/2006/relationships/image" Target="../media/image111.png"/><Relationship Id="rId8" Type="http://schemas.openxmlformats.org/officeDocument/2006/relationships/image" Target="../media/image112.png"/><Relationship Id="rId9"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image" Target="../media/image113.png"/><Relationship Id="rId2" Type="http://schemas.openxmlformats.org/officeDocument/2006/relationships/image" Target="../media/image114.png"/><Relationship Id="rId3" Type="http://schemas.openxmlformats.org/officeDocument/2006/relationships/slide" Target="slide4.xml"/><Relationship Id="rId4" Type="http://schemas.openxmlformats.org/officeDocument/2006/relationships/slide" Target="slide34.xml"/><Relationship Id="rId5" Type="http://schemas.openxmlformats.org/officeDocument/2006/relationships/slide" Target="slide34.xml"/><Relationship Id="rId6" Type="http://schemas.openxmlformats.org/officeDocument/2006/relationships/image" Target="../media/image115.png"/><Relationship Id="rId7" Type="http://schemas.openxmlformats.org/officeDocument/2006/relationships/image" Target="../media/image116.png"/><Relationship Id="rId8" Type="http://schemas.openxmlformats.org/officeDocument/2006/relationships/image" Target="../media/image117.png"/><Relationship Id="rId9"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slide" Target="slide37.xml"/><Relationship Id="rId2" Type="http://schemas.openxmlformats.org/officeDocument/2006/relationships/slide" Target="slide37.xml"/><Relationship Id="rId3" Type="http://schemas.openxmlformats.org/officeDocument/2006/relationships/slide" Target="slide4.xml"/><Relationship Id="rId4"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image" Target="../media/image118.png"/><Relationship Id="rId2" Type="http://schemas.openxmlformats.org/officeDocument/2006/relationships/slide" Target="slide38.xml"/><Relationship Id="rId3" Type="http://schemas.openxmlformats.org/officeDocument/2006/relationships/slide" Target="slide38.xml"/><Relationship Id="rId4" Type="http://schemas.openxmlformats.org/officeDocument/2006/relationships/slide" Target="slide4.xml"/><Relationship Id="rId5" Type="http://schemas.openxmlformats.org/officeDocument/2006/relationships/slide" Target="slide36.xml"/><Relationship Id="rId6" Type="http://schemas.openxmlformats.org/officeDocument/2006/relationships/slide" Target="slide36.xml"/><Relationship Id="rId7"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image" Target="../media/image119.png"/><Relationship Id="rId2" Type="http://schemas.openxmlformats.org/officeDocument/2006/relationships/image" Target="../media/image120.png"/><Relationship Id="rId3" Type="http://schemas.openxmlformats.org/officeDocument/2006/relationships/image" Target="../media/image121.png"/><Relationship Id="rId4" Type="http://schemas.openxmlformats.org/officeDocument/2006/relationships/slide" Target="slide39.xml"/><Relationship Id="rId5" Type="http://schemas.openxmlformats.org/officeDocument/2006/relationships/slide" Target="slide39.xml"/><Relationship Id="rId6" Type="http://schemas.openxmlformats.org/officeDocument/2006/relationships/slide" Target="slide4.xml"/><Relationship Id="rId7" Type="http://schemas.openxmlformats.org/officeDocument/2006/relationships/slide" Target="slide37.xml"/><Relationship Id="rId8" Type="http://schemas.openxmlformats.org/officeDocument/2006/relationships/slide" Target="slide37.xml"/><Relationship Id="rId9" Type="http://schemas.openxmlformats.org/officeDocument/2006/relationships/slideLayout" Target="../slideLayouts/slideLayout3.xml"/>
</Relationships>
</file>

<file path=ppt/slides/_rels/slide39.xml.rels><?xml version="1.0" encoding="UTF-8"?>
<Relationships xmlns="http://schemas.openxmlformats.org/package/2006/relationships"><Relationship Id="rId1" Type="http://schemas.openxmlformats.org/officeDocument/2006/relationships/image" Target="../media/image122.png"/><Relationship Id="rId2" Type="http://schemas.openxmlformats.org/officeDocument/2006/relationships/image" Target="../media/image123.png"/><Relationship Id="rId3" Type="http://schemas.openxmlformats.org/officeDocument/2006/relationships/image" Target="../media/image124.png"/><Relationship Id="rId4" Type="http://schemas.openxmlformats.org/officeDocument/2006/relationships/image" Target="../media/image125.png"/><Relationship Id="rId5" Type="http://schemas.openxmlformats.org/officeDocument/2006/relationships/slide" Target="slide40.xml"/><Relationship Id="rId6" Type="http://schemas.openxmlformats.org/officeDocument/2006/relationships/slide" Target="slide40.xml"/><Relationship Id="rId7" Type="http://schemas.openxmlformats.org/officeDocument/2006/relationships/slide" Target="slide4.xml"/><Relationship Id="rId8" Type="http://schemas.openxmlformats.org/officeDocument/2006/relationships/slide" Target="slide38.xml"/><Relationship Id="rId9" Type="http://schemas.openxmlformats.org/officeDocument/2006/relationships/slide" Target="slide38.xml"/><Relationship Id="rId10"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 Target="slide8.xml"/><Relationship Id="rId5" Type="http://schemas.openxmlformats.org/officeDocument/2006/relationships/slide" Target="slide8.xml"/><Relationship Id="rId6" Type="http://schemas.openxmlformats.org/officeDocument/2006/relationships/slide" Target="slide19.xml"/><Relationship Id="rId7" Type="http://schemas.openxmlformats.org/officeDocument/2006/relationships/slide" Target="slide19.xml"/><Relationship Id="rId8" Type="http://schemas.openxmlformats.org/officeDocument/2006/relationships/slide" Target="slide28.xml"/><Relationship Id="rId9" Type="http://schemas.openxmlformats.org/officeDocument/2006/relationships/slide" Target="slide28.xml"/><Relationship Id="rId10" Type="http://schemas.openxmlformats.org/officeDocument/2006/relationships/slide" Target="slide33.xml"/><Relationship Id="rId11" Type="http://schemas.openxmlformats.org/officeDocument/2006/relationships/slide" Target="slide33.xml"/><Relationship Id="rId12" Type="http://schemas.openxmlformats.org/officeDocument/2006/relationships/slide" Target="slide36.xml"/><Relationship Id="rId13" Type="http://schemas.openxmlformats.org/officeDocument/2006/relationships/slide" Target="slide36.xml"/><Relationship Id="rId14" Type="http://schemas.openxmlformats.org/officeDocument/2006/relationships/slide" Target="slide5.xml"/><Relationship Id="rId15" Type="http://schemas.openxmlformats.org/officeDocument/2006/relationships/slide" Target="slide5.xml"/><Relationship Id="rId16" Type="http://schemas.openxmlformats.org/officeDocument/2006/relationships/image" Target="../media/image16.png"/><Relationship Id="rId17" Type="http://schemas.openxmlformats.org/officeDocument/2006/relationships/image" Target="../media/image17.jpeg"/><Relationship Id="rId18" Type="http://schemas.openxmlformats.org/officeDocument/2006/relationships/image" Target="../media/image18.png"/><Relationship Id="rId19" Type="http://schemas.openxmlformats.org/officeDocument/2006/relationships/image" Target="../media/image19.jpeg"/><Relationship Id="rId20" Type="http://schemas.openxmlformats.org/officeDocument/2006/relationships/image" Target="../media/image20.jpe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png"/><Relationship Id="rId24" Type="http://schemas.openxmlformats.org/officeDocument/2006/relationships/image" Target="../media/image24.png"/><Relationship Id="rId25" Type="http://schemas.openxmlformats.org/officeDocument/2006/relationships/image" Target="../media/image25.png"/><Relationship Id="rId26" Type="http://schemas.openxmlformats.org/officeDocument/2006/relationships/image" Target="../media/image26.png"/><Relationship Id="rId27" Type="http://schemas.openxmlformats.org/officeDocument/2006/relationships/image" Target="../media/image27.png"/><Relationship Id="rId28"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126.png"/><Relationship Id="rId2" Type="http://schemas.openxmlformats.org/officeDocument/2006/relationships/image" Target="../media/image127.png"/><Relationship Id="rId3" Type="http://schemas.openxmlformats.org/officeDocument/2006/relationships/image" Target="../media/image128.png"/><Relationship Id="rId4" Type="http://schemas.openxmlformats.org/officeDocument/2006/relationships/image" Target="../media/image129.png"/><Relationship Id="rId5" Type="http://schemas.openxmlformats.org/officeDocument/2006/relationships/image" Target="../media/image130.png"/><Relationship Id="rId6" Type="http://schemas.openxmlformats.org/officeDocument/2006/relationships/image" Target="../media/image131.png"/><Relationship Id="rId7" Type="http://schemas.openxmlformats.org/officeDocument/2006/relationships/slide" Target="slide41.xml"/><Relationship Id="rId8" Type="http://schemas.openxmlformats.org/officeDocument/2006/relationships/slide" Target="slide41.xml"/><Relationship Id="rId9" Type="http://schemas.openxmlformats.org/officeDocument/2006/relationships/slide" Target="slide4.xml"/><Relationship Id="rId10" Type="http://schemas.openxmlformats.org/officeDocument/2006/relationships/slide" Target="slide39.xml"/><Relationship Id="rId11" Type="http://schemas.openxmlformats.org/officeDocument/2006/relationships/slide" Target="slide39.xml"/><Relationship Id="rId12" Type="http://schemas.openxmlformats.org/officeDocument/2006/relationships/slideLayout" Target="../slideLayouts/slideLayout3.xml"/>
</Relationships>
</file>

<file path=ppt/slides/_rels/slide41.xml.rels><?xml version="1.0" encoding="UTF-8"?>
<Relationships xmlns="http://schemas.openxmlformats.org/package/2006/relationships"><Relationship Id="rId1" Type="http://schemas.openxmlformats.org/officeDocument/2006/relationships/image" Target="../media/image132.png"/><Relationship Id="rId2" Type="http://schemas.openxmlformats.org/officeDocument/2006/relationships/image" Target="../media/image133.png"/><Relationship Id="rId3" Type="http://schemas.openxmlformats.org/officeDocument/2006/relationships/image" Target="../media/image134.png"/><Relationship Id="rId4" Type="http://schemas.openxmlformats.org/officeDocument/2006/relationships/image" Target="../media/image135.png"/><Relationship Id="rId5" Type="http://schemas.openxmlformats.org/officeDocument/2006/relationships/image" Target="../media/image136.png"/><Relationship Id="rId6" Type="http://schemas.openxmlformats.org/officeDocument/2006/relationships/image" Target="../media/image137.png"/><Relationship Id="rId7" Type="http://schemas.openxmlformats.org/officeDocument/2006/relationships/image" Target="../media/image138.png"/><Relationship Id="rId8" Type="http://schemas.openxmlformats.org/officeDocument/2006/relationships/slide" Target="slide42.xml"/><Relationship Id="rId9" Type="http://schemas.openxmlformats.org/officeDocument/2006/relationships/slide" Target="slide42.xml"/><Relationship Id="rId10" Type="http://schemas.openxmlformats.org/officeDocument/2006/relationships/slide" Target="slide4.xml"/><Relationship Id="rId11" Type="http://schemas.openxmlformats.org/officeDocument/2006/relationships/slide" Target="slide40.xml"/><Relationship Id="rId12" Type="http://schemas.openxmlformats.org/officeDocument/2006/relationships/slide" Target="slide40.xml"/><Relationship Id="rId13" Type="http://schemas.openxmlformats.org/officeDocument/2006/relationships/slideLayout" Target="../slideLayouts/slideLayout3.xml"/>
</Relationships>
</file>

<file path=ppt/slides/_rels/slide42.xml.rels><?xml version="1.0" encoding="UTF-8"?>
<Relationships xmlns="http://schemas.openxmlformats.org/package/2006/relationships"><Relationship Id="rId1" Type="http://schemas.openxmlformats.org/officeDocument/2006/relationships/image" Target="../media/image139.png"/><Relationship Id="rId2" Type="http://schemas.openxmlformats.org/officeDocument/2006/relationships/image" Target="../media/image140.png"/><Relationship Id="rId3" Type="http://schemas.openxmlformats.org/officeDocument/2006/relationships/image" Target="../media/image141.png"/><Relationship Id="rId4" Type="http://schemas.openxmlformats.org/officeDocument/2006/relationships/image" Target="../media/image142.png"/><Relationship Id="rId5" Type="http://schemas.openxmlformats.org/officeDocument/2006/relationships/image" Target="../media/image143.png"/><Relationship Id="rId6" Type="http://schemas.openxmlformats.org/officeDocument/2006/relationships/image" Target="../media/image144.png"/><Relationship Id="rId7" Type="http://schemas.openxmlformats.org/officeDocument/2006/relationships/image" Target="../media/image145.png"/><Relationship Id="rId8" Type="http://schemas.openxmlformats.org/officeDocument/2006/relationships/image" Target="../media/image146.png"/><Relationship Id="rId9" Type="http://schemas.openxmlformats.org/officeDocument/2006/relationships/slide" Target="slide43.xml"/><Relationship Id="rId10" Type="http://schemas.openxmlformats.org/officeDocument/2006/relationships/slide" Target="slide43.xml"/><Relationship Id="rId11" Type="http://schemas.openxmlformats.org/officeDocument/2006/relationships/slide" Target="slide4.xml"/><Relationship Id="rId12" Type="http://schemas.openxmlformats.org/officeDocument/2006/relationships/slide" Target="slide41.xml"/><Relationship Id="rId13" Type="http://schemas.openxmlformats.org/officeDocument/2006/relationships/slide" Target="slide41.xml"/><Relationship Id="rId14" Type="http://schemas.openxmlformats.org/officeDocument/2006/relationships/slideLayout" Target="../slideLayouts/slideLayout3.xml"/>
</Relationships>
</file>

<file path=ppt/slides/_rels/slide43.xml.rels><?xml version="1.0" encoding="UTF-8"?>
<Relationships xmlns="http://schemas.openxmlformats.org/package/2006/relationships"><Relationship Id="rId1" Type="http://schemas.openxmlformats.org/officeDocument/2006/relationships/image" Target="../media/image147.png"/><Relationship Id="rId2" Type="http://schemas.openxmlformats.org/officeDocument/2006/relationships/image" Target="../media/image148.png"/><Relationship Id="rId3" Type="http://schemas.openxmlformats.org/officeDocument/2006/relationships/image" Target="../media/image149.png"/><Relationship Id="rId4" Type="http://schemas.openxmlformats.org/officeDocument/2006/relationships/image" Target="../media/image150.png"/><Relationship Id="rId5" Type="http://schemas.openxmlformats.org/officeDocument/2006/relationships/image" Target="../media/image151.png"/><Relationship Id="rId6" Type="http://schemas.openxmlformats.org/officeDocument/2006/relationships/image" Target="../media/image152.png"/><Relationship Id="rId7" Type="http://schemas.openxmlformats.org/officeDocument/2006/relationships/image" Target="../media/image153.png"/><Relationship Id="rId8" Type="http://schemas.openxmlformats.org/officeDocument/2006/relationships/image" Target="../media/image154.png"/><Relationship Id="rId9" Type="http://schemas.openxmlformats.org/officeDocument/2006/relationships/image" Target="../media/image155.png"/><Relationship Id="rId10" Type="http://schemas.openxmlformats.org/officeDocument/2006/relationships/image" Target="../media/image156.png"/><Relationship Id="rId11" Type="http://schemas.openxmlformats.org/officeDocument/2006/relationships/image" Target="../media/image157.png"/><Relationship Id="rId12" Type="http://schemas.openxmlformats.org/officeDocument/2006/relationships/image" Target="../media/image158.png"/><Relationship Id="rId13" Type="http://schemas.openxmlformats.org/officeDocument/2006/relationships/slide" Target="slide44.xml"/><Relationship Id="rId14" Type="http://schemas.openxmlformats.org/officeDocument/2006/relationships/slide" Target="slide44.xml"/><Relationship Id="rId15" Type="http://schemas.openxmlformats.org/officeDocument/2006/relationships/slide" Target="slide4.xml"/><Relationship Id="rId16" Type="http://schemas.openxmlformats.org/officeDocument/2006/relationships/slide" Target="slide42.xml"/><Relationship Id="rId17" Type="http://schemas.openxmlformats.org/officeDocument/2006/relationships/slide" Target="slide42.xml"/><Relationship Id="rId18" Type="http://schemas.openxmlformats.org/officeDocument/2006/relationships/slideLayout" Target="../slideLayouts/slideLayout3.xml"/>
</Relationships>
</file>

<file path=ppt/slides/_rels/slide44.xml.rels><?xml version="1.0" encoding="UTF-8"?>
<Relationships xmlns="http://schemas.openxmlformats.org/package/2006/relationships"><Relationship Id="rId1" Type="http://schemas.openxmlformats.org/officeDocument/2006/relationships/image" Target="../media/image159.png"/><Relationship Id="rId2" Type="http://schemas.openxmlformats.org/officeDocument/2006/relationships/image" Target="../media/image160.png"/><Relationship Id="rId3" Type="http://schemas.openxmlformats.org/officeDocument/2006/relationships/image" Target="../media/image161.png"/><Relationship Id="rId4" Type="http://schemas.openxmlformats.org/officeDocument/2006/relationships/image" Target="../media/image162.png"/><Relationship Id="rId5" Type="http://schemas.openxmlformats.org/officeDocument/2006/relationships/image" Target="../media/image163.png"/><Relationship Id="rId6" Type="http://schemas.openxmlformats.org/officeDocument/2006/relationships/image" Target="../media/image164.png"/><Relationship Id="rId7" Type="http://schemas.openxmlformats.org/officeDocument/2006/relationships/image" Target="../media/image165.png"/><Relationship Id="rId8" Type="http://schemas.openxmlformats.org/officeDocument/2006/relationships/image" Target="../media/image166.png"/><Relationship Id="rId9" Type="http://schemas.openxmlformats.org/officeDocument/2006/relationships/image" Target="../media/image167.png"/><Relationship Id="rId10" Type="http://schemas.openxmlformats.org/officeDocument/2006/relationships/image" Target="../media/image168.png"/><Relationship Id="rId11" Type="http://schemas.openxmlformats.org/officeDocument/2006/relationships/image" Target="../media/image169.png"/><Relationship Id="rId12" Type="http://schemas.openxmlformats.org/officeDocument/2006/relationships/image" Target="../media/image170.png"/><Relationship Id="rId13" Type="http://schemas.openxmlformats.org/officeDocument/2006/relationships/image" Target="../media/image171.png"/><Relationship Id="rId14" Type="http://schemas.openxmlformats.org/officeDocument/2006/relationships/image" Target="../media/image172.png"/><Relationship Id="rId15" Type="http://schemas.openxmlformats.org/officeDocument/2006/relationships/image" Target="../media/image173.png"/><Relationship Id="rId16" Type="http://schemas.openxmlformats.org/officeDocument/2006/relationships/slide" Target="slide4.xml"/><Relationship Id="rId17" Type="http://schemas.openxmlformats.org/officeDocument/2006/relationships/slide" Target="slide43.xml"/><Relationship Id="rId18" Type="http://schemas.openxmlformats.org/officeDocument/2006/relationships/slide" Target="slide43.xml"/><Relationship Id="rId19" Type="http://schemas.openxmlformats.org/officeDocument/2006/relationships/slide" Target="slide28.xml"/><Relationship Id="rId20" Type="http://schemas.openxmlformats.org/officeDocument/2006/relationships/slide" Target="slide28.xml"/><Relationship Id="rId2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slide" Target="slide6.xml"/><Relationship Id="rId8" Type="http://schemas.openxmlformats.org/officeDocument/2006/relationships/slide" Target="slide6.xml"/><Relationship Id="rId9" Type="http://schemas.openxmlformats.org/officeDocument/2006/relationships/slide" Target="slide4.xml"/><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 Target="slide7.xml"/><Relationship Id="rId3" Type="http://schemas.openxmlformats.org/officeDocument/2006/relationships/slide" Target="slide7.xml"/><Relationship Id="rId4" Type="http://schemas.openxmlformats.org/officeDocument/2006/relationships/slide" Target="slide4.xml"/><Relationship Id="rId5" Type="http://schemas.openxmlformats.org/officeDocument/2006/relationships/slide" Target="slide5.xml"/><Relationship Id="rId6" Type="http://schemas.openxmlformats.org/officeDocument/2006/relationships/slide" Target="slide5.xml"/><Relationship Id="rId7"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slide" Target="slide4.xml"/><Relationship Id="rId5" Type="http://schemas.openxmlformats.org/officeDocument/2006/relationships/slide" Target="slide6.xml"/><Relationship Id="rId6" Type="http://schemas.openxmlformats.org/officeDocument/2006/relationships/slide" Target="slide6.xml"/><Relationship Id="rId7"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 Target="slide9.xml"/><Relationship Id="rId2" Type="http://schemas.openxmlformats.org/officeDocument/2006/relationships/slide" Target="slide9.xml"/><Relationship Id="rId3" Type="http://schemas.openxmlformats.org/officeDocument/2006/relationships/slide" Target="slide4.xml"/><Relationship Id="rId4"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 Target="slide10.xml"/><Relationship Id="rId2" Type="http://schemas.openxmlformats.org/officeDocument/2006/relationships/slide" Target="slide10.xml"/><Relationship Id="rId3" Type="http://schemas.openxmlformats.org/officeDocument/2006/relationships/slide" Target="slide4.xml"/><Relationship Id="rId4" Type="http://schemas.openxmlformats.org/officeDocument/2006/relationships/slide" Target="slide8.xml"/><Relationship Id="rId5" Type="http://schemas.openxmlformats.org/officeDocument/2006/relationships/slide" Target="slide8.xml"/><Relationship Id="rId6"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182160"/>
            <a:ext cx="9071640" cy="2394720"/>
          </a:xfrm>
          <a:prstGeom prst="rect">
            <a:avLst/>
          </a:prstGeom>
          <a:noFill/>
          <a:ln w="0">
            <a:noFill/>
          </a:ln>
        </p:spPr>
        <p:txBody>
          <a:bodyPr lIns="0" rIns="0" tIns="0" bIns="0" anchor="ctr">
            <a:noAutofit/>
          </a:bodyPr>
          <a:p>
            <a:pPr algn="ctr">
              <a:buNone/>
            </a:pPr>
            <a:r>
              <a:rPr b="0" lang="en-US" sz="4000" spc="-1" strike="noStrike">
                <a:latin typeface="Arial"/>
              </a:rPr>
              <a:t>The effect of </a:t>
            </a:r>
            <a:r>
              <a:rPr b="0" lang="en-US" sz="4000" spc="-1" strike="noStrike">
                <a:solidFill>
                  <a:srgbClr val="c9211e"/>
                </a:solidFill>
                <a:latin typeface="Arial"/>
              </a:rPr>
              <a:t>thermal non-equilibrium</a:t>
            </a:r>
            <a:r>
              <a:rPr b="0" lang="en-US" sz="4000" spc="-1" strike="noStrike">
                <a:latin typeface="Arial"/>
              </a:rPr>
              <a:t> on </a:t>
            </a:r>
            <a:r>
              <a:rPr b="0" lang="en-US" sz="4000" spc="-1" strike="noStrike">
                <a:solidFill>
                  <a:srgbClr val="c9211e"/>
                </a:solidFill>
                <a:latin typeface="Arial"/>
              </a:rPr>
              <a:t>aerosol formation</a:t>
            </a:r>
            <a:r>
              <a:rPr b="0" lang="en-US" sz="4000" spc="-1" strike="noStrike">
                <a:latin typeface="Arial"/>
              </a:rPr>
              <a:t> in astrophysical environments</a:t>
            </a:r>
            <a:endParaRPr b="0" lang="en-US" sz="4000" spc="-1" strike="noStrike">
              <a:latin typeface="Arial"/>
            </a:endParaRPr>
          </a:p>
        </p:txBody>
      </p:sp>
      <p:sp>
        <p:nvSpPr>
          <p:cNvPr id="42" name=""/>
          <p:cNvSpPr/>
          <p:nvPr/>
        </p:nvSpPr>
        <p:spPr>
          <a:xfrm>
            <a:off x="1828800" y="2540880"/>
            <a:ext cx="6675120" cy="0"/>
          </a:xfrm>
          <a:prstGeom prst="line">
            <a:avLst/>
          </a:prstGeom>
          <a:ln w="0">
            <a:solidFill>
              <a:srgbClr val="999999"/>
            </a:solidFill>
          </a:ln>
        </p:spPr>
        <p:style>
          <a:lnRef idx="0"/>
          <a:fillRef idx="0"/>
          <a:effectRef idx="0"/>
          <a:fontRef idx="minor"/>
        </p:style>
      </p:sp>
      <p:sp>
        <p:nvSpPr>
          <p:cNvPr id="43" name=""/>
          <p:cNvSpPr txBox="1"/>
          <p:nvPr/>
        </p:nvSpPr>
        <p:spPr>
          <a:xfrm>
            <a:off x="3749040" y="2928960"/>
            <a:ext cx="2468880" cy="529200"/>
          </a:xfrm>
          <a:prstGeom prst="rect">
            <a:avLst/>
          </a:prstGeom>
          <a:noFill/>
          <a:ln w="0">
            <a:noFill/>
          </a:ln>
        </p:spPr>
        <p:txBody>
          <a:bodyPr lIns="90000" rIns="90000" tIns="45000" bIns="45000" anchor="t">
            <a:noAutofit/>
          </a:bodyPr>
          <a:p>
            <a:pPr algn="ctr">
              <a:buNone/>
            </a:pPr>
            <a:r>
              <a:rPr b="0" lang="en-US" sz="2600" spc="-1" strike="noStrike">
                <a:latin typeface="Arial"/>
              </a:rPr>
              <a:t>Sven Kiefer</a:t>
            </a:r>
            <a:endParaRPr b="0" lang="en-US" sz="2600" spc="-1" strike="noStrike">
              <a:latin typeface="Arial"/>
            </a:endParaRPr>
          </a:p>
        </p:txBody>
      </p:sp>
      <p:pic>
        <p:nvPicPr>
          <p:cNvPr id="44" name="Grafik 4_ 2" descr=""/>
          <p:cNvPicPr/>
          <p:nvPr/>
        </p:nvPicPr>
        <p:blipFill>
          <a:blip r:embed="rId1"/>
          <a:stretch/>
        </p:blipFill>
        <p:spPr>
          <a:xfrm>
            <a:off x="7466040" y="4534560"/>
            <a:ext cx="1237320" cy="693360"/>
          </a:xfrm>
          <a:prstGeom prst="rect">
            <a:avLst/>
          </a:prstGeom>
          <a:ln w="0">
            <a:noFill/>
          </a:ln>
        </p:spPr>
      </p:pic>
      <p:pic>
        <p:nvPicPr>
          <p:cNvPr id="45" name="Grafik 5_ 3" descr=""/>
          <p:cNvPicPr/>
          <p:nvPr/>
        </p:nvPicPr>
        <p:blipFill>
          <a:blip r:embed="rId2"/>
          <a:stretch/>
        </p:blipFill>
        <p:spPr>
          <a:xfrm>
            <a:off x="8713800" y="4541040"/>
            <a:ext cx="1104120" cy="697680"/>
          </a:xfrm>
          <a:prstGeom prst="rect">
            <a:avLst/>
          </a:prstGeom>
          <a:ln w="0">
            <a:noFill/>
          </a:ln>
        </p:spPr>
      </p:pic>
      <p:pic>
        <p:nvPicPr>
          <p:cNvPr id="46" name="Grafik 6_ 3" descr=""/>
          <p:cNvPicPr/>
          <p:nvPr/>
        </p:nvPicPr>
        <p:blipFill>
          <a:blip r:embed="rId3"/>
          <a:stretch/>
        </p:blipFill>
        <p:spPr>
          <a:xfrm>
            <a:off x="6723000" y="4534560"/>
            <a:ext cx="736560" cy="693360"/>
          </a:xfrm>
          <a:prstGeom prst="rect">
            <a:avLst/>
          </a:prstGeom>
          <a:ln w="0">
            <a:noFill/>
          </a:ln>
        </p:spPr>
      </p:pic>
      <p:pic>
        <p:nvPicPr>
          <p:cNvPr id="47" name="Grafik 7_ 3" descr=""/>
          <p:cNvPicPr/>
          <p:nvPr/>
        </p:nvPicPr>
        <p:blipFill>
          <a:blip r:embed="rId4"/>
          <a:stretch/>
        </p:blipFill>
        <p:spPr>
          <a:xfrm>
            <a:off x="216720" y="4541040"/>
            <a:ext cx="2055240" cy="691200"/>
          </a:xfrm>
          <a:prstGeom prst="rect">
            <a:avLst/>
          </a:prstGeom>
          <a:ln w="0">
            <a:noFill/>
          </a:ln>
        </p:spPr>
      </p:pic>
      <p:pic>
        <p:nvPicPr>
          <p:cNvPr id="48" name="" descr=""/>
          <p:cNvPicPr/>
          <p:nvPr/>
        </p:nvPicPr>
        <p:blipFill>
          <a:blip r:embed="rId5"/>
          <a:stretch/>
        </p:blipFill>
        <p:spPr>
          <a:xfrm>
            <a:off x="5096880" y="4541040"/>
            <a:ext cx="1507680" cy="697680"/>
          </a:xfrm>
          <a:prstGeom prst="rect">
            <a:avLst/>
          </a:prstGeom>
          <a:ln w="0">
            <a:noFill/>
          </a:ln>
        </p:spPr>
      </p:pic>
      <p:pic>
        <p:nvPicPr>
          <p:cNvPr id="49" name="" descr=""/>
          <p:cNvPicPr/>
          <p:nvPr/>
        </p:nvPicPr>
        <p:blipFill>
          <a:blip r:embed="rId6"/>
          <a:stretch/>
        </p:blipFill>
        <p:spPr>
          <a:xfrm>
            <a:off x="2271960" y="4534560"/>
            <a:ext cx="2764800" cy="697680"/>
          </a:xfrm>
          <a:prstGeom prst="rect">
            <a:avLst/>
          </a:prstGeom>
          <a:ln w="0">
            <a:noFill/>
          </a:ln>
        </p:spPr>
      </p:pic>
      <p:sp>
        <p:nvSpPr>
          <p:cNvPr id="50" name=""/>
          <p:cNvSpPr txBox="1"/>
          <p:nvPr/>
        </p:nvSpPr>
        <p:spPr>
          <a:xfrm>
            <a:off x="146880" y="5260320"/>
            <a:ext cx="9728640" cy="209520"/>
          </a:xfrm>
          <a:prstGeom prst="rect">
            <a:avLst/>
          </a:prstGeom>
          <a:noFill/>
          <a:ln w="0">
            <a:noFill/>
          </a:ln>
        </p:spPr>
        <p:txBody>
          <a:bodyPr lIns="90000" rIns="90000" tIns="45000" bIns="45000" anchor="t">
            <a:noAutofit/>
          </a:bodyPr>
          <a:p>
            <a:pPr algn="just">
              <a:lnSpc>
                <a:spcPct val="90000"/>
              </a:lnSpc>
              <a:spcBef>
                <a:spcPts val="1001"/>
              </a:spcBef>
              <a:buNone/>
            </a:pPr>
            <a:r>
              <a:rPr b="0" lang="en-US" sz="1050" spc="-1" strike="noStrike">
                <a:solidFill>
                  <a:srgbClr val="000000"/>
                </a:solidFill>
                <a:latin typeface="Calibri"/>
                <a:ea typeface="DejaVu Sans"/>
              </a:rPr>
              <a:t>This project has received funding from the European Union’s Horizon 2020 research and innovation programme under the Marie Sklodowska-Curie grant agreement no. 860470.</a:t>
            </a:r>
            <a:endParaRPr b="0" lang="en-US" sz="1050" spc="-1" strike="noStrike">
              <a:latin typeface="Arial"/>
            </a:endParaRPr>
          </a:p>
        </p:txBody>
      </p:sp>
      <p:sp>
        <p:nvSpPr>
          <p:cNvPr id="51" name=""/>
          <p:cNvSpPr txBox="1"/>
          <p:nvPr/>
        </p:nvSpPr>
        <p:spPr>
          <a:xfrm>
            <a:off x="1224720" y="3657600"/>
            <a:ext cx="7680960" cy="1197360"/>
          </a:xfrm>
          <a:prstGeom prst="rect">
            <a:avLst/>
          </a:prstGeom>
          <a:noFill/>
          <a:ln w="0">
            <a:noFill/>
          </a:ln>
        </p:spPr>
        <p:txBody>
          <a:bodyPr lIns="90000" rIns="90000" tIns="45000" bIns="45000" anchor="t">
            <a:noAutofit/>
          </a:bodyPr>
          <a:p>
            <a:pPr algn="ctr">
              <a:buNone/>
            </a:pPr>
            <a:r>
              <a:rPr b="0" lang="en-US" sz="1800" spc="-1" strike="noStrike">
                <a:latin typeface="Arial"/>
              </a:rPr>
              <a:t>David Gobrecht, Leen Decin, Christiane Helling </a:t>
            </a:r>
            <a:endParaRPr b="0" lang="en-US" sz="1800" spc="-1" strike="noStrike">
              <a:latin typeface="Arial"/>
            </a:endParaRPr>
          </a:p>
        </p:txBody>
      </p:sp>
      <p:pic>
        <p:nvPicPr>
          <p:cNvPr id="52" name="" descr="">
            <a:hlinkClick r:id="rId7" action="ppaction://hlinksldjump"/>
          </p:cNvPr>
          <p:cNvPicPr/>
          <p:nvPr/>
        </p:nvPicPr>
        <p:blipFill>
          <a:blip r:embed="rId8"/>
          <a:stretch/>
        </p:blipFill>
        <p:spPr>
          <a:xfrm>
            <a:off x="9085320" y="3431880"/>
            <a:ext cx="734760" cy="1029240"/>
          </a:xfrm>
          <a:prstGeom prst="rect">
            <a:avLst/>
          </a:prstGeom>
          <a:ln w="0">
            <a:noFill/>
          </a:ln>
        </p:spPr>
      </p:pic>
      <p:pic>
        <p:nvPicPr>
          <p:cNvPr id="53" name="" descr=""/>
          <p:cNvPicPr/>
          <p:nvPr/>
        </p:nvPicPr>
        <p:blipFill>
          <a:blip r:embed="rId9"/>
          <a:stretch/>
        </p:blipFill>
        <p:spPr>
          <a:xfrm>
            <a:off x="8229600" y="3432600"/>
            <a:ext cx="772560" cy="10285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
          <p:cNvSpPr/>
          <p:nvPr/>
        </p:nvSpPr>
        <p:spPr>
          <a:xfrm>
            <a:off x="365760" y="5084640"/>
            <a:ext cx="9418320" cy="0"/>
          </a:xfrm>
          <a:prstGeom prst="line">
            <a:avLst/>
          </a:prstGeom>
          <a:ln w="0">
            <a:solidFill>
              <a:srgbClr val="999999"/>
            </a:solidFill>
          </a:ln>
        </p:spPr>
        <p:style>
          <a:lnRef idx="0"/>
          <a:fillRef idx="0"/>
          <a:effectRef idx="0"/>
          <a:fontRef idx="minor"/>
        </p:style>
      </p:sp>
      <p:grpSp>
        <p:nvGrpSpPr>
          <p:cNvPr id="342" name=""/>
          <p:cNvGrpSpPr/>
          <p:nvPr/>
        </p:nvGrpSpPr>
        <p:grpSpPr>
          <a:xfrm>
            <a:off x="8614800" y="5198760"/>
            <a:ext cx="646200" cy="323280"/>
            <a:chOff x="8614800" y="5198760"/>
            <a:chExt cx="646200" cy="323280"/>
          </a:xfrm>
        </p:grpSpPr>
        <p:sp>
          <p:nvSpPr>
            <p:cNvPr id="343"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344"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45"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sp>
        <p:nvSpPr>
          <p:cNvPr id="346" name=""/>
          <p:cNvSpPr/>
          <p:nvPr/>
        </p:nvSpPr>
        <p:spPr>
          <a:xfrm>
            <a:off x="6629400" y="2818800"/>
            <a:ext cx="2971800" cy="94032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rPr>
              <a:t>For the calculation of the cross section we considered not only the geometric cross section but also the Coulomb potential.</a:t>
            </a:r>
            <a:endParaRPr b="0" lang="en-US" sz="1400" spc="-1" strike="noStrike">
              <a:latin typeface="Arial"/>
            </a:endParaRPr>
          </a:p>
        </p:txBody>
      </p:sp>
      <p:sp>
        <p:nvSpPr>
          <p:cNvPr id="347" name=""/>
          <p:cNvSpPr/>
          <p:nvPr/>
        </p:nvSpPr>
        <p:spPr>
          <a:xfrm>
            <a:off x="6629400" y="251460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348" name=""/>
          <p:cNvSpPr/>
          <p:nvPr/>
        </p:nvSpPr>
        <p:spPr>
          <a:xfrm>
            <a:off x="2971800" y="767880"/>
            <a:ext cx="2971800" cy="7243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The growth rate, or forward rate, depends on the cross section of the colliding clusters ….</a:t>
            </a:r>
            <a:endParaRPr b="0" lang="en-US" sz="1400" spc="-1" strike="noStrike">
              <a:latin typeface="Arial"/>
            </a:endParaRPr>
          </a:p>
        </p:txBody>
      </p:sp>
      <p:sp>
        <p:nvSpPr>
          <p:cNvPr id="349" name=""/>
          <p:cNvSpPr/>
          <p:nvPr/>
        </p:nvSpPr>
        <p:spPr>
          <a:xfrm>
            <a:off x="2971800" y="46368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350" name=""/>
          <p:cNvGrpSpPr/>
          <p:nvPr/>
        </p:nvGrpSpPr>
        <p:grpSpPr>
          <a:xfrm>
            <a:off x="7103160" y="5198760"/>
            <a:ext cx="646200" cy="323280"/>
            <a:chOff x="7103160" y="5198760"/>
            <a:chExt cx="646200" cy="323280"/>
          </a:xfrm>
        </p:grpSpPr>
        <p:sp>
          <p:nvSpPr>
            <p:cNvPr id="351" name="">
              <a:hlinkClick r:id="rId4"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352" name="">
              <a:hlinkClick r:id="rId5"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53" name=""/>
          <p:cNvSpPr/>
          <p:nvPr/>
        </p:nvSpPr>
        <p:spPr>
          <a:xfrm rot="10800000">
            <a:off x="684000" y="3888720"/>
            <a:ext cx="1500480" cy="457200"/>
          </a:xfrm>
          <a:prstGeom prst="arc">
            <a:avLst>
              <a:gd name="adj1" fmla="val 20287677"/>
              <a:gd name="adj2" fmla="val 12158869"/>
            </a:avLst>
          </a:prstGeom>
          <a:noFill/>
          <a:ln w="29160">
            <a:solidFill>
              <a:srgbClr val="ff0000"/>
            </a:solidFill>
            <a:round/>
          </a:ln>
        </p:spPr>
      </p:sp>
      <p:sp>
        <p:nvSpPr>
          <p:cNvPr id="354" name=""/>
          <p:cNvSpPr/>
          <p:nvPr/>
        </p:nvSpPr>
        <p:spPr>
          <a:xfrm rot="19731000">
            <a:off x="1676880" y="3475800"/>
            <a:ext cx="1181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55" name=""/>
          <p:cNvSpPr/>
          <p:nvPr/>
        </p:nvSpPr>
        <p:spPr>
          <a:xfrm rot="10800000">
            <a:off x="742320" y="1955880"/>
            <a:ext cx="1258560" cy="363240"/>
          </a:xfrm>
          <a:prstGeom prst="arc">
            <a:avLst>
              <a:gd name="adj1" fmla="val 20350881"/>
              <a:gd name="adj2" fmla="val 12093868"/>
            </a:avLst>
          </a:prstGeom>
          <a:noFill/>
          <a:ln w="29160">
            <a:solidFill>
              <a:srgbClr val="ff0000"/>
            </a:solidFill>
            <a:round/>
          </a:ln>
        </p:spPr>
      </p:sp>
      <p:sp>
        <p:nvSpPr>
          <p:cNvPr id="356" name=""/>
          <p:cNvSpPr/>
          <p:nvPr/>
        </p:nvSpPr>
        <p:spPr>
          <a:xfrm rot="1953600">
            <a:off x="1551240" y="2541960"/>
            <a:ext cx="128124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57" name=""/>
          <p:cNvSpPr/>
          <p:nvPr/>
        </p:nvSpPr>
        <p:spPr>
          <a:xfrm>
            <a:off x="1015560" y="171576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358" name=""/>
          <p:cNvSpPr/>
          <p:nvPr/>
        </p:nvSpPr>
        <p:spPr>
          <a:xfrm>
            <a:off x="983880" y="364356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sp>
        <p:nvSpPr>
          <p:cNvPr id="359" name=""/>
          <p:cNvSpPr/>
          <p:nvPr/>
        </p:nvSpPr>
        <p:spPr>
          <a:xfrm>
            <a:off x="3211200" y="2486160"/>
            <a:ext cx="1188720" cy="11887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5</a:t>
            </a:r>
            <a:endParaRPr b="0" lang="en-US" sz="1800" spc="-1" strike="noStrike">
              <a:latin typeface="Arial"/>
            </a:endParaRPr>
          </a:p>
        </p:txBody>
      </p:sp>
      <p:sp>
        <p:nvSpPr>
          <p:cNvPr id="360" name=""/>
          <p:cNvSpPr/>
          <p:nvPr/>
        </p:nvSpPr>
        <p:spPr>
          <a:xfrm rot="18600">
            <a:off x="4400280" y="2946240"/>
            <a:ext cx="1190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61" name=""/>
          <p:cNvSpPr/>
          <p:nvPr/>
        </p:nvSpPr>
        <p:spPr>
          <a:xfrm>
            <a:off x="684000" y="3886560"/>
            <a:ext cx="1500480" cy="457200"/>
          </a:xfrm>
          <a:prstGeom prst="arc">
            <a:avLst>
              <a:gd name="adj1" fmla="val 20287677"/>
              <a:gd name="adj2" fmla="val 12158869"/>
            </a:avLst>
          </a:prstGeom>
          <a:noFill/>
          <a:ln w="29160">
            <a:solidFill>
              <a:srgbClr val="ff0000"/>
            </a:solidFill>
            <a:round/>
          </a:ln>
        </p:spPr>
      </p:sp>
      <p:sp>
        <p:nvSpPr>
          <p:cNvPr id="362" name=""/>
          <p:cNvSpPr/>
          <p:nvPr/>
        </p:nvSpPr>
        <p:spPr>
          <a:xfrm>
            <a:off x="742320" y="1956960"/>
            <a:ext cx="1258560" cy="363240"/>
          </a:xfrm>
          <a:prstGeom prst="arc">
            <a:avLst>
              <a:gd name="adj1" fmla="val 20350881"/>
              <a:gd name="adj2" fmla="val 12093868"/>
            </a:avLst>
          </a:prstGeom>
          <a:noFill/>
          <a:ln w="29160">
            <a:solidFill>
              <a:srgbClr val="ff0000"/>
            </a:solidFill>
            <a:round/>
          </a:ln>
        </p:spPr>
      </p:sp>
      <p:sp>
        <p:nvSpPr>
          <p:cNvPr id="363" name=""/>
          <p:cNvSpPr txBox="1"/>
          <p:nvPr/>
        </p:nvSpPr>
        <p:spPr>
          <a:xfrm>
            <a:off x="1987200" y="1754640"/>
            <a:ext cx="1463040" cy="346320"/>
          </a:xfrm>
          <a:prstGeom prst="rect">
            <a:avLst/>
          </a:prstGeom>
          <a:noFill/>
          <a:ln w="0">
            <a:noFill/>
          </a:ln>
        </p:spPr>
        <p:txBody>
          <a:bodyPr lIns="90000" rIns="90000" tIns="45000" bIns="45000" anchor="t">
            <a:noAutofit/>
          </a:bodyPr>
          <a:p>
            <a:r>
              <a:rPr b="0" lang="en-US" sz="1800" spc="-1" strike="noStrike">
                <a:latin typeface="Arial"/>
              </a:rPr>
              <a:t>σ</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
          <p:cNvSpPr/>
          <p:nvPr/>
        </p:nvSpPr>
        <p:spPr>
          <a:xfrm>
            <a:off x="365760" y="5084640"/>
            <a:ext cx="9418320" cy="0"/>
          </a:xfrm>
          <a:prstGeom prst="line">
            <a:avLst/>
          </a:prstGeom>
          <a:ln w="0">
            <a:solidFill>
              <a:srgbClr val="999999"/>
            </a:solidFill>
          </a:ln>
        </p:spPr>
        <p:style>
          <a:lnRef idx="0"/>
          <a:fillRef idx="0"/>
          <a:effectRef idx="0"/>
          <a:fontRef idx="minor"/>
        </p:style>
      </p:sp>
      <p:grpSp>
        <p:nvGrpSpPr>
          <p:cNvPr id="365" name=""/>
          <p:cNvGrpSpPr/>
          <p:nvPr/>
        </p:nvGrpSpPr>
        <p:grpSpPr>
          <a:xfrm>
            <a:off x="8614800" y="5198760"/>
            <a:ext cx="646200" cy="323280"/>
            <a:chOff x="8614800" y="5198760"/>
            <a:chExt cx="646200" cy="323280"/>
          </a:xfrm>
        </p:grpSpPr>
        <p:sp>
          <p:nvSpPr>
            <p:cNvPr id="366"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367"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68"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sp>
        <p:nvSpPr>
          <p:cNvPr id="369" name=""/>
          <p:cNvSpPr/>
          <p:nvPr/>
        </p:nvSpPr>
        <p:spPr>
          <a:xfrm>
            <a:off x="6629400" y="2255040"/>
            <a:ext cx="2971800" cy="131688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rPr>
              <a:t>The relative velocity is given by a  Maxwell-Boltzmann distribution:</a:t>
            </a:r>
            <a:endParaRPr b="0" lang="en-US" sz="1400" spc="-1" strike="noStrike">
              <a:latin typeface="Arial"/>
            </a:endParaRPr>
          </a:p>
        </p:txBody>
      </p:sp>
      <p:sp>
        <p:nvSpPr>
          <p:cNvPr id="370" name=""/>
          <p:cNvSpPr/>
          <p:nvPr/>
        </p:nvSpPr>
        <p:spPr>
          <a:xfrm>
            <a:off x="6629400" y="195084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371" name=""/>
          <p:cNvSpPr/>
          <p:nvPr/>
        </p:nvSpPr>
        <p:spPr>
          <a:xfrm>
            <a:off x="2971800" y="767880"/>
            <a:ext cx="2971800" cy="54108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a:t>
            </a:r>
            <a:r>
              <a:rPr b="0" lang="en-US" sz="1400" spc="-1" strike="noStrike">
                <a:latin typeface="Arial"/>
              </a:rPr>
              <a:t>. the relative velocity between the clusters ….</a:t>
            </a:r>
            <a:endParaRPr b="0" lang="en-US" sz="1400" spc="-1" strike="noStrike">
              <a:latin typeface="Arial"/>
            </a:endParaRPr>
          </a:p>
        </p:txBody>
      </p:sp>
      <p:sp>
        <p:nvSpPr>
          <p:cNvPr id="372" name=""/>
          <p:cNvSpPr/>
          <p:nvPr/>
        </p:nvSpPr>
        <p:spPr>
          <a:xfrm>
            <a:off x="2971800" y="46368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373" name=""/>
          <p:cNvGrpSpPr/>
          <p:nvPr/>
        </p:nvGrpSpPr>
        <p:grpSpPr>
          <a:xfrm>
            <a:off x="7103160" y="5198760"/>
            <a:ext cx="646200" cy="323280"/>
            <a:chOff x="7103160" y="5198760"/>
            <a:chExt cx="646200" cy="323280"/>
          </a:xfrm>
        </p:grpSpPr>
        <p:sp>
          <p:nvSpPr>
            <p:cNvPr id="374" name="">
              <a:hlinkClick r:id="rId4"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375" name="">
              <a:hlinkClick r:id="rId5"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76" name=""/>
          <p:cNvSpPr/>
          <p:nvPr/>
        </p:nvSpPr>
        <p:spPr>
          <a:xfrm rot="10800000">
            <a:off x="684000" y="3888720"/>
            <a:ext cx="1500480" cy="457200"/>
          </a:xfrm>
          <a:prstGeom prst="arc">
            <a:avLst>
              <a:gd name="adj1" fmla="val 20287677"/>
              <a:gd name="adj2" fmla="val 12158869"/>
            </a:avLst>
          </a:prstGeom>
          <a:noFill/>
          <a:ln w="29160">
            <a:solidFill>
              <a:srgbClr val="ff0000"/>
            </a:solidFill>
            <a:round/>
          </a:ln>
        </p:spPr>
      </p:sp>
      <p:sp>
        <p:nvSpPr>
          <p:cNvPr id="377" name=""/>
          <p:cNvSpPr/>
          <p:nvPr/>
        </p:nvSpPr>
        <p:spPr>
          <a:xfrm rot="19731000">
            <a:off x="1676880" y="3475800"/>
            <a:ext cx="1181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78" name=""/>
          <p:cNvSpPr/>
          <p:nvPr/>
        </p:nvSpPr>
        <p:spPr>
          <a:xfrm rot="10800000">
            <a:off x="742320" y="1955880"/>
            <a:ext cx="1258560" cy="363240"/>
          </a:xfrm>
          <a:prstGeom prst="arc">
            <a:avLst>
              <a:gd name="adj1" fmla="val 20350881"/>
              <a:gd name="adj2" fmla="val 12093868"/>
            </a:avLst>
          </a:prstGeom>
          <a:noFill/>
          <a:ln w="29160">
            <a:solidFill>
              <a:srgbClr val="ff0000"/>
            </a:solidFill>
            <a:round/>
          </a:ln>
        </p:spPr>
      </p:sp>
      <p:sp>
        <p:nvSpPr>
          <p:cNvPr id="379" name=""/>
          <p:cNvSpPr/>
          <p:nvPr/>
        </p:nvSpPr>
        <p:spPr>
          <a:xfrm rot="1953600">
            <a:off x="1551240" y="2541960"/>
            <a:ext cx="128124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80" name=""/>
          <p:cNvSpPr/>
          <p:nvPr/>
        </p:nvSpPr>
        <p:spPr>
          <a:xfrm>
            <a:off x="1015560" y="171576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381" name=""/>
          <p:cNvSpPr/>
          <p:nvPr/>
        </p:nvSpPr>
        <p:spPr>
          <a:xfrm>
            <a:off x="983880" y="364356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sp>
        <p:nvSpPr>
          <p:cNvPr id="382" name=""/>
          <p:cNvSpPr/>
          <p:nvPr/>
        </p:nvSpPr>
        <p:spPr>
          <a:xfrm>
            <a:off x="3211200" y="2486160"/>
            <a:ext cx="1188720" cy="11887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5</a:t>
            </a:r>
            <a:endParaRPr b="0" lang="en-US" sz="1800" spc="-1" strike="noStrike">
              <a:latin typeface="Arial"/>
            </a:endParaRPr>
          </a:p>
        </p:txBody>
      </p:sp>
      <p:sp>
        <p:nvSpPr>
          <p:cNvPr id="383" name=""/>
          <p:cNvSpPr/>
          <p:nvPr/>
        </p:nvSpPr>
        <p:spPr>
          <a:xfrm rot="18600">
            <a:off x="4400280" y="2946240"/>
            <a:ext cx="1190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84" name=""/>
          <p:cNvSpPr/>
          <p:nvPr/>
        </p:nvSpPr>
        <p:spPr>
          <a:xfrm>
            <a:off x="684000" y="3886560"/>
            <a:ext cx="1500480" cy="457200"/>
          </a:xfrm>
          <a:prstGeom prst="arc">
            <a:avLst>
              <a:gd name="adj1" fmla="val 20287677"/>
              <a:gd name="adj2" fmla="val 12158869"/>
            </a:avLst>
          </a:prstGeom>
          <a:noFill/>
          <a:ln w="29160">
            <a:solidFill>
              <a:srgbClr val="ff0000"/>
            </a:solidFill>
            <a:round/>
          </a:ln>
        </p:spPr>
      </p:sp>
      <p:sp>
        <p:nvSpPr>
          <p:cNvPr id="385" name=""/>
          <p:cNvSpPr/>
          <p:nvPr/>
        </p:nvSpPr>
        <p:spPr>
          <a:xfrm>
            <a:off x="742320" y="1956960"/>
            <a:ext cx="1258560" cy="363240"/>
          </a:xfrm>
          <a:prstGeom prst="arc">
            <a:avLst>
              <a:gd name="adj1" fmla="val 20350881"/>
              <a:gd name="adj2" fmla="val 12093868"/>
            </a:avLst>
          </a:prstGeom>
          <a:noFill/>
          <a:ln w="29160">
            <a:solidFill>
              <a:srgbClr val="ff0000"/>
            </a:solidFill>
            <a:round/>
          </a:ln>
        </p:spPr>
      </p:sp>
      <p:sp>
        <p:nvSpPr>
          <p:cNvPr id="386" name=""/>
          <p:cNvSpPr txBox="1"/>
          <p:nvPr/>
        </p:nvSpPr>
        <p:spPr>
          <a:xfrm>
            <a:off x="1987200" y="1754640"/>
            <a:ext cx="1463040" cy="346320"/>
          </a:xfrm>
          <a:prstGeom prst="rect">
            <a:avLst/>
          </a:prstGeom>
          <a:noFill/>
          <a:ln w="0">
            <a:noFill/>
          </a:ln>
        </p:spPr>
        <p:txBody>
          <a:bodyPr lIns="90000" rIns="90000" tIns="45000" bIns="45000" anchor="t">
            <a:noAutofit/>
          </a:bodyPr>
          <a:p>
            <a:r>
              <a:rPr b="0" lang="en-US" sz="1800" spc="-1" strike="noStrike">
                <a:latin typeface="Arial"/>
              </a:rPr>
              <a:t>σ</a:t>
            </a:r>
            <a:endParaRPr b="0" lang="en-US" sz="1800" spc="-1" strike="noStrike">
              <a:latin typeface="Arial"/>
            </a:endParaRPr>
          </a:p>
        </p:txBody>
      </p:sp>
      <p:sp>
        <p:nvSpPr>
          <p:cNvPr id="387" name=""/>
          <p:cNvSpPr/>
          <p:nvPr/>
        </p:nvSpPr>
        <p:spPr>
          <a:xfrm>
            <a:off x="1154880" y="2568240"/>
            <a:ext cx="457200" cy="1005840"/>
          </a:xfrm>
          <a:custGeom>
            <a:avLst/>
            <a:gdLst/>
            <a:ahLst/>
            <a:rect l="l" t="t" r="r" b="b"/>
            <a:pathLst>
              <a:path w="21600" h="21600">
                <a:moveTo>
                  <a:pt x="0" y="4300"/>
                </a:moveTo>
                <a:lnTo>
                  <a:pt x="10800" y="0"/>
                </a:lnTo>
                <a:lnTo>
                  <a:pt x="21600" y="4300"/>
                </a:lnTo>
                <a:lnTo>
                  <a:pt x="16200" y="4300"/>
                </a:lnTo>
                <a:lnTo>
                  <a:pt x="16200" y="17300"/>
                </a:lnTo>
                <a:lnTo>
                  <a:pt x="21600" y="17300"/>
                </a:lnTo>
                <a:lnTo>
                  <a:pt x="10800" y="21600"/>
                </a:lnTo>
                <a:lnTo>
                  <a:pt x="0" y="17300"/>
                </a:lnTo>
                <a:lnTo>
                  <a:pt x="5400" y="17300"/>
                </a:lnTo>
                <a:lnTo>
                  <a:pt x="5400" y="4300"/>
                </a:lnTo>
                <a:close/>
              </a:path>
            </a:pathLst>
          </a:custGeom>
          <a:solidFill>
            <a:srgbClr val="158466"/>
          </a:solidFill>
          <a:ln w="0">
            <a:solidFill>
              <a:srgbClr val="000000"/>
            </a:solidFill>
          </a:ln>
        </p:spPr>
        <p:style>
          <a:lnRef idx="0"/>
          <a:fillRef idx="0"/>
          <a:effectRef idx="0"/>
          <a:fontRef idx="minor"/>
        </p:style>
      </p:sp>
      <p:sp>
        <p:nvSpPr>
          <p:cNvPr id="388" name=""/>
          <p:cNvSpPr txBox="1"/>
          <p:nvPr/>
        </p:nvSpPr>
        <p:spPr>
          <a:xfrm>
            <a:off x="796680" y="2851920"/>
            <a:ext cx="914400" cy="401040"/>
          </a:xfrm>
          <a:prstGeom prst="rect">
            <a:avLst/>
          </a:prstGeom>
          <a:noFill/>
          <a:ln w="0">
            <a:noFill/>
          </a:ln>
        </p:spPr>
        <p:txBody>
          <a:bodyPr lIns="90000" rIns="90000" tIns="45000" bIns="45000" anchor="t">
            <a:noAutofit/>
          </a:bodyPr>
          <a:p>
            <a:r>
              <a:rPr b="0" lang="en-US" sz="1800" spc="-1" strike="noStrike">
                <a:latin typeface="Arial"/>
                <a:ea typeface="Arial"/>
              </a:rPr>
              <a:t>ν</a:t>
            </a:r>
            <a:r>
              <a:rPr b="0" lang="en-US" sz="1800" spc="-1" strike="noStrike" baseline="-33000">
                <a:latin typeface="Arial"/>
              </a:rPr>
              <a:t>r</a:t>
            </a:r>
            <a:endParaRPr b="0" lang="en-US" sz="1800" spc="-1" strike="noStrike">
              <a:latin typeface="Arial"/>
            </a:endParaRPr>
          </a:p>
        </p:txBody>
      </p:sp>
      <p:pic>
        <p:nvPicPr>
          <p:cNvPr id="389" name="" descr=""/>
          <p:cNvPicPr/>
          <p:nvPr/>
        </p:nvPicPr>
        <p:blipFill>
          <a:blip r:embed="rId6"/>
          <a:stretch/>
        </p:blipFill>
        <p:spPr>
          <a:xfrm>
            <a:off x="6737040" y="2786760"/>
            <a:ext cx="2743200" cy="646920"/>
          </a:xfrm>
          <a:prstGeom prst="rect">
            <a:avLst/>
          </a:prstGeom>
          <a:ln w="0">
            <a:noFill/>
          </a:ln>
        </p:spPr>
      </p:pic>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
          <p:cNvSpPr/>
          <p:nvPr/>
        </p:nvSpPr>
        <p:spPr>
          <a:xfrm rot="10800000">
            <a:off x="691200" y="3888360"/>
            <a:ext cx="1500480" cy="457200"/>
          </a:xfrm>
          <a:prstGeom prst="arc">
            <a:avLst>
              <a:gd name="adj1" fmla="val 20287677"/>
              <a:gd name="adj2" fmla="val 12158869"/>
            </a:avLst>
          </a:prstGeom>
          <a:noFill/>
          <a:ln w="29160">
            <a:solidFill>
              <a:srgbClr val="ff0000"/>
            </a:solidFill>
            <a:round/>
          </a:ln>
        </p:spPr>
      </p:sp>
      <p:sp>
        <p:nvSpPr>
          <p:cNvPr id="391" name=""/>
          <p:cNvSpPr/>
          <p:nvPr/>
        </p:nvSpPr>
        <p:spPr>
          <a:xfrm rot="19731000">
            <a:off x="1684080" y="3475440"/>
            <a:ext cx="1181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92" name=""/>
          <p:cNvSpPr/>
          <p:nvPr/>
        </p:nvSpPr>
        <p:spPr>
          <a:xfrm rot="10800000">
            <a:off x="749520" y="1955520"/>
            <a:ext cx="1258560" cy="363240"/>
          </a:xfrm>
          <a:prstGeom prst="arc">
            <a:avLst>
              <a:gd name="adj1" fmla="val 20350881"/>
              <a:gd name="adj2" fmla="val 12093868"/>
            </a:avLst>
          </a:prstGeom>
          <a:noFill/>
          <a:ln w="29160">
            <a:solidFill>
              <a:srgbClr val="ff0000"/>
            </a:solidFill>
            <a:round/>
          </a:ln>
        </p:spPr>
      </p:sp>
      <p:sp>
        <p:nvSpPr>
          <p:cNvPr id="393" name=""/>
          <p:cNvSpPr/>
          <p:nvPr/>
        </p:nvSpPr>
        <p:spPr>
          <a:xfrm rot="1953600">
            <a:off x="1558440" y="2541600"/>
            <a:ext cx="128124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94" name=""/>
          <p:cNvSpPr/>
          <p:nvPr/>
        </p:nvSpPr>
        <p:spPr>
          <a:xfrm>
            <a:off x="365760" y="5084640"/>
            <a:ext cx="9418320" cy="0"/>
          </a:xfrm>
          <a:prstGeom prst="line">
            <a:avLst/>
          </a:prstGeom>
          <a:ln w="0">
            <a:solidFill>
              <a:srgbClr val="999999"/>
            </a:solidFill>
          </a:ln>
        </p:spPr>
        <p:style>
          <a:lnRef idx="0"/>
          <a:fillRef idx="0"/>
          <a:effectRef idx="0"/>
          <a:fontRef idx="minor"/>
        </p:style>
      </p:sp>
      <p:grpSp>
        <p:nvGrpSpPr>
          <p:cNvPr id="395" name=""/>
          <p:cNvGrpSpPr/>
          <p:nvPr/>
        </p:nvGrpSpPr>
        <p:grpSpPr>
          <a:xfrm>
            <a:off x="8614800" y="5198760"/>
            <a:ext cx="646200" cy="323280"/>
            <a:chOff x="8614800" y="5198760"/>
            <a:chExt cx="646200" cy="323280"/>
          </a:xfrm>
        </p:grpSpPr>
        <p:sp>
          <p:nvSpPr>
            <p:cNvPr id="396"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397"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98"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sp>
        <p:nvSpPr>
          <p:cNvPr id="399" name=""/>
          <p:cNvSpPr/>
          <p:nvPr/>
        </p:nvSpPr>
        <p:spPr>
          <a:xfrm>
            <a:off x="1022760" y="171540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400" name=""/>
          <p:cNvSpPr/>
          <p:nvPr/>
        </p:nvSpPr>
        <p:spPr>
          <a:xfrm>
            <a:off x="991080" y="364320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sp>
        <p:nvSpPr>
          <p:cNvPr id="401" name=""/>
          <p:cNvSpPr/>
          <p:nvPr/>
        </p:nvSpPr>
        <p:spPr>
          <a:xfrm>
            <a:off x="3218400" y="2485800"/>
            <a:ext cx="1188720" cy="11887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5</a:t>
            </a:r>
            <a:endParaRPr b="0" lang="en-US" sz="1800" spc="-1" strike="noStrike">
              <a:latin typeface="Arial"/>
            </a:endParaRPr>
          </a:p>
        </p:txBody>
      </p:sp>
      <p:sp>
        <p:nvSpPr>
          <p:cNvPr id="402" name=""/>
          <p:cNvSpPr/>
          <p:nvPr/>
        </p:nvSpPr>
        <p:spPr>
          <a:xfrm rot="18600">
            <a:off x="4407480" y="2945880"/>
            <a:ext cx="1190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403" name=""/>
          <p:cNvSpPr/>
          <p:nvPr/>
        </p:nvSpPr>
        <p:spPr>
          <a:xfrm>
            <a:off x="691200" y="3886200"/>
            <a:ext cx="1500480" cy="457200"/>
          </a:xfrm>
          <a:prstGeom prst="arc">
            <a:avLst>
              <a:gd name="adj1" fmla="val 20287677"/>
              <a:gd name="adj2" fmla="val 12158869"/>
            </a:avLst>
          </a:prstGeom>
          <a:noFill/>
          <a:ln w="29160">
            <a:solidFill>
              <a:srgbClr val="ff0000"/>
            </a:solidFill>
            <a:round/>
          </a:ln>
        </p:spPr>
      </p:sp>
      <p:sp>
        <p:nvSpPr>
          <p:cNvPr id="404" name=""/>
          <p:cNvSpPr/>
          <p:nvPr/>
        </p:nvSpPr>
        <p:spPr>
          <a:xfrm>
            <a:off x="749520" y="1956600"/>
            <a:ext cx="1258560" cy="363240"/>
          </a:xfrm>
          <a:prstGeom prst="arc">
            <a:avLst>
              <a:gd name="adj1" fmla="val 20350881"/>
              <a:gd name="adj2" fmla="val 12093868"/>
            </a:avLst>
          </a:prstGeom>
          <a:noFill/>
          <a:ln w="29160">
            <a:solidFill>
              <a:srgbClr val="ff0000"/>
            </a:solidFill>
            <a:round/>
          </a:ln>
        </p:spPr>
      </p:sp>
      <p:sp>
        <p:nvSpPr>
          <p:cNvPr id="405" name=""/>
          <p:cNvSpPr txBox="1"/>
          <p:nvPr/>
        </p:nvSpPr>
        <p:spPr>
          <a:xfrm>
            <a:off x="1994400" y="1754280"/>
            <a:ext cx="1463040" cy="346320"/>
          </a:xfrm>
          <a:prstGeom prst="rect">
            <a:avLst/>
          </a:prstGeom>
          <a:noFill/>
          <a:ln w="0">
            <a:noFill/>
          </a:ln>
        </p:spPr>
        <p:txBody>
          <a:bodyPr lIns="90000" rIns="90000" tIns="45000" bIns="45000" anchor="t">
            <a:noAutofit/>
          </a:bodyPr>
          <a:p>
            <a:r>
              <a:rPr b="0" lang="en-US" sz="1800" spc="-1" strike="noStrike">
                <a:latin typeface="Arial"/>
              </a:rPr>
              <a:t>σ</a:t>
            </a:r>
            <a:endParaRPr b="0" lang="en-US" sz="1800" spc="-1" strike="noStrike">
              <a:latin typeface="Arial"/>
            </a:endParaRPr>
          </a:p>
        </p:txBody>
      </p:sp>
      <p:sp>
        <p:nvSpPr>
          <p:cNvPr id="406" name=""/>
          <p:cNvSpPr/>
          <p:nvPr/>
        </p:nvSpPr>
        <p:spPr>
          <a:xfrm>
            <a:off x="1162080" y="2567880"/>
            <a:ext cx="457200" cy="1005840"/>
          </a:xfrm>
          <a:custGeom>
            <a:avLst/>
            <a:gdLst/>
            <a:ahLst/>
            <a:rect l="l" t="t" r="r" b="b"/>
            <a:pathLst>
              <a:path w="21600" h="21600">
                <a:moveTo>
                  <a:pt x="0" y="4300"/>
                </a:moveTo>
                <a:lnTo>
                  <a:pt x="10800" y="0"/>
                </a:lnTo>
                <a:lnTo>
                  <a:pt x="21600" y="4300"/>
                </a:lnTo>
                <a:lnTo>
                  <a:pt x="16200" y="4300"/>
                </a:lnTo>
                <a:lnTo>
                  <a:pt x="16200" y="17300"/>
                </a:lnTo>
                <a:lnTo>
                  <a:pt x="21600" y="17300"/>
                </a:lnTo>
                <a:lnTo>
                  <a:pt x="10800" y="21600"/>
                </a:lnTo>
                <a:lnTo>
                  <a:pt x="0" y="17300"/>
                </a:lnTo>
                <a:lnTo>
                  <a:pt x="5400" y="17300"/>
                </a:lnTo>
                <a:lnTo>
                  <a:pt x="5400" y="4300"/>
                </a:lnTo>
                <a:close/>
              </a:path>
            </a:pathLst>
          </a:custGeom>
          <a:solidFill>
            <a:srgbClr val="158466"/>
          </a:solidFill>
          <a:ln w="0">
            <a:solidFill>
              <a:srgbClr val="000000"/>
            </a:solidFill>
          </a:ln>
        </p:spPr>
        <p:style>
          <a:lnRef idx="0"/>
          <a:fillRef idx="0"/>
          <a:effectRef idx="0"/>
          <a:fontRef idx="minor"/>
        </p:style>
      </p:sp>
      <p:sp>
        <p:nvSpPr>
          <p:cNvPr id="407" name=""/>
          <p:cNvSpPr txBox="1"/>
          <p:nvPr/>
        </p:nvSpPr>
        <p:spPr>
          <a:xfrm>
            <a:off x="803880" y="2851560"/>
            <a:ext cx="914400" cy="401040"/>
          </a:xfrm>
          <a:prstGeom prst="rect">
            <a:avLst/>
          </a:prstGeom>
          <a:noFill/>
          <a:ln w="0">
            <a:noFill/>
          </a:ln>
        </p:spPr>
        <p:txBody>
          <a:bodyPr lIns="90000" rIns="90000" tIns="45000" bIns="45000" anchor="t">
            <a:noAutofit/>
          </a:bodyPr>
          <a:p>
            <a:r>
              <a:rPr b="0" lang="en-US" sz="1800" spc="-1" strike="noStrike">
                <a:latin typeface="Arial"/>
                <a:ea typeface="Arial"/>
              </a:rPr>
              <a:t>ν</a:t>
            </a:r>
            <a:r>
              <a:rPr b="0" lang="en-US" sz="1800" spc="-1" strike="noStrike" baseline="-33000">
                <a:latin typeface="Arial"/>
              </a:rPr>
              <a:t>r</a:t>
            </a:r>
            <a:endParaRPr b="0" lang="en-US" sz="1800" spc="-1" strike="noStrike">
              <a:latin typeface="Arial"/>
            </a:endParaRPr>
          </a:p>
        </p:txBody>
      </p:sp>
      <p:sp>
        <p:nvSpPr>
          <p:cNvPr id="408" name=""/>
          <p:cNvSpPr txBox="1"/>
          <p:nvPr/>
        </p:nvSpPr>
        <p:spPr>
          <a:xfrm>
            <a:off x="3091680" y="2413800"/>
            <a:ext cx="1005840" cy="346320"/>
          </a:xfrm>
          <a:prstGeom prst="rect">
            <a:avLst/>
          </a:prstGeom>
          <a:noFill/>
          <a:ln w="0">
            <a:noFill/>
          </a:ln>
        </p:spPr>
        <p:txBody>
          <a:bodyPr lIns="90000" rIns="90000" tIns="45000" bIns="45000" anchor="t">
            <a:noAutofit/>
          </a:bodyPr>
          <a:p>
            <a:r>
              <a:rPr b="0" lang="en-US" sz="1800" spc="-1" strike="noStrike">
                <a:latin typeface="Arial"/>
              </a:rPr>
              <a:t>α</a:t>
            </a:r>
            <a:endParaRPr b="0" lang="en-US" sz="1800" spc="-1" strike="noStrike">
              <a:latin typeface="Arial"/>
            </a:endParaRPr>
          </a:p>
        </p:txBody>
      </p:sp>
      <p:sp>
        <p:nvSpPr>
          <p:cNvPr id="409" name=""/>
          <p:cNvSpPr/>
          <p:nvPr/>
        </p:nvSpPr>
        <p:spPr>
          <a:xfrm>
            <a:off x="5029200" y="3837240"/>
            <a:ext cx="3035880" cy="96336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rPr>
              <a:t>There are only few studies looking into the sticking coefficients of nucleation reactions. For this study we assume a coefficient of 1.</a:t>
            </a:r>
            <a:endParaRPr b="0" lang="en-US" sz="1400" spc="-1" strike="noStrike">
              <a:latin typeface="Arial"/>
            </a:endParaRPr>
          </a:p>
        </p:txBody>
      </p:sp>
      <p:sp>
        <p:nvSpPr>
          <p:cNvPr id="410" name=""/>
          <p:cNvSpPr/>
          <p:nvPr/>
        </p:nvSpPr>
        <p:spPr>
          <a:xfrm>
            <a:off x="5029200" y="353304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411" name=""/>
          <p:cNvSpPr/>
          <p:nvPr/>
        </p:nvSpPr>
        <p:spPr>
          <a:xfrm>
            <a:off x="2971800" y="767880"/>
            <a:ext cx="2971800" cy="72216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a:t>
            </a:r>
            <a:r>
              <a:rPr b="0" lang="en-US" sz="1400" spc="-1" strike="noStrike">
                <a:latin typeface="Arial"/>
              </a:rPr>
              <a:t>. and the probability that a collision results in a bigger cluster, given by the sticking coefficient.</a:t>
            </a:r>
            <a:endParaRPr b="0" lang="en-US" sz="1400" spc="-1" strike="noStrike">
              <a:latin typeface="Arial"/>
            </a:endParaRPr>
          </a:p>
        </p:txBody>
      </p:sp>
      <p:sp>
        <p:nvSpPr>
          <p:cNvPr id="412" name=""/>
          <p:cNvSpPr/>
          <p:nvPr/>
        </p:nvSpPr>
        <p:spPr>
          <a:xfrm>
            <a:off x="2971800" y="46368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413" name=""/>
          <p:cNvGrpSpPr/>
          <p:nvPr/>
        </p:nvGrpSpPr>
        <p:grpSpPr>
          <a:xfrm>
            <a:off x="7103160" y="5198760"/>
            <a:ext cx="646200" cy="323280"/>
            <a:chOff x="7103160" y="5198760"/>
            <a:chExt cx="646200" cy="323280"/>
          </a:xfrm>
        </p:grpSpPr>
        <p:sp>
          <p:nvSpPr>
            <p:cNvPr id="414" name="">
              <a:hlinkClick r:id="rId4"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415" name="">
              <a:hlinkClick r:id="rId5"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
          <p:cNvSpPr/>
          <p:nvPr/>
        </p:nvSpPr>
        <p:spPr>
          <a:xfrm>
            <a:off x="365760" y="5084640"/>
            <a:ext cx="9418320" cy="0"/>
          </a:xfrm>
          <a:prstGeom prst="line">
            <a:avLst/>
          </a:prstGeom>
          <a:ln w="0">
            <a:solidFill>
              <a:srgbClr val="999999"/>
            </a:solidFill>
          </a:ln>
        </p:spPr>
        <p:style>
          <a:lnRef idx="0"/>
          <a:fillRef idx="0"/>
          <a:effectRef idx="0"/>
          <a:fontRef idx="minor"/>
        </p:style>
      </p:sp>
      <p:grpSp>
        <p:nvGrpSpPr>
          <p:cNvPr id="417" name=""/>
          <p:cNvGrpSpPr/>
          <p:nvPr/>
        </p:nvGrpSpPr>
        <p:grpSpPr>
          <a:xfrm>
            <a:off x="8614800" y="5198760"/>
            <a:ext cx="646200" cy="323280"/>
            <a:chOff x="8614800" y="5198760"/>
            <a:chExt cx="646200" cy="323280"/>
          </a:xfrm>
        </p:grpSpPr>
        <p:sp>
          <p:nvSpPr>
            <p:cNvPr id="418"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419"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420"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sp>
        <p:nvSpPr>
          <p:cNvPr id="421" name=""/>
          <p:cNvSpPr/>
          <p:nvPr/>
        </p:nvSpPr>
        <p:spPr>
          <a:xfrm>
            <a:off x="6413400" y="1563840"/>
            <a:ext cx="2971800" cy="72216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Integrating over the relative velocity distribution gives us the forward reaction rate.</a:t>
            </a:r>
            <a:endParaRPr b="0" lang="en-US" sz="1400" spc="-1" strike="noStrike">
              <a:latin typeface="Arial"/>
            </a:endParaRPr>
          </a:p>
        </p:txBody>
      </p:sp>
      <p:sp>
        <p:nvSpPr>
          <p:cNvPr id="422" name=""/>
          <p:cNvSpPr/>
          <p:nvPr/>
        </p:nvSpPr>
        <p:spPr>
          <a:xfrm>
            <a:off x="6413400" y="125964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423" name=""/>
          <p:cNvGrpSpPr/>
          <p:nvPr/>
        </p:nvGrpSpPr>
        <p:grpSpPr>
          <a:xfrm>
            <a:off x="7103160" y="5198760"/>
            <a:ext cx="646200" cy="323280"/>
            <a:chOff x="7103160" y="5198760"/>
            <a:chExt cx="646200" cy="323280"/>
          </a:xfrm>
        </p:grpSpPr>
        <p:sp>
          <p:nvSpPr>
            <p:cNvPr id="424" name="">
              <a:hlinkClick r:id="rId4"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425" name="">
              <a:hlinkClick r:id="rId5"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pic>
        <p:nvPicPr>
          <p:cNvPr id="426" name="" descr=""/>
          <p:cNvPicPr/>
          <p:nvPr/>
        </p:nvPicPr>
        <p:blipFill>
          <a:blip r:embed="rId6"/>
          <a:stretch/>
        </p:blipFill>
        <p:spPr>
          <a:xfrm>
            <a:off x="6172200" y="2635200"/>
            <a:ext cx="3533400" cy="818640"/>
          </a:xfrm>
          <a:prstGeom prst="rect">
            <a:avLst/>
          </a:prstGeom>
          <a:ln w="0">
            <a:noFill/>
          </a:ln>
        </p:spPr>
      </p:pic>
      <p:sp>
        <p:nvSpPr>
          <p:cNvPr id="427" name=""/>
          <p:cNvSpPr txBox="1"/>
          <p:nvPr/>
        </p:nvSpPr>
        <p:spPr>
          <a:xfrm>
            <a:off x="6410520" y="2777760"/>
            <a:ext cx="1371600" cy="238320"/>
          </a:xfrm>
          <a:prstGeom prst="rect">
            <a:avLst/>
          </a:prstGeom>
          <a:noFill/>
          <a:ln w="0">
            <a:noFill/>
          </a:ln>
        </p:spPr>
        <p:txBody>
          <a:bodyPr lIns="90000" rIns="90000" tIns="45000" bIns="45000" anchor="t">
            <a:noAutofit/>
          </a:bodyPr>
          <a:p>
            <a:r>
              <a:rPr b="0" i="1" lang="en-US" sz="1050" spc="-1" strike="noStrike">
                <a:latin typeface="Arial"/>
              </a:rPr>
              <a:t>+</a:t>
            </a:r>
            <a:endParaRPr b="0" lang="en-US" sz="1050" spc="-1" strike="noStrike">
              <a:latin typeface="Arial"/>
            </a:endParaRPr>
          </a:p>
        </p:txBody>
      </p:sp>
      <p:sp>
        <p:nvSpPr>
          <p:cNvPr id="428" name=""/>
          <p:cNvSpPr/>
          <p:nvPr/>
        </p:nvSpPr>
        <p:spPr>
          <a:xfrm rot="10800000">
            <a:off x="684000" y="3888720"/>
            <a:ext cx="1500480" cy="457200"/>
          </a:xfrm>
          <a:prstGeom prst="arc">
            <a:avLst>
              <a:gd name="adj1" fmla="val 20287677"/>
              <a:gd name="adj2" fmla="val 12158869"/>
            </a:avLst>
          </a:prstGeom>
          <a:noFill/>
          <a:ln w="29160">
            <a:solidFill>
              <a:srgbClr val="ff0000"/>
            </a:solidFill>
            <a:round/>
          </a:ln>
        </p:spPr>
      </p:sp>
      <p:sp>
        <p:nvSpPr>
          <p:cNvPr id="429" name=""/>
          <p:cNvSpPr/>
          <p:nvPr/>
        </p:nvSpPr>
        <p:spPr>
          <a:xfrm rot="19731000">
            <a:off x="1676880" y="3475800"/>
            <a:ext cx="1181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430" name=""/>
          <p:cNvSpPr/>
          <p:nvPr/>
        </p:nvSpPr>
        <p:spPr>
          <a:xfrm rot="10800000">
            <a:off x="742320" y="1955880"/>
            <a:ext cx="1258560" cy="363240"/>
          </a:xfrm>
          <a:prstGeom prst="arc">
            <a:avLst>
              <a:gd name="adj1" fmla="val 20350881"/>
              <a:gd name="adj2" fmla="val 12093868"/>
            </a:avLst>
          </a:prstGeom>
          <a:noFill/>
          <a:ln w="29160">
            <a:solidFill>
              <a:srgbClr val="ff0000"/>
            </a:solidFill>
            <a:round/>
          </a:ln>
        </p:spPr>
      </p:sp>
      <p:sp>
        <p:nvSpPr>
          <p:cNvPr id="431" name=""/>
          <p:cNvSpPr/>
          <p:nvPr/>
        </p:nvSpPr>
        <p:spPr>
          <a:xfrm rot="1953600">
            <a:off x="1551240" y="2541960"/>
            <a:ext cx="128124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432" name=""/>
          <p:cNvSpPr/>
          <p:nvPr/>
        </p:nvSpPr>
        <p:spPr>
          <a:xfrm>
            <a:off x="1015560" y="171576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433" name=""/>
          <p:cNvSpPr/>
          <p:nvPr/>
        </p:nvSpPr>
        <p:spPr>
          <a:xfrm>
            <a:off x="983880" y="364356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sp>
        <p:nvSpPr>
          <p:cNvPr id="434" name=""/>
          <p:cNvSpPr/>
          <p:nvPr/>
        </p:nvSpPr>
        <p:spPr>
          <a:xfrm>
            <a:off x="3211200" y="2486160"/>
            <a:ext cx="1188720" cy="11887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5</a:t>
            </a:r>
            <a:endParaRPr b="0" lang="en-US" sz="1800" spc="-1" strike="noStrike">
              <a:latin typeface="Arial"/>
            </a:endParaRPr>
          </a:p>
        </p:txBody>
      </p:sp>
      <p:sp>
        <p:nvSpPr>
          <p:cNvPr id="435" name=""/>
          <p:cNvSpPr/>
          <p:nvPr/>
        </p:nvSpPr>
        <p:spPr>
          <a:xfrm rot="18600">
            <a:off x="4400280" y="2946240"/>
            <a:ext cx="1190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436" name=""/>
          <p:cNvSpPr/>
          <p:nvPr/>
        </p:nvSpPr>
        <p:spPr>
          <a:xfrm>
            <a:off x="684000" y="3886560"/>
            <a:ext cx="1500480" cy="457200"/>
          </a:xfrm>
          <a:prstGeom prst="arc">
            <a:avLst>
              <a:gd name="adj1" fmla="val 20287677"/>
              <a:gd name="adj2" fmla="val 12158869"/>
            </a:avLst>
          </a:prstGeom>
          <a:noFill/>
          <a:ln w="29160">
            <a:solidFill>
              <a:srgbClr val="ff0000"/>
            </a:solidFill>
            <a:round/>
          </a:ln>
        </p:spPr>
      </p:sp>
      <p:sp>
        <p:nvSpPr>
          <p:cNvPr id="437" name=""/>
          <p:cNvSpPr/>
          <p:nvPr/>
        </p:nvSpPr>
        <p:spPr>
          <a:xfrm>
            <a:off x="742320" y="1956960"/>
            <a:ext cx="1258560" cy="363240"/>
          </a:xfrm>
          <a:prstGeom prst="arc">
            <a:avLst>
              <a:gd name="adj1" fmla="val 20350881"/>
              <a:gd name="adj2" fmla="val 12093868"/>
            </a:avLst>
          </a:prstGeom>
          <a:noFill/>
          <a:ln w="29160">
            <a:solidFill>
              <a:srgbClr val="ff0000"/>
            </a:solidFill>
            <a:round/>
          </a:ln>
        </p:spPr>
      </p:sp>
      <p:sp>
        <p:nvSpPr>
          <p:cNvPr id="438" name=""/>
          <p:cNvSpPr txBox="1"/>
          <p:nvPr/>
        </p:nvSpPr>
        <p:spPr>
          <a:xfrm>
            <a:off x="1987200" y="1754640"/>
            <a:ext cx="1463040" cy="346320"/>
          </a:xfrm>
          <a:prstGeom prst="rect">
            <a:avLst/>
          </a:prstGeom>
          <a:noFill/>
          <a:ln w="0">
            <a:noFill/>
          </a:ln>
        </p:spPr>
        <p:txBody>
          <a:bodyPr lIns="90000" rIns="90000" tIns="45000" bIns="45000" anchor="t">
            <a:noAutofit/>
          </a:bodyPr>
          <a:p>
            <a:r>
              <a:rPr b="0" lang="en-US" sz="1800" spc="-1" strike="noStrike">
                <a:latin typeface="Arial"/>
              </a:rPr>
              <a:t>σ</a:t>
            </a:r>
            <a:endParaRPr b="0" lang="en-US" sz="1800" spc="-1" strike="noStrike">
              <a:latin typeface="Arial"/>
            </a:endParaRPr>
          </a:p>
        </p:txBody>
      </p:sp>
      <p:sp>
        <p:nvSpPr>
          <p:cNvPr id="439" name=""/>
          <p:cNvSpPr/>
          <p:nvPr/>
        </p:nvSpPr>
        <p:spPr>
          <a:xfrm>
            <a:off x="1154880" y="2568240"/>
            <a:ext cx="457200" cy="1005840"/>
          </a:xfrm>
          <a:custGeom>
            <a:avLst/>
            <a:gdLst/>
            <a:ahLst/>
            <a:rect l="l" t="t" r="r" b="b"/>
            <a:pathLst>
              <a:path w="21600" h="21600">
                <a:moveTo>
                  <a:pt x="0" y="4300"/>
                </a:moveTo>
                <a:lnTo>
                  <a:pt x="10800" y="0"/>
                </a:lnTo>
                <a:lnTo>
                  <a:pt x="21600" y="4300"/>
                </a:lnTo>
                <a:lnTo>
                  <a:pt x="16200" y="4300"/>
                </a:lnTo>
                <a:lnTo>
                  <a:pt x="16200" y="17300"/>
                </a:lnTo>
                <a:lnTo>
                  <a:pt x="21600" y="17300"/>
                </a:lnTo>
                <a:lnTo>
                  <a:pt x="10800" y="21600"/>
                </a:lnTo>
                <a:lnTo>
                  <a:pt x="0" y="17300"/>
                </a:lnTo>
                <a:lnTo>
                  <a:pt x="5400" y="17300"/>
                </a:lnTo>
                <a:lnTo>
                  <a:pt x="5400" y="4300"/>
                </a:lnTo>
                <a:close/>
              </a:path>
            </a:pathLst>
          </a:custGeom>
          <a:solidFill>
            <a:srgbClr val="158466"/>
          </a:solidFill>
          <a:ln w="0">
            <a:solidFill>
              <a:srgbClr val="000000"/>
            </a:solidFill>
          </a:ln>
        </p:spPr>
        <p:style>
          <a:lnRef idx="0"/>
          <a:fillRef idx="0"/>
          <a:effectRef idx="0"/>
          <a:fontRef idx="minor"/>
        </p:style>
      </p:sp>
      <p:sp>
        <p:nvSpPr>
          <p:cNvPr id="440" name=""/>
          <p:cNvSpPr txBox="1"/>
          <p:nvPr/>
        </p:nvSpPr>
        <p:spPr>
          <a:xfrm>
            <a:off x="796680" y="2851920"/>
            <a:ext cx="914400" cy="401040"/>
          </a:xfrm>
          <a:prstGeom prst="rect">
            <a:avLst/>
          </a:prstGeom>
          <a:noFill/>
          <a:ln w="0">
            <a:noFill/>
          </a:ln>
        </p:spPr>
        <p:txBody>
          <a:bodyPr lIns="90000" rIns="90000" tIns="45000" bIns="45000" anchor="t">
            <a:noAutofit/>
          </a:bodyPr>
          <a:p>
            <a:r>
              <a:rPr b="0" lang="en-US" sz="1800" spc="-1" strike="noStrike">
                <a:latin typeface="Arial"/>
                <a:ea typeface="Arial"/>
              </a:rPr>
              <a:t>ν</a:t>
            </a:r>
            <a:r>
              <a:rPr b="0" lang="en-US" sz="1800" spc="-1" strike="noStrike" baseline="-33000">
                <a:latin typeface="Arial"/>
              </a:rPr>
              <a:t>r</a:t>
            </a:r>
            <a:endParaRPr b="0" lang="en-US" sz="1800" spc="-1" strike="noStrike">
              <a:latin typeface="Arial"/>
            </a:endParaRPr>
          </a:p>
        </p:txBody>
      </p:sp>
      <p:sp>
        <p:nvSpPr>
          <p:cNvPr id="441" name=""/>
          <p:cNvSpPr txBox="1"/>
          <p:nvPr/>
        </p:nvSpPr>
        <p:spPr>
          <a:xfrm>
            <a:off x="3084480" y="2414160"/>
            <a:ext cx="1005840" cy="346320"/>
          </a:xfrm>
          <a:prstGeom prst="rect">
            <a:avLst/>
          </a:prstGeom>
          <a:noFill/>
          <a:ln w="0">
            <a:noFill/>
          </a:ln>
        </p:spPr>
        <p:txBody>
          <a:bodyPr lIns="90000" rIns="90000" tIns="45000" bIns="45000" anchor="t">
            <a:noAutofit/>
          </a:bodyPr>
          <a:p>
            <a:r>
              <a:rPr b="0" lang="en-US" sz="1800" spc="-1" strike="noStrike">
                <a:latin typeface="Arial"/>
              </a:rPr>
              <a:t>α</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CustomShape 10_ 3"/>
          <p:cNvSpPr/>
          <p:nvPr/>
        </p:nvSpPr>
        <p:spPr>
          <a:xfrm rot="18600">
            <a:off x="1299600" y="2259360"/>
            <a:ext cx="685800" cy="182520"/>
          </a:xfrm>
          <a:custGeom>
            <a:avLst/>
            <a:gdLst/>
            <a:ahLst/>
            <a:rect l="l" t="t" r="r" b="b"/>
            <a:pathLst>
              <a:path w="3308" h="510">
                <a:moveTo>
                  <a:pt x="0" y="132"/>
                </a:moveTo>
                <a:lnTo>
                  <a:pt x="2480" y="127"/>
                </a:lnTo>
                <a:lnTo>
                  <a:pt x="2479" y="0"/>
                </a:lnTo>
                <a:lnTo>
                  <a:pt x="3307" y="254"/>
                </a:lnTo>
                <a:lnTo>
                  <a:pt x="2480" y="509"/>
                </a:lnTo>
                <a:lnTo>
                  <a:pt x="2480" y="381"/>
                </a:lnTo>
                <a:lnTo>
                  <a:pt x="0" y="386"/>
                </a:lnTo>
                <a:lnTo>
                  <a:pt x="0" y="132"/>
                </a:lnTo>
              </a:path>
            </a:pathLst>
          </a:custGeom>
          <a:solidFill>
            <a:srgbClr val="808080"/>
          </a:solidFill>
          <a:ln w="0">
            <a:solidFill>
              <a:srgbClr val="000000"/>
            </a:solidFill>
          </a:ln>
        </p:spPr>
        <p:style>
          <a:lnRef idx="0"/>
          <a:fillRef idx="0"/>
          <a:effectRef idx="0"/>
          <a:fontRef idx="minor"/>
        </p:style>
      </p:sp>
      <p:sp>
        <p:nvSpPr>
          <p:cNvPr id="443"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444" name="TextShape 1_5"/>
          <p:cNvSpPr/>
          <p:nvPr/>
        </p:nvSpPr>
        <p:spPr>
          <a:xfrm>
            <a:off x="5226840" y="825840"/>
            <a:ext cx="4465800" cy="4203360"/>
          </a:xfrm>
          <a:prstGeom prst="rect">
            <a:avLst/>
          </a:prstGeom>
          <a:noFill/>
          <a:ln w="0">
            <a:noFill/>
          </a:ln>
        </p:spPr>
        <p:style>
          <a:lnRef idx="0"/>
          <a:fillRef idx="0"/>
          <a:effectRef idx="0"/>
          <a:fontRef idx="minor"/>
        </p:style>
      </p:sp>
      <p:sp>
        <p:nvSpPr>
          <p:cNvPr id="445" name="CustomShape 7_ 6"/>
          <p:cNvSpPr/>
          <p:nvPr/>
        </p:nvSpPr>
        <p:spPr>
          <a:xfrm rot="19731000">
            <a:off x="2662200" y="1515240"/>
            <a:ext cx="499680" cy="182520"/>
          </a:xfrm>
          <a:custGeom>
            <a:avLst/>
            <a:gdLst/>
            <a:ahLst/>
            <a:rect l="l" t="t" r="r" b="b"/>
            <a:pathLst>
              <a:path w="3308" h="510">
                <a:moveTo>
                  <a:pt x="0" y="129"/>
                </a:moveTo>
                <a:lnTo>
                  <a:pt x="2479" y="127"/>
                </a:lnTo>
                <a:lnTo>
                  <a:pt x="2479" y="0"/>
                </a:lnTo>
                <a:lnTo>
                  <a:pt x="3307" y="253"/>
                </a:lnTo>
                <a:lnTo>
                  <a:pt x="2481" y="509"/>
                </a:lnTo>
                <a:lnTo>
                  <a:pt x="2479"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446" name="CustomShape 8_ 7"/>
          <p:cNvSpPr/>
          <p:nvPr/>
        </p:nvSpPr>
        <p:spPr>
          <a:xfrm rot="1953600">
            <a:off x="2732400" y="3117600"/>
            <a:ext cx="420840" cy="182520"/>
          </a:xfrm>
          <a:custGeom>
            <a:avLst/>
            <a:gdLst/>
            <a:ahLst/>
            <a:rect l="l" t="t" r="r" b="b"/>
            <a:pathLst>
              <a:path w="3309" h="510">
                <a:moveTo>
                  <a:pt x="0" y="129"/>
                </a:moveTo>
                <a:lnTo>
                  <a:pt x="2480" y="128"/>
                </a:lnTo>
                <a:lnTo>
                  <a:pt x="2481" y="0"/>
                </a:lnTo>
                <a:lnTo>
                  <a:pt x="3308" y="254"/>
                </a:lnTo>
                <a:lnTo>
                  <a:pt x="2481" y="509"/>
                </a:lnTo>
                <a:lnTo>
                  <a:pt x="2481"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447" name="CustomShape 9_ 3"/>
          <p:cNvSpPr/>
          <p:nvPr/>
        </p:nvSpPr>
        <p:spPr>
          <a:xfrm>
            <a:off x="285840" y="1801800"/>
            <a:ext cx="1188360" cy="118836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lnSpc>
                <a:spcPct val="100000"/>
              </a:lnSpc>
              <a:buNone/>
            </a:pPr>
            <a:r>
              <a:rPr b="0" lang="en-US" sz="1800" spc="-1" strike="noStrike">
                <a:solidFill>
                  <a:srgbClr val="000000"/>
                </a:solidFill>
                <a:latin typeface="Arial"/>
                <a:ea typeface="DejaVu Sans"/>
              </a:rPr>
              <a:t>(TiO</a:t>
            </a:r>
            <a:r>
              <a:rPr b="0" lang="en-US" sz="1800" spc="-1" strike="noStrike" baseline="-33000">
                <a:solidFill>
                  <a:srgbClr val="000000"/>
                </a:solidFill>
                <a:latin typeface="Arial"/>
                <a:ea typeface="DejaVu Sans"/>
              </a:rPr>
              <a:t>2</a:t>
            </a:r>
            <a:r>
              <a:rPr b="0" lang="en-US" sz="1800" spc="-1" strike="noStrike">
                <a:solidFill>
                  <a:srgbClr val="000000"/>
                </a:solidFill>
                <a:latin typeface="Arial"/>
                <a:ea typeface="DejaVu Sans"/>
              </a:rPr>
              <a:t>)</a:t>
            </a:r>
            <a:r>
              <a:rPr b="0" lang="en-US" sz="1800" spc="-1" strike="noStrike" baseline="-33000">
                <a:solidFill>
                  <a:srgbClr val="000000"/>
                </a:solidFill>
                <a:latin typeface="Arial"/>
                <a:ea typeface="DejaVu Sans"/>
              </a:rPr>
              <a:t>5</a:t>
            </a:r>
            <a:endParaRPr b="0" lang="en-US" sz="1800" spc="-1" strike="noStrike">
              <a:latin typeface="Arial"/>
            </a:endParaRPr>
          </a:p>
        </p:txBody>
      </p:sp>
      <p:sp>
        <p:nvSpPr>
          <p:cNvPr id="448" name=""/>
          <p:cNvSpPr/>
          <p:nvPr/>
        </p:nvSpPr>
        <p:spPr>
          <a:xfrm>
            <a:off x="2119680" y="148428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449" name=""/>
          <p:cNvSpPr/>
          <p:nvPr/>
        </p:nvSpPr>
        <p:spPr>
          <a:xfrm>
            <a:off x="2006640" y="244404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grpSp>
        <p:nvGrpSpPr>
          <p:cNvPr id="450" name=""/>
          <p:cNvGrpSpPr/>
          <p:nvPr/>
        </p:nvGrpSpPr>
        <p:grpSpPr>
          <a:xfrm>
            <a:off x="8614800" y="5198760"/>
            <a:ext cx="646200" cy="323280"/>
            <a:chOff x="8614800" y="5198760"/>
            <a:chExt cx="646200" cy="323280"/>
          </a:xfrm>
        </p:grpSpPr>
        <p:sp>
          <p:nvSpPr>
            <p:cNvPr id="451"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452"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453"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454" name=""/>
          <p:cNvGrpSpPr/>
          <p:nvPr/>
        </p:nvGrpSpPr>
        <p:grpSpPr>
          <a:xfrm>
            <a:off x="7103160" y="5198760"/>
            <a:ext cx="646200" cy="323280"/>
            <a:chOff x="7103160" y="5198760"/>
            <a:chExt cx="646200" cy="323280"/>
          </a:xfrm>
        </p:grpSpPr>
        <p:sp>
          <p:nvSpPr>
            <p:cNvPr id="455" name="">
              <a:hlinkClick r:id="rId4"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456" name="">
              <a:hlinkClick r:id="rId5"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457" name=""/>
          <p:cNvSpPr/>
          <p:nvPr/>
        </p:nvSpPr>
        <p:spPr>
          <a:xfrm>
            <a:off x="5715000" y="647280"/>
            <a:ext cx="2971800" cy="7243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The backward rate describes the dissociation of a large cluster into two smaller clusters. </a:t>
            </a:r>
            <a:endParaRPr b="0" lang="en-US" sz="1400" spc="-1" strike="noStrike">
              <a:latin typeface="Arial"/>
            </a:endParaRPr>
          </a:p>
        </p:txBody>
      </p:sp>
      <p:sp>
        <p:nvSpPr>
          <p:cNvPr id="458" name=""/>
          <p:cNvSpPr/>
          <p:nvPr/>
        </p:nvSpPr>
        <p:spPr>
          <a:xfrm>
            <a:off x="5715000" y="34308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0_ 1"/>
          <p:cNvSpPr/>
          <p:nvPr/>
        </p:nvSpPr>
        <p:spPr>
          <a:xfrm rot="18600">
            <a:off x="1299600" y="2259360"/>
            <a:ext cx="685800" cy="182520"/>
          </a:xfrm>
          <a:custGeom>
            <a:avLst/>
            <a:gdLst/>
            <a:ahLst/>
            <a:rect l="l" t="t" r="r" b="b"/>
            <a:pathLst>
              <a:path w="3308" h="510">
                <a:moveTo>
                  <a:pt x="0" y="132"/>
                </a:moveTo>
                <a:lnTo>
                  <a:pt x="2480" y="127"/>
                </a:lnTo>
                <a:lnTo>
                  <a:pt x="2479" y="0"/>
                </a:lnTo>
                <a:lnTo>
                  <a:pt x="3307" y="254"/>
                </a:lnTo>
                <a:lnTo>
                  <a:pt x="2480" y="509"/>
                </a:lnTo>
                <a:lnTo>
                  <a:pt x="2480" y="381"/>
                </a:lnTo>
                <a:lnTo>
                  <a:pt x="0" y="386"/>
                </a:lnTo>
                <a:lnTo>
                  <a:pt x="0" y="132"/>
                </a:lnTo>
              </a:path>
            </a:pathLst>
          </a:custGeom>
          <a:solidFill>
            <a:srgbClr val="808080"/>
          </a:solidFill>
          <a:ln w="0">
            <a:solidFill>
              <a:srgbClr val="000000"/>
            </a:solidFill>
          </a:ln>
        </p:spPr>
        <p:style>
          <a:lnRef idx="0"/>
          <a:fillRef idx="0"/>
          <a:effectRef idx="0"/>
          <a:fontRef idx="minor"/>
        </p:style>
      </p:sp>
      <p:sp>
        <p:nvSpPr>
          <p:cNvPr id="460"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461" name="TextShape 1_ 2"/>
          <p:cNvSpPr/>
          <p:nvPr/>
        </p:nvSpPr>
        <p:spPr>
          <a:xfrm>
            <a:off x="5226840" y="825840"/>
            <a:ext cx="4465800" cy="4203360"/>
          </a:xfrm>
          <a:prstGeom prst="rect">
            <a:avLst/>
          </a:prstGeom>
          <a:noFill/>
          <a:ln w="0">
            <a:noFill/>
          </a:ln>
        </p:spPr>
        <p:style>
          <a:lnRef idx="0"/>
          <a:fillRef idx="0"/>
          <a:effectRef idx="0"/>
          <a:fontRef idx="minor"/>
        </p:style>
      </p:sp>
      <p:pic>
        <p:nvPicPr>
          <p:cNvPr id="462" name="" descr=""/>
          <p:cNvPicPr/>
          <p:nvPr/>
        </p:nvPicPr>
        <p:blipFill>
          <a:blip r:embed="rId1"/>
          <a:stretch/>
        </p:blipFill>
        <p:spPr>
          <a:xfrm>
            <a:off x="3585600" y="1480680"/>
            <a:ext cx="1515240" cy="949320"/>
          </a:xfrm>
          <a:prstGeom prst="rect">
            <a:avLst/>
          </a:prstGeom>
          <a:ln w="0">
            <a:noFill/>
          </a:ln>
        </p:spPr>
      </p:pic>
      <p:sp>
        <p:nvSpPr>
          <p:cNvPr id="463" name="CustomShape 7_ 3"/>
          <p:cNvSpPr/>
          <p:nvPr/>
        </p:nvSpPr>
        <p:spPr>
          <a:xfrm rot="19731000">
            <a:off x="2662200" y="1515240"/>
            <a:ext cx="499680" cy="182520"/>
          </a:xfrm>
          <a:custGeom>
            <a:avLst/>
            <a:gdLst/>
            <a:ahLst/>
            <a:rect l="l" t="t" r="r" b="b"/>
            <a:pathLst>
              <a:path w="3308" h="510">
                <a:moveTo>
                  <a:pt x="0" y="129"/>
                </a:moveTo>
                <a:lnTo>
                  <a:pt x="2479" y="127"/>
                </a:lnTo>
                <a:lnTo>
                  <a:pt x="2479" y="0"/>
                </a:lnTo>
                <a:lnTo>
                  <a:pt x="3307" y="253"/>
                </a:lnTo>
                <a:lnTo>
                  <a:pt x="2481" y="509"/>
                </a:lnTo>
                <a:lnTo>
                  <a:pt x="2479"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464" name="CustomShape 8_ 4"/>
          <p:cNvSpPr/>
          <p:nvPr/>
        </p:nvSpPr>
        <p:spPr>
          <a:xfrm rot="1953600">
            <a:off x="2732400" y="3117600"/>
            <a:ext cx="420840" cy="182520"/>
          </a:xfrm>
          <a:custGeom>
            <a:avLst/>
            <a:gdLst/>
            <a:ahLst/>
            <a:rect l="l" t="t" r="r" b="b"/>
            <a:pathLst>
              <a:path w="3309" h="510">
                <a:moveTo>
                  <a:pt x="0" y="129"/>
                </a:moveTo>
                <a:lnTo>
                  <a:pt x="2480" y="128"/>
                </a:lnTo>
                <a:lnTo>
                  <a:pt x="2481" y="0"/>
                </a:lnTo>
                <a:lnTo>
                  <a:pt x="3308" y="254"/>
                </a:lnTo>
                <a:lnTo>
                  <a:pt x="2481" y="509"/>
                </a:lnTo>
                <a:lnTo>
                  <a:pt x="2481"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465" name="CustomShape 9_ 2"/>
          <p:cNvSpPr/>
          <p:nvPr/>
        </p:nvSpPr>
        <p:spPr>
          <a:xfrm>
            <a:off x="285840" y="1801800"/>
            <a:ext cx="1188360" cy="118836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lnSpc>
                <a:spcPct val="100000"/>
              </a:lnSpc>
              <a:buNone/>
            </a:pPr>
            <a:r>
              <a:rPr b="0" lang="en-US" sz="1800" spc="-1" strike="noStrike">
                <a:solidFill>
                  <a:srgbClr val="000000"/>
                </a:solidFill>
                <a:latin typeface="Arial"/>
                <a:ea typeface="DejaVu Sans"/>
              </a:rPr>
              <a:t>(TiO</a:t>
            </a:r>
            <a:r>
              <a:rPr b="0" lang="en-US" sz="1800" spc="-1" strike="noStrike" baseline="-33000">
                <a:solidFill>
                  <a:srgbClr val="000000"/>
                </a:solidFill>
                <a:latin typeface="Arial"/>
                <a:ea typeface="DejaVu Sans"/>
              </a:rPr>
              <a:t>2</a:t>
            </a:r>
            <a:r>
              <a:rPr b="0" lang="en-US" sz="1800" spc="-1" strike="noStrike">
                <a:solidFill>
                  <a:srgbClr val="000000"/>
                </a:solidFill>
                <a:latin typeface="Arial"/>
                <a:ea typeface="DejaVu Sans"/>
              </a:rPr>
              <a:t>)</a:t>
            </a:r>
            <a:r>
              <a:rPr b="0" lang="en-US" sz="1800" spc="-1" strike="noStrike" baseline="-33000">
                <a:solidFill>
                  <a:srgbClr val="000000"/>
                </a:solidFill>
                <a:latin typeface="Arial"/>
                <a:ea typeface="DejaVu Sans"/>
              </a:rPr>
              <a:t>5</a:t>
            </a:r>
            <a:endParaRPr b="0" lang="en-US" sz="1800" spc="-1" strike="noStrike">
              <a:latin typeface="Arial"/>
            </a:endParaRPr>
          </a:p>
        </p:txBody>
      </p:sp>
      <p:sp>
        <p:nvSpPr>
          <p:cNvPr id="466" name=""/>
          <p:cNvSpPr/>
          <p:nvPr/>
        </p:nvSpPr>
        <p:spPr>
          <a:xfrm>
            <a:off x="2119680" y="148428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467" name=""/>
          <p:cNvSpPr/>
          <p:nvPr/>
        </p:nvSpPr>
        <p:spPr>
          <a:xfrm>
            <a:off x="2006640" y="244404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grpSp>
        <p:nvGrpSpPr>
          <p:cNvPr id="468" name=""/>
          <p:cNvGrpSpPr/>
          <p:nvPr/>
        </p:nvGrpSpPr>
        <p:grpSpPr>
          <a:xfrm>
            <a:off x="8614800" y="5198760"/>
            <a:ext cx="646200" cy="323280"/>
            <a:chOff x="8614800" y="5198760"/>
            <a:chExt cx="646200" cy="323280"/>
          </a:xfrm>
        </p:grpSpPr>
        <p:sp>
          <p:nvSpPr>
            <p:cNvPr id="469" name="">
              <a:hlinkClick r:id="rId2"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470" name="">
              <a:hlinkClick r:id="rId3"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471" name="">
            <a:hlinkClick r:id="rId4"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472" name=""/>
          <p:cNvGrpSpPr/>
          <p:nvPr/>
        </p:nvGrpSpPr>
        <p:grpSpPr>
          <a:xfrm>
            <a:off x="7103160" y="5198760"/>
            <a:ext cx="646200" cy="323280"/>
            <a:chOff x="7103160" y="5198760"/>
            <a:chExt cx="646200" cy="323280"/>
          </a:xfrm>
        </p:grpSpPr>
        <p:sp>
          <p:nvSpPr>
            <p:cNvPr id="473" name="">
              <a:hlinkClick r:id="rId5"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474" name="">
              <a:hlinkClick r:id="rId6"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475" name=""/>
          <p:cNvSpPr/>
          <p:nvPr/>
        </p:nvSpPr>
        <p:spPr>
          <a:xfrm>
            <a:off x="3536280" y="441000"/>
            <a:ext cx="2971800" cy="204444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In chemical equilibrium, the number of forward reactions equals the number of backward reactions. Therefore we can find the relation between the two as:</a:t>
            </a:r>
            <a:endParaRPr b="0" lang="en-US" sz="1400" spc="-1" strike="noStrike">
              <a:latin typeface="Arial"/>
            </a:endParaRPr>
          </a:p>
        </p:txBody>
      </p:sp>
      <p:sp>
        <p:nvSpPr>
          <p:cNvPr id="476" name=""/>
          <p:cNvSpPr/>
          <p:nvPr/>
        </p:nvSpPr>
        <p:spPr>
          <a:xfrm>
            <a:off x="3536280" y="1368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477" name=""/>
          <p:cNvSpPr/>
          <p:nvPr/>
        </p:nvSpPr>
        <p:spPr>
          <a:xfrm>
            <a:off x="5029200" y="3837240"/>
            <a:ext cx="3035880" cy="96336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rPr>
              <a:t>This principal is called detailed balance and is also often used to find backward rate of gas phase chemical reactions.</a:t>
            </a:r>
            <a:endParaRPr b="0" lang="en-US" sz="1400" spc="-1" strike="noStrike">
              <a:latin typeface="Arial"/>
            </a:endParaRPr>
          </a:p>
        </p:txBody>
      </p:sp>
      <p:sp>
        <p:nvSpPr>
          <p:cNvPr id="478" name=""/>
          <p:cNvSpPr/>
          <p:nvPr/>
        </p:nvSpPr>
        <p:spPr>
          <a:xfrm>
            <a:off x="5029200" y="353304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0_ 4"/>
          <p:cNvSpPr/>
          <p:nvPr/>
        </p:nvSpPr>
        <p:spPr>
          <a:xfrm rot="18600">
            <a:off x="1299600" y="2259360"/>
            <a:ext cx="685800" cy="182520"/>
          </a:xfrm>
          <a:custGeom>
            <a:avLst/>
            <a:gdLst/>
            <a:ahLst/>
            <a:rect l="l" t="t" r="r" b="b"/>
            <a:pathLst>
              <a:path w="3308" h="510">
                <a:moveTo>
                  <a:pt x="0" y="132"/>
                </a:moveTo>
                <a:lnTo>
                  <a:pt x="2480" y="127"/>
                </a:lnTo>
                <a:lnTo>
                  <a:pt x="2479" y="0"/>
                </a:lnTo>
                <a:lnTo>
                  <a:pt x="3307" y="254"/>
                </a:lnTo>
                <a:lnTo>
                  <a:pt x="2480" y="509"/>
                </a:lnTo>
                <a:lnTo>
                  <a:pt x="2480" y="381"/>
                </a:lnTo>
                <a:lnTo>
                  <a:pt x="0" y="386"/>
                </a:lnTo>
                <a:lnTo>
                  <a:pt x="0" y="132"/>
                </a:lnTo>
              </a:path>
            </a:pathLst>
          </a:custGeom>
          <a:solidFill>
            <a:srgbClr val="808080"/>
          </a:solidFill>
          <a:ln w="0">
            <a:solidFill>
              <a:srgbClr val="000000"/>
            </a:solidFill>
          </a:ln>
        </p:spPr>
        <p:style>
          <a:lnRef idx="0"/>
          <a:fillRef idx="0"/>
          <a:effectRef idx="0"/>
          <a:fontRef idx="minor"/>
        </p:style>
      </p:sp>
      <p:sp>
        <p:nvSpPr>
          <p:cNvPr id="480"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481" name="TextShape 1_ 4"/>
          <p:cNvSpPr/>
          <p:nvPr/>
        </p:nvSpPr>
        <p:spPr>
          <a:xfrm>
            <a:off x="5226840" y="825840"/>
            <a:ext cx="4465800" cy="4203360"/>
          </a:xfrm>
          <a:prstGeom prst="rect">
            <a:avLst/>
          </a:prstGeom>
          <a:noFill/>
          <a:ln w="0">
            <a:noFill/>
          </a:ln>
        </p:spPr>
        <p:style>
          <a:lnRef idx="0"/>
          <a:fillRef idx="0"/>
          <a:effectRef idx="0"/>
          <a:fontRef idx="minor"/>
        </p:style>
      </p:sp>
      <p:pic>
        <p:nvPicPr>
          <p:cNvPr id="482" name="" descr=""/>
          <p:cNvPicPr/>
          <p:nvPr/>
        </p:nvPicPr>
        <p:blipFill>
          <a:blip r:embed="rId1"/>
          <a:stretch/>
        </p:blipFill>
        <p:spPr>
          <a:xfrm>
            <a:off x="3486240" y="2822400"/>
            <a:ext cx="3985560" cy="822600"/>
          </a:xfrm>
          <a:prstGeom prst="rect">
            <a:avLst/>
          </a:prstGeom>
          <a:ln w="0">
            <a:noFill/>
          </a:ln>
        </p:spPr>
      </p:pic>
      <p:pic>
        <p:nvPicPr>
          <p:cNvPr id="483" name="" descr=""/>
          <p:cNvPicPr/>
          <p:nvPr/>
        </p:nvPicPr>
        <p:blipFill>
          <a:blip r:embed="rId2"/>
          <a:stretch/>
        </p:blipFill>
        <p:spPr>
          <a:xfrm>
            <a:off x="3585600" y="1480680"/>
            <a:ext cx="1515240" cy="949320"/>
          </a:xfrm>
          <a:prstGeom prst="rect">
            <a:avLst/>
          </a:prstGeom>
          <a:ln w="0">
            <a:noFill/>
          </a:ln>
        </p:spPr>
      </p:pic>
      <p:sp>
        <p:nvSpPr>
          <p:cNvPr id="484" name="CustomShape 7_ 5"/>
          <p:cNvSpPr/>
          <p:nvPr/>
        </p:nvSpPr>
        <p:spPr>
          <a:xfrm rot="19731000">
            <a:off x="2662200" y="1515240"/>
            <a:ext cx="499680" cy="182520"/>
          </a:xfrm>
          <a:custGeom>
            <a:avLst/>
            <a:gdLst/>
            <a:ahLst/>
            <a:rect l="l" t="t" r="r" b="b"/>
            <a:pathLst>
              <a:path w="3308" h="510">
                <a:moveTo>
                  <a:pt x="0" y="129"/>
                </a:moveTo>
                <a:lnTo>
                  <a:pt x="2479" y="127"/>
                </a:lnTo>
                <a:lnTo>
                  <a:pt x="2479" y="0"/>
                </a:lnTo>
                <a:lnTo>
                  <a:pt x="3307" y="253"/>
                </a:lnTo>
                <a:lnTo>
                  <a:pt x="2481" y="509"/>
                </a:lnTo>
                <a:lnTo>
                  <a:pt x="2479"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485" name="CustomShape 8_ 6"/>
          <p:cNvSpPr/>
          <p:nvPr/>
        </p:nvSpPr>
        <p:spPr>
          <a:xfrm rot="1953600">
            <a:off x="2732400" y="3117600"/>
            <a:ext cx="420840" cy="182520"/>
          </a:xfrm>
          <a:custGeom>
            <a:avLst/>
            <a:gdLst/>
            <a:ahLst/>
            <a:rect l="l" t="t" r="r" b="b"/>
            <a:pathLst>
              <a:path w="3309" h="510">
                <a:moveTo>
                  <a:pt x="0" y="129"/>
                </a:moveTo>
                <a:lnTo>
                  <a:pt x="2480" y="128"/>
                </a:lnTo>
                <a:lnTo>
                  <a:pt x="2481" y="0"/>
                </a:lnTo>
                <a:lnTo>
                  <a:pt x="3308" y="254"/>
                </a:lnTo>
                <a:lnTo>
                  <a:pt x="2481" y="509"/>
                </a:lnTo>
                <a:lnTo>
                  <a:pt x="2481"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486" name="CustomShape 9_ 5"/>
          <p:cNvSpPr/>
          <p:nvPr/>
        </p:nvSpPr>
        <p:spPr>
          <a:xfrm>
            <a:off x="285840" y="1801800"/>
            <a:ext cx="1188360" cy="118836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lnSpc>
                <a:spcPct val="100000"/>
              </a:lnSpc>
              <a:buNone/>
            </a:pPr>
            <a:r>
              <a:rPr b="0" lang="en-US" sz="1800" spc="-1" strike="noStrike">
                <a:solidFill>
                  <a:srgbClr val="000000"/>
                </a:solidFill>
                <a:latin typeface="Arial"/>
                <a:ea typeface="DejaVu Sans"/>
              </a:rPr>
              <a:t>(TiO</a:t>
            </a:r>
            <a:r>
              <a:rPr b="0" lang="en-US" sz="1800" spc="-1" strike="noStrike" baseline="-33000">
                <a:solidFill>
                  <a:srgbClr val="000000"/>
                </a:solidFill>
                <a:latin typeface="Arial"/>
                <a:ea typeface="DejaVu Sans"/>
              </a:rPr>
              <a:t>2</a:t>
            </a:r>
            <a:r>
              <a:rPr b="0" lang="en-US" sz="1800" spc="-1" strike="noStrike">
                <a:solidFill>
                  <a:srgbClr val="000000"/>
                </a:solidFill>
                <a:latin typeface="Arial"/>
                <a:ea typeface="DejaVu Sans"/>
              </a:rPr>
              <a:t>)</a:t>
            </a:r>
            <a:r>
              <a:rPr b="0" lang="en-US" sz="1800" spc="-1" strike="noStrike" baseline="-33000">
                <a:solidFill>
                  <a:srgbClr val="000000"/>
                </a:solidFill>
                <a:latin typeface="Arial"/>
                <a:ea typeface="DejaVu Sans"/>
              </a:rPr>
              <a:t>5</a:t>
            </a:r>
            <a:endParaRPr b="0" lang="en-US" sz="1800" spc="-1" strike="noStrike">
              <a:latin typeface="Arial"/>
            </a:endParaRPr>
          </a:p>
        </p:txBody>
      </p:sp>
      <p:sp>
        <p:nvSpPr>
          <p:cNvPr id="487" name=""/>
          <p:cNvSpPr/>
          <p:nvPr/>
        </p:nvSpPr>
        <p:spPr>
          <a:xfrm>
            <a:off x="2119680" y="148428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488" name=""/>
          <p:cNvSpPr/>
          <p:nvPr/>
        </p:nvSpPr>
        <p:spPr>
          <a:xfrm>
            <a:off x="2006640" y="244404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grpSp>
        <p:nvGrpSpPr>
          <p:cNvPr id="489" name=""/>
          <p:cNvGrpSpPr/>
          <p:nvPr/>
        </p:nvGrpSpPr>
        <p:grpSpPr>
          <a:xfrm>
            <a:off x="8614800" y="5198760"/>
            <a:ext cx="646200" cy="323280"/>
            <a:chOff x="8614800" y="5198760"/>
            <a:chExt cx="646200" cy="323280"/>
          </a:xfrm>
        </p:grpSpPr>
        <p:sp>
          <p:nvSpPr>
            <p:cNvPr id="490" name="">
              <a:hlinkClick r:id="rId3"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491" name="">
              <a:hlinkClick r:id="rId4"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492" name="">
            <a:hlinkClick r:id="rId5"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493" name=""/>
          <p:cNvGrpSpPr/>
          <p:nvPr/>
        </p:nvGrpSpPr>
        <p:grpSpPr>
          <a:xfrm>
            <a:off x="7103160" y="5198760"/>
            <a:ext cx="646200" cy="323280"/>
            <a:chOff x="7103160" y="5198760"/>
            <a:chExt cx="646200" cy="323280"/>
          </a:xfrm>
        </p:grpSpPr>
        <p:sp>
          <p:nvSpPr>
            <p:cNvPr id="494" name="">
              <a:hlinkClick r:id="rId6"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495" name="">
              <a:hlinkClick r:id="rId7"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496" name=""/>
          <p:cNvSpPr/>
          <p:nvPr/>
        </p:nvSpPr>
        <p:spPr>
          <a:xfrm>
            <a:off x="3429000" y="2740680"/>
            <a:ext cx="4114800" cy="166068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endParaRPr b="0" lang="en-US" sz="1400" spc="-1" strike="noStrike">
              <a:latin typeface="Arial"/>
            </a:endParaRPr>
          </a:p>
          <a:p>
            <a:endParaRPr b="0" lang="en-US" sz="1400" spc="-1" strike="noStrike">
              <a:latin typeface="Arial"/>
            </a:endParaRPr>
          </a:p>
          <a:p>
            <a:endParaRPr b="0" lang="en-US" sz="1400" spc="-1" strike="noStrike">
              <a:latin typeface="Arial"/>
            </a:endParaRPr>
          </a:p>
          <a:p>
            <a:r>
              <a:rPr b="0" lang="en-US" sz="1800" spc="-1" strike="noStrike">
                <a:latin typeface="Arial"/>
              </a:rPr>
              <a:t> </a:t>
            </a:r>
            <a:endParaRPr b="0" lang="en-US" sz="1800" spc="-1" strike="noStrike">
              <a:latin typeface="Arial"/>
            </a:endParaRPr>
          </a:p>
          <a:p>
            <a:r>
              <a:rPr b="0" lang="en-US" sz="1400" spc="-1" strike="noStrike">
                <a:latin typeface="Arial"/>
              </a:rPr>
              <a:t>The ratio between the number densities of the products and reactants in equilibrium is given by the law of mass action.</a:t>
            </a:r>
            <a:endParaRPr b="0" lang="en-US" sz="1400" spc="-1" strike="noStrike">
              <a:latin typeface="Arial"/>
            </a:endParaRPr>
          </a:p>
        </p:txBody>
      </p:sp>
      <p:sp>
        <p:nvSpPr>
          <p:cNvPr id="497" name=""/>
          <p:cNvSpPr/>
          <p:nvPr/>
        </p:nvSpPr>
        <p:spPr>
          <a:xfrm>
            <a:off x="3429000" y="243648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498" name=""/>
          <p:cNvSpPr txBox="1"/>
          <p:nvPr/>
        </p:nvSpPr>
        <p:spPr>
          <a:xfrm>
            <a:off x="3540960" y="1238040"/>
            <a:ext cx="1646640" cy="290160"/>
          </a:xfrm>
          <a:prstGeom prst="rect">
            <a:avLst/>
          </a:prstGeom>
          <a:noFill/>
          <a:ln w="0">
            <a:noFill/>
          </a:ln>
        </p:spPr>
        <p:txBody>
          <a:bodyPr lIns="90000" rIns="90000" tIns="45000" bIns="45000" anchor="t">
            <a:noAutofit/>
          </a:bodyPr>
          <a:p>
            <a:r>
              <a:rPr b="1" lang="en-US" sz="1400" spc="-1" strike="noStrike">
                <a:latin typeface="Arial"/>
              </a:rPr>
              <a:t>Detailed balance:</a:t>
            </a:r>
            <a:endParaRPr b="0" lang="en-US" sz="1400" spc="-1" strike="noStrike">
              <a:latin typeface="Arial"/>
            </a:endParaRPr>
          </a:p>
        </p:txBody>
      </p:sp>
      <p:sp>
        <p:nvSpPr>
          <p:cNvPr id="499" name=""/>
          <p:cNvSpPr/>
          <p:nvPr/>
        </p:nvSpPr>
        <p:spPr>
          <a:xfrm>
            <a:off x="6565320" y="761400"/>
            <a:ext cx="3035880" cy="96336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rPr>
              <a:t>The law of mass action is derived by minimizing the total Gibbs free energy of the gas and therefore maximizes the entropy.</a:t>
            </a:r>
            <a:endParaRPr b="0" lang="en-US" sz="1400" spc="-1" strike="noStrike">
              <a:latin typeface="Arial"/>
            </a:endParaRPr>
          </a:p>
        </p:txBody>
      </p:sp>
      <p:sp>
        <p:nvSpPr>
          <p:cNvPr id="500" name=""/>
          <p:cNvSpPr/>
          <p:nvPr/>
        </p:nvSpPr>
        <p:spPr>
          <a:xfrm>
            <a:off x="6565320" y="45720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0_ 5"/>
          <p:cNvSpPr/>
          <p:nvPr/>
        </p:nvSpPr>
        <p:spPr>
          <a:xfrm rot="18600">
            <a:off x="1299600" y="2259360"/>
            <a:ext cx="685800" cy="182520"/>
          </a:xfrm>
          <a:custGeom>
            <a:avLst/>
            <a:gdLst/>
            <a:ahLst/>
            <a:rect l="l" t="t" r="r" b="b"/>
            <a:pathLst>
              <a:path w="3308" h="510">
                <a:moveTo>
                  <a:pt x="0" y="132"/>
                </a:moveTo>
                <a:lnTo>
                  <a:pt x="2480" y="127"/>
                </a:lnTo>
                <a:lnTo>
                  <a:pt x="2479" y="0"/>
                </a:lnTo>
                <a:lnTo>
                  <a:pt x="3307" y="254"/>
                </a:lnTo>
                <a:lnTo>
                  <a:pt x="2480" y="509"/>
                </a:lnTo>
                <a:lnTo>
                  <a:pt x="2480" y="381"/>
                </a:lnTo>
                <a:lnTo>
                  <a:pt x="0" y="386"/>
                </a:lnTo>
                <a:lnTo>
                  <a:pt x="0" y="132"/>
                </a:lnTo>
              </a:path>
            </a:pathLst>
          </a:custGeom>
          <a:solidFill>
            <a:srgbClr val="808080"/>
          </a:solidFill>
          <a:ln w="0">
            <a:solidFill>
              <a:srgbClr val="000000"/>
            </a:solidFill>
          </a:ln>
        </p:spPr>
        <p:style>
          <a:lnRef idx="0"/>
          <a:fillRef idx="0"/>
          <a:effectRef idx="0"/>
          <a:fontRef idx="minor"/>
        </p:style>
      </p:sp>
      <p:sp>
        <p:nvSpPr>
          <p:cNvPr id="502"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503" name="TextShape 1_ 5"/>
          <p:cNvSpPr/>
          <p:nvPr/>
        </p:nvSpPr>
        <p:spPr>
          <a:xfrm>
            <a:off x="5226840" y="825840"/>
            <a:ext cx="4465800" cy="4203360"/>
          </a:xfrm>
          <a:prstGeom prst="rect">
            <a:avLst/>
          </a:prstGeom>
          <a:noFill/>
          <a:ln w="0">
            <a:noFill/>
          </a:ln>
        </p:spPr>
        <p:style>
          <a:lnRef idx="0"/>
          <a:fillRef idx="0"/>
          <a:effectRef idx="0"/>
          <a:fontRef idx="minor"/>
        </p:style>
      </p:sp>
      <p:pic>
        <p:nvPicPr>
          <p:cNvPr id="504" name="" descr=""/>
          <p:cNvPicPr/>
          <p:nvPr/>
        </p:nvPicPr>
        <p:blipFill>
          <a:blip r:embed="rId1"/>
          <a:stretch/>
        </p:blipFill>
        <p:spPr>
          <a:xfrm>
            <a:off x="807840" y="3805200"/>
            <a:ext cx="4316760" cy="720360"/>
          </a:xfrm>
          <a:prstGeom prst="rect">
            <a:avLst/>
          </a:prstGeom>
          <a:ln w="0">
            <a:noFill/>
          </a:ln>
        </p:spPr>
      </p:pic>
      <p:pic>
        <p:nvPicPr>
          <p:cNvPr id="505" name="" descr=""/>
          <p:cNvPicPr/>
          <p:nvPr/>
        </p:nvPicPr>
        <p:blipFill>
          <a:blip r:embed="rId2"/>
          <a:stretch/>
        </p:blipFill>
        <p:spPr>
          <a:xfrm>
            <a:off x="3585600" y="1480680"/>
            <a:ext cx="1515240" cy="949320"/>
          </a:xfrm>
          <a:prstGeom prst="rect">
            <a:avLst/>
          </a:prstGeom>
          <a:ln w="0">
            <a:noFill/>
          </a:ln>
        </p:spPr>
      </p:pic>
      <p:sp>
        <p:nvSpPr>
          <p:cNvPr id="506" name="CustomShape 7_ 7"/>
          <p:cNvSpPr/>
          <p:nvPr/>
        </p:nvSpPr>
        <p:spPr>
          <a:xfrm rot="19731000">
            <a:off x="2662200" y="1515240"/>
            <a:ext cx="499680" cy="182520"/>
          </a:xfrm>
          <a:custGeom>
            <a:avLst/>
            <a:gdLst/>
            <a:ahLst/>
            <a:rect l="l" t="t" r="r" b="b"/>
            <a:pathLst>
              <a:path w="3308" h="510">
                <a:moveTo>
                  <a:pt x="0" y="129"/>
                </a:moveTo>
                <a:lnTo>
                  <a:pt x="2479" y="127"/>
                </a:lnTo>
                <a:lnTo>
                  <a:pt x="2479" y="0"/>
                </a:lnTo>
                <a:lnTo>
                  <a:pt x="3307" y="253"/>
                </a:lnTo>
                <a:lnTo>
                  <a:pt x="2481" y="509"/>
                </a:lnTo>
                <a:lnTo>
                  <a:pt x="2479"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507" name="CustomShape 8_ 8"/>
          <p:cNvSpPr/>
          <p:nvPr/>
        </p:nvSpPr>
        <p:spPr>
          <a:xfrm rot="1953600">
            <a:off x="2732400" y="3117600"/>
            <a:ext cx="420840" cy="182520"/>
          </a:xfrm>
          <a:custGeom>
            <a:avLst/>
            <a:gdLst/>
            <a:ahLst/>
            <a:rect l="l" t="t" r="r" b="b"/>
            <a:pathLst>
              <a:path w="3309" h="510">
                <a:moveTo>
                  <a:pt x="0" y="129"/>
                </a:moveTo>
                <a:lnTo>
                  <a:pt x="2480" y="128"/>
                </a:lnTo>
                <a:lnTo>
                  <a:pt x="2481" y="0"/>
                </a:lnTo>
                <a:lnTo>
                  <a:pt x="3308" y="254"/>
                </a:lnTo>
                <a:lnTo>
                  <a:pt x="2481" y="509"/>
                </a:lnTo>
                <a:lnTo>
                  <a:pt x="2481"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508" name="CustomShape 9_ 6"/>
          <p:cNvSpPr/>
          <p:nvPr/>
        </p:nvSpPr>
        <p:spPr>
          <a:xfrm>
            <a:off x="285840" y="1801800"/>
            <a:ext cx="1188360" cy="118836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lnSpc>
                <a:spcPct val="100000"/>
              </a:lnSpc>
              <a:buNone/>
            </a:pPr>
            <a:r>
              <a:rPr b="0" lang="en-US" sz="1800" spc="-1" strike="noStrike">
                <a:solidFill>
                  <a:srgbClr val="000000"/>
                </a:solidFill>
                <a:latin typeface="Arial"/>
                <a:ea typeface="DejaVu Sans"/>
              </a:rPr>
              <a:t>(TiO</a:t>
            </a:r>
            <a:r>
              <a:rPr b="0" lang="en-US" sz="1800" spc="-1" strike="noStrike" baseline="-33000">
                <a:solidFill>
                  <a:srgbClr val="000000"/>
                </a:solidFill>
                <a:latin typeface="Arial"/>
                <a:ea typeface="DejaVu Sans"/>
              </a:rPr>
              <a:t>2</a:t>
            </a:r>
            <a:r>
              <a:rPr b="0" lang="en-US" sz="1800" spc="-1" strike="noStrike">
                <a:solidFill>
                  <a:srgbClr val="000000"/>
                </a:solidFill>
                <a:latin typeface="Arial"/>
                <a:ea typeface="DejaVu Sans"/>
              </a:rPr>
              <a:t>)</a:t>
            </a:r>
            <a:r>
              <a:rPr b="0" lang="en-US" sz="1800" spc="-1" strike="noStrike" baseline="-33000">
                <a:solidFill>
                  <a:srgbClr val="000000"/>
                </a:solidFill>
                <a:latin typeface="Arial"/>
                <a:ea typeface="DejaVu Sans"/>
              </a:rPr>
              <a:t>5</a:t>
            </a:r>
            <a:endParaRPr b="0" lang="en-US" sz="1800" spc="-1" strike="noStrike">
              <a:latin typeface="Arial"/>
            </a:endParaRPr>
          </a:p>
        </p:txBody>
      </p:sp>
      <p:sp>
        <p:nvSpPr>
          <p:cNvPr id="509" name=""/>
          <p:cNvSpPr/>
          <p:nvPr/>
        </p:nvSpPr>
        <p:spPr>
          <a:xfrm>
            <a:off x="2119680" y="148428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510" name=""/>
          <p:cNvSpPr/>
          <p:nvPr/>
        </p:nvSpPr>
        <p:spPr>
          <a:xfrm>
            <a:off x="2006640" y="244404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grpSp>
        <p:nvGrpSpPr>
          <p:cNvPr id="511" name=""/>
          <p:cNvGrpSpPr/>
          <p:nvPr/>
        </p:nvGrpSpPr>
        <p:grpSpPr>
          <a:xfrm>
            <a:off x="8614800" y="5198760"/>
            <a:ext cx="646200" cy="323280"/>
            <a:chOff x="8614800" y="5198760"/>
            <a:chExt cx="646200" cy="323280"/>
          </a:xfrm>
        </p:grpSpPr>
        <p:sp>
          <p:nvSpPr>
            <p:cNvPr id="512" name="">
              <a:hlinkClick r:id="rId3"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13" name="">
              <a:hlinkClick r:id="rId4"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514" name="">
            <a:hlinkClick r:id="rId5"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515" name=""/>
          <p:cNvGrpSpPr/>
          <p:nvPr/>
        </p:nvGrpSpPr>
        <p:grpSpPr>
          <a:xfrm>
            <a:off x="7103160" y="5198760"/>
            <a:ext cx="646200" cy="323280"/>
            <a:chOff x="7103160" y="5198760"/>
            <a:chExt cx="646200" cy="323280"/>
          </a:xfrm>
        </p:grpSpPr>
        <p:sp>
          <p:nvSpPr>
            <p:cNvPr id="516" name="">
              <a:hlinkClick r:id="rId6"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17" name="">
              <a:hlinkClick r:id="rId7"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518" name=""/>
          <p:cNvSpPr/>
          <p:nvPr/>
        </p:nvSpPr>
        <p:spPr>
          <a:xfrm>
            <a:off x="727920" y="3721320"/>
            <a:ext cx="4529880" cy="12319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r>
              <a:rPr b="0" lang="en-US" sz="1400" spc="-1" strike="noStrike">
                <a:latin typeface="Arial"/>
              </a:rPr>
              <a:t>Combining both gives us the backward reaction rate.</a:t>
            </a:r>
            <a:endParaRPr b="0" lang="en-US" sz="1400" spc="-1" strike="noStrike">
              <a:latin typeface="Arial"/>
            </a:endParaRPr>
          </a:p>
        </p:txBody>
      </p:sp>
      <p:sp>
        <p:nvSpPr>
          <p:cNvPr id="519" name=""/>
          <p:cNvSpPr/>
          <p:nvPr/>
        </p:nvSpPr>
        <p:spPr>
          <a:xfrm>
            <a:off x="727920" y="341712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pic>
        <p:nvPicPr>
          <p:cNvPr id="520" name="" descr=""/>
          <p:cNvPicPr/>
          <p:nvPr/>
        </p:nvPicPr>
        <p:blipFill>
          <a:blip r:embed="rId8"/>
          <a:stretch/>
        </p:blipFill>
        <p:spPr>
          <a:xfrm>
            <a:off x="3486600" y="2822760"/>
            <a:ext cx="3985560" cy="822600"/>
          </a:xfrm>
          <a:prstGeom prst="rect">
            <a:avLst/>
          </a:prstGeom>
          <a:ln w="0">
            <a:noFill/>
          </a:ln>
        </p:spPr>
      </p:pic>
      <p:sp>
        <p:nvSpPr>
          <p:cNvPr id="521" name=""/>
          <p:cNvSpPr txBox="1"/>
          <p:nvPr/>
        </p:nvSpPr>
        <p:spPr>
          <a:xfrm>
            <a:off x="3540960" y="1238040"/>
            <a:ext cx="1646640" cy="290160"/>
          </a:xfrm>
          <a:prstGeom prst="rect">
            <a:avLst/>
          </a:prstGeom>
          <a:noFill/>
          <a:ln w="0">
            <a:noFill/>
          </a:ln>
        </p:spPr>
        <p:txBody>
          <a:bodyPr lIns="90000" rIns="90000" tIns="45000" bIns="45000" anchor="t">
            <a:noAutofit/>
          </a:bodyPr>
          <a:p>
            <a:r>
              <a:rPr b="1" lang="en-US" sz="1400" spc="-1" strike="noStrike">
                <a:latin typeface="Arial"/>
              </a:rPr>
              <a:t>Detailed balance:</a:t>
            </a:r>
            <a:endParaRPr b="0" lang="en-US" sz="1400" spc="-1" strike="noStrike">
              <a:latin typeface="Arial"/>
            </a:endParaRPr>
          </a:p>
        </p:txBody>
      </p:sp>
      <p:sp>
        <p:nvSpPr>
          <p:cNvPr id="522" name=""/>
          <p:cNvSpPr txBox="1"/>
          <p:nvPr/>
        </p:nvSpPr>
        <p:spPr>
          <a:xfrm>
            <a:off x="3540960" y="2462040"/>
            <a:ext cx="1884600" cy="290160"/>
          </a:xfrm>
          <a:prstGeom prst="rect">
            <a:avLst/>
          </a:prstGeom>
          <a:noFill/>
          <a:ln w="0">
            <a:noFill/>
          </a:ln>
        </p:spPr>
        <p:txBody>
          <a:bodyPr lIns="90000" rIns="90000" tIns="45000" bIns="45000" anchor="t">
            <a:noAutofit/>
          </a:bodyPr>
          <a:p>
            <a:r>
              <a:rPr b="1" lang="en-US" sz="1400" spc="-1" strike="noStrike">
                <a:latin typeface="Arial"/>
              </a:rPr>
              <a:t>Law of mass action:</a:t>
            </a:r>
            <a:endParaRPr b="0" lang="en-US" sz="14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CustomShape 10_ 2"/>
          <p:cNvSpPr/>
          <p:nvPr/>
        </p:nvSpPr>
        <p:spPr>
          <a:xfrm rot="18600">
            <a:off x="1299600" y="2259360"/>
            <a:ext cx="685800" cy="182520"/>
          </a:xfrm>
          <a:custGeom>
            <a:avLst/>
            <a:gdLst/>
            <a:ahLst/>
            <a:rect l="l" t="t" r="r" b="b"/>
            <a:pathLst>
              <a:path w="3308" h="510">
                <a:moveTo>
                  <a:pt x="0" y="132"/>
                </a:moveTo>
                <a:lnTo>
                  <a:pt x="2480" y="127"/>
                </a:lnTo>
                <a:lnTo>
                  <a:pt x="2479" y="0"/>
                </a:lnTo>
                <a:lnTo>
                  <a:pt x="3307" y="254"/>
                </a:lnTo>
                <a:lnTo>
                  <a:pt x="2480" y="509"/>
                </a:lnTo>
                <a:lnTo>
                  <a:pt x="2480" y="381"/>
                </a:lnTo>
                <a:lnTo>
                  <a:pt x="0" y="386"/>
                </a:lnTo>
                <a:lnTo>
                  <a:pt x="0" y="132"/>
                </a:lnTo>
              </a:path>
            </a:pathLst>
          </a:custGeom>
          <a:solidFill>
            <a:srgbClr val="808080"/>
          </a:solidFill>
          <a:ln w="0">
            <a:solidFill>
              <a:srgbClr val="000000"/>
            </a:solidFill>
          </a:ln>
        </p:spPr>
        <p:style>
          <a:lnRef idx="0"/>
          <a:fillRef idx="0"/>
          <a:effectRef idx="0"/>
          <a:fontRef idx="minor"/>
        </p:style>
      </p:sp>
      <p:sp>
        <p:nvSpPr>
          <p:cNvPr id="524"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525" name="TextShape 1_ 3"/>
          <p:cNvSpPr/>
          <p:nvPr/>
        </p:nvSpPr>
        <p:spPr>
          <a:xfrm>
            <a:off x="5226840" y="825840"/>
            <a:ext cx="4465800" cy="4203360"/>
          </a:xfrm>
          <a:prstGeom prst="rect">
            <a:avLst/>
          </a:prstGeom>
          <a:noFill/>
          <a:ln w="0">
            <a:noFill/>
          </a:ln>
        </p:spPr>
        <p:style>
          <a:lnRef idx="0"/>
          <a:fillRef idx="0"/>
          <a:effectRef idx="0"/>
          <a:fontRef idx="minor"/>
        </p:style>
      </p:sp>
      <p:pic>
        <p:nvPicPr>
          <p:cNvPr id="526" name="" descr=""/>
          <p:cNvPicPr/>
          <p:nvPr/>
        </p:nvPicPr>
        <p:blipFill>
          <a:blip r:embed="rId1"/>
          <a:stretch/>
        </p:blipFill>
        <p:spPr>
          <a:xfrm>
            <a:off x="3585600" y="1480680"/>
            <a:ext cx="1515240" cy="949320"/>
          </a:xfrm>
          <a:prstGeom prst="rect">
            <a:avLst/>
          </a:prstGeom>
          <a:ln w="0">
            <a:noFill/>
          </a:ln>
        </p:spPr>
      </p:pic>
      <p:sp>
        <p:nvSpPr>
          <p:cNvPr id="527" name="CustomShape 7_ 4"/>
          <p:cNvSpPr/>
          <p:nvPr/>
        </p:nvSpPr>
        <p:spPr>
          <a:xfrm rot="19731000">
            <a:off x="2662200" y="1515240"/>
            <a:ext cx="499680" cy="182520"/>
          </a:xfrm>
          <a:custGeom>
            <a:avLst/>
            <a:gdLst/>
            <a:ahLst/>
            <a:rect l="l" t="t" r="r" b="b"/>
            <a:pathLst>
              <a:path w="3308" h="510">
                <a:moveTo>
                  <a:pt x="0" y="129"/>
                </a:moveTo>
                <a:lnTo>
                  <a:pt x="2479" y="127"/>
                </a:lnTo>
                <a:lnTo>
                  <a:pt x="2479" y="0"/>
                </a:lnTo>
                <a:lnTo>
                  <a:pt x="3307" y="253"/>
                </a:lnTo>
                <a:lnTo>
                  <a:pt x="2481" y="509"/>
                </a:lnTo>
                <a:lnTo>
                  <a:pt x="2479"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528" name="CustomShape 8_ 5"/>
          <p:cNvSpPr/>
          <p:nvPr/>
        </p:nvSpPr>
        <p:spPr>
          <a:xfrm rot="1953600">
            <a:off x="2732400" y="3117600"/>
            <a:ext cx="420840" cy="182520"/>
          </a:xfrm>
          <a:custGeom>
            <a:avLst/>
            <a:gdLst/>
            <a:ahLst/>
            <a:rect l="l" t="t" r="r" b="b"/>
            <a:pathLst>
              <a:path w="3309" h="510">
                <a:moveTo>
                  <a:pt x="0" y="129"/>
                </a:moveTo>
                <a:lnTo>
                  <a:pt x="2480" y="128"/>
                </a:lnTo>
                <a:lnTo>
                  <a:pt x="2481" y="0"/>
                </a:lnTo>
                <a:lnTo>
                  <a:pt x="3308" y="254"/>
                </a:lnTo>
                <a:lnTo>
                  <a:pt x="2481" y="509"/>
                </a:lnTo>
                <a:lnTo>
                  <a:pt x="2481" y="381"/>
                </a:lnTo>
                <a:lnTo>
                  <a:pt x="0" y="383"/>
                </a:lnTo>
                <a:lnTo>
                  <a:pt x="0" y="129"/>
                </a:lnTo>
              </a:path>
            </a:pathLst>
          </a:custGeom>
          <a:solidFill>
            <a:srgbClr val="808080"/>
          </a:solidFill>
          <a:ln w="0">
            <a:solidFill>
              <a:srgbClr val="000000"/>
            </a:solidFill>
          </a:ln>
        </p:spPr>
        <p:style>
          <a:lnRef idx="0"/>
          <a:fillRef idx="0"/>
          <a:effectRef idx="0"/>
          <a:fontRef idx="minor"/>
        </p:style>
      </p:sp>
      <p:sp>
        <p:nvSpPr>
          <p:cNvPr id="529" name="CustomShape 9_ 4"/>
          <p:cNvSpPr/>
          <p:nvPr/>
        </p:nvSpPr>
        <p:spPr>
          <a:xfrm>
            <a:off x="285840" y="1801800"/>
            <a:ext cx="1188360" cy="118836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lnSpc>
                <a:spcPct val="100000"/>
              </a:lnSpc>
              <a:buNone/>
            </a:pPr>
            <a:r>
              <a:rPr b="0" lang="en-US" sz="1800" spc="-1" strike="noStrike">
                <a:solidFill>
                  <a:srgbClr val="000000"/>
                </a:solidFill>
                <a:latin typeface="Arial"/>
                <a:ea typeface="DejaVu Sans"/>
              </a:rPr>
              <a:t>(TiO</a:t>
            </a:r>
            <a:r>
              <a:rPr b="0" lang="en-US" sz="1800" spc="-1" strike="noStrike" baseline="-33000">
                <a:solidFill>
                  <a:srgbClr val="000000"/>
                </a:solidFill>
                <a:latin typeface="Arial"/>
                <a:ea typeface="DejaVu Sans"/>
              </a:rPr>
              <a:t>2</a:t>
            </a:r>
            <a:r>
              <a:rPr b="0" lang="en-US" sz="1800" spc="-1" strike="noStrike">
                <a:solidFill>
                  <a:srgbClr val="000000"/>
                </a:solidFill>
                <a:latin typeface="Arial"/>
                <a:ea typeface="DejaVu Sans"/>
              </a:rPr>
              <a:t>)</a:t>
            </a:r>
            <a:r>
              <a:rPr b="0" lang="en-US" sz="1800" spc="-1" strike="noStrike" baseline="-33000">
                <a:solidFill>
                  <a:srgbClr val="000000"/>
                </a:solidFill>
                <a:latin typeface="Arial"/>
                <a:ea typeface="DejaVu Sans"/>
              </a:rPr>
              <a:t>5</a:t>
            </a:r>
            <a:endParaRPr b="0" lang="en-US" sz="1800" spc="-1" strike="noStrike">
              <a:latin typeface="Arial"/>
            </a:endParaRPr>
          </a:p>
        </p:txBody>
      </p:sp>
      <p:sp>
        <p:nvSpPr>
          <p:cNvPr id="530" name=""/>
          <p:cNvSpPr/>
          <p:nvPr/>
        </p:nvSpPr>
        <p:spPr>
          <a:xfrm>
            <a:off x="2119680" y="148428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531" name=""/>
          <p:cNvSpPr/>
          <p:nvPr/>
        </p:nvSpPr>
        <p:spPr>
          <a:xfrm>
            <a:off x="2006640" y="244404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sp>
        <p:nvSpPr>
          <p:cNvPr id="532" name=""/>
          <p:cNvSpPr/>
          <p:nvPr/>
        </p:nvSpPr>
        <p:spPr>
          <a:xfrm>
            <a:off x="7007760" y="3980160"/>
            <a:ext cx="2593440" cy="947160"/>
          </a:xfrm>
          <a:prstGeom prst="rect">
            <a:avLst/>
          </a:prstGeom>
          <a:solidFill>
            <a:srgbClr val="ff860d"/>
          </a:solidFill>
          <a:ln w="38160">
            <a:solidFill>
              <a:srgbClr val="ff860d"/>
            </a:solidFill>
            <a:round/>
          </a:ln>
        </p:spPr>
        <p:style>
          <a:lnRef idx="0"/>
          <a:fillRef idx="0"/>
          <a:effectRef idx="0"/>
          <a:fontRef idx="minor"/>
        </p:style>
        <p:txBody>
          <a:bodyPr lIns="109080" rIns="109080" tIns="64080" bIns="64080" anchor="t">
            <a:noAutofit/>
          </a:bodyPr>
          <a:p>
            <a:r>
              <a:rPr b="0" lang="en-US" sz="1400" spc="-1" strike="noStrike">
                <a:latin typeface="Arial"/>
              </a:rPr>
              <a:t>Continue and learn about how thermal non-equilibrium affects the forward and backward rate.</a:t>
            </a:r>
            <a:endParaRPr b="0" lang="en-US" sz="1400" spc="-1" strike="noStrike">
              <a:latin typeface="Arial"/>
            </a:endParaRPr>
          </a:p>
        </p:txBody>
      </p:sp>
      <p:grpSp>
        <p:nvGrpSpPr>
          <p:cNvPr id="533" name=""/>
          <p:cNvGrpSpPr/>
          <p:nvPr/>
        </p:nvGrpSpPr>
        <p:grpSpPr>
          <a:xfrm>
            <a:off x="8614800" y="5198760"/>
            <a:ext cx="646200" cy="323280"/>
            <a:chOff x="8614800" y="5198760"/>
            <a:chExt cx="646200" cy="323280"/>
          </a:xfrm>
        </p:grpSpPr>
        <p:sp>
          <p:nvSpPr>
            <p:cNvPr id="534" name="">
              <a:hlinkClick r:id="rId2"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35" name="">
              <a:hlinkClick r:id="rId3"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536" name="">
            <a:hlinkClick r:id="rId4"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537" name=""/>
          <p:cNvGrpSpPr/>
          <p:nvPr/>
        </p:nvGrpSpPr>
        <p:grpSpPr>
          <a:xfrm>
            <a:off x="7103160" y="5198760"/>
            <a:ext cx="646200" cy="323280"/>
            <a:chOff x="7103160" y="5198760"/>
            <a:chExt cx="646200" cy="323280"/>
          </a:xfrm>
        </p:grpSpPr>
        <p:sp>
          <p:nvSpPr>
            <p:cNvPr id="538" name="">
              <a:hlinkClick r:id="rId5"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39" name="">
              <a:hlinkClick r:id="rId6"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pic>
        <p:nvPicPr>
          <p:cNvPr id="540" name="" descr=""/>
          <p:cNvPicPr/>
          <p:nvPr/>
        </p:nvPicPr>
        <p:blipFill>
          <a:blip r:embed="rId7"/>
          <a:stretch/>
        </p:blipFill>
        <p:spPr>
          <a:xfrm>
            <a:off x="808200" y="3805560"/>
            <a:ext cx="4316760" cy="720360"/>
          </a:xfrm>
          <a:prstGeom prst="rect">
            <a:avLst/>
          </a:prstGeom>
          <a:ln w="0">
            <a:noFill/>
          </a:ln>
        </p:spPr>
      </p:pic>
      <p:pic>
        <p:nvPicPr>
          <p:cNvPr id="541" name="" descr=""/>
          <p:cNvPicPr/>
          <p:nvPr/>
        </p:nvPicPr>
        <p:blipFill>
          <a:blip r:embed="rId8"/>
          <a:stretch/>
        </p:blipFill>
        <p:spPr>
          <a:xfrm>
            <a:off x="3486960" y="2823120"/>
            <a:ext cx="3985560" cy="822600"/>
          </a:xfrm>
          <a:prstGeom prst="rect">
            <a:avLst/>
          </a:prstGeom>
          <a:ln w="0">
            <a:noFill/>
          </a:ln>
        </p:spPr>
      </p:pic>
      <p:sp>
        <p:nvSpPr>
          <p:cNvPr id="542" name=""/>
          <p:cNvSpPr txBox="1"/>
          <p:nvPr/>
        </p:nvSpPr>
        <p:spPr>
          <a:xfrm>
            <a:off x="3540960" y="1238040"/>
            <a:ext cx="1646640" cy="290160"/>
          </a:xfrm>
          <a:prstGeom prst="rect">
            <a:avLst/>
          </a:prstGeom>
          <a:noFill/>
          <a:ln w="0">
            <a:noFill/>
          </a:ln>
        </p:spPr>
        <p:txBody>
          <a:bodyPr lIns="90000" rIns="90000" tIns="45000" bIns="45000" anchor="t">
            <a:noAutofit/>
          </a:bodyPr>
          <a:p>
            <a:r>
              <a:rPr b="1" lang="en-US" sz="1400" spc="-1" strike="noStrike">
                <a:latin typeface="Arial"/>
              </a:rPr>
              <a:t>Detailed balance:</a:t>
            </a:r>
            <a:endParaRPr b="0" lang="en-US" sz="1400" spc="-1" strike="noStrike">
              <a:latin typeface="Arial"/>
            </a:endParaRPr>
          </a:p>
        </p:txBody>
      </p:sp>
      <p:sp>
        <p:nvSpPr>
          <p:cNvPr id="543" name=""/>
          <p:cNvSpPr txBox="1"/>
          <p:nvPr/>
        </p:nvSpPr>
        <p:spPr>
          <a:xfrm>
            <a:off x="3541320" y="2462040"/>
            <a:ext cx="1884600" cy="290160"/>
          </a:xfrm>
          <a:prstGeom prst="rect">
            <a:avLst/>
          </a:prstGeom>
          <a:noFill/>
          <a:ln w="0">
            <a:noFill/>
          </a:ln>
        </p:spPr>
        <p:txBody>
          <a:bodyPr lIns="90000" rIns="90000" tIns="45000" bIns="45000" anchor="t">
            <a:noAutofit/>
          </a:bodyPr>
          <a:p>
            <a:r>
              <a:rPr b="1" lang="en-US" sz="1400" spc="-1" strike="noStrike">
                <a:latin typeface="Arial"/>
              </a:rPr>
              <a:t>Law of mass action:</a:t>
            </a:r>
            <a:endParaRPr b="0" lang="en-US" sz="14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4" name="" descr=""/>
          <p:cNvPicPr/>
          <p:nvPr/>
        </p:nvPicPr>
        <p:blipFill>
          <a:blip r:embed="rId1"/>
          <a:srcRect l="4161" t="12052" r="51414" b="4693"/>
          <a:stretch/>
        </p:blipFill>
        <p:spPr>
          <a:xfrm>
            <a:off x="457200" y="228600"/>
            <a:ext cx="3428640" cy="4665240"/>
          </a:xfrm>
          <a:prstGeom prst="rect">
            <a:avLst/>
          </a:prstGeom>
          <a:ln w="0">
            <a:noFill/>
          </a:ln>
        </p:spPr>
      </p:pic>
      <p:sp>
        <p:nvSpPr>
          <p:cNvPr id="545" name=""/>
          <p:cNvSpPr/>
          <p:nvPr/>
        </p:nvSpPr>
        <p:spPr>
          <a:xfrm>
            <a:off x="640080" y="411480"/>
            <a:ext cx="731520" cy="731520"/>
          </a:xfrm>
          <a:prstGeom prst="rect">
            <a:avLst/>
          </a:prstGeom>
          <a:solidFill>
            <a:srgbClr val="b4c7dc"/>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gas</a:t>
            </a:r>
            <a:endParaRPr b="0" lang="en-US" sz="1800" spc="-1" strike="noStrike">
              <a:latin typeface="Arial"/>
            </a:endParaRPr>
          </a:p>
        </p:txBody>
      </p:sp>
      <p:sp>
        <p:nvSpPr>
          <p:cNvPr id="546" name=""/>
          <p:cNvSpPr/>
          <p:nvPr/>
        </p:nvSpPr>
        <p:spPr>
          <a:xfrm>
            <a:off x="1225800" y="2615040"/>
            <a:ext cx="1042560" cy="1042560"/>
          </a:xfrm>
          <a:prstGeom prst="ellipse">
            <a:avLst/>
          </a:prstGeom>
          <a:solidFill>
            <a:srgbClr val="ffa6a6"/>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N</a:t>
            </a:r>
            <a:r>
              <a:rPr b="0" lang="en-US" sz="1800" spc="-1" strike="noStrike" baseline="33000">
                <a:latin typeface="Arial"/>
              </a:rPr>
              <a:t>int</a:t>
            </a:r>
            <a:endParaRPr b="0" lang="en-US" sz="1800" spc="-1" strike="noStrike">
              <a:latin typeface="Arial"/>
            </a:endParaRPr>
          </a:p>
        </p:txBody>
      </p:sp>
      <p:sp>
        <p:nvSpPr>
          <p:cNvPr id="547" name=""/>
          <p:cNvSpPr/>
          <p:nvPr/>
        </p:nvSpPr>
        <p:spPr>
          <a:xfrm rot="18992400">
            <a:off x="1937160" y="1814400"/>
            <a:ext cx="1609200" cy="80640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8f2a1"/>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N</a:t>
            </a:r>
            <a:r>
              <a:rPr b="0" lang="en-US" sz="1800" spc="-1" strike="noStrike" baseline="33000">
                <a:latin typeface="Arial"/>
              </a:rPr>
              <a:t>kin</a:t>
            </a:r>
            <a:endParaRPr b="0" lang="en-US" sz="1800" spc="-1" strike="noStrike">
              <a:latin typeface="Arial"/>
            </a:endParaRPr>
          </a:p>
        </p:txBody>
      </p:sp>
      <p:sp>
        <p:nvSpPr>
          <p:cNvPr id="548"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549" name=""/>
          <p:cNvSpPr/>
          <p:nvPr/>
        </p:nvSpPr>
        <p:spPr>
          <a:xfrm>
            <a:off x="4343400" y="822240"/>
            <a:ext cx="2961000" cy="154944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pPr>
              <a:lnSpc>
                <a:spcPct val="100000"/>
              </a:lnSpc>
              <a:buNone/>
            </a:pPr>
            <a:r>
              <a:rPr b="0" lang="en-US" sz="1400" spc="-1" strike="noStrike">
                <a:latin typeface="Arial"/>
              </a:rPr>
              <a:t>Thermal non-equilibrium means that not all particles are at the same temperature. Here, we explain how we and others describe these temperature differences and what effects they have on kinetic nucleation.</a:t>
            </a:r>
            <a:endParaRPr b="0" lang="en-US" sz="1400" spc="-1" strike="noStrike">
              <a:latin typeface="Arial"/>
            </a:endParaRPr>
          </a:p>
        </p:txBody>
      </p:sp>
      <p:sp>
        <p:nvSpPr>
          <p:cNvPr id="550" name=""/>
          <p:cNvSpPr/>
          <p:nvPr/>
        </p:nvSpPr>
        <p:spPr>
          <a:xfrm>
            <a:off x="4343400" y="51804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551" name=""/>
          <p:cNvSpPr/>
          <p:nvPr/>
        </p:nvSpPr>
        <p:spPr>
          <a:xfrm>
            <a:off x="7965000" y="4379040"/>
            <a:ext cx="1828800" cy="532440"/>
          </a:xfrm>
          <a:prstGeom prst="rect">
            <a:avLst/>
          </a:prstGeom>
          <a:solidFill>
            <a:srgbClr val="ff860d"/>
          </a:solidFill>
          <a:ln w="38160">
            <a:solidFill>
              <a:srgbClr val="ff860d"/>
            </a:solidFill>
            <a:round/>
          </a:ln>
        </p:spPr>
        <p:style>
          <a:lnRef idx="0"/>
          <a:fillRef idx="0"/>
          <a:effectRef idx="0"/>
          <a:fontRef idx="minor"/>
        </p:style>
        <p:txBody>
          <a:bodyPr lIns="109080" rIns="109080" tIns="64080" bIns="64080" anchor="t">
            <a:noAutofit/>
          </a:bodyPr>
          <a:p>
            <a:r>
              <a:rPr b="0" lang="en-US" sz="1400" spc="-1" strike="noStrike">
                <a:latin typeface="Arial"/>
              </a:rPr>
              <a:t>Press the arrow to go to the next step!</a:t>
            </a:r>
            <a:endParaRPr b="0" lang="en-US" sz="1400" spc="-1" strike="noStrike">
              <a:latin typeface="Arial"/>
            </a:endParaRPr>
          </a:p>
        </p:txBody>
      </p:sp>
      <p:grpSp>
        <p:nvGrpSpPr>
          <p:cNvPr id="552" name=""/>
          <p:cNvGrpSpPr/>
          <p:nvPr/>
        </p:nvGrpSpPr>
        <p:grpSpPr>
          <a:xfrm>
            <a:off x="8614800" y="5198760"/>
            <a:ext cx="646200" cy="323280"/>
            <a:chOff x="8614800" y="5198760"/>
            <a:chExt cx="646200" cy="323280"/>
          </a:xfrm>
        </p:grpSpPr>
        <p:sp>
          <p:nvSpPr>
            <p:cNvPr id="553" name="">
              <a:hlinkClick r:id="rId2"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54" name="">
              <a:hlinkClick r:id="rId3"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555" name="">
            <a:hlinkClick r:id="rId4"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556" name=""/>
          <p:cNvGrpSpPr/>
          <p:nvPr/>
        </p:nvGrpSpPr>
        <p:grpSpPr>
          <a:xfrm>
            <a:off x="7103160" y="5198760"/>
            <a:ext cx="646200" cy="323280"/>
            <a:chOff x="7103160" y="5198760"/>
            <a:chExt cx="646200" cy="323280"/>
          </a:xfrm>
        </p:grpSpPr>
        <p:sp>
          <p:nvSpPr>
            <p:cNvPr id="557" name="">
              <a:hlinkClick r:id="rId5"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58" name="">
              <a:hlinkClick r:id="rId6"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Thermal non-equilibrium</a:t>
            </a: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226080"/>
            <a:ext cx="9071640" cy="596880"/>
          </a:xfrm>
          <a:prstGeom prst="rect">
            <a:avLst/>
          </a:prstGeom>
          <a:noFill/>
          <a:ln w="0">
            <a:noFill/>
          </a:ln>
        </p:spPr>
        <p:txBody>
          <a:bodyPr lIns="0" rIns="0" tIns="0" bIns="0" anchor="ctr">
            <a:noAutofit/>
          </a:bodyPr>
          <a:p>
            <a:r>
              <a:rPr b="0" lang="en-US" sz="3200" spc="-1" strike="noStrike">
                <a:latin typeface="Arial"/>
              </a:rPr>
              <a:t>Overview</a:t>
            </a:r>
            <a:endParaRPr b="0" lang="en-US" sz="3200" spc="-1" strike="noStrike">
              <a:latin typeface="Arial"/>
            </a:endParaRPr>
          </a:p>
        </p:txBody>
      </p:sp>
      <p:sp>
        <p:nvSpPr>
          <p:cNvPr id="55" name=""/>
          <p:cNvSpPr/>
          <p:nvPr/>
        </p:nvSpPr>
        <p:spPr>
          <a:xfrm>
            <a:off x="457200" y="809280"/>
            <a:ext cx="1920240" cy="0"/>
          </a:xfrm>
          <a:prstGeom prst="line">
            <a:avLst/>
          </a:prstGeom>
          <a:ln w="0">
            <a:solidFill>
              <a:srgbClr val="999999"/>
            </a:solidFill>
          </a:ln>
        </p:spPr>
        <p:style>
          <a:lnRef idx="0"/>
          <a:fillRef idx="0"/>
          <a:effectRef idx="0"/>
          <a:fontRef idx="minor"/>
        </p:style>
      </p:sp>
      <p:sp>
        <p:nvSpPr>
          <p:cNvPr id="56" name=""/>
          <p:cNvSpPr/>
          <p:nvPr/>
        </p:nvSpPr>
        <p:spPr>
          <a:xfrm>
            <a:off x="365760" y="5084640"/>
            <a:ext cx="9418320" cy="0"/>
          </a:xfrm>
          <a:prstGeom prst="line">
            <a:avLst/>
          </a:prstGeom>
          <a:ln w="0">
            <a:solidFill>
              <a:srgbClr val="999999"/>
            </a:solidFill>
          </a:ln>
        </p:spPr>
        <p:style>
          <a:lnRef idx="0"/>
          <a:fillRef idx="0"/>
          <a:effectRef idx="0"/>
          <a:fontRef idx="minor"/>
        </p:style>
      </p:sp>
      <p:pic>
        <p:nvPicPr>
          <p:cNvPr id="57" name="" descr=""/>
          <p:cNvPicPr/>
          <p:nvPr/>
        </p:nvPicPr>
        <p:blipFill>
          <a:blip r:embed="rId1"/>
          <a:srcRect l="0" t="0" r="0" b="3284"/>
          <a:stretch/>
        </p:blipFill>
        <p:spPr>
          <a:xfrm>
            <a:off x="5489640" y="1150560"/>
            <a:ext cx="4425480" cy="2739600"/>
          </a:xfrm>
          <a:prstGeom prst="rect">
            <a:avLst/>
          </a:prstGeom>
          <a:ln w="0">
            <a:noFill/>
          </a:ln>
        </p:spPr>
      </p:pic>
      <p:sp>
        <p:nvSpPr>
          <p:cNvPr id="58" name=""/>
          <p:cNvSpPr txBox="1"/>
          <p:nvPr/>
        </p:nvSpPr>
        <p:spPr>
          <a:xfrm>
            <a:off x="5489640" y="791640"/>
            <a:ext cx="3636000" cy="2192760"/>
          </a:xfrm>
          <a:prstGeom prst="rect">
            <a:avLst/>
          </a:prstGeom>
          <a:noFill/>
          <a:ln w="0">
            <a:noFill/>
          </a:ln>
        </p:spPr>
        <p:txBody>
          <a:bodyPr lIns="90000" rIns="90000" tIns="45000" bIns="45000" anchor="t">
            <a:noAutofit/>
          </a:bodyPr>
          <a:p>
            <a:r>
              <a:rPr b="0" lang="en-US" sz="1800" spc="-1" strike="noStrike">
                <a:latin typeface="Arial"/>
              </a:rPr>
              <a:t>Plane and Robertson (2022):</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p:txBody>
      </p:sp>
      <p:sp>
        <p:nvSpPr>
          <p:cNvPr id="59" name=""/>
          <p:cNvSpPr txBox="1"/>
          <p:nvPr/>
        </p:nvSpPr>
        <p:spPr>
          <a:xfrm>
            <a:off x="7863840" y="2881440"/>
            <a:ext cx="1293120" cy="404280"/>
          </a:xfrm>
          <a:prstGeom prst="rect">
            <a:avLst/>
          </a:prstGeom>
          <a:solidFill>
            <a:srgbClr val="ffffff"/>
          </a:solidFill>
          <a:ln w="0">
            <a:noFill/>
          </a:ln>
        </p:spPr>
        <p:txBody>
          <a:bodyPr lIns="90000" rIns="90000" tIns="45000" bIns="45000" anchor="t">
            <a:noAutofit/>
          </a:bodyPr>
          <a:p>
            <a:r>
              <a:rPr b="0" lang="en-US" sz="1000" spc="-1" strike="noStrike">
                <a:latin typeface="Arial"/>
              </a:rPr>
              <a:t>Molecule: OSi(OH)</a:t>
            </a:r>
            <a:r>
              <a:rPr b="0" lang="en-US" sz="1000" spc="-1" strike="noStrike" baseline="-33000">
                <a:latin typeface="Arial"/>
              </a:rPr>
              <a:t>2</a:t>
            </a:r>
            <a:endParaRPr b="0" lang="en-US" sz="1000" spc="-1" strike="noStrike">
              <a:latin typeface="Arial"/>
            </a:endParaRPr>
          </a:p>
          <a:p>
            <a:r>
              <a:rPr b="0" lang="en-US" sz="1000" spc="-1" strike="noStrike">
                <a:latin typeface="Arial"/>
              </a:rPr>
              <a:t>Object: R Dor</a:t>
            </a:r>
            <a:endParaRPr b="0" lang="en-US" sz="1000" spc="-1" strike="noStrike">
              <a:latin typeface="Arial"/>
            </a:endParaRPr>
          </a:p>
        </p:txBody>
      </p:sp>
      <p:sp>
        <p:nvSpPr>
          <p:cNvPr id="60" name=""/>
          <p:cNvSpPr txBox="1"/>
          <p:nvPr/>
        </p:nvSpPr>
        <p:spPr>
          <a:xfrm>
            <a:off x="5489640" y="4190040"/>
            <a:ext cx="4203000" cy="858240"/>
          </a:xfrm>
          <a:prstGeom prst="rect">
            <a:avLst/>
          </a:prstGeom>
          <a:noFill/>
          <a:ln w="0">
            <a:noFill/>
          </a:ln>
        </p:spPr>
        <p:txBody>
          <a:bodyPr lIns="90000" rIns="90000" tIns="45000" bIns="45000" anchor="t">
            <a:noAutofit/>
          </a:bodyPr>
          <a:p>
            <a:r>
              <a:rPr b="0" lang="en-US" sz="1800" spc="-1" strike="noStrike">
                <a:latin typeface="Arial"/>
              </a:rPr>
              <a:t>Observational evidence:</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Fonfr</a:t>
            </a:r>
            <a:r>
              <a:rPr b="0" lang="en-US" sz="1800" spc="-1" strike="noStrike">
                <a:latin typeface="Arial"/>
                <a:ea typeface="Arial"/>
              </a:rPr>
              <a:t>í</a:t>
            </a:r>
            <a:r>
              <a:rPr b="0" lang="en-US" sz="1800" spc="-1" strike="noStrike">
                <a:latin typeface="Arial"/>
              </a:rPr>
              <a:t>a et al. 2008, 2017, 2021</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p:txBody>
      </p:sp>
      <p:sp>
        <p:nvSpPr>
          <p:cNvPr id="61" name=""/>
          <p:cNvSpPr/>
          <p:nvPr/>
        </p:nvSpPr>
        <p:spPr>
          <a:xfrm>
            <a:off x="1608480" y="3237840"/>
            <a:ext cx="419400" cy="419040"/>
          </a:xfrm>
          <a:custGeom>
            <a:avLst/>
            <a:gdLst/>
            <a:ahLst/>
            <a:rect l="l" t="t" r="r" b="b"/>
            <a:pathLst>
              <a:path w="21600" h="21600">
                <a:moveTo>
                  <a:pt x="10780" y="0"/>
                </a:moveTo>
                <a:arcTo wR="10800" hR="10800" stAng="-5406277" swAng="8280874"/>
                <a:lnTo>
                  <a:pt x="10800" y="10800"/>
                </a:lnTo>
                <a:close/>
              </a:path>
            </a:pathLst>
          </a:custGeom>
          <a:solidFill>
            <a:srgbClr val="b85c00"/>
          </a:solidFill>
          <a:ln w="0">
            <a:solidFill>
              <a:srgbClr val="7b3d00"/>
            </a:solidFill>
          </a:ln>
        </p:spPr>
        <p:style>
          <a:lnRef idx="0"/>
          <a:fillRef idx="0"/>
          <a:effectRef idx="0"/>
          <a:fontRef idx="minor"/>
        </p:style>
      </p:sp>
      <p:sp>
        <p:nvSpPr>
          <p:cNvPr id="62" name=""/>
          <p:cNvSpPr/>
          <p:nvPr/>
        </p:nvSpPr>
        <p:spPr>
          <a:xfrm>
            <a:off x="1468800" y="1733760"/>
            <a:ext cx="55800" cy="53280"/>
          </a:xfrm>
          <a:prstGeom prst="ellipse">
            <a:avLst/>
          </a:prstGeom>
          <a:solidFill>
            <a:srgbClr val="b85c00"/>
          </a:solidFill>
          <a:ln w="0">
            <a:solidFill>
              <a:srgbClr val="7b3d00"/>
            </a:solidFill>
          </a:ln>
        </p:spPr>
        <p:style>
          <a:lnRef idx="0"/>
          <a:fillRef idx="0"/>
          <a:effectRef idx="0"/>
          <a:fontRef idx="minor"/>
        </p:style>
      </p:sp>
      <p:sp>
        <p:nvSpPr>
          <p:cNvPr id="63" name=""/>
          <p:cNvSpPr/>
          <p:nvPr/>
        </p:nvSpPr>
        <p:spPr>
          <a:xfrm>
            <a:off x="1623240" y="1543320"/>
            <a:ext cx="55800" cy="54000"/>
          </a:xfrm>
          <a:prstGeom prst="ellipse">
            <a:avLst/>
          </a:prstGeom>
          <a:solidFill>
            <a:srgbClr val="b2b2b2"/>
          </a:solidFill>
          <a:ln w="0">
            <a:solidFill>
              <a:srgbClr val="666666"/>
            </a:solidFill>
          </a:ln>
        </p:spPr>
        <p:style>
          <a:lnRef idx="0"/>
          <a:fillRef idx="0"/>
          <a:effectRef idx="0"/>
          <a:fontRef idx="minor"/>
        </p:style>
      </p:sp>
      <p:sp>
        <p:nvSpPr>
          <p:cNvPr id="64" name=""/>
          <p:cNvSpPr/>
          <p:nvPr/>
        </p:nvSpPr>
        <p:spPr>
          <a:xfrm>
            <a:off x="1843200" y="1754640"/>
            <a:ext cx="55440" cy="54360"/>
          </a:xfrm>
          <a:prstGeom prst="ellipse">
            <a:avLst/>
          </a:prstGeom>
          <a:solidFill>
            <a:srgbClr val="b2b2b2"/>
          </a:solidFill>
          <a:ln w="0">
            <a:solidFill>
              <a:srgbClr val="666666"/>
            </a:solidFill>
          </a:ln>
        </p:spPr>
        <p:style>
          <a:lnRef idx="0"/>
          <a:fillRef idx="0"/>
          <a:effectRef idx="0"/>
          <a:fontRef idx="minor"/>
        </p:style>
      </p:sp>
      <p:sp>
        <p:nvSpPr>
          <p:cNvPr id="65" name=""/>
          <p:cNvSpPr/>
          <p:nvPr/>
        </p:nvSpPr>
        <p:spPr>
          <a:xfrm>
            <a:off x="1915920" y="1572480"/>
            <a:ext cx="55800" cy="53640"/>
          </a:xfrm>
          <a:prstGeom prst="ellipse">
            <a:avLst/>
          </a:prstGeom>
          <a:solidFill>
            <a:srgbClr val="b2b2b2"/>
          </a:solidFill>
          <a:ln w="0">
            <a:solidFill>
              <a:srgbClr val="666666"/>
            </a:solidFill>
          </a:ln>
        </p:spPr>
        <p:style>
          <a:lnRef idx="0"/>
          <a:fillRef idx="0"/>
          <a:effectRef idx="0"/>
          <a:fontRef idx="minor"/>
        </p:style>
      </p:sp>
      <p:sp>
        <p:nvSpPr>
          <p:cNvPr id="66" name=""/>
          <p:cNvSpPr/>
          <p:nvPr/>
        </p:nvSpPr>
        <p:spPr>
          <a:xfrm>
            <a:off x="1482840" y="1567080"/>
            <a:ext cx="55800" cy="53640"/>
          </a:xfrm>
          <a:prstGeom prst="ellipse">
            <a:avLst/>
          </a:prstGeom>
          <a:solidFill>
            <a:srgbClr val="b2b2b2"/>
          </a:solidFill>
          <a:ln w="0">
            <a:solidFill>
              <a:srgbClr val="666666"/>
            </a:solidFill>
          </a:ln>
        </p:spPr>
        <p:style>
          <a:lnRef idx="0"/>
          <a:fillRef idx="0"/>
          <a:effectRef idx="0"/>
          <a:fontRef idx="minor"/>
        </p:style>
      </p:sp>
      <p:sp>
        <p:nvSpPr>
          <p:cNvPr id="67" name=""/>
          <p:cNvSpPr/>
          <p:nvPr/>
        </p:nvSpPr>
        <p:spPr>
          <a:xfrm>
            <a:off x="1748160" y="1303920"/>
            <a:ext cx="55800" cy="53280"/>
          </a:xfrm>
          <a:prstGeom prst="ellipse">
            <a:avLst/>
          </a:prstGeom>
          <a:solidFill>
            <a:srgbClr val="00a933"/>
          </a:solidFill>
          <a:ln w="0">
            <a:solidFill>
              <a:srgbClr val="127622"/>
            </a:solidFill>
          </a:ln>
        </p:spPr>
        <p:style>
          <a:lnRef idx="0"/>
          <a:fillRef idx="0"/>
          <a:effectRef idx="0"/>
          <a:fontRef idx="minor"/>
        </p:style>
      </p:sp>
      <p:sp>
        <p:nvSpPr>
          <p:cNvPr id="68" name=""/>
          <p:cNvSpPr/>
          <p:nvPr/>
        </p:nvSpPr>
        <p:spPr>
          <a:xfrm>
            <a:off x="1636200" y="1733760"/>
            <a:ext cx="56160" cy="53280"/>
          </a:xfrm>
          <a:prstGeom prst="ellipse">
            <a:avLst/>
          </a:prstGeom>
          <a:solidFill>
            <a:srgbClr val="00a933"/>
          </a:solidFill>
          <a:ln w="0">
            <a:solidFill>
              <a:srgbClr val="127622"/>
            </a:solidFill>
          </a:ln>
        </p:spPr>
        <p:style>
          <a:lnRef idx="0"/>
          <a:fillRef idx="0"/>
          <a:effectRef idx="0"/>
          <a:fontRef idx="minor"/>
        </p:style>
      </p:sp>
      <p:sp>
        <p:nvSpPr>
          <p:cNvPr id="69" name=""/>
          <p:cNvSpPr/>
          <p:nvPr/>
        </p:nvSpPr>
        <p:spPr>
          <a:xfrm>
            <a:off x="2167560" y="1722960"/>
            <a:ext cx="55440" cy="53280"/>
          </a:xfrm>
          <a:prstGeom prst="ellipse">
            <a:avLst/>
          </a:prstGeom>
          <a:solidFill>
            <a:srgbClr val="00a933"/>
          </a:solidFill>
          <a:ln w="0">
            <a:solidFill>
              <a:srgbClr val="127622"/>
            </a:solidFill>
          </a:ln>
        </p:spPr>
        <p:style>
          <a:lnRef idx="0"/>
          <a:fillRef idx="0"/>
          <a:effectRef idx="0"/>
          <a:fontRef idx="minor"/>
        </p:style>
      </p:sp>
      <p:sp>
        <p:nvSpPr>
          <p:cNvPr id="70" name=""/>
          <p:cNvSpPr/>
          <p:nvPr/>
        </p:nvSpPr>
        <p:spPr>
          <a:xfrm>
            <a:off x="1803960" y="1411200"/>
            <a:ext cx="55800" cy="53640"/>
          </a:xfrm>
          <a:prstGeom prst="ellipse">
            <a:avLst/>
          </a:prstGeom>
          <a:solidFill>
            <a:srgbClr val="00a933"/>
          </a:solidFill>
          <a:ln w="0">
            <a:solidFill>
              <a:srgbClr val="127622"/>
            </a:solidFill>
          </a:ln>
        </p:spPr>
        <p:style>
          <a:lnRef idx="0"/>
          <a:fillRef idx="0"/>
          <a:effectRef idx="0"/>
          <a:fontRef idx="minor"/>
        </p:style>
      </p:sp>
      <p:sp>
        <p:nvSpPr>
          <p:cNvPr id="71" name=""/>
          <p:cNvSpPr/>
          <p:nvPr/>
        </p:nvSpPr>
        <p:spPr>
          <a:xfrm>
            <a:off x="2139120" y="1464840"/>
            <a:ext cx="56520" cy="53640"/>
          </a:xfrm>
          <a:prstGeom prst="ellipse">
            <a:avLst/>
          </a:prstGeom>
          <a:solidFill>
            <a:srgbClr val="00a933"/>
          </a:solidFill>
          <a:ln w="0">
            <a:solidFill>
              <a:srgbClr val="127622"/>
            </a:solidFill>
          </a:ln>
        </p:spPr>
        <p:style>
          <a:lnRef idx="0"/>
          <a:fillRef idx="0"/>
          <a:effectRef idx="0"/>
          <a:fontRef idx="minor"/>
        </p:style>
      </p:sp>
      <p:sp>
        <p:nvSpPr>
          <p:cNvPr id="72" name=""/>
          <p:cNvSpPr/>
          <p:nvPr/>
        </p:nvSpPr>
        <p:spPr>
          <a:xfrm>
            <a:off x="1761840" y="1583280"/>
            <a:ext cx="56160" cy="53640"/>
          </a:xfrm>
          <a:prstGeom prst="ellipse">
            <a:avLst/>
          </a:prstGeom>
          <a:solidFill>
            <a:srgbClr val="00a933"/>
          </a:solidFill>
          <a:ln w="0">
            <a:solidFill>
              <a:srgbClr val="127622"/>
            </a:solidFill>
          </a:ln>
        </p:spPr>
        <p:style>
          <a:lnRef idx="0"/>
          <a:fillRef idx="0"/>
          <a:effectRef idx="0"/>
          <a:fontRef idx="minor"/>
        </p:style>
      </p:sp>
      <p:sp>
        <p:nvSpPr>
          <p:cNvPr id="73" name=""/>
          <p:cNvSpPr/>
          <p:nvPr/>
        </p:nvSpPr>
        <p:spPr>
          <a:xfrm>
            <a:off x="2027880" y="1787040"/>
            <a:ext cx="55440" cy="54000"/>
          </a:xfrm>
          <a:prstGeom prst="ellipse">
            <a:avLst/>
          </a:prstGeom>
          <a:solidFill>
            <a:srgbClr val="b85c00"/>
          </a:solidFill>
          <a:ln w="0">
            <a:solidFill>
              <a:srgbClr val="7b3d00"/>
            </a:solidFill>
          </a:ln>
        </p:spPr>
        <p:style>
          <a:lnRef idx="0"/>
          <a:fillRef idx="0"/>
          <a:effectRef idx="0"/>
          <a:fontRef idx="minor"/>
        </p:style>
      </p:sp>
      <p:sp>
        <p:nvSpPr>
          <p:cNvPr id="74" name=""/>
          <p:cNvSpPr/>
          <p:nvPr/>
        </p:nvSpPr>
        <p:spPr>
          <a:xfrm>
            <a:off x="1580400" y="1357200"/>
            <a:ext cx="55800" cy="54000"/>
          </a:xfrm>
          <a:prstGeom prst="ellipse">
            <a:avLst/>
          </a:prstGeom>
          <a:solidFill>
            <a:srgbClr val="b85c00"/>
          </a:solidFill>
          <a:ln w="0">
            <a:solidFill>
              <a:srgbClr val="7b3d00"/>
            </a:solidFill>
          </a:ln>
        </p:spPr>
        <p:style>
          <a:lnRef idx="0"/>
          <a:fillRef idx="0"/>
          <a:effectRef idx="0"/>
          <a:fontRef idx="minor"/>
        </p:style>
      </p:sp>
      <p:sp>
        <p:nvSpPr>
          <p:cNvPr id="75" name=""/>
          <p:cNvSpPr/>
          <p:nvPr/>
        </p:nvSpPr>
        <p:spPr>
          <a:xfrm>
            <a:off x="2097360" y="1303560"/>
            <a:ext cx="56160" cy="53640"/>
          </a:xfrm>
          <a:prstGeom prst="ellipse">
            <a:avLst/>
          </a:prstGeom>
          <a:solidFill>
            <a:srgbClr val="b85c00"/>
          </a:solidFill>
          <a:ln w="0">
            <a:solidFill>
              <a:srgbClr val="7b3d00"/>
            </a:solidFill>
          </a:ln>
        </p:spPr>
        <p:style>
          <a:lnRef idx="0"/>
          <a:fillRef idx="0"/>
          <a:effectRef idx="0"/>
          <a:fontRef idx="minor"/>
        </p:style>
      </p:sp>
      <p:sp>
        <p:nvSpPr>
          <p:cNvPr id="76" name=""/>
          <p:cNvSpPr/>
          <p:nvPr/>
        </p:nvSpPr>
        <p:spPr>
          <a:xfrm>
            <a:off x="1971720" y="1357200"/>
            <a:ext cx="56160" cy="54000"/>
          </a:xfrm>
          <a:prstGeom prst="ellipse">
            <a:avLst/>
          </a:prstGeom>
          <a:solidFill>
            <a:srgbClr val="b85c00"/>
          </a:solidFill>
          <a:ln w="0">
            <a:solidFill>
              <a:srgbClr val="7b3d00"/>
            </a:solidFill>
          </a:ln>
        </p:spPr>
        <p:style>
          <a:lnRef idx="0"/>
          <a:fillRef idx="0"/>
          <a:effectRef idx="0"/>
          <a:fontRef idx="minor"/>
        </p:style>
      </p:sp>
      <p:sp>
        <p:nvSpPr>
          <p:cNvPr id="77" name=""/>
          <p:cNvSpPr/>
          <p:nvPr/>
        </p:nvSpPr>
        <p:spPr>
          <a:xfrm>
            <a:off x="2041560" y="1636920"/>
            <a:ext cx="55800" cy="53280"/>
          </a:xfrm>
          <a:prstGeom prst="ellipse">
            <a:avLst/>
          </a:prstGeom>
          <a:solidFill>
            <a:srgbClr val="b85c00"/>
          </a:solidFill>
          <a:ln w="0">
            <a:solidFill>
              <a:srgbClr val="7b3d00"/>
            </a:solidFill>
          </a:ln>
        </p:spPr>
        <p:style>
          <a:lnRef idx="0"/>
          <a:fillRef idx="0"/>
          <a:effectRef idx="0"/>
          <a:fontRef idx="minor"/>
        </p:style>
      </p:sp>
      <p:sp>
        <p:nvSpPr>
          <p:cNvPr id="78" name=""/>
          <p:cNvSpPr/>
          <p:nvPr/>
        </p:nvSpPr>
        <p:spPr>
          <a:xfrm>
            <a:off x="1762200" y="2765160"/>
            <a:ext cx="55800" cy="53640"/>
          </a:xfrm>
          <a:prstGeom prst="ellipse">
            <a:avLst/>
          </a:prstGeom>
          <a:solidFill>
            <a:srgbClr val="b85c00"/>
          </a:solidFill>
          <a:ln w="0">
            <a:solidFill>
              <a:srgbClr val="7b3d00"/>
            </a:solidFill>
          </a:ln>
        </p:spPr>
        <p:style>
          <a:lnRef idx="0"/>
          <a:fillRef idx="0"/>
          <a:effectRef idx="0"/>
          <a:fontRef idx="minor"/>
        </p:style>
      </p:sp>
      <p:sp>
        <p:nvSpPr>
          <p:cNvPr id="79" name=""/>
          <p:cNvSpPr/>
          <p:nvPr/>
        </p:nvSpPr>
        <p:spPr>
          <a:xfrm>
            <a:off x="1748160" y="2504520"/>
            <a:ext cx="174600" cy="174600"/>
          </a:xfrm>
          <a:prstGeom prst="ellipse">
            <a:avLst/>
          </a:prstGeom>
          <a:solidFill>
            <a:srgbClr val="b2b2b2"/>
          </a:solidFill>
          <a:ln w="0">
            <a:solidFill>
              <a:srgbClr val="666666"/>
            </a:solidFill>
          </a:ln>
        </p:spPr>
        <p:style>
          <a:lnRef idx="0"/>
          <a:fillRef idx="0"/>
          <a:effectRef idx="0"/>
          <a:fontRef idx="minor"/>
        </p:style>
      </p:sp>
      <p:sp>
        <p:nvSpPr>
          <p:cNvPr id="80" name=""/>
          <p:cNvSpPr/>
          <p:nvPr/>
        </p:nvSpPr>
        <p:spPr>
          <a:xfrm>
            <a:off x="2111400" y="2555280"/>
            <a:ext cx="56160" cy="54000"/>
          </a:xfrm>
          <a:prstGeom prst="ellipse">
            <a:avLst/>
          </a:prstGeom>
          <a:solidFill>
            <a:srgbClr val="00a933"/>
          </a:solidFill>
          <a:ln w="0">
            <a:solidFill>
              <a:srgbClr val="127622"/>
            </a:solidFill>
          </a:ln>
        </p:spPr>
        <p:style>
          <a:lnRef idx="0"/>
          <a:fillRef idx="0"/>
          <a:effectRef idx="0"/>
          <a:fontRef idx="minor"/>
        </p:style>
      </p:sp>
      <p:sp>
        <p:nvSpPr>
          <p:cNvPr id="81" name=""/>
          <p:cNvSpPr/>
          <p:nvPr/>
        </p:nvSpPr>
        <p:spPr>
          <a:xfrm>
            <a:off x="1496880" y="2635920"/>
            <a:ext cx="55800" cy="54000"/>
          </a:xfrm>
          <a:prstGeom prst="ellipse">
            <a:avLst/>
          </a:prstGeom>
          <a:solidFill>
            <a:srgbClr val="00a933"/>
          </a:solidFill>
          <a:ln w="0">
            <a:solidFill>
              <a:srgbClr val="127622"/>
            </a:solidFill>
          </a:ln>
        </p:spPr>
        <p:style>
          <a:lnRef idx="0"/>
          <a:fillRef idx="0"/>
          <a:effectRef idx="0"/>
          <a:fontRef idx="minor"/>
        </p:style>
      </p:sp>
      <p:sp>
        <p:nvSpPr>
          <p:cNvPr id="82" name=""/>
          <p:cNvSpPr/>
          <p:nvPr/>
        </p:nvSpPr>
        <p:spPr>
          <a:xfrm>
            <a:off x="1971720" y="2609280"/>
            <a:ext cx="56160" cy="53640"/>
          </a:xfrm>
          <a:prstGeom prst="ellipse">
            <a:avLst/>
          </a:prstGeom>
          <a:solidFill>
            <a:srgbClr val="00a933"/>
          </a:solidFill>
          <a:ln w="0">
            <a:solidFill>
              <a:srgbClr val="127622"/>
            </a:solidFill>
          </a:ln>
        </p:spPr>
        <p:style>
          <a:lnRef idx="0"/>
          <a:fillRef idx="0"/>
          <a:effectRef idx="0"/>
          <a:fontRef idx="minor"/>
        </p:style>
      </p:sp>
      <p:sp>
        <p:nvSpPr>
          <p:cNvPr id="83" name=""/>
          <p:cNvSpPr/>
          <p:nvPr/>
        </p:nvSpPr>
        <p:spPr>
          <a:xfrm>
            <a:off x="1664640" y="2313720"/>
            <a:ext cx="55800" cy="53640"/>
          </a:xfrm>
          <a:prstGeom prst="ellipse">
            <a:avLst/>
          </a:prstGeom>
          <a:solidFill>
            <a:srgbClr val="00a933"/>
          </a:solidFill>
          <a:ln w="0">
            <a:solidFill>
              <a:srgbClr val="127622"/>
            </a:solidFill>
          </a:ln>
        </p:spPr>
        <p:style>
          <a:lnRef idx="0"/>
          <a:fillRef idx="0"/>
          <a:effectRef idx="0"/>
          <a:fontRef idx="minor"/>
        </p:style>
      </p:sp>
      <p:sp>
        <p:nvSpPr>
          <p:cNvPr id="84" name=""/>
          <p:cNvSpPr/>
          <p:nvPr/>
        </p:nvSpPr>
        <p:spPr>
          <a:xfrm>
            <a:off x="1999440" y="2421360"/>
            <a:ext cx="56160" cy="53280"/>
          </a:xfrm>
          <a:prstGeom prst="ellipse">
            <a:avLst/>
          </a:prstGeom>
          <a:solidFill>
            <a:srgbClr val="00a933"/>
          </a:solidFill>
          <a:ln w="0">
            <a:solidFill>
              <a:srgbClr val="127622"/>
            </a:solidFill>
          </a:ln>
        </p:spPr>
        <p:style>
          <a:lnRef idx="0"/>
          <a:fillRef idx="0"/>
          <a:effectRef idx="0"/>
          <a:fontRef idx="minor"/>
        </p:style>
      </p:sp>
      <p:sp>
        <p:nvSpPr>
          <p:cNvPr id="85" name=""/>
          <p:cNvSpPr/>
          <p:nvPr/>
        </p:nvSpPr>
        <p:spPr>
          <a:xfrm>
            <a:off x="1622160" y="2765160"/>
            <a:ext cx="55800" cy="53640"/>
          </a:xfrm>
          <a:prstGeom prst="ellipse">
            <a:avLst/>
          </a:prstGeom>
          <a:solidFill>
            <a:srgbClr val="00a933"/>
          </a:solidFill>
          <a:ln w="0">
            <a:solidFill>
              <a:srgbClr val="127622"/>
            </a:solidFill>
          </a:ln>
        </p:spPr>
        <p:style>
          <a:lnRef idx="0"/>
          <a:fillRef idx="0"/>
          <a:effectRef idx="0"/>
          <a:fontRef idx="minor"/>
        </p:style>
      </p:sp>
      <p:sp>
        <p:nvSpPr>
          <p:cNvPr id="86" name=""/>
          <p:cNvSpPr/>
          <p:nvPr/>
        </p:nvSpPr>
        <p:spPr>
          <a:xfrm>
            <a:off x="1958040" y="2748600"/>
            <a:ext cx="55800" cy="54000"/>
          </a:xfrm>
          <a:prstGeom prst="ellipse">
            <a:avLst/>
          </a:prstGeom>
          <a:solidFill>
            <a:srgbClr val="b85c00"/>
          </a:solidFill>
          <a:ln w="0">
            <a:solidFill>
              <a:srgbClr val="7b3d00"/>
            </a:solidFill>
          </a:ln>
        </p:spPr>
        <p:style>
          <a:lnRef idx="0"/>
          <a:fillRef idx="0"/>
          <a:effectRef idx="0"/>
          <a:fontRef idx="minor"/>
        </p:style>
      </p:sp>
      <p:sp>
        <p:nvSpPr>
          <p:cNvPr id="87" name=""/>
          <p:cNvSpPr/>
          <p:nvPr/>
        </p:nvSpPr>
        <p:spPr>
          <a:xfrm>
            <a:off x="1608480" y="2485800"/>
            <a:ext cx="56520" cy="53280"/>
          </a:xfrm>
          <a:prstGeom prst="ellipse">
            <a:avLst/>
          </a:prstGeom>
          <a:solidFill>
            <a:srgbClr val="b85c00"/>
          </a:solidFill>
          <a:ln w="0">
            <a:solidFill>
              <a:srgbClr val="7b3d00"/>
            </a:solidFill>
          </a:ln>
        </p:spPr>
        <p:style>
          <a:lnRef idx="0"/>
          <a:fillRef idx="0"/>
          <a:effectRef idx="0"/>
          <a:fontRef idx="minor"/>
        </p:style>
      </p:sp>
      <p:sp>
        <p:nvSpPr>
          <p:cNvPr id="88" name=""/>
          <p:cNvSpPr/>
          <p:nvPr/>
        </p:nvSpPr>
        <p:spPr>
          <a:xfrm>
            <a:off x="1482840" y="2415960"/>
            <a:ext cx="55800" cy="53280"/>
          </a:xfrm>
          <a:prstGeom prst="ellipse">
            <a:avLst/>
          </a:prstGeom>
          <a:solidFill>
            <a:srgbClr val="b85c00"/>
          </a:solidFill>
          <a:ln w="0">
            <a:solidFill>
              <a:srgbClr val="7b3d00"/>
            </a:solidFill>
          </a:ln>
        </p:spPr>
        <p:style>
          <a:lnRef idx="0"/>
          <a:fillRef idx="0"/>
          <a:effectRef idx="0"/>
          <a:fontRef idx="minor"/>
        </p:style>
      </p:sp>
      <p:sp>
        <p:nvSpPr>
          <p:cNvPr id="89" name=""/>
          <p:cNvSpPr/>
          <p:nvPr/>
        </p:nvSpPr>
        <p:spPr>
          <a:xfrm>
            <a:off x="1832040" y="2260080"/>
            <a:ext cx="55800" cy="53640"/>
          </a:xfrm>
          <a:prstGeom prst="ellipse">
            <a:avLst/>
          </a:prstGeom>
          <a:solidFill>
            <a:srgbClr val="b85c00"/>
          </a:solidFill>
          <a:ln w="0">
            <a:solidFill>
              <a:srgbClr val="7b3d00"/>
            </a:solidFill>
          </a:ln>
        </p:spPr>
        <p:style>
          <a:lnRef idx="0"/>
          <a:fillRef idx="0"/>
          <a:effectRef idx="0"/>
          <a:fontRef idx="minor"/>
        </p:style>
      </p:sp>
      <p:sp>
        <p:nvSpPr>
          <p:cNvPr id="90" name=""/>
          <p:cNvSpPr/>
          <p:nvPr/>
        </p:nvSpPr>
        <p:spPr>
          <a:xfrm>
            <a:off x="2041560" y="2276280"/>
            <a:ext cx="55800" cy="53640"/>
          </a:xfrm>
          <a:prstGeom prst="ellipse">
            <a:avLst/>
          </a:prstGeom>
          <a:solidFill>
            <a:srgbClr val="b85c00"/>
          </a:solidFill>
          <a:ln w="0">
            <a:solidFill>
              <a:srgbClr val="7b3d00"/>
            </a:solidFill>
          </a:ln>
        </p:spPr>
        <p:style>
          <a:lnRef idx="0"/>
          <a:fillRef idx="0"/>
          <a:effectRef idx="0"/>
          <a:fontRef idx="minor"/>
        </p:style>
      </p:sp>
      <p:sp>
        <p:nvSpPr>
          <p:cNvPr id="91" name=""/>
          <p:cNvSpPr/>
          <p:nvPr/>
        </p:nvSpPr>
        <p:spPr>
          <a:xfrm>
            <a:off x="1608480" y="3237840"/>
            <a:ext cx="419400" cy="419040"/>
          </a:xfrm>
          <a:custGeom>
            <a:avLst/>
            <a:gdLst/>
            <a:ahLst/>
            <a:rect l="l" t="t" r="r" b="b"/>
            <a:pathLst>
              <a:path w="21600" h="21600">
                <a:moveTo>
                  <a:pt x="18095" y="18763"/>
                </a:moveTo>
                <a:arcTo wR="10800" hR="10800" stAng="2850389" swAng="13349611"/>
                <a:lnTo>
                  <a:pt x="10800" y="10800"/>
                </a:lnTo>
                <a:close/>
              </a:path>
            </a:pathLst>
          </a:custGeom>
          <a:solidFill>
            <a:srgbClr val="00a933"/>
          </a:solidFill>
          <a:ln w="0">
            <a:solidFill>
              <a:srgbClr val="127622"/>
            </a:solidFill>
          </a:ln>
        </p:spPr>
        <p:style>
          <a:lnRef idx="0"/>
          <a:fillRef idx="0"/>
          <a:effectRef idx="0"/>
          <a:fontRef idx="minor"/>
        </p:style>
      </p:sp>
      <p:sp>
        <p:nvSpPr>
          <p:cNvPr id="92" name=""/>
          <p:cNvSpPr/>
          <p:nvPr/>
        </p:nvSpPr>
        <p:spPr>
          <a:xfrm>
            <a:off x="1733760" y="3360240"/>
            <a:ext cx="174600" cy="174600"/>
          </a:xfrm>
          <a:prstGeom prst="ellipse">
            <a:avLst/>
          </a:prstGeom>
          <a:solidFill>
            <a:srgbClr val="b2b2b2"/>
          </a:solidFill>
          <a:ln w="0">
            <a:solidFill>
              <a:srgbClr val="666666"/>
            </a:solidFill>
          </a:ln>
        </p:spPr>
        <p:style>
          <a:lnRef idx="0"/>
          <a:fillRef idx="0"/>
          <a:effectRef idx="0"/>
          <a:fontRef idx="minor"/>
        </p:style>
      </p:sp>
      <p:sp>
        <p:nvSpPr>
          <p:cNvPr id="93" name=""/>
          <p:cNvSpPr/>
          <p:nvPr/>
        </p:nvSpPr>
        <p:spPr>
          <a:xfrm>
            <a:off x="1398600" y="4457880"/>
            <a:ext cx="56160" cy="54000"/>
          </a:xfrm>
          <a:prstGeom prst="ellipse">
            <a:avLst/>
          </a:prstGeom>
          <a:solidFill>
            <a:srgbClr val="b85c00"/>
          </a:solidFill>
          <a:ln w="0">
            <a:solidFill>
              <a:srgbClr val="7b3d00"/>
            </a:solidFill>
          </a:ln>
        </p:spPr>
        <p:style>
          <a:lnRef idx="0"/>
          <a:fillRef idx="0"/>
          <a:effectRef idx="0"/>
          <a:fontRef idx="minor"/>
        </p:style>
      </p:sp>
      <p:sp>
        <p:nvSpPr>
          <p:cNvPr id="94" name=""/>
          <p:cNvSpPr/>
          <p:nvPr/>
        </p:nvSpPr>
        <p:spPr>
          <a:xfrm>
            <a:off x="1553040" y="4267440"/>
            <a:ext cx="55800" cy="54000"/>
          </a:xfrm>
          <a:prstGeom prst="ellipse">
            <a:avLst/>
          </a:prstGeom>
          <a:solidFill>
            <a:srgbClr val="b2b2b2"/>
          </a:solidFill>
          <a:ln w="0">
            <a:solidFill>
              <a:srgbClr val="666666"/>
            </a:solidFill>
          </a:ln>
        </p:spPr>
        <p:style>
          <a:lnRef idx="0"/>
          <a:fillRef idx="0"/>
          <a:effectRef idx="0"/>
          <a:fontRef idx="minor"/>
        </p:style>
      </p:sp>
      <p:sp>
        <p:nvSpPr>
          <p:cNvPr id="95" name=""/>
          <p:cNvSpPr/>
          <p:nvPr/>
        </p:nvSpPr>
        <p:spPr>
          <a:xfrm>
            <a:off x="1773360" y="4479120"/>
            <a:ext cx="55800" cy="53640"/>
          </a:xfrm>
          <a:prstGeom prst="ellipse">
            <a:avLst/>
          </a:prstGeom>
          <a:solidFill>
            <a:srgbClr val="b2b2b2"/>
          </a:solidFill>
          <a:ln w="0">
            <a:solidFill>
              <a:srgbClr val="666666"/>
            </a:solidFill>
          </a:ln>
        </p:spPr>
        <p:style>
          <a:lnRef idx="0"/>
          <a:fillRef idx="0"/>
          <a:effectRef idx="0"/>
          <a:fontRef idx="minor"/>
        </p:style>
      </p:sp>
      <p:sp>
        <p:nvSpPr>
          <p:cNvPr id="96" name=""/>
          <p:cNvSpPr/>
          <p:nvPr/>
        </p:nvSpPr>
        <p:spPr>
          <a:xfrm>
            <a:off x="1846080" y="4296600"/>
            <a:ext cx="56160" cy="53640"/>
          </a:xfrm>
          <a:prstGeom prst="ellipse">
            <a:avLst/>
          </a:prstGeom>
          <a:solidFill>
            <a:srgbClr val="b2b2b2"/>
          </a:solidFill>
          <a:ln w="0">
            <a:solidFill>
              <a:srgbClr val="666666"/>
            </a:solidFill>
          </a:ln>
        </p:spPr>
        <p:style>
          <a:lnRef idx="0"/>
          <a:fillRef idx="0"/>
          <a:effectRef idx="0"/>
          <a:fontRef idx="minor"/>
        </p:style>
      </p:sp>
      <p:sp>
        <p:nvSpPr>
          <p:cNvPr id="97" name=""/>
          <p:cNvSpPr/>
          <p:nvPr/>
        </p:nvSpPr>
        <p:spPr>
          <a:xfrm>
            <a:off x="1412640" y="4291200"/>
            <a:ext cx="56160" cy="54000"/>
          </a:xfrm>
          <a:prstGeom prst="ellipse">
            <a:avLst/>
          </a:prstGeom>
          <a:solidFill>
            <a:srgbClr val="b2b2b2"/>
          </a:solidFill>
          <a:ln w="0">
            <a:solidFill>
              <a:srgbClr val="666666"/>
            </a:solidFill>
          </a:ln>
        </p:spPr>
        <p:style>
          <a:lnRef idx="0"/>
          <a:fillRef idx="0"/>
          <a:effectRef idx="0"/>
          <a:fontRef idx="minor"/>
        </p:style>
      </p:sp>
      <p:sp>
        <p:nvSpPr>
          <p:cNvPr id="98" name=""/>
          <p:cNvSpPr/>
          <p:nvPr/>
        </p:nvSpPr>
        <p:spPr>
          <a:xfrm>
            <a:off x="1677960" y="4027680"/>
            <a:ext cx="56520" cy="54000"/>
          </a:xfrm>
          <a:prstGeom prst="ellipse">
            <a:avLst/>
          </a:prstGeom>
          <a:solidFill>
            <a:srgbClr val="00a933"/>
          </a:solidFill>
          <a:ln w="0">
            <a:solidFill>
              <a:srgbClr val="127622"/>
            </a:solidFill>
          </a:ln>
        </p:spPr>
        <p:style>
          <a:lnRef idx="0"/>
          <a:fillRef idx="0"/>
          <a:effectRef idx="0"/>
          <a:fontRef idx="minor"/>
        </p:style>
      </p:sp>
      <p:sp>
        <p:nvSpPr>
          <p:cNvPr id="99" name=""/>
          <p:cNvSpPr/>
          <p:nvPr/>
        </p:nvSpPr>
        <p:spPr>
          <a:xfrm>
            <a:off x="1566720" y="4457880"/>
            <a:ext cx="55440" cy="54000"/>
          </a:xfrm>
          <a:prstGeom prst="ellipse">
            <a:avLst/>
          </a:prstGeom>
          <a:solidFill>
            <a:srgbClr val="00a933"/>
          </a:solidFill>
          <a:ln w="0">
            <a:solidFill>
              <a:srgbClr val="127622"/>
            </a:solidFill>
          </a:ln>
        </p:spPr>
        <p:style>
          <a:lnRef idx="0"/>
          <a:fillRef idx="0"/>
          <a:effectRef idx="0"/>
          <a:fontRef idx="minor"/>
        </p:style>
      </p:sp>
      <p:sp>
        <p:nvSpPr>
          <p:cNvPr id="100" name=""/>
          <p:cNvSpPr/>
          <p:nvPr/>
        </p:nvSpPr>
        <p:spPr>
          <a:xfrm>
            <a:off x="2097360" y="4446720"/>
            <a:ext cx="56160" cy="54360"/>
          </a:xfrm>
          <a:prstGeom prst="ellipse">
            <a:avLst/>
          </a:prstGeom>
          <a:solidFill>
            <a:srgbClr val="00a933"/>
          </a:solidFill>
          <a:ln w="0">
            <a:solidFill>
              <a:srgbClr val="127622"/>
            </a:solidFill>
          </a:ln>
        </p:spPr>
        <p:style>
          <a:lnRef idx="0"/>
          <a:fillRef idx="0"/>
          <a:effectRef idx="0"/>
          <a:fontRef idx="minor"/>
        </p:style>
      </p:sp>
      <p:sp>
        <p:nvSpPr>
          <p:cNvPr id="101" name=""/>
          <p:cNvSpPr/>
          <p:nvPr/>
        </p:nvSpPr>
        <p:spPr>
          <a:xfrm>
            <a:off x="1734480" y="4134960"/>
            <a:ext cx="55800" cy="54360"/>
          </a:xfrm>
          <a:prstGeom prst="ellipse">
            <a:avLst/>
          </a:prstGeom>
          <a:solidFill>
            <a:srgbClr val="00a933"/>
          </a:solidFill>
          <a:ln w="0">
            <a:solidFill>
              <a:srgbClr val="127622"/>
            </a:solidFill>
          </a:ln>
        </p:spPr>
        <p:style>
          <a:lnRef idx="0"/>
          <a:fillRef idx="0"/>
          <a:effectRef idx="0"/>
          <a:fontRef idx="minor"/>
        </p:style>
      </p:sp>
      <p:sp>
        <p:nvSpPr>
          <p:cNvPr id="102" name=""/>
          <p:cNvSpPr/>
          <p:nvPr/>
        </p:nvSpPr>
        <p:spPr>
          <a:xfrm>
            <a:off x="2069280" y="4189320"/>
            <a:ext cx="56520" cy="53640"/>
          </a:xfrm>
          <a:prstGeom prst="ellipse">
            <a:avLst/>
          </a:prstGeom>
          <a:solidFill>
            <a:srgbClr val="00a933"/>
          </a:solidFill>
          <a:ln w="0">
            <a:solidFill>
              <a:srgbClr val="127622"/>
            </a:solidFill>
          </a:ln>
        </p:spPr>
        <p:style>
          <a:lnRef idx="0"/>
          <a:fillRef idx="0"/>
          <a:effectRef idx="0"/>
          <a:fontRef idx="minor"/>
        </p:style>
      </p:sp>
      <p:sp>
        <p:nvSpPr>
          <p:cNvPr id="103" name=""/>
          <p:cNvSpPr/>
          <p:nvPr/>
        </p:nvSpPr>
        <p:spPr>
          <a:xfrm>
            <a:off x="1691640" y="4307400"/>
            <a:ext cx="56520" cy="53640"/>
          </a:xfrm>
          <a:prstGeom prst="ellipse">
            <a:avLst/>
          </a:prstGeom>
          <a:solidFill>
            <a:srgbClr val="00a933"/>
          </a:solidFill>
          <a:ln w="0">
            <a:solidFill>
              <a:srgbClr val="127622"/>
            </a:solidFill>
          </a:ln>
        </p:spPr>
        <p:style>
          <a:lnRef idx="0"/>
          <a:fillRef idx="0"/>
          <a:effectRef idx="0"/>
          <a:fontRef idx="minor"/>
        </p:style>
      </p:sp>
      <p:sp>
        <p:nvSpPr>
          <p:cNvPr id="104" name=""/>
          <p:cNvSpPr/>
          <p:nvPr/>
        </p:nvSpPr>
        <p:spPr>
          <a:xfrm>
            <a:off x="1958040" y="4511880"/>
            <a:ext cx="55800" cy="53280"/>
          </a:xfrm>
          <a:prstGeom prst="ellipse">
            <a:avLst/>
          </a:prstGeom>
          <a:solidFill>
            <a:srgbClr val="b85c00"/>
          </a:solidFill>
          <a:ln w="0">
            <a:solidFill>
              <a:srgbClr val="7b3d00"/>
            </a:solidFill>
          </a:ln>
        </p:spPr>
        <p:style>
          <a:lnRef idx="0"/>
          <a:fillRef idx="0"/>
          <a:effectRef idx="0"/>
          <a:fontRef idx="minor"/>
        </p:style>
      </p:sp>
      <p:sp>
        <p:nvSpPr>
          <p:cNvPr id="105" name=""/>
          <p:cNvSpPr/>
          <p:nvPr/>
        </p:nvSpPr>
        <p:spPr>
          <a:xfrm>
            <a:off x="1510560" y="4081680"/>
            <a:ext cx="56160" cy="53280"/>
          </a:xfrm>
          <a:prstGeom prst="ellipse">
            <a:avLst/>
          </a:prstGeom>
          <a:solidFill>
            <a:srgbClr val="b85c00"/>
          </a:solidFill>
          <a:ln w="0">
            <a:solidFill>
              <a:srgbClr val="7b3d00"/>
            </a:solidFill>
          </a:ln>
        </p:spPr>
        <p:style>
          <a:lnRef idx="0"/>
          <a:fillRef idx="0"/>
          <a:effectRef idx="0"/>
          <a:fontRef idx="minor"/>
        </p:style>
      </p:sp>
      <p:sp>
        <p:nvSpPr>
          <p:cNvPr id="106" name=""/>
          <p:cNvSpPr/>
          <p:nvPr/>
        </p:nvSpPr>
        <p:spPr>
          <a:xfrm>
            <a:off x="2027880" y="4027680"/>
            <a:ext cx="55440" cy="54000"/>
          </a:xfrm>
          <a:prstGeom prst="ellipse">
            <a:avLst/>
          </a:prstGeom>
          <a:solidFill>
            <a:srgbClr val="b85c00"/>
          </a:solidFill>
          <a:ln w="0">
            <a:solidFill>
              <a:srgbClr val="7b3d00"/>
            </a:solidFill>
          </a:ln>
        </p:spPr>
        <p:style>
          <a:lnRef idx="0"/>
          <a:fillRef idx="0"/>
          <a:effectRef idx="0"/>
          <a:fontRef idx="minor"/>
        </p:style>
      </p:sp>
      <p:sp>
        <p:nvSpPr>
          <p:cNvPr id="107" name=""/>
          <p:cNvSpPr/>
          <p:nvPr/>
        </p:nvSpPr>
        <p:spPr>
          <a:xfrm>
            <a:off x="1902240" y="4081680"/>
            <a:ext cx="55800" cy="53280"/>
          </a:xfrm>
          <a:prstGeom prst="ellipse">
            <a:avLst/>
          </a:prstGeom>
          <a:solidFill>
            <a:srgbClr val="b85c00"/>
          </a:solidFill>
          <a:ln w="0">
            <a:solidFill>
              <a:srgbClr val="7b3d00"/>
            </a:solidFill>
          </a:ln>
        </p:spPr>
        <p:style>
          <a:lnRef idx="0"/>
          <a:fillRef idx="0"/>
          <a:effectRef idx="0"/>
          <a:fontRef idx="minor"/>
        </p:style>
      </p:sp>
      <p:sp>
        <p:nvSpPr>
          <p:cNvPr id="108" name=""/>
          <p:cNvSpPr/>
          <p:nvPr/>
        </p:nvSpPr>
        <p:spPr>
          <a:xfrm>
            <a:off x="1971720" y="4361040"/>
            <a:ext cx="56160" cy="54000"/>
          </a:xfrm>
          <a:prstGeom prst="ellipse">
            <a:avLst/>
          </a:prstGeom>
          <a:solidFill>
            <a:srgbClr val="b85c00"/>
          </a:solidFill>
          <a:ln w="0">
            <a:solidFill>
              <a:srgbClr val="7b3d00"/>
            </a:solidFill>
          </a:ln>
        </p:spPr>
        <p:style>
          <a:lnRef idx="0"/>
          <a:fillRef idx="0"/>
          <a:effectRef idx="0"/>
          <a:fontRef idx="minor"/>
        </p:style>
      </p:sp>
      <p:sp>
        <p:nvSpPr>
          <p:cNvPr id="109" name=""/>
          <p:cNvSpPr txBox="1"/>
          <p:nvPr/>
        </p:nvSpPr>
        <p:spPr>
          <a:xfrm rot="16200000">
            <a:off x="157680" y="2394720"/>
            <a:ext cx="1547640" cy="820800"/>
          </a:xfrm>
          <a:prstGeom prst="rect">
            <a:avLst/>
          </a:prstGeom>
          <a:noFill/>
          <a:ln w="0">
            <a:noFill/>
          </a:ln>
        </p:spPr>
        <p:txBody>
          <a:bodyPr lIns="90000" rIns="90000" tIns="45000" bIns="45000" anchor="t">
            <a:noAutofit/>
          </a:bodyPr>
          <a:p>
            <a:r>
              <a:rPr b="0" lang="en-US" sz="1300" spc="-1" strike="noStrike">
                <a:latin typeface="Arial"/>
              </a:rPr>
              <a:t>Replenishment</a:t>
            </a:r>
            <a:endParaRPr b="0" lang="en-US" sz="1300" spc="-1" strike="noStrike">
              <a:latin typeface="Arial"/>
            </a:endParaRPr>
          </a:p>
        </p:txBody>
      </p:sp>
      <p:sp>
        <p:nvSpPr>
          <p:cNvPr id="110" name=""/>
          <p:cNvSpPr txBox="1"/>
          <p:nvPr/>
        </p:nvSpPr>
        <p:spPr>
          <a:xfrm>
            <a:off x="2604600" y="1770840"/>
            <a:ext cx="1466640" cy="331560"/>
          </a:xfrm>
          <a:prstGeom prst="rect">
            <a:avLst/>
          </a:prstGeom>
          <a:noFill/>
          <a:ln w="0">
            <a:noFill/>
          </a:ln>
        </p:spPr>
        <p:txBody>
          <a:bodyPr lIns="90000" rIns="90000" tIns="45000" bIns="45000" anchor="t">
            <a:noAutofit/>
          </a:bodyPr>
          <a:p>
            <a:r>
              <a:rPr b="0" lang="en-US" sz="1300" spc="-1" strike="noStrike">
                <a:latin typeface="Arial"/>
              </a:rPr>
              <a:t>Nucleation</a:t>
            </a:r>
            <a:endParaRPr b="0" lang="en-US" sz="1300" spc="-1" strike="noStrike">
              <a:latin typeface="Arial"/>
            </a:endParaRPr>
          </a:p>
        </p:txBody>
      </p:sp>
      <p:sp>
        <p:nvSpPr>
          <p:cNvPr id="111" name=""/>
          <p:cNvSpPr txBox="1"/>
          <p:nvPr/>
        </p:nvSpPr>
        <p:spPr>
          <a:xfrm>
            <a:off x="2604600" y="2818800"/>
            <a:ext cx="1466640" cy="576000"/>
          </a:xfrm>
          <a:prstGeom prst="rect">
            <a:avLst/>
          </a:prstGeom>
          <a:noFill/>
          <a:ln w="0">
            <a:noFill/>
          </a:ln>
        </p:spPr>
        <p:txBody>
          <a:bodyPr lIns="90000" rIns="90000" tIns="45000" bIns="45000" anchor="t">
            <a:noAutofit/>
          </a:bodyPr>
          <a:p>
            <a:r>
              <a:rPr b="0" lang="en-US" sz="1300" spc="-1" strike="noStrike">
                <a:latin typeface="Arial"/>
              </a:rPr>
              <a:t>Condensation</a:t>
            </a:r>
            <a:endParaRPr b="0" lang="en-US" sz="1300" spc="-1" strike="noStrike">
              <a:latin typeface="Arial"/>
            </a:endParaRPr>
          </a:p>
        </p:txBody>
      </p:sp>
      <p:sp>
        <p:nvSpPr>
          <p:cNvPr id="112" name=""/>
          <p:cNvSpPr txBox="1"/>
          <p:nvPr/>
        </p:nvSpPr>
        <p:spPr>
          <a:xfrm>
            <a:off x="2604600" y="3796920"/>
            <a:ext cx="1466640" cy="331560"/>
          </a:xfrm>
          <a:prstGeom prst="rect">
            <a:avLst/>
          </a:prstGeom>
          <a:noFill/>
          <a:ln w="0">
            <a:noFill/>
          </a:ln>
        </p:spPr>
        <p:txBody>
          <a:bodyPr lIns="90000" rIns="90000" tIns="45000" bIns="45000" anchor="t">
            <a:noAutofit/>
          </a:bodyPr>
          <a:p>
            <a:r>
              <a:rPr b="0" lang="en-US" sz="1300" spc="-1" strike="noStrike">
                <a:latin typeface="Arial"/>
              </a:rPr>
              <a:t>Evaporation</a:t>
            </a:r>
            <a:endParaRPr b="0" lang="en-US" sz="1300" spc="-1" strike="noStrike">
              <a:latin typeface="Arial"/>
            </a:endParaRPr>
          </a:p>
        </p:txBody>
      </p:sp>
      <p:sp>
        <p:nvSpPr>
          <p:cNvPr id="113" name=""/>
          <p:cNvSpPr/>
          <p:nvPr/>
        </p:nvSpPr>
        <p:spPr>
          <a:xfrm>
            <a:off x="2502720" y="1561320"/>
            <a:ext cx="0" cy="768240"/>
          </a:xfrm>
          <a:prstGeom prst="line">
            <a:avLst/>
          </a:prstGeom>
          <a:ln w="0">
            <a:solidFill>
              <a:srgbClr val="000000"/>
            </a:solidFill>
            <a:tailEnd len="med" type="triangle" w="med"/>
          </a:ln>
        </p:spPr>
        <p:style>
          <a:lnRef idx="0"/>
          <a:fillRef idx="0"/>
          <a:effectRef idx="0"/>
          <a:fontRef idx="minor"/>
        </p:style>
      </p:sp>
      <p:sp>
        <p:nvSpPr>
          <p:cNvPr id="114" name=""/>
          <p:cNvSpPr/>
          <p:nvPr/>
        </p:nvSpPr>
        <p:spPr>
          <a:xfrm>
            <a:off x="2502720" y="2609280"/>
            <a:ext cx="0" cy="768240"/>
          </a:xfrm>
          <a:prstGeom prst="line">
            <a:avLst/>
          </a:prstGeom>
          <a:ln w="0">
            <a:solidFill>
              <a:srgbClr val="000000"/>
            </a:solidFill>
            <a:tailEnd len="med" type="triangle" w="med"/>
          </a:ln>
        </p:spPr>
        <p:style>
          <a:lnRef idx="0"/>
          <a:fillRef idx="0"/>
          <a:effectRef idx="0"/>
          <a:fontRef idx="minor"/>
        </p:style>
      </p:sp>
      <p:sp>
        <p:nvSpPr>
          <p:cNvPr id="115" name=""/>
          <p:cNvSpPr/>
          <p:nvPr/>
        </p:nvSpPr>
        <p:spPr>
          <a:xfrm>
            <a:off x="2502720" y="3656880"/>
            <a:ext cx="0" cy="768240"/>
          </a:xfrm>
          <a:prstGeom prst="line">
            <a:avLst/>
          </a:prstGeom>
          <a:ln w="0">
            <a:solidFill>
              <a:srgbClr val="000000"/>
            </a:solidFill>
            <a:tailEnd len="med" type="triangle" w="med"/>
          </a:ln>
        </p:spPr>
        <p:style>
          <a:lnRef idx="0"/>
          <a:fillRef idx="0"/>
          <a:effectRef idx="0"/>
          <a:fontRef idx="minor"/>
        </p:style>
      </p:sp>
      <p:sp>
        <p:nvSpPr>
          <p:cNvPr id="116" name=""/>
          <p:cNvSpPr/>
          <p:nvPr/>
        </p:nvSpPr>
        <p:spPr>
          <a:xfrm>
            <a:off x="395640" y="1506240"/>
            <a:ext cx="1146240" cy="2838960"/>
          </a:xfrm>
          <a:prstGeom prst="arc">
            <a:avLst>
              <a:gd name="adj1" fmla="val 5474674"/>
              <a:gd name="adj2" fmla="val 16192490"/>
            </a:avLst>
          </a:prstGeom>
          <a:noFill/>
          <a:ln w="0">
            <a:solidFill>
              <a:srgbClr val="000000"/>
            </a:solidFill>
          </a:ln>
        </p:spPr>
      </p:sp>
      <p:sp>
        <p:nvSpPr>
          <p:cNvPr id="117" name=""/>
          <p:cNvSpPr/>
          <p:nvPr/>
        </p:nvSpPr>
        <p:spPr>
          <a:xfrm rot="5424000">
            <a:off x="963360" y="1449360"/>
            <a:ext cx="78120" cy="120240"/>
          </a:xfrm>
          <a:custGeom>
            <a:avLst/>
            <a:gdLst/>
            <a:ahLst/>
            <a:rect l="l" t="t" r="r" b="b"/>
            <a:pathLst>
              <a:path w="21600" h="21600">
                <a:moveTo>
                  <a:pt x="10800" y="0"/>
                </a:moveTo>
                <a:lnTo>
                  <a:pt x="21600" y="21600"/>
                </a:lnTo>
                <a:lnTo>
                  <a:pt x="0" y="21600"/>
                </a:lnTo>
                <a:close/>
              </a:path>
            </a:pathLst>
          </a:custGeom>
          <a:solidFill>
            <a:srgbClr val="000000"/>
          </a:solidFill>
          <a:ln w="0">
            <a:solidFill>
              <a:srgbClr val="000000"/>
            </a:solidFill>
          </a:ln>
        </p:spPr>
        <p:style>
          <a:lnRef idx="0"/>
          <a:fillRef idx="0"/>
          <a:effectRef idx="0"/>
          <a:fontRef idx="minor"/>
        </p:style>
      </p:sp>
      <p:sp>
        <p:nvSpPr>
          <p:cNvPr id="118" name=""/>
          <p:cNvSpPr txBox="1"/>
          <p:nvPr/>
        </p:nvSpPr>
        <p:spPr>
          <a:xfrm>
            <a:off x="1496880" y="4669560"/>
            <a:ext cx="3428640" cy="273960"/>
          </a:xfrm>
          <a:prstGeom prst="rect">
            <a:avLst/>
          </a:prstGeom>
          <a:noFill/>
          <a:ln w="0">
            <a:noFill/>
          </a:ln>
        </p:spPr>
        <p:txBody>
          <a:bodyPr lIns="90000" rIns="90000" tIns="45000" bIns="45000" anchor="t">
            <a:noAutofit/>
          </a:bodyPr>
          <a:p>
            <a:pPr algn="r">
              <a:lnSpc>
                <a:spcPct val="100000"/>
              </a:lnSpc>
              <a:buNone/>
            </a:pPr>
            <a:r>
              <a:rPr b="0" lang="en-US" sz="1050" spc="-1" strike="noStrike">
                <a:latin typeface="Arial"/>
              </a:rPr>
              <a:t>Image altered from Helling (2018)</a:t>
            </a:r>
            <a:endParaRPr b="0" lang="en-US" sz="1050" spc="-1" strike="noStrike">
              <a:latin typeface="Arial"/>
            </a:endParaRPr>
          </a:p>
        </p:txBody>
      </p:sp>
      <p:sp>
        <p:nvSpPr>
          <p:cNvPr id="119" name=""/>
          <p:cNvSpPr/>
          <p:nvPr/>
        </p:nvSpPr>
        <p:spPr>
          <a:xfrm>
            <a:off x="3947760" y="1351440"/>
            <a:ext cx="419400" cy="3144240"/>
          </a:xfrm>
          <a:custGeom>
            <a:avLst/>
            <a:gdLst/>
            <a:ahLst/>
            <a:rect l="l" t="t" r="r" b="b"/>
            <a:pathLst>
              <a:path w="21600" h="21600">
                <a:moveTo>
                  <a:pt x="0" y="3320"/>
                </a:moveTo>
                <a:lnTo>
                  <a:pt x="10800" y="0"/>
                </a:lnTo>
                <a:lnTo>
                  <a:pt x="21600" y="3320"/>
                </a:lnTo>
                <a:lnTo>
                  <a:pt x="14570" y="3320"/>
                </a:lnTo>
                <a:lnTo>
                  <a:pt x="14570" y="18280"/>
                </a:lnTo>
                <a:lnTo>
                  <a:pt x="21600" y="18280"/>
                </a:lnTo>
                <a:lnTo>
                  <a:pt x="10800" y="21600"/>
                </a:lnTo>
                <a:lnTo>
                  <a:pt x="0" y="18280"/>
                </a:lnTo>
                <a:lnTo>
                  <a:pt x="7030" y="18280"/>
                </a:lnTo>
                <a:lnTo>
                  <a:pt x="7030" y="3320"/>
                </a:lnTo>
                <a:close/>
              </a:path>
            </a:pathLst>
          </a:custGeom>
          <a:gradFill rotWithShape="0">
            <a:gsLst>
              <a:gs pos="0">
                <a:srgbClr val="2a6099"/>
              </a:gs>
              <a:gs pos="100000">
                <a:srgbClr val="ff0000"/>
              </a:gs>
            </a:gsLst>
            <a:lin ang="3600000"/>
          </a:gradFill>
          <a:ln w="0">
            <a:solidFill>
              <a:srgbClr val="3465a4"/>
            </a:solidFill>
          </a:ln>
        </p:spPr>
        <p:style>
          <a:lnRef idx="0"/>
          <a:fillRef idx="0"/>
          <a:effectRef idx="0"/>
          <a:fontRef idx="minor"/>
        </p:style>
      </p:sp>
      <p:sp>
        <p:nvSpPr>
          <p:cNvPr id="120" name=""/>
          <p:cNvSpPr txBox="1"/>
          <p:nvPr/>
        </p:nvSpPr>
        <p:spPr>
          <a:xfrm>
            <a:off x="7110000" y="3787920"/>
            <a:ext cx="2743200" cy="346680"/>
          </a:xfrm>
          <a:prstGeom prst="rect">
            <a:avLst/>
          </a:prstGeom>
          <a:noFill/>
          <a:ln w="0">
            <a:noFill/>
          </a:ln>
        </p:spPr>
        <p:txBody>
          <a:bodyPr lIns="90000" rIns="90000" tIns="45000" bIns="45000" anchor="t">
            <a:noAutofit/>
          </a:bodyPr>
          <a:p>
            <a:pPr algn="r">
              <a:buNone/>
            </a:pPr>
            <a:r>
              <a:rPr b="0" lang="en-US" sz="900" spc="-1" strike="noStrike">
                <a:latin typeface="Arial"/>
              </a:rPr>
              <a:t>Image altered from</a:t>
            </a:r>
            <a:br>
              <a:rPr sz="900"/>
            </a:br>
            <a:r>
              <a:rPr b="0" lang="en-US" sz="900" spc="-1" strike="noStrike">
                <a:latin typeface="Arial"/>
              </a:rPr>
              <a:t>Plane and Robertson (2022)</a:t>
            </a:r>
            <a:endParaRPr b="0" lang="en-US" sz="900" spc="-1" strike="noStrike">
              <a:latin typeface="Arial"/>
            </a:endParaRPr>
          </a:p>
        </p:txBody>
      </p:sp>
      <p:sp>
        <p:nvSpPr>
          <p:cNvPr id="121" name=""/>
          <p:cNvSpPr/>
          <p:nvPr/>
        </p:nvSpPr>
        <p:spPr>
          <a:xfrm>
            <a:off x="6583680" y="1465920"/>
            <a:ext cx="1097280" cy="417960"/>
          </a:xfrm>
          <a:prstGeom prst="rect">
            <a:avLst/>
          </a:prstGeom>
          <a:solidFill>
            <a:srgbClr val="ffffff"/>
          </a:solidFill>
          <a:ln w="0">
            <a:solidFill>
              <a:srgbClr val="ffffff"/>
            </a:solidFill>
          </a:ln>
        </p:spPr>
        <p:style>
          <a:lnRef idx="0"/>
          <a:fillRef idx="0"/>
          <a:effectRef idx="0"/>
          <a:fontRef idx="minor"/>
        </p:style>
      </p:sp>
      <p:sp>
        <p:nvSpPr>
          <p:cNvPr id="122" name=""/>
          <p:cNvSpPr/>
          <p:nvPr/>
        </p:nvSpPr>
        <p:spPr>
          <a:xfrm rot="20355600">
            <a:off x="7608960" y="1453680"/>
            <a:ext cx="457200" cy="360720"/>
          </a:xfrm>
          <a:prstGeom prst="rect">
            <a:avLst/>
          </a:prstGeom>
          <a:solidFill>
            <a:srgbClr val="ffffff"/>
          </a:solidFill>
          <a:ln w="0">
            <a:solidFill>
              <a:srgbClr val="ffffff"/>
            </a:solidFill>
          </a:ln>
        </p:spPr>
        <p:style>
          <a:lnRef idx="0"/>
          <a:fillRef idx="0"/>
          <a:effectRef idx="0"/>
          <a:fontRef idx="minor"/>
        </p:style>
      </p:sp>
      <p:sp>
        <p:nvSpPr>
          <p:cNvPr id="123" name=""/>
          <p:cNvSpPr/>
          <p:nvPr/>
        </p:nvSpPr>
        <p:spPr>
          <a:xfrm>
            <a:off x="8595360" y="2288880"/>
            <a:ext cx="365760" cy="365760"/>
          </a:xfrm>
          <a:prstGeom prst="rect">
            <a:avLst/>
          </a:prstGeom>
          <a:solidFill>
            <a:srgbClr val="ffffff"/>
          </a:solidFill>
          <a:ln w="0">
            <a:solidFill>
              <a:srgbClr val="ffffff"/>
            </a:solidFill>
          </a:ln>
        </p:spPr>
        <p:style>
          <a:lnRef idx="0"/>
          <a:fillRef idx="0"/>
          <a:effectRef idx="0"/>
          <a:fontRef idx="minor"/>
        </p:style>
      </p:sp>
      <p:sp>
        <p:nvSpPr>
          <p:cNvPr id="124" name=""/>
          <p:cNvSpPr txBox="1"/>
          <p:nvPr/>
        </p:nvSpPr>
        <p:spPr>
          <a:xfrm>
            <a:off x="6184800" y="1906560"/>
            <a:ext cx="1097280" cy="374040"/>
          </a:xfrm>
          <a:prstGeom prst="rect">
            <a:avLst/>
          </a:prstGeom>
          <a:noFill/>
          <a:ln w="0">
            <a:noFill/>
          </a:ln>
        </p:spPr>
        <p:txBody>
          <a:bodyPr lIns="90000" rIns="90000" tIns="45000" bIns="45000" anchor="t">
            <a:noAutofit/>
          </a:bodyPr>
          <a:p>
            <a:r>
              <a:rPr b="0" lang="en-US" sz="1000" spc="-1" strike="noStrike">
                <a:latin typeface="Arial"/>
              </a:rPr>
              <a:t>equilibrium</a:t>
            </a:r>
            <a:endParaRPr b="0" lang="en-US" sz="1000" spc="-1" strike="noStrike">
              <a:latin typeface="Arial"/>
            </a:endParaRPr>
          </a:p>
        </p:txBody>
      </p:sp>
      <p:sp>
        <p:nvSpPr>
          <p:cNvPr id="125" name=""/>
          <p:cNvSpPr txBox="1"/>
          <p:nvPr/>
        </p:nvSpPr>
        <p:spPr>
          <a:xfrm>
            <a:off x="6217920" y="2837520"/>
            <a:ext cx="1097280" cy="374040"/>
          </a:xfrm>
          <a:prstGeom prst="rect">
            <a:avLst/>
          </a:prstGeom>
          <a:noFill/>
          <a:ln w="0">
            <a:noFill/>
          </a:ln>
        </p:spPr>
        <p:txBody>
          <a:bodyPr lIns="90000" rIns="90000" tIns="45000" bIns="45000" anchor="t">
            <a:noAutofit/>
          </a:bodyPr>
          <a:p>
            <a:r>
              <a:rPr b="0" lang="en-US" sz="1000" spc="-1" strike="noStrike">
                <a:latin typeface="Arial"/>
              </a:rPr>
              <a:t>non-equilibrium</a:t>
            </a:r>
            <a:endParaRPr b="0" lang="en-US" sz="1000" spc="-1" strike="noStrike">
              <a:latin typeface="Arial"/>
            </a:endParaRPr>
          </a:p>
        </p:txBody>
      </p:sp>
      <p:sp>
        <p:nvSpPr>
          <p:cNvPr id="126" name=""/>
          <p:cNvSpPr/>
          <p:nvPr/>
        </p:nvSpPr>
        <p:spPr>
          <a:xfrm>
            <a:off x="6949440" y="3643920"/>
            <a:ext cx="1371600" cy="235440"/>
          </a:xfrm>
          <a:prstGeom prst="rect">
            <a:avLst/>
          </a:prstGeom>
          <a:solidFill>
            <a:srgbClr val="ffffff"/>
          </a:solidFill>
          <a:ln w="0">
            <a:solidFill>
              <a:srgbClr val="ffffff"/>
            </a:solidFill>
          </a:ln>
        </p:spPr>
        <p:style>
          <a:lnRef idx="0"/>
          <a:fillRef idx="0"/>
          <a:effectRef idx="0"/>
          <a:fontRef idx="minor"/>
        </p:style>
        <p:txBody>
          <a:bodyPr wrap="none" lIns="90000" rIns="90000" tIns="45000" bIns="45000" anchor="ctr">
            <a:noAutofit/>
          </a:bodyPr>
          <a:p>
            <a:pPr algn="ctr">
              <a:lnSpc>
                <a:spcPct val="100000"/>
              </a:lnSpc>
              <a:buNone/>
            </a:pPr>
            <a:r>
              <a:rPr b="0" lang="en-US" sz="1000" spc="-1" strike="noStrike">
                <a:latin typeface="Arial"/>
              </a:rPr>
              <a:t>H</a:t>
            </a:r>
            <a:r>
              <a:rPr b="0" lang="en-US" sz="1000" spc="-1" strike="noStrike" baseline="-8000">
                <a:latin typeface="Arial"/>
              </a:rPr>
              <a:t>2</a:t>
            </a:r>
            <a:r>
              <a:rPr b="0" lang="en-US" sz="1000" spc="-1" strike="noStrike">
                <a:latin typeface="Arial"/>
              </a:rPr>
              <a:t> concentration [cm</a:t>
            </a:r>
            <a:r>
              <a:rPr b="0" lang="en-US" sz="1000" spc="-1" strike="noStrike" baseline="33000">
                <a:latin typeface="Arial"/>
              </a:rPr>
              <a:t>-3</a:t>
            </a:r>
            <a:r>
              <a:rPr b="0" lang="en-US" sz="1000" spc="-1" strike="noStrike">
                <a:latin typeface="Arial"/>
              </a:rPr>
              <a:t>]</a:t>
            </a:r>
            <a:endParaRPr b="0" lang="en-US" sz="1000" spc="-1" strike="noStrike">
              <a:latin typeface="Arial"/>
            </a:endParaRPr>
          </a:p>
        </p:txBody>
      </p:sp>
      <p:sp>
        <p:nvSpPr>
          <p:cNvPr id="127" name=""/>
          <p:cNvSpPr/>
          <p:nvPr/>
        </p:nvSpPr>
        <p:spPr>
          <a:xfrm>
            <a:off x="2588400" y="1725840"/>
            <a:ext cx="1005840" cy="365760"/>
          </a:xfrm>
          <a:prstGeom prst="rect">
            <a:avLst/>
          </a:prstGeom>
          <a:noFill/>
          <a:ln w="38160">
            <a:solidFill>
              <a:srgbClr val="f10d0c"/>
            </a:solidFill>
            <a:round/>
          </a:ln>
        </p:spPr>
        <p:style>
          <a:lnRef idx="0"/>
          <a:fillRef idx="0"/>
          <a:effectRef idx="0"/>
          <a:fontRef idx="minor"/>
        </p:style>
      </p:sp>
      <p:sp>
        <p:nvSpPr>
          <p:cNvPr id="3" name="PlaceHolder 2"/>
          <p:cNvSpPr>
            <a:spLocks noGrp="1"/>
          </p:cNvSpPr>
          <p:nvPr>
            <p:ph type="ftr" idx="2"/>
          </p:nvPr>
        </p:nvSpPr>
        <p:spPr/>
        <p:txBody>
          <a:bodyPr/>
          <a:p>
            <a:r>
              <a:t>Sven Kiefer - EGU</a:t>
            </a:r>
          </a:p>
        </p:txBody>
      </p:sp>
      <p:sp>
        <p:nvSpPr>
          <p:cNvPr id="4" name="PlaceHolder 3"/>
          <p:cNvSpPr>
            <a:spLocks noGrp="1"/>
          </p:cNvSpPr>
          <p:nvPr>
            <p:ph type="sldNum" idx="3"/>
          </p:nvPr>
        </p:nvSpPr>
        <p:spPr/>
        <p:txBody>
          <a:bodyPr/>
          <a:p>
            <a:fld id="{C4541BC7-98CF-4790-979B-D844B93218CD}" type="slidenum">
              <a:t>2</a:t>
            </a:fld>
          </a:p>
        </p:txBody>
      </p:sp>
      <p:sp>
        <p:nvSpPr>
          <p:cNvPr id="5" name="PlaceHolder 4"/>
          <p:cNvSpPr>
            <a:spLocks noGrp="1"/>
          </p:cNvSpPr>
          <p:nvPr>
            <p:ph type="dt" idx="1"/>
          </p:nvPr>
        </p:nvSpPr>
        <p:spPr/>
        <p:txBody>
          <a:bodyPr/>
          <a:p>
            <a:r>
              <a:rPr lang="en-US"/>
              <a:t>Apr 26, 2023</a:t>
            </a: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9" name="" descr=""/>
          <p:cNvPicPr/>
          <p:nvPr/>
        </p:nvPicPr>
        <p:blipFill>
          <a:blip r:embed="rId1"/>
          <a:srcRect l="0" t="5015" r="0" b="17253"/>
          <a:stretch/>
        </p:blipFill>
        <p:spPr>
          <a:xfrm>
            <a:off x="5144040" y="3631320"/>
            <a:ext cx="3180960" cy="522000"/>
          </a:xfrm>
          <a:prstGeom prst="rect">
            <a:avLst/>
          </a:prstGeom>
          <a:ln w="0">
            <a:noFill/>
          </a:ln>
        </p:spPr>
      </p:pic>
      <p:pic>
        <p:nvPicPr>
          <p:cNvPr id="560" name="" descr=""/>
          <p:cNvPicPr/>
          <p:nvPr/>
        </p:nvPicPr>
        <p:blipFill>
          <a:blip r:embed="rId2"/>
          <a:srcRect l="4161" t="12052" r="51414" b="4693"/>
          <a:stretch/>
        </p:blipFill>
        <p:spPr>
          <a:xfrm>
            <a:off x="457200" y="228600"/>
            <a:ext cx="3428640" cy="4665240"/>
          </a:xfrm>
          <a:prstGeom prst="rect">
            <a:avLst/>
          </a:prstGeom>
          <a:ln w="0">
            <a:noFill/>
          </a:ln>
        </p:spPr>
      </p:pic>
      <p:sp>
        <p:nvSpPr>
          <p:cNvPr id="561" name=""/>
          <p:cNvSpPr/>
          <p:nvPr/>
        </p:nvSpPr>
        <p:spPr>
          <a:xfrm>
            <a:off x="640080" y="411480"/>
            <a:ext cx="731520" cy="731520"/>
          </a:xfrm>
          <a:prstGeom prst="rect">
            <a:avLst/>
          </a:prstGeom>
          <a:solidFill>
            <a:srgbClr val="b4c7dc"/>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gas</a:t>
            </a:r>
            <a:endParaRPr b="0" lang="en-US" sz="1800" spc="-1" strike="noStrike">
              <a:latin typeface="Arial"/>
            </a:endParaRPr>
          </a:p>
        </p:txBody>
      </p:sp>
      <p:sp>
        <p:nvSpPr>
          <p:cNvPr id="562" name=""/>
          <p:cNvSpPr/>
          <p:nvPr/>
        </p:nvSpPr>
        <p:spPr>
          <a:xfrm>
            <a:off x="1225800" y="2615040"/>
            <a:ext cx="1042560" cy="1042560"/>
          </a:xfrm>
          <a:prstGeom prst="ellipse">
            <a:avLst/>
          </a:prstGeom>
          <a:solidFill>
            <a:srgbClr val="ffa6a6"/>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N</a:t>
            </a:r>
            <a:r>
              <a:rPr b="0" lang="en-US" sz="1800" spc="-1" strike="noStrike" baseline="33000">
                <a:latin typeface="Arial"/>
              </a:rPr>
              <a:t>int</a:t>
            </a:r>
            <a:endParaRPr b="0" lang="en-US" sz="1800" spc="-1" strike="noStrike">
              <a:latin typeface="Arial"/>
            </a:endParaRPr>
          </a:p>
        </p:txBody>
      </p:sp>
      <p:sp>
        <p:nvSpPr>
          <p:cNvPr id="563" name=""/>
          <p:cNvSpPr/>
          <p:nvPr/>
        </p:nvSpPr>
        <p:spPr>
          <a:xfrm rot="18992400">
            <a:off x="1937160" y="1814400"/>
            <a:ext cx="1609200" cy="80640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8f2a1"/>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N</a:t>
            </a:r>
            <a:r>
              <a:rPr b="0" lang="en-US" sz="1800" spc="-1" strike="noStrike" baseline="33000">
                <a:latin typeface="Arial"/>
              </a:rPr>
              <a:t>kin</a:t>
            </a:r>
            <a:endParaRPr b="0" lang="en-US" sz="1800" spc="-1" strike="noStrike">
              <a:latin typeface="Arial"/>
            </a:endParaRPr>
          </a:p>
        </p:txBody>
      </p:sp>
      <p:sp>
        <p:nvSpPr>
          <p:cNvPr id="564"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565" name=""/>
          <p:cNvSpPr/>
          <p:nvPr/>
        </p:nvSpPr>
        <p:spPr>
          <a:xfrm>
            <a:off x="4343400" y="2782800"/>
            <a:ext cx="4800600" cy="202572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rPr>
              <a:t>In our work, the internal and kinetic temperature are defined over the energy in the translational degrees of freedom (kinetic) and the vibrational/rotational degrees of freedom (internal):</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r>
              <a:rPr b="0" lang="en-US" sz="1400" spc="-1" strike="noStrike">
                <a:latin typeface="Arial"/>
              </a:rPr>
              <a:t>Where D</a:t>
            </a:r>
            <a:r>
              <a:rPr b="0" lang="en-US" sz="1400" spc="-1" strike="noStrike" baseline="-8000">
                <a:latin typeface="Arial"/>
              </a:rPr>
              <a:t>n</a:t>
            </a:r>
            <a:r>
              <a:rPr b="0" lang="en-US" sz="1400" spc="-1" strike="noStrike" baseline="33000">
                <a:latin typeface="Arial"/>
              </a:rPr>
              <a:t>f</a:t>
            </a:r>
            <a:r>
              <a:rPr b="0" lang="en-US" sz="1400" spc="-1" strike="noStrike">
                <a:latin typeface="Arial"/>
              </a:rPr>
              <a:t> is the number of internal + rotational degrees of freedom and k is the Boltzmann constant.</a:t>
            </a:r>
            <a:endParaRPr b="0" lang="en-US" sz="1400" spc="-1" strike="noStrike">
              <a:latin typeface="Arial"/>
            </a:endParaRPr>
          </a:p>
        </p:txBody>
      </p:sp>
      <p:sp>
        <p:nvSpPr>
          <p:cNvPr id="566" name=""/>
          <p:cNvSpPr/>
          <p:nvPr/>
        </p:nvSpPr>
        <p:spPr>
          <a:xfrm>
            <a:off x="4343400" y="247860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567" name=""/>
          <p:cNvSpPr/>
          <p:nvPr/>
        </p:nvSpPr>
        <p:spPr>
          <a:xfrm>
            <a:off x="4343400" y="714600"/>
            <a:ext cx="2971800" cy="157140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In our work, we assume the gas phase to be in thermal equilibrium. Each cluster size on the other hand can have a different internal and kinetic temperature:</a:t>
            </a:r>
            <a:endParaRPr b="0" lang="en-US" sz="1400" spc="-1" strike="noStrike">
              <a:latin typeface="Arial"/>
            </a:endParaRPr>
          </a:p>
        </p:txBody>
      </p:sp>
      <p:sp>
        <p:nvSpPr>
          <p:cNvPr id="568" name=""/>
          <p:cNvSpPr/>
          <p:nvPr/>
        </p:nvSpPr>
        <p:spPr>
          <a:xfrm>
            <a:off x="4343400" y="4104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569" name=""/>
          <p:cNvGrpSpPr/>
          <p:nvPr/>
        </p:nvGrpSpPr>
        <p:grpSpPr>
          <a:xfrm>
            <a:off x="8614800" y="5198760"/>
            <a:ext cx="646200" cy="323280"/>
            <a:chOff x="8614800" y="5198760"/>
            <a:chExt cx="646200" cy="323280"/>
          </a:xfrm>
        </p:grpSpPr>
        <p:sp>
          <p:nvSpPr>
            <p:cNvPr id="570" name="">
              <a:hlinkClick r:id="rId3"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71" name="">
              <a:hlinkClick r:id="rId4"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572" name="">
            <a:hlinkClick r:id="rId5"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573" name=""/>
          <p:cNvGrpSpPr/>
          <p:nvPr/>
        </p:nvGrpSpPr>
        <p:grpSpPr>
          <a:xfrm>
            <a:off x="7103160" y="5198760"/>
            <a:ext cx="646200" cy="323280"/>
            <a:chOff x="7103160" y="5198760"/>
            <a:chExt cx="646200" cy="323280"/>
          </a:xfrm>
        </p:grpSpPr>
        <p:sp>
          <p:nvSpPr>
            <p:cNvPr id="574" name="">
              <a:hlinkClick r:id="rId6"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75" name="">
              <a:hlinkClick r:id="rId7"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576" name=""/>
          <p:cNvSpPr txBox="1"/>
          <p:nvPr/>
        </p:nvSpPr>
        <p:spPr>
          <a:xfrm>
            <a:off x="4390200" y="1828800"/>
            <a:ext cx="2239200" cy="457200"/>
          </a:xfrm>
          <a:prstGeom prst="rect">
            <a:avLst/>
          </a:prstGeom>
          <a:noFill/>
          <a:ln w="0">
            <a:noFill/>
          </a:ln>
        </p:spPr>
        <p:txBody>
          <a:bodyPr lIns="90000" rIns="90000" tIns="45000" bIns="45000" anchor="t">
            <a:noAutofit/>
          </a:bodyPr>
          <a:p>
            <a:pPr>
              <a:lnSpc>
                <a:spcPct val="100000"/>
              </a:lnSpc>
              <a:buNone/>
            </a:pPr>
            <a:r>
              <a:rPr b="0" lang="en-US" sz="1400" spc="-1" strike="noStrike">
                <a:latin typeface="Arial"/>
                <a:ea typeface="Z003"/>
              </a:rPr>
              <a:t>T</a:t>
            </a:r>
            <a:r>
              <a:rPr b="0" lang="en-US" sz="1400" spc="-1" strike="noStrike" baseline="-33000">
                <a:latin typeface="Arial"/>
                <a:ea typeface="Z003"/>
              </a:rPr>
              <a:t>gas </a:t>
            </a:r>
            <a:r>
              <a:rPr b="0" lang="en-US" sz="1400" spc="-1" strike="noStrike">
                <a:latin typeface="Z003"/>
                <a:ea typeface="Z003"/>
              </a:rPr>
              <a:t>≠ </a:t>
            </a:r>
            <a:r>
              <a:rPr b="0" lang="en-US" sz="1400" spc="-1" strike="noStrike">
                <a:latin typeface="Arial"/>
                <a:ea typeface="Z003"/>
              </a:rPr>
              <a:t>T</a:t>
            </a:r>
            <a:r>
              <a:rPr b="0" lang="en-US" sz="1400" spc="-1" strike="noStrike" baseline="-33000">
                <a:latin typeface="Arial"/>
                <a:ea typeface="Z003"/>
              </a:rPr>
              <a:t>N</a:t>
            </a:r>
            <a:r>
              <a:rPr b="0" lang="en-US" sz="1400" spc="-1" strike="noStrike" baseline="33000">
                <a:latin typeface="Arial"/>
                <a:ea typeface="Z003"/>
              </a:rPr>
              <a:t>kin</a:t>
            </a:r>
            <a:r>
              <a:rPr b="0" lang="en-US" sz="1400" spc="-1" strike="noStrike">
                <a:latin typeface="Arial"/>
                <a:ea typeface="Z003"/>
              </a:rPr>
              <a:t> </a:t>
            </a:r>
            <a:r>
              <a:rPr b="0" lang="en-US" sz="1400" spc="-1" strike="noStrike">
                <a:latin typeface="Z003"/>
                <a:ea typeface="Z003"/>
              </a:rPr>
              <a:t>≠</a:t>
            </a:r>
            <a:r>
              <a:rPr b="0" lang="en-US" sz="1400" spc="-1" strike="noStrike">
                <a:latin typeface="Arial"/>
                <a:ea typeface="Z003"/>
              </a:rPr>
              <a:t> T</a:t>
            </a:r>
            <a:r>
              <a:rPr b="0" lang="en-US" sz="1400" spc="-1" strike="noStrike" baseline="-33000">
                <a:latin typeface="Arial"/>
                <a:ea typeface="Z003"/>
              </a:rPr>
              <a:t>N</a:t>
            </a:r>
            <a:r>
              <a:rPr b="0" lang="en-US" sz="1400" spc="-1" strike="noStrike" baseline="33000">
                <a:latin typeface="Arial"/>
                <a:ea typeface="Z003"/>
              </a:rPr>
              <a:t>int</a:t>
            </a:r>
            <a:endParaRPr b="0" lang="en-US" sz="14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Thermal non-equilibrium</a:t>
            </a: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7" name="" descr=""/>
          <p:cNvPicPr/>
          <p:nvPr/>
        </p:nvPicPr>
        <p:blipFill>
          <a:blip r:embed="rId1"/>
          <a:srcRect l="4161" t="12052" r="51414" b="4693"/>
          <a:stretch/>
        </p:blipFill>
        <p:spPr>
          <a:xfrm>
            <a:off x="457200" y="228600"/>
            <a:ext cx="3428640" cy="4665240"/>
          </a:xfrm>
          <a:prstGeom prst="rect">
            <a:avLst/>
          </a:prstGeom>
          <a:ln w="0">
            <a:noFill/>
          </a:ln>
        </p:spPr>
      </p:pic>
      <p:sp>
        <p:nvSpPr>
          <p:cNvPr id="578" name=""/>
          <p:cNvSpPr/>
          <p:nvPr/>
        </p:nvSpPr>
        <p:spPr>
          <a:xfrm>
            <a:off x="640080" y="411480"/>
            <a:ext cx="731520" cy="731520"/>
          </a:xfrm>
          <a:prstGeom prst="rect">
            <a:avLst/>
          </a:prstGeom>
          <a:solidFill>
            <a:srgbClr val="b4c7dc"/>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gas</a:t>
            </a:r>
            <a:endParaRPr b="0" lang="en-US" sz="1800" spc="-1" strike="noStrike">
              <a:latin typeface="Arial"/>
            </a:endParaRPr>
          </a:p>
        </p:txBody>
      </p:sp>
      <p:sp>
        <p:nvSpPr>
          <p:cNvPr id="579" name=""/>
          <p:cNvSpPr/>
          <p:nvPr/>
        </p:nvSpPr>
        <p:spPr>
          <a:xfrm>
            <a:off x="1225800" y="2615040"/>
            <a:ext cx="1042560" cy="1042560"/>
          </a:xfrm>
          <a:prstGeom prst="ellipse">
            <a:avLst/>
          </a:prstGeom>
          <a:solidFill>
            <a:srgbClr val="ffa6a6"/>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N</a:t>
            </a:r>
            <a:r>
              <a:rPr b="0" lang="en-US" sz="1800" spc="-1" strike="noStrike" baseline="33000">
                <a:latin typeface="Arial"/>
              </a:rPr>
              <a:t>int</a:t>
            </a:r>
            <a:endParaRPr b="0" lang="en-US" sz="1800" spc="-1" strike="noStrike">
              <a:latin typeface="Arial"/>
            </a:endParaRPr>
          </a:p>
        </p:txBody>
      </p:sp>
      <p:sp>
        <p:nvSpPr>
          <p:cNvPr id="580" name=""/>
          <p:cNvSpPr/>
          <p:nvPr/>
        </p:nvSpPr>
        <p:spPr>
          <a:xfrm rot="18992400">
            <a:off x="1937160" y="1814400"/>
            <a:ext cx="1609200" cy="80640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b4c7dc"/>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N</a:t>
            </a:r>
            <a:r>
              <a:rPr b="0" lang="en-US" sz="1800" spc="-1" strike="noStrike" baseline="33000">
                <a:latin typeface="Arial"/>
              </a:rPr>
              <a:t>kin</a:t>
            </a:r>
            <a:endParaRPr b="0" lang="en-US" sz="1800" spc="-1" strike="noStrike">
              <a:latin typeface="Arial"/>
            </a:endParaRPr>
          </a:p>
        </p:txBody>
      </p:sp>
      <p:sp>
        <p:nvSpPr>
          <p:cNvPr id="581"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582" name=""/>
          <p:cNvSpPr/>
          <p:nvPr/>
        </p:nvSpPr>
        <p:spPr>
          <a:xfrm>
            <a:off x="4343400" y="2363040"/>
            <a:ext cx="5618160" cy="2560680"/>
          </a:xfrm>
          <a:prstGeom prst="rect">
            <a:avLst/>
          </a:prstGeom>
          <a:noFill/>
          <a:ln w="38160">
            <a:solidFill>
              <a:srgbClr val="468a1a"/>
            </a:solidFill>
            <a:round/>
          </a:ln>
        </p:spPr>
        <p:style>
          <a:lnRef idx="0"/>
          <a:fillRef idx="0"/>
          <a:effectRef idx="0"/>
          <a:fontRef idx="minor"/>
        </p:style>
      </p:sp>
      <p:sp>
        <p:nvSpPr>
          <p:cNvPr id="583" name=""/>
          <p:cNvSpPr/>
          <p:nvPr/>
        </p:nvSpPr>
        <p:spPr>
          <a:xfrm>
            <a:off x="4343400" y="205884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584" name=""/>
          <p:cNvSpPr/>
          <p:nvPr/>
        </p:nvSpPr>
        <p:spPr>
          <a:xfrm>
            <a:off x="4343400" y="462600"/>
            <a:ext cx="2971800" cy="134280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Plane and Robertson (2022) did a detailed analysis of internal cooling via optical lines of OSI(OH)</a:t>
            </a:r>
            <a:r>
              <a:rPr b="0" lang="en-US" sz="1400" spc="-1" strike="noStrike" baseline="-8000">
                <a:latin typeface="Arial"/>
              </a:rPr>
              <a:t>2</a:t>
            </a:r>
            <a:r>
              <a:rPr b="0" lang="en-US" sz="1400" spc="-1" strike="noStrike">
                <a:latin typeface="Arial"/>
              </a:rPr>
              <a:t>:</a:t>
            </a:r>
            <a:endParaRPr b="0" lang="en-US" sz="1400" spc="-1" strike="noStrike">
              <a:latin typeface="Arial"/>
            </a:endParaRPr>
          </a:p>
        </p:txBody>
      </p:sp>
      <p:sp>
        <p:nvSpPr>
          <p:cNvPr id="585" name=""/>
          <p:cNvSpPr/>
          <p:nvPr/>
        </p:nvSpPr>
        <p:spPr>
          <a:xfrm>
            <a:off x="4343400" y="1584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586" name=""/>
          <p:cNvGrpSpPr/>
          <p:nvPr/>
        </p:nvGrpSpPr>
        <p:grpSpPr>
          <a:xfrm>
            <a:off x="8614800" y="5198760"/>
            <a:ext cx="646200" cy="323280"/>
            <a:chOff x="8614800" y="5198760"/>
            <a:chExt cx="646200" cy="323280"/>
          </a:xfrm>
        </p:grpSpPr>
        <p:sp>
          <p:nvSpPr>
            <p:cNvPr id="587" name="">
              <a:hlinkClick r:id="rId2"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88" name="">
              <a:hlinkClick r:id="rId3"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589" name="">
            <a:hlinkClick r:id="rId4"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590" name=""/>
          <p:cNvGrpSpPr/>
          <p:nvPr/>
        </p:nvGrpSpPr>
        <p:grpSpPr>
          <a:xfrm>
            <a:off x="7103160" y="5198760"/>
            <a:ext cx="646200" cy="323280"/>
            <a:chOff x="7103160" y="5198760"/>
            <a:chExt cx="646200" cy="323280"/>
          </a:xfrm>
        </p:grpSpPr>
        <p:sp>
          <p:nvSpPr>
            <p:cNvPr id="591" name="">
              <a:hlinkClick r:id="rId5"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592" name="">
              <a:hlinkClick r:id="rId6"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593" name=""/>
          <p:cNvSpPr txBox="1"/>
          <p:nvPr/>
        </p:nvSpPr>
        <p:spPr>
          <a:xfrm>
            <a:off x="4390200" y="1396800"/>
            <a:ext cx="2239200" cy="457200"/>
          </a:xfrm>
          <a:prstGeom prst="rect">
            <a:avLst/>
          </a:prstGeom>
          <a:noFill/>
          <a:ln w="0">
            <a:noFill/>
          </a:ln>
        </p:spPr>
        <p:txBody>
          <a:bodyPr lIns="90000" rIns="90000" tIns="45000" bIns="45000" anchor="t">
            <a:noAutofit/>
          </a:bodyPr>
          <a:p>
            <a:pPr>
              <a:lnSpc>
                <a:spcPct val="100000"/>
              </a:lnSpc>
              <a:buNone/>
            </a:pPr>
            <a:r>
              <a:rPr b="0" lang="en-US" sz="1400" spc="-1" strike="noStrike">
                <a:latin typeface="Arial"/>
                <a:ea typeface="Z003"/>
              </a:rPr>
              <a:t>T</a:t>
            </a:r>
            <a:r>
              <a:rPr b="0" lang="en-US" sz="1400" spc="-1" strike="noStrike" baseline="-33000">
                <a:latin typeface="Arial"/>
                <a:ea typeface="Z003"/>
              </a:rPr>
              <a:t>gas </a:t>
            </a:r>
            <a:r>
              <a:rPr b="0" lang="en-US" sz="1400" spc="-1" strike="noStrike">
                <a:latin typeface="Arial"/>
                <a:ea typeface="Z003"/>
              </a:rPr>
              <a:t>=</a:t>
            </a:r>
            <a:r>
              <a:rPr b="0" lang="en-US" sz="1400" spc="-1" strike="noStrike">
                <a:latin typeface="Z003"/>
                <a:ea typeface="Z003"/>
              </a:rPr>
              <a:t> </a:t>
            </a:r>
            <a:r>
              <a:rPr b="0" lang="en-US" sz="1400" spc="-1" strike="noStrike">
                <a:latin typeface="Arial"/>
                <a:ea typeface="Z003"/>
              </a:rPr>
              <a:t>T</a:t>
            </a:r>
            <a:r>
              <a:rPr b="0" lang="en-US" sz="1400" spc="-1" strike="noStrike" baseline="-33000">
                <a:latin typeface="Arial"/>
                <a:ea typeface="Z003"/>
              </a:rPr>
              <a:t>N</a:t>
            </a:r>
            <a:r>
              <a:rPr b="0" lang="en-US" sz="1400" spc="-1" strike="noStrike" baseline="33000">
                <a:latin typeface="Arial"/>
                <a:ea typeface="Z003"/>
              </a:rPr>
              <a:t>kin</a:t>
            </a:r>
            <a:r>
              <a:rPr b="0" lang="en-US" sz="1400" spc="-1" strike="noStrike">
                <a:latin typeface="Arial"/>
                <a:ea typeface="Z003"/>
              </a:rPr>
              <a:t> </a:t>
            </a:r>
            <a:r>
              <a:rPr b="0" lang="en-US" sz="1400" spc="-1" strike="noStrike">
                <a:latin typeface="Z003"/>
                <a:ea typeface="Z003"/>
              </a:rPr>
              <a:t>≠</a:t>
            </a:r>
            <a:r>
              <a:rPr b="0" lang="en-US" sz="1400" spc="-1" strike="noStrike">
                <a:latin typeface="Arial"/>
                <a:ea typeface="Z003"/>
              </a:rPr>
              <a:t> T</a:t>
            </a:r>
            <a:r>
              <a:rPr b="0" lang="en-US" sz="1400" spc="-1" strike="noStrike" baseline="-33000">
                <a:latin typeface="Arial"/>
                <a:ea typeface="Z003"/>
              </a:rPr>
              <a:t>N</a:t>
            </a:r>
            <a:r>
              <a:rPr b="0" lang="en-US" sz="1400" spc="-1" strike="noStrike" baseline="33000">
                <a:latin typeface="Arial"/>
                <a:ea typeface="Z003"/>
              </a:rPr>
              <a:t>int</a:t>
            </a:r>
            <a:endParaRPr b="0" lang="en-US" sz="1400" spc="-1" strike="noStrike">
              <a:latin typeface="Arial"/>
            </a:endParaRPr>
          </a:p>
        </p:txBody>
      </p:sp>
      <p:pic>
        <p:nvPicPr>
          <p:cNvPr id="594" name="" descr=""/>
          <p:cNvPicPr/>
          <p:nvPr/>
        </p:nvPicPr>
        <p:blipFill>
          <a:blip r:embed="rId7"/>
          <a:srcRect l="0" t="0" r="0" b="3284"/>
          <a:stretch/>
        </p:blipFill>
        <p:spPr>
          <a:xfrm>
            <a:off x="7233120" y="2457720"/>
            <a:ext cx="2698920" cy="1670760"/>
          </a:xfrm>
          <a:prstGeom prst="rect">
            <a:avLst/>
          </a:prstGeom>
          <a:ln w="0">
            <a:noFill/>
          </a:ln>
        </p:spPr>
      </p:pic>
      <p:sp>
        <p:nvSpPr>
          <p:cNvPr id="595" name=""/>
          <p:cNvSpPr txBox="1"/>
          <p:nvPr/>
        </p:nvSpPr>
        <p:spPr>
          <a:xfrm>
            <a:off x="4343400" y="2386800"/>
            <a:ext cx="2971800" cy="2288160"/>
          </a:xfrm>
          <a:prstGeom prst="rect">
            <a:avLst/>
          </a:prstGeom>
          <a:noFill/>
          <a:ln w="0">
            <a:noFill/>
          </a:ln>
        </p:spPr>
        <p:txBody>
          <a:bodyPr lIns="90000" rIns="90000" tIns="45000" bIns="45000" anchor="t">
            <a:noAutofit/>
          </a:bodyPr>
          <a:p>
            <a:pPr>
              <a:lnSpc>
                <a:spcPct val="100000"/>
              </a:lnSpc>
              <a:buNone/>
            </a:pPr>
            <a:r>
              <a:rPr b="0" lang="en-US" sz="1400" spc="-1" strike="noStrike">
                <a:latin typeface="Arial"/>
                <a:ea typeface="Noto Sans CJK SC"/>
              </a:rPr>
              <a:t>In their work, Plane and Robertson (2022) looked at 11 optical lines and derived a master equation which describes the internal temperature of OSI(OH)</a:t>
            </a:r>
            <a:r>
              <a:rPr b="0" lang="en-US" sz="1400" spc="-1" strike="noStrike" baseline="-8000">
                <a:latin typeface="Arial"/>
                <a:ea typeface="Noto Sans CJK SC"/>
              </a:rPr>
              <a:t>2</a:t>
            </a:r>
            <a:r>
              <a:rPr b="0" lang="en-US" sz="1400" spc="-1" strike="noStrike">
                <a:latin typeface="Arial"/>
                <a:ea typeface="Noto Sans CJK SC"/>
              </a:rPr>
              <a:t> and its disassociation rate in detail. They found that thermal non-equilibrium can be present in low density environments, and that it can cause significant changes in the disassociation rate of </a:t>
            </a:r>
            <a:r>
              <a:rPr b="0" lang="en-US" sz="1400" spc="-1" strike="noStrike">
                <a:latin typeface="Arial"/>
              </a:rPr>
              <a:t>OSI(OH)</a:t>
            </a:r>
            <a:r>
              <a:rPr b="0" lang="en-US" sz="1400" spc="-1" strike="noStrike" baseline="-8000">
                <a:latin typeface="Arial"/>
              </a:rPr>
              <a:t>2</a:t>
            </a:r>
            <a:r>
              <a:rPr b="0" lang="en-US" sz="1400" spc="-1" strike="noStrike">
                <a:latin typeface="Arial"/>
              </a:rPr>
              <a:t>.</a:t>
            </a:r>
            <a:endParaRPr b="0" lang="en-US" sz="1400" spc="-1" strike="noStrike">
              <a:latin typeface="Arial"/>
            </a:endParaRPr>
          </a:p>
        </p:txBody>
      </p:sp>
      <p:sp>
        <p:nvSpPr>
          <p:cNvPr id="596" name=""/>
          <p:cNvSpPr txBox="1"/>
          <p:nvPr/>
        </p:nvSpPr>
        <p:spPr>
          <a:xfrm>
            <a:off x="7533360" y="228600"/>
            <a:ext cx="964080" cy="290160"/>
          </a:xfrm>
          <a:prstGeom prst="rect">
            <a:avLst/>
          </a:prstGeom>
          <a:noFill/>
          <a:ln w="0">
            <a:noFill/>
          </a:ln>
        </p:spPr>
        <p:txBody>
          <a:bodyPr lIns="90000" rIns="90000" tIns="45000" bIns="45000" anchor="t">
            <a:noAutofit/>
          </a:bodyPr>
          <a:p>
            <a:r>
              <a:rPr b="1" lang="en-US" sz="1400" spc="-1" strike="noStrike">
                <a:latin typeface="Arial"/>
              </a:rPr>
              <a:t>Our work</a:t>
            </a:r>
            <a:endParaRPr b="0" lang="en-US" sz="1400" spc="-1" strike="noStrike">
              <a:latin typeface="Arial"/>
            </a:endParaRPr>
          </a:p>
        </p:txBody>
      </p:sp>
      <p:sp>
        <p:nvSpPr>
          <p:cNvPr id="597" name=""/>
          <p:cNvSpPr txBox="1"/>
          <p:nvPr/>
        </p:nvSpPr>
        <p:spPr>
          <a:xfrm>
            <a:off x="7581960" y="522720"/>
            <a:ext cx="1780200" cy="457200"/>
          </a:xfrm>
          <a:prstGeom prst="rect">
            <a:avLst/>
          </a:prstGeom>
          <a:noFill/>
          <a:ln w="0">
            <a:noFill/>
          </a:ln>
        </p:spPr>
        <p:txBody>
          <a:bodyPr lIns="90000" rIns="90000" tIns="45000" bIns="45000" anchor="t">
            <a:noAutofit/>
          </a:bodyPr>
          <a:p>
            <a:pPr>
              <a:lnSpc>
                <a:spcPct val="100000"/>
              </a:lnSpc>
              <a:buNone/>
            </a:pPr>
            <a:r>
              <a:rPr b="0" lang="en-US" sz="1400" spc="-1" strike="noStrike">
                <a:latin typeface="Arial"/>
                <a:ea typeface="Z003"/>
              </a:rPr>
              <a:t>T</a:t>
            </a:r>
            <a:r>
              <a:rPr b="0" lang="en-US" sz="1400" spc="-1" strike="noStrike" baseline="-33000">
                <a:latin typeface="Arial"/>
                <a:ea typeface="Z003"/>
              </a:rPr>
              <a:t>gas </a:t>
            </a:r>
            <a:r>
              <a:rPr b="0" lang="en-US" sz="1400" spc="-1" strike="noStrike">
                <a:latin typeface="Z003"/>
                <a:ea typeface="Z003"/>
              </a:rPr>
              <a:t>≠ </a:t>
            </a:r>
            <a:r>
              <a:rPr b="0" lang="en-US" sz="1400" spc="-1" strike="noStrike">
                <a:latin typeface="Arial"/>
                <a:ea typeface="Z003"/>
              </a:rPr>
              <a:t>T</a:t>
            </a:r>
            <a:r>
              <a:rPr b="0" lang="en-US" sz="1400" spc="-1" strike="noStrike" baseline="-33000">
                <a:latin typeface="Arial"/>
                <a:ea typeface="Z003"/>
              </a:rPr>
              <a:t>N</a:t>
            </a:r>
            <a:r>
              <a:rPr b="0" lang="en-US" sz="1400" spc="-1" strike="noStrike" baseline="33000">
                <a:latin typeface="Arial"/>
                <a:ea typeface="Z003"/>
              </a:rPr>
              <a:t>kin</a:t>
            </a:r>
            <a:r>
              <a:rPr b="0" lang="en-US" sz="1400" spc="-1" strike="noStrike">
                <a:latin typeface="Arial"/>
                <a:ea typeface="Z003"/>
              </a:rPr>
              <a:t> </a:t>
            </a:r>
            <a:r>
              <a:rPr b="0" lang="en-US" sz="1400" spc="-1" strike="noStrike">
                <a:latin typeface="Z003"/>
                <a:ea typeface="Z003"/>
              </a:rPr>
              <a:t>≠</a:t>
            </a:r>
            <a:r>
              <a:rPr b="0" lang="en-US" sz="1400" spc="-1" strike="noStrike">
                <a:latin typeface="Arial"/>
                <a:ea typeface="Z003"/>
              </a:rPr>
              <a:t> T</a:t>
            </a:r>
            <a:r>
              <a:rPr b="0" lang="en-US" sz="1400" spc="-1" strike="noStrike" baseline="-33000">
                <a:latin typeface="Arial"/>
                <a:ea typeface="Z003"/>
              </a:rPr>
              <a:t>N</a:t>
            </a:r>
            <a:r>
              <a:rPr b="0" lang="en-US" sz="1400" spc="-1" strike="noStrike" baseline="33000">
                <a:latin typeface="Arial"/>
                <a:ea typeface="Z003"/>
              </a:rPr>
              <a:t>int</a:t>
            </a:r>
            <a:endParaRPr b="0" lang="en-US" sz="14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Thermal non-equilibrium</a:t>
            </a: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8" name="" descr=""/>
          <p:cNvPicPr/>
          <p:nvPr/>
        </p:nvPicPr>
        <p:blipFill>
          <a:blip r:embed="rId1"/>
          <a:srcRect l="4161" t="12052" r="51414" b="4693"/>
          <a:stretch/>
        </p:blipFill>
        <p:spPr>
          <a:xfrm>
            <a:off x="457200" y="228600"/>
            <a:ext cx="3428640" cy="4665240"/>
          </a:xfrm>
          <a:prstGeom prst="rect">
            <a:avLst/>
          </a:prstGeom>
          <a:ln w="0">
            <a:noFill/>
          </a:ln>
        </p:spPr>
      </p:pic>
      <p:sp>
        <p:nvSpPr>
          <p:cNvPr id="599" name=""/>
          <p:cNvSpPr/>
          <p:nvPr/>
        </p:nvSpPr>
        <p:spPr>
          <a:xfrm>
            <a:off x="640080" y="411480"/>
            <a:ext cx="731520" cy="731520"/>
          </a:xfrm>
          <a:prstGeom prst="rect">
            <a:avLst/>
          </a:prstGeom>
          <a:solidFill>
            <a:srgbClr val="b4c7dc"/>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gas</a:t>
            </a:r>
            <a:endParaRPr b="0" lang="en-US" sz="1800" spc="-1" strike="noStrike">
              <a:latin typeface="Arial"/>
            </a:endParaRPr>
          </a:p>
        </p:txBody>
      </p:sp>
      <p:sp>
        <p:nvSpPr>
          <p:cNvPr id="600" name=""/>
          <p:cNvSpPr/>
          <p:nvPr/>
        </p:nvSpPr>
        <p:spPr>
          <a:xfrm>
            <a:off x="1225800" y="2615040"/>
            <a:ext cx="1042560" cy="1042560"/>
          </a:xfrm>
          <a:prstGeom prst="ellipse">
            <a:avLst/>
          </a:prstGeom>
          <a:solidFill>
            <a:srgbClr val="ffa6a6"/>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N</a:t>
            </a:r>
            <a:r>
              <a:rPr b="0" lang="en-US" sz="1800" spc="-1" strike="noStrike" baseline="33000">
                <a:latin typeface="Arial"/>
              </a:rPr>
              <a:t>int</a:t>
            </a:r>
            <a:endParaRPr b="0" lang="en-US" sz="1800" spc="-1" strike="noStrike">
              <a:latin typeface="Arial"/>
            </a:endParaRPr>
          </a:p>
        </p:txBody>
      </p:sp>
      <p:sp>
        <p:nvSpPr>
          <p:cNvPr id="601" name=""/>
          <p:cNvSpPr/>
          <p:nvPr/>
        </p:nvSpPr>
        <p:spPr>
          <a:xfrm rot="18992400">
            <a:off x="1937160" y="1814400"/>
            <a:ext cx="1609200" cy="80640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ffa6a6"/>
          </a:solidFill>
          <a:ln w="19080">
            <a:solidFill>
              <a:srgbClr val="000000"/>
            </a:solidFill>
            <a:round/>
          </a:ln>
        </p:spPr>
        <p:style>
          <a:lnRef idx="0"/>
          <a:fillRef idx="0"/>
          <a:effectRef idx="0"/>
          <a:fontRef idx="minor"/>
        </p:style>
        <p:txBody>
          <a:bodyPr wrap="none" lIns="99360" rIns="99360" tIns="54360" bIns="54360" anchor="ctr">
            <a:noAutofit/>
          </a:bodyPr>
          <a:p>
            <a:pPr algn="ctr">
              <a:buNone/>
            </a:pPr>
            <a:r>
              <a:rPr b="0" lang="en-US" sz="1800" spc="-1" strike="noStrike">
                <a:latin typeface="Arial"/>
              </a:rPr>
              <a:t>T</a:t>
            </a:r>
            <a:r>
              <a:rPr b="0" lang="en-US" sz="1800" spc="-1" strike="noStrike" baseline="-33000">
                <a:latin typeface="Arial"/>
              </a:rPr>
              <a:t>N</a:t>
            </a:r>
            <a:r>
              <a:rPr b="0" lang="en-US" sz="1800" spc="-1" strike="noStrike" baseline="33000">
                <a:latin typeface="Arial"/>
              </a:rPr>
              <a:t>kin</a:t>
            </a:r>
            <a:endParaRPr b="0" lang="en-US" sz="1800" spc="-1" strike="noStrike">
              <a:latin typeface="Arial"/>
            </a:endParaRPr>
          </a:p>
        </p:txBody>
      </p:sp>
      <p:sp>
        <p:nvSpPr>
          <p:cNvPr id="602"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603" name=""/>
          <p:cNvSpPr/>
          <p:nvPr/>
        </p:nvSpPr>
        <p:spPr>
          <a:xfrm>
            <a:off x="4343400" y="714600"/>
            <a:ext cx="2514600" cy="135684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ea typeface="Noto Sans CJK SC"/>
              </a:rPr>
              <a:t>Other works (e.g. Patzer et al. 1998, </a:t>
            </a:r>
            <a:r>
              <a:rPr b="0" lang="en-US" sz="1400" spc="-1" strike="noStrike">
                <a:latin typeface="Arial"/>
              </a:rPr>
              <a:t>Köhn et al. 2021) adopt a single temperature for each cluster size N:</a:t>
            </a:r>
            <a:endParaRPr b="0" lang="en-US" sz="1400" spc="-1" strike="noStrike">
              <a:latin typeface="Arial"/>
            </a:endParaRPr>
          </a:p>
        </p:txBody>
      </p:sp>
      <p:sp>
        <p:nvSpPr>
          <p:cNvPr id="604" name=""/>
          <p:cNvSpPr/>
          <p:nvPr/>
        </p:nvSpPr>
        <p:spPr>
          <a:xfrm>
            <a:off x="4343400" y="4104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605" name=""/>
          <p:cNvGrpSpPr/>
          <p:nvPr/>
        </p:nvGrpSpPr>
        <p:grpSpPr>
          <a:xfrm>
            <a:off x="8614800" y="5198760"/>
            <a:ext cx="646200" cy="323280"/>
            <a:chOff x="8614800" y="5198760"/>
            <a:chExt cx="646200" cy="323280"/>
          </a:xfrm>
        </p:grpSpPr>
        <p:sp>
          <p:nvSpPr>
            <p:cNvPr id="606" name="">
              <a:hlinkClick r:id="rId2"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607" name="">
              <a:hlinkClick r:id="rId3"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608" name="">
            <a:hlinkClick r:id="rId4"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609" name=""/>
          <p:cNvGrpSpPr/>
          <p:nvPr/>
        </p:nvGrpSpPr>
        <p:grpSpPr>
          <a:xfrm>
            <a:off x="7103160" y="5198760"/>
            <a:ext cx="646200" cy="323280"/>
            <a:chOff x="7103160" y="5198760"/>
            <a:chExt cx="646200" cy="323280"/>
          </a:xfrm>
        </p:grpSpPr>
        <p:sp>
          <p:nvSpPr>
            <p:cNvPr id="610" name="">
              <a:hlinkClick r:id="rId5"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611" name="">
              <a:hlinkClick r:id="rId6"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612" name=""/>
          <p:cNvSpPr txBox="1"/>
          <p:nvPr/>
        </p:nvSpPr>
        <p:spPr>
          <a:xfrm>
            <a:off x="4462200" y="1648800"/>
            <a:ext cx="2239200" cy="457200"/>
          </a:xfrm>
          <a:prstGeom prst="rect">
            <a:avLst/>
          </a:prstGeom>
          <a:noFill/>
          <a:ln w="0">
            <a:noFill/>
          </a:ln>
        </p:spPr>
        <p:txBody>
          <a:bodyPr lIns="90000" rIns="90000" tIns="45000" bIns="45000" anchor="t">
            <a:noAutofit/>
          </a:bodyPr>
          <a:p>
            <a:pPr>
              <a:lnSpc>
                <a:spcPct val="100000"/>
              </a:lnSpc>
              <a:buNone/>
            </a:pPr>
            <a:r>
              <a:rPr b="0" lang="en-US" sz="1400" spc="-1" strike="noStrike">
                <a:latin typeface="Arial"/>
                <a:ea typeface="Z003"/>
              </a:rPr>
              <a:t>T</a:t>
            </a:r>
            <a:r>
              <a:rPr b="0" lang="en-US" sz="1400" spc="-1" strike="noStrike" baseline="-33000">
                <a:latin typeface="Arial"/>
                <a:ea typeface="Z003"/>
              </a:rPr>
              <a:t>gas </a:t>
            </a:r>
            <a:r>
              <a:rPr b="0" lang="en-US" sz="1400" spc="-1" strike="noStrike">
                <a:latin typeface="Z003"/>
                <a:ea typeface="Z003"/>
              </a:rPr>
              <a:t>≠ </a:t>
            </a:r>
            <a:r>
              <a:rPr b="0" lang="en-US" sz="1400" spc="-1" strike="noStrike">
                <a:latin typeface="Arial"/>
                <a:ea typeface="Z003"/>
              </a:rPr>
              <a:t>T</a:t>
            </a:r>
            <a:r>
              <a:rPr b="0" lang="en-US" sz="1400" spc="-1" strike="noStrike" baseline="-33000">
                <a:latin typeface="Arial"/>
                <a:ea typeface="Z003"/>
              </a:rPr>
              <a:t>N</a:t>
            </a:r>
            <a:r>
              <a:rPr b="0" lang="en-US" sz="1400" spc="-1" strike="noStrike" baseline="33000">
                <a:latin typeface="Arial"/>
                <a:ea typeface="Z003"/>
              </a:rPr>
              <a:t>kin</a:t>
            </a:r>
            <a:r>
              <a:rPr b="0" lang="en-US" sz="1400" spc="-1" strike="noStrike">
                <a:latin typeface="Arial"/>
                <a:ea typeface="Z003"/>
              </a:rPr>
              <a:t> </a:t>
            </a:r>
            <a:r>
              <a:rPr b="0" lang="en-US" sz="1400" spc="-1" strike="noStrike">
                <a:latin typeface="Z003"/>
                <a:ea typeface="Z003"/>
              </a:rPr>
              <a:t>=</a:t>
            </a:r>
            <a:r>
              <a:rPr b="0" lang="en-US" sz="1400" spc="-1" strike="noStrike">
                <a:latin typeface="Arial"/>
                <a:ea typeface="Z003"/>
              </a:rPr>
              <a:t> T</a:t>
            </a:r>
            <a:r>
              <a:rPr b="0" lang="en-US" sz="1400" spc="-1" strike="noStrike" baseline="-33000">
                <a:latin typeface="Arial"/>
                <a:ea typeface="Z003"/>
              </a:rPr>
              <a:t>N</a:t>
            </a:r>
            <a:r>
              <a:rPr b="0" lang="en-US" sz="1400" spc="-1" strike="noStrike" baseline="33000">
                <a:latin typeface="Arial"/>
                <a:ea typeface="Z003"/>
              </a:rPr>
              <a:t>int</a:t>
            </a:r>
            <a:endParaRPr b="0" lang="en-US" sz="1400" spc="-1" strike="noStrike">
              <a:latin typeface="Arial"/>
            </a:endParaRPr>
          </a:p>
        </p:txBody>
      </p:sp>
      <p:sp>
        <p:nvSpPr>
          <p:cNvPr id="613" name=""/>
          <p:cNvSpPr txBox="1"/>
          <p:nvPr/>
        </p:nvSpPr>
        <p:spPr>
          <a:xfrm>
            <a:off x="7533000" y="228600"/>
            <a:ext cx="964080" cy="290160"/>
          </a:xfrm>
          <a:prstGeom prst="rect">
            <a:avLst/>
          </a:prstGeom>
          <a:noFill/>
          <a:ln w="0">
            <a:noFill/>
          </a:ln>
        </p:spPr>
        <p:txBody>
          <a:bodyPr lIns="90000" rIns="90000" tIns="45000" bIns="45000" anchor="t">
            <a:noAutofit/>
          </a:bodyPr>
          <a:p>
            <a:r>
              <a:rPr b="1" lang="en-US" sz="1400" spc="-1" strike="noStrike">
                <a:latin typeface="Arial"/>
              </a:rPr>
              <a:t>Our work</a:t>
            </a:r>
            <a:endParaRPr b="0" lang="en-US" sz="1400" spc="-1" strike="noStrike">
              <a:latin typeface="Arial"/>
            </a:endParaRPr>
          </a:p>
        </p:txBody>
      </p:sp>
      <p:sp>
        <p:nvSpPr>
          <p:cNvPr id="614" name=""/>
          <p:cNvSpPr txBox="1"/>
          <p:nvPr/>
        </p:nvSpPr>
        <p:spPr>
          <a:xfrm>
            <a:off x="7581600" y="522720"/>
            <a:ext cx="1780200" cy="457200"/>
          </a:xfrm>
          <a:prstGeom prst="rect">
            <a:avLst/>
          </a:prstGeom>
          <a:noFill/>
          <a:ln w="0">
            <a:noFill/>
          </a:ln>
        </p:spPr>
        <p:txBody>
          <a:bodyPr lIns="90000" rIns="90000" tIns="45000" bIns="45000" anchor="t">
            <a:noAutofit/>
          </a:bodyPr>
          <a:p>
            <a:pPr>
              <a:lnSpc>
                <a:spcPct val="100000"/>
              </a:lnSpc>
              <a:buNone/>
            </a:pPr>
            <a:r>
              <a:rPr b="0" lang="en-US" sz="1400" spc="-1" strike="noStrike">
                <a:latin typeface="Arial"/>
                <a:ea typeface="Z003"/>
              </a:rPr>
              <a:t>T</a:t>
            </a:r>
            <a:r>
              <a:rPr b="0" lang="en-US" sz="1400" spc="-1" strike="noStrike" baseline="-33000">
                <a:latin typeface="Arial"/>
                <a:ea typeface="Z003"/>
              </a:rPr>
              <a:t>gas </a:t>
            </a:r>
            <a:r>
              <a:rPr b="0" lang="en-US" sz="1400" spc="-1" strike="noStrike">
                <a:latin typeface="Z003"/>
                <a:ea typeface="Z003"/>
              </a:rPr>
              <a:t>≠ </a:t>
            </a:r>
            <a:r>
              <a:rPr b="0" lang="en-US" sz="1400" spc="-1" strike="noStrike">
                <a:latin typeface="Arial"/>
                <a:ea typeface="Z003"/>
              </a:rPr>
              <a:t>T</a:t>
            </a:r>
            <a:r>
              <a:rPr b="0" lang="en-US" sz="1400" spc="-1" strike="noStrike" baseline="-33000">
                <a:latin typeface="Arial"/>
                <a:ea typeface="Z003"/>
              </a:rPr>
              <a:t>N</a:t>
            </a:r>
            <a:r>
              <a:rPr b="0" lang="en-US" sz="1400" spc="-1" strike="noStrike" baseline="33000">
                <a:latin typeface="Arial"/>
                <a:ea typeface="Z003"/>
              </a:rPr>
              <a:t>kin</a:t>
            </a:r>
            <a:r>
              <a:rPr b="0" lang="en-US" sz="1400" spc="-1" strike="noStrike">
                <a:latin typeface="Arial"/>
                <a:ea typeface="Z003"/>
              </a:rPr>
              <a:t> </a:t>
            </a:r>
            <a:r>
              <a:rPr b="0" lang="en-US" sz="1400" spc="-1" strike="noStrike">
                <a:latin typeface="Z003"/>
                <a:ea typeface="Z003"/>
              </a:rPr>
              <a:t>≠</a:t>
            </a:r>
            <a:r>
              <a:rPr b="0" lang="en-US" sz="1400" spc="-1" strike="noStrike">
                <a:latin typeface="Arial"/>
                <a:ea typeface="Z003"/>
              </a:rPr>
              <a:t> T</a:t>
            </a:r>
            <a:r>
              <a:rPr b="0" lang="en-US" sz="1400" spc="-1" strike="noStrike" baseline="-33000">
                <a:latin typeface="Arial"/>
                <a:ea typeface="Z003"/>
              </a:rPr>
              <a:t>N</a:t>
            </a:r>
            <a:r>
              <a:rPr b="0" lang="en-US" sz="1400" spc="-1" strike="noStrike" baseline="33000">
                <a:latin typeface="Arial"/>
                <a:ea typeface="Z003"/>
              </a:rPr>
              <a:t>int</a:t>
            </a:r>
            <a:endParaRPr b="0" lang="en-US" sz="1400" spc="-1" strike="noStrike">
              <a:latin typeface="Arial"/>
            </a:endParaRPr>
          </a:p>
        </p:txBody>
      </p:sp>
      <p:sp>
        <p:nvSpPr>
          <p:cNvPr id="615" name=""/>
          <p:cNvSpPr txBox="1"/>
          <p:nvPr/>
        </p:nvSpPr>
        <p:spPr>
          <a:xfrm>
            <a:off x="7533000" y="876600"/>
            <a:ext cx="2526120" cy="290160"/>
          </a:xfrm>
          <a:prstGeom prst="rect">
            <a:avLst/>
          </a:prstGeom>
          <a:noFill/>
          <a:ln w="0">
            <a:noFill/>
          </a:ln>
        </p:spPr>
        <p:txBody>
          <a:bodyPr lIns="90000" rIns="90000" tIns="45000" bIns="45000" anchor="t">
            <a:noAutofit/>
          </a:bodyPr>
          <a:p>
            <a:r>
              <a:rPr b="1" lang="en-US" sz="1400" spc="-1" strike="noStrike">
                <a:latin typeface="Arial"/>
              </a:rPr>
              <a:t>Plane and Robertson (2022)</a:t>
            </a:r>
            <a:endParaRPr b="0" lang="en-US" sz="1400" spc="-1" strike="noStrike">
              <a:latin typeface="Arial"/>
            </a:endParaRPr>
          </a:p>
        </p:txBody>
      </p:sp>
      <p:sp>
        <p:nvSpPr>
          <p:cNvPr id="616" name=""/>
          <p:cNvSpPr txBox="1"/>
          <p:nvPr/>
        </p:nvSpPr>
        <p:spPr>
          <a:xfrm>
            <a:off x="7590600" y="1153800"/>
            <a:ext cx="2239200" cy="457200"/>
          </a:xfrm>
          <a:prstGeom prst="rect">
            <a:avLst/>
          </a:prstGeom>
          <a:noFill/>
          <a:ln w="0">
            <a:noFill/>
          </a:ln>
        </p:spPr>
        <p:txBody>
          <a:bodyPr lIns="90000" rIns="90000" tIns="45000" bIns="45000" anchor="t">
            <a:noAutofit/>
          </a:bodyPr>
          <a:p>
            <a:pPr>
              <a:lnSpc>
                <a:spcPct val="100000"/>
              </a:lnSpc>
              <a:buNone/>
            </a:pPr>
            <a:r>
              <a:rPr b="0" lang="en-US" sz="1400" spc="-1" strike="noStrike">
                <a:latin typeface="Arial"/>
                <a:ea typeface="Z003"/>
              </a:rPr>
              <a:t>T</a:t>
            </a:r>
            <a:r>
              <a:rPr b="0" lang="en-US" sz="1400" spc="-1" strike="noStrike" baseline="-33000">
                <a:latin typeface="Arial"/>
                <a:ea typeface="Z003"/>
              </a:rPr>
              <a:t>gas </a:t>
            </a:r>
            <a:r>
              <a:rPr b="0" lang="en-US" sz="1400" spc="-1" strike="noStrike">
                <a:latin typeface="Arial"/>
                <a:ea typeface="Z003"/>
              </a:rPr>
              <a:t>=</a:t>
            </a:r>
            <a:r>
              <a:rPr b="0" lang="en-US" sz="1400" spc="-1" strike="noStrike">
                <a:latin typeface="Z003"/>
                <a:ea typeface="Z003"/>
              </a:rPr>
              <a:t> </a:t>
            </a:r>
            <a:r>
              <a:rPr b="0" lang="en-US" sz="1400" spc="-1" strike="noStrike">
                <a:latin typeface="Arial"/>
                <a:ea typeface="Z003"/>
              </a:rPr>
              <a:t>T</a:t>
            </a:r>
            <a:r>
              <a:rPr b="0" lang="en-US" sz="1400" spc="-1" strike="noStrike" baseline="-33000">
                <a:latin typeface="Arial"/>
                <a:ea typeface="Z003"/>
              </a:rPr>
              <a:t>N</a:t>
            </a:r>
            <a:r>
              <a:rPr b="0" lang="en-US" sz="1400" spc="-1" strike="noStrike" baseline="33000">
                <a:latin typeface="Arial"/>
                <a:ea typeface="Z003"/>
              </a:rPr>
              <a:t>kin</a:t>
            </a:r>
            <a:r>
              <a:rPr b="0" lang="en-US" sz="1400" spc="-1" strike="noStrike">
                <a:latin typeface="Arial"/>
                <a:ea typeface="Z003"/>
              </a:rPr>
              <a:t> </a:t>
            </a:r>
            <a:r>
              <a:rPr b="0" lang="en-US" sz="1400" spc="-1" strike="noStrike">
                <a:latin typeface="Z003"/>
                <a:ea typeface="Z003"/>
              </a:rPr>
              <a:t>≠</a:t>
            </a:r>
            <a:r>
              <a:rPr b="0" lang="en-US" sz="1400" spc="-1" strike="noStrike">
                <a:latin typeface="Arial"/>
                <a:ea typeface="Z003"/>
              </a:rPr>
              <a:t> T</a:t>
            </a:r>
            <a:r>
              <a:rPr b="0" lang="en-US" sz="1400" spc="-1" strike="noStrike" baseline="-33000">
                <a:latin typeface="Arial"/>
                <a:ea typeface="Z003"/>
              </a:rPr>
              <a:t>N</a:t>
            </a:r>
            <a:r>
              <a:rPr b="0" lang="en-US" sz="1400" spc="-1" strike="noStrike" baseline="33000">
                <a:latin typeface="Arial"/>
                <a:ea typeface="Z003"/>
              </a:rPr>
              <a:t>int</a:t>
            </a:r>
            <a:endParaRPr b="0" lang="en-US" sz="14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Thermal non-equilibrium</a:t>
            </a: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Line 1_0"/>
          <p:cNvSpPr/>
          <p:nvPr/>
        </p:nvSpPr>
        <p:spPr>
          <a:xfrm>
            <a:off x="375120" y="5075280"/>
            <a:ext cx="9418320" cy="0"/>
          </a:xfrm>
          <a:prstGeom prst="line">
            <a:avLst/>
          </a:prstGeom>
          <a:ln w="0">
            <a:solidFill>
              <a:srgbClr val="999999"/>
            </a:solidFill>
          </a:ln>
        </p:spPr>
        <p:style>
          <a:lnRef idx="0"/>
          <a:fillRef idx="0"/>
          <a:effectRef idx="0"/>
          <a:fontRef idx="minor"/>
        </p:style>
      </p:sp>
      <p:sp>
        <p:nvSpPr>
          <p:cNvPr id="618" name="TextShape 2_ 5"/>
          <p:cNvSpPr/>
          <p:nvPr/>
        </p:nvSpPr>
        <p:spPr>
          <a:xfrm>
            <a:off x="7798320" y="3099600"/>
            <a:ext cx="1096920" cy="426960"/>
          </a:xfrm>
          <a:prstGeom prst="rect">
            <a:avLst/>
          </a:prstGeom>
          <a:noFill/>
          <a:ln w="0">
            <a:noFill/>
          </a:ln>
        </p:spPr>
        <p:style>
          <a:lnRef idx="0"/>
          <a:fillRef idx="0"/>
          <a:effectRef idx="0"/>
          <a:fontRef idx="minor"/>
        </p:style>
      </p:sp>
      <p:pic>
        <p:nvPicPr>
          <p:cNvPr id="619" name="" descr=""/>
          <p:cNvPicPr/>
          <p:nvPr/>
        </p:nvPicPr>
        <p:blipFill>
          <a:blip r:embed="rId1"/>
          <a:stretch/>
        </p:blipFill>
        <p:spPr>
          <a:xfrm>
            <a:off x="4827960" y="2058840"/>
            <a:ext cx="4615920" cy="2859120"/>
          </a:xfrm>
          <a:prstGeom prst="rect">
            <a:avLst/>
          </a:prstGeom>
          <a:ln w="0">
            <a:noFill/>
          </a:ln>
        </p:spPr>
      </p:pic>
      <p:pic>
        <p:nvPicPr>
          <p:cNvPr id="620" name="" descr=""/>
          <p:cNvPicPr/>
          <p:nvPr/>
        </p:nvPicPr>
        <p:blipFill>
          <a:blip r:embed="rId2"/>
          <a:stretch/>
        </p:blipFill>
        <p:spPr>
          <a:xfrm>
            <a:off x="590760" y="2110320"/>
            <a:ext cx="3258720" cy="543960"/>
          </a:xfrm>
          <a:prstGeom prst="rect">
            <a:avLst/>
          </a:prstGeom>
          <a:ln w="0">
            <a:noFill/>
          </a:ln>
        </p:spPr>
      </p:pic>
      <p:sp>
        <p:nvSpPr>
          <p:cNvPr id="621" name="Line 3_ 5"/>
          <p:cNvSpPr/>
          <p:nvPr/>
        </p:nvSpPr>
        <p:spPr>
          <a:xfrm flipH="1">
            <a:off x="4398480" y="1032480"/>
            <a:ext cx="16560" cy="3895920"/>
          </a:xfrm>
          <a:prstGeom prst="line">
            <a:avLst/>
          </a:prstGeom>
          <a:ln w="0">
            <a:solidFill>
              <a:srgbClr val="999999"/>
            </a:solidFill>
          </a:ln>
        </p:spPr>
        <p:style>
          <a:lnRef idx="0"/>
          <a:fillRef idx="0"/>
          <a:effectRef idx="0"/>
          <a:fontRef idx="minor"/>
        </p:style>
      </p:sp>
      <p:pic>
        <p:nvPicPr>
          <p:cNvPr id="622" name="" descr=""/>
          <p:cNvPicPr/>
          <p:nvPr/>
        </p:nvPicPr>
        <p:blipFill>
          <a:blip r:embed="rId3"/>
          <a:stretch/>
        </p:blipFill>
        <p:spPr>
          <a:xfrm>
            <a:off x="4780800" y="1437120"/>
            <a:ext cx="2834280" cy="656280"/>
          </a:xfrm>
          <a:prstGeom prst="rect">
            <a:avLst/>
          </a:prstGeom>
          <a:ln w="0">
            <a:noFill/>
          </a:ln>
        </p:spPr>
      </p:pic>
      <p:sp>
        <p:nvSpPr>
          <p:cNvPr id="623" name="TextShape 4_ 6"/>
          <p:cNvSpPr/>
          <p:nvPr/>
        </p:nvSpPr>
        <p:spPr>
          <a:xfrm>
            <a:off x="375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equilibrium </a:t>
            </a:r>
            <a:endParaRPr b="0" lang="en-US" sz="1800" spc="-1" strike="noStrike">
              <a:latin typeface="Arial"/>
            </a:endParaRPr>
          </a:p>
        </p:txBody>
      </p:sp>
      <p:sp>
        <p:nvSpPr>
          <p:cNvPr id="624" name="TextShape 5_ 6"/>
          <p:cNvSpPr/>
          <p:nvPr/>
        </p:nvSpPr>
        <p:spPr>
          <a:xfrm>
            <a:off x="4551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non-equilibrium </a:t>
            </a:r>
            <a:endParaRPr b="0" lang="en-US" sz="1800" spc="-1" strike="noStrike">
              <a:latin typeface="Arial"/>
            </a:endParaRPr>
          </a:p>
        </p:txBody>
      </p:sp>
      <p:pic>
        <p:nvPicPr>
          <p:cNvPr id="625" name="" descr=""/>
          <p:cNvPicPr/>
          <p:nvPr/>
        </p:nvPicPr>
        <p:blipFill>
          <a:blip r:embed="rId4"/>
          <a:stretch/>
        </p:blipFill>
        <p:spPr>
          <a:xfrm>
            <a:off x="466560" y="1453680"/>
            <a:ext cx="2834280" cy="656280"/>
          </a:xfrm>
          <a:prstGeom prst="rect">
            <a:avLst/>
          </a:prstGeom>
          <a:ln w="0">
            <a:noFill/>
          </a:ln>
        </p:spPr>
      </p:pic>
      <p:sp>
        <p:nvSpPr>
          <p:cNvPr id="626" name="TextShape 6_ 6"/>
          <p:cNvSpPr/>
          <p:nvPr/>
        </p:nvSpPr>
        <p:spPr>
          <a:xfrm>
            <a:off x="635760" y="153756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627" name="TextShape 7_ 6"/>
          <p:cNvSpPr/>
          <p:nvPr/>
        </p:nvSpPr>
        <p:spPr>
          <a:xfrm>
            <a:off x="4936320" y="151020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628" name="TextShape 9_ 8"/>
          <p:cNvSpPr/>
          <p:nvPr/>
        </p:nvSpPr>
        <p:spPr>
          <a:xfrm>
            <a:off x="513360" y="218160"/>
            <a:ext cx="9071280" cy="59652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0" lang="en-US" sz="3200" spc="-1" strike="noStrike">
                <a:latin typeface="Arial"/>
              </a:rPr>
              <a:t>Thermal non-equilibrium</a:t>
            </a:r>
            <a:endParaRPr b="0" lang="en-US" sz="3200" spc="-1" strike="noStrike">
              <a:latin typeface="Arial"/>
            </a:endParaRPr>
          </a:p>
        </p:txBody>
      </p:sp>
      <p:sp>
        <p:nvSpPr>
          <p:cNvPr id="629" name=""/>
          <p:cNvSpPr/>
          <p:nvPr/>
        </p:nvSpPr>
        <p:spPr>
          <a:xfrm>
            <a:off x="385200" y="3348000"/>
            <a:ext cx="2971800" cy="1176480"/>
          </a:xfrm>
          <a:prstGeom prst="rect">
            <a:avLst/>
          </a:prstGeom>
          <a:solidFill>
            <a:srgbClr val="ff860d"/>
          </a:solidFill>
          <a:ln w="38160">
            <a:solidFill>
              <a:srgbClr val="ff860d"/>
            </a:solidFill>
            <a:round/>
          </a:ln>
        </p:spPr>
        <p:style>
          <a:lnRef idx="0"/>
          <a:fillRef idx="0"/>
          <a:effectRef idx="0"/>
          <a:fontRef idx="minor"/>
        </p:style>
        <p:txBody>
          <a:bodyPr lIns="109080" rIns="109080" tIns="64080" bIns="64080" anchor="t">
            <a:noAutofit/>
          </a:bodyPr>
          <a:p>
            <a:r>
              <a:rPr b="0" lang="en-US" sz="1400" spc="-1" strike="noStrike">
                <a:latin typeface="Arial"/>
              </a:rPr>
              <a:t>Here we will only go through the results of the mathematical derivation. If you want an overview</a:t>
            </a:r>
            <a:br>
              <a:rPr sz="1400"/>
            </a:br>
            <a:r>
              <a:rPr b="0" lang="en-US" sz="1400" spc="-1" strike="noStrike">
                <a:latin typeface="Arial"/>
              </a:rPr>
              <a:t>of the full derivation </a:t>
            </a:r>
            <a:br>
              <a:rPr sz="1400"/>
            </a:br>
            <a:r>
              <a:rPr b="0" lang="en-US" sz="1400" spc="-1" strike="noStrike">
                <a:latin typeface="Arial"/>
              </a:rPr>
              <a:t>you can find it here:</a:t>
            </a:r>
            <a:endParaRPr b="0" lang="en-US" sz="1400" spc="-1" strike="noStrike">
              <a:latin typeface="Arial"/>
            </a:endParaRPr>
          </a:p>
        </p:txBody>
      </p:sp>
      <p:grpSp>
        <p:nvGrpSpPr>
          <p:cNvPr id="630" name=""/>
          <p:cNvGrpSpPr/>
          <p:nvPr/>
        </p:nvGrpSpPr>
        <p:grpSpPr>
          <a:xfrm>
            <a:off x="2446200" y="4101840"/>
            <a:ext cx="646200" cy="323280"/>
            <a:chOff x="2446200" y="4101840"/>
            <a:chExt cx="646200" cy="323280"/>
          </a:xfrm>
        </p:grpSpPr>
        <p:sp>
          <p:nvSpPr>
            <p:cNvPr id="631" name="">
              <a:hlinkClick r:id="rId5" action="ppaction://hlinksldjump"/>
            </p:cNvPr>
            <p:cNvSpPr/>
            <p:nvPr/>
          </p:nvSpPr>
          <p:spPr>
            <a:xfrm>
              <a:off x="2446200" y="4101840"/>
              <a:ext cx="646200" cy="323280"/>
            </a:xfrm>
            <a:prstGeom prst="rect">
              <a:avLst/>
            </a:prstGeom>
            <a:solidFill>
              <a:srgbClr val="729fcf"/>
            </a:solidFill>
            <a:ln w="57240">
              <a:solidFill>
                <a:srgbClr val="729fcf"/>
              </a:solidFill>
              <a:round/>
            </a:ln>
          </p:spPr>
          <p:style>
            <a:lnRef idx="0"/>
            <a:fillRef idx="0"/>
            <a:effectRef idx="0"/>
            <a:fontRef idx="minor"/>
          </p:style>
        </p:sp>
        <p:sp>
          <p:nvSpPr>
            <p:cNvPr id="632" name="">
              <a:hlinkClick r:id="rId6" action="ppaction://hlinksldjump"/>
            </p:cNvPr>
            <p:cNvSpPr/>
            <p:nvPr/>
          </p:nvSpPr>
          <p:spPr>
            <a:xfrm>
              <a:off x="2562840" y="416196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grpSp>
        <p:nvGrpSpPr>
          <p:cNvPr id="633" name=""/>
          <p:cNvGrpSpPr/>
          <p:nvPr/>
        </p:nvGrpSpPr>
        <p:grpSpPr>
          <a:xfrm>
            <a:off x="8614800" y="5198760"/>
            <a:ext cx="646200" cy="323280"/>
            <a:chOff x="8614800" y="5198760"/>
            <a:chExt cx="646200" cy="323280"/>
          </a:xfrm>
        </p:grpSpPr>
        <p:sp>
          <p:nvSpPr>
            <p:cNvPr id="634" name="">
              <a:hlinkClick r:id="rId7"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635" name="">
              <a:hlinkClick r:id="rId8"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636" name="">
            <a:hlinkClick r:id="rId9"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637" name=""/>
          <p:cNvGrpSpPr/>
          <p:nvPr/>
        </p:nvGrpSpPr>
        <p:grpSpPr>
          <a:xfrm>
            <a:off x="7103160" y="5198760"/>
            <a:ext cx="646200" cy="323280"/>
            <a:chOff x="7103160" y="5198760"/>
            <a:chExt cx="646200" cy="323280"/>
          </a:xfrm>
        </p:grpSpPr>
        <p:sp>
          <p:nvSpPr>
            <p:cNvPr id="638" name="">
              <a:hlinkClick r:id="rId10"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639" name="">
              <a:hlinkClick r:id="rId11"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640" name=""/>
          <p:cNvSpPr/>
          <p:nvPr/>
        </p:nvSpPr>
        <p:spPr>
          <a:xfrm>
            <a:off x="8001000" y="522360"/>
            <a:ext cx="1954800" cy="1040400"/>
          </a:xfrm>
          <a:prstGeom prst="rect">
            <a:avLst/>
          </a:prstGeom>
          <a:solidFill>
            <a:srgbClr val="ff860d"/>
          </a:solidFill>
          <a:ln w="38160">
            <a:solidFill>
              <a:srgbClr val="ff860d"/>
            </a:solidFill>
            <a:round/>
          </a:ln>
        </p:spPr>
        <p:style>
          <a:lnRef idx="0"/>
          <a:fillRef idx="0"/>
          <a:effectRef idx="0"/>
          <a:fontRef idx="minor"/>
        </p:style>
        <p:txBody>
          <a:bodyPr lIns="109080" rIns="109080" tIns="64080" bIns="64080" anchor="t">
            <a:noAutofit/>
          </a:bodyPr>
          <a:p>
            <a:r>
              <a:rPr b="0" lang="en-US" sz="1400" spc="-1" strike="noStrike">
                <a:latin typeface="Arial"/>
              </a:rPr>
              <a:t>If you want to skip to the results click here:</a:t>
            </a:r>
            <a:endParaRPr b="0" lang="en-US" sz="1400" spc="-1" strike="noStrike">
              <a:latin typeface="Arial"/>
            </a:endParaRPr>
          </a:p>
        </p:txBody>
      </p:sp>
      <p:grpSp>
        <p:nvGrpSpPr>
          <p:cNvPr id="641" name=""/>
          <p:cNvGrpSpPr/>
          <p:nvPr/>
        </p:nvGrpSpPr>
        <p:grpSpPr>
          <a:xfrm>
            <a:off x="9069120" y="1120680"/>
            <a:ext cx="646200" cy="323280"/>
            <a:chOff x="9069120" y="1120680"/>
            <a:chExt cx="646200" cy="323280"/>
          </a:xfrm>
        </p:grpSpPr>
        <p:sp>
          <p:nvSpPr>
            <p:cNvPr id="642" name="">
              <a:hlinkClick r:id="rId12" action="ppaction://hlinksldjump"/>
            </p:cNvPr>
            <p:cNvSpPr/>
            <p:nvPr/>
          </p:nvSpPr>
          <p:spPr>
            <a:xfrm>
              <a:off x="9069120" y="1120680"/>
              <a:ext cx="646200" cy="323280"/>
            </a:xfrm>
            <a:prstGeom prst="rect">
              <a:avLst/>
            </a:prstGeom>
            <a:solidFill>
              <a:srgbClr val="729fcf"/>
            </a:solidFill>
            <a:ln w="57240">
              <a:solidFill>
                <a:srgbClr val="729fcf"/>
              </a:solidFill>
              <a:round/>
            </a:ln>
          </p:spPr>
          <p:style>
            <a:lnRef idx="0"/>
            <a:fillRef idx="0"/>
            <a:effectRef idx="0"/>
            <a:fontRef idx="minor"/>
          </p:style>
        </p:sp>
        <p:sp>
          <p:nvSpPr>
            <p:cNvPr id="643" name="">
              <a:hlinkClick r:id="rId13" action="ppaction://hlinksldjump"/>
            </p:cNvPr>
            <p:cNvSpPr/>
            <p:nvPr/>
          </p:nvSpPr>
          <p:spPr>
            <a:xfrm>
              <a:off x="9185760" y="118080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pic>
        <p:nvPicPr>
          <p:cNvPr id="644" name="" descr=""/>
          <p:cNvPicPr/>
          <p:nvPr/>
        </p:nvPicPr>
        <p:blipFill>
          <a:blip r:embed="rId14"/>
          <a:stretch/>
        </p:blipFill>
        <p:spPr>
          <a:xfrm>
            <a:off x="6761880" y="2813400"/>
            <a:ext cx="307080" cy="253080"/>
          </a:xfrm>
          <a:prstGeom prst="rect">
            <a:avLst/>
          </a:prstGeom>
          <a:ln w="0">
            <a:noFill/>
          </a:ln>
        </p:spPr>
      </p:pic>
      <p:pic>
        <p:nvPicPr>
          <p:cNvPr id="645" name="" descr=""/>
          <p:cNvPicPr/>
          <p:nvPr/>
        </p:nvPicPr>
        <p:blipFill>
          <a:blip r:embed="rId15"/>
          <a:stretch/>
        </p:blipFill>
        <p:spPr>
          <a:xfrm>
            <a:off x="6762240" y="2813760"/>
            <a:ext cx="307080" cy="253080"/>
          </a:xfrm>
          <a:prstGeom prst="rect">
            <a:avLst/>
          </a:prstGeom>
          <a:ln w="0">
            <a:noFill/>
          </a:ln>
        </p:spPr>
      </p:pic>
      <p:sp>
        <p:nvSpPr>
          <p:cNvPr id="646" name="CustomShape 21_ 5"/>
          <p:cNvSpPr/>
          <p:nvPr/>
        </p:nvSpPr>
        <p:spPr>
          <a:xfrm>
            <a:off x="5893560" y="4454280"/>
            <a:ext cx="264960" cy="124200"/>
          </a:xfrm>
          <a:prstGeom prst="rect">
            <a:avLst/>
          </a:prstGeom>
          <a:solidFill>
            <a:srgbClr val="ffffff"/>
          </a:solidFill>
          <a:ln w="0">
            <a:solidFill>
              <a:srgbClr val="ffffff"/>
            </a:solidFill>
          </a:ln>
        </p:spPr>
        <p:style>
          <a:lnRef idx="0"/>
          <a:fillRef idx="0"/>
          <a:effectRef idx="0"/>
          <a:fontRef idx="minor"/>
        </p:style>
      </p:sp>
      <p:sp>
        <p:nvSpPr>
          <p:cNvPr id="647" name="TextShape 22_ 6"/>
          <p:cNvSpPr/>
          <p:nvPr/>
        </p:nvSpPr>
        <p:spPr>
          <a:xfrm>
            <a:off x="5819400" y="4395240"/>
            <a:ext cx="36540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700" spc="-1" strike="noStrike">
                <a:latin typeface="Arial"/>
              </a:rPr>
              <a:t>1</a:t>
            </a:r>
            <a:endParaRPr b="0" lang="en-US" sz="7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Thermal non-equilibrium</a:t>
            </a: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Line 1_ 1"/>
          <p:cNvSpPr/>
          <p:nvPr/>
        </p:nvSpPr>
        <p:spPr>
          <a:xfrm>
            <a:off x="375120" y="5075280"/>
            <a:ext cx="9418320" cy="0"/>
          </a:xfrm>
          <a:prstGeom prst="line">
            <a:avLst/>
          </a:prstGeom>
          <a:ln w="0">
            <a:solidFill>
              <a:srgbClr val="999999"/>
            </a:solidFill>
          </a:ln>
        </p:spPr>
        <p:style>
          <a:lnRef idx="0"/>
          <a:fillRef idx="0"/>
          <a:effectRef idx="0"/>
          <a:fontRef idx="minor"/>
        </p:style>
      </p:sp>
      <p:pic>
        <p:nvPicPr>
          <p:cNvPr id="649" name="" descr=""/>
          <p:cNvPicPr/>
          <p:nvPr/>
        </p:nvPicPr>
        <p:blipFill>
          <a:blip r:embed="rId1"/>
          <a:stretch/>
        </p:blipFill>
        <p:spPr>
          <a:xfrm>
            <a:off x="4827960" y="2058840"/>
            <a:ext cx="4615920" cy="2859120"/>
          </a:xfrm>
          <a:prstGeom prst="rect">
            <a:avLst/>
          </a:prstGeom>
          <a:ln w="0">
            <a:noFill/>
          </a:ln>
        </p:spPr>
      </p:pic>
      <p:pic>
        <p:nvPicPr>
          <p:cNvPr id="650" name="" descr=""/>
          <p:cNvPicPr/>
          <p:nvPr/>
        </p:nvPicPr>
        <p:blipFill>
          <a:blip r:embed="rId2"/>
          <a:stretch/>
        </p:blipFill>
        <p:spPr>
          <a:xfrm>
            <a:off x="590760" y="2110320"/>
            <a:ext cx="3258720" cy="543960"/>
          </a:xfrm>
          <a:prstGeom prst="rect">
            <a:avLst/>
          </a:prstGeom>
          <a:ln w="0">
            <a:noFill/>
          </a:ln>
        </p:spPr>
      </p:pic>
      <p:sp>
        <p:nvSpPr>
          <p:cNvPr id="651" name="Line 3_ 2"/>
          <p:cNvSpPr/>
          <p:nvPr/>
        </p:nvSpPr>
        <p:spPr>
          <a:xfrm flipH="1">
            <a:off x="4398480" y="1032480"/>
            <a:ext cx="16560" cy="3895920"/>
          </a:xfrm>
          <a:prstGeom prst="line">
            <a:avLst/>
          </a:prstGeom>
          <a:ln w="0">
            <a:solidFill>
              <a:srgbClr val="999999"/>
            </a:solidFill>
          </a:ln>
        </p:spPr>
        <p:style>
          <a:lnRef idx="0"/>
          <a:fillRef idx="0"/>
          <a:effectRef idx="0"/>
          <a:fontRef idx="minor"/>
        </p:style>
      </p:sp>
      <p:pic>
        <p:nvPicPr>
          <p:cNvPr id="652" name="" descr=""/>
          <p:cNvPicPr/>
          <p:nvPr/>
        </p:nvPicPr>
        <p:blipFill>
          <a:blip r:embed="rId3"/>
          <a:stretch/>
        </p:blipFill>
        <p:spPr>
          <a:xfrm>
            <a:off x="4780800" y="1437120"/>
            <a:ext cx="2834280" cy="656280"/>
          </a:xfrm>
          <a:prstGeom prst="rect">
            <a:avLst/>
          </a:prstGeom>
          <a:ln w="0">
            <a:noFill/>
          </a:ln>
        </p:spPr>
      </p:pic>
      <p:sp>
        <p:nvSpPr>
          <p:cNvPr id="653" name="TextShape 4_ 2"/>
          <p:cNvSpPr/>
          <p:nvPr/>
        </p:nvSpPr>
        <p:spPr>
          <a:xfrm>
            <a:off x="375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equilibrium </a:t>
            </a:r>
            <a:endParaRPr b="0" lang="en-US" sz="1800" spc="-1" strike="noStrike">
              <a:latin typeface="Arial"/>
            </a:endParaRPr>
          </a:p>
        </p:txBody>
      </p:sp>
      <p:sp>
        <p:nvSpPr>
          <p:cNvPr id="654" name="TextShape 5_ 2"/>
          <p:cNvSpPr/>
          <p:nvPr/>
        </p:nvSpPr>
        <p:spPr>
          <a:xfrm>
            <a:off x="4551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non-equilibrium </a:t>
            </a:r>
            <a:endParaRPr b="0" lang="en-US" sz="1800" spc="-1" strike="noStrike">
              <a:latin typeface="Arial"/>
            </a:endParaRPr>
          </a:p>
        </p:txBody>
      </p:sp>
      <p:pic>
        <p:nvPicPr>
          <p:cNvPr id="655" name="" descr=""/>
          <p:cNvPicPr/>
          <p:nvPr/>
        </p:nvPicPr>
        <p:blipFill>
          <a:blip r:embed="rId4"/>
          <a:stretch/>
        </p:blipFill>
        <p:spPr>
          <a:xfrm>
            <a:off x="466560" y="1453680"/>
            <a:ext cx="2834280" cy="656280"/>
          </a:xfrm>
          <a:prstGeom prst="rect">
            <a:avLst/>
          </a:prstGeom>
          <a:ln w="0">
            <a:noFill/>
          </a:ln>
        </p:spPr>
      </p:pic>
      <p:sp>
        <p:nvSpPr>
          <p:cNvPr id="656" name="TextShape 6_ 2"/>
          <p:cNvSpPr/>
          <p:nvPr/>
        </p:nvSpPr>
        <p:spPr>
          <a:xfrm>
            <a:off x="635760" y="153756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657" name="TextShape 7_ 2"/>
          <p:cNvSpPr/>
          <p:nvPr/>
        </p:nvSpPr>
        <p:spPr>
          <a:xfrm>
            <a:off x="4936320" y="151020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658" name="CustomShape 14_ 2"/>
          <p:cNvSpPr/>
          <p:nvPr/>
        </p:nvSpPr>
        <p:spPr>
          <a:xfrm>
            <a:off x="8238960" y="101520"/>
            <a:ext cx="1737000" cy="456840"/>
          </a:xfrm>
          <a:prstGeom prst="rect">
            <a:avLst/>
          </a:prstGeom>
          <a:noFill/>
          <a:ln w="38160">
            <a:solidFill>
              <a:srgbClr val="2a6099"/>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ea typeface="DejaVu Sans"/>
              </a:rPr>
              <a:t>T</a:t>
            </a:r>
            <a:r>
              <a:rPr b="0" lang="en-US" sz="1800" spc="-1" strike="noStrike" baseline="33000">
                <a:solidFill>
                  <a:srgbClr val="000000"/>
                </a:solidFill>
                <a:latin typeface="Arial"/>
                <a:ea typeface="DejaVu Sans"/>
              </a:rPr>
              <a:t>gas</a:t>
            </a:r>
            <a:r>
              <a:rPr b="0" lang="en-US" sz="1800" spc="-1" strike="noStrike">
                <a:solidFill>
                  <a:srgbClr val="000000"/>
                </a:solidFill>
                <a:latin typeface="Arial"/>
                <a:ea typeface="DejaVu Sans"/>
              </a:rPr>
              <a:t> </a:t>
            </a:r>
            <a:r>
              <a:rPr b="0" lang="en-US" sz="1800" spc="-1" strike="noStrike">
                <a:solidFill>
                  <a:srgbClr val="000000"/>
                </a:solidFill>
                <a:latin typeface="Z003"/>
                <a:ea typeface="DejaVu Sans"/>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r>
              <a:rPr b="0" lang="en-US" sz="1800" spc="-1" strike="noStrike">
                <a:solidFill>
                  <a:srgbClr val="000000"/>
                </a:solidFill>
                <a:latin typeface="Arial"/>
                <a:ea typeface="Z003"/>
              </a:rPr>
              <a:t> </a:t>
            </a:r>
            <a:r>
              <a:rPr b="0" lang="en-US" sz="1800" spc="-1" strike="noStrike">
                <a:solidFill>
                  <a:srgbClr val="000000"/>
                </a:solidFill>
                <a:latin typeface="Z003"/>
                <a:ea typeface="Z003"/>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endParaRPr b="0" lang="en-US" sz="1800" spc="-1" strike="noStrike">
              <a:latin typeface="Arial"/>
            </a:endParaRPr>
          </a:p>
        </p:txBody>
      </p:sp>
      <p:sp>
        <p:nvSpPr>
          <p:cNvPr id="659" name="CustomShape 15_ 2"/>
          <p:cNvSpPr/>
          <p:nvPr/>
        </p:nvSpPr>
        <p:spPr>
          <a:xfrm>
            <a:off x="1989000" y="2110320"/>
            <a:ext cx="1860480" cy="531720"/>
          </a:xfrm>
          <a:prstGeom prst="rect">
            <a:avLst/>
          </a:prstGeom>
          <a:noFill/>
          <a:ln w="38160">
            <a:solidFill>
              <a:srgbClr val="2a6099"/>
            </a:solidFill>
            <a:round/>
          </a:ln>
        </p:spPr>
        <p:style>
          <a:lnRef idx="0"/>
          <a:fillRef idx="0"/>
          <a:effectRef idx="0"/>
          <a:fontRef idx="minor"/>
        </p:style>
      </p:sp>
      <p:sp>
        <p:nvSpPr>
          <p:cNvPr id="660" name="CustomShape 16_ 2"/>
          <p:cNvSpPr/>
          <p:nvPr/>
        </p:nvSpPr>
        <p:spPr>
          <a:xfrm>
            <a:off x="5288760" y="2589480"/>
            <a:ext cx="1836720" cy="707400"/>
          </a:xfrm>
          <a:prstGeom prst="rect">
            <a:avLst/>
          </a:prstGeom>
          <a:noFill/>
          <a:ln w="38160">
            <a:solidFill>
              <a:srgbClr val="2a6099"/>
            </a:solidFill>
            <a:round/>
          </a:ln>
        </p:spPr>
        <p:style>
          <a:lnRef idx="0"/>
          <a:fillRef idx="0"/>
          <a:effectRef idx="0"/>
          <a:fontRef idx="minor"/>
        </p:style>
      </p:sp>
      <p:grpSp>
        <p:nvGrpSpPr>
          <p:cNvPr id="661" name=""/>
          <p:cNvGrpSpPr/>
          <p:nvPr/>
        </p:nvGrpSpPr>
        <p:grpSpPr>
          <a:xfrm>
            <a:off x="8614800" y="5198760"/>
            <a:ext cx="646200" cy="323280"/>
            <a:chOff x="8614800" y="5198760"/>
            <a:chExt cx="646200" cy="323280"/>
          </a:xfrm>
        </p:grpSpPr>
        <p:sp>
          <p:nvSpPr>
            <p:cNvPr id="662" name="">
              <a:hlinkClick r:id="rId5"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663" name="">
              <a:hlinkClick r:id="rId6"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664" name="">
            <a:hlinkClick r:id="rId7"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665" name=""/>
          <p:cNvGrpSpPr/>
          <p:nvPr/>
        </p:nvGrpSpPr>
        <p:grpSpPr>
          <a:xfrm>
            <a:off x="7103160" y="5198760"/>
            <a:ext cx="646200" cy="323280"/>
            <a:chOff x="7103160" y="5198760"/>
            <a:chExt cx="646200" cy="323280"/>
          </a:xfrm>
        </p:grpSpPr>
        <p:sp>
          <p:nvSpPr>
            <p:cNvPr id="666" name="">
              <a:hlinkClick r:id="rId8"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667" name="">
              <a:hlinkClick r:id="rId9"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668" name=""/>
          <p:cNvSpPr/>
          <p:nvPr/>
        </p:nvSpPr>
        <p:spPr>
          <a:xfrm>
            <a:off x="457200" y="3371400"/>
            <a:ext cx="3200400" cy="11851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The forward and backward rates in thermal non-equilibrium include all terms of the thermal equilibrium case. Both descriptions are equivalent in thermal equilibrium.</a:t>
            </a:r>
            <a:endParaRPr b="0" lang="en-US" sz="1400" spc="-1" strike="noStrike">
              <a:latin typeface="Arial"/>
            </a:endParaRPr>
          </a:p>
        </p:txBody>
      </p:sp>
      <p:sp>
        <p:nvSpPr>
          <p:cNvPr id="669" name=""/>
          <p:cNvSpPr/>
          <p:nvPr/>
        </p:nvSpPr>
        <p:spPr>
          <a:xfrm>
            <a:off x="457200" y="30672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670" name=""/>
          <p:cNvSpPr/>
          <p:nvPr/>
        </p:nvSpPr>
        <p:spPr>
          <a:xfrm>
            <a:off x="7678440" y="1193040"/>
            <a:ext cx="2214720" cy="134676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ea typeface="Arial"/>
              </a:rPr>
              <a:t>δ(i) is the sign for the sum over products and reactants where products have a positive sign and reactants have a negative sign.</a:t>
            </a:r>
            <a:endParaRPr b="0" lang="en-US" sz="1400" spc="-1" strike="noStrike">
              <a:latin typeface="Arial"/>
            </a:endParaRPr>
          </a:p>
        </p:txBody>
      </p:sp>
      <p:sp>
        <p:nvSpPr>
          <p:cNvPr id="671" name=""/>
          <p:cNvSpPr/>
          <p:nvPr/>
        </p:nvSpPr>
        <p:spPr>
          <a:xfrm>
            <a:off x="7678440" y="88884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pic>
        <p:nvPicPr>
          <p:cNvPr id="672" name="" descr=""/>
          <p:cNvPicPr/>
          <p:nvPr/>
        </p:nvPicPr>
        <p:blipFill>
          <a:blip r:embed="rId10"/>
          <a:stretch/>
        </p:blipFill>
        <p:spPr>
          <a:xfrm>
            <a:off x="6762240" y="2813760"/>
            <a:ext cx="307080" cy="253080"/>
          </a:xfrm>
          <a:prstGeom prst="rect">
            <a:avLst/>
          </a:prstGeom>
          <a:ln w="0">
            <a:noFill/>
          </a:ln>
        </p:spPr>
      </p:pic>
      <p:sp>
        <p:nvSpPr>
          <p:cNvPr id="673" name="CustomShape 21_ 3"/>
          <p:cNvSpPr/>
          <p:nvPr/>
        </p:nvSpPr>
        <p:spPr>
          <a:xfrm>
            <a:off x="5893560" y="4454280"/>
            <a:ext cx="264960" cy="124200"/>
          </a:xfrm>
          <a:prstGeom prst="rect">
            <a:avLst/>
          </a:prstGeom>
          <a:solidFill>
            <a:srgbClr val="ffffff"/>
          </a:solidFill>
          <a:ln w="0">
            <a:solidFill>
              <a:srgbClr val="ffffff"/>
            </a:solidFill>
          </a:ln>
        </p:spPr>
        <p:style>
          <a:lnRef idx="0"/>
          <a:fillRef idx="0"/>
          <a:effectRef idx="0"/>
          <a:fontRef idx="minor"/>
        </p:style>
      </p:sp>
      <p:sp>
        <p:nvSpPr>
          <p:cNvPr id="674" name="TextShape 22_ 5"/>
          <p:cNvSpPr/>
          <p:nvPr/>
        </p:nvSpPr>
        <p:spPr>
          <a:xfrm>
            <a:off x="5819400" y="4395240"/>
            <a:ext cx="36540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700" spc="-1" strike="noStrike">
                <a:latin typeface="Arial"/>
              </a:rPr>
              <a:t>1</a:t>
            </a:r>
            <a:endParaRPr b="0" lang="en-US" sz="7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Thermal non-equilibrium</a:t>
            </a: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Line 1_ 2"/>
          <p:cNvSpPr/>
          <p:nvPr/>
        </p:nvSpPr>
        <p:spPr>
          <a:xfrm>
            <a:off x="375120" y="5075280"/>
            <a:ext cx="9418320" cy="0"/>
          </a:xfrm>
          <a:prstGeom prst="line">
            <a:avLst/>
          </a:prstGeom>
          <a:ln w="0">
            <a:solidFill>
              <a:srgbClr val="999999"/>
            </a:solidFill>
          </a:ln>
        </p:spPr>
        <p:style>
          <a:lnRef idx="0"/>
          <a:fillRef idx="0"/>
          <a:effectRef idx="0"/>
          <a:fontRef idx="minor"/>
        </p:style>
      </p:sp>
      <p:sp>
        <p:nvSpPr>
          <p:cNvPr id="676" name="TextShape 2_ 3"/>
          <p:cNvSpPr/>
          <p:nvPr/>
        </p:nvSpPr>
        <p:spPr>
          <a:xfrm>
            <a:off x="7798320" y="3099600"/>
            <a:ext cx="1096920" cy="426960"/>
          </a:xfrm>
          <a:prstGeom prst="rect">
            <a:avLst/>
          </a:prstGeom>
          <a:noFill/>
          <a:ln w="0">
            <a:noFill/>
          </a:ln>
        </p:spPr>
        <p:style>
          <a:lnRef idx="0"/>
          <a:fillRef idx="0"/>
          <a:effectRef idx="0"/>
          <a:fontRef idx="minor"/>
        </p:style>
      </p:sp>
      <p:pic>
        <p:nvPicPr>
          <p:cNvPr id="677" name="" descr=""/>
          <p:cNvPicPr/>
          <p:nvPr/>
        </p:nvPicPr>
        <p:blipFill>
          <a:blip r:embed="rId1"/>
          <a:stretch/>
        </p:blipFill>
        <p:spPr>
          <a:xfrm>
            <a:off x="4827960" y="2058840"/>
            <a:ext cx="4615920" cy="2859120"/>
          </a:xfrm>
          <a:prstGeom prst="rect">
            <a:avLst/>
          </a:prstGeom>
          <a:ln w="0">
            <a:noFill/>
          </a:ln>
        </p:spPr>
      </p:pic>
      <p:pic>
        <p:nvPicPr>
          <p:cNvPr id="678" name="" descr=""/>
          <p:cNvPicPr/>
          <p:nvPr/>
        </p:nvPicPr>
        <p:blipFill>
          <a:blip r:embed="rId2"/>
          <a:stretch/>
        </p:blipFill>
        <p:spPr>
          <a:xfrm>
            <a:off x="590760" y="2110320"/>
            <a:ext cx="3258720" cy="543960"/>
          </a:xfrm>
          <a:prstGeom prst="rect">
            <a:avLst/>
          </a:prstGeom>
          <a:ln w="0">
            <a:noFill/>
          </a:ln>
        </p:spPr>
      </p:pic>
      <p:sp>
        <p:nvSpPr>
          <p:cNvPr id="679" name="Line 3_ 3"/>
          <p:cNvSpPr/>
          <p:nvPr/>
        </p:nvSpPr>
        <p:spPr>
          <a:xfrm flipH="1">
            <a:off x="4398480" y="1032480"/>
            <a:ext cx="16560" cy="3895920"/>
          </a:xfrm>
          <a:prstGeom prst="line">
            <a:avLst/>
          </a:prstGeom>
          <a:ln w="0">
            <a:solidFill>
              <a:srgbClr val="999999"/>
            </a:solidFill>
          </a:ln>
        </p:spPr>
        <p:style>
          <a:lnRef idx="0"/>
          <a:fillRef idx="0"/>
          <a:effectRef idx="0"/>
          <a:fontRef idx="minor"/>
        </p:style>
      </p:sp>
      <p:pic>
        <p:nvPicPr>
          <p:cNvPr id="680" name="" descr=""/>
          <p:cNvPicPr/>
          <p:nvPr/>
        </p:nvPicPr>
        <p:blipFill>
          <a:blip r:embed="rId3"/>
          <a:stretch/>
        </p:blipFill>
        <p:spPr>
          <a:xfrm>
            <a:off x="4780800" y="1437120"/>
            <a:ext cx="2834280" cy="656280"/>
          </a:xfrm>
          <a:prstGeom prst="rect">
            <a:avLst/>
          </a:prstGeom>
          <a:ln w="0">
            <a:noFill/>
          </a:ln>
        </p:spPr>
      </p:pic>
      <p:sp>
        <p:nvSpPr>
          <p:cNvPr id="681" name="TextShape 4_ 3"/>
          <p:cNvSpPr/>
          <p:nvPr/>
        </p:nvSpPr>
        <p:spPr>
          <a:xfrm>
            <a:off x="375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equilibrium </a:t>
            </a:r>
            <a:endParaRPr b="0" lang="en-US" sz="1800" spc="-1" strike="noStrike">
              <a:latin typeface="Arial"/>
            </a:endParaRPr>
          </a:p>
        </p:txBody>
      </p:sp>
      <p:sp>
        <p:nvSpPr>
          <p:cNvPr id="682" name="TextShape 5_ 3"/>
          <p:cNvSpPr/>
          <p:nvPr/>
        </p:nvSpPr>
        <p:spPr>
          <a:xfrm>
            <a:off x="4551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non-equilibrium </a:t>
            </a:r>
            <a:endParaRPr b="0" lang="en-US" sz="1800" spc="-1" strike="noStrike">
              <a:latin typeface="Arial"/>
            </a:endParaRPr>
          </a:p>
        </p:txBody>
      </p:sp>
      <p:pic>
        <p:nvPicPr>
          <p:cNvPr id="683" name="" descr=""/>
          <p:cNvPicPr/>
          <p:nvPr/>
        </p:nvPicPr>
        <p:blipFill>
          <a:blip r:embed="rId4"/>
          <a:stretch/>
        </p:blipFill>
        <p:spPr>
          <a:xfrm>
            <a:off x="466560" y="1453680"/>
            <a:ext cx="2834280" cy="656280"/>
          </a:xfrm>
          <a:prstGeom prst="rect">
            <a:avLst/>
          </a:prstGeom>
          <a:ln w="0">
            <a:noFill/>
          </a:ln>
        </p:spPr>
      </p:pic>
      <p:sp>
        <p:nvSpPr>
          <p:cNvPr id="684" name="TextShape 6_ 3"/>
          <p:cNvSpPr/>
          <p:nvPr/>
        </p:nvSpPr>
        <p:spPr>
          <a:xfrm>
            <a:off x="635760" y="153756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685" name="TextShape 7_ 3"/>
          <p:cNvSpPr/>
          <p:nvPr/>
        </p:nvSpPr>
        <p:spPr>
          <a:xfrm>
            <a:off x="4936320" y="151020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686" name="CustomShape 8_ 10"/>
          <p:cNvSpPr/>
          <p:nvPr/>
        </p:nvSpPr>
        <p:spPr>
          <a:xfrm>
            <a:off x="8696160" y="641520"/>
            <a:ext cx="1279800" cy="456840"/>
          </a:xfrm>
          <a:prstGeom prst="rect">
            <a:avLst/>
          </a:prstGeom>
          <a:noFill/>
          <a:ln w="38160">
            <a:solidFill>
              <a:srgbClr val="c9211e"/>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ea typeface="DejaVu Sans"/>
              </a:rPr>
              <a:t>T</a:t>
            </a:r>
            <a:r>
              <a:rPr b="0" lang="en-US" sz="1800" spc="-1" strike="noStrike" baseline="33000">
                <a:solidFill>
                  <a:srgbClr val="000000"/>
                </a:solidFill>
                <a:latin typeface="Arial"/>
                <a:ea typeface="DejaVu Sans"/>
              </a:rPr>
              <a:t>gas</a:t>
            </a:r>
            <a:r>
              <a:rPr b="0" lang="en-US" sz="1800" spc="-1" strike="noStrike">
                <a:solidFill>
                  <a:srgbClr val="000000"/>
                </a:solidFill>
                <a:latin typeface="Arial"/>
                <a:ea typeface="DejaVu Sans"/>
              </a:rPr>
              <a:t> </a:t>
            </a:r>
            <a:r>
              <a:rPr b="0" lang="en-US" sz="1800" spc="-1" strike="noStrike">
                <a:solidFill>
                  <a:srgbClr val="000000"/>
                </a:solidFill>
                <a:latin typeface="Z003"/>
                <a:ea typeface="Z003"/>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endParaRPr b="0" lang="en-US" sz="1800" spc="-1" strike="noStrike">
              <a:latin typeface="Arial"/>
            </a:endParaRPr>
          </a:p>
        </p:txBody>
      </p:sp>
      <p:sp>
        <p:nvSpPr>
          <p:cNvPr id="687" name="CustomShape 12_ 3"/>
          <p:cNvSpPr/>
          <p:nvPr/>
        </p:nvSpPr>
        <p:spPr>
          <a:xfrm>
            <a:off x="8078400" y="2705040"/>
            <a:ext cx="1292040" cy="456840"/>
          </a:xfrm>
          <a:prstGeom prst="rect">
            <a:avLst/>
          </a:prstGeom>
          <a:noFill/>
          <a:ln w="38160">
            <a:solidFill>
              <a:srgbClr val="c9211e"/>
            </a:solidFill>
            <a:round/>
          </a:ln>
        </p:spPr>
        <p:style>
          <a:lnRef idx="0"/>
          <a:fillRef idx="0"/>
          <a:effectRef idx="0"/>
          <a:fontRef idx="minor"/>
        </p:style>
      </p:sp>
      <p:sp>
        <p:nvSpPr>
          <p:cNvPr id="688" name="CustomShape 13_ 3"/>
          <p:cNvSpPr/>
          <p:nvPr/>
        </p:nvSpPr>
        <p:spPr>
          <a:xfrm>
            <a:off x="5952960" y="2916720"/>
            <a:ext cx="456840" cy="312120"/>
          </a:xfrm>
          <a:prstGeom prst="rect">
            <a:avLst/>
          </a:prstGeom>
          <a:noFill/>
          <a:ln w="38160">
            <a:solidFill>
              <a:srgbClr val="c9211e"/>
            </a:solidFill>
            <a:round/>
          </a:ln>
        </p:spPr>
        <p:style>
          <a:lnRef idx="0"/>
          <a:fillRef idx="0"/>
          <a:effectRef idx="0"/>
          <a:fontRef idx="minor"/>
        </p:style>
      </p:sp>
      <p:sp>
        <p:nvSpPr>
          <p:cNvPr id="689" name="CustomShape 14_ 3"/>
          <p:cNvSpPr/>
          <p:nvPr/>
        </p:nvSpPr>
        <p:spPr>
          <a:xfrm>
            <a:off x="8238960" y="101520"/>
            <a:ext cx="1737000" cy="456840"/>
          </a:xfrm>
          <a:prstGeom prst="rect">
            <a:avLst/>
          </a:prstGeom>
          <a:noFill/>
          <a:ln w="38160">
            <a:solidFill>
              <a:srgbClr val="2a6099"/>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ea typeface="DejaVu Sans"/>
              </a:rPr>
              <a:t>T</a:t>
            </a:r>
            <a:r>
              <a:rPr b="0" lang="en-US" sz="1800" spc="-1" strike="noStrike" baseline="33000">
                <a:solidFill>
                  <a:srgbClr val="000000"/>
                </a:solidFill>
                <a:latin typeface="Arial"/>
                <a:ea typeface="DejaVu Sans"/>
              </a:rPr>
              <a:t>gas</a:t>
            </a:r>
            <a:r>
              <a:rPr b="0" lang="en-US" sz="1800" spc="-1" strike="noStrike">
                <a:solidFill>
                  <a:srgbClr val="000000"/>
                </a:solidFill>
                <a:latin typeface="Arial"/>
                <a:ea typeface="DejaVu Sans"/>
              </a:rPr>
              <a:t> </a:t>
            </a:r>
            <a:r>
              <a:rPr b="0" lang="en-US" sz="1800" spc="-1" strike="noStrike">
                <a:solidFill>
                  <a:srgbClr val="000000"/>
                </a:solidFill>
                <a:latin typeface="Z003"/>
                <a:ea typeface="DejaVu Sans"/>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r>
              <a:rPr b="0" lang="en-US" sz="1800" spc="-1" strike="noStrike">
                <a:solidFill>
                  <a:srgbClr val="000000"/>
                </a:solidFill>
                <a:latin typeface="Arial"/>
                <a:ea typeface="Z003"/>
              </a:rPr>
              <a:t> </a:t>
            </a:r>
            <a:r>
              <a:rPr b="0" lang="en-US" sz="1800" spc="-1" strike="noStrike">
                <a:solidFill>
                  <a:srgbClr val="000000"/>
                </a:solidFill>
                <a:latin typeface="Z003"/>
                <a:ea typeface="Z003"/>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endParaRPr b="0" lang="en-US" sz="1800" spc="-1" strike="noStrike">
              <a:latin typeface="Arial"/>
            </a:endParaRPr>
          </a:p>
        </p:txBody>
      </p:sp>
      <p:sp>
        <p:nvSpPr>
          <p:cNvPr id="690" name="CustomShape 15_ 3"/>
          <p:cNvSpPr/>
          <p:nvPr/>
        </p:nvSpPr>
        <p:spPr>
          <a:xfrm>
            <a:off x="1989000" y="2110320"/>
            <a:ext cx="1860480" cy="531720"/>
          </a:xfrm>
          <a:prstGeom prst="rect">
            <a:avLst/>
          </a:prstGeom>
          <a:noFill/>
          <a:ln w="38160">
            <a:solidFill>
              <a:srgbClr val="2a6099"/>
            </a:solidFill>
            <a:round/>
          </a:ln>
        </p:spPr>
        <p:style>
          <a:lnRef idx="0"/>
          <a:fillRef idx="0"/>
          <a:effectRef idx="0"/>
          <a:fontRef idx="minor"/>
        </p:style>
      </p:sp>
      <p:sp>
        <p:nvSpPr>
          <p:cNvPr id="691" name="CustomShape 16_ 3"/>
          <p:cNvSpPr/>
          <p:nvPr/>
        </p:nvSpPr>
        <p:spPr>
          <a:xfrm>
            <a:off x="5288760" y="2589480"/>
            <a:ext cx="1836720" cy="707400"/>
          </a:xfrm>
          <a:prstGeom prst="rect">
            <a:avLst/>
          </a:prstGeom>
          <a:noFill/>
          <a:ln w="38160">
            <a:solidFill>
              <a:srgbClr val="2a6099"/>
            </a:solidFill>
            <a:round/>
          </a:ln>
        </p:spPr>
        <p:style>
          <a:lnRef idx="0"/>
          <a:fillRef idx="0"/>
          <a:effectRef idx="0"/>
          <a:fontRef idx="minor"/>
        </p:style>
      </p:sp>
      <p:sp>
        <p:nvSpPr>
          <p:cNvPr id="692" name="CustomShape 18_ 3"/>
          <p:cNvSpPr/>
          <p:nvPr/>
        </p:nvSpPr>
        <p:spPr>
          <a:xfrm>
            <a:off x="6710760" y="1596240"/>
            <a:ext cx="430560" cy="314280"/>
          </a:xfrm>
          <a:prstGeom prst="rect">
            <a:avLst/>
          </a:prstGeom>
          <a:noFill/>
          <a:ln w="38160">
            <a:solidFill>
              <a:srgbClr val="c9211e"/>
            </a:solidFill>
            <a:round/>
          </a:ln>
        </p:spPr>
        <p:style>
          <a:lnRef idx="0"/>
          <a:fillRef idx="0"/>
          <a:effectRef idx="0"/>
          <a:fontRef idx="minor"/>
        </p:style>
      </p:sp>
      <p:sp>
        <p:nvSpPr>
          <p:cNvPr id="693" name="CustomShape 19_ 3"/>
          <p:cNvSpPr/>
          <p:nvPr/>
        </p:nvSpPr>
        <p:spPr>
          <a:xfrm>
            <a:off x="5587200" y="1596240"/>
            <a:ext cx="1554120" cy="314280"/>
          </a:xfrm>
          <a:prstGeom prst="rect">
            <a:avLst/>
          </a:prstGeom>
          <a:noFill/>
          <a:ln w="38160">
            <a:solidFill>
              <a:srgbClr val="c9211e"/>
            </a:solidFill>
            <a:prstDash val="sysDot"/>
            <a:round/>
          </a:ln>
        </p:spPr>
        <p:style>
          <a:lnRef idx="0"/>
          <a:fillRef idx="0"/>
          <a:effectRef idx="0"/>
          <a:fontRef idx="minor"/>
        </p:style>
      </p:sp>
      <p:sp>
        <p:nvSpPr>
          <p:cNvPr id="694" name="TextShape 22_ 3"/>
          <p:cNvSpPr/>
          <p:nvPr/>
        </p:nvSpPr>
        <p:spPr>
          <a:xfrm>
            <a:off x="5819400" y="4395240"/>
            <a:ext cx="36540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700" spc="-1" strike="noStrike">
                <a:latin typeface="Arial"/>
              </a:rPr>
              <a:t>1</a:t>
            </a:r>
            <a:endParaRPr b="0" lang="en-US" sz="700" spc="-1" strike="noStrike">
              <a:latin typeface="Arial"/>
            </a:endParaRPr>
          </a:p>
        </p:txBody>
      </p:sp>
      <p:grpSp>
        <p:nvGrpSpPr>
          <p:cNvPr id="695" name=""/>
          <p:cNvGrpSpPr/>
          <p:nvPr/>
        </p:nvGrpSpPr>
        <p:grpSpPr>
          <a:xfrm>
            <a:off x="8614800" y="5198760"/>
            <a:ext cx="646200" cy="323280"/>
            <a:chOff x="8614800" y="5198760"/>
            <a:chExt cx="646200" cy="323280"/>
          </a:xfrm>
        </p:grpSpPr>
        <p:sp>
          <p:nvSpPr>
            <p:cNvPr id="696" name="">
              <a:hlinkClick r:id="rId5"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697" name="">
              <a:hlinkClick r:id="rId6"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698" name="">
            <a:hlinkClick r:id="rId7"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699" name=""/>
          <p:cNvGrpSpPr/>
          <p:nvPr/>
        </p:nvGrpSpPr>
        <p:grpSpPr>
          <a:xfrm>
            <a:off x="7103160" y="5198760"/>
            <a:ext cx="646200" cy="323280"/>
            <a:chOff x="7103160" y="5198760"/>
            <a:chExt cx="646200" cy="323280"/>
          </a:xfrm>
        </p:grpSpPr>
        <p:sp>
          <p:nvSpPr>
            <p:cNvPr id="700" name="">
              <a:hlinkClick r:id="rId8"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701" name="">
              <a:hlinkClick r:id="rId9"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702" name=""/>
          <p:cNvSpPr/>
          <p:nvPr/>
        </p:nvSpPr>
        <p:spPr>
          <a:xfrm>
            <a:off x="457200" y="3119400"/>
            <a:ext cx="2971800" cy="157140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The impact of different gas and kinetic temperatures is given by the red terms. In the forward rate, the sticking coefficient and cross section can be affected by thermal non-equilibrium but these effects are not considered in this study.</a:t>
            </a:r>
            <a:endParaRPr b="0" lang="en-US" sz="1400" spc="-1" strike="noStrike">
              <a:latin typeface="Arial"/>
            </a:endParaRPr>
          </a:p>
        </p:txBody>
      </p:sp>
      <p:sp>
        <p:nvSpPr>
          <p:cNvPr id="703" name=""/>
          <p:cNvSpPr/>
          <p:nvPr/>
        </p:nvSpPr>
        <p:spPr>
          <a:xfrm>
            <a:off x="457200" y="28152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pic>
        <p:nvPicPr>
          <p:cNvPr id="704" name="" descr=""/>
          <p:cNvPicPr/>
          <p:nvPr/>
        </p:nvPicPr>
        <p:blipFill>
          <a:blip r:embed="rId10"/>
          <a:stretch/>
        </p:blipFill>
        <p:spPr>
          <a:xfrm>
            <a:off x="6762240" y="2813760"/>
            <a:ext cx="307080" cy="253080"/>
          </a:xfrm>
          <a:prstGeom prst="rect">
            <a:avLst/>
          </a:prstGeom>
          <a:ln w="0">
            <a:noFill/>
          </a:ln>
        </p:spPr>
      </p:pic>
      <p:sp>
        <p:nvSpPr>
          <p:cNvPr id="705" name="CustomShape 21_ 1"/>
          <p:cNvSpPr/>
          <p:nvPr/>
        </p:nvSpPr>
        <p:spPr>
          <a:xfrm>
            <a:off x="5893560" y="4454280"/>
            <a:ext cx="264960" cy="124200"/>
          </a:xfrm>
          <a:prstGeom prst="rect">
            <a:avLst/>
          </a:prstGeom>
          <a:solidFill>
            <a:srgbClr val="ffffff"/>
          </a:solidFill>
          <a:ln w="0">
            <a:solidFill>
              <a:srgbClr val="ffffff"/>
            </a:solidFill>
          </a:ln>
        </p:spPr>
        <p:style>
          <a:lnRef idx="0"/>
          <a:fillRef idx="0"/>
          <a:effectRef idx="0"/>
          <a:fontRef idx="minor"/>
        </p:style>
      </p:sp>
      <p:sp>
        <p:nvSpPr>
          <p:cNvPr id="706" name="TextShape 22_ 1"/>
          <p:cNvSpPr/>
          <p:nvPr/>
        </p:nvSpPr>
        <p:spPr>
          <a:xfrm>
            <a:off x="5819400" y="4395240"/>
            <a:ext cx="36540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700" spc="-1" strike="noStrike">
                <a:latin typeface="Arial"/>
              </a:rPr>
              <a:t>1</a:t>
            </a:r>
            <a:endParaRPr b="0" lang="en-US" sz="7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Thermal non-equilibrium</a:t>
            </a: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Line 1_ 3"/>
          <p:cNvSpPr/>
          <p:nvPr/>
        </p:nvSpPr>
        <p:spPr>
          <a:xfrm>
            <a:off x="375120" y="5075280"/>
            <a:ext cx="9418320" cy="0"/>
          </a:xfrm>
          <a:prstGeom prst="line">
            <a:avLst/>
          </a:prstGeom>
          <a:ln w="0">
            <a:solidFill>
              <a:srgbClr val="999999"/>
            </a:solidFill>
          </a:ln>
        </p:spPr>
        <p:style>
          <a:lnRef idx="0"/>
          <a:fillRef idx="0"/>
          <a:effectRef idx="0"/>
          <a:fontRef idx="minor"/>
        </p:style>
      </p:sp>
      <p:sp>
        <p:nvSpPr>
          <p:cNvPr id="708" name="TextShape 2_ 2"/>
          <p:cNvSpPr/>
          <p:nvPr/>
        </p:nvSpPr>
        <p:spPr>
          <a:xfrm>
            <a:off x="7798320" y="3099600"/>
            <a:ext cx="1096920" cy="426960"/>
          </a:xfrm>
          <a:prstGeom prst="rect">
            <a:avLst/>
          </a:prstGeom>
          <a:noFill/>
          <a:ln w="0">
            <a:noFill/>
          </a:ln>
        </p:spPr>
        <p:style>
          <a:lnRef idx="0"/>
          <a:fillRef idx="0"/>
          <a:effectRef idx="0"/>
          <a:fontRef idx="minor"/>
        </p:style>
      </p:sp>
      <p:pic>
        <p:nvPicPr>
          <p:cNvPr id="709" name="" descr=""/>
          <p:cNvPicPr/>
          <p:nvPr/>
        </p:nvPicPr>
        <p:blipFill>
          <a:blip r:embed="rId1"/>
          <a:stretch/>
        </p:blipFill>
        <p:spPr>
          <a:xfrm>
            <a:off x="4827960" y="2058840"/>
            <a:ext cx="4615920" cy="2859120"/>
          </a:xfrm>
          <a:prstGeom prst="rect">
            <a:avLst/>
          </a:prstGeom>
          <a:ln w="0">
            <a:noFill/>
          </a:ln>
        </p:spPr>
      </p:pic>
      <p:pic>
        <p:nvPicPr>
          <p:cNvPr id="710" name="" descr=""/>
          <p:cNvPicPr/>
          <p:nvPr/>
        </p:nvPicPr>
        <p:blipFill>
          <a:blip r:embed="rId2"/>
          <a:stretch/>
        </p:blipFill>
        <p:spPr>
          <a:xfrm>
            <a:off x="590760" y="2110320"/>
            <a:ext cx="3258720" cy="543960"/>
          </a:xfrm>
          <a:prstGeom prst="rect">
            <a:avLst/>
          </a:prstGeom>
          <a:ln w="0">
            <a:noFill/>
          </a:ln>
        </p:spPr>
      </p:pic>
      <p:sp>
        <p:nvSpPr>
          <p:cNvPr id="711" name="Line 3_ 4"/>
          <p:cNvSpPr/>
          <p:nvPr/>
        </p:nvSpPr>
        <p:spPr>
          <a:xfrm flipH="1">
            <a:off x="4398480" y="1032480"/>
            <a:ext cx="16560" cy="3895920"/>
          </a:xfrm>
          <a:prstGeom prst="line">
            <a:avLst/>
          </a:prstGeom>
          <a:ln w="0">
            <a:solidFill>
              <a:srgbClr val="999999"/>
            </a:solidFill>
          </a:ln>
        </p:spPr>
        <p:style>
          <a:lnRef idx="0"/>
          <a:fillRef idx="0"/>
          <a:effectRef idx="0"/>
          <a:fontRef idx="minor"/>
        </p:style>
      </p:sp>
      <p:pic>
        <p:nvPicPr>
          <p:cNvPr id="712" name="" descr=""/>
          <p:cNvPicPr/>
          <p:nvPr/>
        </p:nvPicPr>
        <p:blipFill>
          <a:blip r:embed="rId3"/>
          <a:stretch/>
        </p:blipFill>
        <p:spPr>
          <a:xfrm>
            <a:off x="4780800" y="1437120"/>
            <a:ext cx="2834280" cy="656280"/>
          </a:xfrm>
          <a:prstGeom prst="rect">
            <a:avLst/>
          </a:prstGeom>
          <a:ln w="0">
            <a:noFill/>
          </a:ln>
        </p:spPr>
      </p:pic>
      <p:sp>
        <p:nvSpPr>
          <p:cNvPr id="713" name="TextShape 4_ 4"/>
          <p:cNvSpPr/>
          <p:nvPr/>
        </p:nvSpPr>
        <p:spPr>
          <a:xfrm>
            <a:off x="375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equilibrium </a:t>
            </a:r>
            <a:endParaRPr b="0" lang="en-US" sz="1800" spc="-1" strike="noStrike">
              <a:latin typeface="Arial"/>
            </a:endParaRPr>
          </a:p>
        </p:txBody>
      </p:sp>
      <p:sp>
        <p:nvSpPr>
          <p:cNvPr id="714" name="TextShape 5_ 4"/>
          <p:cNvSpPr/>
          <p:nvPr/>
        </p:nvSpPr>
        <p:spPr>
          <a:xfrm>
            <a:off x="4551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non-equilibrium </a:t>
            </a:r>
            <a:endParaRPr b="0" lang="en-US" sz="1800" spc="-1" strike="noStrike">
              <a:latin typeface="Arial"/>
            </a:endParaRPr>
          </a:p>
        </p:txBody>
      </p:sp>
      <p:pic>
        <p:nvPicPr>
          <p:cNvPr id="715" name="" descr=""/>
          <p:cNvPicPr/>
          <p:nvPr/>
        </p:nvPicPr>
        <p:blipFill>
          <a:blip r:embed="rId4"/>
          <a:stretch/>
        </p:blipFill>
        <p:spPr>
          <a:xfrm>
            <a:off x="466560" y="1453680"/>
            <a:ext cx="2834280" cy="656280"/>
          </a:xfrm>
          <a:prstGeom prst="rect">
            <a:avLst/>
          </a:prstGeom>
          <a:ln w="0">
            <a:noFill/>
          </a:ln>
        </p:spPr>
      </p:pic>
      <p:sp>
        <p:nvSpPr>
          <p:cNvPr id="716" name="TextShape 6_ 4"/>
          <p:cNvSpPr/>
          <p:nvPr/>
        </p:nvSpPr>
        <p:spPr>
          <a:xfrm>
            <a:off x="635760" y="153756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717" name="TextShape 7_ 4"/>
          <p:cNvSpPr/>
          <p:nvPr/>
        </p:nvSpPr>
        <p:spPr>
          <a:xfrm>
            <a:off x="4936320" y="151020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718" name="CustomShape 8_ 9"/>
          <p:cNvSpPr/>
          <p:nvPr/>
        </p:nvSpPr>
        <p:spPr>
          <a:xfrm>
            <a:off x="8696160" y="641520"/>
            <a:ext cx="1279800" cy="456840"/>
          </a:xfrm>
          <a:prstGeom prst="rect">
            <a:avLst/>
          </a:prstGeom>
          <a:noFill/>
          <a:ln w="38160">
            <a:solidFill>
              <a:srgbClr val="c9211e"/>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ea typeface="DejaVu Sans"/>
              </a:rPr>
              <a:t>T</a:t>
            </a:r>
            <a:r>
              <a:rPr b="0" lang="en-US" sz="1800" spc="-1" strike="noStrike" baseline="33000">
                <a:solidFill>
                  <a:srgbClr val="000000"/>
                </a:solidFill>
                <a:latin typeface="Arial"/>
                <a:ea typeface="DejaVu Sans"/>
              </a:rPr>
              <a:t>gas</a:t>
            </a:r>
            <a:r>
              <a:rPr b="0" lang="en-US" sz="1800" spc="-1" strike="noStrike">
                <a:solidFill>
                  <a:srgbClr val="000000"/>
                </a:solidFill>
                <a:latin typeface="Arial"/>
                <a:ea typeface="DejaVu Sans"/>
              </a:rPr>
              <a:t> </a:t>
            </a:r>
            <a:r>
              <a:rPr b="0" lang="en-US" sz="1800" spc="-1" strike="noStrike">
                <a:solidFill>
                  <a:srgbClr val="000000"/>
                </a:solidFill>
                <a:latin typeface="Z003"/>
                <a:ea typeface="Z003"/>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endParaRPr b="0" lang="en-US" sz="1800" spc="-1" strike="noStrike">
              <a:latin typeface="Arial"/>
            </a:endParaRPr>
          </a:p>
        </p:txBody>
      </p:sp>
      <p:sp>
        <p:nvSpPr>
          <p:cNvPr id="719" name="CustomShape 11_ 5"/>
          <p:cNvSpPr/>
          <p:nvPr/>
        </p:nvSpPr>
        <p:spPr>
          <a:xfrm>
            <a:off x="8696160" y="1185120"/>
            <a:ext cx="1279800" cy="456840"/>
          </a:xfrm>
          <a:prstGeom prst="rect">
            <a:avLst/>
          </a:prstGeom>
          <a:noFill/>
          <a:ln w="38160">
            <a:solidFill>
              <a:srgbClr val="468a1a"/>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ea typeface="DejaVu Sans"/>
              </a:rPr>
              <a:t>T</a:t>
            </a:r>
            <a:r>
              <a:rPr b="0" lang="en-US" sz="1800" spc="-1" strike="noStrike" baseline="33000">
                <a:solidFill>
                  <a:srgbClr val="000000"/>
                </a:solidFill>
                <a:latin typeface="Arial"/>
                <a:ea typeface="DejaVu Sans"/>
              </a:rPr>
              <a:t>kin</a:t>
            </a:r>
            <a:r>
              <a:rPr b="0" lang="en-US" sz="1800" spc="-1" strike="noStrike">
                <a:solidFill>
                  <a:srgbClr val="000000"/>
                </a:solidFill>
                <a:latin typeface="Arial"/>
                <a:ea typeface="DejaVu Sans"/>
              </a:rPr>
              <a:t> </a:t>
            </a:r>
            <a:r>
              <a:rPr b="0" lang="en-US" sz="1800" spc="-1" strike="noStrike">
                <a:solidFill>
                  <a:srgbClr val="000000"/>
                </a:solidFill>
                <a:latin typeface="Z003"/>
                <a:ea typeface="Z003"/>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int</a:t>
            </a:r>
            <a:endParaRPr b="0" lang="en-US" sz="1800" spc="-1" strike="noStrike">
              <a:latin typeface="Arial"/>
            </a:endParaRPr>
          </a:p>
        </p:txBody>
      </p:sp>
      <p:sp>
        <p:nvSpPr>
          <p:cNvPr id="720" name="CustomShape 12_ 2"/>
          <p:cNvSpPr/>
          <p:nvPr/>
        </p:nvSpPr>
        <p:spPr>
          <a:xfrm>
            <a:off x="8078400" y="2705040"/>
            <a:ext cx="1292040" cy="456840"/>
          </a:xfrm>
          <a:prstGeom prst="rect">
            <a:avLst/>
          </a:prstGeom>
          <a:noFill/>
          <a:ln w="38160">
            <a:solidFill>
              <a:srgbClr val="c9211e"/>
            </a:solidFill>
            <a:round/>
          </a:ln>
        </p:spPr>
        <p:style>
          <a:lnRef idx="0"/>
          <a:fillRef idx="0"/>
          <a:effectRef idx="0"/>
          <a:fontRef idx="minor"/>
        </p:style>
      </p:sp>
      <p:sp>
        <p:nvSpPr>
          <p:cNvPr id="721" name="CustomShape 13_ 2"/>
          <p:cNvSpPr/>
          <p:nvPr/>
        </p:nvSpPr>
        <p:spPr>
          <a:xfrm>
            <a:off x="5952960" y="2916720"/>
            <a:ext cx="456840" cy="312120"/>
          </a:xfrm>
          <a:prstGeom prst="rect">
            <a:avLst/>
          </a:prstGeom>
          <a:noFill/>
          <a:ln w="38160">
            <a:solidFill>
              <a:srgbClr val="c9211e"/>
            </a:solidFill>
            <a:round/>
          </a:ln>
        </p:spPr>
        <p:style>
          <a:lnRef idx="0"/>
          <a:fillRef idx="0"/>
          <a:effectRef idx="0"/>
          <a:fontRef idx="minor"/>
        </p:style>
      </p:sp>
      <p:sp>
        <p:nvSpPr>
          <p:cNvPr id="722" name="CustomShape 14_ 4"/>
          <p:cNvSpPr/>
          <p:nvPr/>
        </p:nvSpPr>
        <p:spPr>
          <a:xfrm>
            <a:off x="8238960" y="101520"/>
            <a:ext cx="1737000" cy="456840"/>
          </a:xfrm>
          <a:prstGeom prst="rect">
            <a:avLst/>
          </a:prstGeom>
          <a:noFill/>
          <a:ln w="38160">
            <a:solidFill>
              <a:srgbClr val="2a6099"/>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ea typeface="DejaVu Sans"/>
              </a:rPr>
              <a:t>T</a:t>
            </a:r>
            <a:r>
              <a:rPr b="0" lang="en-US" sz="1800" spc="-1" strike="noStrike" baseline="33000">
                <a:solidFill>
                  <a:srgbClr val="000000"/>
                </a:solidFill>
                <a:latin typeface="Arial"/>
                <a:ea typeface="DejaVu Sans"/>
              </a:rPr>
              <a:t>gas</a:t>
            </a:r>
            <a:r>
              <a:rPr b="0" lang="en-US" sz="1800" spc="-1" strike="noStrike">
                <a:solidFill>
                  <a:srgbClr val="000000"/>
                </a:solidFill>
                <a:latin typeface="Arial"/>
                <a:ea typeface="DejaVu Sans"/>
              </a:rPr>
              <a:t> </a:t>
            </a:r>
            <a:r>
              <a:rPr b="0" lang="en-US" sz="1800" spc="-1" strike="noStrike">
                <a:solidFill>
                  <a:srgbClr val="000000"/>
                </a:solidFill>
                <a:latin typeface="Z003"/>
                <a:ea typeface="DejaVu Sans"/>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r>
              <a:rPr b="0" lang="en-US" sz="1800" spc="-1" strike="noStrike">
                <a:solidFill>
                  <a:srgbClr val="000000"/>
                </a:solidFill>
                <a:latin typeface="Arial"/>
                <a:ea typeface="Z003"/>
              </a:rPr>
              <a:t> </a:t>
            </a:r>
            <a:r>
              <a:rPr b="0" lang="en-US" sz="1800" spc="-1" strike="noStrike">
                <a:solidFill>
                  <a:srgbClr val="000000"/>
                </a:solidFill>
                <a:latin typeface="Z003"/>
                <a:ea typeface="Z003"/>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endParaRPr b="0" lang="en-US" sz="1800" spc="-1" strike="noStrike">
              <a:latin typeface="Arial"/>
            </a:endParaRPr>
          </a:p>
        </p:txBody>
      </p:sp>
      <p:sp>
        <p:nvSpPr>
          <p:cNvPr id="723" name="CustomShape 15_ 4"/>
          <p:cNvSpPr/>
          <p:nvPr/>
        </p:nvSpPr>
        <p:spPr>
          <a:xfrm>
            <a:off x="1989000" y="2110320"/>
            <a:ext cx="1860480" cy="531720"/>
          </a:xfrm>
          <a:prstGeom prst="rect">
            <a:avLst/>
          </a:prstGeom>
          <a:noFill/>
          <a:ln w="38160">
            <a:solidFill>
              <a:srgbClr val="2a6099"/>
            </a:solidFill>
            <a:round/>
          </a:ln>
        </p:spPr>
        <p:style>
          <a:lnRef idx="0"/>
          <a:fillRef idx="0"/>
          <a:effectRef idx="0"/>
          <a:fontRef idx="minor"/>
        </p:style>
      </p:sp>
      <p:sp>
        <p:nvSpPr>
          <p:cNvPr id="724" name="CustomShape 16_ 4"/>
          <p:cNvSpPr/>
          <p:nvPr/>
        </p:nvSpPr>
        <p:spPr>
          <a:xfrm>
            <a:off x="5288760" y="2589480"/>
            <a:ext cx="1836720" cy="707400"/>
          </a:xfrm>
          <a:prstGeom prst="rect">
            <a:avLst/>
          </a:prstGeom>
          <a:noFill/>
          <a:ln w="38160">
            <a:solidFill>
              <a:srgbClr val="2a6099"/>
            </a:solidFill>
            <a:round/>
          </a:ln>
        </p:spPr>
        <p:style>
          <a:lnRef idx="0"/>
          <a:fillRef idx="0"/>
          <a:effectRef idx="0"/>
          <a:fontRef idx="minor"/>
        </p:style>
      </p:sp>
      <p:sp>
        <p:nvSpPr>
          <p:cNvPr id="725" name="CustomShape 17_ 2"/>
          <p:cNvSpPr/>
          <p:nvPr/>
        </p:nvSpPr>
        <p:spPr>
          <a:xfrm>
            <a:off x="5273640" y="3485880"/>
            <a:ext cx="2260080" cy="695520"/>
          </a:xfrm>
          <a:prstGeom prst="rect">
            <a:avLst/>
          </a:prstGeom>
          <a:noFill/>
          <a:ln w="38160">
            <a:solidFill>
              <a:srgbClr val="468a1a"/>
            </a:solidFill>
            <a:round/>
          </a:ln>
        </p:spPr>
        <p:style>
          <a:lnRef idx="0"/>
          <a:fillRef idx="0"/>
          <a:effectRef idx="0"/>
          <a:fontRef idx="minor"/>
        </p:style>
      </p:sp>
      <p:sp>
        <p:nvSpPr>
          <p:cNvPr id="726" name="CustomShape 18_ 2"/>
          <p:cNvSpPr/>
          <p:nvPr/>
        </p:nvSpPr>
        <p:spPr>
          <a:xfrm>
            <a:off x="6710760" y="1596240"/>
            <a:ext cx="430560" cy="314280"/>
          </a:xfrm>
          <a:prstGeom prst="rect">
            <a:avLst/>
          </a:prstGeom>
          <a:noFill/>
          <a:ln w="38160">
            <a:solidFill>
              <a:srgbClr val="c9211e"/>
            </a:solidFill>
            <a:round/>
          </a:ln>
        </p:spPr>
        <p:style>
          <a:lnRef idx="0"/>
          <a:fillRef idx="0"/>
          <a:effectRef idx="0"/>
          <a:fontRef idx="minor"/>
        </p:style>
      </p:sp>
      <p:sp>
        <p:nvSpPr>
          <p:cNvPr id="727" name="CustomShape 19_ 2"/>
          <p:cNvSpPr/>
          <p:nvPr/>
        </p:nvSpPr>
        <p:spPr>
          <a:xfrm>
            <a:off x="5587200" y="1596240"/>
            <a:ext cx="1554120" cy="314280"/>
          </a:xfrm>
          <a:prstGeom prst="rect">
            <a:avLst/>
          </a:prstGeom>
          <a:noFill/>
          <a:ln w="38160">
            <a:solidFill>
              <a:srgbClr val="c9211e"/>
            </a:solidFill>
            <a:prstDash val="sysDot"/>
            <a:round/>
          </a:ln>
        </p:spPr>
        <p:style>
          <a:lnRef idx="0"/>
          <a:fillRef idx="0"/>
          <a:effectRef idx="0"/>
          <a:fontRef idx="minor"/>
        </p:style>
      </p:sp>
      <p:sp>
        <p:nvSpPr>
          <p:cNvPr id="728" name="CustomShape 20_ 2"/>
          <p:cNvSpPr/>
          <p:nvPr/>
        </p:nvSpPr>
        <p:spPr>
          <a:xfrm>
            <a:off x="5527080" y="1541880"/>
            <a:ext cx="537120" cy="421560"/>
          </a:xfrm>
          <a:prstGeom prst="rect">
            <a:avLst/>
          </a:prstGeom>
          <a:noFill/>
          <a:ln w="38160">
            <a:solidFill>
              <a:srgbClr val="468a1a"/>
            </a:solidFill>
            <a:prstDash val="sysDot"/>
            <a:round/>
          </a:ln>
        </p:spPr>
        <p:style>
          <a:lnRef idx="0"/>
          <a:fillRef idx="0"/>
          <a:effectRef idx="0"/>
          <a:fontRef idx="minor"/>
        </p:style>
      </p:sp>
      <p:sp>
        <p:nvSpPr>
          <p:cNvPr id="729" name="CustomShape 21_ 2"/>
          <p:cNvSpPr/>
          <p:nvPr/>
        </p:nvSpPr>
        <p:spPr>
          <a:xfrm>
            <a:off x="5893560" y="4454280"/>
            <a:ext cx="264960" cy="124200"/>
          </a:xfrm>
          <a:prstGeom prst="rect">
            <a:avLst/>
          </a:prstGeom>
          <a:solidFill>
            <a:srgbClr val="ffffff"/>
          </a:solidFill>
          <a:ln w="0">
            <a:solidFill>
              <a:srgbClr val="ffffff"/>
            </a:solidFill>
          </a:ln>
        </p:spPr>
        <p:style>
          <a:lnRef idx="0"/>
          <a:fillRef idx="0"/>
          <a:effectRef idx="0"/>
          <a:fontRef idx="minor"/>
        </p:style>
      </p:sp>
      <p:sp>
        <p:nvSpPr>
          <p:cNvPr id="730" name="TextShape 22_ 2"/>
          <p:cNvSpPr/>
          <p:nvPr/>
        </p:nvSpPr>
        <p:spPr>
          <a:xfrm>
            <a:off x="5819400" y="4395240"/>
            <a:ext cx="36540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700" spc="-1" strike="noStrike">
                <a:latin typeface="Arial"/>
              </a:rPr>
              <a:t>1</a:t>
            </a:r>
            <a:endParaRPr b="0" lang="en-US" sz="700" spc="-1" strike="noStrike">
              <a:latin typeface="Arial"/>
            </a:endParaRPr>
          </a:p>
        </p:txBody>
      </p:sp>
      <p:grpSp>
        <p:nvGrpSpPr>
          <p:cNvPr id="731" name=""/>
          <p:cNvGrpSpPr/>
          <p:nvPr/>
        </p:nvGrpSpPr>
        <p:grpSpPr>
          <a:xfrm>
            <a:off x="8614800" y="5198760"/>
            <a:ext cx="646200" cy="323280"/>
            <a:chOff x="8614800" y="5198760"/>
            <a:chExt cx="646200" cy="323280"/>
          </a:xfrm>
        </p:grpSpPr>
        <p:sp>
          <p:nvSpPr>
            <p:cNvPr id="732" name="">
              <a:hlinkClick r:id="rId5"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733" name="">
              <a:hlinkClick r:id="rId6"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734" name="">
            <a:hlinkClick r:id="rId7"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735" name=""/>
          <p:cNvGrpSpPr/>
          <p:nvPr/>
        </p:nvGrpSpPr>
        <p:grpSpPr>
          <a:xfrm>
            <a:off x="7103160" y="5198760"/>
            <a:ext cx="646200" cy="323280"/>
            <a:chOff x="7103160" y="5198760"/>
            <a:chExt cx="646200" cy="323280"/>
          </a:xfrm>
        </p:grpSpPr>
        <p:sp>
          <p:nvSpPr>
            <p:cNvPr id="736" name="">
              <a:hlinkClick r:id="rId8"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737" name="">
              <a:hlinkClick r:id="rId9"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738" name=""/>
          <p:cNvSpPr/>
          <p:nvPr/>
        </p:nvSpPr>
        <p:spPr>
          <a:xfrm>
            <a:off x="457200" y="3119400"/>
            <a:ext cx="2971800" cy="16045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pPr>
              <a:lnSpc>
                <a:spcPct val="100000"/>
              </a:lnSpc>
              <a:buNone/>
            </a:pPr>
            <a:r>
              <a:rPr b="0" lang="en-US" sz="1400" spc="-1" strike="noStrike">
                <a:latin typeface="Arial"/>
                <a:ea typeface="Noto Sans CJK SC"/>
              </a:rPr>
              <a:t>The </a:t>
            </a:r>
            <a:r>
              <a:rPr b="0" lang="en-US" sz="1400" spc="-1" strike="noStrike">
                <a:latin typeface="Arial"/>
              </a:rPr>
              <a:t>impact of different gas and kinetic temperatures is given by the green terms. The variable </a:t>
            </a:r>
            <a:r>
              <a:rPr b="0" lang="en-US" sz="1400" spc="-1" strike="noStrike">
                <a:latin typeface="Arial"/>
                <a:ea typeface="Arial"/>
              </a:rPr>
              <a:t>ω</a:t>
            </a:r>
            <a:r>
              <a:rPr b="0" lang="en-US" sz="1400" spc="-1" strike="noStrike" baseline="-8000">
                <a:latin typeface="Arial"/>
                <a:ea typeface="Arial"/>
              </a:rPr>
              <a:t>i</a:t>
            </a:r>
            <a:r>
              <a:rPr b="0" lang="en-US" sz="1400" spc="-1" strike="noStrike">
                <a:latin typeface="Arial"/>
                <a:ea typeface="Arial"/>
              </a:rPr>
              <a:t> denotes the difference in Gibbs free energy of a cluster if the kinetic and internal temperature are different.</a:t>
            </a:r>
            <a:endParaRPr b="0" lang="en-US" sz="1400" spc="-1" strike="noStrike">
              <a:latin typeface="Arial"/>
            </a:endParaRPr>
          </a:p>
        </p:txBody>
      </p:sp>
      <p:sp>
        <p:nvSpPr>
          <p:cNvPr id="739" name=""/>
          <p:cNvSpPr/>
          <p:nvPr/>
        </p:nvSpPr>
        <p:spPr>
          <a:xfrm>
            <a:off x="457200" y="28152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pic>
        <p:nvPicPr>
          <p:cNvPr id="740" name="" descr=""/>
          <p:cNvPicPr/>
          <p:nvPr/>
        </p:nvPicPr>
        <p:blipFill>
          <a:blip r:embed="rId10"/>
          <a:stretch/>
        </p:blipFill>
        <p:spPr>
          <a:xfrm>
            <a:off x="6762240" y="2813760"/>
            <a:ext cx="307080" cy="253080"/>
          </a:xfrm>
          <a:prstGeom prst="rect">
            <a:avLst/>
          </a:prstGeom>
          <a:ln w="0">
            <a:noFill/>
          </a:ln>
        </p:spPr>
      </p:pic>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Thermal non-equilibrium</a:t>
            </a: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Line 1_ 4"/>
          <p:cNvSpPr/>
          <p:nvPr/>
        </p:nvSpPr>
        <p:spPr>
          <a:xfrm>
            <a:off x="375120" y="5075280"/>
            <a:ext cx="9418320" cy="0"/>
          </a:xfrm>
          <a:prstGeom prst="line">
            <a:avLst/>
          </a:prstGeom>
          <a:ln w="0">
            <a:solidFill>
              <a:srgbClr val="999999"/>
            </a:solidFill>
          </a:ln>
        </p:spPr>
        <p:style>
          <a:lnRef idx="0"/>
          <a:fillRef idx="0"/>
          <a:effectRef idx="0"/>
          <a:fontRef idx="minor"/>
        </p:style>
      </p:sp>
      <p:sp>
        <p:nvSpPr>
          <p:cNvPr id="742" name="TextShape 2_ 4"/>
          <p:cNvSpPr/>
          <p:nvPr/>
        </p:nvSpPr>
        <p:spPr>
          <a:xfrm>
            <a:off x="7798320" y="3099600"/>
            <a:ext cx="1096920" cy="426960"/>
          </a:xfrm>
          <a:prstGeom prst="rect">
            <a:avLst/>
          </a:prstGeom>
          <a:noFill/>
          <a:ln w="0">
            <a:noFill/>
          </a:ln>
        </p:spPr>
        <p:style>
          <a:lnRef idx="0"/>
          <a:fillRef idx="0"/>
          <a:effectRef idx="0"/>
          <a:fontRef idx="minor"/>
        </p:style>
      </p:sp>
      <p:pic>
        <p:nvPicPr>
          <p:cNvPr id="743" name="" descr=""/>
          <p:cNvPicPr/>
          <p:nvPr/>
        </p:nvPicPr>
        <p:blipFill>
          <a:blip r:embed="rId1"/>
          <a:stretch/>
        </p:blipFill>
        <p:spPr>
          <a:xfrm>
            <a:off x="4827960" y="2058840"/>
            <a:ext cx="4615920" cy="2859120"/>
          </a:xfrm>
          <a:prstGeom prst="rect">
            <a:avLst/>
          </a:prstGeom>
          <a:ln w="0">
            <a:noFill/>
          </a:ln>
        </p:spPr>
      </p:pic>
      <p:pic>
        <p:nvPicPr>
          <p:cNvPr id="744" name="" descr=""/>
          <p:cNvPicPr/>
          <p:nvPr/>
        </p:nvPicPr>
        <p:blipFill>
          <a:blip r:embed="rId2"/>
          <a:stretch/>
        </p:blipFill>
        <p:spPr>
          <a:xfrm>
            <a:off x="590760" y="2110320"/>
            <a:ext cx="3258720" cy="543960"/>
          </a:xfrm>
          <a:prstGeom prst="rect">
            <a:avLst/>
          </a:prstGeom>
          <a:ln w="0">
            <a:noFill/>
          </a:ln>
        </p:spPr>
      </p:pic>
      <p:sp>
        <p:nvSpPr>
          <p:cNvPr id="745" name="Line 3_ 6"/>
          <p:cNvSpPr/>
          <p:nvPr/>
        </p:nvSpPr>
        <p:spPr>
          <a:xfrm flipH="1">
            <a:off x="4398480" y="1032480"/>
            <a:ext cx="16560" cy="3895920"/>
          </a:xfrm>
          <a:prstGeom prst="line">
            <a:avLst/>
          </a:prstGeom>
          <a:ln w="0">
            <a:solidFill>
              <a:srgbClr val="999999"/>
            </a:solidFill>
          </a:ln>
        </p:spPr>
        <p:style>
          <a:lnRef idx="0"/>
          <a:fillRef idx="0"/>
          <a:effectRef idx="0"/>
          <a:fontRef idx="minor"/>
        </p:style>
      </p:sp>
      <p:pic>
        <p:nvPicPr>
          <p:cNvPr id="746" name="" descr=""/>
          <p:cNvPicPr/>
          <p:nvPr/>
        </p:nvPicPr>
        <p:blipFill>
          <a:blip r:embed="rId3"/>
          <a:stretch/>
        </p:blipFill>
        <p:spPr>
          <a:xfrm>
            <a:off x="4780800" y="1437120"/>
            <a:ext cx="2834280" cy="656280"/>
          </a:xfrm>
          <a:prstGeom prst="rect">
            <a:avLst/>
          </a:prstGeom>
          <a:ln w="0">
            <a:noFill/>
          </a:ln>
        </p:spPr>
      </p:pic>
      <p:sp>
        <p:nvSpPr>
          <p:cNvPr id="747" name="TextShape 4_ 5"/>
          <p:cNvSpPr/>
          <p:nvPr/>
        </p:nvSpPr>
        <p:spPr>
          <a:xfrm>
            <a:off x="375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equilibrium </a:t>
            </a:r>
            <a:endParaRPr b="0" lang="en-US" sz="1800" spc="-1" strike="noStrike">
              <a:latin typeface="Arial"/>
            </a:endParaRPr>
          </a:p>
        </p:txBody>
      </p:sp>
      <p:sp>
        <p:nvSpPr>
          <p:cNvPr id="748" name="TextShape 5_ 5"/>
          <p:cNvSpPr/>
          <p:nvPr/>
        </p:nvSpPr>
        <p:spPr>
          <a:xfrm>
            <a:off x="4551120" y="996480"/>
            <a:ext cx="3382920" cy="36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Thermal non-equilibrium </a:t>
            </a:r>
            <a:endParaRPr b="0" lang="en-US" sz="1800" spc="-1" strike="noStrike">
              <a:latin typeface="Arial"/>
            </a:endParaRPr>
          </a:p>
        </p:txBody>
      </p:sp>
      <p:pic>
        <p:nvPicPr>
          <p:cNvPr id="749" name="" descr=""/>
          <p:cNvPicPr/>
          <p:nvPr/>
        </p:nvPicPr>
        <p:blipFill>
          <a:blip r:embed="rId4"/>
          <a:stretch/>
        </p:blipFill>
        <p:spPr>
          <a:xfrm>
            <a:off x="466560" y="1453680"/>
            <a:ext cx="2834280" cy="656280"/>
          </a:xfrm>
          <a:prstGeom prst="rect">
            <a:avLst/>
          </a:prstGeom>
          <a:ln w="0">
            <a:noFill/>
          </a:ln>
        </p:spPr>
      </p:pic>
      <p:sp>
        <p:nvSpPr>
          <p:cNvPr id="750" name="TextShape 6_ 5"/>
          <p:cNvSpPr/>
          <p:nvPr/>
        </p:nvSpPr>
        <p:spPr>
          <a:xfrm>
            <a:off x="635760" y="153756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751" name="TextShape 7_ 5"/>
          <p:cNvSpPr/>
          <p:nvPr/>
        </p:nvSpPr>
        <p:spPr>
          <a:xfrm>
            <a:off x="4936320" y="1510200"/>
            <a:ext cx="1371240" cy="23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US" sz="1050" spc="-1" strike="noStrike">
                <a:latin typeface="Arial"/>
              </a:rPr>
              <a:t>+</a:t>
            </a:r>
            <a:endParaRPr b="0" lang="en-US" sz="1050" spc="-1" strike="noStrike">
              <a:latin typeface="Arial"/>
            </a:endParaRPr>
          </a:p>
        </p:txBody>
      </p:sp>
      <p:sp>
        <p:nvSpPr>
          <p:cNvPr id="752" name="CustomShape 8_ 11"/>
          <p:cNvSpPr/>
          <p:nvPr/>
        </p:nvSpPr>
        <p:spPr>
          <a:xfrm>
            <a:off x="8696160" y="641520"/>
            <a:ext cx="1279800" cy="456840"/>
          </a:xfrm>
          <a:prstGeom prst="rect">
            <a:avLst/>
          </a:prstGeom>
          <a:noFill/>
          <a:ln w="38160">
            <a:solidFill>
              <a:srgbClr val="c9211e"/>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ea typeface="DejaVu Sans"/>
              </a:rPr>
              <a:t>T</a:t>
            </a:r>
            <a:r>
              <a:rPr b="0" lang="en-US" sz="1800" spc="-1" strike="noStrike" baseline="33000">
                <a:solidFill>
                  <a:srgbClr val="000000"/>
                </a:solidFill>
                <a:latin typeface="Arial"/>
                <a:ea typeface="DejaVu Sans"/>
              </a:rPr>
              <a:t>gas</a:t>
            </a:r>
            <a:r>
              <a:rPr b="0" lang="en-US" sz="1800" spc="-1" strike="noStrike">
                <a:solidFill>
                  <a:srgbClr val="000000"/>
                </a:solidFill>
                <a:latin typeface="Arial"/>
                <a:ea typeface="DejaVu Sans"/>
              </a:rPr>
              <a:t> </a:t>
            </a:r>
            <a:r>
              <a:rPr b="0" lang="en-US" sz="1800" spc="-1" strike="noStrike">
                <a:solidFill>
                  <a:srgbClr val="000000"/>
                </a:solidFill>
                <a:latin typeface="Z003"/>
                <a:ea typeface="Z003"/>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endParaRPr b="0" lang="en-US" sz="1800" spc="-1" strike="noStrike">
              <a:latin typeface="Arial"/>
            </a:endParaRPr>
          </a:p>
        </p:txBody>
      </p:sp>
      <p:sp>
        <p:nvSpPr>
          <p:cNvPr id="753" name="CustomShape 11_ 9"/>
          <p:cNvSpPr/>
          <p:nvPr/>
        </p:nvSpPr>
        <p:spPr>
          <a:xfrm>
            <a:off x="8696160" y="1185120"/>
            <a:ext cx="1279800" cy="456840"/>
          </a:xfrm>
          <a:prstGeom prst="rect">
            <a:avLst/>
          </a:prstGeom>
          <a:noFill/>
          <a:ln w="38160">
            <a:solidFill>
              <a:srgbClr val="468a1a"/>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ea typeface="DejaVu Sans"/>
              </a:rPr>
              <a:t>T</a:t>
            </a:r>
            <a:r>
              <a:rPr b="0" lang="en-US" sz="1800" spc="-1" strike="noStrike" baseline="33000">
                <a:solidFill>
                  <a:srgbClr val="000000"/>
                </a:solidFill>
                <a:latin typeface="Arial"/>
                <a:ea typeface="DejaVu Sans"/>
              </a:rPr>
              <a:t>kin</a:t>
            </a:r>
            <a:r>
              <a:rPr b="0" lang="en-US" sz="1800" spc="-1" strike="noStrike">
                <a:solidFill>
                  <a:srgbClr val="000000"/>
                </a:solidFill>
                <a:latin typeface="Arial"/>
                <a:ea typeface="DejaVu Sans"/>
              </a:rPr>
              <a:t> </a:t>
            </a:r>
            <a:r>
              <a:rPr b="0" lang="en-US" sz="1800" spc="-1" strike="noStrike">
                <a:solidFill>
                  <a:srgbClr val="000000"/>
                </a:solidFill>
                <a:latin typeface="Z003"/>
                <a:ea typeface="Z003"/>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int</a:t>
            </a:r>
            <a:endParaRPr b="0" lang="en-US" sz="1800" spc="-1" strike="noStrike">
              <a:latin typeface="Arial"/>
            </a:endParaRPr>
          </a:p>
        </p:txBody>
      </p:sp>
      <p:sp>
        <p:nvSpPr>
          <p:cNvPr id="754" name="CustomShape 12_ 7"/>
          <p:cNvSpPr/>
          <p:nvPr/>
        </p:nvSpPr>
        <p:spPr>
          <a:xfrm>
            <a:off x="8078400" y="2705040"/>
            <a:ext cx="1292040" cy="456840"/>
          </a:xfrm>
          <a:prstGeom prst="rect">
            <a:avLst/>
          </a:prstGeom>
          <a:noFill/>
          <a:ln w="38160">
            <a:solidFill>
              <a:srgbClr val="c9211e"/>
            </a:solidFill>
            <a:round/>
          </a:ln>
        </p:spPr>
        <p:style>
          <a:lnRef idx="0"/>
          <a:fillRef idx="0"/>
          <a:effectRef idx="0"/>
          <a:fontRef idx="minor"/>
        </p:style>
      </p:sp>
      <p:sp>
        <p:nvSpPr>
          <p:cNvPr id="755" name="CustomShape 13_ 4"/>
          <p:cNvSpPr/>
          <p:nvPr/>
        </p:nvSpPr>
        <p:spPr>
          <a:xfrm>
            <a:off x="5952960" y="2916720"/>
            <a:ext cx="456840" cy="312120"/>
          </a:xfrm>
          <a:prstGeom prst="rect">
            <a:avLst/>
          </a:prstGeom>
          <a:noFill/>
          <a:ln w="38160">
            <a:solidFill>
              <a:srgbClr val="c9211e"/>
            </a:solidFill>
            <a:round/>
          </a:ln>
        </p:spPr>
        <p:style>
          <a:lnRef idx="0"/>
          <a:fillRef idx="0"/>
          <a:effectRef idx="0"/>
          <a:fontRef idx="minor"/>
        </p:style>
      </p:sp>
      <p:sp>
        <p:nvSpPr>
          <p:cNvPr id="756" name="CustomShape 14_ 5"/>
          <p:cNvSpPr/>
          <p:nvPr/>
        </p:nvSpPr>
        <p:spPr>
          <a:xfrm>
            <a:off x="8238960" y="101520"/>
            <a:ext cx="1737000" cy="456840"/>
          </a:xfrm>
          <a:prstGeom prst="rect">
            <a:avLst/>
          </a:prstGeom>
          <a:noFill/>
          <a:ln w="38160">
            <a:solidFill>
              <a:srgbClr val="2a6099"/>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ea typeface="DejaVu Sans"/>
              </a:rPr>
              <a:t>T</a:t>
            </a:r>
            <a:r>
              <a:rPr b="0" lang="en-US" sz="1800" spc="-1" strike="noStrike" baseline="33000">
                <a:solidFill>
                  <a:srgbClr val="000000"/>
                </a:solidFill>
                <a:latin typeface="Arial"/>
                <a:ea typeface="DejaVu Sans"/>
              </a:rPr>
              <a:t>gas</a:t>
            </a:r>
            <a:r>
              <a:rPr b="0" lang="en-US" sz="1800" spc="-1" strike="noStrike">
                <a:solidFill>
                  <a:srgbClr val="000000"/>
                </a:solidFill>
                <a:latin typeface="Arial"/>
                <a:ea typeface="DejaVu Sans"/>
              </a:rPr>
              <a:t> </a:t>
            </a:r>
            <a:r>
              <a:rPr b="0" lang="en-US" sz="1800" spc="-1" strike="noStrike">
                <a:solidFill>
                  <a:srgbClr val="000000"/>
                </a:solidFill>
                <a:latin typeface="Z003"/>
                <a:ea typeface="DejaVu Sans"/>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r>
              <a:rPr b="0" lang="en-US" sz="1800" spc="-1" strike="noStrike">
                <a:solidFill>
                  <a:srgbClr val="000000"/>
                </a:solidFill>
                <a:latin typeface="Arial"/>
                <a:ea typeface="Z003"/>
              </a:rPr>
              <a:t> </a:t>
            </a:r>
            <a:r>
              <a:rPr b="0" lang="en-US" sz="1800" spc="-1" strike="noStrike">
                <a:solidFill>
                  <a:srgbClr val="000000"/>
                </a:solidFill>
                <a:latin typeface="Z003"/>
                <a:ea typeface="Z003"/>
              </a:rPr>
              <a:t>=</a:t>
            </a:r>
            <a:r>
              <a:rPr b="0" lang="en-US" sz="1800" spc="-1" strike="noStrike">
                <a:solidFill>
                  <a:srgbClr val="000000"/>
                </a:solidFill>
                <a:latin typeface="Arial"/>
                <a:ea typeface="Z003"/>
              </a:rPr>
              <a:t> T</a:t>
            </a:r>
            <a:r>
              <a:rPr b="0" lang="en-US" sz="1800" spc="-1" strike="noStrike" baseline="33000">
                <a:solidFill>
                  <a:srgbClr val="000000"/>
                </a:solidFill>
                <a:latin typeface="Arial"/>
                <a:ea typeface="Z003"/>
              </a:rPr>
              <a:t>kin</a:t>
            </a:r>
            <a:endParaRPr b="0" lang="en-US" sz="1800" spc="-1" strike="noStrike">
              <a:latin typeface="Arial"/>
            </a:endParaRPr>
          </a:p>
        </p:txBody>
      </p:sp>
      <p:sp>
        <p:nvSpPr>
          <p:cNvPr id="757" name="CustomShape 15_ 5"/>
          <p:cNvSpPr/>
          <p:nvPr/>
        </p:nvSpPr>
        <p:spPr>
          <a:xfrm>
            <a:off x="1989000" y="2110320"/>
            <a:ext cx="1860480" cy="531720"/>
          </a:xfrm>
          <a:prstGeom prst="rect">
            <a:avLst/>
          </a:prstGeom>
          <a:noFill/>
          <a:ln w="38160">
            <a:solidFill>
              <a:srgbClr val="2a6099"/>
            </a:solidFill>
            <a:round/>
          </a:ln>
        </p:spPr>
        <p:style>
          <a:lnRef idx="0"/>
          <a:fillRef idx="0"/>
          <a:effectRef idx="0"/>
          <a:fontRef idx="minor"/>
        </p:style>
      </p:sp>
      <p:sp>
        <p:nvSpPr>
          <p:cNvPr id="758" name="CustomShape 16_ 5"/>
          <p:cNvSpPr/>
          <p:nvPr/>
        </p:nvSpPr>
        <p:spPr>
          <a:xfrm>
            <a:off x="5288760" y="2589480"/>
            <a:ext cx="1836720" cy="707400"/>
          </a:xfrm>
          <a:prstGeom prst="rect">
            <a:avLst/>
          </a:prstGeom>
          <a:noFill/>
          <a:ln w="38160">
            <a:solidFill>
              <a:srgbClr val="2a6099"/>
            </a:solidFill>
            <a:round/>
          </a:ln>
        </p:spPr>
        <p:style>
          <a:lnRef idx="0"/>
          <a:fillRef idx="0"/>
          <a:effectRef idx="0"/>
          <a:fontRef idx="minor"/>
        </p:style>
      </p:sp>
      <p:sp>
        <p:nvSpPr>
          <p:cNvPr id="759" name="CustomShape 17_ 3"/>
          <p:cNvSpPr/>
          <p:nvPr/>
        </p:nvSpPr>
        <p:spPr>
          <a:xfrm>
            <a:off x="5273640" y="3485880"/>
            <a:ext cx="2260080" cy="695520"/>
          </a:xfrm>
          <a:prstGeom prst="rect">
            <a:avLst/>
          </a:prstGeom>
          <a:noFill/>
          <a:ln w="38160">
            <a:solidFill>
              <a:srgbClr val="468a1a"/>
            </a:solidFill>
            <a:round/>
          </a:ln>
        </p:spPr>
        <p:style>
          <a:lnRef idx="0"/>
          <a:fillRef idx="0"/>
          <a:effectRef idx="0"/>
          <a:fontRef idx="minor"/>
        </p:style>
      </p:sp>
      <p:sp>
        <p:nvSpPr>
          <p:cNvPr id="760" name="CustomShape 18_ 4"/>
          <p:cNvSpPr/>
          <p:nvPr/>
        </p:nvSpPr>
        <p:spPr>
          <a:xfrm>
            <a:off x="6710760" y="1596240"/>
            <a:ext cx="430560" cy="314280"/>
          </a:xfrm>
          <a:prstGeom prst="rect">
            <a:avLst/>
          </a:prstGeom>
          <a:noFill/>
          <a:ln w="38160">
            <a:solidFill>
              <a:srgbClr val="c9211e"/>
            </a:solidFill>
            <a:round/>
          </a:ln>
        </p:spPr>
        <p:style>
          <a:lnRef idx="0"/>
          <a:fillRef idx="0"/>
          <a:effectRef idx="0"/>
          <a:fontRef idx="minor"/>
        </p:style>
      </p:sp>
      <p:sp>
        <p:nvSpPr>
          <p:cNvPr id="761" name="CustomShape 19_ 4"/>
          <p:cNvSpPr/>
          <p:nvPr/>
        </p:nvSpPr>
        <p:spPr>
          <a:xfrm>
            <a:off x="5587200" y="1596240"/>
            <a:ext cx="1554120" cy="314280"/>
          </a:xfrm>
          <a:prstGeom prst="rect">
            <a:avLst/>
          </a:prstGeom>
          <a:noFill/>
          <a:ln w="38160">
            <a:solidFill>
              <a:srgbClr val="c9211e"/>
            </a:solidFill>
            <a:prstDash val="sysDot"/>
            <a:round/>
          </a:ln>
        </p:spPr>
        <p:style>
          <a:lnRef idx="0"/>
          <a:fillRef idx="0"/>
          <a:effectRef idx="0"/>
          <a:fontRef idx="minor"/>
        </p:style>
      </p:sp>
      <p:sp>
        <p:nvSpPr>
          <p:cNvPr id="762" name="CustomShape 20_ 3"/>
          <p:cNvSpPr/>
          <p:nvPr/>
        </p:nvSpPr>
        <p:spPr>
          <a:xfrm>
            <a:off x="5527080" y="1541880"/>
            <a:ext cx="537120" cy="421560"/>
          </a:xfrm>
          <a:prstGeom prst="rect">
            <a:avLst/>
          </a:prstGeom>
          <a:noFill/>
          <a:ln w="38160">
            <a:solidFill>
              <a:srgbClr val="468a1a"/>
            </a:solidFill>
            <a:prstDash val="sysDot"/>
            <a:round/>
          </a:ln>
        </p:spPr>
        <p:style>
          <a:lnRef idx="0"/>
          <a:fillRef idx="0"/>
          <a:effectRef idx="0"/>
          <a:fontRef idx="minor"/>
        </p:style>
      </p:sp>
      <p:sp>
        <p:nvSpPr>
          <p:cNvPr id="763" name="CustomShape 21_ 4"/>
          <p:cNvSpPr/>
          <p:nvPr/>
        </p:nvSpPr>
        <p:spPr>
          <a:xfrm>
            <a:off x="5893560" y="4454280"/>
            <a:ext cx="264960" cy="124200"/>
          </a:xfrm>
          <a:prstGeom prst="rect">
            <a:avLst/>
          </a:prstGeom>
          <a:solidFill>
            <a:srgbClr val="ffffff"/>
          </a:solidFill>
          <a:ln w="0">
            <a:solidFill>
              <a:srgbClr val="ffffff"/>
            </a:solidFill>
          </a:ln>
        </p:spPr>
        <p:style>
          <a:lnRef idx="0"/>
          <a:fillRef idx="0"/>
          <a:effectRef idx="0"/>
          <a:fontRef idx="minor"/>
        </p:style>
      </p:sp>
      <p:sp>
        <p:nvSpPr>
          <p:cNvPr id="764" name="TextShape 22_ 4"/>
          <p:cNvSpPr/>
          <p:nvPr/>
        </p:nvSpPr>
        <p:spPr>
          <a:xfrm>
            <a:off x="5819400" y="4395240"/>
            <a:ext cx="36540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700" spc="-1" strike="noStrike">
                <a:latin typeface="Arial"/>
              </a:rPr>
              <a:t>1</a:t>
            </a:r>
            <a:endParaRPr b="0" lang="en-US" sz="700" spc="-1" strike="noStrike">
              <a:latin typeface="Arial"/>
            </a:endParaRPr>
          </a:p>
        </p:txBody>
      </p:sp>
      <p:sp>
        <p:nvSpPr>
          <p:cNvPr id="765" name="CustomShape 11_ 10"/>
          <p:cNvSpPr/>
          <p:nvPr/>
        </p:nvSpPr>
        <p:spPr>
          <a:xfrm>
            <a:off x="8696160" y="1725120"/>
            <a:ext cx="1279800" cy="456840"/>
          </a:xfrm>
          <a:prstGeom prst="rect">
            <a:avLst/>
          </a:prstGeom>
          <a:noFill/>
          <a:ln w="38160">
            <a:solidFill>
              <a:srgbClr val="ff8000"/>
            </a:solidFill>
            <a:round/>
          </a:ln>
        </p:spPr>
        <p:style>
          <a:lnRef idx="0"/>
          <a:fillRef idx="0"/>
          <a:effectRef idx="0"/>
          <a:fontRef idx="minor"/>
        </p:style>
        <p:txBody>
          <a:bodyPr wrap="none" lIns="109080" rIns="109080" tIns="64080" bIns="64080" anchor="ctr">
            <a:noAutofit/>
          </a:bodyPr>
          <a:p>
            <a:pPr algn="ctr">
              <a:lnSpc>
                <a:spcPct val="100000"/>
              </a:lnSpc>
              <a:buNone/>
            </a:pPr>
            <a:r>
              <a:rPr b="0" lang="en-US" sz="1800" spc="-1" strike="noStrike">
                <a:solidFill>
                  <a:srgbClr val="000000"/>
                </a:solidFill>
                <a:latin typeface="Arial"/>
              </a:rPr>
              <a:t>Gauge</a:t>
            </a:r>
            <a:endParaRPr b="0" lang="en-US" sz="1800" spc="-1" strike="noStrike">
              <a:latin typeface="Arial"/>
            </a:endParaRPr>
          </a:p>
        </p:txBody>
      </p:sp>
      <p:sp>
        <p:nvSpPr>
          <p:cNvPr id="766" name="CustomShape 11_ 11"/>
          <p:cNvSpPr/>
          <p:nvPr/>
        </p:nvSpPr>
        <p:spPr>
          <a:xfrm>
            <a:off x="7161840" y="2705400"/>
            <a:ext cx="881640" cy="456840"/>
          </a:xfrm>
          <a:prstGeom prst="rect">
            <a:avLst/>
          </a:prstGeom>
          <a:noFill/>
          <a:ln w="38160">
            <a:solidFill>
              <a:srgbClr val="ff8000"/>
            </a:solidFill>
            <a:round/>
          </a:ln>
        </p:spPr>
        <p:style>
          <a:lnRef idx="0"/>
          <a:fillRef idx="0"/>
          <a:effectRef idx="0"/>
          <a:fontRef idx="minor"/>
        </p:style>
      </p:sp>
      <p:sp>
        <p:nvSpPr>
          <p:cNvPr id="767" name="CustomShape 11_ 12"/>
          <p:cNvSpPr/>
          <p:nvPr/>
        </p:nvSpPr>
        <p:spPr>
          <a:xfrm>
            <a:off x="5277960" y="4219560"/>
            <a:ext cx="1832400" cy="676440"/>
          </a:xfrm>
          <a:prstGeom prst="rect">
            <a:avLst/>
          </a:prstGeom>
          <a:noFill/>
          <a:ln w="38160">
            <a:solidFill>
              <a:srgbClr val="ff8000"/>
            </a:solidFill>
            <a:round/>
          </a:ln>
        </p:spPr>
        <p:style>
          <a:lnRef idx="0"/>
          <a:fillRef idx="0"/>
          <a:effectRef idx="0"/>
          <a:fontRef idx="minor"/>
        </p:style>
      </p:sp>
      <p:grpSp>
        <p:nvGrpSpPr>
          <p:cNvPr id="768" name=""/>
          <p:cNvGrpSpPr/>
          <p:nvPr/>
        </p:nvGrpSpPr>
        <p:grpSpPr>
          <a:xfrm>
            <a:off x="8614800" y="5198760"/>
            <a:ext cx="646200" cy="323280"/>
            <a:chOff x="8614800" y="5198760"/>
            <a:chExt cx="646200" cy="323280"/>
          </a:xfrm>
        </p:grpSpPr>
        <p:sp>
          <p:nvSpPr>
            <p:cNvPr id="769" name="">
              <a:hlinkClick r:id="rId5"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770" name="">
              <a:hlinkClick r:id="rId6"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771" name="">
            <a:hlinkClick r:id="rId7"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772" name=""/>
          <p:cNvGrpSpPr/>
          <p:nvPr/>
        </p:nvGrpSpPr>
        <p:grpSpPr>
          <a:xfrm>
            <a:off x="7103160" y="5198760"/>
            <a:ext cx="646200" cy="323280"/>
            <a:chOff x="7103160" y="5198760"/>
            <a:chExt cx="646200" cy="323280"/>
          </a:xfrm>
        </p:grpSpPr>
        <p:sp>
          <p:nvSpPr>
            <p:cNvPr id="773" name="">
              <a:hlinkClick r:id="rId8"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774" name="">
              <a:hlinkClick r:id="rId9"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775" name=""/>
          <p:cNvSpPr/>
          <p:nvPr/>
        </p:nvSpPr>
        <p:spPr>
          <a:xfrm>
            <a:off x="457200" y="3119400"/>
            <a:ext cx="2971800" cy="138744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The orange terms are gauge terms. They originate from the fact that the Gibbs free energy is a relative quantity and only the difference between different particles matters.</a:t>
            </a:r>
            <a:endParaRPr b="0" lang="en-US" sz="1400" spc="-1" strike="noStrike">
              <a:latin typeface="Arial"/>
            </a:endParaRPr>
          </a:p>
        </p:txBody>
      </p:sp>
      <p:sp>
        <p:nvSpPr>
          <p:cNvPr id="776" name=""/>
          <p:cNvSpPr/>
          <p:nvPr/>
        </p:nvSpPr>
        <p:spPr>
          <a:xfrm>
            <a:off x="457200" y="28152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777" name=""/>
          <p:cNvSpPr/>
          <p:nvPr/>
        </p:nvSpPr>
        <p:spPr>
          <a:xfrm>
            <a:off x="8030160" y="4213800"/>
            <a:ext cx="1799640" cy="735120"/>
          </a:xfrm>
          <a:prstGeom prst="rect">
            <a:avLst/>
          </a:prstGeom>
          <a:solidFill>
            <a:srgbClr val="ff860d"/>
          </a:solidFill>
          <a:ln w="38160">
            <a:solidFill>
              <a:srgbClr val="ff860d"/>
            </a:solidFill>
            <a:round/>
          </a:ln>
        </p:spPr>
        <p:style>
          <a:lnRef idx="0"/>
          <a:fillRef idx="0"/>
          <a:effectRef idx="0"/>
          <a:fontRef idx="minor"/>
        </p:style>
        <p:txBody>
          <a:bodyPr lIns="109080" rIns="109080" tIns="64080" bIns="64080" anchor="t">
            <a:noAutofit/>
          </a:bodyPr>
          <a:p>
            <a:r>
              <a:rPr b="0" lang="en-US" sz="1400" spc="-1" strike="noStrike">
                <a:latin typeface="Arial"/>
              </a:rPr>
              <a:t>Now that you know the theory, check out the results!</a:t>
            </a:r>
            <a:endParaRPr b="0" lang="en-US" sz="1400" spc="-1" strike="noStrike">
              <a:latin typeface="Arial"/>
            </a:endParaRPr>
          </a:p>
        </p:txBody>
      </p:sp>
      <p:pic>
        <p:nvPicPr>
          <p:cNvPr id="778" name="" descr=""/>
          <p:cNvPicPr/>
          <p:nvPr/>
        </p:nvPicPr>
        <p:blipFill>
          <a:blip r:embed="rId10"/>
          <a:stretch/>
        </p:blipFill>
        <p:spPr>
          <a:xfrm>
            <a:off x="6762240" y="2813760"/>
            <a:ext cx="307080" cy="253080"/>
          </a:xfrm>
          <a:prstGeom prst="rect">
            <a:avLst/>
          </a:prstGeom>
          <a:ln w="0">
            <a:noFill/>
          </a:ln>
        </p:spPr>
      </p:pic>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Thermal non-equilibrium</a:t>
            </a: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
          <p:cNvSpPr/>
          <p:nvPr/>
        </p:nvSpPr>
        <p:spPr>
          <a:xfrm>
            <a:off x="365760" y="5084640"/>
            <a:ext cx="9418320" cy="0"/>
          </a:xfrm>
          <a:prstGeom prst="line">
            <a:avLst/>
          </a:prstGeom>
          <a:ln w="0">
            <a:solidFill>
              <a:srgbClr val="999999"/>
            </a:solidFill>
          </a:ln>
        </p:spPr>
        <p:style>
          <a:lnRef idx="0"/>
          <a:fillRef idx="0"/>
          <a:effectRef idx="0"/>
          <a:fontRef idx="minor"/>
        </p:style>
      </p:sp>
      <p:pic>
        <p:nvPicPr>
          <p:cNvPr id="780" name="" descr=""/>
          <p:cNvPicPr/>
          <p:nvPr/>
        </p:nvPicPr>
        <p:blipFill>
          <a:blip r:embed="rId1"/>
          <a:stretch/>
        </p:blipFill>
        <p:spPr>
          <a:xfrm>
            <a:off x="226440" y="242640"/>
            <a:ext cx="6232320" cy="4532760"/>
          </a:xfrm>
          <a:prstGeom prst="rect">
            <a:avLst/>
          </a:prstGeom>
          <a:ln w="0">
            <a:noFill/>
          </a:ln>
        </p:spPr>
      </p:pic>
      <p:pic>
        <p:nvPicPr>
          <p:cNvPr id="781" name="" descr=""/>
          <p:cNvPicPr/>
          <p:nvPr/>
        </p:nvPicPr>
        <p:blipFill>
          <a:blip r:embed="rId2"/>
          <a:stretch/>
        </p:blipFill>
        <p:spPr>
          <a:xfrm>
            <a:off x="784080" y="955440"/>
            <a:ext cx="731520" cy="151560"/>
          </a:xfrm>
          <a:prstGeom prst="rect">
            <a:avLst/>
          </a:prstGeom>
          <a:ln w="0">
            <a:noFill/>
          </a:ln>
        </p:spPr>
      </p:pic>
      <p:pic>
        <p:nvPicPr>
          <p:cNvPr id="782" name="" descr=""/>
          <p:cNvPicPr/>
          <p:nvPr/>
        </p:nvPicPr>
        <p:blipFill>
          <a:blip r:embed="rId3"/>
          <a:stretch/>
        </p:blipFill>
        <p:spPr>
          <a:xfrm>
            <a:off x="784080" y="2971800"/>
            <a:ext cx="731520" cy="146880"/>
          </a:xfrm>
          <a:prstGeom prst="rect">
            <a:avLst/>
          </a:prstGeom>
          <a:ln w="0">
            <a:noFill/>
          </a:ln>
        </p:spPr>
      </p:pic>
      <p:pic>
        <p:nvPicPr>
          <p:cNvPr id="783" name="" descr=""/>
          <p:cNvPicPr/>
          <p:nvPr/>
        </p:nvPicPr>
        <p:blipFill>
          <a:blip r:embed="rId4"/>
          <a:stretch/>
        </p:blipFill>
        <p:spPr>
          <a:xfrm>
            <a:off x="3542400" y="955800"/>
            <a:ext cx="731520" cy="151560"/>
          </a:xfrm>
          <a:prstGeom prst="rect">
            <a:avLst/>
          </a:prstGeom>
          <a:ln w="0">
            <a:noFill/>
          </a:ln>
        </p:spPr>
      </p:pic>
      <p:pic>
        <p:nvPicPr>
          <p:cNvPr id="784" name="" descr=""/>
          <p:cNvPicPr/>
          <p:nvPr/>
        </p:nvPicPr>
        <p:blipFill>
          <a:blip r:embed="rId5"/>
          <a:stretch/>
        </p:blipFill>
        <p:spPr>
          <a:xfrm>
            <a:off x="3578400" y="2972160"/>
            <a:ext cx="731520" cy="146880"/>
          </a:xfrm>
          <a:prstGeom prst="rect">
            <a:avLst/>
          </a:prstGeom>
          <a:ln w="0">
            <a:noFill/>
          </a:ln>
        </p:spPr>
      </p:pic>
      <p:grpSp>
        <p:nvGrpSpPr>
          <p:cNvPr id="785" name=""/>
          <p:cNvGrpSpPr/>
          <p:nvPr/>
        </p:nvGrpSpPr>
        <p:grpSpPr>
          <a:xfrm>
            <a:off x="8614800" y="5198760"/>
            <a:ext cx="646200" cy="323280"/>
            <a:chOff x="8614800" y="5198760"/>
            <a:chExt cx="646200" cy="323280"/>
          </a:xfrm>
        </p:grpSpPr>
        <p:sp>
          <p:nvSpPr>
            <p:cNvPr id="786" name="">
              <a:hlinkClick r:id="rId6"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787" name="">
              <a:hlinkClick r:id="rId7"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788" name="">
            <a:hlinkClick r:id="rId8"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789" name=""/>
          <p:cNvGrpSpPr/>
          <p:nvPr/>
        </p:nvGrpSpPr>
        <p:grpSpPr>
          <a:xfrm>
            <a:off x="7103160" y="5198760"/>
            <a:ext cx="646200" cy="323280"/>
            <a:chOff x="7103160" y="5198760"/>
            <a:chExt cx="646200" cy="323280"/>
          </a:xfrm>
        </p:grpSpPr>
        <p:sp>
          <p:nvSpPr>
            <p:cNvPr id="790" name="">
              <a:hlinkClick r:id="rId9"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791" name="">
              <a:hlinkClick r:id="rId10"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792" name=""/>
          <p:cNvSpPr/>
          <p:nvPr/>
        </p:nvSpPr>
        <p:spPr>
          <a:xfrm>
            <a:off x="6629400" y="761400"/>
            <a:ext cx="2971800" cy="97056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Thermal non-equilibrium affects the formation of aerosols. Here we elaborate on how the formation of larger clusters is affected.</a:t>
            </a:r>
            <a:endParaRPr b="0" lang="en-US" sz="1400" spc="-1" strike="noStrike">
              <a:latin typeface="Arial"/>
            </a:endParaRPr>
          </a:p>
        </p:txBody>
      </p:sp>
      <p:sp>
        <p:nvSpPr>
          <p:cNvPr id="793" name=""/>
          <p:cNvSpPr/>
          <p:nvPr/>
        </p:nvSpPr>
        <p:spPr>
          <a:xfrm>
            <a:off x="6629400" y="4572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794" name=""/>
          <p:cNvSpPr/>
          <p:nvPr/>
        </p:nvSpPr>
        <p:spPr>
          <a:xfrm>
            <a:off x="7965000" y="4379040"/>
            <a:ext cx="1828800" cy="532440"/>
          </a:xfrm>
          <a:prstGeom prst="rect">
            <a:avLst/>
          </a:prstGeom>
          <a:solidFill>
            <a:srgbClr val="ff860d"/>
          </a:solidFill>
          <a:ln w="38160">
            <a:solidFill>
              <a:srgbClr val="ff860d"/>
            </a:solidFill>
            <a:round/>
          </a:ln>
        </p:spPr>
        <p:style>
          <a:lnRef idx="0"/>
          <a:fillRef idx="0"/>
          <a:effectRef idx="0"/>
          <a:fontRef idx="minor"/>
        </p:style>
        <p:txBody>
          <a:bodyPr lIns="109080" rIns="109080" tIns="64080" bIns="64080" anchor="t">
            <a:noAutofit/>
          </a:bodyPr>
          <a:p>
            <a:r>
              <a:rPr b="0" lang="en-US" sz="1400" spc="-1" strike="noStrike">
                <a:latin typeface="Arial"/>
              </a:rPr>
              <a:t>Press the arrow to go to the next step!</a:t>
            </a:r>
            <a:endParaRPr b="0" lang="en-US" sz="14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Results</a:t>
            </a: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5" name=""/>
          <p:cNvSpPr/>
          <p:nvPr/>
        </p:nvSpPr>
        <p:spPr>
          <a:xfrm>
            <a:off x="365760" y="5084640"/>
            <a:ext cx="9418320" cy="0"/>
          </a:xfrm>
          <a:prstGeom prst="line">
            <a:avLst/>
          </a:prstGeom>
          <a:ln w="0">
            <a:solidFill>
              <a:srgbClr val="999999"/>
            </a:solidFill>
          </a:ln>
        </p:spPr>
        <p:style>
          <a:lnRef idx="0"/>
          <a:fillRef idx="0"/>
          <a:effectRef idx="0"/>
          <a:fontRef idx="minor"/>
        </p:style>
      </p:sp>
      <p:pic>
        <p:nvPicPr>
          <p:cNvPr id="796" name="" descr=""/>
          <p:cNvPicPr/>
          <p:nvPr/>
        </p:nvPicPr>
        <p:blipFill>
          <a:blip r:embed="rId1"/>
          <a:srcRect l="0" t="0" r="47221" b="51288"/>
          <a:stretch/>
        </p:blipFill>
        <p:spPr>
          <a:xfrm>
            <a:off x="226440" y="242640"/>
            <a:ext cx="3288960" cy="2207520"/>
          </a:xfrm>
          <a:prstGeom prst="rect">
            <a:avLst/>
          </a:prstGeom>
          <a:ln w="0">
            <a:noFill/>
          </a:ln>
        </p:spPr>
      </p:pic>
      <p:pic>
        <p:nvPicPr>
          <p:cNvPr id="797" name="" descr=""/>
          <p:cNvPicPr/>
          <p:nvPr/>
        </p:nvPicPr>
        <p:blipFill>
          <a:blip r:embed="rId2"/>
          <a:stretch/>
        </p:blipFill>
        <p:spPr>
          <a:xfrm>
            <a:off x="784080" y="955440"/>
            <a:ext cx="731520" cy="151560"/>
          </a:xfrm>
          <a:prstGeom prst="rect">
            <a:avLst/>
          </a:prstGeom>
          <a:ln w="0">
            <a:noFill/>
          </a:ln>
        </p:spPr>
      </p:pic>
      <p:grpSp>
        <p:nvGrpSpPr>
          <p:cNvPr id="798" name=""/>
          <p:cNvGrpSpPr/>
          <p:nvPr/>
        </p:nvGrpSpPr>
        <p:grpSpPr>
          <a:xfrm>
            <a:off x="8614800" y="5198760"/>
            <a:ext cx="646200" cy="323280"/>
            <a:chOff x="8614800" y="5198760"/>
            <a:chExt cx="646200" cy="323280"/>
          </a:xfrm>
        </p:grpSpPr>
        <p:sp>
          <p:nvSpPr>
            <p:cNvPr id="799" name="">
              <a:hlinkClick r:id="rId3"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00" name="">
              <a:hlinkClick r:id="rId4"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801" name="">
            <a:hlinkClick r:id="rId5"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802" name=""/>
          <p:cNvGrpSpPr/>
          <p:nvPr/>
        </p:nvGrpSpPr>
        <p:grpSpPr>
          <a:xfrm>
            <a:off x="7103160" y="5198760"/>
            <a:ext cx="646200" cy="323280"/>
            <a:chOff x="7103160" y="5198760"/>
            <a:chExt cx="646200" cy="323280"/>
          </a:xfrm>
        </p:grpSpPr>
        <p:sp>
          <p:nvSpPr>
            <p:cNvPr id="803" name="">
              <a:hlinkClick r:id="rId6"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04" name="">
              <a:hlinkClick r:id="rId7"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805" name=""/>
          <p:cNvSpPr/>
          <p:nvPr/>
        </p:nvSpPr>
        <p:spPr>
          <a:xfrm>
            <a:off x="3886200" y="858240"/>
            <a:ext cx="2971800" cy="97056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First, it is important to note, that small thermal non-equilibrium can have a strong effect on the occurrence of larger clusters.</a:t>
            </a:r>
            <a:endParaRPr b="0" lang="en-US" sz="1400" spc="-1" strike="noStrike">
              <a:latin typeface="Arial"/>
            </a:endParaRPr>
          </a:p>
        </p:txBody>
      </p:sp>
      <p:sp>
        <p:nvSpPr>
          <p:cNvPr id="806" name=""/>
          <p:cNvSpPr/>
          <p:nvPr/>
        </p:nvSpPr>
        <p:spPr>
          <a:xfrm>
            <a:off x="3886200" y="55404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807" name=""/>
          <p:cNvSpPr/>
          <p:nvPr/>
        </p:nvSpPr>
        <p:spPr>
          <a:xfrm>
            <a:off x="757080" y="3225240"/>
            <a:ext cx="5338800" cy="178272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ea typeface="Arial"/>
              </a:rPr>
              <a:t>Here we see that temperature </a:t>
            </a:r>
            <a:br>
              <a:rPr sz="1400"/>
            </a:br>
            <a:r>
              <a:rPr b="0" lang="en-US" sz="1400" spc="-1" strike="noStrike">
                <a:latin typeface="Arial"/>
                <a:ea typeface="Arial"/>
              </a:rPr>
              <a:t>differences of less then 35 K can </a:t>
            </a:r>
            <a:br>
              <a:rPr sz="1400"/>
            </a:br>
            <a:r>
              <a:rPr b="0" lang="en-US" sz="1400" spc="-1" strike="noStrike">
                <a:latin typeface="Arial"/>
                <a:ea typeface="Arial"/>
              </a:rPr>
              <a:t>already reduce the number density </a:t>
            </a:r>
            <a:br>
              <a:rPr sz="1400"/>
            </a:br>
            <a:r>
              <a:rPr b="0" lang="en-US" sz="1400" spc="-1" strike="noStrike">
                <a:latin typeface="Arial"/>
                <a:ea typeface="Arial"/>
              </a:rPr>
              <a:t>of our largest cluster (TiO</a:t>
            </a:r>
            <a:r>
              <a:rPr b="0" lang="en-US" sz="1400" spc="-1" strike="noStrike" baseline="-8000">
                <a:latin typeface="Arial"/>
                <a:ea typeface="Arial"/>
              </a:rPr>
              <a:t>2</a:t>
            </a:r>
            <a:r>
              <a:rPr b="0" lang="en-US" sz="1400" spc="-1" strike="noStrike">
                <a:latin typeface="Arial"/>
                <a:ea typeface="Arial"/>
              </a:rPr>
              <a:t>)</a:t>
            </a:r>
            <a:r>
              <a:rPr b="0" lang="en-US" sz="1400" spc="-1" strike="noStrike" baseline="-8000">
                <a:latin typeface="Arial"/>
                <a:ea typeface="Arial"/>
              </a:rPr>
              <a:t>10</a:t>
            </a:r>
            <a:r>
              <a:rPr b="0" lang="en-US" sz="1400" spc="-1" strike="noStrike">
                <a:latin typeface="Arial"/>
                <a:ea typeface="Arial"/>
              </a:rPr>
              <a:t> by </a:t>
            </a:r>
            <a:br>
              <a:rPr sz="1400"/>
            </a:br>
            <a:r>
              <a:rPr b="0" lang="en-US" sz="1400" spc="-1" strike="noStrike">
                <a:latin typeface="Arial"/>
                <a:ea typeface="Arial"/>
              </a:rPr>
              <a:t>several orders of magnitude. This is </a:t>
            </a:r>
            <a:br>
              <a:rPr sz="1400"/>
            </a:br>
            <a:r>
              <a:rPr b="0" lang="en-US" sz="1400" spc="-1" strike="noStrike">
                <a:latin typeface="Arial"/>
                <a:ea typeface="Arial"/>
              </a:rPr>
              <a:t>much larger than an equivalent </a:t>
            </a:r>
            <a:br>
              <a:rPr sz="1400"/>
            </a:br>
            <a:r>
              <a:rPr b="0" lang="en-US" sz="1400" spc="-1" strike="noStrike">
                <a:latin typeface="Arial"/>
                <a:ea typeface="Arial"/>
              </a:rPr>
              <a:t>temperature decrease in thermal </a:t>
            </a:r>
            <a:br>
              <a:rPr sz="1400"/>
            </a:br>
            <a:r>
              <a:rPr b="0" lang="en-US" sz="1400" spc="-1" strike="noStrike">
                <a:latin typeface="Arial"/>
                <a:ea typeface="Arial"/>
              </a:rPr>
              <a:t>equilibrium would cause.</a:t>
            </a:r>
            <a:endParaRPr b="0" lang="en-US" sz="1400" spc="-1" strike="noStrike">
              <a:latin typeface="Arial"/>
            </a:endParaRPr>
          </a:p>
        </p:txBody>
      </p:sp>
      <p:sp>
        <p:nvSpPr>
          <p:cNvPr id="808" name=""/>
          <p:cNvSpPr/>
          <p:nvPr/>
        </p:nvSpPr>
        <p:spPr>
          <a:xfrm>
            <a:off x="757080" y="292104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pic>
        <p:nvPicPr>
          <p:cNvPr id="809" name="" descr=""/>
          <p:cNvPicPr/>
          <p:nvPr/>
        </p:nvPicPr>
        <p:blipFill>
          <a:blip r:embed="rId8"/>
          <a:stretch/>
        </p:blipFill>
        <p:spPr>
          <a:xfrm>
            <a:off x="7837560" y="673200"/>
            <a:ext cx="1645560" cy="286560"/>
          </a:xfrm>
          <a:prstGeom prst="rect">
            <a:avLst/>
          </a:prstGeom>
          <a:ln w="0">
            <a:noFill/>
          </a:ln>
        </p:spPr>
      </p:pic>
      <p:sp>
        <p:nvSpPr>
          <p:cNvPr id="810" name=""/>
          <p:cNvSpPr/>
          <p:nvPr/>
        </p:nvSpPr>
        <p:spPr>
          <a:xfrm>
            <a:off x="7745040" y="506160"/>
            <a:ext cx="2212920" cy="155124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endParaRPr b="0" lang="en-US" sz="1400" spc="-1" strike="noStrike">
              <a:latin typeface="Arial"/>
            </a:endParaRPr>
          </a:p>
          <a:p>
            <a:endParaRPr b="0" lang="en-US" sz="1400" spc="-1" strike="noStrike">
              <a:latin typeface="Arial"/>
            </a:endParaRPr>
          </a:p>
          <a:p>
            <a:endParaRPr b="0" lang="en-US" sz="1400" spc="-1" strike="noStrike">
              <a:latin typeface="Arial"/>
            </a:endParaRPr>
          </a:p>
          <a:p>
            <a:r>
              <a:rPr b="0" lang="en-US" sz="1400" spc="-1" strike="noStrike">
                <a:latin typeface="Arial"/>
                <a:ea typeface="Arial"/>
              </a:rPr>
              <a:t>ΔT denotes the temperature difference between the smallest and largest size.</a:t>
            </a:r>
            <a:endParaRPr b="0" lang="en-US" sz="1400" spc="-1" strike="noStrike">
              <a:latin typeface="Arial"/>
            </a:endParaRPr>
          </a:p>
        </p:txBody>
      </p:sp>
      <p:sp>
        <p:nvSpPr>
          <p:cNvPr id="811" name=""/>
          <p:cNvSpPr/>
          <p:nvPr/>
        </p:nvSpPr>
        <p:spPr>
          <a:xfrm>
            <a:off x="7745040" y="20196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pic>
        <p:nvPicPr>
          <p:cNvPr id="812" name="" descr=""/>
          <p:cNvPicPr/>
          <p:nvPr/>
        </p:nvPicPr>
        <p:blipFill>
          <a:blip r:embed="rId9"/>
          <a:stretch/>
        </p:blipFill>
        <p:spPr>
          <a:xfrm>
            <a:off x="3945600" y="3269880"/>
            <a:ext cx="2065680" cy="1608120"/>
          </a:xfrm>
          <a:prstGeom prst="rect">
            <a:avLst/>
          </a:prstGeom>
          <a:ln w="0">
            <a:noFill/>
          </a:ln>
        </p:spPr>
      </p:pic>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Results</a:t>
            </a: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227160"/>
            <a:ext cx="9071640" cy="596880"/>
          </a:xfrm>
          <a:prstGeom prst="rect">
            <a:avLst/>
          </a:prstGeom>
          <a:noFill/>
          <a:ln w="0">
            <a:noFill/>
          </a:ln>
        </p:spPr>
        <p:txBody>
          <a:bodyPr lIns="0" rIns="0" tIns="0" bIns="0" anchor="ctr">
            <a:noAutofit/>
          </a:bodyPr>
          <a:p>
            <a:r>
              <a:rPr b="0" lang="en-US" sz="3200" spc="-1" strike="noStrike">
                <a:latin typeface="Arial"/>
              </a:rPr>
              <a:t>The effect of thermal non-equilibrium</a:t>
            </a:r>
            <a:endParaRPr b="0" lang="en-US" sz="3200" spc="-1" strike="noStrike">
              <a:latin typeface="Arial"/>
            </a:endParaRPr>
          </a:p>
        </p:txBody>
      </p:sp>
      <p:sp>
        <p:nvSpPr>
          <p:cNvPr id="129" name=""/>
          <p:cNvSpPr/>
          <p:nvPr/>
        </p:nvSpPr>
        <p:spPr>
          <a:xfrm>
            <a:off x="457200" y="810360"/>
            <a:ext cx="6766560" cy="13680"/>
          </a:xfrm>
          <a:prstGeom prst="line">
            <a:avLst/>
          </a:prstGeom>
          <a:ln w="0">
            <a:solidFill>
              <a:srgbClr val="999999"/>
            </a:solidFill>
          </a:ln>
        </p:spPr>
        <p:style>
          <a:lnRef idx="0"/>
          <a:fillRef idx="0"/>
          <a:effectRef idx="0"/>
          <a:fontRef idx="minor"/>
        </p:style>
      </p:sp>
      <p:sp>
        <p:nvSpPr>
          <p:cNvPr id="130"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131" name=""/>
          <p:cNvSpPr txBox="1"/>
          <p:nvPr/>
        </p:nvSpPr>
        <p:spPr>
          <a:xfrm>
            <a:off x="6037920" y="1256400"/>
            <a:ext cx="3837600" cy="257328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US" sz="1800" spc="-1" strike="noStrike">
                <a:latin typeface="Arial"/>
              </a:rPr>
              <a:t>Nucleation is sensitive to thermal non-equilibrium</a:t>
            </a:r>
            <a:br>
              <a:rPr sz="1800"/>
            </a:br>
            <a:r>
              <a:rPr b="0" lang="en-US" sz="1800" spc="-1" strike="noStrike">
                <a:latin typeface="Arial"/>
              </a:rPr>
              <a:t> </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The type of thermal non-equilibrium present matters</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ΔT&lt;0 can increase and ΔT&gt;0 can decrease the amount of clusters</a:t>
            </a:r>
            <a:endParaRPr b="0" lang="en-US" sz="1800" spc="-1" strike="noStrike">
              <a:latin typeface="Arial"/>
            </a:endParaRPr>
          </a:p>
        </p:txBody>
      </p:sp>
      <p:pic>
        <p:nvPicPr>
          <p:cNvPr id="132" name="" descr=""/>
          <p:cNvPicPr/>
          <p:nvPr/>
        </p:nvPicPr>
        <p:blipFill>
          <a:blip r:embed="rId1"/>
          <a:stretch/>
        </p:blipFill>
        <p:spPr>
          <a:xfrm>
            <a:off x="5982120" y="3526200"/>
            <a:ext cx="1191960" cy="1191960"/>
          </a:xfrm>
          <a:prstGeom prst="rect">
            <a:avLst/>
          </a:prstGeom>
          <a:ln w="0">
            <a:noFill/>
          </a:ln>
        </p:spPr>
      </p:pic>
      <p:sp>
        <p:nvSpPr>
          <p:cNvPr id="133" name="TextShape 9_ 2"/>
          <p:cNvSpPr/>
          <p:nvPr/>
        </p:nvSpPr>
        <p:spPr>
          <a:xfrm>
            <a:off x="7121520" y="3557520"/>
            <a:ext cx="2906640" cy="1341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1600" spc="-1" strike="noStrike">
                <a:latin typeface="Arial"/>
              </a:rPr>
              <a:t>Check out the paper: </a:t>
            </a:r>
            <a:br>
              <a:rPr sz="1600"/>
            </a:br>
            <a:r>
              <a:rPr b="0" lang="en-US" sz="1600" spc="-1" strike="noStrike">
                <a:latin typeface="Arial"/>
              </a:rPr>
              <a:t>”The effect of thermal non-equilibrium on kinetic nucleation” - Kiefer et al. 2023</a:t>
            </a:r>
            <a:endParaRPr b="0" lang="en-US" sz="1600" spc="-1" strike="noStrike">
              <a:latin typeface="Arial"/>
            </a:endParaRPr>
          </a:p>
        </p:txBody>
      </p:sp>
      <p:sp>
        <p:nvSpPr>
          <p:cNvPr id="134" name="CustomShape 8_ 3"/>
          <p:cNvSpPr/>
          <p:nvPr/>
        </p:nvSpPr>
        <p:spPr>
          <a:xfrm>
            <a:off x="7223760" y="91440"/>
            <a:ext cx="1991880" cy="731160"/>
          </a:xfrm>
          <a:prstGeom prst="rect">
            <a:avLst/>
          </a:prstGeom>
          <a:noFill/>
          <a:ln w="0">
            <a:solidFill>
              <a:srgbClr val="ffffff"/>
            </a:solidFill>
          </a:ln>
        </p:spPr>
        <p:style>
          <a:lnRef idx="0"/>
          <a:fillRef idx="0"/>
          <a:effectRef idx="0"/>
          <a:fontRef idx="minor"/>
        </p:style>
        <p:txBody>
          <a:bodyPr wrap="none" lIns="90000" rIns="90000" tIns="45000" bIns="45000" anchor="ctr">
            <a:noAutofit/>
          </a:bodyPr>
          <a:p>
            <a:pPr algn="r">
              <a:lnSpc>
                <a:spcPct val="100000"/>
              </a:lnSpc>
              <a:buNone/>
            </a:pPr>
            <a:r>
              <a:rPr b="0" lang="en-US" sz="1300" spc="-1" strike="noStrike">
                <a:solidFill>
                  <a:srgbClr val="000000"/>
                </a:solidFill>
                <a:latin typeface="Arial"/>
                <a:ea typeface="DejaVu Sans"/>
              </a:rPr>
              <a:t>sven.kiefer@kuleuven.be</a:t>
            </a:r>
            <a:endParaRPr b="0" lang="en-US" sz="1300" spc="-1" strike="noStrike">
              <a:latin typeface="Arial"/>
            </a:endParaRPr>
          </a:p>
          <a:p>
            <a:pPr algn="r">
              <a:lnSpc>
                <a:spcPct val="100000"/>
              </a:lnSpc>
              <a:buNone/>
            </a:pPr>
            <a:r>
              <a:rPr b="0" lang="en-US" sz="1300" spc="-1" strike="noStrike">
                <a:solidFill>
                  <a:srgbClr val="000000"/>
                </a:solidFill>
                <a:latin typeface="Arial"/>
                <a:ea typeface="DejaVu Sans"/>
              </a:rPr>
              <a:t>Kiefersv.github.io</a:t>
            </a:r>
            <a:endParaRPr b="0" lang="en-US" sz="1300" spc="-1" strike="noStrike">
              <a:latin typeface="Arial"/>
            </a:endParaRPr>
          </a:p>
          <a:p>
            <a:pPr algn="r">
              <a:lnSpc>
                <a:spcPct val="100000"/>
              </a:lnSpc>
              <a:buNone/>
            </a:pPr>
            <a:r>
              <a:rPr b="0" lang="en-US" sz="1300" spc="-1" strike="noStrike">
                <a:solidFill>
                  <a:srgbClr val="000000"/>
                </a:solidFill>
                <a:latin typeface="Arial"/>
                <a:ea typeface="DejaVu Sans"/>
              </a:rPr>
              <a:t>@ExoSvenK</a:t>
            </a:r>
            <a:endParaRPr b="0" lang="en-US" sz="1300" spc="-1" strike="noStrike">
              <a:latin typeface="Arial"/>
            </a:endParaRPr>
          </a:p>
        </p:txBody>
      </p:sp>
      <p:pic>
        <p:nvPicPr>
          <p:cNvPr id="135" name="" descr=""/>
          <p:cNvPicPr/>
          <p:nvPr/>
        </p:nvPicPr>
        <p:blipFill>
          <a:blip r:embed="rId2"/>
          <a:stretch/>
        </p:blipFill>
        <p:spPr>
          <a:xfrm>
            <a:off x="9235440" y="110880"/>
            <a:ext cx="731160" cy="731160"/>
          </a:xfrm>
          <a:prstGeom prst="rect">
            <a:avLst/>
          </a:prstGeom>
          <a:ln w="0">
            <a:noFill/>
          </a:ln>
        </p:spPr>
      </p:pic>
      <p:pic>
        <p:nvPicPr>
          <p:cNvPr id="136" name="" descr=""/>
          <p:cNvPicPr/>
          <p:nvPr/>
        </p:nvPicPr>
        <p:blipFill>
          <a:blip r:embed="rId3"/>
          <a:stretch/>
        </p:blipFill>
        <p:spPr>
          <a:xfrm>
            <a:off x="310320" y="1244520"/>
            <a:ext cx="5486400" cy="3707280"/>
          </a:xfrm>
          <a:prstGeom prst="rect">
            <a:avLst/>
          </a:prstGeom>
          <a:ln w="0">
            <a:noFill/>
          </a:ln>
        </p:spPr>
      </p:pic>
      <p:sp>
        <p:nvSpPr>
          <p:cNvPr id="3" name="PlaceHolder 2"/>
          <p:cNvSpPr>
            <a:spLocks noGrp="1"/>
          </p:cNvSpPr>
          <p:nvPr>
            <p:ph type="ftr" idx="2"/>
          </p:nvPr>
        </p:nvSpPr>
        <p:spPr/>
        <p:txBody>
          <a:bodyPr/>
          <a:p>
            <a:r>
              <a:t>Sven Kiefer - EGU</a:t>
            </a:r>
          </a:p>
        </p:txBody>
      </p:sp>
      <p:sp>
        <p:nvSpPr>
          <p:cNvPr id="4" name="PlaceHolder 3"/>
          <p:cNvSpPr>
            <a:spLocks noGrp="1"/>
          </p:cNvSpPr>
          <p:nvPr>
            <p:ph type="sldNum" idx="3"/>
          </p:nvPr>
        </p:nvSpPr>
        <p:spPr/>
        <p:txBody>
          <a:bodyPr/>
          <a:p>
            <a:fld id="{64213269-5718-49DA-BEDC-D847E0B6ECED}" type="slidenum">
              <a:t>3</a:t>
            </a:fld>
          </a:p>
        </p:txBody>
      </p:sp>
      <p:sp>
        <p:nvSpPr>
          <p:cNvPr id="5" name="PlaceHolder 4"/>
          <p:cNvSpPr>
            <a:spLocks noGrp="1"/>
          </p:cNvSpPr>
          <p:nvPr>
            <p:ph type="dt" idx="1"/>
          </p:nvPr>
        </p:nvSpPr>
        <p:spPr/>
        <p:txBody>
          <a:bodyPr/>
          <a:p>
            <a:r>
              <a:rPr lang="en-US"/>
              <a:t>Apr 26, 2023</a:t>
            </a: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3" name=""/>
          <p:cNvSpPr/>
          <p:nvPr/>
        </p:nvSpPr>
        <p:spPr>
          <a:xfrm>
            <a:off x="365760" y="5084640"/>
            <a:ext cx="9418320" cy="0"/>
          </a:xfrm>
          <a:prstGeom prst="line">
            <a:avLst/>
          </a:prstGeom>
          <a:ln w="0">
            <a:solidFill>
              <a:srgbClr val="999999"/>
            </a:solidFill>
          </a:ln>
        </p:spPr>
        <p:style>
          <a:lnRef idx="0"/>
          <a:fillRef idx="0"/>
          <a:effectRef idx="0"/>
          <a:fontRef idx="minor"/>
        </p:style>
      </p:sp>
      <p:pic>
        <p:nvPicPr>
          <p:cNvPr id="814" name="" descr=""/>
          <p:cNvPicPr/>
          <p:nvPr/>
        </p:nvPicPr>
        <p:blipFill>
          <a:blip r:embed="rId1"/>
          <a:srcRect l="0" t="0" r="0" b="51096"/>
          <a:stretch/>
        </p:blipFill>
        <p:spPr>
          <a:xfrm>
            <a:off x="226440" y="242640"/>
            <a:ext cx="6232320" cy="2216160"/>
          </a:xfrm>
          <a:prstGeom prst="rect">
            <a:avLst/>
          </a:prstGeom>
          <a:ln w="0">
            <a:noFill/>
          </a:ln>
        </p:spPr>
      </p:pic>
      <p:pic>
        <p:nvPicPr>
          <p:cNvPr id="815" name="" descr=""/>
          <p:cNvPicPr/>
          <p:nvPr/>
        </p:nvPicPr>
        <p:blipFill>
          <a:blip r:embed="rId2"/>
          <a:stretch/>
        </p:blipFill>
        <p:spPr>
          <a:xfrm>
            <a:off x="784080" y="955440"/>
            <a:ext cx="731520" cy="151560"/>
          </a:xfrm>
          <a:prstGeom prst="rect">
            <a:avLst/>
          </a:prstGeom>
          <a:ln w="0">
            <a:noFill/>
          </a:ln>
        </p:spPr>
      </p:pic>
      <p:pic>
        <p:nvPicPr>
          <p:cNvPr id="816" name="" descr=""/>
          <p:cNvPicPr/>
          <p:nvPr/>
        </p:nvPicPr>
        <p:blipFill>
          <a:blip r:embed="rId3"/>
          <a:stretch/>
        </p:blipFill>
        <p:spPr>
          <a:xfrm>
            <a:off x="3542400" y="955800"/>
            <a:ext cx="731520" cy="151560"/>
          </a:xfrm>
          <a:prstGeom prst="rect">
            <a:avLst/>
          </a:prstGeom>
          <a:ln w="0">
            <a:noFill/>
          </a:ln>
        </p:spPr>
      </p:pic>
      <p:grpSp>
        <p:nvGrpSpPr>
          <p:cNvPr id="817" name=""/>
          <p:cNvGrpSpPr/>
          <p:nvPr/>
        </p:nvGrpSpPr>
        <p:grpSpPr>
          <a:xfrm>
            <a:off x="8614800" y="5198760"/>
            <a:ext cx="646200" cy="323280"/>
            <a:chOff x="8614800" y="5198760"/>
            <a:chExt cx="646200" cy="323280"/>
          </a:xfrm>
        </p:grpSpPr>
        <p:sp>
          <p:nvSpPr>
            <p:cNvPr id="818" name="">
              <a:hlinkClick r:id="rId4"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19" name="">
              <a:hlinkClick r:id="rId5"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820" name="">
            <a:hlinkClick r:id="rId6"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821" name=""/>
          <p:cNvGrpSpPr/>
          <p:nvPr/>
        </p:nvGrpSpPr>
        <p:grpSpPr>
          <a:xfrm>
            <a:off x="7103160" y="5198760"/>
            <a:ext cx="646200" cy="323280"/>
            <a:chOff x="7103160" y="5198760"/>
            <a:chExt cx="646200" cy="323280"/>
          </a:xfrm>
        </p:grpSpPr>
        <p:sp>
          <p:nvSpPr>
            <p:cNvPr id="822" name="">
              <a:hlinkClick r:id="rId7"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23" name="">
              <a:hlinkClick r:id="rId8"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pic>
        <p:nvPicPr>
          <p:cNvPr id="824" name="" descr=""/>
          <p:cNvPicPr/>
          <p:nvPr/>
        </p:nvPicPr>
        <p:blipFill>
          <a:blip r:embed="rId9"/>
          <a:stretch/>
        </p:blipFill>
        <p:spPr>
          <a:xfrm>
            <a:off x="7837920" y="673200"/>
            <a:ext cx="1645560" cy="286560"/>
          </a:xfrm>
          <a:prstGeom prst="rect">
            <a:avLst/>
          </a:prstGeom>
          <a:ln w="0">
            <a:noFill/>
          </a:ln>
        </p:spPr>
      </p:pic>
      <p:pic>
        <p:nvPicPr>
          <p:cNvPr id="825" name="" descr=""/>
          <p:cNvPicPr/>
          <p:nvPr/>
        </p:nvPicPr>
        <p:blipFill>
          <a:blip r:embed="rId10"/>
          <a:stretch/>
        </p:blipFill>
        <p:spPr>
          <a:xfrm>
            <a:off x="7786080" y="1131120"/>
            <a:ext cx="2011320" cy="943920"/>
          </a:xfrm>
          <a:prstGeom prst="rect">
            <a:avLst/>
          </a:prstGeom>
          <a:ln w="0">
            <a:noFill/>
          </a:ln>
        </p:spPr>
      </p:pic>
      <p:sp>
        <p:nvSpPr>
          <p:cNvPr id="826" name=""/>
          <p:cNvSpPr/>
          <p:nvPr/>
        </p:nvSpPr>
        <p:spPr>
          <a:xfrm>
            <a:off x="6394320" y="1051200"/>
            <a:ext cx="3476880" cy="174564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endParaRPr b="0" lang="en-US" sz="1400" spc="-1" strike="noStrike">
              <a:latin typeface="Arial"/>
            </a:endParaRPr>
          </a:p>
          <a:p>
            <a:r>
              <a:rPr b="0" lang="en-US" sz="1400" spc="-1" strike="noStrike">
                <a:latin typeface="Arial"/>
                <a:ea typeface="Arial"/>
              </a:rPr>
              <a:t>Linear:</a:t>
            </a:r>
            <a:br>
              <a:rPr sz="1400"/>
            </a:br>
            <a:br>
              <a:rPr sz="1400"/>
            </a:br>
            <a:r>
              <a:rPr b="0" lang="en-US" sz="1400" spc="-1" strike="noStrike">
                <a:latin typeface="Arial"/>
                <a:ea typeface="Arial"/>
              </a:rPr>
              <a:t>Exponential:</a:t>
            </a:r>
            <a:endParaRPr b="0" lang="en-US" sz="1400" spc="-1" strike="noStrike">
              <a:latin typeface="Arial"/>
            </a:endParaRPr>
          </a:p>
          <a:p>
            <a:endParaRPr b="0" lang="en-US" sz="1400" spc="-1" strike="noStrike">
              <a:latin typeface="Arial"/>
            </a:endParaRPr>
          </a:p>
          <a:p>
            <a:r>
              <a:rPr b="0" lang="en-US" sz="1400" spc="-1" strike="noStrike">
                <a:latin typeface="Arial"/>
                <a:ea typeface="Arial"/>
              </a:rPr>
              <a:t>For this work, we considered two different temperature steppings.</a:t>
            </a:r>
            <a:endParaRPr b="0" lang="en-US" sz="1400" spc="-1" strike="noStrike">
              <a:latin typeface="Arial"/>
            </a:endParaRPr>
          </a:p>
        </p:txBody>
      </p:sp>
      <p:sp>
        <p:nvSpPr>
          <p:cNvPr id="827" name=""/>
          <p:cNvSpPr/>
          <p:nvPr/>
        </p:nvSpPr>
        <p:spPr>
          <a:xfrm>
            <a:off x="6394320" y="74700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828" name=""/>
          <p:cNvSpPr/>
          <p:nvPr/>
        </p:nvSpPr>
        <p:spPr>
          <a:xfrm>
            <a:off x="745200" y="3263400"/>
            <a:ext cx="2971800" cy="11581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Not only the temperature difference between the smallest and largest </a:t>
            </a:r>
            <a:r>
              <a:rPr b="0" lang="en-US" sz="1400" spc="-1" strike="noStrike">
                <a:latin typeface="Arial"/>
              </a:rPr>
              <a:t>TiO</a:t>
            </a:r>
            <a:r>
              <a:rPr b="0" lang="en-US" sz="1400" spc="-1" strike="noStrike" baseline="-8000">
                <a:latin typeface="Arial"/>
              </a:rPr>
              <a:t>2</a:t>
            </a:r>
            <a:r>
              <a:rPr b="0" lang="en-US" sz="1400" spc="-1" strike="noStrike">
                <a:latin typeface="Arial"/>
              </a:rPr>
              <a:t> cluster matters</a:t>
            </a:r>
            <a:r>
              <a:rPr b="0" lang="en-US" sz="1400" spc="-1" strike="noStrike">
                <a:latin typeface="Arial"/>
              </a:rPr>
              <a:t> but also the difference in cluster temperature between all clusters.</a:t>
            </a:r>
            <a:endParaRPr b="0" lang="en-US" sz="1400" spc="-1" strike="noStrike">
              <a:latin typeface="Arial"/>
            </a:endParaRPr>
          </a:p>
        </p:txBody>
      </p:sp>
      <p:sp>
        <p:nvSpPr>
          <p:cNvPr id="829" name=""/>
          <p:cNvSpPr/>
          <p:nvPr/>
        </p:nvSpPr>
        <p:spPr>
          <a:xfrm>
            <a:off x="745200" y="29592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Results</a:t>
            </a: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0" name=""/>
          <p:cNvSpPr/>
          <p:nvPr/>
        </p:nvSpPr>
        <p:spPr>
          <a:xfrm>
            <a:off x="365760" y="5084640"/>
            <a:ext cx="9418320" cy="0"/>
          </a:xfrm>
          <a:prstGeom prst="line">
            <a:avLst/>
          </a:prstGeom>
          <a:ln w="0">
            <a:solidFill>
              <a:srgbClr val="999999"/>
            </a:solidFill>
          </a:ln>
        </p:spPr>
        <p:style>
          <a:lnRef idx="0"/>
          <a:fillRef idx="0"/>
          <a:effectRef idx="0"/>
          <a:fontRef idx="minor"/>
        </p:style>
      </p:sp>
      <p:pic>
        <p:nvPicPr>
          <p:cNvPr id="831" name="" descr=""/>
          <p:cNvPicPr/>
          <p:nvPr/>
        </p:nvPicPr>
        <p:blipFill>
          <a:blip r:embed="rId1"/>
          <a:srcRect l="0" t="0" r="47081" b="0"/>
          <a:stretch/>
        </p:blipFill>
        <p:spPr>
          <a:xfrm>
            <a:off x="226440" y="242640"/>
            <a:ext cx="3297600" cy="4532760"/>
          </a:xfrm>
          <a:prstGeom prst="rect">
            <a:avLst/>
          </a:prstGeom>
          <a:ln w="0">
            <a:noFill/>
          </a:ln>
        </p:spPr>
      </p:pic>
      <p:pic>
        <p:nvPicPr>
          <p:cNvPr id="832" name="" descr=""/>
          <p:cNvPicPr/>
          <p:nvPr/>
        </p:nvPicPr>
        <p:blipFill>
          <a:blip r:embed="rId2"/>
          <a:stretch/>
        </p:blipFill>
        <p:spPr>
          <a:xfrm>
            <a:off x="784080" y="955440"/>
            <a:ext cx="731520" cy="151560"/>
          </a:xfrm>
          <a:prstGeom prst="rect">
            <a:avLst/>
          </a:prstGeom>
          <a:ln w="0">
            <a:noFill/>
          </a:ln>
        </p:spPr>
      </p:pic>
      <p:pic>
        <p:nvPicPr>
          <p:cNvPr id="833" name="" descr=""/>
          <p:cNvPicPr/>
          <p:nvPr/>
        </p:nvPicPr>
        <p:blipFill>
          <a:blip r:embed="rId3"/>
          <a:stretch/>
        </p:blipFill>
        <p:spPr>
          <a:xfrm>
            <a:off x="784080" y="2971800"/>
            <a:ext cx="731520" cy="146880"/>
          </a:xfrm>
          <a:prstGeom prst="rect">
            <a:avLst/>
          </a:prstGeom>
          <a:ln w="0">
            <a:noFill/>
          </a:ln>
        </p:spPr>
      </p:pic>
      <p:grpSp>
        <p:nvGrpSpPr>
          <p:cNvPr id="834" name=""/>
          <p:cNvGrpSpPr/>
          <p:nvPr/>
        </p:nvGrpSpPr>
        <p:grpSpPr>
          <a:xfrm>
            <a:off x="8614800" y="5198760"/>
            <a:ext cx="646200" cy="323280"/>
            <a:chOff x="8614800" y="5198760"/>
            <a:chExt cx="646200" cy="323280"/>
          </a:xfrm>
        </p:grpSpPr>
        <p:sp>
          <p:nvSpPr>
            <p:cNvPr id="835" name="">
              <a:hlinkClick r:id="rId4"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36" name="">
              <a:hlinkClick r:id="rId5"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837" name="">
            <a:hlinkClick r:id="rId6"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838" name=""/>
          <p:cNvGrpSpPr/>
          <p:nvPr/>
        </p:nvGrpSpPr>
        <p:grpSpPr>
          <a:xfrm>
            <a:off x="7103160" y="5198760"/>
            <a:ext cx="646200" cy="323280"/>
            <a:chOff x="7103160" y="5198760"/>
            <a:chExt cx="646200" cy="323280"/>
          </a:xfrm>
        </p:grpSpPr>
        <p:sp>
          <p:nvSpPr>
            <p:cNvPr id="839" name="">
              <a:hlinkClick r:id="rId7"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40" name="">
              <a:hlinkClick r:id="rId8"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841" name=""/>
          <p:cNvSpPr/>
          <p:nvPr/>
        </p:nvSpPr>
        <p:spPr>
          <a:xfrm>
            <a:off x="3886200" y="761400"/>
            <a:ext cx="2971800" cy="175320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If the formation of larger clusters is favored, increasing temperatures for larger clusters can inhibit the cluster formation. Vice versa, if the formation of larger clusters is disfavored, decreasing temperatures for larger clusters can increase the cluster formation</a:t>
            </a:r>
            <a:endParaRPr b="0" lang="en-US" sz="1400" spc="-1" strike="noStrike">
              <a:latin typeface="Arial"/>
            </a:endParaRPr>
          </a:p>
        </p:txBody>
      </p:sp>
      <p:sp>
        <p:nvSpPr>
          <p:cNvPr id="842" name=""/>
          <p:cNvSpPr/>
          <p:nvPr/>
        </p:nvSpPr>
        <p:spPr>
          <a:xfrm>
            <a:off x="3886200" y="4572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pic>
        <p:nvPicPr>
          <p:cNvPr id="843" name="" descr=""/>
          <p:cNvPicPr/>
          <p:nvPr/>
        </p:nvPicPr>
        <p:blipFill>
          <a:blip r:embed="rId9"/>
          <a:stretch/>
        </p:blipFill>
        <p:spPr>
          <a:xfrm>
            <a:off x="7838280" y="673200"/>
            <a:ext cx="1645560" cy="286560"/>
          </a:xfrm>
          <a:prstGeom prst="rect">
            <a:avLst/>
          </a:prstGeom>
          <a:ln w="0">
            <a:noFill/>
          </a:ln>
        </p:spPr>
      </p:pic>
      <p:pic>
        <p:nvPicPr>
          <p:cNvPr id="844" name="" descr=""/>
          <p:cNvPicPr/>
          <p:nvPr/>
        </p:nvPicPr>
        <p:blipFill>
          <a:blip r:embed="rId10"/>
          <a:stretch/>
        </p:blipFill>
        <p:spPr>
          <a:xfrm>
            <a:off x="7786440" y="1131120"/>
            <a:ext cx="2011320" cy="943920"/>
          </a:xfrm>
          <a:prstGeom prst="rect">
            <a:avLst/>
          </a:prstGeom>
          <a:ln w="0">
            <a:noFill/>
          </a:ln>
        </p:spPr>
      </p:pic>
      <p:sp>
        <p:nvSpPr>
          <p:cNvPr id="845" name=""/>
          <p:cNvSpPr/>
          <p:nvPr/>
        </p:nvSpPr>
        <p:spPr>
          <a:xfrm>
            <a:off x="3886200" y="3047400"/>
            <a:ext cx="5943600" cy="185328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ea typeface="Arial"/>
              </a:rPr>
              <a:t>The examples chosen for this work were set up specifically to showcase the effect that thermal non-equilibrium can have. Other cases (like decreasing temperatures for larger clusters in an environment already favoring larger clusters) need to be studied on a case by case basis. Generally, our simulations showed the strongest impact of thermal non-equilibrium in temperature ranges where the number density of large clusters already showed a strong temperature dependence (e.g. around 1000 K - 1300 K for TiO</a:t>
            </a:r>
            <a:r>
              <a:rPr b="0" lang="en-US" sz="1400" spc="-1" strike="noStrike" baseline="-8000">
                <a:latin typeface="Arial"/>
                <a:ea typeface="Arial"/>
              </a:rPr>
              <a:t>2</a:t>
            </a:r>
            <a:r>
              <a:rPr b="0" lang="en-US" sz="1400" spc="-1" strike="noStrike">
                <a:latin typeface="Arial"/>
                <a:ea typeface="Arial"/>
              </a:rPr>
              <a:t>). </a:t>
            </a:r>
            <a:endParaRPr b="0" lang="en-US" sz="1400" spc="-1" strike="noStrike">
              <a:latin typeface="Arial"/>
            </a:endParaRPr>
          </a:p>
        </p:txBody>
      </p:sp>
      <p:sp>
        <p:nvSpPr>
          <p:cNvPr id="846" name=""/>
          <p:cNvSpPr/>
          <p:nvPr/>
        </p:nvSpPr>
        <p:spPr>
          <a:xfrm>
            <a:off x="3886200" y="274320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Results</a:t>
            </a: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7" name=""/>
          <p:cNvSpPr/>
          <p:nvPr/>
        </p:nvSpPr>
        <p:spPr>
          <a:xfrm>
            <a:off x="365760" y="5084640"/>
            <a:ext cx="9418320" cy="0"/>
          </a:xfrm>
          <a:prstGeom prst="line">
            <a:avLst/>
          </a:prstGeom>
          <a:ln w="0">
            <a:solidFill>
              <a:srgbClr val="999999"/>
            </a:solidFill>
          </a:ln>
        </p:spPr>
        <p:style>
          <a:lnRef idx="0"/>
          <a:fillRef idx="0"/>
          <a:effectRef idx="0"/>
          <a:fontRef idx="minor"/>
        </p:style>
      </p:sp>
      <p:pic>
        <p:nvPicPr>
          <p:cNvPr id="848" name="" descr=""/>
          <p:cNvPicPr/>
          <p:nvPr/>
        </p:nvPicPr>
        <p:blipFill>
          <a:blip r:embed="rId1"/>
          <a:stretch/>
        </p:blipFill>
        <p:spPr>
          <a:xfrm>
            <a:off x="226440" y="242640"/>
            <a:ext cx="6232320" cy="4532760"/>
          </a:xfrm>
          <a:prstGeom prst="rect">
            <a:avLst/>
          </a:prstGeom>
          <a:ln w="0">
            <a:noFill/>
          </a:ln>
        </p:spPr>
      </p:pic>
      <p:pic>
        <p:nvPicPr>
          <p:cNvPr id="849" name="" descr=""/>
          <p:cNvPicPr/>
          <p:nvPr/>
        </p:nvPicPr>
        <p:blipFill>
          <a:blip r:embed="rId2"/>
          <a:stretch/>
        </p:blipFill>
        <p:spPr>
          <a:xfrm>
            <a:off x="784080" y="955440"/>
            <a:ext cx="731520" cy="151560"/>
          </a:xfrm>
          <a:prstGeom prst="rect">
            <a:avLst/>
          </a:prstGeom>
          <a:ln w="0">
            <a:noFill/>
          </a:ln>
        </p:spPr>
      </p:pic>
      <p:pic>
        <p:nvPicPr>
          <p:cNvPr id="850" name="" descr=""/>
          <p:cNvPicPr/>
          <p:nvPr/>
        </p:nvPicPr>
        <p:blipFill>
          <a:blip r:embed="rId3"/>
          <a:stretch/>
        </p:blipFill>
        <p:spPr>
          <a:xfrm>
            <a:off x="784080" y="2971800"/>
            <a:ext cx="731520" cy="146880"/>
          </a:xfrm>
          <a:prstGeom prst="rect">
            <a:avLst/>
          </a:prstGeom>
          <a:ln w="0">
            <a:noFill/>
          </a:ln>
        </p:spPr>
      </p:pic>
      <p:pic>
        <p:nvPicPr>
          <p:cNvPr id="851" name="" descr=""/>
          <p:cNvPicPr/>
          <p:nvPr/>
        </p:nvPicPr>
        <p:blipFill>
          <a:blip r:embed="rId4"/>
          <a:stretch/>
        </p:blipFill>
        <p:spPr>
          <a:xfrm>
            <a:off x="3542400" y="955800"/>
            <a:ext cx="731520" cy="151560"/>
          </a:xfrm>
          <a:prstGeom prst="rect">
            <a:avLst/>
          </a:prstGeom>
          <a:ln w="0">
            <a:noFill/>
          </a:ln>
        </p:spPr>
      </p:pic>
      <p:pic>
        <p:nvPicPr>
          <p:cNvPr id="852" name="" descr=""/>
          <p:cNvPicPr/>
          <p:nvPr/>
        </p:nvPicPr>
        <p:blipFill>
          <a:blip r:embed="rId5"/>
          <a:stretch/>
        </p:blipFill>
        <p:spPr>
          <a:xfrm>
            <a:off x="3578400" y="2972160"/>
            <a:ext cx="731520" cy="146880"/>
          </a:xfrm>
          <a:prstGeom prst="rect">
            <a:avLst/>
          </a:prstGeom>
          <a:ln w="0">
            <a:noFill/>
          </a:ln>
        </p:spPr>
      </p:pic>
      <p:sp>
        <p:nvSpPr>
          <p:cNvPr id="853" name="">
            <a:hlinkClick r:id="rId6"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854" name=""/>
          <p:cNvGrpSpPr/>
          <p:nvPr/>
        </p:nvGrpSpPr>
        <p:grpSpPr>
          <a:xfrm>
            <a:off x="7103160" y="5198760"/>
            <a:ext cx="646200" cy="323280"/>
            <a:chOff x="7103160" y="5198760"/>
            <a:chExt cx="646200" cy="323280"/>
          </a:xfrm>
        </p:grpSpPr>
        <p:sp>
          <p:nvSpPr>
            <p:cNvPr id="855" name="">
              <a:hlinkClick r:id="rId7"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56" name="">
              <a:hlinkClick r:id="rId8"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857" name=""/>
          <p:cNvSpPr/>
          <p:nvPr/>
        </p:nvSpPr>
        <p:spPr>
          <a:xfrm>
            <a:off x="6400800" y="2088360"/>
            <a:ext cx="3429000" cy="292464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To Summarize:</a:t>
            </a:r>
            <a:br>
              <a:rPr sz="1400"/>
            </a:br>
            <a:endParaRPr b="0" lang="en-US" sz="1400" spc="-1" strike="noStrike">
              <a:latin typeface="Arial"/>
            </a:endParaRPr>
          </a:p>
          <a:p>
            <a:pPr marL="216000" indent="-216000">
              <a:lnSpc>
                <a:spcPct val="100000"/>
              </a:lnSpc>
              <a:buClr>
                <a:srgbClr val="000000"/>
              </a:buClr>
              <a:buSzPct val="45000"/>
              <a:buFont typeface="Wingdings" charset="2"/>
              <a:buChar char=""/>
            </a:pPr>
            <a:r>
              <a:rPr b="0" lang="en-US" sz="1400" spc="-1" strike="noStrike">
                <a:latin typeface="Arial"/>
              </a:rPr>
              <a:t>Small temperature offsets can cause significant changes in the number density of larger clusters.</a:t>
            </a:r>
            <a:endParaRPr b="0" lang="en-US" sz="1400" spc="-1" strike="noStrike">
              <a:latin typeface="Arial"/>
            </a:endParaRPr>
          </a:p>
          <a:p>
            <a:pPr marL="216000" indent="-216000">
              <a:lnSpc>
                <a:spcPct val="100000"/>
              </a:lnSpc>
              <a:buClr>
                <a:srgbClr val="000000"/>
              </a:buClr>
              <a:buSzPct val="45000"/>
              <a:buFont typeface="Wingdings" charset="2"/>
              <a:buChar char=""/>
            </a:pPr>
            <a:endParaRPr b="0" lang="en-US" sz="1400" spc="-1" strike="noStrike">
              <a:latin typeface="Arial"/>
            </a:endParaRPr>
          </a:p>
          <a:p>
            <a:pPr marL="216000" indent="-216000">
              <a:lnSpc>
                <a:spcPct val="100000"/>
              </a:lnSpc>
              <a:buClr>
                <a:srgbClr val="000000"/>
              </a:buClr>
              <a:buSzPct val="45000"/>
              <a:buFont typeface="Wingdings" charset="2"/>
              <a:buChar char=""/>
            </a:pPr>
            <a:r>
              <a:rPr b="0" lang="en-US" sz="1400" spc="-1" strike="noStrike">
                <a:latin typeface="Arial"/>
              </a:rPr>
              <a:t>The change in number density depends on the thermal non-equilibrium present.</a:t>
            </a:r>
            <a:endParaRPr b="0" lang="en-US" sz="1400" spc="-1" strike="noStrike">
              <a:latin typeface="Arial"/>
            </a:endParaRPr>
          </a:p>
          <a:p>
            <a:pPr marL="216000" indent="-216000">
              <a:lnSpc>
                <a:spcPct val="100000"/>
              </a:lnSpc>
              <a:buClr>
                <a:srgbClr val="000000"/>
              </a:buClr>
              <a:buSzPct val="45000"/>
              <a:buFont typeface="Wingdings" charset="2"/>
              <a:buChar char=""/>
            </a:pPr>
            <a:endParaRPr b="0" lang="en-US" sz="1400" spc="-1" strike="noStrike">
              <a:latin typeface="Arial"/>
            </a:endParaRPr>
          </a:p>
          <a:p>
            <a:pPr marL="216000" indent="-216000">
              <a:lnSpc>
                <a:spcPct val="100000"/>
              </a:lnSpc>
              <a:buClr>
                <a:srgbClr val="000000"/>
              </a:buClr>
              <a:buSzPct val="45000"/>
              <a:buFont typeface="Wingdings" charset="2"/>
              <a:buChar char=""/>
            </a:pPr>
            <a:r>
              <a:rPr b="0" lang="en-US" sz="1400" spc="-1" strike="noStrike">
                <a:latin typeface="Arial"/>
              </a:rPr>
              <a:t>Thermal non-equilibrium can both increase (</a:t>
            </a:r>
            <a:r>
              <a:rPr b="0" lang="en-US" sz="1400" spc="-1" strike="noStrike">
                <a:latin typeface="Arial"/>
                <a:ea typeface="Arial"/>
              </a:rPr>
              <a:t>Δ</a:t>
            </a:r>
            <a:r>
              <a:rPr b="0" lang="en-US" sz="1400" spc="-1" strike="noStrike">
                <a:latin typeface="Arial"/>
                <a:ea typeface="Arial"/>
              </a:rPr>
              <a:t>T&lt;0) or decrease (</a:t>
            </a:r>
            <a:r>
              <a:rPr b="0" lang="en-US" sz="1400" spc="-1" strike="noStrike">
                <a:latin typeface="Arial"/>
                <a:ea typeface="Arial"/>
              </a:rPr>
              <a:t>Δ</a:t>
            </a:r>
            <a:r>
              <a:rPr b="0" lang="en-US" sz="1400" spc="-1" strike="noStrike">
                <a:latin typeface="Arial"/>
                <a:ea typeface="Arial"/>
              </a:rPr>
              <a:t>T&gt;0) the formation of larger clusters</a:t>
            </a:r>
            <a:r>
              <a:rPr b="0" lang="en-US" sz="1400" spc="-1" strike="noStrike">
                <a:latin typeface="Arial"/>
              </a:rPr>
              <a:t>.</a:t>
            </a:r>
            <a:endParaRPr b="0" lang="en-US" sz="1400" spc="-1" strike="noStrike">
              <a:latin typeface="Arial"/>
            </a:endParaRPr>
          </a:p>
        </p:txBody>
      </p:sp>
      <p:pic>
        <p:nvPicPr>
          <p:cNvPr id="858" name="" descr=""/>
          <p:cNvPicPr/>
          <p:nvPr/>
        </p:nvPicPr>
        <p:blipFill>
          <a:blip r:embed="rId9"/>
          <a:stretch/>
        </p:blipFill>
        <p:spPr>
          <a:xfrm>
            <a:off x="7838640" y="673200"/>
            <a:ext cx="1645560" cy="286560"/>
          </a:xfrm>
          <a:prstGeom prst="rect">
            <a:avLst/>
          </a:prstGeom>
          <a:ln w="0">
            <a:noFill/>
          </a:ln>
        </p:spPr>
      </p:pic>
      <p:pic>
        <p:nvPicPr>
          <p:cNvPr id="859" name="" descr=""/>
          <p:cNvPicPr/>
          <p:nvPr/>
        </p:nvPicPr>
        <p:blipFill>
          <a:blip r:embed="rId10"/>
          <a:stretch/>
        </p:blipFill>
        <p:spPr>
          <a:xfrm>
            <a:off x="7786800" y="1131120"/>
            <a:ext cx="2011320" cy="943920"/>
          </a:xfrm>
          <a:prstGeom prst="rect">
            <a:avLst/>
          </a:prstGeom>
          <a:ln w="0">
            <a:noFill/>
          </a:ln>
        </p:spPr>
      </p:pic>
      <p:sp>
        <p:nvSpPr>
          <p:cNvPr id="860" name=""/>
          <p:cNvSpPr/>
          <p:nvPr/>
        </p:nvSpPr>
        <p:spPr>
          <a:xfrm>
            <a:off x="6400800" y="1782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Results</a:t>
            </a: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1"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862" name=""/>
          <p:cNvSpPr/>
          <p:nvPr/>
        </p:nvSpPr>
        <p:spPr>
          <a:xfrm>
            <a:off x="4390200" y="1277640"/>
            <a:ext cx="2660400" cy="11797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Collisional cooling describes the temperature adjustments of the clusters to the surrounding gas due to elastic collisions with the gas.</a:t>
            </a:r>
            <a:endParaRPr b="0" lang="en-US" sz="1400" spc="-1" strike="noStrike">
              <a:latin typeface="Arial"/>
            </a:endParaRPr>
          </a:p>
        </p:txBody>
      </p:sp>
      <p:sp>
        <p:nvSpPr>
          <p:cNvPr id="863" name=""/>
          <p:cNvSpPr/>
          <p:nvPr/>
        </p:nvSpPr>
        <p:spPr>
          <a:xfrm>
            <a:off x="4390200" y="97344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864" name=""/>
          <p:cNvGrpSpPr/>
          <p:nvPr/>
        </p:nvGrpSpPr>
        <p:grpSpPr>
          <a:xfrm>
            <a:off x="8614800" y="5198760"/>
            <a:ext cx="646200" cy="323280"/>
            <a:chOff x="8614800" y="5198760"/>
            <a:chExt cx="646200" cy="323280"/>
          </a:xfrm>
        </p:grpSpPr>
        <p:sp>
          <p:nvSpPr>
            <p:cNvPr id="865"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66"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867"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sp>
        <p:nvSpPr>
          <p:cNvPr id="868" name=""/>
          <p:cNvSpPr/>
          <p:nvPr/>
        </p:nvSpPr>
        <p:spPr>
          <a:xfrm>
            <a:off x="7661160" y="1294560"/>
            <a:ext cx="1042560" cy="1042560"/>
          </a:xfrm>
          <a:prstGeom prst="ellipse">
            <a:avLst/>
          </a:prstGeom>
          <a:solidFill>
            <a:srgbClr val="ff8000"/>
          </a:solidFill>
          <a:ln w="19080">
            <a:solidFill>
              <a:srgbClr val="000000"/>
            </a:solidFill>
            <a:round/>
          </a:ln>
        </p:spPr>
        <p:style>
          <a:lnRef idx="0"/>
          <a:fillRef idx="0"/>
          <a:effectRef idx="0"/>
          <a:fontRef idx="minor"/>
        </p:style>
      </p:sp>
      <p:sp>
        <p:nvSpPr>
          <p:cNvPr id="869" name=""/>
          <p:cNvSpPr/>
          <p:nvPr/>
        </p:nvSpPr>
        <p:spPr>
          <a:xfrm>
            <a:off x="7975440" y="813960"/>
            <a:ext cx="128160" cy="128160"/>
          </a:xfrm>
          <a:prstGeom prst="ellipse">
            <a:avLst/>
          </a:prstGeom>
          <a:solidFill>
            <a:srgbClr val="2a6099"/>
          </a:solidFill>
          <a:ln w="19080">
            <a:solidFill>
              <a:srgbClr val="000000"/>
            </a:solidFill>
            <a:round/>
          </a:ln>
        </p:spPr>
        <p:style>
          <a:lnRef idx="0"/>
          <a:fillRef idx="0"/>
          <a:effectRef idx="0"/>
          <a:fontRef idx="minor"/>
        </p:style>
      </p:sp>
      <p:cxnSp>
        <p:nvCxnSpPr>
          <p:cNvPr id="870" name=""/>
          <p:cNvCxnSpPr/>
          <p:nvPr/>
        </p:nvCxnSpPr>
        <p:spPr>
          <a:xfrm flipV="1">
            <a:off x="8047080" y="667800"/>
            <a:ext cx="289800" cy="317880"/>
          </a:xfrm>
          <a:prstGeom prst="curvedConnector3">
            <a:avLst/>
          </a:prstGeom>
          <a:ln w="0">
            <a:solidFill>
              <a:srgbClr val="000000"/>
            </a:solidFill>
            <a:tailEnd len="med" type="triangle" w="med"/>
          </a:ln>
        </p:spPr>
      </p:cxnSp>
      <p:sp>
        <p:nvSpPr>
          <p:cNvPr id="871" name=""/>
          <p:cNvSpPr/>
          <p:nvPr/>
        </p:nvSpPr>
        <p:spPr>
          <a:xfrm>
            <a:off x="4390200" y="3797280"/>
            <a:ext cx="2660400" cy="7747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pPr>
              <a:lnSpc>
                <a:spcPct val="100000"/>
              </a:lnSpc>
              <a:buNone/>
            </a:pPr>
            <a:r>
              <a:rPr b="0" lang="en-US" sz="1400" spc="-1" strike="noStrike">
                <a:latin typeface="Arial"/>
              </a:rPr>
              <a:t>Radiative cooling describes the loss of energy via line emission of photons.</a:t>
            </a:r>
            <a:endParaRPr b="0" lang="en-US" sz="1400" spc="-1" strike="noStrike">
              <a:latin typeface="Arial"/>
            </a:endParaRPr>
          </a:p>
        </p:txBody>
      </p:sp>
      <p:sp>
        <p:nvSpPr>
          <p:cNvPr id="872" name=""/>
          <p:cNvSpPr/>
          <p:nvPr/>
        </p:nvSpPr>
        <p:spPr>
          <a:xfrm>
            <a:off x="4390200" y="349308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873" name=""/>
          <p:cNvSpPr/>
          <p:nvPr/>
        </p:nvSpPr>
        <p:spPr>
          <a:xfrm>
            <a:off x="7656480" y="3778560"/>
            <a:ext cx="1042560" cy="1042560"/>
          </a:xfrm>
          <a:prstGeom prst="ellipse">
            <a:avLst/>
          </a:prstGeom>
          <a:solidFill>
            <a:srgbClr val="ff8000"/>
          </a:solidFill>
          <a:ln w="19080">
            <a:solidFill>
              <a:srgbClr val="000000"/>
            </a:solidFill>
            <a:round/>
          </a:ln>
        </p:spPr>
        <p:style>
          <a:lnRef idx="0"/>
          <a:fillRef idx="0"/>
          <a:effectRef idx="0"/>
          <a:fontRef idx="minor"/>
        </p:style>
      </p:sp>
      <p:pic>
        <p:nvPicPr>
          <p:cNvPr id="874" name="" descr=""/>
          <p:cNvPicPr/>
          <p:nvPr/>
        </p:nvPicPr>
        <p:blipFill>
          <a:blip r:embed="rId4"/>
          <a:stretch/>
        </p:blipFill>
        <p:spPr>
          <a:xfrm rot="1472400">
            <a:off x="8659800" y="3601440"/>
            <a:ext cx="546840" cy="546840"/>
          </a:xfrm>
          <a:prstGeom prst="rect">
            <a:avLst/>
          </a:prstGeom>
          <a:ln w="0">
            <a:noFill/>
          </a:ln>
        </p:spPr>
      </p:pic>
      <p:sp>
        <p:nvSpPr>
          <p:cNvPr id="875" name=""/>
          <p:cNvSpPr/>
          <p:nvPr/>
        </p:nvSpPr>
        <p:spPr>
          <a:xfrm>
            <a:off x="468000" y="761400"/>
            <a:ext cx="2961000" cy="13399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pPr>
              <a:lnSpc>
                <a:spcPct val="100000"/>
              </a:lnSpc>
              <a:buNone/>
            </a:pPr>
            <a:r>
              <a:rPr b="0" lang="en-US" sz="1400" spc="-1" strike="noStrike">
                <a:latin typeface="Arial"/>
              </a:rPr>
              <a:t>There are multiple processes that can change the temperature of a cluster. Here, we will give a short overview of the two most important ones: collisional and radiative cooling.</a:t>
            </a:r>
            <a:endParaRPr b="0" lang="en-US" sz="1400" spc="-1" strike="noStrike">
              <a:latin typeface="Arial"/>
            </a:endParaRPr>
          </a:p>
        </p:txBody>
      </p:sp>
      <p:sp>
        <p:nvSpPr>
          <p:cNvPr id="876" name=""/>
          <p:cNvSpPr/>
          <p:nvPr/>
        </p:nvSpPr>
        <p:spPr>
          <a:xfrm>
            <a:off x="468000" y="4572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Cooling timescales</a:t>
            </a: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878" name=""/>
          <p:cNvSpPr/>
          <p:nvPr/>
        </p:nvSpPr>
        <p:spPr>
          <a:xfrm>
            <a:off x="7660800" y="1289160"/>
            <a:ext cx="1042560" cy="1042560"/>
          </a:xfrm>
          <a:prstGeom prst="ellipse">
            <a:avLst/>
          </a:prstGeom>
          <a:solidFill>
            <a:srgbClr val="ff8000"/>
          </a:solidFill>
          <a:ln w="19080">
            <a:solidFill>
              <a:srgbClr val="000000"/>
            </a:solidFill>
            <a:round/>
          </a:ln>
        </p:spPr>
        <p:style>
          <a:lnRef idx="0"/>
          <a:fillRef idx="0"/>
          <a:effectRef idx="0"/>
          <a:fontRef idx="minor"/>
        </p:style>
      </p:sp>
      <p:sp>
        <p:nvSpPr>
          <p:cNvPr id="879" name=""/>
          <p:cNvSpPr/>
          <p:nvPr/>
        </p:nvSpPr>
        <p:spPr>
          <a:xfrm>
            <a:off x="7975080" y="808560"/>
            <a:ext cx="128160" cy="128160"/>
          </a:xfrm>
          <a:prstGeom prst="ellipse">
            <a:avLst/>
          </a:prstGeom>
          <a:solidFill>
            <a:srgbClr val="2a6099"/>
          </a:solidFill>
          <a:ln w="19080">
            <a:solidFill>
              <a:srgbClr val="000000"/>
            </a:solidFill>
            <a:round/>
          </a:ln>
        </p:spPr>
        <p:style>
          <a:lnRef idx="0"/>
          <a:fillRef idx="0"/>
          <a:effectRef idx="0"/>
          <a:fontRef idx="minor"/>
        </p:style>
      </p:sp>
      <p:cxnSp>
        <p:nvCxnSpPr>
          <p:cNvPr id="880" name=""/>
          <p:cNvCxnSpPr/>
          <p:nvPr/>
        </p:nvCxnSpPr>
        <p:spPr>
          <a:xfrm flipV="1">
            <a:off x="8046720" y="662400"/>
            <a:ext cx="289800" cy="317880"/>
          </a:xfrm>
          <a:prstGeom prst="curvedConnector3">
            <a:avLst/>
          </a:prstGeom>
          <a:ln w="0">
            <a:solidFill>
              <a:srgbClr val="000000"/>
            </a:solidFill>
            <a:tailEnd len="med" type="triangle" w="med"/>
          </a:ln>
        </p:spPr>
      </p:cxnSp>
      <p:sp>
        <p:nvSpPr>
          <p:cNvPr id="881" name=""/>
          <p:cNvSpPr/>
          <p:nvPr/>
        </p:nvSpPr>
        <p:spPr>
          <a:xfrm>
            <a:off x="549000" y="3252600"/>
            <a:ext cx="3429000" cy="137628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The thermal adjustment timescales for internal and kinetic cooling are slightly different but show the dependence for the gas phase number density (n</a:t>
            </a:r>
            <a:r>
              <a:rPr b="0" lang="en-US" sz="1400" spc="-1" strike="noStrike" baseline="-8000">
                <a:latin typeface="Arial"/>
              </a:rPr>
              <a:t>gas</a:t>
            </a:r>
            <a:r>
              <a:rPr b="0" lang="en-US" sz="1400" spc="-1" strike="noStrike">
                <a:latin typeface="Arial"/>
              </a:rPr>
              <a:t>), the cluster radius (r</a:t>
            </a:r>
            <a:r>
              <a:rPr b="0" lang="en-US" sz="1400" spc="-1" strike="noStrike" baseline="-8000">
                <a:latin typeface="Arial"/>
              </a:rPr>
              <a:t>N</a:t>
            </a:r>
            <a:r>
              <a:rPr b="0" lang="en-US" sz="1400" spc="-1" strike="noStrike">
                <a:latin typeface="Arial"/>
              </a:rPr>
              <a:t>) and the gas phase temperature.</a:t>
            </a:r>
            <a:endParaRPr b="0" lang="en-US" sz="1400" spc="-1" strike="noStrike">
              <a:latin typeface="Arial"/>
            </a:endParaRPr>
          </a:p>
        </p:txBody>
      </p:sp>
      <p:sp>
        <p:nvSpPr>
          <p:cNvPr id="882" name=""/>
          <p:cNvSpPr/>
          <p:nvPr/>
        </p:nvSpPr>
        <p:spPr>
          <a:xfrm>
            <a:off x="549000" y="29484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883" name=""/>
          <p:cNvSpPr/>
          <p:nvPr/>
        </p:nvSpPr>
        <p:spPr>
          <a:xfrm>
            <a:off x="5257800" y="3252600"/>
            <a:ext cx="4114800" cy="134676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ea typeface="Arial"/>
              </a:rPr>
              <a:t>Evaluating the timescales for a typical exoplanet atmosphere (n</a:t>
            </a:r>
            <a:r>
              <a:rPr b="0" lang="en-US" sz="1400" spc="-1" strike="noStrike" baseline="-8000">
                <a:latin typeface="Arial"/>
                <a:ea typeface="Arial"/>
              </a:rPr>
              <a:t>gas</a:t>
            </a:r>
            <a:r>
              <a:rPr b="0" lang="en-US" sz="1400" spc="-1" strike="noStrike">
                <a:latin typeface="Arial"/>
                <a:ea typeface="Arial"/>
              </a:rPr>
              <a:t> = 10</a:t>
            </a:r>
            <a:r>
              <a:rPr b="0" lang="en-US" sz="1400" spc="-1" strike="noStrike" baseline="33000">
                <a:latin typeface="Arial"/>
                <a:ea typeface="Arial"/>
              </a:rPr>
              <a:t>14</a:t>
            </a:r>
            <a:r>
              <a:rPr b="0" lang="en-US" sz="1400" spc="-1" strike="noStrike">
                <a:latin typeface="Arial"/>
                <a:ea typeface="Arial"/>
              </a:rPr>
              <a:t> cm</a:t>
            </a:r>
            <a:r>
              <a:rPr b="0" lang="en-US" sz="1400" spc="-1" strike="noStrike" baseline="33000">
                <a:latin typeface="Arial"/>
                <a:ea typeface="Arial"/>
              </a:rPr>
              <a:t>-3</a:t>
            </a:r>
            <a:r>
              <a:rPr b="0" lang="en-US" sz="1400" spc="-1" strike="noStrike">
                <a:latin typeface="Arial"/>
                <a:ea typeface="Arial"/>
              </a:rPr>
              <a:t>, T</a:t>
            </a:r>
            <a:r>
              <a:rPr b="0" lang="en-US" sz="1400" spc="-1" strike="noStrike" baseline="-8000">
                <a:latin typeface="Arial"/>
                <a:ea typeface="Arial"/>
              </a:rPr>
              <a:t>gas</a:t>
            </a:r>
            <a:r>
              <a:rPr b="0" lang="en-US" sz="1400" spc="-1" strike="noStrike">
                <a:latin typeface="Arial"/>
                <a:ea typeface="Arial"/>
              </a:rPr>
              <a:t> = 1000 K)</a:t>
            </a:r>
            <a:r>
              <a:rPr b="0" lang="en-US" sz="1400" spc="-1" strike="noStrike">
                <a:latin typeface="Arial"/>
                <a:ea typeface="Arial"/>
              </a:rPr>
              <a:t> and TiO</a:t>
            </a:r>
            <a:r>
              <a:rPr b="0" lang="en-US" sz="1400" spc="-1" strike="noStrike" baseline="-8000">
                <a:latin typeface="Arial"/>
                <a:ea typeface="Arial"/>
              </a:rPr>
              <a:t>2</a:t>
            </a:r>
            <a:r>
              <a:rPr b="0" lang="en-US" sz="1400" spc="-1" strike="noStrike">
                <a:latin typeface="Arial"/>
                <a:ea typeface="Arial"/>
              </a:rPr>
              <a:t> clusters results in timescales of the order of 10</a:t>
            </a:r>
            <a:r>
              <a:rPr b="0" lang="en-US" sz="1400" spc="-1" strike="noStrike" baseline="33000">
                <a:latin typeface="Arial"/>
                <a:ea typeface="Arial"/>
              </a:rPr>
              <a:t>-6</a:t>
            </a:r>
            <a:r>
              <a:rPr b="0" lang="en-US" sz="1400" spc="-1" strike="noStrike">
                <a:latin typeface="Arial"/>
                <a:ea typeface="Arial"/>
              </a:rPr>
              <a:t> seconds for both timescales. Since this scales linearly with </a:t>
            </a:r>
            <a:r>
              <a:rPr b="0" lang="en-US" sz="1400" spc="-1" strike="noStrike">
                <a:latin typeface="Arial"/>
                <a:ea typeface="Arial"/>
              </a:rPr>
              <a:t>n</a:t>
            </a:r>
            <a:r>
              <a:rPr b="0" lang="en-US" sz="1400" spc="-1" strike="noStrike" baseline="-8000">
                <a:latin typeface="Arial"/>
                <a:ea typeface="Arial"/>
              </a:rPr>
              <a:t>gas</a:t>
            </a:r>
            <a:r>
              <a:rPr b="0" lang="en-US" sz="1400" spc="-1" strike="noStrike">
                <a:latin typeface="Arial"/>
                <a:ea typeface="Arial"/>
              </a:rPr>
              <a:t> these timescales become lower for low density environments.</a:t>
            </a:r>
            <a:endParaRPr b="0" lang="en-US" sz="1400" spc="-1" strike="noStrike">
              <a:latin typeface="Arial"/>
            </a:endParaRPr>
          </a:p>
        </p:txBody>
      </p:sp>
      <p:sp>
        <p:nvSpPr>
          <p:cNvPr id="884" name=""/>
          <p:cNvSpPr/>
          <p:nvPr/>
        </p:nvSpPr>
        <p:spPr>
          <a:xfrm>
            <a:off x="5257800" y="294840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grpSp>
        <p:nvGrpSpPr>
          <p:cNvPr id="885" name=""/>
          <p:cNvGrpSpPr/>
          <p:nvPr/>
        </p:nvGrpSpPr>
        <p:grpSpPr>
          <a:xfrm>
            <a:off x="8614800" y="5198760"/>
            <a:ext cx="646200" cy="323280"/>
            <a:chOff x="8614800" y="5198760"/>
            <a:chExt cx="646200" cy="323280"/>
          </a:xfrm>
        </p:grpSpPr>
        <p:sp>
          <p:nvSpPr>
            <p:cNvPr id="886"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87"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888"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889" name=""/>
          <p:cNvGrpSpPr/>
          <p:nvPr/>
        </p:nvGrpSpPr>
        <p:grpSpPr>
          <a:xfrm>
            <a:off x="7103160" y="5198760"/>
            <a:ext cx="646200" cy="323280"/>
            <a:chOff x="7103160" y="5198760"/>
            <a:chExt cx="646200" cy="323280"/>
          </a:xfrm>
        </p:grpSpPr>
        <p:sp>
          <p:nvSpPr>
            <p:cNvPr id="890" name="">
              <a:hlinkClick r:id="rId4"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891" name="">
              <a:hlinkClick r:id="rId5"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grpSp>
        <p:nvGrpSpPr>
          <p:cNvPr id="892" name=""/>
          <p:cNvGrpSpPr/>
          <p:nvPr/>
        </p:nvGrpSpPr>
        <p:grpSpPr>
          <a:xfrm>
            <a:off x="2743200" y="644040"/>
            <a:ext cx="3403440" cy="845280"/>
            <a:chOff x="2743200" y="644040"/>
            <a:chExt cx="3403440" cy="845280"/>
          </a:xfrm>
        </p:grpSpPr>
        <p:pic>
          <p:nvPicPr>
            <p:cNvPr id="893" name="" descr=""/>
            <p:cNvPicPr/>
            <p:nvPr/>
          </p:nvPicPr>
          <p:blipFill>
            <a:blip r:embed="rId6"/>
            <a:srcRect l="0" t="42394" r="12317" b="0"/>
            <a:stretch/>
          </p:blipFill>
          <p:spPr>
            <a:xfrm>
              <a:off x="2743200" y="644040"/>
              <a:ext cx="3403440" cy="845280"/>
            </a:xfrm>
            <a:prstGeom prst="rect">
              <a:avLst/>
            </a:prstGeom>
            <a:ln w="0">
              <a:noFill/>
            </a:ln>
          </p:spPr>
        </p:pic>
        <p:pic>
          <p:nvPicPr>
            <p:cNvPr id="894" name="" descr=""/>
            <p:cNvPicPr/>
            <p:nvPr/>
          </p:nvPicPr>
          <p:blipFill>
            <a:blip r:embed="rId7"/>
            <a:srcRect l="0" t="0" r="75853" b="57575"/>
            <a:stretch/>
          </p:blipFill>
          <p:spPr>
            <a:xfrm>
              <a:off x="2743200" y="791640"/>
              <a:ext cx="937080" cy="622440"/>
            </a:xfrm>
            <a:prstGeom prst="rect">
              <a:avLst/>
            </a:prstGeom>
            <a:ln w="0">
              <a:noFill/>
            </a:ln>
          </p:spPr>
        </p:pic>
      </p:grpSp>
      <p:pic>
        <p:nvPicPr>
          <p:cNvPr id="895" name="" descr=""/>
          <p:cNvPicPr/>
          <p:nvPr/>
        </p:nvPicPr>
        <p:blipFill>
          <a:blip r:embed="rId8"/>
          <a:stretch/>
        </p:blipFill>
        <p:spPr>
          <a:xfrm>
            <a:off x="2826360" y="1600200"/>
            <a:ext cx="3117240" cy="1012680"/>
          </a:xfrm>
          <a:prstGeom prst="rect">
            <a:avLst/>
          </a:prstGeom>
          <a:ln w="0">
            <a:noFill/>
          </a:ln>
        </p:spPr>
      </p:pic>
      <p:sp>
        <p:nvSpPr>
          <p:cNvPr id="896" name=""/>
          <p:cNvSpPr txBox="1"/>
          <p:nvPr/>
        </p:nvSpPr>
        <p:spPr>
          <a:xfrm>
            <a:off x="228600" y="914400"/>
            <a:ext cx="7315200" cy="162612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US" sz="1800" spc="-1" strike="noStrike">
                <a:latin typeface="Arial"/>
              </a:rPr>
              <a:t>Kinetic – Collisional</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ea typeface="Noto Sans CJK SC"/>
              </a:rPr>
              <a:t>Internal – Collisional</a:t>
            </a:r>
            <a:endParaRPr b="0" lang="en-US" sz="1800" spc="-1" strike="noStrike">
              <a:latin typeface="Arial"/>
            </a:endParaRPr>
          </a:p>
          <a:p>
            <a:pPr marL="216000" indent="-216000">
              <a:lnSpc>
                <a:spcPct val="100000"/>
              </a:lnSpc>
              <a:buClr>
                <a:srgbClr val="000000"/>
              </a:buClr>
              <a:buSzPct val="45000"/>
              <a:buFont typeface="Wingdings" charset="2"/>
              <a:buChar char=""/>
            </a:pP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Cooling timescales</a:t>
            </a: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7" name=""/>
          <p:cNvSpPr/>
          <p:nvPr/>
        </p:nvSpPr>
        <p:spPr>
          <a:xfrm>
            <a:off x="365760" y="5084640"/>
            <a:ext cx="9418320" cy="0"/>
          </a:xfrm>
          <a:prstGeom prst="line">
            <a:avLst/>
          </a:prstGeom>
          <a:ln w="0">
            <a:solidFill>
              <a:srgbClr val="999999"/>
            </a:solidFill>
          </a:ln>
        </p:spPr>
        <p:style>
          <a:lnRef idx="0"/>
          <a:fillRef idx="0"/>
          <a:effectRef idx="0"/>
          <a:fontRef idx="minor"/>
        </p:style>
      </p:sp>
      <p:pic>
        <p:nvPicPr>
          <p:cNvPr id="898" name="" descr=""/>
          <p:cNvPicPr/>
          <p:nvPr/>
        </p:nvPicPr>
        <p:blipFill>
          <a:blip r:embed="rId1"/>
          <a:stretch/>
        </p:blipFill>
        <p:spPr>
          <a:xfrm>
            <a:off x="3017520" y="3017520"/>
            <a:ext cx="3474720" cy="1971360"/>
          </a:xfrm>
          <a:prstGeom prst="rect">
            <a:avLst/>
          </a:prstGeom>
          <a:ln w="0">
            <a:noFill/>
          </a:ln>
        </p:spPr>
      </p:pic>
      <p:sp>
        <p:nvSpPr>
          <p:cNvPr id="899" name=""/>
          <p:cNvSpPr txBox="1"/>
          <p:nvPr/>
        </p:nvSpPr>
        <p:spPr>
          <a:xfrm>
            <a:off x="822960" y="3590280"/>
            <a:ext cx="2377440" cy="459000"/>
          </a:xfrm>
          <a:prstGeom prst="rect">
            <a:avLst/>
          </a:prstGeom>
          <a:noFill/>
          <a:ln w="0">
            <a:noFill/>
          </a:ln>
        </p:spPr>
        <p:txBody>
          <a:bodyPr lIns="90000" rIns="90000" tIns="45000" bIns="45000" anchor="t">
            <a:noAutofit/>
          </a:bodyPr>
          <a:p>
            <a:r>
              <a:rPr b="0" lang="en-US" sz="1300" spc="-1" strike="noStrike">
                <a:latin typeface="Arial"/>
              </a:rPr>
              <a:t>Plane and Robertson (2022)</a:t>
            </a:r>
            <a:endParaRPr b="0" lang="en-US" sz="1300" spc="-1" strike="noStrike">
              <a:latin typeface="Arial"/>
            </a:endParaRPr>
          </a:p>
        </p:txBody>
      </p:sp>
      <p:sp>
        <p:nvSpPr>
          <p:cNvPr id="900" name=""/>
          <p:cNvSpPr/>
          <p:nvPr/>
        </p:nvSpPr>
        <p:spPr>
          <a:xfrm>
            <a:off x="7661160" y="3773520"/>
            <a:ext cx="1042560" cy="1042560"/>
          </a:xfrm>
          <a:prstGeom prst="ellipse">
            <a:avLst/>
          </a:prstGeom>
          <a:solidFill>
            <a:srgbClr val="ff8000"/>
          </a:solidFill>
          <a:ln w="19080">
            <a:solidFill>
              <a:srgbClr val="000000"/>
            </a:solidFill>
            <a:round/>
          </a:ln>
        </p:spPr>
        <p:style>
          <a:lnRef idx="0"/>
          <a:fillRef idx="0"/>
          <a:effectRef idx="0"/>
          <a:fontRef idx="minor"/>
        </p:style>
      </p:sp>
      <p:pic>
        <p:nvPicPr>
          <p:cNvPr id="901" name="" descr=""/>
          <p:cNvPicPr/>
          <p:nvPr/>
        </p:nvPicPr>
        <p:blipFill>
          <a:blip r:embed="rId2"/>
          <a:stretch/>
        </p:blipFill>
        <p:spPr>
          <a:xfrm rot="1472400">
            <a:off x="8664480" y="3596400"/>
            <a:ext cx="546840" cy="546840"/>
          </a:xfrm>
          <a:prstGeom prst="rect">
            <a:avLst/>
          </a:prstGeom>
          <a:ln w="0">
            <a:noFill/>
          </a:ln>
        </p:spPr>
      </p:pic>
      <p:sp>
        <p:nvSpPr>
          <p:cNvPr id="902" name=""/>
          <p:cNvSpPr/>
          <p:nvPr/>
        </p:nvSpPr>
        <p:spPr>
          <a:xfrm>
            <a:off x="6629400" y="2415240"/>
            <a:ext cx="3187440" cy="91836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ea typeface="Arial"/>
              </a:rPr>
              <a:t>Within a strong radiative field, clusters can also absorb photons via the same lines and experience heating rather than cooling.</a:t>
            </a:r>
            <a:endParaRPr b="0" lang="en-US" sz="1400" spc="-1" strike="noStrike">
              <a:latin typeface="Arial"/>
            </a:endParaRPr>
          </a:p>
        </p:txBody>
      </p:sp>
      <p:sp>
        <p:nvSpPr>
          <p:cNvPr id="903" name=""/>
          <p:cNvSpPr/>
          <p:nvPr/>
        </p:nvSpPr>
        <p:spPr>
          <a:xfrm>
            <a:off x="6629400" y="211104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904"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905" name=""/>
          <p:cNvGrpSpPr/>
          <p:nvPr/>
        </p:nvGrpSpPr>
        <p:grpSpPr>
          <a:xfrm>
            <a:off x="7103160" y="5198760"/>
            <a:ext cx="646200" cy="323280"/>
            <a:chOff x="7103160" y="5198760"/>
            <a:chExt cx="646200" cy="323280"/>
          </a:xfrm>
        </p:grpSpPr>
        <p:sp>
          <p:nvSpPr>
            <p:cNvPr id="906" name="">
              <a:hlinkClick r:id="rId4"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907" name="">
              <a:hlinkClick r:id="rId5"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grpSp>
        <p:nvGrpSpPr>
          <p:cNvPr id="908" name=""/>
          <p:cNvGrpSpPr/>
          <p:nvPr/>
        </p:nvGrpSpPr>
        <p:grpSpPr>
          <a:xfrm>
            <a:off x="2743200" y="644040"/>
            <a:ext cx="3403440" cy="845280"/>
            <a:chOff x="2743200" y="644040"/>
            <a:chExt cx="3403440" cy="845280"/>
          </a:xfrm>
        </p:grpSpPr>
        <p:pic>
          <p:nvPicPr>
            <p:cNvPr id="909" name="" descr=""/>
            <p:cNvPicPr/>
            <p:nvPr/>
          </p:nvPicPr>
          <p:blipFill>
            <a:blip r:embed="rId6"/>
            <a:srcRect l="0" t="42394" r="12317" b="0"/>
            <a:stretch/>
          </p:blipFill>
          <p:spPr>
            <a:xfrm>
              <a:off x="2743200" y="644040"/>
              <a:ext cx="3403440" cy="845280"/>
            </a:xfrm>
            <a:prstGeom prst="rect">
              <a:avLst/>
            </a:prstGeom>
            <a:ln w="0">
              <a:noFill/>
            </a:ln>
          </p:spPr>
        </p:pic>
        <p:pic>
          <p:nvPicPr>
            <p:cNvPr id="910" name="" descr=""/>
            <p:cNvPicPr/>
            <p:nvPr/>
          </p:nvPicPr>
          <p:blipFill>
            <a:blip r:embed="rId7"/>
            <a:srcRect l="0" t="0" r="75853" b="57575"/>
            <a:stretch/>
          </p:blipFill>
          <p:spPr>
            <a:xfrm>
              <a:off x="2743200" y="791640"/>
              <a:ext cx="937080" cy="622440"/>
            </a:xfrm>
            <a:prstGeom prst="rect">
              <a:avLst/>
            </a:prstGeom>
            <a:ln w="0">
              <a:noFill/>
            </a:ln>
          </p:spPr>
        </p:pic>
      </p:grpSp>
      <p:pic>
        <p:nvPicPr>
          <p:cNvPr id="911" name="" descr=""/>
          <p:cNvPicPr/>
          <p:nvPr/>
        </p:nvPicPr>
        <p:blipFill>
          <a:blip r:embed="rId8"/>
          <a:stretch/>
        </p:blipFill>
        <p:spPr>
          <a:xfrm>
            <a:off x="2826360" y="1600200"/>
            <a:ext cx="3117240" cy="1012680"/>
          </a:xfrm>
          <a:prstGeom prst="rect">
            <a:avLst/>
          </a:prstGeom>
          <a:ln w="0">
            <a:noFill/>
          </a:ln>
        </p:spPr>
      </p:pic>
      <p:sp>
        <p:nvSpPr>
          <p:cNvPr id="912" name=""/>
          <p:cNvSpPr txBox="1"/>
          <p:nvPr/>
        </p:nvSpPr>
        <p:spPr>
          <a:xfrm>
            <a:off x="228600" y="914400"/>
            <a:ext cx="7315200" cy="264996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US" sz="1800" spc="-1" strike="noStrike">
                <a:latin typeface="Arial"/>
              </a:rPr>
              <a:t>Kinetic – Collisional</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ea typeface="Noto Sans CJK SC"/>
              </a:rPr>
              <a:t>Internal – Collisional</a:t>
            </a:r>
            <a:endParaRPr b="0" lang="en-US" sz="1800" spc="-1" strike="noStrike">
              <a:latin typeface="Arial"/>
            </a:endParaRPr>
          </a:p>
          <a:p>
            <a:pPr marL="216000" indent="-216000">
              <a:lnSpc>
                <a:spcPct val="100000"/>
              </a:lnSpc>
              <a:buClr>
                <a:srgbClr val="000000"/>
              </a:buClr>
              <a:buSzPct val="45000"/>
              <a:buFont typeface="Wingdings" charset="2"/>
              <a:buChar char=""/>
            </a:pPr>
            <a:endParaRPr b="0" lang="en-US" sz="1800" spc="-1" strike="noStrike">
              <a:latin typeface="Arial"/>
            </a:endParaRPr>
          </a:p>
          <a:p>
            <a:pPr marL="216000" indent="-216000">
              <a:lnSpc>
                <a:spcPct val="100000"/>
              </a:lnSpc>
              <a:buClr>
                <a:srgbClr val="000000"/>
              </a:buClr>
              <a:buSzPct val="45000"/>
              <a:buFont typeface="Wingdings" charset="2"/>
              <a:buChar char=""/>
            </a:pPr>
            <a:endParaRPr b="0" lang="en-US" sz="1800" spc="-1" strike="noStrike">
              <a:latin typeface="Arial"/>
            </a:endParaRPr>
          </a:p>
          <a:p>
            <a:pPr marL="216000" indent="-216000">
              <a:lnSpc>
                <a:spcPct val="100000"/>
              </a:lnSpc>
              <a:buClr>
                <a:srgbClr val="000000"/>
              </a:buClr>
              <a:buSzPct val="45000"/>
              <a:buFont typeface="Wingdings" charset="2"/>
              <a:buChar char=""/>
            </a:pPr>
            <a:endParaRPr b="0" lang="en-US" sz="1800" spc="-1" strike="noStrike">
              <a:latin typeface="Arial"/>
            </a:endParaRPr>
          </a:p>
          <a:p>
            <a:pPr marL="216000" indent="-216000">
              <a:lnSpc>
                <a:spcPct val="100000"/>
              </a:lnSpc>
              <a:buClr>
                <a:srgbClr val="000000"/>
              </a:buClr>
              <a:buSzPct val="45000"/>
              <a:buFont typeface="Wingdings" charset="2"/>
              <a:buChar char=""/>
            </a:pPr>
            <a:endParaRPr b="0" lang="en-US" sz="1800" spc="-1" strike="noStrike">
              <a:latin typeface="Arial"/>
            </a:endParaRPr>
          </a:p>
          <a:p>
            <a:pPr marL="216000" indent="-216000">
              <a:lnSpc>
                <a:spcPct val="100000"/>
              </a:lnSpc>
              <a:buClr>
                <a:srgbClr val="000000"/>
              </a:buClr>
              <a:buSzPct val="45000"/>
              <a:buFont typeface="Wingdings" charset="2"/>
              <a:buChar char=""/>
            </a:pPr>
            <a:r>
              <a:rPr b="0" lang="en-US" sz="1800" spc="-1" strike="noStrike">
                <a:latin typeface="Arial"/>
              </a:rPr>
              <a:t>Internal – Radiative</a:t>
            </a:r>
            <a:endParaRPr b="0" lang="en-US" sz="1800" spc="-1" strike="noStrike">
              <a:latin typeface="Arial"/>
            </a:endParaRPr>
          </a:p>
        </p:txBody>
      </p:sp>
      <p:sp>
        <p:nvSpPr>
          <p:cNvPr id="913" name=""/>
          <p:cNvSpPr/>
          <p:nvPr/>
        </p:nvSpPr>
        <p:spPr>
          <a:xfrm>
            <a:off x="6629400" y="532800"/>
            <a:ext cx="3200400" cy="141048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Radiative cooling is especially efficient via optical lines but can happen via all transitions. The exact calculations are complex and the example for OSi(OH)</a:t>
            </a:r>
            <a:r>
              <a:rPr b="0" lang="en-US" sz="1400" spc="-1" strike="noStrike" baseline="-8000">
                <a:latin typeface="Arial"/>
              </a:rPr>
              <a:t>2</a:t>
            </a:r>
            <a:r>
              <a:rPr b="0" lang="en-US" sz="1400" spc="-1" strike="noStrike">
                <a:latin typeface="Arial"/>
              </a:rPr>
              <a:t> can be found in Plane and Robertson (2022).</a:t>
            </a:r>
            <a:endParaRPr b="0" lang="en-US" sz="1400" spc="-1" strike="noStrike">
              <a:latin typeface="Arial"/>
            </a:endParaRPr>
          </a:p>
        </p:txBody>
      </p:sp>
      <p:sp>
        <p:nvSpPr>
          <p:cNvPr id="914" name=""/>
          <p:cNvSpPr/>
          <p:nvPr/>
        </p:nvSpPr>
        <p:spPr>
          <a:xfrm>
            <a:off x="6629400" y="228600"/>
            <a:ext cx="106668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Cooling timescales</a:t>
            </a: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5" name=""/>
          <p:cNvSpPr/>
          <p:nvPr/>
        </p:nvSpPr>
        <p:spPr>
          <a:xfrm>
            <a:off x="365760" y="5067360"/>
            <a:ext cx="9418320" cy="0"/>
          </a:xfrm>
          <a:prstGeom prst="line">
            <a:avLst/>
          </a:prstGeom>
          <a:ln w="0">
            <a:solidFill>
              <a:srgbClr val="999999"/>
            </a:solidFill>
          </a:ln>
        </p:spPr>
        <p:style>
          <a:lnRef idx="0"/>
          <a:fillRef idx="0"/>
          <a:effectRef idx="0"/>
          <a:fontRef idx="minor"/>
        </p:style>
      </p:sp>
      <p:sp>
        <p:nvSpPr>
          <p:cNvPr id="916" name=""/>
          <p:cNvSpPr/>
          <p:nvPr/>
        </p:nvSpPr>
        <p:spPr>
          <a:xfrm>
            <a:off x="1371600" y="153000"/>
            <a:ext cx="5029200" cy="54720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In this section we give an overview over the derivation of the backwards rate. More details can be found in our paper.</a:t>
            </a:r>
            <a:endParaRPr b="0" lang="en-US" sz="1400" spc="-1" strike="noStrike">
              <a:latin typeface="Arial"/>
            </a:endParaRPr>
          </a:p>
        </p:txBody>
      </p:sp>
      <p:sp>
        <p:nvSpPr>
          <p:cNvPr id="917" name=""/>
          <p:cNvSpPr/>
          <p:nvPr/>
        </p:nvSpPr>
        <p:spPr>
          <a:xfrm>
            <a:off x="228600" y="153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918" name=""/>
          <p:cNvGrpSpPr/>
          <p:nvPr/>
        </p:nvGrpSpPr>
        <p:grpSpPr>
          <a:xfrm>
            <a:off x="8614800" y="5198760"/>
            <a:ext cx="646200" cy="323280"/>
            <a:chOff x="8614800" y="5198760"/>
            <a:chExt cx="646200" cy="323280"/>
          </a:xfrm>
        </p:grpSpPr>
        <p:sp>
          <p:nvSpPr>
            <p:cNvPr id="919"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920"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921"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sp>
        <p:nvSpPr>
          <p:cNvPr id="922" name=""/>
          <p:cNvSpPr/>
          <p:nvPr/>
        </p:nvSpPr>
        <p:spPr>
          <a:xfrm>
            <a:off x="7965000" y="4379400"/>
            <a:ext cx="1828800" cy="532440"/>
          </a:xfrm>
          <a:prstGeom prst="rect">
            <a:avLst/>
          </a:prstGeom>
          <a:solidFill>
            <a:srgbClr val="ff860d"/>
          </a:solidFill>
          <a:ln w="38160">
            <a:solidFill>
              <a:srgbClr val="ff860d"/>
            </a:solidFill>
            <a:round/>
          </a:ln>
        </p:spPr>
        <p:style>
          <a:lnRef idx="0"/>
          <a:fillRef idx="0"/>
          <a:effectRef idx="0"/>
          <a:fontRef idx="minor"/>
        </p:style>
        <p:txBody>
          <a:bodyPr lIns="109080" rIns="109080" tIns="64080" bIns="64080" anchor="t">
            <a:noAutofit/>
          </a:bodyPr>
          <a:p>
            <a:r>
              <a:rPr b="0" lang="en-US" sz="1400" spc="-1" strike="noStrike">
                <a:latin typeface="Arial"/>
              </a:rPr>
              <a:t>Press the arrow to go to the next step!</a:t>
            </a:r>
            <a:endParaRPr b="0" lang="en-US" sz="14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Mathematical derivation</a:t>
            </a: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3" name=""/>
          <p:cNvSpPr/>
          <p:nvPr/>
        </p:nvSpPr>
        <p:spPr>
          <a:xfrm>
            <a:off x="365760" y="5067360"/>
            <a:ext cx="9418320" cy="0"/>
          </a:xfrm>
          <a:prstGeom prst="line">
            <a:avLst/>
          </a:prstGeom>
          <a:ln w="0">
            <a:solidFill>
              <a:srgbClr val="999999"/>
            </a:solidFill>
          </a:ln>
        </p:spPr>
        <p:style>
          <a:lnRef idx="0"/>
          <a:fillRef idx="0"/>
          <a:effectRef idx="0"/>
          <a:fontRef idx="minor"/>
        </p:style>
      </p:sp>
      <p:grpSp>
        <p:nvGrpSpPr>
          <p:cNvPr id="924" name=""/>
          <p:cNvGrpSpPr/>
          <p:nvPr/>
        </p:nvGrpSpPr>
        <p:grpSpPr>
          <a:xfrm>
            <a:off x="169200" y="943200"/>
            <a:ext cx="3291840" cy="1381680"/>
            <a:chOff x="169200" y="943200"/>
            <a:chExt cx="3291840" cy="1381680"/>
          </a:xfrm>
        </p:grpSpPr>
        <p:pic>
          <p:nvPicPr>
            <p:cNvPr id="925" name="" descr=""/>
            <p:cNvPicPr/>
            <p:nvPr/>
          </p:nvPicPr>
          <p:blipFill>
            <a:blip r:embed="rId1"/>
            <a:stretch/>
          </p:blipFill>
          <p:spPr>
            <a:xfrm>
              <a:off x="171360" y="956160"/>
              <a:ext cx="3272040" cy="1277280"/>
            </a:xfrm>
            <a:prstGeom prst="rect">
              <a:avLst/>
            </a:prstGeom>
            <a:ln w="0">
              <a:noFill/>
            </a:ln>
          </p:spPr>
        </p:pic>
        <p:sp>
          <p:nvSpPr>
            <p:cNvPr id="926" name="CustomShape 4_3"/>
            <p:cNvSpPr/>
            <p:nvPr/>
          </p:nvSpPr>
          <p:spPr>
            <a:xfrm>
              <a:off x="169200" y="943200"/>
              <a:ext cx="3291840" cy="1381680"/>
            </a:xfrm>
            <a:prstGeom prst="rect">
              <a:avLst/>
            </a:prstGeom>
            <a:noFill/>
            <a:ln w="19080">
              <a:solidFill>
                <a:srgbClr val="468a1a"/>
              </a:solidFill>
              <a:round/>
            </a:ln>
          </p:spPr>
          <p:style>
            <a:lnRef idx="0"/>
            <a:fillRef idx="0"/>
            <a:effectRef idx="0"/>
            <a:fontRef idx="minor"/>
          </p:style>
        </p:sp>
        <p:sp>
          <p:nvSpPr>
            <p:cNvPr id="927" name="CustomShape 4_7"/>
            <p:cNvSpPr/>
            <p:nvPr/>
          </p:nvSpPr>
          <p:spPr>
            <a:xfrm>
              <a:off x="972720" y="1749240"/>
              <a:ext cx="2415960" cy="484200"/>
            </a:xfrm>
            <a:prstGeom prst="rect">
              <a:avLst/>
            </a:prstGeom>
            <a:noFill/>
            <a:ln w="19080">
              <a:solidFill>
                <a:srgbClr val="ff8000"/>
              </a:solidFill>
              <a:round/>
            </a:ln>
          </p:spPr>
          <p:style>
            <a:lnRef idx="0"/>
            <a:fillRef idx="0"/>
            <a:effectRef idx="0"/>
            <a:fontRef idx="minor"/>
          </p:style>
        </p:sp>
      </p:grpSp>
      <p:sp>
        <p:nvSpPr>
          <p:cNvPr id="928" name=""/>
          <p:cNvSpPr/>
          <p:nvPr/>
        </p:nvSpPr>
        <p:spPr>
          <a:xfrm>
            <a:off x="1371600" y="153000"/>
            <a:ext cx="8458200" cy="7153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The law of mass action is derived by minimizing the total Gibbs free energy of the gas. Because changes in internal temperature do not change the pressure or number density of the gas, we can split the Gibbs free energy change due to internal thermal non-equilibrium using </a:t>
            </a:r>
            <a:r>
              <a:rPr b="0" lang="en-US" sz="1400" spc="-1" strike="noStrike">
                <a:latin typeface="Arial"/>
                <a:ea typeface="Arial"/>
              </a:rPr>
              <a:t>ω</a:t>
            </a:r>
            <a:r>
              <a:rPr b="0" lang="en-US" sz="1400" spc="-1" strike="noStrike" baseline="-8000">
                <a:latin typeface="Arial"/>
                <a:ea typeface="Arial"/>
              </a:rPr>
              <a:t>i</a:t>
            </a:r>
            <a:r>
              <a:rPr b="0" lang="en-US" sz="1400" spc="-1" strike="noStrike">
                <a:latin typeface="Arial"/>
              </a:rPr>
              <a:t>.</a:t>
            </a:r>
            <a:endParaRPr b="0" lang="en-US" sz="1400" spc="-1" strike="noStrike">
              <a:latin typeface="Arial"/>
            </a:endParaRPr>
          </a:p>
        </p:txBody>
      </p:sp>
      <p:sp>
        <p:nvSpPr>
          <p:cNvPr id="929" name=""/>
          <p:cNvSpPr/>
          <p:nvPr/>
        </p:nvSpPr>
        <p:spPr>
          <a:xfrm>
            <a:off x="228600" y="153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930" name=""/>
          <p:cNvGrpSpPr/>
          <p:nvPr/>
        </p:nvGrpSpPr>
        <p:grpSpPr>
          <a:xfrm>
            <a:off x="8614800" y="5198760"/>
            <a:ext cx="646200" cy="323280"/>
            <a:chOff x="8614800" y="5198760"/>
            <a:chExt cx="646200" cy="323280"/>
          </a:xfrm>
        </p:grpSpPr>
        <p:sp>
          <p:nvSpPr>
            <p:cNvPr id="931" name="">
              <a:hlinkClick r:id="rId2"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932" name="">
              <a:hlinkClick r:id="rId3"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933" name="">
            <a:hlinkClick r:id="rId4"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934" name=""/>
          <p:cNvGrpSpPr/>
          <p:nvPr/>
        </p:nvGrpSpPr>
        <p:grpSpPr>
          <a:xfrm>
            <a:off x="7103160" y="5198760"/>
            <a:ext cx="646200" cy="323280"/>
            <a:chOff x="7103160" y="5198760"/>
            <a:chExt cx="646200" cy="323280"/>
          </a:xfrm>
        </p:grpSpPr>
        <p:sp>
          <p:nvSpPr>
            <p:cNvPr id="935" name="">
              <a:hlinkClick r:id="rId5"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936" name="">
              <a:hlinkClick r:id="rId6"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Mathematical derivation</a:t>
            </a: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7" name=""/>
          <p:cNvSpPr/>
          <p:nvPr/>
        </p:nvSpPr>
        <p:spPr>
          <a:xfrm>
            <a:off x="365760" y="5067360"/>
            <a:ext cx="9418320" cy="0"/>
          </a:xfrm>
          <a:prstGeom prst="line">
            <a:avLst/>
          </a:prstGeom>
          <a:ln w="0">
            <a:solidFill>
              <a:srgbClr val="999999"/>
            </a:solidFill>
          </a:ln>
        </p:spPr>
        <p:style>
          <a:lnRef idx="0"/>
          <a:fillRef idx="0"/>
          <a:effectRef idx="0"/>
          <a:fontRef idx="minor"/>
        </p:style>
      </p:sp>
      <p:pic>
        <p:nvPicPr>
          <p:cNvPr id="938" name="" descr=""/>
          <p:cNvPicPr/>
          <p:nvPr/>
        </p:nvPicPr>
        <p:blipFill>
          <a:blip r:embed="rId1"/>
          <a:srcRect l="12508" t="13241" r="0" b="0"/>
          <a:stretch/>
        </p:blipFill>
        <p:spPr>
          <a:xfrm>
            <a:off x="199440" y="2514600"/>
            <a:ext cx="822240" cy="494280"/>
          </a:xfrm>
          <a:prstGeom prst="rect">
            <a:avLst/>
          </a:prstGeom>
          <a:ln w="0">
            <a:noFill/>
          </a:ln>
        </p:spPr>
      </p:pic>
      <p:sp>
        <p:nvSpPr>
          <p:cNvPr id="939" name="CustomShape 4_ 13"/>
          <p:cNvSpPr/>
          <p:nvPr/>
        </p:nvSpPr>
        <p:spPr>
          <a:xfrm>
            <a:off x="169200" y="2468880"/>
            <a:ext cx="893880" cy="549720"/>
          </a:xfrm>
          <a:prstGeom prst="rect">
            <a:avLst/>
          </a:prstGeom>
          <a:noFill/>
          <a:ln w="19080">
            <a:solidFill>
              <a:srgbClr val="468a1a"/>
            </a:solidFill>
            <a:round/>
          </a:ln>
        </p:spPr>
        <p:style>
          <a:lnRef idx="0"/>
          <a:fillRef idx="0"/>
          <a:effectRef idx="0"/>
          <a:fontRef idx="minor"/>
        </p:style>
      </p:sp>
      <p:pic>
        <p:nvPicPr>
          <p:cNvPr id="940" name="" descr=""/>
          <p:cNvPicPr/>
          <p:nvPr/>
        </p:nvPicPr>
        <p:blipFill>
          <a:blip r:embed="rId2"/>
          <a:stretch/>
        </p:blipFill>
        <p:spPr>
          <a:xfrm>
            <a:off x="1332000" y="2651760"/>
            <a:ext cx="555120" cy="204840"/>
          </a:xfrm>
          <a:prstGeom prst="rect">
            <a:avLst/>
          </a:prstGeom>
          <a:ln w="0">
            <a:noFill/>
          </a:ln>
        </p:spPr>
      </p:pic>
      <p:sp>
        <p:nvSpPr>
          <p:cNvPr id="941" name="CustomShape 4_ 14"/>
          <p:cNvSpPr/>
          <p:nvPr/>
        </p:nvSpPr>
        <p:spPr>
          <a:xfrm>
            <a:off x="1177200" y="2468880"/>
            <a:ext cx="893880" cy="549720"/>
          </a:xfrm>
          <a:prstGeom prst="rect">
            <a:avLst/>
          </a:prstGeom>
          <a:noFill/>
          <a:ln w="19080">
            <a:solidFill>
              <a:srgbClr val="468a1a"/>
            </a:solidFill>
            <a:round/>
          </a:ln>
        </p:spPr>
        <p:style>
          <a:lnRef idx="0"/>
          <a:fillRef idx="0"/>
          <a:effectRef idx="0"/>
          <a:fontRef idx="minor"/>
        </p:style>
      </p:sp>
      <p:grpSp>
        <p:nvGrpSpPr>
          <p:cNvPr id="942" name=""/>
          <p:cNvGrpSpPr/>
          <p:nvPr/>
        </p:nvGrpSpPr>
        <p:grpSpPr>
          <a:xfrm>
            <a:off x="169200" y="943200"/>
            <a:ext cx="3291840" cy="1381680"/>
            <a:chOff x="169200" y="943200"/>
            <a:chExt cx="3291840" cy="1381680"/>
          </a:xfrm>
        </p:grpSpPr>
        <p:pic>
          <p:nvPicPr>
            <p:cNvPr id="943" name="" descr=""/>
            <p:cNvPicPr/>
            <p:nvPr/>
          </p:nvPicPr>
          <p:blipFill>
            <a:blip r:embed="rId3"/>
            <a:stretch/>
          </p:blipFill>
          <p:spPr>
            <a:xfrm>
              <a:off x="171360" y="956160"/>
              <a:ext cx="3272040" cy="1277280"/>
            </a:xfrm>
            <a:prstGeom prst="rect">
              <a:avLst/>
            </a:prstGeom>
            <a:ln w="0">
              <a:noFill/>
            </a:ln>
          </p:spPr>
        </p:pic>
        <p:sp>
          <p:nvSpPr>
            <p:cNvPr id="944" name="CustomShape 4_3"/>
            <p:cNvSpPr/>
            <p:nvPr/>
          </p:nvSpPr>
          <p:spPr>
            <a:xfrm>
              <a:off x="169200" y="943200"/>
              <a:ext cx="3291840" cy="1381680"/>
            </a:xfrm>
            <a:prstGeom prst="rect">
              <a:avLst/>
            </a:prstGeom>
            <a:noFill/>
            <a:ln w="19080">
              <a:solidFill>
                <a:srgbClr val="468a1a"/>
              </a:solidFill>
              <a:round/>
            </a:ln>
          </p:spPr>
          <p:style>
            <a:lnRef idx="0"/>
            <a:fillRef idx="0"/>
            <a:effectRef idx="0"/>
            <a:fontRef idx="minor"/>
          </p:style>
        </p:sp>
        <p:sp>
          <p:nvSpPr>
            <p:cNvPr id="945" name="CustomShape 4_7"/>
            <p:cNvSpPr/>
            <p:nvPr/>
          </p:nvSpPr>
          <p:spPr>
            <a:xfrm>
              <a:off x="972720" y="1749240"/>
              <a:ext cx="2415960" cy="484200"/>
            </a:xfrm>
            <a:prstGeom prst="rect">
              <a:avLst/>
            </a:prstGeom>
            <a:noFill/>
            <a:ln w="19080">
              <a:solidFill>
                <a:srgbClr val="ff8000"/>
              </a:solidFill>
              <a:round/>
            </a:ln>
          </p:spPr>
          <p:style>
            <a:lnRef idx="0"/>
            <a:fillRef idx="0"/>
            <a:effectRef idx="0"/>
            <a:fontRef idx="minor"/>
          </p:style>
        </p:sp>
      </p:grpSp>
      <p:sp>
        <p:nvSpPr>
          <p:cNvPr id="946" name=""/>
          <p:cNvSpPr/>
          <p:nvPr/>
        </p:nvSpPr>
        <p:spPr>
          <a:xfrm>
            <a:off x="1371600" y="153000"/>
            <a:ext cx="8458200" cy="55656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We use the definition of the chemical potential </a:t>
            </a:r>
            <a:r>
              <a:rPr b="0" lang="en-US" sz="1400" spc="-1" strike="noStrike">
                <a:latin typeface="Arial"/>
                <a:ea typeface="Arial"/>
              </a:rPr>
              <a:t>μ</a:t>
            </a:r>
            <a:r>
              <a:rPr b="0" lang="en-US" sz="1400" spc="-1" strike="noStrike">
                <a:latin typeface="Arial"/>
              </a:rPr>
              <a:t> and assume that the number of monomer units is conserved. This conservation is always given in bimolecular association reactions. </a:t>
            </a:r>
            <a:endParaRPr b="0" lang="en-US" sz="1400" spc="-1" strike="noStrike">
              <a:latin typeface="Arial"/>
            </a:endParaRPr>
          </a:p>
        </p:txBody>
      </p:sp>
      <p:sp>
        <p:nvSpPr>
          <p:cNvPr id="947" name=""/>
          <p:cNvSpPr/>
          <p:nvPr/>
        </p:nvSpPr>
        <p:spPr>
          <a:xfrm>
            <a:off x="228600" y="153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948" name=""/>
          <p:cNvGrpSpPr/>
          <p:nvPr/>
        </p:nvGrpSpPr>
        <p:grpSpPr>
          <a:xfrm>
            <a:off x="8614800" y="5198760"/>
            <a:ext cx="646200" cy="323280"/>
            <a:chOff x="8614800" y="5198760"/>
            <a:chExt cx="646200" cy="323280"/>
          </a:xfrm>
        </p:grpSpPr>
        <p:sp>
          <p:nvSpPr>
            <p:cNvPr id="949" name="">
              <a:hlinkClick r:id="rId4"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950" name="">
              <a:hlinkClick r:id="rId5"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951" name="">
            <a:hlinkClick r:id="rId6"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952" name=""/>
          <p:cNvGrpSpPr/>
          <p:nvPr/>
        </p:nvGrpSpPr>
        <p:grpSpPr>
          <a:xfrm>
            <a:off x="7103160" y="5198760"/>
            <a:ext cx="646200" cy="323280"/>
            <a:chOff x="7103160" y="5198760"/>
            <a:chExt cx="646200" cy="323280"/>
          </a:xfrm>
        </p:grpSpPr>
        <p:sp>
          <p:nvSpPr>
            <p:cNvPr id="953" name="">
              <a:hlinkClick r:id="rId7"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954" name="">
              <a:hlinkClick r:id="rId8"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Mathematical derivation</a:t>
            </a: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5" name="" descr=""/>
          <p:cNvPicPr/>
          <p:nvPr/>
        </p:nvPicPr>
        <p:blipFill>
          <a:blip r:embed="rId1"/>
          <a:stretch/>
        </p:blipFill>
        <p:spPr>
          <a:xfrm>
            <a:off x="77760" y="3582720"/>
            <a:ext cx="3455280" cy="1323360"/>
          </a:xfrm>
          <a:prstGeom prst="rect">
            <a:avLst/>
          </a:prstGeom>
          <a:ln w="0">
            <a:noFill/>
          </a:ln>
        </p:spPr>
      </p:pic>
      <p:sp>
        <p:nvSpPr>
          <p:cNvPr id="956" name=""/>
          <p:cNvSpPr/>
          <p:nvPr/>
        </p:nvSpPr>
        <p:spPr>
          <a:xfrm>
            <a:off x="365760" y="5067360"/>
            <a:ext cx="9418320" cy="0"/>
          </a:xfrm>
          <a:prstGeom prst="line">
            <a:avLst/>
          </a:prstGeom>
          <a:ln w="0">
            <a:solidFill>
              <a:srgbClr val="999999"/>
            </a:solidFill>
          </a:ln>
        </p:spPr>
        <p:style>
          <a:lnRef idx="0"/>
          <a:fillRef idx="0"/>
          <a:effectRef idx="0"/>
          <a:fontRef idx="minor"/>
        </p:style>
      </p:sp>
      <p:sp>
        <p:nvSpPr>
          <p:cNvPr id="957" name="CustomShape 12_ 4"/>
          <p:cNvSpPr/>
          <p:nvPr/>
        </p:nvSpPr>
        <p:spPr>
          <a:xfrm>
            <a:off x="146880" y="3566160"/>
            <a:ext cx="3294720" cy="1339920"/>
          </a:xfrm>
          <a:prstGeom prst="rect">
            <a:avLst/>
          </a:prstGeom>
          <a:noFill/>
          <a:ln w="19080">
            <a:solidFill>
              <a:srgbClr val="8d1d75"/>
            </a:solidFill>
            <a:round/>
          </a:ln>
        </p:spPr>
        <p:style>
          <a:lnRef idx="0"/>
          <a:fillRef idx="0"/>
          <a:effectRef idx="0"/>
          <a:fontRef idx="minor"/>
        </p:style>
      </p:sp>
      <p:sp>
        <p:nvSpPr>
          <p:cNvPr id="958" name="Line 14_ 12"/>
          <p:cNvSpPr/>
          <p:nvPr/>
        </p:nvSpPr>
        <p:spPr>
          <a:xfrm>
            <a:off x="2548800" y="2397240"/>
            <a:ext cx="0" cy="1097280"/>
          </a:xfrm>
          <a:prstGeom prst="line">
            <a:avLst/>
          </a:prstGeom>
          <a:ln w="0">
            <a:solidFill>
              <a:srgbClr val="000000"/>
            </a:solidFill>
            <a:tailEnd len="med" type="triangle" w="med"/>
          </a:ln>
        </p:spPr>
        <p:style>
          <a:lnRef idx="0"/>
          <a:fillRef idx="0"/>
          <a:effectRef idx="0"/>
          <a:fontRef idx="minor"/>
        </p:style>
      </p:sp>
      <p:pic>
        <p:nvPicPr>
          <p:cNvPr id="959" name="" descr=""/>
          <p:cNvPicPr/>
          <p:nvPr/>
        </p:nvPicPr>
        <p:blipFill>
          <a:blip r:embed="rId2"/>
          <a:srcRect l="12508" t="13241" r="0" b="0"/>
          <a:stretch/>
        </p:blipFill>
        <p:spPr>
          <a:xfrm>
            <a:off x="199440" y="2514600"/>
            <a:ext cx="822240" cy="494280"/>
          </a:xfrm>
          <a:prstGeom prst="rect">
            <a:avLst/>
          </a:prstGeom>
          <a:ln w="0">
            <a:noFill/>
          </a:ln>
        </p:spPr>
      </p:pic>
      <p:sp>
        <p:nvSpPr>
          <p:cNvPr id="960" name="CustomShape 4_ 4"/>
          <p:cNvSpPr/>
          <p:nvPr/>
        </p:nvSpPr>
        <p:spPr>
          <a:xfrm>
            <a:off x="169200" y="2468880"/>
            <a:ext cx="893880" cy="549720"/>
          </a:xfrm>
          <a:prstGeom prst="rect">
            <a:avLst/>
          </a:prstGeom>
          <a:noFill/>
          <a:ln w="19080">
            <a:solidFill>
              <a:srgbClr val="468a1a"/>
            </a:solidFill>
            <a:round/>
          </a:ln>
        </p:spPr>
        <p:style>
          <a:lnRef idx="0"/>
          <a:fillRef idx="0"/>
          <a:effectRef idx="0"/>
          <a:fontRef idx="minor"/>
        </p:style>
      </p:sp>
      <p:sp>
        <p:nvSpPr>
          <p:cNvPr id="961" name="Line 14_ 13"/>
          <p:cNvSpPr/>
          <p:nvPr/>
        </p:nvSpPr>
        <p:spPr>
          <a:xfrm>
            <a:off x="604800" y="3085920"/>
            <a:ext cx="0" cy="421560"/>
          </a:xfrm>
          <a:prstGeom prst="line">
            <a:avLst/>
          </a:prstGeom>
          <a:ln w="0">
            <a:solidFill>
              <a:srgbClr val="000000"/>
            </a:solidFill>
            <a:tailEnd len="med" type="triangle" w="med"/>
          </a:ln>
        </p:spPr>
        <p:style>
          <a:lnRef idx="0"/>
          <a:fillRef idx="0"/>
          <a:effectRef idx="0"/>
          <a:fontRef idx="minor"/>
        </p:style>
      </p:sp>
      <p:pic>
        <p:nvPicPr>
          <p:cNvPr id="962" name="" descr=""/>
          <p:cNvPicPr/>
          <p:nvPr/>
        </p:nvPicPr>
        <p:blipFill>
          <a:blip r:embed="rId3"/>
          <a:stretch/>
        </p:blipFill>
        <p:spPr>
          <a:xfrm>
            <a:off x="1332000" y="2651760"/>
            <a:ext cx="555120" cy="204840"/>
          </a:xfrm>
          <a:prstGeom prst="rect">
            <a:avLst/>
          </a:prstGeom>
          <a:ln w="0">
            <a:noFill/>
          </a:ln>
        </p:spPr>
      </p:pic>
      <p:sp>
        <p:nvSpPr>
          <p:cNvPr id="963" name="CustomShape 4_ 5"/>
          <p:cNvSpPr/>
          <p:nvPr/>
        </p:nvSpPr>
        <p:spPr>
          <a:xfrm>
            <a:off x="1177200" y="2468880"/>
            <a:ext cx="893880" cy="549720"/>
          </a:xfrm>
          <a:prstGeom prst="rect">
            <a:avLst/>
          </a:prstGeom>
          <a:noFill/>
          <a:ln w="19080">
            <a:solidFill>
              <a:srgbClr val="468a1a"/>
            </a:solidFill>
            <a:round/>
          </a:ln>
        </p:spPr>
        <p:style>
          <a:lnRef idx="0"/>
          <a:fillRef idx="0"/>
          <a:effectRef idx="0"/>
          <a:fontRef idx="minor"/>
        </p:style>
      </p:sp>
      <p:sp>
        <p:nvSpPr>
          <p:cNvPr id="964" name="Line 14_ 14"/>
          <p:cNvSpPr/>
          <p:nvPr/>
        </p:nvSpPr>
        <p:spPr>
          <a:xfrm>
            <a:off x="1612800" y="3085920"/>
            <a:ext cx="0" cy="421560"/>
          </a:xfrm>
          <a:prstGeom prst="line">
            <a:avLst/>
          </a:prstGeom>
          <a:ln w="0">
            <a:solidFill>
              <a:srgbClr val="000000"/>
            </a:solidFill>
            <a:tailEnd len="med" type="triangle" w="med"/>
          </a:ln>
        </p:spPr>
        <p:style>
          <a:lnRef idx="0"/>
          <a:fillRef idx="0"/>
          <a:effectRef idx="0"/>
          <a:fontRef idx="minor"/>
        </p:style>
      </p:sp>
      <p:grpSp>
        <p:nvGrpSpPr>
          <p:cNvPr id="965" name=""/>
          <p:cNvGrpSpPr/>
          <p:nvPr/>
        </p:nvGrpSpPr>
        <p:grpSpPr>
          <a:xfrm>
            <a:off x="169200" y="943200"/>
            <a:ext cx="3291840" cy="1381680"/>
            <a:chOff x="169200" y="943200"/>
            <a:chExt cx="3291840" cy="1381680"/>
          </a:xfrm>
        </p:grpSpPr>
        <p:pic>
          <p:nvPicPr>
            <p:cNvPr id="966" name="" descr=""/>
            <p:cNvPicPr/>
            <p:nvPr/>
          </p:nvPicPr>
          <p:blipFill>
            <a:blip r:embed="rId4"/>
            <a:stretch/>
          </p:blipFill>
          <p:spPr>
            <a:xfrm>
              <a:off x="171360" y="956160"/>
              <a:ext cx="3272040" cy="1277280"/>
            </a:xfrm>
            <a:prstGeom prst="rect">
              <a:avLst/>
            </a:prstGeom>
            <a:ln w="0">
              <a:noFill/>
            </a:ln>
          </p:spPr>
        </p:pic>
        <p:sp>
          <p:nvSpPr>
            <p:cNvPr id="967" name="CustomShape 4_3"/>
            <p:cNvSpPr/>
            <p:nvPr/>
          </p:nvSpPr>
          <p:spPr>
            <a:xfrm>
              <a:off x="169200" y="943200"/>
              <a:ext cx="3291840" cy="1381680"/>
            </a:xfrm>
            <a:prstGeom prst="rect">
              <a:avLst/>
            </a:prstGeom>
            <a:noFill/>
            <a:ln w="19080">
              <a:solidFill>
                <a:srgbClr val="468a1a"/>
              </a:solidFill>
              <a:round/>
            </a:ln>
          </p:spPr>
          <p:style>
            <a:lnRef idx="0"/>
            <a:fillRef idx="0"/>
            <a:effectRef idx="0"/>
            <a:fontRef idx="minor"/>
          </p:style>
        </p:sp>
        <p:sp>
          <p:nvSpPr>
            <p:cNvPr id="968" name="CustomShape 4_7"/>
            <p:cNvSpPr/>
            <p:nvPr/>
          </p:nvSpPr>
          <p:spPr>
            <a:xfrm>
              <a:off x="972720" y="1749240"/>
              <a:ext cx="2415960" cy="484200"/>
            </a:xfrm>
            <a:prstGeom prst="rect">
              <a:avLst/>
            </a:prstGeom>
            <a:noFill/>
            <a:ln w="19080">
              <a:solidFill>
                <a:srgbClr val="ff8000"/>
              </a:solidFill>
              <a:round/>
            </a:ln>
          </p:spPr>
          <p:style>
            <a:lnRef idx="0"/>
            <a:fillRef idx="0"/>
            <a:effectRef idx="0"/>
            <a:fontRef idx="minor"/>
          </p:style>
        </p:sp>
      </p:grpSp>
      <p:sp>
        <p:nvSpPr>
          <p:cNvPr id="969" name=""/>
          <p:cNvSpPr/>
          <p:nvPr/>
        </p:nvSpPr>
        <p:spPr>
          <a:xfrm>
            <a:off x="1371600" y="153000"/>
            <a:ext cx="8458200" cy="55656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Using these three, we can define the Lagrangian function to minimize the Gibbs free energy under conservation of monomer units.</a:t>
            </a:r>
            <a:endParaRPr b="0" lang="en-US" sz="1400" spc="-1" strike="noStrike">
              <a:latin typeface="Arial"/>
            </a:endParaRPr>
          </a:p>
        </p:txBody>
      </p:sp>
      <p:sp>
        <p:nvSpPr>
          <p:cNvPr id="970" name=""/>
          <p:cNvSpPr/>
          <p:nvPr/>
        </p:nvSpPr>
        <p:spPr>
          <a:xfrm>
            <a:off x="228600" y="153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971" name=""/>
          <p:cNvGrpSpPr/>
          <p:nvPr/>
        </p:nvGrpSpPr>
        <p:grpSpPr>
          <a:xfrm>
            <a:off x="8614800" y="5198760"/>
            <a:ext cx="646200" cy="323280"/>
            <a:chOff x="8614800" y="5198760"/>
            <a:chExt cx="646200" cy="323280"/>
          </a:xfrm>
        </p:grpSpPr>
        <p:sp>
          <p:nvSpPr>
            <p:cNvPr id="972" name="">
              <a:hlinkClick r:id="rId5"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973" name="">
              <a:hlinkClick r:id="rId6"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974" name="">
            <a:hlinkClick r:id="rId7"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975" name=""/>
          <p:cNvGrpSpPr/>
          <p:nvPr/>
        </p:nvGrpSpPr>
        <p:grpSpPr>
          <a:xfrm>
            <a:off x="7103160" y="5198760"/>
            <a:ext cx="646200" cy="323280"/>
            <a:chOff x="7103160" y="5198760"/>
            <a:chExt cx="646200" cy="323280"/>
          </a:xfrm>
        </p:grpSpPr>
        <p:sp>
          <p:nvSpPr>
            <p:cNvPr id="976" name="">
              <a:hlinkClick r:id="rId8"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977" name="">
              <a:hlinkClick r:id="rId9"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Mathematical derivation</a:t>
            </a: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84320" y="1221480"/>
            <a:ext cx="1868400" cy="4283640"/>
          </a:xfrm>
          <a:prstGeom prst="rect">
            <a:avLst/>
          </a:prstGeom>
          <a:noFill/>
          <a:ln w="38160">
            <a:solidFill>
              <a:srgbClr val="127622"/>
            </a:solidFill>
            <a:round/>
          </a:ln>
        </p:spPr>
        <p:style>
          <a:lnRef idx="0"/>
          <a:fillRef idx="0"/>
          <a:effectRef idx="0"/>
          <a:fontRef idx="minor"/>
        </p:style>
      </p:sp>
      <p:sp>
        <p:nvSpPr>
          <p:cNvPr id="138" name=""/>
          <p:cNvSpPr/>
          <p:nvPr/>
        </p:nvSpPr>
        <p:spPr>
          <a:xfrm>
            <a:off x="184320" y="1221480"/>
            <a:ext cx="1868400" cy="262800"/>
          </a:xfrm>
          <a:prstGeom prst="rect">
            <a:avLst/>
          </a:prstGeom>
          <a:solidFill>
            <a:srgbClr val="127622"/>
          </a:solidFill>
          <a:ln w="0">
            <a:noFill/>
          </a:ln>
        </p:spPr>
        <p:style>
          <a:lnRef idx="0"/>
          <a:fillRef idx="0"/>
          <a:effectRef idx="0"/>
          <a:fontRef idx="minor"/>
        </p:style>
        <p:txBody>
          <a:bodyPr lIns="90000" rIns="90000" tIns="45000" bIns="45000" anchor="ctr">
            <a:noAutofit/>
          </a:bodyPr>
          <a:p>
            <a:pPr algn="ctr">
              <a:buNone/>
            </a:pPr>
            <a:r>
              <a:rPr b="1" lang="en-US" sz="1000" spc="-1" strike="noStrike">
                <a:solidFill>
                  <a:srgbClr val="ffffff"/>
                </a:solidFill>
                <a:latin typeface="Arial"/>
              </a:rPr>
              <a:t>Explore our work</a:t>
            </a:r>
            <a:endParaRPr b="1" lang="en-US" sz="1000" spc="-1" strike="noStrike">
              <a:solidFill>
                <a:srgbClr val="ffffff"/>
              </a:solidFill>
              <a:latin typeface="Arial"/>
            </a:endParaRPr>
          </a:p>
        </p:txBody>
      </p:sp>
      <p:sp>
        <p:nvSpPr>
          <p:cNvPr id="139" name=""/>
          <p:cNvSpPr txBox="1"/>
          <p:nvPr/>
        </p:nvSpPr>
        <p:spPr>
          <a:xfrm>
            <a:off x="184320" y="1503000"/>
            <a:ext cx="1868400" cy="3807000"/>
          </a:xfrm>
          <a:prstGeom prst="rect">
            <a:avLst/>
          </a:prstGeom>
          <a:noFill/>
          <a:ln w="0">
            <a:noFill/>
          </a:ln>
        </p:spPr>
        <p:txBody>
          <a:bodyPr lIns="90000" rIns="90000" tIns="45000" bIns="45000" anchor="t">
            <a:noAutofit/>
          </a:bodyPr>
          <a:p>
            <a:r>
              <a:rPr b="0" lang="en-US" sz="900" spc="-1" strike="noStrike">
                <a:latin typeface="Arial"/>
              </a:rPr>
              <a:t>Here you can get a small guided tour through the theory behind kinetic nucleation, how thermal non-equilibrium can be described and our results.</a:t>
            </a:r>
            <a:br>
              <a:rPr sz="900"/>
            </a:br>
            <a:endParaRPr b="0" lang="en-US" sz="900" spc="-1" strike="noStrike">
              <a:latin typeface="Arial"/>
            </a:endParaRPr>
          </a:p>
          <a:p>
            <a:endParaRPr b="0" lang="en-US" sz="900" spc="-1" strike="noStrike">
              <a:latin typeface="Arial"/>
            </a:endParaRPr>
          </a:p>
          <a:p>
            <a:r>
              <a:rPr b="1" lang="en-US" sz="900" spc="-1" strike="noStrike" u="sng">
                <a:solidFill>
                  <a:srgbClr val="000000"/>
                </a:solidFill>
                <a:uFillTx/>
                <a:latin typeface="Arial"/>
              </a:rPr>
              <a:t>Kinetic nucleation theory</a:t>
            </a:r>
            <a:endParaRPr b="0" lang="en-US" sz="900" spc="-1" strike="noStrike">
              <a:latin typeface="Arial"/>
            </a:endParaRPr>
          </a:p>
          <a:p>
            <a:r>
              <a:rPr b="0" lang="en-US" sz="900" spc="-1" strike="noStrike">
                <a:latin typeface="Arial"/>
              </a:rPr>
              <a:t> </a:t>
            </a:r>
            <a:endParaRPr b="0" lang="en-US" sz="900" spc="-1" strike="noStrike">
              <a:latin typeface="Arial"/>
            </a:endParaRPr>
          </a:p>
          <a:p>
            <a:r>
              <a:rPr b="0" lang="en-US" sz="900" spc="-1" strike="noStrike">
                <a:latin typeface="Arial"/>
              </a:rPr>
              <a:t>Learn how the formation of clusters can be described fully kinetically</a:t>
            </a:r>
            <a:endParaRPr b="0" lang="en-US" sz="900" spc="-1" strike="noStrike">
              <a:latin typeface="Arial"/>
            </a:endParaRPr>
          </a:p>
          <a:p>
            <a:endParaRPr b="0" lang="en-US" sz="900" spc="-1" strike="noStrike">
              <a:latin typeface="Arial"/>
            </a:endParaRPr>
          </a:p>
          <a:p>
            <a:endParaRPr b="0" lang="en-US" sz="900" spc="-1" strike="noStrike">
              <a:latin typeface="Arial"/>
            </a:endParaRPr>
          </a:p>
          <a:p>
            <a:pPr>
              <a:lnSpc>
                <a:spcPct val="100000"/>
              </a:lnSpc>
              <a:buNone/>
            </a:pPr>
            <a:r>
              <a:rPr b="1" lang="en-US" sz="900" spc="-1" strike="noStrike" u="sng">
                <a:uFillTx/>
                <a:latin typeface="Arial"/>
              </a:rPr>
              <a:t>Thermal non-equilibrium</a:t>
            </a:r>
            <a:endParaRPr b="0" lang="en-US" sz="900" spc="-1" strike="noStrike">
              <a:latin typeface="Arial"/>
            </a:endParaRPr>
          </a:p>
          <a:p>
            <a:pPr>
              <a:lnSpc>
                <a:spcPct val="100000"/>
              </a:lnSpc>
              <a:buNone/>
            </a:pPr>
            <a:r>
              <a:rPr b="0" lang="en-US" sz="900" spc="-1" strike="noStrike">
                <a:latin typeface="Arial"/>
              </a:rPr>
              <a:t> </a:t>
            </a:r>
            <a:endParaRPr b="0" lang="en-US" sz="900" spc="-1" strike="noStrike">
              <a:latin typeface="Arial"/>
            </a:endParaRPr>
          </a:p>
          <a:p>
            <a:pPr>
              <a:lnSpc>
                <a:spcPct val="100000"/>
              </a:lnSpc>
              <a:buNone/>
            </a:pPr>
            <a:r>
              <a:rPr b="0" lang="en-US" sz="900" spc="-1" strike="noStrike">
                <a:latin typeface="Arial"/>
              </a:rPr>
              <a:t>Learn where we can observe thermal non-equilibrium and how models describe it.</a:t>
            </a:r>
            <a:endParaRPr b="0" lang="en-US" sz="900" spc="-1" strike="noStrike">
              <a:latin typeface="Arial"/>
            </a:endParaRPr>
          </a:p>
          <a:p>
            <a:pPr>
              <a:lnSpc>
                <a:spcPct val="100000"/>
              </a:lnSpc>
              <a:buNone/>
            </a:pPr>
            <a:endParaRPr b="0" lang="en-US" sz="900" spc="-1" strike="noStrike">
              <a:latin typeface="Arial"/>
            </a:endParaRPr>
          </a:p>
          <a:p>
            <a:pPr>
              <a:lnSpc>
                <a:spcPct val="100000"/>
              </a:lnSpc>
              <a:buNone/>
            </a:pPr>
            <a:endParaRPr b="0" lang="en-US" sz="900" spc="-1" strike="noStrike">
              <a:latin typeface="Arial"/>
            </a:endParaRPr>
          </a:p>
          <a:p>
            <a:pPr>
              <a:lnSpc>
                <a:spcPct val="100000"/>
              </a:lnSpc>
              <a:buNone/>
            </a:pPr>
            <a:r>
              <a:rPr b="1" lang="en-US" sz="900" spc="-1" strike="noStrike" u="sng">
                <a:uFillTx/>
                <a:latin typeface="Arial"/>
              </a:rPr>
              <a:t>Results</a:t>
            </a:r>
            <a:endParaRPr b="0" lang="en-US" sz="900" spc="-1" strike="noStrike">
              <a:latin typeface="Arial"/>
            </a:endParaRPr>
          </a:p>
          <a:p>
            <a:pPr>
              <a:lnSpc>
                <a:spcPct val="100000"/>
              </a:lnSpc>
              <a:buNone/>
            </a:pPr>
            <a:r>
              <a:rPr b="0" lang="en-US" sz="900" spc="-1" strike="noStrike">
                <a:latin typeface="Arial"/>
              </a:rPr>
              <a:t> </a:t>
            </a:r>
            <a:endParaRPr b="0" lang="en-US" sz="900" spc="-1" strike="noStrike">
              <a:latin typeface="Arial"/>
            </a:endParaRPr>
          </a:p>
          <a:p>
            <a:pPr>
              <a:lnSpc>
                <a:spcPct val="100000"/>
              </a:lnSpc>
              <a:buNone/>
            </a:pPr>
            <a:r>
              <a:rPr b="0" lang="en-US" sz="900" spc="-1" strike="noStrike">
                <a:latin typeface="Arial"/>
              </a:rPr>
              <a:t>Check out our results and how we expect thermal non-equilibrium to affect the formation of aerosols.</a:t>
            </a:r>
            <a:endParaRPr b="0" lang="en-US" sz="900" spc="-1" strike="noStrike">
              <a:latin typeface="Arial"/>
            </a:endParaRPr>
          </a:p>
        </p:txBody>
      </p:sp>
      <p:sp>
        <p:nvSpPr>
          <p:cNvPr id="140" name=""/>
          <p:cNvSpPr/>
          <p:nvPr/>
        </p:nvSpPr>
        <p:spPr>
          <a:xfrm>
            <a:off x="2142000" y="1221480"/>
            <a:ext cx="5815800" cy="2788560"/>
          </a:xfrm>
          <a:prstGeom prst="rect">
            <a:avLst/>
          </a:prstGeom>
          <a:noFill/>
          <a:ln w="38160">
            <a:solidFill>
              <a:srgbClr val="e33030"/>
            </a:solidFill>
            <a:round/>
          </a:ln>
        </p:spPr>
        <p:style>
          <a:lnRef idx="0"/>
          <a:fillRef idx="0"/>
          <a:effectRef idx="0"/>
          <a:fontRef idx="minor"/>
        </p:style>
      </p:sp>
      <p:sp>
        <p:nvSpPr>
          <p:cNvPr id="141" name=""/>
          <p:cNvSpPr/>
          <p:nvPr/>
        </p:nvSpPr>
        <p:spPr>
          <a:xfrm>
            <a:off x="2142000" y="1221480"/>
            <a:ext cx="5815800" cy="302400"/>
          </a:xfrm>
          <a:prstGeom prst="rect">
            <a:avLst/>
          </a:prstGeom>
          <a:solidFill>
            <a:srgbClr val="e33030"/>
          </a:solidFill>
          <a:ln w="0">
            <a:noFill/>
          </a:ln>
        </p:spPr>
        <p:style>
          <a:lnRef idx="0"/>
          <a:fillRef idx="0"/>
          <a:effectRef idx="0"/>
          <a:fontRef idx="minor"/>
        </p:style>
        <p:txBody>
          <a:bodyPr lIns="90000" rIns="90000" tIns="45000" bIns="45000" anchor="ctr">
            <a:noAutofit/>
          </a:bodyPr>
          <a:p>
            <a:pPr algn="ctr">
              <a:buNone/>
            </a:pPr>
            <a:r>
              <a:rPr b="1" lang="en-US" sz="1400" spc="-1" strike="noStrike">
                <a:solidFill>
                  <a:srgbClr val="ffffff"/>
                </a:solidFill>
                <a:latin typeface="Arial"/>
              </a:rPr>
              <a:t>30 second summary</a:t>
            </a:r>
            <a:endParaRPr b="1" lang="en-US" sz="1400" spc="-1" strike="noStrike">
              <a:solidFill>
                <a:srgbClr val="ffffff"/>
              </a:solidFill>
              <a:latin typeface="Arial"/>
            </a:endParaRPr>
          </a:p>
        </p:txBody>
      </p:sp>
      <p:sp>
        <p:nvSpPr>
          <p:cNvPr id="142" name=""/>
          <p:cNvSpPr/>
          <p:nvPr/>
        </p:nvSpPr>
        <p:spPr>
          <a:xfrm>
            <a:off x="2142000" y="4114800"/>
            <a:ext cx="5859000" cy="1390320"/>
          </a:xfrm>
          <a:prstGeom prst="rect">
            <a:avLst/>
          </a:prstGeom>
          <a:solidFill>
            <a:srgbClr val="ffffff"/>
          </a:solidFill>
          <a:ln w="38160">
            <a:solidFill>
              <a:srgbClr val="127622"/>
            </a:solidFill>
            <a:round/>
          </a:ln>
        </p:spPr>
        <p:style>
          <a:lnRef idx="0"/>
          <a:fillRef idx="0"/>
          <a:effectRef idx="0"/>
          <a:fontRef idx="minor"/>
        </p:style>
      </p:sp>
      <p:sp>
        <p:nvSpPr>
          <p:cNvPr id="143" name=""/>
          <p:cNvSpPr/>
          <p:nvPr/>
        </p:nvSpPr>
        <p:spPr>
          <a:xfrm>
            <a:off x="2142000" y="4105800"/>
            <a:ext cx="5859000" cy="262800"/>
          </a:xfrm>
          <a:prstGeom prst="rect">
            <a:avLst/>
          </a:prstGeom>
          <a:solidFill>
            <a:srgbClr val="127622"/>
          </a:solidFill>
          <a:ln w="0">
            <a:noFill/>
          </a:ln>
        </p:spPr>
        <p:style>
          <a:lnRef idx="0"/>
          <a:fillRef idx="0"/>
          <a:effectRef idx="0"/>
          <a:fontRef idx="minor"/>
        </p:style>
        <p:txBody>
          <a:bodyPr lIns="90000" rIns="90000" tIns="45000" bIns="45000" anchor="ctr">
            <a:noAutofit/>
          </a:bodyPr>
          <a:p>
            <a:pPr algn="ctr">
              <a:buNone/>
            </a:pPr>
            <a:r>
              <a:rPr b="1" lang="en-US" sz="1000" spc="-1" strike="noStrike">
                <a:solidFill>
                  <a:srgbClr val="ffffff"/>
                </a:solidFill>
                <a:latin typeface="Arial"/>
              </a:rPr>
              <a:t>Additional material</a:t>
            </a:r>
            <a:endParaRPr b="1" lang="en-US" sz="1000" spc="-1" strike="noStrike">
              <a:solidFill>
                <a:srgbClr val="ffffff"/>
              </a:solidFill>
              <a:latin typeface="Arial"/>
            </a:endParaRPr>
          </a:p>
        </p:txBody>
      </p:sp>
      <p:sp>
        <p:nvSpPr>
          <p:cNvPr id="144" name=""/>
          <p:cNvSpPr/>
          <p:nvPr/>
        </p:nvSpPr>
        <p:spPr>
          <a:xfrm>
            <a:off x="8068320" y="1221480"/>
            <a:ext cx="1868400" cy="4283640"/>
          </a:xfrm>
          <a:prstGeom prst="rect">
            <a:avLst/>
          </a:prstGeom>
          <a:noFill/>
          <a:ln w="38160">
            <a:solidFill>
              <a:srgbClr val="127622"/>
            </a:solidFill>
            <a:round/>
          </a:ln>
        </p:spPr>
        <p:style>
          <a:lnRef idx="0"/>
          <a:fillRef idx="0"/>
          <a:effectRef idx="0"/>
          <a:fontRef idx="minor"/>
        </p:style>
      </p:sp>
      <p:sp>
        <p:nvSpPr>
          <p:cNvPr id="145" name=""/>
          <p:cNvSpPr/>
          <p:nvPr/>
        </p:nvSpPr>
        <p:spPr>
          <a:xfrm>
            <a:off x="8068320" y="1221480"/>
            <a:ext cx="1868400" cy="262800"/>
          </a:xfrm>
          <a:prstGeom prst="rect">
            <a:avLst/>
          </a:prstGeom>
          <a:solidFill>
            <a:srgbClr val="127622"/>
          </a:solidFill>
          <a:ln w="0">
            <a:noFill/>
          </a:ln>
        </p:spPr>
        <p:style>
          <a:lnRef idx="0"/>
          <a:fillRef idx="0"/>
          <a:effectRef idx="0"/>
          <a:fontRef idx="minor"/>
        </p:style>
        <p:txBody>
          <a:bodyPr lIns="90000" rIns="90000" tIns="45000" bIns="45000" anchor="ctr">
            <a:noAutofit/>
          </a:bodyPr>
          <a:p>
            <a:pPr algn="ctr">
              <a:buNone/>
            </a:pPr>
            <a:r>
              <a:rPr b="1" lang="en-US" sz="1000" spc="-1" strike="noStrike">
                <a:solidFill>
                  <a:srgbClr val="ffffff"/>
                </a:solidFill>
                <a:latin typeface="Arial"/>
              </a:rPr>
              <a:t>About me</a:t>
            </a:r>
            <a:endParaRPr b="1" lang="en-US" sz="1000" spc="-1" strike="noStrike">
              <a:solidFill>
                <a:srgbClr val="ffffff"/>
              </a:solidFill>
              <a:latin typeface="Arial"/>
            </a:endParaRPr>
          </a:p>
        </p:txBody>
      </p:sp>
      <p:sp>
        <p:nvSpPr>
          <p:cNvPr id="146" name="CustomShape 8_ 2"/>
          <p:cNvSpPr/>
          <p:nvPr/>
        </p:nvSpPr>
        <p:spPr>
          <a:xfrm>
            <a:off x="8849520" y="1480680"/>
            <a:ext cx="1545480" cy="39276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1" lang="en-US" sz="900" spc="-1" strike="noStrike">
                <a:solidFill>
                  <a:srgbClr val="000000"/>
                </a:solidFill>
                <a:latin typeface="Arial"/>
                <a:ea typeface="DejaVu Sans"/>
              </a:rPr>
              <a:t>Sven Kiefer</a:t>
            </a:r>
            <a:endParaRPr b="0" lang="en-US" sz="900" spc="-1" strike="noStrike">
              <a:latin typeface="Arial"/>
            </a:endParaRPr>
          </a:p>
          <a:p>
            <a:pPr>
              <a:lnSpc>
                <a:spcPct val="100000"/>
              </a:lnSpc>
              <a:buNone/>
            </a:pPr>
            <a:r>
              <a:rPr b="0" lang="en-US" sz="900" spc="-1" strike="noStrike">
                <a:solidFill>
                  <a:srgbClr val="000000"/>
                </a:solidFill>
                <a:latin typeface="Arial"/>
                <a:ea typeface="DejaVu Sans"/>
              </a:rPr>
              <a:t>Kiefersv.github.io</a:t>
            </a:r>
            <a:endParaRPr b="0" lang="en-US" sz="900" spc="-1" strike="noStrike">
              <a:latin typeface="Arial"/>
            </a:endParaRPr>
          </a:p>
          <a:p>
            <a:pPr>
              <a:lnSpc>
                <a:spcPct val="100000"/>
              </a:lnSpc>
              <a:buNone/>
            </a:pPr>
            <a:r>
              <a:rPr b="0" lang="en-US" sz="900" spc="-1" strike="noStrike">
                <a:solidFill>
                  <a:srgbClr val="000000"/>
                </a:solidFill>
                <a:latin typeface="Arial"/>
                <a:ea typeface="DejaVu Sans"/>
              </a:rPr>
              <a:t>@ExoSvenK</a:t>
            </a:r>
            <a:br>
              <a:rPr sz="900"/>
            </a:br>
            <a:endParaRPr b="0" lang="en-US" sz="900" spc="-1" strike="noStrike">
              <a:latin typeface="Arial"/>
            </a:endParaRPr>
          </a:p>
        </p:txBody>
      </p:sp>
      <p:pic>
        <p:nvPicPr>
          <p:cNvPr id="147" name="" descr=""/>
          <p:cNvPicPr/>
          <p:nvPr/>
        </p:nvPicPr>
        <p:blipFill>
          <a:blip r:embed="rId1"/>
          <a:stretch/>
        </p:blipFill>
        <p:spPr>
          <a:xfrm>
            <a:off x="9354600" y="1990800"/>
            <a:ext cx="557640" cy="557640"/>
          </a:xfrm>
          <a:prstGeom prst="rect">
            <a:avLst/>
          </a:prstGeom>
          <a:ln w="0">
            <a:noFill/>
          </a:ln>
        </p:spPr>
      </p:pic>
      <p:pic>
        <p:nvPicPr>
          <p:cNvPr id="148" name="" descr=""/>
          <p:cNvPicPr/>
          <p:nvPr/>
        </p:nvPicPr>
        <p:blipFill>
          <a:blip r:embed="rId2"/>
          <a:srcRect l="5316" t="6715" r="7193" b="6526"/>
          <a:stretch/>
        </p:blipFill>
        <p:spPr>
          <a:xfrm>
            <a:off x="8123400" y="2595960"/>
            <a:ext cx="557640" cy="552960"/>
          </a:xfrm>
          <a:prstGeom prst="rect">
            <a:avLst/>
          </a:prstGeom>
          <a:ln w="0">
            <a:noFill/>
          </a:ln>
        </p:spPr>
      </p:pic>
      <p:sp>
        <p:nvSpPr>
          <p:cNvPr id="149" name="TextShape 9_ 5"/>
          <p:cNvSpPr/>
          <p:nvPr/>
        </p:nvSpPr>
        <p:spPr>
          <a:xfrm>
            <a:off x="8618040" y="2548080"/>
            <a:ext cx="131112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900" spc="-1" strike="noStrike">
                <a:latin typeface="Arial"/>
              </a:rPr>
              <a:t>Read the paper:</a:t>
            </a:r>
            <a:br>
              <a:rPr sz="900"/>
            </a:br>
            <a:r>
              <a:rPr b="0" lang="en-US" sz="900" spc="-1" strike="noStrike">
                <a:latin typeface="Arial"/>
              </a:rPr>
              <a:t>”The effect of thermal </a:t>
            </a:r>
            <a:endParaRPr b="0" lang="en-US" sz="900" spc="-1" strike="noStrike">
              <a:latin typeface="Arial"/>
            </a:endParaRPr>
          </a:p>
          <a:p>
            <a:pPr>
              <a:lnSpc>
                <a:spcPct val="100000"/>
              </a:lnSpc>
              <a:buNone/>
            </a:pPr>
            <a:r>
              <a:rPr b="0" lang="en-US" sz="900" spc="-1" strike="noStrike">
                <a:latin typeface="Arial"/>
              </a:rPr>
              <a:t>non-equilibrium on </a:t>
            </a:r>
            <a:endParaRPr b="0" lang="en-US" sz="900" spc="-1" strike="noStrike">
              <a:latin typeface="Arial"/>
            </a:endParaRPr>
          </a:p>
          <a:p>
            <a:pPr>
              <a:lnSpc>
                <a:spcPct val="100000"/>
              </a:lnSpc>
              <a:buNone/>
            </a:pPr>
            <a:r>
              <a:rPr b="0" lang="en-US" sz="900" spc="-1" strike="noStrike">
                <a:latin typeface="Arial"/>
              </a:rPr>
              <a:t>kinetic nucleation”</a:t>
            </a:r>
            <a:endParaRPr b="0" lang="en-US" sz="900" spc="-1" strike="noStrike">
              <a:latin typeface="Arial"/>
            </a:endParaRPr>
          </a:p>
        </p:txBody>
      </p:sp>
      <p:pic>
        <p:nvPicPr>
          <p:cNvPr id="150" name="" descr=""/>
          <p:cNvPicPr/>
          <p:nvPr/>
        </p:nvPicPr>
        <p:blipFill>
          <a:blip r:embed="rId3"/>
          <a:stretch/>
        </p:blipFill>
        <p:spPr>
          <a:xfrm>
            <a:off x="9366480" y="3278880"/>
            <a:ext cx="526680" cy="526680"/>
          </a:xfrm>
          <a:prstGeom prst="rect">
            <a:avLst/>
          </a:prstGeom>
          <a:ln w="0">
            <a:noFill/>
          </a:ln>
        </p:spPr>
      </p:pic>
      <p:sp>
        <p:nvSpPr>
          <p:cNvPr id="151" name="TextShape 9_ 6"/>
          <p:cNvSpPr/>
          <p:nvPr/>
        </p:nvSpPr>
        <p:spPr>
          <a:xfrm>
            <a:off x="8078040" y="3212280"/>
            <a:ext cx="135468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900" spc="-1" strike="noStrike">
                <a:latin typeface="Arial"/>
              </a:rPr>
              <a:t>EGU:</a:t>
            </a:r>
            <a:endParaRPr b="1" lang="en-US" sz="900" spc="-1" strike="noStrike">
              <a:latin typeface="Arial"/>
            </a:endParaRPr>
          </a:p>
        </p:txBody>
      </p:sp>
      <p:sp>
        <p:nvSpPr>
          <p:cNvPr id="152" name=""/>
          <p:cNvSpPr/>
          <p:nvPr/>
        </p:nvSpPr>
        <p:spPr>
          <a:xfrm>
            <a:off x="165960" y="146520"/>
            <a:ext cx="9773280" cy="984960"/>
          </a:xfrm>
          <a:prstGeom prst="rect">
            <a:avLst/>
          </a:prstGeom>
          <a:solidFill>
            <a:srgbClr val="127622"/>
          </a:solidFill>
          <a:ln w="38160">
            <a:solidFill>
              <a:srgbClr val="127622"/>
            </a:solidFill>
            <a:round/>
          </a:ln>
        </p:spPr>
        <p:style>
          <a:lnRef idx="0"/>
          <a:fillRef idx="0"/>
          <a:effectRef idx="0"/>
          <a:fontRef idx="minor"/>
        </p:style>
        <p:txBody>
          <a:bodyPr lIns="109080" rIns="109080" tIns="64080" bIns="64080" anchor="ctr">
            <a:noAutofit/>
          </a:bodyPr>
          <a:p>
            <a:pPr algn="ctr">
              <a:lnSpc>
                <a:spcPct val="100000"/>
              </a:lnSpc>
              <a:buNone/>
            </a:pPr>
            <a:r>
              <a:rPr b="1" lang="en-US" sz="2200" spc="-1" strike="noStrike">
                <a:solidFill>
                  <a:srgbClr val="ffffff"/>
                </a:solidFill>
                <a:latin typeface="Arial"/>
                <a:ea typeface="Noto Sans CJK SC"/>
              </a:rPr>
              <a:t>The effect of thermal non-equilibrium on aerosol formation in astrophysical environments</a:t>
            </a:r>
            <a:br>
              <a:rPr sz="1900"/>
            </a:br>
            <a:r>
              <a:rPr b="1" lang="en-US" sz="600" spc="-1" strike="noStrike">
                <a:solidFill>
                  <a:srgbClr val="ffffff"/>
                </a:solidFill>
                <a:latin typeface="Arial"/>
                <a:ea typeface="Noto Sans CJK SC"/>
              </a:rPr>
              <a:t> </a:t>
            </a:r>
            <a:br>
              <a:rPr sz="1600"/>
            </a:br>
            <a:r>
              <a:rPr b="1" lang="en-US" sz="1200" spc="-1" strike="noStrike">
                <a:solidFill>
                  <a:srgbClr val="ffffff"/>
                </a:solidFill>
                <a:latin typeface="Arial"/>
                <a:ea typeface="Noto Sans CJK SC"/>
              </a:rPr>
              <a:t>Sven Kiefer</a:t>
            </a:r>
            <a:r>
              <a:rPr b="1" lang="en-US" sz="1200" spc="-1" strike="noStrike" baseline="33000">
                <a:solidFill>
                  <a:srgbClr val="ffffff"/>
                </a:solidFill>
                <a:latin typeface="Arial"/>
                <a:ea typeface="Noto Sans CJK SC"/>
              </a:rPr>
              <a:t>1,2,3,4</a:t>
            </a:r>
            <a:r>
              <a:rPr b="1" lang="en-US" sz="1200" spc="-1" strike="noStrike">
                <a:solidFill>
                  <a:srgbClr val="ffffff"/>
                </a:solidFill>
                <a:latin typeface="Arial"/>
                <a:ea typeface="Noto Sans CJK SC"/>
              </a:rPr>
              <a:t>, </a:t>
            </a:r>
            <a:r>
              <a:rPr b="1" lang="en-US" sz="1200" spc="-1" strike="noStrike">
                <a:solidFill>
                  <a:srgbClr val="ffffff"/>
                </a:solidFill>
                <a:latin typeface="Arial"/>
              </a:rPr>
              <a:t>David Gobrecht</a:t>
            </a:r>
            <a:r>
              <a:rPr b="1" lang="en-US" sz="1200" spc="-1" strike="noStrike" baseline="33000">
                <a:solidFill>
                  <a:srgbClr val="ffffff"/>
                </a:solidFill>
                <a:latin typeface="Arial"/>
              </a:rPr>
              <a:t>1</a:t>
            </a:r>
            <a:r>
              <a:rPr b="1" lang="en-US" sz="1200" spc="-1" strike="noStrike">
                <a:solidFill>
                  <a:srgbClr val="ffffff"/>
                </a:solidFill>
                <a:latin typeface="Arial"/>
              </a:rPr>
              <a:t>, Leen Decin</a:t>
            </a:r>
            <a:r>
              <a:rPr b="1" lang="en-US" sz="1200" spc="-1" strike="noStrike" baseline="33000">
                <a:solidFill>
                  <a:srgbClr val="ffffff"/>
                </a:solidFill>
                <a:latin typeface="Arial"/>
              </a:rPr>
              <a:t>1</a:t>
            </a:r>
            <a:r>
              <a:rPr b="1" lang="en-US" sz="1200" spc="-1" strike="noStrike">
                <a:solidFill>
                  <a:srgbClr val="ffffff"/>
                </a:solidFill>
                <a:latin typeface="Arial"/>
              </a:rPr>
              <a:t>, Christiane Helling</a:t>
            </a:r>
            <a:r>
              <a:rPr b="1" lang="en-US" sz="1200" spc="-1" strike="noStrike" baseline="33000">
                <a:solidFill>
                  <a:srgbClr val="ffffff"/>
                </a:solidFill>
                <a:latin typeface="Arial"/>
              </a:rPr>
              <a:t>2,3,4</a:t>
            </a:r>
            <a:r>
              <a:rPr b="1" lang="en-US" sz="1200" spc="-1" strike="noStrike">
                <a:solidFill>
                  <a:srgbClr val="ffffff"/>
                </a:solidFill>
                <a:latin typeface="Arial"/>
              </a:rPr>
              <a:t> </a:t>
            </a:r>
            <a:r>
              <a:rPr b="1" lang="en-US" sz="1900" spc="-1" strike="noStrike">
                <a:solidFill>
                  <a:srgbClr val="ffffff"/>
                </a:solidFill>
                <a:latin typeface="Arial"/>
              </a:rPr>
              <a:t> </a:t>
            </a:r>
            <a:endParaRPr b="1" lang="en-US" sz="1900" spc="-1" strike="noStrike">
              <a:solidFill>
                <a:srgbClr val="ffffff"/>
              </a:solidFill>
              <a:latin typeface="Arial"/>
            </a:endParaRPr>
          </a:p>
        </p:txBody>
      </p:sp>
      <p:grpSp>
        <p:nvGrpSpPr>
          <p:cNvPr id="153" name=""/>
          <p:cNvGrpSpPr/>
          <p:nvPr/>
        </p:nvGrpSpPr>
        <p:grpSpPr>
          <a:xfrm>
            <a:off x="1525320" y="3311640"/>
            <a:ext cx="334800" cy="135720"/>
            <a:chOff x="1525320" y="3311640"/>
            <a:chExt cx="334800" cy="135720"/>
          </a:xfrm>
        </p:grpSpPr>
        <p:sp>
          <p:nvSpPr>
            <p:cNvPr id="154" name="">
              <a:hlinkClick r:id="rId4" action="ppaction://hlinksldjump"/>
            </p:cNvPr>
            <p:cNvSpPr/>
            <p:nvPr/>
          </p:nvSpPr>
          <p:spPr>
            <a:xfrm>
              <a:off x="1525320" y="3311640"/>
              <a:ext cx="334800" cy="135720"/>
            </a:xfrm>
            <a:prstGeom prst="rect">
              <a:avLst/>
            </a:prstGeom>
            <a:solidFill>
              <a:srgbClr val="729fcf"/>
            </a:solidFill>
            <a:ln w="57240">
              <a:solidFill>
                <a:srgbClr val="729fcf"/>
              </a:solidFill>
              <a:round/>
            </a:ln>
          </p:spPr>
          <p:style>
            <a:lnRef idx="0"/>
            <a:fillRef idx="0"/>
            <a:effectRef idx="0"/>
            <a:fontRef idx="minor"/>
          </p:style>
        </p:sp>
        <p:sp>
          <p:nvSpPr>
            <p:cNvPr id="155" name="">
              <a:hlinkClick r:id="rId5" action="ppaction://hlinksldjump"/>
            </p:cNvPr>
            <p:cNvSpPr/>
            <p:nvPr/>
          </p:nvSpPr>
          <p:spPr>
            <a:xfrm>
              <a:off x="1585800" y="3336840"/>
              <a:ext cx="228600" cy="9036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grpSp>
        <p:nvGrpSpPr>
          <p:cNvPr id="156" name=""/>
          <p:cNvGrpSpPr/>
          <p:nvPr/>
        </p:nvGrpSpPr>
        <p:grpSpPr>
          <a:xfrm>
            <a:off x="1525320" y="4253760"/>
            <a:ext cx="334800" cy="135720"/>
            <a:chOff x="1525320" y="4253760"/>
            <a:chExt cx="334800" cy="135720"/>
          </a:xfrm>
        </p:grpSpPr>
        <p:sp>
          <p:nvSpPr>
            <p:cNvPr id="157" name="">
              <a:hlinkClick r:id="rId6" action="ppaction://hlinksldjump"/>
            </p:cNvPr>
            <p:cNvSpPr/>
            <p:nvPr/>
          </p:nvSpPr>
          <p:spPr>
            <a:xfrm>
              <a:off x="1525320" y="4253760"/>
              <a:ext cx="334800" cy="135720"/>
            </a:xfrm>
            <a:prstGeom prst="rect">
              <a:avLst/>
            </a:prstGeom>
            <a:solidFill>
              <a:srgbClr val="729fcf"/>
            </a:solidFill>
            <a:ln w="57240">
              <a:solidFill>
                <a:srgbClr val="729fcf"/>
              </a:solidFill>
              <a:round/>
            </a:ln>
          </p:spPr>
          <p:style>
            <a:lnRef idx="0"/>
            <a:fillRef idx="0"/>
            <a:effectRef idx="0"/>
            <a:fontRef idx="minor"/>
          </p:style>
        </p:sp>
        <p:sp>
          <p:nvSpPr>
            <p:cNvPr id="158" name="">
              <a:hlinkClick r:id="rId7" action="ppaction://hlinksldjump"/>
            </p:cNvPr>
            <p:cNvSpPr/>
            <p:nvPr/>
          </p:nvSpPr>
          <p:spPr>
            <a:xfrm>
              <a:off x="1585800" y="4278960"/>
              <a:ext cx="228600" cy="9036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grpSp>
        <p:nvGrpSpPr>
          <p:cNvPr id="159" name=""/>
          <p:cNvGrpSpPr/>
          <p:nvPr/>
        </p:nvGrpSpPr>
        <p:grpSpPr>
          <a:xfrm>
            <a:off x="1525320" y="5195880"/>
            <a:ext cx="334800" cy="135720"/>
            <a:chOff x="1525320" y="5195880"/>
            <a:chExt cx="334800" cy="135720"/>
          </a:xfrm>
        </p:grpSpPr>
        <p:sp>
          <p:nvSpPr>
            <p:cNvPr id="160" name="">
              <a:hlinkClick r:id="rId8" action="ppaction://hlinksldjump"/>
            </p:cNvPr>
            <p:cNvSpPr/>
            <p:nvPr/>
          </p:nvSpPr>
          <p:spPr>
            <a:xfrm>
              <a:off x="1525320" y="5195880"/>
              <a:ext cx="334800" cy="135720"/>
            </a:xfrm>
            <a:prstGeom prst="rect">
              <a:avLst/>
            </a:prstGeom>
            <a:solidFill>
              <a:srgbClr val="729fcf"/>
            </a:solidFill>
            <a:ln w="57240">
              <a:solidFill>
                <a:srgbClr val="729fcf"/>
              </a:solidFill>
              <a:round/>
            </a:ln>
          </p:spPr>
          <p:style>
            <a:lnRef idx="0"/>
            <a:fillRef idx="0"/>
            <a:effectRef idx="0"/>
            <a:fontRef idx="minor"/>
          </p:style>
        </p:sp>
        <p:sp>
          <p:nvSpPr>
            <p:cNvPr id="161" name="">
              <a:hlinkClick r:id="rId9" action="ppaction://hlinksldjump"/>
            </p:cNvPr>
            <p:cNvSpPr/>
            <p:nvPr/>
          </p:nvSpPr>
          <p:spPr>
            <a:xfrm>
              <a:off x="1585800" y="5221080"/>
              <a:ext cx="228600" cy="9036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162" name=""/>
          <p:cNvSpPr txBox="1"/>
          <p:nvPr/>
        </p:nvSpPr>
        <p:spPr>
          <a:xfrm>
            <a:off x="2222640" y="4397760"/>
            <a:ext cx="1868400" cy="1027080"/>
          </a:xfrm>
          <a:prstGeom prst="rect">
            <a:avLst/>
          </a:prstGeom>
          <a:noFill/>
          <a:ln w="0">
            <a:noFill/>
          </a:ln>
        </p:spPr>
        <p:txBody>
          <a:bodyPr lIns="90000" rIns="90000" tIns="45000" bIns="45000" anchor="t">
            <a:noAutofit/>
          </a:bodyPr>
          <a:p>
            <a:r>
              <a:rPr b="1" lang="en-US" sz="900" spc="-1" strike="noStrike" u="sng">
                <a:solidFill>
                  <a:srgbClr val="000000"/>
                </a:solidFill>
                <a:uFillTx/>
                <a:latin typeface="Arial"/>
              </a:rPr>
              <a:t>Cooling timescales</a:t>
            </a:r>
            <a:endParaRPr b="0" lang="en-US" sz="900" spc="-1" strike="noStrike">
              <a:latin typeface="Arial"/>
            </a:endParaRPr>
          </a:p>
          <a:p>
            <a:r>
              <a:rPr b="0" lang="en-US" sz="900" spc="-1" strike="noStrike">
                <a:latin typeface="Arial"/>
              </a:rPr>
              <a:t> </a:t>
            </a:r>
            <a:endParaRPr b="0" lang="en-US" sz="900" spc="-1" strike="noStrike">
              <a:latin typeface="Arial"/>
            </a:endParaRPr>
          </a:p>
          <a:p>
            <a:r>
              <a:rPr b="0" lang="en-US" sz="900" spc="-1" strike="noStrike">
                <a:latin typeface="Arial"/>
              </a:rPr>
              <a:t>Learn more about the most important cooling and heating processes of clusters.</a:t>
            </a:r>
            <a:endParaRPr b="0" lang="en-US" sz="900" spc="-1" strike="noStrike">
              <a:latin typeface="Arial"/>
            </a:endParaRPr>
          </a:p>
        </p:txBody>
      </p:sp>
      <p:sp>
        <p:nvSpPr>
          <p:cNvPr id="163" name=""/>
          <p:cNvSpPr txBox="1"/>
          <p:nvPr/>
        </p:nvSpPr>
        <p:spPr>
          <a:xfrm>
            <a:off x="4166640" y="4398120"/>
            <a:ext cx="1868400" cy="885240"/>
          </a:xfrm>
          <a:prstGeom prst="rect">
            <a:avLst/>
          </a:prstGeom>
          <a:noFill/>
          <a:ln w="0">
            <a:noFill/>
          </a:ln>
        </p:spPr>
        <p:txBody>
          <a:bodyPr lIns="90000" rIns="90000" tIns="45000" bIns="45000" anchor="t">
            <a:noAutofit/>
          </a:bodyPr>
          <a:p>
            <a:r>
              <a:rPr b="1" lang="en-US" sz="900" spc="-1" strike="noStrike" u="sng">
                <a:solidFill>
                  <a:srgbClr val="000000"/>
                </a:solidFill>
                <a:uFillTx/>
                <a:latin typeface="Arial"/>
              </a:rPr>
              <a:t>Mathematical derivation</a:t>
            </a:r>
            <a:endParaRPr b="0" lang="en-US" sz="900" spc="-1" strike="noStrike">
              <a:latin typeface="Arial"/>
            </a:endParaRPr>
          </a:p>
          <a:p>
            <a:r>
              <a:rPr b="0" lang="en-US" sz="900" spc="-1" strike="noStrike">
                <a:latin typeface="Arial"/>
              </a:rPr>
              <a:t> </a:t>
            </a:r>
            <a:endParaRPr b="0" lang="en-US" sz="900" spc="-1" strike="noStrike">
              <a:latin typeface="Arial"/>
            </a:endParaRPr>
          </a:p>
          <a:p>
            <a:r>
              <a:rPr b="0" lang="en-US" sz="900" spc="-1" strike="noStrike">
                <a:latin typeface="Arial"/>
              </a:rPr>
              <a:t>Our work dives deep into thermodynamics. Here you can be guided through the core derivations of our work.</a:t>
            </a:r>
            <a:endParaRPr b="0" lang="en-US" sz="900" spc="-1" strike="noStrike">
              <a:latin typeface="Arial"/>
            </a:endParaRPr>
          </a:p>
        </p:txBody>
      </p:sp>
      <p:sp>
        <p:nvSpPr>
          <p:cNvPr id="164" name=""/>
          <p:cNvSpPr txBox="1"/>
          <p:nvPr/>
        </p:nvSpPr>
        <p:spPr>
          <a:xfrm>
            <a:off x="6074640" y="4398480"/>
            <a:ext cx="1868400" cy="743400"/>
          </a:xfrm>
          <a:prstGeom prst="rect">
            <a:avLst/>
          </a:prstGeom>
          <a:noFill/>
          <a:ln w="0">
            <a:noFill/>
          </a:ln>
        </p:spPr>
        <p:txBody>
          <a:bodyPr lIns="90000" rIns="90000" tIns="45000" bIns="45000" anchor="t">
            <a:noAutofit/>
          </a:bodyPr>
          <a:p>
            <a:r>
              <a:rPr b="1" lang="en-US" sz="900" spc="-1" strike="noStrike" u="sng">
                <a:solidFill>
                  <a:srgbClr val="000000"/>
                </a:solidFill>
                <a:uFillTx/>
                <a:latin typeface="Arial"/>
              </a:rPr>
              <a:t>Re-visit the presentation</a:t>
            </a:r>
            <a:endParaRPr b="0" lang="en-US" sz="900" spc="-1" strike="noStrike">
              <a:latin typeface="Arial"/>
            </a:endParaRPr>
          </a:p>
          <a:p>
            <a:r>
              <a:rPr b="0" lang="en-US" sz="900" spc="-1" strike="noStrike">
                <a:latin typeface="Arial"/>
              </a:rPr>
              <a:t> </a:t>
            </a:r>
            <a:endParaRPr b="0" lang="en-US" sz="900" spc="-1" strike="noStrike">
              <a:latin typeface="Arial"/>
            </a:endParaRPr>
          </a:p>
          <a:p>
            <a:r>
              <a:rPr b="0" lang="en-US" sz="900" spc="-1" strike="noStrike">
                <a:latin typeface="Arial"/>
              </a:rPr>
              <a:t>Did you miss something during the 2-minute PICO presentation? Look it up here!</a:t>
            </a:r>
            <a:endParaRPr b="0" lang="en-US" sz="900" spc="-1" strike="noStrike">
              <a:latin typeface="Arial"/>
            </a:endParaRPr>
          </a:p>
        </p:txBody>
      </p:sp>
      <p:grpSp>
        <p:nvGrpSpPr>
          <p:cNvPr id="165" name=""/>
          <p:cNvGrpSpPr/>
          <p:nvPr/>
        </p:nvGrpSpPr>
        <p:grpSpPr>
          <a:xfrm>
            <a:off x="3541320" y="5225760"/>
            <a:ext cx="334800" cy="135720"/>
            <a:chOff x="3541320" y="5225760"/>
            <a:chExt cx="334800" cy="135720"/>
          </a:xfrm>
        </p:grpSpPr>
        <p:sp>
          <p:nvSpPr>
            <p:cNvPr id="166" name="">
              <a:hlinkClick r:id="rId10" action="ppaction://hlinksldjump"/>
            </p:cNvPr>
            <p:cNvSpPr/>
            <p:nvPr/>
          </p:nvSpPr>
          <p:spPr>
            <a:xfrm>
              <a:off x="3541320" y="5225760"/>
              <a:ext cx="334800" cy="135720"/>
            </a:xfrm>
            <a:prstGeom prst="rect">
              <a:avLst/>
            </a:prstGeom>
            <a:solidFill>
              <a:srgbClr val="729fcf"/>
            </a:solidFill>
            <a:ln w="57240">
              <a:solidFill>
                <a:srgbClr val="729fcf"/>
              </a:solidFill>
              <a:round/>
            </a:ln>
          </p:spPr>
          <p:style>
            <a:lnRef idx="0"/>
            <a:fillRef idx="0"/>
            <a:effectRef idx="0"/>
            <a:fontRef idx="minor"/>
          </p:style>
        </p:sp>
        <p:sp>
          <p:nvSpPr>
            <p:cNvPr id="167" name="">
              <a:hlinkClick r:id="rId11" action="ppaction://hlinksldjump"/>
            </p:cNvPr>
            <p:cNvSpPr/>
            <p:nvPr/>
          </p:nvSpPr>
          <p:spPr>
            <a:xfrm>
              <a:off x="3601800" y="5250960"/>
              <a:ext cx="228600" cy="9036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grpSp>
        <p:nvGrpSpPr>
          <p:cNvPr id="168" name=""/>
          <p:cNvGrpSpPr/>
          <p:nvPr/>
        </p:nvGrpSpPr>
        <p:grpSpPr>
          <a:xfrm>
            <a:off x="5557320" y="5225760"/>
            <a:ext cx="334800" cy="135720"/>
            <a:chOff x="5557320" y="5225760"/>
            <a:chExt cx="334800" cy="135720"/>
          </a:xfrm>
        </p:grpSpPr>
        <p:sp>
          <p:nvSpPr>
            <p:cNvPr id="169" name="">
              <a:hlinkClick r:id="rId12" action="ppaction://hlinksldjump"/>
            </p:cNvPr>
            <p:cNvSpPr/>
            <p:nvPr/>
          </p:nvSpPr>
          <p:spPr>
            <a:xfrm>
              <a:off x="5557320" y="5225760"/>
              <a:ext cx="334800" cy="135720"/>
            </a:xfrm>
            <a:prstGeom prst="rect">
              <a:avLst/>
            </a:prstGeom>
            <a:solidFill>
              <a:srgbClr val="729fcf"/>
            </a:solidFill>
            <a:ln w="57240">
              <a:solidFill>
                <a:srgbClr val="729fcf"/>
              </a:solidFill>
              <a:round/>
            </a:ln>
          </p:spPr>
          <p:style>
            <a:lnRef idx="0"/>
            <a:fillRef idx="0"/>
            <a:effectRef idx="0"/>
            <a:fontRef idx="minor"/>
          </p:style>
        </p:sp>
        <p:sp>
          <p:nvSpPr>
            <p:cNvPr id="170" name="">
              <a:hlinkClick r:id="rId13" action="ppaction://hlinksldjump"/>
            </p:cNvPr>
            <p:cNvSpPr/>
            <p:nvPr/>
          </p:nvSpPr>
          <p:spPr>
            <a:xfrm>
              <a:off x="5617800" y="5250960"/>
              <a:ext cx="228600" cy="9036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grpSp>
        <p:nvGrpSpPr>
          <p:cNvPr id="171" name=""/>
          <p:cNvGrpSpPr/>
          <p:nvPr/>
        </p:nvGrpSpPr>
        <p:grpSpPr>
          <a:xfrm>
            <a:off x="7465320" y="5225760"/>
            <a:ext cx="334800" cy="135720"/>
            <a:chOff x="7465320" y="5225760"/>
            <a:chExt cx="334800" cy="135720"/>
          </a:xfrm>
        </p:grpSpPr>
        <p:sp>
          <p:nvSpPr>
            <p:cNvPr id="172" name="">
              <a:hlinkClick r:id="rId14" action="ppaction://hlinksldjump"/>
            </p:cNvPr>
            <p:cNvSpPr/>
            <p:nvPr/>
          </p:nvSpPr>
          <p:spPr>
            <a:xfrm>
              <a:off x="7465320" y="5225760"/>
              <a:ext cx="334800" cy="135720"/>
            </a:xfrm>
            <a:prstGeom prst="rect">
              <a:avLst/>
            </a:prstGeom>
            <a:solidFill>
              <a:srgbClr val="729fcf"/>
            </a:solidFill>
            <a:ln w="57240">
              <a:solidFill>
                <a:srgbClr val="729fcf"/>
              </a:solidFill>
              <a:round/>
            </a:ln>
          </p:spPr>
          <p:style>
            <a:lnRef idx="0"/>
            <a:fillRef idx="0"/>
            <a:effectRef idx="0"/>
            <a:fontRef idx="minor"/>
          </p:style>
        </p:sp>
        <p:sp>
          <p:nvSpPr>
            <p:cNvPr id="173" name="">
              <a:hlinkClick r:id="rId15" action="ppaction://hlinksldjump"/>
            </p:cNvPr>
            <p:cNvSpPr/>
            <p:nvPr/>
          </p:nvSpPr>
          <p:spPr>
            <a:xfrm>
              <a:off x="7525800" y="5250960"/>
              <a:ext cx="228600" cy="9036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pic>
        <p:nvPicPr>
          <p:cNvPr id="174" name="" descr=""/>
          <p:cNvPicPr/>
          <p:nvPr/>
        </p:nvPicPr>
        <p:blipFill>
          <a:blip r:embed="rId16"/>
          <a:stretch/>
        </p:blipFill>
        <p:spPr>
          <a:xfrm>
            <a:off x="8957880" y="3295440"/>
            <a:ext cx="349560" cy="489600"/>
          </a:xfrm>
          <a:prstGeom prst="rect">
            <a:avLst/>
          </a:prstGeom>
          <a:ln w="0">
            <a:noFill/>
          </a:ln>
        </p:spPr>
      </p:pic>
      <p:sp>
        <p:nvSpPr>
          <p:cNvPr id="175" name=""/>
          <p:cNvSpPr txBox="1"/>
          <p:nvPr/>
        </p:nvSpPr>
        <p:spPr>
          <a:xfrm>
            <a:off x="6054120" y="1717560"/>
            <a:ext cx="1903680" cy="1243800"/>
          </a:xfrm>
          <a:prstGeom prst="rect">
            <a:avLst/>
          </a:prstGeom>
          <a:noFill/>
          <a:ln w="0">
            <a:noFill/>
          </a:ln>
        </p:spPr>
        <p:txBody>
          <a:bodyPr lIns="90000" rIns="90000" tIns="45000" bIns="45000" anchor="t">
            <a:noAutofit/>
          </a:bodyPr>
          <a:p>
            <a:r>
              <a:rPr b="0" lang="en-US" sz="900" spc="-1" strike="noStrike">
                <a:latin typeface="Arial"/>
                <a:ea typeface="Noto Sans CJK SC"/>
              </a:rPr>
              <a:t>Nucleation is sensitive to thermal non-equilibrium</a:t>
            </a:r>
            <a:endParaRPr b="0" lang="en-US" sz="900" spc="-1" strike="noStrike">
              <a:latin typeface="Arial"/>
            </a:endParaRPr>
          </a:p>
          <a:p>
            <a:r>
              <a:rPr b="0" lang="en-US" sz="600" spc="-1" strike="noStrike">
                <a:latin typeface="Arial"/>
              </a:rPr>
              <a:t> </a:t>
            </a:r>
            <a:endParaRPr b="0" lang="en-US" sz="600" spc="-1" strike="noStrike">
              <a:latin typeface="Arial"/>
            </a:endParaRPr>
          </a:p>
          <a:p>
            <a:r>
              <a:rPr b="0" lang="en-US" sz="900" spc="-1" strike="noStrike">
                <a:latin typeface="Arial"/>
              </a:rPr>
              <a:t>The type of thermal non-equilibrium present matters</a:t>
            </a:r>
            <a:endParaRPr b="0" lang="en-US" sz="900" spc="-1" strike="noStrike">
              <a:latin typeface="Arial"/>
            </a:endParaRPr>
          </a:p>
          <a:p>
            <a:r>
              <a:rPr b="0" lang="en-US" sz="600" spc="-1" strike="noStrike">
                <a:latin typeface="Arial"/>
              </a:rPr>
              <a:t> </a:t>
            </a:r>
            <a:endParaRPr b="0" lang="en-US" sz="600" spc="-1" strike="noStrike">
              <a:latin typeface="Arial"/>
            </a:endParaRPr>
          </a:p>
          <a:p>
            <a:r>
              <a:rPr b="0" lang="en-US" sz="900" spc="-1" strike="noStrike">
                <a:latin typeface="Arial"/>
                <a:ea typeface="Arial"/>
              </a:rPr>
              <a:t>Δ</a:t>
            </a:r>
            <a:r>
              <a:rPr b="0" lang="en-US" sz="900" spc="-1" strike="noStrike">
                <a:latin typeface="Arial"/>
                <a:ea typeface="Arial"/>
              </a:rPr>
              <a:t>T&lt;0 can increase and </a:t>
            </a:r>
            <a:r>
              <a:rPr b="0" lang="en-US" sz="900" spc="-1" strike="noStrike">
                <a:latin typeface="Arial"/>
                <a:ea typeface="Arial"/>
              </a:rPr>
              <a:t>Δ</a:t>
            </a:r>
            <a:r>
              <a:rPr b="0" lang="en-US" sz="900" spc="-1" strike="noStrike">
                <a:latin typeface="Arial"/>
                <a:ea typeface="Arial"/>
              </a:rPr>
              <a:t>T&gt;0 can decrease the amount of clusters</a:t>
            </a:r>
            <a:endParaRPr b="0" lang="en-US" sz="900" spc="-1" strike="noStrike">
              <a:latin typeface="Arial"/>
            </a:endParaRPr>
          </a:p>
        </p:txBody>
      </p:sp>
      <p:sp>
        <p:nvSpPr>
          <p:cNvPr id="176" name=""/>
          <p:cNvSpPr/>
          <p:nvPr/>
        </p:nvSpPr>
        <p:spPr>
          <a:xfrm>
            <a:off x="6066000" y="1809360"/>
            <a:ext cx="27360" cy="27360"/>
          </a:xfrm>
          <a:prstGeom prst="ellipse">
            <a:avLst/>
          </a:prstGeom>
          <a:solidFill>
            <a:srgbClr val="000000"/>
          </a:solidFill>
          <a:ln w="0">
            <a:solidFill>
              <a:srgbClr val="000000"/>
            </a:solidFill>
          </a:ln>
        </p:spPr>
        <p:style>
          <a:lnRef idx="0"/>
          <a:fillRef idx="0"/>
          <a:effectRef idx="0"/>
          <a:fontRef idx="minor"/>
        </p:style>
      </p:sp>
      <p:sp>
        <p:nvSpPr>
          <p:cNvPr id="177" name=""/>
          <p:cNvSpPr/>
          <p:nvPr/>
        </p:nvSpPr>
        <p:spPr>
          <a:xfrm>
            <a:off x="6066360" y="2161080"/>
            <a:ext cx="27360" cy="27360"/>
          </a:xfrm>
          <a:prstGeom prst="ellipse">
            <a:avLst/>
          </a:prstGeom>
          <a:solidFill>
            <a:srgbClr val="000000"/>
          </a:solidFill>
          <a:ln w="0">
            <a:solidFill>
              <a:srgbClr val="000000"/>
            </a:solidFill>
          </a:ln>
        </p:spPr>
        <p:style>
          <a:lnRef idx="0"/>
          <a:fillRef idx="0"/>
          <a:effectRef idx="0"/>
          <a:fontRef idx="minor"/>
        </p:style>
      </p:sp>
      <p:sp>
        <p:nvSpPr>
          <p:cNvPr id="178" name=""/>
          <p:cNvSpPr/>
          <p:nvPr/>
        </p:nvSpPr>
        <p:spPr>
          <a:xfrm>
            <a:off x="6066720" y="2496600"/>
            <a:ext cx="27360" cy="27360"/>
          </a:xfrm>
          <a:prstGeom prst="ellipse">
            <a:avLst/>
          </a:prstGeom>
          <a:solidFill>
            <a:srgbClr val="000000"/>
          </a:solidFill>
          <a:ln w="0">
            <a:solidFill>
              <a:srgbClr val="000000"/>
            </a:solidFill>
          </a:ln>
        </p:spPr>
        <p:style>
          <a:lnRef idx="0"/>
          <a:fillRef idx="0"/>
          <a:effectRef idx="0"/>
          <a:fontRef idx="minor"/>
        </p:style>
      </p:sp>
      <p:sp>
        <p:nvSpPr>
          <p:cNvPr id="179" name=""/>
          <p:cNvSpPr txBox="1"/>
          <p:nvPr/>
        </p:nvSpPr>
        <p:spPr>
          <a:xfrm>
            <a:off x="2202120" y="1584000"/>
            <a:ext cx="1882080" cy="2397240"/>
          </a:xfrm>
          <a:prstGeom prst="rect">
            <a:avLst/>
          </a:prstGeom>
          <a:noFill/>
          <a:ln w="0">
            <a:noFill/>
          </a:ln>
        </p:spPr>
        <p:txBody>
          <a:bodyPr lIns="90000" rIns="90000" tIns="45000" bIns="45000" anchor="t">
            <a:noAutofit/>
          </a:bodyPr>
          <a:p>
            <a:r>
              <a:rPr b="0" lang="en-US" sz="900" spc="-1" strike="noStrike">
                <a:latin typeface="Arial"/>
                <a:ea typeface="Noto Sans CJK SC"/>
              </a:rPr>
              <a:t>Cloud formation happens when gas phase species condense onto aerosols. The formation of aerosols, called nucleation, is the transition from gas phase chemistry to solid chemistry.</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a:p>
            <a:r>
              <a:rPr b="0" lang="en-US" sz="900" spc="-1" strike="noStrike">
                <a:latin typeface="Arial"/>
                <a:ea typeface="Noto Sans CJK SC"/>
              </a:rPr>
              <a:t>In this work, we study the impact of thermal non-equilibrium on the kinetic description of nucleation.</a:t>
            </a:r>
            <a:endParaRPr b="0" lang="en-US" sz="900" spc="-1" strike="noStrike">
              <a:latin typeface="Arial"/>
            </a:endParaRPr>
          </a:p>
        </p:txBody>
      </p:sp>
      <p:pic>
        <p:nvPicPr>
          <p:cNvPr id="180" name="" descr=""/>
          <p:cNvPicPr/>
          <p:nvPr/>
        </p:nvPicPr>
        <p:blipFill>
          <a:blip r:embed="rId17"/>
          <a:stretch/>
        </p:blipFill>
        <p:spPr>
          <a:xfrm>
            <a:off x="8133840" y="1535040"/>
            <a:ext cx="748440" cy="987120"/>
          </a:xfrm>
          <a:prstGeom prst="rect">
            <a:avLst/>
          </a:prstGeom>
          <a:ln w="0">
            <a:noFill/>
          </a:ln>
        </p:spPr>
      </p:pic>
      <p:pic>
        <p:nvPicPr>
          <p:cNvPr id="181" name="Grafik 4_ 1" descr=""/>
          <p:cNvPicPr/>
          <p:nvPr/>
        </p:nvPicPr>
        <p:blipFill>
          <a:blip r:embed="rId18"/>
          <a:stretch/>
        </p:blipFill>
        <p:spPr>
          <a:xfrm>
            <a:off x="9011880" y="5187600"/>
            <a:ext cx="466200" cy="259200"/>
          </a:xfrm>
          <a:prstGeom prst="rect">
            <a:avLst/>
          </a:prstGeom>
          <a:ln w="0">
            <a:noFill/>
          </a:ln>
        </p:spPr>
      </p:pic>
      <p:pic>
        <p:nvPicPr>
          <p:cNvPr id="182" name="Grafik 5_1" descr=""/>
          <p:cNvPicPr/>
          <p:nvPr/>
        </p:nvPicPr>
        <p:blipFill>
          <a:blip r:embed="rId19"/>
          <a:stretch/>
        </p:blipFill>
        <p:spPr>
          <a:xfrm>
            <a:off x="9482760" y="5194440"/>
            <a:ext cx="398880" cy="263160"/>
          </a:xfrm>
          <a:prstGeom prst="rect">
            <a:avLst/>
          </a:prstGeom>
          <a:ln w="0">
            <a:noFill/>
          </a:ln>
        </p:spPr>
      </p:pic>
      <p:pic>
        <p:nvPicPr>
          <p:cNvPr id="183" name="Grafik 6_1" descr=""/>
          <p:cNvPicPr/>
          <p:nvPr/>
        </p:nvPicPr>
        <p:blipFill>
          <a:blip r:embed="rId20"/>
          <a:stretch/>
        </p:blipFill>
        <p:spPr>
          <a:xfrm>
            <a:off x="8747640" y="5187600"/>
            <a:ext cx="263520" cy="259200"/>
          </a:xfrm>
          <a:prstGeom prst="rect">
            <a:avLst/>
          </a:prstGeom>
          <a:ln w="0">
            <a:noFill/>
          </a:ln>
        </p:spPr>
      </p:pic>
      <p:pic>
        <p:nvPicPr>
          <p:cNvPr id="184" name="Grafik 7_1" descr=""/>
          <p:cNvPicPr/>
          <p:nvPr/>
        </p:nvPicPr>
        <p:blipFill>
          <a:blip r:embed="rId21"/>
          <a:stretch/>
        </p:blipFill>
        <p:spPr>
          <a:xfrm>
            <a:off x="8108280" y="4925160"/>
            <a:ext cx="750960" cy="255960"/>
          </a:xfrm>
          <a:prstGeom prst="rect">
            <a:avLst/>
          </a:prstGeom>
          <a:ln w="0">
            <a:noFill/>
          </a:ln>
        </p:spPr>
      </p:pic>
      <p:pic>
        <p:nvPicPr>
          <p:cNvPr id="185" name="" descr=""/>
          <p:cNvPicPr/>
          <p:nvPr/>
        </p:nvPicPr>
        <p:blipFill>
          <a:blip r:embed="rId22"/>
          <a:stretch/>
        </p:blipFill>
        <p:spPr>
          <a:xfrm>
            <a:off x="8137800" y="5194440"/>
            <a:ext cx="552240" cy="263160"/>
          </a:xfrm>
          <a:prstGeom prst="rect">
            <a:avLst/>
          </a:prstGeom>
          <a:ln w="0">
            <a:noFill/>
          </a:ln>
        </p:spPr>
      </p:pic>
      <p:pic>
        <p:nvPicPr>
          <p:cNvPr id="186" name="" descr=""/>
          <p:cNvPicPr/>
          <p:nvPr/>
        </p:nvPicPr>
        <p:blipFill>
          <a:blip r:embed="rId23"/>
          <a:stretch/>
        </p:blipFill>
        <p:spPr>
          <a:xfrm>
            <a:off x="8859240" y="4917960"/>
            <a:ext cx="1032120" cy="263160"/>
          </a:xfrm>
          <a:prstGeom prst="rect">
            <a:avLst/>
          </a:prstGeom>
          <a:ln w="0">
            <a:noFill/>
          </a:ln>
        </p:spPr>
      </p:pic>
      <p:sp>
        <p:nvSpPr>
          <p:cNvPr id="187" name=""/>
          <p:cNvSpPr txBox="1"/>
          <p:nvPr/>
        </p:nvSpPr>
        <p:spPr>
          <a:xfrm>
            <a:off x="8042040" y="3963600"/>
            <a:ext cx="1891440" cy="794520"/>
          </a:xfrm>
          <a:prstGeom prst="rect">
            <a:avLst/>
          </a:prstGeom>
          <a:noFill/>
          <a:ln w="0">
            <a:noFill/>
          </a:ln>
        </p:spPr>
        <p:txBody>
          <a:bodyPr lIns="90000" rIns="90000" tIns="45000" bIns="45000" anchor="t">
            <a:noAutofit/>
          </a:bodyPr>
          <a:p>
            <a:pPr>
              <a:lnSpc>
                <a:spcPct val="90000"/>
              </a:lnSpc>
              <a:spcBef>
                <a:spcPts val="1001"/>
              </a:spcBef>
              <a:buNone/>
            </a:pPr>
            <a:r>
              <a:rPr b="0" lang="en-US" sz="500" spc="-1" strike="noStrike">
                <a:solidFill>
                  <a:srgbClr val="000000"/>
                </a:solidFill>
                <a:latin typeface="Calibri"/>
                <a:ea typeface="DejaVu Sans"/>
              </a:rPr>
              <a:t>1) Institute of Astronomy, KU Leuven, Celestijnenlaan 200D, 3001 Leuven, Belgium</a:t>
            </a:r>
            <a:br>
              <a:rPr sz="500"/>
            </a:br>
            <a:r>
              <a:rPr b="0" lang="en-US" sz="500" spc="-1" strike="noStrike">
                <a:solidFill>
                  <a:srgbClr val="000000"/>
                </a:solidFill>
                <a:latin typeface="Calibri"/>
                <a:ea typeface="DejaVu Sans"/>
              </a:rPr>
              <a:t>2) Centre for Exoplanet Science, University of St Andrews, North Haugh, St Andrews, KY169SS, UK</a:t>
            </a:r>
            <a:br>
              <a:rPr sz="500"/>
            </a:br>
            <a:r>
              <a:rPr b="0" lang="en-US" sz="500" spc="-1" strike="noStrike">
                <a:solidFill>
                  <a:srgbClr val="000000"/>
                </a:solidFill>
                <a:latin typeface="Calibri"/>
                <a:ea typeface="DejaVu Sans"/>
              </a:rPr>
              <a:t>3)Space Research Institute, Austrian Academy of Sciences, Schmiedlstrasse 6, A-8042 Graz, Austria</a:t>
            </a:r>
            <a:br>
              <a:rPr sz="500"/>
            </a:br>
            <a:r>
              <a:rPr b="0" lang="en-US" sz="500" spc="-1" strike="noStrike">
                <a:solidFill>
                  <a:srgbClr val="000000"/>
                </a:solidFill>
                <a:latin typeface="Calibri"/>
                <a:ea typeface="DejaVu Sans"/>
              </a:rPr>
              <a:t>4)TU Graz, Fakultät für Mathematik, Physik und Geodäsie, Petersgasse 16, A-8010 Graz, Austria</a:t>
            </a:r>
            <a:br>
              <a:rPr sz="500"/>
            </a:br>
            <a:br>
              <a:rPr sz="500"/>
            </a:br>
            <a:r>
              <a:rPr b="0" lang="en-US" sz="500" spc="-1" strike="noStrike">
                <a:solidFill>
                  <a:srgbClr val="000000"/>
                </a:solidFill>
                <a:latin typeface="Calibri"/>
                <a:ea typeface="DejaVu Sans"/>
              </a:rPr>
              <a:t>This project has received funding from the European Union’s Horizon 2020 research and innovation programme under the Marie Sklodowska-Curie grant agreement no. 860470.</a:t>
            </a:r>
            <a:endParaRPr b="0" lang="en-US" sz="500" spc="-1" strike="noStrike">
              <a:latin typeface="Arial"/>
            </a:endParaRPr>
          </a:p>
        </p:txBody>
      </p:sp>
      <p:sp>
        <p:nvSpPr>
          <p:cNvPr id="188" name=""/>
          <p:cNvSpPr txBox="1"/>
          <p:nvPr/>
        </p:nvSpPr>
        <p:spPr>
          <a:xfrm>
            <a:off x="8042040" y="3796560"/>
            <a:ext cx="1215360" cy="346680"/>
          </a:xfrm>
          <a:prstGeom prst="rect">
            <a:avLst/>
          </a:prstGeom>
          <a:noFill/>
          <a:ln w="0">
            <a:noFill/>
          </a:ln>
        </p:spPr>
        <p:txBody>
          <a:bodyPr lIns="90000" rIns="90000" tIns="45000" bIns="45000" anchor="t">
            <a:noAutofit/>
          </a:bodyPr>
          <a:p>
            <a:r>
              <a:rPr b="1" lang="en-US" sz="900" spc="-1" strike="noStrike" u="sng">
                <a:uFillTx/>
                <a:latin typeface="Arial"/>
              </a:rPr>
              <a:t>Affiliations</a:t>
            </a:r>
            <a:endParaRPr b="0" lang="en-US" sz="900" spc="-1" strike="noStrike">
              <a:latin typeface="Arial"/>
            </a:endParaRPr>
          </a:p>
        </p:txBody>
      </p:sp>
      <p:sp>
        <p:nvSpPr>
          <p:cNvPr id="189" name=""/>
          <p:cNvSpPr txBox="1"/>
          <p:nvPr/>
        </p:nvSpPr>
        <p:spPr>
          <a:xfrm>
            <a:off x="4149000" y="2787840"/>
            <a:ext cx="1882080" cy="1115640"/>
          </a:xfrm>
          <a:prstGeom prst="rect">
            <a:avLst/>
          </a:prstGeom>
          <a:noFill/>
          <a:ln w="0">
            <a:noFill/>
          </a:ln>
        </p:spPr>
        <p:txBody>
          <a:bodyPr lIns="90000" rIns="90000" tIns="45000" bIns="45000" anchor="t">
            <a:noAutofit/>
          </a:bodyPr>
          <a:p>
            <a:r>
              <a:rPr b="0" lang="en-US" sz="900" spc="-1" strike="noStrike">
                <a:latin typeface="Arial"/>
                <a:ea typeface="Noto Sans CJK SC"/>
              </a:rPr>
              <a:t>Thermal non-equilibrium can be caused by, for example, radiative cooling in low density environments. In our work, we consider that the gas phase temperature and the kinetic and internal temperature of each cluster size can be different. </a:t>
            </a:r>
            <a:endParaRPr b="0" lang="en-US" sz="900" spc="-1" strike="noStrike">
              <a:latin typeface="Arial"/>
            </a:endParaRPr>
          </a:p>
        </p:txBody>
      </p:sp>
      <p:pic>
        <p:nvPicPr>
          <p:cNvPr id="190" name="" descr=""/>
          <p:cNvPicPr/>
          <p:nvPr/>
        </p:nvPicPr>
        <p:blipFill>
          <a:blip r:embed="rId24"/>
          <a:stretch/>
        </p:blipFill>
        <p:spPr>
          <a:xfrm>
            <a:off x="4294800" y="1662480"/>
            <a:ext cx="1528200" cy="1011600"/>
          </a:xfrm>
          <a:prstGeom prst="rect">
            <a:avLst/>
          </a:prstGeom>
          <a:ln w="0">
            <a:noFill/>
          </a:ln>
        </p:spPr>
      </p:pic>
      <p:sp>
        <p:nvSpPr>
          <p:cNvPr id="191" name=""/>
          <p:cNvSpPr txBox="1"/>
          <p:nvPr/>
        </p:nvSpPr>
        <p:spPr>
          <a:xfrm>
            <a:off x="5990400" y="1541880"/>
            <a:ext cx="596880" cy="218520"/>
          </a:xfrm>
          <a:prstGeom prst="rect">
            <a:avLst/>
          </a:prstGeom>
          <a:noFill/>
          <a:ln w="0">
            <a:noFill/>
          </a:ln>
        </p:spPr>
        <p:txBody>
          <a:bodyPr lIns="90000" rIns="90000" tIns="45000" bIns="45000" anchor="t">
            <a:noAutofit/>
          </a:bodyPr>
          <a:p>
            <a:r>
              <a:rPr b="0" lang="en-US" sz="900" spc="-1" strike="noStrike">
                <a:latin typeface="Arial"/>
              </a:rPr>
              <a:t>Results:</a:t>
            </a:r>
            <a:endParaRPr b="0" lang="en-US" sz="900" spc="-1" strike="noStrike">
              <a:latin typeface="Arial"/>
            </a:endParaRPr>
          </a:p>
        </p:txBody>
      </p:sp>
      <p:pic>
        <p:nvPicPr>
          <p:cNvPr id="192" name="" descr=""/>
          <p:cNvPicPr/>
          <p:nvPr/>
        </p:nvPicPr>
        <p:blipFill>
          <a:blip r:embed="rId25"/>
          <a:stretch/>
        </p:blipFill>
        <p:spPr>
          <a:xfrm>
            <a:off x="8516160" y="3295440"/>
            <a:ext cx="367200" cy="488880"/>
          </a:xfrm>
          <a:prstGeom prst="rect">
            <a:avLst/>
          </a:prstGeom>
          <a:ln w="0">
            <a:noFill/>
          </a:ln>
        </p:spPr>
      </p:pic>
      <p:pic>
        <p:nvPicPr>
          <p:cNvPr id="193" name="" descr=""/>
          <p:cNvPicPr/>
          <p:nvPr/>
        </p:nvPicPr>
        <p:blipFill>
          <a:blip r:embed="rId26"/>
          <a:stretch/>
        </p:blipFill>
        <p:spPr>
          <a:xfrm>
            <a:off x="6023160" y="2759400"/>
            <a:ext cx="1802160" cy="1217880"/>
          </a:xfrm>
          <a:prstGeom prst="rect">
            <a:avLst/>
          </a:prstGeom>
          <a:ln w="0">
            <a:noFill/>
          </a:ln>
        </p:spPr>
      </p:pic>
      <p:pic>
        <p:nvPicPr>
          <p:cNvPr id="194" name="" descr=""/>
          <p:cNvPicPr/>
          <p:nvPr/>
        </p:nvPicPr>
        <p:blipFill>
          <a:blip r:embed="rId27"/>
          <a:stretch/>
        </p:blipFill>
        <p:spPr>
          <a:xfrm>
            <a:off x="2286000" y="2478600"/>
            <a:ext cx="1600200" cy="96480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8" name="" descr=""/>
          <p:cNvPicPr/>
          <p:nvPr/>
        </p:nvPicPr>
        <p:blipFill>
          <a:blip r:embed="rId1"/>
          <a:stretch/>
        </p:blipFill>
        <p:spPr>
          <a:xfrm>
            <a:off x="77760" y="3582720"/>
            <a:ext cx="3455280" cy="1323360"/>
          </a:xfrm>
          <a:prstGeom prst="rect">
            <a:avLst/>
          </a:prstGeom>
          <a:ln w="0">
            <a:noFill/>
          </a:ln>
        </p:spPr>
      </p:pic>
      <p:sp>
        <p:nvSpPr>
          <p:cNvPr id="979" name=""/>
          <p:cNvSpPr/>
          <p:nvPr/>
        </p:nvSpPr>
        <p:spPr>
          <a:xfrm>
            <a:off x="365760" y="5067360"/>
            <a:ext cx="9418320" cy="0"/>
          </a:xfrm>
          <a:prstGeom prst="line">
            <a:avLst/>
          </a:prstGeom>
          <a:ln w="0">
            <a:solidFill>
              <a:srgbClr val="999999"/>
            </a:solidFill>
          </a:ln>
        </p:spPr>
        <p:style>
          <a:lnRef idx="0"/>
          <a:fillRef idx="0"/>
          <a:effectRef idx="0"/>
          <a:fontRef idx="minor"/>
        </p:style>
      </p:sp>
      <p:sp>
        <p:nvSpPr>
          <p:cNvPr id="980" name="CustomShape 12_ 14"/>
          <p:cNvSpPr/>
          <p:nvPr/>
        </p:nvSpPr>
        <p:spPr>
          <a:xfrm>
            <a:off x="146880" y="3566160"/>
            <a:ext cx="3294720" cy="1339920"/>
          </a:xfrm>
          <a:prstGeom prst="rect">
            <a:avLst/>
          </a:prstGeom>
          <a:noFill/>
          <a:ln w="19080">
            <a:solidFill>
              <a:srgbClr val="8d1d75"/>
            </a:solidFill>
            <a:round/>
          </a:ln>
        </p:spPr>
        <p:style>
          <a:lnRef idx="0"/>
          <a:fillRef idx="0"/>
          <a:effectRef idx="0"/>
          <a:fontRef idx="minor"/>
        </p:style>
      </p:sp>
      <p:sp>
        <p:nvSpPr>
          <p:cNvPr id="981" name="Line 14_ 45"/>
          <p:cNvSpPr/>
          <p:nvPr/>
        </p:nvSpPr>
        <p:spPr>
          <a:xfrm>
            <a:off x="2548800" y="2397240"/>
            <a:ext cx="0" cy="1097280"/>
          </a:xfrm>
          <a:prstGeom prst="line">
            <a:avLst/>
          </a:prstGeom>
          <a:ln w="0">
            <a:solidFill>
              <a:srgbClr val="000000"/>
            </a:solidFill>
            <a:tailEnd len="med" type="triangle" w="med"/>
          </a:ln>
        </p:spPr>
        <p:style>
          <a:lnRef idx="0"/>
          <a:fillRef idx="0"/>
          <a:effectRef idx="0"/>
          <a:fontRef idx="minor"/>
        </p:style>
      </p:sp>
      <p:pic>
        <p:nvPicPr>
          <p:cNvPr id="982" name="" descr=""/>
          <p:cNvPicPr/>
          <p:nvPr/>
        </p:nvPicPr>
        <p:blipFill>
          <a:blip r:embed="rId2"/>
          <a:srcRect l="12508" t="13241" r="0" b="0"/>
          <a:stretch/>
        </p:blipFill>
        <p:spPr>
          <a:xfrm>
            <a:off x="199440" y="2514600"/>
            <a:ext cx="822240" cy="494280"/>
          </a:xfrm>
          <a:prstGeom prst="rect">
            <a:avLst/>
          </a:prstGeom>
          <a:ln w="0">
            <a:noFill/>
          </a:ln>
        </p:spPr>
      </p:pic>
      <p:sp>
        <p:nvSpPr>
          <p:cNvPr id="983" name="CustomShape 4_ 15"/>
          <p:cNvSpPr/>
          <p:nvPr/>
        </p:nvSpPr>
        <p:spPr>
          <a:xfrm>
            <a:off x="169200" y="2468880"/>
            <a:ext cx="893880" cy="549720"/>
          </a:xfrm>
          <a:prstGeom prst="rect">
            <a:avLst/>
          </a:prstGeom>
          <a:noFill/>
          <a:ln w="19080">
            <a:solidFill>
              <a:srgbClr val="468a1a"/>
            </a:solidFill>
            <a:round/>
          </a:ln>
        </p:spPr>
        <p:style>
          <a:lnRef idx="0"/>
          <a:fillRef idx="0"/>
          <a:effectRef idx="0"/>
          <a:fontRef idx="minor"/>
        </p:style>
      </p:sp>
      <p:sp>
        <p:nvSpPr>
          <p:cNvPr id="984" name="Line 14_ 46"/>
          <p:cNvSpPr/>
          <p:nvPr/>
        </p:nvSpPr>
        <p:spPr>
          <a:xfrm>
            <a:off x="604800" y="3085920"/>
            <a:ext cx="0" cy="421560"/>
          </a:xfrm>
          <a:prstGeom prst="line">
            <a:avLst/>
          </a:prstGeom>
          <a:ln w="0">
            <a:solidFill>
              <a:srgbClr val="000000"/>
            </a:solidFill>
            <a:tailEnd len="med" type="triangle" w="med"/>
          </a:ln>
        </p:spPr>
        <p:style>
          <a:lnRef idx="0"/>
          <a:fillRef idx="0"/>
          <a:effectRef idx="0"/>
          <a:fontRef idx="minor"/>
        </p:style>
      </p:sp>
      <p:pic>
        <p:nvPicPr>
          <p:cNvPr id="985" name="" descr=""/>
          <p:cNvPicPr/>
          <p:nvPr/>
        </p:nvPicPr>
        <p:blipFill>
          <a:blip r:embed="rId3"/>
          <a:stretch/>
        </p:blipFill>
        <p:spPr>
          <a:xfrm>
            <a:off x="1332000" y="2651760"/>
            <a:ext cx="555120" cy="204840"/>
          </a:xfrm>
          <a:prstGeom prst="rect">
            <a:avLst/>
          </a:prstGeom>
          <a:ln w="0">
            <a:noFill/>
          </a:ln>
        </p:spPr>
      </p:pic>
      <p:sp>
        <p:nvSpPr>
          <p:cNvPr id="986" name="CustomShape 4_ 16"/>
          <p:cNvSpPr/>
          <p:nvPr/>
        </p:nvSpPr>
        <p:spPr>
          <a:xfrm>
            <a:off x="1177200" y="2468880"/>
            <a:ext cx="893880" cy="549720"/>
          </a:xfrm>
          <a:prstGeom prst="rect">
            <a:avLst/>
          </a:prstGeom>
          <a:noFill/>
          <a:ln w="19080">
            <a:solidFill>
              <a:srgbClr val="468a1a"/>
            </a:solidFill>
            <a:round/>
          </a:ln>
        </p:spPr>
        <p:style>
          <a:lnRef idx="0"/>
          <a:fillRef idx="0"/>
          <a:effectRef idx="0"/>
          <a:fontRef idx="minor"/>
        </p:style>
      </p:sp>
      <p:sp>
        <p:nvSpPr>
          <p:cNvPr id="987" name="Line 14_ 47"/>
          <p:cNvSpPr/>
          <p:nvPr/>
        </p:nvSpPr>
        <p:spPr>
          <a:xfrm>
            <a:off x="1612800" y="3085920"/>
            <a:ext cx="0" cy="421560"/>
          </a:xfrm>
          <a:prstGeom prst="line">
            <a:avLst/>
          </a:prstGeom>
          <a:ln w="0">
            <a:solidFill>
              <a:srgbClr val="000000"/>
            </a:solidFill>
            <a:tailEnd len="med" type="triangle" w="med"/>
          </a:ln>
        </p:spPr>
        <p:style>
          <a:lnRef idx="0"/>
          <a:fillRef idx="0"/>
          <a:effectRef idx="0"/>
          <a:fontRef idx="minor"/>
        </p:style>
      </p:sp>
      <p:grpSp>
        <p:nvGrpSpPr>
          <p:cNvPr id="988" name=""/>
          <p:cNvGrpSpPr/>
          <p:nvPr/>
        </p:nvGrpSpPr>
        <p:grpSpPr>
          <a:xfrm>
            <a:off x="3770280" y="3843360"/>
            <a:ext cx="976680" cy="484200"/>
            <a:chOff x="3770280" y="3843360"/>
            <a:chExt cx="976680" cy="484200"/>
          </a:xfrm>
        </p:grpSpPr>
        <p:pic>
          <p:nvPicPr>
            <p:cNvPr id="989" name="" descr=""/>
            <p:cNvPicPr/>
            <p:nvPr/>
          </p:nvPicPr>
          <p:blipFill>
            <a:blip r:embed="rId4"/>
            <a:stretch/>
          </p:blipFill>
          <p:spPr>
            <a:xfrm>
              <a:off x="3781440" y="3866040"/>
              <a:ext cx="896760" cy="454320"/>
            </a:xfrm>
            <a:prstGeom prst="rect">
              <a:avLst/>
            </a:prstGeom>
            <a:ln w="0">
              <a:noFill/>
            </a:ln>
          </p:spPr>
        </p:pic>
        <p:sp>
          <p:nvSpPr>
            <p:cNvPr id="990" name="CustomShape 4_6"/>
            <p:cNvSpPr/>
            <p:nvPr/>
          </p:nvSpPr>
          <p:spPr>
            <a:xfrm>
              <a:off x="3770280" y="3843360"/>
              <a:ext cx="976680" cy="484200"/>
            </a:xfrm>
            <a:prstGeom prst="rect">
              <a:avLst/>
            </a:prstGeom>
            <a:noFill/>
            <a:ln w="19080">
              <a:solidFill>
                <a:srgbClr val="468a1a"/>
              </a:solidFill>
              <a:round/>
            </a:ln>
          </p:spPr>
          <p:style>
            <a:lnRef idx="0"/>
            <a:fillRef idx="0"/>
            <a:effectRef idx="0"/>
            <a:fontRef idx="minor"/>
          </p:style>
        </p:sp>
      </p:grpSp>
      <p:grpSp>
        <p:nvGrpSpPr>
          <p:cNvPr id="991" name=""/>
          <p:cNvGrpSpPr/>
          <p:nvPr/>
        </p:nvGrpSpPr>
        <p:grpSpPr>
          <a:xfrm>
            <a:off x="3770280" y="4419360"/>
            <a:ext cx="1397880" cy="484200"/>
            <a:chOff x="3770280" y="4419360"/>
            <a:chExt cx="1397880" cy="484200"/>
          </a:xfrm>
        </p:grpSpPr>
        <p:sp>
          <p:nvSpPr>
            <p:cNvPr id="992" name="CustomShape 4_5"/>
            <p:cNvSpPr/>
            <p:nvPr/>
          </p:nvSpPr>
          <p:spPr>
            <a:xfrm>
              <a:off x="3770280" y="4419360"/>
              <a:ext cx="1397880" cy="484200"/>
            </a:xfrm>
            <a:prstGeom prst="rect">
              <a:avLst/>
            </a:prstGeom>
            <a:noFill/>
            <a:ln w="19080">
              <a:solidFill>
                <a:srgbClr val="ff8000"/>
              </a:solidFill>
              <a:round/>
            </a:ln>
          </p:spPr>
          <p:style>
            <a:lnRef idx="0"/>
            <a:fillRef idx="0"/>
            <a:effectRef idx="0"/>
            <a:fontRef idx="minor"/>
          </p:style>
        </p:sp>
        <p:pic>
          <p:nvPicPr>
            <p:cNvPr id="993" name="" descr=""/>
            <p:cNvPicPr/>
            <p:nvPr/>
          </p:nvPicPr>
          <p:blipFill>
            <a:blip r:embed="rId5"/>
            <a:stretch/>
          </p:blipFill>
          <p:spPr>
            <a:xfrm>
              <a:off x="3796560" y="4448880"/>
              <a:ext cx="1322280" cy="433080"/>
            </a:xfrm>
            <a:prstGeom prst="rect">
              <a:avLst/>
            </a:prstGeom>
            <a:ln w="0">
              <a:noFill/>
            </a:ln>
          </p:spPr>
        </p:pic>
      </p:grpSp>
      <p:grpSp>
        <p:nvGrpSpPr>
          <p:cNvPr id="994" name=""/>
          <p:cNvGrpSpPr/>
          <p:nvPr/>
        </p:nvGrpSpPr>
        <p:grpSpPr>
          <a:xfrm>
            <a:off x="169200" y="943200"/>
            <a:ext cx="3291840" cy="1381680"/>
            <a:chOff x="169200" y="943200"/>
            <a:chExt cx="3291840" cy="1381680"/>
          </a:xfrm>
        </p:grpSpPr>
        <p:pic>
          <p:nvPicPr>
            <p:cNvPr id="995" name="" descr=""/>
            <p:cNvPicPr/>
            <p:nvPr/>
          </p:nvPicPr>
          <p:blipFill>
            <a:blip r:embed="rId6"/>
            <a:stretch/>
          </p:blipFill>
          <p:spPr>
            <a:xfrm>
              <a:off x="171360" y="956160"/>
              <a:ext cx="3272040" cy="1277280"/>
            </a:xfrm>
            <a:prstGeom prst="rect">
              <a:avLst/>
            </a:prstGeom>
            <a:ln w="0">
              <a:noFill/>
            </a:ln>
          </p:spPr>
        </p:pic>
        <p:sp>
          <p:nvSpPr>
            <p:cNvPr id="996" name="CustomShape 4_3"/>
            <p:cNvSpPr/>
            <p:nvPr/>
          </p:nvSpPr>
          <p:spPr>
            <a:xfrm>
              <a:off x="169200" y="943200"/>
              <a:ext cx="3291840" cy="1381680"/>
            </a:xfrm>
            <a:prstGeom prst="rect">
              <a:avLst/>
            </a:prstGeom>
            <a:noFill/>
            <a:ln w="19080">
              <a:solidFill>
                <a:srgbClr val="468a1a"/>
              </a:solidFill>
              <a:round/>
            </a:ln>
          </p:spPr>
          <p:style>
            <a:lnRef idx="0"/>
            <a:fillRef idx="0"/>
            <a:effectRef idx="0"/>
            <a:fontRef idx="minor"/>
          </p:style>
        </p:sp>
        <p:sp>
          <p:nvSpPr>
            <p:cNvPr id="997" name="CustomShape 4_7"/>
            <p:cNvSpPr/>
            <p:nvPr/>
          </p:nvSpPr>
          <p:spPr>
            <a:xfrm>
              <a:off x="972720" y="1749240"/>
              <a:ext cx="2415960" cy="484200"/>
            </a:xfrm>
            <a:prstGeom prst="rect">
              <a:avLst/>
            </a:prstGeom>
            <a:noFill/>
            <a:ln w="19080">
              <a:solidFill>
                <a:srgbClr val="ff8000"/>
              </a:solidFill>
              <a:round/>
            </a:ln>
          </p:spPr>
          <p:style>
            <a:lnRef idx="0"/>
            <a:fillRef idx="0"/>
            <a:effectRef idx="0"/>
            <a:fontRef idx="minor"/>
          </p:style>
        </p:sp>
      </p:grpSp>
      <p:sp>
        <p:nvSpPr>
          <p:cNvPr id="998" name=""/>
          <p:cNvSpPr/>
          <p:nvPr/>
        </p:nvSpPr>
        <p:spPr>
          <a:xfrm>
            <a:off x="1371600" y="153000"/>
            <a:ext cx="8458200" cy="70596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We assume that clusters are diluted in the gas. Furthermore we assume that even when multiplied with the kinetic temperature differences, the number of clusters is still much smaller than the number of gas phase particles. </a:t>
            </a:r>
            <a:endParaRPr b="0" lang="en-US" sz="1400" spc="-1" strike="noStrike">
              <a:latin typeface="Arial"/>
            </a:endParaRPr>
          </a:p>
        </p:txBody>
      </p:sp>
      <p:sp>
        <p:nvSpPr>
          <p:cNvPr id="999" name=""/>
          <p:cNvSpPr/>
          <p:nvPr/>
        </p:nvSpPr>
        <p:spPr>
          <a:xfrm>
            <a:off x="228600" y="153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1000" name=""/>
          <p:cNvGrpSpPr/>
          <p:nvPr/>
        </p:nvGrpSpPr>
        <p:grpSpPr>
          <a:xfrm>
            <a:off x="8614800" y="5198760"/>
            <a:ext cx="646200" cy="323280"/>
            <a:chOff x="8614800" y="5198760"/>
            <a:chExt cx="646200" cy="323280"/>
          </a:xfrm>
        </p:grpSpPr>
        <p:sp>
          <p:nvSpPr>
            <p:cNvPr id="1001" name="">
              <a:hlinkClick r:id="rId7"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002" name="">
              <a:hlinkClick r:id="rId8"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1003" name="">
            <a:hlinkClick r:id="rId9"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1004" name=""/>
          <p:cNvGrpSpPr/>
          <p:nvPr/>
        </p:nvGrpSpPr>
        <p:grpSpPr>
          <a:xfrm>
            <a:off x="7103160" y="5198760"/>
            <a:ext cx="646200" cy="323280"/>
            <a:chOff x="7103160" y="5198760"/>
            <a:chExt cx="646200" cy="323280"/>
          </a:xfrm>
        </p:grpSpPr>
        <p:sp>
          <p:nvSpPr>
            <p:cNvPr id="1005" name="">
              <a:hlinkClick r:id="rId10"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006" name="">
              <a:hlinkClick r:id="rId11"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Mathematical derivation</a:t>
            </a: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7" name="" descr=""/>
          <p:cNvPicPr/>
          <p:nvPr/>
        </p:nvPicPr>
        <p:blipFill>
          <a:blip r:embed="rId1"/>
          <a:stretch/>
        </p:blipFill>
        <p:spPr>
          <a:xfrm>
            <a:off x="77760" y="3582720"/>
            <a:ext cx="3455280" cy="1323360"/>
          </a:xfrm>
          <a:prstGeom prst="rect">
            <a:avLst/>
          </a:prstGeom>
          <a:ln w="0">
            <a:noFill/>
          </a:ln>
        </p:spPr>
      </p:pic>
      <p:sp>
        <p:nvSpPr>
          <p:cNvPr id="1008" name=""/>
          <p:cNvSpPr/>
          <p:nvPr/>
        </p:nvSpPr>
        <p:spPr>
          <a:xfrm>
            <a:off x="365760" y="5067360"/>
            <a:ext cx="9418320" cy="0"/>
          </a:xfrm>
          <a:prstGeom prst="line">
            <a:avLst/>
          </a:prstGeom>
          <a:ln w="0">
            <a:solidFill>
              <a:srgbClr val="999999"/>
            </a:solidFill>
          </a:ln>
        </p:spPr>
        <p:style>
          <a:lnRef idx="0"/>
          <a:fillRef idx="0"/>
          <a:effectRef idx="0"/>
          <a:fontRef idx="minor"/>
        </p:style>
      </p:sp>
      <p:sp>
        <p:nvSpPr>
          <p:cNvPr id="1009" name="CustomShape 12_ 5"/>
          <p:cNvSpPr/>
          <p:nvPr/>
        </p:nvSpPr>
        <p:spPr>
          <a:xfrm>
            <a:off x="146880" y="3566160"/>
            <a:ext cx="3294720" cy="1339920"/>
          </a:xfrm>
          <a:prstGeom prst="rect">
            <a:avLst/>
          </a:prstGeom>
          <a:noFill/>
          <a:ln w="19080">
            <a:solidFill>
              <a:srgbClr val="8d1d75"/>
            </a:solidFill>
            <a:round/>
          </a:ln>
        </p:spPr>
        <p:style>
          <a:lnRef idx="0"/>
          <a:fillRef idx="0"/>
          <a:effectRef idx="0"/>
          <a:fontRef idx="minor"/>
        </p:style>
      </p:sp>
      <p:sp>
        <p:nvSpPr>
          <p:cNvPr id="1010" name="Line 14_ 15"/>
          <p:cNvSpPr/>
          <p:nvPr/>
        </p:nvSpPr>
        <p:spPr>
          <a:xfrm>
            <a:off x="2548800" y="2397240"/>
            <a:ext cx="0" cy="1097280"/>
          </a:xfrm>
          <a:prstGeom prst="line">
            <a:avLst/>
          </a:prstGeom>
          <a:ln w="0">
            <a:solidFill>
              <a:srgbClr val="000000"/>
            </a:solidFill>
            <a:tailEnd len="med" type="triangle" w="med"/>
          </a:ln>
        </p:spPr>
        <p:style>
          <a:lnRef idx="0"/>
          <a:fillRef idx="0"/>
          <a:effectRef idx="0"/>
          <a:fontRef idx="minor"/>
        </p:style>
      </p:sp>
      <p:pic>
        <p:nvPicPr>
          <p:cNvPr id="1011" name="" descr=""/>
          <p:cNvPicPr/>
          <p:nvPr/>
        </p:nvPicPr>
        <p:blipFill>
          <a:blip r:embed="rId2"/>
          <a:srcRect l="12508" t="13241" r="0" b="0"/>
          <a:stretch/>
        </p:blipFill>
        <p:spPr>
          <a:xfrm>
            <a:off x="199440" y="2514600"/>
            <a:ext cx="822240" cy="494280"/>
          </a:xfrm>
          <a:prstGeom prst="rect">
            <a:avLst/>
          </a:prstGeom>
          <a:ln w="0">
            <a:noFill/>
          </a:ln>
        </p:spPr>
      </p:pic>
      <p:sp>
        <p:nvSpPr>
          <p:cNvPr id="1012" name="CustomShape 4_ 6"/>
          <p:cNvSpPr/>
          <p:nvPr/>
        </p:nvSpPr>
        <p:spPr>
          <a:xfrm>
            <a:off x="169200" y="2468880"/>
            <a:ext cx="893880" cy="549720"/>
          </a:xfrm>
          <a:prstGeom prst="rect">
            <a:avLst/>
          </a:prstGeom>
          <a:noFill/>
          <a:ln w="19080">
            <a:solidFill>
              <a:srgbClr val="468a1a"/>
            </a:solidFill>
            <a:round/>
          </a:ln>
        </p:spPr>
        <p:style>
          <a:lnRef idx="0"/>
          <a:fillRef idx="0"/>
          <a:effectRef idx="0"/>
          <a:fontRef idx="minor"/>
        </p:style>
      </p:sp>
      <p:sp>
        <p:nvSpPr>
          <p:cNvPr id="1013" name="Line 14_ 16"/>
          <p:cNvSpPr/>
          <p:nvPr/>
        </p:nvSpPr>
        <p:spPr>
          <a:xfrm>
            <a:off x="604800" y="3085920"/>
            <a:ext cx="0" cy="421560"/>
          </a:xfrm>
          <a:prstGeom prst="line">
            <a:avLst/>
          </a:prstGeom>
          <a:ln w="0">
            <a:solidFill>
              <a:srgbClr val="000000"/>
            </a:solidFill>
            <a:tailEnd len="med" type="triangle" w="med"/>
          </a:ln>
        </p:spPr>
        <p:style>
          <a:lnRef idx="0"/>
          <a:fillRef idx="0"/>
          <a:effectRef idx="0"/>
          <a:fontRef idx="minor"/>
        </p:style>
      </p:sp>
      <p:pic>
        <p:nvPicPr>
          <p:cNvPr id="1014" name="" descr=""/>
          <p:cNvPicPr/>
          <p:nvPr/>
        </p:nvPicPr>
        <p:blipFill>
          <a:blip r:embed="rId3"/>
          <a:stretch/>
        </p:blipFill>
        <p:spPr>
          <a:xfrm>
            <a:off x="1332000" y="2651760"/>
            <a:ext cx="555120" cy="204840"/>
          </a:xfrm>
          <a:prstGeom prst="rect">
            <a:avLst/>
          </a:prstGeom>
          <a:ln w="0">
            <a:noFill/>
          </a:ln>
        </p:spPr>
      </p:pic>
      <p:sp>
        <p:nvSpPr>
          <p:cNvPr id="1015" name="CustomShape 4_ 18"/>
          <p:cNvSpPr/>
          <p:nvPr/>
        </p:nvSpPr>
        <p:spPr>
          <a:xfrm>
            <a:off x="1177200" y="2468880"/>
            <a:ext cx="893880" cy="549720"/>
          </a:xfrm>
          <a:prstGeom prst="rect">
            <a:avLst/>
          </a:prstGeom>
          <a:noFill/>
          <a:ln w="19080">
            <a:solidFill>
              <a:srgbClr val="468a1a"/>
            </a:solidFill>
            <a:round/>
          </a:ln>
        </p:spPr>
        <p:style>
          <a:lnRef idx="0"/>
          <a:fillRef idx="0"/>
          <a:effectRef idx="0"/>
          <a:fontRef idx="minor"/>
        </p:style>
      </p:sp>
      <p:sp>
        <p:nvSpPr>
          <p:cNvPr id="1016" name="Line 14_ 17"/>
          <p:cNvSpPr/>
          <p:nvPr/>
        </p:nvSpPr>
        <p:spPr>
          <a:xfrm>
            <a:off x="1612800" y="3085920"/>
            <a:ext cx="0" cy="421560"/>
          </a:xfrm>
          <a:prstGeom prst="line">
            <a:avLst/>
          </a:prstGeom>
          <a:ln w="0">
            <a:solidFill>
              <a:srgbClr val="000000"/>
            </a:solidFill>
            <a:tailEnd len="med" type="triangle" w="med"/>
          </a:ln>
        </p:spPr>
        <p:style>
          <a:lnRef idx="0"/>
          <a:fillRef idx="0"/>
          <a:effectRef idx="0"/>
          <a:fontRef idx="minor"/>
        </p:style>
      </p:sp>
      <p:grpSp>
        <p:nvGrpSpPr>
          <p:cNvPr id="1017" name=""/>
          <p:cNvGrpSpPr/>
          <p:nvPr/>
        </p:nvGrpSpPr>
        <p:grpSpPr>
          <a:xfrm>
            <a:off x="3770280" y="3843360"/>
            <a:ext cx="976680" cy="484200"/>
            <a:chOff x="3770280" y="3843360"/>
            <a:chExt cx="976680" cy="484200"/>
          </a:xfrm>
        </p:grpSpPr>
        <p:pic>
          <p:nvPicPr>
            <p:cNvPr id="1018" name="" descr=""/>
            <p:cNvPicPr/>
            <p:nvPr/>
          </p:nvPicPr>
          <p:blipFill>
            <a:blip r:embed="rId4"/>
            <a:stretch/>
          </p:blipFill>
          <p:spPr>
            <a:xfrm>
              <a:off x="3781440" y="3866040"/>
              <a:ext cx="896760" cy="454320"/>
            </a:xfrm>
            <a:prstGeom prst="rect">
              <a:avLst/>
            </a:prstGeom>
            <a:ln w="0">
              <a:noFill/>
            </a:ln>
          </p:spPr>
        </p:pic>
        <p:sp>
          <p:nvSpPr>
            <p:cNvPr id="1019" name="CustomShape 4_6"/>
            <p:cNvSpPr/>
            <p:nvPr/>
          </p:nvSpPr>
          <p:spPr>
            <a:xfrm>
              <a:off x="3770280" y="3843360"/>
              <a:ext cx="976680" cy="484200"/>
            </a:xfrm>
            <a:prstGeom prst="rect">
              <a:avLst/>
            </a:prstGeom>
            <a:noFill/>
            <a:ln w="19080">
              <a:solidFill>
                <a:srgbClr val="468a1a"/>
              </a:solidFill>
              <a:round/>
            </a:ln>
          </p:spPr>
          <p:style>
            <a:lnRef idx="0"/>
            <a:fillRef idx="0"/>
            <a:effectRef idx="0"/>
            <a:fontRef idx="minor"/>
          </p:style>
        </p:sp>
      </p:grpSp>
      <p:grpSp>
        <p:nvGrpSpPr>
          <p:cNvPr id="1020" name=""/>
          <p:cNvGrpSpPr/>
          <p:nvPr/>
        </p:nvGrpSpPr>
        <p:grpSpPr>
          <a:xfrm>
            <a:off x="3770280" y="4419360"/>
            <a:ext cx="1397880" cy="484200"/>
            <a:chOff x="3770280" y="4419360"/>
            <a:chExt cx="1397880" cy="484200"/>
          </a:xfrm>
        </p:grpSpPr>
        <p:sp>
          <p:nvSpPr>
            <p:cNvPr id="1021" name="CustomShape 4_5"/>
            <p:cNvSpPr/>
            <p:nvPr/>
          </p:nvSpPr>
          <p:spPr>
            <a:xfrm>
              <a:off x="3770280" y="4419360"/>
              <a:ext cx="1397880" cy="484200"/>
            </a:xfrm>
            <a:prstGeom prst="rect">
              <a:avLst/>
            </a:prstGeom>
            <a:noFill/>
            <a:ln w="19080">
              <a:solidFill>
                <a:srgbClr val="ff8000"/>
              </a:solidFill>
              <a:round/>
            </a:ln>
          </p:spPr>
          <p:style>
            <a:lnRef idx="0"/>
            <a:fillRef idx="0"/>
            <a:effectRef idx="0"/>
            <a:fontRef idx="minor"/>
          </p:style>
        </p:sp>
        <p:pic>
          <p:nvPicPr>
            <p:cNvPr id="1022" name="" descr=""/>
            <p:cNvPicPr/>
            <p:nvPr/>
          </p:nvPicPr>
          <p:blipFill>
            <a:blip r:embed="rId5"/>
            <a:stretch/>
          </p:blipFill>
          <p:spPr>
            <a:xfrm>
              <a:off x="3796560" y="4448880"/>
              <a:ext cx="1322280" cy="433080"/>
            </a:xfrm>
            <a:prstGeom prst="rect">
              <a:avLst/>
            </a:prstGeom>
            <a:ln w="0">
              <a:noFill/>
            </a:ln>
          </p:spPr>
        </p:pic>
      </p:grpSp>
      <p:sp>
        <p:nvSpPr>
          <p:cNvPr id="1023" name="Line 14_ 18"/>
          <p:cNvSpPr/>
          <p:nvPr/>
        </p:nvSpPr>
        <p:spPr>
          <a:xfrm>
            <a:off x="4904640" y="4098240"/>
            <a:ext cx="947520" cy="0"/>
          </a:xfrm>
          <a:prstGeom prst="line">
            <a:avLst/>
          </a:prstGeom>
          <a:ln w="0">
            <a:solidFill>
              <a:srgbClr val="000000"/>
            </a:solidFill>
            <a:tailEnd len="med" type="triangle" w="med"/>
          </a:ln>
        </p:spPr>
        <p:style>
          <a:lnRef idx="0"/>
          <a:fillRef idx="0"/>
          <a:effectRef idx="0"/>
          <a:fontRef idx="minor"/>
        </p:style>
      </p:sp>
      <p:sp>
        <p:nvSpPr>
          <p:cNvPr id="1024" name="Line 14_ 19"/>
          <p:cNvSpPr/>
          <p:nvPr/>
        </p:nvSpPr>
        <p:spPr>
          <a:xfrm>
            <a:off x="5270400" y="4674240"/>
            <a:ext cx="581760" cy="0"/>
          </a:xfrm>
          <a:prstGeom prst="line">
            <a:avLst/>
          </a:prstGeom>
          <a:ln w="0">
            <a:solidFill>
              <a:srgbClr val="000000"/>
            </a:solidFill>
            <a:tailEnd len="med" type="triangle" w="med"/>
          </a:ln>
        </p:spPr>
        <p:style>
          <a:lnRef idx="0"/>
          <a:fillRef idx="0"/>
          <a:effectRef idx="0"/>
          <a:fontRef idx="minor"/>
        </p:style>
      </p:sp>
      <p:sp>
        <p:nvSpPr>
          <p:cNvPr id="1025" name="Line 14_ 20"/>
          <p:cNvSpPr/>
          <p:nvPr/>
        </p:nvSpPr>
        <p:spPr>
          <a:xfrm flipV="1">
            <a:off x="3574800" y="3663360"/>
            <a:ext cx="2277360" cy="13680"/>
          </a:xfrm>
          <a:prstGeom prst="line">
            <a:avLst/>
          </a:prstGeom>
          <a:ln w="0">
            <a:solidFill>
              <a:srgbClr val="000000"/>
            </a:solidFill>
            <a:tailEnd len="med" type="triangle" w="med"/>
          </a:ln>
        </p:spPr>
        <p:style>
          <a:lnRef idx="0"/>
          <a:fillRef idx="0"/>
          <a:effectRef idx="0"/>
          <a:fontRef idx="minor"/>
        </p:style>
      </p:sp>
      <p:grpSp>
        <p:nvGrpSpPr>
          <p:cNvPr id="1026" name=""/>
          <p:cNvGrpSpPr/>
          <p:nvPr/>
        </p:nvGrpSpPr>
        <p:grpSpPr>
          <a:xfrm>
            <a:off x="169200" y="943200"/>
            <a:ext cx="3291840" cy="1381680"/>
            <a:chOff x="169200" y="943200"/>
            <a:chExt cx="3291840" cy="1381680"/>
          </a:xfrm>
        </p:grpSpPr>
        <p:pic>
          <p:nvPicPr>
            <p:cNvPr id="1027" name="" descr=""/>
            <p:cNvPicPr/>
            <p:nvPr/>
          </p:nvPicPr>
          <p:blipFill>
            <a:blip r:embed="rId6"/>
            <a:stretch/>
          </p:blipFill>
          <p:spPr>
            <a:xfrm>
              <a:off x="171360" y="956160"/>
              <a:ext cx="3272040" cy="1277280"/>
            </a:xfrm>
            <a:prstGeom prst="rect">
              <a:avLst/>
            </a:prstGeom>
            <a:ln w="0">
              <a:noFill/>
            </a:ln>
          </p:spPr>
        </p:pic>
        <p:sp>
          <p:nvSpPr>
            <p:cNvPr id="1028" name="CustomShape 4_3"/>
            <p:cNvSpPr/>
            <p:nvPr/>
          </p:nvSpPr>
          <p:spPr>
            <a:xfrm>
              <a:off x="169200" y="943200"/>
              <a:ext cx="3291840" cy="1381680"/>
            </a:xfrm>
            <a:prstGeom prst="rect">
              <a:avLst/>
            </a:prstGeom>
            <a:noFill/>
            <a:ln w="19080">
              <a:solidFill>
                <a:srgbClr val="468a1a"/>
              </a:solidFill>
              <a:round/>
            </a:ln>
          </p:spPr>
          <p:style>
            <a:lnRef idx="0"/>
            <a:fillRef idx="0"/>
            <a:effectRef idx="0"/>
            <a:fontRef idx="minor"/>
          </p:style>
        </p:sp>
        <p:sp>
          <p:nvSpPr>
            <p:cNvPr id="1029" name="CustomShape 4_7"/>
            <p:cNvSpPr/>
            <p:nvPr/>
          </p:nvSpPr>
          <p:spPr>
            <a:xfrm>
              <a:off x="972720" y="1749240"/>
              <a:ext cx="2415960" cy="484200"/>
            </a:xfrm>
            <a:prstGeom prst="rect">
              <a:avLst/>
            </a:prstGeom>
            <a:noFill/>
            <a:ln w="19080">
              <a:solidFill>
                <a:srgbClr val="ff8000"/>
              </a:solidFill>
              <a:round/>
            </a:ln>
          </p:spPr>
          <p:style>
            <a:lnRef idx="0"/>
            <a:fillRef idx="0"/>
            <a:effectRef idx="0"/>
            <a:fontRef idx="minor"/>
          </p:style>
        </p:sp>
      </p:grpSp>
      <p:grpSp>
        <p:nvGrpSpPr>
          <p:cNvPr id="1030" name=""/>
          <p:cNvGrpSpPr/>
          <p:nvPr/>
        </p:nvGrpSpPr>
        <p:grpSpPr>
          <a:xfrm>
            <a:off x="6104160" y="3291840"/>
            <a:ext cx="3222720" cy="1720440"/>
            <a:chOff x="6104160" y="3291840"/>
            <a:chExt cx="3222720" cy="1720440"/>
          </a:xfrm>
        </p:grpSpPr>
        <p:pic>
          <p:nvPicPr>
            <p:cNvPr id="1031" name="" descr=""/>
            <p:cNvPicPr/>
            <p:nvPr/>
          </p:nvPicPr>
          <p:blipFill>
            <a:blip r:embed="rId7"/>
            <a:stretch/>
          </p:blipFill>
          <p:spPr>
            <a:xfrm>
              <a:off x="6191280" y="3333600"/>
              <a:ext cx="3135600" cy="1678680"/>
            </a:xfrm>
            <a:prstGeom prst="rect">
              <a:avLst/>
            </a:prstGeom>
            <a:ln w="0">
              <a:noFill/>
            </a:ln>
          </p:spPr>
        </p:pic>
        <p:sp>
          <p:nvSpPr>
            <p:cNvPr id="1032" name="CustomShape 12_0"/>
            <p:cNvSpPr/>
            <p:nvPr/>
          </p:nvSpPr>
          <p:spPr>
            <a:xfrm>
              <a:off x="6104160" y="3291840"/>
              <a:ext cx="3212280" cy="1720440"/>
            </a:xfrm>
            <a:prstGeom prst="rect">
              <a:avLst/>
            </a:prstGeom>
            <a:noFill/>
            <a:ln w="19080">
              <a:solidFill>
                <a:srgbClr val="8d1d75"/>
              </a:solidFill>
              <a:round/>
            </a:ln>
          </p:spPr>
          <p:style>
            <a:lnRef idx="0"/>
            <a:fillRef idx="0"/>
            <a:effectRef idx="0"/>
            <a:fontRef idx="minor"/>
          </p:style>
        </p:sp>
        <p:sp>
          <p:nvSpPr>
            <p:cNvPr id="1033" name="CustomShape 4_8"/>
            <p:cNvSpPr/>
            <p:nvPr/>
          </p:nvSpPr>
          <p:spPr>
            <a:xfrm>
              <a:off x="7077240" y="4740480"/>
              <a:ext cx="920160" cy="236880"/>
            </a:xfrm>
            <a:prstGeom prst="rect">
              <a:avLst/>
            </a:prstGeom>
            <a:noFill/>
            <a:ln w="19080">
              <a:solidFill>
                <a:srgbClr val="ff8000"/>
              </a:solidFill>
              <a:round/>
            </a:ln>
          </p:spPr>
          <p:style>
            <a:lnRef idx="0"/>
            <a:fillRef idx="0"/>
            <a:effectRef idx="0"/>
            <a:fontRef idx="minor"/>
          </p:style>
        </p:sp>
      </p:grpSp>
      <p:sp>
        <p:nvSpPr>
          <p:cNvPr id="1034" name=""/>
          <p:cNvSpPr/>
          <p:nvPr/>
        </p:nvSpPr>
        <p:spPr>
          <a:xfrm>
            <a:off x="1371600" y="153000"/>
            <a:ext cx="8458200" cy="30744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We then take the derivative of the Lagrangian function with respect to the number of clusters. </a:t>
            </a:r>
            <a:endParaRPr b="0" lang="en-US" sz="1400" spc="-1" strike="noStrike">
              <a:latin typeface="Arial"/>
            </a:endParaRPr>
          </a:p>
        </p:txBody>
      </p:sp>
      <p:sp>
        <p:nvSpPr>
          <p:cNvPr id="1035" name=""/>
          <p:cNvSpPr/>
          <p:nvPr/>
        </p:nvSpPr>
        <p:spPr>
          <a:xfrm>
            <a:off x="228600" y="153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1036" name=""/>
          <p:cNvGrpSpPr/>
          <p:nvPr/>
        </p:nvGrpSpPr>
        <p:grpSpPr>
          <a:xfrm>
            <a:off x="8614800" y="5198760"/>
            <a:ext cx="646200" cy="323280"/>
            <a:chOff x="8614800" y="5198760"/>
            <a:chExt cx="646200" cy="323280"/>
          </a:xfrm>
        </p:grpSpPr>
        <p:sp>
          <p:nvSpPr>
            <p:cNvPr id="1037" name="">
              <a:hlinkClick r:id="rId8"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038" name="">
              <a:hlinkClick r:id="rId9"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1039" name="">
            <a:hlinkClick r:id="rId10"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1040" name=""/>
          <p:cNvGrpSpPr/>
          <p:nvPr/>
        </p:nvGrpSpPr>
        <p:grpSpPr>
          <a:xfrm>
            <a:off x="7103160" y="5198760"/>
            <a:ext cx="646200" cy="323280"/>
            <a:chOff x="7103160" y="5198760"/>
            <a:chExt cx="646200" cy="323280"/>
          </a:xfrm>
        </p:grpSpPr>
        <p:sp>
          <p:nvSpPr>
            <p:cNvPr id="1041" name="">
              <a:hlinkClick r:id="rId11"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042" name="">
              <a:hlinkClick r:id="rId12"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Mathematical derivation</a:t>
            </a: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3" name="" descr=""/>
          <p:cNvPicPr/>
          <p:nvPr/>
        </p:nvPicPr>
        <p:blipFill>
          <a:blip r:embed="rId1"/>
          <a:stretch/>
        </p:blipFill>
        <p:spPr>
          <a:xfrm>
            <a:off x="77760" y="3582720"/>
            <a:ext cx="3455280" cy="1323360"/>
          </a:xfrm>
          <a:prstGeom prst="rect">
            <a:avLst/>
          </a:prstGeom>
          <a:ln w="0">
            <a:noFill/>
          </a:ln>
        </p:spPr>
      </p:pic>
      <p:sp>
        <p:nvSpPr>
          <p:cNvPr id="1044" name=""/>
          <p:cNvSpPr/>
          <p:nvPr/>
        </p:nvSpPr>
        <p:spPr>
          <a:xfrm>
            <a:off x="365760" y="5067360"/>
            <a:ext cx="9418320" cy="0"/>
          </a:xfrm>
          <a:prstGeom prst="line">
            <a:avLst/>
          </a:prstGeom>
          <a:ln w="0">
            <a:solidFill>
              <a:srgbClr val="999999"/>
            </a:solidFill>
          </a:ln>
        </p:spPr>
        <p:style>
          <a:lnRef idx="0"/>
          <a:fillRef idx="0"/>
          <a:effectRef idx="0"/>
          <a:fontRef idx="minor"/>
        </p:style>
      </p:sp>
      <p:sp>
        <p:nvSpPr>
          <p:cNvPr id="1045" name="CustomShape 12_ 6"/>
          <p:cNvSpPr/>
          <p:nvPr/>
        </p:nvSpPr>
        <p:spPr>
          <a:xfrm>
            <a:off x="146880" y="3566160"/>
            <a:ext cx="3294720" cy="1339920"/>
          </a:xfrm>
          <a:prstGeom prst="rect">
            <a:avLst/>
          </a:prstGeom>
          <a:noFill/>
          <a:ln w="19080">
            <a:solidFill>
              <a:srgbClr val="8d1d75"/>
            </a:solidFill>
            <a:round/>
          </a:ln>
        </p:spPr>
        <p:style>
          <a:lnRef idx="0"/>
          <a:fillRef idx="0"/>
          <a:effectRef idx="0"/>
          <a:fontRef idx="minor"/>
        </p:style>
      </p:sp>
      <p:sp>
        <p:nvSpPr>
          <p:cNvPr id="1046" name="Line 14_ 21"/>
          <p:cNvSpPr/>
          <p:nvPr/>
        </p:nvSpPr>
        <p:spPr>
          <a:xfrm>
            <a:off x="2548800" y="2397240"/>
            <a:ext cx="0" cy="1097280"/>
          </a:xfrm>
          <a:prstGeom prst="line">
            <a:avLst/>
          </a:prstGeom>
          <a:ln w="0">
            <a:solidFill>
              <a:srgbClr val="000000"/>
            </a:solidFill>
            <a:tailEnd len="med" type="triangle" w="med"/>
          </a:ln>
        </p:spPr>
        <p:style>
          <a:lnRef idx="0"/>
          <a:fillRef idx="0"/>
          <a:effectRef idx="0"/>
          <a:fontRef idx="minor"/>
        </p:style>
      </p:sp>
      <p:pic>
        <p:nvPicPr>
          <p:cNvPr id="1047" name="" descr=""/>
          <p:cNvPicPr/>
          <p:nvPr/>
        </p:nvPicPr>
        <p:blipFill>
          <a:blip r:embed="rId2"/>
          <a:srcRect l="12508" t="13241" r="0" b="0"/>
          <a:stretch/>
        </p:blipFill>
        <p:spPr>
          <a:xfrm>
            <a:off x="199440" y="2514600"/>
            <a:ext cx="822240" cy="494280"/>
          </a:xfrm>
          <a:prstGeom prst="rect">
            <a:avLst/>
          </a:prstGeom>
          <a:ln w="0">
            <a:noFill/>
          </a:ln>
        </p:spPr>
      </p:pic>
      <p:sp>
        <p:nvSpPr>
          <p:cNvPr id="1048" name="CustomShape 4_ 19"/>
          <p:cNvSpPr/>
          <p:nvPr/>
        </p:nvSpPr>
        <p:spPr>
          <a:xfrm>
            <a:off x="169200" y="2468880"/>
            <a:ext cx="893880" cy="549720"/>
          </a:xfrm>
          <a:prstGeom prst="rect">
            <a:avLst/>
          </a:prstGeom>
          <a:noFill/>
          <a:ln w="19080">
            <a:solidFill>
              <a:srgbClr val="468a1a"/>
            </a:solidFill>
            <a:round/>
          </a:ln>
        </p:spPr>
        <p:style>
          <a:lnRef idx="0"/>
          <a:fillRef idx="0"/>
          <a:effectRef idx="0"/>
          <a:fontRef idx="minor"/>
        </p:style>
      </p:sp>
      <p:sp>
        <p:nvSpPr>
          <p:cNvPr id="1049" name="Line 14_ 22"/>
          <p:cNvSpPr/>
          <p:nvPr/>
        </p:nvSpPr>
        <p:spPr>
          <a:xfrm>
            <a:off x="604800" y="3085920"/>
            <a:ext cx="0" cy="421560"/>
          </a:xfrm>
          <a:prstGeom prst="line">
            <a:avLst/>
          </a:prstGeom>
          <a:ln w="0">
            <a:solidFill>
              <a:srgbClr val="000000"/>
            </a:solidFill>
            <a:tailEnd len="med" type="triangle" w="med"/>
          </a:ln>
        </p:spPr>
        <p:style>
          <a:lnRef idx="0"/>
          <a:fillRef idx="0"/>
          <a:effectRef idx="0"/>
          <a:fontRef idx="minor"/>
        </p:style>
      </p:sp>
      <p:pic>
        <p:nvPicPr>
          <p:cNvPr id="1050" name="" descr=""/>
          <p:cNvPicPr/>
          <p:nvPr/>
        </p:nvPicPr>
        <p:blipFill>
          <a:blip r:embed="rId3"/>
          <a:stretch/>
        </p:blipFill>
        <p:spPr>
          <a:xfrm>
            <a:off x="1332000" y="2651760"/>
            <a:ext cx="555120" cy="204840"/>
          </a:xfrm>
          <a:prstGeom prst="rect">
            <a:avLst/>
          </a:prstGeom>
          <a:ln w="0">
            <a:noFill/>
          </a:ln>
        </p:spPr>
      </p:pic>
      <p:sp>
        <p:nvSpPr>
          <p:cNvPr id="1051" name="CustomShape 4_ 22"/>
          <p:cNvSpPr/>
          <p:nvPr/>
        </p:nvSpPr>
        <p:spPr>
          <a:xfrm>
            <a:off x="1177200" y="2468880"/>
            <a:ext cx="893880" cy="549720"/>
          </a:xfrm>
          <a:prstGeom prst="rect">
            <a:avLst/>
          </a:prstGeom>
          <a:noFill/>
          <a:ln w="19080">
            <a:solidFill>
              <a:srgbClr val="468a1a"/>
            </a:solidFill>
            <a:round/>
          </a:ln>
        </p:spPr>
        <p:style>
          <a:lnRef idx="0"/>
          <a:fillRef idx="0"/>
          <a:effectRef idx="0"/>
          <a:fontRef idx="minor"/>
        </p:style>
      </p:sp>
      <p:sp>
        <p:nvSpPr>
          <p:cNvPr id="1052" name="Line 14_ 56"/>
          <p:cNvSpPr/>
          <p:nvPr/>
        </p:nvSpPr>
        <p:spPr>
          <a:xfrm>
            <a:off x="1612800" y="3085920"/>
            <a:ext cx="0" cy="421560"/>
          </a:xfrm>
          <a:prstGeom prst="line">
            <a:avLst/>
          </a:prstGeom>
          <a:ln w="0">
            <a:solidFill>
              <a:srgbClr val="000000"/>
            </a:solidFill>
            <a:tailEnd len="med" type="triangle" w="med"/>
          </a:ln>
        </p:spPr>
        <p:style>
          <a:lnRef idx="0"/>
          <a:fillRef idx="0"/>
          <a:effectRef idx="0"/>
          <a:fontRef idx="minor"/>
        </p:style>
      </p:sp>
      <p:grpSp>
        <p:nvGrpSpPr>
          <p:cNvPr id="1053" name=""/>
          <p:cNvGrpSpPr/>
          <p:nvPr/>
        </p:nvGrpSpPr>
        <p:grpSpPr>
          <a:xfrm>
            <a:off x="3770280" y="3843360"/>
            <a:ext cx="976680" cy="484200"/>
            <a:chOff x="3770280" y="3843360"/>
            <a:chExt cx="976680" cy="484200"/>
          </a:xfrm>
        </p:grpSpPr>
        <p:pic>
          <p:nvPicPr>
            <p:cNvPr id="1054" name="" descr=""/>
            <p:cNvPicPr/>
            <p:nvPr/>
          </p:nvPicPr>
          <p:blipFill>
            <a:blip r:embed="rId4"/>
            <a:stretch/>
          </p:blipFill>
          <p:spPr>
            <a:xfrm>
              <a:off x="3781440" y="3866040"/>
              <a:ext cx="896760" cy="454320"/>
            </a:xfrm>
            <a:prstGeom prst="rect">
              <a:avLst/>
            </a:prstGeom>
            <a:ln w="0">
              <a:noFill/>
            </a:ln>
          </p:spPr>
        </p:pic>
        <p:sp>
          <p:nvSpPr>
            <p:cNvPr id="1055" name="CustomShape 4_6"/>
            <p:cNvSpPr/>
            <p:nvPr/>
          </p:nvSpPr>
          <p:spPr>
            <a:xfrm>
              <a:off x="3770280" y="3843360"/>
              <a:ext cx="976680" cy="484200"/>
            </a:xfrm>
            <a:prstGeom prst="rect">
              <a:avLst/>
            </a:prstGeom>
            <a:noFill/>
            <a:ln w="19080">
              <a:solidFill>
                <a:srgbClr val="468a1a"/>
              </a:solidFill>
              <a:round/>
            </a:ln>
          </p:spPr>
          <p:style>
            <a:lnRef idx="0"/>
            <a:fillRef idx="0"/>
            <a:effectRef idx="0"/>
            <a:fontRef idx="minor"/>
          </p:style>
        </p:sp>
      </p:grpSp>
      <p:grpSp>
        <p:nvGrpSpPr>
          <p:cNvPr id="1056" name=""/>
          <p:cNvGrpSpPr/>
          <p:nvPr/>
        </p:nvGrpSpPr>
        <p:grpSpPr>
          <a:xfrm>
            <a:off x="3770280" y="4419360"/>
            <a:ext cx="1397880" cy="484200"/>
            <a:chOff x="3770280" y="4419360"/>
            <a:chExt cx="1397880" cy="484200"/>
          </a:xfrm>
        </p:grpSpPr>
        <p:sp>
          <p:nvSpPr>
            <p:cNvPr id="1057" name="CustomShape 4_5"/>
            <p:cNvSpPr/>
            <p:nvPr/>
          </p:nvSpPr>
          <p:spPr>
            <a:xfrm>
              <a:off x="3770280" y="4419360"/>
              <a:ext cx="1397880" cy="484200"/>
            </a:xfrm>
            <a:prstGeom prst="rect">
              <a:avLst/>
            </a:prstGeom>
            <a:noFill/>
            <a:ln w="19080">
              <a:solidFill>
                <a:srgbClr val="ff8000"/>
              </a:solidFill>
              <a:round/>
            </a:ln>
          </p:spPr>
          <p:style>
            <a:lnRef idx="0"/>
            <a:fillRef idx="0"/>
            <a:effectRef idx="0"/>
            <a:fontRef idx="minor"/>
          </p:style>
        </p:sp>
        <p:pic>
          <p:nvPicPr>
            <p:cNvPr id="1058" name="" descr=""/>
            <p:cNvPicPr/>
            <p:nvPr/>
          </p:nvPicPr>
          <p:blipFill>
            <a:blip r:embed="rId5"/>
            <a:stretch/>
          </p:blipFill>
          <p:spPr>
            <a:xfrm>
              <a:off x="3796560" y="4448880"/>
              <a:ext cx="1322280" cy="433080"/>
            </a:xfrm>
            <a:prstGeom prst="rect">
              <a:avLst/>
            </a:prstGeom>
            <a:ln w="0">
              <a:noFill/>
            </a:ln>
          </p:spPr>
        </p:pic>
      </p:grpSp>
      <p:sp>
        <p:nvSpPr>
          <p:cNvPr id="1059" name="Line 14_ 57"/>
          <p:cNvSpPr/>
          <p:nvPr/>
        </p:nvSpPr>
        <p:spPr>
          <a:xfrm>
            <a:off x="4904640" y="4098240"/>
            <a:ext cx="947520" cy="0"/>
          </a:xfrm>
          <a:prstGeom prst="line">
            <a:avLst/>
          </a:prstGeom>
          <a:ln w="0">
            <a:solidFill>
              <a:srgbClr val="000000"/>
            </a:solidFill>
            <a:tailEnd len="med" type="triangle" w="med"/>
          </a:ln>
        </p:spPr>
        <p:style>
          <a:lnRef idx="0"/>
          <a:fillRef idx="0"/>
          <a:effectRef idx="0"/>
          <a:fontRef idx="minor"/>
        </p:style>
      </p:sp>
      <p:sp>
        <p:nvSpPr>
          <p:cNvPr id="1060" name="Line 14_ 58"/>
          <p:cNvSpPr/>
          <p:nvPr/>
        </p:nvSpPr>
        <p:spPr>
          <a:xfrm>
            <a:off x="5270400" y="4674240"/>
            <a:ext cx="581760" cy="0"/>
          </a:xfrm>
          <a:prstGeom prst="line">
            <a:avLst/>
          </a:prstGeom>
          <a:ln w="0">
            <a:solidFill>
              <a:srgbClr val="000000"/>
            </a:solidFill>
            <a:tailEnd len="med" type="triangle" w="med"/>
          </a:ln>
        </p:spPr>
        <p:style>
          <a:lnRef idx="0"/>
          <a:fillRef idx="0"/>
          <a:effectRef idx="0"/>
          <a:fontRef idx="minor"/>
        </p:style>
      </p:sp>
      <p:sp>
        <p:nvSpPr>
          <p:cNvPr id="1061" name="Line 14_ 62"/>
          <p:cNvSpPr/>
          <p:nvPr/>
        </p:nvSpPr>
        <p:spPr>
          <a:xfrm flipV="1">
            <a:off x="3574800" y="3663360"/>
            <a:ext cx="2277360" cy="13680"/>
          </a:xfrm>
          <a:prstGeom prst="line">
            <a:avLst/>
          </a:prstGeom>
          <a:ln w="0">
            <a:solidFill>
              <a:srgbClr val="000000"/>
            </a:solidFill>
            <a:tailEnd len="med" type="triangle" w="med"/>
          </a:ln>
        </p:spPr>
        <p:style>
          <a:lnRef idx="0"/>
          <a:fillRef idx="0"/>
          <a:effectRef idx="0"/>
          <a:fontRef idx="minor"/>
        </p:style>
      </p:sp>
      <p:grpSp>
        <p:nvGrpSpPr>
          <p:cNvPr id="1062" name=""/>
          <p:cNvGrpSpPr/>
          <p:nvPr/>
        </p:nvGrpSpPr>
        <p:grpSpPr>
          <a:xfrm>
            <a:off x="169200" y="943200"/>
            <a:ext cx="3291840" cy="1381680"/>
            <a:chOff x="169200" y="943200"/>
            <a:chExt cx="3291840" cy="1381680"/>
          </a:xfrm>
        </p:grpSpPr>
        <p:pic>
          <p:nvPicPr>
            <p:cNvPr id="1063" name="" descr=""/>
            <p:cNvPicPr/>
            <p:nvPr/>
          </p:nvPicPr>
          <p:blipFill>
            <a:blip r:embed="rId6"/>
            <a:stretch/>
          </p:blipFill>
          <p:spPr>
            <a:xfrm>
              <a:off x="171360" y="956160"/>
              <a:ext cx="3272040" cy="1277280"/>
            </a:xfrm>
            <a:prstGeom prst="rect">
              <a:avLst/>
            </a:prstGeom>
            <a:ln w="0">
              <a:noFill/>
            </a:ln>
          </p:spPr>
        </p:pic>
        <p:sp>
          <p:nvSpPr>
            <p:cNvPr id="1064" name="CustomShape 4_3"/>
            <p:cNvSpPr/>
            <p:nvPr/>
          </p:nvSpPr>
          <p:spPr>
            <a:xfrm>
              <a:off x="169200" y="943200"/>
              <a:ext cx="3291840" cy="1381680"/>
            </a:xfrm>
            <a:prstGeom prst="rect">
              <a:avLst/>
            </a:prstGeom>
            <a:noFill/>
            <a:ln w="19080">
              <a:solidFill>
                <a:srgbClr val="468a1a"/>
              </a:solidFill>
              <a:round/>
            </a:ln>
          </p:spPr>
          <p:style>
            <a:lnRef idx="0"/>
            <a:fillRef idx="0"/>
            <a:effectRef idx="0"/>
            <a:fontRef idx="minor"/>
          </p:style>
        </p:sp>
        <p:sp>
          <p:nvSpPr>
            <p:cNvPr id="1065" name="CustomShape 4_7"/>
            <p:cNvSpPr/>
            <p:nvPr/>
          </p:nvSpPr>
          <p:spPr>
            <a:xfrm>
              <a:off x="972720" y="1749240"/>
              <a:ext cx="2415960" cy="484200"/>
            </a:xfrm>
            <a:prstGeom prst="rect">
              <a:avLst/>
            </a:prstGeom>
            <a:noFill/>
            <a:ln w="19080">
              <a:solidFill>
                <a:srgbClr val="ff8000"/>
              </a:solidFill>
              <a:round/>
            </a:ln>
          </p:spPr>
          <p:style>
            <a:lnRef idx="0"/>
            <a:fillRef idx="0"/>
            <a:effectRef idx="0"/>
            <a:fontRef idx="minor"/>
          </p:style>
        </p:sp>
      </p:grpSp>
      <p:grpSp>
        <p:nvGrpSpPr>
          <p:cNvPr id="1066" name=""/>
          <p:cNvGrpSpPr/>
          <p:nvPr/>
        </p:nvGrpSpPr>
        <p:grpSpPr>
          <a:xfrm>
            <a:off x="6104160" y="3291840"/>
            <a:ext cx="3222720" cy="1720440"/>
            <a:chOff x="6104160" y="3291840"/>
            <a:chExt cx="3222720" cy="1720440"/>
          </a:xfrm>
        </p:grpSpPr>
        <p:pic>
          <p:nvPicPr>
            <p:cNvPr id="1067" name="" descr=""/>
            <p:cNvPicPr/>
            <p:nvPr/>
          </p:nvPicPr>
          <p:blipFill>
            <a:blip r:embed="rId7"/>
            <a:stretch/>
          </p:blipFill>
          <p:spPr>
            <a:xfrm>
              <a:off x="6191280" y="3333600"/>
              <a:ext cx="3135600" cy="1678680"/>
            </a:xfrm>
            <a:prstGeom prst="rect">
              <a:avLst/>
            </a:prstGeom>
            <a:ln w="0">
              <a:noFill/>
            </a:ln>
          </p:spPr>
        </p:pic>
        <p:sp>
          <p:nvSpPr>
            <p:cNvPr id="1068" name="CustomShape 12_0"/>
            <p:cNvSpPr/>
            <p:nvPr/>
          </p:nvSpPr>
          <p:spPr>
            <a:xfrm>
              <a:off x="6104160" y="3291840"/>
              <a:ext cx="3212280" cy="1720440"/>
            </a:xfrm>
            <a:prstGeom prst="rect">
              <a:avLst/>
            </a:prstGeom>
            <a:noFill/>
            <a:ln w="19080">
              <a:solidFill>
                <a:srgbClr val="8d1d75"/>
              </a:solidFill>
              <a:round/>
            </a:ln>
          </p:spPr>
          <p:style>
            <a:lnRef idx="0"/>
            <a:fillRef idx="0"/>
            <a:effectRef idx="0"/>
            <a:fontRef idx="minor"/>
          </p:style>
        </p:sp>
        <p:sp>
          <p:nvSpPr>
            <p:cNvPr id="1069" name="CustomShape 4_8"/>
            <p:cNvSpPr/>
            <p:nvPr/>
          </p:nvSpPr>
          <p:spPr>
            <a:xfrm>
              <a:off x="7077240" y="4740480"/>
              <a:ext cx="920160" cy="236880"/>
            </a:xfrm>
            <a:prstGeom prst="rect">
              <a:avLst/>
            </a:prstGeom>
            <a:noFill/>
            <a:ln w="19080">
              <a:solidFill>
                <a:srgbClr val="ff8000"/>
              </a:solidFill>
              <a:round/>
            </a:ln>
          </p:spPr>
          <p:style>
            <a:lnRef idx="0"/>
            <a:fillRef idx="0"/>
            <a:effectRef idx="0"/>
            <a:fontRef idx="minor"/>
          </p:style>
        </p:sp>
      </p:grpSp>
      <p:pic>
        <p:nvPicPr>
          <p:cNvPr id="1070" name="" descr=""/>
          <p:cNvPicPr/>
          <p:nvPr/>
        </p:nvPicPr>
        <p:blipFill>
          <a:blip r:embed="rId8"/>
          <a:stretch/>
        </p:blipFill>
        <p:spPr>
          <a:xfrm>
            <a:off x="8008560" y="2646000"/>
            <a:ext cx="1737360" cy="348840"/>
          </a:xfrm>
          <a:prstGeom prst="rect">
            <a:avLst/>
          </a:prstGeom>
          <a:ln w="0">
            <a:noFill/>
          </a:ln>
        </p:spPr>
      </p:pic>
      <p:sp>
        <p:nvSpPr>
          <p:cNvPr id="1071" name="CustomShape 12_ 17"/>
          <p:cNvSpPr/>
          <p:nvPr/>
        </p:nvSpPr>
        <p:spPr>
          <a:xfrm>
            <a:off x="7940880" y="2646000"/>
            <a:ext cx="1882080" cy="348840"/>
          </a:xfrm>
          <a:prstGeom prst="rect">
            <a:avLst/>
          </a:prstGeom>
          <a:noFill/>
          <a:ln w="19080">
            <a:solidFill>
              <a:srgbClr val="8d1d75"/>
            </a:solidFill>
            <a:round/>
          </a:ln>
        </p:spPr>
        <p:style>
          <a:lnRef idx="0"/>
          <a:fillRef idx="0"/>
          <a:effectRef idx="0"/>
          <a:fontRef idx="minor"/>
        </p:style>
      </p:sp>
      <p:sp>
        <p:nvSpPr>
          <p:cNvPr id="1072" name="Line 14_ 63"/>
          <p:cNvSpPr/>
          <p:nvPr/>
        </p:nvSpPr>
        <p:spPr>
          <a:xfrm flipV="1">
            <a:off x="8516880" y="3057840"/>
            <a:ext cx="0" cy="176400"/>
          </a:xfrm>
          <a:prstGeom prst="line">
            <a:avLst/>
          </a:prstGeom>
          <a:ln w="0">
            <a:solidFill>
              <a:srgbClr val="000000"/>
            </a:solidFill>
            <a:tailEnd len="med" type="triangle" w="med"/>
          </a:ln>
        </p:spPr>
        <p:style>
          <a:lnRef idx="0"/>
          <a:fillRef idx="0"/>
          <a:effectRef idx="0"/>
          <a:fontRef idx="minor"/>
        </p:style>
      </p:sp>
      <p:sp>
        <p:nvSpPr>
          <p:cNvPr id="1073" name=""/>
          <p:cNvSpPr/>
          <p:nvPr/>
        </p:nvSpPr>
        <p:spPr>
          <a:xfrm>
            <a:off x="1371600" y="153000"/>
            <a:ext cx="8458200" cy="5245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We assume that the monomer is in thermal equilibrium with the gas phase. This allows us to find the Lagrangian multiplier.</a:t>
            </a:r>
            <a:endParaRPr b="0" lang="en-US" sz="1400" spc="-1" strike="noStrike">
              <a:latin typeface="Arial"/>
            </a:endParaRPr>
          </a:p>
        </p:txBody>
      </p:sp>
      <p:sp>
        <p:nvSpPr>
          <p:cNvPr id="1074" name=""/>
          <p:cNvSpPr/>
          <p:nvPr/>
        </p:nvSpPr>
        <p:spPr>
          <a:xfrm>
            <a:off x="228600" y="153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1075" name=""/>
          <p:cNvGrpSpPr/>
          <p:nvPr/>
        </p:nvGrpSpPr>
        <p:grpSpPr>
          <a:xfrm>
            <a:off x="8614800" y="5198760"/>
            <a:ext cx="646200" cy="323280"/>
            <a:chOff x="8614800" y="5198760"/>
            <a:chExt cx="646200" cy="323280"/>
          </a:xfrm>
        </p:grpSpPr>
        <p:sp>
          <p:nvSpPr>
            <p:cNvPr id="1076" name="">
              <a:hlinkClick r:id="rId9"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077" name="">
              <a:hlinkClick r:id="rId10"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1078" name="">
            <a:hlinkClick r:id="rId11"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1079" name=""/>
          <p:cNvGrpSpPr/>
          <p:nvPr/>
        </p:nvGrpSpPr>
        <p:grpSpPr>
          <a:xfrm>
            <a:off x="7103160" y="5198760"/>
            <a:ext cx="646200" cy="323280"/>
            <a:chOff x="7103160" y="5198760"/>
            <a:chExt cx="646200" cy="323280"/>
          </a:xfrm>
        </p:grpSpPr>
        <p:sp>
          <p:nvSpPr>
            <p:cNvPr id="1080" name="">
              <a:hlinkClick r:id="rId12"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081" name="">
              <a:hlinkClick r:id="rId13"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Mathematical derivation</a:t>
            </a: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82" name=""/>
          <p:cNvGrpSpPr/>
          <p:nvPr/>
        </p:nvGrpSpPr>
        <p:grpSpPr>
          <a:xfrm>
            <a:off x="6528600" y="1893600"/>
            <a:ext cx="3381120" cy="458280"/>
            <a:chOff x="6528600" y="1893600"/>
            <a:chExt cx="3381120" cy="458280"/>
          </a:xfrm>
        </p:grpSpPr>
        <p:pic>
          <p:nvPicPr>
            <p:cNvPr id="1083" name="" descr=""/>
            <p:cNvPicPr/>
            <p:nvPr/>
          </p:nvPicPr>
          <p:blipFill>
            <a:blip r:embed="rId1"/>
            <a:srcRect l="14488" t="48626" r="0" b="0"/>
            <a:stretch/>
          </p:blipFill>
          <p:spPr>
            <a:xfrm>
              <a:off x="7789680" y="1908000"/>
              <a:ext cx="2120040" cy="443880"/>
            </a:xfrm>
            <a:prstGeom prst="rect">
              <a:avLst/>
            </a:prstGeom>
            <a:ln w="0">
              <a:noFill/>
            </a:ln>
          </p:spPr>
        </p:pic>
        <p:pic>
          <p:nvPicPr>
            <p:cNvPr id="1084" name="" descr=""/>
            <p:cNvPicPr/>
            <p:nvPr/>
          </p:nvPicPr>
          <p:blipFill>
            <a:blip r:embed="rId2"/>
            <a:srcRect l="0" t="0" r="49588" b="50000"/>
            <a:stretch/>
          </p:blipFill>
          <p:spPr>
            <a:xfrm>
              <a:off x="6528600" y="1893600"/>
              <a:ext cx="1249560" cy="432000"/>
            </a:xfrm>
            <a:prstGeom prst="rect">
              <a:avLst/>
            </a:prstGeom>
            <a:ln w="0">
              <a:noFill/>
            </a:ln>
          </p:spPr>
        </p:pic>
      </p:grpSp>
      <p:pic>
        <p:nvPicPr>
          <p:cNvPr id="1085" name="" descr=""/>
          <p:cNvPicPr/>
          <p:nvPr/>
        </p:nvPicPr>
        <p:blipFill>
          <a:blip r:embed="rId3"/>
          <a:stretch/>
        </p:blipFill>
        <p:spPr>
          <a:xfrm>
            <a:off x="77760" y="3582720"/>
            <a:ext cx="3455280" cy="1323360"/>
          </a:xfrm>
          <a:prstGeom prst="rect">
            <a:avLst/>
          </a:prstGeom>
          <a:ln w="0">
            <a:noFill/>
          </a:ln>
        </p:spPr>
      </p:pic>
      <p:sp>
        <p:nvSpPr>
          <p:cNvPr id="1086" name=""/>
          <p:cNvSpPr/>
          <p:nvPr/>
        </p:nvSpPr>
        <p:spPr>
          <a:xfrm>
            <a:off x="365760" y="5067360"/>
            <a:ext cx="9418320" cy="0"/>
          </a:xfrm>
          <a:prstGeom prst="line">
            <a:avLst/>
          </a:prstGeom>
          <a:ln w="0">
            <a:solidFill>
              <a:srgbClr val="999999"/>
            </a:solidFill>
          </a:ln>
        </p:spPr>
        <p:style>
          <a:lnRef idx="0"/>
          <a:fillRef idx="0"/>
          <a:effectRef idx="0"/>
          <a:fontRef idx="minor"/>
        </p:style>
      </p:sp>
      <p:sp>
        <p:nvSpPr>
          <p:cNvPr id="1087" name="CustomShape 12_ 19"/>
          <p:cNvSpPr/>
          <p:nvPr/>
        </p:nvSpPr>
        <p:spPr>
          <a:xfrm>
            <a:off x="146880" y="3566160"/>
            <a:ext cx="3294720" cy="1339920"/>
          </a:xfrm>
          <a:prstGeom prst="rect">
            <a:avLst/>
          </a:prstGeom>
          <a:noFill/>
          <a:ln w="19080">
            <a:solidFill>
              <a:srgbClr val="8d1d75"/>
            </a:solidFill>
            <a:round/>
          </a:ln>
        </p:spPr>
        <p:style>
          <a:lnRef idx="0"/>
          <a:fillRef idx="0"/>
          <a:effectRef idx="0"/>
          <a:fontRef idx="minor"/>
        </p:style>
      </p:sp>
      <p:sp>
        <p:nvSpPr>
          <p:cNvPr id="1088" name="Line 14_ 64"/>
          <p:cNvSpPr/>
          <p:nvPr/>
        </p:nvSpPr>
        <p:spPr>
          <a:xfrm>
            <a:off x="2548800" y="2397240"/>
            <a:ext cx="0" cy="1097280"/>
          </a:xfrm>
          <a:prstGeom prst="line">
            <a:avLst/>
          </a:prstGeom>
          <a:ln w="0">
            <a:solidFill>
              <a:srgbClr val="000000"/>
            </a:solidFill>
            <a:tailEnd len="med" type="triangle" w="med"/>
          </a:ln>
        </p:spPr>
        <p:style>
          <a:lnRef idx="0"/>
          <a:fillRef idx="0"/>
          <a:effectRef idx="0"/>
          <a:fontRef idx="minor"/>
        </p:style>
      </p:sp>
      <p:pic>
        <p:nvPicPr>
          <p:cNvPr id="1089" name="" descr=""/>
          <p:cNvPicPr/>
          <p:nvPr/>
        </p:nvPicPr>
        <p:blipFill>
          <a:blip r:embed="rId4"/>
          <a:srcRect l="12508" t="13241" r="0" b="0"/>
          <a:stretch/>
        </p:blipFill>
        <p:spPr>
          <a:xfrm>
            <a:off x="199440" y="2514600"/>
            <a:ext cx="822240" cy="494280"/>
          </a:xfrm>
          <a:prstGeom prst="rect">
            <a:avLst/>
          </a:prstGeom>
          <a:ln w="0">
            <a:noFill/>
          </a:ln>
        </p:spPr>
      </p:pic>
      <p:sp>
        <p:nvSpPr>
          <p:cNvPr id="1090" name="CustomShape 4_ 23"/>
          <p:cNvSpPr/>
          <p:nvPr/>
        </p:nvSpPr>
        <p:spPr>
          <a:xfrm>
            <a:off x="169200" y="2468880"/>
            <a:ext cx="893880" cy="549720"/>
          </a:xfrm>
          <a:prstGeom prst="rect">
            <a:avLst/>
          </a:prstGeom>
          <a:noFill/>
          <a:ln w="19080">
            <a:solidFill>
              <a:srgbClr val="468a1a"/>
            </a:solidFill>
            <a:round/>
          </a:ln>
        </p:spPr>
        <p:style>
          <a:lnRef idx="0"/>
          <a:fillRef idx="0"/>
          <a:effectRef idx="0"/>
          <a:fontRef idx="minor"/>
        </p:style>
      </p:sp>
      <p:sp>
        <p:nvSpPr>
          <p:cNvPr id="1091" name="Line 14_ 65"/>
          <p:cNvSpPr/>
          <p:nvPr/>
        </p:nvSpPr>
        <p:spPr>
          <a:xfrm>
            <a:off x="604800" y="3085920"/>
            <a:ext cx="0" cy="421560"/>
          </a:xfrm>
          <a:prstGeom prst="line">
            <a:avLst/>
          </a:prstGeom>
          <a:ln w="0">
            <a:solidFill>
              <a:srgbClr val="000000"/>
            </a:solidFill>
            <a:tailEnd len="med" type="triangle" w="med"/>
          </a:ln>
        </p:spPr>
        <p:style>
          <a:lnRef idx="0"/>
          <a:fillRef idx="0"/>
          <a:effectRef idx="0"/>
          <a:fontRef idx="minor"/>
        </p:style>
      </p:sp>
      <p:pic>
        <p:nvPicPr>
          <p:cNvPr id="1092" name="" descr=""/>
          <p:cNvPicPr/>
          <p:nvPr/>
        </p:nvPicPr>
        <p:blipFill>
          <a:blip r:embed="rId5"/>
          <a:stretch/>
        </p:blipFill>
        <p:spPr>
          <a:xfrm>
            <a:off x="1332000" y="2651760"/>
            <a:ext cx="555120" cy="204840"/>
          </a:xfrm>
          <a:prstGeom prst="rect">
            <a:avLst/>
          </a:prstGeom>
          <a:ln w="0">
            <a:noFill/>
          </a:ln>
        </p:spPr>
      </p:pic>
      <p:sp>
        <p:nvSpPr>
          <p:cNvPr id="1093" name="CustomShape 4_ 24"/>
          <p:cNvSpPr/>
          <p:nvPr/>
        </p:nvSpPr>
        <p:spPr>
          <a:xfrm>
            <a:off x="1177200" y="2468880"/>
            <a:ext cx="893880" cy="549720"/>
          </a:xfrm>
          <a:prstGeom prst="rect">
            <a:avLst/>
          </a:prstGeom>
          <a:noFill/>
          <a:ln w="19080">
            <a:solidFill>
              <a:srgbClr val="468a1a"/>
            </a:solidFill>
            <a:round/>
          </a:ln>
        </p:spPr>
        <p:style>
          <a:lnRef idx="0"/>
          <a:fillRef idx="0"/>
          <a:effectRef idx="0"/>
          <a:fontRef idx="minor"/>
        </p:style>
      </p:sp>
      <p:sp>
        <p:nvSpPr>
          <p:cNvPr id="1094" name="Line 14_ 66"/>
          <p:cNvSpPr/>
          <p:nvPr/>
        </p:nvSpPr>
        <p:spPr>
          <a:xfrm>
            <a:off x="1612800" y="3085920"/>
            <a:ext cx="0" cy="421560"/>
          </a:xfrm>
          <a:prstGeom prst="line">
            <a:avLst/>
          </a:prstGeom>
          <a:ln w="0">
            <a:solidFill>
              <a:srgbClr val="000000"/>
            </a:solidFill>
            <a:tailEnd len="med" type="triangle" w="med"/>
          </a:ln>
        </p:spPr>
        <p:style>
          <a:lnRef idx="0"/>
          <a:fillRef idx="0"/>
          <a:effectRef idx="0"/>
          <a:fontRef idx="minor"/>
        </p:style>
      </p:sp>
      <p:grpSp>
        <p:nvGrpSpPr>
          <p:cNvPr id="1095" name=""/>
          <p:cNvGrpSpPr/>
          <p:nvPr/>
        </p:nvGrpSpPr>
        <p:grpSpPr>
          <a:xfrm>
            <a:off x="3770280" y="3843360"/>
            <a:ext cx="976680" cy="484200"/>
            <a:chOff x="3770280" y="3843360"/>
            <a:chExt cx="976680" cy="484200"/>
          </a:xfrm>
        </p:grpSpPr>
        <p:pic>
          <p:nvPicPr>
            <p:cNvPr id="1096" name="" descr=""/>
            <p:cNvPicPr/>
            <p:nvPr/>
          </p:nvPicPr>
          <p:blipFill>
            <a:blip r:embed="rId6"/>
            <a:stretch/>
          </p:blipFill>
          <p:spPr>
            <a:xfrm>
              <a:off x="3781440" y="3866040"/>
              <a:ext cx="896760" cy="454320"/>
            </a:xfrm>
            <a:prstGeom prst="rect">
              <a:avLst/>
            </a:prstGeom>
            <a:ln w="0">
              <a:noFill/>
            </a:ln>
          </p:spPr>
        </p:pic>
        <p:sp>
          <p:nvSpPr>
            <p:cNvPr id="1097" name="CustomShape 4_6"/>
            <p:cNvSpPr/>
            <p:nvPr/>
          </p:nvSpPr>
          <p:spPr>
            <a:xfrm>
              <a:off x="3770280" y="3843360"/>
              <a:ext cx="976680" cy="484200"/>
            </a:xfrm>
            <a:prstGeom prst="rect">
              <a:avLst/>
            </a:prstGeom>
            <a:noFill/>
            <a:ln w="19080">
              <a:solidFill>
                <a:srgbClr val="468a1a"/>
              </a:solidFill>
              <a:round/>
            </a:ln>
          </p:spPr>
          <p:style>
            <a:lnRef idx="0"/>
            <a:fillRef idx="0"/>
            <a:effectRef idx="0"/>
            <a:fontRef idx="minor"/>
          </p:style>
        </p:sp>
      </p:grpSp>
      <p:grpSp>
        <p:nvGrpSpPr>
          <p:cNvPr id="1098" name=""/>
          <p:cNvGrpSpPr/>
          <p:nvPr/>
        </p:nvGrpSpPr>
        <p:grpSpPr>
          <a:xfrm>
            <a:off x="3770280" y="4419360"/>
            <a:ext cx="1397880" cy="484200"/>
            <a:chOff x="3770280" y="4419360"/>
            <a:chExt cx="1397880" cy="484200"/>
          </a:xfrm>
        </p:grpSpPr>
        <p:sp>
          <p:nvSpPr>
            <p:cNvPr id="1099" name="CustomShape 4_5"/>
            <p:cNvSpPr/>
            <p:nvPr/>
          </p:nvSpPr>
          <p:spPr>
            <a:xfrm>
              <a:off x="3770280" y="4419360"/>
              <a:ext cx="1397880" cy="484200"/>
            </a:xfrm>
            <a:prstGeom prst="rect">
              <a:avLst/>
            </a:prstGeom>
            <a:noFill/>
            <a:ln w="19080">
              <a:solidFill>
                <a:srgbClr val="ff8000"/>
              </a:solidFill>
              <a:round/>
            </a:ln>
          </p:spPr>
          <p:style>
            <a:lnRef idx="0"/>
            <a:fillRef idx="0"/>
            <a:effectRef idx="0"/>
            <a:fontRef idx="minor"/>
          </p:style>
        </p:sp>
        <p:pic>
          <p:nvPicPr>
            <p:cNvPr id="1100" name="" descr=""/>
            <p:cNvPicPr/>
            <p:nvPr/>
          </p:nvPicPr>
          <p:blipFill>
            <a:blip r:embed="rId7"/>
            <a:stretch/>
          </p:blipFill>
          <p:spPr>
            <a:xfrm>
              <a:off x="3796560" y="4448880"/>
              <a:ext cx="1322280" cy="433080"/>
            </a:xfrm>
            <a:prstGeom prst="rect">
              <a:avLst/>
            </a:prstGeom>
            <a:ln w="0">
              <a:noFill/>
            </a:ln>
          </p:spPr>
        </p:pic>
      </p:grpSp>
      <p:sp>
        <p:nvSpPr>
          <p:cNvPr id="1101" name="Line 14_ 67"/>
          <p:cNvSpPr/>
          <p:nvPr/>
        </p:nvSpPr>
        <p:spPr>
          <a:xfrm>
            <a:off x="4904640" y="4098240"/>
            <a:ext cx="947520" cy="0"/>
          </a:xfrm>
          <a:prstGeom prst="line">
            <a:avLst/>
          </a:prstGeom>
          <a:ln w="0">
            <a:solidFill>
              <a:srgbClr val="000000"/>
            </a:solidFill>
            <a:tailEnd len="med" type="triangle" w="med"/>
          </a:ln>
        </p:spPr>
        <p:style>
          <a:lnRef idx="0"/>
          <a:fillRef idx="0"/>
          <a:effectRef idx="0"/>
          <a:fontRef idx="minor"/>
        </p:style>
      </p:sp>
      <p:sp>
        <p:nvSpPr>
          <p:cNvPr id="1102" name="Line 14_ 68"/>
          <p:cNvSpPr/>
          <p:nvPr/>
        </p:nvSpPr>
        <p:spPr>
          <a:xfrm>
            <a:off x="5270400" y="4674240"/>
            <a:ext cx="581760" cy="0"/>
          </a:xfrm>
          <a:prstGeom prst="line">
            <a:avLst/>
          </a:prstGeom>
          <a:ln w="0">
            <a:solidFill>
              <a:srgbClr val="000000"/>
            </a:solidFill>
            <a:tailEnd len="med" type="triangle" w="med"/>
          </a:ln>
        </p:spPr>
        <p:style>
          <a:lnRef idx="0"/>
          <a:fillRef idx="0"/>
          <a:effectRef idx="0"/>
          <a:fontRef idx="minor"/>
        </p:style>
      </p:sp>
      <p:sp>
        <p:nvSpPr>
          <p:cNvPr id="1103" name="Line 14_ 69"/>
          <p:cNvSpPr/>
          <p:nvPr/>
        </p:nvSpPr>
        <p:spPr>
          <a:xfrm flipV="1">
            <a:off x="3574800" y="3663360"/>
            <a:ext cx="2277360" cy="13680"/>
          </a:xfrm>
          <a:prstGeom prst="line">
            <a:avLst/>
          </a:prstGeom>
          <a:ln w="0">
            <a:solidFill>
              <a:srgbClr val="000000"/>
            </a:solidFill>
            <a:tailEnd len="med" type="triangle" w="med"/>
          </a:ln>
        </p:spPr>
        <p:style>
          <a:lnRef idx="0"/>
          <a:fillRef idx="0"/>
          <a:effectRef idx="0"/>
          <a:fontRef idx="minor"/>
        </p:style>
      </p:sp>
      <p:grpSp>
        <p:nvGrpSpPr>
          <p:cNvPr id="1104" name=""/>
          <p:cNvGrpSpPr/>
          <p:nvPr/>
        </p:nvGrpSpPr>
        <p:grpSpPr>
          <a:xfrm>
            <a:off x="169200" y="943200"/>
            <a:ext cx="3291840" cy="1381680"/>
            <a:chOff x="169200" y="943200"/>
            <a:chExt cx="3291840" cy="1381680"/>
          </a:xfrm>
        </p:grpSpPr>
        <p:pic>
          <p:nvPicPr>
            <p:cNvPr id="1105" name="" descr=""/>
            <p:cNvPicPr/>
            <p:nvPr/>
          </p:nvPicPr>
          <p:blipFill>
            <a:blip r:embed="rId8"/>
            <a:stretch/>
          </p:blipFill>
          <p:spPr>
            <a:xfrm>
              <a:off x="171360" y="956160"/>
              <a:ext cx="3272040" cy="1277280"/>
            </a:xfrm>
            <a:prstGeom prst="rect">
              <a:avLst/>
            </a:prstGeom>
            <a:ln w="0">
              <a:noFill/>
            </a:ln>
          </p:spPr>
        </p:pic>
        <p:sp>
          <p:nvSpPr>
            <p:cNvPr id="1106" name="CustomShape 4_3"/>
            <p:cNvSpPr/>
            <p:nvPr/>
          </p:nvSpPr>
          <p:spPr>
            <a:xfrm>
              <a:off x="169200" y="943200"/>
              <a:ext cx="3291840" cy="1381680"/>
            </a:xfrm>
            <a:prstGeom prst="rect">
              <a:avLst/>
            </a:prstGeom>
            <a:noFill/>
            <a:ln w="19080">
              <a:solidFill>
                <a:srgbClr val="468a1a"/>
              </a:solidFill>
              <a:round/>
            </a:ln>
          </p:spPr>
          <p:style>
            <a:lnRef idx="0"/>
            <a:fillRef idx="0"/>
            <a:effectRef idx="0"/>
            <a:fontRef idx="minor"/>
          </p:style>
        </p:sp>
        <p:sp>
          <p:nvSpPr>
            <p:cNvPr id="1107" name="CustomShape 4_7"/>
            <p:cNvSpPr/>
            <p:nvPr/>
          </p:nvSpPr>
          <p:spPr>
            <a:xfrm>
              <a:off x="972720" y="1749240"/>
              <a:ext cx="2415960" cy="484200"/>
            </a:xfrm>
            <a:prstGeom prst="rect">
              <a:avLst/>
            </a:prstGeom>
            <a:noFill/>
            <a:ln w="19080">
              <a:solidFill>
                <a:srgbClr val="ff8000"/>
              </a:solidFill>
              <a:round/>
            </a:ln>
          </p:spPr>
          <p:style>
            <a:lnRef idx="0"/>
            <a:fillRef idx="0"/>
            <a:effectRef idx="0"/>
            <a:fontRef idx="minor"/>
          </p:style>
        </p:sp>
      </p:grpSp>
      <p:grpSp>
        <p:nvGrpSpPr>
          <p:cNvPr id="1108" name=""/>
          <p:cNvGrpSpPr/>
          <p:nvPr/>
        </p:nvGrpSpPr>
        <p:grpSpPr>
          <a:xfrm>
            <a:off x="6104160" y="3291840"/>
            <a:ext cx="3222720" cy="1720440"/>
            <a:chOff x="6104160" y="3291840"/>
            <a:chExt cx="3222720" cy="1720440"/>
          </a:xfrm>
        </p:grpSpPr>
        <p:pic>
          <p:nvPicPr>
            <p:cNvPr id="1109" name="" descr=""/>
            <p:cNvPicPr/>
            <p:nvPr/>
          </p:nvPicPr>
          <p:blipFill>
            <a:blip r:embed="rId9"/>
            <a:stretch/>
          </p:blipFill>
          <p:spPr>
            <a:xfrm>
              <a:off x="6191280" y="3333600"/>
              <a:ext cx="3135600" cy="1678680"/>
            </a:xfrm>
            <a:prstGeom prst="rect">
              <a:avLst/>
            </a:prstGeom>
            <a:ln w="0">
              <a:noFill/>
            </a:ln>
          </p:spPr>
        </p:pic>
        <p:sp>
          <p:nvSpPr>
            <p:cNvPr id="1110" name="CustomShape 12_0"/>
            <p:cNvSpPr/>
            <p:nvPr/>
          </p:nvSpPr>
          <p:spPr>
            <a:xfrm>
              <a:off x="6104160" y="3291840"/>
              <a:ext cx="3212280" cy="1720440"/>
            </a:xfrm>
            <a:prstGeom prst="rect">
              <a:avLst/>
            </a:prstGeom>
            <a:noFill/>
            <a:ln w="19080">
              <a:solidFill>
                <a:srgbClr val="8d1d75"/>
              </a:solidFill>
              <a:round/>
            </a:ln>
          </p:spPr>
          <p:style>
            <a:lnRef idx="0"/>
            <a:fillRef idx="0"/>
            <a:effectRef idx="0"/>
            <a:fontRef idx="minor"/>
          </p:style>
        </p:sp>
        <p:sp>
          <p:nvSpPr>
            <p:cNvPr id="1111" name="CustomShape 4_8"/>
            <p:cNvSpPr/>
            <p:nvPr/>
          </p:nvSpPr>
          <p:spPr>
            <a:xfrm>
              <a:off x="7077240" y="4740480"/>
              <a:ext cx="920160" cy="236880"/>
            </a:xfrm>
            <a:prstGeom prst="rect">
              <a:avLst/>
            </a:prstGeom>
            <a:noFill/>
            <a:ln w="19080">
              <a:solidFill>
                <a:srgbClr val="ff8000"/>
              </a:solidFill>
              <a:round/>
            </a:ln>
          </p:spPr>
          <p:style>
            <a:lnRef idx="0"/>
            <a:fillRef idx="0"/>
            <a:effectRef idx="0"/>
            <a:fontRef idx="minor"/>
          </p:style>
        </p:sp>
      </p:grpSp>
      <p:grpSp>
        <p:nvGrpSpPr>
          <p:cNvPr id="1112" name=""/>
          <p:cNvGrpSpPr/>
          <p:nvPr/>
        </p:nvGrpSpPr>
        <p:grpSpPr>
          <a:xfrm>
            <a:off x="6481800" y="1894680"/>
            <a:ext cx="3432600" cy="460440"/>
            <a:chOff x="6481800" y="1894680"/>
            <a:chExt cx="3432600" cy="460440"/>
          </a:xfrm>
        </p:grpSpPr>
        <p:grpSp>
          <p:nvGrpSpPr>
            <p:cNvPr id="1113" name=""/>
            <p:cNvGrpSpPr/>
            <p:nvPr/>
          </p:nvGrpSpPr>
          <p:grpSpPr>
            <a:xfrm>
              <a:off x="6533280" y="1896840"/>
              <a:ext cx="3381120" cy="458280"/>
              <a:chOff x="6533280" y="1896840"/>
              <a:chExt cx="3381120" cy="458280"/>
            </a:xfrm>
          </p:grpSpPr>
          <p:pic>
            <p:nvPicPr>
              <p:cNvPr id="1114" name="" descr=""/>
              <p:cNvPicPr/>
              <p:nvPr/>
            </p:nvPicPr>
            <p:blipFill>
              <a:blip r:embed="rId10"/>
              <a:srcRect l="14488" t="48626" r="0" b="0"/>
              <a:stretch/>
            </p:blipFill>
            <p:spPr>
              <a:xfrm>
                <a:off x="7794360" y="1911240"/>
                <a:ext cx="2120040" cy="443880"/>
              </a:xfrm>
              <a:prstGeom prst="rect">
                <a:avLst/>
              </a:prstGeom>
              <a:ln w="0">
                <a:noFill/>
              </a:ln>
            </p:spPr>
          </p:pic>
          <p:pic>
            <p:nvPicPr>
              <p:cNvPr id="1115" name="" descr=""/>
              <p:cNvPicPr/>
              <p:nvPr/>
            </p:nvPicPr>
            <p:blipFill>
              <a:blip r:embed="rId11"/>
              <a:srcRect l="0" t="0" r="49588" b="50000"/>
              <a:stretch/>
            </p:blipFill>
            <p:spPr>
              <a:xfrm>
                <a:off x="6533280" y="1896840"/>
                <a:ext cx="1249560" cy="432000"/>
              </a:xfrm>
              <a:prstGeom prst="rect">
                <a:avLst/>
              </a:prstGeom>
              <a:ln w="0">
                <a:noFill/>
              </a:ln>
            </p:spPr>
          </p:pic>
        </p:grpSp>
        <p:sp>
          <p:nvSpPr>
            <p:cNvPr id="1116" name="CustomShape 12_6"/>
            <p:cNvSpPr/>
            <p:nvPr/>
          </p:nvSpPr>
          <p:spPr>
            <a:xfrm>
              <a:off x="6481800" y="1894680"/>
              <a:ext cx="3373920" cy="453600"/>
            </a:xfrm>
            <a:prstGeom prst="rect">
              <a:avLst/>
            </a:prstGeom>
            <a:noFill/>
            <a:ln w="19080">
              <a:solidFill>
                <a:srgbClr val="8d1d75"/>
              </a:solidFill>
              <a:round/>
            </a:ln>
          </p:spPr>
          <p:style>
            <a:lnRef idx="0"/>
            <a:fillRef idx="0"/>
            <a:effectRef idx="0"/>
            <a:fontRef idx="minor"/>
          </p:style>
        </p:sp>
      </p:grpSp>
      <p:pic>
        <p:nvPicPr>
          <p:cNvPr id="1117" name="" descr=""/>
          <p:cNvPicPr/>
          <p:nvPr/>
        </p:nvPicPr>
        <p:blipFill>
          <a:blip r:embed="rId12"/>
          <a:stretch/>
        </p:blipFill>
        <p:spPr>
          <a:xfrm>
            <a:off x="8008560" y="2646000"/>
            <a:ext cx="1737360" cy="348840"/>
          </a:xfrm>
          <a:prstGeom prst="rect">
            <a:avLst/>
          </a:prstGeom>
          <a:ln w="0">
            <a:noFill/>
          </a:ln>
        </p:spPr>
      </p:pic>
      <p:sp>
        <p:nvSpPr>
          <p:cNvPr id="1118" name="CustomShape 12_ 20"/>
          <p:cNvSpPr/>
          <p:nvPr/>
        </p:nvSpPr>
        <p:spPr>
          <a:xfrm>
            <a:off x="7940880" y="2646000"/>
            <a:ext cx="1882080" cy="348840"/>
          </a:xfrm>
          <a:prstGeom prst="rect">
            <a:avLst/>
          </a:prstGeom>
          <a:noFill/>
          <a:ln w="19080">
            <a:solidFill>
              <a:srgbClr val="8d1d75"/>
            </a:solidFill>
            <a:round/>
          </a:ln>
        </p:spPr>
        <p:style>
          <a:lnRef idx="0"/>
          <a:fillRef idx="0"/>
          <a:effectRef idx="0"/>
          <a:fontRef idx="minor"/>
        </p:style>
      </p:sp>
      <p:sp>
        <p:nvSpPr>
          <p:cNvPr id="1119" name="Line 14_ 70"/>
          <p:cNvSpPr/>
          <p:nvPr/>
        </p:nvSpPr>
        <p:spPr>
          <a:xfrm flipV="1">
            <a:off x="8516880" y="3057840"/>
            <a:ext cx="0" cy="176400"/>
          </a:xfrm>
          <a:prstGeom prst="line">
            <a:avLst/>
          </a:prstGeom>
          <a:ln w="0">
            <a:solidFill>
              <a:srgbClr val="000000"/>
            </a:solidFill>
            <a:tailEnd len="med" type="triangle" w="med"/>
          </a:ln>
        </p:spPr>
        <p:style>
          <a:lnRef idx="0"/>
          <a:fillRef idx="0"/>
          <a:effectRef idx="0"/>
          <a:fontRef idx="minor"/>
        </p:style>
      </p:sp>
      <p:sp>
        <p:nvSpPr>
          <p:cNvPr id="1120" name="Line 14_ 71"/>
          <p:cNvSpPr/>
          <p:nvPr/>
        </p:nvSpPr>
        <p:spPr>
          <a:xfrm flipV="1">
            <a:off x="8516880" y="2410200"/>
            <a:ext cx="0" cy="176400"/>
          </a:xfrm>
          <a:prstGeom prst="line">
            <a:avLst/>
          </a:prstGeom>
          <a:ln w="0">
            <a:solidFill>
              <a:srgbClr val="000000"/>
            </a:solidFill>
            <a:tailEnd len="med" type="triangle" w="med"/>
          </a:ln>
        </p:spPr>
        <p:style>
          <a:lnRef idx="0"/>
          <a:fillRef idx="0"/>
          <a:effectRef idx="0"/>
          <a:fontRef idx="minor"/>
        </p:style>
      </p:sp>
      <p:sp>
        <p:nvSpPr>
          <p:cNvPr id="1121" name="Line 14_ 72"/>
          <p:cNvSpPr/>
          <p:nvPr/>
        </p:nvSpPr>
        <p:spPr>
          <a:xfrm flipV="1">
            <a:off x="7112880" y="2410560"/>
            <a:ext cx="0" cy="789840"/>
          </a:xfrm>
          <a:prstGeom prst="line">
            <a:avLst/>
          </a:prstGeom>
          <a:ln w="0">
            <a:solidFill>
              <a:srgbClr val="000000"/>
            </a:solidFill>
            <a:tailEnd len="med" type="triangle" w="med"/>
          </a:ln>
        </p:spPr>
        <p:style>
          <a:lnRef idx="0"/>
          <a:fillRef idx="0"/>
          <a:effectRef idx="0"/>
          <a:fontRef idx="minor"/>
        </p:style>
      </p:sp>
      <p:sp>
        <p:nvSpPr>
          <p:cNvPr id="1122" name="CustomShape 12_ 21"/>
          <p:cNvSpPr/>
          <p:nvPr/>
        </p:nvSpPr>
        <p:spPr>
          <a:xfrm>
            <a:off x="6477120" y="1891440"/>
            <a:ext cx="3373920" cy="453600"/>
          </a:xfrm>
          <a:prstGeom prst="rect">
            <a:avLst/>
          </a:prstGeom>
          <a:noFill/>
          <a:ln w="19080">
            <a:solidFill>
              <a:srgbClr val="8d1d75"/>
            </a:solidFill>
            <a:round/>
          </a:ln>
        </p:spPr>
        <p:style>
          <a:lnRef idx="0"/>
          <a:fillRef idx="0"/>
          <a:effectRef idx="0"/>
          <a:fontRef idx="minor"/>
        </p:style>
      </p:sp>
      <p:sp>
        <p:nvSpPr>
          <p:cNvPr id="1123" name=""/>
          <p:cNvSpPr/>
          <p:nvPr/>
        </p:nvSpPr>
        <p:spPr>
          <a:xfrm>
            <a:off x="1371600" y="153000"/>
            <a:ext cx="8458200" cy="5245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For all other cluster sizes, we rewrite the equations to find the number fraction of clusters compared to the gas phase.</a:t>
            </a:r>
            <a:endParaRPr b="0" lang="en-US" sz="1400" spc="-1" strike="noStrike">
              <a:latin typeface="Arial"/>
            </a:endParaRPr>
          </a:p>
        </p:txBody>
      </p:sp>
      <p:sp>
        <p:nvSpPr>
          <p:cNvPr id="1124" name=""/>
          <p:cNvSpPr/>
          <p:nvPr/>
        </p:nvSpPr>
        <p:spPr>
          <a:xfrm>
            <a:off x="228600" y="153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1125" name=""/>
          <p:cNvGrpSpPr/>
          <p:nvPr/>
        </p:nvGrpSpPr>
        <p:grpSpPr>
          <a:xfrm>
            <a:off x="8614800" y="5198760"/>
            <a:ext cx="646200" cy="323280"/>
            <a:chOff x="8614800" y="5198760"/>
            <a:chExt cx="646200" cy="323280"/>
          </a:xfrm>
        </p:grpSpPr>
        <p:sp>
          <p:nvSpPr>
            <p:cNvPr id="1126" name="">
              <a:hlinkClick r:id="rId13"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127" name="">
              <a:hlinkClick r:id="rId14"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1128" name="">
            <a:hlinkClick r:id="rId15"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1129" name=""/>
          <p:cNvGrpSpPr/>
          <p:nvPr/>
        </p:nvGrpSpPr>
        <p:grpSpPr>
          <a:xfrm>
            <a:off x="7103160" y="5198760"/>
            <a:ext cx="646200" cy="323280"/>
            <a:chOff x="7103160" y="5198760"/>
            <a:chExt cx="646200" cy="323280"/>
          </a:xfrm>
        </p:grpSpPr>
        <p:sp>
          <p:nvSpPr>
            <p:cNvPr id="1130" name="">
              <a:hlinkClick r:id="rId16"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131" name="">
              <a:hlinkClick r:id="rId17"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Mathematical derivation</a:t>
            </a: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32" name=""/>
          <p:cNvGrpSpPr/>
          <p:nvPr/>
        </p:nvGrpSpPr>
        <p:grpSpPr>
          <a:xfrm>
            <a:off x="6528600" y="1893600"/>
            <a:ext cx="3381120" cy="458280"/>
            <a:chOff x="6528600" y="1893600"/>
            <a:chExt cx="3381120" cy="458280"/>
          </a:xfrm>
        </p:grpSpPr>
        <p:pic>
          <p:nvPicPr>
            <p:cNvPr id="1133" name="" descr=""/>
            <p:cNvPicPr/>
            <p:nvPr/>
          </p:nvPicPr>
          <p:blipFill>
            <a:blip r:embed="rId1"/>
            <a:srcRect l="14488" t="48626" r="0" b="0"/>
            <a:stretch/>
          </p:blipFill>
          <p:spPr>
            <a:xfrm>
              <a:off x="7789680" y="1908000"/>
              <a:ext cx="2120040" cy="443880"/>
            </a:xfrm>
            <a:prstGeom prst="rect">
              <a:avLst/>
            </a:prstGeom>
            <a:ln w="0">
              <a:noFill/>
            </a:ln>
          </p:spPr>
        </p:pic>
        <p:pic>
          <p:nvPicPr>
            <p:cNvPr id="1134" name="" descr=""/>
            <p:cNvPicPr/>
            <p:nvPr/>
          </p:nvPicPr>
          <p:blipFill>
            <a:blip r:embed="rId2"/>
            <a:srcRect l="0" t="0" r="49588" b="50000"/>
            <a:stretch/>
          </p:blipFill>
          <p:spPr>
            <a:xfrm>
              <a:off x="6528600" y="1893600"/>
              <a:ext cx="1249560" cy="432000"/>
            </a:xfrm>
            <a:prstGeom prst="rect">
              <a:avLst/>
            </a:prstGeom>
            <a:ln w="0">
              <a:noFill/>
            </a:ln>
          </p:spPr>
        </p:pic>
      </p:grpSp>
      <p:pic>
        <p:nvPicPr>
          <p:cNvPr id="1135" name="" descr=""/>
          <p:cNvPicPr/>
          <p:nvPr/>
        </p:nvPicPr>
        <p:blipFill>
          <a:blip r:embed="rId3"/>
          <a:stretch/>
        </p:blipFill>
        <p:spPr>
          <a:xfrm>
            <a:off x="77760" y="3582720"/>
            <a:ext cx="3455280" cy="1323360"/>
          </a:xfrm>
          <a:prstGeom prst="rect">
            <a:avLst/>
          </a:prstGeom>
          <a:ln w="0">
            <a:noFill/>
          </a:ln>
        </p:spPr>
      </p:pic>
      <p:sp>
        <p:nvSpPr>
          <p:cNvPr id="1136" name=""/>
          <p:cNvSpPr/>
          <p:nvPr/>
        </p:nvSpPr>
        <p:spPr>
          <a:xfrm>
            <a:off x="365760" y="5067360"/>
            <a:ext cx="9418320" cy="0"/>
          </a:xfrm>
          <a:prstGeom prst="line">
            <a:avLst/>
          </a:prstGeom>
          <a:ln w="0">
            <a:solidFill>
              <a:srgbClr val="999999"/>
            </a:solidFill>
          </a:ln>
        </p:spPr>
        <p:style>
          <a:lnRef idx="0"/>
          <a:fillRef idx="0"/>
          <a:effectRef idx="0"/>
          <a:fontRef idx="minor"/>
        </p:style>
      </p:sp>
      <p:sp>
        <p:nvSpPr>
          <p:cNvPr id="1137" name="CustomShape 12_ 15"/>
          <p:cNvSpPr/>
          <p:nvPr/>
        </p:nvSpPr>
        <p:spPr>
          <a:xfrm>
            <a:off x="146880" y="3566160"/>
            <a:ext cx="3294720" cy="1339920"/>
          </a:xfrm>
          <a:prstGeom prst="rect">
            <a:avLst/>
          </a:prstGeom>
          <a:noFill/>
          <a:ln w="19080">
            <a:solidFill>
              <a:srgbClr val="8d1d75"/>
            </a:solidFill>
            <a:round/>
          </a:ln>
        </p:spPr>
        <p:style>
          <a:lnRef idx="0"/>
          <a:fillRef idx="0"/>
          <a:effectRef idx="0"/>
          <a:fontRef idx="minor"/>
        </p:style>
      </p:sp>
      <p:sp>
        <p:nvSpPr>
          <p:cNvPr id="1138" name="Line 14_ 48"/>
          <p:cNvSpPr/>
          <p:nvPr/>
        </p:nvSpPr>
        <p:spPr>
          <a:xfrm>
            <a:off x="2548800" y="2397240"/>
            <a:ext cx="0" cy="1097280"/>
          </a:xfrm>
          <a:prstGeom prst="line">
            <a:avLst/>
          </a:prstGeom>
          <a:ln w="0">
            <a:solidFill>
              <a:srgbClr val="000000"/>
            </a:solidFill>
            <a:tailEnd len="med" type="triangle" w="med"/>
          </a:ln>
        </p:spPr>
        <p:style>
          <a:lnRef idx="0"/>
          <a:fillRef idx="0"/>
          <a:effectRef idx="0"/>
          <a:fontRef idx="minor"/>
        </p:style>
      </p:sp>
      <p:pic>
        <p:nvPicPr>
          <p:cNvPr id="1139" name="" descr=""/>
          <p:cNvPicPr/>
          <p:nvPr/>
        </p:nvPicPr>
        <p:blipFill>
          <a:blip r:embed="rId4"/>
          <a:srcRect l="12508" t="13241" r="0" b="0"/>
          <a:stretch/>
        </p:blipFill>
        <p:spPr>
          <a:xfrm>
            <a:off x="199440" y="2514600"/>
            <a:ext cx="822240" cy="494280"/>
          </a:xfrm>
          <a:prstGeom prst="rect">
            <a:avLst/>
          </a:prstGeom>
          <a:ln w="0">
            <a:noFill/>
          </a:ln>
        </p:spPr>
      </p:pic>
      <p:sp>
        <p:nvSpPr>
          <p:cNvPr id="1140" name="CustomShape 4_ 17"/>
          <p:cNvSpPr/>
          <p:nvPr/>
        </p:nvSpPr>
        <p:spPr>
          <a:xfrm>
            <a:off x="169200" y="2468880"/>
            <a:ext cx="893880" cy="549720"/>
          </a:xfrm>
          <a:prstGeom prst="rect">
            <a:avLst/>
          </a:prstGeom>
          <a:noFill/>
          <a:ln w="19080">
            <a:solidFill>
              <a:srgbClr val="468a1a"/>
            </a:solidFill>
            <a:round/>
          </a:ln>
        </p:spPr>
        <p:style>
          <a:lnRef idx="0"/>
          <a:fillRef idx="0"/>
          <a:effectRef idx="0"/>
          <a:fontRef idx="minor"/>
        </p:style>
      </p:sp>
      <p:sp>
        <p:nvSpPr>
          <p:cNvPr id="1141" name="Line 14_ 49"/>
          <p:cNvSpPr/>
          <p:nvPr/>
        </p:nvSpPr>
        <p:spPr>
          <a:xfrm>
            <a:off x="604800" y="3085920"/>
            <a:ext cx="0" cy="421560"/>
          </a:xfrm>
          <a:prstGeom prst="line">
            <a:avLst/>
          </a:prstGeom>
          <a:ln w="0">
            <a:solidFill>
              <a:srgbClr val="000000"/>
            </a:solidFill>
            <a:tailEnd len="med" type="triangle" w="med"/>
          </a:ln>
        </p:spPr>
        <p:style>
          <a:lnRef idx="0"/>
          <a:fillRef idx="0"/>
          <a:effectRef idx="0"/>
          <a:fontRef idx="minor"/>
        </p:style>
      </p:sp>
      <p:pic>
        <p:nvPicPr>
          <p:cNvPr id="1142" name="" descr=""/>
          <p:cNvPicPr/>
          <p:nvPr/>
        </p:nvPicPr>
        <p:blipFill>
          <a:blip r:embed="rId5"/>
          <a:stretch/>
        </p:blipFill>
        <p:spPr>
          <a:xfrm>
            <a:off x="1332000" y="2651760"/>
            <a:ext cx="555120" cy="204840"/>
          </a:xfrm>
          <a:prstGeom prst="rect">
            <a:avLst/>
          </a:prstGeom>
          <a:ln w="0">
            <a:noFill/>
          </a:ln>
        </p:spPr>
      </p:pic>
      <p:sp>
        <p:nvSpPr>
          <p:cNvPr id="1143" name="CustomShape 4_ 20"/>
          <p:cNvSpPr/>
          <p:nvPr/>
        </p:nvSpPr>
        <p:spPr>
          <a:xfrm>
            <a:off x="1177200" y="2468880"/>
            <a:ext cx="893880" cy="549720"/>
          </a:xfrm>
          <a:prstGeom prst="rect">
            <a:avLst/>
          </a:prstGeom>
          <a:noFill/>
          <a:ln w="19080">
            <a:solidFill>
              <a:srgbClr val="468a1a"/>
            </a:solidFill>
            <a:round/>
          </a:ln>
        </p:spPr>
        <p:style>
          <a:lnRef idx="0"/>
          <a:fillRef idx="0"/>
          <a:effectRef idx="0"/>
          <a:fontRef idx="minor"/>
        </p:style>
      </p:sp>
      <p:sp>
        <p:nvSpPr>
          <p:cNvPr id="1144" name="Line 14_ 50"/>
          <p:cNvSpPr/>
          <p:nvPr/>
        </p:nvSpPr>
        <p:spPr>
          <a:xfrm>
            <a:off x="1612800" y="3085920"/>
            <a:ext cx="0" cy="421560"/>
          </a:xfrm>
          <a:prstGeom prst="line">
            <a:avLst/>
          </a:prstGeom>
          <a:ln w="0">
            <a:solidFill>
              <a:srgbClr val="000000"/>
            </a:solidFill>
            <a:tailEnd len="med" type="triangle" w="med"/>
          </a:ln>
        </p:spPr>
        <p:style>
          <a:lnRef idx="0"/>
          <a:fillRef idx="0"/>
          <a:effectRef idx="0"/>
          <a:fontRef idx="minor"/>
        </p:style>
      </p:sp>
      <p:grpSp>
        <p:nvGrpSpPr>
          <p:cNvPr id="1145" name=""/>
          <p:cNvGrpSpPr/>
          <p:nvPr/>
        </p:nvGrpSpPr>
        <p:grpSpPr>
          <a:xfrm>
            <a:off x="3770280" y="3843360"/>
            <a:ext cx="976680" cy="484200"/>
            <a:chOff x="3770280" y="3843360"/>
            <a:chExt cx="976680" cy="484200"/>
          </a:xfrm>
        </p:grpSpPr>
        <p:pic>
          <p:nvPicPr>
            <p:cNvPr id="1146" name="" descr=""/>
            <p:cNvPicPr/>
            <p:nvPr/>
          </p:nvPicPr>
          <p:blipFill>
            <a:blip r:embed="rId6"/>
            <a:stretch/>
          </p:blipFill>
          <p:spPr>
            <a:xfrm>
              <a:off x="3781440" y="3866040"/>
              <a:ext cx="896760" cy="454320"/>
            </a:xfrm>
            <a:prstGeom prst="rect">
              <a:avLst/>
            </a:prstGeom>
            <a:ln w="0">
              <a:noFill/>
            </a:ln>
          </p:spPr>
        </p:pic>
        <p:sp>
          <p:nvSpPr>
            <p:cNvPr id="1147" name="CustomShape 4_6"/>
            <p:cNvSpPr/>
            <p:nvPr/>
          </p:nvSpPr>
          <p:spPr>
            <a:xfrm>
              <a:off x="3770280" y="3843360"/>
              <a:ext cx="976680" cy="484200"/>
            </a:xfrm>
            <a:prstGeom prst="rect">
              <a:avLst/>
            </a:prstGeom>
            <a:noFill/>
            <a:ln w="19080">
              <a:solidFill>
                <a:srgbClr val="468a1a"/>
              </a:solidFill>
              <a:round/>
            </a:ln>
          </p:spPr>
          <p:style>
            <a:lnRef idx="0"/>
            <a:fillRef idx="0"/>
            <a:effectRef idx="0"/>
            <a:fontRef idx="minor"/>
          </p:style>
        </p:sp>
      </p:grpSp>
      <p:grpSp>
        <p:nvGrpSpPr>
          <p:cNvPr id="1148" name=""/>
          <p:cNvGrpSpPr/>
          <p:nvPr/>
        </p:nvGrpSpPr>
        <p:grpSpPr>
          <a:xfrm>
            <a:off x="3770280" y="4419360"/>
            <a:ext cx="1397880" cy="484200"/>
            <a:chOff x="3770280" y="4419360"/>
            <a:chExt cx="1397880" cy="484200"/>
          </a:xfrm>
        </p:grpSpPr>
        <p:sp>
          <p:nvSpPr>
            <p:cNvPr id="1149" name="CustomShape 4_5"/>
            <p:cNvSpPr/>
            <p:nvPr/>
          </p:nvSpPr>
          <p:spPr>
            <a:xfrm>
              <a:off x="3770280" y="4419360"/>
              <a:ext cx="1397880" cy="484200"/>
            </a:xfrm>
            <a:prstGeom prst="rect">
              <a:avLst/>
            </a:prstGeom>
            <a:noFill/>
            <a:ln w="19080">
              <a:solidFill>
                <a:srgbClr val="ff8000"/>
              </a:solidFill>
              <a:round/>
            </a:ln>
          </p:spPr>
          <p:style>
            <a:lnRef idx="0"/>
            <a:fillRef idx="0"/>
            <a:effectRef idx="0"/>
            <a:fontRef idx="minor"/>
          </p:style>
        </p:sp>
        <p:pic>
          <p:nvPicPr>
            <p:cNvPr id="1150" name="" descr=""/>
            <p:cNvPicPr/>
            <p:nvPr/>
          </p:nvPicPr>
          <p:blipFill>
            <a:blip r:embed="rId7"/>
            <a:stretch/>
          </p:blipFill>
          <p:spPr>
            <a:xfrm>
              <a:off x="3796560" y="4448880"/>
              <a:ext cx="1322280" cy="433080"/>
            </a:xfrm>
            <a:prstGeom prst="rect">
              <a:avLst/>
            </a:prstGeom>
            <a:ln w="0">
              <a:noFill/>
            </a:ln>
          </p:spPr>
        </p:pic>
      </p:grpSp>
      <p:sp>
        <p:nvSpPr>
          <p:cNvPr id="1151" name="Line 14_ 51"/>
          <p:cNvSpPr/>
          <p:nvPr/>
        </p:nvSpPr>
        <p:spPr>
          <a:xfrm>
            <a:off x="4904640" y="4098240"/>
            <a:ext cx="947520" cy="0"/>
          </a:xfrm>
          <a:prstGeom prst="line">
            <a:avLst/>
          </a:prstGeom>
          <a:ln w="0">
            <a:solidFill>
              <a:srgbClr val="000000"/>
            </a:solidFill>
            <a:tailEnd len="med" type="triangle" w="med"/>
          </a:ln>
        </p:spPr>
        <p:style>
          <a:lnRef idx="0"/>
          <a:fillRef idx="0"/>
          <a:effectRef idx="0"/>
          <a:fontRef idx="minor"/>
        </p:style>
      </p:sp>
      <p:sp>
        <p:nvSpPr>
          <p:cNvPr id="1152" name="Line 14_ 52"/>
          <p:cNvSpPr/>
          <p:nvPr/>
        </p:nvSpPr>
        <p:spPr>
          <a:xfrm>
            <a:off x="5270400" y="4674240"/>
            <a:ext cx="581760" cy="0"/>
          </a:xfrm>
          <a:prstGeom prst="line">
            <a:avLst/>
          </a:prstGeom>
          <a:ln w="0">
            <a:solidFill>
              <a:srgbClr val="000000"/>
            </a:solidFill>
            <a:tailEnd len="med" type="triangle" w="med"/>
          </a:ln>
        </p:spPr>
        <p:style>
          <a:lnRef idx="0"/>
          <a:fillRef idx="0"/>
          <a:effectRef idx="0"/>
          <a:fontRef idx="minor"/>
        </p:style>
      </p:sp>
      <p:sp>
        <p:nvSpPr>
          <p:cNvPr id="1153" name="Line 14_ 53"/>
          <p:cNvSpPr/>
          <p:nvPr/>
        </p:nvSpPr>
        <p:spPr>
          <a:xfrm flipV="1">
            <a:off x="3574800" y="3663360"/>
            <a:ext cx="2277360" cy="13680"/>
          </a:xfrm>
          <a:prstGeom prst="line">
            <a:avLst/>
          </a:prstGeom>
          <a:ln w="0">
            <a:solidFill>
              <a:srgbClr val="000000"/>
            </a:solidFill>
            <a:tailEnd len="med" type="triangle" w="med"/>
          </a:ln>
        </p:spPr>
        <p:style>
          <a:lnRef idx="0"/>
          <a:fillRef idx="0"/>
          <a:effectRef idx="0"/>
          <a:fontRef idx="minor"/>
        </p:style>
      </p:sp>
      <p:grpSp>
        <p:nvGrpSpPr>
          <p:cNvPr id="1154" name=""/>
          <p:cNvGrpSpPr/>
          <p:nvPr/>
        </p:nvGrpSpPr>
        <p:grpSpPr>
          <a:xfrm>
            <a:off x="169200" y="943200"/>
            <a:ext cx="3291840" cy="1381680"/>
            <a:chOff x="169200" y="943200"/>
            <a:chExt cx="3291840" cy="1381680"/>
          </a:xfrm>
        </p:grpSpPr>
        <p:pic>
          <p:nvPicPr>
            <p:cNvPr id="1155" name="" descr=""/>
            <p:cNvPicPr/>
            <p:nvPr/>
          </p:nvPicPr>
          <p:blipFill>
            <a:blip r:embed="rId8"/>
            <a:stretch/>
          </p:blipFill>
          <p:spPr>
            <a:xfrm>
              <a:off x="171360" y="956160"/>
              <a:ext cx="3272040" cy="1277280"/>
            </a:xfrm>
            <a:prstGeom prst="rect">
              <a:avLst/>
            </a:prstGeom>
            <a:ln w="0">
              <a:noFill/>
            </a:ln>
          </p:spPr>
        </p:pic>
        <p:sp>
          <p:nvSpPr>
            <p:cNvPr id="1156" name="CustomShape 4_3"/>
            <p:cNvSpPr/>
            <p:nvPr/>
          </p:nvSpPr>
          <p:spPr>
            <a:xfrm>
              <a:off x="169200" y="943200"/>
              <a:ext cx="3291840" cy="1381680"/>
            </a:xfrm>
            <a:prstGeom prst="rect">
              <a:avLst/>
            </a:prstGeom>
            <a:noFill/>
            <a:ln w="19080">
              <a:solidFill>
                <a:srgbClr val="468a1a"/>
              </a:solidFill>
              <a:round/>
            </a:ln>
          </p:spPr>
          <p:style>
            <a:lnRef idx="0"/>
            <a:fillRef idx="0"/>
            <a:effectRef idx="0"/>
            <a:fontRef idx="minor"/>
          </p:style>
        </p:sp>
        <p:sp>
          <p:nvSpPr>
            <p:cNvPr id="1157" name="CustomShape 4_7"/>
            <p:cNvSpPr/>
            <p:nvPr/>
          </p:nvSpPr>
          <p:spPr>
            <a:xfrm>
              <a:off x="972720" y="1749240"/>
              <a:ext cx="2415960" cy="484200"/>
            </a:xfrm>
            <a:prstGeom prst="rect">
              <a:avLst/>
            </a:prstGeom>
            <a:noFill/>
            <a:ln w="19080">
              <a:solidFill>
                <a:srgbClr val="ff8000"/>
              </a:solidFill>
              <a:round/>
            </a:ln>
          </p:spPr>
          <p:style>
            <a:lnRef idx="0"/>
            <a:fillRef idx="0"/>
            <a:effectRef idx="0"/>
            <a:fontRef idx="minor"/>
          </p:style>
        </p:sp>
      </p:grpSp>
      <p:grpSp>
        <p:nvGrpSpPr>
          <p:cNvPr id="1158" name=""/>
          <p:cNvGrpSpPr/>
          <p:nvPr/>
        </p:nvGrpSpPr>
        <p:grpSpPr>
          <a:xfrm>
            <a:off x="6104160" y="3291840"/>
            <a:ext cx="3222720" cy="1720440"/>
            <a:chOff x="6104160" y="3291840"/>
            <a:chExt cx="3222720" cy="1720440"/>
          </a:xfrm>
        </p:grpSpPr>
        <p:pic>
          <p:nvPicPr>
            <p:cNvPr id="1159" name="" descr=""/>
            <p:cNvPicPr/>
            <p:nvPr/>
          </p:nvPicPr>
          <p:blipFill>
            <a:blip r:embed="rId9"/>
            <a:stretch/>
          </p:blipFill>
          <p:spPr>
            <a:xfrm>
              <a:off x="6191280" y="3333600"/>
              <a:ext cx="3135600" cy="1678680"/>
            </a:xfrm>
            <a:prstGeom prst="rect">
              <a:avLst/>
            </a:prstGeom>
            <a:ln w="0">
              <a:noFill/>
            </a:ln>
          </p:spPr>
        </p:pic>
        <p:sp>
          <p:nvSpPr>
            <p:cNvPr id="1160" name="CustomShape 12_0"/>
            <p:cNvSpPr/>
            <p:nvPr/>
          </p:nvSpPr>
          <p:spPr>
            <a:xfrm>
              <a:off x="6104160" y="3291840"/>
              <a:ext cx="3212280" cy="1720440"/>
            </a:xfrm>
            <a:prstGeom prst="rect">
              <a:avLst/>
            </a:prstGeom>
            <a:noFill/>
            <a:ln w="19080">
              <a:solidFill>
                <a:srgbClr val="8d1d75"/>
              </a:solidFill>
              <a:round/>
            </a:ln>
          </p:spPr>
          <p:style>
            <a:lnRef idx="0"/>
            <a:fillRef idx="0"/>
            <a:effectRef idx="0"/>
            <a:fontRef idx="minor"/>
          </p:style>
        </p:sp>
        <p:sp>
          <p:nvSpPr>
            <p:cNvPr id="1161" name="CustomShape 4_8"/>
            <p:cNvSpPr/>
            <p:nvPr/>
          </p:nvSpPr>
          <p:spPr>
            <a:xfrm>
              <a:off x="7077240" y="4740480"/>
              <a:ext cx="920160" cy="236880"/>
            </a:xfrm>
            <a:prstGeom prst="rect">
              <a:avLst/>
            </a:prstGeom>
            <a:noFill/>
            <a:ln w="19080">
              <a:solidFill>
                <a:srgbClr val="ff8000"/>
              </a:solidFill>
              <a:round/>
            </a:ln>
          </p:spPr>
          <p:style>
            <a:lnRef idx="0"/>
            <a:fillRef idx="0"/>
            <a:effectRef idx="0"/>
            <a:fontRef idx="minor"/>
          </p:style>
        </p:sp>
      </p:grpSp>
      <p:grpSp>
        <p:nvGrpSpPr>
          <p:cNvPr id="1162" name=""/>
          <p:cNvGrpSpPr/>
          <p:nvPr/>
        </p:nvGrpSpPr>
        <p:grpSpPr>
          <a:xfrm>
            <a:off x="6481800" y="1894680"/>
            <a:ext cx="3432600" cy="460440"/>
            <a:chOff x="6481800" y="1894680"/>
            <a:chExt cx="3432600" cy="460440"/>
          </a:xfrm>
        </p:grpSpPr>
        <p:grpSp>
          <p:nvGrpSpPr>
            <p:cNvPr id="1163" name=""/>
            <p:cNvGrpSpPr/>
            <p:nvPr/>
          </p:nvGrpSpPr>
          <p:grpSpPr>
            <a:xfrm>
              <a:off x="6533280" y="1896840"/>
              <a:ext cx="3381120" cy="458280"/>
              <a:chOff x="6533280" y="1896840"/>
              <a:chExt cx="3381120" cy="458280"/>
            </a:xfrm>
          </p:grpSpPr>
          <p:pic>
            <p:nvPicPr>
              <p:cNvPr id="1164" name="" descr=""/>
              <p:cNvPicPr/>
              <p:nvPr/>
            </p:nvPicPr>
            <p:blipFill>
              <a:blip r:embed="rId10"/>
              <a:srcRect l="14488" t="48626" r="0" b="0"/>
              <a:stretch/>
            </p:blipFill>
            <p:spPr>
              <a:xfrm>
                <a:off x="7794360" y="1911240"/>
                <a:ext cx="2120040" cy="443880"/>
              </a:xfrm>
              <a:prstGeom prst="rect">
                <a:avLst/>
              </a:prstGeom>
              <a:ln w="0">
                <a:noFill/>
              </a:ln>
            </p:spPr>
          </p:pic>
          <p:pic>
            <p:nvPicPr>
              <p:cNvPr id="1165" name="" descr=""/>
              <p:cNvPicPr/>
              <p:nvPr/>
            </p:nvPicPr>
            <p:blipFill>
              <a:blip r:embed="rId11"/>
              <a:srcRect l="0" t="0" r="49588" b="50000"/>
              <a:stretch/>
            </p:blipFill>
            <p:spPr>
              <a:xfrm>
                <a:off x="6533280" y="1896840"/>
                <a:ext cx="1249560" cy="432000"/>
              </a:xfrm>
              <a:prstGeom prst="rect">
                <a:avLst/>
              </a:prstGeom>
              <a:ln w="0">
                <a:noFill/>
              </a:ln>
            </p:spPr>
          </p:pic>
        </p:grpSp>
        <p:sp>
          <p:nvSpPr>
            <p:cNvPr id="1166" name="CustomShape 12_6"/>
            <p:cNvSpPr/>
            <p:nvPr/>
          </p:nvSpPr>
          <p:spPr>
            <a:xfrm>
              <a:off x="6481800" y="1894680"/>
              <a:ext cx="3373920" cy="453600"/>
            </a:xfrm>
            <a:prstGeom prst="rect">
              <a:avLst/>
            </a:prstGeom>
            <a:noFill/>
            <a:ln w="19080">
              <a:solidFill>
                <a:srgbClr val="8d1d75"/>
              </a:solidFill>
              <a:round/>
            </a:ln>
          </p:spPr>
          <p:style>
            <a:lnRef idx="0"/>
            <a:fillRef idx="0"/>
            <a:effectRef idx="0"/>
            <a:fontRef idx="minor"/>
          </p:style>
        </p:sp>
      </p:grpSp>
      <p:pic>
        <p:nvPicPr>
          <p:cNvPr id="1167" name="" descr=""/>
          <p:cNvPicPr/>
          <p:nvPr/>
        </p:nvPicPr>
        <p:blipFill>
          <a:blip r:embed="rId12"/>
          <a:stretch/>
        </p:blipFill>
        <p:spPr>
          <a:xfrm>
            <a:off x="8008560" y="2646000"/>
            <a:ext cx="1737360" cy="348840"/>
          </a:xfrm>
          <a:prstGeom prst="rect">
            <a:avLst/>
          </a:prstGeom>
          <a:ln w="0">
            <a:noFill/>
          </a:ln>
        </p:spPr>
      </p:pic>
      <p:grpSp>
        <p:nvGrpSpPr>
          <p:cNvPr id="1168" name=""/>
          <p:cNvGrpSpPr/>
          <p:nvPr/>
        </p:nvGrpSpPr>
        <p:grpSpPr>
          <a:xfrm>
            <a:off x="3596400" y="939960"/>
            <a:ext cx="6392160" cy="561960"/>
            <a:chOff x="3596400" y="939960"/>
            <a:chExt cx="6392160" cy="561960"/>
          </a:xfrm>
        </p:grpSpPr>
        <p:pic>
          <p:nvPicPr>
            <p:cNvPr id="1169" name="" descr=""/>
            <p:cNvPicPr/>
            <p:nvPr/>
          </p:nvPicPr>
          <p:blipFill>
            <a:blip r:embed="rId13"/>
            <a:srcRect l="27900" t="52029" r="8381" b="0"/>
            <a:stretch/>
          </p:blipFill>
          <p:spPr>
            <a:xfrm>
              <a:off x="7467840" y="939960"/>
              <a:ext cx="2483640" cy="490320"/>
            </a:xfrm>
            <a:prstGeom prst="rect">
              <a:avLst/>
            </a:prstGeom>
            <a:ln w="0">
              <a:noFill/>
            </a:ln>
          </p:spPr>
        </p:pic>
        <p:pic>
          <p:nvPicPr>
            <p:cNvPr id="1170" name="" descr=""/>
            <p:cNvPicPr/>
            <p:nvPr/>
          </p:nvPicPr>
          <p:blipFill>
            <a:blip r:embed="rId14"/>
            <a:srcRect l="0" t="0" r="691" b="45029"/>
            <a:stretch/>
          </p:blipFill>
          <p:spPr>
            <a:xfrm>
              <a:off x="3596400" y="939960"/>
              <a:ext cx="3871440" cy="561960"/>
            </a:xfrm>
            <a:prstGeom prst="rect">
              <a:avLst/>
            </a:prstGeom>
            <a:ln w="0">
              <a:noFill/>
            </a:ln>
          </p:spPr>
        </p:pic>
        <p:sp>
          <p:nvSpPr>
            <p:cNvPr id="1171" name=""/>
            <p:cNvSpPr/>
            <p:nvPr/>
          </p:nvSpPr>
          <p:spPr>
            <a:xfrm>
              <a:off x="3596400" y="945360"/>
              <a:ext cx="6392160" cy="520200"/>
            </a:xfrm>
            <a:prstGeom prst="rect">
              <a:avLst/>
            </a:prstGeom>
            <a:noFill/>
            <a:ln w="19080">
              <a:solidFill>
                <a:srgbClr val="c9211e"/>
              </a:solidFill>
              <a:round/>
            </a:ln>
          </p:spPr>
          <p:style>
            <a:lnRef idx="0"/>
            <a:fillRef idx="0"/>
            <a:effectRef idx="0"/>
            <a:fontRef idx="minor"/>
          </p:style>
        </p:sp>
      </p:grpSp>
      <p:sp>
        <p:nvSpPr>
          <p:cNvPr id="1172" name="CustomShape 12_ 16"/>
          <p:cNvSpPr/>
          <p:nvPr/>
        </p:nvSpPr>
        <p:spPr>
          <a:xfrm>
            <a:off x="7940880" y="2646000"/>
            <a:ext cx="1882080" cy="348840"/>
          </a:xfrm>
          <a:prstGeom prst="rect">
            <a:avLst/>
          </a:prstGeom>
          <a:noFill/>
          <a:ln w="19080">
            <a:solidFill>
              <a:srgbClr val="8d1d75"/>
            </a:solidFill>
            <a:round/>
          </a:ln>
        </p:spPr>
        <p:style>
          <a:lnRef idx="0"/>
          <a:fillRef idx="0"/>
          <a:effectRef idx="0"/>
          <a:fontRef idx="minor"/>
        </p:style>
      </p:sp>
      <p:pic>
        <p:nvPicPr>
          <p:cNvPr id="1173" name="" descr=""/>
          <p:cNvPicPr/>
          <p:nvPr/>
        </p:nvPicPr>
        <p:blipFill>
          <a:blip r:embed="rId15"/>
          <a:stretch/>
        </p:blipFill>
        <p:spPr>
          <a:xfrm>
            <a:off x="5199840" y="1849680"/>
            <a:ext cx="978480" cy="569160"/>
          </a:xfrm>
          <a:prstGeom prst="rect">
            <a:avLst/>
          </a:prstGeom>
          <a:ln w="0">
            <a:noFill/>
          </a:ln>
        </p:spPr>
      </p:pic>
      <p:sp>
        <p:nvSpPr>
          <p:cNvPr id="1174" name="CustomShape 4_ 21"/>
          <p:cNvSpPr/>
          <p:nvPr/>
        </p:nvSpPr>
        <p:spPr>
          <a:xfrm>
            <a:off x="5256720" y="1892160"/>
            <a:ext cx="964800" cy="461880"/>
          </a:xfrm>
          <a:prstGeom prst="rect">
            <a:avLst/>
          </a:prstGeom>
          <a:noFill/>
          <a:ln w="19080">
            <a:solidFill>
              <a:srgbClr val="468a1a"/>
            </a:solidFill>
            <a:round/>
          </a:ln>
        </p:spPr>
        <p:style>
          <a:lnRef idx="0"/>
          <a:fillRef idx="0"/>
          <a:effectRef idx="0"/>
          <a:fontRef idx="minor"/>
        </p:style>
      </p:sp>
      <p:sp>
        <p:nvSpPr>
          <p:cNvPr id="1175" name="Line 14_ 54"/>
          <p:cNvSpPr/>
          <p:nvPr/>
        </p:nvSpPr>
        <p:spPr>
          <a:xfrm flipV="1">
            <a:off x="8516880" y="3057840"/>
            <a:ext cx="0" cy="176400"/>
          </a:xfrm>
          <a:prstGeom prst="line">
            <a:avLst/>
          </a:prstGeom>
          <a:ln w="0">
            <a:solidFill>
              <a:srgbClr val="000000"/>
            </a:solidFill>
            <a:tailEnd len="med" type="triangle" w="med"/>
          </a:ln>
        </p:spPr>
        <p:style>
          <a:lnRef idx="0"/>
          <a:fillRef idx="0"/>
          <a:effectRef idx="0"/>
          <a:fontRef idx="minor"/>
        </p:style>
      </p:sp>
      <p:sp>
        <p:nvSpPr>
          <p:cNvPr id="1176" name="Line 14_ 55"/>
          <p:cNvSpPr/>
          <p:nvPr/>
        </p:nvSpPr>
        <p:spPr>
          <a:xfrm flipV="1">
            <a:off x="8516880" y="2410200"/>
            <a:ext cx="0" cy="176400"/>
          </a:xfrm>
          <a:prstGeom prst="line">
            <a:avLst/>
          </a:prstGeom>
          <a:ln w="0">
            <a:solidFill>
              <a:srgbClr val="000000"/>
            </a:solidFill>
            <a:tailEnd len="med" type="triangle" w="med"/>
          </a:ln>
        </p:spPr>
        <p:style>
          <a:lnRef idx="0"/>
          <a:fillRef idx="0"/>
          <a:effectRef idx="0"/>
          <a:fontRef idx="minor"/>
        </p:style>
      </p:sp>
      <p:sp>
        <p:nvSpPr>
          <p:cNvPr id="1177" name="Line 14_ 59"/>
          <p:cNvSpPr/>
          <p:nvPr/>
        </p:nvSpPr>
        <p:spPr>
          <a:xfrm flipV="1">
            <a:off x="7112880" y="2410560"/>
            <a:ext cx="0" cy="789840"/>
          </a:xfrm>
          <a:prstGeom prst="line">
            <a:avLst/>
          </a:prstGeom>
          <a:ln w="0">
            <a:solidFill>
              <a:srgbClr val="000000"/>
            </a:solidFill>
            <a:tailEnd len="med" type="triangle" w="med"/>
          </a:ln>
        </p:spPr>
        <p:style>
          <a:lnRef idx="0"/>
          <a:fillRef idx="0"/>
          <a:effectRef idx="0"/>
          <a:fontRef idx="minor"/>
        </p:style>
      </p:sp>
      <p:sp>
        <p:nvSpPr>
          <p:cNvPr id="1178" name="Line 14_ 60"/>
          <p:cNvSpPr/>
          <p:nvPr/>
        </p:nvSpPr>
        <p:spPr>
          <a:xfrm flipV="1">
            <a:off x="7976880" y="1546560"/>
            <a:ext cx="0" cy="276480"/>
          </a:xfrm>
          <a:prstGeom prst="line">
            <a:avLst/>
          </a:prstGeom>
          <a:ln w="0">
            <a:solidFill>
              <a:srgbClr val="000000"/>
            </a:solidFill>
            <a:tailEnd len="med" type="triangle" w="med"/>
          </a:ln>
        </p:spPr>
        <p:style>
          <a:lnRef idx="0"/>
          <a:fillRef idx="0"/>
          <a:effectRef idx="0"/>
          <a:fontRef idx="minor"/>
        </p:style>
      </p:sp>
      <p:sp>
        <p:nvSpPr>
          <p:cNvPr id="1179" name="Line 14_ 61"/>
          <p:cNvSpPr/>
          <p:nvPr/>
        </p:nvSpPr>
        <p:spPr>
          <a:xfrm flipV="1">
            <a:off x="5708880" y="1546920"/>
            <a:ext cx="0" cy="276480"/>
          </a:xfrm>
          <a:prstGeom prst="line">
            <a:avLst/>
          </a:prstGeom>
          <a:ln w="0">
            <a:solidFill>
              <a:srgbClr val="000000"/>
            </a:solidFill>
            <a:tailEnd len="med" type="triangle" w="med"/>
          </a:ln>
        </p:spPr>
        <p:style>
          <a:lnRef idx="0"/>
          <a:fillRef idx="0"/>
          <a:effectRef idx="0"/>
          <a:fontRef idx="minor"/>
        </p:style>
      </p:sp>
      <p:sp>
        <p:nvSpPr>
          <p:cNvPr id="1180" name="CustomShape 12_ 18"/>
          <p:cNvSpPr/>
          <p:nvPr/>
        </p:nvSpPr>
        <p:spPr>
          <a:xfrm>
            <a:off x="6477120" y="1891440"/>
            <a:ext cx="3373920" cy="453600"/>
          </a:xfrm>
          <a:prstGeom prst="rect">
            <a:avLst/>
          </a:prstGeom>
          <a:noFill/>
          <a:ln w="19080">
            <a:solidFill>
              <a:srgbClr val="8d1d75"/>
            </a:solidFill>
            <a:round/>
          </a:ln>
        </p:spPr>
        <p:style>
          <a:lnRef idx="0"/>
          <a:fillRef idx="0"/>
          <a:effectRef idx="0"/>
          <a:fontRef idx="minor"/>
        </p:style>
      </p:sp>
      <p:sp>
        <p:nvSpPr>
          <p:cNvPr id="1181" name=""/>
          <p:cNvSpPr/>
          <p:nvPr/>
        </p:nvSpPr>
        <p:spPr>
          <a:xfrm>
            <a:off x="1371600" y="153000"/>
            <a:ext cx="8458200" cy="5245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Lastly, we use detailed balance with chemical equilibrium as reference state to derive the backward rate in thermal non-equilibrium.</a:t>
            </a:r>
            <a:endParaRPr b="0" lang="en-US" sz="1400" spc="-1" strike="noStrike">
              <a:latin typeface="Arial"/>
            </a:endParaRPr>
          </a:p>
        </p:txBody>
      </p:sp>
      <p:sp>
        <p:nvSpPr>
          <p:cNvPr id="1182" name=""/>
          <p:cNvSpPr/>
          <p:nvPr/>
        </p:nvSpPr>
        <p:spPr>
          <a:xfrm>
            <a:off x="228600" y="1530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1183" name="">
            <a:hlinkClick r:id="rId16"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1184" name=""/>
          <p:cNvGrpSpPr/>
          <p:nvPr/>
        </p:nvGrpSpPr>
        <p:grpSpPr>
          <a:xfrm>
            <a:off x="7103160" y="5198760"/>
            <a:ext cx="646200" cy="323280"/>
            <a:chOff x="7103160" y="5198760"/>
            <a:chExt cx="646200" cy="323280"/>
          </a:xfrm>
        </p:grpSpPr>
        <p:sp>
          <p:nvSpPr>
            <p:cNvPr id="1185" name="">
              <a:hlinkClick r:id="rId17"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186" name="">
              <a:hlinkClick r:id="rId18"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grpSp>
        <p:nvGrpSpPr>
          <p:cNvPr id="1187" name=""/>
          <p:cNvGrpSpPr/>
          <p:nvPr/>
        </p:nvGrpSpPr>
        <p:grpSpPr>
          <a:xfrm>
            <a:off x="8614800" y="5198760"/>
            <a:ext cx="646200" cy="323280"/>
            <a:chOff x="8614800" y="5198760"/>
            <a:chExt cx="646200" cy="323280"/>
          </a:xfrm>
        </p:grpSpPr>
        <p:sp>
          <p:nvSpPr>
            <p:cNvPr id="1188" name="">
              <a:hlinkClick r:id="rId19"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1189" name="">
              <a:hlinkClick r:id="rId20"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1190" name=""/>
          <p:cNvSpPr/>
          <p:nvPr/>
        </p:nvSpPr>
        <p:spPr>
          <a:xfrm>
            <a:off x="8830800" y="4487400"/>
            <a:ext cx="1107000" cy="532440"/>
          </a:xfrm>
          <a:prstGeom prst="rect">
            <a:avLst/>
          </a:prstGeom>
          <a:solidFill>
            <a:srgbClr val="ff860d"/>
          </a:solidFill>
          <a:ln w="38160">
            <a:solidFill>
              <a:srgbClr val="ff860d"/>
            </a:solidFill>
            <a:round/>
          </a:ln>
        </p:spPr>
        <p:style>
          <a:lnRef idx="0"/>
          <a:fillRef idx="0"/>
          <a:effectRef idx="0"/>
          <a:fontRef idx="minor"/>
        </p:style>
        <p:txBody>
          <a:bodyPr lIns="109080" rIns="109080" tIns="64080" bIns="64080" anchor="t">
            <a:noAutofit/>
          </a:bodyPr>
          <a:p>
            <a:r>
              <a:rPr b="0" lang="en-US" sz="1400" spc="-1" strike="noStrike">
                <a:latin typeface="Arial"/>
              </a:rPr>
              <a:t>Go to the results!</a:t>
            </a:r>
            <a:endParaRPr b="0" lang="en-US" sz="1400" spc="-1" strike="noStrike">
              <a:latin typeface="Arial"/>
            </a:endParaRPr>
          </a:p>
        </p:txBody>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Mathematical derivation</a:t>
            </a: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504000" y="182160"/>
            <a:ext cx="9071640" cy="2394720"/>
          </a:xfrm>
          <a:prstGeom prst="rect">
            <a:avLst/>
          </a:prstGeom>
          <a:noFill/>
          <a:ln w="0">
            <a:noFill/>
          </a:ln>
        </p:spPr>
        <p:txBody>
          <a:bodyPr lIns="0" rIns="0" tIns="0" bIns="0" anchor="ctr">
            <a:noAutofit/>
          </a:bodyPr>
          <a:p>
            <a:pPr algn="ctr">
              <a:buNone/>
            </a:pPr>
            <a:r>
              <a:rPr b="0" lang="en-US" sz="4000" spc="-1" strike="noStrike">
                <a:latin typeface="Arial"/>
              </a:rPr>
              <a:t>The effect of thermal non-equilibrium on aerosol formation in astrophysical environments</a:t>
            </a:r>
            <a:endParaRPr b="0" lang="en-US" sz="4000" spc="-1" strike="noStrike">
              <a:latin typeface="Arial"/>
            </a:endParaRPr>
          </a:p>
        </p:txBody>
      </p:sp>
      <p:sp>
        <p:nvSpPr>
          <p:cNvPr id="196" name=""/>
          <p:cNvSpPr/>
          <p:nvPr/>
        </p:nvSpPr>
        <p:spPr>
          <a:xfrm>
            <a:off x="1828800" y="2540880"/>
            <a:ext cx="6675120" cy="0"/>
          </a:xfrm>
          <a:prstGeom prst="line">
            <a:avLst/>
          </a:prstGeom>
          <a:ln w="0">
            <a:solidFill>
              <a:srgbClr val="999999"/>
            </a:solidFill>
          </a:ln>
        </p:spPr>
        <p:style>
          <a:lnRef idx="0"/>
          <a:fillRef idx="0"/>
          <a:effectRef idx="0"/>
          <a:fontRef idx="minor"/>
        </p:style>
      </p:sp>
      <p:sp>
        <p:nvSpPr>
          <p:cNvPr id="197" name=""/>
          <p:cNvSpPr txBox="1"/>
          <p:nvPr/>
        </p:nvSpPr>
        <p:spPr>
          <a:xfrm>
            <a:off x="3749040" y="2748960"/>
            <a:ext cx="2468880" cy="529200"/>
          </a:xfrm>
          <a:prstGeom prst="rect">
            <a:avLst/>
          </a:prstGeom>
          <a:noFill/>
          <a:ln w="0">
            <a:noFill/>
          </a:ln>
        </p:spPr>
        <p:txBody>
          <a:bodyPr lIns="90000" rIns="90000" tIns="45000" bIns="45000" anchor="t">
            <a:noAutofit/>
          </a:bodyPr>
          <a:p>
            <a:pPr algn="ctr">
              <a:buNone/>
            </a:pPr>
            <a:r>
              <a:rPr b="0" lang="en-US" sz="2600" spc="-1" strike="noStrike">
                <a:latin typeface="Arial"/>
              </a:rPr>
              <a:t>Sven Kiefer</a:t>
            </a:r>
            <a:endParaRPr b="0" lang="en-US" sz="2600" spc="-1" strike="noStrike">
              <a:latin typeface="Arial"/>
            </a:endParaRPr>
          </a:p>
        </p:txBody>
      </p:sp>
      <p:pic>
        <p:nvPicPr>
          <p:cNvPr id="198" name="Grafik 4_1" descr=""/>
          <p:cNvPicPr/>
          <p:nvPr/>
        </p:nvPicPr>
        <p:blipFill>
          <a:blip r:embed="rId1"/>
          <a:stretch/>
        </p:blipFill>
        <p:spPr>
          <a:xfrm>
            <a:off x="7466040" y="4102560"/>
            <a:ext cx="1237320" cy="693360"/>
          </a:xfrm>
          <a:prstGeom prst="rect">
            <a:avLst/>
          </a:prstGeom>
          <a:ln w="0">
            <a:noFill/>
          </a:ln>
        </p:spPr>
      </p:pic>
      <p:pic>
        <p:nvPicPr>
          <p:cNvPr id="199" name="Grafik 5_ 2" descr=""/>
          <p:cNvPicPr/>
          <p:nvPr/>
        </p:nvPicPr>
        <p:blipFill>
          <a:blip r:embed="rId2"/>
          <a:stretch/>
        </p:blipFill>
        <p:spPr>
          <a:xfrm>
            <a:off x="8713800" y="4109040"/>
            <a:ext cx="1104120" cy="697680"/>
          </a:xfrm>
          <a:prstGeom prst="rect">
            <a:avLst/>
          </a:prstGeom>
          <a:ln w="0">
            <a:noFill/>
          </a:ln>
        </p:spPr>
      </p:pic>
      <p:pic>
        <p:nvPicPr>
          <p:cNvPr id="200" name="Grafik 6_ 2" descr=""/>
          <p:cNvPicPr/>
          <p:nvPr/>
        </p:nvPicPr>
        <p:blipFill>
          <a:blip r:embed="rId3"/>
          <a:stretch/>
        </p:blipFill>
        <p:spPr>
          <a:xfrm>
            <a:off x="6723000" y="4102560"/>
            <a:ext cx="736560" cy="693360"/>
          </a:xfrm>
          <a:prstGeom prst="rect">
            <a:avLst/>
          </a:prstGeom>
          <a:ln w="0">
            <a:noFill/>
          </a:ln>
        </p:spPr>
      </p:pic>
      <p:pic>
        <p:nvPicPr>
          <p:cNvPr id="201" name="Grafik 7_ 2" descr=""/>
          <p:cNvPicPr/>
          <p:nvPr/>
        </p:nvPicPr>
        <p:blipFill>
          <a:blip r:embed="rId4"/>
          <a:stretch/>
        </p:blipFill>
        <p:spPr>
          <a:xfrm>
            <a:off x="216720" y="4109040"/>
            <a:ext cx="2055240" cy="691200"/>
          </a:xfrm>
          <a:prstGeom prst="rect">
            <a:avLst/>
          </a:prstGeom>
          <a:ln w="0">
            <a:noFill/>
          </a:ln>
        </p:spPr>
      </p:pic>
      <p:pic>
        <p:nvPicPr>
          <p:cNvPr id="202" name="" descr=""/>
          <p:cNvPicPr/>
          <p:nvPr/>
        </p:nvPicPr>
        <p:blipFill>
          <a:blip r:embed="rId5"/>
          <a:stretch/>
        </p:blipFill>
        <p:spPr>
          <a:xfrm>
            <a:off x="5096880" y="4109040"/>
            <a:ext cx="1507680" cy="697680"/>
          </a:xfrm>
          <a:prstGeom prst="rect">
            <a:avLst/>
          </a:prstGeom>
          <a:ln w="0">
            <a:noFill/>
          </a:ln>
        </p:spPr>
      </p:pic>
      <p:pic>
        <p:nvPicPr>
          <p:cNvPr id="203" name="" descr=""/>
          <p:cNvPicPr/>
          <p:nvPr/>
        </p:nvPicPr>
        <p:blipFill>
          <a:blip r:embed="rId6"/>
          <a:stretch/>
        </p:blipFill>
        <p:spPr>
          <a:xfrm>
            <a:off x="2271960" y="4102560"/>
            <a:ext cx="2764800" cy="697680"/>
          </a:xfrm>
          <a:prstGeom prst="rect">
            <a:avLst/>
          </a:prstGeom>
          <a:ln w="0">
            <a:noFill/>
          </a:ln>
        </p:spPr>
      </p:pic>
      <p:sp>
        <p:nvSpPr>
          <p:cNvPr id="204" name=""/>
          <p:cNvSpPr txBox="1"/>
          <p:nvPr/>
        </p:nvSpPr>
        <p:spPr>
          <a:xfrm>
            <a:off x="146880" y="4828320"/>
            <a:ext cx="9728640" cy="209520"/>
          </a:xfrm>
          <a:prstGeom prst="rect">
            <a:avLst/>
          </a:prstGeom>
          <a:noFill/>
          <a:ln w="0">
            <a:noFill/>
          </a:ln>
        </p:spPr>
        <p:txBody>
          <a:bodyPr lIns="90000" rIns="90000" tIns="45000" bIns="45000" anchor="t">
            <a:noAutofit/>
          </a:bodyPr>
          <a:p>
            <a:pPr algn="just">
              <a:lnSpc>
                <a:spcPct val="90000"/>
              </a:lnSpc>
              <a:spcBef>
                <a:spcPts val="1001"/>
              </a:spcBef>
              <a:buNone/>
            </a:pPr>
            <a:r>
              <a:rPr b="0" lang="en-US" sz="1050" spc="-1" strike="noStrike">
                <a:solidFill>
                  <a:srgbClr val="000000"/>
                </a:solidFill>
                <a:latin typeface="Calibri"/>
                <a:ea typeface="DejaVu Sans"/>
              </a:rPr>
              <a:t>This project has received funding from the European Union’s Horizon 2020 research and innovation programme under the Marie Sklodowska-Curie grant agreement no. 860470.</a:t>
            </a:r>
            <a:endParaRPr b="0" lang="en-US" sz="1050" spc="-1" strike="noStrike">
              <a:latin typeface="Arial"/>
            </a:endParaRPr>
          </a:p>
        </p:txBody>
      </p:sp>
      <p:sp>
        <p:nvSpPr>
          <p:cNvPr id="205" name=""/>
          <p:cNvSpPr txBox="1"/>
          <p:nvPr/>
        </p:nvSpPr>
        <p:spPr>
          <a:xfrm>
            <a:off x="1224720" y="3333600"/>
            <a:ext cx="7680960" cy="1197360"/>
          </a:xfrm>
          <a:prstGeom prst="rect">
            <a:avLst/>
          </a:prstGeom>
          <a:noFill/>
          <a:ln w="0">
            <a:noFill/>
          </a:ln>
        </p:spPr>
        <p:txBody>
          <a:bodyPr lIns="90000" rIns="90000" tIns="45000" bIns="45000" anchor="t">
            <a:noAutofit/>
          </a:bodyPr>
          <a:p>
            <a:pPr algn="ctr">
              <a:buNone/>
            </a:pPr>
            <a:r>
              <a:rPr b="0" lang="en-US" sz="1800" spc="-1" strike="noStrike">
                <a:latin typeface="Arial"/>
              </a:rPr>
              <a:t>David Gobrecht, Leen Decin, Christiane Helling </a:t>
            </a:r>
            <a:endParaRPr b="0" lang="en-US" sz="1800" spc="-1" strike="noStrike">
              <a:latin typeface="Arial"/>
            </a:endParaRPr>
          </a:p>
        </p:txBody>
      </p:sp>
      <p:grpSp>
        <p:nvGrpSpPr>
          <p:cNvPr id="206" name=""/>
          <p:cNvGrpSpPr/>
          <p:nvPr/>
        </p:nvGrpSpPr>
        <p:grpSpPr>
          <a:xfrm>
            <a:off x="8614800" y="5198760"/>
            <a:ext cx="646200" cy="323280"/>
            <a:chOff x="8614800" y="5198760"/>
            <a:chExt cx="646200" cy="323280"/>
          </a:xfrm>
        </p:grpSpPr>
        <p:sp>
          <p:nvSpPr>
            <p:cNvPr id="207" name="">
              <a:hlinkClick r:id="rId7"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208" name="">
              <a:hlinkClick r:id="rId8"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09" name="">
            <a:hlinkClick r:id="rId9"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sp>
        <p:nvSpPr>
          <p:cNvPr id="210" name=""/>
          <p:cNvSpPr/>
          <p:nvPr/>
        </p:nvSpPr>
        <p:spPr>
          <a:xfrm>
            <a:off x="365760" y="5084640"/>
            <a:ext cx="9418320" cy="0"/>
          </a:xfrm>
          <a:prstGeom prst="line">
            <a:avLst/>
          </a:prstGeom>
          <a:ln w="0">
            <a:solidFill>
              <a:srgbClr val="999999"/>
            </a:solidFill>
          </a:ln>
        </p:spPr>
        <p:style>
          <a:lnRef idx="0"/>
          <a:fillRef idx="0"/>
          <a:effectRef idx="0"/>
          <a:fontRef idx="minor"/>
        </p:style>
      </p:sp>
      <p:pic>
        <p:nvPicPr>
          <p:cNvPr id="211" name="" descr=""/>
          <p:cNvPicPr/>
          <p:nvPr/>
        </p:nvPicPr>
        <p:blipFill>
          <a:blip r:embed="rId10"/>
          <a:stretch/>
        </p:blipFill>
        <p:spPr>
          <a:xfrm>
            <a:off x="9085320" y="3000240"/>
            <a:ext cx="734760" cy="1029240"/>
          </a:xfrm>
          <a:prstGeom prst="rect">
            <a:avLst/>
          </a:prstGeom>
          <a:ln w="0">
            <a:noFill/>
          </a:ln>
        </p:spPr>
      </p:pic>
      <p:pic>
        <p:nvPicPr>
          <p:cNvPr id="212" name="" descr=""/>
          <p:cNvPicPr/>
          <p:nvPr/>
        </p:nvPicPr>
        <p:blipFill>
          <a:blip r:embed="rId11"/>
          <a:stretch/>
        </p:blipFill>
        <p:spPr>
          <a:xfrm>
            <a:off x="8229600" y="3000960"/>
            <a:ext cx="772560" cy="10285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226080"/>
            <a:ext cx="9071640" cy="596880"/>
          </a:xfrm>
          <a:prstGeom prst="rect">
            <a:avLst/>
          </a:prstGeom>
          <a:noFill/>
          <a:ln w="0">
            <a:noFill/>
          </a:ln>
        </p:spPr>
        <p:txBody>
          <a:bodyPr lIns="0" rIns="0" tIns="0" bIns="0" anchor="ctr">
            <a:noAutofit/>
          </a:bodyPr>
          <a:p>
            <a:r>
              <a:rPr b="0" lang="en-US" sz="3200" spc="-1" strike="noStrike">
                <a:latin typeface="Arial"/>
              </a:rPr>
              <a:t>Overview</a:t>
            </a:r>
            <a:endParaRPr b="0" lang="en-US" sz="3200" spc="-1" strike="noStrike">
              <a:latin typeface="Arial"/>
            </a:endParaRPr>
          </a:p>
        </p:txBody>
      </p:sp>
      <p:sp>
        <p:nvSpPr>
          <p:cNvPr id="214" name=""/>
          <p:cNvSpPr/>
          <p:nvPr/>
        </p:nvSpPr>
        <p:spPr>
          <a:xfrm>
            <a:off x="457200" y="809280"/>
            <a:ext cx="1920240" cy="0"/>
          </a:xfrm>
          <a:prstGeom prst="line">
            <a:avLst/>
          </a:prstGeom>
          <a:ln w="0">
            <a:solidFill>
              <a:srgbClr val="999999"/>
            </a:solidFill>
          </a:ln>
        </p:spPr>
        <p:style>
          <a:lnRef idx="0"/>
          <a:fillRef idx="0"/>
          <a:effectRef idx="0"/>
          <a:fontRef idx="minor"/>
        </p:style>
      </p:sp>
      <p:sp>
        <p:nvSpPr>
          <p:cNvPr id="215" name=""/>
          <p:cNvSpPr/>
          <p:nvPr/>
        </p:nvSpPr>
        <p:spPr>
          <a:xfrm>
            <a:off x="365760" y="5084640"/>
            <a:ext cx="9418320" cy="0"/>
          </a:xfrm>
          <a:prstGeom prst="line">
            <a:avLst/>
          </a:prstGeom>
          <a:ln w="0">
            <a:solidFill>
              <a:srgbClr val="999999"/>
            </a:solidFill>
          </a:ln>
        </p:spPr>
        <p:style>
          <a:lnRef idx="0"/>
          <a:fillRef idx="0"/>
          <a:effectRef idx="0"/>
          <a:fontRef idx="minor"/>
        </p:style>
      </p:sp>
      <p:pic>
        <p:nvPicPr>
          <p:cNvPr id="216" name="" descr=""/>
          <p:cNvPicPr/>
          <p:nvPr/>
        </p:nvPicPr>
        <p:blipFill>
          <a:blip r:embed="rId1"/>
          <a:srcRect l="0" t="0" r="0" b="3284"/>
          <a:stretch/>
        </p:blipFill>
        <p:spPr>
          <a:xfrm>
            <a:off x="5489640" y="1150560"/>
            <a:ext cx="4425480" cy="2739600"/>
          </a:xfrm>
          <a:prstGeom prst="rect">
            <a:avLst/>
          </a:prstGeom>
          <a:ln w="0">
            <a:noFill/>
          </a:ln>
        </p:spPr>
      </p:pic>
      <p:sp>
        <p:nvSpPr>
          <p:cNvPr id="217" name=""/>
          <p:cNvSpPr txBox="1"/>
          <p:nvPr/>
        </p:nvSpPr>
        <p:spPr>
          <a:xfrm>
            <a:off x="5489640" y="791640"/>
            <a:ext cx="3636000" cy="2192760"/>
          </a:xfrm>
          <a:prstGeom prst="rect">
            <a:avLst/>
          </a:prstGeom>
          <a:noFill/>
          <a:ln w="0">
            <a:noFill/>
          </a:ln>
        </p:spPr>
        <p:txBody>
          <a:bodyPr lIns="90000" rIns="90000" tIns="45000" bIns="45000" anchor="t">
            <a:noAutofit/>
          </a:bodyPr>
          <a:p>
            <a:r>
              <a:rPr b="0" lang="en-US" sz="1800" spc="-1" strike="noStrike">
                <a:latin typeface="Arial"/>
              </a:rPr>
              <a:t>Plane and Robertson (2022):</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p:txBody>
      </p:sp>
      <p:sp>
        <p:nvSpPr>
          <p:cNvPr id="218" name=""/>
          <p:cNvSpPr txBox="1"/>
          <p:nvPr/>
        </p:nvSpPr>
        <p:spPr>
          <a:xfrm>
            <a:off x="7863840" y="2881440"/>
            <a:ext cx="1293120" cy="404280"/>
          </a:xfrm>
          <a:prstGeom prst="rect">
            <a:avLst/>
          </a:prstGeom>
          <a:solidFill>
            <a:srgbClr val="ffffff"/>
          </a:solidFill>
          <a:ln w="0">
            <a:noFill/>
          </a:ln>
        </p:spPr>
        <p:txBody>
          <a:bodyPr lIns="90000" rIns="90000" tIns="45000" bIns="45000" anchor="t">
            <a:noAutofit/>
          </a:bodyPr>
          <a:p>
            <a:r>
              <a:rPr b="0" lang="en-US" sz="1000" spc="-1" strike="noStrike">
                <a:latin typeface="Arial"/>
              </a:rPr>
              <a:t>Molecule: OSi(OH)</a:t>
            </a:r>
            <a:r>
              <a:rPr b="0" lang="en-US" sz="1000" spc="-1" strike="noStrike" baseline="-33000">
                <a:latin typeface="Arial"/>
              </a:rPr>
              <a:t>2</a:t>
            </a:r>
            <a:endParaRPr b="0" lang="en-US" sz="1000" spc="-1" strike="noStrike">
              <a:latin typeface="Arial"/>
            </a:endParaRPr>
          </a:p>
          <a:p>
            <a:r>
              <a:rPr b="0" lang="en-US" sz="1000" spc="-1" strike="noStrike">
                <a:latin typeface="Arial"/>
              </a:rPr>
              <a:t>Object: R Dor</a:t>
            </a:r>
            <a:endParaRPr b="0" lang="en-US" sz="1000" spc="-1" strike="noStrike">
              <a:latin typeface="Arial"/>
            </a:endParaRPr>
          </a:p>
        </p:txBody>
      </p:sp>
      <p:sp>
        <p:nvSpPr>
          <p:cNvPr id="219" name=""/>
          <p:cNvSpPr txBox="1"/>
          <p:nvPr/>
        </p:nvSpPr>
        <p:spPr>
          <a:xfrm>
            <a:off x="5489640" y="4190040"/>
            <a:ext cx="4203000" cy="858240"/>
          </a:xfrm>
          <a:prstGeom prst="rect">
            <a:avLst/>
          </a:prstGeom>
          <a:noFill/>
          <a:ln w="0">
            <a:noFill/>
          </a:ln>
        </p:spPr>
        <p:txBody>
          <a:bodyPr lIns="90000" rIns="90000" tIns="45000" bIns="45000" anchor="t">
            <a:noAutofit/>
          </a:bodyPr>
          <a:p>
            <a:r>
              <a:rPr b="0" lang="en-US" sz="1800" spc="-1" strike="noStrike">
                <a:latin typeface="Arial"/>
              </a:rPr>
              <a:t>Observational evidence:</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Fonfr</a:t>
            </a:r>
            <a:r>
              <a:rPr b="0" lang="en-US" sz="1800" spc="-1" strike="noStrike">
                <a:latin typeface="Arial"/>
                <a:ea typeface="Arial"/>
              </a:rPr>
              <a:t>í</a:t>
            </a:r>
            <a:r>
              <a:rPr b="0" lang="en-US" sz="1800" spc="-1" strike="noStrike">
                <a:latin typeface="Arial"/>
              </a:rPr>
              <a:t>a et al. 2008, 2017, 2021</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p:txBody>
      </p:sp>
      <p:sp>
        <p:nvSpPr>
          <p:cNvPr id="220" name=""/>
          <p:cNvSpPr/>
          <p:nvPr/>
        </p:nvSpPr>
        <p:spPr>
          <a:xfrm>
            <a:off x="1608480" y="3237840"/>
            <a:ext cx="419400" cy="419040"/>
          </a:xfrm>
          <a:custGeom>
            <a:avLst/>
            <a:gdLst/>
            <a:ahLst/>
            <a:rect l="l" t="t" r="r" b="b"/>
            <a:pathLst>
              <a:path w="21600" h="21600">
                <a:moveTo>
                  <a:pt x="10780" y="0"/>
                </a:moveTo>
                <a:arcTo wR="10800" hR="10800" stAng="-5406277" swAng="8280874"/>
                <a:lnTo>
                  <a:pt x="10800" y="10800"/>
                </a:lnTo>
                <a:close/>
              </a:path>
            </a:pathLst>
          </a:custGeom>
          <a:solidFill>
            <a:srgbClr val="b85c00"/>
          </a:solidFill>
          <a:ln w="0">
            <a:solidFill>
              <a:srgbClr val="7b3d00"/>
            </a:solidFill>
          </a:ln>
        </p:spPr>
        <p:style>
          <a:lnRef idx="0"/>
          <a:fillRef idx="0"/>
          <a:effectRef idx="0"/>
          <a:fontRef idx="minor"/>
        </p:style>
      </p:sp>
      <p:sp>
        <p:nvSpPr>
          <p:cNvPr id="221" name=""/>
          <p:cNvSpPr/>
          <p:nvPr/>
        </p:nvSpPr>
        <p:spPr>
          <a:xfrm>
            <a:off x="1468800" y="1733760"/>
            <a:ext cx="55800" cy="53280"/>
          </a:xfrm>
          <a:prstGeom prst="ellipse">
            <a:avLst/>
          </a:prstGeom>
          <a:solidFill>
            <a:srgbClr val="b85c00"/>
          </a:solidFill>
          <a:ln w="0">
            <a:solidFill>
              <a:srgbClr val="7b3d00"/>
            </a:solidFill>
          </a:ln>
        </p:spPr>
        <p:style>
          <a:lnRef idx="0"/>
          <a:fillRef idx="0"/>
          <a:effectRef idx="0"/>
          <a:fontRef idx="minor"/>
        </p:style>
      </p:sp>
      <p:sp>
        <p:nvSpPr>
          <p:cNvPr id="222" name=""/>
          <p:cNvSpPr/>
          <p:nvPr/>
        </p:nvSpPr>
        <p:spPr>
          <a:xfrm>
            <a:off x="1623240" y="1543320"/>
            <a:ext cx="55800" cy="54000"/>
          </a:xfrm>
          <a:prstGeom prst="ellipse">
            <a:avLst/>
          </a:prstGeom>
          <a:solidFill>
            <a:srgbClr val="b2b2b2"/>
          </a:solidFill>
          <a:ln w="0">
            <a:solidFill>
              <a:srgbClr val="666666"/>
            </a:solidFill>
          </a:ln>
        </p:spPr>
        <p:style>
          <a:lnRef idx="0"/>
          <a:fillRef idx="0"/>
          <a:effectRef idx="0"/>
          <a:fontRef idx="minor"/>
        </p:style>
      </p:sp>
      <p:sp>
        <p:nvSpPr>
          <p:cNvPr id="223" name=""/>
          <p:cNvSpPr/>
          <p:nvPr/>
        </p:nvSpPr>
        <p:spPr>
          <a:xfrm>
            <a:off x="1843200" y="1754640"/>
            <a:ext cx="55440" cy="54360"/>
          </a:xfrm>
          <a:prstGeom prst="ellipse">
            <a:avLst/>
          </a:prstGeom>
          <a:solidFill>
            <a:srgbClr val="b2b2b2"/>
          </a:solidFill>
          <a:ln w="0">
            <a:solidFill>
              <a:srgbClr val="666666"/>
            </a:solidFill>
          </a:ln>
        </p:spPr>
        <p:style>
          <a:lnRef idx="0"/>
          <a:fillRef idx="0"/>
          <a:effectRef idx="0"/>
          <a:fontRef idx="minor"/>
        </p:style>
      </p:sp>
      <p:sp>
        <p:nvSpPr>
          <p:cNvPr id="224" name=""/>
          <p:cNvSpPr/>
          <p:nvPr/>
        </p:nvSpPr>
        <p:spPr>
          <a:xfrm>
            <a:off x="1915920" y="1572480"/>
            <a:ext cx="55800" cy="53640"/>
          </a:xfrm>
          <a:prstGeom prst="ellipse">
            <a:avLst/>
          </a:prstGeom>
          <a:solidFill>
            <a:srgbClr val="b2b2b2"/>
          </a:solidFill>
          <a:ln w="0">
            <a:solidFill>
              <a:srgbClr val="666666"/>
            </a:solidFill>
          </a:ln>
        </p:spPr>
        <p:style>
          <a:lnRef idx="0"/>
          <a:fillRef idx="0"/>
          <a:effectRef idx="0"/>
          <a:fontRef idx="minor"/>
        </p:style>
      </p:sp>
      <p:sp>
        <p:nvSpPr>
          <p:cNvPr id="225" name=""/>
          <p:cNvSpPr/>
          <p:nvPr/>
        </p:nvSpPr>
        <p:spPr>
          <a:xfrm>
            <a:off x="1482840" y="1567080"/>
            <a:ext cx="55800" cy="53640"/>
          </a:xfrm>
          <a:prstGeom prst="ellipse">
            <a:avLst/>
          </a:prstGeom>
          <a:solidFill>
            <a:srgbClr val="b2b2b2"/>
          </a:solidFill>
          <a:ln w="0">
            <a:solidFill>
              <a:srgbClr val="666666"/>
            </a:solidFill>
          </a:ln>
        </p:spPr>
        <p:style>
          <a:lnRef idx="0"/>
          <a:fillRef idx="0"/>
          <a:effectRef idx="0"/>
          <a:fontRef idx="minor"/>
        </p:style>
      </p:sp>
      <p:sp>
        <p:nvSpPr>
          <p:cNvPr id="226" name=""/>
          <p:cNvSpPr/>
          <p:nvPr/>
        </p:nvSpPr>
        <p:spPr>
          <a:xfrm>
            <a:off x="1748160" y="1303920"/>
            <a:ext cx="55800" cy="53280"/>
          </a:xfrm>
          <a:prstGeom prst="ellipse">
            <a:avLst/>
          </a:prstGeom>
          <a:solidFill>
            <a:srgbClr val="00a933"/>
          </a:solidFill>
          <a:ln w="0">
            <a:solidFill>
              <a:srgbClr val="127622"/>
            </a:solidFill>
          </a:ln>
        </p:spPr>
        <p:style>
          <a:lnRef idx="0"/>
          <a:fillRef idx="0"/>
          <a:effectRef idx="0"/>
          <a:fontRef idx="minor"/>
        </p:style>
      </p:sp>
      <p:sp>
        <p:nvSpPr>
          <p:cNvPr id="227" name=""/>
          <p:cNvSpPr/>
          <p:nvPr/>
        </p:nvSpPr>
        <p:spPr>
          <a:xfrm>
            <a:off x="1636200" y="1733760"/>
            <a:ext cx="56160" cy="53280"/>
          </a:xfrm>
          <a:prstGeom prst="ellipse">
            <a:avLst/>
          </a:prstGeom>
          <a:solidFill>
            <a:srgbClr val="00a933"/>
          </a:solidFill>
          <a:ln w="0">
            <a:solidFill>
              <a:srgbClr val="127622"/>
            </a:solidFill>
          </a:ln>
        </p:spPr>
        <p:style>
          <a:lnRef idx="0"/>
          <a:fillRef idx="0"/>
          <a:effectRef idx="0"/>
          <a:fontRef idx="minor"/>
        </p:style>
      </p:sp>
      <p:sp>
        <p:nvSpPr>
          <p:cNvPr id="228" name=""/>
          <p:cNvSpPr/>
          <p:nvPr/>
        </p:nvSpPr>
        <p:spPr>
          <a:xfrm>
            <a:off x="2167560" y="1722960"/>
            <a:ext cx="55440" cy="53280"/>
          </a:xfrm>
          <a:prstGeom prst="ellipse">
            <a:avLst/>
          </a:prstGeom>
          <a:solidFill>
            <a:srgbClr val="00a933"/>
          </a:solidFill>
          <a:ln w="0">
            <a:solidFill>
              <a:srgbClr val="127622"/>
            </a:solidFill>
          </a:ln>
        </p:spPr>
        <p:style>
          <a:lnRef idx="0"/>
          <a:fillRef idx="0"/>
          <a:effectRef idx="0"/>
          <a:fontRef idx="minor"/>
        </p:style>
      </p:sp>
      <p:sp>
        <p:nvSpPr>
          <p:cNvPr id="229" name=""/>
          <p:cNvSpPr/>
          <p:nvPr/>
        </p:nvSpPr>
        <p:spPr>
          <a:xfrm>
            <a:off x="1803960" y="1411200"/>
            <a:ext cx="55800" cy="53640"/>
          </a:xfrm>
          <a:prstGeom prst="ellipse">
            <a:avLst/>
          </a:prstGeom>
          <a:solidFill>
            <a:srgbClr val="00a933"/>
          </a:solidFill>
          <a:ln w="0">
            <a:solidFill>
              <a:srgbClr val="127622"/>
            </a:solidFill>
          </a:ln>
        </p:spPr>
        <p:style>
          <a:lnRef idx="0"/>
          <a:fillRef idx="0"/>
          <a:effectRef idx="0"/>
          <a:fontRef idx="minor"/>
        </p:style>
      </p:sp>
      <p:sp>
        <p:nvSpPr>
          <p:cNvPr id="230" name=""/>
          <p:cNvSpPr/>
          <p:nvPr/>
        </p:nvSpPr>
        <p:spPr>
          <a:xfrm>
            <a:off x="2139120" y="1464840"/>
            <a:ext cx="56520" cy="53640"/>
          </a:xfrm>
          <a:prstGeom prst="ellipse">
            <a:avLst/>
          </a:prstGeom>
          <a:solidFill>
            <a:srgbClr val="00a933"/>
          </a:solidFill>
          <a:ln w="0">
            <a:solidFill>
              <a:srgbClr val="127622"/>
            </a:solidFill>
          </a:ln>
        </p:spPr>
        <p:style>
          <a:lnRef idx="0"/>
          <a:fillRef idx="0"/>
          <a:effectRef idx="0"/>
          <a:fontRef idx="minor"/>
        </p:style>
      </p:sp>
      <p:sp>
        <p:nvSpPr>
          <p:cNvPr id="231" name=""/>
          <p:cNvSpPr/>
          <p:nvPr/>
        </p:nvSpPr>
        <p:spPr>
          <a:xfrm>
            <a:off x="1761840" y="1583280"/>
            <a:ext cx="56160" cy="53640"/>
          </a:xfrm>
          <a:prstGeom prst="ellipse">
            <a:avLst/>
          </a:prstGeom>
          <a:solidFill>
            <a:srgbClr val="00a933"/>
          </a:solidFill>
          <a:ln w="0">
            <a:solidFill>
              <a:srgbClr val="127622"/>
            </a:solidFill>
          </a:ln>
        </p:spPr>
        <p:style>
          <a:lnRef idx="0"/>
          <a:fillRef idx="0"/>
          <a:effectRef idx="0"/>
          <a:fontRef idx="minor"/>
        </p:style>
      </p:sp>
      <p:sp>
        <p:nvSpPr>
          <p:cNvPr id="232" name=""/>
          <p:cNvSpPr/>
          <p:nvPr/>
        </p:nvSpPr>
        <p:spPr>
          <a:xfrm>
            <a:off x="2027880" y="1787040"/>
            <a:ext cx="55440" cy="54000"/>
          </a:xfrm>
          <a:prstGeom prst="ellipse">
            <a:avLst/>
          </a:prstGeom>
          <a:solidFill>
            <a:srgbClr val="b85c00"/>
          </a:solidFill>
          <a:ln w="0">
            <a:solidFill>
              <a:srgbClr val="7b3d00"/>
            </a:solidFill>
          </a:ln>
        </p:spPr>
        <p:style>
          <a:lnRef idx="0"/>
          <a:fillRef idx="0"/>
          <a:effectRef idx="0"/>
          <a:fontRef idx="minor"/>
        </p:style>
      </p:sp>
      <p:sp>
        <p:nvSpPr>
          <p:cNvPr id="233" name=""/>
          <p:cNvSpPr/>
          <p:nvPr/>
        </p:nvSpPr>
        <p:spPr>
          <a:xfrm>
            <a:off x="1580400" y="1357200"/>
            <a:ext cx="55800" cy="54000"/>
          </a:xfrm>
          <a:prstGeom prst="ellipse">
            <a:avLst/>
          </a:prstGeom>
          <a:solidFill>
            <a:srgbClr val="b85c00"/>
          </a:solidFill>
          <a:ln w="0">
            <a:solidFill>
              <a:srgbClr val="7b3d00"/>
            </a:solidFill>
          </a:ln>
        </p:spPr>
        <p:style>
          <a:lnRef idx="0"/>
          <a:fillRef idx="0"/>
          <a:effectRef idx="0"/>
          <a:fontRef idx="minor"/>
        </p:style>
      </p:sp>
      <p:sp>
        <p:nvSpPr>
          <p:cNvPr id="234" name=""/>
          <p:cNvSpPr/>
          <p:nvPr/>
        </p:nvSpPr>
        <p:spPr>
          <a:xfrm>
            <a:off x="2097360" y="1303560"/>
            <a:ext cx="56160" cy="53640"/>
          </a:xfrm>
          <a:prstGeom prst="ellipse">
            <a:avLst/>
          </a:prstGeom>
          <a:solidFill>
            <a:srgbClr val="b85c00"/>
          </a:solidFill>
          <a:ln w="0">
            <a:solidFill>
              <a:srgbClr val="7b3d00"/>
            </a:solidFill>
          </a:ln>
        </p:spPr>
        <p:style>
          <a:lnRef idx="0"/>
          <a:fillRef idx="0"/>
          <a:effectRef idx="0"/>
          <a:fontRef idx="minor"/>
        </p:style>
      </p:sp>
      <p:sp>
        <p:nvSpPr>
          <p:cNvPr id="235" name=""/>
          <p:cNvSpPr/>
          <p:nvPr/>
        </p:nvSpPr>
        <p:spPr>
          <a:xfrm>
            <a:off x="1971720" y="1357200"/>
            <a:ext cx="56160" cy="54000"/>
          </a:xfrm>
          <a:prstGeom prst="ellipse">
            <a:avLst/>
          </a:prstGeom>
          <a:solidFill>
            <a:srgbClr val="b85c00"/>
          </a:solidFill>
          <a:ln w="0">
            <a:solidFill>
              <a:srgbClr val="7b3d00"/>
            </a:solidFill>
          </a:ln>
        </p:spPr>
        <p:style>
          <a:lnRef idx="0"/>
          <a:fillRef idx="0"/>
          <a:effectRef idx="0"/>
          <a:fontRef idx="minor"/>
        </p:style>
      </p:sp>
      <p:sp>
        <p:nvSpPr>
          <p:cNvPr id="236" name=""/>
          <p:cNvSpPr/>
          <p:nvPr/>
        </p:nvSpPr>
        <p:spPr>
          <a:xfrm>
            <a:off x="2041560" y="1636920"/>
            <a:ext cx="55800" cy="53280"/>
          </a:xfrm>
          <a:prstGeom prst="ellipse">
            <a:avLst/>
          </a:prstGeom>
          <a:solidFill>
            <a:srgbClr val="b85c00"/>
          </a:solidFill>
          <a:ln w="0">
            <a:solidFill>
              <a:srgbClr val="7b3d00"/>
            </a:solidFill>
          </a:ln>
        </p:spPr>
        <p:style>
          <a:lnRef idx="0"/>
          <a:fillRef idx="0"/>
          <a:effectRef idx="0"/>
          <a:fontRef idx="minor"/>
        </p:style>
      </p:sp>
      <p:sp>
        <p:nvSpPr>
          <p:cNvPr id="237" name=""/>
          <p:cNvSpPr/>
          <p:nvPr/>
        </p:nvSpPr>
        <p:spPr>
          <a:xfrm>
            <a:off x="1762200" y="2765160"/>
            <a:ext cx="55800" cy="53640"/>
          </a:xfrm>
          <a:prstGeom prst="ellipse">
            <a:avLst/>
          </a:prstGeom>
          <a:solidFill>
            <a:srgbClr val="b85c00"/>
          </a:solidFill>
          <a:ln w="0">
            <a:solidFill>
              <a:srgbClr val="7b3d00"/>
            </a:solidFill>
          </a:ln>
        </p:spPr>
        <p:style>
          <a:lnRef idx="0"/>
          <a:fillRef idx="0"/>
          <a:effectRef idx="0"/>
          <a:fontRef idx="minor"/>
        </p:style>
      </p:sp>
      <p:sp>
        <p:nvSpPr>
          <p:cNvPr id="238" name=""/>
          <p:cNvSpPr/>
          <p:nvPr/>
        </p:nvSpPr>
        <p:spPr>
          <a:xfrm>
            <a:off x="1748160" y="2504520"/>
            <a:ext cx="174600" cy="174600"/>
          </a:xfrm>
          <a:prstGeom prst="ellipse">
            <a:avLst/>
          </a:prstGeom>
          <a:solidFill>
            <a:srgbClr val="b2b2b2"/>
          </a:solidFill>
          <a:ln w="0">
            <a:solidFill>
              <a:srgbClr val="666666"/>
            </a:solidFill>
          </a:ln>
        </p:spPr>
        <p:style>
          <a:lnRef idx="0"/>
          <a:fillRef idx="0"/>
          <a:effectRef idx="0"/>
          <a:fontRef idx="minor"/>
        </p:style>
      </p:sp>
      <p:sp>
        <p:nvSpPr>
          <p:cNvPr id="239" name=""/>
          <p:cNvSpPr/>
          <p:nvPr/>
        </p:nvSpPr>
        <p:spPr>
          <a:xfrm>
            <a:off x="2111400" y="2555280"/>
            <a:ext cx="56160" cy="54000"/>
          </a:xfrm>
          <a:prstGeom prst="ellipse">
            <a:avLst/>
          </a:prstGeom>
          <a:solidFill>
            <a:srgbClr val="00a933"/>
          </a:solidFill>
          <a:ln w="0">
            <a:solidFill>
              <a:srgbClr val="127622"/>
            </a:solidFill>
          </a:ln>
        </p:spPr>
        <p:style>
          <a:lnRef idx="0"/>
          <a:fillRef idx="0"/>
          <a:effectRef idx="0"/>
          <a:fontRef idx="minor"/>
        </p:style>
      </p:sp>
      <p:sp>
        <p:nvSpPr>
          <p:cNvPr id="240" name=""/>
          <p:cNvSpPr/>
          <p:nvPr/>
        </p:nvSpPr>
        <p:spPr>
          <a:xfrm>
            <a:off x="1496880" y="2635920"/>
            <a:ext cx="55800" cy="54000"/>
          </a:xfrm>
          <a:prstGeom prst="ellipse">
            <a:avLst/>
          </a:prstGeom>
          <a:solidFill>
            <a:srgbClr val="00a933"/>
          </a:solidFill>
          <a:ln w="0">
            <a:solidFill>
              <a:srgbClr val="127622"/>
            </a:solidFill>
          </a:ln>
        </p:spPr>
        <p:style>
          <a:lnRef idx="0"/>
          <a:fillRef idx="0"/>
          <a:effectRef idx="0"/>
          <a:fontRef idx="minor"/>
        </p:style>
      </p:sp>
      <p:sp>
        <p:nvSpPr>
          <p:cNvPr id="241" name=""/>
          <p:cNvSpPr/>
          <p:nvPr/>
        </p:nvSpPr>
        <p:spPr>
          <a:xfrm>
            <a:off x="1971720" y="2609280"/>
            <a:ext cx="56160" cy="53640"/>
          </a:xfrm>
          <a:prstGeom prst="ellipse">
            <a:avLst/>
          </a:prstGeom>
          <a:solidFill>
            <a:srgbClr val="00a933"/>
          </a:solidFill>
          <a:ln w="0">
            <a:solidFill>
              <a:srgbClr val="127622"/>
            </a:solidFill>
          </a:ln>
        </p:spPr>
        <p:style>
          <a:lnRef idx="0"/>
          <a:fillRef idx="0"/>
          <a:effectRef idx="0"/>
          <a:fontRef idx="minor"/>
        </p:style>
      </p:sp>
      <p:sp>
        <p:nvSpPr>
          <p:cNvPr id="242" name=""/>
          <p:cNvSpPr/>
          <p:nvPr/>
        </p:nvSpPr>
        <p:spPr>
          <a:xfrm>
            <a:off x="1664640" y="2313720"/>
            <a:ext cx="55800" cy="53640"/>
          </a:xfrm>
          <a:prstGeom prst="ellipse">
            <a:avLst/>
          </a:prstGeom>
          <a:solidFill>
            <a:srgbClr val="00a933"/>
          </a:solidFill>
          <a:ln w="0">
            <a:solidFill>
              <a:srgbClr val="127622"/>
            </a:solidFill>
          </a:ln>
        </p:spPr>
        <p:style>
          <a:lnRef idx="0"/>
          <a:fillRef idx="0"/>
          <a:effectRef idx="0"/>
          <a:fontRef idx="minor"/>
        </p:style>
      </p:sp>
      <p:sp>
        <p:nvSpPr>
          <p:cNvPr id="243" name=""/>
          <p:cNvSpPr/>
          <p:nvPr/>
        </p:nvSpPr>
        <p:spPr>
          <a:xfrm>
            <a:off x="1999440" y="2421360"/>
            <a:ext cx="56160" cy="53280"/>
          </a:xfrm>
          <a:prstGeom prst="ellipse">
            <a:avLst/>
          </a:prstGeom>
          <a:solidFill>
            <a:srgbClr val="00a933"/>
          </a:solidFill>
          <a:ln w="0">
            <a:solidFill>
              <a:srgbClr val="127622"/>
            </a:solidFill>
          </a:ln>
        </p:spPr>
        <p:style>
          <a:lnRef idx="0"/>
          <a:fillRef idx="0"/>
          <a:effectRef idx="0"/>
          <a:fontRef idx="minor"/>
        </p:style>
      </p:sp>
      <p:sp>
        <p:nvSpPr>
          <p:cNvPr id="244" name=""/>
          <p:cNvSpPr/>
          <p:nvPr/>
        </p:nvSpPr>
        <p:spPr>
          <a:xfrm>
            <a:off x="1622160" y="2765160"/>
            <a:ext cx="55800" cy="53640"/>
          </a:xfrm>
          <a:prstGeom prst="ellipse">
            <a:avLst/>
          </a:prstGeom>
          <a:solidFill>
            <a:srgbClr val="00a933"/>
          </a:solidFill>
          <a:ln w="0">
            <a:solidFill>
              <a:srgbClr val="127622"/>
            </a:solidFill>
          </a:ln>
        </p:spPr>
        <p:style>
          <a:lnRef idx="0"/>
          <a:fillRef idx="0"/>
          <a:effectRef idx="0"/>
          <a:fontRef idx="minor"/>
        </p:style>
      </p:sp>
      <p:sp>
        <p:nvSpPr>
          <p:cNvPr id="245" name=""/>
          <p:cNvSpPr/>
          <p:nvPr/>
        </p:nvSpPr>
        <p:spPr>
          <a:xfrm>
            <a:off x="1958040" y="2748600"/>
            <a:ext cx="55800" cy="54000"/>
          </a:xfrm>
          <a:prstGeom prst="ellipse">
            <a:avLst/>
          </a:prstGeom>
          <a:solidFill>
            <a:srgbClr val="b85c00"/>
          </a:solidFill>
          <a:ln w="0">
            <a:solidFill>
              <a:srgbClr val="7b3d00"/>
            </a:solidFill>
          </a:ln>
        </p:spPr>
        <p:style>
          <a:lnRef idx="0"/>
          <a:fillRef idx="0"/>
          <a:effectRef idx="0"/>
          <a:fontRef idx="minor"/>
        </p:style>
      </p:sp>
      <p:sp>
        <p:nvSpPr>
          <p:cNvPr id="246" name=""/>
          <p:cNvSpPr/>
          <p:nvPr/>
        </p:nvSpPr>
        <p:spPr>
          <a:xfrm>
            <a:off x="1608480" y="2485800"/>
            <a:ext cx="56520" cy="53280"/>
          </a:xfrm>
          <a:prstGeom prst="ellipse">
            <a:avLst/>
          </a:prstGeom>
          <a:solidFill>
            <a:srgbClr val="b85c00"/>
          </a:solidFill>
          <a:ln w="0">
            <a:solidFill>
              <a:srgbClr val="7b3d00"/>
            </a:solidFill>
          </a:ln>
        </p:spPr>
        <p:style>
          <a:lnRef idx="0"/>
          <a:fillRef idx="0"/>
          <a:effectRef idx="0"/>
          <a:fontRef idx="minor"/>
        </p:style>
      </p:sp>
      <p:sp>
        <p:nvSpPr>
          <p:cNvPr id="247" name=""/>
          <p:cNvSpPr/>
          <p:nvPr/>
        </p:nvSpPr>
        <p:spPr>
          <a:xfrm>
            <a:off x="1482840" y="2415960"/>
            <a:ext cx="55800" cy="53280"/>
          </a:xfrm>
          <a:prstGeom prst="ellipse">
            <a:avLst/>
          </a:prstGeom>
          <a:solidFill>
            <a:srgbClr val="b85c00"/>
          </a:solidFill>
          <a:ln w="0">
            <a:solidFill>
              <a:srgbClr val="7b3d00"/>
            </a:solidFill>
          </a:ln>
        </p:spPr>
        <p:style>
          <a:lnRef idx="0"/>
          <a:fillRef idx="0"/>
          <a:effectRef idx="0"/>
          <a:fontRef idx="minor"/>
        </p:style>
      </p:sp>
      <p:sp>
        <p:nvSpPr>
          <p:cNvPr id="248" name=""/>
          <p:cNvSpPr/>
          <p:nvPr/>
        </p:nvSpPr>
        <p:spPr>
          <a:xfrm>
            <a:off x="1832040" y="2260080"/>
            <a:ext cx="55800" cy="53640"/>
          </a:xfrm>
          <a:prstGeom prst="ellipse">
            <a:avLst/>
          </a:prstGeom>
          <a:solidFill>
            <a:srgbClr val="b85c00"/>
          </a:solidFill>
          <a:ln w="0">
            <a:solidFill>
              <a:srgbClr val="7b3d00"/>
            </a:solidFill>
          </a:ln>
        </p:spPr>
        <p:style>
          <a:lnRef idx="0"/>
          <a:fillRef idx="0"/>
          <a:effectRef idx="0"/>
          <a:fontRef idx="minor"/>
        </p:style>
      </p:sp>
      <p:sp>
        <p:nvSpPr>
          <p:cNvPr id="249" name=""/>
          <p:cNvSpPr/>
          <p:nvPr/>
        </p:nvSpPr>
        <p:spPr>
          <a:xfrm>
            <a:off x="2041560" y="2276280"/>
            <a:ext cx="55800" cy="53640"/>
          </a:xfrm>
          <a:prstGeom prst="ellipse">
            <a:avLst/>
          </a:prstGeom>
          <a:solidFill>
            <a:srgbClr val="b85c00"/>
          </a:solidFill>
          <a:ln w="0">
            <a:solidFill>
              <a:srgbClr val="7b3d00"/>
            </a:solidFill>
          </a:ln>
        </p:spPr>
        <p:style>
          <a:lnRef idx="0"/>
          <a:fillRef idx="0"/>
          <a:effectRef idx="0"/>
          <a:fontRef idx="minor"/>
        </p:style>
      </p:sp>
      <p:sp>
        <p:nvSpPr>
          <p:cNvPr id="250" name=""/>
          <p:cNvSpPr/>
          <p:nvPr/>
        </p:nvSpPr>
        <p:spPr>
          <a:xfrm>
            <a:off x="1608480" y="3237840"/>
            <a:ext cx="419400" cy="419040"/>
          </a:xfrm>
          <a:custGeom>
            <a:avLst/>
            <a:gdLst/>
            <a:ahLst/>
            <a:rect l="l" t="t" r="r" b="b"/>
            <a:pathLst>
              <a:path w="21600" h="21600">
                <a:moveTo>
                  <a:pt x="18095" y="18763"/>
                </a:moveTo>
                <a:arcTo wR="10800" hR="10800" stAng="2850389" swAng="13349611"/>
                <a:lnTo>
                  <a:pt x="10800" y="10800"/>
                </a:lnTo>
                <a:close/>
              </a:path>
            </a:pathLst>
          </a:custGeom>
          <a:solidFill>
            <a:srgbClr val="00a933"/>
          </a:solidFill>
          <a:ln w="0">
            <a:solidFill>
              <a:srgbClr val="127622"/>
            </a:solidFill>
          </a:ln>
        </p:spPr>
        <p:style>
          <a:lnRef idx="0"/>
          <a:fillRef idx="0"/>
          <a:effectRef idx="0"/>
          <a:fontRef idx="minor"/>
        </p:style>
      </p:sp>
      <p:sp>
        <p:nvSpPr>
          <p:cNvPr id="251" name=""/>
          <p:cNvSpPr/>
          <p:nvPr/>
        </p:nvSpPr>
        <p:spPr>
          <a:xfrm>
            <a:off x="1733760" y="3360240"/>
            <a:ext cx="174600" cy="174600"/>
          </a:xfrm>
          <a:prstGeom prst="ellipse">
            <a:avLst/>
          </a:prstGeom>
          <a:solidFill>
            <a:srgbClr val="b2b2b2"/>
          </a:solidFill>
          <a:ln w="0">
            <a:solidFill>
              <a:srgbClr val="666666"/>
            </a:solidFill>
          </a:ln>
        </p:spPr>
        <p:style>
          <a:lnRef idx="0"/>
          <a:fillRef idx="0"/>
          <a:effectRef idx="0"/>
          <a:fontRef idx="minor"/>
        </p:style>
      </p:sp>
      <p:sp>
        <p:nvSpPr>
          <p:cNvPr id="252" name=""/>
          <p:cNvSpPr/>
          <p:nvPr/>
        </p:nvSpPr>
        <p:spPr>
          <a:xfrm>
            <a:off x="1398600" y="4457880"/>
            <a:ext cx="56160" cy="54000"/>
          </a:xfrm>
          <a:prstGeom prst="ellipse">
            <a:avLst/>
          </a:prstGeom>
          <a:solidFill>
            <a:srgbClr val="b85c00"/>
          </a:solidFill>
          <a:ln w="0">
            <a:solidFill>
              <a:srgbClr val="7b3d00"/>
            </a:solidFill>
          </a:ln>
        </p:spPr>
        <p:style>
          <a:lnRef idx="0"/>
          <a:fillRef idx="0"/>
          <a:effectRef idx="0"/>
          <a:fontRef idx="minor"/>
        </p:style>
      </p:sp>
      <p:sp>
        <p:nvSpPr>
          <p:cNvPr id="253" name=""/>
          <p:cNvSpPr/>
          <p:nvPr/>
        </p:nvSpPr>
        <p:spPr>
          <a:xfrm>
            <a:off x="1553040" y="4267440"/>
            <a:ext cx="55800" cy="54000"/>
          </a:xfrm>
          <a:prstGeom prst="ellipse">
            <a:avLst/>
          </a:prstGeom>
          <a:solidFill>
            <a:srgbClr val="b2b2b2"/>
          </a:solidFill>
          <a:ln w="0">
            <a:solidFill>
              <a:srgbClr val="666666"/>
            </a:solidFill>
          </a:ln>
        </p:spPr>
        <p:style>
          <a:lnRef idx="0"/>
          <a:fillRef idx="0"/>
          <a:effectRef idx="0"/>
          <a:fontRef idx="minor"/>
        </p:style>
      </p:sp>
      <p:sp>
        <p:nvSpPr>
          <p:cNvPr id="254" name=""/>
          <p:cNvSpPr/>
          <p:nvPr/>
        </p:nvSpPr>
        <p:spPr>
          <a:xfrm>
            <a:off x="1773360" y="4479120"/>
            <a:ext cx="55800" cy="53640"/>
          </a:xfrm>
          <a:prstGeom prst="ellipse">
            <a:avLst/>
          </a:prstGeom>
          <a:solidFill>
            <a:srgbClr val="b2b2b2"/>
          </a:solidFill>
          <a:ln w="0">
            <a:solidFill>
              <a:srgbClr val="666666"/>
            </a:solidFill>
          </a:ln>
        </p:spPr>
        <p:style>
          <a:lnRef idx="0"/>
          <a:fillRef idx="0"/>
          <a:effectRef idx="0"/>
          <a:fontRef idx="minor"/>
        </p:style>
      </p:sp>
      <p:sp>
        <p:nvSpPr>
          <p:cNvPr id="255" name=""/>
          <p:cNvSpPr/>
          <p:nvPr/>
        </p:nvSpPr>
        <p:spPr>
          <a:xfrm>
            <a:off x="1846080" y="4296600"/>
            <a:ext cx="56160" cy="53640"/>
          </a:xfrm>
          <a:prstGeom prst="ellipse">
            <a:avLst/>
          </a:prstGeom>
          <a:solidFill>
            <a:srgbClr val="b2b2b2"/>
          </a:solidFill>
          <a:ln w="0">
            <a:solidFill>
              <a:srgbClr val="666666"/>
            </a:solidFill>
          </a:ln>
        </p:spPr>
        <p:style>
          <a:lnRef idx="0"/>
          <a:fillRef idx="0"/>
          <a:effectRef idx="0"/>
          <a:fontRef idx="minor"/>
        </p:style>
      </p:sp>
      <p:sp>
        <p:nvSpPr>
          <p:cNvPr id="256" name=""/>
          <p:cNvSpPr/>
          <p:nvPr/>
        </p:nvSpPr>
        <p:spPr>
          <a:xfrm>
            <a:off x="1412640" y="4291200"/>
            <a:ext cx="56160" cy="54000"/>
          </a:xfrm>
          <a:prstGeom prst="ellipse">
            <a:avLst/>
          </a:prstGeom>
          <a:solidFill>
            <a:srgbClr val="b2b2b2"/>
          </a:solidFill>
          <a:ln w="0">
            <a:solidFill>
              <a:srgbClr val="666666"/>
            </a:solidFill>
          </a:ln>
        </p:spPr>
        <p:style>
          <a:lnRef idx="0"/>
          <a:fillRef idx="0"/>
          <a:effectRef idx="0"/>
          <a:fontRef idx="minor"/>
        </p:style>
      </p:sp>
      <p:sp>
        <p:nvSpPr>
          <p:cNvPr id="257" name=""/>
          <p:cNvSpPr/>
          <p:nvPr/>
        </p:nvSpPr>
        <p:spPr>
          <a:xfrm>
            <a:off x="1677960" y="4027680"/>
            <a:ext cx="56520" cy="54000"/>
          </a:xfrm>
          <a:prstGeom prst="ellipse">
            <a:avLst/>
          </a:prstGeom>
          <a:solidFill>
            <a:srgbClr val="00a933"/>
          </a:solidFill>
          <a:ln w="0">
            <a:solidFill>
              <a:srgbClr val="127622"/>
            </a:solidFill>
          </a:ln>
        </p:spPr>
        <p:style>
          <a:lnRef idx="0"/>
          <a:fillRef idx="0"/>
          <a:effectRef idx="0"/>
          <a:fontRef idx="minor"/>
        </p:style>
      </p:sp>
      <p:sp>
        <p:nvSpPr>
          <p:cNvPr id="258" name=""/>
          <p:cNvSpPr/>
          <p:nvPr/>
        </p:nvSpPr>
        <p:spPr>
          <a:xfrm>
            <a:off x="1566720" y="4457880"/>
            <a:ext cx="55440" cy="54000"/>
          </a:xfrm>
          <a:prstGeom prst="ellipse">
            <a:avLst/>
          </a:prstGeom>
          <a:solidFill>
            <a:srgbClr val="00a933"/>
          </a:solidFill>
          <a:ln w="0">
            <a:solidFill>
              <a:srgbClr val="127622"/>
            </a:solidFill>
          </a:ln>
        </p:spPr>
        <p:style>
          <a:lnRef idx="0"/>
          <a:fillRef idx="0"/>
          <a:effectRef idx="0"/>
          <a:fontRef idx="minor"/>
        </p:style>
      </p:sp>
      <p:sp>
        <p:nvSpPr>
          <p:cNvPr id="259" name=""/>
          <p:cNvSpPr/>
          <p:nvPr/>
        </p:nvSpPr>
        <p:spPr>
          <a:xfrm>
            <a:off x="2097360" y="4446720"/>
            <a:ext cx="56160" cy="54360"/>
          </a:xfrm>
          <a:prstGeom prst="ellipse">
            <a:avLst/>
          </a:prstGeom>
          <a:solidFill>
            <a:srgbClr val="00a933"/>
          </a:solidFill>
          <a:ln w="0">
            <a:solidFill>
              <a:srgbClr val="127622"/>
            </a:solidFill>
          </a:ln>
        </p:spPr>
        <p:style>
          <a:lnRef idx="0"/>
          <a:fillRef idx="0"/>
          <a:effectRef idx="0"/>
          <a:fontRef idx="minor"/>
        </p:style>
      </p:sp>
      <p:sp>
        <p:nvSpPr>
          <p:cNvPr id="260" name=""/>
          <p:cNvSpPr/>
          <p:nvPr/>
        </p:nvSpPr>
        <p:spPr>
          <a:xfrm>
            <a:off x="1734480" y="4134960"/>
            <a:ext cx="55800" cy="54360"/>
          </a:xfrm>
          <a:prstGeom prst="ellipse">
            <a:avLst/>
          </a:prstGeom>
          <a:solidFill>
            <a:srgbClr val="00a933"/>
          </a:solidFill>
          <a:ln w="0">
            <a:solidFill>
              <a:srgbClr val="127622"/>
            </a:solidFill>
          </a:ln>
        </p:spPr>
        <p:style>
          <a:lnRef idx="0"/>
          <a:fillRef idx="0"/>
          <a:effectRef idx="0"/>
          <a:fontRef idx="minor"/>
        </p:style>
      </p:sp>
      <p:sp>
        <p:nvSpPr>
          <p:cNvPr id="261" name=""/>
          <p:cNvSpPr/>
          <p:nvPr/>
        </p:nvSpPr>
        <p:spPr>
          <a:xfrm>
            <a:off x="2069280" y="4189320"/>
            <a:ext cx="56520" cy="53640"/>
          </a:xfrm>
          <a:prstGeom prst="ellipse">
            <a:avLst/>
          </a:prstGeom>
          <a:solidFill>
            <a:srgbClr val="00a933"/>
          </a:solidFill>
          <a:ln w="0">
            <a:solidFill>
              <a:srgbClr val="127622"/>
            </a:solidFill>
          </a:ln>
        </p:spPr>
        <p:style>
          <a:lnRef idx="0"/>
          <a:fillRef idx="0"/>
          <a:effectRef idx="0"/>
          <a:fontRef idx="minor"/>
        </p:style>
      </p:sp>
      <p:sp>
        <p:nvSpPr>
          <p:cNvPr id="262" name=""/>
          <p:cNvSpPr/>
          <p:nvPr/>
        </p:nvSpPr>
        <p:spPr>
          <a:xfrm>
            <a:off x="1691640" y="4307400"/>
            <a:ext cx="56520" cy="53640"/>
          </a:xfrm>
          <a:prstGeom prst="ellipse">
            <a:avLst/>
          </a:prstGeom>
          <a:solidFill>
            <a:srgbClr val="00a933"/>
          </a:solidFill>
          <a:ln w="0">
            <a:solidFill>
              <a:srgbClr val="127622"/>
            </a:solidFill>
          </a:ln>
        </p:spPr>
        <p:style>
          <a:lnRef idx="0"/>
          <a:fillRef idx="0"/>
          <a:effectRef idx="0"/>
          <a:fontRef idx="minor"/>
        </p:style>
      </p:sp>
      <p:sp>
        <p:nvSpPr>
          <p:cNvPr id="263" name=""/>
          <p:cNvSpPr/>
          <p:nvPr/>
        </p:nvSpPr>
        <p:spPr>
          <a:xfrm>
            <a:off x="1958040" y="4511880"/>
            <a:ext cx="55800" cy="53280"/>
          </a:xfrm>
          <a:prstGeom prst="ellipse">
            <a:avLst/>
          </a:prstGeom>
          <a:solidFill>
            <a:srgbClr val="b85c00"/>
          </a:solidFill>
          <a:ln w="0">
            <a:solidFill>
              <a:srgbClr val="7b3d00"/>
            </a:solidFill>
          </a:ln>
        </p:spPr>
        <p:style>
          <a:lnRef idx="0"/>
          <a:fillRef idx="0"/>
          <a:effectRef idx="0"/>
          <a:fontRef idx="minor"/>
        </p:style>
      </p:sp>
      <p:sp>
        <p:nvSpPr>
          <p:cNvPr id="264" name=""/>
          <p:cNvSpPr/>
          <p:nvPr/>
        </p:nvSpPr>
        <p:spPr>
          <a:xfrm>
            <a:off x="1510560" y="4081680"/>
            <a:ext cx="56160" cy="53280"/>
          </a:xfrm>
          <a:prstGeom prst="ellipse">
            <a:avLst/>
          </a:prstGeom>
          <a:solidFill>
            <a:srgbClr val="b85c00"/>
          </a:solidFill>
          <a:ln w="0">
            <a:solidFill>
              <a:srgbClr val="7b3d00"/>
            </a:solidFill>
          </a:ln>
        </p:spPr>
        <p:style>
          <a:lnRef idx="0"/>
          <a:fillRef idx="0"/>
          <a:effectRef idx="0"/>
          <a:fontRef idx="minor"/>
        </p:style>
      </p:sp>
      <p:sp>
        <p:nvSpPr>
          <p:cNvPr id="265" name=""/>
          <p:cNvSpPr/>
          <p:nvPr/>
        </p:nvSpPr>
        <p:spPr>
          <a:xfrm>
            <a:off x="2027880" y="4027680"/>
            <a:ext cx="55440" cy="54000"/>
          </a:xfrm>
          <a:prstGeom prst="ellipse">
            <a:avLst/>
          </a:prstGeom>
          <a:solidFill>
            <a:srgbClr val="b85c00"/>
          </a:solidFill>
          <a:ln w="0">
            <a:solidFill>
              <a:srgbClr val="7b3d00"/>
            </a:solidFill>
          </a:ln>
        </p:spPr>
        <p:style>
          <a:lnRef idx="0"/>
          <a:fillRef idx="0"/>
          <a:effectRef idx="0"/>
          <a:fontRef idx="minor"/>
        </p:style>
      </p:sp>
      <p:sp>
        <p:nvSpPr>
          <p:cNvPr id="266" name=""/>
          <p:cNvSpPr/>
          <p:nvPr/>
        </p:nvSpPr>
        <p:spPr>
          <a:xfrm>
            <a:off x="1902240" y="4081680"/>
            <a:ext cx="55800" cy="53280"/>
          </a:xfrm>
          <a:prstGeom prst="ellipse">
            <a:avLst/>
          </a:prstGeom>
          <a:solidFill>
            <a:srgbClr val="b85c00"/>
          </a:solidFill>
          <a:ln w="0">
            <a:solidFill>
              <a:srgbClr val="7b3d00"/>
            </a:solidFill>
          </a:ln>
        </p:spPr>
        <p:style>
          <a:lnRef idx="0"/>
          <a:fillRef idx="0"/>
          <a:effectRef idx="0"/>
          <a:fontRef idx="minor"/>
        </p:style>
      </p:sp>
      <p:sp>
        <p:nvSpPr>
          <p:cNvPr id="267" name=""/>
          <p:cNvSpPr/>
          <p:nvPr/>
        </p:nvSpPr>
        <p:spPr>
          <a:xfrm>
            <a:off x="1971720" y="4361040"/>
            <a:ext cx="56160" cy="54000"/>
          </a:xfrm>
          <a:prstGeom prst="ellipse">
            <a:avLst/>
          </a:prstGeom>
          <a:solidFill>
            <a:srgbClr val="b85c00"/>
          </a:solidFill>
          <a:ln w="0">
            <a:solidFill>
              <a:srgbClr val="7b3d00"/>
            </a:solidFill>
          </a:ln>
        </p:spPr>
        <p:style>
          <a:lnRef idx="0"/>
          <a:fillRef idx="0"/>
          <a:effectRef idx="0"/>
          <a:fontRef idx="minor"/>
        </p:style>
      </p:sp>
      <p:sp>
        <p:nvSpPr>
          <p:cNvPr id="268" name=""/>
          <p:cNvSpPr txBox="1"/>
          <p:nvPr/>
        </p:nvSpPr>
        <p:spPr>
          <a:xfrm rot="16200000">
            <a:off x="157680" y="2394720"/>
            <a:ext cx="1547640" cy="820800"/>
          </a:xfrm>
          <a:prstGeom prst="rect">
            <a:avLst/>
          </a:prstGeom>
          <a:noFill/>
          <a:ln w="0">
            <a:noFill/>
          </a:ln>
        </p:spPr>
        <p:txBody>
          <a:bodyPr lIns="90000" rIns="90000" tIns="45000" bIns="45000" anchor="t">
            <a:noAutofit/>
          </a:bodyPr>
          <a:p>
            <a:r>
              <a:rPr b="0" lang="en-US" sz="1300" spc="-1" strike="noStrike">
                <a:latin typeface="Arial"/>
              </a:rPr>
              <a:t>Replenishment</a:t>
            </a:r>
            <a:endParaRPr b="0" lang="en-US" sz="1300" spc="-1" strike="noStrike">
              <a:latin typeface="Arial"/>
            </a:endParaRPr>
          </a:p>
        </p:txBody>
      </p:sp>
      <p:sp>
        <p:nvSpPr>
          <p:cNvPr id="269" name=""/>
          <p:cNvSpPr txBox="1"/>
          <p:nvPr/>
        </p:nvSpPr>
        <p:spPr>
          <a:xfrm>
            <a:off x="2604600" y="1770840"/>
            <a:ext cx="1466640" cy="331560"/>
          </a:xfrm>
          <a:prstGeom prst="rect">
            <a:avLst/>
          </a:prstGeom>
          <a:noFill/>
          <a:ln w="0">
            <a:noFill/>
          </a:ln>
        </p:spPr>
        <p:txBody>
          <a:bodyPr lIns="90000" rIns="90000" tIns="45000" bIns="45000" anchor="t">
            <a:noAutofit/>
          </a:bodyPr>
          <a:p>
            <a:r>
              <a:rPr b="0" lang="en-US" sz="1300" spc="-1" strike="noStrike">
                <a:latin typeface="Arial"/>
              </a:rPr>
              <a:t>Nucleation</a:t>
            </a:r>
            <a:endParaRPr b="0" lang="en-US" sz="1300" spc="-1" strike="noStrike">
              <a:latin typeface="Arial"/>
            </a:endParaRPr>
          </a:p>
        </p:txBody>
      </p:sp>
      <p:sp>
        <p:nvSpPr>
          <p:cNvPr id="270" name=""/>
          <p:cNvSpPr txBox="1"/>
          <p:nvPr/>
        </p:nvSpPr>
        <p:spPr>
          <a:xfrm>
            <a:off x="2604600" y="2818800"/>
            <a:ext cx="1466640" cy="576000"/>
          </a:xfrm>
          <a:prstGeom prst="rect">
            <a:avLst/>
          </a:prstGeom>
          <a:noFill/>
          <a:ln w="0">
            <a:noFill/>
          </a:ln>
        </p:spPr>
        <p:txBody>
          <a:bodyPr lIns="90000" rIns="90000" tIns="45000" bIns="45000" anchor="t">
            <a:noAutofit/>
          </a:bodyPr>
          <a:p>
            <a:r>
              <a:rPr b="0" lang="en-US" sz="1300" spc="-1" strike="noStrike">
                <a:latin typeface="Arial"/>
              </a:rPr>
              <a:t>Condensation</a:t>
            </a:r>
            <a:endParaRPr b="0" lang="en-US" sz="1300" spc="-1" strike="noStrike">
              <a:latin typeface="Arial"/>
            </a:endParaRPr>
          </a:p>
        </p:txBody>
      </p:sp>
      <p:sp>
        <p:nvSpPr>
          <p:cNvPr id="271" name=""/>
          <p:cNvSpPr txBox="1"/>
          <p:nvPr/>
        </p:nvSpPr>
        <p:spPr>
          <a:xfrm>
            <a:off x="2604600" y="3796920"/>
            <a:ext cx="1466640" cy="331560"/>
          </a:xfrm>
          <a:prstGeom prst="rect">
            <a:avLst/>
          </a:prstGeom>
          <a:noFill/>
          <a:ln w="0">
            <a:noFill/>
          </a:ln>
        </p:spPr>
        <p:txBody>
          <a:bodyPr lIns="90000" rIns="90000" tIns="45000" bIns="45000" anchor="t">
            <a:noAutofit/>
          </a:bodyPr>
          <a:p>
            <a:r>
              <a:rPr b="0" lang="en-US" sz="1300" spc="-1" strike="noStrike">
                <a:latin typeface="Arial"/>
              </a:rPr>
              <a:t>Evaporation</a:t>
            </a:r>
            <a:endParaRPr b="0" lang="en-US" sz="1300" spc="-1" strike="noStrike">
              <a:latin typeface="Arial"/>
            </a:endParaRPr>
          </a:p>
        </p:txBody>
      </p:sp>
      <p:sp>
        <p:nvSpPr>
          <p:cNvPr id="272" name=""/>
          <p:cNvSpPr/>
          <p:nvPr/>
        </p:nvSpPr>
        <p:spPr>
          <a:xfrm>
            <a:off x="2502720" y="1561320"/>
            <a:ext cx="0" cy="768240"/>
          </a:xfrm>
          <a:prstGeom prst="line">
            <a:avLst/>
          </a:prstGeom>
          <a:ln w="0">
            <a:solidFill>
              <a:srgbClr val="000000"/>
            </a:solidFill>
            <a:tailEnd len="med" type="triangle" w="med"/>
          </a:ln>
        </p:spPr>
        <p:style>
          <a:lnRef idx="0"/>
          <a:fillRef idx="0"/>
          <a:effectRef idx="0"/>
          <a:fontRef idx="minor"/>
        </p:style>
      </p:sp>
      <p:sp>
        <p:nvSpPr>
          <p:cNvPr id="273" name=""/>
          <p:cNvSpPr/>
          <p:nvPr/>
        </p:nvSpPr>
        <p:spPr>
          <a:xfrm>
            <a:off x="2502720" y="2609280"/>
            <a:ext cx="0" cy="768240"/>
          </a:xfrm>
          <a:prstGeom prst="line">
            <a:avLst/>
          </a:prstGeom>
          <a:ln w="0">
            <a:solidFill>
              <a:srgbClr val="000000"/>
            </a:solidFill>
            <a:tailEnd len="med" type="triangle" w="med"/>
          </a:ln>
        </p:spPr>
        <p:style>
          <a:lnRef idx="0"/>
          <a:fillRef idx="0"/>
          <a:effectRef idx="0"/>
          <a:fontRef idx="minor"/>
        </p:style>
      </p:sp>
      <p:sp>
        <p:nvSpPr>
          <p:cNvPr id="274" name=""/>
          <p:cNvSpPr/>
          <p:nvPr/>
        </p:nvSpPr>
        <p:spPr>
          <a:xfrm>
            <a:off x="2502720" y="3656880"/>
            <a:ext cx="0" cy="768240"/>
          </a:xfrm>
          <a:prstGeom prst="line">
            <a:avLst/>
          </a:prstGeom>
          <a:ln w="0">
            <a:solidFill>
              <a:srgbClr val="000000"/>
            </a:solidFill>
            <a:tailEnd len="med" type="triangle" w="med"/>
          </a:ln>
        </p:spPr>
        <p:style>
          <a:lnRef idx="0"/>
          <a:fillRef idx="0"/>
          <a:effectRef idx="0"/>
          <a:fontRef idx="minor"/>
        </p:style>
      </p:sp>
      <p:sp>
        <p:nvSpPr>
          <p:cNvPr id="275" name=""/>
          <p:cNvSpPr/>
          <p:nvPr/>
        </p:nvSpPr>
        <p:spPr>
          <a:xfrm>
            <a:off x="395640" y="1506240"/>
            <a:ext cx="1146240" cy="2838960"/>
          </a:xfrm>
          <a:prstGeom prst="arc">
            <a:avLst>
              <a:gd name="adj1" fmla="val 5474674"/>
              <a:gd name="adj2" fmla="val 16192490"/>
            </a:avLst>
          </a:prstGeom>
          <a:noFill/>
          <a:ln w="0">
            <a:solidFill>
              <a:srgbClr val="000000"/>
            </a:solidFill>
          </a:ln>
        </p:spPr>
      </p:sp>
      <p:sp>
        <p:nvSpPr>
          <p:cNvPr id="276" name=""/>
          <p:cNvSpPr/>
          <p:nvPr/>
        </p:nvSpPr>
        <p:spPr>
          <a:xfrm rot="5424000">
            <a:off x="963360" y="1449360"/>
            <a:ext cx="78120" cy="120240"/>
          </a:xfrm>
          <a:custGeom>
            <a:avLst/>
            <a:gdLst/>
            <a:ahLst/>
            <a:rect l="l" t="t" r="r" b="b"/>
            <a:pathLst>
              <a:path w="21600" h="21600">
                <a:moveTo>
                  <a:pt x="10800" y="0"/>
                </a:moveTo>
                <a:lnTo>
                  <a:pt x="21600" y="21600"/>
                </a:lnTo>
                <a:lnTo>
                  <a:pt x="0" y="21600"/>
                </a:lnTo>
                <a:close/>
              </a:path>
            </a:pathLst>
          </a:custGeom>
          <a:solidFill>
            <a:srgbClr val="000000"/>
          </a:solidFill>
          <a:ln w="0">
            <a:solidFill>
              <a:srgbClr val="000000"/>
            </a:solidFill>
          </a:ln>
        </p:spPr>
        <p:style>
          <a:lnRef idx="0"/>
          <a:fillRef idx="0"/>
          <a:effectRef idx="0"/>
          <a:fontRef idx="minor"/>
        </p:style>
      </p:sp>
      <p:sp>
        <p:nvSpPr>
          <p:cNvPr id="277" name=""/>
          <p:cNvSpPr txBox="1"/>
          <p:nvPr/>
        </p:nvSpPr>
        <p:spPr>
          <a:xfrm>
            <a:off x="1496880" y="4669560"/>
            <a:ext cx="3428640" cy="273960"/>
          </a:xfrm>
          <a:prstGeom prst="rect">
            <a:avLst/>
          </a:prstGeom>
          <a:noFill/>
          <a:ln w="0">
            <a:noFill/>
          </a:ln>
        </p:spPr>
        <p:txBody>
          <a:bodyPr lIns="90000" rIns="90000" tIns="45000" bIns="45000" anchor="t">
            <a:noAutofit/>
          </a:bodyPr>
          <a:p>
            <a:pPr algn="r">
              <a:lnSpc>
                <a:spcPct val="100000"/>
              </a:lnSpc>
              <a:buNone/>
            </a:pPr>
            <a:r>
              <a:rPr b="0" lang="en-US" sz="1050" spc="-1" strike="noStrike">
                <a:latin typeface="Arial"/>
              </a:rPr>
              <a:t>Image altered from Helling (2018)</a:t>
            </a:r>
            <a:endParaRPr b="0" lang="en-US" sz="1050" spc="-1" strike="noStrike">
              <a:latin typeface="Arial"/>
            </a:endParaRPr>
          </a:p>
        </p:txBody>
      </p:sp>
      <p:sp>
        <p:nvSpPr>
          <p:cNvPr id="278" name=""/>
          <p:cNvSpPr/>
          <p:nvPr/>
        </p:nvSpPr>
        <p:spPr>
          <a:xfrm>
            <a:off x="3947760" y="1351440"/>
            <a:ext cx="419400" cy="3144240"/>
          </a:xfrm>
          <a:custGeom>
            <a:avLst/>
            <a:gdLst/>
            <a:ahLst/>
            <a:rect l="l" t="t" r="r" b="b"/>
            <a:pathLst>
              <a:path w="21600" h="21600">
                <a:moveTo>
                  <a:pt x="0" y="3320"/>
                </a:moveTo>
                <a:lnTo>
                  <a:pt x="10800" y="0"/>
                </a:lnTo>
                <a:lnTo>
                  <a:pt x="21600" y="3320"/>
                </a:lnTo>
                <a:lnTo>
                  <a:pt x="14570" y="3320"/>
                </a:lnTo>
                <a:lnTo>
                  <a:pt x="14570" y="18280"/>
                </a:lnTo>
                <a:lnTo>
                  <a:pt x="21600" y="18280"/>
                </a:lnTo>
                <a:lnTo>
                  <a:pt x="10800" y="21600"/>
                </a:lnTo>
                <a:lnTo>
                  <a:pt x="0" y="18280"/>
                </a:lnTo>
                <a:lnTo>
                  <a:pt x="7030" y="18280"/>
                </a:lnTo>
                <a:lnTo>
                  <a:pt x="7030" y="3320"/>
                </a:lnTo>
                <a:close/>
              </a:path>
            </a:pathLst>
          </a:custGeom>
          <a:gradFill rotWithShape="0">
            <a:gsLst>
              <a:gs pos="0">
                <a:srgbClr val="2a6099"/>
              </a:gs>
              <a:gs pos="100000">
                <a:srgbClr val="ff0000"/>
              </a:gs>
            </a:gsLst>
            <a:lin ang="3600000"/>
          </a:gradFill>
          <a:ln w="0">
            <a:solidFill>
              <a:srgbClr val="3465a4"/>
            </a:solidFill>
          </a:ln>
        </p:spPr>
        <p:style>
          <a:lnRef idx="0"/>
          <a:fillRef idx="0"/>
          <a:effectRef idx="0"/>
          <a:fontRef idx="minor"/>
        </p:style>
      </p:sp>
      <p:sp>
        <p:nvSpPr>
          <p:cNvPr id="279" name=""/>
          <p:cNvSpPr txBox="1"/>
          <p:nvPr/>
        </p:nvSpPr>
        <p:spPr>
          <a:xfrm>
            <a:off x="7110000" y="3787920"/>
            <a:ext cx="2743200" cy="346680"/>
          </a:xfrm>
          <a:prstGeom prst="rect">
            <a:avLst/>
          </a:prstGeom>
          <a:noFill/>
          <a:ln w="0">
            <a:noFill/>
          </a:ln>
        </p:spPr>
        <p:txBody>
          <a:bodyPr lIns="90000" rIns="90000" tIns="45000" bIns="45000" anchor="t">
            <a:noAutofit/>
          </a:bodyPr>
          <a:p>
            <a:pPr algn="r">
              <a:buNone/>
            </a:pPr>
            <a:r>
              <a:rPr b="0" lang="en-US" sz="900" spc="-1" strike="noStrike">
                <a:latin typeface="Arial"/>
              </a:rPr>
              <a:t>Image altered from</a:t>
            </a:r>
            <a:br>
              <a:rPr sz="900"/>
            </a:br>
            <a:r>
              <a:rPr b="0" lang="en-US" sz="900" spc="-1" strike="noStrike">
                <a:latin typeface="Arial"/>
              </a:rPr>
              <a:t>Plane and Robertson (2022)</a:t>
            </a:r>
            <a:endParaRPr b="0" lang="en-US" sz="900" spc="-1" strike="noStrike">
              <a:latin typeface="Arial"/>
            </a:endParaRPr>
          </a:p>
        </p:txBody>
      </p:sp>
      <p:sp>
        <p:nvSpPr>
          <p:cNvPr id="280" name=""/>
          <p:cNvSpPr/>
          <p:nvPr/>
        </p:nvSpPr>
        <p:spPr>
          <a:xfrm>
            <a:off x="6583680" y="1465920"/>
            <a:ext cx="1097280" cy="417960"/>
          </a:xfrm>
          <a:prstGeom prst="rect">
            <a:avLst/>
          </a:prstGeom>
          <a:solidFill>
            <a:srgbClr val="ffffff"/>
          </a:solidFill>
          <a:ln w="0">
            <a:solidFill>
              <a:srgbClr val="ffffff"/>
            </a:solidFill>
          </a:ln>
        </p:spPr>
        <p:style>
          <a:lnRef idx="0"/>
          <a:fillRef idx="0"/>
          <a:effectRef idx="0"/>
          <a:fontRef idx="minor"/>
        </p:style>
      </p:sp>
      <p:sp>
        <p:nvSpPr>
          <p:cNvPr id="281" name=""/>
          <p:cNvSpPr/>
          <p:nvPr/>
        </p:nvSpPr>
        <p:spPr>
          <a:xfrm rot="20355600">
            <a:off x="7608960" y="1453680"/>
            <a:ext cx="457200" cy="360720"/>
          </a:xfrm>
          <a:prstGeom prst="rect">
            <a:avLst/>
          </a:prstGeom>
          <a:solidFill>
            <a:srgbClr val="ffffff"/>
          </a:solidFill>
          <a:ln w="0">
            <a:solidFill>
              <a:srgbClr val="ffffff"/>
            </a:solidFill>
          </a:ln>
        </p:spPr>
        <p:style>
          <a:lnRef idx="0"/>
          <a:fillRef idx="0"/>
          <a:effectRef idx="0"/>
          <a:fontRef idx="minor"/>
        </p:style>
      </p:sp>
      <p:sp>
        <p:nvSpPr>
          <p:cNvPr id="282" name=""/>
          <p:cNvSpPr/>
          <p:nvPr/>
        </p:nvSpPr>
        <p:spPr>
          <a:xfrm>
            <a:off x="8595360" y="2288880"/>
            <a:ext cx="365760" cy="365760"/>
          </a:xfrm>
          <a:prstGeom prst="rect">
            <a:avLst/>
          </a:prstGeom>
          <a:solidFill>
            <a:srgbClr val="ffffff"/>
          </a:solidFill>
          <a:ln w="0">
            <a:solidFill>
              <a:srgbClr val="ffffff"/>
            </a:solidFill>
          </a:ln>
        </p:spPr>
        <p:style>
          <a:lnRef idx="0"/>
          <a:fillRef idx="0"/>
          <a:effectRef idx="0"/>
          <a:fontRef idx="minor"/>
        </p:style>
      </p:sp>
      <p:sp>
        <p:nvSpPr>
          <p:cNvPr id="283" name=""/>
          <p:cNvSpPr txBox="1"/>
          <p:nvPr/>
        </p:nvSpPr>
        <p:spPr>
          <a:xfrm>
            <a:off x="6184800" y="1906560"/>
            <a:ext cx="1097280" cy="374040"/>
          </a:xfrm>
          <a:prstGeom prst="rect">
            <a:avLst/>
          </a:prstGeom>
          <a:noFill/>
          <a:ln w="0">
            <a:noFill/>
          </a:ln>
        </p:spPr>
        <p:txBody>
          <a:bodyPr lIns="90000" rIns="90000" tIns="45000" bIns="45000" anchor="t">
            <a:noAutofit/>
          </a:bodyPr>
          <a:p>
            <a:r>
              <a:rPr b="0" lang="en-US" sz="1000" spc="-1" strike="noStrike">
                <a:latin typeface="Arial"/>
              </a:rPr>
              <a:t>equilibrium</a:t>
            </a:r>
            <a:endParaRPr b="0" lang="en-US" sz="1000" spc="-1" strike="noStrike">
              <a:latin typeface="Arial"/>
            </a:endParaRPr>
          </a:p>
        </p:txBody>
      </p:sp>
      <p:sp>
        <p:nvSpPr>
          <p:cNvPr id="284" name=""/>
          <p:cNvSpPr txBox="1"/>
          <p:nvPr/>
        </p:nvSpPr>
        <p:spPr>
          <a:xfrm>
            <a:off x="6217920" y="2837520"/>
            <a:ext cx="1097280" cy="374040"/>
          </a:xfrm>
          <a:prstGeom prst="rect">
            <a:avLst/>
          </a:prstGeom>
          <a:noFill/>
          <a:ln w="0">
            <a:noFill/>
          </a:ln>
        </p:spPr>
        <p:txBody>
          <a:bodyPr lIns="90000" rIns="90000" tIns="45000" bIns="45000" anchor="t">
            <a:noAutofit/>
          </a:bodyPr>
          <a:p>
            <a:r>
              <a:rPr b="0" lang="en-US" sz="1000" spc="-1" strike="noStrike">
                <a:latin typeface="Arial"/>
              </a:rPr>
              <a:t>non-equilibrium</a:t>
            </a:r>
            <a:endParaRPr b="0" lang="en-US" sz="1000" spc="-1" strike="noStrike">
              <a:latin typeface="Arial"/>
            </a:endParaRPr>
          </a:p>
        </p:txBody>
      </p:sp>
      <p:sp>
        <p:nvSpPr>
          <p:cNvPr id="285" name=""/>
          <p:cNvSpPr/>
          <p:nvPr/>
        </p:nvSpPr>
        <p:spPr>
          <a:xfrm>
            <a:off x="6949440" y="3643920"/>
            <a:ext cx="1371600" cy="235440"/>
          </a:xfrm>
          <a:prstGeom prst="rect">
            <a:avLst/>
          </a:prstGeom>
          <a:solidFill>
            <a:srgbClr val="ffffff"/>
          </a:solidFill>
          <a:ln w="0">
            <a:solidFill>
              <a:srgbClr val="ffffff"/>
            </a:solidFill>
          </a:ln>
        </p:spPr>
        <p:style>
          <a:lnRef idx="0"/>
          <a:fillRef idx="0"/>
          <a:effectRef idx="0"/>
          <a:fontRef idx="minor"/>
        </p:style>
        <p:txBody>
          <a:bodyPr wrap="none" lIns="90000" rIns="90000" tIns="45000" bIns="45000" anchor="ctr">
            <a:noAutofit/>
          </a:bodyPr>
          <a:p>
            <a:pPr algn="ctr">
              <a:lnSpc>
                <a:spcPct val="100000"/>
              </a:lnSpc>
              <a:buNone/>
            </a:pPr>
            <a:r>
              <a:rPr b="0" lang="en-US" sz="1000" spc="-1" strike="noStrike">
                <a:latin typeface="Arial"/>
              </a:rPr>
              <a:t>H</a:t>
            </a:r>
            <a:r>
              <a:rPr b="0" lang="en-US" sz="1000" spc="-1" strike="noStrike" baseline="-8000">
                <a:latin typeface="Arial"/>
              </a:rPr>
              <a:t>2</a:t>
            </a:r>
            <a:r>
              <a:rPr b="0" lang="en-US" sz="1000" spc="-1" strike="noStrike">
                <a:latin typeface="Arial"/>
              </a:rPr>
              <a:t> concentration [cm</a:t>
            </a:r>
            <a:r>
              <a:rPr b="0" lang="en-US" sz="1000" spc="-1" strike="noStrike" baseline="33000">
                <a:latin typeface="Arial"/>
              </a:rPr>
              <a:t>-3</a:t>
            </a:r>
            <a:r>
              <a:rPr b="0" lang="en-US" sz="1000" spc="-1" strike="noStrike">
                <a:latin typeface="Arial"/>
              </a:rPr>
              <a:t>]</a:t>
            </a:r>
            <a:endParaRPr b="0" lang="en-US" sz="1000" spc="-1" strike="noStrike">
              <a:latin typeface="Arial"/>
            </a:endParaRPr>
          </a:p>
        </p:txBody>
      </p:sp>
      <p:sp>
        <p:nvSpPr>
          <p:cNvPr id="286" name=""/>
          <p:cNvSpPr/>
          <p:nvPr/>
        </p:nvSpPr>
        <p:spPr>
          <a:xfrm>
            <a:off x="2588400" y="1725840"/>
            <a:ext cx="1005840" cy="365760"/>
          </a:xfrm>
          <a:prstGeom prst="rect">
            <a:avLst/>
          </a:prstGeom>
          <a:noFill/>
          <a:ln w="38160">
            <a:solidFill>
              <a:srgbClr val="f10d0c"/>
            </a:solidFill>
            <a:round/>
          </a:ln>
        </p:spPr>
        <p:style>
          <a:lnRef idx="0"/>
          <a:fillRef idx="0"/>
          <a:effectRef idx="0"/>
          <a:fontRef idx="minor"/>
        </p:style>
      </p:sp>
      <p:grpSp>
        <p:nvGrpSpPr>
          <p:cNvPr id="287" name=""/>
          <p:cNvGrpSpPr/>
          <p:nvPr/>
        </p:nvGrpSpPr>
        <p:grpSpPr>
          <a:xfrm>
            <a:off x="8614800" y="5198760"/>
            <a:ext cx="646200" cy="323280"/>
            <a:chOff x="8614800" y="5198760"/>
            <a:chExt cx="646200" cy="323280"/>
          </a:xfrm>
        </p:grpSpPr>
        <p:sp>
          <p:nvSpPr>
            <p:cNvPr id="288" name="">
              <a:hlinkClick r:id="rId2"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289" name="">
              <a:hlinkClick r:id="rId3"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290" name="">
            <a:hlinkClick r:id="rId4"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291" name=""/>
          <p:cNvGrpSpPr/>
          <p:nvPr/>
        </p:nvGrpSpPr>
        <p:grpSpPr>
          <a:xfrm>
            <a:off x="7103160" y="5198760"/>
            <a:ext cx="646200" cy="323280"/>
            <a:chOff x="7103160" y="5198760"/>
            <a:chExt cx="646200" cy="323280"/>
          </a:xfrm>
        </p:grpSpPr>
        <p:sp>
          <p:nvSpPr>
            <p:cNvPr id="292" name="">
              <a:hlinkClick r:id="rId5"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293" name="">
              <a:hlinkClick r:id="rId6"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 name="PlaceHolder 2"/>
          <p:cNvSpPr>
            <a:spLocks noGrp="1"/>
          </p:cNvSpPr>
          <p:nvPr>
            <p:ph type="ftr" idx="2"/>
          </p:nvPr>
        </p:nvSpPr>
        <p:spPr/>
        <p:txBody>
          <a:bodyPr/>
          <a:p>
            <a:r>
              <a:t>Sven Kiefer - EGU</a:t>
            </a:r>
          </a:p>
        </p:txBody>
      </p:sp>
      <p:sp>
        <p:nvSpPr>
          <p:cNvPr id="4" name="PlaceHolder 3"/>
          <p:cNvSpPr>
            <a:spLocks noGrp="1"/>
          </p:cNvSpPr>
          <p:nvPr>
            <p:ph type="sldNum" idx="3"/>
          </p:nvPr>
        </p:nvSpPr>
        <p:spPr/>
        <p:txBody>
          <a:bodyPr/>
          <a:p>
            <a:fld id="{A6E09169-903B-4A6D-BD87-2F61FD061FB9}" type="slidenum">
              <a:t>6</a:t>
            </a:fld>
          </a:p>
        </p:txBody>
      </p:sp>
      <p:sp>
        <p:nvSpPr>
          <p:cNvPr id="5" name="PlaceHolder 4"/>
          <p:cNvSpPr>
            <a:spLocks noGrp="1"/>
          </p:cNvSpPr>
          <p:nvPr>
            <p:ph type="dt" idx="1"/>
          </p:nvPr>
        </p:nvSpPr>
        <p:spPr/>
        <p:txBody>
          <a:bodyPr/>
          <a:p>
            <a:r>
              <a:rPr lang="en-US"/>
              <a:t>Apr 26, 2023</a:t>
            </a: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504000" y="227160"/>
            <a:ext cx="9071640" cy="596880"/>
          </a:xfrm>
          <a:prstGeom prst="rect">
            <a:avLst/>
          </a:prstGeom>
          <a:noFill/>
          <a:ln w="0">
            <a:noFill/>
          </a:ln>
        </p:spPr>
        <p:txBody>
          <a:bodyPr lIns="0" rIns="0" tIns="0" bIns="0" anchor="ctr">
            <a:noAutofit/>
          </a:bodyPr>
          <a:p>
            <a:r>
              <a:rPr b="0" lang="en-US" sz="3200" spc="-1" strike="noStrike">
                <a:latin typeface="Arial"/>
              </a:rPr>
              <a:t>The effect of thermal non-equilibrium</a:t>
            </a:r>
            <a:endParaRPr b="0" lang="en-US" sz="3200" spc="-1" strike="noStrike">
              <a:latin typeface="Arial"/>
            </a:endParaRPr>
          </a:p>
        </p:txBody>
      </p:sp>
      <p:sp>
        <p:nvSpPr>
          <p:cNvPr id="295" name=""/>
          <p:cNvSpPr/>
          <p:nvPr/>
        </p:nvSpPr>
        <p:spPr>
          <a:xfrm>
            <a:off x="457200" y="810360"/>
            <a:ext cx="6766560" cy="13680"/>
          </a:xfrm>
          <a:prstGeom prst="line">
            <a:avLst/>
          </a:prstGeom>
          <a:ln w="0">
            <a:solidFill>
              <a:srgbClr val="999999"/>
            </a:solidFill>
          </a:ln>
        </p:spPr>
        <p:style>
          <a:lnRef idx="0"/>
          <a:fillRef idx="0"/>
          <a:effectRef idx="0"/>
          <a:fontRef idx="minor"/>
        </p:style>
      </p:sp>
      <p:sp>
        <p:nvSpPr>
          <p:cNvPr id="296" name=""/>
          <p:cNvSpPr/>
          <p:nvPr/>
        </p:nvSpPr>
        <p:spPr>
          <a:xfrm>
            <a:off x="365760" y="5084640"/>
            <a:ext cx="9418320" cy="0"/>
          </a:xfrm>
          <a:prstGeom prst="line">
            <a:avLst/>
          </a:prstGeom>
          <a:ln w="0">
            <a:solidFill>
              <a:srgbClr val="999999"/>
            </a:solidFill>
          </a:ln>
        </p:spPr>
        <p:style>
          <a:lnRef idx="0"/>
          <a:fillRef idx="0"/>
          <a:effectRef idx="0"/>
          <a:fontRef idx="minor"/>
        </p:style>
      </p:sp>
      <p:sp>
        <p:nvSpPr>
          <p:cNvPr id="297" name=""/>
          <p:cNvSpPr txBox="1"/>
          <p:nvPr/>
        </p:nvSpPr>
        <p:spPr>
          <a:xfrm>
            <a:off x="6037920" y="1256400"/>
            <a:ext cx="3837600" cy="257328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US" sz="1800" spc="-1" strike="noStrike">
                <a:latin typeface="Arial"/>
              </a:rPr>
              <a:t>Nucleation is sensitive to thermal non-equilibrium</a:t>
            </a:r>
            <a:br>
              <a:rPr sz="1800"/>
            </a:br>
            <a:r>
              <a:rPr b="0" lang="en-US" sz="1800" spc="-1" strike="noStrike">
                <a:latin typeface="Arial"/>
              </a:rPr>
              <a:t> </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The type of thermal non-equilibrium present matters</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ΔT&lt;0 can increase and ΔT&gt;0 can decrease the amount of clusters</a:t>
            </a:r>
            <a:endParaRPr b="0" lang="en-US" sz="1800" spc="-1" strike="noStrike">
              <a:latin typeface="Arial"/>
            </a:endParaRPr>
          </a:p>
        </p:txBody>
      </p:sp>
      <p:pic>
        <p:nvPicPr>
          <p:cNvPr id="298" name="" descr=""/>
          <p:cNvPicPr/>
          <p:nvPr/>
        </p:nvPicPr>
        <p:blipFill>
          <a:blip r:embed="rId1"/>
          <a:stretch/>
        </p:blipFill>
        <p:spPr>
          <a:xfrm>
            <a:off x="5982120" y="3526200"/>
            <a:ext cx="1191960" cy="1191960"/>
          </a:xfrm>
          <a:prstGeom prst="rect">
            <a:avLst/>
          </a:prstGeom>
          <a:ln w="0">
            <a:noFill/>
          </a:ln>
        </p:spPr>
      </p:pic>
      <p:sp>
        <p:nvSpPr>
          <p:cNvPr id="299" name="TextShape 9_ 1"/>
          <p:cNvSpPr/>
          <p:nvPr/>
        </p:nvSpPr>
        <p:spPr>
          <a:xfrm>
            <a:off x="7121520" y="3557520"/>
            <a:ext cx="2906640" cy="1341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1600" spc="-1" strike="noStrike">
                <a:latin typeface="Arial"/>
              </a:rPr>
              <a:t>Check out the paper: </a:t>
            </a:r>
            <a:br>
              <a:rPr sz="1600"/>
            </a:br>
            <a:r>
              <a:rPr b="0" lang="en-US" sz="1600" spc="-1" strike="noStrike">
                <a:latin typeface="Arial"/>
              </a:rPr>
              <a:t>”The effect of thermal non-equilibrium on kinetic nucleation” - Kiefer et al. 2023</a:t>
            </a:r>
            <a:endParaRPr b="0" lang="en-US" sz="1600" spc="-1" strike="noStrike">
              <a:latin typeface="Arial"/>
            </a:endParaRPr>
          </a:p>
        </p:txBody>
      </p:sp>
      <p:sp>
        <p:nvSpPr>
          <p:cNvPr id="300" name="CustomShape 8_ 12"/>
          <p:cNvSpPr/>
          <p:nvPr/>
        </p:nvSpPr>
        <p:spPr>
          <a:xfrm>
            <a:off x="7223760" y="91440"/>
            <a:ext cx="1991880" cy="731160"/>
          </a:xfrm>
          <a:prstGeom prst="rect">
            <a:avLst/>
          </a:prstGeom>
          <a:noFill/>
          <a:ln w="0">
            <a:solidFill>
              <a:srgbClr val="ffffff"/>
            </a:solidFill>
          </a:ln>
        </p:spPr>
        <p:style>
          <a:lnRef idx="0"/>
          <a:fillRef idx="0"/>
          <a:effectRef idx="0"/>
          <a:fontRef idx="minor"/>
        </p:style>
        <p:txBody>
          <a:bodyPr wrap="none" lIns="90000" rIns="90000" tIns="45000" bIns="45000" anchor="ctr">
            <a:noAutofit/>
          </a:bodyPr>
          <a:p>
            <a:pPr algn="r">
              <a:lnSpc>
                <a:spcPct val="100000"/>
              </a:lnSpc>
              <a:buNone/>
            </a:pPr>
            <a:r>
              <a:rPr b="0" lang="en-US" sz="1300" spc="-1" strike="noStrike">
                <a:solidFill>
                  <a:srgbClr val="000000"/>
                </a:solidFill>
                <a:latin typeface="Arial"/>
                <a:ea typeface="DejaVu Sans"/>
              </a:rPr>
              <a:t>sven.kiefer@kuleuven.be</a:t>
            </a:r>
            <a:endParaRPr b="0" lang="en-US" sz="1300" spc="-1" strike="noStrike">
              <a:latin typeface="Arial"/>
            </a:endParaRPr>
          </a:p>
          <a:p>
            <a:pPr algn="r">
              <a:lnSpc>
                <a:spcPct val="100000"/>
              </a:lnSpc>
              <a:buNone/>
            </a:pPr>
            <a:r>
              <a:rPr b="0" lang="en-US" sz="1300" spc="-1" strike="noStrike">
                <a:solidFill>
                  <a:srgbClr val="000000"/>
                </a:solidFill>
                <a:latin typeface="Arial"/>
                <a:ea typeface="DejaVu Sans"/>
              </a:rPr>
              <a:t>Kiefersv.github.io</a:t>
            </a:r>
            <a:endParaRPr b="0" lang="en-US" sz="1300" spc="-1" strike="noStrike">
              <a:latin typeface="Arial"/>
            </a:endParaRPr>
          </a:p>
          <a:p>
            <a:pPr algn="r">
              <a:lnSpc>
                <a:spcPct val="100000"/>
              </a:lnSpc>
              <a:buNone/>
            </a:pPr>
            <a:r>
              <a:rPr b="0" lang="en-US" sz="1300" spc="-1" strike="noStrike">
                <a:solidFill>
                  <a:srgbClr val="000000"/>
                </a:solidFill>
                <a:latin typeface="Arial"/>
                <a:ea typeface="DejaVu Sans"/>
              </a:rPr>
              <a:t>@ExoSvenK</a:t>
            </a:r>
            <a:endParaRPr b="0" lang="en-US" sz="1300" spc="-1" strike="noStrike">
              <a:latin typeface="Arial"/>
            </a:endParaRPr>
          </a:p>
        </p:txBody>
      </p:sp>
      <p:pic>
        <p:nvPicPr>
          <p:cNvPr id="301" name="" descr=""/>
          <p:cNvPicPr/>
          <p:nvPr/>
        </p:nvPicPr>
        <p:blipFill>
          <a:blip r:embed="rId2"/>
          <a:stretch/>
        </p:blipFill>
        <p:spPr>
          <a:xfrm>
            <a:off x="9235440" y="110880"/>
            <a:ext cx="731160" cy="731160"/>
          </a:xfrm>
          <a:prstGeom prst="rect">
            <a:avLst/>
          </a:prstGeom>
          <a:ln w="0">
            <a:noFill/>
          </a:ln>
        </p:spPr>
      </p:pic>
      <p:pic>
        <p:nvPicPr>
          <p:cNvPr id="302" name="" descr=""/>
          <p:cNvPicPr/>
          <p:nvPr/>
        </p:nvPicPr>
        <p:blipFill>
          <a:blip r:embed="rId3"/>
          <a:stretch/>
        </p:blipFill>
        <p:spPr>
          <a:xfrm>
            <a:off x="310320" y="1244520"/>
            <a:ext cx="5486400" cy="3707280"/>
          </a:xfrm>
          <a:prstGeom prst="rect">
            <a:avLst/>
          </a:prstGeom>
          <a:ln w="0">
            <a:noFill/>
          </a:ln>
        </p:spPr>
      </p:pic>
      <p:sp>
        <p:nvSpPr>
          <p:cNvPr id="303" name="">
            <a:hlinkClick r:id="rId4"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grpSp>
        <p:nvGrpSpPr>
          <p:cNvPr id="304" name=""/>
          <p:cNvGrpSpPr/>
          <p:nvPr/>
        </p:nvGrpSpPr>
        <p:grpSpPr>
          <a:xfrm>
            <a:off x="7103160" y="5198760"/>
            <a:ext cx="646200" cy="323280"/>
            <a:chOff x="7103160" y="5198760"/>
            <a:chExt cx="646200" cy="323280"/>
          </a:xfrm>
        </p:grpSpPr>
        <p:sp>
          <p:nvSpPr>
            <p:cNvPr id="305" name="">
              <a:hlinkClick r:id="rId5"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306" name="">
              <a:hlinkClick r:id="rId6"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 name="PlaceHolder 2"/>
          <p:cNvSpPr>
            <a:spLocks noGrp="1"/>
          </p:cNvSpPr>
          <p:nvPr>
            <p:ph type="ftr" idx="2"/>
          </p:nvPr>
        </p:nvSpPr>
        <p:spPr/>
        <p:txBody>
          <a:bodyPr/>
          <a:p>
            <a:r>
              <a:t>Sven Kiefer - EGU</a:t>
            </a:r>
          </a:p>
        </p:txBody>
      </p:sp>
      <p:sp>
        <p:nvSpPr>
          <p:cNvPr id="4" name="PlaceHolder 3"/>
          <p:cNvSpPr>
            <a:spLocks noGrp="1"/>
          </p:cNvSpPr>
          <p:nvPr>
            <p:ph type="sldNum" idx="3"/>
          </p:nvPr>
        </p:nvSpPr>
        <p:spPr/>
        <p:txBody>
          <a:bodyPr/>
          <a:p>
            <a:fld id="{E4C73CDC-F70D-4AD6-9C45-C33D7A8F0BFF}" type="slidenum">
              <a:t>7</a:t>
            </a:fld>
          </a:p>
        </p:txBody>
      </p:sp>
      <p:sp>
        <p:nvSpPr>
          <p:cNvPr id="5" name="PlaceHolder 4"/>
          <p:cNvSpPr>
            <a:spLocks noGrp="1"/>
          </p:cNvSpPr>
          <p:nvPr>
            <p:ph type="dt" idx="1"/>
          </p:nvPr>
        </p:nvSpPr>
        <p:spPr/>
        <p:txBody>
          <a:bodyPr/>
          <a:p>
            <a:r>
              <a:rPr lang="en-US"/>
              <a:t>Apr 26, 2023</a:t>
            </a: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
          <p:cNvSpPr/>
          <p:nvPr/>
        </p:nvSpPr>
        <p:spPr>
          <a:xfrm>
            <a:off x="365760" y="5084640"/>
            <a:ext cx="9418320" cy="0"/>
          </a:xfrm>
          <a:prstGeom prst="line">
            <a:avLst/>
          </a:prstGeom>
          <a:ln w="0">
            <a:solidFill>
              <a:srgbClr val="999999"/>
            </a:solidFill>
          </a:ln>
        </p:spPr>
        <p:style>
          <a:lnRef idx="0"/>
          <a:fillRef idx="0"/>
          <a:effectRef idx="0"/>
          <a:fontRef idx="minor"/>
        </p:style>
      </p:sp>
      <p:grpSp>
        <p:nvGrpSpPr>
          <p:cNvPr id="308" name=""/>
          <p:cNvGrpSpPr/>
          <p:nvPr/>
        </p:nvGrpSpPr>
        <p:grpSpPr>
          <a:xfrm>
            <a:off x="8614800" y="5198760"/>
            <a:ext cx="646200" cy="323280"/>
            <a:chOff x="8614800" y="5198760"/>
            <a:chExt cx="646200" cy="323280"/>
          </a:xfrm>
        </p:grpSpPr>
        <p:sp>
          <p:nvSpPr>
            <p:cNvPr id="309"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310"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11"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sp>
        <p:nvSpPr>
          <p:cNvPr id="312" name=""/>
          <p:cNvSpPr/>
          <p:nvPr/>
        </p:nvSpPr>
        <p:spPr>
          <a:xfrm>
            <a:off x="7965000" y="4379400"/>
            <a:ext cx="1828800" cy="532440"/>
          </a:xfrm>
          <a:prstGeom prst="rect">
            <a:avLst/>
          </a:prstGeom>
          <a:solidFill>
            <a:srgbClr val="ff860d"/>
          </a:solidFill>
          <a:ln w="38160">
            <a:solidFill>
              <a:srgbClr val="ff860d"/>
            </a:solidFill>
            <a:round/>
          </a:ln>
        </p:spPr>
        <p:style>
          <a:lnRef idx="0"/>
          <a:fillRef idx="0"/>
          <a:effectRef idx="0"/>
          <a:fontRef idx="minor"/>
        </p:style>
        <p:txBody>
          <a:bodyPr lIns="109080" rIns="109080" tIns="64080" bIns="64080" anchor="t">
            <a:noAutofit/>
          </a:bodyPr>
          <a:p>
            <a:r>
              <a:rPr b="0" lang="en-US" sz="1400" spc="-1" strike="noStrike">
                <a:latin typeface="Arial"/>
              </a:rPr>
              <a:t>Press the arrow to go to the next step!</a:t>
            </a:r>
            <a:endParaRPr b="0" lang="en-US" sz="1400" spc="-1" strike="noStrike">
              <a:latin typeface="Arial"/>
            </a:endParaRPr>
          </a:p>
        </p:txBody>
      </p:sp>
      <p:sp>
        <p:nvSpPr>
          <p:cNvPr id="313" name=""/>
          <p:cNvSpPr/>
          <p:nvPr/>
        </p:nvSpPr>
        <p:spPr>
          <a:xfrm>
            <a:off x="6400800" y="761400"/>
            <a:ext cx="2971800" cy="113940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pPr>
              <a:lnSpc>
                <a:spcPct val="100000"/>
              </a:lnSpc>
              <a:buNone/>
            </a:pPr>
            <a:r>
              <a:rPr b="0" lang="en-US" sz="1400" spc="-1" strike="noStrike">
                <a:latin typeface="Arial"/>
              </a:rPr>
              <a:t>Nucleation describes the change from the gas phase to the solid. Here we will show how we describe the first steps of this transition.</a:t>
            </a:r>
            <a:endParaRPr b="0" lang="en-US" sz="1400" spc="-1" strike="noStrike">
              <a:latin typeface="Arial"/>
            </a:endParaRPr>
          </a:p>
        </p:txBody>
      </p:sp>
      <p:sp>
        <p:nvSpPr>
          <p:cNvPr id="314" name=""/>
          <p:cNvSpPr/>
          <p:nvPr/>
        </p:nvSpPr>
        <p:spPr>
          <a:xfrm>
            <a:off x="6400800" y="45720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sp>
        <p:nvSpPr>
          <p:cNvPr id="315" name=""/>
          <p:cNvSpPr/>
          <p:nvPr/>
        </p:nvSpPr>
        <p:spPr>
          <a:xfrm rot="19731000">
            <a:off x="1676880" y="3475800"/>
            <a:ext cx="1181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16" name=""/>
          <p:cNvSpPr/>
          <p:nvPr/>
        </p:nvSpPr>
        <p:spPr>
          <a:xfrm rot="1953600">
            <a:off x="1551240" y="2541960"/>
            <a:ext cx="128124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17" name=""/>
          <p:cNvSpPr/>
          <p:nvPr/>
        </p:nvSpPr>
        <p:spPr>
          <a:xfrm>
            <a:off x="1015560" y="171576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318" name=""/>
          <p:cNvSpPr/>
          <p:nvPr/>
        </p:nvSpPr>
        <p:spPr>
          <a:xfrm>
            <a:off x="983880" y="364356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sp>
        <p:nvSpPr>
          <p:cNvPr id="319" name=""/>
          <p:cNvSpPr/>
          <p:nvPr/>
        </p:nvSpPr>
        <p:spPr>
          <a:xfrm>
            <a:off x="3211200" y="2486160"/>
            <a:ext cx="1188720" cy="11887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5</a:t>
            </a:r>
            <a:endParaRPr b="0" lang="en-US" sz="1800" spc="-1" strike="noStrike">
              <a:latin typeface="Arial"/>
            </a:endParaRPr>
          </a:p>
        </p:txBody>
      </p:sp>
      <p:sp>
        <p:nvSpPr>
          <p:cNvPr id="320" name=""/>
          <p:cNvSpPr/>
          <p:nvPr/>
        </p:nvSpPr>
        <p:spPr>
          <a:xfrm rot="18600">
            <a:off x="4400280" y="2946240"/>
            <a:ext cx="1190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
          <p:cNvSpPr/>
          <p:nvPr/>
        </p:nvSpPr>
        <p:spPr>
          <a:xfrm>
            <a:off x="365760" y="5084640"/>
            <a:ext cx="9418320" cy="0"/>
          </a:xfrm>
          <a:prstGeom prst="line">
            <a:avLst/>
          </a:prstGeom>
          <a:ln w="0">
            <a:solidFill>
              <a:srgbClr val="999999"/>
            </a:solidFill>
          </a:ln>
        </p:spPr>
        <p:style>
          <a:lnRef idx="0"/>
          <a:fillRef idx="0"/>
          <a:effectRef idx="0"/>
          <a:fontRef idx="minor"/>
        </p:style>
      </p:sp>
      <p:grpSp>
        <p:nvGrpSpPr>
          <p:cNvPr id="322" name=""/>
          <p:cNvGrpSpPr/>
          <p:nvPr/>
        </p:nvGrpSpPr>
        <p:grpSpPr>
          <a:xfrm>
            <a:off x="8614800" y="5198760"/>
            <a:ext cx="646200" cy="323280"/>
            <a:chOff x="8614800" y="5198760"/>
            <a:chExt cx="646200" cy="323280"/>
          </a:xfrm>
        </p:grpSpPr>
        <p:sp>
          <p:nvSpPr>
            <p:cNvPr id="323" name="">
              <a:hlinkClick r:id="rId1" action="ppaction://hlinksldjump"/>
            </p:cNvPr>
            <p:cNvSpPr/>
            <p:nvPr/>
          </p:nvSpPr>
          <p:spPr>
            <a:xfrm>
              <a:off x="861480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324" name="">
              <a:hlinkClick r:id="rId2" action="ppaction://hlinksldjump"/>
            </p:cNvPr>
            <p:cNvSpPr/>
            <p:nvPr/>
          </p:nvSpPr>
          <p:spPr>
            <a:xfrm>
              <a:off x="8731440" y="525888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25" name="">
            <a:hlinkClick r:id="rId3" action="ppaction://hlinksldjump"/>
          </p:cNvPr>
          <p:cNvSpPr/>
          <p:nvPr/>
        </p:nvSpPr>
        <p:spPr>
          <a:xfrm>
            <a:off x="7858800" y="5198760"/>
            <a:ext cx="646200" cy="323280"/>
          </a:xfrm>
          <a:prstGeom prst="rect">
            <a:avLst/>
          </a:prstGeom>
          <a:solidFill>
            <a:srgbClr val="729fcf"/>
          </a:solidFill>
          <a:ln w="57240">
            <a:solidFill>
              <a:srgbClr val="729fcf"/>
            </a:solidFill>
            <a:round/>
          </a:ln>
        </p:spPr>
        <p:style>
          <a:lnRef idx="0"/>
          <a:fillRef idx="0"/>
          <a:effectRef idx="0"/>
          <a:fontRef idx="minor"/>
        </p:style>
        <p:txBody>
          <a:bodyPr lIns="118440" rIns="118440" tIns="73440" bIns="73440" anchor="ctr">
            <a:noAutofit/>
          </a:bodyPr>
          <a:p>
            <a:pPr algn="ctr">
              <a:buNone/>
            </a:pPr>
            <a:r>
              <a:rPr b="1" lang="en-US" sz="1000" spc="-1" strike="noStrike">
                <a:latin typeface="Arial"/>
              </a:rPr>
              <a:t>HOME</a:t>
            </a:r>
            <a:endParaRPr b="1" lang="en-US" sz="1000" spc="-1" strike="noStrike">
              <a:latin typeface="Arial"/>
            </a:endParaRPr>
          </a:p>
        </p:txBody>
      </p:sp>
      <p:sp>
        <p:nvSpPr>
          <p:cNvPr id="326" name=""/>
          <p:cNvSpPr/>
          <p:nvPr/>
        </p:nvSpPr>
        <p:spPr>
          <a:xfrm>
            <a:off x="6858000" y="617400"/>
            <a:ext cx="2971800" cy="287928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rPr>
              <a:t>Similar to kinetic nucleation, the chemistry of the gas phase can also be described kinetically. This is commonly done to model the abundances of gas phase species in environments where chemical disequilibrium is expected.</a:t>
            </a:r>
            <a:br>
              <a:rPr sz="1400"/>
            </a:br>
            <a:br>
              <a:rPr sz="1400"/>
            </a:br>
            <a:r>
              <a:rPr b="0" lang="en-US" sz="1400" spc="-1" strike="noStrike">
                <a:latin typeface="Arial"/>
              </a:rPr>
              <a:t>An important difference to the chemistry description is that the product of a cluster growth reaction has 1 product whereas chemistry often has 2.   </a:t>
            </a:r>
            <a:endParaRPr b="0" lang="en-US" sz="1400" spc="-1" strike="noStrike">
              <a:latin typeface="Arial"/>
            </a:endParaRPr>
          </a:p>
        </p:txBody>
      </p:sp>
      <p:sp>
        <p:nvSpPr>
          <p:cNvPr id="327" name=""/>
          <p:cNvSpPr/>
          <p:nvPr/>
        </p:nvSpPr>
        <p:spPr>
          <a:xfrm>
            <a:off x="6858000" y="31320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328" name=""/>
          <p:cNvSpPr/>
          <p:nvPr/>
        </p:nvSpPr>
        <p:spPr>
          <a:xfrm>
            <a:off x="2971800" y="767880"/>
            <a:ext cx="2971800" cy="933120"/>
          </a:xfrm>
          <a:prstGeom prst="rect">
            <a:avLst/>
          </a:prstGeom>
          <a:noFill/>
          <a:ln w="38160">
            <a:solidFill>
              <a:srgbClr val="f10d0c"/>
            </a:solidFill>
            <a:round/>
          </a:ln>
        </p:spPr>
        <p:style>
          <a:lnRef idx="0"/>
          <a:fillRef idx="0"/>
          <a:effectRef idx="0"/>
          <a:fontRef idx="minor"/>
        </p:style>
        <p:txBody>
          <a:bodyPr lIns="109080" rIns="109080" tIns="64080" bIns="64080" anchor="t">
            <a:noAutofit/>
          </a:bodyPr>
          <a:p>
            <a:r>
              <a:rPr b="0" lang="en-US" sz="1400" spc="-1" strike="noStrike">
                <a:latin typeface="Arial"/>
              </a:rPr>
              <a:t>In kinetic nucleation theory, the growth of clusters is described via collisions of smaller clusters resulting into a lager cluster.</a:t>
            </a:r>
            <a:endParaRPr b="0" lang="en-US" sz="1400" spc="-1" strike="noStrike">
              <a:latin typeface="Arial"/>
            </a:endParaRPr>
          </a:p>
        </p:txBody>
      </p:sp>
      <p:sp>
        <p:nvSpPr>
          <p:cNvPr id="329" name=""/>
          <p:cNvSpPr/>
          <p:nvPr/>
        </p:nvSpPr>
        <p:spPr>
          <a:xfrm>
            <a:off x="2971800" y="463680"/>
            <a:ext cx="1143000" cy="304200"/>
          </a:xfrm>
          <a:prstGeom prst="rect">
            <a:avLst/>
          </a:prstGeom>
          <a:solidFill>
            <a:srgbClr val="f10d0c"/>
          </a:solidFill>
          <a:ln w="38160">
            <a:solidFill>
              <a:srgbClr val="f10d0c"/>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Theory</a:t>
            </a:r>
            <a:endParaRPr b="0" lang="en-US" sz="1800" spc="-1" strike="noStrike">
              <a:latin typeface="Arial"/>
            </a:endParaRPr>
          </a:p>
        </p:txBody>
      </p:sp>
      <p:grpSp>
        <p:nvGrpSpPr>
          <p:cNvPr id="330" name=""/>
          <p:cNvGrpSpPr/>
          <p:nvPr/>
        </p:nvGrpSpPr>
        <p:grpSpPr>
          <a:xfrm>
            <a:off x="7103160" y="5198760"/>
            <a:ext cx="646200" cy="323280"/>
            <a:chOff x="7103160" y="5198760"/>
            <a:chExt cx="646200" cy="323280"/>
          </a:xfrm>
        </p:grpSpPr>
        <p:sp>
          <p:nvSpPr>
            <p:cNvPr id="331" name="">
              <a:hlinkClick r:id="rId4" action="ppaction://hlinksldjump"/>
            </p:cNvPr>
            <p:cNvSpPr/>
            <p:nvPr/>
          </p:nvSpPr>
          <p:spPr>
            <a:xfrm rot="10800000">
              <a:off x="7103160" y="5198760"/>
              <a:ext cx="646200" cy="323280"/>
            </a:xfrm>
            <a:prstGeom prst="rect">
              <a:avLst/>
            </a:prstGeom>
            <a:solidFill>
              <a:srgbClr val="729fcf"/>
            </a:solidFill>
            <a:ln w="57240">
              <a:solidFill>
                <a:srgbClr val="729fcf"/>
              </a:solidFill>
              <a:round/>
            </a:ln>
          </p:spPr>
          <p:style>
            <a:lnRef idx="0"/>
            <a:fillRef idx="0"/>
            <a:effectRef idx="0"/>
            <a:fontRef idx="minor"/>
          </p:style>
        </p:sp>
        <p:sp>
          <p:nvSpPr>
            <p:cNvPr id="332" name="">
              <a:hlinkClick r:id="rId5" action="ppaction://hlinksldjump"/>
            </p:cNvPr>
            <p:cNvSpPr/>
            <p:nvPr/>
          </p:nvSpPr>
          <p:spPr>
            <a:xfrm rot="10800000">
              <a:off x="7191360" y="5246640"/>
              <a:ext cx="441360" cy="2152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000000"/>
            </a:solidFill>
            <a:ln w="0">
              <a:solidFill>
                <a:srgbClr val="000000"/>
              </a:solidFill>
            </a:ln>
          </p:spPr>
          <p:style>
            <a:lnRef idx="0"/>
            <a:fillRef idx="0"/>
            <a:effectRef idx="0"/>
            <a:fontRef idx="minor"/>
          </p:style>
        </p:sp>
      </p:grpSp>
      <p:sp>
        <p:nvSpPr>
          <p:cNvPr id="333" name=""/>
          <p:cNvSpPr/>
          <p:nvPr/>
        </p:nvSpPr>
        <p:spPr>
          <a:xfrm>
            <a:off x="4589640" y="3696480"/>
            <a:ext cx="2971800" cy="1196280"/>
          </a:xfrm>
          <a:prstGeom prst="rect">
            <a:avLst/>
          </a:prstGeom>
          <a:noFill/>
          <a:ln w="38160">
            <a:solidFill>
              <a:srgbClr val="468a1a"/>
            </a:solidFill>
            <a:round/>
          </a:ln>
        </p:spPr>
        <p:style>
          <a:lnRef idx="0"/>
          <a:fillRef idx="0"/>
          <a:effectRef idx="0"/>
          <a:fontRef idx="minor"/>
        </p:style>
        <p:txBody>
          <a:bodyPr lIns="109080" rIns="109080" tIns="64080" bIns="64080" anchor="t">
            <a:noAutofit/>
          </a:bodyPr>
          <a:p>
            <a:r>
              <a:rPr b="0" lang="en-US" sz="1400" spc="-1" strike="noStrike">
                <a:latin typeface="Arial"/>
              </a:rPr>
              <a:t>For our work we looked at TiO</a:t>
            </a:r>
            <a:r>
              <a:rPr b="0" lang="en-US" sz="1400" spc="-1" strike="noStrike" baseline="-8000">
                <a:latin typeface="Arial"/>
              </a:rPr>
              <a:t>2</a:t>
            </a:r>
            <a:r>
              <a:rPr b="0" lang="en-US" sz="1400" spc="-1" strike="noStrike">
                <a:latin typeface="Arial"/>
              </a:rPr>
              <a:t> because there is detailed cluster data available. The same technique can be applied to any nucleating species.</a:t>
            </a:r>
            <a:endParaRPr b="0" lang="en-US" sz="1400" spc="-1" strike="noStrike">
              <a:latin typeface="Arial"/>
            </a:endParaRPr>
          </a:p>
        </p:txBody>
      </p:sp>
      <p:sp>
        <p:nvSpPr>
          <p:cNvPr id="334" name=""/>
          <p:cNvSpPr/>
          <p:nvPr/>
        </p:nvSpPr>
        <p:spPr>
          <a:xfrm>
            <a:off x="4589640" y="3392280"/>
            <a:ext cx="1371600" cy="304200"/>
          </a:xfrm>
          <a:prstGeom prst="rect">
            <a:avLst/>
          </a:prstGeom>
          <a:solidFill>
            <a:srgbClr val="468a1a"/>
          </a:solidFill>
          <a:ln w="38160">
            <a:solidFill>
              <a:srgbClr val="468a1a"/>
            </a:solidFill>
            <a:round/>
          </a:ln>
        </p:spPr>
        <p:style>
          <a:lnRef idx="0"/>
          <a:fillRef idx="0"/>
          <a:effectRef idx="0"/>
          <a:fontRef idx="minor"/>
        </p:style>
        <p:txBody>
          <a:bodyPr lIns="109080" rIns="109080" tIns="64080" bIns="64080" anchor="ctr">
            <a:noAutofit/>
          </a:bodyPr>
          <a:p>
            <a:pPr algn="ctr">
              <a:buNone/>
            </a:pPr>
            <a:r>
              <a:rPr b="0" lang="en-US" sz="1800" spc="-1" strike="noStrike">
                <a:latin typeface="Arial"/>
              </a:rPr>
              <a:t>Additional</a:t>
            </a:r>
            <a:endParaRPr b="0" lang="en-US" sz="1800" spc="-1" strike="noStrike">
              <a:latin typeface="Arial"/>
            </a:endParaRPr>
          </a:p>
        </p:txBody>
      </p:sp>
      <p:sp>
        <p:nvSpPr>
          <p:cNvPr id="335" name=""/>
          <p:cNvSpPr/>
          <p:nvPr/>
        </p:nvSpPr>
        <p:spPr>
          <a:xfrm rot="19731000">
            <a:off x="1676880" y="3475800"/>
            <a:ext cx="1181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36" name=""/>
          <p:cNvSpPr/>
          <p:nvPr/>
        </p:nvSpPr>
        <p:spPr>
          <a:xfrm rot="1953600">
            <a:off x="1551240" y="2541960"/>
            <a:ext cx="128124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337" name=""/>
          <p:cNvSpPr/>
          <p:nvPr/>
        </p:nvSpPr>
        <p:spPr>
          <a:xfrm>
            <a:off x="1015560" y="1715760"/>
            <a:ext cx="731520" cy="7315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2</a:t>
            </a:r>
            <a:endParaRPr b="0" lang="en-US" sz="1800" spc="-1" strike="noStrike">
              <a:latin typeface="Arial"/>
            </a:endParaRPr>
          </a:p>
        </p:txBody>
      </p:sp>
      <p:sp>
        <p:nvSpPr>
          <p:cNvPr id="338" name=""/>
          <p:cNvSpPr/>
          <p:nvPr/>
        </p:nvSpPr>
        <p:spPr>
          <a:xfrm>
            <a:off x="983880" y="3643560"/>
            <a:ext cx="914400" cy="91440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3</a:t>
            </a:r>
            <a:endParaRPr b="0" lang="en-US" sz="1800" spc="-1" strike="noStrike">
              <a:latin typeface="Arial"/>
            </a:endParaRPr>
          </a:p>
        </p:txBody>
      </p:sp>
      <p:sp>
        <p:nvSpPr>
          <p:cNvPr id="339" name=""/>
          <p:cNvSpPr/>
          <p:nvPr/>
        </p:nvSpPr>
        <p:spPr>
          <a:xfrm>
            <a:off x="3211200" y="2486160"/>
            <a:ext cx="1188720" cy="1188720"/>
          </a:xfrm>
          <a:prstGeom prst="ellipse">
            <a:avLst/>
          </a:prstGeom>
          <a:solidFill>
            <a:srgbClr val="b4c7dc"/>
          </a:solidFill>
          <a:ln w="0">
            <a:solidFill>
              <a:srgbClr val="355269"/>
            </a:solidFill>
          </a:ln>
        </p:spPr>
        <p:style>
          <a:lnRef idx="0"/>
          <a:fillRef idx="0"/>
          <a:effectRef idx="0"/>
          <a:fontRef idx="minor"/>
        </p:style>
        <p:txBody>
          <a:bodyPr wrap="none" lIns="90000" rIns="90000" tIns="45000" bIns="45000" anchor="ctr">
            <a:noAutofit/>
          </a:bodyPr>
          <a:p>
            <a:pPr algn="ctr">
              <a:buNone/>
            </a:pPr>
            <a:r>
              <a:rPr b="0" lang="en-US" sz="1800" spc="-1" strike="noStrike">
                <a:latin typeface="Arial"/>
              </a:rPr>
              <a:t>(TiO</a:t>
            </a:r>
            <a:r>
              <a:rPr b="0" lang="en-US" sz="1800" spc="-1" strike="noStrike" baseline="-33000">
                <a:latin typeface="Arial"/>
              </a:rPr>
              <a:t>2</a:t>
            </a:r>
            <a:r>
              <a:rPr b="0" lang="en-US" sz="1800" spc="-1" strike="noStrike">
                <a:latin typeface="Arial"/>
              </a:rPr>
              <a:t>)</a:t>
            </a:r>
            <a:r>
              <a:rPr b="0" lang="en-US" sz="1800" spc="-1" strike="noStrike" baseline="-33000">
                <a:latin typeface="Arial"/>
              </a:rPr>
              <a:t>5</a:t>
            </a:r>
            <a:endParaRPr b="0" lang="en-US" sz="1800" spc="-1" strike="noStrike">
              <a:latin typeface="Arial"/>
            </a:endParaRPr>
          </a:p>
        </p:txBody>
      </p:sp>
      <p:sp>
        <p:nvSpPr>
          <p:cNvPr id="340" name=""/>
          <p:cNvSpPr/>
          <p:nvPr/>
        </p:nvSpPr>
        <p:spPr>
          <a:xfrm rot="18600">
            <a:off x="4400280" y="2946240"/>
            <a:ext cx="1190160" cy="18288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808080"/>
          </a:solidFill>
          <a:ln w="0">
            <a:solidFill>
              <a:srgbClr val="000000"/>
            </a:solidFill>
          </a:ln>
        </p:spPr>
        <p:style>
          <a:lnRef idx="0"/>
          <a:fillRef idx="0"/>
          <a:effectRef idx="0"/>
          <a:fontRef idx="minor"/>
        </p:style>
      </p:sp>
      <p:sp>
        <p:nvSpPr>
          <p:cNvPr id="2" name="PlaceHolder 1"/>
          <p:cNvSpPr>
            <a:spLocks noGrp="1"/>
          </p:cNvSpPr>
          <p:nvPr>
            <p:ph type="ftr" idx="2"/>
          </p:nvPr>
        </p:nvSpPr>
        <p:spPr/>
        <p:txBody>
          <a:bodyPr/>
          <a:p>
            <a:r>
              <a:t>Sven Kiefer - EGU</a:t>
            </a:r>
          </a:p>
        </p:txBody>
      </p:sp>
      <p:sp>
        <p:nvSpPr>
          <p:cNvPr id="3" name="PlaceHolder 2"/>
          <p:cNvSpPr>
            <a:spLocks noGrp="1"/>
          </p:cNvSpPr>
          <p:nvPr>
            <p:ph type="dt" idx="1"/>
          </p:nvPr>
        </p:nvSpPr>
        <p:spPr/>
        <p:txBody>
          <a:bodyPr/>
          <a:p>
            <a:r>
              <a:rPr lang="en-US"/>
              <a:t>Kinetic nucleation theory</a:t>
            </a: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478</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2023-04-16T10:16:09Z</dcterms:created>
  <dc:creator/>
  <dc:description/>
  <dc:language>en-US</dc:language>
  <cp:lastModifiedBy/>
  <dcterms:modified xsi:type="dcterms:W3CDTF">2023-04-24T22:49:04Z</dcterms:modified>
  <cp:revision>34</cp:revision>
  <dc:subject/>
  <dc:title/>
</cp:coreProperties>
</file>