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7" r:id="rId3"/>
    <p:sldId id="270" r:id="rId4"/>
    <p:sldId id="273" r:id="rId5"/>
    <p:sldId id="265" r:id="rId6"/>
    <p:sldId id="269" r:id="rId7"/>
    <p:sldId id="274" r:id="rId8"/>
    <p:sldId id="266" r:id="rId9"/>
    <p:sldId id="275" r:id="rId10"/>
    <p:sldId id="296" r:id="rId11"/>
    <p:sldId id="331" r:id="rId12"/>
    <p:sldId id="297" r:id="rId13"/>
    <p:sldId id="329" r:id="rId14"/>
    <p:sldId id="258" r:id="rId15"/>
    <p:sldId id="276" r:id="rId16"/>
    <p:sldId id="328" r:id="rId17"/>
    <p:sldId id="291" r:id="rId18"/>
    <p:sldId id="327" r:id="rId19"/>
    <p:sldId id="335" r:id="rId20"/>
  </p:sldIdLst>
  <p:sldSz cx="12192000" cy="6858000"/>
  <p:notesSz cx="6858000" cy="9144000"/>
  <p:defaultTextStyle>
    <a:defPPr>
      <a:defRPr lang="nb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88"/>
  </p:normalViewPr>
  <p:slideViewPr>
    <p:cSldViewPr snapToGrid="0">
      <p:cViewPr varScale="1">
        <p:scale>
          <a:sx n="116" d="100"/>
          <a:sy n="116" d="100"/>
        </p:scale>
        <p:origin x="6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CLAMP%201st%20RESULTS%2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https://myuhi-my.sharepoint.com/personal/th23cm_uhi_ac_uk/Documents/Attachments/G7AT12_allreadings_clean%20(Malte%20Jochmann's%20conflicted%20copy%202020-12-08)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myuhi-my.sharepoint.com/personal/th23cm_uhi_ac_uk/Documents/Attachments/MalteIsotopeData2403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val>
            <c:numRef>
              <c:f>Sheet1!$Q$14:$Q$15</c:f>
              <c:numCache>
                <c:formatCode>General</c:formatCode>
                <c:ptCount val="2"/>
                <c:pt idx="0">
                  <c:v>7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63-674A-B51A-027B68D8D0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nb-NO">
                <a:solidFill>
                  <a:schemeClr val="tx1">
                    <a:lumMod val="65000"/>
                    <a:lumOff val="35000"/>
                  </a:schemeClr>
                </a:solidFill>
              </a:rPr>
              <a:t>Aluminium</a:t>
            </a:r>
            <a:r>
              <a:rPr lang="nb-NO"/>
              <a:t> &amp; </a:t>
            </a:r>
            <a:r>
              <a:rPr lang="nb-NO">
                <a:solidFill>
                  <a:schemeClr val="tx2">
                    <a:lumMod val="60000"/>
                    <a:lumOff val="40000"/>
                  </a:schemeClr>
                </a:solidFill>
              </a:rPr>
              <a:t>Titanium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604026531567275"/>
          <c:y val="0.14208894162649519"/>
          <c:w val="0.79789192048668334"/>
          <c:h val="0.78560965885794098"/>
        </c:manualLayout>
      </c:layout>
      <c:scatterChart>
        <c:scatterStyle val="smoothMarker"/>
        <c:varyColors val="0"/>
        <c:ser>
          <c:idx val="1"/>
          <c:order val="1"/>
          <c:tx>
            <c:strRef>
              <c:f>'Without overlap 2'!$AA$1</c:f>
              <c:strCache>
                <c:ptCount val="1"/>
                <c:pt idx="0">
                  <c:v>Al</c:v>
                </c:pt>
              </c:strCache>
            </c:strRef>
          </c:tx>
          <c:spPr>
            <a:ln>
              <a:solidFill>
                <a:sysClr val="window" lastClr="FFFFFF">
                  <a:lumMod val="50000"/>
                </a:sysClr>
              </a:solidFill>
            </a:ln>
          </c:spPr>
          <c:marker>
            <c:symbol val="none"/>
          </c:marker>
          <c:dLbls>
            <c:delete val="1"/>
          </c:dLbls>
          <c:xVal>
            <c:numRef>
              <c:f>'Without overlap 2'!$AA$2:$AA$144</c:f>
              <c:numCache>
                <c:formatCode>General</c:formatCode>
                <c:ptCount val="143"/>
                <c:pt idx="0">
                  <c:v>769.79</c:v>
                </c:pt>
                <c:pt idx="1">
                  <c:v>655.04</c:v>
                </c:pt>
                <c:pt idx="2">
                  <c:v>338.13</c:v>
                </c:pt>
                <c:pt idx="3">
                  <c:v>453.72</c:v>
                </c:pt>
                <c:pt idx="4">
                  <c:v>543.67999999999995</c:v>
                </c:pt>
                <c:pt idx="5">
                  <c:v>1098.42</c:v>
                </c:pt>
                <c:pt idx="6">
                  <c:v>792.39</c:v>
                </c:pt>
                <c:pt idx="7">
                  <c:v>945.84</c:v>
                </c:pt>
                <c:pt idx="8">
                  <c:v>961.44</c:v>
                </c:pt>
                <c:pt idx="10">
                  <c:v>303.67</c:v>
                </c:pt>
                <c:pt idx="11">
                  <c:v>1582.83</c:v>
                </c:pt>
                <c:pt idx="12">
                  <c:v>240.17</c:v>
                </c:pt>
                <c:pt idx="13">
                  <c:v>185.99</c:v>
                </c:pt>
                <c:pt idx="14">
                  <c:v>650.21</c:v>
                </c:pt>
                <c:pt idx="16">
                  <c:v>688.31</c:v>
                </c:pt>
                <c:pt idx="17">
                  <c:v>764.19</c:v>
                </c:pt>
                <c:pt idx="18">
                  <c:v>814.09</c:v>
                </c:pt>
                <c:pt idx="19">
                  <c:v>781.91</c:v>
                </c:pt>
                <c:pt idx="20">
                  <c:v>930.27</c:v>
                </c:pt>
                <c:pt idx="21">
                  <c:v>1185.6400000000001</c:v>
                </c:pt>
                <c:pt idx="22">
                  <c:v>1839.97</c:v>
                </c:pt>
                <c:pt idx="23">
                  <c:v>1146.0899999999999</c:v>
                </c:pt>
                <c:pt idx="24">
                  <c:v>949.69</c:v>
                </c:pt>
                <c:pt idx="25">
                  <c:v>1020.64</c:v>
                </c:pt>
                <c:pt idx="26">
                  <c:v>812.19</c:v>
                </c:pt>
                <c:pt idx="27">
                  <c:v>1500.28</c:v>
                </c:pt>
                <c:pt idx="28">
                  <c:v>2532.5300000000002</c:v>
                </c:pt>
                <c:pt idx="29">
                  <c:v>2145.21</c:v>
                </c:pt>
                <c:pt idx="30">
                  <c:v>1369.18</c:v>
                </c:pt>
                <c:pt idx="31">
                  <c:v>1425.83</c:v>
                </c:pt>
                <c:pt idx="32">
                  <c:v>1629.6</c:v>
                </c:pt>
                <c:pt idx="33">
                  <c:v>1358.47</c:v>
                </c:pt>
                <c:pt idx="34">
                  <c:v>879.94</c:v>
                </c:pt>
                <c:pt idx="35">
                  <c:v>1306.8599999999999</c:v>
                </c:pt>
                <c:pt idx="36">
                  <c:v>1235.4100000000001</c:v>
                </c:pt>
                <c:pt idx="37">
                  <c:v>1181.57</c:v>
                </c:pt>
                <c:pt idx="38">
                  <c:v>1027.1199999999999</c:v>
                </c:pt>
                <c:pt idx="39">
                  <c:v>3441.55</c:v>
                </c:pt>
                <c:pt idx="40">
                  <c:v>1023.15</c:v>
                </c:pt>
                <c:pt idx="41">
                  <c:v>629.4</c:v>
                </c:pt>
                <c:pt idx="42">
                  <c:v>514.03</c:v>
                </c:pt>
                <c:pt idx="43">
                  <c:v>147.93</c:v>
                </c:pt>
                <c:pt idx="44">
                  <c:v>367.88</c:v>
                </c:pt>
                <c:pt idx="45">
                  <c:v>641.33000000000004</c:v>
                </c:pt>
                <c:pt idx="46">
                  <c:v>852.48</c:v>
                </c:pt>
                <c:pt idx="47">
                  <c:v>834.1</c:v>
                </c:pt>
                <c:pt idx="48">
                  <c:v>788.87</c:v>
                </c:pt>
                <c:pt idx="49">
                  <c:v>1160.6400000000001</c:v>
                </c:pt>
                <c:pt idx="50">
                  <c:v>766</c:v>
                </c:pt>
                <c:pt idx="51">
                  <c:v>540.12</c:v>
                </c:pt>
                <c:pt idx="52">
                  <c:v>891.52</c:v>
                </c:pt>
                <c:pt idx="53">
                  <c:v>789.41</c:v>
                </c:pt>
                <c:pt idx="54">
                  <c:v>932.52</c:v>
                </c:pt>
                <c:pt idx="55">
                  <c:v>1626.54</c:v>
                </c:pt>
                <c:pt idx="56">
                  <c:v>262.04000000000002</c:v>
                </c:pt>
                <c:pt idx="57">
                  <c:v>520.92999999999995</c:v>
                </c:pt>
                <c:pt idx="58">
                  <c:v>859.62</c:v>
                </c:pt>
                <c:pt idx="59">
                  <c:v>546.34</c:v>
                </c:pt>
                <c:pt idx="61">
                  <c:v>472.19</c:v>
                </c:pt>
                <c:pt idx="62">
                  <c:v>534.32000000000005</c:v>
                </c:pt>
                <c:pt idx="63">
                  <c:v>390.54</c:v>
                </c:pt>
                <c:pt idx="64">
                  <c:v>343.1</c:v>
                </c:pt>
                <c:pt idx="65">
                  <c:v>638.19000000000005</c:v>
                </c:pt>
                <c:pt idx="66">
                  <c:v>588.73</c:v>
                </c:pt>
                <c:pt idx="67">
                  <c:v>722.99</c:v>
                </c:pt>
                <c:pt idx="68">
                  <c:v>879.08</c:v>
                </c:pt>
                <c:pt idx="69">
                  <c:v>1482.53</c:v>
                </c:pt>
                <c:pt idx="70">
                  <c:v>651.62</c:v>
                </c:pt>
                <c:pt idx="71">
                  <c:v>596.41999999999996</c:v>
                </c:pt>
                <c:pt idx="72">
                  <c:v>507.42</c:v>
                </c:pt>
                <c:pt idx="73">
                  <c:v>837.69</c:v>
                </c:pt>
                <c:pt idx="74">
                  <c:v>453.19</c:v>
                </c:pt>
                <c:pt idx="75">
                  <c:v>559.82000000000005</c:v>
                </c:pt>
                <c:pt idx="77">
                  <c:v>1163.23</c:v>
                </c:pt>
                <c:pt idx="78">
                  <c:v>749.36</c:v>
                </c:pt>
                <c:pt idx="79">
                  <c:v>693.37</c:v>
                </c:pt>
                <c:pt idx="80">
                  <c:v>893.57</c:v>
                </c:pt>
                <c:pt idx="81">
                  <c:v>1259.6400000000001</c:v>
                </c:pt>
                <c:pt idx="82">
                  <c:v>1487.21</c:v>
                </c:pt>
                <c:pt idx="83">
                  <c:v>863.88</c:v>
                </c:pt>
                <c:pt idx="84">
                  <c:v>1556.86</c:v>
                </c:pt>
                <c:pt idx="85">
                  <c:v>2053.67</c:v>
                </c:pt>
                <c:pt idx="86">
                  <c:v>807.17</c:v>
                </c:pt>
                <c:pt idx="87">
                  <c:v>1019.43</c:v>
                </c:pt>
                <c:pt idx="88">
                  <c:v>1092.6099999999999</c:v>
                </c:pt>
                <c:pt idx="89">
                  <c:v>1345.27</c:v>
                </c:pt>
                <c:pt idx="90">
                  <c:v>828.12</c:v>
                </c:pt>
                <c:pt idx="91">
                  <c:v>603.87</c:v>
                </c:pt>
                <c:pt idx="92">
                  <c:v>890.89</c:v>
                </c:pt>
                <c:pt idx="93">
                  <c:v>694.67</c:v>
                </c:pt>
                <c:pt idx="94">
                  <c:v>790.58</c:v>
                </c:pt>
                <c:pt idx="95">
                  <c:v>368.09</c:v>
                </c:pt>
                <c:pt idx="96">
                  <c:v>784.54</c:v>
                </c:pt>
                <c:pt idx="97">
                  <c:v>715.94</c:v>
                </c:pt>
                <c:pt idx="98">
                  <c:v>472.23</c:v>
                </c:pt>
                <c:pt idx="99">
                  <c:v>730.17</c:v>
                </c:pt>
                <c:pt idx="100">
                  <c:v>4332.03</c:v>
                </c:pt>
                <c:pt idx="101">
                  <c:v>651.51</c:v>
                </c:pt>
                <c:pt idx="102">
                  <c:v>756.46</c:v>
                </c:pt>
                <c:pt idx="103">
                  <c:v>707.24</c:v>
                </c:pt>
                <c:pt idx="104">
                  <c:v>663.43</c:v>
                </c:pt>
                <c:pt idx="105">
                  <c:v>1269.73</c:v>
                </c:pt>
                <c:pt idx="106">
                  <c:v>756.8</c:v>
                </c:pt>
                <c:pt idx="107">
                  <c:v>927.76</c:v>
                </c:pt>
                <c:pt idx="108">
                  <c:v>976.52</c:v>
                </c:pt>
                <c:pt idx="109">
                  <c:v>2053.13</c:v>
                </c:pt>
                <c:pt idx="110">
                  <c:v>1775.68</c:v>
                </c:pt>
                <c:pt idx="111">
                  <c:v>1248.05</c:v>
                </c:pt>
                <c:pt idx="112">
                  <c:v>2068.9699999999998</c:v>
                </c:pt>
                <c:pt idx="113">
                  <c:v>2389.1799999999998</c:v>
                </c:pt>
                <c:pt idx="114">
                  <c:v>1218.02</c:v>
                </c:pt>
                <c:pt idx="115">
                  <c:v>1135.96</c:v>
                </c:pt>
                <c:pt idx="116">
                  <c:v>1138.97</c:v>
                </c:pt>
                <c:pt idx="117">
                  <c:v>856.31</c:v>
                </c:pt>
                <c:pt idx="118">
                  <c:v>932.2</c:v>
                </c:pt>
                <c:pt idx="119">
                  <c:v>763.63</c:v>
                </c:pt>
                <c:pt idx="120">
                  <c:v>438.36</c:v>
                </c:pt>
                <c:pt idx="121">
                  <c:v>893.71</c:v>
                </c:pt>
                <c:pt idx="122">
                  <c:v>609.09</c:v>
                </c:pt>
                <c:pt idx="123">
                  <c:v>625.38</c:v>
                </c:pt>
                <c:pt idx="124">
                  <c:v>305.06</c:v>
                </c:pt>
                <c:pt idx="125">
                  <c:v>988.31</c:v>
                </c:pt>
                <c:pt idx="126">
                  <c:v>523.16</c:v>
                </c:pt>
                <c:pt idx="127">
                  <c:v>960.31</c:v>
                </c:pt>
                <c:pt idx="128">
                  <c:v>876.81</c:v>
                </c:pt>
                <c:pt idx="129">
                  <c:v>1025.6400000000001</c:v>
                </c:pt>
                <c:pt idx="130">
                  <c:v>451.45</c:v>
                </c:pt>
                <c:pt idx="131">
                  <c:v>235.45</c:v>
                </c:pt>
                <c:pt idx="132">
                  <c:v>560.04999999999995</c:v>
                </c:pt>
                <c:pt idx="133">
                  <c:v>760.33</c:v>
                </c:pt>
                <c:pt idx="134">
                  <c:v>656.56</c:v>
                </c:pt>
                <c:pt idx="135">
                  <c:v>268</c:v>
                </c:pt>
                <c:pt idx="136">
                  <c:v>1097.98</c:v>
                </c:pt>
                <c:pt idx="137">
                  <c:v>1141.24</c:v>
                </c:pt>
                <c:pt idx="138">
                  <c:v>991.23</c:v>
                </c:pt>
                <c:pt idx="139">
                  <c:v>1091.52</c:v>
                </c:pt>
                <c:pt idx="140">
                  <c:v>634.67999999999995</c:v>
                </c:pt>
                <c:pt idx="141">
                  <c:v>1189.42</c:v>
                </c:pt>
                <c:pt idx="142">
                  <c:v>1611.01</c:v>
                </c:pt>
              </c:numCache>
            </c:numRef>
          </c:xVal>
          <c:yVal>
            <c:numRef>
              <c:f>'Without overlap 2'!$A$2:$A$144</c:f>
              <c:numCache>
                <c:formatCode>General</c:formatCode>
                <c:ptCount val="1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FB9-42DF-A0AF-85192D2C62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1208960"/>
        <c:axId val="51210880"/>
      </c:scatterChart>
      <c:scatterChart>
        <c:scatterStyle val="smoothMarker"/>
        <c:varyColors val="0"/>
        <c:ser>
          <c:idx val="0"/>
          <c:order val="0"/>
          <c:tx>
            <c:strRef>
              <c:f>'Without overlap 2'!$AO$1</c:f>
              <c:strCache>
                <c:ptCount val="1"/>
                <c:pt idx="0">
                  <c:v>Ti</c:v>
                </c:pt>
              </c:strCache>
            </c:strRef>
          </c:tx>
          <c:spPr>
            <a:ln>
              <a:solidFill>
                <a:srgbClr val="1F497D">
                  <a:lumMod val="60000"/>
                  <a:lumOff val="40000"/>
                </a:srgbClr>
              </a:solidFill>
            </a:ln>
          </c:spPr>
          <c:marker>
            <c:symbol val="none"/>
          </c:marker>
          <c:xVal>
            <c:numRef>
              <c:f>'Without overlap 2'!$AO$2:$AO$144</c:f>
              <c:numCache>
                <c:formatCode>General</c:formatCode>
                <c:ptCount val="143"/>
                <c:pt idx="0">
                  <c:v>65.28</c:v>
                </c:pt>
                <c:pt idx="1">
                  <c:v>137.66</c:v>
                </c:pt>
                <c:pt idx="2">
                  <c:v>73.16</c:v>
                </c:pt>
                <c:pt idx="3">
                  <c:v>40.49</c:v>
                </c:pt>
                <c:pt idx="4">
                  <c:v>49.54</c:v>
                </c:pt>
                <c:pt idx="5">
                  <c:v>50.26</c:v>
                </c:pt>
                <c:pt idx="6">
                  <c:v>84.29</c:v>
                </c:pt>
                <c:pt idx="7">
                  <c:v>110.11</c:v>
                </c:pt>
                <c:pt idx="8">
                  <c:v>158.85</c:v>
                </c:pt>
                <c:pt idx="9">
                  <c:v>219.75</c:v>
                </c:pt>
                <c:pt idx="10">
                  <c:v>281.66000000000003</c:v>
                </c:pt>
                <c:pt idx="11">
                  <c:v>292.61</c:v>
                </c:pt>
                <c:pt idx="12">
                  <c:v>146.94</c:v>
                </c:pt>
                <c:pt idx="13">
                  <c:v>163.63</c:v>
                </c:pt>
                <c:pt idx="14">
                  <c:v>163.85</c:v>
                </c:pt>
                <c:pt idx="15">
                  <c:v>87.06</c:v>
                </c:pt>
                <c:pt idx="16">
                  <c:v>177.27</c:v>
                </c:pt>
                <c:pt idx="17">
                  <c:v>424.68</c:v>
                </c:pt>
                <c:pt idx="18">
                  <c:v>138.15</c:v>
                </c:pt>
                <c:pt idx="19">
                  <c:v>203.08</c:v>
                </c:pt>
                <c:pt idx="20">
                  <c:v>666.59</c:v>
                </c:pt>
                <c:pt idx="21">
                  <c:v>232.88</c:v>
                </c:pt>
                <c:pt idx="22">
                  <c:v>99.66</c:v>
                </c:pt>
                <c:pt idx="23">
                  <c:v>60.35</c:v>
                </c:pt>
                <c:pt idx="24">
                  <c:v>155.06</c:v>
                </c:pt>
                <c:pt idx="25">
                  <c:v>42.6</c:v>
                </c:pt>
                <c:pt idx="26">
                  <c:v>56.41</c:v>
                </c:pt>
                <c:pt idx="27">
                  <c:v>58.07</c:v>
                </c:pt>
                <c:pt idx="28">
                  <c:v>84.09</c:v>
                </c:pt>
                <c:pt idx="29">
                  <c:v>118.53</c:v>
                </c:pt>
                <c:pt idx="30">
                  <c:v>113.12</c:v>
                </c:pt>
                <c:pt idx="31">
                  <c:v>128.31</c:v>
                </c:pt>
                <c:pt idx="32">
                  <c:v>119.41</c:v>
                </c:pt>
                <c:pt idx="33">
                  <c:v>154.97999999999999</c:v>
                </c:pt>
                <c:pt idx="34">
                  <c:v>162.66</c:v>
                </c:pt>
                <c:pt idx="35">
                  <c:v>323.37</c:v>
                </c:pt>
                <c:pt idx="36">
                  <c:v>215.69</c:v>
                </c:pt>
                <c:pt idx="37">
                  <c:v>1233.3900000000001</c:v>
                </c:pt>
                <c:pt idx="38">
                  <c:v>4349.93</c:v>
                </c:pt>
                <c:pt idx="39">
                  <c:v>494.15</c:v>
                </c:pt>
                <c:pt idx="40">
                  <c:v>230.16</c:v>
                </c:pt>
                <c:pt idx="41">
                  <c:v>73.83</c:v>
                </c:pt>
                <c:pt idx="42">
                  <c:v>53.18</c:v>
                </c:pt>
                <c:pt idx="43">
                  <c:v>57.86</c:v>
                </c:pt>
                <c:pt idx="44">
                  <c:v>58.01</c:v>
                </c:pt>
                <c:pt idx="45">
                  <c:v>63.12</c:v>
                </c:pt>
                <c:pt idx="46">
                  <c:v>76.41</c:v>
                </c:pt>
                <c:pt idx="47">
                  <c:v>76.62</c:v>
                </c:pt>
                <c:pt idx="48">
                  <c:v>91.51</c:v>
                </c:pt>
                <c:pt idx="49">
                  <c:v>197.16</c:v>
                </c:pt>
                <c:pt idx="50">
                  <c:v>1385.69</c:v>
                </c:pt>
                <c:pt idx="51">
                  <c:v>379.24</c:v>
                </c:pt>
                <c:pt idx="52">
                  <c:v>592.44000000000005</c:v>
                </c:pt>
                <c:pt idx="53">
                  <c:v>2498.35</c:v>
                </c:pt>
                <c:pt idx="54">
                  <c:v>2368.85</c:v>
                </c:pt>
                <c:pt idx="55">
                  <c:v>1182.71</c:v>
                </c:pt>
                <c:pt idx="56">
                  <c:v>332.21</c:v>
                </c:pt>
                <c:pt idx="57">
                  <c:v>269.49</c:v>
                </c:pt>
                <c:pt idx="58">
                  <c:v>146.5</c:v>
                </c:pt>
                <c:pt idx="61">
                  <c:v>111.19</c:v>
                </c:pt>
                <c:pt idx="62">
                  <c:v>130.83000000000001</c:v>
                </c:pt>
                <c:pt idx="63">
                  <c:v>55.21</c:v>
                </c:pt>
                <c:pt idx="64">
                  <c:v>153.82</c:v>
                </c:pt>
                <c:pt idx="65">
                  <c:v>248.64</c:v>
                </c:pt>
                <c:pt idx="66">
                  <c:v>217.59</c:v>
                </c:pt>
                <c:pt idx="67">
                  <c:v>292.54000000000002</c:v>
                </c:pt>
                <c:pt idx="68">
                  <c:v>230.72</c:v>
                </c:pt>
                <c:pt idx="69">
                  <c:v>209.98</c:v>
                </c:pt>
                <c:pt idx="70">
                  <c:v>125.88</c:v>
                </c:pt>
                <c:pt idx="71">
                  <c:v>135.13</c:v>
                </c:pt>
                <c:pt idx="72">
                  <c:v>246.32</c:v>
                </c:pt>
                <c:pt idx="73">
                  <c:v>129.4</c:v>
                </c:pt>
                <c:pt idx="74">
                  <c:v>55.58</c:v>
                </c:pt>
                <c:pt idx="75">
                  <c:v>42.49</c:v>
                </c:pt>
                <c:pt idx="79">
                  <c:v>43.95</c:v>
                </c:pt>
                <c:pt idx="80">
                  <c:v>104.44</c:v>
                </c:pt>
                <c:pt idx="81">
                  <c:v>146.80000000000001</c:v>
                </c:pt>
                <c:pt idx="82">
                  <c:v>167.57</c:v>
                </c:pt>
                <c:pt idx="83">
                  <c:v>182.47</c:v>
                </c:pt>
                <c:pt idx="84">
                  <c:v>134.32</c:v>
                </c:pt>
                <c:pt idx="85">
                  <c:v>319.14</c:v>
                </c:pt>
                <c:pt idx="86">
                  <c:v>627.91999999999996</c:v>
                </c:pt>
                <c:pt idx="87">
                  <c:v>274.02</c:v>
                </c:pt>
                <c:pt idx="88">
                  <c:v>211.73</c:v>
                </c:pt>
                <c:pt idx="89">
                  <c:v>205.39</c:v>
                </c:pt>
                <c:pt idx="90">
                  <c:v>127.13</c:v>
                </c:pt>
                <c:pt idx="91">
                  <c:v>65.010000000000005</c:v>
                </c:pt>
                <c:pt idx="92">
                  <c:v>89.52</c:v>
                </c:pt>
                <c:pt idx="93">
                  <c:v>53.28</c:v>
                </c:pt>
                <c:pt idx="94">
                  <c:v>39.659999999999997</c:v>
                </c:pt>
                <c:pt idx="95">
                  <c:v>43.96</c:v>
                </c:pt>
                <c:pt idx="96">
                  <c:v>76.19</c:v>
                </c:pt>
                <c:pt idx="97">
                  <c:v>87.27</c:v>
                </c:pt>
                <c:pt idx="98">
                  <c:v>89.64</c:v>
                </c:pt>
                <c:pt idx="99">
                  <c:v>144.79</c:v>
                </c:pt>
                <c:pt idx="100">
                  <c:v>190.11</c:v>
                </c:pt>
                <c:pt idx="101">
                  <c:v>110</c:v>
                </c:pt>
                <c:pt idx="102">
                  <c:v>147.16</c:v>
                </c:pt>
                <c:pt idx="103">
                  <c:v>164.09</c:v>
                </c:pt>
                <c:pt idx="104">
                  <c:v>259.74</c:v>
                </c:pt>
                <c:pt idx="105">
                  <c:v>486.2</c:v>
                </c:pt>
                <c:pt idx="106">
                  <c:v>431.69</c:v>
                </c:pt>
                <c:pt idx="107">
                  <c:v>852.8</c:v>
                </c:pt>
                <c:pt idx="108">
                  <c:v>2319.62</c:v>
                </c:pt>
                <c:pt idx="109">
                  <c:v>1695.79</c:v>
                </c:pt>
                <c:pt idx="110">
                  <c:v>858.81</c:v>
                </c:pt>
                <c:pt idx="111">
                  <c:v>902.98</c:v>
                </c:pt>
                <c:pt idx="112">
                  <c:v>1015.36</c:v>
                </c:pt>
                <c:pt idx="113">
                  <c:v>1047.01</c:v>
                </c:pt>
                <c:pt idx="114">
                  <c:v>359.74</c:v>
                </c:pt>
                <c:pt idx="115">
                  <c:v>203.79</c:v>
                </c:pt>
                <c:pt idx="116">
                  <c:v>169.52</c:v>
                </c:pt>
                <c:pt idx="117">
                  <c:v>295.22000000000003</c:v>
                </c:pt>
                <c:pt idx="118">
                  <c:v>140.74</c:v>
                </c:pt>
                <c:pt idx="119">
                  <c:v>84.92</c:v>
                </c:pt>
                <c:pt idx="120">
                  <c:v>112.79</c:v>
                </c:pt>
                <c:pt idx="121">
                  <c:v>91.6</c:v>
                </c:pt>
                <c:pt idx="122">
                  <c:v>109.66</c:v>
                </c:pt>
                <c:pt idx="123">
                  <c:v>162.24</c:v>
                </c:pt>
                <c:pt idx="124">
                  <c:v>148.69</c:v>
                </c:pt>
                <c:pt idx="125">
                  <c:v>210.21</c:v>
                </c:pt>
                <c:pt idx="126">
                  <c:v>132.82</c:v>
                </c:pt>
                <c:pt idx="127">
                  <c:v>219.53</c:v>
                </c:pt>
                <c:pt idx="128">
                  <c:v>231.83</c:v>
                </c:pt>
                <c:pt idx="129">
                  <c:v>290.24</c:v>
                </c:pt>
                <c:pt idx="130">
                  <c:v>177.24</c:v>
                </c:pt>
                <c:pt idx="131">
                  <c:v>131.86000000000001</c:v>
                </c:pt>
                <c:pt idx="132">
                  <c:v>144.36000000000001</c:v>
                </c:pt>
                <c:pt idx="133">
                  <c:v>226.5</c:v>
                </c:pt>
                <c:pt idx="134">
                  <c:v>192.48</c:v>
                </c:pt>
                <c:pt idx="135">
                  <c:v>104.04</c:v>
                </c:pt>
                <c:pt idx="136">
                  <c:v>150.09</c:v>
                </c:pt>
                <c:pt idx="137">
                  <c:v>130.15</c:v>
                </c:pt>
                <c:pt idx="138">
                  <c:v>172.66</c:v>
                </c:pt>
                <c:pt idx="139">
                  <c:v>140.05000000000001</c:v>
                </c:pt>
                <c:pt idx="140">
                  <c:v>90.87</c:v>
                </c:pt>
                <c:pt idx="141">
                  <c:v>99.07</c:v>
                </c:pt>
                <c:pt idx="142">
                  <c:v>124.39</c:v>
                </c:pt>
              </c:numCache>
            </c:numRef>
          </c:xVal>
          <c:yVal>
            <c:numRef>
              <c:f>'Without overlap 2'!$A$2:$A$144</c:f>
              <c:numCache>
                <c:formatCode>General</c:formatCode>
                <c:ptCount val="14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FB9-42DF-A0AF-85192D2C6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218688"/>
        <c:axId val="51217152"/>
      </c:scatterChart>
      <c:valAx>
        <c:axId val="51208960"/>
        <c:scaling>
          <c:orientation val="minMax"/>
          <c:max val="500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nb-NO"/>
                  <a:t>[ppm]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prstDash val="solid"/>
          </a:ln>
        </c:spPr>
        <c:crossAx val="51210880"/>
        <c:crosses val="autoZero"/>
        <c:crossBetween val="midCat"/>
      </c:valAx>
      <c:valAx>
        <c:axId val="51210880"/>
        <c:scaling>
          <c:orientation val="minMax"/>
          <c:max val="143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nb-NO" sz="1400"/>
                  <a:t>Coal</a:t>
                </a:r>
                <a:r>
                  <a:rPr lang="nb-NO" sz="1400" baseline="0"/>
                  <a:t> seam thickness [cm from floor]</a:t>
                </a:r>
                <a:endParaRPr lang="nb-NO" sz="14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51208960"/>
        <c:crosses val="autoZero"/>
        <c:crossBetween val="midCat"/>
        <c:majorUnit val="10"/>
        <c:minorUnit val="1"/>
      </c:valAx>
      <c:valAx>
        <c:axId val="51217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218688"/>
        <c:crosses val="autoZero"/>
        <c:crossBetween val="midCat"/>
      </c:valAx>
      <c:valAx>
        <c:axId val="51218688"/>
        <c:scaling>
          <c:orientation val="minMax"/>
          <c:max val="5000"/>
          <c:min val="-5000"/>
        </c:scaling>
        <c:delete val="0"/>
        <c:axPos val="t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nb-DK"/>
          </a:p>
        </c:txPr>
        <c:crossAx val="51217152"/>
        <c:crosses val="max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l-GR" sz="1800" b="1" i="0" u="none" strike="noStrike" baseline="0" dirty="0">
                <a:effectLst/>
              </a:rPr>
              <a:t>δ</a:t>
            </a:r>
            <a:r>
              <a:rPr lang="el-GR" sz="1800" b="1" i="0" u="none" strike="noStrike" baseline="30000" dirty="0">
                <a:effectLst/>
              </a:rPr>
              <a:t>13</a:t>
            </a:r>
            <a:r>
              <a:rPr lang="en-GB" sz="1800" b="1" i="0" u="none" strike="noStrike" baseline="0" dirty="0">
                <a:effectLst/>
              </a:rPr>
              <a:t>C</a:t>
            </a:r>
            <a:r>
              <a:rPr lang="en-GB" sz="1800" b="1" i="0" u="none" strike="noStrike" baseline="-25000" dirty="0">
                <a:effectLst/>
              </a:rPr>
              <a:t>VPDB</a:t>
            </a:r>
            <a:r>
              <a:rPr lang="en-GB" sz="1800" b="1" i="0" u="none" strike="noStrike" baseline="0" dirty="0">
                <a:effectLst/>
              </a:rPr>
              <a:t> (‰)</a:t>
            </a:r>
            <a:r>
              <a:rPr lang="en-GB" sz="1800" b="1" i="0" u="none" strike="noStrike" baseline="0" dirty="0"/>
              <a:t> </a:t>
            </a:r>
            <a:endParaRPr lang="en-GB" dirty="0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Sheet1!$C$22</c:f>
              <c:strCache>
                <c:ptCount val="1"/>
                <c:pt idx="0">
                  <c:v>δ13CVPDB (‰)</c:v>
                </c:pt>
              </c:strCache>
            </c:strRef>
          </c:tx>
          <c:spPr>
            <a:ln w="28575">
              <a:solidFill>
                <a:srgbClr val="1F497D">
                  <a:lumMod val="60000"/>
                  <a:lumOff val="40000"/>
                </a:srgbClr>
              </a:solidFill>
            </a:ln>
          </c:spPr>
          <c:marker>
            <c:spPr>
              <a:noFill/>
              <a:ln>
                <a:noFill/>
              </a:ln>
            </c:spPr>
          </c:marker>
          <c:xVal>
            <c:numRef>
              <c:f>Sheet1!$C$23:$C$102</c:f>
              <c:numCache>
                <c:formatCode>0.00</c:formatCode>
                <c:ptCount val="80"/>
                <c:pt idx="0">
                  <c:v>-26.344481369762697</c:v>
                </c:pt>
                <c:pt idx="1">
                  <c:v>-26.449427928791867</c:v>
                </c:pt>
                <c:pt idx="2">
                  <c:v>-26.255680435199551</c:v>
                </c:pt>
                <c:pt idx="3">
                  <c:v>-26.442625186370414</c:v>
                </c:pt>
                <c:pt idx="4">
                  <c:v>-26.377014079801278</c:v>
                </c:pt>
                <c:pt idx="5">
                  <c:v>-24.456535510382196</c:v>
                </c:pt>
                <c:pt idx="6">
                  <c:v>-26.643658678497403</c:v>
                </c:pt>
                <c:pt idx="7">
                  <c:v>-26.428466184145062</c:v>
                </c:pt>
                <c:pt idx="8">
                  <c:v>-26.365672501874357</c:v>
                </c:pt>
                <c:pt idx="9">
                  <c:v>-25.961022788694574</c:v>
                </c:pt>
                <c:pt idx="10">
                  <c:v>-25.340909939388219</c:v>
                </c:pt>
                <c:pt idx="11">
                  <c:v>-25.514999912820603</c:v>
                </c:pt>
                <c:pt idx="12">
                  <c:v>-26.231489508709409</c:v>
                </c:pt>
                <c:pt idx="13">
                  <c:v>-26.726496599876359</c:v>
                </c:pt>
                <c:pt idx="14">
                  <c:v>-26.811834804745803</c:v>
                </c:pt>
                <c:pt idx="15">
                  <c:v>-26.29200809024811</c:v>
                </c:pt>
                <c:pt idx="16">
                  <c:v>-26.522083238888985</c:v>
                </c:pt>
                <c:pt idx="17">
                  <c:v>-26.107342510417936</c:v>
                </c:pt>
                <c:pt idx="18">
                  <c:v>-26.816406051129132</c:v>
                </c:pt>
                <c:pt idx="19">
                  <c:v>-26.697666904957021</c:v>
                </c:pt>
                <c:pt idx="20">
                  <c:v>-26.909346158042112</c:v>
                </c:pt>
                <c:pt idx="21">
                  <c:v>-26.9022746281683</c:v>
                </c:pt>
                <c:pt idx="22">
                  <c:v>-26.637597367176991</c:v>
                </c:pt>
                <c:pt idx="23">
                  <c:v>-27.111389868722497</c:v>
                </c:pt>
                <c:pt idx="24">
                  <c:v>-27.142680679301868</c:v>
                </c:pt>
                <c:pt idx="25">
                  <c:v>-27.004306702061893</c:v>
                </c:pt>
                <c:pt idx="26">
                  <c:v>-26.629048000976407</c:v>
                </c:pt>
                <c:pt idx="27">
                  <c:v>-26.081105870660647</c:v>
                </c:pt>
                <c:pt idx="28">
                  <c:v>-26.507279173788138</c:v>
                </c:pt>
                <c:pt idx="29">
                  <c:v>-26.660832393905235</c:v>
                </c:pt>
                <c:pt idx="30">
                  <c:v>-26.478993054292886</c:v>
                </c:pt>
                <c:pt idx="31">
                  <c:v>-25.935795250466409</c:v>
                </c:pt>
                <c:pt idx="32">
                  <c:v>-26.251914845710509</c:v>
                </c:pt>
                <c:pt idx="33">
                  <c:v>-25.982547946498936</c:v>
                </c:pt>
                <c:pt idx="34">
                  <c:v>-26.303108207068504</c:v>
                </c:pt>
                <c:pt idx="35">
                  <c:v>-25.671828430124734</c:v>
                </c:pt>
                <c:pt idx="36">
                  <c:v>-26.41511847680156</c:v>
                </c:pt>
                <c:pt idx="37">
                  <c:v>-25.919331975708207</c:v>
                </c:pt>
                <c:pt idx="38">
                  <c:v>-25.26070632748069</c:v>
                </c:pt>
                <c:pt idx="39">
                  <c:v>-25.939536346776244</c:v>
                </c:pt>
                <c:pt idx="40">
                  <c:v>-26.53455507472999</c:v>
                </c:pt>
                <c:pt idx="41">
                  <c:v>-26.977188028525095</c:v>
                </c:pt>
                <c:pt idx="42">
                  <c:v>-26.209264700534568</c:v>
                </c:pt>
                <c:pt idx="43">
                  <c:v>-26.204213607767553</c:v>
                </c:pt>
                <c:pt idx="44">
                  <c:v>-26.291092403360125</c:v>
                </c:pt>
                <c:pt idx="45">
                  <c:v>-26.658487356505507</c:v>
                </c:pt>
                <c:pt idx="46">
                  <c:v>-26.471847370160411</c:v>
                </c:pt>
                <c:pt idx="47">
                  <c:v>-26.34952687740833</c:v>
                </c:pt>
                <c:pt idx="48">
                  <c:v>-26.390093821593513</c:v>
                </c:pt>
                <c:pt idx="49">
                  <c:v>-26.27081695813645</c:v>
                </c:pt>
                <c:pt idx="50">
                  <c:v>-26.494837497602568</c:v>
                </c:pt>
                <c:pt idx="51">
                  <c:v>-26.358777046438053</c:v>
                </c:pt>
                <c:pt idx="52">
                  <c:v>-26.092205987481037</c:v>
                </c:pt>
                <c:pt idx="53">
                  <c:v>-26.365916567099678</c:v>
                </c:pt>
                <c:pt idx="54">
                  <c:v>-26.214315793301576</c:v>
                </c:pt>
                <c:pt idx="55">
                  <c:v>-26.1213756863886</c:v>
                </c:pt>
                <c:pt idx="56">
                  <c:v>-25.950648750863671</c:v>
                </c:pt>
                <c:pt idx="57">
                  <c:v>-26.363654298816105</c:v>
                </c:pt>
                <c:pt idx="58">
                  <c:v>-26.190374093456182</c:v>
                </c:pt>
                <c:pt idx="59">
                  <c:v>-25.879285564835318</c:v>
                </c:pt>
                <c:pt idx="60">
                  <c:v>-26.351545080466586</c:v>
                </c:pt>
                <c:pt idx="61">
                  <c:v>-26.443373319617105</c:v>
                </c:pt>
                <c:pt idx="62">
                  <c:v>-26.301194588894141</c:v>
                </c:pt>
                <c:pt idx="63">
                  <c:v>-26.370899669078877</c:v>
                </c:pt>
                <c:pt idx="64">
                  <c:v>-26.360797483544857</c:v>
                </c:pt>
                <c:pt idx="65">
                  <c:v>-26.237516607675275</c:v>
                </c:pt>
                <c:pt idx="66">
                  <c:v>-26.103306104301428</c:v>
                </c:pt>
                <c:pt idx="67">
                  <c:v>-25.77386050401833</c:v>
                </c:pt>
                <c:pt idx="68">
                  <c:v>-25.699104331066582</c:v>
                </c:pt>
                <c:pt idx="69">
                  <c:v>-25.726380232008438</c:v>
                </c:pt>
                <c:pt idx="70">
                  <c:v>-25.746084162990602</c:v>
                </c:pt>
                <c:pt idx="71">
                  <c:v>-25.67991017855195</c:v>
                </c:pt>
                <c:pt idx="72">
                  <c:v>-25.907209353067383</c:v>
                </c:pt>
                <c:pt idx="73">
                  <c:v>-26.216604578023599</c:v>
                </c:pt>
                <c:pt idx="74">
                  <c:v>-26.027946862096389</c:v>
                </c:pt>
                <c:pt idx="75">
                  <c:v>-26.111378916534445</c:v>
                </c:pt>
                <c:pt idx="76">
                  <c:v>-26.350535978937458</c:v>
                </c:pt>
                <c:pt idx="77">
                  <c:v>-26.540616386050402</c:v>
                </c:pt>
                <c:pt idx="78">
                  <c:v>-26.325308440709293</c:v>
                </c:pt>
                <c:pt idx="79">
                  <c:v>-26.494146332593914</c:v>
                </c:pt>
              </c:numCache>
            </c:numRef>
          </c:xVal>
          <c:yVal>
            <c:numRef>
              <c:f>Sheet1!$A$23:$A$102</c:f>
              <c:numCache>
                <c:formatCode>General</c:formatCode>
                <c:ptCount val="8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3DD-40F6-AB53-72EE0AA19D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218688"/>
        <c:axId val="51217152"/>
      </c:scatterChart>
      <c:valAx>
        <c:axId val="512171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1218688"/>
        <c:crosses val="autoZero"/>
        <c:crossBetween val="midCat"/>
      </c:valAx>
      <c:valAx>
        <c:axId val="51218688"/>
        <c:scaling>
          <c:orientation val="minMax"/>
        </c:scaling>
        <c:delete val="0"/>
        <c:axPos val="t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pPr>
            <a:endParaRPr lang="nb-DK"/>
          </a:p>
        </c:txPr>
        <c:crossAx val="51217152"/>
        <c:crosses val="max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DK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E7E96-52AF-1641-9A75-CAB95ED0C470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DK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DK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DA31F-12A8-DB49-ADB9-7F8644FBFE46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053101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DK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DA31F-12A8-DB49-ADB9-7F8644FBFE46}" type="slidenum">
              <a:rPr lang="nb-DK" smtClean="0"/>
              <a:t>1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60340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81080F-9142-56FD-D710-084DD3DE7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F4D133D-597F-66E4-889F-D767D1C76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DK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257CADC-2208-768C-8534-C901A7D4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E8F8725-EE48-2D40-F4DF-A94C491F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F516877-C08F-1828-9C81-4343BD8A1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294035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615F73-8DCF-DD58-BDA0-3E6E19403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DE67FF0C-CA39-5514-A3FD-9475A067D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57BD877-6ED0-94AB-893B-3D5DD70C4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B1801F-0BB9-80F2-1C7F-CCA4FC48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69A411E-C11D-BB3E-C3BA-05FF3938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2947401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11908C6-A122-AFBF-D079-108083498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A0A8730-919B-0206-9823-B2E097612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D281615-66E7-E3E8-3BB9-95EE336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6C264D2-E89F-0ED9-6A49-4F7AE164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0CAAAE5-C61B-8836-98C1-F9D95A96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51169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9894A5-3519-6D16-1AD5-4A448282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BEAAA4E-7270-615B-62D4-E23AF39440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CECC27-978D-5EEC-6BF0-D43A27F3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D00D057-C183-DEAF-EE76-543A8DE5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B152B9A-B322-B02C-302E-B90D00EF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348905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7E3F65-5E41-532D-32BA-50DCE381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6955EA1-197C-C483-C1C7-E2944002D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75141B-D2D1-5912-B3A6-9298A471C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6847F9-AF7E-0C84-492E-13C983E9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BB1620-D5F9-161A-D348-30448EAF4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38533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CB9BD5-9FBC-C9C7-DE6D-F24016D91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1EEBCA-7653-1E37-ED63-E6378EB55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AFC1A9C-0E3E-C051-62E6-88593676D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D03B620-7EBD-01E4-0D9D-AF57866C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9A01DFC-5AB1-B2CA-A538-84B8015AE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2A2E405-F356-8BBE-6908-8C7751DA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6258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D3F8B4-5934-9A73-47D8-DC86D1E72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DEBE4F0-5D22-ABC8-9EA0-75BB41B2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1DCE7B8-3972-0B8F-25AB-DBBDF87E4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15933CD-37BB-A87E-30B5-EC30FA78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1116F80-043C-D8AC-6117-B636EA0BFB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27317AB-38BF-F7E1-5A1F-996766C92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2FE46DD-B153-9F08-8B3D-E5055AC7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208A2721-72EA-4784-7132-C4DD1C1E5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100511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5B257B3-86EB-EC9C-3E29-47F078DE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9D1A2AA-B4B6-5585-5901-6068A538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A76BD15-D5A1-02EA-0085-0ED451189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3690978-9655-50B9-216A-034C70BC0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56539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CD25DB2-E451-4E26-48E2-691571F8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FCF6F8F9-EF3C-01DB-197A-1FB5BE9C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9B4B1B9-641A-A6F9-726D-943D1D82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134325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19EC72-1E50-E7D4-F5C9-42108F2AC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33F0F7-9FA6-E43E-BC7E-F2B3D1B38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DB291DB-D5EC-0F11-A280-353178131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D075F8A-537D-F2DE-9E32-AC0DA0D0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C398DD-C419-7ADB-BD0C-400C14FF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4255411-91DB-288D-9902-F827A064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232503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740FD3-11E3-1497-C887-D469004D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63E3D88-9EB9-6070-93EC-5B6B74EE3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DK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E5F2445-4D2E-A7B6-39F7-EC9C31012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87BB87B-E627-5BAF-230B-C2FD89F3A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0D90E68-7215-CC91-D0AC-545DEFFB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DK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61F7807-5091-79FC-9FCD-B628F4A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358622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F46831D-F8BE-0DE6-455F-9ED89981F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nb-DK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A7CDE3B-24F1-9432-5A7A-3D9440B5B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DK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155BC2-E5DA-D795-2E8A-AC47337EF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1C234-41C1-F44A-A14B-B793122945BA}" type="datetimeFigureOut">
              <a:rPr lang="nb-DK" smtClean="0"/>
              <a:t>08.05.2023</a:t>
            </a:fld>
            <a:endParaRPr lang="nb-DK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E57D140-7D24-3C24-93AF-86CE6902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DK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B2D8568-EA97-B054-A9C9-094E968FE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E985B-29AD-0940-807C-AE8CA5CFAAF2}" type="slidenum">
              <a:rPr lang="nb-DK" smtClean="0"/>
              <a:t>‹#›</a:t>
            </a:fld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378495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ata.giss.nasa.gov/gistemp/graph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e 17" descr="Et bilde som inneholder himmel, utendørs, natur, snø&#10;&#10;Automatisk generert beskrivelse">
            <a:extLst>
              <a:ext uri="{FF2B5EF4-FFF2-40B4-BE49-F238E27FC236}">
                <a16:creationId xmlns:a16="http://schemas.microsoft.com/office/drawing/2014/main" id="{95376BD6-E2BB-AFB4-BA51-ADBA0C757F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9" y="4746"/>
            <a:ext cx="12200451" cy="685325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D7CD3CE-EE1E-D546-40C5-A3813649EDDB}"/>
              </a:ext>
            </a:extLst>
          </p:cNvPr>
          <p:cNvSpPr txBox="1"/>
          <p:nvPr/>
        </p:nvSpPr>
        <p:spPr>
          <a:xfrm>
            <a:off x="499391" y="6207234"/>
            <a:ext cx="10446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SSP2.1 - Integrated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Stratigraphy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-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Reconstructing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environmental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change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across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nb-NO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the</a:t>
            </a:r>
            <a:r>
              <a:rPr lang="nb-NO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Earth System</a:t>
            </a:r>
            <a:endParaRPr lang="nb-DK" dirty="0">
              <a:solidFill>
                <a:schemeClr val="bg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129E69F-BBC7-8711-C879-D3D2481E493D}"/>
              </a:ext>
            </a:extLst>
          </p:cNvPr>
          <p:cNvSpPr txBox="1"/>
          <p:nvPr/>
        </p:nvSpPr>
        <p:spPr>
          <a:xfrm>
            <a:off x="508268" y="326032"/>
            <a:ext cx="8794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Palaeo-coastal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and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vegetation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response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to a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warming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high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Arctic </a:t>
            </a:r>
            <a:endParaRPr lang="nb-NO" sz="2000" b="1" dirty="0">
              <a:latin typeface="Open Sans" panose="020B0606030504020204" pitchFamily="34" charset="0"/>
            </a:endParaRPr>
          </a:p>
          <a:p>
            <a:pPr algn="l"/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-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using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the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Paleocene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–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Eocene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in Svalbard, Arctic Norway as a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laboratory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for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future</a:t>
            </a:r>
            <a:r>
              <a:rPr lang="nb-NO" sz="2000" b="1" i="0" u="none" strike="noStrike" dirty="0">
                <a:effectLst/>
                <a:latin typeface="Open Sans" panose="020B0606030504020204" pitchFamily="34" charset="0"/>
              </a:rPr>
              <a:t> </a:t>
            </a:r>
            <a:r>
              <a:rPr lang="nb-NO" sz="2000" b="1" i="0" u="none" strike="noStrike" dirty="0" err="1">
                <a:effectLst/>
                <a:latin typeface="Open Sans" panose="020B0606030504020204" pitchFamily="34" charset="0"/>
              </a:rPr>
              <a:t>change</a:t>
            </a:r>
            <a:endParaRPr lang="nb-NO" sz="2000" b="1" i="0" u="none" strike="noStrike" dirty="0">
              <a:effectLst/>
              <a:latin typeface="Open Sans" panose="020B0606030504020204" pitchFamily="34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839501E-E9D0-3A5A-DC2F-D8FBB71C64AE}"/>
              </a:ext>
            </a:extLst>
          </p:cNvPr>
          <p:cNvSpPr txBox="1"/>
          <p:nvPr/>
        </p:nvSpPr>
        <p:spPr>
          <a:xfrm>
            <a:off x="686336" y="3652986"/>
            <a:ext cx="82654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b="1" dirty="0">
                <a:effectLst/>
              </a:rPr>
              <a:t>Maria </a:t>
            </a:r>
            <a:r>
              <a:rPr lang="nb-NO" b="1" dirty="0" err="1">
                <a:effectLst/>
              </a:rPr>
              <a:t>Ansine</a:t>
            </a:r>
            <a:r>
              <a:rPr lang="nb-NO" b="1" dirty="0">
                <a:effectLst/>
              </a:rPr>
              <a:t> Jensen</a:t>
            </a:r>
            <a:r>
              <a:rPr lang="nb-NO" baseline="30000" dirty="0">
                <a:effectLst/>
              </a:rPr>
              <a:t>1</a:t>
            </a:r>
            <a:r>
              <a:rPr lang="nb-NO" dirty="0"/>
              <a:t>,</a:t>
            </a:r>
            <a:r>
              <a:rPr lang="nb-NO" b="0" i="0" u="none" strike="noStrike" dirty="0">
                <a:effectLst/>
                <a:latin typeface="Open Sans" panose="020B0606030504020204" pitchFamily="34" charset="0"/>
              </a:rPr>
              <a:t> </a:t>
            </a:r>
            <a:r>
              <a:rPr lang="nb-NO" dirty="0"/>
              <a:t>Mads Jelby</a:t>
            </a:r>
            <a:r>
              <a:rPr lang="nb-NO" baseline="30000" dirty="0">
                <a:effectLst/>
              </a:rPr>
              <a:t>2</a:t>
            </a:r>
            <a:r>
              <a:rPr lang="nb-NO" dirty="0"/>
              <a:t>,</a:t>
            </a:r>
            <a:r>
              <a:rPr lang="nb-NO" b="0" i="0" u="none" strike="noStrike" dirty="0">
                <a:effectLst/>
                <a:latin typeface="Open Sans" panose="020B0606030504020204" pitchFamily="34" charset="0"/>
              </a:rPr>
              <a:t> </a:t>
            </a:r>
            <a:r>
              <a:rPr lang="nb-NO" dirty="0"/>
              <a:t>Malte Jochmann</a:t>
            </a:r>
            <a:r>
              <a:rPr lang="nb-NO" baseline="30000" dirty="0">
                <a:effectLst/>
              </a:rPr>
              <a:t>1</a:t>
            </a:r>
            <a:r>
              <a:rPr lang="nb-NO" dirty="0"/>
              <a:t>,</a:t>
            </a:r>
            <a:r>
              <a:rPr lang="nb-NO" b="0" i="0" u="none" strike="noStrike" dirty="0">
                <a:effectLst/>
                <a:latin typeface="Open Sans" panose="020B0606030504020204" pitchFamily="34" charset="0"/>
              </a:rPr>
              <a:t> </a:t>
            </a:r>
            <a:r>
              <a:rPr lang="nb-NO" dirty="0"/>
              <a:t>and Chris Marshall</a:t>
            </a:r>
            <a:r>
              <a:rPr lang="nb-NO" baseline="30000" dirty="0">
                <a:effectLst/>
              </a:rPr>
              <a:t>3</a:t>
            </a:r>
            <a:endParaRPr lang="nb-DK" dirty="0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EA055933-B3AE-D6BB-7758-C206CB8DB7BF}"/>
              </a:ext>
            </a:extLst>
          </p:cNvPr>
          <p:cNvSpPr txBox="1"/>
          <p:nvPr/>
        </p:nvSpPr>
        <p:spPr>
          <a:xfrm>
            <a:off x="686337" y="4145279"/>
            <a:ext cx="7733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>
                <a:effectLst/>
              </a:rPr>
              <a:t>1) </a:t>
            </a:r>
            <a:r>
              <a:rPr lang="nb-NO" dirty="0" err="1">
                <a:effectLst/>
              </a:rPr>
              <a:t>University</a:t>
            </a:r>
            <a:r>
              <a:rPr lang="nb-NO" dirty="0">
                <a:effectLst/>
              </a:rPr>
              <a:t> Centre in Svalbard - UNIS, Norway 2) </a:t>
            </a:r>
            <a:r>
              <a:rPr lang="nb-NO" dirty="0" err="1">
                <a:effectLst/>
              </a:rPr>
              <a:t>University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of</a:t>
            </a:r>
            <a:r>
              <a:rPr lang="nb-NO" dirty="0">
                <a:effectLst/>
              </a:rPr>
              <a:t> Bergen, Norway, 3)</a:t>
            </a:r>
            <a:r>
              <a:rPr lang="nb-NO" dirty="0" err="1">
                <a:effectLst/>
              </a:rPr>
              <a:t>University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of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the</a:t>
            </a:r>
            <a:r>
              <a:rPr lang="nb-NO" dirty="0">
                <a:effectLst/>
              </a:rPr>
              <a:t> </a:t>
            </a:r>
            <a:r>
              <a:rPr lang="nb-NO" dirty="0" err="1">
                <a:effectLst/>
              </a:rPr>
              <a:t>Highlands</a:t>
            </a:r>
            <a:r>
              <a:rPr lang="nb-NO" dirty="0">
                <a:effectLst/>
              </a:rPr>
              <a:t> and </a:t>
            </a:r>
            <a:r>
              <a:rPr lang="nb-NO" dirty="0" err="1">
                <a:effectLst/>
              </a:rPr>
              <a:t>the</a:t>
            </a:r>
            <a:r>
              <a:rPr lang="nb-NO" dirty="0">
                <a:effectLst/>
              </a:rPr>
              <a:t> Islands, UK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B99B7399-0BE6-5CF6-256D-A3E8D9A33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9664" y="281434"/>
            <a:ext cx="1333500" cy="1333500"/>
          </a:xfrm>
          <a:prstGeom prst="rect">
            <a:avLst/>
          </a:prstGeom>
        </p:spPr>
      </p:pic>
      <p:pic>
        <p:nvPicPr>
          <p:cNvPr id="20" name="Grafikk 19">
            <a:extLst>
              <a:ext uri="{FF2B5EF4-FFF2-40B4-BE49-F238E27FC236}">
                <a16:creationId xmlns:a16="http://schemas.microsoft.com/office/drawing/2014/main" id="{96D47A8A-DB49-9403-F74F-E548837735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35730" y="5662862"/>
            <a:ext cx="2220809" cy="913704"/>
          </a:xfrm>
          <a:prstGeom prst="rect">
            <a:avLst/>
          </a:prstGeom>
        </p:spPr>
      </p:pic>
      <p:pic>
        <p:nvPicPr>
          <p:cNvPr id="22" name="Bilde 21" descr="Et bilde som inneholder logo&#10;&#10;Automatisk generert beskrivelse">
            <a:extLst>
              <a:ext uri="{FF2B5EF4-FFF2-40B4-BE49-F238E27FC236}">
                <a16:creationId xmlns:a16="http://schemas.microsoft.com/office/drawing/2014/main" id="{16C20A67-B7CF-8BF4-A209-C67B5B9157B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9664" y="3374449"/>
            <a:ext cx="1333500" cy="186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39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378399-02CD-DD4F-83FD-CFB9F58D3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7842" y="1406861"/>
            <a:ext cx="6644563" cy="49078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690065C-1833-FF41-8DA9-A7D139FD2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2917" y1="15005" x2="22917" y2="15005"/>
                        <a14:foregroundMark x1="5339" y1="3894" x2="5339" y2="3894"/>
                        <a14:foregroundMark x1="16276" y1="9687" x2="16276" y2="9687"/>
                        <a14:foregroundMark x1="11719" y1="6838" x2="11719" y2="6838"/>
                        <a14:foregroundMark x1="9375" y1="5603" x2="9375" y2="5603"/>
                        <a14:foregroundMark x1="27995" y1="27066" x2="27995" y2="27066"/>
                        <a14:foregroundMark x1="27083" y1="23647" x2="27083" y2="23647"/>
                        <a14:foregroundMark x1="26042" y1="21368" x2="26042" y2="21368"/>
                        <a14:foregroundMark x1="20573" y1="13580" x2="20573" y2="13580"/>
                        <a14:foregroundMark x1="22917" y1="17284" x2="22917" y2="17284"/>
                        <a14:foregroundMark x1="29036" y1="37227" x2="29036" y2="37227"/>
                        <a14:foregroundMark x1="29297" y1="39696" x2="29297" y2="39696"/>
                        <a14:foregroundMark x1="27604" y1="47009" x2="27604" y2="4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39780">
            <a:off x="3694866" y="548836"/>
            <a:ext cx="3320343" cy="505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2">
            <a:extLst>
              <a:ext uri="{FF2B5EF4-FFF2-40B4-BE49-F238E27FC236}">
                <a16:creationId xmlns:a16="http://schemas.microsoft.com/office/drawing/2014/main" id="{114D5D69-3B45-2441-9EC7-90874E63C72B}"/>
              </a:ext>
            </a:extLst>
          </p:cNvPr>
          <p:cNvSpPr txBox="1"/>
          <p:nvPr/>
        </p:nvSpPr>
        <p:spPr>
          <a:xfrm>
            <a:off x="3813028" y="2852432"/>
            <a:ext cx="1081258" cy="276999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rgbClr val="FF0000"/>
                </a:solidFill>
              </a:rPr>
              <a:t>Longyearbyen</a:t>
            </a:r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124AA086-DAAA-7D46-8555-75FA420640A5}"/>
              </a:ext>
            </a:extLst>
          </p:cNvPr>
          <p:cNvSpPr/>
          <p:nvPr/>
        </p:nvSpPr>
        <p:spPr>
          <a:xfrm>
            <a:off x="3877595" y="3067507"/>
            <a:ext cx="7421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id="{ED0AB883-50DB-FB43-AA31-3FB532A96D55}"/>
              </a:ext>
            </a:extLst>
          </p:cNvPr>
          <p:cNvSpPr txBox="1"/>
          <p:nvPr/>
        </p:nvSpPr>
        <p:spPr>
          <a:xfrm>
            <a:off x="4794359" y="4119590"/>
            <a:ext cx="834909" cy="276999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rgbClr val="FF0000"/>
                </a:solidFill>
              </a:rPr>
              <a:t>Sveagruva</a:t>
            </a:r>
          </a:p>
        </p:txBody>
      </p:sp>
      <p:sp>
        <p:nvSpPr>
          <p:cNvPr id="9" name="Oval 25">
            <a:extLst>
              <a:ext uri="{FF2B5EF4-FFF2-40B4-BE49-F238E27FC236}">
                <a16:creationId xmlns:a16="http://schemas.microsoft.com/office/drawing/2014/main" id="{2DC22F18-CE7C-1344-8C83-B8268EEC3E9E}"/>
              </a:ext>
            </a:extLst>
          </p:cNvPr>
          <p:cNvSpPr/>
          <p:nvPr/>
        </p:nvSpPr>
        <p:spPr>
          <a:xfrm>
            <a:off x="4858923" y="4334665"/>
            <a:ext cx="7421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extBox 26">
            <a:extLst>
              <a:ext uri="{FF2B5EF4-FFF2-40B4-BE49-F238E27FC236}">
                <a16:creationId xmlns:a16="http://schemas.microsoft.com/office/drawing/2014/main" id="{845295DE-A9F7-FA4F-8EA6-016FD2207AB3}"/>
              </a:ext>
            </a:extLst>
          </p:cNvPr>
          <p:cNvSpPr txBox="1"/>
          <p:nvPr/>
        </p:nvSpPr>
        <p:spPr>
          <a:xfrm>
            <a:off x="1423891" y="3426099"/>
            <a:ext cx="965201" cy="276999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rgbClr val="FF0000"/>
                </a:solidFill>
              </a:rPr>
              <a:t>Barentsburg</a:t>
            </a:r>
          </a:p>
        </p:txBody>
      </p:sp>
      <p:sp>
        <p:nvSpPr>
          <p:cNvPr id="11" name="Oval 27">
            <a:extLst>
              <a:ext uri="{FF2B5EF4-FFF2-40B4-BE49-F238E27FC236}">
                <a16:creationId xmlns:a16="http://schemas.microsoft.com/office/drawing/2014/main" id="{792A7C46-F966-BC47-A443-DD2FFF69386F}"/>
              </a:ext>
            </a:extLst>
          </p:cNvPr>
          <p:cNvSpPr/>
          <p:nvPr/>
        </p:nvSpPr>
        <p:spPr>
          <a:xfrm>
            <a:off x="2334499" y="3541740"/>
            <a:ext cx="7421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50555D66-7240-8B48-A9CF-C42B4CB13FFF}"/>
              </a:ext>
            </a:extLst>
          </p:cNvPr>
          <p:cNvSpPr txBox="1"/>
          <p:nvPr/>
        </p:nvSpPr>
        <p:spPr>
          <a:xfrm>
            <a:off x="2570661" y="1934231"/>
            <a:ext cx="736099" cy="276999"/>
          </a:xfrm>
          <a:prstGeom prst="rect">
            <a:avLst/>
          </a:prstGeom>
          <a:solidFill>
            <a:schemeClr val="bg1">
              <a:alpha val="76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nb-NO" sz="1200" b="1" dirty="0">
                <a:solidFill>
                  <a:srgbClr val="FF0000"/>
                </a:solidFill>
              </a:rPr>
              <a:t>Sylfjellet</a:t>
            </a: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6DF3EEB1-5BEB-8945-AB0D-C1E7586D2516}"/>
              </a:ext>
            </a:extLst>
          </p:cNvPr>
          <p:cNvSpPr/>
          <p:nvPr/>
        </p:nvSpPr>
        <p:spPr>
          <a:xfrm>
            <a:off x="2635223" y="2149306"/>
            <a:ext cx="74212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9712DB6E-30C2-9C49-A0BB-2CB03BE83075}"/>
              </a:ext>
            </a:extLst>
          </p:cNvPr>
          <p:cNvSpPr/>
          <p:nvPr/>
        </p:nvSpPr>
        <p:spPr>
          <a:xfrm rot="5400000">
            <a:off x="5927688" y="2949663"/>
            <a:ext cx="4592472" cy="1345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7DADBBE-60C8-B349-8C27-D6E6694D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1203" y="5138454"/>
            <a:ext cx="1109251" cy="1181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30">
            <a:extLst>
              <a:ext uri="{FF2B5EF4-FFF2-40B4-BE49-F238E27FC236}">
                <a16:creationId xmlns:a16="http://schemas.microsoft.com/office/drawing/2014/main" id="{C0952044-2B32-D743-BA4D-ABC4E5501D14}"/>
              </a:ext>
            </a:extLst>
          </p:cNvPr>
          <p:cNvSpPr/>
          <p:nvPr/>
        </p:nvSpPr>
        <p:spPr>
          <a:xfrm>
            <a:off x="7798528" y="5509013"/>
            <a:ext cx="643467" cy="5238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96181DC-97AA-8446-A33A-2372A74A9D37}"/>
              </a:ext>
            </a:extLst>
          </p:cNvPr>
          <p:cNvSpPr/>
          <p:nvPr/>
        </p:nvSpPr>
        <p:spPr>
          <a:xfrm>
            <a:off x="742216" y="394964"/>
            <a:ext cx="3258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nb-NO" b="1" dirty="0"/>
              <a:t>Todalen </a:t>
            </a:r>
            <a:r>
              <a:rPr lang="nb-NO" b="1" dirty="0" err="1"/>
              <a:t>Member</a:t>
            </a:r>
            <a:r>
              <a:rPr lang="nb-NO" b="1" dirty="0"/>
              <a:t> (Firkanten Fm)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50DD11C-C047-DC9F-6036-119AC13E7E20}"/>
              </a:ext>
            </a:extLst>
          </p:cNvPr>
          <p:cNvSpPr txBox="1"/>
          <p:nvPr/>
        </p:nvSpPr>
        <p:spPr>
          <a:xfrm>
            <a:off x="5943600" y="4687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DK" b="1" dirty="0"/>
              <a:t>bentonite as an isochron gives excellent correlation</a:t>
            </a:r>
            <a:endParaRPr lang="nb-DK" dirty="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C6FAD3C4-12BE-9514-563B-0B6026388C01}"/>
              </a:ext>
            </a:extLst>
          </p:cNvPr>
          <p:cNvSpPr/>
          <p:nvPr/>
        </p:nvSpPr>
        <p:spPr>
          <a:xfrm>
            <a:off x="3813028" y="3067507"/>
            <a:ext cx="187965" cy="18369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88855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296CAE2-618E-6D44-A4F4-84A2B72A4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5" y="599908"/>
            <a:ext cx="5722438" cy="210786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09DA5A2-2CB1-D94E-9B76-ABD2EDB8A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71" y="2253859"/>
            <a:ext cx="5992729" cy="220581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6E8DB3-5F38-F14E-A8B9-56971A53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6" y="4459677"/>
            <a:ext cx="6193591" cy="2205818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7C88F7B-AABD-D346-B439-45181F871C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169" y="989262"/>
            <a:ext cx="5335863" cy="257743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42285D7-097F-2E42-A572-938FEFEB6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471" y="3566694"/>
            <a:ext cx="5341012" cy="2577432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AA78E6A-7BB6-E844-B091-13F5C994332F}"/>
              </a:ext>
            </a:extLst>
          </p:cNvPr>
          <p:cNvSpPr txBox="1"/>
          <p:nvPr/>
        </p:nvSpPr>
        <p:spPr>
          <a:xfrm>
            <a:off x="463763" y="317290"/>
            <a:ext cx="878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/>
              <a:t>Example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high</a:t>
            </a:r>
            <a:r>
              <a:rPr lang="nb-NO" dirty="0"/>
              <a:t> </a:t>
            </a:r>
            <a:r>
              <a:rPr lang="nb-NO" dirty="0" err="1"/>
              <a:t>resolution</a:t>
            </a:r>
            <a:r>
              <a:rPr lang="nb-NO" dirty="0"/>
              <a:t> </a:t>
            </a:r>
            <a:r>
              <a:rPr lang="nb-NO" dirty="0" err="1"/>
              <a:t>sea</a:t>
            </a:r>
            <a:r>
              <a:rPr lang="nb-NO" dirty="0"/>
              <a:t>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barrier</a:t>
            </a:r>
            <a:r>
              <a:rPr lang="nb-NO" dirty="0"/>
              <a:t> </a:t>
            </a:r>
            <a:r>
              <a:rPr lang="nb-NO" dirty="0" err="1"/>
              <a:t>resconstruction</a:t>
            </a:r>
            <a:r>
              <a:rPr lang="nb-NO" dirty="0"/>
              <a:t> </a:t>
            </a:r>
            <a:r>
              <a:rPr lang="nb-NO" dirty="0" err="1"/>
              <a:t>Endalen</a:t>
            </a:r>
            <a:r>
              <a:rPr lang="nb-NO" dirty="0"/>
              <a:t> </a:t>
            </a:r>
            <a:r>
              <a:rPr lang="nb-NO" dirty="0" err="1"/>
              <a:t>Mb</a:t>
            </a:r>
            <a:r>
              <a:rPr lang="nb-NO" dirty="0"/>
              <a:t> – Adventdalen area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E4A3D88-4F0A-A341-839E-3CFE7ECB59D4}"/>
              </a:ext>
            </a:extLst>
          </p:cNvPr>
          <p:cNvSpPr txBox="1"/>
          <p:nvPr/>
        </p:nvSpPr>
        <p:spPr>
          <a:xfrm>
            <a:off x="8534400" y="6144126"/>
            <a:ext cx="161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</a:t>
            </a:r>
            <a:r>
              <a:rPr lang="nb-NO" dirty="0" err="1"/>
              <a:t>Grasdal</a:t>
            </a:r>
            <a:r>
              <a:rPr lang="nb-NO" dirty="0"/>
              <a:t>, 2018)</a:t>
            </a:r>
          </a:p>
        </p:txBody>
      </p:sp>
    </p:spTree>
    <p:extLst>
      <p:ext uri="{BB962C8B-B14F-4D97-AF65-F5344CB8AC3E}">
        <p14:creationId xmlns:p14="http://schemas.microsoft.com/office/powerpoint/2010/main" val="2924159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2CC4E73B-729F-A543-ABB5-C8B2421D2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3792" y="972131"/>
            <a:ext cx="2160240" cy="530739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970234E-BDE0-5743-A9D1-5B129F72F7C5}"/>
              </a:ext>
            </a:extLst>
          </p:cNvPr>
          <p:cNvSpPr txBox="1"/>
          <p:nvPr/>
        </p:nvSpPr>
        <p:spPr>
          <a:xfrm>
            <a:off x="4223792" y="47606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dirty="0"/>
              <a:t>Above bentonite</a:t>
            </a:r>
          </a:p>
        </p:txBody>
      </p:sp>
      <p:pic>
        <p:nvPicPr>
          <p:cNvPr id="8" name="Bilde 7" descr="Et bilde som inneholder kart&#10;&#10;Automatisk generert beskrivelse">
            <a:extLst>
              <a:ext uri="{FF2B5EF4-FFF2-40B4-BE49-F238E27FC236}">
                <a16:creationId xmlns:a16="http://schemas.microsoft.com/office/drawing/2014/main" id="{C7C5BBD6-475E-7743-8C5F-75D07DDEDE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344" y="972131"/>
            <a:ext cx="3727507" cy="5274357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99352253-568B-9142-8908-8055EA95F9A9}"/>
              </a:ext>
            </a:extLst>
          </p:cNvPr>
          <p:cNvSpPr txBox="1"/>
          <p:nvPr/>
        </p:nvSpPr>
        <p:spPr>
          <a:xfrm>
            <a:off x="167909" y="474516"/>
            <a:ext cx="178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Todalen Member</a:t>
            </a:r>
          </a:p>
        </p:txBody>
      </p:sp>
      <p:pic>
        <p:nvPicPr>
          <p:cNvPr id="11" name="Bilde 10" descr="Et bilde som inneholder tekst, brevhode, konvolutt&#10;&#10;Automatisk generert beskrivelse">
            <a:extLst>
              <a:ext uri="{FF2B5EF4-FFF2-40B4-BE49-F238E27FC236}">
                <a16:creationId xmlns:a16="http://schemas.microsoft.com/office/drawing/2014/main" id="{377B96F7-6D0B-8D4B-AA2D-CEF5423E6E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188" y="2017257"/>
            <a:ext cx="5187725" cy="4850234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3578013B-7A18-F64F-81F9-A1C0C9166479}"/>
              </a:ext>
            </a:extLst>
          </p:cNvPr>
          <p:cNvSpPr txBox="1"/>
          <p:nvPr/>
        </p:nvSpPr>
        <p:spPr>
          <a:xfrm>
            <a:off x="226477" y="6403062"/>
            <a:ext cx="55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Data from ongoing PhD project (Jochmann et al. </a:t>
            </a:r>
            <a:r>
              <a:rPr lang="nb-NO" dirty="0"/>
              <a:t>i</a:t>
            </a:r>
            <a:r>
              <a:rPr lang="nb-DK" dirty="0"/>
              <a:t>n prep)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933BF09-89F2-C848-81DC-A2933C370EF2}"/>
              </a:ext>
            </a:extLst>
          </p:cNvPr>
          <p:cNvSpPr txBox="1"/>
          <p:nvPr/>
        </p:nvSpPr>
        <p:spPr>
          <a:xfrm>
            <a:off x="6893317" y="261273"/>
            <a:ext cx="50055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dirty="0"/>
              <a:t>T</a:t>
            </a:r>
            <a:r>
              <a:rPr lang="nb-NO" dirty="0"/>
              <a:t>h</a:t>
            </a:r>
            <a:r>
              <a:rPr lang="nb-DK" dirty="0"/>
              <a:t>ickness maps, bentonite as an isochron and high resolution lateral control yields palaeotopography</a:t>
            </a:r>
          </a:p>
          <a:p>
            <a:endParaRPr lang="nb-DK" dirty="0"/>
          </a:p>
          <a:p>
            <a:r>
              <a:rPr lang="nb-DK" dirty="0"/>
              <a:t>Detailed understanding of where landform elements develop (peatlands, rivers, barrier island and how the coastline develop during transgression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2E09F94-46C5-E94C-A490-6044C424ADAB}"/>
              </a:ext>
            </a:extLst>
          </p:cNvPr>
          <p:cNvSpPr/>
          <p:nvPr/>
        </p:nvSpPr>
        <p:spPr>
          <a:xfrm>
            <a:off x="6688973" y="0"/>
            <a:ext cx="5503028" cy="22768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3173417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43F6564D-95F1-8978-36D1-73F4D26F7735}"/>
              </a:ext>
            </a:extLst>
          </p:cNvPr>
          <p:cNvSpPr txBox="1"/>
          <p:nvPr/>
        </p:nvSpPr>
        <p:spPr>
          <a:xfrm>
            <a:off x="300411" y="392090"/>
            <a:ext cx="10265989" cy="616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ea typeface="+mj-ea"/>
                <a:cs typeface="+mj-cs"/>
              </a:rPr>
              <a:t>Coal seams as a </a:t>
            </a:r>
            <a:r>
              <a:rPr lang="en-US" sz="2000" kern="1200" dirty="0" err="1">
                <a:solidFill>
                  <a:schemeClr val="tx1"/>
                </a:solidFill>
                <a:ea typeface="+mj-ea"/>
                <a:cs typeface="+mj-cs"/>
              </a:rPr>
              <a:t>palaeoclimate</a:t>
            </a:r>
            <a:r>
              <a:rPr lang="en-US" sz="2000" kern="1200" dirty="0">
                <a:solidFill>
                  <a:schemeClr val="tx1"/>
                </a:solidFill>
                <a:ea typeface="+mj-ea"/>
                <a:cs typeface="+mj-cs"/>
              </a:rPr>
              <a:t> archive:</a:t>
            </a:r>
          </a:p>
        </p:txBody>
      </p:sp>
      <p:pic>
        <p:nvPicPr>
          <p:cNvPr id="7" name="Bilde 6" descr="Et bilde som inneholder utendørs, person&#10;&#10;Automatisk generert beskrivelse">
            <a:extLst>
              <a:ext uri="{FF2B5EF4-FFF2-40B4-BE49-F238E27FC236}">
                <a16:creationId xmlns:a16="http://schemas.microsoft.com/office/drawing/2014/main" id="{E9BCA288-08FC-8A39-B298-33EFB56666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3279466" y="2117878"/>
            <a:ext cx="2827865" cy="3731891"/>
          </a:xfrm>
          <a:prstGeom prst="rect">
            <a:avLst/>
          </a:prstGeom>
        </p:spPr>
      </p:pic>
      <p:pic>
        <p:nvPicPr>
          <p:cNvPr id="6" name="Bilde 5" descr="Et bilde som inneholder utendørs, bakke, natur, hule&#10;&#10;Automatisk generert beskrivelse">
            <a:extLst>
              <a:ext uri="{FF2B5EF4-FFF2-40B4-BE49-F238E27FC236}">
                <a16:creationId xmlns:a16="http://schemas.microsoft.com/office/drawing/2014/main" id="{C5347E76-F5D3-24FF-4FE3-254FF4D25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87337" y="2117878"/>
            <a:ext cx="2827865" cy="3731891"/>
          </a:xfrm>
          <a:prstGeom prst="rect">
            <a:avLst/>
          </a:prstGeom>
        </p:spPr>
      </p:pic>
      <p:pic>
        <p:nvPicPr>
          <p:cNvPr id="8" name="Bilde 7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748150CE-455D-8944-40B4-37D251485F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3724" y="2117876"/>
            <a:ext cx="2827865" cy="3731891"/>
          </a:xfrm>
          <a:prstGeom prst="rect">
            <a:avLst/>
          </a:prstGeom>
        </p:spPr>
      </p:pic>
      <p:pic>
        <p:nvPicPr>
          <p:cNvPr id="5" name="Bilde 4" descr="Et bilde som inneholder stein, gammel, tre&#10;&#10;Automatisk generert beskrivelse">
            <a:extLst>
              <a:ext uri="{FF2B5EF4-FFF2-40B4-BE49-F238E27FC236}">
                <a16:creationId xmlns:a16="http://schemas.microsoft.com/office/drawing/2014/main" id="{8ACB7A62-4A6D-6AB0-C0C8-62D578666D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71595" y="2117877"/>
            <a:ext cx="2827865" cy="37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38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ilde 27" descr="Et bilde som inneholder utendørs, stein, fjell&#10;&#10;Automatisk generert beskrivelse">
            <a:extLst>
              <a:ext uri="{FF2B5EF4-FFF2-40B4-BE49-F238E27FC236}">
                <a16:creationId xmlns:a16="http://schemas.microsoft.com/office/drawing/2014/main" id="{2E2705AF-2ABB-724C-AA19-6A5B8C5A49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6348" y="2121163"/>
            <a:ext cx="6835140" cy="455676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FA25F5B4-24ED-244B-9252-84764D9D4E45}"/>
              </a:ext>
            </a:extLst>
          </p:cNvPr>
          <p:cNvSpPr txBox="1"/>
          <p:nvPr/>
        </p:nvSpPr>
        <p:spPr>
          <a:xfrm>
            <a:off x="0" y="178913"/>
            <a:ext cx="46796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2000" dirty="0"/>
              <a:t>Peat – a hydrology sensitive carbon storage</a:t>
            </a:r>
          </a:p>
          <a:p>
            <a:r>
              <a:rPr lang="nb-NO" sz="2000" dirty="0"/>
              <a:t>a</a:t>
            </a:r>
            <a:r>
              <a:rPr lang="nb-DK" sz="2000" dirty="0"/>
              <a:t>nd «passive» storage of atmospheric </a:t>
            </a:r>
          </a:p>
          <a:p>
            <a:r>
              <a:rPr lang="nb-DK" sz="2000" dirty="0"/>
              <a:t>particles  </a:t>
            </a:r>
          </a:p>
        </p:txBody>
      </p:sp>
      <p:pic>
        <p:nvPicPr>
          <p:cNvPr id="7" name="Bilde 6" descr="Et bilde som inneholder gress, utendørs, vann, stående&#10;&#10;Automatisk generert beskrivelse">
            <a:extLst>
              <a:ext uri="{FF2B5EF4-FFF2-40B4-BE49-F238E27FC236}">
                <a16:creationId xmlns:a16="http://schemas.microsoft.com/office/drawing/2014/main" id="{1B47E0E1-CC07-7F44-9705-20FDE428FB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240" y="0"/>
            <a:ext cx="7514760" cy="319377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076E139-5443-B345-8197-BA49FC8539AC}"/>
              </a:ext>
            </a:extLst>
          </p:cNvPr>
          <p:cNvSpPr txBox="1"/>
          <p:nvPr/>
        </p:nvSpPr>
        <p:spPr>
          <a:xfrm>
            <a:off x="6948851" y="409746"/>
            <a:ext cx="5033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1600" dirty="0">
                <a:solidFill>
                  <a:schemeClr val="bg1"/>
                </a:solidFill>
              </a:rPr>
              <a:t>(Photo:</a:t>
            </a:r>
            <a:r>
              <a:rPr lang="nb-NO" sz="1600" dirty="0" err="1">
                <a:solidFill>
                  <a:schemeClr val="bg1"/>
                </a:solidFill>
              </a:rPr>
              <a:t>https</a:t>
            </a:r>
            <a:r>
              <a:rPr lang="nb-NO" sz="1600" dirty="0">
                <a:solidFill>
                  <a:schemeClr val="bg1"/>
                </a:solidFill>
              </a:rPr>
              <a:t>://</a:t>
            </a:r>
            <a:r>
              <a:rPr lang="nb-NO" sz="1600" dirty="0" err="1">
                <a:solidFill>
                  <a:schemeClr val="bg1"/>
                </a:solidFill>
              </a:rPr>
              <a:t>www.northumberlandnationalpark.org.uk</a:t>
            </a:r>
            <a:r>
              <a:rPr lang="nb-NO" sz="1600" dirty="0">
                <a:solidFill>
                  <a:schemeClr val="bg1"/>
                </a:solidFill>
              </a:rPr>
              <a:t>)</a:t>
            </a:r>
            <a:r>
              <a:rPr lang="nb-DK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Plassholder for innhold 4" descr="Et bilde som inneholder utendørs, gress&#10;&#10;Automatisk generert beskrivelse">
            <a:extLst>
              <a:ext uri="{FF2B5EF4-FFF2-40B4-BE49-F238E27FC236}">
                <a16:creationId xmlns:a16="http://schemas.microsoft.com/office/drawing/2014/main" id="{474CDCE2-74A3-B643-B70F-3A41CC485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63564" y="2927244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82207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B3AA320-B32F-B670-1A0A-B68DD4E8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69" y="936064"/>
            <a:ext cx="5232400" cy="48133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9BA152D-9897-37EB-2EB6-52D548C8790A}"/>
              </a:ext>
            </a:extLst>
          </p:cNvPr>
          <p:cNvSpPr txBox="1"/>
          <p:nvPr/>
        </p:nvSpPr>
        <p:spPr>
          <a:xfrm>
            <a:off x="817669" y="206757"/>
            <a:ext cx="701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Carbon </a:t>
            </a:r>
            <a:r>
              <a:rPr lang="nb-NO" b="1" dirty="0" err="1"/>
              <a:t>accumulation</a:t>
            </a:r>
            <a:r>
              <a:rPr lang="nb-NO" b="1" dirty="0"/>
              <a:t> rates in </a:t>
            </a:r>
            <a:r>
              <a:rPr lang="nb-NO" b="1" dirty="0" err="1"/>
              <a:t>Holocene</a:t>
            </a:r>
            <a:r>
              <a:rPr lang="nb-NO" b="1" dirty="0"/>
              <a:t> </a:t>
            </a:r>
            <a:r>
              <a:rPr lang="nb-NO" b="1" dirty="0" err="1"/>
              <a:t>peat</a:t>
            </a:r>
            <a:r>
              <a:rPr lang="nb-NO" b="1" dirty="0"/>
              <a:t> and </a:t>
            </a:r>
            <a:r>
              <a:rPr lang="nb-NO" b="1" dirty="0" err="1"/>
              <a:t>variation</a:t>
            </a:r>
            <a:r>
              <a:rPr lang="nb-NO" b="1" dirty="0"/>
              <a:t> </a:t>
            </a:r>
            <a:r>
              <a:rPr lang="nb-NO" b="1" dirty="0" err="1"/>
              <a:t>with</a:t>
            </a:r>
            <a:r>
              <a:rPr lang="nb-NO" b="1" dirty="0"/>
              <a:t> latitude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39BB4F8-58EE-075F-DB36-6CC5B9A55276}"/>
              </a:ext>
            </a:extLst>
          </p:cNvPr>
          <p:cNvSpPr txBox="1"/>
          <p:nvPr/>
        </p:nvSpPr>
        <p:spPr>
          <a:xfrm>
            <a:off x="1176535" y="5835649"/>
            <a:ext cx="262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(Large and Marshall 2015)</a:t>
            </a:r>
          </a:p>
        </p:txBody>
      </p:sp>
      <p:pic>
        <p:nvPicPr>
          <p:cNvPr id="7" name="Bilde 6" descr="Et bilde som inneholder gress, utendørs, fjell, vann&#10;&#10;Automatisk generert beskrivelse">
            <a:extLst>
              <a:ext uri="{FF2B5EF4-FFF2-40B4-BE49-F238E27FC236}">
                <a16:creationId xmlns:a16="http://schemas.microsoft.com/office/drawing/2014/main" id="{3FB65C67-4AE0-7711-A2A6-EB6800BAE3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7469" y="1656015"/>
            <a:ext cx="5925874" cy="337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2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1ACDAFB-B644-8344-B2C1-1AF05BAD9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56" y="204081"/>
            <a:ext cx="7270750" cy="5708521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864AE6CC-20F3-A34E-A71B-05F3AA4BCA21}"/>
              </a:ext>
            </a:extLst>
          </p:cNvPr>
          <p:cNvSpPr txBox="1"/>
          <p:nvPr/>
        </p:nvSpPr>
        <p:spPr>
          <a:xfrm>
            <a:off x="1394848" y="6130118"/>
            <a:ext cx="262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(Large and Marshall 2015)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D915348-2880-104B-B7CE-1C4E26E87D5C}"/>
              </a:ext>
            </a:extLst>
          </p:cNvPr>
          <p:cNvSpPr txBox="1"/>
          <p:nvPr/>
        </p:nvSpPr>
        <p:spPr>
          <a:xfrm>
            <a:off x="402956" y="358550"/>
            <a:ext cx="1219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/>
              <a:t>Age Model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7DD43D21-32F2-9E4C-A0BC-AE02E8794F01}"/>
              </a:ext>
            </a:extLst>
          </p:cNvPr>
          <p:cNvSpPr/>
          <p:nvPr/>
        </p:nvSpPr>
        <p:spPr>
          <a:xfrm>
            <a:off x="7961586" y="2317531"/>
            <a:ext cx="646386" cy="33422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54B53A9-5CD0-AFB6-B095-F6A5143BBDFB}"/>
              </a:ext>
            </a:extLst>
          </p:cNvPr>
          <p:cNvSpPr/>
          <p:nvPr/>
        </p:nvSpPr>
        <p:spPr>
          <a:xfrm>
            <a:off x="2231756" y="4584700"/>
            <a:ext cx="6543944" cy="6477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064B847-407C-52D4-4F4A-80C36F3676C1}"/>
              </a:ext>
            </a:extLst>
          </p:cNvPr>
          <p:cNvSpPr txBox="1"/>
          <p:nvPr/>
        </p:nvSpPr>
        <p:spPr>
          <a:xfrm>
            <a:off x="7343506" y="6130118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b="1" dirty="0"/>
              <a:t>Age model: 1 m coal seam c. 80 -110 kyr</a:t>
            </a:r>
          </a:p>
        </p:txBody>
      </p:sp>
    </p:spTree>
    <p:extLst>
      <p:ext uri="{BB962C8B-B14F-4D97-AF65-F5344CB8AC3E}">
        <p14:creationId xmlns:p14="http://schemas.microsoft.com/office/powerpoint/2010/main" val="3065210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E714FCE-B69A-47BC-B726-42A21B0C08CD}"/>
              </a:ext>
            </a:extLst>
          </p:cNvPr>
          <p:cNvGrpSpPr/>
          <p:nvPr/>
        </p:nvGrpSpPr>
        <p:grpSpPr>
          <a:xfrm>
            <a:off x="535257" y="671691"/>
            <a:ext cx="7511858" cy="5952919"/>
            <a:chOff x="519492" y="684398"/>
            <a:chExt cx="7511858" cy="5952919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00000000-0008-0000-0300-000004000000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19492" y="684398"/>
            <a:ext cx="4338609" cy="59529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65626E21-0F50-4AB0-8ABD-1E786527821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273708" y="2551458"/>
            <a:ext cx="3757642" cy="381467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D2DEEB6-A7E6-41A6-A3D1-50D002EA9FF9}"/>
              </a:ext>
            </a:extLst>
          </p:cNvPr>
          <p:cNvSpPr txBox="1"/>
          <p:nvPr/>
        </p:nvSpPr>
        <p:spPr>
          <a:xfrm>
            <a:off x="8194988" y="671691"/>
            <a:ext cx="37576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b="1" i="0" u="none" strike="noStrike" baseline="0" dirty="0">
                <a:effectLst/>
              </a:rPr>
              <a:t>δ</a:t>
            </a:r>
            <a:r>
              <a:rPr lang="el-GR" sz="1800" b="1" i="0" u="none" strike="noStrike" baseline="30000" dirty="0">
                <a:effectLst/>
              </a:rPr>
              <a:t>13</a:t>
            </a:r>
            <a:r>
              <a:rPr lang="en-GB" sz="1800" b="1" i="0" u="none" strike="noStrike" baseline="0" dirty="0">
                <a:effectLst/>
              </a:rPr>
              <a:t>C</a:t>
            </a:r>
            <a:r>
              <a:rPr lang="en-GB" b="1" baseline="-25000" dirty="0"/>
              <a:t> </a:t>
            </a:r>
            <a:r>
              <a:rPr lang="en-GB" sz="1800" b="1" i="0" u="none" strike="noStrike" baseline="0" dirty="0">
                <a:effectLst/>
              </a:rPr>
              <a:t>generally corresponds with</a:t>
            </a:r>
            <a:r>
              <a:rPr lang="en-GB" sz="1800" b="1" i="0" u="none" strike="noStrike" baseline="0" dirty="0"/>
              <a:t> Al and </a:t>
            </a:r>
            <a:r>
              <a:rPr lang="en-GB" sz="1800" b="1" i="0" u="none" strike="noStrike" baseline="0" dirty="0" err="1"/>
              <a:t>Ti</a:t>
            </a:r>
            <a:r>
              <a:rPr lang="en-GB" sz="1800" b="1" i="0" u="none" strike="noStrike" baseline="0" dirty="0"/>
              <a:t> contents within the coal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/>
              <a:t>Clear trends within data potentially reflecting orbital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effectLst/>
              </a:rPr>
              <a:t>Less negative values of </a:t>
            </a:r>
            <a:r>
              <a:rPr lang="el-GR" sz="1800" b="1" i="0" u="none" strike="noStrike" baseline="0" dirty="0">
                <a:effectLst/>
              </a:rPr>
              <a:t>δ</a:t>
            </a:r>
            <a:r>
              <a:rPr lang="el-GR" sz="1800" b="1" i="0" u="none" strike="noStrike" baseline="30000" dirty="0">
                <a:effectLst/>
              </a:rPr>
              <a:t>13</a:t>
            </a:r>
            <a:r>
              <a:rPr lang="en-GB" sz="1800" b="1" i="0" u="none" strike="noStrike" baseline="0" dirty="0">
                <a:effectLst/>
              </a:rPr>
              <a:t>C appears to correspond with elevated Al contents linked previously to drier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effectLst/>
              </a:rPr>
              <a:t>Less negative values of </a:t>
            </a:r>
            <a:r>
              <a:rPr lang="el-GR" sz="1800" b="1" i="0" u="none" strike="noStrike" baseline="0" dirty="0">
                <a:effectLst/>
              </a:rPr>
              <a:t>δ</a:t>
            </a:r>
            <a:r>
              <a:rPr lang="el-GR" sz="1800" b="1" i="0" u="none" strike="noStrike" baseline="30000" dirty="0">
                <a:effectLst/>
              </a:rPr>
              <a:t>13</a:t>
            </a:r>
            <a:r>
              <a:rPr lang="en-GB" sz="1800" b="1" i="0" u="none" strike="noStrike" baseline="0" dirty="0">
                <a:effectLst/>
              </a:rPr>
              <a:t>C</a:t>
            </a:r>
            <a:r>
              <a:rPr lang="en-GB" b="1" baseline="-25000" dirty="0"/>
              <a:t> </a:t>
            </a:r>
            <a:r>
              <a:rPr lang="en-GB" b="1" dirty="0"/>
              <a:t>might relate to increased water stress within the peatland during these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1" i="0" u="none" strike="noStrike" baseline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Further work required to compare with the marine </a:t>
            </a:r>
            <a:r>
              <a:rPr lang="el-GR" sz="1800" b="1" i="0" u="none" strike="noStrike" baseline="0" dirty="0">
                <a:effectLst/>
              </a:rPr>
              <a:t>δ</a:t>
            </a:r>
            <a:r>
              <a:rPr lang="el-GR" sz="1800" b="1" i="0" u="none" strike="noStrike" baseline="30000" dirty="0">
                <a:effectLst/>
              </a:rPr>
              <a:t>13</a:t>
            </a:r>
            <a:r>
              <a:rPr lang="en-GB" b="1" dirty="0"/>
              <a:t>C record to examine whether the trends seen sample atmospheric CO</a:t>
            </a:r>
            <a:r>
              <a:rPr lang="en-GB" b="1" baseline="-25000" dirty="0"/>
              <a:t>2</a:t>
            </a:r>
            <a:r>
              <a:rPr lang="en-GB" b="1" dirty="0"/>
              <a:t> </a:t>
            </a:r>
            <a:endParaRPr lang="en-GB" sz="1800" b="1" i="0" u="none" strike="noStrike" baseline="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533177E-3DA0-5040-ACB6-5DB2A983E03B}"/>
              </a:ext>
            </a:extLst>
          </p:cNvPr>
          <p:cNvSpPr txBox="1"/>
          <p:nvPr/>
        </p:nvSpPr>
        <p:spPr>
          <a:xfrm>
            <a:off x="1113012" y="3160753"/>
            <a:ext cx="3863752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nb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DE0E3F8-0A96-C646-BBB3-DFB5AB82C593}"/>
              </a:ext>
            </a:extLst>
          </p:cNvPr>
          <p:cNvSpPr/>
          <p:nvPr/>
        </p:nvSpPr>
        <p:spPr>
          <a:xfrm>
            <a:off x="1113012" y="4840014"/>
            <a:ext cx="3863752" cy="173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7BD618C-7648-C042-9BDE-8F66B02F50B3}"/>
              </a:ext>
            </a:extLst>
          </p:cNvPr>
          <p:cNvSpPr/>
          <p:nvPr/>
        </p:nvSpPr>
        <p:spPr>
          <a:xfrm>
            <a:off x="1113012" y="4282275"/>
            <a:ext cx="3863752" cy="1734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EE3911E-9206-C641-811E-60E25A8B0815}"/>
              </a:ext>
            </a:extLst>
          </p:cNvPr>
          <p:cNvSpPr/>
          <p:nvPr/>
        </p:nvSpPr>
        <p:spPr>
          <a:xfrm>
            <a:off x="1113012" y="2238703"/>
            <a:ext cx="3863752" cy="472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3659858-70C3-EC49-A249-5988A19457F4}"/>
              </a:ext>
            </a:extLst>
          </p:cNvPr>
          <p:cNvSpPr/>
          <p:nvPr/>
        </p:nvSpPr>
        <p:spPr>
          <a:xfrm>
            <a:off x="1113012" y="2869324"/>
            <a:ext cx="3863752" cy="47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ECD4603-97D2-A144-A682-4145CB394C6C}"/>
              </a:ext>
            </a:extLst>
          </p:cNvPr>
          <p:cNvSpPr txBox="1"/>
          <p:nvPr/>
        </p:nvSpPr>
        <p:spPr>
          <a:xfrm>
            <a:off x="1113012" y="233390"/>
            <a:ext cx="128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b="1" dirty="0"/>
              <a:t>Dust/winds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CA98D12-0382-CC43-B6D5-68E1CD07826F}"/>
              </a:ext>
            </a:extLst>
          </p:cNvPr>
          <p:cNvSpPr txBox="1"/>
          <p:nvPr/>
        </p:nvSpPr>
        <p:spPr>
          <a:xfrm>
            <a:off x="5541038" y="220717"/>
            <a:ext cx="18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b="1" dirty="0"/>
              <a:t>Vegetation/water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A832471-FF0E-F74D-9016-B11E5881EA15}"/>
              </a:ext>
            </a:extLst>
          </p:cNvPr>
          <p:cNvSpPr/>
          <p:nvPr/>
        </p:nvSpPr>
        <p:spPr>
          <a:xfrm>
            <a:off x="535257" y="6545583"/>
            <a:ext cx="882869" cy="2711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A37F1CF6-E048-E649-B879-81ADF0F10110}"/>
              </a:ext>
            </a:extLst>
          </p:cNvPr>
          <p:cNvSpPr txBox="1"/>
          <p:nvPr/>
        </p:nvSpPr>
        <p:spPr>
          <a:xfrm>
            <a:off x="1500681" y="6488668"/>
            <a:ext cx="51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3565101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D07D593-7BE4-2B4C-AA89-F4D958743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9" y="650344"/>
            <a:ext cx="9585538" cy="555731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CB6BA20-E130-1C47-AC9F-E8F37421C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567" y="5143500"/>
            <a:ext cx="3911600" cy="17145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02D20C27-863D-9240-B2A9-64DE700BE50A}"/>
              </a:ext>
            </a:extLst>
          </p:cNvPr>
          <p:cNvSpPr txBox="1"/>
          <p:nvPr/>
        </p:nvSpPr>
        <p:spPr>
          <a:xfrm>
            <a:off x="841829" y="6280790"/>
            <a:ext cx="237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(Marshall et al. In prep)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F721B7C-75F7-5998-0C3F-EAC8731120DE}"/>
              </a:ext>
            </a:extLst>
          </p:cNvPr>
          <p:cNvSpPr txBox="1"/>
          <p:nvPr/>
        </p:nvSpPr>
        <p:spPr>
          <a:xfrm>
            <a:off x="168729" y="281012"/>
            <a:ext cx="1163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Closely spaced drill cores allow for comparing high resolution palaeoclimate data directly to adjacent siliciclastic landscape</a:t>
            </a:r>
          </a:p>
        </p:txBody>
      </p:sp>
    </p:spTree>
    <p:extLst>
      <p:ext uri="{BB962C8B-B14F-4D97-AF65-F5344CB8AC3E}">
        <p14:creationId xmlns:p14="http://schemas.microsoft.com/office/powerpoint/2010/main" val="3876304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B3F607E1-491E-4AA7-8A9D-071529754A25}"/>
              </a:ext>
            </a:extLst>
          </p:cNvPr>
          <p:cNvSpPr txBox="1"/>
          <p:nvPr/>
        </p:nvSpPr>
        <p:spPr>
          <a:xfrm>
            <a:off x="432750" y="362089"/>
            <a:ext cx="11326499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DK" sz="2000" b="1" dirty="0"/>
              <a:t>Conclusions</a:t>
            </a:r>
          </a:p>
          <a:p>
            <a:endParaRPr lang="nb-DK" dirty="0"/>
          </a:p>
          <a:p>
            <a:r>
              <a:rPr lang="nb-DK" dirty="0"/>
              <a:t>The Central Tertiary Basin of Svalbard is a unique laboratory for studying climate change impact on a warm Arctic</a:t>
            </a:r>
          </a:p>
          <a:p>
            <a:r>
              <a:rPr lang="nb-NO" dirty="0"/>
              <a:t>L</a:t>
            </a:r>
            <a:r>
              <a:rPr lang="nb-DK" dirty="0"/>
              <a:t>andscape.</a:t>
            </a:r>
          </a:p>
          <a:p>
            <a:endParaRPr lang="nb-DK" dirty="0"/>
          </a:p>
          <a:p>
            <a:r>
              <a:rPr lang="nb-DK" dirty="0"/>
              <a:t>Palaeotopographic control and palaeovegetation distribution allows for studying surface response to temperature and</a:t>
            </a:r>
          </a:p>
          <a:p>
            <a:r>
              <a:rPr lang="nb-NO" dirty="0"/>
              <a:t>p</a:t>
            </a:r>
            <a:r>
              <a:rPr lang="nb-DK" dirty="0"/>
              <a:t>recipitation change during hyperthermals</a:t>
            </a:r>
          </a:p>
          <a:p>
            <a:endParaRPr lang="nb-DK" dirty="0"/>
          </a:p>
          <a:p>
            <a:r>
              <a:rPr lang="nb-DK" dirty="0"/>
              <a:t>Coal seams in the lower part of the succession (Selandian) are a valuable source of isotope data, inorganic atmospheric</a:t>
            </a:r>
          </a:p>
          <a:p>
            <a:r>
              <a:rPr lang="nb-NO" dirty="0"/>
              <a:t>p</a:t>
            </a:r>
            <a:r>
              <a:rPr lang="nb-DK" dirty="0"/>
              <a:t>articles and charchoal levels</a:t>
            </a:r>
          </a:p>
          <a:p>
            <a:endParaRPr lang="nb-DK" dirty="0"/>
          </a:p>
          <a:p>
            <a:endParaRPr lang="nb-DK" dirty="0"/>
          </a:p>
          <a:p>
            <a:endParaRPr lang="nb-DK" dirty="0"/>
          </a:p>
          <a:p>
            <a:pPr algn="ctr"/>
            <a:r>
              <a:rPr lang="nb-DK" sz="2000" b="1" dirty="0"/>
              <a:t>Future work</a:t>
            </a:r>
          </a:p>
          <a:p>
            <a:endParaRPr lang="nb-DK" dirty="0"/>
          </a:p>
          <a:p>
            <a:r>
              <a:rPr lang="nb-DK" dirty="0"/>
              <a:t>Sampling for c-isotopes throughout the succession will be done this year, within our current project</a:t>
            </a:r>
          </a:p>
          <a:p>
            <a:endParaRPr lang="nb-DK" dirty="0"/>
          </a:p>
          <a:p>
            <a:r>
              <a:rPr lang="nb-DK" dirty="0"/>
              <a:t>A field campaign this summer will focus on coastal response to the palaeoclimate reconstruction from the coal seams</a:t>
            </a:r>
          </a:p>
          <a:p>
            <a:endParaRPr lang="nb-DK" dirty="0"/>
          </a:p>
          <a:p>
            <a:pPr algn="ctr"/>
            <a:endParaRPr lang="nb-DK" dirty="0"/>
          </a:p>
          <a:p>
            <a:pPr algn="ctr"/>
            <a:r>
              <a:rPr lang="nb-DK" b="1" dirty="0"/>
              <a:t>We are open to collaboration</a:t>
            </a:r>
          </a:p>
          <a:p>
            <a:endParaRPr lang="nb-DK" dirty="0"/>
          </a:p>
          <a:p>
            <a:endParaRPr lang="nb-DK" dirty="0"/>
          </a:p>
        </p:txBody>
      </p:sp>
    </p:spTree>
    <p:extLst>
      <p:ext uri="{BB962C8B-B14F-4D97-AF65-F5344CB8AC3E}">
        <p14:creationId xmlns:p14="http://schemas.microsoft.com/office/powerpoint/2010/main" val="319102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111EBD36-FCC6-B5C8-B17B-ECFA48BE821F}"/>
              </a:ext>
            </a:extLst>
          </p:cNvPr>
          <p:cNvSpPr txBox="1"/>
          <p:nvPr/>
        </p:nvSpPr>
        <p:spPr>
          <a:xfrm>
            <a:off x="9244891" y="6334044"/>
            <a:ext cx="2134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(Sømme et al., 2018)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4A6783D6-CEA6-7AEE-264C-C1F6E2CF3E9A}"/>
              </a:ext>
            </a:extLst>
          </p:cNvPr>
          <p:cNvGrpSpPr/>
          <p:nvPr/>
        </p:nvGrpSpPr>
        <p:grpSpPr>
          <a:xfrm>
            <a:off x="3197111" y="130938"/>
            <a:ext cx="6047780" cy="6569401"/>
            <a:chOff x="3197111" y="130938"/>
            <a:chExt cx="6047780" cy="6569401"/>
          </a:xfrm>
        </p:grpSpPr>
        <p:pic>
          <p:nvPicPr>
            <p:cNvPr id="5" name="Bilde 4" descr="Et bilde som inneholder diagram&#10;&#10;Automatisk generert beskrivelse">
              <a:extLst>
                <a:ext uri="{FF2B5EF4-FFF2-40B4-BE49-F238E27FC236}">
                  <a16:creationId xmlns:a16="http://schemas.microsoft.com/office/drawing/2014/main" id="{E06F902C-227C-CCB1-6DF0-AA4119D1E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97111" y="130938"/>
              <a:ext cx="6047780" cy="6569401"/>
            </a:xfrm>
            <a:prstGeom prst="rect">
              <a:avLst/>
            </a:prstGeom>
          </p:spPr>
        </p:pic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623CA04-EE4B-3DAC-0818-612787F1AF4B}"/>
                </a:ext>
              </a:extLst>
            </p:cNvPr>
            <p:cNvSpPr/>
            <p:nvPr/>
          </p:nvSpPr>
          <p:spPr>
            <a:xfrm>
              <a:off x="5043809" y="2291943"/>
              <a:ext cx="771181" cy="49469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DK"/>
            </a:p>
          </p:txBody>
        </p:sp>
      </p:grp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DE8F5CC-4DFF-930E-3B8F-4C27C63DE5DB}"/>
              </a:ext>
            </a:extLst>
          </p:cNvPr>
          <p:cNvSpPr txBox="1"/>
          <p:nvPr/>
        </p:nvSpPr>
        <p:spPr>
          <a:xfrm>
            <a:off x="9613246" y="427659"/>
            <a:ext cx="22723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sz="2000" dirty="0"/>
              <a:t>Svalbard in the Palaeogene:</a:t>
            </a:r>
          </a:p>
          <a:p>
            <a:endParaRPr lang="nb-DK" sz="2000" dirty="0"/>
          </a:p>
          <a:p>
            <a:endParaRPr lang="nb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DK" sz="2000" dirty="0"/>
              <a:t>Palaeolatitude c. 75 degrees N</a:t>
            </a:r>
          </a:p>
          <a:p>
            <a:endParaRPr lang="nb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DK" sz="2000" dirty="0"/>
              <a:t>Associated with an emerging orogen (Eurekan)</a:t>
            </a:r>
          </a:p>
          <a:p>
            <a:endParaRPr lang="nb-D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DK" sz="2000" dirty="0"/>
              <a:t>Paralic to shallow marine environment</a:t>
            </a:r>
          </a:p>
        </p:txBody>
      </p:sp>
      <p:pic>
        <p:nvPicPr>
          <p:cNvPr id="10" name="Bilde 9" descr="Et bilde som inneholder kart&#10;&#10;Automatisk generert beskrivelse">
            <a:extLst>
              <a:ext uri="{FF2B5EF4-FFF2-40B4-BE49-F238E27FC236}">
                <a16:creationId xmlns:a16="http://schemas.microsoft.com/office/drawing/2014/main" id="{413009D3-EDA2-541A-4005-1575264D2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1150" y="780763"/>
            <a:ext cx="2343883" cy="235329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23635EDF-C5C6-7BA2-4287-6D761815125A}"/>
              </a:ext>
            </a:extLst>
          </p:cNvPr>
          <p:cNvSpPr txBox="1"/>
          <p:nvPr/>
        </p:nvSpPr>
        <p:spPr>
          <a:xfrm>
            <a:off x="306443" y="130938"/>
            <a:ext cx="980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2000" dirty="0"/>
              <a:t>Present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8F5FA57-78C3-799B-2267-259D90D9F442}"/>
              </a:ext>
            </a:extLst>
          </p:cNvPr>
          <p:cNvSpPr txBox="1"/>
          <p:nvPr/>
        </p:nvSpPr>
        <p:spPr>
          <a:xfrm>
            <a:off x="149111" y="6061009"/>
            <a:ext cx="2209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400" b="0" i="0" u="none" strike="noStrike" dirty="0">
                <a:solidFill>
                  <a:srgbClr val="003D53"/>
                </a:solidFill>
                <a:effectLst/>
              </a:rPr>
              <a:t>(</a:t>
            </a:r>
            <a:r>
              <a:rPr lang="nb-NO" sz="1400" b="0" i="0" u="none" strike="noStrike" dirty="0" err="1">
                <a:solidFill>
                  <a:srgbClr val="003D53"/>
                </a:solidFill>
                <a:effectLst/>
              </a:rPr>
              <a:t>Map</a:t>
            </a:r>
            <a:r>
              <a:rPr lang="nb-NO" sz="1400" b="0" i="0" u="none" strike="noStrike" dirty="0">
                <a:solidFill>
                  <a:srgbClr val="003D53"/>
                </a:solidFill>
                <a:effectLst/>
              </a:rPr>
              <a:t>: Hugo </a:t>
            </a:r>
            <a:r>
              <a:rPr lang="nb-NO" sz="1400" b="0" i="0" u="none" strike="noStrike" dirty="0" err="1">
                <a:solidFill>
                  <a:srgbClr val="003D53"/>
                </a:solidFill>
                <a:effectLst/>
              </a:rPr>
              <a:t>Ahlenius</a:t>
            </a:r>
            <a:r>
              <a:rPr lang="nb-NO" sz="1400" b="0" i="0" u="none" strike="noStrike" dirty="0">
                <a:solidFill>
                  <a:srgbClr val="003D53"/>
                </a:solidFill>
                <a:effectLst/>
              </a:rPr>
              <a:t>, </a:t>
            </a:r>
          </a:p>
          <a:p>
            <a:r>
              <a:rPr lang="nb-NO" sz="1400" b="0" i="0" u="none" strike="noStrike" dirty="0">
                <a:solidFill>
                  <a:srgbClr val="003D53"/>
                </a:solidFill>
                <a:effectLst/>
              </a:rPr>
              <a:t>UNEP/GRID-Arendal)</a:t>
            </a:r>
            <a:endParaRPr lang="nb-DK" sz="1400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E5FEDBFB-6E45-5C81-788E-6D6BE35E77ED}"/>
              </a:ext>
            </a:extLst>
          </p:cNvPr>
          <p:cNvSpPr/>
          <p:nvPr/>
        </p:nvSpPr>
        <p:spPr>
          <a:xfrm>
            <a:off x="954157" y="1957411"/>
            <a:ext cx="450573" cy="3345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</p:spTree>
    <p:extLst>
      <p:ext uri="{BB962C8B-B14F-4D97-AF65-F5344CB8AC3E}">
        <p14:creationId xmlns:p14="http://schemas.microsoft.com/office/powerpoint/2010/main" val="807104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BEC4548-4D66-E399-131C-3D9DB3B77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24" y="421307"/>
            <a:ext cx="8462700" cy="5740953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23CDAF6E-2452-F098-C133-B1B0D24F7650}"/>
              </a:ext>
            </a:extLst>
          </p:cNvPr>
          <p:cNvSpPr txBox="1"/>
          <p:nvPr/>
        </p:nvSpPr>
        <p:spPr>
          <a:xfrm>
            <a:off x="7235687" y="6252027"/>
            <a:ext cx="303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(IPCC AR6 Technical Summary)</a:t>
            </a:r>
          </a:p>
        </p:txBody>
      </p:sp>
    </p:spTree>
    <p:extLst>
      <p:ext uri="{BB962C8B-B14F-4D97-AF65-F5344CB8AC3E}">
        <p14:creationId xmlns:p14="http://schemas.microsoft.com/office/powerpoint/2010/main" val="153606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0CDB50B-5422-C567-7810-A786541D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17" y="2551177"/>
            <a:ext cx="6329991" cy="360069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6CE9EA2-92FD-49A7-854E-41E5AD2C4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938" y="2688123"/>
            <a:ext cx="6598068" cy="3366707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7F9AD0A-329E-B54C-4B46-56B547BB5D73}"/>
              </a:ext>
            </a:extLst>
          </p:cNvPr>
          <p:cNvSpPr txBox="1"/>
          <p:nvPr/>
        </p:nvSpPr>
        <p:spPr>
          <a:xfrm>
            <a:off x="5334670" y="342877"/>
            <a:ext cx="5803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4,0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°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C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increase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in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average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temperature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 1971-2017 </a:t>
            </a:r>
          </a:p>
          <a:p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7,3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°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C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increase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in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 </a:t>
            </a:r>
            <a:r>
              <a:rPr lang="nb-NO" b="0" i="0" u="none" strike="noStrike" dirty="0" err="1">
                <a:solidFill>
                  <a:srgbClr val="000000"/>
                </a:solidFill>
                <a:effectLst/>
                <a:latin typeface="freight-sans-pro"/>
              </a:rPr>
              <a:t>winter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 </a:t>
            </a:r>
            <a:r>
              <a:rPr lang="nb-NO" b="0" i="0" u="none" strike="noStrike" dirty="0" err="1">
                <a:solidFill>
                  <a:srgbClr val="000000"/>
                </a:solidFill>
                <a:effectLst/>
                <a:latin typeface="freight-sans-pro"/>
              </a:rPr>
              <a:t>temperatures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 1971-2017</a:t>
            </a:r>
          </a:p>
          <a:p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Global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average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temperature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</a:t>
            </a:r>
            <a:r>
              <a:rPr lang="nb-NO" dirty="0" err="1">
                <a:solidFill>
                  <a:srgbClr val="000000"/>
                </a:solidFill>
                <a:latin typeface="freight-sans-pro"/>
              </a:rPr>
              <a:t>increase</a:t>
            </a:r>
            <a:r>
              <a:rPr lang="nb-NO" dirty="0">
                <a:solidFill>
                  <a:srgbClr val="000000"/>
                </a:solidFill>
                <a:latin typeface="freight-sans-pro"/>
              </a:rPr>
              <a:t> for same time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: </a:t>
            </a:r>
            <a:r>
              <a:rPr lang="nb-NO" b="0" i="0" u="sng" dirty="0">
                <a:solidFill>
                  <a:srgbClr val="222222"/>
                </a:solidFill>
                <a:effectLst/>
                <a:latin typeface="freight-sans-pro"/>
                <a:hlinkClick r:id="rId4"/>
              </a:rPr>
              <a:t>0.87</a:t>
            </a:r>
            <a:r>
              <a:rPr lang="nb-NO" b="0" i="0" u="sng" dirty="0">
                <a:solidFill>
                  <a:srgbClr val="222222"/>
                </a:solidFill>
                <a:effectLst/>
                <a:latin typeface="Symbol" pitchFamily="2" charset="2"/>
                <a:hlinkClick r:id="rId4"/>
              </a:rPr>
              <a:t>°</a:t>
            </a:r>
            <a:r>
              <a:rPr lang="nb-NO" u="sng" dirty="0">
                <a:solidFill>
                  <a:srgbClr val="222222"/>
                </a:solidFill>
                <a:latin typeface="freight-sans-pro"/>
              </a:rPr>
              <a:t>C</a:t>
            </a:r>
            <a:r>
              <a:rPr lang="nb-NO" b="0" i="0" u="none" strike="noStrike" dirty="0">
                <a:solidFill>
                  <a:srgbClr val="000000"/>
                </a:solidFill>
                <a:effectLst/>
                <a:latin typeface="freight-sans-pro"/>
              </a:rPr>
              <a:t>.</a:t>
            </a:r>
            <a:endParaRPr lang="nb-DK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2751ECA-ACD5-969E-6AF8-8F952DFCE0C0}"/>
              </a:ext>
            </a:extLst>
          </p:cNvPr>
          <p:cNvSpPr txBox="1"/>
          <p:nvPr/>
        </p:nvSpPr>
        <p:spPr>
          <a:xfrm>
            <a:off x="415184" y="6231681"/>
            <a:ext cx="2490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1600" dirty="0"/>
              <a:t>(Hanssen-Bauer et al. 2019)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DB56E57-815B-DF37-45F1-34A003013B08}"/>
              </a:ext>
            </a:extLst>
          </p:cNvPr>
          <p:cNvSpPr txBox="1"/>
          <p:nvPr/>
        </p:nvSpPr>
        <p:spPr>
          <a:xfrm>
            <a:off x="415184" y="287765"/>
            <a:ext cx="344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Present climate change in Svalbard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BF5BF2E-B3B8-01B6-9706-47C59AAACDB3}"/>
              </a:ext>
            </a:extLst>
          </p:cNvPr>
          <p:cNvSpPr txBox="1"/>
          <p:nvPr/>
        </p:nvSpPr>
        <p:spPr>
          <a:xfrm>
            <a:off x="249617" y="2102037"/>
            <a:ext cx="383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Observed (annual mean temperatures)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7BD78A36-D275-E209-A26A-65179310ADBE}"/>
              </a:ext>
            </a:extLst>
          </p:cNvPr>
          <p:cNvSpPr txBox="1"/>
          <p:nvPr/>
        </p:nvSpPr>
        <p:spPr>
          <a:xfrm>
            <a:off x="6261555" y="1944750"/>
            <a:ext cx="4627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Projected 2071 – 2100 (seasonal temperatures)</a:t>
            </a:r>
          </a:p>
          <a:p>
            <a:r>
              <a:rPr lang="nb-NO" dirty="0"/>
              <a:t>F</a:t>
            </a:r>
            <a:r>
              <a:rPr lang="nb-DK" dirty="0"/>
              <a:t>or emission scenario RCP 8.5</a:t>
            </a:r>
          </a:p>
        </p:txBody>
      </p:sp>
    </p:spTree>
    <p:extLst>
      <p:ext uri="{BB962C8B-B14F-4D97-AF65-F5344CB8AC3E}">
        <p14:creationId xmlns:p14="http://schemas.microsoft.com/office/powerpoint/2010/main" val="1289168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940F98C-041D-604A-BFA3-1C8F4DDC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73" y="981613"/>
            <a:ext cx="3438315" cy="462419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6DC08C7-38A5-7746-BDAC-7AEAEFD7FDF8}"/>
              </a:ext>
            </a:extLst>
          </p:cNvPr>
          <p:cNvSpPr txBox="1"/>
          <p:nvPr/>
        </p:nvSpPr>
        <p:spPr>
          <a:xfrm>
            <a:off x="2509767" y="5722498"/>
            <a:ext cx="133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(Marshall 2013)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4539E75-4872-F84F-82F3-B7ADDDE4615B}"/>
              </a:ext>
            </a:extLst>
          </p:cNvPr>
          <p:cNvSpPr txBox="1"/>
          <p:nvPr/>
        </p:nvSpPr>
        <p:spPr>
          <a:xfrm>
            <a:off x="120642" y="277408"/>
            <a:ext cx="5537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/>
              <a:t>Palaeocene</a:t>
            </a:r>
            <a:r>
              <a:rPr lang="nb-NO" dirty="0"/>
              <a:t>- </a:t>
            </a:r>
            <a:r>
              <a:rPr lang="nb-NO" dirty="0" err="1"/>
              <a:t>Eocene</a:t>
            </a:r>
            <a:r>
              <a:rPr lang="nb-NO" dirty="0"/>
              <a:t> </a:t>
            </a:r>
            <a:r>
              <a:rPr lang="nb-NO" dirty="0" err="1"/>
              <a:t>deposits</a:t>
            </a:r>
            <a:r>
              <a:rPr lang="nb-NO" dirty="0"/>
              <a:t> –Central </a:t>
            </a:r>
            <a:r>
              <a:rPr lang="nb-NO" dirty="0" err="1"/>
              <a:t>Tertiary</a:t>
            </a:r>
            <a:r>
              <a:rPr lang="nb-NO" dirty="0"/>
              <a:t> </a:t>
            </a:r>
            <a:r>
              <a:rPr lang="nb-NO" dirty="0" err="1"/>
              <a:t>Basin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2FC8A08-7023-D348-9EB1-FAD75CFA7137}"/>
              </a:ext>
            </a:extLst>
          </p:cNvPr>
          <p:cNvSpPr txBox="1"/>
          <p:nvPr/>
        </p:nvSpPr>
        <p:spPr>
          <a:xfrm>
            <a:off x="5838731" y="6402584"/>
            <a:ext cx="271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/>
              <a:t>(</a:t>
            </a:r>
            <a:r>
              <a:rPr lang="nb-NO" sz="1400" dirty="0" err="1"/>
              <a:t>modified</a:t>
            </a:r>
            <a:r>
              <a:rPr lang="nb-NO" sz="1400" dirty="0"/>
              <a:t> from Steel 1985)</a:t>
            </a:r>
          </a:p>
        </p:txBody>
      </p:sp>
      <p:cxnSp>
        <p:nvCxnSpPr>
          <p:cNvPr id="24" name="Rett linje 23">
            <a:extLst>
              <a:ext uri="{FF2B5EF4-FFF2-40B4-BE49-F238E27FC236}">
                <a16:creationId xmlns:a16="http://schemas.microsoft.com/office/drawing/2014/main" id="{437F6E30-3DA0-7273-C39C-461ACD5C4BE8}"/>
              </a:ext>
            </a:extLst>
          </p:cNvPr>
          <p:cNvCxnSpPr/>
          <p:nvPr/>
        </p:nvCxnSpPr>
        <p:spPr>
          <a:xfrm>
            <a:off x="5372347" y="835246"/>
            <a:ext cx="0" cy="51321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683AB5DF-9917-8123-9A73-04480B120095}"/>
              </a:ext>
            </a:extLst>
          </p:cNvPr>
          <p:cNvSpPr txBox="1"/>
          <p:nvPr/>
        </p:nvSpPr>
        <p:spPr>
          <a:xfrm>
            <a:off x="4317250" y="2839003"/>
            <a:ext cx="1055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2,3 km</a:t>
            </a:r>
          </a:p>
          <a:p>
            <a:r>
              <a:rPr lang="nb-DK" dirty="0"/>
              <a:t>thickness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3B27D3D8-DF1E-0E05-316C-54568C4B7391}"/>
              </a:ext>
            </a:extLst>
          </p:cNvPr>
          <p:cNvGrpSpPr/>
          <p:nvPr/>
        </p:nvGrpSpPr>
        <p:grpSpPr>
          <a:xfrm>
            <a:off x="5534362" y="391099"/>
            <a:ext cx="4757953" cy="6075802"/>
            <a:chOff x="3865043" y="6866"/>
            <a:chExt cx="6489261" cy="6858000"/>
          </a:xfrm>
        </p:grpSpPr>
        <p:cxnSp>
          <p:nvCxnSpPr>
            <p:cNvPr id="19" name="Rett pil 18">
              <a:extLst>
                <a:ext uri="{FF2B5EF4-FFF2-40B4-BE49-F238E27FC236}">
                  <a16:creationId xmlns:a16="http://schemas.microsoft.com/office/drawing/2014/main" id="{F3731883-29C4-07FD-08FF-74FE1D0CE229}"/>
                </a:ext>
              </a:extLst>
            </p:cNvPr>
            <p:cNvCxnSpPr/>
            <p:nvPr/>
          </p:nvCxnSpPr>
          <p:spPr>
            <a:xfrm flipH="1">
              <a:off x="9275957" y="4066913"/>
              <a:ext cx="39134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kstSylinder 19">
              <a:extLst>
                <a:ext uri="{FF2B5EF4-FFF2-40B4-BE49-F238E27FC236}">
                  <a16:creationId xmlns:a16="http://schemas.microsoft.com/office/drawing/2014/main" id="{A1D2987C-6F3F-C358-A905-D19345BD3913}"/>
                </a:ext>
              </a:extLst>
            </p:cNvPr>
            <p:cNvSpPr txBox="1"/>
            <p:nvPr/>
          </p:nvSpPr>
          <p:spPr>
            <a:xfrm>
              <a:off x="9365660" y="3862693"/>
              <a:ext cx="988644" cy="4168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/>
                <a:t>PETM</a:t>
              </a:r>
            </a:p>
          </p:txBody>
        </p:sp>
        <p:pic>
          <p:nvPicPr>
            <p:cNvPr id="21" name="Bilde 20">
              <a:extLst>
                <a:ext uri="{FF2B5EF4-FFF2-40B4-BE49-F238E27FC236}">
                  <a16:creationId xmlns:a16="http://schemas.microsoft.com/office/drawing/2014/main" id="{E8FFC574-ECAC-67AF-B9AE-FBC34E979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043" y="6866"/>
              <a:ext cx="5139472" cy="6858000"/>
            </a:xfrm>
            <a:prstGeom prst="rect">
              <a:avLst/>
            </a:prstGeom>
          </p:spPr>
        </p:pic>
        <p:cxnSp>
          <p:nvCxnSpPr>
            <p:cNvPr id="22" name="Rett linje 21">
              <a:extLst>
                <a:ext uri="{FF2B5EF4-FFF2-40B4-BE49-F238E27FC236}">
                  <a16:creationId xmlns:a16="http://schemas.microsoft.com/office/drawing/2014/main" id="{724EC56D-F486-06F8-17FF-60E8C93BE6DD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784600"/>
              <a:ext cx="1930400" cy="232974"/>
            </a:xfrm>
            <a:prstGeom prst="line">
              <a:avLst/>
            </a:prstGeom>
            <a:ln w="38100">
              <a:solidFill>
                <a:schemeClr val="accent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ktangel 47">
            <a:extLst>
              <a:ext uri="{FF2B5EF4-FFF2-40B4-BE49-F238E27FC236}">
                <a16:creationId xmlns:a16="http://schemas.microsoft.com/office/drawing/2014/main" id="{6450B130-307B-9B12-A126-53112F4E9AEF}"/>
              </a:ext>
            </a:extLst>
          </p:cNvPr>
          <p:cNvSpPr/>
          <p:nvPr/>
        </p:nvSpPr>
        <p:spPr>
          <a:xfrm>
            <a:off x="9594669" y="616442"/>
            <a:ext cx="307014" cy="1263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/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8C049DF-E763-D01E-E2F2-A05B11717E18}"/>
              </a:ext>
            </a:extLst>
          </p:cNvPr>
          <p:cNvSpPr/>
          <p:nvPr/>
        </p:nvSpPr>
        <p:spPr>
          <a:xfrm>
            <a:off x="9594668" y="927627"/>
            <a:ext cx="307014" cy="1263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/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F571F5B6-8328-B69F-BCC3-59382AB252D4}"/>
              </a:ext>
            </a:extLst>
          </p:cNvPr>
          <p:cNvSpPr/>
          <p:nvPr/>
        </p:nvSpPr>
        <p:spPr>
          <a:xfrm>
            <a:off x="9605309" y="1239562"/>
            <a:ext cx="307014" cy="1263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TekstSylinder 50">
            <a:extLst>
              <a:ext uri="{FF2B5EF4-FFF2-40B4-BE49-F238E27FC236}">
                <a16:creationId xmlns:a16="http://schemas.microsoft.com/office/drawing/2014/main" id="{47B8DE52-93C6-B52E-8C33-25B297BE8032}"/>
              </a:ext>
            </a:extLst>
          </p:cNvPr>
          <p:cNvSpPr txBox="1"/>
          <p:nvPr/>
        </p:nvSpPr>
        <p:spPr>
          <a:xfrm>
            <a:off x="10035065" y="496692"/>
            <a:ext cx="1855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Continental - </a:t>
            </a:r>
            <a:r>
              <a:rPr lang="nb-NO" sz="1600" dirty="0" err="1"/>
              <a:t>paralic</a:t>
            </a:r>
            <a:endParaRPr lang="nb-NO" sz="1600" dirty="0"/>
          </a:p>
        </p:txBody>
      </p:sp>
      <p:sp>
        <p:nvSpPr>
          <p:cNvPr id="52" name="TekstSylinder 51">
            <a:extLst>
              <a:ext uri="{FF2B5EF4-FFF2-40B4-BE49-F238E27FC236}">
                <a16:creationId xmlns:a16="http://schemas.microsoft.com/office/drawing/2014/main" id="{A17F132A-D162-EFEC-5964-AA96CED7C768}"/>
              </a:ext>
            </a:extLst>
          </p:cNvPr>
          <p:cNvSpPr txBox="1"/>
          <p:nvPr/>
        </p:nvSpPr>
        <p:spPr>
          <a:xfrm>
            <a:off x="10040687" y="799364"/>
            <a:ext cx="1011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err="1"/>
              <a:t>Shoreface</a:t>
            </a:r>
            <a:endParaRPr lang="nb-NO" sz="1600" dirty="0"/>
          </a:p>
        </p:txBody>
      </p:sp>
      <p:sp>
        <p:nvSpPr>
          <p:cNvPr id="53" name="TekstSylinder 52">
            <a:extLst>
              <a:ext uri="{FF2B5EF4-FFF2-40B4-BE49-F238E27FC236}">
                <a16:creationId xmlns:a16="http://schemas.microsoft.com/office/drawing/2014/main" id="{B17DA3F5-0DC5-386A-7767-1038628A8D0B}"/>
              </a:ext>
            </a:extLst>
          </p:cNvPr>
          <p:cNvSpPr txBox="1"/>
          <p:nvPr/>
        </p:nvSpPr>
        <p:spPr>
          <a:xfrm>
            <a:off x="10062703" y="1196610"/>
            <a:ext cx="909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/>
              <a:t>Offshore</a:t>
            </a:r>
          </a:p>
        </p:txBody>
      </p:sp>
    </p:spTree>
    <p:extLst>
      <p:ext uri="{BB962C8B-B14F-4D97-AF65-F5344CB8AC3E}">
        <p14:creationId xmlns:p14="http://schemas.microsoft.com/office/powerpoint/2010/main" val="3396693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>
            <a:extLst>
              <a:ext uri="{FF2B5EF4-FFF2-40B4-BE49-F238E27FC236}">
                <a16:creationId xmlns:a16="http://schemas.microsoft.com/office/drawing/2014/main" id="{CC685878-4A26-0515-94B5-7B7691DC89AD}"/>
              </a:ext>
            </a:extLst>
          </p:cNvPr>
          <p:cNvSpPr txBox="1"/>
          <p:nvPr/>
        </p:nvSpPr>
        <p:spPr>
          <a:xfrm>
            <a:off x="661012" y="330506"/>
            <a:ext cx="3286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b="1" dirty="0"/>
              <a:t>Palaeoclimate:</a:t>
            </a:r>
          </a:p>
          <a:p>
            <a:endParaRPr lang="nb-DK" dirty="0"/>
          </a:p>
          <a:p>
            <a:r>
              <a:rPr lang="nb-DK" dirty="0"/>
              <a:t>Carbon isotope curve from PETM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21D54F7-51A3-123A-AC15-328077B9813C}"/>
              </a:ext>
            </a:extLst>
          </p:cNvPr>
          <p:cNvSpPr txBox="1"/>
          <p:nvPr/>
        </p:nvSpPr>
        <p:spPr>
          <a:xfrm>
            <a:off x="2818353" y="1503375"/>
            <a:ext cx="1579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Cui et al., 2011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EE8933B6-9A14-3F2E-820C-838678D6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59050"/>
            <a:ext cx="5677216" cy="254176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9E74874-2BA9-AFCC-5DE5-81ED46D95792}"/>
              </a:ext>
            </a:extLst>
          </p:cNvPr>
          <p:cNvSpPr txBox="1"/>
          <p:nvPr/>
        </p:nvSpPr>
        <p:spPr>
          <a:xfrm>
            <a:off x="6567122" y="1872707"/>
            <a:ext cx="519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Model results of carbon release rates (Cui et al. 2011)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BFB5268A-C7A8-DCAF-E2C5-429C56E45364}"/>
              </a:ext>
            </a:extLst>
          </p:cNvPr>
          <p:cNvGrpSpPr/>
          <p:nvPr/>
        </p:nvGrpSpPr>
        <p:grpSpPr>
          <a:xfrm>
            <a:off x="418784" y="1872707"/>
            <a:ext cx="5833432" cy="3810000"/>
            <a:chOff x="418784" y="1872707"/>
            <a:chExt cx="5833432" cy="3810000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8A872007-2EED-FD15-AE21-3146BB922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3816" y="1872707"/>
              <a:ext cx="3708400" cy="3810000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A4AFA141-9C5F-F932-3E7C-A1A11812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784" y="2206603"/>
              <a:ext cx="1758773" cy="3249543"/>
            </a:xfrm>
            <a:prstGeom prst="rect">
              <a:avLst/>
            </a:prstGeom>
          </p:spPr>
        </p:pic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F403A4E5-DC58-B59C-73C3-D84A7DCE31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0234" y="2464904"/>
              <a:ext cx="849957" cy="14570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linje 15">
              <a:extLst>
                <a:ext uri="{FF2B5EF4-FFF2-40B4-BE49-F238E27FC236}">
                  <a16:creationId xmlns:a16="http://schemas.microsoft.com/office/drawing/2014/main" id="{E55F8601-ECB2-ECDA-775F-468D70BC9B11}"/>
                </a:ext>
              </a:extLst>
            </p:cNvPr>
            <p:cNvCxnSpPr>
              <a:cxnSpLocks/>
            </p:cNvCxnSpPr>
            <p:nvPr/>
          </p:nvCxnSpPr>
          <p:spPr>
            <a:xfrm>
              <a:off x="1840234" y="4079081"/>
              <a:ext cx="978119" cy="12755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153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9598C669-E0C7-FDD8-FDE7-7EEC75CF64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575" y="607416"/>
            <a:ext cx="1725510" cy="581919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4BC9957-21B2-FF88-EEA2-CD3D5F23554B}"/>
              </a:ext>
            </a:extLst>
          </p:cNvPr>
          <p:cNvSpPr txBox="1"/>
          <p:nvPr/>
        </p:nvSpPr>
        <p:spPr>
          <a:xfrm>
            <a:off x="2182545" y="161257"/>
            <a:ext cx="1190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1600" dirty="0"/>
              <a:t>Glendonites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03C2945D-2FBC-738A-F808-BD2A56CCF535}"/>
              </a:ext>
            </a:extLst>
          </p:cNvPr>
          <p:cNvSpPr txBox="1"/>
          <p:nvPr/>
        </p:nvSpPr>
        <p:spPr>
          <a:xfrm>
            <a:off x="251253" y="6440755"/>
            <a:ext cx="278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dirty="0"/>
              <a:t>(Spielhagen &amp; Tripati, 2009)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01C62D4-6347-D453-2376-B8260DFA9284}"/>
              </a:ext>
            </a:extLst>
          </p:cNvPr>
          <p:cNvSpPr txBox="1"/>
          <p:nvPr/>
        </p:nvSpPr>
        <p:spPr>
          <a:xfrm>
            <a:off x="4059144" y="161257"/>
            <a:ext cx="313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b="1" dirty="0"/>
              <a:t>Other palaeoclimate indicators</a:t>
            </a:r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48192883-A577-EE4E-E862-9B800C81E1CF}"/>
              </a:ext>
            </a:extLst>
          </p:cNvPr>
          <p:cNvGrpSpPr>
            <a:grpSpLocks/>
          </p:cNvGrpSpPr>
          <p:nvPr/>
        </p:nvGrpSpPr>
        <p:grpSpPr bwMode="auto">
          <a:xfrm>
            <a:off x="7522534" y="1605511"/>
            <a:ext cx="2852683" cy="4467468"/>
            <a:chOff x="611188" y="1413324"/>
            <a:chExt cx="3524353" cy="4968426"/>
          </a:xfrm>
        </p:grpSpPr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DE536F1F-134D-8AFB-87E7-A8FB7F11BF07}"/>
                </a:ext>
              </a:extLst>
            </p:cNvPr>
            <p:cNvSpPr/>
            <p:nvPr/>
          </p:nvSpPr>
          <p:spPr bwMode="auto">
            <a:xfrm>
              <a:off x="611188" y="1413324"/>
              <a:ext cx="985378" cy="4968426"/>
            </a:xfrm>
            <a:prstGeom prst="rect">
              <a:avLst/>
            </a:prstGeom>
            <a:gradFill flip="none" rotWithShape="1">
              <a:gsLst>
                <a:gs pos="4000">
                  <a:schemeClr val="tx2">
                    <a:lumMod val="75000"/>
                  </a:schemeClr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" name="TextBox 2">
              <a:extLst>
                <a:ext uri="{FF2B5EF4-FFF2-40B4-BE49-F238E27FC236}">
                  <a16:creationId xmlns:a16="http://schemas.microsoft.com/office/drawing/2014/main" id="{FAC9E50C-11CD-E8C9-0E58-B09074B958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88" y="3573539"/>
              <a:ext cx="1296119" cy="410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cs typeface="Arial" pitchFamily="34" charset="0"/>
                </a:rPr>
                <a:t>11.7°C</a:t>
              </a:r>
            </a:p>
          </p:txBody>
        </p:sp>
        <p:sp>
          <p:nvSpPr>
            <p:cNvPr id="12" name="TextBox 3">
              <a:extLst>
                <a:ext uri="{FF2B5EF4-FFF2-40B4-BE49-F238E27FC236}">
                  <a16:creationId xmlns:a16="http://schemas.microsoft.com/office/drawing/2014/main" id="{1CE8FDA3-8A11-3250-2888-F73C7E7916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188" y="1485445"/>
              <a:ext cx="1296119" cy="410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cs typeface="Arial" pitchFamily="34" charset="0"/>
                </a:rPr>
                <a:t>19.5°C</a:t>
              </a:r>
            </a:p>
          </p:txBody>
        </p:sp>
        <p:sp>
          <p:nvSpPr>
            <p:cNvPr id="13" name="TextBox 4">
              <a:extLst>
                <a:ext uri="{FF2B5EF4-FFF2-40B4-BE49-F238E27FC236}">
                  <a16:creationId xmlns:a16="http://schemas.microsoft.com/office/drawing/2014/main" id="{E3D52D66-CD8B-2DCE-6E56-204FD8588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195" y="5733637"/>
              <a:ext cx="1152106" cy="410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cs typeface="Arial" pitchFamily="34" charset="0"/>
                </a:rPr>
                <a:t>3.8°C</a:t>
              </a: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11AB55C1-915D-FC30-699E-F310934CD4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566" y="1493713"/>
              <a:ext cx="2232205" cy="718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>
                  <a:cs typeface="Arial" pitchFamily="34" charset="0"/>
                </a:rPr>
                <a:t>Warm month mean</a:t>
              </a: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87ECEA02-B3D6-709A-48B9-751C03372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5310" y="3436999"/>
              <a:ext cx="2520231" cy="718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>
                  <a:cs typeface="Arial" pitchFamily="34" charset="0"/>
                </a:rPr>
                <a:t>Mean annual temperature</a:t>
              </a:r>
            </a:p>
          </p:txBody>
        </p: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4769284B-64B7-7393-741B-CB76A9F3A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566" y="5578808"/>
              <a:ext cx="2088191" cy="718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dirty="0">
                  <a:cs typeface="Arial" pitchFamily="34" charset="0"/>
                </a:rPr>
                <a:t>Cold month mean</a:t>
              </a:r>
            </a:p>
          </p:txBody>
        </p:sp>
      </p:grpSp>
      <p:sp>
        <p:nvSpPr>
          <p:cNvPr id="21" name="TextBox 18">
            <a:extLst>
              <a:ext uri="{FF2B5EF4-FFF2-40B4-BE49-F238E27FC236}">
                <a16:creationId xmlns:a16="http://schemas.microsoft.com/office/drawing/2014/main" id="{7152723D-F268-DD81-4F55-55372124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5751" y="244046"/>
            <a:ext cx="4787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cs typeface="Arial" pitchFamily="34" charset="0"/>
              </a:rPr>
              <a:t>CLAMP analysis of Eocene leaves</a:t>
            </a:r>
          </a:p>
        </p:txBody>
      </p:sp>
      <p:sp>
        <p:nvSpPr>
          <p:cNvPr id="23" name="TekstSylinder 22">
            <a:extLst>
              <a:ext uri="{FF2B5EF4-FFF2-40B4-BE49-F238E27FC236}">
                <a16:creationId xmlns:a16="http://schemas.microsoft.com/office/drawing/2014/main" id="{2CCC927B-209A-B5A0-D9FA-A84209AFD39C}"/>
              </a:ext>
            </a:extLst>
          </p:cNvPr>
          <p:cNvSpPr txBox="1"/>
          <p:nvPr/>
        </p:nvSpPr>
        <p:spPr>
          <a:xfrm>
            <a:off x="8702352" y="6371268"/>
            <a:ext cx="255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(Clifton 2012)</a:t>
            </a:r>
          </a:p>
        </p:txBody>
      </p:sp>
      <p:cxnSp>
        <p:nvCxnSpPr>
          <p:cNvPr id="25" name="Rett pil 24">
            <a:extLst>
              <a:ext uri="{FF2B5EF4-FFF2-40B4-BE49-F238E27FC236}">
                <a16:creationId xmlns:a16="http://schemas.microsoft.com/office/drawing/2014/main" id="{FDF2D787-D38B-2355-C41A-BB4FFB1FD6BB}"/>
              </a:ext>
            </a:extLst>
          </p:cNvPr>
          <p:cNvCxnSpPr>
            <a:cxnSpLocks/>
          </p:cNvCxnSpPr>
          <p:nvPr/>
        </p:nvCxnSpPr>
        <p:spPr>
          <a:xfrm>
            <a:off x="2777933" y="658207"/>
            <a:ext cx="0" cy="3994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ktangel 25">
            <a:extLst>
              <a:ext uri="{FF2B5EF4-FFF2-40B4-BE49-F238E27FC236}">
                <a16:creationId xmlns:a16="http://schemas.microsoft.com/office/drawing/2014/main" id="{18A853D4-CA86-D2F3-D86E-30ECE550CA2B}"/>
              </a:ext>
            </a:extLst>
          </p:cNvPr>
          <p:cNvSpPr/>
          <p:nvPr/>
        </p:nvSpPr>
        <p:spPr>
          <a:xfrm>
            <a:off x="3179809" y="640986"/>
            <a:ext cx="45719" cy="750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E5AA6048-882B-96FB-B2AE-A24CC3E638B4}"/>
              </a:ext>
            </a:extLst>
          </p:cNvPr>
          <p:cNvSpPr txBox="1"/>
          <p:nvPr/>
        </p:nvSpPr>
        <p:spPr>
          <a:xfrm>
            <a:off x="3282357" y="796009"/>
            <a:ext cx="24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sz="1400" dirty="0"/>
              <a:t>CLAMP analysis of leaves</a:t>
            </a:r>
          </a:p>
          <a:p>
            <a:r>
              <a:rPr lang="nb-DK" sz="1400" dirty="0"/>
              <a:t>(Clifton 2012)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5ABC9270-4590-5186-E0AD-433F708EF990}"/>
              </a:ext>
            </a:extLst>
          </p:cNvPr>
          <p:cNvSpPr/>
          <p:nvPr/>
        </p:nvSpPr>
        <p:spPr>
          <a:xfrm flipH="1">
            <a:off x="3150716" y="5409121"/>
            <a:ext cx="45719" cy="3077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29514209-16E0-F35B-9199-F5130AB06947}"/>
              </a:ext>
            </a:extLst>
          </p:cNvPr>
          <p:cNvSpPr txBox="1"/>
          <p:nvPr/>
        </p:nvSpPr>
        <p:spPr>
          <a:xfrm>
            <a:off x="3161889" y="5347567"/>
            <a:ext cx="18993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sz="1400" dirty="0"/>
              <a:t>C- isotopes &amp; charcoal,</a:t>
            </a:r>
          </a:p>
          <a:p>
            <a:r>
              <a:rPr lang="nb-DK" sz="1400" dirty="0"/>
              <a:t>geochemistry from coal</a:t>
            </a:r>
          </a:p>
          <a:p>
            <a:endParaRPr lang="nb-DK" sz="140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F4F5E987-F99D-F729-2747-10962CAD2FE7}"/>
              </a:ext>
            </a:extLst>
          </p:cNvPr>
          <p:cNvSpPr/>
          <p:nvPr/>
        </p:nvSpPr>
        <p:spPr>
          <a:xfrm>
            <a:off x="3197407" y="2286890"/>
            <a:ext cx="45719" cy="8507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DK"/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9A38C760-E40A-882A-D8CD-332D7F10564A}"/>
              </a:ext>
            </a:extLst>
          </p:cNvPr>
          <p:cNvSpPr txBox="1"/>
          <p:nvPr/>
        </p:nvSpPr>
        <p:spPr>
          <a:xfrm>
            <a:off x="3264138" y="2438962"/>
            <a:ext cx="2410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DK" sz="1400" dirty="0"/>
              <a:t>PETM: C-isotopes, geochemistry,</a:t>
            </a:r>
          </a:p>
          <a:p>
            <a:r>
              <a:rPr lang="nb-NO" sz="1400" dirty="0"/>
              <a:t>M</a:t>
            </a:r>
            <a:r>
              <a:rPr lang="nb-DK" sz="1400" dirty="0"/>
              <a:t>icrofossils (Cui et. 2011, 2021; Dypvik et al., 2011;</a:t>
            </a:r>
          </a:p>
          <a:p>
            <a:r>
              <a:rPr lang="nb-DK" sz="1400" dirty="0"/>
              <a:t>Nagy et al., 2013)</a:t>
            </a:r>
          </a:p>
          <a:p>
            <a:endParaRPr lang="nb-DK" sz="1400" dirty="0"/>
          </a:p>
        </p:txBody>
      </p:sp>
      <p:grpSp>
        <p:nvGrpSpPr>
          <p:cNvPr id="33" name="Group 23">
            <a:extLst>
              <a:ext uri="{FF2B5EF4-FFF2-40B4-BE49-F238E27FC236}">
                <a16:creationId xmlns:a16="http://schemas.microsoft.com/office/drawing/2014/main" id="{459EE824-A3A6-FB83-0A4C-20A8F15D24C5}"/>
              </a:ext>
            </a:extLst>
          </p:cNvPr>
          <p:cNvGrpSpPr>
            <a:grpSpLocks/>
          </p:cNvGrpSpPr>
          <p:nvPr/>
        </p:nvGrpSpPr>
        <p:grpSpPr bwMode="auto">
          <a:xfrm>
            <a:off x="9563070" y="2776292"/>
            <a:ext cx="2628930" cy="2571275"/>
            <a:chOff x="6452661" y="1675137"/>
            <a:chExt cx="2440067" cy="1897656"/>
          </a:xfrm>
        </p:grpSpPr>
        <p:graphicFrame>
          <p:nvGraphicFramePr>
            <p:cNvPr id="34" name="Chart 10">
              <a:extLst>
                <a:ext uri="{FF2B5EF4-FFF2-40B4-BE49-F238E27FC236}">
                  <a16:creationId xmlns:a16="http://schemas.microsoft.com/office/drawing/2014/main" id="{0C2F5182-FB18-182C-E61E-C5A5CE0087D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15100051"/>
                </p:ext>
              </p:extLst>
            </p:nvPr>
          </p:nvGraphicFramePr>
          <p:xfrm>
            <a:off x="6452661" y="2003789"/>
            <a:ext cx="2440067" cy="15690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5" name="TextBox 10">
              <a:extLst>
                <a:ext uri="{FF2B5EF4-FFF2-40B4-BE49-F238E27FC236}">
                  <a16:creationId xmlns:a16="http://schemas.microsoft.com/office/drawing/2014/main" id="{314A3C83-6A43-4D09-56D0-67E228A1ED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1943" y="1675137"/>
              <a:ext cx="2361504" cy="27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Growing season length</a:t>
              </a:r>
            </a:p>
          </p:txBody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9291EA3E-0F52-7A2F-DBB9-2BA890801B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6326" y="2635871"/>
              <a:ext cx="873661" cy="477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7</a:t>
              </a:r>
            </a:p>
            <a:p>
              <a:pPr algn="ctr"/>
              <a:r>
                <a:rPr lang="en-GB" dirty="0">
                  <a:latin typeface="Arial" pitchFamily="34" charset="0"/>
                  <a:cs typeface="Arial" pitchFamily="34" charset="0"/>
                </a:rPr>
                <a:t>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85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6BA97A60-E2ED-5118-5E37-79A6CD713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63" y="490928"/>
            <a:ext cx="3847953" cy="5876144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0CC1CE11-BA9B-DA15-1D05-00D5913E5B29}"/>
              </a:ext>
            </a:extLst>
          </p:cNvPr>
          <p:cNvSpPr txBox="1"/>
          <p:nvPr/>
        </p:nvSpPr>
        <p:spPr>
          <a:xfrm>
            <a:off x="2873240" y="6431418"/>
            <a:ext cx="221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Jones et al 2017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BD2E85-C652-06C0-99F9-1228A1833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286" y="1255092"/>
            <a:ext cx="4473523" cy="414972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9585B4-7919-205D-8BEF-BB3FB941CA29}"/>
              </a:ext>
            </a:extLst>
          </p:cNvPr>
          <p:cNvSpPr txBox="1"/>
          <p:nvPr/>
        </p:nvSpPr>
        <p:spPr>
          <a:xfrm>
            <a:off x="949263" y="121596"/>
            <a:ext cx="24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Age </a:t>
            </a:r>
            <a:r>
              <a:rPr lang="nb-NO" dirty="0" err="1"/>
              <a:t>control</a:t>
            </a:r>
            <a:r>
              <a:rPr lang="nb-NO" dirty="0"/>
              <a:t> - </a:t>
            </a:r>
            <a:r>
              <a:rPr lang="nb-NO" dirty="0" err="1"/>
              <a:t>Bentonites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38864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>
            <a:extLst>
              <a:ext uri="{FF2B5EF4-FFF2-40B4-BE49-F238E27FC236}">
                <a16:creationId xmlns:a16="http://schemas.microsoft.com/office/drawing/2014/main" id="{50563498-7BD2-BC0D-0EA8-A46911173A97}"/>
              </a:ext>
            </a:extLst>
          </p:cNvPr>
          <p:cNvSpPr txBox="1"/>
          <p:nvPr/>
        </p:nvSpPr>
        <p:spPr>
          <a:xfrm>
            <a:off x="479361" y="853248"/>
            <a:ext cx="94615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DK" dirty="0"/>
              <a:t>More than 500 exploration and technical drill </a:t>
            </a:r>
            <a:r>
              <a:rPr lang="nb-NO" dirty="0"/>
              <a:t>c</a:t>
            </a:r>
            <a:r>
              <a:rPr lang="nb-DK" dirty="0"/>
              <a:t>ores from </a:t>
            </a:r>
          </a:p>
          <a:p>
            <a:r>
              <a:rPr lang="nb-DK" dirty="0"/>
              <a:t>coal exploration combined with outcrop access over a 150 km transect.</a:t>
            </a:r>
          </a:p>
          <a:p>
            <a:endParaRPr lang="nb-DK" dirty="0"/>
          </a:p>
          <a:p>
            <a:r>
              <a:rPr lang="nb-DK" b="1" dirty="0"/>
              <a:t>Detailed archive of a coastal landscape in a warm Arctic under </a:t>
            </a:r>
          </a:p>
          <a:p>
            <a:r>
              <a:rPr lang="nb-NO" b="1" dirty="0"/>
              <a:t>c</a:t>
            </a:r>
            <a:r>
              <a:rPr lang="nb-DK" b="1" dirty="0"/>
              <a:t>hanging </a:t>
            </a:r>
            <a:r>
              <a:rPr lang="nb-NO" b="1" dirty="0"/>
              <a:t>s</a:t>
            </a:r>
            <a:r>
              <a:rPr lang="nb-DK" b="1" dirty="0"/>
              <a:t>ea level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60FA124-CF08-4CC8-1E0A-BC129FAFE081}"/>
              </a:ext>
            </a:extLst>
          </p:cNvPr>
          <p:cNvSpPr txBox="1"/>
          <p:nvPr/>
        </p:nvSpPr>
        <p:spPr>
          <a:xfrm>
            <a:off x="479361" y="184665"/>
            <a:ext cx="251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DK" b="1" dirty="0"/>
              <a:t>Palaeolandscape control</a:t>
            </a:r>
          </a:p>
        </p:txBody>
      </p:sp>
      <p:pic>
        <p:nvPicPr>
          <p:cNvPr id="11" name="Picture 6" descr="Scaffolding in front of a building&#10;&#10;Description automatically generated">
            <a:extLst>
              <a:ext uri="{FF2B5EF4-FFF2-40B4-BE49-F238E27FC236}">
                <a16:creationId xmlns:a16="http://schemas.microsoft.com/office/drawing/2014/main" id="{03701753-FF4B-D7EB-CB59-6D6806FF53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2537494"/>
            <a:ext cx="5490160" cy="366010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90456A0-FC62-4EC4-07F7-362E766A0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412" y="704850"/>
            <a:ext cx="3783779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8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954</TotalTime>
  <Words>771</Words>
  <Application>Microsoft Macintosh PowerPoint</Application>
  <PresentationFormat>Widescreen</PresentationFormat>
  <Paragraphs>133</Paragraphs>
  <Slides>19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freight-sans-pro</vt:lpstr>
      <vt:lpstr>Open Sans</vt:lpstr>
      <vt:lpstr>Symbol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 Jensen</dc:creator>
  <cp:lastModifiedBy>Maria Jensen</cp:lastModifiedBy>
  <cp:revision>10</cp:revision>
  <dcterms:created xsi:type="dcterms:W3CDTF">2023-04-25T08:44:15Z</dcterms:created>
  <dcterms:modified xsi:type="dcterms:W3CDTF">2023-05-08T08:16:37Z</dcterms:modified>
</cp:coreProperties>
</file>