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468" autoAdjust="0"/>
  </p:normalViewPr>
  <p:slideViewPr>
    <p:cSldViewPr snapToGrid="0">
      <p:cViewPr varScale="1">
        <p:scale>
          <a:sx n="66" d="100"/>
          <a:sy n="66" d="100"/>
        </p:scale>
        <p:origin x="6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579C-82A0-4127-8FE8-49CEE7AD9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12460-9339-47FC-A018-B51D8D0C7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6B8E9-20E5-4CA1-B495-0C27D107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84090-AC94-4D9A-B452-42253876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5D57-E017-4F41-90C4-2388F6B2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65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98DD-A6F2-4655-9801-C3C5E80E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6DF1A-C718-4CC2-B7DA-B9FCC53FC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81DF4-5529-4D41-A68B-4A66987C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D44A-AA01-42BE-BEC6-52BD15E7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18EF-82EE-4275-B202-4F980517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20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DB4B2A-A0D7-4017-BB66-5F97F438D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C1345-3DEE-4A6D-95D6-3B1829695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6C61A-1F77-43B5-A5B0-318D392B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CD846-E71A-4F7F-A4B1-17201C83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D904F-B14D-4A1E-81A6-3B03C5D5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079D-DDB3-4B76-A9B1-8965718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2EDC-33DC-4428-8928-04DF390A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A466-7EBA-463F-8533-7342F272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B7C7-D63E-4D12-BA95-49BE7D78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DC54-DE48-4A3F-83B5-13B77DFE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0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B515-B601-4752-90B7-E306348B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3EC77-3A6D-47B8-999B-02827D3B5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3C38-ED05-4F39-AE5E-E39AF33B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D8DC-CA69-4876-9223-C26F584C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EE33C-02D9-4D37-B852-B77DFAB8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1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FE92-8383-4794-9C15-DCFD3BE5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72A13-8893-4736-AF97-6D322DCA1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91BB9-0933-4B80-A901-629154E1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3FC4E-0392-4739-9527-9E880AFF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DFD18-FC5E-407B-8946-74708266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FD7A7-6FEE-4D25-AD95-96185683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91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10BB-FC3C-411F-8220-8C312812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73FF5-1865-4071-A375-97AE04A40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CF406-B391-4C7C-AC64-8DB0D11F2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F3D14-4AE4-4364-96E3-0B52006AF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7DBC8-FA96-4D4D-9513-7A23EF7EB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295EF-55B0-40EA-AEFC-7AFA1AFC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1C670-E059-4576-A81D-63D3AE1A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5E90A-35B9-4E05-A901-C47B344F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6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2ACC-D78A-4CA0-AB20-1200BE53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1A7AC-8AED-448C-8300-ED4CDE3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6CDCD-401F-4703-A5F3-CDF09A2B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F3971-5E87-42D0-B8F7-EB20607F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3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F0B5A-899C-409A-98AB-B7611D3C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DD8B3-9E79-41B0-80EB-825E16F2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EE0B-9AD2-45D1-8A58-2C1EA608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7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959A-DB17-48CC-A12D-FA1060BC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2242-1038-44A9-BA54-0D42C2F0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A3A89-F91A-4C3C-9CD9-D505C1CA1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9B8-7F4C-41AB-BD05-9B62596F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EB450-A118-4D3A-B7EC-103E15F2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D5868-A77A-4103-8991-5F622CFA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96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032B-82BD-4849-B0D2-EE5639A6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05BC1-61F8-4EF2-8B00-0B32BBEE6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B6F04-2F76-4D0B-B9A0-19D06357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84A4A-56A6-4A45-B906-2FC28EEE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5B671-0374-4DA7-A63E-100FD6937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FFA80-C399-4150-A8CB-D33C4D11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9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6AD08-B8D0-4B93-B03C-BA3C4C22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0100D-47E2-4181-A6EF-B60B4333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4500E-D2B6-4DFC-B394-FF8E659E9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5313-3EFC-49EB-B884-B5515A5409C7}" type="datetimeFigureOut">
              <a:rPr lang="en-GB" smtClean="0"/>
              <a:t>23/04/2023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BBE30-C4AC-4311-BF9A-07BACFB79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6DB88-ABF7-424C-B472-AA940362B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885D3-3795-471C-BA0E-91FE2B72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5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0C0008-5643-4259-9064-7AAF2A3B85E6}"/>
              </a:ext>
            </a:extLst>
          </p:cNvPr>
          <p:cNvSpPr/>
          <p:nvPr/>
        </p:nvSpPr>
        <p:spPr>
          <a:xfrm>
            <a:off x="0" y="0"/>
            <a:ext cx="12192000" cy="6408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B0B-495A-47BD-8A5E-10A0C4C8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640" r="8259" b="43320"/>
          <a:stretch/>
        </p:blipFill>
        <p:spPr>
          <a:xfrm>
            <a:off x="10542954" y="84569"/>
            <a:ext cx="1548000" cy="46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24F30-9D92-4955-9BA2-18EC3E44CC43}"/>
              </a:ext>
            </a:extLst>
          </p:cNvPr>
          <p:cNvSpPr/>
          <p:nvPr/>
        </p:nvSpPr>
        <p:spPr>
          <a:xfrm>
            <a:off x="0" y="162105"/>
            <a:ext cx="11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EGU23-12471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346BB-ED9E-4973-B311-0C99495FF429}"/>
              </a:ext>
            </a:extLst>
          </p:cNvPr>
          <p:cNvSpPr/>
          <p:nvPr/>
        </p:nvSpPr>
        <p:spPr>
          <a:xfrm>
            <a:off x="9852025" y="247650"/>
            <a:ext cx="417236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4C4A2-57B6-4327-B4A1-35F3EB27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37" y="59151"/>
            <a:ext cx="513683" cy="5136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F29C-9366-4679-9AA9-E8CB57BBADE6}"/>
              </a:ext>
            </a:extLst>
          </p:cNvPr>
          <p:cNvCxnSpPr>
            <a:cxnSpLocks/>
          </p:cNvCxnSpPr>
          <p:nvPr/>
        </p:nvCxnSpPr>
        <p:spPr>
          <a:xfrm flipV="1">
            <a:off x="9446421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B4688-2364-4E0B-BA8A-DF1142ACEFC4}"/>
              </a:ext>
            </a:extLst>
          </p:cNvPr>
          <p:cNvCxnSpPr>
            <a:cxnSpLocks/>
          </p:cNvCxnSpPr>
          <p:nvPr/>
        </p:nvCxnSpPr>
        <p:spPr>
          <a:xfrm flipV="1">
            <a:off x="9407218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E14CD-D8BE-4B33-BA91-DDAA0E4E83D5}"/>
              </a:ext>
            </a:extLst>
          </p:cNvPr>
          <p:cNvSpPr/>
          <p:nvPr/>
        </p:nvSpPr>
        <p:spPr>
          <a:xfrm>
            <a:off x="1230923" y="883140"/>
            <a:ext cx="9730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Mid Infrared analysis of Jupiter South Pole from </a:t>
            </a:r>
            <a:r>
              <a:rPr lang="en-GB" sz="2800" b="1" dirty="0">
                <a:solidFill>
                  <a:schemeClr val="accent1"/>
                </a:solidFill>
              </a:rPr>
              <a:t>JWST MIRI-MRS</a:t>
            </a:r>
            <a:r>
              <a:rPr lang="en-GB" sz="2800" dirty="0">
                <a:solidFill>
                  <a:schemeClr val="accent1"/>
                </a:solidFill>
              </a:rPr>
              <a:t> observations: Thermo-chemical disturbances caused by auroral activity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5881D3-A7D9-4A0C-8AD8-DA64D0563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60" y="5619262"/>
            <a:ext cx="951927" cy="9519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26B5DB-5EBA-48D5-BC27-42CEFDB1B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5" b="930"/>
          <a:stretch/>
        </p:blipFill>
        <p:spPr>
          <a:xfrm rot="10800000">
            <a:off x="3577089" y="3344985"/>
            <a:ext cx="7231434" cy="43140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D3A165-98A3-490B-AE3E-393DDF2994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414703">
            <a:off x="6539947" y="3158258"/>
            <a:ext cx="1128475" cy="9249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6A0D5F5-BA50-4E5A-9CB3-095A5AC1BC17}"/>
              </a:ext>
            </a:extLst>
          </p:cNvPr>
          <p:cNvSpPr/>
          <p:nvPr/>
        </p:nvSpPr>
        <p:spPr>
          <a:xfrm>
            <a:off x="0" y="2709421"/>
            <a:ext cx="42203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Pablo Rodriguez-Ovalle</a:t>
            </a:r>
            <a:r>
              <a:rPr lang="en-GB" sz="1600" b="1" baseline="30000" dirty="0"/>
              <a:t>1</a:t>
            </a:r>
            <a:r>
              <a:rPr lang="en-GB" sz="1600" dirty="0"/>
              <a:t>, Thierry Fouchet</a:t>
            </a:r>
            <a:r>
              <a:rPr lang="en-GB" sz="1600" baseline="30000" dirty="0"/>
              <a:t>1</a:t>
            </a:r>
            <a:r>
              <a:rPr lang="en-GB" sz="1600" dirty="0"/>
              <a:t>, </a:t>
            </a:r>
            <a:r>
              <a:rPr lang="en-GB" sz="1600" dirty="0" err="1"/>
              <a:t>Imke</a:t>
            </a:r>
            <a:r>
              <a:rPr lang="en-GB" sz="1600" dirty="0"/>
              <a:t> De Pater</a:t>
            </a:r>
            <a:r>
              <a:rPr lang="en-GB" sz="1600" baseline="30000" dirty="0"/>
              <a:t>2</a:t>
            </a:r>
            <a:r>
              <a:rPr lang="en-GB" sz="1600" dirty="0"/>
              <a:t>, Dominique Bockelee-Morvan</a:t>
            </a:r>
            <a:r>
              <a:rPr lang="en-GB" sz="1600" baseline="30000" dirty="0"/>
              <a:t>1</a:t>
            </a:r>
            <a:r>
              <a:rPr lang="en-GB" sz="1600" dirty="0"/>
              <a:t>, Emmanuel Lellouch</a:t>
            </a:r>
            <a:r>
              <a:rPr lang="en-GB" sz="1600" baseline="30000" dirty="0"/>
              <a:t>1</a:t>
            </a:r>
            <a:r>
              <a:rPr lang="en-GB" sz="1600" dirty="0"/>
              <a:t>, Manuel Lopez-Puertas</a:t>
            </a:r>
            <a:r>
              <a:rPr lang="en-GB" sz="1600" baseline="30000" dirty="0"/>
              <a:t>3</a:t>
            </a:r>
            <a:r>
              <a:rPr lang="en-GB" sz="1600" dirty="0"/>
              <a:t>, Prisca Briens</a:t>
            </a:r>
            <a:r>
              <a:rPr lang="en-GB" sz="1600" baseline="30000" dirty="0"/>
              <a:t>1</a:t>
            </a:r>
            <a:r>
              <a:rPr lang="en-GB" sz="1600" dirty="0"/>
              <a:t>, James Sinclair</a:t>
            </a:r>
            <a:r>
              <a:rPr lang="en-GB" sz="1600" baseline="30000" dirty="0"/>
              <a:t>4</a:t>
            </a:r>
            <a:r>
              <a:rPr lang="en-GB" sz="1600" dirty="0"/>
              <a:t>, Ricardo Hueso</a:t>
            </a:r>
            <a:r>
              <a:rPr lang="en-GB" sz="1600" baseline="30000" dirty="0"/>
              <a:t>5</a:t>
            </a:r>
            <a:r>
              <a:rPr lang="en-GB" sz="1600" dirty="0"/>
              <a:t> and the </a:t>
            </a:r>
            <a:r>
              <a:rPr lang="en-GB" sz="1600" u="sng" dirty="0"/>
              <a:t>ERS-1373 Team</a:t>
            </a: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389182-32C5-43A9-A850-7807FE231EA1}"/>
              </a:ext>
            </a:extLst>
          </p:cNvPr>
          <p:cNvSpPr/>
          <p:nvPr/>
        </p:nvSpPr>
        <p:spPr>
          <a:xfrm>
            <a:off x="213961" y="4306801"/>
            <a:ext cx="37923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GB" sz="1200" dirty="0"/>
              <a:t>LESIA, </a:t>
            </a:r>
            <a:r>
              <a:rPr lang="en-GB" sz="1200" dirty="0" err="1"/>
              <a:t>Observatoire</a:t>
            </a:r>
            <a:r>
              <a:rPr lang="en-GB" sz="1200" dirty="0"/>
              <a:t> de Paris, </a:t>
            </a:r>
            <a:r>
              <a:rPr lang="en-GB" sz="1200" dirty="0" err="1"/>
              <a:t>Meudon</a:t>
            </a:r>
            <a:r>
              <a:rPr lang="en-GB" sz="1200" dirty="0"/>
              <a:t>, France</a:t>
            </a:r>
          </a:p>
          <a:p>
            <a:pPr marL="342900" indent="-342900">
              <a:buAutoNum type="arabicPeriod"/>
            </a:pPr>
            <a:r>
              <a:rPr lang="en-GB" sz="1200" dirty="0"/>
              <a:t>University of Berkeley, California, USA</a:t>
            </a:r>
          </a:p>
          <a:p>
            <a:pPr marL="342900" indent="-342900">
              <a:buAutoNum type="arabicPeriod"/>
            </a:pPr>
            <a:r>
              <a:rPr lang="en-GB" sz="1200" dirty="0"/>
              <a:t>Instituto de </a:t>
            </a:r>
            <a:r>
              <a:rPr lang="en-GB" sz="1200" dirty="0" err="1"/>
              <a:t>Astrofísica</a:t>
            </a:r>
            <a:r>
              <a:rPr lang="en-GB" sz="1200" dirty="0"/>
              <a:t> de </a:t>
            </a:r>
            <a:r>
              <a:rPr lang="en-GB" sz="1200" dirty="0" err="1"/>
              <a:t>Andalucia</a:t>
            </a:r>
            <a:r>
              <a:rPr lang="en-GB" sz="1200" dirty="0"/>
              <a:t>, Granada, Spain</a:t>
            </a:r>
          </a:p>
          <a:p>
            <a:pPr marL="342900" indent="-342900">
              <a:buAutoNum type="arabicPeriod"/>
            </a:pPr>
            <a:r>
              <a:rPr lang="en-GB" sz="1200" dirty="0"/>
              <a:t>NASA - Jet Propulsion Laboratory, Pasadena, USA</a:t>
            </a:r>
          </a:p>
          <a:p>
            <a:pPr marL="342900" indent="-342900">
              <a:buAutoNum type="arabicPeriod"/>
            </a:pPr>
            <a:r>
              <a:rPr lang="en-GB" sz="1200" dirty="0"/>
              <a:t>Universidad del </a:t>
            </a:r>
            <a:r>
              <a:rPr lang="en-GB" sz="1200" dirty="0" err="1"/>
              <a:t>Pais</a:t>
            </a:r>
            <a:r>
              <a:rPr lang="en-GB" sz="1200" dirty="0"/>
              <a:t> Vasco UPV-EHU, Bilbao, Spain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5BA8DC9-F88A-40FB-B03C-351ECEA0B2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b="18185"/>
          <a:stretch/>
        </p:blipFill>
        <p:spPr>
          <a:xfrm>
            <a:off x="213961" y="5502031"/>
            <a:ext cx="3391722" cy="115011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6515AB-0CB1-466D-B6BD-111947EEE37D}"/>
              </a:ext>
            </a:extLst>
          </p:cNvPr>
          <p:cNvCxnSpPr>
            <a:cxnSpLocks/>
          </p:cNvCxnSpPr>
          <p:nvPr/>
        </p:nvCxnSpPr>
        <p:spPr>
          <a:xfrm>
            <a:off x="467214" y="2338472"/>
            <a:ext cx="1099795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02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0C0008-5643-4259-9064-7AAF2A3B85E6}"/>
              </a:ext>
            </a:extLst>
          </p:cNvPr>
          <p:cNvSpPr/>
          <p:nvPr/>
        </p:nvSpPr>
        <p:spPr>
          <a:xfrm>
            <a:off x="0" y="0"/>
            <a:ext cx="12192000" cy="6408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B0B-495A-47BD-8A5E-10A0C4C8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640" r="8259" b="43320"/>
          <a:stretch/>
        </p:blipFill>
        <p:spPr>
          <a:xfrm>
            <a:off x="10542954" y="84569"/>
            <a:ext cx="1548000" cy="46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24F30-9D92-4955-9BA2-18EC3E44CC43}"/>
              </a:ext>
            </a:extLst>
          </p:cNvPr>
          <p:cNvSpPr/>
          <p:nvPr/>
        </p:nvSpPr>
        <p:spPr>
          <a:xfrm>
            <a:off x="0" y="162105"/>
            <a:ext cx="11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EGU23-12471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346BB-ED9E-4973-B311-0C99495FF429}"/>
              </a:ext>
            </a:extLst>
          </p:cNvPr>
          <p:cNvSpPr/>
          <p:nvPr/>
        </p:nvSpPr>
        <p:spPr>
          <a:xfrm>
            <a:off x="9852025" y="247650"/>
            <a:ext cx="417236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4C4A2-57B6-4327-B4A1-35F3EB27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37" y="59151"/>
            <a:ext cx="513683" cy="5136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F29C-9366-4679-9AA9-E8CB57BBADE6}"/>
              </a:ext>
            </a:extLst>
          </p:cNvPr>
          <p:cNvCxnSpPr>
            <a:cxnSpLocks/>
          </p:cNvCxnSpPr>
          <p:nvPr/>
        </p:nvCxnSpPr>
        <p:spPr>
          <a:xfrm flipV="1">
            <a:off x="9446421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B4688-2364-4E0B-BA8A-DF1142ACEFC4}"/>
              </a:ext>
            </a:extLst>
          </p:cNvPr>
          <p:cNvCxnSpPr>
            <a:cxnSpLocks/>
          </p:cNvCxnSpPr>
          <p:nvPr/>
        </p:nvCxnSpPr>
        <p:spPr>
          <a:xfrm flipV="1">
            <a:off x="9407218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B0321D-267B-4968-9078-1A8E1D003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02" y="802967"/>
            <a:ext cx="3876886" cy="2178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D1411-8063-4551-BCC1-F10A879EA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52" t="36457" r="16466"/>
          <a:stretch/>
        </p:blipFill>
        <p:spPr>
          <a:xfrm>
            <a:off x="0" y="3314473"/>
            <a:ext cx="3538425" cy="3124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9F5B3-93B6-4633-A481-9F25DA4981FB}"/>
              </a:ext>
            </a:extLst>
          </p:cNvPr>
          <p:cNvSpPr txBox="1"/>
          <p:nvPr/>
        </p:nvSpPr>
        <p:spPr>
          <a:xfrm>
            <a:off x="4661807" y="783771"/>
            <a:ext cx="69886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auroral region of Jupiter shows an increase of the radiance un UV, NIR and MIR.</a:t>
            </a:r>
          </a:p>
          <a:p>
            <a:endParaRPr lang="en-GB" sz="1400" dirty="0"/>
          </a:p>
          <a:p>
            <a:r>
              <a:rPr lang="en-GB" sz="1400" dirty="0"/>
              <a:t>The auroral region shows a </a:t>
            </a:r>
            <a:r>
              <a:rPr lang="en-GB" sz="1400" b="1" dirty="0"/>
              <a:t>thermal hotspot</a:t>
            </a:r>
            <a:r>
              <a:rPr lang="en-GB" sz="1400" dirty="0"/>
              <a:t>, and a </a:t>
            </a:r>
            <a:r>
              <a:rPr lang="en-GB" sz="1400" b="1" dirty="0"/>
              <a:t>variation of hydrocarbon abundances</a:t>
            </a:r>
            <a:r>
              <a:rPr lang="en-GB" sz="1400" dirty="0"/>
              <a:t> due to the effect of the ionic chemistry.</a:t>
            </a:r>
          </a:p>
          <a:p>
            <a:endParaRPr lang="en-GB" sz="1400" dirty="0"/>
          </a:p>
          <a:p>
            <a:r>
              <a:rPr lang="en-GB" sz="1400" b="1" dirty="0"/>
              <a:t>JWST MIRI-MRS </a:t>
            </a:r>
            <a:r>
              <a:rPr lang="en-GB" sz="1400" dirty="0"/>
              <a:t>observed the south polar region for the first time on 24</a:t>
            </a:r>
            <a:r>
              <a:rPr lang="en-GB" sz="1400" baseline="30000" dirty="0"/>
              <a:t>th</a:t>
            </a:r>
            <a:r>
              <a:rPr lang="en-GB" sz="1400" dirty="0"/>
              <a:t> December 2022, acquiring spectra from </a:t>
            </a:r>
            <a:r>
              <a:rPr lang="en-GB" sz="1400" b="1" dirty="0"/>
              <a:t>5 to 18 microns (MIR)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DAE98-044D-4E0F-BCDD-2E3B280AE80C}"/>
              </a:ext>
            </a:extLst>
          </p:cNvPr>
          <p:cNvSpPr txBox="1"/>
          <p:nvPr/>
        </p:nvSpPr>
        <p:spPr>
          <a:xfrm>
            <a:off x="1085850" y="2956421"/>
            <a:ext cx="386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Gérard, J. C. et al.,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6B4413-D102-411E-B34A-60B24748B824}"/>
              </a:ext>
            </a:extLst>
          </p:cNvPr>
          <p:cNvSpPr txBox="1"/>
          <p:nvPr/>
        </p:nvSpPr>
        <p:spPr>
          <a:xfrm>
            <a:off x="3367767" y="4515383"/>
            <a:ext cx="157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Rodriguez-Ovalle et al., 2023 (in prep)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E726C-35AA-4F40-A319-65FFF8488E7E}"/>
              </a:ext>
            </a:extLst>
          </p:cNvPr>
          <p:cNvSpPr txBox="1"/>
          <p:nvPr/>
        </p:nvSpPr>
        <p:spPr>
          <a:xfrm>
            <a:off x="3082017" y="2618531"/>
            <a:ext cx="157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3.3 µm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C14E42-723E-4658-9C33-1EC44212662D}"/>
              </a:ext>
            </a:extLst>
          </p:cNvPr>
          <p:cNvSpPr txBox="1"/>
          <p:nvPr/>
        </p:nvSpPr>
        <p:spPr>
          <a:xfrm>
            <a:off x="159946" y="2598369"/>
            <a:ext cx="157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0.1 µm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C4E980-5B9D-4D25-8332-E5EC43F2143C}"/>
              </a:ext>
            </a:extLst>
          </p:cNvPr>
          <p:cNvSpPr txBox="1"/>
          <p:nvPr/>
        </p:nvSpPr>
        <p:spPr>
          <a:xfrm>
            <a:off x="2200711" y="6161641"/>
            <a:ext cx="157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7.6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61B10F-3561-4D31-A953-D6E7F3BB2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45" y="2475471"/>
            <a:ext cx="2990286" cy="20043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9CCB2-0754-49AF-ACBD-86EE9184C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240" y="4727693"/>
            <a:ext cx="2990286" cy="2031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E6BCE0-1FDB-4FBC-8F09-7D247A338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423" y="2481551"/>
            <a:ext cx="2903508" cy="2004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BE72F3-29CC-4D22-9F74-70D708F0B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034" y="4735518"/>
            <a:ext cx="2990286" cy="20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0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0C0008-5643-4259-9064-7AAF2A3B85E6}"/>
              </a:ext>
            </a:extLst>
          </p:cNvPr>
          <p:cNvSpPr/>
          <p:nvPr/>
        </p:nvSpPr>
        <p:spPr>
          <a:xfrm>
            <a:off x="0" y="0"/>
            <a:ext cx="12192000" cy="6408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B0B-495A-47BD-8A5E-10A0C4C8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640" r="8259" b="43320"/>
          <a:stretch/>
        </p:blipFill>
        <p:spPr>
          <a:xfrm>
            <a:off x="10542954" y="84569"/>
            <a:ext cx="1548000" cy="46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24F30-9D92-4955-9BA2-18EC3E44CC43}"/>
              </a:ext>
            </a:extLst>
          </p:cNvPr>
          <p:cNvSpPr/>
          <p:nvPr/>
        </p:nvSpPr>
        <p:spPr>
          <a:xfrm>
            <a:off x="0" y="162105"/>
            <a:ext cx="11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EGU23-12471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346BB-ED9E-4973-B311-0C99495FF429}"/>
              </a:ext>
            </a:extLst>
          </p:cNvPr>
          <p:cNvSpPr/>
          <p:nvPr/>
        </p:nvSpPr>
        <p:spPr>
          <a:xfrm>
            <a:off x="9852025" y="247650"/>
            <a:ext cx="417236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4C4A2-57B6-4327-B4A1-35F3EB27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37" y="59151"/>
            <a:ext cx="513683" cy="5136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F29C-9366-4679-9AA9-E8CB57BBADE6}"/>
              </a:ext>
            </a:extLst>
          </p:cNvPr>
          <p:cNvCxnSpPr>
            <a:cxnSpLocks/>
          </p:cNvCxnSpPr>
          <p:nvPr/>
        </p:nvCxnSpPr>
        <p:spPr>
          <a:xfrm flipV="1">
            <a:off x="9446421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B4688-2364-4E0B-BA8A-DF1142ACEFC4}"/>
              </a:ext>
            </a:extLst>
          </p:cNvPr>
          <p:cNvCxnSpPr>
            <a:cxnSpLocks/>
          </p:cNvCxnSpPr>
          <p:nvPr/>
        </p:nvCxnSpPr>
        <p:spPr>
          <a:xfrm flipV="1">
            <a:off x="9407218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E39B34-10AB-4A05-B987-7BE77847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52" y="790072"/>
            <a:ext cx="2905456" cy="2822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4A00D-5DF1-4696-B9DE-CA9B320B9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2" y="3673930"/>
            <a:ext cx="3822357" cy="3021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DE3088-7BC1-4DFA-935A-BB83AB373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796" y="790072"/>
            <a:ext cx="3660875" cy="29900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9AC66A-28B0-4019-A14C-BFD9D863E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289" y="3791753"/>
            <a:ext cx="3660874" cy="3065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7E342A-F01A-4C7F-B300-BE42822329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390" y="3722194"/>
            <a:ext cx="3714835" cy="3076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078197-F219-4848-BBCD-E02F9E63E5C3}"/>
              </a:ext>
            </a:extLst>
          </p:cNvPr>
          <p:cNvSpPr txBox="1"/>
          <p:nvPr/>
        </p:nvSpPr>
        <p:spPr>
          <a:xfrm>
            <a:off x="8289642" y="1037773"/>
            <a:ext cx="336079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/>
              <a:t>We retrieved the </a:t>
            </a:r>
            <a:r>
              <a:rPr lang="en-GB" sz="1600" dirty="0" err="1"/>
              <a:t>homopause</a:t>
            </a:r>
            <a:r>
              <a:rPr lang="en-GB" sz="1600" dirty="0"/>
              <a:t> height following the methodology in Sinclair et al., 2020</a:t>
            </a:r>
          </a:p>
          <a:p>
            <a:pPr marL="285750" indent="-285750">
              <a:buFontTx/>
              <a:buChar char="-"/>
            </a:pPr>
            <a:endParaRPr lang="en-GB" sz="1600" b="1" dirty="0"/>
          </a:p>
          <a:p>
            <a:pPr marL="285750" indent="-285750">
              <a:buFontTx/>
              <a:buChar char="-"/>
            </a:pPr>
            <a:r>
              <a:rPr lang="en-GB" sz="1600" dirty="0"/>
              <a:t>We retrieved the thermal profile taking into account the </a:t>
            </a:r>
            <a:r>
              <a:rPr lang="en-GB" sz="1600" dirty="0" err="1"/>
              <a:t>homopause</a:t>
            </a:r>
            <a:r>
              <a:rPr lang="en-GB" sz="1600" dirty="0"/>
              <a:t> location variation</a:t>
            </a:r>
          </a:p>
          <a:p>
            <a:pPr marL="285750" indent="-285750">
              <a:buFontTx/>
              <a:buChar char="-"/>
            </a:pPr>
            <a:endParaRPr lang="en-GB" sz="1600" b="1" dirty="0"/>
          </a:p>
          <a:p>
            <a:pPr marL="285750" indent="-285750">
              <a:buFontTx/>
              <a:buChar char="-"/>
            </a:pPr>
            <a:r>
              <a:rPr lang="en-GB" sz="1600" b="1" dirty="0"/>
              <a:t>Nature of the hotspot? Hazes? Dynamics?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46BE68-C44E-4E14-BC0E-029F1D072901}"/>
              </a:ext>
            </a:extLst>
          </p:cNvPr>
          <p:cNvSpPr txBox="1"/>
          <p:nvPr/>
        </p:nvSpPr>
        <p:spPr>
          <a:xfrm>
            <a:off x="6990020" y="3698484"/>
            <a:ext cx="157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Rodriguez-Ovalle et al., 2023 (in prep)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A7A851-9784-46B2-852A-BBB21EF3CCBA}"/>
              </a:ext>
            </a:extLst>
          </p:cNvPr>
          <p:cNvSpPr/>
          <p:nvPr/>
        </p:nvSpPr>
        <p:spPr>
          <a:xfrm>
            <a:off x="4055189" y="548781"/>
            <a:ext cx="48985" cy="64224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05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0C0008-5643-4259-9064-7AAF2A3B85E6}"/>
              </a:ext>
            </a:extLst>
          </p:cNvPr>
          <p:cNvSpPr/>
          <p:nvPr/>
        </p:nvSpPr>
        <p:spPr>
          <a:xfrm>
            <a:off x="0" y="0"/>
            <a:ext cx="12192000" cy="6408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B0B-495A-47BD-8A5E-10A0C4C8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640" r="8259" b="43320"/>
          <a:stretch/>
        </p:blipFill>
        <p:spPr>
          <a:xfrm>
            <a:off x="10542954" y="84569"/>
            <a:ext cx="1548000" cy="46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24F30-9D92-4955-9BA2-18EC3E44CC43}"/>
              </a:ext>
            </a:extLst>
          </p:cNvPr>
          <p:cNvSpPr/>
          <p:nvPr/>
        </p:nvSpPr>
        <p:spPr>
          <a:xfrm>
            <a:off x="0" y="162105"/>
            <a:ext cx="11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EGU23-12471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346BB-ED9E-4973-B311-0C99495FF429}"/>
              </a:ext>
            </a:extLst>
          </p:cNvPr>
          <p:cNvSpPr/>
          <p:nvPr/>
        </p:nvSpPr>
        <p:spPr>
          <a:xfrm>
            <a:off x="9852025" y="247650"/>
            <a:ext cx="417236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4C4A2-57B6-4327-B4A1-35F3EB27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37" y="59151"/>
            <a:ext cx="513683" cy="5136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F29C-9366-4679-9AA9-E8CB57BBADE6}"/>
              </a:ext>
            </a:extLst>
          </p:cNvPr>
          <p:cNvCxnSpPr>
            <a:cxnSpLocks/>
          </p:cNvCxnSpPr>
          <p:nvPr/>
        </p:nvCxnSpPr>
        <p:spPr>
          <a:xfrm flipV="1">
            <a:off x="9446421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B4688-2364-4E0B-BA8A-DF1142ACEFC4}"/>
              </a:ext>
            </a:extLst>
          </p:cNvPr>
          <p:cNvCxnSpPr>
            <a:cxnSpLocks/>
          </p:cNvCxnSpPr>
          <p:nvPr/>
        </p:nvCxnSpPr>
        <p:spPr>
          <a:xfrm flipV="1">
            <a:off x="9407218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F4B7DA-11BD-40BB-BBD2-F3876BA8B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0862"/>
            <a:ext cx="5588000" cy="3006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0CFBF-B3E6-46D3-AF62-7100A758D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8681"/>
            <a:ext cx="5588000" cy="3018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552BE0-B8A2-4282-96E6-8025BA305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357" y="829361"/>
            <a:ext cx="4400735" cy="4257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FCD9E4-59F5-4588-AA71-4FDF66935ADC}"/>
              </a:ext>
            </a:extLst>
          </p:cNvPr>
          <p:cNvSpPr txBox="1"/>
          <p:nvPr/>
        </p:nvSpPr>
        <p:spPr>
          <a:xfrm>
            <a:off x="6302320" y="5327750"/>
            <a:ext cx="33607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/>
              <a:t>Retrieved abundances of hydrocarbons.</a:t>
            </a:r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b="1" dirty="0"/>
              <a:t>Spectral signature of hazes.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02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0C0008-5643-4259-9064-7AAF2A3B85E6}"/>
              </a:ext>
            </a:extLst>
          </p:cNvPr>
          <p:cNvSpPr/>
          <p:nvPr/>
        </p:nvSpPr>
        <p:spPr>
          <a:xfrm>
            <a:off x="0" y="0"/>
            <a:ext cx="12192000" cy="6408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B0B-495A-47BD-8A5E-10A0C4C85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640" r="8259" b="43320"/>
          <a:stretch/>
        </p:blipFill>
        <p:spPr>
          <a:xfrm>
            <a:off x="10542954" y="84569"/>
            <a:ext cx="1548000" cy="464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24F30-9D92-4955-9BA2-18EC3E44CC43}"/>
              </a:ext>
            </a:extLst>
          </p:cNvPr>
          <p:cNvSpPr/>
          <p:nvPr/>
        </p:nvSpPr>
        <p:spPr>
          <a:xfrm>
            <a:off x="0" y="162105"/>
            <a:ext cx="11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EGU23-12471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346BB-ED9E-4973-B311-0C99495FF429}"/>
              </a:ext>
            </a:extLst>
          </p:cNvPr>
          <p:cNvSpPr/>
          <p:nvPr/>
        </p:nvSpPr>
        <p:spPr>
          <a:xfrm>
            <a:off x="9852025" y="247650"/>
            <a:ext cx="417236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4C4A2-57B6-4327-B4A1-35F3EB27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337" y="59151"/>
            <a:ext cx="513683" cy="5136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BF29C-9366-4679-9AA9-E8CB57BBADE6}"/>
              </a:ext>
            </a:extLst>
          </p:cNvPr>
          <p:cNvCxnSpPr>
            <a:cxnSpLocks/>
          </p:cNvCxnSpPr>
          <p:nvPr/>
        </p:nvCxnSpPr>
        <p:spPr>
          <a:xfrm flipV="1">
            <a:off x="9446421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B4688-2364-4E0B-BA8A-DF1142ACEFC4}"/>
              </a:ext>
            </a:extLst>
          </p:cNvPr>
          <p:cNvCxnSpPr>
            <a:cxnSpLocks/>
          </p:cNvCxnSpPr>
          <p:nvPr/>
        </p:nvCxnSpPr>
        <p:spPr>
          <a:xfrm flipV="1">
            <a:off x="9407218" y="-21431"/>
            <a:ext cx="433387" cy="6834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E14CD-D8BE-4B33-BA91-DDAA0E4E83D5}"/>
              </a:ext>
            </a:extLst>
          </p:cNvPr>
          <p:cNvSpPr/>
          <p:nvPr/>
        </p:nvSpPr>
        <p:spPr>
          <a:xfrm>
            <a:off x="1230923" y="883140"/>
            <a:ext cx="9730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Mid Infrared analysis of Jupiter South Pole from </a:t>
            </a:r>
            <a:r>
              <a:rPr lang="en-GB" sz="2800" b="1" dirty="0">
                <a:solidFill>
                  <a:schemeClr val="accent1"/>
                </a:solidFill>
              </a:rPr>
              <a:t>JWST MIRI-MRS</a:t>
            </a:r>
            <a:r>
              <a:rPr lang="en-GB" sz="2800" dirty="0">
                <a:solidFill>
                  <a:schemeClr val="accent1"/>
                </a:solidFill>
              </a:rPr>
              <a:t> observations: Thermo-chemical disturbances caused by auroral activity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5881D3-A7D9-4A0C-8AD8-DA64D0563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60" y="5619262"/>
            <a:ext cx="951927" cy="9519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26B5DB-5EBA-48D5-BC27-42CEFDB1B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5" b="930"/>
          <a:stretch/>
        </p:blipFill>
        <p:spPr>
          <a:xfrm rot="10800000">
            <a:off x="3577089" y="3344985"/>
            <a:ext cx="7231434" cy="43140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D3A165-98A3-490B-AE3E-393DDF2994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414703">
            <a:off x="6539947" y="3158258"/>
            <a:ext cx="1128475" cy="9249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6A0D5F5-BA50-4E5A-9CB3-095A5AC1BC17}"/>
              </a:ext>
            </a:extLst>
          </p:cNvPr>
          <p:cNvSpPr/>
          <p:nvPr/>
        </p:nvSpPr>
        <p:spPr>
          <a:xfrm>
            <a:off x="0" y="2709421"/>
            <a:ext cx="42203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Pablo Rodriguez-Ovalle</a:t>
            </a:r>
            <a:r>
              <a:rPr lang="en-GB" sz="1600" b="1" baseline="30000" dirty="0"/>
              <a:t>1</a:t>
            </a:r>
            <a:r>
              <a:rPr lang="en-GB" sz="1600" dirty="0"/>
              <a:t>, Thierry Fouchet</a:t>
            </a:r>
            <a:r>
              <a:rPr lang="en-GB" sz="1600" baseline="30000" dirty="0"/>
              <a:t>1</a:t>
            </a:r>
            <a:r>
              <a:rPr lang="en-GB" sz="1600" dirty="0"/>
              <a:t>, </a:t>
            </a:r>
            <a:r>
              <a:rPr lang="en-GB" sz="1600" dirty="0" err="1"/>
              <a:t>Imke</a:t>
            </a:r>
            <a:r>
              <a:rPr lang="en-GB" sz="1600" dirty="0"/>
              <a:t> De Pater</a:t>
            </a:r>
            <a:r>
              <a:rPr lang="en-GB" sz="1600" baseline="30000" dirty="0"/>
              <a:t>2</a:t>
            </a:r>
            <a:r>
              <a:rPr lang="en-GB" sz="1600" dirty="0"/>
              <a:t>, Dominique Bockelee-Morvan</a:t>
            </a:r>
            <a:r>
              <a:rPr lang="en-GB" sz="1600" baseline="30000" dirty="0"/>
              <a:t>1</a:t>
            </a:r>
            <a:r>
              <a:rPr lang="en-GB" sz="1600" dirty="0"/>
              <a:t>, Emmanuel Lellouch</a:t>
            </a:r>
            <a:r>
              <a:rPr lang="en-GB" sz="1600" baseline="30000" dirty="0"/>
              <a:t>1</a:t>
            </a:r>
            <a:r>
              <a:rPr lang="en-GB" sz="1600" dirty="0"/>
              <a:t>, Manuel Lopez-Puertas</a:t>
            </a:r>
            <a:r>
              <a:rPr lang="en-GB" sz="1600" baseline="30000" dirty="0"/>
              <a:t>3</a:t>
            </a:r>
            <a:r>
              <a:rPr lang="en-GB" sz="1600" dirty="0"/>
              <a:t>, Prisca Briens</a:t>
            </a:r>
            <a:r>
              <a:rPr lang="en-GB" sz="1600" baseline="30000" dirty="0"/>
              <a:t>1</a:t>
            </a:r>
            <a:r>
              <a:rPr lang="en-GB" sz="1600" dirty="0"/>
              <a:t>, James Sinclair</a:t>
            </a:r>
            <a:r>
              <a:rPr lang="en-GB" sz="1600" baseline="30000" dirty="0"/>
              <a:t>4</a:t>
            </a:r>
            <a:r>
              <a:rPr lang="en-GB" sz="1600" dirty="0"/>
              <a:t>, Ricardo Hueso</a:t>
            </a:r>
            <a:r>
              <a:rPr lang="en-GB" sz="1600" baseline="30000" dirty="0"/>
              <a:t>5</a:t>
            </a:r>
            <a:r>
              <a:rPr lang="en-GB" sz="1600" dirty="0"/>
              <a:t> and the </a:t>
            </a:r>
            <a:r>
              <a:rPr lang="en-GB" sz="1600" u="sng" dirty="0"/>
              <a:t>ERS-1373 Team</a:t>
            </a: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  <a:p>
            <a:pPr algn="ctr"/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389182-32C5-43A9-A850-7807FE231EA1}"/>
              </a:ext>
            </a:extLst>
          </p:cNvPr>
          <p:cNvSpPr/>
          <p:nvPr/>
        </p:nvSpPr>
        <p:spPr>
          <a:xfrm>
            <a:off x="213961" y="4306801"/>
            <a:ext cx="37923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GB" sz="1200" dirty="0"/>
              <a:t>LESIA, </a:t>
            </a:r>
            <a:r>
              <a:rPr lang="en-GB" sz="1200" dirty="0" err="1"/>
              <a:t>Observatoire</a:t>
            </a:r>
            <a:r>
              <a:rPr lang="en-GB" sz="1200" dirty="0"/>
              <a:t> de Paris, </a:t>
            </a:r>
            <a:r>
              <a:rPr lang="en-GB" sz="1200" dirty="0" err="1"/>
              <a:t>Meudon</a:t>
            </a:r>
            <a:r>
              <a:rPr lang="en-GB" sz="1200" dirty="0"/>
              <a:t>, France</a:t>
            </a:r>
          </a:p>
          <a:p>
            <a:pPr marL="342900" indent="-342900">
              <a:buAutoNum type="arabicPeriod"/>
            </a:pPr>
            <a:r>
              <a:rPr lang="en-GB" sz="1200" dirty="0"/>
              <a:t>University of Berkeley, California, USA</a:t>
            </a:r>
          </a:p>
          <a:p>
            <a:pPr marL="342900" indent="-342900">
              <a:buAutoNum type="arabicPeriod"/>
            </a:pPr>
            <a:r>
              <a:rPr lang="en-GB" sz="1200" dirty="0"/>
              <a:t>Instituto de </a:t>
            </a:r>
            <a:r>
              <a:rPr lang="en-GB" sz="1200" dirty="0" err="1"/>
              <a:t>Astrofísica</a:t>
            </a:r>
            <a:r>
              <a:rPr lang="en-GB" sz="1200" dirty="0"/>
              <a:t> de </a:t>
            </a:r>
            <a:r>
              <a:rPr lang="en-GB" sz="1200" dirty="0" err="1"/>
              <a:t>Andalucia</a:t>
            </a:r>
            <a:r>
              <a:rPr lang="en-GB" sz="1200" dirty="0"/>
              <a:t>, Granada, Spain</a:t>
            </a:r>
          </a:p>
          <a:p>
            <a:pPr marL="342900" indent="-342900">
              <a:buAutoNum type="arabicPeriod"/>
            </a:pPr>
            <a:r>
              <a:rPr lang="en-GB" sz="1200" dirty="0"/>
              <a:t>NASA - Jet Propulsion Laboratory, Pasadena, USA</a:t>
            </a:r>
          </a:p>
          <a:p>
            <a:pPr marL="342900" indent="-342900">
              <a:buAutoNum type="arabicPeriod"/>
            </a:pPr>
            <a:r>
              <a:rPr lang="en-GB" sz="1200" dirty="0"/>
              <a:t>Universidad del </a:t>
            </a:r>
            <a:r>
              <a:rPr lang="en-GB" sz="1200" dirty="0" err="1"/>
              <a:t>Pais</a:t>
            </a:r>
            <a:r>
              <a:rPr lang="en-GB" sz="1200" dirty="0"/>
              <a:t> Vasco UPV-EHU, Bilbao, Spain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5BA8DC9-F88A-40FB-B03C-351ECEA0B2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b="18185"/>
          <a:stretch/>
        </p:blipFill>
        <p:spPr>
          <a:xfrm>
            <a:off x="213961" y="5502031"/>
            <a:ext cx="3391722" cy="115011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6515AB-0CB1-466D-B6BD-111947EEE37D}"/>
              </a:ext>
            </a:extLst>
          </p:cNvPr>
          <p:cNvCxnSpPr>
            <a:cxnSpLocks/>
          </p:cNvCxnSpPr>
          <p:nvPr/>
        </p:nvCxnSpPr>
        <p:spPr>
          <a:xfrm>
            <a:off x="467214" y="2338472"/>
            <a:ext cx="1099795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76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335</Words>
  <Application>Microsoft Office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Ovalle Rodriguez</dc:creator>
  <cp:lastModifiedBy>Pablo Ovalle Rodriguez</cp:lastModifiedBy>
  <cp:revision>44</cp:revision>
  <dcterms:created xsi:type="dcterms:W3CDTF">2023-04-18T13:45:47Z</dcterms:created>
  <dcterms:modified xsi:type="dcterms:W3CDTF">2023-04-23T21:40:48Z</dcterms:modified>
</cp:coreProperties>
</file>