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6" r:id="rId2"/>
    <p:sldId id="273" r:id="rId3"/>
    <p:sldId id="274" r:id="rId4"/>
    <p:sldId id="275" r:id="rId5"/>
    <p:sldId id="276" r:id="rId6"/>
    <p:sldId id="277" r:id="rId7"/>
  </p:sldIdLst>
  <p:sldSz cx="33472438" cy="18827750"/>
  <p:notesSz cx="9942513" cy="6810375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303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318967" algn="l" rtl="0" eaLnBrk="0" fontAlgn="base" hangingPunct="0">
      <a:spcBef>
        <a:spcPct val="0"/>
      </a:spcBef>
      <a:spcAft>
        <a:spcPct val="0"/>
      </a:spcAft>
      <a:defRPr sz="2303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637934" algn="l" rtl="0" eaLnBrk="0" fontAlgn="base" hangingPunct="0">
      <a:spcBef>
        <a:spcPct val="0"/>
      </a:spcBef>
      <a:spcAft>
        <a:spcPct val="0"/>
      </a:spcAft>
      <a:defRPr sz="2303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956905" algn="l" rtl="0" eaLnBrk="0" fontAlgn="base" hangingPunct="0">
      <a:spcBef>
        <a:spcPct val="0"/>
      </a:spcBef>
      <a:spcAft>
        <a:spcPct val="0"/>
      </a:spcAft>
      <a:defRPr sz="2303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275872" algn="l" rtl="0" eaLnBrk="0" fontAlgn="base" hangingPunct="0">
      <a:spcBef>
        <a:spcPct val="0"/>
      </a:spcBef>
      <a:spcAft>
        <a:spcPct val="0"/>
      </a:spcAft>
      <a:defRPr sz="2303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1594839" algn="l" defTabSz="637934" rtl="0" eaLnBrk="1" latinLnBrk="0" hangingPunct="1">
      <a:defRPr sz="2303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1913807" algn="l" defTabSz="637934" rtl="0" eaLnBrk="1" latinLnBrk="0" hangingPunct="1">
      <a:defRPr sz="2303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2232774" algn="l" defTabSz="637934" rtl="0" eaLnBrk="1" latinLnBrk="0" hangingPunct="1">
      <a:defRPr sz="2303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2551744" algn="l" defTabSz="637934" rtl="0" eaLnBrk="1" latinLnBrk="0" hangingPunct="1">
      <a:defRPr sz="2303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335" userDrawn="1">
          <p15:clr>
            <a:srgbClr val="A4A3A4"/>
          </p15:clr>
        </p15:guide>
        <p15:guide id="2" pos="1160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5">
          <p15:clr>
            <a:srgbClr val="A4A3A4"/>
          </p15:clr>
        </p15:guide>
        <p15:guide id="2" pos="313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7B4E305-B568-5164-372A-327CF49C8E84}" name="Jürg Schweizer" initials="JS" userId="S::schweizer@slf.ch::819b9838-33e8-444f-b451-32645384d32e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ürg Schweizer" initials="Sz" lastIdx="6" clrIdx="0"/>
  <p:cmAuthor id="1" name="Reuter" initials="R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DEFF"/>
    <a:srgbClr val="00A3DD"/>
    <a:srgbClr val="238CCD"/>
    <a:srgbClr val="FFC000"/>
    <a:srgbClr val="47FFD1"/>
    <a:srgbClr val="00FFFF"/>
    <a:srgbClr val="99FFFF"/>
    <a:srgbClr val="8CCCE6"/>
    <a:srgbClr val="0093D1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E223F6-1778-4644-8820-9F5CECFD5C7E}" v="86" dt="2023-04-20T15:29:57.1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21" autoAdjust="0"/>
    <p:restoredTop sz="97259" autoAdjust="0"/>
  </p:normalViewPr>
  <p:slideViewPr>
    <p:cSldViewPr>
      <p:cViewPr varScale="1">
        <p:scale>
          <a:sx n="57" d="100"/>
          <a:sy n="57" d="100"/>
        </p:scale>
        <p:origin x="2910" y="120"/>
      </p:cViewPr>
      <p:guideLst>
        <p:guide orient="horz" pos="8335"/>
        <p:guide pos="1160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notesViewPr>
    <p:cSldViewPr>
      <p:cViewPr varScale="1">
        <p:scale>
          <a:sx n="130" d="100"/>
          <a:sy n="130" d="100"/>
        </p:scale>
        <p:origin x="-120" y="-90"/>
      </p:cViewPr>
      <p:guideLst>
        <p:guide orient="horz" pos="2145"/>
        <p:guide pos="313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ob Schöttner" userId="S::jakob.schoettner@slf.ch::26a538b8-0dfd-48a9-b4f8-825eb628a70c" providerId="AD" clId="Web-{B3E223F6-1778-4644-8820-9F5CECFD5C7E}"/>
    <pc:docChg chg="modSld">
      <pc:chgData name="Jakob Schöttner" userId="S::jakob.schoettner@slf.ch::26a538b8-0dfd-48a9-b4f8-825eb628a70c" providerId="AD" clId="Web-{B3E223F6-1778-4644-8820-9F5CECFD5C7E}" dt="2023-04-20T15:29:57.196" v="77"/>
      <pc:docMkLst>
        <pc:docMk/>
      </pc:docMkLst>
      <pc:sldChg chg="delCm">
        <pc:chgData name="Jakob Schöttner" userId="S::jakob.schoettner@slf.ch::26a538b8-0dfd-48a9-b4f8-825eb628a70c" providerId="AD" clId="Web-{B3E223F6-1778-4644-8820-9F5CECFD5C7E}" dt="2023-04-20T15:21:02.602" v="2"/>
        <pc:sldMkLst>
          <pc:docMk/>
          <pc:sldMk cId="0" sldId="25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kob Schöttner" userId="S::jakob.schoettner@slf.ch::26a538b8-0dfd-48a9-b4f8-825eb628a70c" providerId="AD" clId="Web-{B3E223F6-1778-4644-8820-9F5CECFD5C7E}" dt="2023-04-20T15:21:02.602" v="2"/>
              <pc2:cmMkLst xmlns:pc2="http://schemas.microsoft.com/office/powerpoint/2019/9/main/command">
                <pc:docMk/>
                <pc:sldMk cId="0" sldId="256"/>
                <pc2:cmMk id="{015CD05A-899C-4BF8-A628-D074CCD4EB08}"/>
              </pc2:cmMkLst>
            </pc226:cmChg>
            <pc226:cmChg xmlns:pc226="http://schemas.microsoft.com/office/powerpoint/2022/06/main/command" chg="del">
              <pc226:chgData name="Jakob Schöttner" userId="S::jakob.schoettner@slf.ch::26a538b8-0dfd-48a9-b4f8-825eb628a70c" providerId="AD" clId="Web-{B3E223F6-1778-4644-8820-9F5CECFD5C7E}" dt="2023-04-20T15:20:14.055" v="0"/>
              <pc2:cmMkLst xmlns:pc2="http://schemas.microsoft.com/office/powerpoint/2019/9/main/command">
                <pc:docMk/>
                <pc:sldMk cId="0" sldId="256"/>
                <pc2:cmMk id="{E010E1DB-E49A-4E38-BD57-3E6B90FC9703}"/>
              </pc2:cmMkLst>
            </pc226:cmChg>
            <pc226:cmChg xmlns:pc226="http://schemas.microsoft.com/office/powerpoint/2022/06/main/command" chg="del">
              <pc226:chgData name="Jakob Schöttner" userId="S::jakob.schoettner@slf.ch::26a538b8-0dfd-48a9-b4f8-825eb628a70c" providerId="AD" clId="Web-{B3E223F6-1778-4644-8820-9F5CECFD5C7E}" dt="2023-04-20T15:20:23.992" v="1"/>
              <pc2:cmMkLst xmlns:pc2="http://schemas.microsoft.com/office/powerpoint/2019/9/main/command">
                <pc:docMk/>
                <pc:sldMk cId="0" sldId="256"/>
                <pc2:cmMk id="{134158FC-F41E-4176-BA61-62ED29C9E98D}"/>
              </pc2:cmMkLst>
            </pc226:cmChg>
          </p:ext>
        </pc:extLst>
      </pc:sldChg>
      <pc:sldChg chg="delSp modSp delCm">
        <pc:chgData name="Jakob Schöttner" userId="S::jakob.schoettner@slf.ch::26a538b8-0dfd-48a9-b4f8-825eb628a70c" providerId="AD" clId="Web-{B3E223F6-1778-4644-8820-9F5CECFD5C7E}" dt="2023-04-20T15:27:15.287" v="32"/>
        <pc:sldMkLst>
          <pc:docMk/>
          <pc:sldMk cId="2331524702" sldId="273"/>
        </pc:sldMkLst>
        <pc:spChg chg="del">
          <ac:chgData name="Jakob Schöttner" userId="S::jakob.schoettner@slf.ch::26a538b8-0dfd-48a9-b4f8-825eb628a70c" providerId="AD" clId="Web-{B3E223F6-1778-4644-8820-9F5CECFD5C7E}" dt="2023-04-20T15:21:34.056" v="3"/>
          <ac:spMkLst>
            <pc:docMk/>
            <pc:sldMk cId="2331524702" sldId="273"/>
            <ac:spMk id="4" creationId="{EAE61C65-6D1B-8E8B-FD03-A3C3FA08120E}"/>
          </ac:spMkLst>
        </pc:spChg>
        <pc:spChg chg="mod">
          <ac:chgData name="Jakob Schöttner" userId="S::jakob.schoettner@slf.ch::26a538b8-0dfd-48a9-b4f8-825eb628a70c" providerId="AD" clId="Web-{B3E223F6-1778-4644-8820-9F5CECFD5C7E}" dt="2023-04-20T15:26:14.926" v="19"/>
          <ac:spMkLst>
            <pc:docMk/>
            <pc:sldMk cId="2331524702" sldId="273"/>
            <ac:spMk id="10" creationId="{DCBF65F1-C6E7-A1B1-7B6D-0A1A99E2D662}"/>
          </ac:spMkLst>
        </pc:spChg>
        <pc:spChg chg="mod">
          <ac:chgData name="Jakob Schöttner" userId="S::jakob.schoettner@slf.ch::26a538b8-0dfd-48a9-b4f8-825eb628a70c" providerId="AD" clId="Web-{B3E223F6-1778-4644-8820-9F5CECFD5C7E}" dt="2023-04-20T15:26:14.957" v="20"/>
          <ac:spMkLst>
            <pc:docMk/>
            <pc:sldMk cId="2331524702" sldId="273"/>
            <ac:spMk id="11" creationId="{B3280735-01E8-7C60-77C7-6E9D02616A1D}"/>
          </ac:spMkLst>
        </pc:spChg>
        <pc:spChg chg="mod">
          <ac:chgData name="Jakob Schöttner" userId="S::jakob.schoettner@slf.ch::26a538b8-0dfd-48a9-b4f8-825eb628a70c" providerId="AD" clId="Web-{B3E223F6-1778-4644-8820-9F5CECFD5C7E}" dt="2023-04-20T15:26:14.988" v="21"/>
          <ac:spMkLst>
            <pc:docMk/>
            <pc:sldMk cId="2331524702" sldId="273"/>
            <ac:spMk id="12" creationId="{EDE8C828-2750-2EC8-8056-624D82C10740}"/>
          </ac:spMkLst>
        </pc:spChg>
        <pc:spChg chg="mod">
          <ac:chgData name="Jakob Schöttner" userId="S::jakob.schoettner@slf.ch::26a538b8-0dfd-48a9-b4f8-825eb628a70c" providerId="AD" clId="Web-{B3E223F6-1778-4644-8820-9F5CECFD5C7E}" dt="2023-04-20T15:26:13.676" v="10"/>
          <ac:spMkLst>
            <pc:docMk/>
            <pc:sldMk cId="2331524702" sldId="273"/>
            <ac:spMk id="54" creationId="{865CE11D-A419-419C-BF02-EF78AEE32B4B}"/>
          </ac:spMkLst>
        </pc:spChg>
        <pc:spChg chg="mod">
          <ac:chgData name="Jakob Schöttner" userId="S::jakob.schoettner@slf.ch::26a538b8-0dfd-48a9-b4f8-825eb628a70c" providerId="AD" clId="Web-{B3E223F6-1778-4644-8820-9F5CECFD5C7E}" dt="2023-04-20T15:26:13.832" v="11"/>
          <ac:spMkLst>
            <pc:docMk/>
            <pc:sldMk cId="2331524702" sldId="273"/>
            <ac:spMk id="119" creationId="{F48C5B13-13E1-4C79-ACBC-BFE5EB916107}"/>
          </ac:spMkLst>
        </pc:spChg>
        <pc:spChg chg="mod">
          <ac:chgData name="Jakob Schöttner" userId="S::jakob.schoettner@slf.ch::26a538b8-0dfd-48a9-b4f8-825eb628a70c" providerId="AD" clId="Web-{B3E223F6-1778-4644-8820-9F5CECFD5C7E}" dt="2023-04-20T15:26:21.239" v="22"/>
          <ac:spMkLst>
            <pc:docMk/>
            <pc:sldMk cId="2331524702" sldId="273"/>
            <ac:spMk id="120" creationId="{BBA3F74D-F414-406A-AC15-AE1E613669B4}"/>
          </ac:spMkLst>
        </pc:spChg>
        <pc:spChg chg="mod">
          <ac:chgData name="Jakob Schöttner" userId="S::jakob.schoettner@slf.ch::26a538b8-0dfd-48a9-b4f8-825eb628a70c" providerId="AD" clId="Web-{B3E223F6-1778-4644-8820-9F5CECFD5C7E}" dt="2023-04-20T15:26:21.395" v="23"/>
          <ac:spMkLst>
            <pc:docMk/>
            <pc:sldMk cId="2331524702" sldId="273"/>
            <ac:spMk id="121" creationId="{F1EEE69E-C384-48F6-AEA5-2E83A01CDFBA}"/>
          </ac:spMkLst>
        </pc:spChg>
        <pc:spChg chg="mod">
          <ac:chgData name="Jakob Schöttner" userId="S::jakob.schoettner@slf.ch::26a538b8-0dfd-48a9-b4f8-825eb628a70c" providerId="AD" clId="Web-{B3E223F6-1778-4644-8820-9F5CECFD5C7E}" dt="2023-04-20T15:26:14.301" v="14"/>
          <ac:spMkLst>
            <pc:docMk/>
            <pc:sldMk cId="2331524702" sldId="273"/>
            <ac:spMk id="122" creationId="{335B1C86-5A13-4FB5-AC61-9DDFAFAB1572}"/>
          </ac:spMkLst>
        </pc:spChg>
        <pc:spChg chg="mod">
          <ac:chgData name="Jakob Schöttner" userId="S::jakob.schoettner@slf.ch::26a538b8-0dfd-48a9-b4f8-825eb628a70c" providerId="AD" clId="Web-{B3E223F6-1778-4644-8820-9F5CECFD5C7E}" dt="2023-04-20T15:26:14.442" v="15"/>
          <ac:spMkLst>
            <pc:docMk/>
            <pc:sldMk cId="2331524702" sldId="273"/>
            <ac:spMk id="123" creationId="{CA2AAABC-4A2E-404D-B7EA-1B84E1BA3383}"/>
          </ac:spMkLst>
        </pc:spChg>
        <pc:picChg chg="mod">
          <ac:chgData name="Jakob Schöttner" userId="S::jakob.schoettner@slf.ch::26a538b8-0dfd-48a9-b4f8-825eb628a70c" providerId="AD" clId="Web-{B3E223F6-1778-4644-8820-9F5CECFD5C7E}" dt="2023-04-20T15:26:14.895" v="18"/>
          <ac:picMkLst>
            <pc:docMk/>
            <pc:sldMk cId="2331524702" sldId="273"/>
            <ac:picMk id="6" creationId="{88B3D880-0D40-4F17-9A03-9E3FF0A0FBF5}"/>
          </ac:picMkLst>
        </pc:picChg>
        <pc:picChg chg="mod">
          <ac:chgData name="Jakob Schöttner" userId="S::jakob.schoettner@slf.ch::26a538b8-0dfd-48a9-b4f8-825eb628a70c" providerId="AD" clId="Web-{B3E223F6-1778-4644-8820-9F5CECFD5C7E}" dt="2023-04-20T15:26:14.598" v="16"/>
          <ac:picMkLst>
            <pc:docMk/>
            <pc:sldMk cId="2331524702" sldId="273"/>
            <ac:picMk id="56" creationId="{E3B6BD50-D702-4591-979B-F4CD364A214B}"/>
          </ac:picMkLst>
        </pc:picChg>
        <pc:picChg chg="mod">
          <ac:chgData name="Jakob Schöttner" userId="S::jakob.schoettner@slf.ch::26a538b8-0dfd-48a9-b4f8-825eb628a70c" providerId="AD" clId="Web-{B3E223F6-1778-4644-8820-9F5CECFD5C7E}" dt="2023-04-20T15:26:14.754" v="17"/>
          <ac:picMkLst>
            <pc:docMk/>
            <pc:sldMk cId="2331524702" sldId="273"/>
            <ac:picMk id="57" creationId="{EC656BB1-0304-4FB5-B6BE-3D34979ECA0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kob Schöttner" userId="S::jakob.schoettner@slf.ch::26a538b8-0dfd-48a9-b4f8-825eb628a70c" providerId="AD" clId="Web-{B3E223F6-1778-4644-8820-9F5CECFD5C7E}" dt="2023-04-20T15:23:40.715" v="4"/>
              <pc2:cmMkLst xmlns:pc2="http://schemas.microsoft.com/office/powerpoint/2019/9/main/command">
                <pc:docMk/>
                <pc:sldMk cId="2331524702" sldId="273"/>
                <pc2:cmMk id="{1117781B-AFB8-4EF0-A3C5-219586923A61}"/>
              </pc2:cmMkLst>
            </pc226:cmChg>
            <pc226:cmChg xmlns:pc226="http://schemas.microsoft.com/office/powerpoint/2022/06/main/command" chg="del">
              <pc226:chgData name="Jakob Schöttner" userId="S::jakob.schoettner@slf.ch::26a538b8-0dfd-48a9-b4f8-825eb628a70c" providerId="AD" clId="Web-{B3E223F6-1778-4644-8820-9F5CECFD5C7E}" dt="2023-04-20T15:27:15.287" v="32"/>
              <pc2:cmMkLst xmlns:pc2="http://schemas.microsoft.com/office/powerpoint/2019/9/main/command">
                <pc:docMk/>
                <pc:sldMk cId="2331524702" sldId="273"/>
                <pc2:cmMk id="{2A5C9DE9-BD63-45A4-860D-26B9F7E61121}"/>
              </pc2:cmMkLst>
            </pc226:cmChg>
          </p:ext>
        </pc:extLst>
      </pc:sldChg>
      <pc:sldChg chg="modSp delCm">
        <pc:chgData name="Jakob Schöttner" userId="S::jakob.schoettner@slf.ch::26a538b8-0dfd-48a9-b4f8-825eb628a70c" providerId="AD" clId="Web-{B3E223F6-1778-4644-8820-9F5CECFD5C7E}" dt="2023-04-20T15:27:54.694" v="34"/>
        <pc:sldMkLst>
          <pc:docMk/>
          <pc:sldMk cId="4201063997" sldId="274"/>
        </pc:sldMkLst>
        <pc:spChg chg="mod">
          <ac:chgData name="Jakob Schöttner" userId="S::jakob.schoettner@slf.ch::26a538b8-0dfd-48a9-b4f8-825eb628a70c" providerId="AD" clId="Web-{B3E223F6-1778-4644-8820-9F5CECFD5C7E}" dt="2023-04-20T15:25:16.128" v="9"/>
          <ac:spMkLst>
            <pc:docMk/>
            <pc:sldMk cId="4201063997" sldId="274"/>
            <ac:spMk id="22" creationId="{4CF7EECB-CDF9-B7B8-3723-579D4AB42CF8}"/>
          </ac:spMkLst>
        </pc:spChg>
        <pc:spChg chg="mod">
          <ac:chgData name="Jakob Schöttner" userId="S::jakob.schoettner@slf.ch::26a538b8-0dfd-48a9-b4f8-825eb628a70c" providerId="AD" clId="Web-{B3E223F6-1778-4644-8820-9F5CECFD5C7E}" dt="2023-04-20T15:24:09.048" v="6" actId="20577"/>
          <ac:spMkLst>
            <pc:docMk/>
            <pc:sldMk cId="4201063997" sldId="274"/>
            <ac:spMk id="201" creationId="{F2985EA9-FCFB-4325-B1F6-45776AD3B581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kob Schöttner" userId="S::jakob.schoettner@slf.ch::26a538b8-0dfd-48a9-b4f8-825eb628a70c" providerId="AD" clId="Web-{B3E223F6-1778-4644-8820-9F5CECFD5C7E}" dt="2023-04-20T15:25:03.784" v="8"/>
              <pc2:cmMkLst xmlns:pc2="http://schemas.microsoft.com/office/powerpoint/2019/9/main/command">
                <pc:docMk/>
                <pc:sldMk cId="4201063997" sldId="274"/>
                <pc2:cmMk id="{16ECB81C-ED04-48D9-8C72-18BCCF9A54A7}"/>
              </pc2:cmMkLst>
            </pc226:cmChg>
            <pc226:cmChg xmlns:pc226="http://schemas.microsoft.com/office/powerpoint/2022/06/main/command" chg="del">
              <pc226:chgData name="Jakob Schöttner" userId="S::jakob.schoettner@slf.ch::26a538b8-0dfd-48a9-b4f8-825eb628a70c" providerId="AD" clId="Web-{B3E223F6-1778-4644-8820-9F5CECFD5C7E}" dt="2023-04-20T15:24:16.299" v="7"/>
              <pc2:cmMkLst xmlns:pc2="http://schemas.microsoft.com/office/powerpoint/2019/9/main/command">
                <pc:docMk/>
                <pc:sldMk cId="4201063997" sldId="274"/>
                <pc2:cmMk id="{8BE3F75C-B977-406B-8BC9-794CF1421D5D}"/>
              </pc2:cmMkLst>
            </pc226:cmChg>
            <pc226:cmChg xmlns:pc226="http://schemas.microsoft.com/office/powerpoint/2022/06/main/command" chg="del">
              <pc226:chgData name="Jakob Schöttner" userId="S::jakob.schoettner@slf.ch::26a538b8-0dfd-48a9-b4f8-825eb628a70c" providerId="AD" clId="Web-{B3E223F6-1778-4644-8820-9F5CECFD5C7E}" dt="2023-04-20T15:27:54.694" v="34"/>
              <pc2:cmMkLst xmlns:pc2="http://schemas.microsoft.com/office/powerpoint/2019/9/main/command">
                <pc:docMk/>
                <pc:sldMk cId="4201063997" sldId="274"/>
                <pc2:cmMk id="{59E6F285-C37C-49E9-8E4B-0C3B423B12AA}"/>
              </pc2:cmMkLst>
            </pc226:cmChg>
            <pc226:cmChg xmlns:pc226="http://schemas.microsoft.com/office/powerpoint/2022/06/main/command" chg="del">
              <pc226:chgData name="Jakob Schöttner" userId="S::jakob.schoettner@slf.ch::26a538b8-0dfd-48a9-b4f8-825eb628a70c" providerId="AD" clId="Web-{B3E223F6-1778-4644-8820-9F5CECFD5C7E}" dt="2023-04-20T15:27:51.756" v="33"/>
              <pc2:cmMkLst xmlns:pc2="http://schemas.microsoft.com/office/powerpoint/2019/9/main/command">
                <pc:docMk/>
                <pc:sldMk cId="4201063997" sldId="274"/>
                <pc2:cmMk id="{C5C4C788-D4CF-4676-926C-539889761387}"/>
              </pc2:cmMkLst>
            </pc226:cmChg>
          </p:ext>
        </pc:extLst>
      </pc:sldChg>
      <pc:sldChg chg="modSp delCm">
        <pc:chgData name="Jakob Schöttner" userId="S::jakob.schoettner@slf.ch::26a538b8-0dfd-48a9-b4f8-825eb628a70c" providerId="AD" clId="Web-{B3E223F6-1778-4644-8820-9F5CECFD5C7E}" dt="2023-04-20T15:29:57.196" v="77"/>
        <pc:sldMkLst>
          <pc:docMk/>
          <pc:sldMk cId="2510964876" sldId="275"/>
        </pc:sldMkLst>
        <pc:spChg chg="mod">
          <ac:chgData name="Jakob Schöttner" userId="S::jakob.schoettner@slf.ch::26a538b8-0dfd-48a9-b4f8-825eb628a70c" providerId="AD" clId="Web-{B3E223F6-1778-4644-8820-9F5CECFD5C7E}" dt="2023-04-20T15:26:39.567" v="24"/>
          <ac:spMkLst>
            <pc:docMk/>
            <pc:sldMk cId="2510964876" sldId="275"/>
            <ac:spMk id="59" creationId="{9E230DFA-D238-414D-9C14-97E90B74FBEC}"/>
          </ac:spMkLst>
        </pc:spChg>
        <pc:spChg chg="mod">
          <ac:chgData name="Jakob Schöttner" userId="S::jakob.schoettner@slf.ch::26a538b8-0dfd-48a9-b4f8-825eb628a70c" providerId="AD" clId="Web-{B3E223F6-1778-4644-8820-9F5CECFD5C7E}" dt="2023-04-20T15:29:46.180" v="75" actId="20577"/>
          <ac:spMkLst>
            <pc:docMk/>
            <pc:sldMk cId="2510964876" sldId="275"/>
            <ac:spMk id="60" creationId="{37585C36-0B95-43B5-A03C-BE21F63A1EF2}"/>
          </ac:spMkLst>
        </pc:spChg>
        <pc:spChg chg="mod">
          <ac:chgData name="Jakob Schöttner" userId="S::jakob.schoettner@slf.ch::26a538b8-0dfd-48a9-b4f8-825eb628a70c" providerId="AD" clId="Web-{B3E223F6-1778-4644-8820-9F5CECFD5C7E}" dt="2023-04-20T15:29:00.523" v="54" actId="20577"/>
          <ac:spMkLst>
            <pc:docMk/>
            <pc:sldMk cId="2510964876" sldId="275"/>
            <ac:spMk id="64" creationId="{4F8102B9-0956-45AE-9BF9-7A6A2ECD3E57}"/>
          </ac:spMkLst>
        </pc:spChg>
        <pc:spChg chg="mod">
          <ac:chgData name="Jakob Schöttner" userId="S::jakob.schoettner@slf.ch::26a538b8-0dfd-48a9-b4f8-825eb628a70c" providerId="AD" clId="Web-{B3E223F6-1778-4644-8820-9F5CECFD5C7E}" dt="2023-04-20T15:28:55.945" v="52" actId="20577"/>
          <ac:spMkLst>
            <pc:docMk/>
            <pc:sldMk cId="2510964876" sldId="275"/>
            <ac:spMk id="65" creationId="{1D8D1C4D-4323-4CA8-944E-B4C3564AF5FC}"/>
          </ac:spMkLst>
        </pc:spChg>
        <pc:grpChg chg="mod">
          <ac:chgData name="Jakob Schöttner" userId="S::jakob.schoettner@slf.ch::26a538b8-0dfd-48a9-b4f8-825eb628a70c" providerId="AD" clId="Web-{B3E223F6-1778-4644-8820-9F5CECFD5C7E}" dt="2023-04-20T15:28:37.648" v="42" actId="1076"/>
          <ac:grpSpMkLst>
            <pc:docMk/>
            <pc:sldMk cId="2510964876" sldId="275"/>
            <ac:grpSpMk id="4" creationId="{18E2A11A-AE72-DABD-416A-6FD9C2C07310}"/>
          </ac:grpSpMkLst>
        </pc:grpChg>
        <pc:picChg chg="mod">
          <ac:chgData name="Jakob Schöttner" userId="S::jakob.schoettner@slf.ch::26a538b8-0dfd-48a9-b4f8-825eb628a70c" providerId="AD" clId="Web-{B3E223F6-1778-4644-8820-9F5CECFD5C7E}" dt="2023-04-20T15:29:06.789" v="55" actId="1076"/>
          <ac:picMkLst>
            <pc:docMk/>
            <pc:sldMk cId="2510964876" sldId="275"/>
            <ac:picMk id="36" creationId="{48685BF4-A178-4186-8A7B-F3C8F4411A00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Jakob Schöttner" userId="S::jakob.schoettner@slf.ch::26a538b8-0dfd-48a9-b4f8-825eb628a70c" providerId="AD" clId="Web-{B3E223F6-1778-4644-8820-9F5CECFD5C7E}" dt="2023-04-20T15:29:55.337" v="76"/>
              <pc2:cmMkLst xmlns:pc2="http://schemas.microsoft.com/office/powerpoint/2019/9/main/command">
                <pc:docMk/>
                <pc:sldMk cId="2510964876" sldId="275"/>
                <pc2:cmMk id="{53E0046C-7D29-480E-B3CC-FBC26CCB1F38}"/>
              </pc2:cmMkLst>
            </pc226:cmChg>
            <pc226:cmChg xmlns:pc226="http://schemas.microsoft.com/office/powerpoint/2022/06/main/command" chg="del">
              <pc226:chgData name="Jakob Schöttner" userId="S::jakob.schoettner@slf.ch::26a538b8-0dfd-48a9-b4f8-825eb628a70c" providerId="AD" clId="Web-{B3E223F6-1778-4644-8820-9F5CECFD5C7E}" dt="2023-04-20T15:29:57.196" v="77"/>
              <pc2:cmMkLst xmlns:pc2="http://schemas.microsoft.com/office/powerpoint/2019/9/main/command">
                <pc:docMk/>
                <pc:sldMk cId="2510964876" sldId="275"/>
                <pc2:cmMk id="{711C01A3-CE00-4A46-9B8E-CF71AB9814FF}"/>
              </pc2:cmMkLst>
            </pc226:cmChg>
            <pc226:cmChg xmlns:pc226="http://schemas.microsoft.com/office/powerpoint/2022/06/main/command" chg="del">
              <pc226:chgData name="Jakob Schöttner" userId="S::jakob.schoettner@slf.ch::26a538b8-0dfd-48a9-b4f8-825eb628a70c" providerId="AD" clId="Web-{B3E223F6-1778-4644-8820-9F5CECFD5C7E}" dt="2023-04-20T15:28:00.350" v="35"/>
              <pc2:cmMkLst xmlns:pc2="http://schemas.microsoft.com/office/powerpoint/2019/9/main/command">
                <pc:docMk/>
                <pc:sldMk cId="2510964876" sldId="275"/>
                <pc2:cmMk id="{20673AC4-B801-4A80-A719-4247C1BE0609}"/>
              </pc2:cmMkLst>
            </pc226:cmChg>
          </p:ext>
        </pc:extLst>
      </pc:sldChg>
      <pc:sldChg chg="modSp">
        <pc:chgData name="Jakob Schöttner" userId="S::jakob.schoettner@slf.ch::26a538b8-0dfd-48a9-b4f8-825eb628a70c" providerId="AD" clId="Web-{B3E223F6-1778-4644-8820-9F5CECFD5C7E}" dt="2023-04-20T15:26:44.317" v="27"/>
        <pc:sldMkLst>
          <pc:docMk/>
          <pc:sldMk cId="1182165549" sldId="276"/>
        </pc:sldMkLst>
        <pc:spChg chg="mod">
          <ac:chgData name="Jakob Schöttner" userId="S::jakob.schoettner@slf.ch::26a538b8-0dfd-48a9-b4f8-825eb628a70c" providerId="AD" clId="Web-{B3E223F6-1778-4644-8820-9F5CECFD5C7E}" dt="2023-04-20T15:26:44.286" v="26"/>
          <ac:spMkLst>
            <pc:docMk/>
            <pc:sldMk cId="1182165549" sldId="276"/>
            <ac:spMk id="4" creationId="{7E96770A-BAEE-77A7-E5EF-9F57580098D1}"/>
          </ac:spMkLst>
        </pc:spChg>
        <pc:spChg chg="mod">
          <ac:chgData name="Jakob Schöttner" userId="S::jakob.schoettner@slf.ch::26a538b8-0dfd-48a9-b4f8-825eb628a70c" providerId="AD" clId="Web-{B3E223F6-1778-4644-8820-9F5CECFD5C7E}" dt="2023-04-20T15:26:44.317" v="27"/>
          <ac:spMkLst>
            <pc:docMk/>
            <pc:sldMk cId="1182165549" sldId="276"/>
            <ac:spMk id="7" creationId="{31524D71-4757-12A0-0496-14C3F7EE23D6}"/>
          </ac:spMkLst>
        </pc:spChg>
      </pc:sldChg>
      <pc:sldChg chg="delSp modSp">
        <pc:chgData name="Jakob Schöttner" userId="S::jakob.schoettner@slf.ch::26a538b8-0dfd-48a9-b4f8-825eb628a70c" providerId="AD" clId="Web-{B3E223F6-1778-4644-8820-9F5CECFD5C7E}" dt="2023-04-20T15:26:59.927" v="31"/>
        <pc:sldMkLst>
          <pc:docMk/>
          <pc:sldMk cId="2092640317" sldId="277"/>
        </pc:sldMkLst>
        <pc:spChg chg="del">
          <ac:chgData name="Jakob Schöttner" userId="S::jakob.schoettner@slf.ch::26a538b8-0dfd-48a9-b4f8-825eb628a70c" providerId="AD" clId="Web-{B3E223F6-1778-4644-8820-9F5CECFD5C7E}" dt="2023-04-20T15:26:55.974" v="29"/>
          <ac:spMkLst>
            <pc:docMk/>
            <pc:sldMk cId="2092640317" sldId="277"/>
            <ac:spMk id="8" creationId="{FFD63CEA-6B20-F572-F80F-B88F526684B0}"/>
          </ac:spMkLst>
        </pc:spChg>
        <pc:spChg chg="mod">
          <ac:chgData name="Jakob Schöttner" userId="S::jakob.schoettner@slf.ch::26a538b8-0dfd-48a9-b4f8-825eb628a70c" providerId="AD" clId="Web-{B3E223F6-1778-4644-8820-9F5CECFD5C7E}" dt="2023-04-20T15:26:51.161" v="28"/>
          <ac:spMkLst>
            <pc:docMk/>
            <pc:sldMk cId="2092640317" sldId="277"/>
            <ac:spMk id="10" creationId="{CC054740-B380-5E84-1DA4-6CE5FDF8C86B}"/>
          </ac:spMkLst>
        </pc:spChg>
        <pc:spChg chg="mod">
          <ac:chgData name="Jakob Schöttner" userId="S::jakob.schoettner@slf.ch::26a538b8-0dfd-48a9-b4f8-825eb628a70c" providerId="AD" clId="Web-{B3E223F6-1778-4644-8820-9F5CECFD5C7E}" dt="2023-04-20T15:26:59.896" v="30"/>
          <ac:spMkLst>
            <pc:docMk/>
            <pc:sldMk cId="2092640317" sldId="277"/>
            <ac:spMk id="68" creationId="{B0B60B45-4EF9-4A11-A278-B1D9532D139C}"/>
          </ac:spMkLst>
        </pc:spChg>
        <pc:spChg chg="mod">
          <ac:chgData name="Jakob Schöttner" userId="S::jakob.schoettner@slf.ch::26a538b8-0dfd-48a9-b4f8-825eb628a70c" providerId="AD" clId="Web-{B3E223F6-1778-4644-8820-9F5CECFD5C7E}" dt="2023-04-20T15:26:59.927" v="31"/>
          <ac:spMkLst>
            <pc:docMk/>
            <pc:sldMk cId="2092640317" sldId="277"/>
            <ac:spMk id="69" creationId="{5037B8A1-8D78-4338-A6EA-F3E2D8897C9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4272010" cy="31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22" tIns="23412" rIns="46822" bIns="23412" numCol="1" anchor="t" anchorCtr="0" compatLnSpc="1">
            <a:prstTxWarp prst="textNoShape">
              <a:avLst/>
            </a:prstTxWarp>
          </a:bodyPr>
          <a:lstStyle>
            <a:lvl1pPr defTabSz="471543">
              <a:defRPr sz="6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31075" y="0"/>
            <a:ext cx="4269691" cy="315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22" tIns="23412" rIns="46822" bIns="23412" numCol="1" anchor="t" anchorCtr="0" compatLnSpc="1">
            <a:prstTxWarp prst="textNoShape">
              <a:avLst/>
            </a:prstTxWarp>
          </a:bodyPr>
          <a:lstStyle>
            <a:lvl1pPr algn="r" defTabSz="471543">
              <a:defRPr sz="6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6477525"/>
            <a:ext cx="4272010" cy="31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22" tIns="23412" rIns="46822" bIns="23412" numCol="1" anchor="b" anchorCtr="0" compatLnSpc="1">
            <a:prstTxWarp prst="textNoShape">
              <a:avLst/>
            </a:prstTxWarp>
          </a:bodyPr>
          <a:lstStyle>
            <a:lvl1pPr defTabSz="471543">
              <a:defRPr sz="600"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31075" y="6477525"/>
            <a:ext cx="4269691" cy="3165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6822" tIns="23412" rIns="46822" bIns="23412" numCol="1" anchor="b" anchorCtr="0" compatLnSpc="1">
            <a:prstTxWarp prst="textNoShape">
              <a:avLst/>
            </a:prstTxWarp>
          </a:bodyPr>
          <a:lstStyle>
            <a:lvl1pPr algn="r" defTabSz="471543">
              <a:defRPr sz="600"/>
            </a:lvl1pPr>
          </a:lstStyle>
          <a:p>
            <a:pPr>
              <a:defRPr/>
            </a:pPr>
            <a:fld id="{B43B0D61-D468-4BDA-8E2F-2F6D752097EF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11715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878521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531613" rtl="0" eaLnBrk="0" fontAlgn="base" hangingPunct="0">
      <a:spcBef>
        <a:spcPct val="30000"/>
      </a:spcBef>
      <a:spcAft>
        <a:spcPct val="0"/>
      </a:spcAft>
      <a:defRPr sz="977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318967" algn="l" defTabSz="531613" rtl="0" eaLnBrk="0" fontAlgn="base" hangingPunct="0">
      <a:spcBef>
        <a:spcPct val="30000"/>
      </a:spcBef>
      <a:spcAft>
        <a:spcPct val="0"/>
      </a:spcAft>
      <a:defRPr sz="977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637934" algn="l" defTabSz="531613" rtl="0" eaLnBrk="0" fontAlgn="base" hangingPunct="0">
      <a:spcBef>
        <a:spcPct val="30000"/>
      </a:spcBef>
      <a:spcAft>
        <a:spcPct val="0"/>
      </a:spcAft>
      <a:defRPr sz="977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956905" algn="l" defTabSz="531613" rtl="0" eaLnBrk="0" fontAlgn="base" hangingPunct="0">
      <a:spcBef>
        <a:spcPct val="30000"/>
      </a:spcBef>
      <a:spcAft>
        <a:spcPct val="0"/>
      </a:spcAft>
      <a:defRPr sz="977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275872" algn="l" defTabSz="531613" rtl="0" eaLnBrk="0" fontAlgn="base" hangingPunct="0">
      <a:spcBef>
        <a:spcPct val="30000"/>
      </a:spcBef>
      <a:spcAft>
        <a:spcPct val="0"/>
      </a:spcAft>
      <a:defRPr sz="977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1594839" algn="l" defTabSz="637934" rtl="0" eaLnBrk="1" latinLnBrk="0" hangingPunct="1">
      <a:defRPr sz="977" kern="1200">
        <a:solidFill>
          <a:schemeClr val="tx1"/>
        </a:solidFill>
        <a:latin typeface="+mn-lt"/>
        <a:ea typeface="+mn-ea"/>
        <a:cs typeface="+mn-cs"/>
      </a:defRPr>
    </a:lvl6pPr>
    <a:lvl7pPr marL="1913807" algn="l" defTabSz="637934" rtl="0" eaLnBrk="1" latinLnBrk="0" hangingPunct="1">
      <a:defRPr sz="977" kern="1200">
        <a:solidFill>
          <a:schemeClr val="tx1"/>
        </a:solidFill>
        <a:latin typeface="+mn-lt"/>
        <a:ea typeface="+mn-ea"/>
        <a:cs typeface="+mn-cs"/>
      </a:defRPr>
    </a:lvl7pPr>
    <a:lvl8pPr marL="2232774" algn="l" defTabSz="637934" rtl="0" eaLnBrk="1" latinLnBrk="0" hangingPunct="1">
      <a:defRPr sz="977" kern="1200">
        <a:solidFill>
          <a:schemeClr val="tx1"/>
        </a:solidFill>
        <a:latin typeface="+mn-lt"/>
        <a:ea typeface="+mn-ea"/>
        <a:cs typeface="+mn-cs"/>
      </a:defRPr>
    </a:lvl8pPr>
    <a:lvl9pPr marL="2551744" algn="l" defTabSz="637934" rtl="0" eaLnBrk="1" latinLnBrk="0" hangingPunct="1">
      <a:defRPr sz="97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218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11450" y="511175"/>
            <a:ext cx="4537075" cy="2552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5" name="Rectangle 92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8916" y="3237131"/>
            <a:ext cx="7296278" cy="306526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839" tIns="9421" rIns="18839" bIns="9421"/>
          <a:lstStyle/>
          <a:p>
            <a:endParaRPr lang="en-GB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218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11450" y="511175"/>
            <a:ext cx="4537075" cy="2552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5" name="Rectangle 92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8916" y="3237131"/>
            <a:ext cx="7296278" cy="306526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839" tIns="9421" rIns="18839" bIns="9421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5886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218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11450" y="511175"/>
            <a:ext cx="4537075" cy="2552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5" name="Rectangle 92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8916" y="3237131"/>
            <a:ext cx="7296278" cy="306526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839" tIns="9421" rIns="18839" bIns="9421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6074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218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11450" y="511175"/>
            <a:ext cx="4537075" cy="2552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5" name="Rectangle 92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8916" y="3237131"/>
            <a:ext cx="7296278" cy="306526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839" tIns="9421" rIns="18839" bIns="9421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4192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218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11450" y="511175"/>
            <a:ext cx="4537075" cy="2552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5" name="Rectangle 92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8916" y="3237131"/>
            <a:ext cx="7296278" cy="306526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839" tIns="9421" rIns="18839" bIns="9421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5000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9218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711450" y="511175"/>
            <a:ext cx="4537075" cy="25527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5" name="Rectangle 92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28916" y="3237131"/>
            <a:ext cx="7296278" cy="3065267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8839" tIns="9421" rIns="18839" bIns="9421"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08485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509879" y="5848506"/>
            <a:ext cx="28452689" cy="4036211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5020991" y="10669455"/>
            <a:ext cx="23430458" cy="4811076"/>
          </a:xfrm>
        </p:spPr>
        <p:txBody>
          <a:bodyPr/>
          <a:lstStyle>
            <a:lvl1pPr marL="0" indent="0" algn="ctr">
              <a:buNone/>
              <a:defRPr/>
            </a:lvl1pPr>
            <a:lvl2pPr marL="267963" indent="0" algn="ctr">
              <a:buNone/>
              <a:defRPr/>
            </a:lvl2pPr>
            <a:lvl3pPr marL="535925" indent="0" algn="ctr">
              <a:buNone/>
              <a:defRPr/>
            </a:lvl3pPr>
            <a:lvl4pPr marL="803890" indent="0" algn="ctr">
              <a:buNone/>
              <a:defRPr/>
            </a:lvl4pPr>
            <a:lvl5pPr marL="1071852" indent="0" algn="ctr">
              <a:buNone/>
              <a:defRPr/>
            </a:lvl5pPr>
            <a:lvl6pPr marL="1339815" indent="0" algn="ctr">
              <a:buNone/>
              <a:defRPr/>
            </a:lvl6pPr>
            <a:lvl7pPr marL="1607778" indent="0" algn="ctr">
              <a:buNone/>
              <a:defRPr/>
            </a:lvl7pPr>
            <a:lvl8pPr marL="1875740" indent="0" algn="ctr">
              <a:buNone/>
              <a:defRPr/>
            </a:lvl8pPr>
            <a:lvl9pPr marL="2143705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33BB26-9CBA-487F-965A-8937214BCCFC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A56821-AA14-43B8-A635-224B3C7F726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23850015" y="1673118"/>
            <a:ext cx="7112553" cy="15062003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2509880" y="1673118"/>
            <a:ext cx="21220973" cy="15062003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A1C3C6-61AD-49C8-A6C7-8F77DE6BD4D2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5FBC60-03D9-4C69-AC00-9AF4230BC968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43935" y="12098761"/>
            <a:ext cx="28451448" cy="3739096"/>
          </a:xfrm>
        </p:spPr>
        <p:txBody>
          <a:bodyPr anchor="t"/>
          <a:lstStyle>
            <a:lvl1pPr algn="l">
              <a:defRPr sz="2462" b="1" cap="all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643935" y="7979634"/>
            <a:ext cx="28451448" cy="4119126"/>
          </a:xfrm>
        </p:spPr>
        <p:txBody>
          <a:bodyPr anchor="b"/>
          <a:lstStyle>
            <a:lvl1pPr marL="0" indent="0">
              <a:buNone/>
              <a:defRPr sz="1114"/>
            </a:lvl1pPr>
            <a:lvl2pPr marL="267963" indent="0">
              <a:buNone/>
              <a:defRPr sz="1114"/>
            </a:lvl2pPr>
            <a:lvl3pPr marL="535925" indent="0">
              <a:buNone/>
              <a:defRPr sz="821"/>
            </a:lvl3pPr>
            <a:lvl4pPr marL="803890" indent="0">
              <a:buNone/>
              <a:defRPr sz="821"/>
            </a:lvl4pPr>
            <a:lvl5pPr marL="1071852" indent="0">
              <a:buNone/>
              <a:defRPr sz="821"/>
            </a:lvl5pPr>
            <a:lvl6pPr marL="1339815" indent="0">
              <a:buNone/>
              <a:defRPr sz="821"/>
            </a:lvl6pPr>
            <a:lvl7pPr marL="1607778" indent="0">
              <a:buNone/>
              <a:defRPr sz="821"/>
            </a:lvl7pPr>
            <a:lvl8pPr marL="1875740" indent="0">
              <a:buNone/>
              <a:defRPr sz="821"/>
            </a:lvl8pPr>
            <a:lvl9pPr marL="2143705" indent="0">
              <a:buNone/>
              <a:defRPr sz="82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0B6FB-31E2-4615-AF03-8031134401A4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9878" y="5438864"/>
            <a:ext cx="14166763" cy="11296255"/>
          </a:xfrm>
        </p:spPr>
        <p:txBody>
          <a:bodyPr/>
          <a:lstStyle>
            <a:lvl1pPr>
              <a:defRPr sz="1642"/>
            </a:lvl1pPr>
            <a:lvl2pPr>
              <a:defRPr sz="1348"/>
            </a:lvl2pPr>
            <a:lvl3pPr>
              <a:defRPr sz="1114"/>
            </a:lvl3pPr>
            <a:lvl4pPr>
              <a:defRPr sz="1114"/>
            </a:lvl4pPr>
            <a:lvl5pPr>
              <a:defRPr sz="1114"/>
            </a:lvl5pPr>
            <a:lvl6pPr>
              <a:defRPr sz="1114"/>
            </a:lvl6pPr>
            <a:lvl7pPr>
              <a:defRPr sz="1114"/>
            </a:lvl7pPr>
            <a:lvl8pPr>
              <a:defRPr sz="1114"/>
            </a:lvl8pPr>
            <a:lvl9pPr>
              <a:defRPr sz="1114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6795804" y="5438864"/>
            <a:ext cx="14166763" cy="11296255"/>
          </a:xfrm>
        </p:spPr>
        <p:txBody>
          <a:bodyPr/>
          <a:lstStyle>
            <a:lvl1pPr>
              <a:defRPr sz="1642"/>
            </a:lvl1pPr>
            <a:lvl2pPr>
              <a:defRPr sz="1348"/>
            </a:lvl2pPr>
            <a:lvl3pPr>
              <a:defRPr sz="1114"/>
            </a:lvl3pPr>
            <a:lvl4pPr>
              <a:defRPr sz="1114"/>
            </a:lvl4pPr>
            <a:lvl5pPr>
              <a:defRPr sz="1114"/>
            </a:lvl5pPr>
            <a:lvl6pPr>
              <a:defRPr sz="1114"/>
            </a:lvl6pPr>
            <a:lvl7pPr>
              <a:defRPr sz="1114"/>
            </a:lvl7pPr>
            <a:lvl8pPr>
              <a:defRPr sz="1114"/>
            </a:lvl8pPr>
            <a:lvl9pPr>
              <a:defRPr sz="1114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55392C-F01D-4F7C-BD47-58C599B64E48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3256" y="754137"/>
            <a:ext cx="30125937" cy="3137958"/>
          </a:xfr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673255" y="4214875"/>
            <a:ext cx="14789887" cy="1756032"/>
          </a:xfrm>
        </p:spPr>
        <p:txBody>
          <a:bodyPr anchor="b"/>
          <a:lstStyle>
            <a:lvl1pPr marL="0" indent="0">
              <a:buNone/>
              <a:defRPr sz="1348" b="1"/>
            </a:lvl1pPr>
            <a:lvl2pPr marL="267963" indent="0">
              <a:buNone/>
              <a:defRPr sz="1114" b="1"/>
            </a:lvl2pPr>
            <a:lvl3pPr marL="535925" indent="0">
              <a:buNone/>
              <a:defRPr sz="1114" b="1"/>
            </a:lvl3pPr>
            <a:lvl4pPr marL="803890" indent="0">
              <a:buNone/>
              <a:defRPr sz="821" b="1"/>
            </a:lvl4pPr>
            <a:lvl5pPr marL="1071852" indent="0">
              <a:buNone/>
              <a:defRPr sz="821" b="1"/>
            </a:lvl5pPr>
            <a:lvl6pPr marL="1339815" indent="0">
              <a:buNone/>
              <a:defRPr sz="821" b="1"/>
            </a:lvl6pPr>
            <a:lvl7pPr marL="1607778" indent="0">
              <a:buNone/>
              <a:defRPr sz="821" b="1"/>
            </a:lvl7pPr>
            <a:lvl8pPr marL="1875740" indent="0">
              <a:buNone/>
              <a:defRPr sz="821" b="1"/>
            </a:lvl8pPr>
            <a:lvl9pPr marL="2143705" indent="0">
              <a:buNone/>
              <a:defRPr sz="821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1673255" y="5970907"/>
            <a:ext cx="14789887" cy="10848117"/>
          </a:xfrm>
        </p:spPr>
        <p:txBody>
          <a:bodyPr/>
          <a:lstStyle>
            <a:lvl1pPr>
              <a:defRPr sz="1348"/>
            </a:lvl1pPr>
            <a:lvl2pPr>
              <a:defRPr sz="1114"/>
            </a:lvl2pPr>
            <a:lvl3pPr>
              <a:defRPr sz="1114"/>
            </a:lvl3pPr>
            <a:lvl4pPr>
              <a:defRPr sz="821"/>
            </a:lvl4pPr>
            <a:lvl5pPr>
              <a:defRPr sz="821"/>
            </a:lvl5pPr>
            <a:lvl6pPr>
              <a:defRPr sz="821"/>
            </a:lvl6pPr>
            <a:lvl7pPr>
              <a:defRPr sz="821"/>
            </a:lvl7pPr>
            <a:lvl8pPr>
              <a:defRPr sz="821"/>
            </a:lvl8pPr>
            <a:lvl9pPr>
              <a:defRPr sz="821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17003098" y="4214875"/>
            <a:ext cx="14796095" cy="1756032"/>
          </a:xfrm>
        </p:spPr>
        <p:txBody>
          <a:bodyPr anchor="b"/>
          <a:lstStyle>
            <a:lvl1pPr marL="0" indent="0">
              <a:buNone/>
              <a:defRPr sz="1348" b="1"/>
            </a:lvl1pPr>
            <a:lvl2pPr marL="267963" indent="0">
              <a:buNone/>
              <a:defRPr sz="1114" b="1"/>
            </a:lvl2pPr>
            <a:lvl3pPr marL="535925" indent="0">
              <a:buNone/>
              <a:defRPr sz="1114" b="1"/>
            </a:lvl3pPr>
            <a:lvl4pPr marL="803890" indent="0">
              <a:buNone/>
              <a:defRPr sz="821" b="1"/>
            </a:lvl4pPr>
            <a:lvl5pPr marL="1071852" indent="0">
              <a:buNone/>
              <a:defRPr sz="821" b="1"/>
            </a:lvl5pPr>
            <a:lvl6pPr marL="1339815" indent="0">
              <a:buNone/>
              <a:defRPr sz="821" b="1"/>
            </a:lvl6pPr>
            <a:lvl7pPr marL="1607778" indent="0">
              <a:buNone/>
              <a:defRPr sz="821" b="1"/>
            </a:lvl7pPr>
            <a:lvl8pPr marL="1875740" indent="0">
              <a:buNone/>
              <a:defRPr sz="821" b="1"/>
            </a:lvl8pPr>
            <a:lvl9pPr marL="2143705" indent="0">
              <a:buNone/>
              <a:defRPr sz="821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17003098" y="5970907"/>
            <a:ext cx="14796095" cy="10848117"/>
          </a:xfrm>
        </p:spPr>
        <p:txBody>
          <a:bodyPr/>
          <a:lstStyle>
            <a:lvl1pPr>
              <a:defRPr sz="1348"/>
            </a:lvl1pPr>
            <a:lvl2pPr>
              <a:defRPr sz="1114"/>
            </a:lvl2pPr>
            <a:lvl3pPr>
              <a:defRPr sz="1114"/>
            </a:lvl3pPr>
            <a:lvl4pPr>
              <a:defRPr sz="821"/>
            </a:lvl4pPr>
            <a:lvl5pPr>
              <a:defRPr sz="821"/>
            </a:lvl5pPr>
            <a:lvl6pPr>
              <a:defRPr sz="821"/>
            </a:lvl6pPr>
            <a:lvl7pPr>
              <a:defRPr sz="821"/>
            </a:lvl7pPr>
            <a:lvl8pPr>
              <a:defRPr sz="821"/>
            </a:lvl8pPr>
            <a:lvl9pPr>
              <a:defRPr sz="821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1D6B95-8DEF-43EF-95BC-28AEBE538DCA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A8B5CA-40B5-490E-9E0A-0811EF259608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96227D-D386-4B5E-AC80-A3F6D07A5DEF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673255" y="749203"/>
            <a:ext cx="11012663" cy="3190276"/>
          </a:xfrm>
        </p:spPr>
        <p:txBody>
          <a:bodyPr anchor="b"/>
          <a:lstStyle>
            <a:lvl1pPr algn="l">
              <a:defRPr sz="1114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3086852" y="749202"/>
            <a:ext cx="18712341" cy="16069822"/>
          </a:xfrm>
        </p:spPr>
        <p:txBody>
          <a:bodyPr/>
          <a:lstStyle>
            <a:lvl1pPr>
              <a:defRPr sz="1935"/>
            </a:lvl1pPr>
            <a:lvl2pPr>
              <a:defRPr sz="1642"/>
            </a:lvl2pPr>
            <a:lvl3pPr>
              <a:defRPr sz="1348"/>
            </a:lvl3pPr>
            <a:lvl4pPr>
              <a:defRPr sz="1114"/>
            </a:lvl4pPr>
            <a:lvl5pPr>
              <a:defRPr sz="1114"/>
            </a:lvl5pPr>
            <a:lvl6pPr>
              <a:defRPr sz="1114"/>
            </a:lvl6pPr>
            <a:lvl7pPr>
              <a:defRPr sz="1114"/>
            </a:lvl7pPr>
            <a:lvl8pPr>
              <a:defRPr sz="1114"/>
            </a:lvl8pPr>
            <a:lvl9pPr>
              <a:defRPr sz="1114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673255" y="3939475"/>
            <a:ext cx="11012663" cy="12879548"/>
          </a:xfrm>
        </p:spPr>
        <p:txBody>
          <a:bodyPr/>
          <a:lstStyle>
            <a:lvl1pPr marL="0" indent="0">
              <a:buNone/>
              <a:defRPr sz="821"/>
            </a:lvl1pPr>
            <a:lvl2pPr marL="267963" indent="0">
              <a:buNone/>
              <a:defRPr sz="821"/>
            </a:lvl2pPr>
            <a:lvl3pPr marL="535925" indent="0">
              <a:buNone/>
              <a:defRPr sz="528"/>
            </a:lvl3pPr>
            <a:lvl4pPr marL="803890" indent="0">
              <a:buNone/>
              <a:defRPr sz="528"/>
            </a:lvl4pPr>
            <a:lvl5pPr marL="1071852" indent="0">
              <a:buNone/>
              <a:defRPr sz="528"/>
            </a:lvl5pPr>
            <a:lvl6pPr marL="1339815" indent="0">
              <a:buNone/>
              <a:defRPr sz="528"/>
            </a:lvl6pPr>
            <a:lvl7pPr marL="1607778" indent="0">
              <a:buNone/>
              <a:defRPr sz="528"/>
            </a:lvl7pPr>
            <a:lvl8pPr marL="1875740" indent="0">
              <a:buNone/>
              <a:defRPr sz="528"/>
            </a:lvl8pPr>
            <a:lvl9pPr marL="2143705" indent="0">
              <a:buNone/>
              <a:defRPr sz="528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AB9F84-876B-4F6B-99D4-F6CD397EDE1A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61428" y="13179624"/>
            <a:ext cx="20082720" cy="1555653"/>
          </a:xfrm>
        </p:spPr>
        <p:txBody>
          <a:bodyPr anchor="b"/>
          <a:lstStyle>
            <a:lvl1pPr algn="l">
              <a:defRPr sz="1114" b="1"/>
            </a:lvl1pPr>
          </a:lstStyle>
          <a:p>
            <a:r>
              <a:rPr lang="de-DE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6561428" y="1682002"/>
            <a:ext cx="20082720" cy="11297244"/>
          </a:xfrm>
        </p:spPr>
        <p:txBody>
          <a:bodyPr/>
          <a:lstStyle>
            <a:lvl1pPr marL="0" indent="0">
              <a:buNone/>
              <a:defRPr sz="1935"/>
            </a:lvl1pPr>
            <a:lvl2pPr marL="267963" indent="0">
              <a:buNone/>
              <a:defRPr sz="1642"/>
            </a:lvl2pPr>
            <a:lvl3pPr marL="535925" indent="0">
              <a:buNone/>
              <a:defRPr sz="1348"/>
            </a:lvl3pPr>
            <a:lvl4pPr marL="803890" indent="0">
              <a:buNone/>
              <a:defRPr sz="1114"/>
            </a:lvl4pPr>
            <a:lvl5pPr marL="1071852" indent="0">
              <a:buNone/>
              <a:defRPr sz="1114"/>
            </a:lvl5pPr>
            <a:lvl6pPr marL="1339815" indent="0">
              <a:buNone/>
              <a:defRPr sz="1114"/>
            </a:lvl6pPr>
            <a:lvl7pPr marL="1607778" indent="0">
              <a:buNone/>
              <a:defRPr sz="1114"/>
            </a:lvl7pPr>
            <a:lvl8pPr marL="1875740" indent="0">
              <a:buNone/>
              <a:defRPr sz="1114"/>
            </a:lvl8pPr>
            <a:lvl9pPr marL="2143705" indent="0">
              <a:buNone/>
              <a:defRPr sz="1114"/>
            </a:lvl9pPr>
          </a:lstStyle>
          <a:p>
            <a:pPr lvl="0"/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561428" y="14735277"/>
            <a:ext cx="20082720" cy="2210094"/>
          </a:xfrm>
        </p:spPr>
        <p:txBody>
          <a:bodyPr/>
          <a:lstStyle>
            <a:lvl1pPr marL="0" indent="0">
              <a:buNone/>
              <a:defRPr sz="821"/>
            </a:lvl1pPr>
            <a:lvl2pPr marL="267963" indent="0">
              <a:buNone/>
              <a:defRPr sz="821"/>
            </a:lvl2pPr>
            <a:lvl3pPr marL="535925" indent="0">
              <a:buNone/>
              <a:defRPr sz="528"/>
            </a:lvl3pPr>
            <a:lvl4pPr marL="803890" indent="0">
              <a:buNone/>
              <a:defRPr sz="528"/>
            </a:lvl4pPr>
            <a:lvl5pPr marL="1071852" indent="0">
              <a:buNone/>
              <a:defRPr sz="528"/>
            </a:lvl5pPr>
            <a:lvl6pPr marL="1339815" indent="0">
              <a:buNone/>
              <a:defRPr sz="528"/>
            </a:lvl6pPr>
            <a:lvl7pPr marL="1607778" indent="0">
              <a:buNone/>
              <a:defRPr sz="528"/>
            </a:lvl7pPr>
            <a:lvl8pPr marL="1875740" indent="0">
              <a:buNone/>
              <a:defRPr sz="528"/>
            </a:lvl8pPr>
            <a:lvl9pPr marL="2143705" indent="0">
              <a:buNone/>
              <a:defRPr sz="528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FD5027-9DEF-43B6-A681-87C0D1534D52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09879" y="1673117"/>
            <a:ext cx="28452689" cy="3137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268" tIns="186006" rIns="369268" bIns="18600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Klicken Sie, um das Titelformat zu bearbeiten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9879" y="5438864"/>
            <a:ext cx="28452689" cy="112962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369268" tIns="186006" rIns="369268" bIns="1860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Klicken Sie, um die Formate des Vorlagentextes zu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509878" y="17154635"/>
            <a:ext cx="6973527" cy="1255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9268" tIns="186006" rIns="369268" bIns="186006" numCol="1" anchor="ctr" anchorCtr="0" compatLnSpc="1">
            <a:prstTxWarp prst="textNoShape">
              <a:avLst/>
            </a:prstTxWarp>
          </a:bodyPr>
          <a:lstStyle>
            <a:lvl1pPr>
              <a:defRPr sz="3283">
                <a:latin typeface="Univers (W1)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1437186" y="17154635"/>
            <a:ext cx="10598075" cy="1255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9268" tIns="186006" rIns="369268" bIns="186006" numCol="1" anchor="ctr" anchorCtr="0" compatLnSpc="1">
            <a:prstTxWarp prst="textNoShape">
              <a:avLst/>
            </a:prstTxWarp>
          </a:bodyPr>
          <a:lstStyle>
            <a:lvl1pPr algn="ctr">
              <a:defRPr sz="3283">
                <a:latin typeface="Univers (W1)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3989040" y="17154635"/>
            <a:ext cx="6973527" cy="1255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369268" tIns="186006" rIns="369268" bIns="186006" numCol="1" anchor="ctr" anchorCtr="0" compatLnSpc="1">
            <a:prstTxWarp prst="textNoShape">
              <a:avLst/>
            </a:prstTxWarp>
          </a:bodyPr>
          <a:lstStyle>
            <a:lvl1pPr algn="r">
              <a:defRPr sz="3283">
                <a:latin typeface="Univers (W1)" charset="0"/>
              </a:defRPr>
            </a:lvl1pPr>
          </a:lstStyle>
          <a:p>
            <a:pPr>
              <a:defRPr/>
            </a:pPr>
            <a:fld id="{69DE87F8-6368-4891-83C6-AA950316EDFE}" type="slidenum">
              <a:rPr lang="de-CH"/>
              <a:pPr>
                <a:defRPr/>
              </a:pPr>
              <a:t>‹Nr.›</a:t>
            </a:fld>
            <a:endParaRPr lang="de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384078" rtl="0" eaLnBrk="0" fontAlgn="base" hangingPunct="0">
        <a:spcBef>
          <a:spcPct val="0"/>
        </a:spcBef>
        <a:spcAft>
          <a:spcPct val="0"/>
        </a:spcAft>
        <a:defRPr sz="10436">
          <a:solidFill>
            <a:schemeClr val="tx2"/>
          </a:solidFill>
          <a:latin typeface="+mj-lt"/>
          <a:ea typeface="+mj-ea"/>
          <a:cs typeface="+mj-cs"/>
        </a:defRPr>
      </a:lvl1pPr>
      <a:lvl2pPr algn="ctr" defTabSz="8384078" rtl="0" eaLnBrk="0" fontAlgn="base" hangingPunct="0">
        <a:spcBef>
          <a:spcPct val="0"/>
        </a:spcBef>
        <a:spcAft>
          <a:spcPct val="0"/>
        </a:spcAft>
        <a:defRPr sz="10436">
          <a:solidFill>
            <a:schemeClr val="tx2"/>
          </a:solidFill>
          <a:latin typeface="Univers (W1)" charset="0"/>
        </a:defRPr>
      </a:lvl2pPr>
      <a:lvl3pPr algn="ctr" defTabSz="8384078" rtl="0" eaLnBrk="0" fontAlgn="base" hangingPunct="0">
        <a:spcBef>
          <a:spcPct val="0"/>
        </a:spcBef>
        <a:spcAft>
          <a:spcPct val="0"/>
        </a:spcAft>
        <a:defRPr sz="10436">
          <a:solidFill>
            <a:schemeClr val="tx2"/>
          </a:solidFill>
          <a:latin typeface="Univers (W1)" charset="0"/>
        </a:defRPr>
      </a:lvl3pPr>
      <a:lvl4pPr algn="ctr" defTabSz="8384078" rtl="0" eaLnBrk="0" fontAlgn="base" hangingPunct="0">
        <a:spcBef>
          <a:spcPct val="0"/>
        </a:spcBef>
        <a:spcAft>
          <a:spcPct val="0"/>
        </a:spcAft>
        <a:defRPr sz="10436">
          <a:solidFill>
            <a:schemeClr val="tx2"/>
          </a:solidFill>
          <a:latin typeface="Univers (W1)" charset="0"/>
        </a:defRPr>
      </a:lvl4pPr>
      <a:lvl5pPr algn="ctr" defTabSz="8384078" rtl="0" eaLnBrk="0" fontAlgn="base" hangingPunct="0">
        <a:spcBef>
          <a:spcPct val="0"/>
        </a:spcBef>
        <a:spcAft>
          <a:spcPct val="0"/>
        </a:spcAft>
        <a:defRPr sz="10436">
          <a:solidFill>
            <a:schemeClr val="tx2"/>
          </a:solidFill>
          <a:latin typeface="Univers (W1)" charset="0"/>
        </a:defRPr>
      </a:lvl5pPr>
      <a:lvl6pPr marL="267963" algn="ctr" defTabSz="8384078" rtl="0" eaLnBrk="0" fontAlgn="base" hangingPunct="0">
        <a:spcBef>
          <a:spcPct val="0"/>
        </a:spcBef>
        <a:spcAft>
          <a:spcPct val="0"/>
        </a:spcAft>
        <a:defRPr sz="10436">
          <a:solidFill>
            <a:schemeClr val="tx2"/>
          </a:solidFill>
          <a:latin typeface="Univers (W1)" charset="0"/>
        </a:defRPr>
      </a:lvl6pPr>
      <a:lvl7pPr marL="535925" algn="ctr" defTabSz="8384078" rtl="0" eaLnBrk="0" fontAlgn="base" hangingPunct="0">
        <a:spcBef>
          <a:spcPct val="0"/>
        </a:spcBef>
        <a:spcAft>
          <a:spcPct val="0"/>
        </a:spcAft>
        <a:defRPr sz="10436">
          <a:solidFill>
            <a:schemeClr val="tx2"/>
          </a:solidFill>
          <a:latin typeface="Univers (W1)" charset="0"/>
        </a:defRPr>
      </a:lvl7pPr>
      <a:lvl8pPr marL="803890" algn="ctr" defTabSz="8384078" rtl="0" eaLnBrk="0" fontAlgn="base" hangingPunct="0">
        <a:spcBef>
          <a:spcPct val="0"/>
        </a:spcBef>
        <a:spcAft>
          <a:spcPct val="0"/>
        </a:spcAft>
        <a:defRPr sz="10436">
          <a:solidFill>
            <a:schemeClr val="tx2"/>
          </a:solidFill>
          <a:latin typeface="Univers (W1)" charset="0"/>
        </a:defRPr>
      </a:lvl8pPr>
      <a:lvl9pPr marL="1071852" algn="ctr" defTabSz="8384078" rtl="0" eaLnBrk="0" fontAlgn="base" hangingPunct="0">
        <a:spcBef>
          <a:spcPct val="0"/>
        </a:spcBef>
        <a:spcAft>
          <a:spcPct val="0"/>
        </a:spcAft>
        <a:defRPr sz="10436">
          <a:solidFill>
            <a:schemeClr val="tx2"/>
          </a:solidFill>
          <a:latin typeface="Univers (W1)" charset="0"/>
        </a:defRPr>
      </a:lvl9pPr>
    </p:titleStyle>
    <p:bodyStyle>
      <a:lvl1pPr marL="806682" indent="-806682" algn="l" defTabSz="8384078" rtl="0" eaLnBrk="0" fontAlgn="base" hangingPunct="0">
        <a:spcBef>
          <a:spcPct val="20000"/>
        </a:spcBef>
        <a:spcAft>
          <a:spcPct val="0"/>
        </a:spcAft>
        <a:buChar char="•"/>
        <a:defRPr sz="7387">
          <a:solidFill>
            <a:schemeClr val="tx1"/>
          </a:solidFill>
          <a:latin typeface="+mn-lt"/>
          <a:ea typeface="+mn-ea"/>
          <a:cs typeface="+mn-cs"/>
        </a:defRPr>
      </a:lvl1pPr>
      <a:lvl2pPr marL="1751995" indent="-673628" algn="l" defTabSz="8384078" rtl="0" eaLnBrk="0" fontAlgn="base" hangingPunct="0">
        <a:spcBef>
          <a:spcPct val="20000"/>
        </a:spcBef>
        <a:spcAft>
          <a:spcPct val="0"/>
        </a:spcAft>
        <a:buChar char="–"/>
        <a:defRPr sz="6567">
          <a:solidFill>
            <a:schemeClr val="tx1"/>
          </a:solidFill>
          <a:latin typeface="+mn-lt"/>
        </a:defRPr>
      </a:lvl2pPr>
      <a:lvl3pPr marL="2697309" indent="-539647" algn="l" defTabSz="8384078" rtl="0" eaLnBrk="0" fontAlgn="base" hangingPunct="0">
        <a:spcBef>
          <a:spcPct val="20000"/>
        </a:spcBef>
        <a:spcAft>
          <a:spcPct val="0"/>
        </a:spcAft>
        <a:buChar char="•"/>
        <a:defRPr sz="5511">
          <a:solidFill>
            <a:schemeClr val="tx1"/>
          </a:solidFill>
          <a:latin typeface="+mn-lt"/>
        </a:defRPr>
      </a:lvl3pPr>
      <a:lvl4pPr marL="3772880" indent="-536856" algn="l" defTabSz="8384078" rtl="0" eaLnBrk="0" fontAlgn="base" hangingPunct="0">
        <a:spcBef>
          <a:spcPct val="20000"/>
        </a:spcBef>
        <a:spcAft>
          <a:spcPct val="0"/>
        </a:spcAft>
        <a:buChar char="–"/>
        <a:defRPr sz="4691">
          <a:solidFill>
            <a:schemeClr val="tx1"/>
          </a:solidFill>
          <a:latin typeface="+mn-lt"/>
        </a:defRPr>
      </a:lvl4pPr>
      <a:lvl5pPr marL="4850317" indent="-538716" algn="l" defTabSz="8384078" rtl="0" eaLnBrk="0" fontAlgn="base" hangingPunct="0">
        <a:spcBef>
          <a:spcPct val="20000"/>
        </a:spcBef>
        <a:spcAft>
          <a:spcPct val="0"/>
        </a:spcAft>
        <a:buChar char="•"/>
        <a:defRPr sz="4691">
          <a:solidFill>
            <a:schemeClr val="tx1"/>
          </a:solidFill>
          <a:latin typeface="+mn-lt"/>
        </a:defRPr>
      </a:lvl5pPr>
      <a:lvl6pPr marL="5118279" indent="-538716" algn="l" defTabSz="8384078" rtl="0" eaLnBrk="0" fontAlgn="base" hangingPunct="0">
        <a:spcBef>
          <a:spcPct val="20000"/>
        </a:spcBef>
        <a:spcAft>
          <a:spcPct val="0"/>
        </a:spcAft>
        <a:buChar char="•"/>
        <a:defRPr sz="4691">
          <a:solidFill>
            <a:schemeClr val="tx1"/>
          </a:solidFill>
          <a:latin typeface="+mn-lt"/>
        </a:defRPr>
      </a:lvl6pPr>
      <a:lvl7pPr marL="5386241" indent="-538716" algn="l" defTabSz="8384078" rtl="0" eaLnBrk="0" fontAlgn="base" hangingPunct="0">
        <a:spcBef>
          <a:spcPct val="20000"/>
        </a:spcBef>
        <a:spcAft>
          <a:spcPct val="0"/>
        </a:spcAft>
        <a:buChar char="•"/>
        <a:defRPr sz="4691">
          <a:solidFill>
            <a:schemeClr val="tx1"/>
          </a:solidFill>
          <a:latin typeface="+mn-lt"/>
        </a:defRPr>
      </a:lvl7pPr>
      <a:lvl8pPr marL="5654203" indent="-538716" algn="l" defTabSz="8384078" rtl="0" eaLnBrk="0" fontAlgn="base" hangingPunct="0">
        <a:spcBef>
          <a:spcPct val="20000"/>
        </a:spcBef>
        <a:spcAft>
          <a:spcPct val="0"/>
        </a:spcAft>
        <a:buChar char="•"/>
        <a:defRPr sz="4691">
          <a:solidFill>
            <a:schemeClr val="tx1"/>
          </a:solidFill>
          <a:latin typeface="+mn-lt"/>
        </a:defRPr>
      </a:lvl8pPr>
      <a:lvl9pPr marL="5922169" indent="-538716" algn="l" defTabSz="8384078" rtl="0" eaLnBrk="0" fontAlgn="base" hangingPunct="0">
        <a:spcBef>
          <a:spcPct val="20000"/>
        </a:spcBef>
        <a:spcAft>
          <a:spcPct val="0"/>
        </a:spcAft>
        <a:buChar char="•"/>
        <a:defRPr sz="469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535925" rtl="0" eaLnBrk="1" latinLnBrk="0" hangingPunct="1">
        <a:defRPr sz="1114" kern="1200">
          <a:solidFill>
            <a:schemeClr val="tx1"/>
          </a:solidFill>
          <a:latin typeface="+mn-lt"/>
          <a:ea typeface="+mn-ea"/>
          <a:cs typeface="+mn-cs"/>
        </a:defRPr>
      </a:lvl1pPr>
      <a:lvl2pPr marL="267963" algn="l" defTabSz="535925" rtl="0" eaLnBrk="1" latinLnBrk="0" hangingPunct="1">
        <a:defRPr sz="1114" kern="1200">
          <a:solidFill>
            <a:schemeClr val="tx1"/>
          </a:solidFill>
          <a:latin typeface="+mn-lt"/>
          <a:ea typeface="+mn-ea"/>
          <a:cs typeface="+mn-cs"/>
        </a:defRPr>
      </a:lvl2pPr>
      <a:lvl3pPr marL="535925" algn="l" defTabSz="535925" rtl="0" eaLnBrk="1" latinLnBrk="0" hangingPunct="1">
        <a:defRPr sz="1114" kern="1200">
          <a:solidFill>
            <a:schemeClr val="tx1"/>
          </a:solidFill>
          <a:latin typeface="+mn-lt"/>
          <a:ea typeface="+mn-ea"/>
          <a:cs typeface="+mn-cs"/>
        </a:defRPr>
      </a:lvl3pPr>
      <a:lvl4pPr marL="803890" algn="l" defTabSz="535925" rtl="0" eaLnBrk="1" latinLnBrk="0" hangingPunct="1">
        <a:defRPr sz="1114" kern="1200">
          <a:solidFill>
            <a:schemeClr val="tx1"/>
          </a:solidFill>
          <a:latin typeface="+mn-lt"/>
          <a:ea typeface="+mn-ea"/>
          <a:cs typeface="+mn-cs"/>
        </a:defRPr>
      </a:lvl4pPr>
      <a:lvl5pPr marL="1071852" algn="l" defTabSz="535925" rtl="0" eaLnBrk="1" latinLnBrk="0" hangingPunct="1">
        <a:defRPr sz="1114" kern="1200">
          <a:solidFill>
            <a:schemeClr val="tx1"/>
          </a:solidFill>
          <a:latin typeface="+mn-lt"/>
          <a:ea typeface="+mn-ea"/>
          <a:cs typeface="+mn-cs"/>
        </a:defRPr>
      </a:lvl5pPr>
      <a:lvl6pPr marL="1339815" algn="l" defTabSz="535925" rtl="0" eaLnBrk="1" latinLnBrk="0" hangingPunct="1">
        <a:defRPr sz="1114" kern="1200">
          <a:solidFill>
            <a:schemeClr val="tx1"/>
          </a:solidFill>
          <a:latin typeface="+mn-lt"/>
          <a:ea typeface="+mn-ea"/>
          <a:cs typeface="+mn-cs"/>
        </a:defRPr>
      </a:lvl6pPr>
      <a:lvl7pPr marL="1607778" algn="l" defTabSz="535925" rtl="0" eaLnBrk="1" latinLnBrk="0" hangingPunct="1">
        <a:defRPr sz="1114" kern="1200">
          <a:solidFill>
            <a:schemeClr val="tx1"/>
          </a:solidFill>
          <a:latin typeface="+mn-lt"/>
          <a:ea typeface="+mn-ea"/>
          <a:cs typeface="+mn-cs"/>
        </a:defRPr>
      </a:lvl7pPr>
      <a:lvl8pPr marL="1875740" algn="l" defTabSz="535925" rtl="0" eaLnBrk="1" latinLnBrk="0" hangingPunct="1">
        <a:defRPr sz="1114" kern="1200">
          <a:solidFill>
            <a:schemeClr val="tx1"/>
          </a:solidFill>
          <a:latin typeface="+mn-lt"/>
          <a:ea typeface="+mn-ea"/>
          <a:cs typeface="+mn-cs"/>
        </a:defRPr>
      </a:lvl8pPr>
      <a:lvl9pPr marL="2143705" algn="l" defTabSz="535925" rtl="0" eaLnBrk="1" latinLnBrk="0" hangingPunct="1">
        <a:defRPr sz="111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7.png"/><Relationship Id="rId3" Type="http://schemas.openxmlformats.org/officeDocument/2006/relationships/image" Target="../media/image1.jpeg"/><Relationship Id="rId7" Type="http://schemas.openxmlformats.org/officeDocument/2006/relationships/slide" Target="slide4.xml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svg"/><Relationship Id="rId1" Type="http://schemas.openxmlformats.org/officeDocument/2006/relationships/slideLayout" Target="../slideLayouts/slideLayout7.xml"/><Relationship Id="rId6" Type="http://schemas.openxmlformats.org/officeDocument/2006/relationships/slide" Target="slide3.xml"/><Relationship Id="rId11" Type="http://schemas.openxmlformats.org/officeDocument/2006/relationships/image" Target="../media/image5.tif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10" Type="http://schemas.openxmlformats.org/officeDocument/2006/relationships/image" Target="../media/image4.jpeg"/><Relationship Id="rId4" Type="http://schemas.openxmlformats.org/officeDocument/2006/relationships/slide" Target="slide2.xml"/><Relationship Id="rId9" Type="http://schemas.openxmlformats.org/officeDocument/2006/relationships/image" Target="../media/image3.jpeg"/><Relationship Id="rId1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8.png"/><Relationship Id="rId3" Type="http://schemas.openxmlformats.org/officeDocument/2006/relationships/image" Target="../media/image12.png"/><Relationship Id="rId7" Type="http://schemas.openxmlformats.org/officeDocument/2006/relationships/image" Target="../media/image15.emf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.jpeg"/><Relationship Id="rId4" Type="http://schemas.openxmlformats.org/officeDocument/2006/relationships/image" Target="../media/image11.pn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18" Type="http://schemas.openxmlformats.org/officeDocument/2006/relationships/image" Target="../media/image1.jpeg"/><Relationship Id="rId26" Type="http://schemas.openxmlformats.org/officeDocument/2006/relationships/image" Target="../media/image33.png"/><Relationship Id="rId3" Type="http://schemas.openxmlformats.org/officeDocument/2006/relationships/image" Target="../media/image12.png"/><Relationship Id="rId21" Type="http://schemas.openxmlformats.org/officeDocument/2006/relationships/image" Target="../media/image28.png"/><Relationship Id="rId7" Type="http://schemas.openxmlformats.org/officeDocument/2006/relationships/image" Target="../media/image20.png"/><Relationship Id="rId12" Type="http://schemas.microsoft.com/office/2007/relationships/hdphoto" Target="../media/hdphoto2.wdp"/><Relationship Id="rId17" Type="http://schemas.openxmlformats.org/officeDocument/2006/relationships/image" Target="../media/image25.png"/><Relationship Id="rId25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.jpe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11" Type="http://schemas.openxmlformats.org/officeDocument/2006/relationships/image" Target="../media/image23.png"/><Relationship Id="rId24" Type="http://schemas.openxmlformats.org/officeDocument/2006/relationships/image" Target="../media/image31.png"/><Relationship Id="rId5" Type="http://schemas.openxmlformats.org/officeDocument/2006/relationships/image" Target="../media/image13.png"/><Relationship Id="rId15" Type="http://schemas.openxmlformats.org/officeDocument/2006/relationships/image" Target="../media/image5.tif"/><Relationship Id="rId23" Type="http://schemas.openxmlformats.org/officeDocument/2006/relationships/image" Target="../media/image30.png"/><Relationship Id="rId10" Type="http://schemas.microsoft.com/office/2007/relationships/hdphoto" Target="../media/hdphoto1.wdp"/><Relationship Id="rId19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openxmlformats.org/officeDocument/2006/relationships/image" Target="../media/image22.png"/><Relationship Id="rId14" Type="http://schemas.microsoft.com/office/2007/relationships/hdphoto" Target="../media/hdphoto3.wdp"/><Relationship Id="rId22" Type="http://schemas.openxmlformats.org/officeDocument/2006/relationships/image" Target="../media/image29.png"/><Relationship Id="rId27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png"/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12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video" Target="../media/media2.mp4"/><Relationship Id="rId9" Type="http://schemas.openxmlformats.org/officeDocument/2006/relationships/image" Target="../media/image13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7.png"/><Relationship Id="rId3" Type="http://schemas.openxmlformats.org/officeDocument/2006/relationships/image" Target="../media/image12.png"/><Relationship Id="rId7" Type="http://schemas.openxmlformats.org/officeDocument/2006/relationships/image" Target="../media/image38.png"/><Relationship Id="rId12" Type="http://schemas.microsoft.com/office/2007/relationships/hdphoto" Target="../media/hdphoto7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0" Type="http://schemas.microsoft.com/office/2007/relationships/hdphoto" Target="../media/hdphoto6.wdp"/><Relationship Id="rId4" Type="http://schemas.openxmlformats.org/officeDocument/2006/relationships/image" Target="../media/image13.png"/><Relationship Id="rId9" Type="http://schemas.openxmlformats.org/officeDocument/2006/relationships/image" Target="../media/image39.png"/><Relationship Id="rId1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12.png"/><Relationship Id="rId5" Type="http://schemas.openxmlformats.org/officeDocument/2006/relationships/image" Target="../media/image3.jpeg"/><Relationship Id="rId10" Type="http://schemas.openxmlformats.org/officeDocument/2006/relationships/image" Target="../media/image34.png"/><Relationship Id="rId4" Type="http://schemas.openxmlformats.org/officeDocument/2006/relationships/image" Target="../media/image5.tif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Abgerundetes Rechteck 45">
            <a:extLst>
              <a:ext uri="{FF2B5EF4-FFF2-40B4-BE49-F238E27FC236}">
                <a16:creationId xmlns:a16="http://schemas.microsoft.com/office/drawing/2014/main" id="{5C678803-5171-4184-BAE0-6F8152ED1BCD}"/>
              </a:ext>
            </a:extLst>
          </p:cNvPr>
          <p:cNvSpPr/>
          <p:nvPr/>
        </p:nvSpPr>
        <p:spPr bwMode="auto">
          <a:xfrm>
            <a:off x="25471872" y="3883288"/>
            <a:ext cx="7646256" cy="14573911"/>
          </a:xfrm>
          <a:prstGeom prst="roundRect">
            <a:avLst>
              <a:gd name="adj" fmla="val 1308"/>
            </a:avLst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Artificial depth hoar sample production is feasible.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Samples with differently developed weak layers show comparable com-pressive strengths.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Samples break in the upper half of the weak layer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Depth hoar cups form first at the top of the weak layer.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Improve workflow to achieve more homogenous depth hoar weak layers.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Other types of weak layers (surface hoar, facetted crystals, …)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Characterization of microstructures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Extending experiments to shear and multiaxial stress states:</a:t>
            </a: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6" name="Abgerundetes Rechteck 45">
            <a:extLst>
              <a:ext uri="{FF2B5EF4-FFF2-40B4-BE49-F238E27FC236}">
                <a16:creationId xmlns:a16="http://schemas.microsoft.com/office/drawing/2014/main" id="{328980C9-83FC-4488-A7FE-58D37930E6D0}"/>
              </a:ext>
            </a:extLst>
          </p:cNvPr>
          <p:cNvSpPr/>
          <p:nvPr/>
        </p:nvSpPr>
        <p:spPr bwMode="auto">
          <a:xfrm>
            <a:off x="17109386" y="3883288"/>
            <a:ext cx="7646256" cy="14573911"/>
          </a:xfrm>
          <a:prstGeom prst="roundRect">
            <a:avLst>
              <a:gd name="adj" fmla="val 1308"/>
            </a:avLst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3200" b="1" dirty="0">
                <a:ea typeface="Calibri" panose="020F0502020204030204" pitchFamily="34" charset="0"/>
                <a:cs typeface="Arial" panose="020B0604020202020204" pitchFamily="34" charset="0"/>
              </a:rPr>
              <a:t>Sample production:</a:t>
            </a:r>
          </a:p>
          <a:p>
            <a:pPr algn="just"/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The workflow results in reproducible artificial depth hoar weak layers</a:t>
            </a: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b="1" dirty="0">
                <a:ea typeface="Calibri" panose="020F0502020204030204" pitchFamily="34" charset="0"/>
                <a:cs typeface="Arial" panose="020B0604020202020204" pitchFamily="34" charset="0"/>
              </a:rPr>
              <a:t>Sample testing:</a:t>
            </a:r>
          </a:p>
          <a:p>
            <a:pPr algn="just"/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Comparable strength values for depth hoar grown under different conditions</a:t>
            </a: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246391" y="3538238"/>
            <a:ext cx="7855816" cy="233965"/>
          </a:xfrm>
          <a:prstGeom prst="rect">
            <a:avLst/>
          </a:prstGeom>
          <a:solidFill>
            <a:srgbClr val="00A3DD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defTabSz="506153"/>
            <a:endParaRPr lang="en-GB" sz="1350" dirty="0"/>
          </a:p>
        </p:txBody>
      </p:sp>
      <p:sp>
        <p:nvSpPr>
          <p:cNvPr id="106" name="Abgerundetes Rechteck 30"/>
          <p:cNvSpPr/>
          <p:nvPr/>
        </p:nvSpPr>
        <p:spPr bwMode="auto">
          <a:xfrm>
            <a:off x="245752" y="3006617"/>
            <a:ext cx="7856465" cy="738930"/>
          </a:xfrm>
          <a:prstGeom prst="roundRect">
            <a:avLst>
              <a:gd name="adj" fmla="val 13476"/>
            </a:avLst>
          </a:prstGeom>
          <a:solidFill>
            <a:srgbClr val="00A3DD"/>
          </a:solidFill>
          <a:ln w="9525">
            <a:noFill/>
            <a:miter lim="800000"/>
            <a:headEnd/>
            <a:tailEnd/>
          </a:ln>
        </p:spPr>
        <p:txBody>
          <a:bodyPr lIns="46504" tIns="57731" rIns="46504" bIns="57731" anchor="ctr" anchorCtr="1"/>
          <a:lstStyle/>
          <a:p>
            <a:pPr algn="just" defTabSz="385198">
              <a:spcBef>
                <a:spcPct val="50000"/>
              </a:spcBef>
            </a:pPr>
            <a:r>
              <a:rPr lang="en-US" sz="3518" b="1" dirty="0">
                <a:solidFill>
                  <a:schemeClr val="bg1"/>
                </a:solidFill>
              </a:rPr>
              <a:t>Motivation</a:t>
            </a:r>
          </a:p>
        </p:txBody>
      </p:sp>
      <p:sp>
        <p:nvSpPr>
          <p:cNvPr id="49" name="Abgerundetes Rechteck 45"/>
          <p:cNvSpPr/>
          <p:nvPr/>
        </p:nvSpPr>
        <p:spPr bwMode="auto">
          <a:xfrm>
            <a:off x="246388" y="3013200"/>
            <a:ext cx="7866000" cy="15444000"/>
          </a:xfrm>
          <a:prstGeom prst="roundRect">
            <a:avLst>
              <a:gd name="adj" fmla="val 1686"/>
            </a:avLst>
          </a:prstGeom>
          <a:noFill/>
          <a:ln w="63500" cap="flat" cmpd="sng" algn="ctr">
            <a:solidFill>
              <a:srgbClr val="00A3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algn="just" defTabSz="506153"/>
            <a:endParaRPr lang="en-US" sz="1350" dirty="0"/>
          </a:p>
        </p:txBody>
      </p:sp>
      <p:sp>
        <p:nvSpPr>
          <p:cNvPr id="1027" name="Rectangle 2"/>
          <p:cNvSpPr>
            <a:spLocks noChangeArrowheads="1"/>
          </p:cNvSpPr>
          <p:nvPr/>
        </p:nvSpPr>
        <p:spPr bwMode="auto">
          <a:xfrm>
            <a:off x="2554022" y="369402"/>
            <a:ext cx="30383998" cy="246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6486" tIns="109048" rIns="216486" bIns="109048" anchor="ctr"/>
          <a:lstStyle/>
          <a:p>
            <a:pPr algn="ctr" defTabSz="8384078">
              <a:lnSpc>
                <a:spcPct val="90000"/>
              </a:lnSpc>
              <a:spcBef>
                <a:spcPts val="0"/>
              </a:spcBef>
            </a:pPr>
            <a:r>
              <a:rPr lang="en-US" sz="4800" b="1" dirty="0"/>
              <a:t>Systematic production and characterization of artificially produced weak layers of depth hoar</a:t>
            </a:r>
            <a:endParaRPr lang="en-US" sz="3200" b="1" dirty="0"/>
          </a:p>
          <a:p>
            <a:pPr algn="ctr" defTabSz="8384078">
              <a:lnSpc>
                <a:spcPct val="90000"/>
              </a:lnSpc>
              <a:spcBef>
                <a:spcPts val="1200"/>
              </a:spcBef>
            </a:pPr>
            <a:r>
              <a:rPr lang="en-US" sz="2800" b="1" dirty="0"/>
              <a:t>Jakob Schöttner, </a:t>
            </a:r>
            <a:r>
              <a:rPr lang="en-US" altLang="en-US" sz="2800" b="1" dirty="0"/>
              <a:t>Melin Walet, Alec van Herwijnen, and Jürg Schweizer</a:t>
            </a:r>
            <a:endParaRPr lang="en-US" sz="2800" b="1" baseline="30000" dirty="0"/>
          </a:p>
          <a:p>
            <a:pPr algn="ctr" defTabSz="8384078">
              <a:spcBef>
                <a:spcPts val="800"/>
              </a:spcBef>
            </a:pPr>
            <a:r>
              <a:rPr lang="en-US" sz="1800" dirty="0"/>
              <a:t>WSL Institute for Snow and Avalanche Research SLF, Davos, Switzerland</a:t>
            </a:r>
          </a:p>
        </p:txBody>
      </p:sp>
      <p:sp>
        <p:nvSpPr>
          <p:cNvPr id="51" name="Abgerundetes Rechteck 45"/>
          <p:cNvSpPr/>
          <p:nvPr/>
        </p:nvSpPr>
        <p:spPr bwMode="auto">
          <a:xfrm>
            <a:off x="331897" y="3867208"/>
            <a:ext cx="7646256" cy="14376367"/>
          </a:xfrm>
          <a:prstGeom prst="roundRect">
            <a:avLst>
              <a:gd name="adj" fmla="val 1308"/>
            </a:avLst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Slab avalanches are the most relevant for avalanche forecasting causing more than 90% of the avalanche fatalities.</a:t>
            </a: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b="1" dirty="0">
                <a:ea typeface="Calibri" panose="020F0502020204030204" pitchFamily="34" charset="0"/>
                <a:cs typeface="Arial" panose="020B0604020202020204" pitchFamily="34" charset="0"/>
              </a:rPr>
              <a:t>Prerequisites: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Cohesive snow slab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Weak layer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Trigger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Steep terrain</a:t>
            </a: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0"/>
              </a:spcBef>
              <a:spcAft>
                <a:spcPts val="600"/>
              </a:spcAft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Deterministic investigation and ava-</a:t>
            </a:r>
            <a:r>
              <a:rPr lang="en-US" sz="3200" dirty="0" err="1">
                <a:ea typeface="Calibri" panose="020F0502020204030204" pitchFamily="34" charset="0"/>
                <a:cs typeface="Arial" panose="020B0604020202020204" pitchFamily="34" charset="0"/>
              </a:rPr>
              <a:t>lanche</a:t>
            </a: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 forecasting requires knowledge of material parameters.</a:t>
            </a:r>
            <a:endParaRPr lang="en-US" sz="3200" dirty="0"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Dependency on snow density but also on microstructure</a:t>
            </a: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/>
            <a:endParaRPr lang="en-US" sz="32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spcAft>
                <a:spcPts val="600"/>
              </a:spcAft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Artificially produced samples enable us to investigate the properties of a wide range of microstructural morphologies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Independent of the season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Controlled environment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Easier characterization of the micro-structure (µCT)</a:t>
            </a:r>
          </a:p>
          <a:p>
            <a:pPr algn="just"/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00" name="Abgerundetes Rechteck 99"/>
          <p:cNvSpPr/>
          <p:nvPr/>
        </p:nvSpPr>
        <p:spPr bwMode="auto">
          <a:xfrm>
            <a:off x="246388" y="369632"/>
            <a:ext cx="32983200" cy="2462943"/>
          </a:xfrm>
          <a:prstGeom prst="roundRect">
            <a:avLst>
              <a:gd name="adj" fmla="val 3426"/>
            </a:avLst>
          </a:prstGeom>
          <a:noFill/>
          <a:ln w="63500" cap="rnd">
            <a:solidFill>
              <a:srgbClr val="00A3DD"/>
            </a:solidFill>
            <a:round/>
            <a:headEnd/>
            <a:tailEnd/>
          </a:ln>
        </p:spPr>
        <p:txBody>
          <a:bodyPr lIns="132915" tIns="84389" rIns="132915" bIns="109048" anchor="t"/>
          <a:lstStyle/>
          <a:p>
            <a:pPr algn="ctr">
              <a:spcAft>
                <a:spcPts val="703"/>
              </a:spcAft>
            </a:pPr>
            <a:endParaRPr lang="en-GB" sz="2756" b="1" baseline="30000" dirty="0">
              <a:ea typeface="ＭＳ Ｐゴシック" charset="-128"/>
              <a:cs typeface="Arial" pitchFamily="34" charset="0"/>
            </a:endParaRPr>
          </a:p>
        </p:txBody>
      </p:sp>
      <p:pic>
        <p:nvPicPr>
          <p:cNvPr id="105" name="Picture 2" descr="P:\KOM\KDA\Logo\Logos_neu\SLF_logo_jpg\SLF_logo_farbig_hohe_auflösung.jpg">
            <a:hlinkClick r:id="" action="ppaction://hlinkshowjump?jump=las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435" y="584174"/>
            <a:ext cx="1731572" cy="2028972"/>
          </a:xfrm>
          <a:prstGeom prst="rect">
            <a:avLst/>
          </a:prstGeom>
          <a:noFill/>
        </p:spPr>
      </p:pic>
      <p:pic>
        <p:nvPicPr>
          <p:cNvPr id="3074" name="Picture 2" descr="N:\lawprae\LBI\Projects\101_upGPR\publications\2014.04.27 EGU\SmokeCons_by_KenSaunders\SmokeCons\PNGs\Info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2406" y="3020190"/>
            <a:ext cx="749801" cy="73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bgerundetes Rechteck 45">
            <a:extLst>
              <a:ext uri="{FF2B5EF4-FFF2-40B4-BE49-F238E27FC236}">
                <a16:creationId xmlns:a16="http://schemas.microsoft.com/office/drawing/2014/main" id="{F0672388-104F-4DCF-B32E-39EDCBB608AC}"/>
              </a:ext>
            </a:extLst>
          </p:cNvPr>
          <p:cNvSpPr/>
          <p:nvPr/>
        </p:nvSpPr>
        <p:spPr bwMode="auto">
          <a:xfrm>
            <a:off x="8618400" y="3013200"/>
            <a:ext cx="7866000" cy="15444000"/>
          </a:xfrm>
          <a:prstGeom prst="roundRect">
            <a:avLst>
              <a:gd name="adj" fmla="val 1686"/>
            </a:avLst>
          </a:prstGeom>
          <a:noFill/>
          <a:ln w="63500" cap="flat" cmpd="sng" algn="ctr">
            <a:solidFill>
              <a:srgbClr val="00A3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algn="just" defTabSz="506153"/>
            <a:endParaRPr lang="en-US" sz="1350" dirty="0"/>
          </a:p>
        </p:txBody>
      </p:sp>
      <p:sp>
        <p:nvSpPr>
          <p:cNvPr id="17" name="Abgerundetes Rechteck 45">
            <a:extLst>
              <a:ext uri="{FF2B5EF4-FFF2-40B4-BE49-F238E27FC236}">
                <a16:creationId xmlns:a16="http://schemas.microsoft.com/office/drawing/2014/main" id="{C1866BA1-0A7A-7892-7209-97E5B4FFBEB1}"/>
              </a:ext>
            </a:extLst>
          </p:cNvPr>
          <p:cNvSpPr/>
          <p:nvPr/>
        </p:nvSpPr>
        <p:spPr bwMode="auto">
          <a:xfrm>
            <a:off x="16988400" y="3013200"/>
            <a:ext cx="7866000" cy="15444000"/>
          </a:xfrm>
          <a:prstGeom prst="roundRect">
            <a:avLst>
              <a:gd name="adj" fmla="val 1686"/>
            </a:avLst>
          </a:prstGeom>
          <a:noFill/>
          <a:ln w="63500" cap="flat" cmpd="sng" algn="ctr">
            <a:solidFill>
              <a:srgbClr val="00A3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algn="just" defTabSz="506153"/>
            <a:endParaRPr lang="en-US" sz="1350" dirty="0"/>
          </a:p>
        </p:txBody>
      </p:sp>
      <p:sp>
        <p:nvSpPr>
          <p:cNvPr id="26" name="Abgerundetes Rechteck 45">
            <a:extLst>
              <a:ext uri="{FF2B5EF4-FFF2-40B4-BE49-F238E27FC236}">
                <a16:creationId xmlns:a16="http://schemas.microsoft.com/office/drawing/2014/main" id="{A33FE714-BCF5-D10A-B32C-5319D3A1A95F}"/>
              </a:ext>
            </a:extLst>
          </p:cNvPr>
          <p:cNvSpPr/>
          <p:nvPr/>
        </p:nvSpPr>
        <p:spPr bwMode="auto">
          <a:xfrm>
            <a:off x="25362000" y="3013200"/>
            <a:ext cx="7866000" cy="6184651"/>
          </a:xfrm>
          <a:prstGeom prst="roundRect">
            <a:avLst>
              <a:gd name="adj" fmla="val 1686"/>
            </a:avLst>
          </a:prstGeom>
          <a:noFill/>
          <a:ln w="63500" cap="flat" cmpd="sng" algn="ctr">
            <a:solidFill>
              <a:srgbClr val="00A3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algn="just" defTabSz="506153"/>
            <a:r>
              <a:rPr lang="en-US" sz="1350" dirty="0"/>
              <a:t>v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5FF5A56-ECAB-4BE0-4F6C-D2B05A064E0E}"/>
              </a:ext>
            </a:extLst>
          </p:cNvPr>
          <p:cNvSpPr/>
          <p:nvPr/>
        </p:nvSpPr>
        <p:spPr bwMode="auto">
          <a:xfrm>
            <a:off x="8631535" y="3538238"/>
            <a:ext cx="7855816" cy="233965"/>
          </a:xfrm>
          <a:prstGeom prst="rect">
            <a:avLst/>
          </a:prstGeom>
          <a:solidFill>
            <a:srgbClr val="00A3DD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defTabSz="506153"/>
            <a:endParaRPr lang="en-GB" sz="1350" dirty="0"/>
          </a:p>
        </p:txBody>
      </p:sp>
      <p:sp>
        <p:nvSpPr>
          <p:cNvPr id="34" name="Abgerundetes Rechteck 30">
            <a:extLst>
              <a:ext uri="{FF2B5EF4-FFF2-40B4-BE49-F238E27FC236}">
                <a16:creationId xmlns:a16="http://schemas.microsoft.com/office/drawing/2014/main" id="{EB9D7F16-02D7-2D74-4C1C-52460F6832A0}"/>
              </a:ext>
            </a:extLst>
          </p:cNvPr>
          <p:cNvSpPr/>
          <p:nvPr/>
        </p:nvSpPr>
        <p:spPr bwMode="auto">
          <a:xfrm>
            <a:off x="8630896" y="3006617"/>
            <a:ext cx="7856465" cy="738930"/>
          </a:xfrm>
          <a:prstGeom prst="roundRect">
            <a:avLst>
              <a:gd name="adj" fmla="val 13476"/>
            </a:avLst>
          </a:prstGeom>
          <a:solidFill>
            <a:srgbClr val="00A3DD"/>
          </a:solidFill>
          <a:ln w="9525">
            <a:noFill/>
            <a:miter lim="800000"/>
            <a:headEnd/>
            <a:tailEnd/>
          </a:ln>
        </p:spPr>
        <p:txBody>
          <a:bodyPr lIns="46504" tIns="57731" rIns="46504" bIns="57731" anchor="ctr" anchorCtr="1"/>
          <a:lstStyle/>
          <a:p>
            <a:pPr algn="just" defTabSz="385198">
              <a:spcBef>
                <a:spcPct val="50000"/>
              </a:spcBef>
            </a:pPr>
            <a:r>
              <a:rPr lang="en-US" sz="3518" b="1" dirty="0">
                <a:solidFill>
                  <a:schemeClr val="bg1"/>
                </a:solidFill>
              </a:rPr>
              <a:t>Methods</a:t>
            </a:r>
          </a:p>
        </p:txBody>
      </p:sp>
      <p:pic>
        <p:nvPicPr>
          <p:cNvPr id="35" name="Picture 2" descr="N:\lawprae\LBI\Projects\101_upGPR\publications\2014.04.27 EGU\SmokeCons_by_KenSaunders\SmokeCons\PNGs\Info.png">
            <a:hlinkClick r:id="rId6" action="ppaction://hlinksldjump"/>
            <a:extLst>
              <a:ext uri="{FF2B5EF4-FFF2-40B4-BE49-F238E27FC236}">
                <a16:creationId xmlns:a16="http://schemas.microsoft.com/office/drawing/2014/main" id="{0ED6857D-86E0-8652-9C2B-A962AA54A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7550" y="3020190"/>
            <a:ext cx="749801" cy="73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F9CE8241-DE87-EA62-2782-96449889D751}"/>
              </a:ext>
            </a:extLst>
          </p:cNvPr>
          <p:cNvSpPr/>
          <p:nvPr/>
        </p:nvSpPr>
        <p:spPr bwMode="auto">
          <a:xfrm>
            <a:off x="16992639" y="3538238"/>
            <a:ext cx="7855816" cy="233965"/>
          </a:xfrm>
          <a:prstGeom prst="rect">
            <a:avLst/>
          </a:prstGeom>
          <a:solidFill>
            <a:srgbClr val="00A3DD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defTabSz="506153"/>
            <a:endParaRPr lang="en-GB" sz="1350" dirty="0"/>
          </a:p>
        </p:txBody>
      </p:sp>
      <p:sp>
        <p:nvSpPr>
          <p:cNvPr id="37" name="Abgerundetes Rechteck 30">
            <a:extLst>
              <a:ext uri="{FF2B5EF4-FFF2-40B4-BE49-F238E27FC236}">
                <a16:creationId xmlns:a16="http://schemas.microsoft.com/office/drawing/2014/main" id="{25AF03BD-2EE9-084D-09BE-05D532C9F496}"/>
              </a:ext>
            </a:extLst>
          </p:cNvPr>
          <p:cNvSpPr/>
          <p:nvPr/>
        </p:nvSpPr>
        <p:spPr bwMode="auto">
          <a:xfrm>
            <a:off x="16992000" y="3006617"/>
            <a:ext cx="7856465" cy="738930"/>
          </a:xfrm>
          <a:prstGeom prst="roundRect">
            <a:avLst>
              <a:gd name="adj" fmla="val 13476"/>
            </a:avLst>
          </a:prstGeom>
          <a:solidFill>
            <a:srgbClr val="00A3DD"/>
          </a:solidFill>
          <a:ln w="9525">
            <a:noFill/>
            <a:miter lim="800000"/>
            <a:headEnd/>
            <a:tailEnd/>
          </a:ln>
        </p:spPr>
        <p:txBody>
          <a:bodyPr lIns="46504" tIns="57731" rIns="46504" bIns="57731" anchor="ctr" anchorCtr="1"/>
          <a:lstStyle/>
          <a:p>
            <a:pPr algn="just" defTabSz="385198">
              <a:spcBef>
                <a:spcPct val="50000"/>
              </a:spcBef>
            </a:pPr>
            <a:r>
              <a:rPr lang="en-US" sz="3518" b="1" dirty="0">
                <a:solidFill>
                  <a:schemeClr val="bg1"/>
                </a:solidFill>
              </a:rPr>
              <a:t>Results</a:t>
            </a:r>
          </a:p>
        </p:txBody>
      </p:sp>
      <p:pic>
        <p:nvPicPr>
          <p:cNvPr id="38" name="Picture 2" descr="N:\lawprae\LBI\Projects\101_upGPR\publications\2014.04.27 EGU\SmokeCons_by_KenSaunders\SmokeCons\PNGs\Info.png">
            <a:hlinkClick r:id="rId7" action="ppaction://hlinksldjump"/>
            <a:extLst>
              <a:ext uri="{FF2B5EF4-FFF2-40B4-BE49-F238E27FC236}">
                <a16:creationId xmlns:a16="http://schemas.microsoft.com/office/drawing/2014/main" id="{E8E6913D-7E9B-4686-0651-24F3543DC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654" y="3020190"/>
            <a:ext cx="749801" cy="73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8BF0E4A-6B66-6F40-BA8E-F1B4419B5916}"/>
              </a:ext>
            </a:extLst>
          </p:cNvPr>
          <p:cNvSpPr/>
          <p:nvPr/>
        </p:nvSpPr>
        <p:spPr bwMode="auto">
          <a:xfrm>
            <a:off x="25378432" y="3538238"/>
            <a:ext cx="7855816" cy="233965"/>
          </a:xfrm>
          <a:prstGeom prst="rect">
            <a:avLst/>
          </a:prstGeom>
          <a:solidFill>
            <a:srgbClr val="00A3DD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defTabSz="506153"/>
            <a:endParaRPr lang="en-GB" sz="1350" dirty="0"/>
          </a:p>
        </p:txBody>
      </p:sp>
      <p:sp>
        <p:nvSpPr>
          <p:cNvPr id="40" name="Abgerundetes Rechteck 30">
            <a:extLst>
              <a:ext uri="{FF2B5EF4-FFF2-40B4-BE49-F238E27FC236}">
                <a16:creationId xmlns:a16="http://schemas.microsoft.com/office/drawing/2014/main" id="{29E9C684-4616-E686-CB35-EEC8A4BC1BA8}"/>
              </a:ext>
            </a:extLst>
          </p:cNvPr>
          <p:cNvSpPr/>
          <p:nvPr/>
        </p:nvSpPr>
        <p:spPr bwMode="auto">
          <a:xfrm>
            <a:off x="25377793" y="3006617"/>
            <a:ext cx="7856465" cy="738930"/>
          </a:xfrm>
          <a:prstGeom prst="roundRect">
            <a:avLst>
              <a:gd name="adj" fmla="val 13476"/>
            </a:avLst>
          </a:prstGeom>
          <a:solidFill>
            <a:srgbClr val="00A3DD"/>
          </a:solidFill>
          <a:ln w="9525">
            <a:noFill/>
            <a:miter lim="800000"/>
            <a:headEnd/>
            <a:tailEnd/>
          </a:ln>
        </p:spPr>
        <p:txBody>
          <a:bodyPr lIns="46504" tIns="57731" rIns="46504" bIns="57731" anchor="ctr" anchorCtr="1"/>
          <a:lstStyle/>
          <a:p>
            <a:pPr algn="just" defTabSz="385198">
              <a:spcBef>
                <a:spcPct val="50000"/>
              </a:spcBef>
            </a:pPr>
            <a:r>
              <a:rPr lang="en-US" sz="3518" b="1" dirty="0">
                <a:solidFill>
                  <a:schemeClr val="bg1"/>
                </a:solidFill>
              </a:rPr>
              <a:t>Conclusions</a:t>
            </a:r>
          </a:p>
        </p:txBody>
      </p:sp>
      <p:pic>
        <p:nvPicPr>
          <p:cNvPr id="41" name="Picture 2" descr="N:\lawprae\LBI\Projects\101_upGPR\publications\2014.04.27 EGU\SmokeCons_by_KenSaunders\SmokeCons\PNGs\Info.png">
            <a:hlinkClick r:id="rId8" action="ppaction://hlinksldjump"/>
            <a:extLst>
              <a:ext uri="{FF2B5EF4-FFF2-40B4-BE49-F238E27FC236}">
                <a16:creationId xmlns:a16="http://schemas.microsoft.com/office/drawing/2014/main" id="{C26C3477-FCF0-B36C-22EB-ACB40E689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4447" y="3020190"/>
            <a:ext cx="749801" cy="73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Abgerundetes Rechteck 45">
            <a:extLst>
              <a:ext uri="{FF2B5EF4-FFF2-40B4-BE49-F238E27FC236}">
                <a16:creationId xmlns:a16="http://schemas.microsoft.com/office/drawing/2014/main" id="{E11453EA-B244-604D-348F-EFDF125C3939}"/>
              </a:ext>
            </a:extLst>
          </p:cNvPr>
          <p:cNvSpPr/>
          <p:nvPr/>
        </p:nvSpPr>
        <p:spPr bwMode="auto">
          <a:xfrm>
            <a:off x="8728272" y="3883288"/>
            <a:ext cx="7646256" cy="14573911"/>
          </a:xfrm>
          <a:prstGeom prst="roundRect">
            <a:avLst>
              <a:gd name="adj" fmla="val 1308"/>
            </a:avLst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Artificially produced weak layers allow to investigate a wide range of micro-structure morphologies.</a:t>
            </a: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b="1" dirty="0">
                <a:ea typeface="Calibri" panose="020F0502020204030204" pitchFamily="34" charset="0"/>
                <a:cs typeface="Arial" panose="020B0604020202020204" pitchFamily="34" charset="0"/>
              </a:rPr>
              <a:t>Sample production: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Sieved new snow between two compressed slabs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Exposing to temperature gradient forms depth hoar.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b="1" dirty="0">
                <a:ea typeface="Calibri" panose="020F0502020204030204" pitchFamily="34" charset="0"/>
                <a:cs typeface="Arial" panose="020B0604020202020204" pitchFamily="34" charset="0"/>
              </a:rPr>
              <a:t>Sample testing: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Compressive tests to determine the compressive strength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Digital image correlation to record dis-placements</a:t>
            </a: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3" name="Abgerundetes Rechteck 30">
            <a:extLst>
              <a:ext uri="{FF2B5EF4-FFF2-40B4-BE49-F238E27FC236}">
                <a16:creationId xmlns:a16="http://schemas.microsoft.com/office/drawing/2014/main" id="{14216321-EEBB-4453-812D-9FCD1DB5B6BB}"/>
              </a:ext>
            </a:extLst>
          </p:cNvPr>
          <p:cNvSpPr/>
          <p:nvPr/>
        </p:nvSpPr>
        <p:spPr bwMode="auto">
          <a:xfrm>
            <a:off x="25377793" y="9413875"/>
            <a:ext cx="7856465" cy="738930"/>
          </a:xfrm>
          <a:prstGeom prst="round2SameRect">
            <a:avLst/>
          </a:prstGeom>
          <a:solidFill>
            <a:srgbClr val="00A3DD"/>
          </a:solidFill>
          <a:ln w="9525">
            <a:noFill/>
            <a:miter lim="800000"/>
            <a:headEnd/>
            <a:tailEnd/>
          </a:ln>
        </p:spPr>
        <p:txBody>
          <a:bodyPr lIns="46504" tIns="57731" rIns="46504" bIns="57731" anchor="ctr" anchorCtr="1"/>
          <a:lstStyle/>
          <a:p>
            <a:pPr algn="just" defTabSz="385198">
              <a:spcBef>
                <a:spcPct val="50000"/>
              </a:spcBef>
            </a:pPr>
            <a:r>
              <a:rPr lang="en-US" sz="3518" b="1" dirty="0">
                <a:solidFill>
                  <a:schemeClr val="bg1"/>
                </a:solidFill>
              </a:rPr>
              <a:t>Future Work</a:t>
            </a:r>
          </a:p>
        </p:txBody>
      </p:sp>
      <p:pic>
        <p:nvPicPr>
          <p:cNvPr id="54" name="Grafik 53" descr="Ein Bild, das Im Haus, Wand enthält.&#10;&#10;Automatisch generierte Beschreibung">
            <a:extLst>
              <a:ext uri="{FF2B5EF4-FFF2-40B4-BE49-F238E27FC236}">
                <a16:creationId xmlns:a16="http://schemas.microsoft.com/office/drawing/2014/main" id="{50F8D58C-9E8D-4A0D-9D5E-1CE38F1A8EA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22" b="30902"/>
          <a:stretch/>
        </p:blipFill>
        <p:spPr>
          <a:xfrm>
            <a:off x="8750033" y="14814476"/>
            <a:ext cx="7602734" cy="3312368"/>
          </a:xfrm>
          <a:prstGeom prst="rect">
            <a:avLst/>
          </a:prstGeom>
        </p:spPr>
      </p:pic>
      <p:pic>
        <p:nvPicPr>
          <p:cNvPr id="55" name="Grafik 54">
            <a:extLst>
              <a:ext uri="{FF2B5EF4-FFF2-40B4-BE49-F238E27FC236}">
                <a16:creationId xmlns:a16="http://schemas.microsoft.com/office/drawing/2014/main" id="{15245F59-0AE1-4FC1-9D6D-B66C0811AB1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t="17925" r="10426" b="27117"/>
          <a:stretch/>
        </p:blipFill>
        <p:spPr>
          <a:xfrm>
            <a:off x="8771794" y="8445120"/>
            <a:ext cx="7602734" cy="3489035"/>
          </a:xfrm>
          <a:prstGeom prst="rect">
            <a:avLst/>
          </a:prstGeom>
        </p:spPr>
      </p:pic>
      <p:grpSp>
        <p:nvGrpSpPr>
          <p:cNvPr id="56" name="Gruppieren 55">
            <a:extLst>
              <a:ext uri="{FF2B5EF4-FFF2-40B4-BE49-F238E27FC236}">
                <a16:creationId xmlns:a16="http://schemas.microsoft.com/office/drawing/2014/main" id="{AFDF842B-A349-4524-9A8E-989657E9B64B}"/>
              </a:ext>
            </a:extLst>
          </p:cNvPr>
          <p:cNvGrpSpPr>
            <a:grpSpLocks noChangeAspect="1"/>
          </p:cNvGrpSpPr>
          <p:nvPr/>
        </p:nvGrpSpPr>
        <p:grpSpPr>
          <a:xfrm>
            <a:off x="17135661" y="5516706"/>
            <a:ext cx="7593446" cy="5422378"/>
            <a:chOff x="386370" y="10077703"/>
            <a:chExt cx="6450848" cy="4656037"/>
          </a:xfrm>
        </p:grpSpPr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22B7BABB-476D-4826-AE8A-D033A918EE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2" t="24605" r="15656" b="25448"/>
            <a:stretch/>
          </p:blipFill>
          <p:spPr>
            <a:xfrm>
              <a:off x="386370" y="10077703"/>
              <a:ext cx="6450848" cy="4656037"/>
            </a:xfrm>
            <a:prstGeom prst="rect">
              <a:avLst/>
            </a:prstGeom>
          </p:spPr>
        </p:pic>
        <p:grpSp>
          <p:nvGrpSpPr>
            <p:cNvPr id="58" name="Gruppieren 57">
              <a:extLst>
                <a:ext uri="{FF2B5EF4-FFF2-40B4-BE49-F238E27FC236}">
                  <a16:creationId xmlns:a16="http://schemas.microsoft.com/office/drawing/2014/main" id="{3F6A6D68-0FBC-4097-8C65-952AC46C5AC1}"/>
                </a:ext>
              </a:extLst>
            </p:cNvPr>
            <p:cNvGrpSpPr/>
            <p:nvPr/>
          </p:nvGrpSpPr>
          <p:grpSpPr>
            <a:xfrm>
              <a:off x="5114913" y="14121979"/>
              <a:ext cx="1570762" cy="519182"/>
              <a:chOff x="3787208" y="5270320"/>
              <a:chExt cx="1024543" cy="323979"/>
            </a:xfrm>
          </p:grpSpPr>
          <p:sp>
            <p:nvSpPr>
              <p:cNvPr id="59" name="Rechteck 58">
                <a:extLst>
                  <a:ext uri="{FF2B5EF4-FFF2-40B4-BE49-F238E27FC236}">
                    <a16:creationId xmlns:a16="http://schemas.microsoft.com/office/drawing/2014/main" id="{246747E8-F532-4762-9643-AE79F97ABB69}"/>
                  </a:ext>
                </a:extLst>
              </p:cNvPr>
              <p:cNvSpPr/>
              <p:nvPr/>
            </p:nvSpPr>
            <p:spPr>
              <a:xfrm>
                <a:off x="3787208" y="5270320"/>
                <a:ext cx="1024543" cy="3239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>
                <a:noAutofit/>
              </a:bodyPr>
              <a:lstStyle/>
              <a:p>
                <a:pPr algn="ctr"/>
                <a:r>
                  <a:rPr lang="de-DE" b="1" dirty="0">
                    <a:solidFill>
                      <a:sysClr val="windowText" lastClr="000000"/>
                    </a:solidFill>
                  </a:rPr>
                  <a:t>1 cm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60" name="Gerade Verbindung mit Pfeil 59">
                <a:extLst>
                  <a:ext uri="{FF2B5EF4-FFF2-40B4-BE49-F238E27FC236}">
                    <a16:creationId xmlns:a16="http://schemas.microsoft.com/office/drawing/2014/main" id="{77996E5B-3E69-4D8D-8E26-3BB2A2E5E3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49448" y="5495758"/>
                <a:ext cx="929459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9" name="Grafik 68">
            <a:extLst>
              <a:ext uri="{FF2B5EF4-FFF2-40B4-BE49-F238E27FC236}">
                <a16:creationId xmlns:a16="http://schemas.microsoft.com/office/drawing/2014/main" id="{A7040AB2-749B-423D-ADEF-B9E576BFD2C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7087"/>
          <a:stretch/>
        </p:blipFill>
        <p:spPr>
          <a:xfrm>
            <a:off x="17097912" y="13158291"/>
            <a:ext cx="7646256" cy="472009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3082EBE-3DDA-467C-B451-9794CD32A92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6438171" y="13753054"/>
            <a:ext cx="5735708" cy="4301781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E15EA711-5012-482A-8C68-05180610C5A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634" t="6069" r="32597" b="18072"/>
          <a:stretch/>
        </p:blipFill>
        <p:spPr>
          <a:xfrm>
            <a:off x="5177495" y="6173515"/>
            <a:ext cx="2656642" cy="2290210"/>
          </a:xfrm>
          <a:prstGeom prst="rect">
            <a:avLst/>
          </a:prstGeom>
        </p:spPr>
      </p:pic>
      <p:pic>
        <p:nvPicPr>
          <p:cNvPr id="4" name="Grafik 3" descr="Link mit einfarbiger Füllung">
            <a:extLst>
              <a:ext uri="{FF2B5EF4-FFF2-40B4-BE49-F238E27FC236}">
                <a16:creationId xmlns:a16="http://schemas.microsoft.com/office/drawing/2014/main" id="{4FDADBE0-51EB-8A3F-8A95-4AAD33BB0AF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rot="8100000">
            <a:off x="3388877" y="12356698"/>
            <a:ext cx="1558862" cy="1558862"/>
          </a:xfrm>
          <a:prstGeom prst="rect">
            <a:avLst/>
          </a:prstGeom>
        </p:spPr>
      </p:pic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CBCC68EA-1AA7-798E-0529-0881933592A6}"/>
              </a:ext>
            </a:extLst>
          </p:cNvPr>
          <p:cNvSpPr/>
          <p:nvPr/>
        </p:nvSpPr>
        <p:spPr>
          <a:xfrm>
            <a:off x="812669" y="12380155"/>
            <a:ext cx="2530062" cy="1511949"/>
          </a:xfrm>
          <a:prstGeom prst="roundRect">
            <a:avLst/>
          </a:prstGeom>
          <a:solidFill>
            <a:srgbClr val="81DE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52000" tIns="288000" rIns="252000" bIns="2880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Snow Mechanics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C6DDA07F-5697-7767-9FA3-BA95DF433F0E}"/>
              </a:ext>
            </a:extLst>
          </p:cNvPr>
          <p:cNvSpPr/>
          <p:nvPr/>
        </p:nvSpPr>
        <p:spPr>
          <a:xfrm>
            <a:off x="4998915" y="12380155"/>
            <a:ext cx="2530062" cy="1511949"/>
          </a:xfrm>
          <a:prstGeom prst="roundRect">
            <a:avLst/>
          </a:prstGeom>
          <a:solidFill>
            <a:srgbClr val="81DE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52000" tIns="288000" rIns="252000" bIns="2880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Snow Micro-structure</a:t>
            </a:r>
          </a:p>
        </p:txBody>
      </p:sp>
      <p:pic>
        <p:nvPicPr>
          <p:cNvPr id="68" name="Picture 3" descr="N:\lawprae\LBI\Projects\701_Avalanche_control\presentations\20150414_EGU2015\PNGs\Right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F65E96B-B091-4343-AB96-F4CB6076B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926" y="1656124"/>
            <a:ext cx="1160791" cy="116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bgerundetes Rechteck 45">
            <a:extLst>
              <a:ext uri="{FF2B5EF4-FFF2-40B4-BE49-F238E27FC236}">
                <a16:creationId xmlns:a16="http://schemas.microsoft.com/office/drawing/2014/main" id="{22B81D90-8655-159C-681B-79E0A7E09AC7}"/>
              </a:ext>
            </a:extLst>
          </p:cNvPr>
          <p:cNvSpPr/>
          <p:nvPr/>
        </p:nvSpPr>
        <p:spPr bwMode="auto">
          <a:xfrm>
            <a:off x="25373025" y="9413875"/>
            <a:ext cx="7866000" cy="9043324"/>
          </a:xfrm>
          <a:prstGeom prst="roundRect">
            <a:avLst>
              <a:gd name="adj" fmla="val 1686"/>
            </a:avLst>
          </a:prstGeom>
          <a:noFill/>
          <a:ln w="63500" cap="flat" cmpd="sng" algn="ctr">
            <a:solidFill>
              <a:srgbClr val="00A3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algn="just" defTabSz="506153"/>
            <a:endParaRPr lang="en-US" sz="135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Abgerundetes Rechteck 45">
            <a:extLst>
              <a:ext uri="{FF2B5EF4-FFF2-40B4-BE49-F238E27FC236}">
                <a16:creationId xmlns:a16="http://schemas.microsoft.com/office/drawing/2014/main" id="{93A0DE67-05F0-4805-811D-FA6364BE68D6}"/>
              </a:ext>
            </a:extLst>
          </p:cNvPr>
          <p:cNvSpPr/>
          <p:nvPr/>
        </p:nvSpPr>
        <p:spPr bwMode="auto">
          <a:xfrm>
            <a:off x="17518147" y="4010351"/>
            <a:ext cx="15190518" cy="13324404"/>
          </a:xfrm>
          <a:prstGeom prst="roundRect">
            <a:avLst>
              <a:gd name="adj" fmla="val 0"/>
            </a:avLst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t" anchorCtr="0" compatLnSpc="1">
            <a:prstTxWarp prst="textNoShape">
              <a:avLst/>
            </a:prstTxWarp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Deterministic investigation and avalanche forecasting requires knowledge of material parameters.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Elastic modulus, strength, fracture toughness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Dependency on snow density but also on </a:t>
            </a:r>
            <a:r>
              <a:rPr lang="en-US" sz="3200" b="1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microstructure</a:t>
            </a: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Artificially produced samples allow us to investigate the properties of a wide range of microstructural morphologies.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Independent of the season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Controlled environment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Easier characterization of the microstructure (µCT)</a:t>
            </a:r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cs typeface="Arial" panose="020B0604020202020204" pitchFamily="34" charset="0"/>
            </a:endParaRPr>
          </a:p>
          <a:p>
            <a:pPr algn="just"/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246390" y="3567226"/>
            <a:ext cx="32980489" cy="204978"/>
          </a:xfrm>
          <a:prstGeom prst="rect">
            <a:avLst/>
          </a:prstGeom>
          <a:solidFill>
            <a:srgbClr val="00A3DD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defTabSz="506153"/>
            <a:endParaRPr lang="en-GB" sz="1350" dirty="0"/>
          </a:p>
        </p:txBody>
      </p:sp>
      <p:sp>
        <p:nvSpPr>
          <p:cNvPr id="106" name="Abgerundetes Rechteck 30"/>
          <p:cNvSpPr/>
          <p:nvPr/>
        </p:nvSpPr>
        <p:spPr bwMode="auto">
          <a:xfrm>
            <a:off x="232854" y="3018383"/>
            <a:ext cx="32993196" cy="738930"/>
          </a:xfrm>
          <a:prstGeom prst="roundRect">
            <a:avLst>
              <a:gd name="adj" fmla="val 13476"/>
            </a:avLst>
          </a:prstGeom>
          <a:solidFill>
            <a:srgbClr val="00A3DD"/>
          </a:solidFill>
          <a:ln w="9525">
            <a:noFill/>
            <a:miter lim="800000"/>
            <a:headEnd/>
            <a:tailEnd/>
          </a:ln>
        </p:spPr>
        <p:txBody>
          <a:bodyPr lIns="46504" tIns="57731" rIns="46504" bIns="57731" anchor="ctr" anchorCtr="1"/>
          <a:lstStyle/>
          <a:p>
            <a:pPr algn="just" defTabSz="385198">
              <a:spcBef>
                <a:spcPct val="50000"/>
              </a:spcBef>
            </a:pPr>
            <a:r>
              <a:rPr lang="en-US" sz="3518" b="1" dirty="0">
                <a:solidFill>
                  <a:schemeClr val="bg1"/>
                </a:solidFill>
              </a:rPr>
              <a:t>Motivation</a:t>
            </a:r>
          </a:p>
        </p:txBody>
      </p:sp>
      <p:sp>
        <p:nvSpPr>
          <p:cNvPr id="49" name="Abgerundetes Rechteck 45"/>
          <p:cNvSpPr/>
          <p:nvPr/>
        </p:nvSpPr>
        <p:spPr bwMode="auto">
          <a:xfrm>
            <a:off x="246388" y="3013200"/>
            <a:ext cx="32983200" cy="15444000"/>
          </a:xfrm>
          <a:prstGeom prst="roundRect">
            <a:avLst>
              <a:gd name="adj" fmla="val 946"/>
            </a:avLst>
          </a:prstGeom>
          <a:noFill/>
          <a:ln w="63500" cap="flat" cmpd="sng" algn="ctr">
            <a:solidFill>
              <a:srgbClr val="00A3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algn="just" defTabSz="506153"/>
            <a:endParaRPr lang="en-US" sz="1350" dirty="0"/>
          </a:p>
        </p:txBody>
      </p:sp>
      <p:sp>
        <p:nvSpPr>
          <p:cNvPr id="51" name="Abgerundetes Rechteck 45"/>
          <p:cNvSpPr/>
          <p:nvPr/>
        </p:nvSpPr>
        <p:spPr bwMode="auto">
          <a:xfrm>
            <a:off x="569044" y="5025721"/>
            <a:ext cx="15480000" cy="13431479"/>
          </a:xfrm>
          <a:prstGeom prst="roundRect">
            <a:avLst>
              <a:gd name="adj" fmla="val 0"/>
            </a:avLst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3520" dirty="0">
                <a:ea typeface="Calibri" panose="020F0502020204030204" pitchFamily="34" charset="0"/>
                <a:cs typeface="Arial" panose="020B0604020202020204" pitchFamily="34" charset="0"/>
              </a:rPr>
              <a:t>Slab avalanches are the most relevant for avalanche forecasting causing more than 90% of avalanche fatalities.</a:t>
            </a: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										1. Cohesive snow slab</a:t>
            </a:r>
          </a:p>
          <a:p>
            <a:pPr algn="just"/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										2. Weak layer</a:t>
            </a:r>
          </a:p>
          <a:p>
            <a:pPr algn="just"/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										3. </a:t>
            </a:r>
            <a:r>
              <a:rPr lang="de-CH" sz="3200" dirty="0">
                <a:ea typeface="Calibri" panose="020F0502020204030204" pitchFamily="34" charset="0"/>
                <a:cs typeface="Arial" panose="020B0604020202020204" pitchFamily="34" charset="0"/>
              </a:rPr>
              <a:t>Trigger</a:t>
            </a:r>
          </a:p>
          <a:p>
            <a:pPr algn="just"/>
            <a:r>
              <a:rPr lang="de-CH" sz="3200" dirty="0">
                <a:ea typeface="Calibri" panose="020F0502020204030204" pitchFamily="34" charset="0"/>
                <a:cs typeface="Arial" panose="020B0604020202020204" pitchFamily="34" charset="0"/>
              </a:rPr>
              <a:t>										</a:t>
            </a: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4. Steep terrain</a:t>
            </a:r>
          </a:p>
          <a:p>
            <a:pPr algn="just"/>
            <a:endParaRPr lang="de-CH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de-DE" sz="3200" b="1" dirty="0">
              <a:cs typeface="Arial" panose="020B0604020202020204" pitchFamily="34" charset="0"/>
            </a:endParaRPr>
          </a:p>
          <a:p>
            <a:pPr algn="just"/>
            <a:endParaRPr lang="de-DE" sz="3200" b="1" dirty="0">
              <a:cs typeface="Arial" panose="020B0604020202020204" pitchFamily="34" charset="0"/>
            </a:endParaRPr>
          </a:p>
          <a:p>
            <a:pPr algn="just"/>
            <a:r>
              <a:rPr lang="de-DE" sz="3200" dirty="0">
                <a:cs typeface="Arial" panose="020B0604020202020204" pitchFamily="34" charset="0"/>
              </a:rPr>
              <a:t>The </a:t>
            </a:r>
            <a:r>
              <a:rPr lang="en-US" sz="3200" dirty="0">
                <a:cs typeface="Arial" panose="020B0604020202020204" pitchFamily="34" charset="0"/>
              </a:rPr>
              <a:t>release process of an avalanche can be seen as a sequence of fractures:</a:t>
            </a:r>
          </a:p>
          <a:p>
            <a:pPr algn="just"/>
            <a:endParaRPr lang="en-US" sz="3200" b="1" dirty="0">
              <a:cs typeface="Arial" panose="020B0604020202020204" pitchFamily="34" charset="0"/>
            </a:endParaRPr>
          </a:p>
          <a:p>
            <a:pPr algn="just"/>
            <a:endParaRPr lang="en-US" sz="3200" b="1" dirty="0">
              <a:cs typeface="Arial" panose="020B0604020202020204" pitchFamily="34" charset="0"/>
            </a:endParaRPr>
          </a:p>
          <a:p>
            <a:pPr algn="just"/>
            <a:endParaRPr lang="en-US" sz="3200" b="1" dirty="0">
              <a:cs typeface="Arial" panose="020B0604020202020204" pitchFamily="34" charset="0"/>
            </a:endParaRPr>
          </a:p>
          <a:p>
            <a:pPr algn="just"/>
            <a:endParaRPr lang="de-DE" sz="3200" b="1" dirty="0"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00" name="Abgerundetes Rechteck 99"/>
          <p:cNvSpPr/>
          <p:nvPr/>
        </p:nvSpPr>
        <p:spPr bwMode="auto">
          <a:xfrm>
            <a:off x="246388" y="369632"/>
            <a:ext cx="32983200" cy="2462943"/>
          </a:xfrm>
          <a:prstGeom prst="roundRect">
            <a:avLst>
              <a:gd name="adj" fmla="val 3426"/>
            </a:avLst>
          </a:prstGeom>
          <a:noFill/>
          <a:ln w="63500" cap="rnd">
            <a:solidFill>
              <a:srgbClr val="00A3DD"/>
            </a:solidFill>
            <a:round/>
            <a:headEnd/>
            <a:tailEnd/>
          </a:ln>
        </p:spPr>
        <p:txBody>
          <a:bodyPr lIns="132915" tIns="84389" rIns="132915" bIns="109048" anchor="t"/>
          <a:lstStyle/>
          <a:p>
            <a:pPr algn="ctr">
              <a:spcAft>
                <a:spcPts val="703"/>
              </a:spcAft>
            </a:pPr>
            <a:endParaRPr lang="en-GB" sz="2756" b="1" baseline="30000" dirty="0">
              <a:ea typeface="ＭＳ Ｐゴシック" charset="-128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385246" y="15492734"/>
            <a:ext cx="844244" cy="1705745"/>
            <a:chOff x="356971" y="4878656"/>
            <a:chExt cx="1440056" cy="2909546"/>
          </a:xfrm>
        </p:grpSpPr>
        <p:cxnSp>
          <p:nvCxnSpPr>
            <p:cNvPr id="108" name="Gerade Verbindung 107"/>
            <p:cNvCxnSpPr/>
            <p:nvPr/>
          </p:nvCxnSpPr>
          <p:spPr bwMode="auto">
            <a:xfrm flipV="1">
              <a:off x="896400" y="5294213"/>
              <a:ext cx="0" cy="68745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09" name="Gerade Verbindung 108"/>
            <p:cNvCxnSpPr/>
            <p:nvPr/>
          </p:nvCxnSpPr>
          <p:spPr bwMode="auto">
            <a:xfrm flipV="1">
              <a:off x="716215" y="4878656"/>
              <a:ext cx="0" cy="247793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0" name="Gerade Verbindung 109"/>
            <p:cNvCxnSpPr/>
            <p:nvPr/>
          </p:nvCxnSpPr>
          <p:spPr bwMode="auto">
            <a:xfrm flipH="1">
              <a:off x="356971" y="5365990"/>
              <a:ext cx="11520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1" name="Gerade Verbindung 110"/>
            <p:cNvCxnSpPr/>
            <p:nvPr/>
          </p:nvCxnSpPr>
          <p:spPr bwMode="auto">
            <a:xfrm flipH="1">
              <a:off x="356971" y="5752518"/>
              <a:ext cx="11520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2" name="Gerade Verbindung 111"/>
            <p:cNvCxnSpPr/>
            <p:nvPr/>
          </p:nvCxnSpPr>
          <p:spPr bwMode="auto">
            <a:xfrm flipH="1">
              <a:off x="500977" y="7032349"/>
              <a:ext cx="129605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3" name="Gerade Verbindung 112"/>
            <p:cNvCxnSpPr/>
            <p:nvPr/>
          </p:nvCxnSpPr>
          <p:spPr bwMode="auto">
            <a:xfrm flipH="1">
              <a:off x="860990" y="7234362"/>
              <a:ext cx="86403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4" name="Gerade Verbindung 113"/>
            <p:cNvCxnSpPr/>
            <p:nvPr/>
          </p:nvCxnSpPr>
          <p:spPr bwMode="auto">
            <a:xfrm flipV="1">
              <a:off x="860990" y="7329897"/>
              <a:ext cx="0" cy="45830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94" name="Group 93"/>
          <p:cNvGrpSpPr/>
          <p:nvPr/>
        </p:nvGrpSpPr>
        <p:grpSpPr>
          <a:xfrm>
            <a:off x="-4409536" y="2807103"/>
            <a:ext cx="1139812" cy="15408573"/>
            <a:chOff x="449934" y="5472386"/>
            <a:chExt cx="1944216" cy="26282920"/>
          </a:xfrm>
        </p:grpSpPr>
        <p:cxnSp>
          <p:nvCxnSpPr>
            <p:cNvPr id="95" name="Straight Connector 94"/>
            <p:cNvCxnSpPr/>
            <p:nvPr/>
          </p:nvCxnSpPr>
          <p:spPr bwMode="auto">
            <a:xfrm>
              <a:off x="809974" y="5472386"/>
              <a:ext cx="0" cy="2628292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449934" y="5730971"/>
              <a:ext cx="194421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>
              <a:off x="449934" y="30925118"/>
              <a:ext cx="194421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02601D-EAC6-1226-E240-8E39E2879046}"/>
              </a:ext>
            </a:extLst>
          </p:cNvPr>
          <p:cNvGrpSpPr/>
          <p:nvPr/>
        </p:nvGrpSpPr>
        <p:grpSpPr>
          <a:xfrm>
            <a:off x="-1990200" y="2304606"/>
            <a:ext cx="844244" cy="1705745"/>
            <a:chOff x="356971" y="4878656"/>
            <a:chExt cx="1440056" cy="2909546"/>
          </a:xfrm>
        </p:grpSpPr>
        <p:cxnSp>
          <p:nvCxnSpPr>
            <p:cNvPr id="5" name="Gerade Verbindung 107">
              <a:extLst>
                <a:ext uri="{FF2B5EF4-FFF2-40B4-BE49-F238E27FC236}">
                  <a16:creationId xmlns:a16="http://schemas.microsoft.com/office/drawing/2014/main" id="{30A82DE9-B9AC-2300-C64C-7342CB55AB6D}"/>
                </a:ext>
              </a:extLst>
            </p:cNvPr>
            <p:cNvCxnSpPr/>
            <p:nvPr/>
          </p:nvCxnSpPr>
          <p:spPr bwMode="auto">
            <a:xfrm flipV="1">
              <a:off x="896400" y="5294213"/>
              <a:ext cx="0" cy="68745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9" name="Gerade Verbindung 108">
              <a:extLst>
                <a:ext uri="{FF2B5EF4-FFF2-40B4-BE49-F238E27FC236}">
                  <a16:creationId xmlns:a16="http://schemas.microsoft.com/office/drawing/2014/main" id="{DCBF27D7-D9DB-974A-77B2-179BB53BDFC9}"/>
                </a:ext>
              </a:extLst>
            </p:cNvPr>
            <p:cNvCxnSpPr/>
            <p:nvPr/>
          </p:nvCxnSpPr>
          <p:spPr bwMode="auto">
            <a:xfrm flipV="1">
              <a:off x="716215" y="4878656"/>
              <a:ext cx="0" cy="247793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5" name="Gerade Verbindung 109">
              <a:extLst>
                <a:ext uri="{FF2B5EF4-FFF2-40B4-BE49-F238E27FC236}">
                  <a16:creationId xmlns:a16="http://schemas.microsoft.com/office/drawing/2014/main" id="{BEBFB11F-8598-6D12-4B64-3C6A8F4D85CA}"/>
                </a:ext>
              </a:extLst>
            </p:cNvPr>
            <p:cNvCxnSpPr/>
            <p:nvPr/>
          </p:nvCxnSpPr>
          <p:spPr bwMode="auto">
            <a:xfrm flipH="1">
              <a:off x="356971" y="5365990"/>
              <a:ext cx="11520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6" name="Gerade Verbindung 110">
              <a:extLst>
                <a:ext uri="{FF2B5EF4-FFF2-40B4-BE49-F238E27FC236}">
                  <a16:creationId xmlns:a16="http://schemas.microsoft.com/office/drawing/2014/main" id="{B41111AB-FFC7-CD31-1C8B-A5604D9D2C42}"/>
                </a:ext>
              </a:extLst>
            </p:cNvPr>
            <p:cNvCxnSpPr/>
            <p:nvPr/>
          </p:nvCxnSpPr>
          <p:spPr bwMode="auto">
            <a:xfrm flipH="1">
              <a:off x="356971" y="5752518"/>
              <a:ext cx="11520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9" name="Gerade Verbindung 111">
              <a:extLst>
                <a:ext uri="{FF2B5EF4-FFF2-40B4-BE49-F238E27FC236}">
                  <a16:creationId xmlns:a16="http://schemas.microsoft.com/office/drawing/2014/main" id="{DDD5FD2C-EF46-ABFA-23C0-20FDB788D204}"/>
                </a:ext>
              </a:extLst>
            </p:cNvPr>
            <p:cNvCxnSpPr/>
            <p:nvPr/>
          </p:nvCxnSpPr>
          <p:spPr bwMode="auto">
            <a:xfrm flipH="1">
              <a:off x="500977" y="7032349"/>
              <a:ext cx="129605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4" name="Gerade Verbindung 112">
              <a:extLst>
                <a:ext uri="{FF2B5EF4-FFF2-40B4-BE49-F238E27FC236}">
                  <a16:creationId xmlns:a16="http://schemas.microsoft.com/office/drawing/2014/main" id="{10F46877-A161-BA10-750F-1F3CD4497090}"/>
                </a:ext>
              </a:extLst>
            </p:cNvPr>
            <p:cNvCxnSpPr/>
            <p:nvPr/>
          </p:nvCxnSpPr>
          <p:spPr bwMode="auto">
            <a:xfrm flipH="1">
              <a:off x="860990" y="7234362"/>
              <a:ext cx="86403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5" name="Gerade Verbindung 113">
              <a:extLst>
                <a:ext uri="{FF2B5EF4-FFF2-40B4-BE49-F238E27FC236}">
                  <a16:creationId xmlns:a16="http://schemas.microsoft.com/office/drawing/2014/main" id="{422CB0C8-2FCC-8591-2FC2-E1DC0B1E6971}"/>
                </a:ext>
              </a:extLst>
            </p:cNvPr>
            <p:cNvCxnSpPr/>
            <p:nvPr/>
          </p:nvCxnSpPr>
          <p:spPr bwMode="auto">
            <a:xfrm flipV="1">
              <a:off x="860990" y="7329897"/>
              <a:ext cx="0" cy="45830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pic>
        <p:nvPicPr>
          <p:cNvPr id="1072" name="Picture 2" descr="N:\lawprae\LBI\Projects\701_Avalanche_control\presentations\20150414_EGU2015\PNGs\Home.p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8358FFF-31DE-1D04-2DBF-52A2A9C45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926" y="354511"/>
            <a:ext cx="1160791" cy="116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3" name="Picture 3" descr="N:\lawprae\LBI\Projects\701_Avalanche_control\presentations\20150414_EGU2015\PNGs\Right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906EC39-DCE2-F489-A4CE-FB315CBFB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926" y="1656124"/>
            <a:ext cx="1160791" cy="116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4" name="Picture 4" descr="N:\lawprae\LBI\Projects\701_Avalanche_control\presentations\20150414_EGU2015\PNGs\Left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F8167AE-45D5-85A6-28F7-5CD27529F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860" y="1656172"/>
            <a:ext cx="1160791" cy="116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2">
            <a:extLst>
              <a:ext uri="{FF2B5EF4-FFF2-40B4-BE49-F238E27FC236}">
                <a16:creationId xmlns:a16="http://schemas.microsoft.com/office/drawing/2014/main" id="{15761D25-6343-4A57-83C1-FF34B61097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022" y="369402"/>
            <a:ext cx="30383998" cy="246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6486" tIns="109048" rIns="216486" bIns="109048" anchor="ctr"/>
          <a:lstStyle/>
          <a:p>
            <a:pPr algn="ctr" defTabSz="8384078">
              <a:lnSpc>
                <a:spcPct val="90000"/>
              </a:lnSpc>
              <a:spcBef>
                <a:spcPts val="0"/>
              </a:spcBef>
            </a:pPr>
            <a:r>
              <a:rPr lang="en-US" sz="4800" b="1" dirty="0"/>
              <a:t>Systematic production and characterization of artificially produced weak layers of depth hoar</a:t>
            </a:r>
            <a:endParaRPr lang="en-US" sz="3200" b="1" dirty="0"/>
          </a:p>
          <a:p>
            <a:pPr algn="ctr" defTabSz="8384078">
              <a:lnSpc>
                <a:spcPct val="90000"/>
              </a:lnSpc>
              <a:spcBef>
                <a:spcPts val="1200"/>
              </a:spcBef>
            </a:pPr>
            <a:r>
              <a:rPr lang="en-US" sz="2800" b="1" dirty="0"/>
              <a:t>Jakob Schöttner, </a:t>
            </a:r>
            <a:r>
              <a:rPr lang="en-US" altLang="en-US" sz="2800" b="1" dirty="0"/>
              <a:t>Melin Walet, Alec van Herwijnen, and Jürg Schweizer</a:t>
            </a:r>
            <a:endParaRPr lang="en-US" sz="2800" b="1" baseline="30000" dirty="0"/>
          </a:p>
          <a:p>
            <a:pPr algn="ctr" defTabSz="8384078">
              <a:spcBef>
                <a:spcPts val="800"/>
              </a:spcBef>
            </a:pPr>
            <a:r>
              <a:rPr lang="en-US" sz="1800" dirty="0"/>
              <a:t>WSL Institute for Snow and Avalanche Research SLF, Davos, Switzerland</a:t>
            </a:r>
          </a:p>
        </p:txBody>
      </p:sp>
      <p:grpSp>
        <p:nvGrpSpPr>
          <p:cNvPr id="130" name="Gruppieren 129">
            <a:extLst>
              <a:ext uri="{FF2B5EF4-FFF2-40B4-BE49-F238E27FC236}">
                <a16:creationId xmlns:a16="http://schemas.microsoft.com/office/drawing/2014/main" id="{7A4EB486-AB31-4547-A663-1C3AC6DDB4FF}"/>
              </a:ext>
            </a:extLst>
          </p:cNvPr>
          <p:cNvGrpSpPr>
            <a:grpSpLocks noChangeAspect="1"/>
          </p:cNvGrpSpPr>
          <p:nvPr/>
        </p:nvGrpSpPr>
        <p:grpSpPr>
          <a:xfrm>
            <a:off x="17746021" y="7168972"/>
            <a:ext cx="8011367" cy="4390623"/>
            <a:chOff x="3146258" y="2119313"/>
            <a:chExt cx="4235116" cy="2619375"/>
          </a:xfrm>
        </p:grpSpPr>
        <p:pic>
          <p:nvPicPr>
            <p:cNvPr id="131" name="Picture 2">
              <a:extLst>
                <a:ext uri="{FF2B5EF4-FFF2-40B4-BE49-F238E27FC236}">
                  <a16:creationId xmlns:a16="http://schemas.microsoft.com/office/drawing/2014/main" id="{F1837E11-2ED3-4212-B1BB-E68D1C3A91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509"/>
            <a:stretch/>
          </p:blipFill>
          <p:spPr bwMode="auto">
            <a:xfrm>
              <a:off x="3238500" y="2119313"/>
              <a:ext cx="4142874" cy="2619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2" name="Rechteck 131">
              <a:extLst>
                <a:ext uri="{FF2B5EF4-FFF2-40B4-BE49-F238E27FC236}">
                  <a16:creationId xmlns:a16="http://schemas.microsoft.com/office/drawing/2014/main" id="{B37131E5-443E-4B78-B0AD-6D126E873026}"/>
                </a:ext>
              </a:extLst>
            </p:cNvPr>
            <p:cNvSpPr/>
            <p:nvPr/>
          </p:nvSpPr>
          <p:spPr>
            <a:xfrm>
              <a:off x="3146258" y="4487779"/>
              <a:ext cx="391026" cy="250909"/>
            </a:xfrm>
            <a:prstGeom prst="rect">
              <a:avLst/>
            </a:pr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52000" tIns="288000" rIns="252000" bIns="288000" rtlCol="0" anchor="ctr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1" i="0" u="none" strike="noStrike" kern="0" cap="none" spc="0" normalizeH="0" baseline="0" noProof="0" dirty="0">
                <a:ln>
                  <a:noFill/>
                </a:ln>
                <a:solidFill>
                  <a:srgbClr val="0099CC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sp>
        <p:nvSpPr>
          <p:cNvPr id="133" name="Rechteck: abgerundete Ecken 132">
            <a:extLst>
              <a:ext uri="{FF2B5EF4-FFF2-40B4-BE49-F238E27FC236}">
                <a16:creationId xmlns:a16="http://schemas.microsoft.com/office/drawing/2014/main" id="{27D2FDE3-E22D-4C8D-A851-17F8005A1352}"/>
              </a:ext>
            </a:extLst>
          </p:cNvPr>
          <p:cNvSpPr/>
          <p:nvPr/>
        </p:nvSpPr>
        <p:spPr>
          <a:xfrm>
            <a:off x="28891400" y="7403415"/>
            <a:ext cx="3600000" cy="1080000"/>
          </a:xfrm>
          <a:prstGeom prst="roundRect">
            <a:avLst/>
          </a:prstGeom>
          <a:solidFill>
            <a:srgbClr val="00A3D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52000" tIns="288000" rIns="252000" bIns="2880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Elastic modulus</a:t>
            </a:r>
          </a:p>
        </p:txBody>
      </p:sp>
      <p:sp>
        <p:nvSpPr>
          <p:cNvPr id="134" name="Rechteck: abgerundete Ecken 133">
            <a:extLst>
              <a:ext uri="{FF2B5EF4-FFF2-40B4-BE49-F238E27FC236}">
                <a16:creationId xmlns:a16="http://schemas.microsoft.com/office/drawing/2014/main" id="{AC7DC08A-7F76-4006-B7D0-7E658469F5A9}"/>
              </a:ext>
            </a:extLst>
          </p:cNvPr>
          <p:cNvSpPr/>
          <p:nvPr/>
        </p:nvSpPr>
        <p:spPr>
          <a:xfrm>
            <a:off x="27421986" y="8793731"/>
            <a:ext cx="3600000" cy="1080000"/>
          </a:xfrm>
          <a:prstGeom prst="roundRect">
            <a:avLst/>
          </a:prstGeom>
          <a:solidFill>
            <a:srgbClr val="00A3D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52000" tIns="288000" rIns="252000" bIns="2880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Strength</a:t>
            </a:r>
          </a:p>
        </p:txBody>
      </p:sp>
      <p:sp>
        <p:nvSpPr>
          <p:cNvPr id="135" name="Rechteck: abgerundete Ecken 134">
            <a:extLst>
              <a:ext uri="{FF2B5EF4-FFF2-40B4-BE49-F238E27FC236}">
                <a16:creationId xmlns:a16="http://schemas.microsoft.com/office/drawing/2014/main" id="{729307A2-739C-4AB6-80CA-F29CCA0EF804}"/>
              </a:ext>
            </a:extLst>
          </p:cNvPr>
          <p:cNvSpPr/>
          <p:nvPr/>
        </p:nvSpPr>
        <p:spPr>
          <a:xfrm>
            <a:off x="26348354" y="10208638"/>
            <a:ext cx="3600000" cy="1080000"/>
          </a:xfrm>
          <a:prstGeom prst="roundRect">
            <a:avLst/>
          </a:prstGeom>
          <a:solidFill>
            <a:srgbClr val="00A3D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252000" tIns="288000" rIns="252000" bIns="288000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Fracture toughness</a:t>
            </a:r>
          </a:p>
        </p:txBody>
      </p:sp>
      <p:sp>
        <p:nvSpPr>
          <p:cNvPr id="10" name="Abgerundetes Rechteck 45">
            <a:extLst>
              <a:ext uri="{FF2B5EF4-FFF2-40B4-BE49-F238E27FC236}">
                <a16:creationId xmlns:a16="http://schemas.microsoft.com/office/drawing/2014/main" id="{DCBF65F1-C6E7-A1B1-7B6D-0A1A99E2D662}"/>
              </a:ext>
            </a:extLst>
          </p:cNvPr>
          <p:cNvSpPr/>
          <p:nvPr/>
        </p:nvSpPr>
        <p:spPr bwMode="auto">
          <a:xfrm>
            <a:off x="569044" y="3957168"/>
            <a:ext cx="15480000" cy="738000"/>
          </a:xfrm>
          <a:prstGeom prst="roundRect">
            <a:avLst>
              <a:gd name="adj" fmla="val 20837"/>
            </a:avLst>
          </a:prstGeom>
          <a:solidFill>
            <a:srgbClr val="81DEFF"/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/>
              <a:t>Background</a:t>
            </a:r>
          </a:p>
        </p:txBody>
      </p:sp>
      <p:sp>
        <p:nvSpPr>
          <p:cNvPr id="11" name="Abgerundetes Rechteck 45">
            <a:extLst>
              <a:ext uri="{FF2B5EF4-FFF2-40B4-BE49-F238E27FC236}">
                <a16:creationId xmlns:a16="http://schemas.microsoft.com/office/drawing/2014/main" id="{B3280735-01E8-7C60-77C7-6E9D02616A1D}"/>
              </a:ext>
            </a:extLst>
          </p:cNvPr>
          <p:cNvSpPr/>
          <p:nvPr/>
        </p:nvSpPr>
        <p:spPr bwMode="auto">
          <a:xfrm>
            <a:off x="17521382" y="3974768"/>
            <a:ext cx="15480000" cy="738000"/>
          </a:xfrm>
          <a:prstGeom prst="roundRect">
            <a:avLst>
              <a:gd name="adj" fmla="val 24834"/>
            </a:avLst>
          </a:prstGeom>
          <a:solidFill>
            <a:srgbClr val="81DEFF"/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/>
              <a:t>Research Gap</a:t>
            </a:r>
          </a:p>
        </p:txBody>
      </p:sp>
      <p:sp>
        <p:nvSpPr>
          <p:cNvPr id="12" name="Abgerundetes Rechteck 45">
            <a:extLst>
              <a:ext uri="{FF2B5EF4-FFF2-40B4-BE49-F238E27FC236}">
                <a16:creationId xmlns:a16="http://schemas.microsoft.com/office/drawing/2014/main" id="{EDE8C828-2750-2EC8-8056-624D82C10740}"/>
              </a:ext>
            </a:extLst>
          </p:cNvPr>
          <p:cNvSpPr/>
          <p:nvPr/>
        </p:nvSpPr>
        <p:spPr bwMode="auto">
          <a:xfrm>
            <a:off x="17521382" y="12420291"/>
            <a:ext cx="15480000" cy="738000"/>
          </a:xfrm>
          <a:prstGeom prst="roundRect">
            <a:avLst>
              <a:gd name="adj" fmla="val 24834"/>
            </a:avLst>
          </a:prstGeom>
          <a:solidFill>
            <a:srgbClr val="81DEFF"/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/>
              <a:t>Research Goal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EA02F77-71A7-0A52-C720-025C91EF28DB}"/>
              </a:ext>
            </a:extLst>
          </p:cNvPr>
          <p:cNvGrpSpPr/>
          <p:nvPr/>
        </p:nvGrpSpPr>
        <p:grpSpPr>
          <a:xfrm>
            <a:off x="1700506" y="6171445"/>
            <a:ext cx="6887199" cy="4575964"/>
            <a:chOff x="10019734" y="5948685"/>
            <a:chExt cx="6585975" cy="4956261"/>
          </a:xfrm>
        </p:grpSpPr>
        <p:pic>
          <p:nvPicPr>
            <p:cNvPr id="13" name="Bild 4">
              <a:extLst>
                <a:ext uri="{FF2B5EF4-FFF2-40B4-BE49-F238E27FC236}">
                  <a16:creationId xmlns:a16="http://schemas.microsoft.com/office/drawing/2014/main" id="{ACD3041C-8394-A2DC-A70B-E566D6F895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56765" t="49619" b="8490"/>
            <a:stretch/>
          </p:blipFill>
          <p:spPr>
            <a:xfrm>
              <a:off x="10021677" y="5985068"/>
              <a:ext cx="6584032" cy="4919878"/>
            </a:xfrm>
            <a:prstGeom prst="rect">
              <a:avLst/>
            </a:prstGeom>
          </p:spPr>
        </p:pic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6ADA927C-1FDB-BDA0-0237-96C4B595E228}"/>
                </a:ext>
              </a:extLst>
            </p:cNvPr>
            <p:cNvSpPr/>
            <p:nvPr/>
          </p:nvSpPr>
          <p:spPr bwMode="auto">
            <a:xfrm>
              <a:off x="10019734" y="5948685"/>
              <a:ext cx="1132837" cy="1592982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67534FA4-545A-E502-5719-05FFD2B24975}"/>
              </a:ext>
            </a:extLst>
          </p:cNvPr>
          <p:cNvGrpSpPr/>
          <p:nvPr/>
        </p:nvGrpSpPr>
        <p:grpSpPr>
          <a:xfrm>
            <a:off x="19558388" y="15835167"/>
            <a:ext cx="10374949" cy="2520000"/>
            <a:chOff x="21099708" y="15354362"/>
            <a:chExt cx="5859374" cy="2520000"/>
          </a:xfrm>
        </p:grpSpPr>
        <p:pic>
          <p:nvPicPr>
            <p:cNvPr id="21" name="Grafik 20" descr="Link mit einfarbiger Füllung">
              <a:extLst>
                <a:ext uri="{FF2B5EF4-FFF2-40B4-BE49-F238E27FC236}">
                  <a16:creationId xmlns:a16="http://schemas.microsoft.com/office/drawing/2014/main" id="{B3F82A88-8350-E45E-EB95-A2A8ADCB3BC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8100000">
              <a:off x="23309282" y="15354362"/>
              <a:ext cx="1440225" cy="2520000"/>
            </a:xfrm>
            <a:prstGeom prst="rect">
              <a:avLst/>
            </a:prstGeom>
          </p:spPr>
        </p:pic>
        <p:sp>
          <p:nvSpPr>
            <p:cNvPr id="22" name="Rechteck: abgerundete Ecken 21">
              <a:extLst>
                <a:ext uri="{FF2B5EF4-FFF2-40B4-BE49-F238E27FC236}">
                  <a16:creationId xmlns:a16="http://schemas.microsoft.com/office/drawing/2014/main" id="{1C0549E4-347F-65EE-72C3-AF16C8E4AB5E}"/>
                </a:ext>
              </a:extLst>
            </p:cNvPr>
            <p:cNvSpPr/>
            <p:nvPr/>
          </p:nvSpPr>
          <p:spPr>
            <a:xfrm>
              <a:off x="21099708" y="15858389"/>
              <a:ext cx="2033142" cy="1511949"/>
            </a:xfrm>
            <a:prstGeom prst="roundRect">
              <a:avLst/>
            </a:prstGeom>
            <a:solidFill>
              <a:srgbClr val="00A3D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52000" tIns="288000" rIns="252000" bIns="288000" rtlCol="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Snow mechanics</a:t>
              </a:r>
            </a:p>
          </p:txBody>
        </p:sp>
        <p:sp>
          <p:nvSpPr>
            <p:cNvPr id="23" name="Rechteck: abgerundete Ecken 22">
              <a:extLst>
                <a:ext uri="{FF2B5EF4-FFF2-40B4-BE49-F238E27FC236}">
                  <a16:creationId xmlns:a16="http://schemas.microsoft.com/office/drawing/2014/main" id="{25FBAD53-FE52-9E50-5056-F25DD751482B}"/>
                </a:ext>
              </a:extLst>
            </p:cNvPr>
            <p:cNvSpPr/>
            <p:nvPr/>
          </p:nvSpPr>
          <p:spPr>
            <a:xfrm>
              <a:off x="24925940" y="15858389"/>
              <a:ext cx="2033142" cy="1511949"/>
            </a:xfrm>
            <a:prstGeom prst="roundRect">
              <a:avLst/>
            </a:prstGeom>
            <a:solidFill>
              <a:srgbClr val="00A3D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252000" tIns="288000" rIns="252000" bIns="288000" rtlCol="0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Snow microstructure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8E1AA6A7-149E-EE70-5AA0-F7ACD1B04193}"/>
              </a:ext>
            </a:extLst>
          </p:cNvPr>
          <p:cNvSpPr txBox="1"/>
          <p:nvPr/>
        </p:nvSpPr>
        <p:spPr>
          <a:xfrm flipH="1">
            <a:off x="24745863" y="7380242"/>
            <a:ext cx="654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</a:rPr>
              <a:t>[2] </a:t>
            </a:r>
            <a:endParaRPr lang="en-US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9E5F865-A15D-0EEE-928C-02A1C37B367C}"/>
              </a:ext>
            </a:extLst>
          </p:cNvPr>
          <p:cNvSpPr txBox="1"/>
          <p:nvPr/>
        </p:nvSpPr>
        <p:spPr>
          <a:xfrm flipH="1">
            <a:off x="15443024" y="17100035"/>
            <a:ext cx="654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22222"/>
                </a:solidFill>
              </a:rPr>
              <a:t>[1] </a:t>
            </a:r>
            <a:endParaRPr lang="en-US" dirty="0"/>
          </a:p>
        </p:txBody>
      </p:sp>
      <p:pic>
        <p:nvPicPr>
          <p:cNvPr id="62" name="Picture 2" descr="P:\KOM\KDA\Logo\Logos_neu\SLF_logo_jpg\SLF_logo_farbig_hohe_auflösung.jpg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B36E09E3-2D22-45E2-ADA8-6E420E8E7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78435" y="584174"/>
            <a:ext cx="1731572" cy="2028972"/>
          </a:xfrm>
          <a:prstGeom prst="rect">
            <a:avLst/>
          </a:prstGeom>
          <a:noFill/>
        </p:spPr>
      </p:pic>
      <p:grpSp>
        <p:nvGrpSpPr>
          <p:cNvPr id="61" name="Gruppieren 60">
            <a:extLst>
              <a:ext uri="{FF2B5EF4-FFF2-40B4-BE49-F238E27FC236}">
                <a16:creationId xmlns:a16="http://schemas.microsoft.com/office/drawing/2014/main" id="{A8750E85-FA13-4611-9FDE-E8F2BBFCA0F6}"/>
              </a:ext>
            </a:extLst>
          </p:cNvPr>
          <p:cNvGrpSpPr/>
          <p:nvPr/>
        </p:nvGrpSpPr>
        <p:grpSpPr>
          <a:xfrm>
            <a:off x="650199" y="12150178"/>
            <a:ext cx="15398846" cy="6065497"/>
            <a:chOff x="498475" y="5309419"/>
            <a:chExt cx="15808326" cy="6263456"/>
          </a:xfrm>
        </p:grpSpPr>
        <p:sp>
          <p:nvSpPr>
            <p:cNvPr id="63" name="Rechteck 62">
              <a:extLst>
                <a:ext uri="{FF2B5EF4-FFF2-40B4-BE49-F238E27FC236}">
                  <a16:creationId xmlns:a16="http://schemas.microsoft.com/office/drawing/2014/main" id="{47CF6127-B771-41C5-AC7F-C3CBAC59A2C0}"/>
                </a:ext>
              </a:extLst>
            </p:cNvPr>
            <p:cNvSpPr>
              <a:spLocks/>
            </p:cNvSpPr>
            <p:nvPr/>
          </p:nvSpPr>
          <p:spPr>
            <a:xfrm>
              <a:off x="6401869" y="5309419"/>
              <a:ext cx="9904932" cy="6263455"/>
            </a:xfrm>
            <a:prstGeom prst="rect">
              <a:avLst/>
            </a:prstGeom>
            <a:solidFill>
              <a:srgbClr val="81DE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tIns="288000" rIns="252000" bIns="288000" rtlCol="0" anchor="ctr" anchorCtr="0">
              <a:noAutofit/>
            </a:bodyPr>
            <a:lstStyle/>
            <a:p>
              <a:pPr algn="l"/>
              <a:endParaRPr lang="en-US" b="1">
                <a:solidFill>
                  <a:schemeClr val="tx2"/>
                </a:solidFill>
              </a:endParaRPr>
            </a:p>
          </p:txBody>
        </p:sp>
        <p:grpSp>
          <p:nvGrpSpPr>
            <p:cNvPr id="64" name="Gruppieren 63">
              <a:extLst>
                <a:ext uri="{FF2B5EF4-FFF2-40B4-BE49-F238E27FC236}">
                  <a16:creationId xmlns:a16="http://schemas.microsoft.com/office/drawing/2014/main" id="{2082BA59-7E51-4C5A-9C87-4352587CCDF8}"/>
                </a:ext>
              </a:extLst>
            </p:cNvPr>
            <p:cNvGrpSpPr/>
            <p:nvPr/>
          </p:nvGrpSpPr>
          <p:grpSpPr>
            <a:xfrm>
              <a:off x="498475" y="5309420"/>
              <a:ext cx="15700623" cy="6263455"/>
              <a:chOff x="447401" y="11589776"/>
              <a:chExt cx="15700623" cy="6263455"/>
            </a:xfrm>
          </p:grpSpPr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F85B3F59-BA45-487A-AD93-5895AF6CD63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47401" y="11589776"/>
                <a:ext cx="5903393" cy="6263455"/>
              </a:xfrm>
              <a:prstGeom prst="rect">
                <a:avLst/>
              </a:prstGeom>
              <a:solidFill>
                <a:srgbClr val="00A3DD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l"/>
                <a:endParaRPr lang="en-US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4A99CBAE-B679-43F9-BADE-D887ABC66634}"/>
                  </a:ext>
                </a:extLst>
              </p:cNvPr>
              <p:cNvSpPr/>
              <p:nvPr/>
            </p:nvSpPr>
            <p:spPr>
              <a:xfrm>
                <a:off x="1167648" y="11866808"/>
                <a:ext cx="4236741" cy="1176206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252000" tIns="288000" rIns="252000" bIns="288000" rtlCol="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Failure initiation</a:t>
                </a:r>
              </a:p>
            </p:txBody>
          </p:sp>
          <p:sp>
            <p:nvSpPr>
              <p:cNvPr id="67" name="Rechteck 66">
                <a:extLst>
                  <a:ext uri="{FF2B5EF4-FFF2-40B4-BE49-F238E27FC236}">
                    <a16:creationId xmlns:a16="http://schemas.microsoft.com/office/drawing/2014/main" id="{F6C2954A-95C5-4F12-9483-D05B412B9140}"/>
                  </a:ext>
                </a:extLst>
              </p:cNvPr>
              <p:cNvSpPr/>
              <p:nvPr/>
            </p:nvSpPr>
            <p:spPr>
              <a:xfrm>
                <a:off x="6846149" y="11866808"/>
                <a:ext cx="3600000" cy="1176206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252000" tIns="288000" rIns="252000" bIns="288000" rtlCol="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Crack Propagation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68" name="Rechteck 67">
                <a:extLst>
                  <a:ext uri="{FF2B5EF4-FFF2-40B4-BE49-F238E27FC236}">
                    <a16:creationId xmlns:a16="http://schemas.microsoft.com/office/drawing/2014/main" id="{1BD668EB-57B2-4435-A063-CB21E0385E34}"/>
                  </a:ext>
                </a:extLst>
              </p:cNvPr>
              <p:cNvSpPr/>
              <p:nvPr/>
            </p:nvSpPr>
            <p:spPr>
              <a:xfrm>
                <a:off x="12017222" y="11866808"/>
                <a:ext cx="3600000" cy="1176206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252000" tIns="288000" rIns="252000" bIns="288000" rtlCol="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Tensile fracture of the overlying  slab and avalanche release</a:t>
                </a:r>
              </a:p>
            </p:txBody>
          </p:sp>
          <p:sp>
            <p:nvSpPr>
              <p:cNvPr id="69" name="Pfeil: nach rechts 68">
                <a:extLst>
                  <a:ext uri="{FF2B5EF4-FFF2-40B4-BE49-F238E27FC236}">
                    <a16:creationId xmlns:a16="http://schemas.microsoft.com/office/drawing/2014/main" id="{B46D1C52-918C-472E-B406-FB6EEBD2F527}"/>
                  </a:ext>
                </a:extLst>
              </p:cNvPr>
              <p:cNvSpPr/>
              <p:nvPr/>
            </p:nvSpPr>
            <p:spPr>
              <a:xfrm>
                <a:off x="5879149" y="12086268"/>
                <a:ext cx="1063982" cy="737287"/>
              </a:xfrm>
              <a:prstGeom prst="rightArrow">
                <a:avLst/>
              </a:prstGeom>
              <a:solidFill>
                <a:srgbClr val="00A3D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252000" tIns="288000" rIns="252000" bIns="288000" rtlCol="0" anchor="ctr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99C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70" name="Pfeil: nach rechts 69">
                <a:extLst>
                  <a:ext uri="{FF2B5EF4-FFF2-40B4-BE49-F238E27FC236}">
                    <a16:creationId xmlns:a16="http://schemas.microsoft.com/office/drawing/2014/main" id="{AAA0CD2C-D110-4993-8495-D13DC4050802}"/>
                  </a:ext>
                </a:extLst>
              </p:cNvPr>
              <p:cNvSpPr/>
              <p:nvPr/>
            </p:nvSpPr>
            <p:spPr>
              <a:xfrm>
                <a:off x="10699694" y="12086268"/>
                <a:ext cx="1063982" cy="737287"/>
              </a:xfrm>
              <a:prstGeom prst="rightArrow">
                <a:avLst/>
              </a:prstGeom>
              <a:solidFill>
                <a:srgbClr val="00A3D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252000" tIns="288000" rIns="252000" bIns="288000" rtlCol="0" anchor="ctr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99C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71" name="Grafik 70">
                <a:extLst>
                  <a:ext uri="{FF2B5EF4-FFF2-40B4-BE49-F238E27FC236}">
                    <a16:creationId xmlns:a16="http://schemas.microsoft.com/office/drawing/2014/main" id="{5F452240-626F-40DE-BB0D-8BF53E11AC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6" b="256"/>
              <a:stretch/>
            </p:blipFill>
            <p:spPr>
              <a:xfrm>
                <a:off x="6439812" y="13438730"/>
                <a:ext cx="4548580" cy="4320000"/>
              </a:xfrm>
              <a:prstGeom prst="rect">
                <a:avLst/>
              </a:prstGeom>
            </p:spPr>
          </p:pic>
          <p:pic>
            <p:nvPicPr>
              <p:cNvPr id="72" name="Grafik 71">
                <a:extLst>
                  <a:ext uri="{FF2B5EF4-FFF2-40B4-BE49-F238E27FC236}">
                    <a16:creationId xmlns:a16="http://schemas.microsoft.com/office/drawing/2014/main" id="{8BAF358E-0B8C-47AC-A1E5-97FC20E045A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" t="496"/>
              <a:stretch/>
            </p:blipFill>
            <p:spPr>
              <a:xfrm>
                <a:off x="11152571" y="13438730"/>
                <a:ext cx="4995453" cy="4320000"/>
              </a:xfrm>
              <a:prstGeom prst="rect">
                <a:avLst/>
              </a:prstGeom>
            </p:spPr>
          </p:pic>
          <p:pic>
            <p:nvPicPr>
              <p:cNvPr id="73" name="Grafik 72">
                <a:extLst>
                  <a:ext uri="{FF2B5EF4-FFF2-40B4-BE49-F238E27FC236}">
                    <a16:creationId xmlns:a16="http://schemas.microsoft.com/office/drawing/2014/main" id="{499EC019-C0BB-4231-AA40-7C7603AA8E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18880" y="13439599"/>
                <a:ext cx="5756753" cy="432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3152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Freihandform: Form 203">
            <a:extLst>
              <a:ext uri="{FF2B5EF4-FFF2-40B4-BE49-F238E27FC236}">
                <a16:creationId xmlns:a16="http://schemas.microsoft.com/office/drawing/2014/main" id="{647FEC60-090E-4545-B59E-6DBDBEE97D33}"/>
              </a:ext>
            </a:extLst>
          </p:cNvPr>
          <p:cNvSpPr/>
          <p:nvPr/>
        </p:nvSpPr>
        <p:spPr>
          <a:xfrm>
            <a:off x="17591462" y="11185766"/>
            <a:ext cx="15409919" cy="6945246"/>
          </a:xfrm>
          <a:custGeom>
            <a:avLst/>
            <a:gdLst>
              <a:gd name="connsiteX0" fmla="*/ 6582908 w 14344484"/>
              <a:gd name="connsiteY0" fmla="*/ 0 h 6945246"/>
              <a:gd name="connsiteX1" fmla="*/ 14344484 w 14344484"/>
              <a:gd name="connsiteY1" fmla="*/ 0 h 6945246"/>
              <a:gd name="connsiteX2" fmla="*/ 14344484 w 14344484"/>
              <a:gd name="connsiteY2" fmla="*/ 6945246 h 6945246"/>
              <a:gd name="connsiteX3" fmla="*/ 14321700 w 14344484"/>
              <a:gd name="connsiteY3" fmla="*/ 6945246 h 6945246"/>
              <a:gd name="connsiteX4" fmla="*/ 6582908 w 14344484"/>
              <a:gd name="connsiteY4" fmla="*/ 6945246 h 6945246"/>
              <a:gd name="connsiteX5" fmla="*/ 0 w 14344484"/>
              <a:gd name="connsiteY5" fmla="*/ 6945246 h 6945246"/>
              <a:gd name="connsiteX6" fmla="*/ 0 w 14344484"/>
              <a:gd name="connsiteY6" fmla="*/ 2200457 h 6945246"/>
              <a:gd name="connsiteX7" fmla="*/ 6582908 w 14344484"/>
              <a:gd name="connsiteY7" fmla="*/ 2200457 h 6945246"/>
              <a:gd name="connsiteX0" fmla="*/ 6157319 w 14344484"/>
              <a:gd name="connsiteY0" fmla="*/ 12700 h 6945246"/>
              <a:gd name="connsiteX1" fmla="*/ 14344484 w 14344484"/>
              <a:gd name="connsiteY1" fmla="*/ 0 h 6945246"/>
              <a:gd name="connsiteX2" fmla="*/ 14344484 w 14344484"/>
              <a:gd name="connsiteY2" fmla="*/ 6945246 h 6945246"/>
              <a:gd name="connsiteX3" fmla="*/ 14321700 w 14344484"/>
              <a:gd name="connsiteY3" fmla="*/ 6945246 h 6945246"/>
              <a:gd name="connsiteX4" fmla="*/ 6582908 w 14344484"/>
              <a:gd name="connsiteY4" fmla="*/ 6945246 h 6945246"/>
              <a:gd name="connsiteX5" fmla="*/ 0 w 14344484"/>
              <a:gd name="connsiteY5" fmla="*/ 6945246 h 6945246"/>
              <a:gd name="connsiteX6" fmla="*/ 0 w 14344484"/>
              <a:gd name="connsiteY6" fmla="*/ 2200457 h 6945246"/>
              <a:gd name="connsiteX7" fmla="*/ 6582908 w 14344484"/>
              <a:gd name="connsiteY7" fmla="*/ 2200457 h 6945246"/>
              <a:gd name="connsiteX8" fmla="*/ 6157319 w 14344484"/>
              <a:gd name="connsiteY8" fmla="*/ 12700 h 6945246"/>
              <a:gd name="connsiteX0" fmla="*/ 6157319 w 14344484"/>
              <a:gd name="connsiteY0" fmla="*/ 12700 h 6945246"/>
              <a:gd name="connsiteX1" fmla="*/ 14344484 w 14344484"/>
              <a:gd name="connsiteY1" fmla="*/ 0 h 6945246"/>
              <a:gd name="connsiteX2" fmla="*/ 14344484 w 14344484"/>
              <a:gd name="connsiteY2" fmla="*/ 6945246 h 6945246"/>
              <a:gd name="connsiteX3" fmla="*/ 14321700 w 14344484"/>
              <a:gd name="connsiteY3" fmla="*/ 6945246 h 6945246"/>
              <a:gd name="connsiteX4" fmla="*/ 6582908 w 14344484"/>
              <a:gd name="connsiteY4" fmla="*/ 6945246 h 6945246"/>
              <a:gd name="connsiteX5" fmla="*/ 0 w 14344484"/>
              <a:gd name="connsiteY5" fmla="*/ 6945246 h 6945246"/>
              <a:gd name="connsiteX6" fmla="*/ 0 w 14344484"/>
              <a:gd name="connsiteY6" fmla="*/ 2200457 h 6945246"/>
              <a:gd name="connsiteX7" fmla="*/ 6157319 w 14344484"/>
              <a:gd name="connsiteY7" fmla="*/ 2213157 h 6945246"/>
              <a:gd name="connsiteX8" fmla="*/ 6157319 w 14344484"/>
              <a:gd name="connsiteY8" fmla="*/ 12700 h 69452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344484" h="6945246">
                <a:moveTo>
                  <a:pt x="6157319" y="12700"/>
                </a:moveTo>
                <a:lnTo>
                  <a:pt x="14344484" y="0"/>
                </a:lnTo>
                <a:lnTo>
                  <a:pt x="14344484" y="6945246"/>
                </a:lnTo>
                <a:lnTo>
                  <a:pt x="14321700" y="6945246"/>
                </a:lnTo>
                <a:lnTo>
                  <a:pt x="6582908" y="6945246"/>
                </a:lnTo>
                <a:lnTo>
                  <a:pt x="0" y="6945246"/>
                </a:lnTo>
                <a:lnTo>
                  <a:pt x="0" y="2200457"/>
                </a:lnTo>
                <a:lnTo>
                  <a:pt x="6157319" y="2213157"/>
                </a:lnTo>
                <a:lnTo>
                  <a:pt x="6157319" y="12700"/>
                </a:lnTo>
                <a:close/>
              </a:path>
            </a:pathLst>
          </a:custGeom>
          <a:solidFill>
            <a:srgbClr val="81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tIns="288000" rIns="252000" bIns="288000" rtlCol="0" anchor="ctr" anchorCtr="0">
            <a:noAutofit/>
          </a:bodyPr>
          <a:lstStyle/>
          <a:p>
            <a:pPr algn="ctr"/>
            <a:endParaRPr lang="en-US" sz="1400" b="1">
              <a:solidFill>
                <a:schemeClr val="tx2"/>
              </a:solidFill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246390" y="3567226"/>
            <a:ext cx="32980489" cy="204978"/>
          </a:xfrm>
          <a:prstGeom prst="rect">
            <a:avLst/>
          </a:prstGeom>
          <a:solidFill>
            <a:srgbClr val="00A3DD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defTabSz="506153"/>
            <a:endParaRPr lang="en-GB" sz="1350" dirty="0"/>
          </a:p>
        </p:txBody>
      </p:sp>
      <p:sp>
        <p:nvSpPr>
          <p:cNvPr id="106" name="Abgerundetes Rechteck 30"/>
          <p:cNvSpPr/>
          <p:nvPr/>
        </p:nvSpPr>
        <p:spPr bwMode="auto">
          <a:xfrm>
            <a:off x="242850" y="3018383"/>
            <a:ext cx="32983200" cy="738930"/>
          </a:xfrm>
          <a:prstGeom prst="roundRect">
            <a:avLst>
              <a:gd name="adj" fmla="val 13476"/>
            </a:avLst>
          </a:prstGeom>
          <a:solidFill>
            <a:srgbClr val="00A3DD"/>
          </a:solidFill>
          <a:ln w="9525">
            <a:noFill/>
            <a:miter lim="800000"/>
            <a:headEnd/>
            <a:tailEnd/>
          </a:ln>
        </p:spPr>
        <p:txBody>
          <a:bodyPr lIns="46504" tIns="57731" rIns="46504" bIns="57731" anchor="ctr" anchorCtr="1"/>
          <a:lstStyle/>
          <a:p>
            <a:pPr algn="just" defTabSz="385198">
              <a:spcBef>
                <a:spcPct val="50000"/>
              </a:spcBef>
            </a:pPr>
            <a:r>
              <a:rPr lang="en-US" sz="3518" b="1" dirty="0">
                <a:solidFill>
                  <a:schemeClr val="bg1"/>
                </a:solidFill>
              </a:rPr>
              <a:t>Methods</a:t>
            </a:r>
          </a:p>
        </p:txBody>
      </p:sp>
      <p:sp>
        <p:nvSpPr>
          <p:cNvPr id="49" name="Abgerundetes Rechteck 45"/>
          <p:cNvSpPr/>
          <p:nvPr/>
        </p:nvSpPr>
        <p:spPr bwMode="auto">
          <a:xfrm>
            <a:off x="246388" y="3013200"/>
            <a:ext cx="32983200" cy="15444000"/>
          </a:xfrm>
          <a:prstGeom prst="roundRect">
            <a:avLst>
              <a:gd name="adj" fmla="val 946"/>
            </a:avLst>
          </a:prstGeom>
          <a:noFill/>
          <a:ln w="63500" cap="flat" cmpd="sng" algn="ctr">
            <a:solidFill>
              <a:srgbClr val="00A3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algn="just" defTabSz="506153"/>
            <a:endParaRPr lang="en-US" sz="1350" dirty="0"/>
          </a:p>
        </p:txBody>
      </p:sp>
      <p:sp>
        <p:nvSpPr>
          <p:cNvPr id="100" name="Abgerundetes Rechteck 99"/>
          <p:cNvSpPr/>
          <p:nvPr/>
        </p:nvSpPr>
        <p:spPr bwMode="auto">
          <a:xfrm>
            <a:off x="246388" y="369632"/>
            <a:ext cx="32983200" cy="2462943"/>
          </a:xfrm>
          <a:prstGeom prst="roundRect">
            <a:avLst>
              <a:gd name="adj" fmla="val 3426"/>
            </a:avLst>
          </a:prstGeom>
          <a:noFill/>
          <a:ln w="63500" cap="rnd">
            <a:solidFill>
              <a:srgbClr val="00A3DD"/>
            </a:solidFill>
            <a:round/>
            <a:headEnd/>
            <a:tailEnd/>
          </a:ln>
        </p:spPr>
        <p:txBody>
          <a:bodyPr lIns="132915" tIns="84389" rIns="132915" bIns="109048" anchor="t"/>
          <a:lstStyle/>
          <a:p>
            <a:pPr algn="ctr">
              <a:spcAft>
                <a:spcPts val="703"/>
              </a:spcAft>
            </a:pPr>
            <a:endParaRPr lang="en-GB" sz="2756" b="1" baseline="30000" dirty="0">
              <a:ea typeface="ＭＳ Ｐゴシック" charset="-128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228237" y="12246607"/>
            <a:ext cx="844244" cy="1705745"/>
            <a:chOff x="356971" y="4878656"/>
            <a:chExt cx="1440056" cy="2909546"/>
          </a:xfrm>
        </p:grpSpPr>
        <p:cxnSp>
          <p:nvCxnSpPr>
            <p:cNvPr id="108" name="Gerade Verbindung 107"/>
            <p:cNvCxnSpPr/>
            <p:nvPr/>
          </p:nvCxnSpPr>
          <p:spPr bwMode="auto">
            <a:xfrm flipV="1">
              <a:off x="896400" y="5294213"/>
              <a:ext cx="0" cy="68745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09" name="Gerade Verbindung 108"/>
            <p:cNvCxnSpPr/>
            <p:nvPr/>
          </p:nvCxnSpPr>
          <p:spPr bwMode="auto">
            <a:xfrm flipV="1">
              <a:off x="716215" y="4878656"/>
              <a:ext cx="0" cy="247793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0" name="Gerade Verbindung 109"/>
            <p:cNvCxnSpPr/>
            <p:nvPr/>
          </p:nvCxnSpPr>
          <p:spPr bwMode="auto">
            <a:xfrm flipH="1">
              <a:off x="356971" y="5365990"/>
              <a:ext cx="11520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1" name="Gerade Verbindung 110"/>
            <p:cNvCxnSpPr/>
            <p:nvPr/>
          </p:nvCxnSpPr>
          <p:spPr bwMode="auto">
            <a:xfrm flipH="1">
              <a:off x="356971" y="5752518"/>
              <a:ext cx="11520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2" name="Gerade Verbindung 111"/>
            <p:cNvCxnSpPr/>
            <p:nvPr/>
          </p:nvCxnSpPr>
          <p:spPr bwMode="auto">
            <a:xfrm flipH="1">
              <a:off x="500977" y="7032349"/>
              <a:ext cx="129605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3" name="Gerade Verbindung 112"/>
            <p:cNvCxnSpPr/>
            <p:nvPr/>
          </p:nvCxnSpPr>
          <p:spPr bwMode="auto">
            <a:xfrm flipH="1">
              <a:off x="860990" y="7234362"/>
              <a:ext cx="86403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4" name="Gerade Verbindung 113"/>
            <p:cNvCxnSpPr/>
            <p:nvPr/>
          </p:nvCxnSpPr>
          <p:spPr bwMode="auto">
            <a:xfrm flipV="1">
              <a:off x="860990" y="7329897"/>
              <a:ext cx="0" cy="45830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94" name="Group 93"/>
          <p:cNvGrpSpPr/>
          <p:nvPr/>
        </p:nvGrpSpPr>
        <p:grpSpPr>
          <a:xfrm>
            <a:off x="-4409536" y="2807103"/>
            <a:ext cx="1139812" cy="15408573"/>
            <a:chOff x="449934" y="5472386"/>
            <a:chExt cx="1944216" cy="26282920"/>
          </a:xfrm>
        </p:grpSpPr>
        <p:cxnSp>
          <p:nvCxnSpPr>
            <p:cNvPr id="95" name="Straight Connector 94"/>
            <p:cNvCxnSpPr/>
            <p:nvPr/>
          </p:nvCxnSpPr>
          <p:spPr bwMode="auto">
            <a:xfrm>
              <a:off x="809974" y="5472386"/>
              <a:ext cx="0" cy="2628292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449934" y="5730971"/>
              <a:ext cx="194421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>
              <a:off x="449934" y="30925118"/>
              <a:ext cx="194421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02601D-EAC6-1226-E240-8E39E2879046}"/>
              </a:ext>
            </a:extLst>
          </p:cNvPr>
          <p:cNvGrpSpPr/>
          <p:nvPr/>
        </p:nvGrpSpPr>
        <p:grpSpPr>
          <a:xfrm>
            <a:off x="-1990200" y="2304606"/>
            <a:ext cx="844244" cy="1705745"/>
            <a:chOff x="356971" y="4878656"/>
            <a:chExt cx="1440056" cy="2909546"/>
          </a:xfrm>
        </p:grpSpPr>
        <p:cxnSp>
          <p:nvCxnSpPr>
            <p:cNvPr id="5" name="Gerade Verbindung 107">
              <a:extLst>
                <a:ext uri="{FF2B5EF4-FFF2-40B4-BE49-F238E27FC236}">
                  <a16:creationId xmlns:a16="http://schemas.microsoft.com/office/drawing/2014/main" id="{30A82DE9-B9AC-2300-C64C-7342CB55AB6D}"/>
                </a:ext>
              </a:extLst>
            </p:cNvPr>
            <p:cNvCxnSpPr/>
            <p:nvPr/>
          </p:nvCxnSpPr>
          <p:spPr bwMode="auto">
            <a:xfrm flipV="1">
              <a:off x="896400" y="5294213"/>
              <a:ext cx="0" cy="68745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9" name="Gerade Verbindung 108">
              <a:extLst>
                <a:ext uri="{FF2B5EF4-FFF2-40B4-BE49-F238E27FC236}">
                  <a16:creationId xmlns:a16="http://schemas.microsoft.com/office/drawing/2014/main" id="{DCBF27D7-D9DB-974A-77B2-179BB53BDFC9}"/>
                </a:ext>
              </a:extLst>
            </p:cNvPr>
            <p:cNvCxnSpPr/>
            <p:nvPr/>
          </p:nvCxnSpPr>
          <p:spPr bwMode="auto">
            <a:xfrm flipV="1">
              <a:off x="716215" y="4878656"/>
              <a:ext cx="0" cy="247793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5" name="Gerade Verbindung 109">
              <a:extLst>
                <a:ext uri="{FF2B5EF4-FFF2-40B4-BE49-F238E27FC236}">
                  <a16:creationId xmlns:a16="http://schemas.microsoft.com/office/drawing/2014/main" id="{BEBFB11F-8598-6D12-4B64-3C6A8F4D85CA}"/>
                </a:ext>
              </a:extLst>
            </p:cNvPr>
            <p:cNvCxnSpPr/>
            <p:nvPr/>
          </p:nvCxnSpPr>
          <p:spPr bwMode="auto">
            <a:xfrm flipH="1">
              <a:off x="356971" y="5365990"/>
              <a:ext cx="11520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6" name="Gerade Verbindung 110">
              <a:extLst>
                <a:ext uri="{FF2B5EF4-FFF2-40B4-BE49-F238E27FC236}">
                  <a16:creationId xmlns:a16="http://schemas.microsoft.com/office/drawing/2014/main" id="{B41111AB-FFC7-CD31-1C8B-A5604D9D2C42}"/>
                </a:ext>
              </a:extLst>
            </p:cNvPr>
            <p:cNvCxnSpPr/>
            <p:nvPr/>
          </p:nvCxnSpPr>
          <p:spPr bwMode="auto">
            <a:xfrm flipH="1">
              <a:off x="356971" y="5752518"/>
              <a:ext cx="11520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9" name="Gerade Verbindung 111">
              <a:extLst>
                <a:ext uri="{FF2B5EF4-FFF2-40B4-BE49-F238E27FC236}">
                  <a16:creationId xmlns:a16="http://schemas.microsoft.com/office/drawing/2014/main" id="{DDD5FD2C-EF46-ABFA-23C0-20FDB788D204}"/>
                </a:ext>
              </a:extLst>
            </p:cNvPr>
            <p:cNvCxnSpPr/>
            <p:nvPr/>
          </p:nvCxnSpPr>
          <p:spPr bwMode="auto">
            <a:xfrm flipH="1">
              <a:off x="500977" y="7032349"/>
              <a:ext cx="129605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4" name="Gerade Verbindung 112">
              <a:extLst>
                <a:ext uri="{FF2B5EF4-FFF2-40B4-BE49-F238E27FC236}">
                  <a16:creationId xmlns:a16="http://schemas.microsoft.com/office/drawing/2014/main" id="{10F46877-A161-BA10-750F-1F3CD4497090}"/>
                </a:ext>
              </a:extLst>
            </p:cNvPr>
            <p:cNvCxnSpPr/>
            <p:nvPr/>
          </p:nvCxnSpPr>
          <p:spPr bwMode="auto">
            <a:xfrm flipH="1">
              <a:off x="860990" y="7234362"/>
              <a:ext cx="86403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5" name="Gerade Verbindung 113">
              <a:extLst>
                <a:ext uri="{FF2B5EF4-FFF2-40B4-BE49-F238E27FC236}">
                  <a16:creationId xmlns:a16="http://schemas.microsoft.com/office/drawing/2014/main" id="{422CB0C8-2FCC-8591-2FC2-E1DC0B1E6971}"/>
                </a:ext>
              </a:extLst>
            </p:cNvPr>
            <p:cNvCxnSpPr/>
            <p:nvPr/>
          </p:nvCxnSpPr>
          <p:spPr bwMode="auto">
            <a:xfrm flipV="1">
              <a:off x="860990" y="7329897"/>
              <a:ext cx="0" cy="45830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pic>
        <p:nvPicPr>
          <p:cNvPr id="6" name="Picture 2" descr="N:\lawprae\LBI\Projects\701_Avalanche_control\presentations\20150414_EGU2015\PNGs\Home.p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CBCBE27A-0EE0-E372-4181-A39A28523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926" y="354511"/>
            <a:ext cx="1160791" cy="116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N:\lawprae\LBI\Projects\701_Avalanche_control\presentations\20150414_EGU2015\PNGs\Right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6751EC9-CF82-6212-169E-E889A9251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926" y="1656124"/>
            <a:ext cx="1160791" cy="116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:\lawprae\LBI\Projects\701_Avalanche_control\presentations\20150414_EGU2015\PNGs\Left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10EDF180-994D-8C48-9DD7-B159F8357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860" y="1656172"/>
            <a:ext cx="1160791" cy="116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2">
            <a:extLst>
              <a:ext uri="{FF2B5EF4-FFF2-40B4-BE49-F238E27FC236}">
                <a16:creationId xmlns:a16="http://schemas.microsoft.com/office/drawing/2014/main" id="{BD422A03-34FA-46B0-B846-036DD2E9C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022" y="369402"/>
            <a:ext cx="30383998" cy="246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6486" tIns="109048" rIns="216486" bIns="109048" anchor="ctr"/>
          <a:lstStyle/>
          <a:p>
            <a:pPr algn="ctr" defTabSz="8384078">
              <a:lnSpc>
                <a:spcPct val="90000"/>
              </a:lnSpc>
              <a:spcBef>
                <a:spcPts val="0"/>
              </a:spcBef>
            </a:pPr>
            <a:r>
              <a:rPr lang="en-US" sz="4800" b="1" dirty="0"/>
              <a:t>Systematic production and characterization of artificially produced weak layers of depth hoar</a:t>
            </a:r>
            <a:endParaRPr lang="en-US" sz="3200" b="1" dirty="0"/>
          </a:p>
          <a:p>
            <a:pPr algn="ctr" defTabSz="8384078">
              <a:lnSpc>
                <a:spcPct val="90000"/>
              </a:lnSpc>
              <a:spcBef>
                <a:spcPts val="1200"/>
              </a:spcBef>
            </a:pPr>
            <a:r>
              <a:rPr lang="en-US" sz="2800" b="1" dirty="0"/>
              <a:t>Jakob Schöttner, </a:t>
            </a:r>
            <a:r>
              <a:rPr lang="en-US" altLang="en-US" sz="2800" b="1" dirty="0"/>
              <a:t>Melin Walet, Alec van Herwijnen, and Jürg Schweizer</a:t>
            </a:r>
            <a:endParaRPr lang="en-US" sz="2800" b="1" baseline="30000" dirty="0"/>
          </a:p>
          <a:p>
            <a:pPr algn="ctr" defTabSz="8384078">
              <a:spcBef>
                <a:spcPts val="800"/>
              </a:spcBef>
            </a:pPr>
            <a:r>
              <a:rPr lang="en-US" sz="1800" dirty="0"/>
              <a:t>WSL Institute for Snow and Avalanche Research SLF, Davos, Switzerland</a:t>
            </a:r>
          </a:p>
        </p:txBody>
      </p:sp>
      <p:pic>
        <p:nvPicPr>
          <p:cNvPr id="59" name="Grafik 58">
            <a:extLst>
              <a:ext uri="{FF2B5EF4-FFF2-40B4-BE49-F238E27FC236}">
                <a16:creationId xmlns:a16="http://schemas.microsoft.com/office/drawing/2014/main" id="{827B04A7-31D1-4EBA-8D22-2A366FB5242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t="5057" r="10426" b="9533"/>
          <a:stretch/>
        </p:blipFill>
        <p:spPr>
          <a:xfrm>
            <a:off x="626298" y="6863097"/>
            <a:ext cx="6590169" cy="4700167"/>
          </a:xfrm>
          <a:prstGeom prst="rect">
            <a:avLst/>
          </a:prstGeom>
        </p:spPr>
      </p:pic>
      <p:grpSp>
        <p:nvGrpSpPr>
          <p:cNvPr id="60" name="Gruppieren 59">
            <a:extLst>
              <a:ext uri="{FF2B5EF4-FFF2-40B4-BE49-F238E27FC236}">
                <a16:creationId xmlns:a16="http://schemas.microsoft.com/office/drawing/2014/main" id="{7013EBE5-A13B-4374-B8FC-EBF09CFC6857}"/>
              </a:ext>
            </a:extLst>
          </p:cNvPr>
          <p:cNvGrpSpPr>
            <a:grpSpLocks noChangeAspect="1"/>
          </p:cNvGrpSpPr>
          <p:nvPr/>
        </p:nvGrpSpPr>
        <p:grpSpPr>
          <a:xfrm>
            <a:off x="7307674" y="6863097"/>
            <a:ext cx="8800013" cy="4753471"/>
            <a:chOff x="656540" y="1716924"/>
            <a:chExt cx="4526402" cy="2770050"/>
          </a:xfrm>
        </p:grpSpPr>
        <p:pic>
          <p:nvPicPr>
            <p:cNvPr id="61" name="Grafik 60">
              <a:extLst>
                <a:ext uri="{FF2B5EF4-FFF2-40B4-BE49-F238E27FC236}">
                  <a16:creationId xmlns:a16="http://schemas.microsoft.com/office/drawing/2014/main" id="{2AB482CE-38D1-4DC1-9D12-D6DA33FBA1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754" t="37500" r="22288" b="18611"/>
            <a:stretch/>
          </p:blipFill>
          <p:spPr>
            <a:xfrm>
              <a:off x="656540" y="1716924"/>
              <a:ext cx="4526402" cy="2770050"/>
            </a:xfrm>
            <a:prstGeom prst="rect">
              <a:avLst/>
            </a:prstGeom>
          </p:spPr>
        </p:pic>
        <p:pic>
          <p:nvPicPr>
            <p:cNvPr id="62" name="Grafik 61">
              <a:extLst>
                <a:ext uri="{FF2B5EF4-FFF2-40B4-BE49-F238E27FC236}">
                  <a16:creationId xmlns:a16="http://schemas.microsoft.com/office/drawing/2014/main" id="{3CECA698-867E-444C-ACB8-7B9831C4A1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60" t="9348" r="62264" b="81433"/>
            <a:stretch/>
          </p:blipFill>
          <p:spPr>
            <a:xfrm>
              <a:off x="4358943" y="1775298"/>
              <a:ext cx="750533" cy="1292865"/>
            </a:xfrm>
            <a:prstGeom prst="rect">
              <a:avLst/>
            </a:prstGeom>
            <a:effectLst>
              <a:glow rad="165100">
                <a:schemeClr val="bg1">
                  <a:alpha val="85000"/>
                </a:schemeClr>
              </a:glow>
            </a:effectLst>
          </p:spPr>
        </p:pic>
        <p:cxnSp>
          <p:nvCxnSpPr>
            <p:cNvPr id="63" name="Gerader Verbinder 62">
              <a:extLst>
                <a:ext uri="{FF2B5EF4-FFF2-40B4-BE49-F238E27FC236}">
                  <a16:creationId xmlns:a16="http://schemas.microsoft.com/office/drawing/2014/main" id="{1417383F-660F-4EBA-B16D-21077B9876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30033" y="1751523"/>
              <a:ext cx="0" cy="18820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Gerader Verbinder 63">
              <a:extLst>
                <a:ext uri="{FF2B5EF4-FFF2-40B4-BE49-F238E27FC236}">
                  <a16:creationId xmlns:a16="http://schemas.microsoft.com/office/drawing/2014/main" id="{A9BC92CE-57E9-47F4-A032-1930D951545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04536" y="1751523"/>
              <a:ext cx="0" cy="188208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Gerader Verbinder 64">
              <a:extLst>
                <a:ext uri="{FF2B5EF4-FFF2-40B4-BE49-F238E27FC236}">
                  <a16:creationId xmlns:a16="http://schemas.microsoft.com/office/drawing/2014/main" id="{8EF31F60-E8E6-4793-875F-1A79AF375CC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94788" y="1751524"/>
              <a:ext cx="0" cy="244752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Gerader Verbinder 65">
              <a:extLst>
                <a:ext uri="{FF2B5EF4-FFF2-40B4-BE49-F238E27FC236}">
                  <a16:creationId xmlns:a16="http://schemas.microsoft.com/office/drawing/2014/main" id="{CAD750E4-AFAF-4D67-854D-52A8C610A95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3574" y="1751523"/>
              <a:ext cx="0" cy="244752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Gerader Verbinder 66">
              <a:extLst>
                <a:ext uri="{FF2B5EF4-FFF2-40B4-BE49-F238E27FC236}">
                  <a16:creationId xmlns:a16="http://schemas.microsoft.com/office/drawing/2014/main" id="{4FC803F5-90C9-48CE-8924-9A7700A8C1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43574" y="3633607"/>
              <a:ext cx="3951214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Gerader Verbinder 67">
              <a:extLst>
                <a:ext uri="{FF2B5EF4-FFF2-40B4-BE49-F238E27FC236}">
                  <a16:creationId xmlns:a16="http://schemas.microsoft.com/office/drawing/2014/main" id="{123D8527-D1FB-40E0-8106-E31F3DA8BD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916" y="4199051"/>
              <a:ext cx="445804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68">
              <a:extLst>
                <a:ext uri="{FF2B5EF4-FFF2-40B4-BE49-F238E27FC236}">
                  <a16:creationId xmlns:a16="http://schemas.microsoft.com/office/drawing/2014/main" id="{7AE53484-4492-48C5-81A6-402D7D3C90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504536" y="3538792"/>
              <a:ext cx="2825497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echteck 69">
              <a:extLst>
                <a:ext uri="{FF2B5EF4-FFF2-40B4-BE49-F238E27FC236}">
                  <a16:creationId xmlns:a16="http://schemas.microsoft.com/office/drawing/2014/main" id="{E3255F32-D2EE-41C1-A00F-2B280DE6551D}"/>
                </a:ext>
              </a:extLst>
            </p:cNvPr>
            <p:cNvSpPr>
              <a:spLocks/>
            </p:cNvSpPr>
            <p:nvPr/>
          </p:nvSpPr>
          <p:spPr>
            <a:xfrm>
              <a:off x="1890110" y="2686050"/>
              <a:ext cx="2003488" cy="852742"/>
            </a:xfrm>
            <a:prstGeom prst="rect">
              <a:avLst/>
            </a:prstGeom>
            <a:no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tIns="288000" rIns="252000" bIns="288000" rtlCol="0" anchor="ctr" anchorCtr="0">
              <a:noAutofit/>
            </a:bodyPr>
            <a:lstStyle/>
            <a:p>
              <a:pPr algn="l"/>
              <a:endParaRPr lang="en-US" b="1">
                <a:solidFill>
                  <a:schemeClr val="tx2"/>
                </a:solidFill>
              </a:endParaRPr>
            </a:p>
          </p:txBody>
        </p:sp>
      </p:grpSp>
      <p:pic>
        <p:nvPicPr>
          <p:cNvPr id="80" name="Grafik 79">
            <a:extLst>
              <a:ext uri="{FF2B5EF4-FFF2-40B4-BE49-F238E27FC236}">
                <a16:creationId xmlns:a16="http://schemas.microsoft.com/office/drawing/2014/main" id="{1B94B3D6-8FF7-4057-A3D5-E482C4FE39A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19" t="20058" r="32552" b="4676"/>
          <a:stretch/>
        </p:blipFill>
        <p:spPr>
          <a:xfrm rot="5400000">
            <a:off x="4852449" y="14691718"/>
            <a:ext cx="3240000" cy="3639281"/>
          </a:xfrm>
          <a:prstGeom prst="rect">
            <a:avLst/>
          </a:prstGeom>
        </p:spPr>
      </p:pic>
      <p:pic>
        <p:nvPicPr>
          <p:cNvPr id="82" name="Grafik 81">
            <a:extLst>
              <a:ext uri="{FF2B5EF4-FFF2-40B4-BE49-F238E27FC236}">
                <a16:creationId xmlns:a16="http://schemas.microsoft.com/office/drawing/2014/main" id="{EAF3CB5C-D685-454C-A113-D060000D58B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03" t="54366" r="50079" b="14648"/>
          <a:stretch/>
        </p:blipFill>
        <p:spPr>
          <a:xfrm>
            <a:off x="4652807" y="11691401"/>
            <a:ext cx="3639281" cy="3240000"/>
          </a:xfrm>
          <a:prstGeom prst="rect">
            <a:avLst/>
          </a:prstGeom>
          <a:ln w="76200">
            <a:noFill/>
          </a:ln>
        </p:spPr>
      </p:pic>
      <p:pic>
        <p:nvPicPr>
          <p:cNvPr id="79" name="Grafik 78">
            <a:extLst>
              <a:ext uri="{FF2B5EF4-FFF2-40B4-BE49-F238E27FC236}">
                <a16:creationId xmlns:a16="http://schemas.microsoft.com/office/drawing/2014/main" id="{62A1D186-16E5-4D62-8C7E-2C147D59CCF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88" t="20239" r="13279" b="27686"/>
          <a:stretch/>
        </p:blipFill>
        <p:spPr>
          <a:xfrm rot="5400000" flipV="1">
            <a:off x="-635450" y="12953147"/>
            <a:ext cx="6439610" cy="3916118"/>
          </a:xfrm>
          <a:prstGeom prst="rect">
            <a:avLst/>
          </a:prstGeom>
        </p:spPr>
      </p:pic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7B1377AD-0949-4DC5-B48D-6C3DDEA110C0}"/>
              </a:ext>
            </a:extLst>
          </p:cNvPr>
          <p:cNvGrpSpPr/>
          <p:nvPr/>
        </p:nvGrpSpPr>
        <p:grpSpPr>
          <a:xfrm>
            <a:off x="8433560" y="11691401"/>
            <a:ext cx="7638285" cy="6427393"/>
            <a:chOff x="386370" y="9769964"/>
            <a:chExt cx="6450848" cy="5287393"/>
          </a:xfrm>
        </p:grpSpPr>
        <p:pic>
          <p:nvPicPr>
            <p:cNvPr id="77" name="Grafik 76">
              <a:extLst>
                <a:ext uri="{FF2B5EF4-FFF2-40B4-BE49-F238E27FC236}">
                  <a16:creationId xmlns:a16="http://schemas.microsoft.com/office/drawing/2014/main" id="{B0843448-187F-42AF-9A56-5F1312E1BB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2" t="21305" r="15656" b="21974"/>
            <a:stretch/>
          </p:blipFill>
          <p:spPr>
            <a:xfrm>
              <a:off x="386370" y="9769964"/>
              <a:ext cx="6450848" cy="5287393"/>
            </a:xfrm>
            <a:prstGeom prst="rect">
              <a:avLst/>
            </a:prstGeom>
          </p:spPr>
        </p:pic>
        <p:grpSp>
          <p:nvGrpSpPr>
            <p:cNvPr id="86" name="Gruppieren 85">
              <a:extLst>
                <a:ext uri="{FF2B5EF4-FFF2-40B4-BE49-F238E27FC236}">
                  <a16:creationId xmlns:a16="http://schemas.microsoft.com/office/drawing/2014/main" id="{9E4CFF06-83F4-4042-8465-B716B29E51AF}"/>
                </a:ext>
              </a:extLst>
            </p:cNvPr>
            <p:cNvGrpSpPr/>
            <p:nvPr/>
          </p:nvGrpSpPr>
          <p:grpSpPr>
            <a:xfrm>
              <a:off x="4871701" y="14293313"/>
              <a:ext cx="1716004" cy="637294"/>
              <a:chOff x="3628570" y="5377235"/>
              <a:chExt cx="1119278" cy="397683"/>
            </a:xfrm>
          </p:grpSpPr>
          <p:sp>
            <p:nvSpPr>
              <p:cNvPr id="87" name="Rechteck 86">
                <a:extLst>
                  <a:ext uri="{FF2B5EF4-FFF2-40B4-BE49-F238E27FC236}">
                    <a16:creationId xmlns:a16="http://schemas.microsoft.com/office/drawing/2014/main" id="{FE52EE37-335D-4F5D-AB8B-D2663CE58481}"/>
                  </a:ext>
                </a:extLst>
              </p:cNvPr>
              <p:cNvSpPr/>
              <p:nvPr/>
            </p:nvSpPr>
            <p:spPr>
              <a:xfrm>
                <a:off x="3628570" y="5377235"/>
                <a:ext cx="1119278" cy="3976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>
                <a:noAutofit/>
              </a:bodyPr>
              <a:lstStyle/>
              <a:p>
                <a:pPr algn="ctr"/>
                <a:r>
                  <a:rPr lang="de-DE" b="1" dirty="0">
                    <a:solidFill>
                      <a:sysClr val="windowText" lastClr="000000"/>
                    </a:solidFill>
                  </a:rPr>
                  <a:t>1 cm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88" name="Gerade Verbindung mit Pfeil 87">
                <a:extLst>
                  <a:ext uri="{FF2B5EF4-FFF2-40B4-BE49-F238E27FC236}">
                    <a16:creationId xmlns:a16="http://schemas.microsoft.com/office/drawing/2014/main" id="{C56B8533-B22D-45DC-A285-D9B26636FC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6049" y="5665944"/>
                <a:ext cx="1005315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89" name="Grafik 88" descr="Ein Bild, das Im Haus, Wand enthält.&#10;&#10;Automatisch generierte Beschreibung">
            <a:extLst>
              <a:ext uri="{FF2B5EF4-FFF2-40B4-BE49-F238E27FC236}">
                <a16:creationId xmlns:a16="http://schemas.microsoft.com/office/drawing/2014/main" id="{65480949-90FA-4170-A8E4-B26C98F5126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4" b="6754"/>
          <a:stretch/>
        </p:blipFill>
        <p:spPr>
          <a:xfrm>
            <a:off x="17606608" y="6274629"/>
            <a:ext cx="6398451" cy="6930969"/>
          </a:xfrm>
          <a:prstGeom prst="rect">
            <a:avLst/>
          </a:prstGeom>
        </p:spPr>
      </p:pic>
      <p:pic>
        <p:nvPicPr>
          <p:cNvPr id="152" name="Grafik 151">
            <a:extLst>
              <a:ext uri="{FF2B5EF4-FFF2-40B4-BE49-F238E27FC236}">
                <a16:creationId xmlns:a16="http://schemas.microsoft.com/office/drawing/2014/main" id="{94B46C20-4DB4-43AE-9124-D8B0A458AAB5}"/>
              </a:ext>
            </a:extLst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" t="11301" r="9531" b="369"/>
          <a:stretch/>
        </p:blipFill>
        <p:spPr>
          <a:xfrm>
            <a:off x="20483518" y="13856608"/>
            <a:ext cx="6276530" cy="4188188"/>
          </a:xfrm>
          <a:prstGeom prst="rect">
            <a:avLst/>
          </a:prstGeom>
        </p:spPr>
      </p:pic>
      <p:sp>
        <p:nvSpPr>
          <p:cNvPr id="155" name="Rechteck 154">
            <a:extLst>
              <a:ext uri="{FF2B5EF4-FFF2-40B4-BE49-F238E27FC236}">
                <a16:creationId xmlns:a16="http://schemas.microsoft.com/office/drawing/2014/main" id="{F6161CCF-DFF7-4052-B8FF-A1AAB06BDB66}"/>
              </a:ext>
            </a:extLst>
          </p:cNvPr>
          <p:cNvSpPr/>
          <p:nvPr/>
        </p:nvSpPr>
        <p:spPr>
          <a:xfrm>
            <a:off x="21450412" y="13374315"/>
            <a:ext cx="4934879" cy="56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88000" rIns="252000" bIns="288000" rtlCol="0" anchor="ctr" anchorCtr="0">
            <a:noAutofit/>
          </a:bodyPr>
          <a:lstStyle/>
          <a:p>
            <a:pPr algn="ctr"/>
            <a:r>
              <a:rPr lang="en-US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Regions of interest</a:t>
            </a:r>
          </a:p>
        </p:txBody>
      </p:sp>
      <p:sp>
        <p:nvSpPr>
          <p:cNvPr id="165" name="Pfeil: nach unten 164">
            <a:extLst>
              <a:ext uri="{FF2B5EF4-FFF2-40B4-BE49-F238E27FC236}">
                <a16:creationId xmlns:a16="http://schemas.microsoft.com/office/drawing/2014/main" id="{FCF02F01-4F26-412A-A1EA-434852098042}"/>
              </a:ext>
            </a:extLst>
          </p:cNvPr>
          <p:cNvSpPr/>
          <p:nvPr/>
        </p:nvSpPr>
        <p:spPr>
          <a:xfrm rot="16200000">
            <a:off x="27174751" y="14339948"/>
            <a:ext cx="1112276" cy="1053219"/>
          </a:xfrm>
          <a:prstGeom prst="downArrow">
            <a:avLst/>
          </a:prstGeom>
          <a:solidFill>
            <a:schemeClr val="accent6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52000" tIns="288000" rIns="252000" bIns="288000" rtlCol="0" anchor="ctr" anchorCtr="0">
            <a:noAutofit/>
          </a:bodyPr>
          <a:lstStyle/>
          <a:p>
            <a:pPr algn="l"/>
            <a:endParaRPr lang="en-US" b="1">
              <a:solidFill>
                <a:schemeClr val="tx2"/>
              </a:solidFill>
            </a:endParaRPr>
          </a:p>
        </p:txBody>
      </p:sp>
      <p:sp>
        <p:nvSpPr>
          <p:cNvPr id="189" name="Abgerundetes Rechteck 45">
            <a:extLst>
              <a:ext uri="{FF2B5EF4-FFF2-40B4-BE49-F238E27FC236}">
                <a16:creationId xmlns:a16="http://schemas.microsoft.com/office/drawing/2014/main" id="{A87C6D94-E400-4CAB-85CF-6749E2E3446C}"/>
              </a:ext>
            </a:extLst>
          </p:cNvPr>
          <p:cNvSpPr/>
          <p:nvPr/>
        </p:nvSpPr>
        <p:spPr bwMode="auto">
          <a:xfrm>
            <a:off x="625332" y="3776440"/>
            <a:ext cx="12161587" cy="3390441"/>
          </a:xfrm>
          <a:prstGeom prst="roundRect">
            <a:avLst>
              <a:gd name="adj" fmla="val 0"/>
            </a:avLst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sz="3200" b="1" kern="0" dirty="0"/>
              <a:t>Sample production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US" sz="3200" kern="0" dirty="0"/>
              <a:t>Sieve new snow between two compressed slabs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US" sz="3200" kern="0" dirty="0"/>
              <a:t>Expose sample to temperature gradient for prolonged time</a:t>
            </a:r>
          </a:p>
          <a:p>
            <a:pPr marL="457200" indent="-457200">
              <a:lnSpc>
                <a:spcPct val="150000"/>
              </a:lnSpc>
              <a:buFontTx/>
              <a:buAutoNum type="arabicPeriod"/>
            </a:pPr>
            <a:r>
              <a:rPr lang="en-US" sz="3200" kern="0" dirty="0"/>
              <a:t>After several days, the new snow changes to depth hoar</a:t>
            </a: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201" name="Abgerundetes Rechteck 45">
            <a:extLst>
              <a:ext uri="{FF2B5EF4-FFF2-40B4-BE49-F238E27FC236}">
                <a16:creationId xmlns:a16="http://schemas.microsoft.com/office/drawing/2014/main" id="{F2985EA9-FCFB-4325-B1F6-45776AD3B581}"/>
              </a:ext>
            </a:extLst>
          </p:cNvPr>
          <p:cNvSpPr/>
          <p:nvPr/>
        </p:nvSpPr>
        <p:spPr bwMode="auto">
          <a:xfrm>
            <a:off x="17606608" y="3776676"/>
            <a:ext cx="12161587" cy="2808024"/>
          </a:xfrm>
          <a:prstGeom prst="roundRect">
            <a:avLst>
              <a:gd name="adj" fmla="val 0"/>
            </a:avLst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sz="3200" b="1" dirty="0"/>
              <a:t>Sample Testing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kern="0" dirty="0"/>
              <a:t>Samples are tested for their compressive strength.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kern="0" dirty="0">
                <a:latin typeface="Arial"/>
                <a:cs typeface="Arial"/>
              </a:rPr>
              <a:t>Strain rate 10⁻² s⁻¹ </a:t>
            </a:r>
            <a:r>
              <a:rPr lang="en-US" sz="3200" kern="0" dirty="0">
                <a:latin typeface="Arial"/>
                <a:cs typeface="Arial"/>
                <a:sym typeface="Wingdings" panose="05000000000000000000" pitchFamily="2" charset="2"/>
              </a:rPr>
              <a:t> displacement rate ~ 0.2 mm/s</a:t>
            </a:r>
            <a:endParaRPr lang="en-US" sz="3200" kern="0" dirty="0">
              <a:latin typeface="Arial"/>
              <a:cs typeface="Arial"/>
            </a:endParaRPr>
          </a:p>
          <a:p>
            <a:pPr algn="just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202" name="Abgerundetes Rechteck 45">
            <a:extLst>
              <a:ext uri="{FF2B5EF4-FFF2-40B4-BE49-F238E27FC236}">
                <a16:creationId xmlns:a16="http://schemas.microsoft.com/office/drawing/2014/main" id="{2ABB6AD0-6DD9-4D09-9B64-36FC24AA3D25}"/>
              </a:ext>
            </a:extLst>
          </p:cNvPr>
          <p:cNvSpPr/>
          <p:nvPr/>
        </p:nvSpPr>
        <p:spPr bwMode="auto">
          <a:xfrm>
            <a:off x="17816339" y="14570834"/>
            <a:ext cx="2399624" cy="2396926"/>
          </a:xfrm>
          <a:prstGeom prst="roundRect">
            <a:avLst>
              <a:gd name="adj" fmla="val 1308"/>
            </a:avLst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t" anchorCtr="0" compatLnSpc="1">
            <a:prstTxWarp prst="textNoShape">
              <a:avLst/>
            </a:prstTxWarp>
          </a:bodyPr>
          <a:lstStyle/>
          <a:p>
            <a:pPr algn="ctr">
              <a:lnSpc>
                <a:spcPct val="150000"/>
              </a:lnSpc>
            </a:pPr>
            <a:r>
              <a:rPr lang="en-US" sz="3200" b="1" kern="0" dirty="0"/>
              <a:t>Digital Image Correlation</a:t>
            </a:r>
          </a:p>
          <a:p>
            <a:pPr algn="ctr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endParaRPr lang="en-US" sz="3200" b="1" dirty="0">
              <a:cs typeface="Arial" panose="020B0604020202020204" pitchFamily="34" charset="0"/>
            </a:endParaRPr>
          </a:p>
        </p:txBody>
      </p:sp>
      <p:pic>
        <p:nvPicPr>
          <p:cNvPr id="91" name="Picture 2" descr="P:\KOM\KDA\Logo\Logos_neu\SLF_logo_jpg\SLF_logo_farbig_hohe_auflösung.jpg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DC0BA121-3115-41C7-AF9B-0E84104CA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78435" y="584174"/>
            <a:ext cx="1731572" cy="2028972"/>
          </a:xfrm>
          <a:prstGeom prst="rect">
            <a:avLst/>
          </a:prstGeom>
          <a:noFill/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CCB1477E-C748-4BD8-A492-94A45E11CFE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162005" y="13992051"/>
            <a:ext cx="1725318" cy="13412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6609DBB-69BA-4518-856E-33C944BFBA2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129749" y="17212899"/>
            <a:ext cx="1719221" cy="1341236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2C8E18D-8EF7-4155-82D6-FD9101927A3A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525047" y="17186129"/>
            <a:ext cx="2767824" cy="1335140"/>
          </a:xfrm>
          <a:prstGeom prst="rect">
            <a:avLst/>
          </a:prstGeom>
        </p:spPr>
      </p:pic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913E7E07-2C81-4AF9-8D61-DC0C51D6F2FE}"/>
              </a:ext>
            </a:extLst>
          </p:cNvPr>
          <p:cNvGrpSpPr/>
          <p:nvPr/>
        </p:nvGrpSpPr>
        <p:grpSpPr>
          <a:xfrm>
            <a:off x="28518043" y="10998048"/>
            <a:ext cx="4067772" cy="2570137"/>
            <a:chOff x="28518043" y="11357055"/>
            <a:chExt cx="4067772" cy="2570137"/>
          </a:xfrm>
        </p:grpSpPr>
        <p:grpSp>
          <p:nvGrpSpPr>
            <p:cNvPr id="168" name="Gruppieren 167">
              <a:extLst>
                <a:ext uri="{FF2B5EF4-FFF2-40B4-BE49-F238E27FC236}">
                  <a16:creationId xmlns:a16="http://schemas.microsoft.com/office/drawing/2014/main" id="{BF552042-8199-4194-94E3-4F4074E27C8F}"/>
                </a:ext>
              </a:extLst>
            </p:cNvPr>
            <p:cNvGrpSpPr/>
            <p:nvPr/>
          </p:nvGrpSpPr>
          <p:grpSpPr>
            <a:xfrm>
              <a:off x="29072680" y="11357055"/>
              <a:ext cx="3117007" cy="2177963"/>
              <a:chOff x="1068353" y="4324448"/>
              <a:chExt cx="2078835" cy="1304477"/>
            </a:xfrm>
          </p:grpSpPr>
          <p:grpSp>
            <p:nvGrpSpPr>
              <p:cNvPr id="169" name="Gruppieren 168">
                <a:extLst>
                  <a:ext uri="{FF2B5EF4-FFF2-40B4-BE49-F238E27FC236}">
                    <a16:creationId xmlns:a16="http://schemas.microsoft.com/office/drawing/2014/main" id="{61DAAC91-2400-478F-95B2-F3A4388DF089}"/>
                  </a:ext>
                </a:extLst>
              </p:cNvPr>
              <p:cNvGrpSpPr/>
              <p:nvPr/>
            </p:nvGrpSpPr>
            <p:grpSpPr>
              <a:xfrm>
                <a:off x="1068353" y="4674805"/>
                <a:ext cx="2078835" cy="954120"/>
                <a:chOff x="912085" y="4054651"/>
                <a:chExt cx="1525460" cy="762185"/>
              </a:xfrm>
            </p:grpSpPr>
            <p:grpSp>
              <p:nvGrpSpPr>
                <p:cNvPr id="171" name="Gruppieren 170">
                  <a:extLst>
                    <a:ext uri="{FF2B5EF4-FFF2-40B4-BE49-F238E27FC236}">
                      <a16:creationId xmlns:a16="http://schemas.microsoft.com/office/drawing/2014/main" id="{93B383F5-8EDF-47EA-B6E3-084141A16926}"/>
                    </a:ext>
                  </a:extLst>
                </p:cNvPr>
                <p:cNvGrpSpPr/>
                <p:nvPr/>
              </p:nvGrpSpPr>
              <p:grpSpPr>
                <a:xfrm>
                  <a:off x="912085" y="4054651"/>
                  <a:ext cx="1525460" cy="762185"/>
                  <a:chOff x="912085" y="4054651"/>
                  <a:chExt cx="1525460" cy="762185"/>
                </a:xfrm>
              </p:grpSpPr>
              <p:pic>
                <p:nvPicPr>
                  <p:cNvPr id="173" name="Picture 2">
                    <a:extLst>
                      <a:ext uri="{FF2B5EF4-FFF2-40B4-BE49-F238E27FC236}">
                        <a16:creationId xmlns:a16="http://schemas.microsoft.com/office/drawing/2014/main" id="{D3B9040A-3021-4074-8163-E24A3897F76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509" t="2992" r="59752" b="69546"/>
                  <a:stretch/>
                </p:blipFill>
                <p:spPr bwMode="auto">
                  <a:xfrm>
                    <a:off x="912085" y="4054651"/>
                    <a:ext cx="1525460" cy="762185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74" name="Rechteck 173">
                    <a:extLst>
                      <a:ext uri="{FF2B5EF4-FFF2-40B4-BE49-F238E27FC236}">
                        <a16:creationId xmlns:a16="http://schemas.microsoft.com/office/drawing/2014/main" id="{08ED7B6E-D402-47D6-8E8B-57B0E9C19818}"/>
                      </a:ext>
                    </a:extLst>
                  </p:cNvPr>
                  <p:cNvSpPr/>
                  <p:nvPr/>
                </p:nvSpPr>
                <p:spPr>
                  <a:xfrm>
                    <a:off x="1074124" y="4572052"/>
                    <a:ext cx="1363421" cy="231630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252000" tIns="288000" rIns="252000" bIns="288000" rtlCol="0" anchor="ctr" anchorCtr="0">
                    <a:noAutofit/>
                  </a:bodyPr>
                  <a:lstStyle/>
                  <a:p>
                    <a:pPr algn="l"/>
                    <a:endParaRPr lang="de-DE" dirty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pic>
              <p:nvPicPr>
                <p:cNvPr id="172" name="Picture 2">
                  <a:extLst>
                    <a:ext uri="{FF2B5EF4-FFF2-40B4-BE49-F238E27FC236}">
                      <a16:creationId xmlns:a16="http://schemas.microsoft.com/office/drawing/2014/main" id="{E99C57AE-C708-4F6C-9975-7CF0D608D09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5983" t="3786" r="11534" b="70385"/>
                <a:stretch/>
              </p:blipFill>
              <p:spPr bwMode="auto">
                <a:xfrm>
                  <a:off x="1088823" y="4066731"/>
                  <a:ext cx="1348722" cy="71687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0" name="Rechteck 169">
                <a:extLst>
                  <a:ext uri="{FF2B5EF4-FFF2-40B4-BE49-F238E27FC236}">
                    <a16:creationId xmlns:a16="http://schemas.microsoft.com/office/drawing/2014/main" id="{1CD2CE6A-4C77-4A84-A9E8-B0AE977F4E49}"/>
                  </a:ext>
                </a:extLst>
              </p:cNvPr>
              <p:cNvSpPr/>
              <p:nvPr/>
            </p:nvSpPr>
            <p:spPr>
              <a:xfrm>
                <a:off x="1142897" y="4324448"/>
                <a:ext cx="1891165" cy="52144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Displacement (px)</a:t>
                </a:r>
              </a:p>
            </p:txBody>
          </p:sp>
        </p:grpSp>
        <p:pic>
          <p:nvPicPr>
            <p:cNvPr id="118" name="Picture 2">
              <a:extLst>
                <a:ext uri="{FF2B5EF4-FFF2-40B4-BE49-F238E27FC236}">
                  <a16:creationId xmlns:a16="http://schemas.microsoft.com/office/drawing/2014/main" id="{84267D69-D19F-4128-8A6D-5235B69D6B5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6" t="3361" r="79707" b="82682"/>
            <a:stretch/>
          </p:blipFill>
          <p:spPr bwMode="auto">
            <a:xfrm>
              <a:off x="29107478" y="11965097"/>
              <a:ext cx="1670301" cy="9691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3" name="Gruppieren 22">
              <a:extLst>
                <a:ext uri="{FF2B5EF4-FFF2-40B4-BE49-F238E27FC236}">
                  <a16:creationId xmlns:a16="http://schemas.microsoft.com/office/drawing/2014/main" id="{F14212D7-5AA9-42B4-8099-223BA6FAD67E}"/>
                </a:ext>
              </a:extLst>
            </p:cNvPr>
            <p:cNvGrpSpPr/>
            <p:nvPr/>
          </p:nvGrpSpPr>
          <p:grpSpPr>
            <a:xfrm>
              <a:off x="28518043" y="12023545"/>
              <a:ext cx="4067772" cy="1903647"/>
              <a:chOff x="28518043" y="12023545"/>
              <a:chExt cx="4067772" cy="1903647"/>
            </a:xfrm>
          </p:grpSpPr>
          <p:sp>
            <p:nvSpPr>
              <p:cNvPr id="185" name="Rechteck 184">
                <a:extLst>
                  <a:ext uri="{FF2B5EF4-FFF2-40B4-BE49-F238E27FC236}">
                    <a16:creationId xmlns:a16="http://schemas.microsoft.com/office/drawing/2014/main" id="{08DC4873-0EC5-4C1C-AB28-7C464E5559B8}"/>
                  </a:ext>
                </a:extLst>
              </p:cNvPr>
              <p:cNvSpPr/>
              <p:nvPr/>
            </p:nvSpPr>
            <p:spPr>
              <a:xfrm>
                <a:off x="28518043" y="13129869"/>
                <a:ext cx="846278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cxnSp>
            <p:nvCxnSpPr>
              <p:cNvPr id="11" name="Gerader Verbinder 10">
                <a:extLst>
                  <a:ext uri="{FF2B5EF4-FFF2-40B4-BE49-F238E27FC236}">
                    <a16:creationId xmlns:a16="http://schemas.microsoft.com/office/drawing/2014/main" id="{BAB83311-B53B-4503-96F3-15E1F0A6609A}"/>
                  </a:ext>
                </a:extLst>
              </p:cNvPr>
              <p:cNvCxnSpPr/>
              <p:nvPr/>
            </p:nvCxnSpPr>
            <p:spPr bwMode="auto">
              <a:xfrm flipH="1">
                <a:off x="29019367" y="13374315"/>
                <a:ext cx="58076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92" name="Gerader Verbinder 91">
                <a:extLst>
                  <a:ext uri="{FF2B5EF4-FFF2-40B4-BE49-F238E27FC236}">
                    <a16:creationId xmlns:a16="http://schemas.microsoft.com/office/drawing/2014/main" id="{BB691145-D9C8-4826-86FC-CB1C45FF28E4}"/>
                  </a:ext>
                </a:extLst>
              </p:cNvPr>
              <p:cNvCxnSpPr/>
              <p:nvPr/>
            </p:nvCxnSpPr>
            <p:spPr bwMode="auto">
              <a:xfrm flipH="1">
                <a:off x="29019367" y="13002840"/>
                <a:ext cx="58076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93" name="Gerader Verbinder 92">
                <a:extLst>
                  <a:ext uri="{FF2B5EF4-FFF2-40B4-BE49-F238E27FC236}">
                    <a16:creationId xmlns:a16="http://schemas.microsoft.com/office/drawing/2014/main" id="{7A987B1C-1493-40BE-907D-F084C1B24C55}"/>
                  </a:ext>
                </a:extLst>
              </p:cNvPr>
              <p:cNvCxnSpPr/>
              <p:nvPr/>
            </p:nvCxnSpPr>
            <p:spPr bwMode="auto">
              <a:xfrm flipH="1">
                <a:off x="29019367" y="12631365"/>
                <a:ext cx="58076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02" name="Gerader Verbinder 101">
                <a:extLst>
                  <a:ext uri="{FF2B5EF4-FFF2-40B4-BE49-F238E27FC236}">
                    <a16:creationId xmlns:a16="http://schemas.microsoft.com/office/drawing/2014/main" id="{AF5061C1-5B81-4810-ADC7-E67BDFCF647D}"/>
                  </a:ext>
                </a:extLst>
              </p:cNvPr>
              <p:cNvCxnSpPr/>
              <p:nvPr/>
            </p:nvCxnSpPr>
            <p:spPr bwMode="auto">
              <a:xfrm flipH="1">
                <a:off x="29019367" y="12259890"/>
                <a:ext cx="58076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115" name="Rechteck 114">
                <a:extLst>
                  <a:ext uri="{FF2B5EF4-FFF2-40B4-BE49-F238E27FC236}">
                    <a16:creationId xmlns:a16="http://schemas.microsoft.com/office/drawing/2014/main" id="{596862B5-E137-4F50-8319-807664ADEA60}"/>
                  </a:ext>
                </a:extLst>
              </p:cNvPr>
              <p:cNvSpPr/>
              <p:nvPr/>
            </p:nvSpPr>
            <p:spPr>
              <a:xfrm>
                <a:off x="28518043" y="12765612"/>
                <a:ext cx="846278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sp>
            <p:nvSpPr>
              <p:cNvPr id="116" name="Rechteck 115">
                <a:extLst>
                  <a:ext uri="{FF2B5EF4-FFF2-40B4-BE49-F238E27FC236}">
                    <a16:creationId xmlns:a16="http://schemas.microsoft.com/office/drawing/2014/main" id="{A657507A-B5C8-47E0-922A-AB6E03C10E4B}"/>
                  </a:ext>
                </a:extLst>
              </p:cNvPr>
              <p:cNvSpPr/>
              <p:nvPr/>
            </p:nvSpPr>
            <p:spPr>
              <a:xfrm>
                <a:off x="28518043" y="12383518"/>
                <a:ext cx="846278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  <p:sp>
            <p:nvSpPr>
              <p:cNvPr id="117" name="Rechteck 116">
                <a:extLst>
                  <a:ext uri="{FF2B5EF4-FFF2-40B4-BE49-F238E27FC236}">
                    <a16:creationId xmlns:a16="http://schemas.microsoft.com/office/drawing/2014/main" id="{63450E4A-E032-4B42-A25F-8D0D5807399D}"/>
                  </a:ext>
                </a:extLst>
              </p:cNvPr>
              <p:cNvSpPr/>
              <p:nvPr/>
            </p:nvSpPr>
            <p:spPr>
              <a:xfrm>
                <a:off x="28518043" y="12023545"/>
                <a:ext cx="846278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</a:p>
            </p:txBody>
          </p:sp>
          <p:cxnSp>
            <p:nvCxnSpPr>
              <p:cNvPr id="119" name="Gerader Verbinder 118">
                <a:extLst>
                  <a:ext uri="{FF2B5EF4-FFF2-40B4-BE49-F238E27FC236}">
                    <a16:creationId xmlns:a16="http://schemas.microsoft.com/office/drawing/2014/main" id="{D889EEBC-B4D1-4ACB-A5C5-811A0D508511}"/>
                  </a:ext>
                </a:extLst>
              </p:cNvPr>
              <p:cNvCxnSpPr/>
              <p:nvPr/>
            </p:nvCxnSpPr>
            <p:spPr bwMode="auto">
              <a:xfrm flipH="1">
                <a:off x="29454342" y="13529890"/>
                <a:ext cx="0" cy="576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20" name="Gerader Verbinder 119">
                <a:extLst>
                  <a:ext uri="{FF2B5EF4-FFF2-40B4-BE49-F238E27FC236}">
                    <a16:creationId xmlns:a16="http://schemas.microsoft.com/office/drawing/2014/main" id="{33F9068F-E780-4AB6-BEC7-BE37CCBD7955}"/>
                  </a:ext>
                </a:extLst>
              </p:cNvPr>
              <p:cNvCxnSpPr/>
              <p:nvPr/>
            </p:nvCxnSpPr>
            <p:spPr bwMode="auto">
              <a:xfrm flipH="1">
                <a:off x="30362392" y="13533065"/>
                <a:ext cx="0" cy="576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21" name="Gerader Verbinder 120">
                <a:extLst>
                  <a:ext uri="{FF2B5EF4-FFF2-40B4-BE49-F238E27FC236}">
                    <a16:creationId xmlns:a16="http://schemas.microsoft.com/office/drawing/2014/main" id="{6D7BB65C-07C9-4E9C-B0F7-90CFFEC7968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1267267" y="13529890"/>
                <a:ext cx="0" cy="576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22" name="Gerader Verbinder 121">
                <a:extLst>
                  <a:ext uri="{FF2B5EF4-FFF2-40B4-BE49-F238E27FC236}">
                    <a16:creationId xmlns:a16="http://schemas.microsoft.com/office/drawing/2014/main" id="{3810C07D-9059-496E-8BDD-A8881B86939F}"/>
                  </a:ext>
                </a:extLst>
              </p:cNvPr>
              <p:cNvCxnSpPr/>
              <p:nvPr/>
            </p:nvCxnSpPr>
            <p:spPr bwMode="auto">
              <a:xfrm flipH="1">
                <a:off x="32178492" y="13529890"/>
                <a:ext cx="0" cy="576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123" name="Rechteck 122">
                <a:extLst>
                  <a:ext uri="{FF2B5EF4-FFF2-40B4-BE49-F238E27FC236}">
                    <a16:creationId xmlns:a16="http://schemas.microsoft.com/office/drawing/2014/main" id="{7C024B47-F31D-4B1F-B4A3-55C08681AB8D}"/>
                  </a:ext>
                </a:extLst>
              </p:cNvPr>
              <p:cNvSpPr/>
              <p:nvPr/>
            </p:nvSpPr>
            <p:spPr>
              <a:xfrm>
                <a:off x="29032790" y="13429402"/>
                <a:ext cx="1304335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 [</a:t>
                </a:r>
                <a:r>
                  <a:rPr lang="en-US" sz="15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ms</a:t>
                </a:r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p:txBody>
          </p:sp>
          <p:sp>
            <p:nvSpPr>
              <p:cNvPr id="124" name="Rechteck 123">
                <a:extLst>
                  <a:ext uri="{FF2B5EF4-FFF2-40B4-BE49-F238E27FC236}">
                    <a16:creationId xmlns:a16="http://schemas.microsoft.com/office/drawing/2014/main" id="{E1ECC96A-B7EF-4324-A081-8A9778B9CD83}"/>
                  </a:ext>
                </a:extLst>
              </p:cNvPr>
              <p:cNvSpPr/>
              <p:nvPr/>
            </p:nvSpPr>
            <p:spPr>
              <a:xfrm>
                <a:off x="29942628" y="13429402"/>
                <a:ext cx="846278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sp>
            <p:nvSpPr>
              <p:cNvPr id="132" name="Rechteck 131">
                <a:extLst>
                  <a:ext uri="{FF2B5EF4-FFF2-40B4-BE49-F238E27FC236}">
                    <a16:creationId xmlns:a16="http://schemas.microsoft.com/office/drawing/2014/main" id="{B83D6493-9B32-4F3F-9158-60E55124F9B5}"/>
                  </a:ext>
                </a:extLst>
              </p:cNvPr>
              <p:cNvSpPr/>
              <p:nvPr/>
            </p:nvSpPr>
            <p:spPr>
              <a:xfrm>
                <a:off x="30848096" y="13429402"/>
                <a:ext cx="846278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133" name="Rechteck 132">
                <a:extLst>
                  <a:ext uri="{FF2B5EF4-FFF2-40B4-BE49-F238E27FC236}">
                    <a16:creationId xmlns:a16="http://schemas.microsoft.com/office/drawing/2014/main" id="{FB94B14E-BE88-484E-9B82-08205E44A964}"/>
                  </a:ext>
                </a:extLst>
              </p:cNvPr>
              <p:cNvSpPr/>
              <p:nvPr/>
            </p:nvSpPr>
            <p:spPr>
              <a:xfrm>
                <a:off x="31739537" y="13429402"/>
                <a:ext cx="846278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75</a:t>
                </a:r>
              </a:p>
            </p:txBody>
          </p:sp>
        </p:grp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0D26BE36-A9CE-4A77-9514-2732137EBB6D}"/>
              </a:ext>
            </a:extLst>
          </p:cNvPr>
          <p:cNvGrpSpPr/>
          <p:nvPr/>
        </p:nvGrpSpPr>
        <p:grpSpPr>
          <a:xfrm>
            <a:off x="28479725" y="13415536"/>
            <a:ext cx="4138058" cy="2513155"/>
            <a:chOff x="28479725" y="13560622"/>
            <a:chExt cx="4138058" cy="2513155"/>
          </a:xfrm>
        </p:grpSpPr>
        <p:grpSp>
          <p:nvGrpSpPr>
            <p:cNvPr id="175" name="Gruppieren 174">
              <a:extLst>
                <a:ext uri="{FF2B5EF4-FFF2-40B4-BE49-F238E27FC236}">
                  <a16:creationId xmlns:a16="http://schemas.microsoft.com/office/drawing/2014/main" id="{5D8B3221-3C8F-4851-B412-380D8F31AC7C}"/>
                </a:ext>
              </a:extLst>
            </p:cNvPr>
            <p:cNvGrpSpPr/>
            <p:nvPr/>
          </p:nvGrpSpPr>
          <p:grpSpPr>
            <a:xfrm>
              <a:off x="28895713" y="13560622"/>
              <a:ext cx="3543663" cy="2122290"/>
              <a:chOff x="3496341" y="4336927"/>
              <a:chExt cx="1891165" cy="1282869"/>
            </a:xfrm>
          </p:grpSpPr>
          <p:grpSp>
            <p:nvGrpSpPr>
              <p:cNvPr id="176" name="Gruppieren 175">
                <a:extLst>
                  <a:ext uri="{FF2B5EF4-FFF2-40B4-BE49-F238E27FC236}">
                    <a16:creationId xmlns:a16="http://schemas.microsoft.com/office/drawing/2014/main" id="{003F5D4B-3563-4787-AB2F-40446B29B70C}"/>
                  </a:ext>
                </a:extLst>
              </p:cNvPr>
              <p:cNvGrpSpPr/>
              <p:nvPr/>
            </p:nvGrpSpPr>
            <p:grpSpPr>
              <a:xfrm>
                <a:off x="3604761" y="4615050"/>
                <a:ext cx="1661560" cy="1004746"/>
                <a:chOff x="3555153" y="3980581"/>
                <a:chExt cx="1494730" cy="822967"/>
              </a:xfrm>
            </p:grpSpPr>
            <p:pic>
              <p:nvPicPr>
                <p:cNvPr id="178" name="Picture 2">
                  <a:extLst>
                    <a:ext uri="{FF2B5EF4-FFF2-40B4-BE49-F238E27FC236}">
                      <a16:creationId xmlns:a16="http://schemas.microsoft.com/office/drawing/2014/main" id="{A70BC86E-920B-4DA5-8E13-FBF1B15E549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28" t="34113" r="60474" b="36398"/>
                <a:stretch/>
              </p:blipFill>
              <p:spPr bwMode="auto">
                <a:xfrm>
                  <a:off x="3555153" y="3980581"/>
                  <a:ext cx="1494730" cy="82296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79" name="Picture 2">
                  <a:extLst>
                    <a:ext uri="{FF2B5EF4-FFF2-40B4-BE49-F238E27FC236}">
                      <a16:creationId xmlns:a16="http://schemas.microsoft.com/office/drawing/2014/main" id="{BE7A4667-ABA2-4CC3-9FF5-B3EDCF24B93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462" t="36708" r="17172" b="37245"/>
                <a:stretch/>
              </p:blipFill>
              <p:spPr bwMode="auto">
                <a:xfrm>
                  <a:off x="3948538" y="4052682"/>
                  <a:ext cx="928687" cy="72689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77" name="Rechteck 176">
                <a:extLst>
                  <a:ext uri="{FF2B5EF4-FFF2-40B4-BE49-F238E27FC236}">
                    <a16:creationId xmlns:a16="http://schemas.microsoft.com/office/drawing/2014/main" id="{E42DD89E-A267-4719-A911-345EC992E7CB}"/>
                  </a:ext>
                </a:extLst>
              </p:cNvPr>
              <p:cNvSpPr/>
              <p:nvPr/>
            </p:nvSpPr>
            <p:spPr>
              <a:xfrm>
                <a:off x="3496341" y="4336927"/>
                <a:ext cx="1891165" cy="52144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Velocity (px/s)</a:t>
                </a:r>
              </a:p>
            </p:txBody>
          </p:sp>
        </p:grpSp>
        <p:grpSp>
          <p:nvGrpSpPr>
            <p:cNvPr id="150" name="Gruppieren 149">
              <a:extLst>
                <a:ext uri="{FF2B5EF4-FFF2-40B4-BE49-F238E27FC236}">
                  <a16:creationId xmlns:a16="http://schemas.microsoft.com/office/drawing/2014/main" id="{90B429BB-5F68-49F2-9D3F-532142F5F25A}"/>
                </a:ext>
              </a:extLst>
            </p:cNvPr>
            <p:cNvGrpSpPr/>
            <p:nvPr/>
          </p:nvGrpSpPr>
          <p:grpSpPr>
            <a:xfrm>
              <a:off x="28479725" y="14267115"/>
              <a:ext cx="4138058" cy="1806662"/>
              <a:chOff x="28447757" y="12120530"/>
              <a:chExt cx="4138058" cy="1806662"/>
            </a:xfrm>
          </p:grpSpPr>
          <p:sp>
            <p:nvSpPr>
              <p:cNvPr id="151" name="Rechteck 150">
                <a:extLst>
                  <a:ext uri="{FF2B5EF4-FFF2-40B4-BE49-F238E27FC236}">
                    <a16:creationId xmlns:a16="http://schemas.microsoft.com/office/drawing/2014/main" id="{98A7F974-DC8D-4986-8F1F-0DD5E8B89F65}"/>
                  </a:ext>
                </a:extLst>
              </p:cNvPr>
              <p:cNvSpPr/>
              <p:nvPr/>
            </p:nvSpPr>
            <p:spPr>
              <a:xfrm>
                <a:off x="28525532" y="13077112"/>
                <a:ext cx="846278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cxnSp>
            <p:nvCxnSpPr>
              <p:cNvPr id="153" name="Gerader Verbinder 152">
                <a:extLst>
                  <a:ext uri="{FF2B5EF4-FFF2-40B4-BE49-F238E27FC236}">
                    <a16:creationId xmlns:a16="http://schemas.microsoft.com/office/drawing/2014/main" id="{0C9CFC9B-D698-4551-868D-C6E6ED5D46A0}"/>
                  </a:ext>
                </a:extLst>
              </p:cNvPr>
              <p:cNvCxnSpPr/>
              <p:nvPr/>
            </p:nvCxnSpPr>
            <p:spPr bwMode="auto">
              <a:xfrm flipH="1">
                <a:off x="29019367" y="13315962"/>
                <a:ext cx="58076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56" name="Gerader Verbinder 155">
                <a:extLst>
                  <a:ext uri="{FF2B5EF4-FFF2-40B4-BE49-F238E27FC236}">
                    <a16:creationId xmlns:a16="http://schemas.microsoft.com/office/drawing/2014/main" id="{DD6B6918-CE02-4D6D-8167-E587F57B33EF}"/>
                  </a:ext>
                </a:extLst>
              </p:cNvPr>
              <p:cNvCxnSpPr/>
              <p:nvPr/>
            </p:nvCxnSpPr>
            <p:spPr bwMode="auto">
              <a:xfrm flipH="1">
                <a:off x="29017619" y="12847265"/>
                <a:ext cx="58076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57" name="Gerader Verbinder 156">
                <a:extLst>
                  <a:ext uri="{FF2B5EF4-FFF2-40B4-BE49-F238E27FC236}">
                    <a16:creationId xmlns:a16="http://schemas.microsoft.com/office/drawing/2014/main" id="{A9B9D373-2254-4721-B6DC-B8AF183B673E}"/>
                  </a:ext>
                </a:extLst>
              </p:cNvPr>
              <p:cNvCxnSpPr/>
              <p:nvPr/>
            </p:nvCxnSpPr>
            <p:spPr bwMode="auto">
              <a:xfrm flipH="1">
                <a:off x="29019367" y="12370333"/>
                <a:ext cx="58076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159" name="Rechteck 158">
                <a:extLst>
                  <a:ext uri="{FF2B5EF4-FFF2-40B4-BE49-F238E27FC236}">
                    <a16:creationId xmlns:a16="http://schemas.microsoft.com/office/drawing/2014/main" id="{5C26A47D-CEC9-4A70-B386-DAEA36301A74}"/>
                  </a:ext>
                </a:extLst>
              </p:cNvPr>
              <p:cNvSpPr/>
              <p:nvPr/>
            </p:nvSpPr>
            <p:spPr>
              <a:xfrm>
                <a:off x="28447757" y="12588565"/>
                <a:ext cx="846278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</a:p>
            </p:txBody>
          </p:sp>
          <p:sp>
            <p:nvSpPr>
              <p:cNvPr id="160" name="Rechteck 159">
                <a:extLst>
                  <a:ext uri="{FF2B5EF4-FFF2-40B4-BE49-F238E27FC236}">
                    <a16:creationId xmlns:a16="http://schemas.microsoft.com/office/drawing/2014/main" id="{3949DAFB-F11B-4E17-B6F9-2FBCA4902A93}"/>
                  </a:ext>
                </a:extLst>
              </p:cNvPr>
              <p:cNvSpPr/>
              <p:nvPr/>
            </p:nvSpPr>
            <p:spPr>
              <a:xfrm>
                <a:off x="28522442" y="12120530"/>
                <a:ext cx="846278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  <p:cxnSp>
            <p:nvCxnSpPr>
              <p:cNvPr id="161" name="Gerader Verbinder 160">
                <a:extLst>
                  <a:ext uri="{FF2B5EF4-FFF2-40B4-BE49-F238E27FC236}">
                    <a16:creationId xmlns:a16="http://schemas.microsoft.com/office/drawing/2014/main" id="{6A856FBA-0C88-4D2A-9D50-E3164E390FD6}"/>
                  </a:ext>
                </a:extLst>
              </p:cNvPr>
              <p:cNvCxnSpPr/>
              <p:nvPr/>
            </p:nvCxnSpPr>
            <p:spPr bwMode="auto">
              <a:xfrm flipH="1">
                <a:off x="29454342" y="13529890"/>
                <a:ext cx="0" cy="576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62" name="Gerader Verbinder 161">
                <a:extLst>
                  <a:ext uri="{FF2B5EF4-FFF2-40B4-BE49-F238E27FC236}">
                    <a16:creationId xmlns:a16="http://schemas.microsoft.com/office/drawing/2014/main" id="{DBE3CD83-7F8C-4793-9D4B-4931585D1718}"/>
                  </a:ext>
                </a:extLst>
              </p:cNvPr>
              <p:cNvCxnSpPr/>
              <p:nvPr/>
            </p:nvCxnSpPr>
            <p:spPr bwMode="auto">
              <a:xfrm flipH="1">
                <a:off x="30362392" y="13533065"/>
                <a:ext cx="0" cy="576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63" name="Gerader Verbinder 162">
                <a:extLst>
                  <a:ext uri="{FF2B5EF4-FFF2-40B4-BE49-F238E27FC236}">
                    <a16:creationId xmlns:a16="http://schemas.microsoft.com/office/drawing/2014/main" id="{A3EA7C5F-5FA4-4CB1-AB32-A45BD45902F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1267267" y="13529890"/>
                <a:ext cx="0" cy="576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64" name="Gerader Verbinder 163">
                <a:extLst>
                  <a:ext uri="{FF2B5EF4-FFF2-40B4-BE49-F238E27FC236}">
                    <a16:creationId xmlns:a16="http://schemas.microsoft.com/office/drawing/2014/main" id="{6E8D5D26-E9FE-42D8-8C57-1729606D6EE4}"/>
                  </a:ext>
                </a:extLst>
              </p:cNvPr>
              <p:cNvCxnSpPr/>
              <p:nvPr/>
            </p:nvCxnSpPr>
            <p:spPr bwMode="auto">
              <a:xfrm flipH="1">
                <a:off x="32178492" y="13529890"/>
                <a:ext cx="0" cy="576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166" name="Rechteck 165">
                <a:extLst>
                  <a:ext uri="{FF2B5EF4-FFF2-40B4-BE49-F238E27FC236}">
                    <a16:creationId xmlns:a16="http://schemas.microsoft.com/office/drawing/2014/main" id="{2F0228B9-1BB7-4917-B094-4D3576F66740}"/>
                  </a:ext>
                </a:extLst>
              </p:cNvPr>
              <p:cNvSpPr/>
              <p:nvPr/>
            </p:nvSpPr>
            <p:spPr>
              <a:xfrm>
                <a:off x="29032790" y="13429402"/>
                <a:ext cx="1304335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 [</a:t>
                </a:r>
                <a:r>
                  <a:rPr lang="en-US" sz="15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ms</a:t>
                </a:r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p:txBody>
          </p:sp>
          <p:sp>
            <p:nvSpPr>
              <p:cNvPr id="167" name="Rechteck 166">
                <a:extLst>
                  <a:ext uri="{FF2B5EF4-FFF2-40B4-BE49-F238E27FC236}">
                    <a16:creationId xmlns:a16="http://schemas.microsoft.com/office/drawing/2014/main" id="{D95D8D3B-C40C-4FF2-A6AD-3BE4AE55BAFC}"/>
                  </a:ext>
                </a:extLst>
              </p:cNvPr>
              <p:cNvSpPr/>
              <p:nvPr/>
            </p:nvSpPr>
            <p:spPr>
              <a:xfrm>
                <a:off x="29942628" y="13429402"/>
                <a:ext cx="846278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sp>
            <p:nvSpPr>
              <p:cNvPr id="188" name="Rechteck 187">
                <a:extLst>
                  <a:ext uri="{FF2B5EF4-FFF2-40B4-BE49-F238E27FC236}">
                    <a16:creationId xmlns:a16="http://schemas.microsoft.com/office/drawing/2014/main" id="{EC401395-D76B-4B61-9B58-DF74B01F51FA}"/>
                  </a:ext>
                </a:extLst>
              </p:cNvPr>
              <p:cNvSpPr/>
              <p:nvPr/>
            </p:nvSpPr>
            <p:spPr>
              <a:xfrm>
                <a:off x="30848096" y="13429402"/>
                <a:ext cx="846278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190" name="Rechteck 189">
                <a:extLst>
                  <a:ext uri="{FF2B5EF4-FFF2-40B4-BE49-F238E27FC236}">
                    <a16:creationId xmlns:a16="http://schemas.microsoft.com/office/drawing/2014/main" id="{19EE1F12-BD7A-48CA-9F22-47195AEEDED0}"/>
                  </a:ext>
                </a:extLst>
              </p:cNvPr>
              <p:cNvSpPr/>
              <p:nvPr/>
            </p:nvSpPr>
            <p:spPr>
              <a:xfrm>
                <a:off x="31739537" y="13429402"/>
                <a:ext cx="846278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75</a:t>
                </a:r>
              </a:p>
            </p:txBody>
          </p:sp>
        </p:grpSp>
      </p:grp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5B04A514-C6A1-440A-80AC-22053740C50E}"/>
              </a:ext>
            </a:extLst>
          </p:cNvPr>
          <p:cNvGrpSpPr/>
          <p:nvPr/>
        </p:nvGrpSpPr>
        <p:grpSpPr>
          <a:xfrm>
            <a:off x="28470336" y="15776042"/>
            <a:ext cx="4455554" cy="2464990"/>
            <a:chOff x="28470336" y="15776042"/>
            <a:chExt cx="4455554" cy="2464990"/>
          </a:xfrm>
        </p:grpSpPr>
        <p:grpSp>
          <p:nvGrpSpPr>
            <p:cNvPr id="180" name="Gruppieren 179">
              <a:extLst>
                <a:ext uri="{FF2B5EF4-FFF2-40B4-BE49-F238E27FC236}">
                  <a16:creationId xmlns:a16="http://schemas.microsoft.com/office/drawing/2014/main" id="{D98D6E68-0785-40FC-BD69-FE8EB2AE573A}"/>
                </a:ext>
              </a:extLst>
            </p:cNvPr>
            <p:cNvGrpSpPr/>
            <p:nvPr/>
          </p:nvGrpSpPr>
          <p:grpSpPr>
            <a:xfrm>
              <a:off x="28551404" y="15776042"/>
              <a:ext cx="4374486" cy="2077639"/>
              <a:chOff x="5389634" y="4357018"/>
              <a:chExt cx="2413736" cy="1270572"/>
            </a:xfrm>
          </p:grpSpPr>
          <p:grpSp>
            <p:nvGrpSpPr>
              <p:cNvPr id="181" name="Gruppieren 180">
                <a:extLst>
                  <a:ext uri="{FF2B5EF4-FFF2-40B4-BE49-F238E27FC236}">
                    <a16:creationId xmlns:a16="http://schemas.microsoft.com/office/drawing/2014/main" id="{7E34C370-AACF-45C1-8745-4C06F6456269}"/>
                  </a:ext>
                </a:extLst>
              </p:cNvPr>
              <p:cNvGrpSpPr/>
              <p:nvPr/>
            </p:nvGrpSpPr>
            <p:grpSpPr>
              <a:xfrm>
                <a:off x="5713165" y="4644986"/>
                <a:ext cx="1712685" cy="982604"/>
                <a:chOff x="4360034" y="5095876"/>
                <a:chExt cx="1490544" cy="814513"/>
              </a:xfrm>
            </p:grpSpPr>
            <p:pic>
              <p:nvPicPr>
                <p:cNvPr id="183" name="Picture 2">
                  <a:extLst>
                    <a:ext uri="{FF2B5EF4-FFF2-40B4-BE49-F238E27FC236}">
                      <a16:creationId xmlns:a16="http://schemas.microsoft.com/office/drawing/2014/main" id="{773E633D-B5C8-4210-8D57-E7643B75758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524" t="67539" r="60577" b="3272"/>
                <a:stretch/>
              </p:blipFill>
              <p:spPr bwMode="auto">
                <a:xfrm>
                  <a:off x="4360034" y="5095876"/>
                  <a:ext cx="1490544" cy="8145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84" name="Picture 2">
                  <a:extLst>
                    <a:ext uri="{FF2B5EF4-FFF2-40B4-BE49-F238E27FC236}">
                      <a16:creationId xmlns:a16="http://schemas.microsoft.com/office/drawing/2014/main" id="{12DB6973-14A8-4506-9117-AE612A19EB4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0902" t="70012" r="17931" b="4388"/>
                <a:stretch/>
              </p:blipFill>
              <p:spPr bwMode="auto">
                <a:xfrm>
                  <a:off x="4736107" y="5167862"/>
                  <a:ext cx="878881" cy="7143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82" name="Rechteck 181">
                <a:extLst>
                  <a:ext uri="{FF2B5EF4-FFF2-40B4-BE49-F238E27FC236}">
                    <a16:creationId xmlns:a16="http://schemas.microsoft.com/office/drawing/2014/main" id="{EB3511A5-DB00-45E2-A7A0-3E97E3D630E6}"/>
                  </a:ext>
                </a:extLst>
              </p:cNvPr>
              <p:cNvSpPr/>
              <p:nvPr/>
            </p:nvSpPr>
            <p:spPr>
              <a:xfrm>
                <a:off x="5389634" y="4357018"/>
                <a:ext cx="2413736" cy="52144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2000" b="1" dirty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Acceleration (px/s²)</a:t>
                </a:r>
              </a:p>
            </p:txBody>
          </p:sp>
        </p:grpSp>
        <p:grpSp>
          <p:nvGrpSpPr>
            <p:cNvPr id="191" name="Gruppieren 190">
              <a:extLst>
                <a:ext uri="{FF2B5EF4-FFF2-40B4-BE49-F238E27FC236}">
                  <a16:creationId xmlns:a16="http://schemas.microsoft.com/office/drawing/2014/main" id="{3FE65645-74FB-4876-9430-ED1DC2D90D6D}"/>
                </a:ext>
              </a:extLst>
            </p:cNvPr>
            <p:cNvGrpSpPr/>
            <p:nvPr/>
          </p:nvGrpSpPr>
          <p:grpSpPr>
            <a:xfrm>
              <a:off x="28470336" y="16434373"/>
              <a:ext cx="4177534" cy="1806659"/>
              <a:chOff x="28408281" y="12120533"/>
              <a:chExt cx="4177534" cy="1806659"/>
            </a:xfrm>
          </p:grpSpPr>
          <p:sp>
            <p:nvSpPr>
              <p:cNvPr id="192" name="Rechteck 191">
                <a:extLst>
                  <a:ext uri="{FF2B5EF4-FFF2-40B4-BE49-F238E27FC236}">
                    <a16:creationId xmlns:a16="http://schemas.microsoft.com/office/drawing/2014/main" id="{2A78A687-C164-4D0B-8CD3-FBAE4A1824E8}"/>
                  </a:ext>
                </a:extLst>
              </p:cNvPr>
              <p:cNvSpPr/>
              <p:nvPr/>
            </p:nvSpPr>
            <p:spPr>
              <a:xfrm>
                <a:off x="28408281" y="13071887"/>
                <a:ext cx="846278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-0.5</a:t>
                </a:r>
              </a:p>
            </p:txBody>
          </p:sp>
          <p:cxnSp>
            <p:nvCxnSpPr>
              <p:cNvPr id="193" name="Gerader Verbinder 192">
                <a:extLst>
                  <a:ext uri="{FF2B5EF4-FFF2-40B4-BE49-F238E27FC236}">
                    <a16:creationId xmlns:a16="http://schemas.microsoft.com/office/drawing/2014/main" id="{21780E14-DE6C-43A7-954E-DB0E11E246F6}"/>
                  </a:ext>
                </a:extLst>
              </p:cNvPr>
              <p:cNvCxnSpPr/>
              <p:nvPr/>
            </p:nvCxnSpPr>
            <p:spPr bwMode="auto">
              <a:xfrm flipH="1">
                <a:off x="29019367" y="13315962"/>
                <a:ext cx="58076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94" name="Gerader Verbinder 193">
                <a:extLst>
                  <a:ext uri="{FF2B5EF4-FFF2-40B4-BE49-F238E27FC236}">
                    <a16:creationId xmlns:a16="http://schemas.microsoft.com/office/drawing/2014/main" id="{63D8963E-1F44-4C64-B498-BA72024820FB}"/>
                  </a:ext>
                </a:extLst>
              </p:cNvPr>
              <p:cNvCxnSpPr/>
              <p:nvPr/>
            </p:nvCxnSpPr>
            <p:spPr bwMode="auto">
              <a:xfrm flipH="1">
                <a:off x="29017619" y="12847265"/>
                <a:ext cx="58076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95" name="Gerader Verbinder 194">
                <a:extLst>
                  <a:ext uri="{FF2B5EF4-FFF2-40B4-BE49-F238E27FC236}">
                    <a16:creationId xmlns:a16="http://schemas.microsoft.com/office/drawing/2014/main" id="{E839894C-83A2-4AFF-B05C-1B459757FA4D}"/>
                  </a:ext>
                </a:extLst>
              </p:cNvPr>
              <p:cNvCxnSpPr/>
              <p:nvPr/>
            </p:nvCxnSpPr>
            <p:spPr bwMode="auto">
              <a:xfrm flipH="1">
                <a:off x="29019367" y="12370333"/>
                <a:ext cx="58076" cy="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196" name="Rechteck 195">
                <a:extLst>
                  <a:ext uri="{FF2B5EF4-FFF2-40B4-BE49-F238E27FC236}">
                    <a16:creationId xmlns:a16="http://schemas.microsoft.com/office/drawing/2014/main" id="{2825760D-BC9D-4A36-8638-B68FA629C9EE}"/>
                  </a:ext>
                </a:extLst>
              </p:cNvPr>
              <p:cNvSpPr/>
              <p:nvPr/>
            </p:nvSpPr>
            <p:spPr>
              <a:xfrm>
                <a:off x="28515280" y="12593534"/>
                <a:ext cx="846278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</a:p>
            </p:txBody>
          </p:sp>
          <p:sp>
            <p:nvSpPr>
              <p:cNvPr id="197" name="Rechteck 196">
                <a:extLst>
                  <a:ext uri="{FF2B5EF4-FFF2-40B4-BE49-F238E27FC236}">
                    <a16:creationId xmlns:a16="http://schemas.microsoft.com/office/drawing/2014/main" id="{0558175E-CE2B-44D0-BBAC-ACA0F00DEC0C}"/>
                  </a:ext>
                </a:extLst>
              </p:cNvPr>
              <p:cNvSpPr/>
              <p:nvPr/>
            </p:nvSpPr>
            <p:spPr>
              <a:xfrm>
                <a:off x="28429917" y="12120533"/>
                <a:ext cx="846278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0.5</a:t>
                </a:r>
              </a:p>
            </p:txBody>
          </p:sp>
          <p:cxnSp>
            <p:nvCxnSpPr>
              <p:cNvPr id="198" name="Gerader Verbinder 197">
                <a:extLst>
                  <a:ext uri="{FF2B5EF4-FFF2-40B4-BE49-F238E27FC236}">
                    <a16:creationId xmlns:a16="http://schemas.microsoft.com/office/drawing/2014/main" id="{A678DB56-B1A9-418B-AA31-5B427F0DE895}"/>
                  </a:ext>
                </a:extLst>
              </p:cNvPr>
              <p:cNvCxnSpPr/>
              <p:nvPr/>
            </p:nvCxnSpPr>
            <p:spPr bwMode="auto">
              <a:xfrm flipH="1">
                <a:off x="29454342" y="13529890"/>
                <a:ext cx="0" cy="576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199" name="Gerader Verbinder 198">
                <a:extLst>
                  <a:ext uri="{FF2B5EF4-FFF2-40B4-BE49-F238E27FC236}">
                    <a16:creationId xmlns:a16="http://schemas.microsoft.com/office/drawing/2014/main" id="{61910D11-919C-43E3-9537-24866892B906}"/>
                  </a:ext>
                </a:extLst>
              </p:cNvPr>
              <p:cNvCxnSpPr/>
              <p:nvPr/>
            </p:nvCxnSpPr>
            <p:spPr bwMode="auto">
              <a:xfrm flipH="1">
                <a:off x="30362392" y="13533065"/>
                <a:ext cx="0" cy="576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200" name="Gerader Verbinder 199">
                <a:extLst>
                  <a:ext uri="{FF2B5EF4-FFF2-40B4-BE49-F238E27FC236}">
                    <a16:creationId xmlns:a16="http://schemas.microsoft.com/office/drawing/2014/main" id="{B6015D7E-2091-4396-BA43-128FF869EDD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31267267" y="13529890"/>
                <a:ext cx="0" cy="576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cxnSp>
            <p:nvCxnSpPr>
              <p:cNvPr id="203" name="Gerader Verbinder 202">
                <a:extLst>
                  <a:ext uri="{FF2B5EF4-FFF2-40B4-BE49-F238E27FC236}">
                    <a16:creationId xmlns:a16="http://schemas.microsoft.com/office/drawing/2014/main" id="{684A4D0F-239B-4C59-B964-CC96CC2B3A99}"/>
                  </a:ext>
                </a:extLst>
              </p:cNvPr>
              <p:cNvCxnSpPr/>
              <p:nvPr/>
            </p:nvCxnSpPr>
            <p:spPr bwMode="auto">
              <a:xfrm flipH="1">
                <a:off x="32178492" y="13529890"/>
                <a:ext cx="0" cy="57600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</p:spPr>
          </p:cxnSp>
          <p:sp>
            <p:nvSpPr>
              <p:cNvPr id="205" name="Rechteck 204">
                <a:extLst>
                  <a:ext uri="{FF2B5EF4-FFF2-40B4-BE49-F238E27FC236}">
                    <a16:creationId xmlns:a16="http://schemas.microsoft.com/office/drawing/2014/main" id="{CA18F782-2D9F-4B3B-99DF-7ECB156BE1BC}"/>
                  </a:ext>
                </a:extLst>
              </p:cNvPr>
              <p:cNvSpPr/>
              <p:nvPr/>
            </p:nvSpPr>
            <p:spPr>
              <a:xfrm>
                <a:off x="29032790" y="13429402"/>
                <a:ext cx="1304335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 [</a:t>
                </a:r>
                <a:r>
                  <a:rPr lang="en-US" sz="15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ms</a:t>
                </a:r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]</a:t>
                </a:r>
              </a:p>
            </p:txBody>
          </p:sp>
          <p:sp>
            <p:nvSpPr>
              <p:cNvPr id="206" name="Rechteck 205">
                <a:extLst>
                  <a:ext uri="{FF2B5EF4-FFF2-40B4-BE49-F238E27FC236}">
                    <a16:creationId xmlns:a16="http://schemas.microsoft.com/office/drawing/2014/main" id="{53709CD0-33E5-4527-9CB2-9722E3607281}"/>
                  </a:ext>
                </a:extLst>
              </p:cNvPr>
              <p:cNvSpPr/>
              <p:nvPr/>
            </p:nvSpPr>
            <p:spPr>
              <a:xfrm>
                <a:off x="29942628" y="13429402"/>
                <a:ext cx="846278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25</a:t>
                </a:r>
              </a:p>
            </p:txBody>
          </p:sp>
          <p:sp>
            <p:nvSpPr>
              <p:cNvPr id="207" name="Rechteck 206">
                <a:extLst>
                  <a:ext uri="{FF2B5EF4-FFF2-40B4-BE49-F238E27FC236}">
                    <a16:creationId xmlns:a16="http://schemas.microsoft.com/office/drawing/2014/main" id="{CAE4D8BF-D68D-483C-9526-7F18F140EA87}"/>
                  </a:ext>
                </a:extLst>
              </p:cNvPr>
              <p:cNvSpPr/>
              <p:nvPr/>
            </p:nvSpPr>
            <p:spPr>
              <a:xfrm>
                <a:off x="30848096" y="13429402"/>
                <a:ext cx="846278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50</a:t>
                </a:r>
              </a:p>
            </p:txBody>
          </p:sp>
          <p:sp>
            <p:nvSpPr>
              <p:cNvPr id="208" name="Rechteck 207">
                <a:extLst>
                  <a:ext uri="{FF2B5EF4-FFF2-40B4-BE49-F238E27FC236}">
                    <a16:creationId xmlns:a16="http://schemas.microsoft.com/office/drawing/2014/main" id="{D830C84A-6145-48DD-A2FD-FD425D7061BC}"/>
                  </a:ext>
                </a:extLst>
              </p:cNvPr>
              <p:cNvSpPr/>
              <p:nvPr/>
            </p:nvSpPr>
            <p:spPr>
              <a:xfrm>
                <a:off x="31739537" y="13429402"/>
                <a:ext cx="846278" cy="49779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ctr"/>
                <a:r>
                  <a:rPr lang="en-US" sz="15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75</a:t>
                </a:r>
              </a:p>
            </p:txBody>
          </p:sp>
        </p:grpSp>
      </p:grpSp>
      <p:grpSp>
        <p:nvGrpSpPr>
          <p:cNvPr id="31" name="Gruppieren 30">
            <a:extLst>
              <a:ext uri="{FF2B5EF4-FFF2-40B4-BE49-F238E27FC236}">
                <a16:creationId xmlns:a16="http://schemas.microsoft.com/office/drawing/2014/main" id="{9512CB95-EB97-4288-AC6B-5750DA385905}"/>
              </a:ext>
            </a:extLst>
          </p:cNvPr>
          <p:cNvGrpSpPr/>
          <p:nvPr/>
        </p:nvGrpSpPr>
        <p:grpSpPr>
          <a:xfrm>
            <a:off x="24005058" y="6128864"/>
            <a:ext cx="9144554" cy="4973701"/>
            <a:chOff x="24005058" y="6128864"/>
            <a:chExt cx="9144554" cy="4973701"/>
          </a:xfrm>
        </p:grpSpPr>
        <p:grpSp>
          <p:nvGrpSpPr>
            <p:cNvPr id="30" name="Gruppieren 29">
              <a:extLst>
                <a:ext uri="{FF2B5EF4-FFF2-40B4-BE49-F238E27FC236}">
                  <a16:creationId xmlns:a16="http://schemas.microsoft.com/office/drawing/2014/main" id="{0CD9E99D-7A55-4808-AF4F-29A86CC9CB90}"/>
                </a:ext>
              </a:extLst>
            </p:cNvPr>
            <p:cNvGrpSpPr/>
            <p:nvPr/>
          </p:nvGrpSpPr>
          <p:grpSpPr>
            <a:xfrm>
              <a:off x="24005058" y="6128864"/>
              <a:ext cx="9144554" cy="4973701"/>
              <a:chOff x="24005058" y="6128864"/>
              <a:chExt cx="9144554" cy="4973701"/>
            </a:xfrm>
          </p:grpSpPr>
          <p:pic>
            <p:nvPicPr>
              <p:cNvPr id="99" name="Grafik 98">
                <a:extLst>
                  <a:ext uri="{FF2B5EF4-FFF2-40B4-BE49-F238E27FC236}">
                    <a16:creationId xmlns:a16="http://schemas.microsoft.com/office/drawing/2014/main" id="{AC4B4C2C-2313-4C3F-91DA-B4A22F6188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/>
              <a:srcRect b="9354"/>
              <a:stretch/>
            </p:blipFill>
            <p:spPr>
              <a:xfrm>
                <a:off x="24005058" y="6128864"/>
                <a:ext cx="9144554" cy="4973701"/>
              </a:xfrm>
              <a:prstGeom prst="rect">
                <a:avLst/>
              </a:prstGeom>
            </p:spPr>
          </p:pic>
          <p:sp>
            <p:nvSpPr>
              <p:cNvPr id="29" name="Rechteck 28">
                <a:extLst>
                  <a:ext uri="{FF2B5EF4-FFF2-40B4-BE49-F238E27FC236}">
                    <a16:creationId xmlns:a16="http://schemas.microsoft.com/office/drawing/2014/main" id="{72686857-AD3C-483C-9FCE-DB43317B4C2C}"/>
                  </a:ext>
                </a:extLst>
              </p:cNvPr>
              <p:cNvSpPr/>
              <p:nvPr/>
            </p:nvSpPr>
            <p:spPr bwMode="auto">
              <a:xfrm>
                <a:off x="25779273" y="6437006"/>
                <a:ext cx="1254090" cy="328319"/>
              </a:xfrm>
              <a:prstGeom prst="rect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solid"/>
                <a:round/>
                <a:headEnd type="none" w="sm" len="sm"/>
                <a:tailEnd type="none" w="sm" len="sm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8636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2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</a:rPr>
                  <a:t>6.24 kPa</a:t>
                </a:r>
              </a:p>
            </p:txBody>
          </p:sp>
        </p:grpSp>
        <p:sp>
          <p:nvSpPr>
            <p:cNvPr id="209" name="Rechteck 208">
              <a:extLst>
                <a:ext uri="{FF2B5EF4-FFF2-40B4-BE49-F238E27FC236}">
                  <a16:creationId xmlns:a16="http://schemas.microsoft.com/office/drawing/2014/main" id="{D96BDC49-8C14-4EEE-A952-67AFE9C058CD}"/>
                </a:ext>
              </a:extLst>
            </p:cNvPr>
            <p:cNvSpPr/>
            <p:nvPr/>
          </p:nvSpPr>
          <p:spPr bwMode="auto">
            <a:xfrm>
              <a:off x="31613502" y="10207606"/>
              <a:ext cx="1232638" cy="32831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Time (s)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106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 bwMode="auto">
          <a:xfrm>
            <a:off x="246390" y="3567226"/>
            <a:ext cx="32980489" cy="204978"/>
          </a:xfrm>
          <a:prstGeom prst="rect">
            <a:avLst/>
          </a:prstGeom>
          <a:solidFill>
            <a:srgbClr val="00A3DD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defTabSz="506153"/>
            <a:endParaRPr lang="en-GB" sz="1350" dirty="0"/>
          </a:p>
        </p:txBody>
      </p:sp>
      <p:sp>
        <p:nvSpPr>
          <p:cNvPr id="106" name="Abgerundetes Rechteck 30"/>
          <p:cNvSpPr/>
          <p:nvPr/>
        </p:nvSpPr>
        <p:spPr bwMode="auto">
          <a:xfrm>
            <a:off x="242849" y="3018383"/>
            <a:ext cx="32983201" cy="738930"/>
          </a:xfrm>
          <a:prstGeom prst="roundRect">
            <a:avLst>
              <a:gd name="adj" fmla="val 13476"/>
            </a:avLst>
          </a:prstGeom>
          <a:solidFill>
            <a:srgbClr val="00A3DD"/>
          </a:solidFill>
          <a:ln w="9525">
            <a:noFill/>
            <a:miter lim="800000"/>
            <a:headEnd/>
            <a:tailEnd/>
          </a:ln>
        </p:spPr>
        <p:txBody>
          <a:bodyPr lIns="46504" tIns="57731" rIns="46504" bIns="57731" anchor="ctr" anchorCtr="1"/>
          <a:lstStyle/>
          <a:p>
            <a:pPr algn="just" defTabSz="385198">
              <a:spcBef>
                <a:spcPct val="50000"/>
              </a:spcBef>
            </a:pPr>
            <a:r>
              <a:rPr lang="en-US" sz="3518" b="1" dirty="0">
                <a:solidFill>
                  <a:schemeClr val="bg1"/>
                </a:solidFill>
              </a:rPr>
              <a:t>Results</a:t>
            </a:r>
          </a:p>
        </p:txBody>
      </p:sp>
      <p:sp>
        <p:nvSpPr>
          <p:cNvPr id="100" name="Abgerundetes Rechteck 99"/>
          <p:cNvSpPr/>
          <p:nvPr/>
        </p:nvSpPr>
        <p:spPr bwMode="auto">
          <a:xfrm>
            <a:off x="246388" y="369632"/>
            <a:ext cx="32983200" cy="2462943"/>
          </a:xfrm>
          <a:prstGeom prst="roundRect">
            <a:avLst>
              <a:gd name="adj" fmla="val 3426"/>
            </a:avLst>
          </a:prstGeom>
          <a:noFill/>
          <a:ln w="63500" cap="rnd">
            <a:solidFill>
              <a:srgbClr val="00A3DD"/>
            </a:solidFill>
            <a:round/>
            <a:headEnd/>
            <a:tailEnd/>
          </a:ln>
        </p:spPr>
        <p:txBody>
          <a:bodyPr lIns="132915" tIns="84389" rIns="132915" bIns="109048" anchor="t"/>
          <a:lstStyle/>
          <a:p>
            <a:pPr algn="ctr">
              <a:spcAft>
                <a:spcPts val="703"/>
              </a:spcAft>
            </a:pPr>
            <a:endParaRPr lang="en-GB" sz="2756" b="1" baseline="30000" dirty="0">
              <a:ea typeface="ＭＳ Ｐゴシック" charset="-128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228237" y="12246607"/>
            <a:ext cx="844244" cy="1705745"/>
            <a:chOff x="356971" y="4878656"/>
            <a:chExt cx="1440056" cy="2909546"/>
          </a:xfrm>
        </p:grpSpPr>
        <p:cxnSp>
          <p:nvCxnSpPr>
            <p:cNvPr id="108" name="Gerade Verbindung 107"/>
            <p:cNvCxnSpPr/>
            <p:nvPr/>
          </p:nvCxnSpPr>
          <p:spPr bwMode="auto">
            <a:xfrm flipV="1">
              <a:off x="896400" y="5294213"/>
              <a:ext cx="0" cy="68745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09" name="Gerade Verbindung 108"/>
            <p:cNvCxnSpPr/>
            <p:nvPr/>
          </p:nvCxnSpPr>
          <p:spPr bwMode="auto">
            <a:xfrm flipV="1">
              <a:off x="716215" y="4878656"/>
              <a:ext cx="0" cy="247793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0" name="Gerade Verbindung 109"/>
            <p:cNvCxnSpPr/>
            <p:nvPr/>
          </p:nvCxnSpPr>
          <p:spPr bwMode="auto">
            <a:xfrm flipH="1">
              <a:off x="356971" y="5365990"/>
              <a:ext cx="11520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1" name="Gerade Verbindung 110"/>
            <p:cNvCxnSpPr/>
            <p:nvPr/>
          </p:nvCxnSpPr>
          <p:spPr bwMode="auto">
            <a:xfrm flipH="1">
              <a:off x="356971" y="5752518"/>
              <a:ext cx="11520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2" name="Gerade Verbindung 111"/>
            <p:cNvCxnSpPr/>
            <p:nvPr/>
          </p:nvCxnSpPr>
          <p:spPr bwMode="auto">
            <a:xfrm flipH="1">
              <a:off x="500977" y="7032349"/>
              <a:ext cx="129605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3" name="Gerade Verbindung 112"/>
            <p:cNvCxnSpPr/>
            <p:nvPr/>
          </p:nvCxnSpPr>
          <p:spPr bwMode="auto">
            <a:xfrm flipH="1">
              <a:off x="860990" y="7234362"/>
              <a:ext cx="86403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4" name="Gerade Verbindung 113"/>
            <p:cNvCxnSpPr/>
            <p:nvPr/>
          </p:nvCxnSpPr>
          <p:spPr bwMode="auto">
            <a:xfrm flipV="1">
              <a:off x="860990" y="7329897"/>
              <a:ext cx="0" cy="45830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94" name="Group 93"/>
          <p:cNvGrpSpPr/>
          <p:nvPr/>
        </p:nvGrpSpPr>
        <p:grpSpPr>
          <a:xfrm>
            <a:off x="-4409536" y="2807103"/>
            <a:ext cx="1139812" cy="15408573"/>
            <a:chOff x="449934" y="5472386"/>
            <a:chExt cx="1944216" cy="26282920"/>
          </a:xfrm>
        </p:grpSpPr>
        <p:cxnSp>
          <p:nvCxnSpPr>
            <p:cNvPr id="95" name="Straight Connector 94"/>
            <p:cNvCxnSpPr/>
            <p:nvPr/>
          </p:nvCxnSpPr>
          <p:spPr bwMode="auto">
            <a:xfrm>
              <a:off x="809974" y="5472386"/>
              <a:ext cx="0" cy="2628292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449934" y="5730971"/>
              <a:ext cx="194421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>
              <a:off x="449934" y="30925118"/>
              <a:ext cx="194421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02601D-EAC6-1226-E240-8E39E2879046}"/>
              </a:ext>
            </a:extLst>
          </p:cNvPr>
          <p:cNvGrpSpPr/>
          <p:nvPr/>
        </p:nvGrpSpPr>
        <p:grpSpPr>
          <a:xfrm>
            <a:off x="-1990200" y="2304606"/>
            <a:ext cx="844244" cy="1705745"/>
            <a:chOff x="356971" y="4878656"/>
            <a:chExt cx="1440056" cy="2909546"/>
          </a:xfrm>
        </p:grpSpPr>
        <p:cxnSp>
          <p:nvCxnSpPr>
            <p:cNvPr id="5" name="Gerade Verbindung 107">
              <a:extLst>
                <a:ext uri="{FF2B5EF4-FFF2-40B4-BE49-F238E27FC236}">
                  <a16:creationId xmlns:a16="http://schemas.microsoft.com/office/drawing/2014/main" id="{30A82DE9-B9AC-2300-C64C-7342CB55AB6D}"/>
                </a:ext>
              </a:extLst>
            </p:cNvPr>
            <p:cNvCxnSpPr/>
            <p:nvPr/>
          </p:nvCxnSpPr>
          <p:spPr bwMode="auto">
            <a:xfrm flipV="1">
              <a:off x="896400" y="5294213"/>
              <a:ext cx="0" cy="68745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9" name="Gerade Verbindung 108">
              <a:extLst>
                <a:ext uri="{FF2B5EF4-FFF2-40B4-BE49-F238E27FC236}">
                  <a16:creationId xmlns:a16="http://schemas.microsoft.com/office/drawing/2014/main" id="{DCBF27D7-D9DB-974A-77B2-179BB53BDFC9}"/>
                </a:ext>
              </a:extLst>
            </p:cNvPr>
            <p:cNvCxnSpPr/>
            <p:nvPr/>
          </p:nvCxnSpPr>
          <p:spPr bwMode="auto">
            <a:xfrm flipV="1">
              <a:off x="716215" y="4878656"/>
              <a:ext cx="0" cy="247793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5" name="Gerade Verbindung 109">
              <a:extLst>
                <a:ext uri="{FF2B5EF4-FFF2-40B4-BE49-F238E27FC236}">
                  <a16:creationId xmlns:a16="http://schemas.microsoft.com/office/drawing/2014/main" id="{BEBFB11F-8598-6D12-4B64-3C6A8F4D85CA}"/>
                </a:ext>
              </a:extLst>
            </p:cNvPr>
            <p:cNvCxnSpPr/>
            <p:nvPr/>
          </p:nvCxnSpPr>
          <p:spPr bwMode="auto">
            <a:xfrm flipH="1">
              <a:off x="356971" y="5365990"/>
              <a:ext cx="11520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6" name="Gerade Verbindung 110">
              <a:extLst>
                <a:ext uri="{FF2B5EF4-FFF2-40B4-BE49-F238E27FC236}">
                  <a16:creationId xmlns:a16="http://schemas.microsoft.com/office/drawing/2014/main" id="{B41111AB-FFC7-CD31-1C8B-A5604D9D2C42}"/>
                </a:ext>
              </a:extLst>
            </p:cNvPr>
            <p:cNvCxnSpPr/>
            <p:nvPr/>
          </p:nvCxnSpPr>
          <p:spPr bwMode="auto">
            <a:xfrm flipH="1">
              <a:off x="356971" y="5752518"/>
              <a:ext cx="11520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9" name="Gerade Verbindung 111">
              <a:extLst>
                <a:ext uri="{FF2B5EF4-FFF2-40B4-BE49-F238E27FC236}">
                  <a16:creationId xmlns:a16="http://schemas.microsoft.com/office/drawing/2014/main" id="{DDD5FD2C-EF46-ABFA-23C0-20FDB788D204}"/>
                </a:ext>
              </a:extLst>
            </p:cNvPr>
            <p:cNvCxnSpPr/>
            <p:nvPr/>
          </p:nvCxnSpPr>
          <p:spPr bwMode="auto">
            <a:xfrm flipH="1">
              <a:off x="500977" y="7032349"/>
              <a:ext cx="129605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4" name="Gerade Verbindung 112">
              <a:extLst>
                <a:ext uri="{FF2B5EF4-FFF2-40B4-BE49-F238E27FC236}">
                  <a16:creationId xmlns:a16="http://schemas.microsoft.com/office/drawing/2014/main" id="{10F46877-A161-BA10-750F-1F3CD4497090}"/>
                </a:ext>
              </a:extLst>
            </p:cNvPr>
            <p:cNvCxnSpPr/>
            <p:nvPr/>
          </p:nvCxnSpPr>
          <p:spPr bwMode="auto">
            <a:xfrm flipH="1">
              <a:off x="860990" y="7234362"/>
              <a:ext cx="86403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5" name="Gerade Verbindung 113">
              <a:extLst>
                <a:ext uri="{FF2B5EF4-FFF2-40B4-BE49-F238E27FC236}">
                  <a16:creationId xmlns:a16="http://schemas.microsoft.com/office/drawing/2014/main" id="{422CB0C8-2FCC-8591-2FC2-E1DC0B1E6971}"/>
                </a:ext>
              </a:extLst>
            </p:cNvPr>
            <p:cNvCxnSpPr/>
            <p:nvPr/>
          </p:nvCxnSpPr>
          <p:spPr bwMode="auto">
            <a:xfrm flipV="1">
              <a:off x="860990" y="7329897"/>
              <a:ext cx="0" cy="45830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pic>
        <p:nvPicPr>
          <p:cNvPr id="6" name="Picture 2" descr="N:\lawprae\LBI\Projects\701_Avalanche_control\presentations\20150414_EGU2015\PNGs\Home.p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5B882B7-C6E3-161C-ABB3-2121F4A8C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926" y="354511"/>
            <a:ext cx="1160791" cy="116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N:\lawprae\LBI\Projects\701_Avalanche_control\presentations\20150414_EGU2015\PNGs\Right.png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11C62E5-6887-9677-80DA-1142EF160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926" y="1656124"/>
            <a:ext cx="1160791" cy="116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:\lawprae\LBI\Projects\701_Avalanche_control\presentations\20150414_EGU2015\PNGs\Left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306A154D-E71B-F7BB-C243-27B04A775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860" y="1656172"/>
            <a:ext cx="1160791" cy="116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Rectangle 2">
            <a:extLst>
              <a:ext uri="{FF2B5EF4-FFF2-40B4-BE49-F238E27FC236}">
                <a16:creationId xmlns:a16="http://schemas.microsoft.com/office/drawing/2014/main" id="{8A75B957-4750-4893-8626-DE47B5002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022" y="369402"/>
            <a:ext cx="30383998" cy="246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6486" tIns="109048" rIns="216486" bIns="109048" anchor="ctr"/>
          <a:lstStyle/>
          <a:p>
            <a:pPr algn="ctr" defTabSz="8384078">
              <a:lnSpc>
                <a:spcPct val="90000"/>
              </a:lnSpc>
              <a:spcBef>
                <a:spcPts val="0"/>
              </a:spcBef>
            </a:pPr>
            <a:r>
              <a:rPr lang="en-US" sz="4800" b="1" dirty="0"/>
              <a:t>Systematic production and characterization of artificially produced weak layers of depth hoar</a:t>
            </a:r>
            <a:endParaRPr lang="en-US" sz="3200" b="1" dirty="0"/>
          </a:p>
          <a:p>
            <a:pPr algn="ctr" defTabSz="8384078">
              <a:lnSpc>
                <a:spcPct val="90000"/>
              </a:lnSpc>
              <a:spcBef>
                <a:spcPts val="1200"/>
              </a:spcBef>
            </a:pPr>
            <a:r>
              <a:rPr lang="en-US" sz="2800" b="1" dirty="0"/>
              <a:t>Jakob Schöttner, </a:t>
            </a:r>
            <a:r>
              <a:rPr lang="en-US" altLang="en-US" sz="2800" b="1" dirty="0"/>
              <a:t>Melin Walet, Alec van Herwijnen, and Jürg Schweizer</a:t>
            </a:r>
            <a:endParaRPr lang="en-US" sz="2800" b="1" baseline="30000" dirty="0"/>
          </a:p>
          <a:p>
            <a:pPr algn="ctr" defTabSz="8384078">
              <a:spcBef>
                <a:spcPts val="800"/>
              </a:spcBef>
            </a:pPr>
            <a:r>
              <a:rPr lang="en-US" sz="1800" dirty="0"/>
              <a:t>WSL Institute for Snow and Avalanche Research SLF, Davos, Switzerland</a:t>
            </a:r>
          </a:p>
        </p:txBody>
      </p:sp>
      <p:sp>
        <p:nvSpPr>
          <p:cNvPr id="60" name="Abgerundetes Rechteck 45">
            <a:extLst>
              <a:ext uri="{FF2B5EF4-FFF2-40B4-BE49-F238E27FC236}">
                <a16:creationId xmlns:a16="http://schemas.microsoft.com/office/drawing/2014/main" id="{37585C36-0B95-43B5-A03C-BE21F63A1EF2}"/>
              </a:ext>
            </a:extLst>
          </p:cNvPr>
          <p:cNvSpPr/>
          <p:nvPr/>
        </p:nvSpPr>
        <p:spPr bwMode="auto">
          <a:xfrm>
            <a:off x="15490491" y="10791081"/>
            <a:ext cx="4590117" cy="1800000"/>
          </a:xfrm>
          <a:prstGeom prst="round2DiagRect">
            <a:avLst>
              <a:gd name="adj1" fmla="val 10317"/>
              <a:gd name="adj2" fmla="val 0"/>
            </a:avLst>
          </a:prstGeom>
          <a:solidFill>
            <a:srgbClr val="81DEFF"/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latin typeface="Arial"/>
                <a:cs typeface="Arial"/>
              </a:rPr>
              <a:t>Comparable compressive strengths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7BB5786-8D53-43CD-AC4A-B3234B879372}"/>
              </a:ext>
            </a:extLst>
          </p:cNvPr>
          <p:cNvGrpSpPr/>
          <p:nvPr/>
        </p:nvGrpSpPr>
        <p:grpSpPr>
          <a:xfrm>
            <a:off x="20048587" y="10700677"/>
            <a:ext cx="12991176" cy="7515000"/>
            <a:chOff x="20048587" y="10700676"/>
            <a:chExt cx="12991176" cy="7721449"/>
          </a:xfrm>
        </p:grpSpPr>
        <p:sp>
          <p:nvSpPr>
            <p:cNvPr id="64" name="Rechteck 63">
              <a:extLst>
                <a:ext uri="{FF2B5EF4-FFF2-40B4-BE49-F238E27FC236}">
                  <a16:creationId xmlns:a16="http://schemas.microsoft.com/office/drawing/2014/main" id="{4F8102B9-0956-45AE-9BF9-7A6A2ECD3E57}"/>
                </a:ext>
              </a:extLst>
            </p:cNvPr>
            <p:cNvSpPr/>
            <p:nvPr/>
          </p:nvSpPr>
          <p:spPr>
            <a:xfrm>
              <a:off x="21831090" y="11356073"/>
              <a:ext cx="3649449" cy="4455797"/>
            </a:xfrm>
            <a:prstGeom prst="rect">
              <a:avLst/>
            </a:prstGeom>
            <a:solidFill>
              <a:srgbClr val="FF0000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tIns="720000" rIns="252000" bIns="288000" rtlCol="0" anchor="t" anchorCtr="0">
              <a:noAutofit/>
            </a:bodyPr>
            <a:lstStyle/>
            <a:p>
              <a:pPr algn="ctr"/>
              <a:r>
                <a:rPr lang="en-US" sz="2500" dirty="0">
                  <a:solidFill>
                    <a:schemeClr val="tx2"/>
                  </a:solidFill>
                </a:rPr>
                <a:t>Isothermal metamorphism</a:t>
              </a:r>
            </a:p>
          </p:txBody>
        </p:sp>
        <p:sp>
          <p:nvSpPr>
            <p:cNvPr id="65" name="Rechteck 64">
              <a:extLst>
                <a:ext uri="{FF2B5EF4-FFF2-40B4-BE49-F238E27FC236}">
                  <a16:creationId xmlns:a16="http://schemas.microsoft.com/office/drawing/2014/main" id="{1D8D1C4D-4323-4CA8-944E-B4C3564AF5FC}"/>
                </a:ext>
              </a:extLst>
            </p:cNvPr>
            <p:cNvSpPr/>
            <p:nvPr/>
          </p:nvSpPr>
          <p:spPr>
            <a:xfrm>
              <a:off x="25480539" y="11356073"/>
              <a:ext cx="7342425" cy="4455797"/>
            </a:xfrm>
            <a:prstGeom prst="rect">
              <a:avLst/>
            </a:prstGeom>
            <a:solidFill>
              <a:srgbClr val="00A3D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tIns="720000" rIns="252000" bIns="288000" rtlCol="0" anchor="t" anchorCtr="0">
              <a:noAutofit/>
            </a:bodyPr>
            <a:lstStyle/>
            <a:p>
              <a:pPr algn="ctr"/>
              <a:r>
                <a:rPr lang="en-US" sz="2500" dirty="0">
                  <a:solidFill>
                    <a:schemeClr val="tx2"/>
                  </a:solidFill>
                </a:rPr>
                <a:t>Gradient induced metamorphism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48685BF4-A178-4186-8A7B-F3C8F4411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6822"/>
            <a:stretch/>
          </p:blipFill>
          <p:spPr>
            <a:xfrm>
              <a:off x="20048587" y="10700676"/>
              <a:ext cx="12991176" cy="7721449"/>
            </a:xfrm>
            <a:prstGeom prst="rect">
              <a:avLst/>
            </a:prstGeom>
          </p:spPr>
        </p:pic>
      </p:grpSp>
      <p:sp>
        <p:nvSpPr>
          <p:cNvPr id="37" name="Rechteck 36">
            <a:extLst>
              <a:ext uri="{FF2B5EF4-FFF2-40B4-BE49-F238E27FC236}">
                <a16:creationId xmlns:a16="http://schemas.microsoft.com/office/drawing/2014/main" id="{CC5F8C02-4753-4C3B-85EB-37F89AA539F2}"/>
              </a:ext>
            </a:extLst>
          </p:cNvPr>
          <p:cNvSpPr/>
          <p:nvPr/>
        </p:nvSpPr>
        <p:spPr bwMode="auto">
          <a:xfrm>
            <a:off x="3891057" y="6916824"/>
            <a:ext cx="9891610" cy="4913369"/>
          </a:xfrm>
          <a:prstGeom prst="rect">
            <a:avLst/>
          </a:prstGeom>
          <a:noFill/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863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pic>
        <p:nvPicPr>
          <p:cNvPr id="45" name="Picture 2" descr="P:\KOM\KDA\Logo\Logos_neu\SLF_logo_jpg\SLF_logo_farbig_hohe_auflösung.jpg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EE64EA58-365C-4E1F-8E05-408B2B8E2E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8435" y="584174"/>
            <a:ext cx="1731572" cy="2028972"/>
          </a:xfrm>
          <a:prstGeom prst="rect">
            <a:avLst/>
          </a:prstGeom>
          <a:noFill/>
        </p:spPr>
      </p:pic>
      <p:pic>
        <p:nvPicPr>
          <p:cNvPr id="12" name="20230328_Box2_Sample2">
            <a:hlinkClick r:id="" action="ppaction://media"/>
            <a:extLst>
              <a:ext uri="{FF2B5EF4-FFF2-40B4-BE49-F238E27FC236}">
                <a16:creationId xmlns:a16="http://schemas.microsoft.com/office/drawing/2014/main" id="{1ACAE156-19AA-4AD6-BC06-7DF04DA40C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69300" y="3952829"/>
            <a:ext cx="12800000" cy="7200000"/>
          </a:xfrm>
          <a:prstGeom prst="rect">
            <a:avLst/>
          </a:prstGeom>
        </p:spPr>
      </p:pic>
      <p:sp>
        <p:nvSpPr>
          <p:cNvPr id="49" name="Abgerundetes Rechteck 45"/>
          <p:cNvSpPr/>
          <p:nvPr/>
        </p:nvSpPr>
        <p:spPr bwMode="auto">
          <a:xfrm>
            <a:off x="246388" y="3013200"/>
            <a:ext cx="32983200" cy="15444000"/>
          </a:xfrm>
          <a:prstGeom prst="roundRect">
            <a:avLst>
              <a:gd name="adj" fmla="val 946"/>
            </a:avLst>
          </a:prstGeom>
          <a:noFill/>
          <a:ln w="63500" cap="flat" cmpd="sng" algn="ctr">
            <a:solidFill>
              <a:srgbClr val="00A3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algn="just" defTabSz="506153"/>
            <a:endParaRPr lang="en-US" sz="1350" dirty="0"/>
          </a:p>
        </p:txBody>
      </p:sp>
      <p:pic>
        <p:nvPicPr>
          <p:cNvPr id="13" name="ezgif-1-9e87b98dc1">
            <a:hlinkClick r:id="" action="ppaction://media"/>
            <a:extLst>
              <a:ext uri="{FF2B5EF4-FFF2-40B4-BE49-F238E27FC236}">
                <a16:creationId xmlns:a16="http://schemas.microsoft.com/office/drawing/2014/main" id="{F442B317-9A3A-43B9-8352-FE9D5ED6A48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r="5955"/>
          <a:stretch>
            <a:fillRect/>
          </a:stretch>
        </p:blipFill>
        <p:spPr>
          <a:xfrm>
            <a:off x="1569300" y="11163207"/>
            <a:ext cx="12800000" cy="7258918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9F9DD20C-32EA-49E9-A754-5254696CC889}"/>
              </a:ext>
            </a:extLst>
          </p:cNvPr>
          <p:cNvSpPr>
            <a:spLocks/>
          </p:cNvSpPr>
          <p:nvPr/>
        </p:nvSpPr>
        <p:spPr>
          <a:xfrm>
            <a:off x="15510311" y="12667842"/>
            <a:ext cx="4500000" cy="43399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/>
                <a:cs typeface="Arial"/>
              </a:rPr>
              <a:t>Samples were subjected to different temperature gradients and different durations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/>
                <a:cs typeface="Arial"/>
              </a:rPr>
              <a:t>Differently developed microstructures of the weak layers</a:t>
            </a:r>
          </a:p>
        </p:txBody>
      </p:sp>
      <p:sp>
        <p:nvSpPr>
          <p:cNvPr id="53" name="Rechteck 52">
            <a:extLst>
              <a:ext uri="{FF2B5EF4-FFF2-40B4-BE49-F238E27FC236}">
                <a16:creationId xmlns:a16="http://schemas.microsoft.com/office/drawing/2014/main" id="{D9CB8795-12F1-43DD-92C9-AD1C76428735}"/>
              </a:ext>
            </a:extLst>
          </p:cNvPr>
          <p:cNvSpPr>
            <a:spLocks/>
          </p:cNvSpPr>
          <p:nvPr/>
        </p:nvSpPr>
        <p:spPr>
          <a:xfrm>
            <a:off x="15510311" y="5826078"/>
            <a:ext cx="4500000" cy="4339948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/>
                <a:cs typeface="Arial"/>
              </a:rPr>
              <a:t>Local failures prior to global failure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/>
                <a:cs typeface="Arial"/>
              </a:rPr>
              <a:t>Resulting load distribution and tilting could influence the result</a:t>
            </a:r>
          </a:p>
        </p:txBody>
      </p:sp>
      <p:sp>
        <p:nvSpPr>
          <p:cNvPr id="56" name="Abgerundetes Rechteck 45">
            <a:extLst>
              <a:ext uri="{FF2B5EF4-FFF2-40B4-BE49-F238E27FC236}">
                <a16:creationId xmlns:a16="http://schemas.microsoft.com/office/drawing/2014/main" id="{6234DB6F-CC8B-486C-B4E4-5E66F336A118}"/>
              </a:ext>
            </a:extLst>
          </p:cNvPr>
          <p:cNvSpPr/>
          <p:nvPr/>
        </p:nvSpPr>
        <p:spPr bwMode="auto">
          <a:xfrm>
            <a:off x="15510311" y="3959529"/>
            <a:ext cx="17529452" cy="6606474"/>
          </a:xfrm>
          <a:prstGeom prst="roundRect">
            <a:avLst>
              <a:gd name="adj" fmla="val 2676"/>
            </a:avLst>
          </a:prstGeom>
          <a:noFill/>
          <a:ln w="63500" cap="flat" cmpd="sng" algn="ctr">
            <a:solidFill>
              <a:srgbClr val="81DE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algn="just" defTabSz="506153"/>
            <a:endParaRPr lang="en-US" sz="1350" dirty="0"/>
          </a:p>
        </p:txBody>
      </p:sp>
      <p:sp>
        <p:nvSpPr>
          <p:cNvPr id="61" name="Abgerundetes Rechteck 45">
            <a:extLst>
              <a:ext uri="{FF2B5EF4-FFF2-40B4-BE49-F238E27FC236}">
                <a16:creationId xmlns:a16="http://schemas.microsoft.com/office/drawing/2014/main" id="{D00808EA-1263-409C-A9AD-A22064D2D002}"/>
              </a:ext>
            </a:extLst>
          </p:cNvPr>
          <p:cNvSpPr/>
          <p:nvPr/>
        </p:nvSpPr>
        <p:spPr bwMode="auto">
          <a:xfrm>
            <a:off x="15510311" y="10777438"/>
            <a:ext cx="17529452" cy="7407804"/>
          </a:xfrm>
          <a:prstGeom prst="roundRect">
            <a:avLst>
              <a:gd name="adj" fmla="val 2676"/>
            </a:avLst>
          </a:prstGeom>
          <a:noFill/>
          <a:ln w="63500" cap="flat" cmpd="sng" algn="ctr">
            <a:solidFill>
              <a:srgbClr val="81DEFF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algn="just" defTabSz="506153"/>
            <a:endParaRPr lang="en-US" sz="1350" dirty="0"/>
          </a:p>
        </p:txBody>
      </p:sp>
      <p:sp>
        <p:nvSpPr>
          <p:cNvPr id="63" name="Abgerundetes Rechteck 45">
            <a:extLst>
              <a:ext uri="{FF2B5EF4-FFF2-40B4-BE49-F238E27FC236}">
                <a16:creationId xmlns:a16="http://schemas.microsoft.com/office/drawing/2014/main" id="{BB49AA67-5131-483D-8269-490124C9A7AD}"/>
              </a:ext>
            </a:extLst>
          </p:cNvPr>
          <p:cNvSpPr/>
          <p:nvPr/>
        </p:nvSpPr>
        <p:spPr bwMode="auto">
          <a:xfrm>
            <a:off x="15514902" y="3968231"/>
            <a:ext cx="4590117" cy="1800000"/>
          </a:xfrm>
          <a:prstGeom prst="round2DiagRect">
            <a:avLst>
              <a:gd name="adj1" fmla="val 10317"/>
              <a:gd name="adj2" fmla="val 0"/>
            </a:avLst>
          </a:prstGeom>
          <a:solidFill>
            <a:srgbClr val="81DEFF"/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latin typeface="Arial"/>
                <a:cs typeface="Arial"/>
              </a:rPr>
              <a:t>Non-trivial failure behavior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E7702A3F-70D2-41AA-959B-5DECB5B9659B}"/>
              </a:ext>
            </a:extLst>
          </p:cNvPr>
          <p:cNvGrpSpPr/>
          <p:nvPr/>
        </p:nvGrpSpPr>
        <p:grpSpPr>
          <a:xfrm>
            <a:off x="20072401" y="3910174"/>
            <a:ext cx="13184540" cy="6606474"/>
            <a:chOff x="20072401" y="3910174"/>
            <a:chExt cx="13184540" cy="6606474"/>
          </a:xfrm>
        </p:grpSpPr>
        <p:grpSp>
          <p:nvGrpSpPr>
            <p:cNvPr id="20" name="Gruppieren 19">
              <a:extLst>
                <a:ext uri="{FF2B5EF4-FFF2-40B4-BE49-F238E27FC236}">
                  <a16:creationId xmlns:a16="http://schemas.microsoft.com/office/drawing/2014/main" id="{40BC2E79-8A2A-467D-BAA9-9651DB599C1D}"/>
                </a:ext>
              </a:extLst>
            </p:cNvPr>
            <p:cNvGrpSpPr/>
            <p:nvPr/>
          </p:nvGrpSpPr>
          <p:grpSpPr>
            <a:xfrm>
              <a:off x="20072401" y="3910174"/>
              <a:ext cx="13184540" cy="6606474"/>
              <a:chOff x="18922785" y="4474172"/>
              <a:chExt cx="11259774" cy="6040607"/>
            </a:xfrm>
          </p:grpSpPr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007098CD-3265-433D-A010-28BB840F99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b="9354"/>
              <a:stretch/>
            </p:blipFill>
            <p:spPr>
              <a:xfrm>
                <a:off x="18922785" y="4474172"/>
                <a:ext cx="11259774" cy="6040607"/>
              </a:xfrm>
              <a:prstGeom prst="rect">
                <a:avLst/>
              </a:prstGeom>
            </p:spPr>
          </p:pic>
          <p:grpSp>
            <p:nvGrpSpPr>
              <p:cNvPr id="55" name="Gruppieren 54">
                <a:extLst>
                  <a:ext uri="{FF2B5EF4-FFF2-40B4-BE49-F238E27FC236}">
                    <a16:creationId xmlns:a16="http://schemas.microsoft.com/office/drawing/2014/main" id="{8A2C0867-889F-41EE-9511-05FAAFABB283}"/>
                  </a:ext>
                </a:extLst>
              </p:cNvPr>
              <p:cNvGrpSpPr/>
              <p:nvPr/>
            </p:nvGrpSpPr>
            <p:grpSpPr>
              <a:xfrm>
                <a:off x="20696659" y="5872042"/>
                <a:ext cx="616111" cy="2194413"/>
                <a:chOff x="3214025" y="2104385"/>
                <a:chExt cx="487555" cy="1873948"/>
              </a:xfrm>
            </p:grpSpPr>
            <p:cxnSp>
              <p:nvCxnSpPr>
                <p:cNvPr id="57" name="Gerade Verbindung mit Pfeil 56">
                  <a:extLst>
                    <a:ext uri="{FF2B5EF4-FFF2-40B4-BE49-F238E27FC236}">
                      <a16:creationId xmlns:a16="http://schemas.microsoft.com/office/drawing/2014/main" id="{E50F3B72-FEB3-4083-97CD-7EBB437F8C4F}"/>
                    </a:ext>
                  </a:extLst>
                </p:cNvPr>
                <p:cNvCxnSpPr/>
                <p:nvPr/>
              </p:nvCxnSpPr>
              <p:spPr>
                <a:xfrm>
                  <a:off x="3376544" y="2104385"/>
                  <a:ext cx="325036" cy="434830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Gerade Verbindung mit Pfeil 57">
                  <a:extLst>
                    <a:ext uri="{FF2B5EF4-FFF2-40B4-BE49-F238E27FC236}">
                      <a16:creationId xmlns:a16="http://schemas.microsoft.com/office/drawing/2014/main" id="{406B2B3C-0D5D-4468-A3EA-B6C5B3789E77}"/>
                    </a:ext>
                  </a:extLst>
                </p:cNvPr>
                <p:cNvCxnSpPr/>
                <p:nvPr/>
              </p:nvCxnSpPr>
              <p:spPr>
                <a:xfrm>
                  <a:off x="3214025" y="3543503"/>
                  <a:ext cx="325036" cy="434830"/>
                </a:xfrm>
                <a:prstGeom prst="straightConnector1">
                  <a:avLst/>
                </a:prstGeom>
                <a:ln w="76200">
                  <a:solidFill>
                    <a:srgbClr val="FF000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52" name="Grafik 51">
                <a:extLst>
                  <a:ext uri="{FF2B5EF4-FFF2-40B4-BE49-F238E27FC236}">
                    <a16:creationId xmlns:a16="http://schemas.microsoft.com/office/drawing/2014/main" id="{CCA5618C-AA52-45B2-9C51-FF5C280773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41335" t="90018" r="35003" b="2341"/>
              <a:stretch/>
            </p:blipFill>
            <p:spPr>
              <a:xfrm>
                <a:off x="27494554" y="9432071"/>
                <a:ext cx="2664296" cy="509192"/>
              </a:xfrm>
              <a:prstGeom prst="rect">
                <a:avLst/>
              </a:prstGeom>
            </p:spPr>
          </p:pic>
        </p:grpSp>
        <p:sp>
          <p:nvSpPr>
            <p:cNvPr id="54" name="Rechteck 53">
              <a:extLst>
                <a:ext uri="{FF2B5EF4-FFF2-40B4-BE49-F238E27FC236}">
                  <a16:creationId xmlns:a16="http://schemas.microsoft.com/office/drawing/2014/main" id="{49CD05FE-43BB-44E7-86C7-6C9E1C86D321}"/>
                </a:ext>
              </a:extLst>
            </p:cNvPr>
            <p:cNvSpPr/>
            <p:nvPr/>
          </p:nvSpPr>
          <p:spPr bwMode="auto">
            <a:xfrm>
              <a:off x="22870934" y="4455930"/>
              <a:ext cx="1254090" cy="328319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6.24 kPa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096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4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4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Rectangle 49"/>
          <p:cNvSpPr/>
          <p:nvPr/>
        </p:nvSpPr>
        <p:spPr bwMode="auto">
          <a:xfrm>
            <a:off x="246390" y="3567226"/>
            <a:ext cx="32980489" cy="204978"/>
          </a:xfrm>
          <a:prstGeom prst="rect">
            <a:avLst/>
          </a:prstGeom>
          <a:solidFill>
            <a:srgbClr val="00A3DD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defTabSz="506153"/>
            <a:endParaRPr lang="en-GB" sz="1350" dirty="0"/>
          </a:p>
        </p:txBody>
      </p:sp>
      <p:sp>
        <p:nvSpPr>
          <p:cNvPr id="106" name="Abgerundetes Rechteck 30"/>
          <p:cNvSpPr/>
          <p:nvPr/>
        </p:nvSpPr>
        <p:spPr bwMode="auto">
          <a:xfrm>
            <a:off x="283492" y="3018383"/>
            <a:ext cx="32942558" cy="738930"/>
          </a:xfrm>
          <a:prstGeom prst="roundRect">
            <a:avLst>
              <a:gd name="adj" fmla="val 13476"/>
            </a:avLst>
          </a:prstGeom>
          <a:solidFill>
            <a:srgbClr val="00A3DD"/>
          </a:solidFill>
          <a:ln w="9525">
            <a:noFill/>
            <a:miter lim="800000"/>
            <a:headEnd/>
            <a:tailEnd/>
          </a:ln>
        </p:spPr>
        <p:txBody>
          <a:bodyPr lIns="46504" tIns="57731" rIns="46504" bIns="57731" anchor="ctr" anchorCtr="1"/>
          <a:lstStyle/>
          <a:p>
            <a:pPr algn="just" defTabSz="385198">
              <a:spcBef>
                <a:spcPct val="50000"/>
              </a:spcBef>
            </a:pPr>
            <a:r>
              <a:rPr lang="en-US" sz="3518" b="1" dirty="0">
                <a:solidFill>
                  <a:schemeClr val="bg1"/>
                </a:solidFill>
              </a:rPr>
              <a:t>Conclusions and Future Work</a:t>
            </a:r>
          </a:p>
        </p:txBody>
      </p:sp>
      <p:sp>
        <p:nvSpPr>
          <p:cNvPr id="49" name="Abgerundetes Rechteck 45"/>
          <p:cNvSpPr/>
          <p:nvPr/>
        </p:nvSpPr>
        <p:spPr bwMode="auto">
          <a:xfrm>
            <a:off x="246388" y="3013200"/>
            <a:ext cx="32983200" cy="15444000"/>
          </a:xfrm>
          <a:prstGeom prst="roundRect">
            <a:avLst>
              <a:gd name="adj" fmla="val 946"/>
            </a:avLst>
          </a:prstGeom>
          <a:noFill/>
          <a:ln w="63500" cap="flat" cmpd="sng" algn="ctr">
            <a:solidFill>
              <a:srgbClr val="00A3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algn="just" defTabSz="506153"/>
            <a:endParaRPr lang="en-US" sz="1350" dirty="0"/>
          </a:p>
        </p:txBody>
      </p:sp>
      <p:sp>
        <p:nvSpPr>
          <p:cNvPr id="51" name="Abgerundetes Rechteck 45"/>
          <p:cNvSpPr/>
          <p:nvPr/>
        </p:nvSpPr>
        <p:spPr bwMode="auto">
          <a:xfrm>
            <a:off x="331897" y="3867209"/>
            <a:ext cx="25837370" cy="4270318"/>
          </a:xfrm>
          <a:prstGeom prst="roundRect">
            <a:avLst>
              <a:gd name="adj" fmla="val 1308"/>
            </a:avLst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t" anchorCtr="0" compatLnSpc="1">
            <a:prstTxWarp prst="textNoShape">
              <a:avLst/>
            </a:prstTxWarp>
          </a:bodyPr>
          <a:lstStyle/>
          <a:p>
            <a:pPr algn="just"/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00" name="Abgerundetes Rechteck 99"/>
          <p:cNvSpPr/>
          <p:nvPr/>
        </p:nvSpPr>
        <p:spPr bwMode="auto">
          <a:xfrm>
            <a:off x="246388" y="369632"/>
            <a:ext cx="32983200" cy="2462943"/>
          </a:xfrm>
          <a:prstGeom prst="roundRect">
            <a:avLst>
              <a:gd name="adj" fmla="val 3426"/>
            </a:avLst>
          </a:prstGeom>
          <a:noFill/>
          <a:ln w="63500" cap="rnd">
            <a:solidFill>
              <a:srgbClr val="00A3DD"/>
            </a:solidFill>
            <a:round/>
            <a:headEnd/>
            <a:tailEnd/>
          </a:ln>
        </p:spPr>
        <p:txBody>
          <a:bodyPr lIns="132915" tIns="84389" rIns="132915" bIns="109048" anchor="t"/>
          <a:lstStyle/>
          <a:p>
            <a:pPr algn="ctr">
              <a:spcAft>
                <a:spcPts val="703"/>
              </a:spcAft>
            </a:pPr>
            <a:endParaRPr lang="en-GB" sz="2756" b="1" baseline="30000" dirty="0">
              <a:ea typeface="ＭＳ Ｐゴシック" charset="-128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3228237" y="12246607"/>
            <a:ext cx="844244" cy="1705745"/>
            <a:chOff x="356971" y="4878656"/>
            <a:chExt cx="1440056" cy="2909546"/>
          </a:xfrm>
        </p:grpSpPr>
        <p:cxnSp>
          <p:nvCxnSpPr>
            <p:cNvPr id="108" name="Gerade Verbindung 107"/>
            <p:cNvCxnSpPr/>
            <p:nvPr/>
          </p:nvCxnSpPr>
          <p:spPr bwMode="auto">
            <a:xfrm flipV="1">
              <a:off x="896400" y="5294213"/>
              <a:ext cx="0" cy="68745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09" name="Gerade Verbindung 108"/>
            <p:cNvCxnSpPr/>
            <p:nvPr/>
          </p:nvCxnSpPr>
          <p:spPr bwMode="auto">
            <a:xfrm flipV="1">
              <a:off x="716215" y="4878656"/>
              <a:ext cx="0" cy="247793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0" name="Gerade Verbindung 109"/>
            <p:cNvCxnSpPr/>
            <p:nvPr/>
          </p:nvCxnSpPr>
          <p:spPr bwMode="auto">
            <a:xfrm flipH="1">
              <a:off x="356971" y="5365990"/>
              <a:ext cx="11520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1" name="Gerade Verbindung 110"/>
            <p:cNvCxnSpPr/>
            <p:nvPr/>
          </p:nvCxnSpPr>
          <p:spPr bwMode="auto">
            <a:xfrm flipH="1">
              <a:off x="356971" y="5752518"/>
              <a:ext cx="11520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2" name="Gerade Verbindung 111"/>
            <p:cNvCxnSpPr/>
            <p:nvPr/>
          </p:nvCxnSpPr>
          <p:spPr bwMode="auto">
            <a:xfrm flipH="1">
              <a:off x="500977" y="7032349"/>
              <a:ext cx="129605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3" name="Gerade Verbindung 112"/>
            <p:cNvCxnSpPr/>
            <p:nvPr/>
          </p:nvCxnSpPr>
          <p:spPr bwMode="auto">
            <a:xfrm flipH="1">
              <a:off x="860990" y="7234362"/>
              <a:ext cx="86403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4" name="Gerade Verbindung 113"/>
            <p:cNvCxnSpPr/>
            <p:nvPr/>
          </p:nvCxnSpPr>
          <p:spPr bwMode="auto">
            <a:xfrm flipV="1">
              <a:off x="860990" y="7329897"/>
              <a:ext cx="0" cy="45830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94" name="Group 93"/>
          <p:cNvGrpSpPr/>
          <p:nvPr/>
        </p:nvGrpSpPr>
        <p:grpSpPr>
          <a:xfrm>
            <a:off x="-4409536" y="2807103"/>
            <a:ext cx="1139812" cy="15408573"/>
            <a:chOff x="449934" y="5472386"/>
            <a:chExt cx="1944216" cy="26282920"/>
          </a:xfrm>
        </p:grpSpPr>
        <p:cxnSp>
          <p:nvCxnSpPr>
            <p:cNvPr id="95" name="Straight Connector 94"/>
            <p:cNvCxnSpPr/>
            <p:nvPr/>
          </p:nvCxnSpPr>
          <p:spPr bwMode="auto">
            <a:xfrm>
              <a:off x="809974" y="5472386"/>
              <a:ext cx="0" cy="2628292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449934" y="5730971"/>
              <a:ext cx="194421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>
              <a:off x="449934" y="30925118"/>
              <a:ext cx="194421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02601D-EAC6-1226-E240-8E39E2879046}"/>
              </a:ext>
            </a:extLst>
          </p:cNvPr>
          <p:cNvGrpSpPr/>
          <p:nvPr/>
        </p:nvGrpSpPr>
        <p:grpSpPr>
          <a:xfrm>
            <a:off x="-1990200" y="2304606"/>
            <a:ext cx="844244" cy="1705745"/>
            <a:chOff x="356971" y="4878656"/>
            <a:chExt cx="1440056" cy="2909546"/>
          </a:xfrm>
        </p:grpSpPr>
        <p:cxnSp>
          <p:nvCxnSpPr>
            <p:cNvPr id="5" name="Gerade Verbindung 107">
              <a:extLst>
                <a:ext uri="{FF2B5EF4-FFF2-40B4-BE49-F238E27FC236}">
                  <a16:creationId xmlns:a16="http://schemas.microsoft.com/office/drawing/2014/main" id="{30A82DE9-B9AC-2300-C64C-7342CB55AB6D}"/>
                </a:ext>
              </a:extLst>
            </p:cNvPr>
            <p:cNvCxnSpPr/>
            <p:nvPr/>
          </p:nvCxnSpPr>
          <p:spPr bwMode="auto">
            <a:xfrm flipV="1">
              <a:off x="896400" y="5294213"/>
              <a:ext cx="0" cy="68745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9" name="Gerade Verbindung 108">
              <a:extLst>
                <a:ext uri="{FF2B5EF4-FFF2-40B4-BE49-F238E27FC236}">
                  <a16:creationId xmlns:a16="http://schemas.microsoft.com/office/drawing/2014/main" id="{DCBF27D7-D9DB-974A-77B2-179BB53BDFC9}"/>
                </a:ext>
              </a:extLst>
            </p:cNvPr>
            <p:cNvCxnSpPr/>
            <p:nvPr/>
          </p:nvCxnSpPr>
          <p:spPr bwMode="auto">
            <a:xfrm flipV="1">
              <a:off x="716215" y="4878656"/>
              <a:ext cx="0" cy="247793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5" name="Gerade Verbindung 109">
              <a:extLst>
                <a:ext uri="{FF2B5EF4-FFF2-40B4-BE49-F238E27FC236}">
                  <a16:creationId xmlns:a16="http://schemas.microsoft.com/office/drawing/2014/main" id="{BEBFB11F-8598-6D12-4B64-3C6A8F4D85CA}"/>
                </a:ext>
              </a:extLst>
            </p:cNvPr>
            <p:cNvCxnSpPr/>
            <p:nvPr/>
          </p:nvCxnSpPr>
          <p:spPr bwMode="auto">
            <a:xfrm flipH="1">
              <a:off x="356971" y="5365990"/>
              <a:ext cx="11520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6" name="Gerade Verbindung 110">
              <a:extLst>
                <a:ext uri="{FF2B5EF4-FFF2-40B4-BE49-F238E27FC236}">
                  <a16:creationId xmlns:a16="http://schemas.microsoft.com/office/drawing/2014/main" id="{B41111AB-FFC7-CD31-1C8B-A5604D9D2C42}"/>
                </a:ext>
              </a:extLst>
            </p:cNvPr>
            <p:cNvCxnSpPr/>
            <p:nvPr/>
          </p:nvCxnSpPr>
          <p:spPr bwMode="auto">
            <a:xfrm flipH="1">
              <a:off x="356971" y="5752518"/>
              <a:ext cx="11520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9" name="Gerade Verbindung 111">
              <a:extLst>
                <a:ext uri="{FF2B5EF4-FFF2-40B4-BE49-F238E27FC236}">
                  <a16:creationId xmlns:a16="http://schemas.microsoft.com/office/drawing/2014/main" id="{DDD5FD2C-EF46-ABFA-23C0-20FDB788D204}"/>
                </a:ext>
              </a:extLst>
            </p:cNvPr>
            <p:cNvCxnSpPr/>
            <p:nvPr/>
          </p:nvCxnSpPr>
          <p:spPr bwMode="auto">
            <a:xfrm flipH="1">
              <a:off x="500977" y="7032349"/>
              <a:ext cx="129605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4" name="Gerade Verbindung 112">
              <a:extLst>
                <a:ext uri="{FF2B5EF4-FFF2-40B4-BE49-F238E27FC236}">
                  <a16:creationId xmlns:a16="http://schemas.microsoft.com/office/drawing/2014/main" id="{10F46877-A161-BA10-750F-1F3CD4497090}"/>
                </a:ext>
              </a:extLst>
            </p:cNvPr>
            <p:cNvCxnSpPr/>
            <p:nvPr/>
          </p:nvCxnSpPr>
          <p:spPr bwMode="auto">
            <a:xfrm flipH="1">
              <a:off x="860990" y="7234362"/>
              <a:ext cx="86403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5" name="Gerade Verbindung 113">
              <a:extLst>
                <a:ext uri="{FF2B5EF4-FFF2-40B4-BE49-F238E27FC236}">
                  <a16:creationId xmlns:a16="http://schemas.microsoft.com/office/drawing/2014/main" id="{422CB0C8-2FCC-8591-2FC2-E1DC0B1E6971}"/>
                </a:ext>
              </a:extLst>
            </p:cNvPr>
            <p:cNvCxnSpPr/>
            <p:nvPr/>
          </p:nvCxnSpPr>
          <p:spPr bwMode="auto">
            <a:xfrm flipV="1">
              <a:off x="860990" y="7329897"/>
              <a:ext cx="0" cy="45830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pic>
        <p:nvPicPr>
          <p:cNvPr id="6" name="Picture 2" descr="N:\lawprae\LBI\Projects\701_Avalanche_control\presentations\20150414_EGU2015\PNGs\Home.p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882052C-F321-C999-6066-E49358322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926" y="354511"/>
            <a:ext cx="1160791" cy="116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N:\lawprae\LBI\Projects\701_Avalanche_control\presentations\20150414_EGU2015\PNGs\Left.png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74165B25-E3E4-E59A-C435-7B7C794C9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860" y="1656172"/>
            <a:ext cx="1160791" cy="116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ectangle 2">
            <a:extLst>
              <a:ext uri="{FF2B5EF4-FFF2-40B4-BE49-F238E27FC236}">
                <a16:creationId xmlns:a16="http://schemas.microsoft.com/office/drawing/2014/main" id="{F01C2F74-F434-4960-BB48-163DEBE4D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022" y="369402"/>
            <a:ext cx="30383998" cy="246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6486" tIns="109048" rIns="216486" bIns="109048" anchor="ctr"/>
          <a:lstStyle/>
          <a:p>
            <a:pPr algn="ctr" defTabSz="8384078">
              <a:lnSpc>
                <a:spcPct val="90000"/>
              </a:lnSpc>
              <a:spcBef>
                <a:spcPts val="0"/>
              </a:spcBef>
            </a:pPr>
            <a:r>
              <a:rPr lang="en-US" sz="4800" b="1" dirty="0"/>
              <a:t>Systematic production and characterization of artificially produced weak layers of depth hoar</a:t>
            </a:r>
            <a:endParaRPr lang="en-US" sz="3200" b="1" dirty="0"/>
          </a:p>
          <a:p>
            <a:pPr algn="ctr" defTabSz="8384078">
              <a:lnSpc>
                <a:spcPct val="90000"/>
              </a:lnSpc>
              <a:spcBef>
                <a:spcPts val="1200"/>
              </a:spcBef>
            </a:pPr>
            <a:r>
              <a:rPr lang="en-US" sz="2800" b="1" dirty="0"/>
              <a:t>Jakob Schöttner, </a:t>
            </a:r>
            <a:r>
              <a:rPr lang="en-US" altLang="en-US" sz="2800" b="1" dirty="0"/>
              <a:t>Melin Walet, Alec van Herwijnen, and Jürg Schweizer</a:t>
            </a:r>
            <a:endParaRPr lang="en-US" sz="2800" b="1" baseline="30000" dirty="0"/>
          </a:p>
          <a:p>
            <a:pPr algn="ctr" defTabSz="8384078">
              <a:spcBef>
                <a:spcPts val="800"/>
              </a:spcBef>
            </a:pPr>
            <a:r>
              <a:rPr lang="en-US" sz="1800" dirty="0"/>
              <a:t>WSL Institute for Snow and Avalanche Research SLF, Davos, Switzerland</a:t>
            </a: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24F54128-B2D0-4D10-AEFD-432E93FB400B}"/>
              </a:ext>
            </a:extLst>
          </p:cNvPr>
          <p:cNvGrpSpPr/>
          <p:nvPr/>
        </p:nvGrpSpPr>
        <p:grpSpPr>
          <a:xfrm>
            <a:off x="1409514" y="5547788"/>
            <a:ext cx="12342120" cy="6098335"/>
            <a:chOff x="4854899" y="9154674"/>
            <a:chExt cx="12342120" cy="6098335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DA677766-FA43-442E-8D70-7F7DBF098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159"/>
            <a:stretch/>
          </p:blipFill>
          <p:spPr>
            <a:xfrm>
              <a:off x="4854899" y="9154674"/>
              <a:ext cx="12342120" cy="6098335"/>
            </a:xfrm>
            <a:prstGeom prst="rect">
              <a:avLst/>
            </a:prstGeom>
          </p:spPr>
        </p:pic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14E1FA33-E0C8-46BD-B459-AC4FD8FAAFBA}"/>
                </a:ext>
              </a:extLst>
            </p:cNvPr>
            <p:cNvSpPr/>
            <p:nvPr/>
          </p:nvSpPr>
          <p:spPr bwMode="auto">
            <a:xfrm>
              <a:off x="6162892" y="11698793"/>
              <a:ext cx="9581014" cy="1726959"/>
            </a:xfrm>
            <a:prstGeom prst="rect">
              <a:avLst/>
            </a:prstGeom>
            <a:solidFill>
              <a:srgbClr val="00FFFF">
                <a:alpha val="50196"/>
              </a:srgb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  <a:scene3d>
              <a:camera prst="orthographicFront">
                <a:rot lat="0" lon="0" rev="0"/>
              </a:camera>
              <a:lightRig rig="threePt" dir="t"/>
            </a:scene3d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8636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</p:grpSp>
      <p:pic>
        <p:nvPicPr>
          <p:cNvPr id="42" name="Grafik 41">
            <a:extLst>
              <a:ext uri="{FF2B5EF4-FFF2-40B4-BE49-F238E27FC236}">
                <a16:creationId xmlns:a16="http://schemas.microsoft.com/office/drawing/2014/main" id="{200AD370-A240-4EB3-9568-4A3765C69C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567" t="53707" r="22102" b="16852"/>
          <a:stretch/>
        </p:blipFill>
        <p:spPr>
          <a:xfrm>
            <a:off x="16486155" y="4531664"/>
            <a:ext cx="3600000" cy="3600000"/>
          </a:xfrm>
          <a:prstGeom prst="rect">
            <a:avLst/>
          </a:prstGeom>
          <a:ln w="123825">
            <a:solidFill>
              <a:srgbClr val="FF0000"/>
            </a:solidFill>
          </a:ln>
        </p:spPr>
      </p:pic>
      <p:pic>
        <p:nvPicPr>
          <p:cNvPr id="43" name="Grafik 42">
            <a:extLst>
              <a:ext uri="{FF2B5EF4-FFF2-40B4-BE49-F238E27FC236}">
                <a16:creationId xmlns:a16="http://schemas.microsoft.com/office/drawing/2014/main" id="{9C1D4E86-A4F3-4259-B71E-77654439771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226" t="50789" r="23232" b="19525"/>
          <a:stretch/>
        </p:blipFill>
        <p:spPr>
          <a:xfrm>
            <a:off x="16486155" y="8467666"/>
            <a:ext cx="3600000" cy="3600000"/>
          </a:xfrm>
          <a:prstGeom prst="rect">
            <a:avLst/>
          </a:prstGeom>
          <a:ln w="123825">
            <a:solidFill>
              <a:srgbClr val="FF0000"/>
            </a:solidFill>
          </a:ln>
        </p:spPr>
      </p:pic>
      <p:pic>
        <p:nvPicPr>
          <p:cNvPr id="44" name="Grafik 43">
            <a:extLst>
              <a:ext uri="{FF2B5EF4-FFF2-40B4-BE49-F238E27FC236}">
                <a16:creationId xmlns:a16="http://schemas.microsoft.com/office/drawing/2014/main" id="{6DFFF878-8769-484E-99DA-66A0CA85E925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43" t="51489" r="23878" b="20524"/>
          <a:stretch/>
        </p:blipFill>
        <p:spPr>
          <a:xfrm>
            <a:off x="16486155" y="12403668"/>
            <a:ext cx="3600000" cy="3600000"/>
          </a:xfrm>
          <a:prstGeom prst="rect">
            <a:avLst/>
          </a:prstGeom>
        </p:spPr>
      </p:pic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FE95F2A3-DED7-4B94-A119-B5AE5E95E2C1}"/>
              </a:ext>
            </a:extLst>
          </p:cNvPr>
          <p:cNvCxnSpPr>
            <a:cxnSpLocks/>
            <a:endCxn id="42" idx="1"/>
          </p:cNvCxnSpPr>
          <p:nvPr/>
        </p:nvCxnSpPr>
        <p:spPr bwMode="auto">
          <a:xfrm flipV="1">
            <a:off x="12055699" y="6331664"/>
            <a:ext cx="4430456" cy="2002091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47" name="Gerade Verbindung mit Pfeil 46">
            <a:extLst>
              <a:ext uri="{FF2B5EF4-FFF2-40B4-BE49-F238E27FC236}">
                <a16:creationId xmlns:a16="http://schemas.microsoft.com/office/drawing/2014/main" id="{30C1735F-3DAE-424C-9EE2-CAE547A65F67}"/>
              </a:ext>
            </a:extLst>
          </p:cNvPr>
          <p:cNvCxnSpPr>
            <a:cxnSpLocks/>
            <a:endCxn id="43" idx="1"/>
          </p:cNvCxnSpPr>
          <p:nvPr/>
        </p:nvCxnSpPr>
        <p:spPr bwMode="auto">
          <a:xfrm>
            <a:off x="12055699" y="8997256"/>
            <a:ext cx="4430456" cy="127041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sm" len="sm"/>
            <a:tailEnd type="triangle"/>
          </a:ln>
          <a:effectLst/>
        </p:spPr>
      </p:cxn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3B86020A-9A1B-41CD-AA57-581B26CF090B}"/>
              </a:ext>
            </a:extLst>
          </p:cNvPr>
          <p:cNvCxnSpPr>
            <a:cxnSpLocks/>
            <a:endCxn id="44" idx="1"/>
          </p:cNvCxnSpPr>
          <p:nvPr/>
        </p:nvCxnSpPr>
        <p:spPr bwMode="auto">
          <a:xfrm>
            <a:off x="12055699" y="9629899"/>
            <a:ext cx="4430456" cy="4573769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A3DD"/>
            </a:solidFill>
            <a:prstDash val="solid"/>
            <a:round/>
            <a:headEnd type="none" w="sm" len="sm"/>
            <a:tailEnd type="triangle"/>
          </a:ln>
          <a:effectLst/>
        </p:spPr>
      </p:cxnSp>
      <p:sp>
        <p:nvSpPr>
          <p:cNvPr id="58" name="Abgerundetes Rechteck 45">
            <a:extLst>
              <a:ext uri="{FF2B5EF4-FFF2-40B4-BE49-F238E27FC236}">
                <a16:creationId xmlns:a16="http://schemas.microsoft.com/office/drawing/2014/main" id="{959D50B0-DB7A-4361-951D-E2716F72922E}"/>
              </a:ext>
            </a:extLst>
          </p:cNvPr>
          <p:cNvSpPr/>
          <p:nvPr/>
        </p:nvSpPr>
        <p:spPr bwMode="auto">
          <a:xfrm>
            <a:off x="869609" y="12587322"/>
            <a:ext cx="14691035" cy="5847237"/>
          </a:xfrm>
          <a:prstGeom prst="roundRect">
            <a:avLst>
              <a:gd name="adj" fmla="val 0"/>
            </a:avLst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3200" b="1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>
                <a:ea typeface="Calibri" panose="020F0502020204030204" pitchFamily="34" charset="0"/>
                <a:cs typeface="Arial" panose="020B0604020202020204" pitchFamily="34" charset="0"/>
              </a:rPr>
              <a:t>Artificial depth hoar sample production is feasible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  <a:sym typeface="Wingdings" panose="05000000000000000000" pitchFamily="2" charset="2"/>
              </a:rPr>
              <a:t>Measured strength values are comparable to reported values in literature [3]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r>
              <a:rPr lang="en-US" sz="3200" b="1" dirty="0">
                <a:cs typeface="Arial" panose="020B0604020202020204" pitchFamily="34" charset="0"/>
                <a:sym typeface="Wingdings" panose="05000000000000000000" pitchFamily="2" charset="2"/>
              </a:rPr>
              <a:t> D</a:t>
            </a:r>
            <a:r>
              <a:rPr lang="en-US" sz="3200" b="1" dirty="0">
                <a:sym typeface="Wingdings" panose="05000000000000000000" pitchFamily="2" charset="2"/>
              </a:rPr>
              <a:t>ifficult to determine the relevant microstructural properties because of small dimension of the “super weak layer”</a:t>
            </a:r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Samples with differently developed weak layers show comparable compressive strengths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Samples usually break in the upper half of the weak layer, sometimes even at the interface with the upper slab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Micro Tomography scans show larger crystals with few interconnections in this area</a:t>
            </a:r>
            <a:endParaRPr lang="en-US" sz="32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1" name="Abgerundetes Rechteck 45">
            <a:extLst>
              <a:ext uri="{FF2B5EF4-FFF2-40B4-BE49-F238E27FC236}">
                <a16:creationId xmlns:a16="http://schemas.microsoft.com/office/drawing/2014/main" id="{C114923E-291D-44C8-B820-3C91D1802F7A}"/>
              </a:ext>
            </a:extLst>
          </p:cNvPr>
          <p:cNvSpPr/>
          <p:nvPr/>
        </p:nvSpPr>
        <p:spPr bwMode="auto">
          <a:xfrm>
            <a:off x="21728128" y="4970493"/>
            <a:ext cx="11273254" cy="5847237"/>
          </a:xfrm>
          <a:prstGeom prst="roundRect">
            <a:avLst>
              <a:gd name="adj" fmla="val 0"/>
            </a:avLst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t" anchorCtr="0" compatLnSpc="1">
            <a:prstTxWarp prst="textNoShape">
              <a:avLst/>
            </a:prstTxWarp>
          </a:bodyPr>
          <a:lstStyle/>
          <a:p>
            <a:pPr algn="just"/>
            <a:r>
              <a:rPr lang="en-US" sz="3200" b="1" dirty="0">
                <a:ea typeface="Calibri" panose="020F0502020204030204" pitchFamily="34" charset="0"/>
                <a:cs typeface="Arial" panose="020B0604020202020204" pitchFamily="34" charset="0"/>
              </a:rPr>
              <a:t>Artificial sample production: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ea typeface="Calibri" panose="020F0502020204030204" pitchFamily="34" charset="0"/>
                <a:cs typeface="Arial" panose="020B0604020202020204" pitchFamily="34" charset="0"/>
              </a:rPr>
              <a:t>Find way to grow more homogenous weak layers (e.g. smaller gradients and longer durations)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  <a:sym typeface="Wingdings" panose="05000000000000000000" pitchFamily="2" charset="2"/>
              </a:rPr>
              <a:t>Investigate influence of weak layer density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dirty="0">
                <a:cs typeface="Arial" panose="020B0604020202020204" pitchFamily="34" charset="0"/>
                <a:sym typeface="Wingdings" panose="05000000000000000000" pitchFamily="2" charset="2"/>
              </a:rPr>
              <a:t>Produce different types of weak layers (e.g. surface hoar)</a:t>
            </a:r>
          </a:p>
          <a:p>
            <a:pPr algn="just"/>
            <a:endParaRPr lang="en-US" sz="3200" dirty="0">
              <a:sym typeface="Wingdings" panose="05000000000000000000" pitchFamily="2" charset="2"/>
            </a:endParaRPr>
          </a:p>
          <a:p>
            <a:r>
              <a:rPr lang="en-US" sz="3200" b="1" dirty="0">
                <a:sym typeface="Wingdings" panose="05000000000000000000" pitchFamily="2" charset="2"/>
              </a:rPr>
              <a:t>Mechanical testing: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sym typeface="Wingdings" panose="05000000000000000000" pitchFamily="2" charset="2"/>
              </a:rPr>
              <a:t>A new developed machine will enable us to test samples under multiaxial stress states:</a:t>
            </a:r>
          </a:p>
        </p:txBody>
      </p:sp>
      <p:sp>
        <p:nvSpPr>
          <p:cNvPr id="66" name="Abgerundetes Rechteck 45">
            <a:extLst>
              <a:ext uri="{FF2B5EF4-FFF2-40B4-BE49-F238E27FC236}">
                <a16:creationId xmlns:a16="http://schemas.microsoft.com/office/drawing/2014/main" id="{3009CA6B-E3C3-48DC-9EEA-FD6C813A90AE}"/>
              </a:ext>
            </a:extLst>
          </p:cNvPr>
          <p:cNvSpPr/>
          <p:nvPr/>
        </p:nvSpPr>
        <p:spPr bwMode="auto">
          <a:xfrm>
            <a:off x="20696658" y="16470659"/>
            <a:ext cx="12529391" cy="2002580"/>
          </a:xfrm>
          <a:prstGeom prst="round2DiagRect">
            <a:avLst>
              <a:gd name="adj1" fmla="val 10579"/>
              <a:gd name="adj2" fmla="val 0"/>
            </a:avLst>
          </a:prstGeom>
          <a:solidFill>
            <a:srgbClr val="00A3DD"/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000" b="1" dirty="0">
                <a:solidFill>
                  <a:srgbClr val="222222"/>
                </a:solidFill>
              </a:rPr>
              <a:t>References:</a:t>
            </a:r>
          </a:p>
          <a:p>
            <a:pPr algn="just"/>
            <a:r>
              <a:rPr lang="en-US" sz="2000" dirty="0">
                <a:solidFill>
                  <a:srgbClr val="222222"/>
                </a:solidFill>
              </a:rPr>
              <a:t>[1]: White Risk Pro </a:t>
            </a:r>
          </a:p>
          <a:p>
            <a:pPr algn="just"/>
            <a:r>
              <a:rPr lang="en-US" sz="2000" dirty="0">
                <a:solidFill>
                  <a:srgbClr val="222222"/>
                </a:solidFill>
              </a:rPr>
              <a:t>[2]: Rosendahl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Philipp L., and Philipp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Weißgraeber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"Modeling snow slab avalanches caused by weak-layer failure–Part 1: Slabs on compliant and collapsible weak layers." </a:t>
            </a:r>
            <a:r>
              <a:rPr lang="en-US" sz="2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Cryosphere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14.1 (2020): 115-130.</a:t>
            </a:r>
          </a:p>
          <a:p>
            <a:pPr algn="just"/>
            <a:r>
              <a:rPr lang="en-US" sz="2000" dirty="0">
                <a:solidFill>
                  <a:srgbClr val="222222"/>
                </a:solidFill>
              </a:rPr>
              <a:t>[3]: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Reiweger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I., J. </a:t>
            </a:r>
            <a:r>
              <a:rPr lang="en-US" sz="20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Gaume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and J. Schweizer. "A new mixed‐mode failure criterion for weak snowpack layers." </a:t>
            </a:r>
            <a:r>
              <a:rPr lang="en-US" sz="20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Geophysical Research Letters</a:t>
            </a:r>
            <a:r>
              <a:rPr lang="en-US" sz="20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42.5 (2015): 1427-1432.</a:t>
            </a:r>
            <a:endParaRPr lang="en-US" sz="2400" dirty="0"/>
          </a:p>
        </p:txBody>
      </p:sp>
      <p:sp>
        <p:nvSpPr>
          <p:cNvPr id="67" name="Rechteck 66">
            <a:extLst>
              <a:ext uri="{FF2B5EF4-FFF2-40B4-BE49-F238E27FC236}">
                <a16:creationId xmlns:a16="http://schemas.microsoft.com/office/drawing/2014/main" id="{7B3D5D19-369E-4032-B22B-3109D44B48EE}"/>
              </a:ext>
            </a:extLst>
          </p:cNvPr>
          <p:cNvSpPr/>
          <p:nvPr/>
        </p:nvSpPr>
        <p:spPr bwMode="auto">
          <a:xfrm>
            <a:off x="2733038" y="6382906"/>
            <a:ext cx="9581014" cy="1699549"/>
          </a:xfrm>
          <a:custGeom>
            <a:avLst/>
            <a:gdLst>
              <a:gd name="connsiteX0" fmla="*/ 0 w 9581014"/>
              <a:gd name="connsiteY0" fmla="*/ 0 h 1684309"/>
              <a:gd name="connsiteX1" fmla="*/ 9581014 w 9581014"/>
              <a:gd name="connsiteY1" fmla="*/ 0 h 1684309"/>
              <a:gd name="connsiteX2" fmla="*/ 9581014 w 9581014"/>
              <a:gd name="connsiteY2" fmla="*/ 1684309 h 1684309"/>
              <a:gd name="connsiteX3" fmla="*/ 0 w 9581014"/>
              <a:gd name="connsiteY3" fmla="*/ 1684309 h 1684309"/>
              <a:gd name="connsiteX4" fmla="*/ 0 w 9581014"/>
              <a:gd name="connsiteY4" fmla="*/ 0 h 1684309"/>
              <a:gd name="connsiteX0" fmla="*/ 0 w 9581014"/>
              <a:gd name="connsiteY0" fmla="*/ 0 h 1684309"/>
              <a:gd name="connsiteX1" fmla="*/ 9581014 w 9581014"/>
              <a:gd name="connsiteY1" fmla="*/ 99060 h 1684309"/>
              <a:gd name="connsiteX2" fmla="*/ 9581014 w 9581014"/>
              <a:gd name="connsiteY2" fmla="*/ 1684309 h 1684309"/>
              <a:gd name="connsiteX3" fmla="*/ 0 w 9581014"/>
              <a:gd name="connsiteY3" fmla="*/ 1684309 h 1684309"/>
              <a:gd name="connsiteX4" fmla="*/ 0 w 9581014"/>
              <a:gd name="connsiteY4" fmla="*/ 0 h 1684309"/>
              <a:gd name="connsiteX0" fmla="*/ 0 w 9581014"/>
              <a:gd name="connsiteY0" fmla="*/ 0 h 1699549"/>
              <a:gd name="connsiteX1" fmla="*/ 9581014 w 9581014"/>
              <a:gd name="connsiteY1" fmla="*/ 99060 h 1699549"/>
              <a:gd name="connsiteX2" fmla="*/ 9581014 w 9581014"/>
              <a:gd name="connsiteY2" fmla="*/ 1699549 h 1699549"/>
              <a:gd name="connsiteX3" fmla="*/ 0 w 9581014"/>
              <a:gd name="connsiteY3" fmla="*/ 1684309 h 1699549"/>
              <a:gd name="connsiteX4" fmla="*/ 0 w 9581014"/>
              <a:gd name="connsiteY4" fmla="*/ 0 h 1699549"/>
              <a:gd name="connsiteX0" fmla="*/ 0 w 9581014"/>
              <a:gd name="connsiteY0" fmla="*/ 0 h 1699549"/>
              <a:gd name="connsiteX1" fmla="*/ 9581014 w 9581014"/>
              <a:gd name="connsiteY1" fmla="*/ 99060 h 1699549"/>
              <a:gd name="connsiteX2" fmla="*/ 9581014 w 9581014"/>
              <a:gd name="connsiteY2" fmla="*/ 1699549 h 1699549"/>
              <a:gd name="connsiteX3" fmla="*/ 0 w 9581014"/>
              <a:gd name="connsiteY3" fmla="*/ 1691929 h 1699549"/>
              <a:gd name="connsiteX4" fmla="*/ 0 w 9581014"/>
              <a:gd name="connsiteY4" fmla="*/ 0 h 169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81014" h="1699549">
                <a:moveTo>
                  <a:pt x="0" y="0"/>
                </a:moveTo>
                <a:lnTo>
                  <a:pt x="9581014" y="99060"/>
                </a:lnTo>
                <a:lnTo>
                  <a:pt x="9581014" y="1699549"/>
                </a:lnTo>
                <a:lnTo>
                  <a:pt x="0" y="1691929"/>
                </a:lnTo>
                <a:lnTo>
                  <a:pt x="0" y="0"/>
                </a:lnTo>
                <a:close/>
              </a:path>
            </a:pathLst>
          </a:custGeom>
          <a:solidFill>
            <a:srgbClr val="00A3DD">
              <a:alpha val="50196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8" name="Rechteck 67">
            <a:extLst>
              <a:ext uri="{FF2B5EF4-FFF2-40B4-BE49-F238E27FC236}">
                <a16:creationId xmlns:a16="http://schemas.microsoft.com/office/drawing/2014/main" id="{EE2DB8C3-821C-487E-ABB6-302E1EA0CF6B}"/>
              </a:ext>
            </a:extLst>
          </p:cNvPr>
          <p:cNvSpPr/>
          <p:nvPr/>
        </p:nvSpPr>
        <p:spPr bwMode="auto">
          <a:xfrm>
            <a:off x="2733038" y="9830494"/>
            <a:ext cx="9600064" cy="609444"/>
          </a:xfrm>
          <a:custGeom>
            <a:avLst/>
            <a:gdLst>
              <a:gd name="connsiteX0" fmla="*/ 0 w 9581014"/>
              <a:gd name="connsiteY0" fmla="*/ 0 h 476094"/>
              <a:gd name="connsiteX1" fmla="*/ 9581014 w 9581014"/>
              <a:gd name="connsiteY1" fmla="*/ 0 h 476094"/>
              <a:gd name="connsiteX2" fmla="*/ 9581014 w 9581014"/>
              <a:gd name="connsiteY2" fmla="*/ 476094 h 476094"/>
              <a:gd name="connsiteX3" fmla="*/ 0 w 9581014"/>
              <a:gd name="connsiteY3" fmla="*/ 476094 h 476094"/>
              <a:gd name="connsiteX4" fmla="*/ 0 w 9581014"/>
              <a:gd name="connsiteY4" fmla="*/ 0 h 476094"/>
              <a:gd name="connsiteX0" fmla="*/ 0 w 9600064"/>
              <a:gd name="connsiteY0" fmla="*/ 0 h 609444"/>
              <a:gd name="connsiteX1" fmla="*/ 9581014 w 9600064"/>
              <a:gd name="connsiteY1" fmla="*/ 0 h 609444"/>
              <a:gd name="connsiteX2" fmla="*/ 9600064 w 9600064"/>
              <a:gd name="connsiteY2" fmla="*/ 609444 h 609444"/>
              <a:gd name="connsiteX3" fmla="*/ 0 w 9600064"/>
              <a:gd name="connsiteY3" fmla="*/ 476094 h 609444"/>
              <a:gd name="connsiteX4" fmla="*/ 0 w 9600064"/>
              <a:gd name="connsiteY4" fmla="*/ 0 h 609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00064" h="609444">
                <a:moveTo>
                  <a:pt x="0" y="0"/>
                </a:moveTo>
                <a:lnTo>
                  <a:pt x="9581014" y="0"/>
                </a:lnTo>
                <a:lnTo>
                  <a:pt x="9600064" y="609444"/>
                </a:lnTo>
                <a:lnTo>
                  <a:pt x="0" y="476094"/>
                </a:lnTo>
                <a:lnTo>
                  <a:pt x="0" y="0"/>
                </a:lnTo>
                <a:close/>
              </a:path>
            </a:pathLst>
          </a:custGeom>
          <a:solidFill>
            <a:srgbClr val="00A3DD">
              <a:alpha val="50196"/>
            </a:srgbClr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  <a:scene3d>
            <a:camera prst="orthographicFront">
              <a:rot lat="0" lon="0" rev="0"/>
            </a:camera>
            <a:lightRig rig="threePt" dir="t"/>
          </a:scene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8636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2" name="Abgerundetes Rechteck 45">
            <a:extLst>
              <a:ext uri="{FF2B5EF4-FFF2-40B4-BE49-F238E27FC236}">
                <a16:creationId xmlns:a16="http://schemas.microsoft.com/office/drawing/2014/main" id="{FBA10C13-B336-4F30-99BB-1C7DCC640A80}"/>
              </a:ext>
            </a:extLst>
          </p:cNvPr>
          <p:cNvSpPr/>
          <p:nvPr/>
        </p:nvSpPr>
        <p:spPr bwMode="auto">
          <a:xfrm>
            <a:off x="14067671" y="7440767"/>
            <a:ext cx="2129321" cy="2518629"/>
          </a:xfrm>
          <a:prstGeom prst="roundRect">
            <a:avLst>
              <a:gd name="adj" fmla="val 0"/>
            </a:avLst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Failure usually happens here!</a:t>
            </a:r>
            <a:endParaRPr lang="en-US" sz="3200" b="1" dirty="0">
              <a:solidFill>
                <a:srgbClr val="FF0000"/>
              </a:solidFill>
              <a:sym typeface="Wingdings" panose="05000000000000000000" pitchFamily="2" charset="2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02E3E6E-3FAE-4606-B0A8-A3FBE8992E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3350169" y="9589438"/>
            <a:ext cx="8293238" cy="6219929"/>
          </a:xfrm>
          <a:prstGeom prst="rect">
            <a:avLst/>
          </a:prstGeom>
        </p:spPr>
      </p:pic>
      <p:sp>
        <p:nvSpPr>
          <p:cNvPr id="4" name="Abgerundetes Rechteck 45">
            <a:extLst>
              <a:ext uri="{FF2B5EF4-FFF2-40B4-BE49-F238E27FC236}">
                <a16:creationId xmlns:a16="http://schemas.microsoft.com/office/drawing/2014/main" id="{7E96770A-BAEE-77A7-E5EF-9F57580098D1}"/>
              </a:ext>
            </a:extLst>
          </p:cNvPr>
          <p:cNvSpPr/>
          <p:nvPr/>
        </p:nvSpPr>
        <p:spPr bwMode="auto">
          <a:xfrm>
            <a:off x="569044" y="3957168"/>
            <a:ext cx="15480000" cy="738000"/>
          </a:xfrm>
          <a:prstGeom prst="roundRect">
            <a:avLst>
              <a:gd name="adj" fmla="val 20837"/>
            </a:avLst>
          </a:prstGeom>
          <a:solidFill>
            <a:srgbClr val="81DEFF"/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/>
              <a:t>Different microstructures within one weak layer</a:t>
            </a:r>
          </a:p>
        </p:txBody>
      </p:sp>
      <p:sp>
        <p:nvSpPr>
          <p:cNvPr id="7" name="Abgerundetes Rechteck 45">
            <a:extLst>
              <a:ext uri="{FF2B5EF4-FFF2-40B4-BE49-F238E27FC236}">
                <a16:creationId xmlns:a16="http://schemas.microsoft.com/office/drawing/2014/main" id="{31524D71-4757-12A0-0496-14C3F7EE23D6}"/>
              </a:ext>
            </a:extLst>
          </p:cNvPr>
          <p:cNvSpPr/>
          <p:nvPr/>
        </p:nvSpPr>
        <p:spPr bwMode="auto">
          <a:xfrm>
            <a:off x="21728128" y="3974768"/>
            <a:ext cx="11273254" cy="738000"/>
          </a:xfrm>
          <a:prstGeom prst="roundRect">
            <a:avLst>
              <a:gd name="adj" fmla="val 24834"/>
            </a:avLst>
          </a:prstGeom>
          <a:solidFill>
            <a:srgbClr val="81DEFF"/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/>
              <a:t>Next steps</a:t>
            </a:r>
          </a:p>
        </p:txBody>
      </p:sp>
      <p:pic>
        <p:nvPicPr>
          <p:cNvPr id="53" name="Picture 2" descr="P:\KOM\KDA\Logo\Logos_neu\SLF_logo_jpg\SLF_logo_farbig_hohe_auflösung.jpg">
            <a:hlinkClick r:id="" action="ppaction://hlinkshowjump?jump=lastslide"/>
            <a:extLst>
              <a:ext uri="{FF2B5EF4-FFF2-40B4-BE49-F238E27FC236}">
                <a16:creationId xmlns:a16="http://schemas.microsoft.com/office/drawing/2014/main" id="{240FEAD0-5CB8-41E4-9D4C-B78B984DC1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78435" y="584174"/>
            <a:ext cx="1731572" cy="20289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8216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815ABA9E-0103-4BE5-80F4-86A0017CAD71}"/>
              </a:ext>
            </a:extLst>
          </p:cNvPr>
          <p:cNvSpPr/>
          <p:nvPr/>
        </p:nvSpPr>
        <p:spPr>
          <a:xfrm>
            <a:off x="421464" y="3836532"/>
            <a:ext cx="15928889" cy="1478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500" dirty="0">
                <a:ea typeface="Calibri" panose="020F0502020204030204" pitchFamily="34" charset="0"/>
                <a:cs typeface="Arial" panose="020B0604020202020204" pitchFamily="34" charset="0"/>
              </a:rPr>
              <a:t>Slab avalanches are the most relevant for avalanche forecasting causing more than 90% of the avalanche fatalities.</a:t>
            </a:r>
          </a:p>
          <a:p>
            <a:pPr algn="just"/>
            <a:endParaRPr lang="en-US" sz="35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5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5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5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5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5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5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5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5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5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5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5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5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/>
            <a:endParaRPr lang="en-US" sz="3500" b="1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spcAft>
                <a:spcPts val="600"/>
              </a:spcAft>
            </a:pPr>
            <a:r>
              <a:rPr lang="en-US" sz="3500" dirty="0">
                <a:ea typeface="Calibri" panose="020F0502020204030204" pitchFamily="34" charset="0"/>
                <a:cs typeface="Arial" panose="020B0604020202020204" pitchFamily="34" charset="0"/>
              </a:rPr>
              <a:t>Deterministic investigation and avalanche forecasting requires knowledge of material parameters.</a:t>
            </a:r>
          </a:p>
          <a:p>
            <a:pPr marL="542925" indent="-542925" algn="just">
              <a:buFont typeface="Wingdings" panose="05000000000000000000" pitchFamily="2" charset="2"/>
              <a:buChar char="à"/>
            </a:pPr>
            <a:r>
              <a:rPr lang="en-US" sz="3500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Elastic modulus, strength, fracture toughness</a:t>
            </a:r>
          </a:p>
          <a:p>
            <a:pPr marL="542925" indent="-542925" algn="just">
              <a:buFont typeface="Wingdings" panose="05000000000000000000" pitchFamily="2" charset="2"/>
              <a:buChar char="à"/>
            </a:pPr>
            <a:r>
              <a:rPr lang="en-US" sz="3500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Dependency on snow density but also on </a:t>
            </a:r>
            <a:r>
              <a:rPr lang="en-US" sz="3500" b="1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microstructure</a:t>
            </a:r>
          </a:p>
          <a:p>
            <a:pPr algn="just"/>
            <a:endParaRPr lang="en-US" sz="3500" dirty="0"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 algn="just">
              <a:spcAft>
                <a:spcPts val="600"/>
              </a:spcAft>
            </a:pPr>
            <a:r>
              <a:rPr lang="en-US" sz="3500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Artificially produced samples allow us to investigate the properties of a wide range of microstructural morphologies.</a:t>
            </a:r>
          </a:p>
          <a:p>
            <a:pPr marL="542925" indent="-542925" algn="just">
              <a:buFont typeface="Wingdings" panose="05000000000000000000" pitchFamily="2" charset="2"/>
              <a:buChar char="à"/>
            </a:pPr>
            <a:r>
              <a:rPr lang="en-US" sz="3500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Independent of the season</a:t>
            </a:r>
          </a:p>
          <a:p>
            <a:pPr marL="542925" indent="-542925" algn="just">
              <a:buFont typeface="Wingdings" panose="05000000000000000000" pitchFamily="2" charset="2"/>
              <a:buChar char="à"/>
            </a:pPr>
            <a:r>
              <a:rPr lang="en-US" sz="3500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Controlled environment</a:t>
            </a:r>
          </a:p>
          <a:p>
            <a:pPr marL="542925" indent="-542925" algn="just">
              <a:buFont typeface="Wingdings" panose="05000000000000000000" pitchFamily="2" charset="2"/>
              <a:buChar char="à"/>
            </a:pPr>
            <a:r>
              <a:rPr lang="en-US" sz="3500" dirty="0"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Easier characterization of the microstructure (µCT)</a:t>
            </a:r>
          </a:p>
          <a:p>
            <a:pPr marL="457200" indent="-457200" algn="just">
              <a:buFont typeface="Wingdings" panose="05000000000000000000" pitchFamily="2" charset="2"/>
              <a:buChar char="à"/>
            </a:pPr>
            <a:endParaRPr lang="en-US" sz="3500" dirty="0"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49"/>
          <p:cNvSpPr/>
          <p:nvPr/>
        </p:nvSpPr>
        <p:spPr bwMode="auto">
          <a:xfrm>
            <a:off x="246386" y="3567252"/>
            <a:ext cx="16326085" cy="190087"/>
          </a:xfrm>
          <a:prstGeom prst="rect">
            <a:avLst/>
          </a:prstGeom>
          <a:solidFill>
            <a:srgbClr val="00A3DD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defTabSz="506153"/>
            <a:endParaRPr lang="en-GB" sz="1350" dirty="0"/>
          </a:p>
        </p:txBody>
      </p:sp>
      <p:sp>
        <p:nvSpPr>
          <p:cNvPr id="106" name="Abgerundetes Rechteck 30"/>
          <p:cNvSpPr/>
          <p:nvPr/>
        </p:nvSpPr>
        <p:spPr bwMode="auto">
          <a:xfrm>
            <a:off x="246387" y="3015291"/>
            <a:ext cx="16345814" cy="738930"/>
          </a:xfrm>
          <a:prstGeom prst="roundRect">
            <a:avLst>
              <a:gd name="adj" fmla="val 13476"/>
            </a:avLst>
          </a:prstGeom>
          <a:solidFill>
            <a:srgbClr val="00A3DD"/>
          </a:solidFill>
          <a:ln w="9525">
            <a:noFill/>
            <a:miter lim="800000"/>
            <a:headEnd/>
            <a:tailEnd/>
          </a:ln>
        </p:spPr>
        <p:txBody>
          <a:bodyPr lIns="46504" tIns="57731" rIns="46504" bIns="57731" anchor="ctr" anchorCtr="1"/>
          <a:lstStyle/>
          <a:p>
            <a:pPr algn="just" defTabSz="385198">
              <a:spcBef>
                <a:spcPct val="50000"/>
              </a:spcBef>
            </a:pPr>
            <a:r>
              <a:rPr lang="en-US" sz="3518" b="1" dirty="0">
                <a:solidFill>
                  <a:schemeClr val="bg1"/>
                </a:solidFill>
              </a:rPr>
              <a:t>Background</a:t>
            </a:r>
          </a:p>
        </p:txBody>
      </p:sp>
      <p:sp>
        <p:nvSpPr>
          <p:cNvPr id="49" name="Abgerundetes Rechteck 45"/>
          <p:cNvSpPr/>
          <p:nvPr/>
        </p:nvSpPr>
        <p:spPr bwMode="auto">
          <a:xfrm>
            <a:off x="246388" y="3013200"/>
            <a:ext cx="16345814" cy="15444000"/>
          </a:xfrm>
          <a:prstGeom prst="roundRect">
            <a:avLst>
              <a:gd name="adj" fmla="val 946"/>
            </a:avLst>
          </a:prstGeom>
          <a:noFill/>
          <a:ln w="63500" cap="flat" cmpd="sng" algn="ctr">
            <a:solidFill>
              <a:srgbClr val="00A3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algn="just" defTabSz="506153"/>
            <a:endParaRPr lang="en-US" sz="1350" dirty="0"/>
          </a:p>
        </p:txBody>
      </p:sp>
      <p:sp>
        <p:nvSpPr>
          <p:cNvPr id="100" name="Abgerundetes Rechteck 99"/>
          <p:cNvSpPr/>
          <p:nvPr/>
        </p:nvSpPr>
        <p:spPr bwMode="auto">
          <a:xfrm>
            <a:off x="246388" y="369632"/>
            <a:ext cx="32983200" cy="2462943"/>
          </a:xfrm>
          <a:prstGeom prst="roundRect">
            <a:avLst>
              <a:gd name="adj" fmla="val 3426"/>
            </a:avLst>
          </a:prstGeom>
          <a:noFill/>
          <a:ln w="63500" cap="rnd">
            <a:solidFill>
              <a:srgbClr val="00A3DD"/>
            </a:solidFill>
            <a:round/>
            <a:headEnd/>
            <a:tailEnd/>
          </a:ln>
        </p:spPr>
        <p:txBody>
          <a:bodyPr lIns="132915" tIns="84389" rIns="132915" bIns="109048" anchor="t"/>
          <a:lstStyle/>
          <a:p>
            <a:pPr algn="ctr">
              <a:spcAft>
                <a:spcPts val="703"/>
              </a:spcAft>
            </a:pPr>
            <a:endParaRPr lang="en-GB" sz="2756" b="1" baseline="30000" dirty="0">
              <a:ea typeface="ＭＳ Ｐゴシック" charset="-128"/>
              <a:cs typeface="Arial" pitchFamily="34" charset="0"/>
            </a:endParaRPr>
          </a:p>
        </p:txBody>
      </p:sp>
      <p:pic>
        <p:nvPicPr>
          <p:cNvPr id="105" name="Picture 2" descr="P:\KOM\KDA\Logo\Logos_neu\SLF_logo_jpg\SLF_logo_farbig_hohe_auflösung.jpg">
            <a:hlinkClick r:id="" action="ppaction://hlinkshowjump?jump=firstslide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435" y="584174"/>
            <a:ext cx="1731572" cy="2028972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/>
        </p:nvGrpSpPr>
        <p:grpSpPr>
          <a:xfrm>
            <a:off x="-3228237" y="12246607"/>
            <a:ext cx="844244" cy="1705745"/>
            <a:chOff x="356971" y="4878656"/>
            <a:chExt cx="1440056" cy="2909546"/>
          </a:xfrm>
        </p:grpSpPr>
        <p:cxnSp>
          <p:nvCxnSpPr>
            <p:cNvPr id="108" name="Gerade Verbindung 107"/>
            <p:cNvCxnSpPr/>
            <p:nvPr/>
          </p:nvCxnSpPr>
          <p:spPr bwMode="auto">
            <a:xfrm flipV="1">
              <a:off x="896400" y="5294213"/>
              <a:ext cx="0" cy="68745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09" name="Gerade Verbindung 108"/>
            <p:cNvCxnSpPr/>
            <p:nvPr/>
          </p:nvCxnSpPr>
          <p:spPr bwMode="auto">
            <a:xfrm flipV="1">
              <a:off x="716215" y="4878656"/>
              <a:ext cx="0" cy="247793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0" name="Gerade Verbindung 109"/>
            <p:cNvCxnSpPr/>
            <p:nvPr/>
          </p:nvCxnSpPr>
          <p:spPr bwMode="auto">
            <a:xfrm flipH="1">
              <a:off x="356971" y="5365990"/>
              <a:ext cx="11520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1" name="Gerade Verbindung 110"/>
            <p:cNvCxnSpPr/>
            <p:nvPr/>
          </p:nvCxnSpPr>
          <p:spPr bwMode="auto">
            <a:xfrm flipH="1">
              <a:off x="356971" y="5752518"/>
              <a:ext cx="11520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2" name="Gerade Verbindung 111"/>
            <p:cNvCxnSpPr/>
            <p:nvPr/>
          </p:nvCxnSpPr>
          <p:spPr bwMode="auto">
            <a:xfrm flipH="1">
              <a:off x="500977" y="7032349"/>
              <a:ext cx="129605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3" name="Gerade Verbindung 112"/>
            <p:cNvCxnSpPr/>
            <p:nvPr/>
          </p:nvCxnSpPr>
          <p:spPr bwMode="auto">
            <a:xfrm flipH="1">
              <a:off x="860990" y="7234362"/>
              <a:ext cx="86403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14" name="Gerade Verbindung 113"/>
            <p:cNvCxnSpPr/>
            <p:nvPr/>
          </p:nvCxnSpPr>
          <p:spPr bwMode="auto">
            <a:xfrm flipV="1">
              <a:off x="860990" y="7329897"/>
              <a:ext cx="0" cy="45830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94" name="Group 93"/>
          <p:cNvGrpSpPr/>
          <p:nvPr/>
        </p:nvGrpSpPr>
        <p:grpSpPr>
          <a:xfrm>
            <a:off x="-4409536" y="2807103"/>
            <a:ext cx="1139812" cy="15408573"/>
            <a:chOff x="449934" y="5472386"/>
            <a:chExt cx="1944216" cy="26282920"/>
          </a:xfrm>
        </p:grpSpPr>
        <p:cxnSp>
          <p:nvCxnSpPr>
            <p:cNvPr id="95" name="Straight Connector 94"/>
            <p:cNvCxnSpPr/>
            <p:nvPr/>
          </p:nvCxnSpPr>
          <p:spPr bwMode="auto">
            <a:xfrm>
              <a:off x="809974" y="5472386"/>
              <a:ext cx="0" cy="2628292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 bwMode="auto">
            <a:xfrm>
              <a:off x="449934" y="5730971"/>
              <a:ext cx="194421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97" name="Straight Connector 96"/>
            <p:cNvCxnSpPr/>
            <p:nvPr/>
          </p:nvCxnSpPr>
          <p:spPr bwMode="auto">
            <a:xfrm>
              <a:off x="449934" y="30925118"/>
              <a:ext cx="1944216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802601D-EAC6-1226-E240-8E39E2879046}"/>
              </a:ext>
            </a:extLst>
          </p:cNvPr>
          <p:cNvGrpSpPr/>
          <p:nvPr/>
        </p:nvGrpSpPr>
        <p:grpSpPr>
          <a:xfrm>
            <a:off x="-1990200" y="2304606"/>
            <a:ext cx="844244" cy="1705745"/>
            <a:chOff x="356971" y="4878656"/>
            <a:chExt cx="1440056" cy="2909546"/>
          </a:xfrm>
        </p:grpSpPr>
        <p:cxnSp>
          <p:nvCxnSpPr>
            <p:cNvPr id="5" name="Gerade Verbindung 107">
              <a:extLst>
                <a:ext uri="{FF2B5EF4-FFF2-40B4-BE49-F238E27FC236}">
                  <a16:creationId xmlns:a16="http://schemas.microsoft.com/office/drawing/2014/main" id="{30A82DE9-B9AC-2300-C64C-7342CB55AB6D}"/>
                </a:ext>
              </a:extLst>
            </p:cNvPr>
            <p:cNvCxnSpPr/>
            <p:nvPr/>
          </p:nvCxnSpPr>
          <p:spPr bwMode="auto">
            <a:xfrm flipV="1">
              <a:off x="896400" y="5294213"/>
              <a:ext cx="0" cy="68745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9" name="Gerade Verbindung 108">
              <a:extLst>
                <a:ext uri="{FF2B5EF4-FFF2-40B4-BE49-F238E27FC236}">
                  <a16:creationId xmlns:a16="http://schemas.microsoft.com/office/drawing/2014/main" id="{DCBF27D7-D9DB-974A-77B2-179BB53BDFC9}"/>
                </a:ext>
              </a:extLst>
            </p:cNvPr>
            <p:cNvCxnSpPr/>
            <p:nvPr/>
          </p:nvCxnSpPr>
          <p:spPr bwMode="auto">
            <a:xfrm flipV="1">
              <a:off x="716215" y="4878656"/>
              <a:ext cx="0" cy="2477931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5" name="Gerade Verbindung 109">
              <a:extLst>
                <a:ext uri="{FF2B5EF4-FFF2-40B4-BE49-F238E27FC236}">
                  <a16:creationId xmlns:a16="http://schemas.microsoft.com/office/drawing/2014/main" id="{BEBFB11F-8598-6D12-4B64-3C6A8F4D85CA}"/>
                </a:ext>
              </a:extLst>
            </p:cNvPr>
            <p:cNvCxnSpPr/>
            <p:nvPr/>
          </p:nvCxnSpPr>
          <p:spPr bwMode="auto">
            <a:xfrm flipH="1">
              <a:off x="356971" y="5365990"/>
              <a:ext cx="11520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6" name="Gerade Verbindung 110">
              <a:extLst>
                <a:ext uri="{FF2B5EF4-FFF2-40B4-BE49-F238E27FC236}">
                  <a16:creationId xmlns:a16="http://schemas.microsoft.com/office/drawing/2014/main" id="{B41111AB-FFC7-CD31-1C8B-A5604D9D2C42}"/>
                </a:ext>
              </a:extLst>
            </p:cNvPr>
            <p:cNvCxnSpPr/>
            <p:nvPr/>
          </p:nvCxnSpPr>
          <p:spPr bwMode="auto">
            <a:xfrm flipH="1">
              <a:off x="356971" y="5752518"/>
              <a:ext cx="115204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9" name="Gerade Verbindung 111">
              <a:extLst>
                <a:ext uri="{FF2B5EF4-FFF2-40B4-BE49-F238E27FC236}">
                  <a16:creationId xmlns:a16="http://schemas.microsoft.com/office/drawing/2014/main" id="{DDD5FD2C-EF46-ABFA-23C0-20FDB788D204}"/>
                </a:ext>
              </a:extLst>
            </p:cNvPr>
            <p:cNvCxnSpPr/>
            <p:nvPr/>
          </p:nvCxnSpPr>
          <p:spPr bwMode="auto">
            <a:xfrm flipH="1">
              <a:off x="500977" y="7032349"/>
              <a:ext cx="129605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4" name="Gerade Verbindung 112">
              <a:extLst>
                <a:ext uri="{FF2B5EF4-FFF2-40B4-BE49-F238E27FC236}">
                  <a16:creationId xmlns:a16="http://schemas.microsoft.com/office/drawing/2014/main" id="{10F46877-A161-BA10-750F-1F3CD4497090}"/>
                </a:ext>
              </a:extLst>
            </p:cNvPr>
            <p:cNvCxnSpPr/>
            <p:nvPr/>
          </p:nvCxnSpPr>
          <p:spPr bwMode="auto">
            <a:xfrm flipH="1">
              <a:off x="860990" y="7234362"/>
              <a:ext cx="86403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5" name="Gerade Verbindung 113">
              <a:extLst>
                <a:ext uri="{FF2B5EF4-FFF2-40B4-BE49-F238E27FC236}">
                  <a16:creationId xmlns:a16="http://schemas.microsoft.com/office/drawing/2014/main" id="{422CB0C8-2FCC-8591-2FC2-E1DC0B1E6971}"/>
                </a:ext>
              </a:extLst>
            </p:cNvPr>
            <p:cNvCxnSpPr/>
            <p:nvPr/>
          </p:nvCxnSpPr>
          <p:spPr bwMode="auto">
            <a:xfrm flipV="1">
              <a:off x="860990" y="7329897"/>
              <a:ext cx="0" cy="45830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36" name="Rectangle 2">
            <a:extLst>
              <a:ext uri="{FF2B5EF4-FFF2-40B4-BE49-F238E27FC236}">
                <a16:creationId xmlns:a16="http://schemas.microsoft.com/office/drawing/2014/main" id="{F01C2F74-F434-4960-BB48-163DEBE4D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4022" y="369402"/>
            <a:ext cx="30383998" cy="2462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16486" tIns="109048" rIns="216486" bIns="109048" anchor="ctr"/>
          <a:lstStyle/>
          <a:p>
            <a:pPr algn="ctr" defTabSz="8384078">
              <a:lnSpc>
                <a:spcPct val="90000"/>
              </a:lnSpc>
              <a:spcBef>
                <a:spcPts val="0"/>
              </a:spcBef>
            </a:pPr>
            <a:r>
              <a:rPr lang="en-US" sz="4800" b="1" dirty="0"/>
              <a:t>Systematic production and characterization of artificially produced weak layers of depth hoar</a:t>
            </a:r>
            <a:endParaRPr lang="en-US" sz="3200" b="1" dirty="0"/>
          </a:p>
          <a:p>
            <a:pPr algn="ctr" defTabSz="8384078">
              <a:lnSpc>
                <a:spcPct val="90000"/>
              </a:lnSpc>
              <a:spcBef>
                <a:spcPts val="1200"/>
              </a:spcBef>
            </a:pPr>
            <a:r>
              <a:rPr lang="en-US" sz="2800" b="1" dirty="0"/>
              <a:t>Jakob Schöttner, </a:t>
            </a:r>
            <a:r>
              <a:rPr lang="en-US" altLang="en-US" sz="2800" b="1" dirty="0"/>
              <a:t>Melin Walet, Alec van Herwijnen, and Jürg Schweizer</a:t>
            </a:r>
            <a:endParaRPr lang="en-US" sz="2800" b="1" baseline="30000" dirty="0"/>
          </a:p>
          <a:p>
            <a:pPr algn="ctr" defTabSz="8384078">
              <a:spcBef>
                <a:spcPts val="800"/>
              </a:spcBef>
            </a:pPr>
            <a:r>
              <a:rPr lang="en-US" sz="1800" dirty="0"/>
              <a:t>WSL Institute for Snow and Avalanche Research SLF, Davos, Switzerland</a:t>
            </a:r>
          </a:p>
        </p:txBody>
      </p:sp>
      <p:sp>
        <p:nvSpPr>
          <p:cNvPr id="37" name="Rectangle 49">
            <a:extLst>
              <a:ext uri="{FF2B5EF4-FFF2-40B4-BE49-F238E27FC236}">
                <a16:creationId xmlns:a16="http://schemas.microsoft.com/office/drawing/2014/main" id="{93F5C747-B6F4-4CA8-A906-D56B0A839A1B}"/>
              </a:ext>
            </a:extLst>
          </p:cNvPr>
          <p:cNvSpPr/>
          <p:nvPr/>
        </p:nvSpPr>
        <p:spPr bwMode="auto">
          <a:xfrm>
            <a:off x="16815820" y="3567225"/>
            <a:ext cx="16373127" cy="190087"/>
          </a:xfrm>
          <a:prstGeom prst="rect">
            <a:avLst/>
          </a:prstGeom>
          <a:solidFill>
            <a:srgbClr val="00A3DD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defTabSz="506153"/>
            <a:endParaRPr lang="en-GB" sz="1350" dirty="0"/>
          </a:p>
        </p:txBody>
      </p:sp>
      <p:sp>
        <p:nvSpPr>
          <p:cNvPr id="38" name="Abgerundetes Rechteck 30">
            <a:extLst>
              <a:ext uri="{FF2B5EF4-FFF2-40B4-BE49-F238E27FC236}">
                <a16:creationId xmlns:a16="http://schemas.microsoft.com/office/drawing/2014/main" id="{994D1653-3EAD-40DE-8EDD-CC566A4CFBA7}"/>
              </a:ext>
            </a:extLst>
          </p:cNvPr>
          <p:cNvSpPr/>
          <p:nvPr/>
        </p:nvSpPr>
        <p:spPr bwMode="auto">
          <a:xfrm>
            <a:off x="16843131" y="3018383"/>
            <a:ext cx="16345815" cy="738930"/>
          </a:xfrm>
          <a:prstGeom prst="roundRect">
            <a:avLst>
              <a:gd name="adj" fmla="val 13476"/>
            </a:avLst>
          </a:prstGeom>
          <a:solidFill>
            <a:srgbClr val="00A3DD"/>
          </a:solidFill>
          <a:ln w="9525">
            <a:noFill/>
            <a:miter lim="800000"/>
            <a:headEnd/>
            <a:tailEnd/>
          </a:ln>
        </p:spPr>
        <p:txBody>
          <a:bodyPr lIns="46504" tIns="57731" rIns="46504" bIns="57731" anchor="ctr" anchorCtr="1"/>
          <a:lstStyle/>
          <a:p>
            <a:pPr algn="just" defTabSz="385198">
              <a:spcBef>
                <a:spcPct val="50000"/>
              </a:spcBef>
            </a:pPr>
            <a:r>
              <a:rPr lang="en-US" sz="3518" b="1" dirty="0">
                <a:solidFill>
                  <a:schemeClr val="bg1"/>
                </a:solidFill>
              </a:rPr>
              <a:t>Summary</a:t>
            </a:r>
          </a:p>
        </p:txBody>
      </p:sp>
      <p:sp>
        <p:nvSpPr>
          <p:cNvPr id="39" name="Abgerundetes Rechteck 45">
            <a:extLst>
              <a:ext uri="{FF2B5EF4-FFF2-40B4-BE49-F238E27FC236}">
                <a16:creationId xmlns:a16="http://schemas.microsoft.com/office/drawing/2014/main" id="{D6D0946E-170B-408B-938B-D02CB9E7FE56}"/>
              </a:ext>
            </a:extLst>
          </p:cNvPr>
          <p:cNvSpPr/>
          <p:nvPr/>
        </p:nvSpPr>
        <p:spPr bwMode="auto">
          <a:xfrm>
            <a:off x="16843132" y="3013200"/>
            <a:ext cx="16345814" cy="15444000"/>
          </a:xfrm>
          <a:prstGeom prst="roundRect">
            <a:avLst>
              <a:gd name="adj" fmla="val 946"/>
            </a:avLst>
          </a:prstGeom>
          <a:noFill/>
          <a:ln w="63500" cap="flat" cmpd="sng" algn="ctr">
            <a:solidFill>
              <a:srgbClr val="00A3DD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53586" tIns="26793" rIns="53586" bIns="26793" numCol="1" rtlCol="0" anchor="t" anchorCtr="0" compatLnSpc="1">
            <a:prstTxWarp prst="textNoShape">
              <a:avLst/>
            </a:prstTxWarp>
          </a:bodyPr>
          <a:lstStyle/>
          <a:p>
            <a:pPr algn="just" defTabSz="506153"/>
            <a:endParaRPr lang="en-US" sz="1350" dirty="0"/>
          </a:p>
        </p:txBody>
      </p:sp>
      <p:sp>
        <p:nvSpPr>
          <p:cNvPr id="40" name="Abgerundetes Rechteck 45">
            <a:extLst>
              <a:ext uri="{FF2B5EF4-FFF2-40B4-BE49-F238E27FC236}">
                <a16:creationId xmlns:a16="http://schemas.microsoft.com/office/drawing/2014/main" id="{C470C5DF-B6B8-4819-8A80-9D3910FF2A74}"/>
              </a:ext>
            </a:extLst>
          </p:cNvPr>
          <p:cNvSpPr/>
          <p:nvPr/>
        </p:nvSpPr>
        <p:spPr bwMode="auto">
          <a:xfrm>
            <a:off x="16928641" y="3867209"/>
            <a:ext cx="16116290" cy="4270318"/>
          </a:xfrm>
          <a:prstGeom prst="roundRect">
            <a:avLst>
              <a:gd name="adj" fmla="val 1308"/>
            </a:avLst>
          </a:prstGeom>
          <a:noFill/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t" anchorCtr="0" compatLnSpc="1">
            <a:prstTxWarp prst="textNoShape">
              <a:avLst/>
            </a:prstTxWarp>
          </a:bodyPr>
          <a:lstStyle/>
          <a:p>
            <a:pPr algn="just"/>
            <a:endParaRPr lang="en-US" sz="3200" dirty="0">
              <a:cs typeface="Arial" panose="020B0604020202020204" pitchFamily="34" charset="0"/>
            </a:endParaRPr>
          </a:p>
        </p:txBody>
      </p:sp>
      <p:grpSp>
        <p:nvGrpSpPr>
          <p:cNvPr id="58" name="Gruppieren 57">
            <a:extLst>
              <a:ext uri="{FF2B5EF4-FFF2-40B4-BE49-F238E27FC236}">
                <a16:creationId xmlns:a16="http://schemas.microsoft.com/office/drawing/2014/main" id="{F4256AF2-D6E6-453A-A68E-ABB30EDF49D8}"/>
              </a:ext>
            </a:extLst>
          </p:cNvPr>
          <p:cNvGrpSpPr/>
          <p:nvPr/>
        </p:nvGrpSpPr>
        <p:grpSpPr>
          <a:xfrm>
            <a:off x="17096259" y="11540980"/>
            <a:ext cx="7231740" cy="6513855"/>
            <a:chOff x="386370" y="9886692"/>
            <a:chExt cx="6450848" cy="5059648"/>
          </a:xfrm>
        </p:grpSpPr>
        <p:pic>
          <p:nvPicPr>
            <p:cNvPr id="63" name="Grafik 62">
              <a:extLst>
                <a:ext uri="{FF2B5EF4-FFF2-40B4-BE49-F238E27FC236}">
                  <a16:creationId xmlns:a16="http://schemas.microsoft.com/office/drawing/2014/main" id="{D314014B-74E4-4E04-B784-ABC4B9BFC1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42" t="22557" r="15656" b="23167"/>
            <a:stretch/>
          </p:blipFill>
          <p:spPr>
            <a:xfrm>
              <a:off x="386370" y="9886692"/>
              <a:ext cx="6450848" cy="5059648"/>
            </a:xfrm>
            <a:prstGeom prst="rect">
              <a:avLst/>
            </a:prstGeom>
          </p:spPr>
        </p:pic>
        <p:grpSp>
          <p:nvGrpSpPr>
            <p:cNvPr id="60" name="Gruppieren 59">
              <a:extLst>
                <a:ext uri="{FF2B5EF4-FFF2-40B4-BE49-F238E27FC236}">
                  <a16:creationId xmlns:a16="http://schemas.microsoft.com/office/drawing/2014/main" id="{71E5B7C1-F8FC-4598-AD18-DA02F04304D5}"/>
                </a:ext>
              </a:extLst>
            </p:cNvPr>
            <p:cNvGrpSpPr/>
            <p:nvPr/>
          </p:nvGrpSpPr>
          <p:grpSpPr>
            <a:xfrm>
              <a:off x="5155575" y="14331085"/>
              <a:ext cx="1460139" cy="514147"/>
              <a:chOff x="3813730" y="5400805"/>
              <a:chExt cx="952388" cy="320837"/>
            </a:xfrm>
          </p:grpSpPr>
          <p:sp>
            <p:nvSpPr>
              <p:cNvPr id="61" name="Rechteck 60">
                <a:extLst>
                  <a:ext uri="{FF2B5EF4-FFF2-40B4-BE49-F238E27FC236}">
                    <a16:creationId xmlns:a16="http://schemas.microsoft.com/office/drawing/2014/main" id="{368916D3-3B64-4A67-97BA-0226D2D27437}"/>
                  </a:ext>
                </a:extLst>
              </p:cNvPr>
              <p:cNvSpPr/>
              <p:nvPr/>
            </p:nvSpPr>
            <p:spPr>
              <a:xfrm>
                <a:off x="3813730" y="5400805"/>
                <a:ext cx="952388" cy="3208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t" anchorCtr="0">
                <a:noAutofit/>
              </a:bodyPr>
              <a:lstStyle/>
              <a:p>
                <a:pPr algn="ctr"/>
                <a:r>
                  <a:rPr lang="de-DE" b="1" dirty="0">
                    <a:solidFill>
                      <a:sysClr val="windowText" lastClr="000000"/>
                    </a:solidFill>
                  </a:rPr>
                  <a:t>1 cm</a:t>
                </a:r>
                <a:endParaRPr lang="en-US" b="1" dirty="0">
                  <a:solidFill>
                    <a:sysClr val="windowText" lastClr="000000"/>
                  </a:solidFill>
                </a:endParaRPr>
              </a:p>
            </p:txBody>
          </p:sp>
          <p:cxnSp>
            <p:nvCxnSpPr>
              <p:cNvPr id="62" name="Gerade Verbindung mit Pfeil 61">
                <a:extLst>
                  <a:ext uri="{FF2B5EF4-FFF2-40B4-BE49-F238E27FC236}">
                    <a16:creationId xmlns:a16="http://schemas.microsoft.com/office/drawing/2014/main" id="{8664A198-10E6-4D14-8F4D-553E795AD60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857924" y="5611514"/>
                <a:ext cx="864000" cy="0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headEnd type="triangle" w="lg" len="lg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65" name="Grafik 64" descr="Ein Bild, das Im Haus, Wand enthält.&#10;&#10;Automatisch generierte Beschreibung">
            <a:extLst>
              <a:ext uri="{FF2B5EF4-FFF2-40B4-BE49-F238E27FC236}">
                <a16:creationId xmlns:a16="http://schemas.microsoft.com/office/drawing/2014/main" id="{97578C9B-C506-4D20-9026-A59D6A87E9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4" b="6754"/>
          <a:stretch/>
        </p:blipFill>
        <p:spPr>
          <a:xfrm>
            <a:off x="25737453" y="6225250"/>
            <a:ext cx="7200000" cy="7799228"/>
          </a:xfrm>
          <a:prstGeom prst="rect">
            <a:avLst/>
          </a:prstGeom>
        </p:spPr>
      </p:pic>
      <p:pic>
        <p:nvPicPr>
          <p:cNvPr id="66" name="Grafik 65">
            <a:extLst>
              <a:ext uri="{FF2B5EF4-FFF2-40B4-BE49-F238E27FC236}">
                <a16:creationId xmlns:a16="http://schemas.microsoft.com/office/drawing/2014/main" id="{36869532-AB99-4D14-8EBF-8F1D618521E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8" t="5057" r="10426" b="9533"/>
          <a:stretch/>
        </p:blipFill>
        <p:spPr>
          <a:xfrm>
            <a:off x="17096259" y="6225250"/>
            <a:ext cx="7200000" cy="5135105"/>
          </a:xfrm>
          <a:prstGeom prst="rect">
            <a:avLst/>
          </a:prstGeom>
        </p:spPr>
      </p:pic>
      <p:sp>
        <p:nvSpPr>
          <p:cNvPr id="68" name="Abgerundetes Rechteck 45">
            <a:extLst>
              <a:ext uri="{FF2B5EF4-FFF2-40B4-BE49-F238E27FC236}">
                <a16:creationId xmlns:a16="http://schemas.microsoft.com/office/drawing/2014/main" id="{B0B60B45-4EF9-4A11-A278-B1D9532D139C}"/>
              </a:ext>
            </a:extLst>
          </p:cNvPr>
          <p:cNvSpPr/>
          <p:nvPr/>
        </p:nvSpPr>
        <p:spPr bwMode="auto">
          <a:xfrm>
            <a:off x="17096259" y="4122090"/>
            <a:ext cx="7200000" cy="1800000"/>
          </a:xfrm>
          <a:prstGeom prst="roundRect">
            <a:avLst>
              <a:gd name="adj" fmla="val 24834"/>
            </a:avLst>
          </a:prstGeom>
          <a:solidFill>
            <a:srgbClr val="81DEFF"/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/>
              <a:t>Artificial production of samples containing a weak layer of depth hoar</a:t>
            </a:r>
          </a:p>
        </p:txBody>
      </p:sp>
      <p:sp>
        <p:nvSpPr>
          <p:cNvPr id="69" name="Abgerundetes Rechteck 45">
            <a:extLst>
              <a:ext uri="{FF2B5EF4-FFF2-40B4-BE49-F238E27FC236}">
                <a16:creationId xmlns:a16="http://schemas.microsoft.com/office/drawing/2014/main" id="{5037B8A1-8D78-4338-A6EA-F3E2D8897C92}"/>
              </a:ext>
            </a:extLst>
          </p:cNvPr>
          <p:cNvSpPr/>
          <p:nvPr/>
        </p:nvSpPr>
        <p:spPr bwMode="auto">
          <a:xfrm>
            <a:off x="25738019" y="4122090"/>
            <a:ext cx="7200000" cy="1800000"/>
          </a:xfrm>
          <a:prstGeom prst="roundRect">
            <a:avLst>
              <a:gd name="adj" fmla="val 24834"/>
            </a:avLst>
          </a:prstGeom>
          <a:solidFill>
            <a:srgbClr val="81DEFF"/>
          </a:solidFill>
          <a:ln w="381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84389" tIns="26793" rIns="84389" bIns="26793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3200" b="1" dirty="0"/>
              <a:t>Destructive testing in order to determine the compressive strength</a:t>
            </a:r>
          </a:p>
        </p:txBody>
      </p:sp>
      <p:sp>
        <p:nvSpPr>
          <p:cNvPr id="70" name="Pfeil: nach rechts 69">
            <a:extLst>
              <a:ext uri="{FF2B5EF4-FFF2-40B4-BE49-F238E27FC236}">
                <a16:creationId xmlns:a16="http://schemas.microsoft.com/office/drawing/2014/main" id="{EA4861E9-382C-495E-959D-8EFB5F37FF12}"/>
              </a:ext>
            </a:extLst>
          </p:cNvPr>
          <p:cNvSpPr/>
          <p:nvPr/>
        </p:nvSpPr>
        <p:spPr>
          <a:xfrm>
            <a:off x="24484047" y="4648729"/>
            <a:ext cx="1063982" cy="737287"/>
          </a:xfrm>
          <a:prstGeom prst="rightArrow">
            <a:avLst/>
          </a:prstGeom>
          <a:solidFill>
            <a:srgbClr val="00A3D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252000" tIns="288000" rIns="252000" bIns="288000" rtlCol="0" anchor="ctr" anchorCtr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0" cap="none" spc="0" normalizeH="0" baseline="0" noProof="0">
              <a:ln>
                <a:noFill/>
              </a:ln>
              <a:solidFill>
                <a:srgbClr val="0099CC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E2A00642-E45A-4A8F-BB5F-FCB3E8DEC2D4}"/>
              </a:ext>
            </a:extLst>
          </p:cNvPr>
          <p:cNvGrpSpPr/>
          <p:nvPr/>
        </p:nvGrpSpPr>
        <p:grpSpPr>
          <a:xfrm>
            <a:off x="498474" y="5309419"/>
            <a:ext cx="15851879" cy="6263456"/>
            <a:chOff x="498475" y="5309419"/>
            <a:chExt cx="15808326" cy="6263456"/>
          </a:xfrm>
        </p:grpSpPr>
        <p:sp>
          <p:nvSpPr>
            <p:cNvPr id="57" name="Rechteck 56">
              <a:extLst>
                <a:ext uri="{FF2B5EF4-FFF2-40B4-BE49-F238E27FC236}">
                  <a16:creationId xmlns:a16="http://schemas.microsoft.com/office/drawing/2014/main" id="{D6C82BA6-B18E-4B80-B310-9D508750717B}"/>
                </a:ext>
              </a:extLst>
            </p:cNvPr>
            <p:cNvSpPr>
              <a:spLocks/>
            </p:cNvSpPr>
            <p:nvPr/>
          </p:nvSpPr>
          <p:spPr>
            <a:xfrm>
              <a:off x="6401869" y="5309419"/>
              <a:ext cx="9904932" cy="6263455"/>
            </a:xfrm>
            <a:prstGeom prst="rect">
              <a:avLst/>
            </a:prstGeom>
            <a:solidFill>
              <a:srgbClr val="81DEFF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52000" tIns="288000" rIns="252000" bIns="288000" rtlCol="0" anchor="ctr" anchorCtr="0">
              <a:noAutofit/>
            </a:bodyPr>
            <a:lstStyle/>
            <a:p>
              <a:pPr algn="l"/>
              <a:endParaRPr lang="en-US" b="1">
                <a:solidFill>
                  <a:schemeClr val="tx2"/>
                </a:solidFill>
              </a:endParaRPr>
            </a:p>
          </p:txBody>
        </p:sp>
        <p:grpSp>
          <p:nvGrpSpPr>
            <p:cNvPr id="7" name="Gruppieren 6">
              <a:extLst>
                <a:ext uri="{FF2B5EF4-FFF2-40B4-BE49-F238E27FC236}">
                  <a16:creationId xmlns:a16="http://schemas.microsoft.com/office/drawing/2014/main" id="{E191F737-F923-8F03-72AC-832AE26F32F7}"/>
                </a:ext>
              </a:extLst>
            </p:cNvPr>
            <p:cNvGrpSpPr/>
            <p:nvPr/>
          </p:nvGrpSpPr>
          <p:grpSpPr>
            <a:xfrm>
              <a:off x="498475" y="5309420"/>
              <a:ext cx="15700623" cy="6263455"/>
              <a:chOff x="447401" y="11589776"/>
              <a:chExt cx="15700623" cy="6263455"/>
            </a:xfrm>
          </p:grpSpPr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CC054740-B380-5E84-1DA4-6CE5FDF8C86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47401" y="11589776"/>
                <a:ext cx="5903393" cy="6263455"/>
              </a:xfrm>
              <a:prstGeom prst="rect">
                <a:avLst/>
              </a:prstGeom>
              <a:solidFill>
                <a:srgbClr val="00A3DD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252000" tIns="288000" rIns="252000" bIns="288000" rtlCol="0" anchor="ctr" anchorCtr="0">
                <a:noAutofit/>
              </a:bodyPr>
              <a:lstStyle/>
              <a:p>
                <a:pPr algn="l"/>
                <a:endParaRPr lang="en-US" b="1">
                  <a:solidFill>
                    <a:schemeClr val="tx2"/>
                  </a:solidFill>
                </a:endParaRPr>
              </a:p>
            </p:txBody>
          </p:sp>
          <p:sp>
            <p:nvSpPr>
              <p:cNvPr id="11" name="Rechteck 10">
                <a:extLst>
                  <a:ext uri="{FF2B5EF4-FFF2-40B4-BE49-F238E27FC236}">
                    <a16:creationId xmlns:a16="http://schemas.microsoft.com/office/drawing/2014/main" id="{45FB92EC-A672-818F-B387-39693F6E8FAD}"/>
                  </a:ext>
                </a:extLst>
              </p:cNvPr>
              <p:cNvSpPr/>
              <p:nvPr/>
            </p:nvSpPr>
            <p:spPr>
              <a:xfrm>
                <a:off x="1167648" y="11866808"/>
                <a:ext cx="4236741" cy="1176206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252000" tIns="288000" rIns="252000" bIns="288000" rtlCol="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Failure initiation</a:t>
                </a:r>
              </a:p>
            </p:txBody>
          </p:sp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92C8561D-04B7-13AA-83DA-B19EDF47AEE1}"/>
                  </a:ext>
                </a:extLst>
              </p:cNvPr>
              <p:cNvSpPr/>
              <p:nvPr/>
            </p:nvSpPr>
            <p:spPr>
              <a:xfrm>
                <a:off x="6846149" y="11866808"/>
                <a:ext cx="3600000" cy="1176206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252000" tIns="288000" rIns="252000" bIns="288000" rtlCol="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0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Crack Propagation</a:t>
                </a:r>
                <a:endParaRPr kumimoji="0" lang="en-US" sz="20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3" name="Rechteck 12">
                <a:extLst>
                  <a:ext uri="{FF2B5EF4-FFF2-40B4-BE49-F238E27FC236}">
                    <a16:creationId xmlns:a16="http://schemas.microsoft.com/office/drawing/2014/main" id="{05316BB9-812C-51AB-3382-595C2DF495FB}"/>
                  </a:ext>
                </a:extLst>
              </p:cNvPr>
              <p:cNvSpPr/>
              <p:nvPr/>
            </p:nvSpPr>
            <p:spPr>
              <a:xfrm>
                <a:off x="12017222" y="11866808"/>
                <a:ext cx="3600000" cy="1176206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lIns="252000" tIns="288000" rIns="252000" bIns="288000" rtlCol="0" anchor="ctr" anchorCtr="0"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+mn-ea"/>
                    <a:cs typeface="+mn-cs"/>
                  </a:rPr>
                  <a:t>Tensile fracture of the overlying  slab and avalanche release</a:t>
                </a:r>
              </a:p>
            </p:txBody>
          </p:sp>
          <p:sp>
            <p:nvSpPr>
              <p:cNvPr id="14" name="Pfeil: nach rechts 13">
                <a:extLst>
                  <a:ext uri="{FF2B5EF4-FFF2-40B4-BE49-F238E27FC236}">
                    <a16:creationId xmlns:a16="http://schemas.microsoft.com/office/drawing/2014/main" id="{0854DB9B-E3ED-C24D-48BD-B0CA1C12AA4E}"/>
                  </a:ext>
                </a:extLst>
              </p:cNvPr>
              <p:cNvSpPr/>
              <p:nvPr/>
            </p:nvSpPr>
            <p:spPr>
              <a:xfrm>
                <a:off x="5879149" y="12086268"/>
                <a:ext cx="1063982" cy="737287"/>
              </a:xfrm>
              <a:prstGeom prst="rightArrow">
                <a:avLst/>
              </a:prstGeom>
              <a:solidFill>
                <a:srgbClr val="00A3D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252000" tIns="288000" rIns="252000" bIns="288000" rtlCol="0" anchor="ctr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99C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17" name="Pfeil: nach rechts 16">
                <a:extLst>
                  <a:ext uri="{FF2B5EF4-FFF2-40B4-BE49-F238E27FC236}">
                    <a16:creationId xmlns:a16="http://schemas.microsoft.com/office/drawing/2014/main" id="{D1E58A78-647F-4533-4DBA-0BB87DA72A66}"/>
                  </a:ext>
                </a:extLst>
              </p:cNvPr>
              <p:cNvSpPr/>
              <p:nvPr/>
            </p:nvSpPr>
            <p:spPr>
              <a:xfrm>
                <a:off x="10699694" y="12086268"/>
                <a:ext cx="1063982" cy="737287"/>
              </a:xfrm>
              <a:prstGeom prst="rightArrow">
                <a:avLst/>
              </a:prstGeom>
              <a:solidFill>
                <a:srgbClr val="00A3DD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wrap="square" lIns="252000" tIns="288000" rIns="252000" bIns="288000" rtlCol="0" anchor="ctr" anchorCtr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0" cap="none" spc="0" normalizeH="0" baseline="0" noProof="0">
                  <a:ln>
                    <a:noFill/>
                  </a:ln>
                  <a:solidFill>
                    <a:srgbClr val="0099C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pic>
            <p:nvPicPr>
              <p:cNvPr id="18" name="Grafik 17">
                <a:extLst>
                  <a:ext uri="{FF2B5EF4-FFF2-40B4-BE49-F238E27FC236}">
                    <a16:creationId xmlns:a16="http://schemas.microsoft.com/office/drawing/2014/main" id="{4C08CDDB-10E6-0E0A-1CBB-5F7C4129C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6" b="256"/>
              <a:stretch/>
            </p:blipFill>
            <p:spPr>
              <a:xfrm>
                <a:off x="6439812" y="13438730"/>
                <a:ext cx="4548580" cy="4320000"/>
              </a:xfrm>
              <a:prstGeom prst="rect">
                <a:avLst/>
              </a:prstGeom>
            </p:spPr>
          </p:pic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A0C2110A-4998-D819-36EF-71E803D814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3" t="496"/>
              <a:stretch/>
            </p:blipFill>
            <p:spPr>
              <a:xfrm>
                <a:off x="11152571" y="13438730"/>
                <a:ext cx="4995453" cy="4320000"/>
              </a:xfrm>
              <a:prstGeom prst="rect">
                <a:avLst/>
              </a:prstGeom>
            </p:spPr>
          </p:pic>
          <p:pic>
            <p:nvPicPr>
              <p:cNvPr id="21" name="Grafik 20">
                <a:extLst>
                  <a:ext uri="{FF2B5EF4-FFF2-40B4-BE49-F238E27FC236}">
                    <a16:creationId xmlns:a16="http://schemas.microsoft.com/office/drawing/2014/main" id="{838B9225-DC57-8C4A-64C9-FE8B2D70D2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8880" y="13439599"/>
                <a:ext cx="5756753" cy="4320000"/>
              </a:xfrm>
              <a:prstGeom prst="rect">
                <a:avLst/>
              </a:prstGeom>
            </p:spPr>
          </p:pic>
        </p:grpSp>
      </p:grp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D4724E8D-5802-4E18-A695-B83334C18CC4}"/>
              </a:ext>
            </a:extLst>
          </p:cNvPr>
          <p:cNvGrpSpPr/>
          <p:nvPr/>
        </p:nvGrpSpPr>
        <p:grpSpPr>
          <a:xfrm>
            <a:off x="25548029" y="13952352"/>
            <a:ext cx="7716874" cy="4390515"/>
            <a:chOff x="22144953" y="12471541"/>
            <a:chExt cx="11323726" cy="6040607"/>
          </a:xfrm>
        </p:grpSpPr>
        <p:pic>
          <p:nvPicPr>
            <p:cNvPr id="55" name="Grafik 54">
              <a:extLst>
                <a:ext uri="{FF2B5EF4-FFF2-40B4-BE49-F238E27FC236}">
                  <a16:creationId xmlns:a16="http://schemas.microsoft.com/office/drawing/2014/main" id="{40C50ABD-6DB5-40B5-A00B-876F7336DB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b="9354"/>
            <a:stretch/>
          </p:blipFill>
          <p:spPr>
            <a:xfrm>
              <a:off x="22144953" y="12471541"/>
              <a:ext cx="11259774" cy="6040607"/>
            </a:xfrm>
            <a:prstGeom prst="rect">
              <a:avLst/>
            </a:prstGeom>
          </p:spPr>
        </p:pic>
        <p:pic>
          <p:nvPicPr>
            <p:cNvPr id="56" name="Grafik 55">
              <a:extLst>
                <a:ext uri="{FF2B5EF4-FFF2-40B4-BE49-F238E27FC236}">
                  <a16:creationId xmlns:a16="http://schemas.microsoft.com/office/drawing/2014/main" id="{E8E5E341-808E-45A1-AA09-BD5D3F06AB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1335" t="90018" r="35003" b="2341"/>
            <a:stretch/>
          </p:blipFill>
          <p:spPr>
            <a:xfrm>
              <a:off x="30804383" y="17384734"/>
              <a:ext cx="2664296" cy="509192"/>
            </a:xfrm>
            <a:prstGeom prst="rect">
              <a:avLst/>
            </a:prstGeom>
          </p:spPr>
        </p:pic>
      </p:grpSp>
      <p:pic>
        <p:nvPicPr>
          <p:cNvPr id="59" name="Picture 2" descr="N:\lawprae\LBI\Projects\701_Avalanche_control\presentations\20150414_EGU2015\PNGs\Home.png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A1FB66E-9EAF-42A2-8EBB-6D9A9C2CE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3926" y="354511"/>
            <a:ext cx="1160791" cy="116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264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Standarddesign">
  <a:themeElements>
    <a:clrScheme name="Custom 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FFFF"/>
      </a:hlink>
      <a:folHlink>
        <a:srgbClr val="FFFFFF"/>
      </a:folHlink>
    </a:clrScheme>
    <a:fontScheme name="Standarddesign">
      <a:majorFont>
        <a:latin typeface="Univers (W1)"/>
        <a:ea typeface=""/>
        <a:cs typeface=""/>
      </a:majorFont>
      <a:minorFont>
        <a:latin typeface="Univers (W1)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636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8636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3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andard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rddesign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rddesign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1169</Words>
  <Application>Microsoft Office PowerPoint</Application>
  <PresentationFormat>Benutzerdefiniert</PresentationFormat>
  <Paragraphs>263</Paragraphs>
  <Slides>6</Slides>
  <Notes>6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Times New Roman</vt:lpstr>
      <vt:lpstr>Univers (W1)</vt:lpstr>
      <vt:lpstr>Wingdings</vt:lpstr>
      <vt:lpstr>Standarddesign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SLF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Schoettner EGU 2023</dc:title>
  <dc:creator>Jakob Schöttner</dc:creator>
  <cp:lastModifiedBy>Jakob Schöttner</cp:lastModifiedBy>
  <cp:revision>1212</cp:revision>
  <cp:lastPrinted>2013-04-09T07:56:23Z</cp:lastPrinted>
  <dcterms:created xsi:type="dcterms:W3CDTF">1998-09-17T06:53:10Z</dcterms:created>
  <dcterms:modified xsi:type="dcterms:W3CDTF">2023-04-22T16:58:49Z</dcterms:modified>
</cp:coreProperties>
</file>