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919" r:id="rId1"/>
  </p:sldMasterIdLst>
  <p:notesMasterIdLst>
    <p:notesMasterId r:id="rId26"/>
  </p:notesMasterIdLst>
  <p:sldIdLst>
    <p:sldId id="256" r:id="rId2"/>
    <p:sldId id="282" r:id="rId3"/>
    <p:sldId id="283" r:id="rId4"/>
    <p:sldId id="284" r:id="rId5"/>
    <p:sldId id="269" r:id="rId6"/>
    <p:sldId id="285" r:id="rId7"/>
    <p:sldId id="259" r:id="rId8"/>
    <p:sldId id="271" r:id="rId9"/>
    <p:sldId id="273" r:id="rId10"/>
    <p:sldId id="267" r:id="rId11"/>
    <p:sldId id="258" r:id="rId12"/>
    <p:sldId id="260" r:id="rId13"/>
    <p:sldId id="261" r:id="rId14"/>
    <p:sldId id="270" r:id="rId15"/>
    <p:sldId id="257" r:id="rId16"/>
    <p:sldId id="276" r:id="rId17"/>
    <p:sldId id="277" r:id="rId18"/>
    <p:sldId id="278" r:id="rId19"/>
    <p:sldId id="272" r:id="rId20"/>
    <p:sldId id="286" r:id="rId21"/>
    <p:sldId id="263" r:id="rId22"/>
    <p:sldId id="264" r:id="rId23"/>
    <p:sldId id="265" r:id="rId24"/>
    <p:sldId id="266" r:id="rId25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F0D1"/>
    <a:srgbClr val="E0B0FF"/>
    <a:srgbClr val="D34576"/>
    <a:srgbClr val="6EAEA1"/>
    <a:srgbClr val="B3446C"/>
    <a:srgbClr val="93CCEA"/>
    <a:srgbClr val="9F4576"/>
    <a:srgbClr val="901783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88169"/>
  </p:normalViewPr>
  <p:slideViewPr>
    <p:cSldViewPr snapToGrid="0">
      <p:cViewPr varScale="1">
        <p:scale>
          <a:sx n="144" d="100"/>
          <a:sy n="144" d="100"/>
        </p:scale>
        <p:origin x="12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80125-9105-694F-9C3B-CA2CB0BDACD4}" type="datetimeFigureOut">
              <a:rPr lang="de-DE" smtClean="0"/>
              <a:t>26.04.23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FCF6D-A46E-7A4D-8504-902248A50A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8664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FCF6D-A46E-7A4D-8504-902248A50A7A}" type="slidenum">
              <a:rPr lang="de-DE" smtClean="0"/>
              <a:t>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9566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FCF6D-A46E-7A4D-8504-902248A50A7A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2937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FCF6D-A46E-7A4D-8504-902248A50A7A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7845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FCF6D-A46E-7A4D-8504-902248A50A7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9117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FCF6D-A46E-7A4D-8504-902248A50A7A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0068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FCF6D-A46E-7A4D-8504-902248A50A7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6111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 real radargram with simulations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FCF6D-A46E-7A4D-8504-902248A50A7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380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some labeled lines in this plot as well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FCF6D-A46E-7A4D-8504-902248A50A7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1149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FCF6D-A46E-7A4D-8504-902248A50A7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728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FCF6D-A46E-7A4D-8504-902248A50A7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5961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FCF6D-A46E-7A4D-8504-902248A50A7A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9572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B578CC-E299-96E0-18D3-FF7C1DE9B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9966B5F-7E42-A085-27E2-1F0AEFC8D7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C4C881-936E-6E6B-4E5D-2BC0ED14E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28.04.23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E6E517-8546-9F47-5B5B-11C332B1C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University of Tübingen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D73C2F-FB7E-813C-5684-C5461F7CB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0212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4ED4D3-29C1-798B-CD0B-C54F37F7A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EBCE58A-F00E-C105-BF2A-85A4A78EF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864D07-DCE1-1D42-FBF9-0A458415E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28.04.23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923851-1CF2-F2B6-A5AA-B72E19116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University of Tübingen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3D4817-880B-498B-07DA-94306078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9558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377A50C-39CB-FE46-CFCF-A73446E6B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315BD22-5D49-281D-8DDE-7C14A7633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DF40FF-C08D-5A59-6D3C-4F9AF5763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28.04.23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344075-C1ED-8A09-F8F8-9532F0F3D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University of Tübingen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EC07F8-2C70-2CE9-30EC-19025BF3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1556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2EA788-8F05-D75F-A263-218ECF74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A9CAA9-3FA0-FC19-A712-E22E9A2EE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403714-9EA7-45F1-87D4-459275DEC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28.04.23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94A396-CB5C-EF64-2184-526309FA8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University of Tübingen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958C3C-575E-C295-348C-3F68E9912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4774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F02F9-4A91-A20B-68FA-A92329811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7FEE74-6570-E224-782B-DB1D338F1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BF7E6A-3681-0294-51CE-947EB6F38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28.04.23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8505D9-98F5-972D-8A39-530B85036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University of Tübingen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DF57B0-11D5-3DB2-C3CA-557FFBBB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44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14E38E-6C17-6760-DDF5-C20CAE371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F57090-CEB2-042B-C3FA-B978815446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49EA40A-F4B6-86D6-C07E-18C2548F4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BEC4D9E-8FA1-55E8-AF6D-C9A142112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28.04.23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D561137-CCF7-1D5B-F472-57A4560EA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University of Tübingen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3257AF8-0087-B1D8-8809-B3DA0400C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70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24356F-F3F2-DD2A-6CEE-CD01F4E26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D321F8-485A-F198-F5C1-613AF2F0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3AABCBA-3E34-909C-FE4B-C1744CA5C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A40AE5F-8E1C-24B6-D7DF-36B125CBD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E9E0625-5E89-67A1-95D2-38B710E668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2C0D12D-6E32-DC48-E9E2-99DA790AF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28.04.23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80F0866-29A2-DCC5-74B3-D520B7018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University of Tübingen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C1C5747-BDE0-5B00-C6AC-71F1DFF8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4755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800C8D-AD4B-F707-649A-2A1CE31A8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E8F19CD-37D7-C56F-E714-2399CE1C9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28.04.23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D6CE2C2-AA57-4517-7FE0-CC04B7D0F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University of Tübingen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35219A-3607-D489-9F3C-1A09F5A99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37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4DE0670-51CD-4FD3-22EA-C288EDDB0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28.04.23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D31C3D-F45C-A778-06D6-DBC25A67E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University of Tübingen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675F97-31D5-D5DD-0068-4742B0827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721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32B7BD-5460-0F47-74B9-DFB99D77C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EAED8F-40B7-214E-8C89-976E7314D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DA94419-9E3C-774A-6B93-6911CCF4F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0AEC2CE-9812-904B-AD50-2318A202F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28.04.23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DB6FE10-B68D-0B12-9592-D808EEF1C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University of Tübingen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E3FE57C-7E9C-C1D9-99B7-E3093DB91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0213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92B5C4-F0E9-5D9D-48C7-592FF7009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4D2AD56-B0A9-E47E-5F39-81E77CAC53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2429B8F-7A5C-316A-34F3-C3F0097567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BC22F57-8666-1E45-C0B4-E3761A20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28.04.23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239A765-0861-4AB1-B789-8C871565D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Tübingen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847B03D-308C-A7D9-76A7-47FA63BA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1278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0E65B27-93B2-9348-9134-C879B1937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5CBE17-85C4-6425-F051-5E3FCA7EC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F9A6CF-1EEE-A6D8-1851-939631B4F0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28.04.23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D20B1A-C6A7-9C05-0707-11C4DC54F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University of Tübingen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B77AEDA-E9AB-2B4B-2594-A792CF7CB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E5E80-398D-CE4B-8E61-A4597C18EA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569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sv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23.xml"/><Relationship Id="rId3" Type="http://schemas.openxmlformats.org/officeDocument/2006/relationships/image" Target="../media/image30.png"/><Relationship Id="rId7" Type="http://schemas.openxmlformats.org/officeDocument/2006/relationships/slide" Target="slide24.xml"/><Relationship Id="rId12" Type="http://schemas.openxmlformats.org/officeDocument/2006/relationships/slide" Target="slide22.xml"/><Relationship Id="rId17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23.svg"/><Relationship Id="rId5" Type="http://schemas.openxmlformats.org/officeDocument/2006/relationships/image" Target="../media/image31.png"/><Relationship Id="rId15" Type="http://schemas.openxmlformats.org/officeDocument/2006/relationships/image" Target="../media/image5.svg"/><Relationship Id="rId10" Type="http://schemas.openxmlformats.org/officeDocument/2006/relationships/image" Target="../media/image22.png"/><Relationship Id="rId4" Type="http://schemas.openxmlformats.org/officeDocument/2006/relationships/slide" Target="slide21.xml"/><Relationship Id="rId9" Type="http://schemas.openxmlformats.org/officeDocument/2006/relationships/image" Target="../media/image34.svg"/><Relationship Id="rId1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.svg"/><Relationship Id="rId3" Type="http://schemas.openxmlformats.org/officeDocument/2006/relationships/image" Target="../media/image36.svg"/><Relationship Id="rId7" Type="http://schemas.openxmlformats.org/officeDocument/2006/relationships/image" Target="../media/image21.png"/><Relationship Id="rId12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3.png"/><Relationship Id="rId5" Type="http://schemas.openxmlformats.org/officeDocument/2006/relationships/image" Target="../media/image38.jpeg"/><Relationship Id="rId15" Type="http://schemas.openxmlformats.org/officeDocument/2006/relationships/image" Target="../media/image14.svg"/><Relationship Id="rId10" Type="http://schemas.openxmlformats.org/officeDocument/2006/relationships/image" Target="../media/image1.png"/><Relationship Id="rId4" Type="http://schemas.openxmlformats.org/officeDocument/2006/relationships/image" Target="../media/image37.jpg"/><Relationship Id="rId9" Type="http://schemas.openxmlformats.org/officeDocument/2006/relationships/image" Target="../media/image2.png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slide" Target="slide7.xml"/><Relationship Id="rId10" Type="http://schemas.openxmlformats.org/officeDocument/2006/relationships/image" Target="../media/image5.svg"/><Relationship Id="rId4" Type="http://schemas.openxmlformats.org/officeDocument/2006/relationships/image" Target="../media/image350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sv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sv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3.png"/><Relationship Id="rId4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sv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" Target="slide8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sv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6.png"/><Relationship Id="rId4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47.png"/><Relationship Id="rId7" Type="http://schemas.openxmlformats.org/officeDocument/2006/relationships/image" Target="../media/image4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50.png"/><Relationship Id="rId7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slide" Target="slide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1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slide" Target="slide10.xml"/><Relationship Id="rId4" Type="http://schemas.openxmlformats.org/officeDocument/2006/relationships/image" Target="../media/image52.png"/><Relationship Id="rId9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3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slide" Target="slide10.xml"/><Relationship Id="rId4" Type="http://schemas.openxmlformats.org/officeDocument/2006/relationships/image" Target="../media/image54.png"/><Relationship Id="rId9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14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sv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4.png"/><Relationship Id="rId10" Type="http://schemas.openxmlformats.org/officeDocument/2006/relationships/slide" Target="slide15.xml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18" Type="http://schemas.openxmlformats.org/officeDocument/2006/relationships/image" Target="../media/image14.svg"/><Relationship Id="rId3" Type="http://schemas.openxmlformats.org/officeDocument/2006/relationships/slide" Target="slide19.xml"/><Relationship Id="rId7" Type="http://schemas.openxmlformats.org/officeDocument/2006/relationships/slide" Target="slide16.xml"/><Relationship Id="rId12" Type="http://schemas.openxmlformats.org/officeDocument/2006/relationships/slide" Target="slide20.xml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slide" Target="slide18.xml"/><Relationship Id="rId5" Type="http://schemas.openxmlformats.org/officeDocument/2006/relationships/image" Target="../media/image22.png"/><Relationship Id="rId15" Type="http://schemas.openxmlformats.org/officeDocument/2006/relationships/image" Target="../media/image4.png"/><Relationship Id="rId10" Type="http://schemas.openxmlformats.org/officeDocument/2006/relationships/slide" Target="slide17.xml"/><Relationship Id="rId4" Type="http://schemas.openxmlformats.org/officeDocument/2006/relationships/image" Target="../media/image10.png"/><Relationship Id="rId9" Type="http://schemas.openxmlformats.org/officeDocument/2006/relationships/image" Target="../media/image27.svg"/><Relationship Id="rId1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0DA75-20F4-EA57-D6E2-3A6F6C1995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673538"/>
            <a:ext cx="6858000" cy="1056591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Radar forward modelling as a precursor for statistical inference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73C47D9-6370-C659-81FB-4FD2B6236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84569"/>
            <a:ext cx="6858000" cy="374059"/>
          </a:xfrm>
        </p:spPr>
        <p:txBody>
          <a:bodyPr>
            <a:norm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Leah Sophie Muhle, Guy Moss, A. Clara J. Henry, and Reinhard Drews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A203E6-DE32-9D4C-DD10-BB1130238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586" y="111114"/>
            <a:ext cx="889000" cy="889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3647C49-FB2A-D310-F7DF-0DD4A8E12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64" y="111114"/>
            <a:ext cx="2138806" cy="72738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6249089-80ED-5DB8-1DD7-C70BE0D11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464" y="111114"/>
            <a:ext cx="889000" cy="118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 descr="Pfeil mit einer Linie: Leichte Kurv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DDD9920-1FAD-83B3-714E-10835FB94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87250" y="4731520"/>
            <a:ext cx="342000" cy="342000"/>
          </a:xfrm>
          <a:prstGeom prst="rect">
            <a:avLst/>
          </a:prstGeom>
        </p:spPr>
      </p:pic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BAF8EB1-5E8C-D827-908E-49D295EFD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12" name="Textfeld 11">
            <a:hlinkClick r:id="rId8" action="ppaction://hlinksldjump"/>
            <a:extLst>
              <a:ext uri="{FF2B5EF4-FFF2-40B4-BE49-F238E27FC236}">
                <a16:creationId xmlns:a16="http://schemas.microsoft.com/office/drawing/2014/main" id="{B25D6A4B-DB2B-ECCD-9B27-4D7EAF0697DD}"/>
              </a:ext>
            </a:extLst>
          </p:cNvPr>
          <p:cNvSpPr txBox="1"/>
          <p:nvPr/>
        </p:nvSpPr>
        <p:spPr>
          <a:xfrm>
            <a:off x="4381500" y="4841052"/>
            <a:ext cx="914400" cy="190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 intro, start PICO</a:t>
            </a:r>
          </a:p>
        </p:txBody>
      </p:sp>
      <p:pic>
        <p:nvPicPr>
          <p:cNvPr id="14" name="Grafik 13" descr="Anfangen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E7E76EBD-4F00-B175-3012-62843C8845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4248150" y="4835395"/>
            <a:ext cx="209550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22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335ED0-417C-58BC-E4A3-54E2222B7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D27AA3C-1129-6E40-6296-B70BD805B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z="60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de-DE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1D3EF6-D173-94F3-A323-71643A6AC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University of Tübingen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9A6EBF6-BD95-C629-E6A3-DECEEF8CC143}"/>
              </a:ext>
            </a:extLst>
          </p:cNvPr>
          <p:cNvSpPr txBox="1"/>
          <p:nvPr/>
        </p:nvSpPr>
        <p:spPr>
          <a:xfrm>
            <a:off x="578468" y="328961"/>
            <a:ext cx="4704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well does the labeling work?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8ED1517-38E6-5BF6-2656-45890ACA8C87}"/>
              </a:ext>
            </a:extLst>
          </p:cNvPr>
          <p:cNvSpPr txBox="1"/>
          <p:nvPr/>
        </p:nvSpPr>
        <p:spPr>
          <a:xfrm>
            <a:off x="7931862" y="2079039"/>
            <a:ext cx="1103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5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Nicely!</a:t>
            </a:r>
          </a:p>
          <a:p>
            <a:pPr>
              <a:buSzPct val="150000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5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Not so nicely…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AF70FBC-9D45-FC14-FBA5-503217F73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54" r="8022"/>
          <a:stretch/>
        </p:blipFill>
        <p:spPr>
          <a:xfrm>
            <a:off x="761671" y="858957"/>
            <a:ext cx="6724979" cy="311578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4C84F062-3881-B451-933C-F188529FC48F}"/>
              </a:ext>
            </a:extLst>
          </p:cNvPr>
          <p:cNvSpPr/>
          <p:nvPr/>
        </p:nvSpPr>
        <p:spPr>
          <a:xfrm>
            <a:off x="7827845" y="2145900"/>
            <a:ext cx="109449" cy="110120"/>
          </a:xfrm>
          <a:prstGeom prst="rect">
            <a:avLst/>
          </a:prstGeom>
          <a:solidFill>
            <a:srgbClr val="AAF0D1"/>
          </a:solidFill>
          <a:ln>
            <a:solidFill>
              <a:srgbClr val="AAF0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CACC4C8-8332-69F2-1136-B32BE0969061}"/>
              </a:ext>
            </a:extLst>
          </p:cNvPr>
          <p:cNvSpPr/>
          <p:nvPr/>
        </p:nvSpPr>
        <p:spPr>
          <a:xfrm>
            <a:off x="7827844" y="2461630"/>
            <a:ext cx="109449" cy="110120"/>
          </a:xfrm>
          <a:prstGeom prst="rect">
            <a:avLst/>
          </a:prstGeom>
          <a:solidFill>
            <a:srgbClr val="9F4576"/>
          </a:solidFill>
          <a:ln>
            <a:solidFill>
              <a:srgbClr val="9F45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8EC0BC2-31DB-4A43-6DB4-A86E3F489692}"/>
              </a:ext>
            </a:extLst>
          </p:cNvPr>
          <p:cNvSpPr txBox="1"/>
          <p:nvPr/>
        </p:nvSpPr>
        <p:spPr>
          <a:xfrm>
            <a:off x="7099815" y="328961"/>
            <a:ext cx="176189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Click on the hands in the boxes to examine the labels more closely!</a:t>
            </a:r>
          </a:p>
        </p:txBody>
      </p:sp>
      <p:pic>
        <p:nvPicPr>
          <p:cNvPr id="15" name="Grafik 14" descr="Nach rechts zeigender Finger, Handrücken mit einfarbiger Füllung">
            <a:hlinkClick r:id="rId4" action="ppaction://hlinksldjump"/>
            <a:extLst>
              <a:ext uri="{FF2B5EF4-FFF2-40B4-BE49-F238E27FC236}">
                <a16:creationId xmlns:a16="http://schemas.microsoft.com/office/drawing/2014/main" id="{10F996B0-BBC8-F051-8D19-1E48483A4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7099815" y="2145773"/>
            <a:ext cx="152117" cy="152117"/>
          </a:xfrm>
          <a:prstGeom prst="rect">
            <a:avLst/>
          </a:prstGeom>
        </p:spPr>
      </p:pic>
      <p:pic>
        <p:nvPicPr>
          <p:cNvPr id="16" name="Grafik 15" descr="Nach rechts zeigender Finger, Handrücken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FBE541B8-8C81-1E1D-0D84-952C6EDAF1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6617969" y="2633038"/>
            <a:ext cx="152117" cy="152117"/>
          </a:xfrm>
          <a:prstGeom prst="rect">
            <a:avLst/>
          </a:prstGeom>
        </p:spPr>
      </p:pic>
      <p:pic>
        <p:nvPicPr>
          <p:cNvPr id="17" name="Grafik 16" descr="Nach rechts zeigender Finger, Handrücken mit einfarbiger Füllung">
            <a:extLst>
              <a:ext uri="{FF2B5EF4-FFF2-40B4-BE49-F238E27FC236}">
                <a16:creationId xmlns:a16="http://schemas.microsoft.com/office/drawing/2014/main" id="{D91AFD15-B465-5A0A-5F94-E70DFEA997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8757384" y="380902"/>
            <a:ext cx="208647" cy="208647"/>
          </a:xfrm>
          <a:prstGeom prst="rect">
            <a:avLst/>
          </a:prstGeom>
        </p:spPr>
      </p:pic>
      <p:pic>
        <p:nvPicPr>
          <p:cNvPr id="18" name="Grafik 17" descr="Nach rechts zeigender Finger, Handrücken mit einfarbiger Füllung">
            <a:hlinkClick r:id="rId12" action="ppaction://hlinksldjump"/>
            <a:extLst>
              <a:ext uri="{FF2B5EF4-FFF2-40B4-BE49-F238E27FC236}">
                <a16:creationId xmlns:a16="http://schemas.microsoft.com/office/drawing/2014/main" id="{08466BE0-C9A0-473F-0763-C5B4FB9786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3155326" y="1462876"/>
            <a:ext cx="152117" cy="152117"/>
          </a:xfrm>
          <a:prstGeom prst="rect">
            <a:avLst/>
          </a:prstGeom>
        </p:spPr>
      </p:pic>
      <p:pic>
        <p:nvPicPr>
          <p:cNvPr id="19" name="Grafik 18" descr="Nach rechts zeigender Finger, Handrücken mit einfarbiger Füllung">
            <a:hlinkClick r:id="rId13" action="ppaction://hlinksldjump"/>
            <a:extLst>
              <a:ext uri="{FF2B5EF4-FFF2-40B4-BE49-F238E27FC236}">
                <a16:creationId xmlns:a16="http://schemas.microsoft.com/office/drawing/2014/main" id="{3C398915-8748-F91C-090E-C8316D7D7B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2401693" y="1970603"/>
            <a:ext cx="152117" cy="152117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4B2C4857-CD7F-18CE-691E-7A9D8BCD65FE}"/>
              </a:ext>
            </a:extLst>
          </p:cNvPr>
          <p:cNvSpPr txBox="1"/>
          <p:nvPr/>
        </p:nvSpPr>
        <p:spPr>
          <a:xfrm>
            <a:off x="1504084" y="4205301"/>
            <a:ext cx="3049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Labels are not reliable for steep reflectors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E46D3C4-1D27-2F26-F61E-07B524710681}"/>
              </a:ext>
            </a:extLst>
          </p:cNvPr>
          <p:cNvSpPr txBox="1"/>
          <p:nvPr/>
        </p:nvSpPr>
        <p:spPr>
          <a:xfrm>
            <a:off x="4572000" y="4205301"/>
            <a:ext cx="2899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Labels work best for horizontal layers</a:t>
            </a:r>
          </a:p>
          <a:p>
            <a:endParaRPr lang="en-US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C482C662-8908-7BEB-9DD5-5D430AABCB60}"/>
              </a:ext>
            </a:extLst>
          </p:cNvPr>
          <p:cNvSpPr/>
          <p:nvPr/>
        </p:nvSpPr>
        <p:spPr>
          <a:xfrm>
            <a:off x="1485900" y="4159711"/>
            <a:ext cx="2739018" cy="337399"/>
          </a:xfrm>
          <a:prstGeom prst="rect">
            <a:avLst/>
          </a:prstGeom>
          <a:noFill/>
          <a:ln>
            <a:solidFill>
              <a:srgbClr val="9F45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53DB212-93D9-FAAE-4B01-E2DF0FBCCD39}"/>
              </a:ext>
            </a:extLst>
          </p:cNvPr>
          <p:cNvSpPr/>
          <p:nvPr/>
        </p:nvSpPr>
        <p:spPr>
          <a:xfrm>
            <a:off x="4553815" y="4159710"/>
            <a:ext cx="2546000" cy="337399"/>
          </a:xfrm>
          <a:prstGeom prst="rect">
            <a:avLst/>
          </a:prstGeom>
          <a:noFill/>
          <a:ln>
            <a:solidFill>
              <a:srgbClr val="AAF0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Pfeil mit einer Linie: Leichte Kurv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186AFC-0711-4DAC-D458-01053D6AC3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687250" y="4731520"/>
            <a:ext cx="342000" cy="342000"/>
          </a:xfrm>
          <a:prstGeom prst="rect">
            <a:avLst/>
          </a:prstGeom>
        </p:spPr>
      </p:pic>
      <p:pic>
        <p:nvPicPr>
          <p:cNvPr id="13" name="Grafik 12" descr="Pfeil mit einer Linie: Leichte Kurv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B346D30-FFD1-510F-F4D0-132E258FA1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115582" y="4733185"/>
            <a:ext cx="340335" cy="340335"/>
          </a:xfrm>
          <a:prstGeom prst="rect">
            <a:avLst/>
          </a:prstGeom>
        </p:spPr>
      </p:pic>
      <p:pic>
        <p:nvPicPr>
          <p:cNvPr id="25" name="Grafik 24" descr="Start mit einfarbiger Füllung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463DF9A-A8F5-B86D-6563-20010C0D56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53681" y="4504201"/>
            <a:ext cx="255894" cy="25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3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BDD966-5DC1-0830-F1B0-4DCD03183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8DA20C-B08A-DFAF-32DF-8B6D8935D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z="60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de-DE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D4C19C9-AA0B-4E9D-D92F-D6B054B89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University of Tübingen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E1ADD8A-1321-2092-4592-43D1E498EFAC}"/>
              </a:ext>
            </a:extLst>
          </p:cNvPr>
          <p:cNvSpPr txBox="1"/>
          <p:nvPr/>
        </p:nvSpPr>
        <p:spPr>
          <a:xfrm>
            <a:off x="628650" y="301558"/>
            <a:ext cx="758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Let’s talk numbers…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B1D08CC-EF80-66EA-CD51-AF307A1DD0B3}"/>
              </a:ext>
            </a:extLst>
          </p:cNvPr>
          <p:cNvSpPr txBox="1"/>
          <p:nvPr/>
        </p:nvSpPr>
        <p:spPr>
          <a:xfrm>
            <a:off x="737419" y="1258529"/>
            <a:ext cx="7777931" cy="2855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4000 m x 400 m domain is split into three overlapping subdomains of 2000 m x 400 m size</a:t>
            </a: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790 traces are modeled for each subdomain on four NVIDIA H100 GPUs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Duration of whole simulation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Subdomain 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1 day, 9 hours, 50 minutes</a:t>
            </a:r>
          </a:p>
          <a:p>
            <a:pPr marL="628650" lvl="1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Subdomain 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1 day, 9 hours, 15 minutes</a:t>
            </a:r>
          </a:p>
          <a:p>
            <a:pPr marL="628650" lvl="1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Subdomain 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1 day, 9 hours, 30 minutes</a:t>
            </a:r>
          </a:p>
          <a:p>
            <a:pPr marL="628650" lvl="1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lnSpc>
                <a:spcPct val="114000"/>
              </a:lnSpc>
              <a:buFont typeface="Systemschrift Normal"/>
              <a:buChar char="→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One trace can be modeled in roughly 2 minutes and 30 seconds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 descr="Pfeil mit einer Linie: Leichte Kurv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55D654-478D-C08F-B9DB-603765261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7250" y="4731520"/>
            <a:ext cx="342000" cy="342000"/>
          </a:xfrm>
          <a:prstGeom prst="rect">
            <a:avLst/>
          </a:prstGeom>
        </p:spPr>
      </p:pic>
      <p:pic>
        <p:nvPicPr>
          <p:cNvPr id="7" name="Grafik 6" descr="Pfeil mit einer Linie: Leichte Kurv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E49CE44-83FE-CD2B-525A-D193D5859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5582" y="4733185"/>
            <a:ext cx="340335" cy="340335"/>
          </a:xfrm>
          <a:prstGeom prst="rect">
            <a:avLst/>
          </a:prstGeom>
        </p:spPr>
      </p:pic>
      <p:pic>
        <p:nvPicPr>
          <p:cNvPr id="12" name="Grafik 11" descr="Start mit einfarbiger Füllung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B1B989D-F68B-FCBF-BA37-4A7D8ACFD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681" y="4504201"/>
            <a:ext cx="255894" cy="25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2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460C72-816B-3F88-2F97-8E07A879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0218A74-E7E1-3F71-BA61-15AD5E27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z="60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de-DE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3AFDAE1-D5E2-5709-86CE-D0B59E092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University of Tübingen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E113CC7-7461-1B0E-F759-F061AB710585}"/>
              </a:ext>
            </a:extLst>
          </p:cNvPr>
          <p:cNvSpPr txBox="1"/>
          <p:nvPr/>
        </p:nvSpPr>
        <p:spPr>
          <a:xfrm>
            <a:off x="628650" y="301558"/>
            <a:ext cx="758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Problems and how to (possibly) solve them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4D2713A-E18F-E06D-74EE-47F4A3623E03}"/>
              </a:ext>
            </a:extLst>
          </p:cNvPr>
          <p:cNvSpPr txBox="1"/>
          <p:nvPr/>
        </p:nvSpPr>
        <p:spPr>
          <a:xfrm>
            <a:off x="759747" y="1156084"/>
            <a:ext cx="7966710" cy="3156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Systemschrift Normal"/>
              <a:buChar char="🫤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Synthetic radargrams are very clean </a:t>
            </a:r>
          </a:p>
          <a:p>
            <a:pPr marL="742950" lvl="1" indent="-285750">
              <a:lnSpc>
                <a:spcPct val="114000"/>
              </a:lnSpc>
              <a:buFont typeface="Systemschrift Normal"/>
              <a:buChar char="💡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 50 MHz PulseEKKO data to get a noise estimate and add noise to synthetic radargrams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Systemschrift Normal"/>
              <a:buChar char="🫤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Labeling of synthetic radar data does not work well everywhere</a:t>
            </a:r>
          </a:p>
          <a:p>
            <a:pPr marL="742950" lvl="1" indent="-285750">
              <a:lnSpc>
                <a:spcPct val="114000"/>
              </a:lnSpc>
              <a:buFont typeface="Systemschrift Normal"/>
              <a:buChar char="💡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Only simulate short domains to ensure that slopes are not too steep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Systemschrift Normal"/>
              <a:buChar char="🫤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Using gprMax with GPUs limits the number of combinations of relative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permittivities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electrical conductivities that can be specified</a:t>
            </a:r>
          </a:p>
          <a:p>
            <a:pPr marL="285750" indent="-285750">
              <a:lnSpc>
                <a:spcPct val="114000"/>
              </a:lnSpc>
              <a:buFont typeface="Systemschrift Normal"/>
              <a:buChar char="🫤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Systemschrift Normal"/>
              <a:buChar char="🫤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Here, we only model continuous layers. In reality, layers are often interrupted.</a:t>
            </a:r>
          </a:p>
        </p:txBody>
      </p:sp>
      <p:pic>
        <p:nvPicPr>
          <p:cNvPr id="2" name="Grafik 1" descr="Pfeil mit einer Linie: Leichte Kurv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572B4B-507B-FA93-F2BB-92B1990C0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7250" y="4731520"/>
            <a:ext cx="342000" cy="342000"/>
          </a:xfrm>
          <a:prstGeom prst="rect">
            <a:avLst/>
          </a:prstGeom>
        </p:spPr>
      </p:pic>
      <p:pic>
        <p:nvPicPr>
          <p:cNvPr id="3" name="Grafik 2" descr="Pfeil mit einer Linie: Leichte Kurv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C6994F7-C587-F327-1572-EE46DAA6E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15582" y="4733185"/>
            <a:ext cx="340335" cy="340335"/>
          </a:xfrm>
          <a:prstGeom prst="rect">
            <a:avLst/>
          </a:prstGeom>
        </p:spPr>
      </p:pic>
      <p:pic>
        <p:nvPicPr>
          <p:cNvPr id="12" name="Grafik 11" descr="Start mit einfarbiger Füllung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8CB4530-9D7B-E04B-7063-2580AAD59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681" y="4504201"/>
            <a:ext cx="255894" cy="25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8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E7A011-DA14-E3EF-9AB9-97001E038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CFB207C-1571-16F0-6CDE-385F5A17E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z="60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de-DE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439C961-A043-E475-F760-D2D32F783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University of Tübingen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64A1968-8B05-FBE0-89F5-6C8D42D392B6}"/>
              </a:ext>
            </a:extLst>
          </p:cNvPr>
          <p:cNvSpPr txBox="1"/>
          <p:nvPr/>
        </p:nvSpPr>
        <p:spPr>
          <a:xfrm>
            <a:off x="628650" y="301558"/>
            <a:ext cx="758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Possible applications and next steps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8ED5931-6007-931F-C910-55224B7AB31F}"/>
              </a:ext>
            </a:extLst>
          </p:cNvPr>
          <p:cNvSpPr txBox="1"/>
          <p:nvPr/>
        </p:nvSpPr>
        <p:spPr>
          <a:xfrm>
            <a:off x="628650" y="1421766"/>
            <a:ext cx="4031840" cy="2492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Use the synthetic data for training machine learning algorithms to infer…</a:t>
            </a:r>
          </a:p>
          <a:p>
            <a:pPr>
              <a:lnSpc>
                <a:spcPct val="114000"/>
              </a:lnSpc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internal stratigraphy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ice temperature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basal reflectivity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attenuation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... from radargrams.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592D048-D4FB-C5FB-68C0-381445566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791" y="1388759"/>
            <a:ext cx="3226595" cy="250655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D77ECF7E-6005-5BAB-F478-9C8A25749F7A}"/>
              </a:ext>
            </a:extLst>
          </p:cNvPr>
          <p:cNvSpPr/>
          <p:nvPr/>
        </p:nvSpPr>
        <p:spPr>
          <a:xfrm>
            <a:off x="5770444" y="1421766"/>
            <a:ext cx="566856" cy="1582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4F02BCC-8527-A8E4-6B02-5FF07BED9298}"/>
              </a:ext>
            </a:extLst>
          </p:cNvPr>
          <p:cNvSpPr/>
          <p:nvPr/>
        </p:nvSpPr>
        <p:spPr>
          <a:xfrm>
            <a:off x="7973894" y="1421766"/>
            <a:ext cx="566856" cy="1582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1F16EFD-8AD4-EB36-B8F6-59619D7FE3E4}"/>
              </a:ext>
            </a:extLst>
          </p:cNvPr>
          <p:cNvSpPr txBox="1"/>
          <p:nvPr/>
        </p:nvSpPr>
        <p:spPr>
          <a:xfrm>
            <a:off x="6829936" y="3895314"/>
            <a:ext cx="182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AWI airborne Ultra-Wideband Radar </a:t>
            </a:r>
          </a:p>
        </p:txBody>
      </p:sp>
      <p:pic>
        <p:nvPicPr>
          <p:cNvPr id="9" name="Grafik 8" descr="Pfeil mit einer Linie: Leichte Kurv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8E46D1-E55F-F4A3-CBC3-F84E6F571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7250" y="4731520"/>
            <a:ext cx="342000" cy="342000"/>
          </a:xfrm>
          <a:prstGeom prst="rect">
            <a:avLst/>
          </a:prstGeom>
        </p:spPr>
      </p:pic>
      <p:pic>
        <p:nvPicPr>
          <p:cNvPr id="12" name="Grafik 11" descr="Pfeil mit einer Linie: Leichte Kurv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C5FF9DB-EBCE-54F8-78EB-DC733911E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5582" y="4733185"/>
            <a:ext cx="340335" cy="340335"/>
          </a:xfrm>
          <a:prstGeom prst="rect">
            <a:avLst/>
          </a:prstGeom>
        </p:spPr>
      </p:pic>
      <p:pic>
        <p:nvPicPr>
          <p:cNvPr id="16" name="Grafik 15" descr="Start mit einfarbiger Füllung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C5CA886-4F15-0802-50DC-CA912E60B6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681" y="4504201"/>
            <a:ext cx="255894" cy="25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08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13F1D5-36AA-54C2-9D29-9C9E65F0B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106A10-3894-53DB-8BF4-79A57298C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University of Tübingen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81DB58-462B-0500-700B-E5C5D6CA8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z="60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de-DE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1056B6B-80E4-9406-D401-79D47C1D4A69}"/>
              </a:ext>
            </a:extLst>
          </p:cNvPr>
          <p:cNvSpPr txBox="1"/>
          <p:nvPr/>
        </p:nvSpPr>
        <p:spPr>
          <a:xfrm>
            <a:off x="744166" y="379379"/>
            <a:ext cx="6678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4327C94-AF96-23DC-DD8B-B16DDF7A2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4712" y="198876"/>
            <a:ext cx="1055046" cy="959997"/>
          </a:xfrm>
          <a:prstGeom prst="rect">
            <a:avLst/>
          </a:prstGeom>
        </p:spPr>
      </p:pic>
      <p:pic>
        <p:nvPicPr>
          <p:cNvPr id="16" name="Grafik 15" descr="Ein Bild, das Baum, Mann, draußen, Person enthält.&#10;&#10;Automatisch generierte Beschreibung">
            <a:extLst>
              <a:ext uri="{FF2B5EF4-FFF2-40B4-BE49-F238E27FC236}">
                <a16:creationId xmlns:a16="http://schemas.microsoft.com/office/drawing/2014/main" id="{DD7EBEC7-ACA6-EBAF-138A-C3D2BEA5D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836" y="1705075"/>
            <a:ext cx="1285501" cy="1410756"/>
          </a:xfrm>
          <a:prstGeom prst="rect">
            <a:avLst/>
          </a:prstGeom>
        </p:spPr>
      </p:pic>
      <p:pic>
        <p:nvPicPr>
          <p:cNvPr id="18" name="Grafik 17" descr="Ein Bild, das Wand, Frau, Kleidung, Person enthält.&#10;&#10;Automatisch generierte Beschreibung">
            <a:extLst>
              <a:ext uri="{FF2B5EF4-FFF2-40B4-BE49-F238E27FC236}">
                <a16:creationId xmlns:a16="http://schemas.microsoft.com/office/drawing/2014/main" id="{86C7B95C-644B-5071-BAED-C0D6EFBD6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655" y="1716906"/>
            <a:ext cx="1266063" cy="1410756"/>
          </a:xfrm>
          <a:prstGeom prst="rect">
            <a:avLst/>
          </a:prstGeom>
        </p:spPr>
      </p:pic>
      <p:pic>
        <p:nvPicPr>
          <p:cNvPr id="20" name="Grafik 19" descr="Ein Bild, das Baum, Person, draußen, Mann enthält.&#10;&#10;Automatisch generierte Beschreibung">
            <a:extLst>
              <a:ext uri="{FF2B5EF4-FFF2-40B4-BE49-F238E27FC236}">
                <a16:creationId xmlns:a16="http://schemas.microsoft.com/office/drawing/2014/main" id="{4E474D26-7D07-83FF-85A9-C41A26EE5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455" y="1716906"/>
            <a:ext cx="1230874" cy="1410756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14862983-CE9A-9AA2-18B1-355FCF9EF9D5}"/>
              </a:ext>
            </a:extLst>
          </p:cNvPr>
          <p:cNvSpPr txBox="1"/>
          <p:nvPr/>
        </p:nvSpPr>
        <p:spPr>
          <a:xfrm>
            <a:off x="1016866" y="3241526"/>
            <a:ext cx="1191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A. Clara J. Henry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A85D68C-3202-86E8-CFE7-FC304804F351}"/>
              </a:ext>
            </a:extLst>
          </p:cNvPr>
          <p:cNvSpPr txBox="1"/>
          <p:nvPr/>
        </p:nvSpPr>
        <p:spPr>
          <a:xfrm>
            <a:off x="2953766" y="3241526"/>
            <a:ext cx="1191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Guy Moss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2DCA89F-08C5-646E-278B-DFCC3DCE4E3C}"/>
              </a:ext>
            </a:extLst>
          </p:cNvPr>
          <p:cNvSpPr txBox="1"/>
          <p:nvPr/>
        </p:nvSpPr>
        <p:spPr>
          <a:xfrm>
            <a:off x="4873072" y="3241526"/>
            <a:ext cx="1191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Reinhard Drews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D72C50C8-2505-3FA1-8C4A-2E0CB66ECC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7456" y="287164"/>
            <a:ext cx="1536773" cy="43907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65ABED41-5D6A-B63C-E32F-F0E4C92AE6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5447" y="1705076"/>
            <a:ext cx="1284274" cy="1410755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692FE938-F138-F781-B79A-E2886E44AEF9}"/>
              </a:ext>
            </a:extLst>
          </p:cNvPr>
          <p:cNvSpPr txBox="1"/>
          <p:nvPr/>
        </p:nvSpPr>
        <p:spPr>
          <a:xfrm>
            <a:off x="6792378" y="3241526"/>
            <a:ext cx="1191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Vjeran Višnjević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E0725CF-A831-E266-55EA-955D778603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5407" y="198876"/>
            <a:ext cx="1810795" cy="61583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B97566D-CC26-EAAC-89A2-340DEB535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6899" y="4098900"/>
            <a:ext cx="585931" cy="58593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63A574A-D8F8-7108-C333-FFCD1E69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29" y="3904230"/>
            <a:ext cx="585932" cy="78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 descr="Pfeil mit einer Linie: Leichte Kurv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16099A4-D45F-88B3-4804-8E0F2768D6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115582" y="4733185"/>
            <a:ext cx="340335" cy="34033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5CAB27A-771C-1363-9526-995702244E5C}"/>
              </a:ext>
            </a:extLst>
          </p:cNvPr>
          <p:cNvSpPr txBox="1"/>
          <p:nvPr/>
        </p:nvSpPr>
        <p:spPr>
          <a:xfrm>
            <a:off x="3716291" y="3955005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Contact details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leah-sophie.muhle@student.uni-tuebingen.de</a:t>
            </a:r>
          </a:p>
        </p:txBody>
      </p:sp>
      <p:pic>
        <p:nvPicPr>
          <p:cNvPr id="15" name="Grafik 14" descr="Start mit einfarbiger Füllung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8397CF1-13C6-80A1-F4F5-E586DC8691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3681" y="4504201"/>
            <a:ext cx="255894" cy="255894"/>
          </a:xfrm>
          <a:prstGeom prst="rect">
            <a:avLst/>
          </a:prstGeom>
        </p:spPr>
      </p:pic>
      <p:pic>
        <p:nvPicPr>
          <p:cNvPr id="17" name="Grafik 16" descr="Pfeil mit einer Linie: Leichte Kurv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3DA6F2-B0BD-B93F-274A-5567769AF7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87250" y="4731520"/>
            <a:ext cx="342000" cy="3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35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65990CC7-AD7D-2905-B80D-3DFCC232C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3907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is gprMax and how does it work?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86492AB-A0A5-5BAD-0147-12076BBC2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8F5F06-4AFF-C184-0573-217ED764C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de-DE" sz="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2542ECB-188E-B872-917A-01956E9D4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University of Tübingen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1B40EEF-0322-BB3E-7692-B98D1C14AF60}"/>
              </a:ext>
            </a:extLst>
          </p:cNvPr>
          <p:cNvSpPr txBox="1"/>
          <p:nvPr/>
        </p:nvSpPr>
        <p:spPr>
          <a:xfrm>
            <a:off x="696848" y="1609846"/>
            <a:ext cx="3059349" cy="1656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Open-source software simulating electromagnetic wave propagation</a:t>
            </a: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Solves Maxwell’s equations numerically with finite-difference time-domain (FDTD) method for ground-penetrating radar (GPR)</a:t>
            </a: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Employs Perfectly Matched Layer (PML) boundary conditions</a:t>
            </a: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FDTD solver can be accelerated with GPUs</a:t>
            </a: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C32218E-DD17-1222-7391-88B176C84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77" y="1118513"/>
            <a:ext cx="1536773" cy="4390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1990D0F-59DA-6AE2-710B-3F56D70CC775}"/>
                  </a:ext>
                </a:extLst>
              </p:cNvPr>
              <p:cNvSpPr txBox="1"/>
              <p:nvPr/>
            </p:nvSpPr>
            <p:spPr>
              <a:xfrm>
                <a:off x="5024170" y="1092010"/>
                <a:ext cx="3277005" cy="1656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Create gprMax input</a:t>
                </a:r>
              </a:p>
              <a:p>
                <a:pPr marL="171450" indent="-171450">
                  <a:lnSpc>
                    <a:spcPct val="114000"/>
                  </a:lnSpc>
                  <a:buFont typeface="Arial" panose="020B0604020202020204" pitchFamily="34" charset="0"/>
                  <a:buChar char="•"/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Represent and discretize geometry as cell array</a:t>
                </a:r>
              </a:p>
              <a:p>
                <a:pPr marL="171450" indent="-171450">
                  <a:lnSpc>
                    <a:spcPct val="114000"/>
                  </a:lnSpc>
                  <a:buFont typeface="Arial" panose="020B0604020202020204" pitchFamily="34" charset="0"/>
                  <a:buChar char="•"/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Each cell gets assigned a relative permittivity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𝜀</m:t>
                        </m:r>
                      </m:e>
                      <m:sub>
                        <m:r>
                          <a:rPr lang="de-DE" sz="1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conductivity </a:t>
                </a:r>
                <a14:m>
                  <m:oMath xmlns:m="http://schemas.openxmlformats.org/officeDocument/2006/math">
                    <m:r>
                      <a:rPr lang="en-US" sz="1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𝜎</m:t>
                    </m:r>
                  </m:oMath>
                </a14:m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representing a certain material, e.g., water</a:t>
                </a:r>
              </a:p>
              <a:p>
                <a:pPr marL="171450" indent="-171450">
                  <a:lnSpc>
                    <a:spcPct val="114000"/>
                  </a:lnSpc>
                  <a:buFont typeface="Arial" panose="020B0604020202020204" pitchFamily="34" charset="0"/>
                  <a:buChar char="•"/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Cell size/resolution depends on frequency or the smallest wavelength of the propagating field </a:t>
                </a:r>
                <a14:m>
                  <m:oMath xmlns:m="http://schemas.openxmlformats.org/officeDocument/2006/math">
                    <m:r>
                      <a:rPr lang="en-US" sz="1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𝜆</m:t>
                    </m:r>
                  </m:oMath>
                </a14:m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, respectively </a:t>
                </a:r>
              </a:p>
              <a:p>
                <a:pPr marL="628650" lvl="1" indent="-171450">
                  <a:lnSpc>
                    <a:spcPct val="114000"/>
                  </a:lnSpc>
                  <a:buFont typeface="Systemschrift Normal"/>
                  <a:buChar char="→"/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Strongly limits the possible domain size</a:t>
                </a: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1990D0F-59DA-6AE2-710B-3F56D70CC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170" y="1092010"/>
                <a:ext cx="3277005" cy="1656544"/>
              </a:xfrm>
              <a:prstGeom prst="rect">
                <a:avLst/>
              </a:prstGeom>
              <a:blipFill>
                <a:blip r:embed="rId4"/>
                <a:stretch>
                  <a:fillRect r="-386"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14">
            <a:hlinkClick r:id="rId5" action="ppaction://hlinksldjump"/>
            <a:extLst>
              <a:ext uri="{FF2B5EF4-FFF2-40B4-BE49-F238E27FC236}">
                <a16:creationId xmlns:a16="http://schemas.microsoft.com/office/drawing/2014/main" id="{EFF6570C-E5DE-5EBE-83BE-73B5FB4A3FCD}"/>
              </a:ext>
            </a:extLst>
          </p:cNvPr>
          <p:cNvSpPr txBox="1"/>
          <p:nvPr/>
        </p:nvSpPr>
        <p:spPr>
          <a:xfrm>
            <a:off x="7584782" y="229948"/>
            <a:ext cx="987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Take me back</a:t>
            </a:r>
          </a:p>
        </p:txBody>
      </p:sp>
      <p:pic>
        <p:nvPicPr>
          <p:cNvPr id="16" name="Grafik 15" descr="Nach rechts zeigender Finger, Handrücken mit einfarbiger Füllung">
            <a:hlinkClick r:id="rId5" action="ppaction://hlinksldjump"/>
            <a:extLst>
              <a:ext uri="{FF2B5EF4-FFF2-40B4-BE49-F238E27FC236}">
                <a16:creationId xmlns:a16="http://schemas.microsoft.com/office/drawing/2014/main" id="{12F469B2-A4C4-3361-E342-37E7A66548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8515350" y="261586"/>
            <a:ext cx="155226" cy="155226"/>
          </a:xfrm>
          <a:prstGeom prst="rect">
            <a:avLst/>
          </a:prstGeom>
        </p:spPr>
      </p:pic>
      <p:sp>
        <p:nvSpPr>
          <p:cNvPr id="17" name="Rechteck 16">
            <a:hlinkClick r:id="rId5" action="ppaction://hlinksldjump"/>
            <a:extLst>
              <a:ext uri="{FF2B5EF4-FFF2-40B4-BE49-F238E27FC236}">
                <a16:creationId xmlns:a16="http://schemas.microsoft.com/office/drawing/2014/main" id="{C994A925-FCF4-4779-70FF-1EDB3ABEA542}"/>
              </a:ext>
            </a:extLst>
          </p:cNvPr>
          <p:cNvSpPr/>
          <p:nvPr/>
        </p:nvSpPr>
        <p:spPr>
          <a:xfrm>
            <a:off x="7584782" y="207936"/>
            <a:ext cx="1149701" cy="273844"/>
          </a:xfrm>
          <a:prstGeom prst="rect">
            <a:avLst/>
          </a:prstGeom>
          <a:noFill/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08DF813-853D-7188-9905-390B784C7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0422" y="2831541"/>
            <a:ext cx="3984061" cy="1791259"/>
          </a:xfrm>
          <a:prstGeom prst="rect">
            <a:avLst/>
          </a:prstGeom>
        </p:spPr>
      </p:pic>
      <p:pic>
        <p:nvPicPr>
          <p:cNvPr id="4" name="Grafik 3" descr="Pfeil mit einer Linie: Leichte Kurv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C2D390-91F4-018D-7564-F338259088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87250" y="4731520"/>
            <a:ext cx="342000" cy="342000"/>
          </a:xfrm>
          <a:prstGeom prst="rect">
            <a:avLst/>
          </a:prstGeom>
        </p:spPr>
      </p:pic>
      <p:pic>
        <p:nvPicPr>
          <p:cNvPr id="5" name="Grafik 4" descr="Pfeil mit einer Linie: Leichte Kurv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B208B9A-8E68-A84F-8234-E9CD17B0C2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15582" y="4733185"/>
            <a:ext cx="340335" cy="3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73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3717D1-D0C0-A497-24CA-2122B31B8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F5FEBB0-89C1-8D02-3EB9-57C626575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University of Tübingen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11C84E-6A0A-37BA-52FD-E84B8460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Rechteck 6">
            <a:hlinkClick r:id="rId2" action="ppaction://hlinksldjump"/>
            <a:extLst>
              <a:ext uri="{FF2B5EF4-FFF2-40B4-BE49-F238E27FC236}">
                <a16:creationId xmlns:a16="http://schemas.microsoft.com/office/drawing/2014/main" id="{36257CD6-1880-96D7-C6AA-5F6125B383FF}"/>
              </a:ext>
            </a:extLst>
          </p:cNvPr>
          <p:cNvSpPr/>
          <p:nvPr/>
        </p:nvSpPr>
        <p:spPr>
          <a:xfrm>
            <a:off x="7584782" y="216403"/>
            <a:ext cx="1149701" cy="273844"/>
          </a:xfrm>
          <a:prstGeom prst="rect">
            <a:avLst/>
          </a:prstGeom>
          <a:noFill/>
          <a:ln w="19050">
            <a:solidFill>
              <a:srgbClr val="9F45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>
            <a:hlinkClick r:id="rId2" action="ppaction://hlinksldjump"/>
            <a:extLst>
              <a:ext uri="{FF2B5EF4-FFF2-40B4-BE49-F238E27FC236}">
                <a16:creationId xmlns:a16="http://schemas.microsoft.com/office/drawing/2014/main" id="{8D0E3AA7-2517-3B30-2B71-AA0C61940267}"/>
              </a:ext>
            </a:extLst>
          </p:cNvPr>
          <p:cNvSpPr txBox="1"/>
          <p:nvPr/>
        </p:nvSpPr>
        <p:spPr>
          <a:xfrm>
            <a:off x="7584782" y="229948"/>
            <a:ext cx="987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Take me back</a:t>
            </a:r>
          </a:p>
        </p:txBody>
      </p:sp>
      <p:pic>
        <p:nvPicPr>
          <p:cNvPr id="9" name="Grafik 8" descr="Nach rechts zeigender Finger, Handrücken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22E1462F-DD9D-AB29-60BF-DE80B40D5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8515350" y="261586"/>
            <a:ext cx="155226" cy="1552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CBFDE09-EA77-DBC5-321F-B4B4BDD8B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54" y="1002025"/>
            <a:ext cx="5679405" cy="313944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43F847B-48D0-27F0-843C-70CB029F5FBB}"/>
              </a:ext>
            </a:extLst>
          </p:cNvPr>
          <p:cNvSpPr txBox="1"/>
          <p:nvPr/>
        </p:nvSpPr>
        <p:spPr>
          <a:xfrm>
            <a:off x="5844117" y="4018363"/>
            <a:ext cx="1557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Actual bottom of ice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3BD0BFB1-4409-0100-8881-015FC42EFEB5}"/>
              </a:ext>
            </a:extLst>
          </p:cNvPr>
          <p:cNvCxnSpPr>
            <a:cxnSpLocks/>
          </p:cNvCxnSpPr>
          <p:nvPr/>
        </p:nvCxnSpPr>
        <p:spPr>
          <a:xfrm flipH="1" flipV="1">
            <a:off x="5369984" y="3515684"/>
            <a:ext cx="599016" cy="545699"/>
          </a:xfrm>
          <a:prstGeom prst="straightConnector1">
            <a:avLst/>
          </a:prstGeom>
          <a:ln w="28575">
            <a:solidFill>
              <a:srgbClr val="B344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7E84C36C-B67F-62BB-A1CC-D862DBF04DD3}"/>
              </a:ext>
            </a:extLst>
          </p:cNvPr>
          <p:cNvSpPr txBox="1"/>
          <p:nvPr/>
        </p:nvSpPr>
        <p:spPr>
          <a:xfrm>
            <a:off x="6115050" y="2116667"/>
            <a:ext cx="2619433" cy="706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areas with flat topography, the synthetic radargrams reflect the real topography well. </a:t>
            </a:r>
          </a:p>
        </p:txBody>
      </p:sp>
      <p:pic>
        <p:nvPicPr>
          <p:cNvPr id="2" name="Grafik 1" descr="Pfeil mit einer Linie: Leichte Kurv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7A94AF-8E97-491E-13E7-27A3969362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87250" y="4731520"/>
            <a:ext cx="342000" cy="342000"/>
          </a:xfrm>
          <a:prstGeom prst="rect">
            <a:avLst/>
          </a:prstGeom>
        </p:spPr>
      </p:pic>
      <p:pic>
        <p:nvPicPr>
          <p:cNvPr id="3" name="Grafik 2" descr="Pfeil mit einer Linie: Leichte Kurv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3D9AA0F-BB73-CCC1-DCF5-AA7A8186C3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5582" y="4733185"/>
            <a:ext cx="340335" cy="3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3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7DE9B6-ECF6-55A6-1CEF-309DAF873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B6503E-7EB3-0F94-3070-5607FAF0D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University of Tübingen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FF193D-8703-0087-D577-E81CCC509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Rechteck 6">
            <a:hlinkClick r:id="rId2" action="ppaction://hlinksldjump"/>
            <a:extLst>
              <a:ext uri="{FF2B5EF4-FFF2-40B4-BE49-F238E27FC236}">
                <a16:creationId xmlns:a16="http://schemas.microsoft.com/office/drawing/2014/main" id="{25666883-7635-7089-A615-80407CEA9DA3}"/>
              </a:ext>
            </a:extLst>
          </p:cNvPr>
          <p:cNvSpPr/>
          <p:nvPr/>
        </p:nvSpPr>
        <p:spPr>
          <a:xfrm>
            <a:off x="7584782" y="227718"/>
            <a:ext cx="1149701" cy="273844"/>
          </a:xfrm>
          <a:prstGeom prst="rect">
            <a:avLst/>
          </a:prstGeom>
          <a:noFill/>
          <a:ln w="19050">
            <a:solidFill>
              <a:srgbClr val="9F45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>
            <a:hlinkClick r:id="rId2" action="ppaction://hlinksldjump"/>
            <a:extLst>
              <a:ext uri="{FF2B5EF4-FFF2-40B4-BE49-F238E27FC236}">
                <a16:creationId xmlns:a16="http://schemas.microsoft.com/office/drawing/2014/main" id="{538CCA7F-811C-A59E-C38C-5AE1A343B5BE}"/>
              </a:ext>
            </a:extLst>
          </p:cNvPr>
          <p:cNvSpPr txBox="1"/>
          <p:nvPr/>
        </p:nvSpPr>
        <p:spPr>
          <a:xfrm>
            <a:off x="7584782" y="229948"/>
            <a:ext cx="987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Take me back</a:t>
            </a:r>
          </a:p>
        </p:txBody>
      </p:sp>
      <p:pic>
        <p:nvPicPr>
          <p:cNvPr id="9" name="Grafik 8" descr="Nach rechts zeigender Finger, Handrücken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CD0F2954-F3D7-37E5-0C74-2D077FA46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8515350" y="261586"/>
            <a:ext cx="155226" cy="1552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CA3970C-ACAE-BF60-A123-B69374686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528360"/>
            <a:ext cx="3260183" cy="408678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3B0D730-A9EA-C8DB-1297-B9F253202B61}"/>
              </a:ext>
            </a:extLst>
          </p:cNvPr>
          <p:cNvSpPr txBox="1"/>
          <p:nvPr/>
        </p:nvSpPr>
        <p:spPr>
          <a:xfrm>
            <a:off x="4902909" y="1636625"/>
            <a:ext cx="3767667" cy="133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areas with steep slopes, the synthetic radargrams differ from the real topography.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To avoid this…</a:t>
            </a: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Only model topographies with low slopes.</a:t>
            </a: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Don’t scale long domains down too much!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EAD43BA-EF6B-2145-B698-74254C8350CE}"/>
              </a:ext>
            </a:extLst>
          </p:cNvPr>
          <p:cNvSpPr txBox="1"/>
          <p:nvPr/>
        </p:nvSpPr>
        <p:spPr>
          <a:xfrm>
            <a:off x="3697303" y="3385979"/>
            <a:ext cx="1557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Actual bottom of ice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DB5B54F8-754A-D3AD-F4A9-60FD5F0C2C85}"/>
              </a:ext>
            </a:extLst>
          </p:cNvPr>
          <p:cNvCxnSpPr/>
          <p:nvPr/>
        </p:nvCxnSpPr>
        <p:spPr>
          <a:xfrm flipH="1">
            <a:off x="3002751" y="3530600"/>
            <a:ext cx="846666" cy="203200"/>
          </a:xfrm>
          <a:prstGeom prst="straightConnector1">
            <a:avLst/>
          </a:prstGeom>
          <a:ln w="28575">
            <a:solidFill>
              <a:srgbClr val="B344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 descr="Pfeil mit einer Linie: Leichte Kurv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4D39CB-168E-2035-E5E7-555513FDCD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87250" y="4731520"/>
            <a:ext cx="342000" cy="342000"/>
          </a:xfrm>
          <a:prstGeom prst="rect">
            <a:avLst/>
          </a:prstGeom>
        </p:spPr>
      </p:pic>
      <p:pic>
        <p:nvPicPr>
          <p:cNvPr id="3" name="Grafik 2" descr="Pfeil mit einer Linie: Leichte Kurv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D2B9D2C-BDF5-E8FE-BCC3-2E3AFBCB9C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5582" y="4733185"/>
            <a:ext cx="340335" cy="3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87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5C033D-18B3-20D6-AF1A-2D8FB175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9B9169-43BD-EDC6-74AE-B5F9A4F2E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University of Tübingen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901B6A-F641-889F-7B6C-07F2739A5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Rechteck 6">
            <a:hlinkClick r:id="rId2" action="ppaction://hlinksldjump"/>
            <a:extLst>
              <a:ext uri="{FF2B5EF4-FFF2-40B4-BE49-F238E27FC236}">
                <a16:creationId xmlns:a16="http://schemas.microsoft.com/office/drawing/2014/main" id="{C19D14D8-7682-F281-0C8D-5306A5DA6F60}"/>
              </a:ext>
            </a:extLst>
          </p:cNvPr>
          <p:cNvSpPr/>
          <p:nvPr/>
        </p:nvSpPr>
        <p:spPr>
          <a:xfrm>
            <a:off x="7584782" y="216403"/>
            <a:ext cx="1149701" cy="273844"/>
          </a:xfrm>
          <a:prstGeom prst="rect">
            <a:avLst/>
          </a:prstGeom>
          <a:noFill/>
          <a:ln w="19050">
            <a:solidFill>
              <a:srgbClr val="9F45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>
            <a:hlinkClick r:id="rId2" action="ppaction://hlinksldjump"/>
            <a:extLst>
              <a:ext uri="{FF2B5EF4-FFF2-40B4-BE49-F238E27FC236}">
                <a16:creationId xmlns:a16="http://schemas.microsoft.com/office/drawing/2014/main" id="{5C3B723D-4488-1036-4CDE-93F3C7EE37E7}"/>
              </a:ext>
            </a:extLst>
          </p:cNvPr>
          <p:cNvSpPr txBox="1"/>
          <p:nvPr/>
        </p:nvSpPr>
        <p:spPr>
          <a:xfrm>
            <a:off x="7584782" y="229948"/>
            <a:ext cx="987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Take me back</a:t>
            </a:r>
          </a:p>
        </p:txBody>
      </p:sp>
      <p:pic>
        <p:nvPicPr>
          <p:cNvPr id="9" name="Grafik 8" descr="Nach rechts zeigender Finger, Handrücken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FE572F29-620E-FA10-4A97-33D105AE2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8515350" y="261586"/>
            <a:ext cx="155226" cy="1552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7FA8F19-FD4B-C57D-F327-66A540ED6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096" y="828589"/>
            <a:ext cx="5093708" cy="348632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375B40D-C66A-4CAF-1A1D-C7A353C40363}"/>
              </a:ext>
            </a:extLst>
          </p:cNvPr>
          <p:cNvSpPr txBox="1"/>
          <p:nvPr/>
        </p:nvSpPr>
        <p:spPr>
          <a:xfrm>
            <a:off x="5251450" y="3967563"/>
            <a:ext cx="1557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Actual bottom of ice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281538E4-91AA-7F19-A16F-96512D99F09D}"/>
              </a:ext>
            </a:extLst>
          </p:cNvPr>
          <p:cNvCxnSpPr>
            <a:cxnSpLocks/>
          </p:cNvCxnSpPr>
          <p:nvPr/>
        </p:nvCxnSpPr>
        <p:spPr>
          <a:xfrm flipH="1" flipV="1">
            <a:off x="4758267" y="3107267"/>
            <a:ext cx="651933" cy="922866"/>
          </a:xfrm>
          <a:prstGeom prst="straightConnector1">
            <a:avLst/>
          </a:prstGeom>
          <a:ln w="28575">
            <a:solidFill>
              <a:srgbClr val="B344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F15E621B-FDDF-52C1-72C4-17F57C0AF09C}"/>
              </a:ext>
            </a:extLst>
          </p:cNvPr>
          <p:cNvSpPr txBox="1"/>
          <p:nvPr/>
        </p:nvSpPr>
        <p:spPr>
          <a:xfrm>
            <a:off x="5575804" y="1939682"/>
            <a:ext cx="3158680" cy="1127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areas with low slopes, the synthetic radargram reflects the real topography well. With increasing slopes, the deviation of the synthetic radargrams from the real topography grows. </a:t>
            </a:r>
          </a:p>
        </p:txBody>
      </p:sp>
      <p:pic>
        <p:nvPicPr>
          <p:cNvPr id="2" name="Grafik 1" descr="Pfeil mit einer Linie: Leichte Kurv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04D4A68-5DC1-28B8-B15C-40F22D8B8F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87250" y="4731520"/>
            <a:ext cx="342000" cy="342000"/>
          </a:xfrm>
          <a:prstGeom prst="rect">
            <a:avLst/>
          </a:prstGeom>
        </p:spPr>
      </p:pic>
      <p:pic>
        <p:nvPicPr>
          <p:cNvPr id="3" name="Grafik 2" descr="Pfeil mit einer Linie: Leichte Kurv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4E28670-5D6C-7CD9-2849-29484CFEBA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5582" y="4733185"/>
            <a:ext cx="340335" cy="3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69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hlinkClick r:id="rId3" action="ppaction://hlinksldjump"/>
            <a:extLst>
              <a:ext uri="{FF2B5EF4-FFF2-40B4-BE49-F238E27FC236}">
                <a16:creationId xmlns:a16="http://schemas.microsoft.com/office/drawing/2014/main" id="{FDF2FB52-FCE2-70B3-8DD2-D38985420890}"/>
              </a:ext>
            </a:extLst>
          </p:cNvPr>
          <p:cNvSpPr/>
          <p:nvPr/>
        </p:nvSpPr>
        <p:spPr>
          <a:xfrm>
            <a:off x="7584782" y="216403"/>
            <a:ext cx="1149701" cy="273844"/>
          </a:xfrm>
          <a:prstGeom prst="rect">
            <a:avLst/>
          </a:prstGeom>
          <a:noFill/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172CBD-48BE-21BD-DF66-22D5FF4E2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D4975C6-1695-2FCC-37DA-E5D6F9CFC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8EF21E-528C-271B-E3F0-2E495021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University of Tübingen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D3D99A9-461B-E695-434F-F3E217046C2D}"/>
              </a:ext>
            </a:extLst>
          </p:cNvPr>
          <p:cNvSpPr txBox="1"/>
          <p:nvPr/>
        </p:nvSpPr>
        <p:spPr>
          <a:xfrm>
            <a:off x="523212" y="312950"/>
            <a:ext cx="4338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gprMax setup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AAFD331-CF43-8B0C-E36C-C1477076520B}"/>
              </a:ext>
            </a:extLst>
          </p:cNvPr>
          <p:cNvSpPr txBox="1"/>
          <p:nvPr/>
        </p:nvSpPr>
        <p:spPr>
          <a:xfrm>
            <a:off x="780115" y="2621623"/>
            <a:ext cx="3057350" cy="175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gprMax parameters:</a:t>
            </a:r>
          </a:p>
          <a:p>
            <a:pPr marL="171450" indent="-171450">
              <a:lnSpc>
                <a:spcPct val="114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B344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50 MHz</a:t>
            </a:r>
          </a:p>
          <a:p>
            <a:pPr marL="171450" indent="-171450">
              <a:lnSpc>
                <a:spcPct val="114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B344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Wavelet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Ricker</a:t>
            </a:r>
          </a:p>
          <a:p>
            <a:pPr marL="171450" indent="-171450">
              <a:lnSpc>
                <a:spcPct val="114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B344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GPUs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4 NVIDIA H100</a:t>
            </a:r>
          </a:p>
          <a:p>
            <a:pPr marL="171450" indent="-171450">
              <a:lnSpc>
                <a:spcPct val="114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B344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0.05 m x 0.05 m</a:t>
            </a:r>
          </a:p>
          <a:p>
            <a:pPr marL="171450" indent="-171450">
              <a:lnSpc>
                <a:spcPct val="114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B344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 size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4000 m x 400 m</a:t>
            </a:r>
          </a:p>
          <a:p>
            <a:pPr marL="628650" lvl="1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Split into 3 subdomains of 2000 m length with 1000 m overlap </a:t>
            </a:r>
          </a:p>
        </p:txBody>
      </p:sp>
      <p:sp>
        <p:nvSpPr>
          <p:cNvPr id="10" name="Textfeld 9">
            <a:hlinkClick r:id="rId3" action="ppaction://hlinksldjump"/>
            <a:extLst>
              <a:ext uri="{FF2B5EF4-FFF2-40B4-BE49-F238E27FC236}">
                <a16:creationId xmlns:a16="http://schemas.microsoft.com/office/drawing/2014/main" id="{BD958FE1-7947-CE4C-677F-829ED9120609}"/>
              </a:ext>
            </a:extLst>
          </p:cNvPr>
          <p:cNvSpPr txBox="1"/>
          <p:nvPr/>
        </p:nvSpPr>
        <p:spPr>
          <a:xfrm>
            <a:off x="7584782" y="229948"/>
            <a:ext cx="987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Take me back</a:t>
            </a:r>
          </a:p>
        </p:txBody>
      </p:sp>
      <p:pic>
        <p:nvPicPr>
          <p:cNvPr id="17" name="Grafik 16" descr="Nach rechts zeigender Finger, Handrücken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AA41B0C7-65D1-2D2E-C6E8-1B7D4F86C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8515350" y="261586"/>
            <a:ext cx="155226" cy="15522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99E1D304-C939-EC65-A303-CC8D8AB6E5BB}"/>
              </a:ext>
            </a:extLst>
          </p:cNvPr>
          <p:cNvSpPr txBox="1"/>
          <p:nvPr/>
        </p:nvSpPr>
        <p:spPr>
          <a:xfrm>
            <a:off x="780115" y="1149886"/>
            <a:ext cx="3791885" cy="1421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gprMax input:</a:t>
            </a: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Array of integers representing different materials</a:t>
            </a: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Each material is defined by a combination of relative permittivity and conductivity</a:t>
            </a:r>
          </a:p>
          <a:p>
            <a:pPr marL="171450" indent="-1714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Input array needs to be flattened</a:t>
            </a:r>
          </a:p>
          <a:p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A8AE084-0B26-4B20-236C-C4655476A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5129" y="1632441"/>
            <a:ext cx="4472126" cy="2747997"/>
          </a:xfrm>
          <a:prstGeom prst="rect">
            <a:avLst/>
          </a:prstGeom>
        </p:spPr>
      </p:pic>
      <p:pic>
        <p:nvPicPr>
          <p:cNvPr id="2" name="Grafik 1" descr="Pfeil mit einer Linie: Leichte Kurv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0A097D8-0A02-4E51-B7AF-29D4BD6F0A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87250" y="4731520"/>
            <a:ext cx="342000" cy="342000"/>
          </a:xfrm>
          <a:prstGeom prst="rect">
            <a:avLst/>
          </a:prstGeom>
        </p:spPr>
      </p:pic>
      <p:pic>
        <p:nvPicPr>
          <p:cNvPr id="7" name="Grafik 6" descr="Pfeil mit einer Linie: Leichte Kurv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6B40C0C-83AF-2634-6528-5E422605D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15582" y="4733185"/>
            <a:ext cx="340335" cy="3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3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1D25A9-7ED2-D463-DB74-7BDBFFE11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DF589E-7DF1-2C09-EB2A-79D2EA227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University of Tübingen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DC216A-C4D5-8A73-5614-187D25BAD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z="60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de-DE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F801FA5-B8C4-90A1-CA4C-B4C43340E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650" y="958595"/>
            <a:ext cx="4586689" cy="3563133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C8682F92-C6D0-4355-4D72-05B865D92C78}"/>
              </a:ext>
            </a:extLst>
          </p:cNvPr>
          <p:cNvSpPr/>
          <p:nvPr/>
        </p:nvSpPr>
        <p:spPr>
          <a:xfrm>
            <a:off x="2633543" y="1020812"/>
            <a:ext cx="816745" cy="24843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6380B16-2B55-2DCF-3B80-FB54194809AD}"/>
              </a:ext>
            </a:extLst>
          </p:cNvPr>
          <p:cNvSpPr/>
          <p:nvPr/>
        </p:nvSpPr>
        <p:spPr>
          <a:xfrm>
            <a:off x="5778127" y="1020691"/>
            <a:ext cx="816745" cy="24843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ACA5851-ADBF-51FA-5F15-C91545DDAA86}"/>
              </a:ext>
            </a:extLst>
          </p:cNvPr>
          <p:cNvSpPr txBox="1"/>
          <p:nvPr/>
        </p:nvSpPr>
        <p:spPr>
          <a:xfrm>
            <a:off x="523212" y="312950"/>
            <a:ext cx="5165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can radargrams tell us?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065CCCD2-DCE6-86D5-BBF4-BCBA89B74017}"/>
              </a:ext>
            </a:extLst>
          </p:cNvPr>
          <p:cNvGrpSpPr/>
          <p:nvPr/>
        </p:nvGrpSpPr>
        <p:grpSpPr>
          <a:xfrm>
            <a:off x="6185647" y="3793364"/>
            <a:ext cx="2265895" cy="419598"/>
            <a:chOff x="6185647" y="3793364"/>
            <a:chExt cx="2265895" cy="419598"/>
          </a:xfrm>
        </p:grpSpPr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A99DB662-CD00-AFD3-7ECF-C27C138331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5647" y="3793364"/>
              <a:ext cx="925367" cy="258301"/>
            </a:xfrm>
            <a:prstGeom prst="straightConnector1">
              <a:avLst/>
            </a:prstGeom>
            <a:ln w="28575">
              <a:solidFill>
                <a:srgbClr val="E0B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7274F9E4-DD65-7D63-4AB6-6AE2A55DE61E}"/>
                </a:ext>
              </a:extLst>
            </p:cNvPr>
            <p:cNvSpPr txBox="1"/>
            <p:nvPr/>
          </p:nvSpPr>
          <p:spPr>
            <a:xfrm>
              <a:off x="7111014" y="3935963"/>
              <a:ext cx="13405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Basal reflectivity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E0C67F9B-A22B-6779-27D4-EA46DE1BAED9}"/>
              </a:ext>
            </a:extLst>
          </p:cNvPr>
          <p:cNvGrpSpPr/>
          <p:nvPr/>
        </p:nvGrpSpPr>
        <p:grpSpPr>
          <a:xfrm>
            <a:off x="5711077" y="1382929"/>
            <a:ext cx="2804273" cy="276999"/>
            <a:chOff x="-15312" y="1806165"/>
            <a:chExt cx="2804273" cy="276999"/>
          </a:xfrm>
        </p:grpSpPr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B3EA3A7A-3D66-E486-622F-3919D60921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312" y="1971291"/>
              <a:ext cx="1203465" cy="71843"/>
            </a:xfrm>
            <a:prstGeom prst="straightConnector1">
              <a:avLst/>
            </a:prstGeom>
            <a:ln w="28575">
              <a:solidFill>
                <a:srgbClr val="E0B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D573AA7-2691-4B96-FDC9-D24E235A60A2}"/>
                </a:ext>
              </a:extLst>
            </p:cNvPr>
            <p:cNvSpPr txBox="1"/>
            <p:nvPr/>
          </p:nvSpPr>
          <p:spPr>
            <a:xfrm>
              <a:off x="1188153" y="1806165"/>
              <a:ext cx="16008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Internal stratigraphy</a:t>
              </a:r>
            </a:p>
          </p:txBody>
        </p: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6637E7BB-6493-E077-3D78-6300585CBD87}"/>
              </a:ext>
            </a:extLst>
          </p:cNvPr>
          <p:cNvSpPr txBox="1"/>
          <p:nvPr/>
        </p:nvSpPr>
        <p:spPr>
          <a:xfrm>
            <a:off x="737611" y="2463162"/>
            <a:ext cx="1031733" cy="276999"/>
          </a:xfrm>
          <a:prstGeom prst="rect">
            <a:avLst/>
          </a:prstGeom>
          <a:noFill/>
          <a:ln>
            <a:solidFill>
              <a:srgbClr val="E0B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Attenuation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0DC81F2-5CA1-C11A-AECD-BF23D976E385}"/>
              </a:ext>
            </a:extLst>
          </p:cNvPr>
          <p:cNvSpPr txBox="1"/>
          <p:nvPr/>
        </p:nvSpPr>
        <p:spPr>
          <a:xfrm>
            <a:off x="4909237" y="4495665"/>
            <a:ext cx="18224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AWI airborne Ultra-Wideband Radar </a:t>
            </a:r>
          </a:p>
        </p:txBody>
      </p:sp>
      <p:pic>
        <p:nvPicPr>
          <p:cNvPr id="2" name="Grafik 1" descr="Pfeil mit einer Linie: Leichte Kurv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D24EA1-0DD5-DC1B-C5AC-AB242041A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7250" y="4731520"/>
            <a:ext cx="342000" cy="342000"/>
          </a:xfrm>
          <a:prstGeom prst="rect">
            <a:avLst/>
          </a:prstGeom>
        </p:spPr>
      </p:pic>
      <p:pic>
        <p:nvPicPr>
          <p:cNvPr id="3" name="Grafik 2" descr="Pfeil mit einer Linie: Leichte Kurv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5EA837D-7319-33D4-E9DB-917F825FD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5582" y="4733185"/>
            <a:ext cx="340335" cy="3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8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BCFED8-CD4C-4819-8889-3E2DEB31A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110AA0-55A9-9DFF-0CC9-5077B139C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University of Tübingen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A48C2D-D5FF-CB07-C9F0-1DF01B46C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E5E0CF7-E1BD-4D76-0FB9-6856DA0D6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3907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Maximal basal reflection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C77548E-A2EF-B824-DBD5-FABF6FB7A0BC}"/>
              </a:ext>
            </a:extLst>
          </p:cNvPr>
          <p:cNvSpPr txBox="1"/>
          <p:nvPr/>
        </p:nvSpPr>
        <p:spPr>
          <a:xfrm>
            <a:off x="564842" y="1879252"/>
            <a:ext cx="2382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Due to the higher permittivity contrast, reflection at the ice-water interface is considerably stronger than at the ice-bedrock interface. </a:t>
            </a:r>
          </a:p>
        </p:txBody>
      </p:sp>
      <p:sp>
        <p:nvSpPr>
          <p:cNvPr id="10" name="Textfeld 9">
            <a:hlinkClick r:id="rId2" action="ppaction://hlinksldjump"/>
            <a:extLst>
              <a:ext uri="{FF2B5EF4-FFF2-40B4-BE49-F238E27FC236}">
                <a16:creationId xmlns:a16="http://schemas.microsoft.com/office/drawing/2014/main" id="{9D80D05D-85BD-EB85-DCA2-0B8C35AC0EDD}"/>
              </a:ext>
            </a:extLst>
          </p:cNvPr>
          <p:cNvSpPr txBox="1"/>
          <p:nvPr/>
        </p:nvSpPr>
        <p:spPr>
          <a:xfrm>
            <a:off x="7584782" y="229948"/>
            <a:ext cx="987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Take me back</a:t>
            </a:r>
          </a:p>
        </p:txBody>
      </p:sp>
      <p:sp>
        <p:nvSpPr>
          <p:cNvPr id="11" name="Rechteck 10">
            <a:hlinkClick r:id="rId2" action="ppaction://hlinksldjump"/>
            <a:extLst>
              <a:ext uri="{FF2B5EF4-FFF2-40B4-BE49-F238E27FC236}">
                <a16:creationId xmlns:a16="http://schemas.microsoft.com/office/drawing/2014/main" id="{E725FD66-07D0-A7AA-9785-1D4F50216CB6}"/>
              </a:ext>
            </a:extLst>
          </p:cNvPr>
          <p:cNvSpPr/>
          <p:nvPr/>
        </p:nvSpPr>
        <p:spPr>
          <a:xfrm>
            <a:off x="7584782" y="216403"/>
            <a:ext cx="1149701" cy="273844"/>
          </a:xfrm>
          <a:prstGeom prst="rect">
            <a:avLst/>
          </a:prstGeom>
          <a:noFill/>
          <a:ln w="19050">
            <a:solidFill>
              <a:srgbClr val="AAF0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Nach rechts zeigender Finger, Handrücken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07CD2D39-32AA-6801-14D9-B94536311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8515350" y="261586"/>
            <a:ext cx="155226" cy="15522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24DCE39-E82A-5FF1-C058-7C4E1B360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180" y="1197159"/>
            <a:ext cx="5086350" cy="3027346"/>
          </a:xfrm>
          <a:prstGeom prst="rect">
            <a:avLst/>
          </a:prstGeom>
        </p:spPr>
      </p:pic>
      <p:pic>
        <p:nvPicPr>
          <p:cNvPr id="3" name="Grafik 2" descr="Pfeil mit einer Linie: Leichte Kurv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568C8D2-CC26-51BF-73E2-2DD424EF71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87250" y="4731520"/>
            <a:ext cx="342000" cy="342000"/>
          </a:xfrm>
          <a:prstGeom prst="rect">
            <a:avLst/>
          </a:prstGeom>
        </p:spPr>
      </p:pic>
      <p:pic>
        <p:nvPicPr>
          <p:cNvPr id="13" name="Grafik 12" descr="Pfeil mit einer Linie: Leichte Kurv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C0EA58A-9F93-10A9-199B-507B0102D7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5582" y="4733185"/>
            <a:ext cx="340335" cy="3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50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hlinkClick r:id="rId2" action="ppaction://hlinksldjump"/>
            <a:extLst>
              <a:ext uri="{FF2B5EF4-FFF2-40B4-BE49-F238E27FC236}">
                <a16:creationId xmlns:a16="http://schemas.microsoft.com/office/drawing/2014/main" id="{281ADE5A-7E8D-B780-132A-2778349C1346}"/>
              </a:ext>
            </a:extLst>
          </p:cNvPr>
          <p:cNvSpPr/>
          <p:nvPr/>
        </p:nvSpPr>
        <p:spPr>
          <a:xfrm>
            <a:off x="7571728" y="408438"/>
            <a:ext cx="1149701" cy="273844"/>
          </a:xfrm>
          <a:prstGeom prst="rect">
            <a:avLst/>
          </a:prstGeom>
          <a:noFill/>
          <a:ln w="19050">
            <a:solidFill>
              <a:srgbClr val="D345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4576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BB67D0-5E5E-A4D2-0D13-46C541489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75C0E2-FAF6-5635-5A12-690B807FD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University of Tübingen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EE67F97-B059-A896-5BCE-555742F3A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615" y="2676611"/>
            <a:ext cx="4818784" cy="187148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80A5255-8DC7-6664-7E5C-B3BE31BE2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615" y="805130"/>
            <a:ext cx="4818785" cy="1871481"/>
          </a:xfrm>
          <a:prstGeom prst="rect">
            <a:avLst/>
          </a:prstGeom>
        </p:spPr>
      </p:pic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1B0FA2EF-3B25-9029-05A2-AFB855A5D0E3}"/>
              </a:ext>
            </a:extLst>
          </p:cNvPr>
          <p:cNvSpPr txBox="1"/>
          <p:nvPr/>
        </p:nvSpPr>
        <p:spPr>
          <a:xfrm>
            <a:off x="7767549" y="413782"/>
            <a:ext cx="987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Take me back</a:t>
            </a:r>
          </a:p>
        </p:txBody>
      </p:sp>
      <p:pic>
        <p:nvPicPr>
          <p:cNvPr id="12" name="Grafik 11" descr="Nach rechts zeigender Finger, Handrücken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3EE95540-21D3-B990-13EA-3848E62B0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7653804" y="467747"/>
            <a:ext cx="155226" cy="15522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346ED20-1732-9389-6276-4E683368CA72}"/>
              </a:ext>
            </a:extLst>
          </p:cNvPr>
          <p:cNvSpPr txBox="1"/>
          <p:nvPr/>
        </p:nvSpPr>
        <p:spPr>
          <a:xfrm>
            <a:off x="6675149" y="1430363"/>
            <a:ext cx="154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Layers defined by conductivity input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D396678-0743-C177-25A3-42818526B8B1}"/>
              </a:ext>
            </a:extLst>
          </p:cNvPr>
          <p:cNvSpPr txBox="1"/>
          <p:nvPr/>
        </p:nvSpPr>
        <p:spPr>
          <a:xfrm>
            <a:off x="6675212" y="3378774"/>
            <a:ext cx="15418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Good overlap of input layers with layers in synthetic radargram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0A0F5C6-244D-8FC0-6EDC-5330297052BB}"/>
              </a:ext>
            </a:extLst>
          </p:cNvPr>
          <p:cNvSpPr txBox="1"/>
          <p:nvPr/>
        </p:nvSpPr>
        <p:spPr>
          <a:xfrm>
            <a:off x="523212" y="312950"/>
            <a:ext cx="593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Labels work best for horizontal layers</a:t>
            </a:r>
          </a:p>
        </p:txBody>
      </p:sp>
      <p:pic>
        <p:nvPicPr>
          <p:cNvPr id="3" name="Grafik 2" descr="Pfeil mit einer Linie: Leichte Kurv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77D3F3-56AE-68DF-EE11-BCB7CFA9E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87250" y="4731520"/>
            <a:ext cx="342000" cy="342000"/>
          </a:xfrm>
          <a:prstGeom prst="rect">
            <a:avLst/>
          </a:prstGeom>
        </p:spPr>
      </p:pic>
      <p:pic>
        <p:nvPicPr>
          <p:cNvPr id="10" name="Grafik 9" descr="Pfeil mit einer Linie: Leichte Kurv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C78DA85-3354-7038-D307-DFD952359B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15582" y="4733185"/>
            <a:ext cx="340335" cy="3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9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133F87-0E97-C6D8-4C2C-7B41E0C37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DECB50-4892-EA70-74D4-4C7CC2157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University of Tübingen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17C76FC-8CBC-AB8D-2E02-A4AFF46AA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400" y="806400"/>
            <a:ext cx="4829392" cy="18756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615924E-435F-5910-918E-AE8BADA61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400" y="2678400"/>
            <a:ext cx="4829390" cy="18756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9B487B9-7F71-78AC-175D-529ACE09A115}"/>
              </a:ext>
            </a:extLst>
          </p:cNvPr>
          <p:cNvSpPr txBox="1"/>
          <p:nvPr/>
        </p:nvSpPr>
        <p:spPr>
          <a:xfrm>
            <a:off x="523212" y="312950"/>
            <a:ext cx="593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Labels work best for horizontal layers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E736AF4-12FA-506B-041D-A05942E9A1EE}"/>
              </a:ext>
            </a:extLst>
          </p:cNvPr>
          <p:cNvSpPr txBox="1"/>
          <p:nvPr/>
        </p:nvSpPr>
        <p:spPr>
          <a:xfrm>
            <a:off x="6675149" y="1430363"/>
            <a:ext cx="154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Layers defined by conductivity input</a:t>
            </a:r>
          </a:p>
        </p:txBody>
      </p:sp>
      <p:sp>
        <p:nvSpPr>
          <p:cNvPr id="10" name="Rechteck 9">
            <a:hlinkClick r:id="rId4" action="ppaction://hlinksldjump"/>
            <a:extLst>
              <a:ext uri="{FF2B5EF4-FFF2-40B4-BE49-F238E27FC236}">
                <a16:creationId xmlns:a16="http://schemas.microsoft.com/office/drawing/2014/main" id="{0732BFCF-49D7-A89F-B5B4-9B5C5C6FD96E}"/>
              </a:ext>
            </a:extLst>
          </p:cNvPr>
          <p:cNvSpPr/>
          <p:nvPr/>
        </p:nvSpPr>
        <p:spPr>
          <a:xfrm>
            <a:off x="7571728" y="408438"/>
            <a:ext cx="1149701" cy="273844"/>
          </a:xfrm>
          <a:prstGeom prst="rect">
            <a:avLst/>
          </a:prstGeom>
          <a:noFill/>
          <a:ln w="19050">
            <a:solidFill>
              <a:srgbClr val="D345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4576"/>
              </a:solidFill>
            </a:endParaRPr>
          </a:p>
        </p:txBody>
      </p:sp>
      <p:sp>
        <p:nvSpPr>
          <p:cNvPr id="14" name="Textfeld 13">
            <a:hlinkClick r:id="rId4" action="ppaction://hlinksldjump"/>
            <a:extLst>
              <a:ext uri="{FF2B5EF4-FFF2-40B4-BE49-F238E27FC236}">
                <a16:creationId xmlns:a16="http://schemas.microsoft.com/office/drawing/2014/main" id="{A4A4510C-9CF3-505E-063B-BCAA2339C1F6}"/>
              </a:ext>
            </a:extLst>
          </p:cNvPr>
          <p:cNvSpPr txBox="1"/>
          <p:nvPr/>
        </p:nvSpPr>
        <p:spPr>
          <a:xfrm>
            <a:off x="7767549" y="413782"/>
            <a:ext cx="987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Take me back</a:t>
            </a:r>
          </a:p>
        </p:txBody>
      </p:sp>
      <p:pic>
        <p:nvPicPr>
          <p:cNvPr id="15" name="Grafik 14" descr="Nach rechts zeigender Finger, Handrücken mit einfarbiger Füllung">
            <a:hlinkClick r:id="rId4" action="ppaction://hlinksldjump"/>
            <a:extLst>
              <a:ext uri="{FF2B5EF4-FFF2-40B4-BE49-F238E27FC236}">
                <a16:creationId xmlns:a16="http://schemas.microsoft.com/office/drawing/2014/main" id="{EA740C2B-A2E4-44A5-B2DD-754604718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7653804" y="467747"/>
            <a:ext cx="155226" cy="15522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EE9C43F-1E18-3B08-07FD-7CFE23218AB0}"/>
              </a:ext>
            </a:extLst>
          </p:cNvPr>
          <p:cNvSpPr txBox="1"/>
          <p:nvPr/>
        </p:nvSpPr>
        <p:spPr>
          <a:xfrm>
            <a:off x="6675212" y="3378774"/>
            <a:ext cx="15418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Good overlap of input layers with layers in synthetic radargram</a:t>
            </a:r>
          </a:p>
        </p:txBody>
      </p:sp>
      <p:pic>
        <p:nvPicPr>
          <p:cNvPr id="2" name="Grafik 1" descr="Pfeil mit einer Linie: Leichte Kurv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BF81CBA-0AD9-30FE-589A-AF00124145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87250" y="4731520"/>
            <a:ext cx="342000" cy="342000"/>
          </a:xfrm>
          <a:prstGeom prst="rect">
            <a:avLst/>
          </a:prstGeom>
        </p:spPr>
      </p:pic>
      <p:pic>
        <p:nvPicPr>
          <p:cNvPr id="9" name="Grafik 8" descr="Pfeil mit einer Linie: Leichte Kurv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550433F-DDDE-710E-AB90-4A84A6F20F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15582" y="4733185"/>
            <a:ext cx="340335" cy="3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64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28E463-7B37-E37B-8D3B-B109B1083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78BC97-6F9E-B46A-CE82-E47744DCF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University of Tübingen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ECD692A-C429-DD1D-01E5-0C613514D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400" y="2678400"/>
            <a:ext cx="4829391" cy="18756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5809F55-7740-5A9D-66BB-D0F167DAC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400" y="806400"/>
            <a:ext cx="4829391" cy="1875600"/>
          </a:xfrm>
          <a:prstGeom prst="rect">
            <a:avLst/>
          </a:prstGeom>
        </p:spPr>
      </p:pic>
      <p:sp>
        <p:nvSpPr>
          <p:cNvPr id="163" name="Textfeld 162">
            <a:extLst>
              <a:ext uri="{FF2B5EF4-FFF2-40B4-BE49-F238E27FC236}">
                <a16:creationId xmlns:a16="http://schemas.microsoft.com/office/drawing/2014/main" id="{09244D66-4DAC-E46B-70EC-C41B6AA5F2D4}"/>
              </a:ext>
            </a:extLst>
          </p:cNvPr>
          <p:cNvSpPr txBox="1"/>
          <p:nvPr/>
        </p:nvSpPr>
        <p:spPr>
          <a:xfrm>
            <a:off x="6895791" y="3921602"/>
            <a:ext cx="12416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    indicates how layers in radargram would be correctly propagated</a:t>
            </a:r>
          </a:p>
        </p:txBody>
      </p:sp>
      <p:sp>
        <p:nvSpPr>
          <p:cNvPr id="164" name="Rechteck 163">
            <a:extLst>
              <a:ext uri="{FF2B5EF4-FFF2-40B4-BE49-F238E27FC236}">
                <a16:creationId xmlns:a16="http://schemas.microsoft.com/office/drawing/2014/main" id="{C91B2946-1FEA-6FF4-B8AB-12443C77CE4C}"/>
              </a:ext>
            </a:extLst>
          </p:cNvPr>
          <p:cNvSpPr/>
          <p:nvPr/>
        </p:nvSpPr>
        <p:spPr>
          <a:xfrm>
            <a:off x="6980292" y="3988478"/>
            <a:ext cx="61287" cy="64800"/>
          </a:xfrm>
          <a:prstGeom prst="rect">
            <a:avLst/>
          </a:prstGeom>
          <a:solidFill>
            <a:srgbClr val="AAF0D1"/>
          </a:solidFill>
          <a:ln>
            <a:solidFill>
              <a:srgbClr val="AAF0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56283FF-252B-A876-C974-89E199CE6603}"/>
              </a:ext>
            </a:extLst>
          </p:cNvPr>
          <p:cNvSpPr txBox="1"/>
          <p:nvPr/>
        </p:nvSpPr>
        <p:spPr>
          <a:xfrm>
            <a:off x="6675149" y="1430363"/>
            <a:ext cx="154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Layers defined by conductivity input</a:t>
            </a:r>
          </a:p>
        </p:txBody>
      </p:sp>
      <p:sp>
        <p:nvSpPr>
          <p:cNvPr id="6" name="Rechteck 5">
            <a:hlinkClick r:id="rId5" action="ppaction://hlinksldjump"/>
            <a:extLst>
              <a:ext uri="{FF2B5EF4-FFF2-40B4-BE49-F238E27FC236}">
                <a16:creationId xmlns:a16="http://schemas.microsoft.com/office/drawing/2014/main" id="{2E8CAC43-FD7C-0E3E-DA05-BDA30C1A1D89}"/>
              </a:ext>
            </a:extLst>
          </p:cNvPr>
          <p:cNvSpPr/>
          <p:nvPr/>
        </p:nvSpPr>
        <p:spPr>
          <a:xfrm>
            <a:off x="7571728" y="408438"/>
            <a:ext cx="1149701" cy="273844"/>
          </a:xfrm>
          <a:prstGeom prst="rect">
            <a:avLst/>
          </a:prstGeom>
          <a:noFill/>
          <a:ln w="19050">
            <a:solidFill>
              <a:srgbClr val="D345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4576"/>
              </a:solidFill>
            </a:endParaRPr>
          </a:p>
        </p:txBody>
      </p:sp>
      <p:sp>
        <p:nvSpPr>
          <p:cNvPr id="10" name="Textfeld 9">
            <a:hlinkClick r:id="rId5" action="ppaction://hlinksldjump"/>
            <a:extLst>
              <a:ext uri="{FF2B5EF4-FFF2-40B4-BE49-F238E27FC236}">
                <a16:creationId xmlns:a16="http://schemas.microsoft.com/office/drawing/2014/main" id="{3A8E4964-C7A1-A9F6-8937-FFD8106D805F}"/>
              </a:ext>
            </a:extLst>
          </p:cNvPr>
          <p:cNvSpPr txBox="1"/>
          <p:nvPr/>
        </p:nvSpPr>
        <p:spPr>
          <a:xfrm>
            <a:off x="7767549" y="413782"/>
            <a:ext cx="987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Take me back</a:t>
            </a:r>
          </a:p>
        </p:txBody>
      </p:sp>
      <p:pic>
        <p:nvPicPr>
          <p:cNvPr id="12" name="Grafik 11" descr="Nach rechts zeigender Finger, Handrücken mit einfarbiger Füllung">
            <a:hlinkClick r:id="rId5" action="ppaction://hlinksldjump"/>
            <a:extLst>
              <a:ext uri="{FF2B5EF4-FFF2-40B4-BE49-F238E27FC236}">
                <a16:creationId xmlns:a16="http://schemas.microsoft.com/office/drawing/2014/main" id="{1A4B335D-80BD-0311-0E36-8BE81E90E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653804" y="467747"/>
            <a:ext cx="155226" cy="15522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8454530-9CA6-A8A7-F8DE-31A3A9CF0A49}"/>
              </a:ext>
            </a:extLst>
          </p:cNvPr>
          <p:cNvSpPr txBox="1"/>
          <p:nvPr/>
        </p:nvSpPr>
        <p:spPr>
          <a:xfrm>
            <a:off x="523212" y="312950"/>
            <a:ext cx="593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Labels are not reliable for steep reflectors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F0DEC92-B2BB-83EB-ADC8-C4EBC43A99E9}"/>
              </a:ext>
            </a:extLst>
          </p:cNvPr>
          <p:cNvSpPr txBox="1"/>
          <p:nvPr/>
        </p:nvSpPr>
        <p:spPr>
          <a:xfrm>
            <a:off x="6675212" y="3378774"/>
            <a:ext cx="15418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Only partial overlap of input layers with layers in synthetic radargram</a:t>
            </a:r>
          </a:p>
        </p:txBody>
      </p:sp>
      <p:sp>
        <p:nvSpPr>
          <p:cNvPr id="9" name="Freihandform 8">
            <a:extLst>
              <a:ext uri="{FF2B5EF4-FFF2-40B4-BE49-F238E27FC236}">
                <a16:creationId xmlns:a16="http://schemas.microsoft.com/office/drawing/2014/main" id="{D22FA8EB-8396-DC25-0FEF-42C9ACD79E2B}"/>
              </a:ext>
            </a:extLst>
          </p:cNvPr>
          <p:cNvSpPr/>
          <p:nvPr/>
        </p:nvSpPr>
        <p:spPr>
          <a:xfrm>
            <a:off x="4699000" y="3962400"/>
            <a:ext cx="1727200" cy="120955"/>
          </a:xfrm>
          <a:custGeom>
            <a:avLst/>
            <a:gdLst>
              <a:gd name="connsiteX0" fmla="*/ 0 w 1727200"/>
              <a:gd name="connsiteY0" fmla="*/ 0 h 120955"/>
              <a:gd name="connsiteX1" fmla="*/ 38100 w 1727200"/>
              <a:gd name="connsiteY1" fmla="*/ 6350 h 120955"/>
              <a:gd name="connsiteX2" fmla="*/ 57150 w 1727200"/>
              <a:gd name="connsiteY2" fmla="*/ 12700 h 120955"/>
              <a:gd name="connsiteX3" fmla="*/ 165100 w 1727200"/>
              <a:gd name="connsiteY3" fmla="*/ 12700 h 120955"/>
              <a:gd name="connsiteX4" fmla="*/ 447675 w 1727200"/>
              <a:gd name="connsiteY4" fmla="*/ 15875 h 120955"/>
              <a:gd name="connsiteX5" fmla="*/ 469900 w 1727200"/>
              <a:gd name="connsiteY5" fmla="*/ 19050 h 120955"/>
              <a:gd name="connsiteX6" fmla="*/ 504825 w 1727200"/>
              <a:gd name="connsiteY6" fmla="*/ 22225 h 120955"/>
              <a:gd name="connsiteX7" fmla="*/ 527050 w 1727200"/>
              <a:gd name="connsiteY7" fmla="*/ 28575 h 120955"/>
              <a:gd name="connsiteX8" fmla="*/ 542925 w 1727200"/>
              <a:gd name="connsiteY8" fmla="*/ 31750 h 120955"/>
              <a:gd name="connsiteX9" fmla="*/ 625475 w 1727200"/>
              <a:gd name="connsiteY9" fmla="*/ 28575 h 120955"/>
              <a:gd name="connsiteX10" fmla="*/ 635000 w 1727200"/>
              <a:gd name="connsiteY10" fmla="*/ 31750 h 120955"/>
              <a:gd name="connsiteX11" fmla="*/ 669925 w 1727200"/>
              <a:gd name="connsiteY11" fmla="*/ 41275 h 120955"/>
              <a:gd name="connsiteX12" fmla="*/ 679450 w 1727200"/>
              <a:gd name="connsiteY12" fmla="*/ 44450 h 120955"/>
              <a:gd name="connsiteX13" fmla="*/ 723900 w 1727200"/>
              <a:gd name="connsiteY13" fmla="*/ 41275 h 120955"/>
              <a:gd name="connsiteX14" fmla="*/ 736600 w 1727200"/>
              <a:gd name="connsiteY14" fmla="*/ 38100 h 120955"/>
              <a:gd name="connsiteX15" fmla="*/ 784225 w 1727200"/>
              <a:gd name="connsiteY15" fmla="*/ 41275 h 120955"/>
              <a:gd name="connsiteX16" fmla="*/ 800100 w 1727200"/>
              <a:gd name="connsiteY16" fmla="*/ 44450 h 120955"/>
              <a:gd name="connsiteX17" fmla="*/ 809625 w 1727200"/>
              <a:gd name="connsiteY17" fmla="*/ 47625 h 120955"/>
              <a:gd name="connsiteX18" fmla="*/ 955675 w 1727200"/>
              <a:gd name="connsiteY18" fmla="*/ 50800 h 120955"/>
              <a:gd name="connsiteX19" fmla="*/ 987425 w 1727200"/>
              <a:gd name="connsiteY19" fmla="*/ 53975 h 120955"/>
              <a:gd name="connsiteX20" fmla="*/ 1012825 w 1727200"/>
              <a:gd name="connsiteY20" fmla="*/ 57150 h 120955"/>
              <a:gd name="connsiteX21" fmla="*/ 1127125 w 1727200"/>
              <a:gd name="connsiteY21" fmla="*/ 60325 h 120955"/>
              <a:gd name="connsiteX22" fmla="*/ 1152525 w 1727200"/>
              <a:gd name="connsiteY22" fmla="*/ 63500 h 120955"/>
              <a:gd name="connsiteX23" fmla="*/ 1235075 w 1727200"/>
              <a:gd name="connsiteY23" fmla="*/ 69850 h 120955"/>
              <a:gd name="connsiteX24" fmla="*/ 1327150 w 1727200"/>
              <a:gd name="connsiteY24" fmla="*/ 79375 h 120955"/>
              <a:gd name="connsiteX25" fmla="*/ 1336675 w 1727200"/>
              <a:gd name="connsiteY25" fmla="*/ 82550 h 120955"/>
              <a:gd name="connsiteX26" fmla="*/ 1400175 w 1727200"/>
              <a:gd name="connsiteY26" fmla="*/ 88900 h 120955"/>
              <a:gd name="connsiteX27" fmla="*/ 1457325 w 1727200"/>
              <a:gd name="connsiteY27" fmla="*/ 95250 h 120955"/>
              <a:gd name="connsiteX28" fmla="*/ 1470025 w 1727200"/>
              <a:gd name="connsiteY28" fmla="*/ 98425 h 120955"/>
              <a:gd name="connsiteX29" fmla="*/ 1495425 w 1727200"/>
              <a:gd name="connsiteY29" fmla="*/ 101600 h 120955"/>
              <a:gd name="connsiteX30" fmla="*/ 1597025 w 1727200"/>
              <a:gd name="connsiteY30" fmla="*/ 107950 h 120955"/>
              <a:gd name="connsiteX31" fmla="*/ 1651000 w 1727200"/>
              <a:gd name="connsiteY31" fmla="*/ 114300 h 120955"/>
              <a:gd name="connsiteX32" fmla="*/ 1685925 w 1727200"/>
              <a:gd name="connsiteY32" fmla="*/ 120650 h 120955"/>
              <a:gd name="connsiteX33" fmla="*/ 1727200 w 1727200"/>
              <a:gd name="connsiteY33" fmla="*/ 120650 h 12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727200" h="120955">
                <a:moveTo>
                  <a:pt x="0" y="0"/>
                </a:moveTo>
                <a:cubicBezTo>
                  <a:pt x="9540" y="1363"/>
                  <a:pt x="27886" y="3564"/>
                  <a:pt x="38100" y="6350"/>
                </a:cubicBezTo>
                <a:cubicBezTo>
                  <a:pt x="44558" y="8111"/>
                  <a:pt x="57150" y="12700"/>
                  <a:pt x="57150" y="12700"/>
                </a:cubicBezTo>
                <a:cubicBezTo>
                  <a:pt x="176986" y="6042"/>
                  <a:pt x="54578" y="10595"/>
                  <a:pt x="165100" y="12700"/>
                </a:cubicBezTo>
                <a:lnTo>
                  <a:pt x="447675" y="15875"/>
                </a:lnTo>
                <a:cubicBezTo>
                  <a:pt x="455083" y="16933"/>
                  <a:pt x="462462" y="18224"/>
                  <a:pt x="469900" y="19050"/>
                </a:cubicBezTo>
                <a:cubicBezTo>
                  <a:pt x="481518" y="20341"/>
                  <a:pt x="493238" y="20680"/>
                  <a:pt x="504825" y="22225"/>
                </a:cubicBezTo>
                <a:cubicBezTo>
                  <a:pt x="517551" y="23922"/>
                  <a:pt x="515855" y="25776"/>
                  <a:pt x="527050" y="28575"/>
                </a:cubicBezTo>
                <a:cubicBezTo>
                  <a:pt x="532285" y="29884"/>
                  <a:pt x="537633" y="30692"/>
                  <a:pt x="542925" y="31750"/>
                </a:cubicBezTo>
                <a:cubicBezTo>
                  <a:pt x="570442" y="30692"/>
                  <a:pt x="597938" y="28575"/>
                  <a:pt x="625475" y="28575"/>
                </a:cubicBezTo>
                <a:cubicBezTo>
                  <a:pt x="628822" y="28575"/>
                  <a:pt x="631753" y="30938"/>
                  <a:pt x="635000" y="31750"/>
                </a:cubicBezTo>
                <a:cubicBezTo>
                  <a:pt x="670902" y="40725"/>
                  <a:pt x="629057" y="27652"/>
                  <a:pt x="669925" y="41275"/>
                </a:cubicBezTo>
                <a:lnTo>
                  <a:pt x="679450" y="44450"/>
                </a:lnTo>
                <a:cubicBezTo>
                  <a:pt x="694267" y="43392"/>
                  <a:pt x="709136" y="42915"/>
                  <a:pt x="723900" y="41275"/>
                </a:cubicBezTo>
                <a:cubicBezTo>
                  <a:pt x="728237" y="40793"/>
                  <a:pt x="732236" y="38100"/>
                  <a:pt x="736600" y="38100"/>
                </a:cubicBezTo>
                <a:cubicBezTo>
                  <a:pt x="752510" y="38100"/>
                  <a:pt x="768350" y="40217"/>
                  <a:pt x="784225" y="41275"/>
                </a:cubicBezTo>
                <a:cubicBezTo>
                  <a:pt x="789517" y="42333"/>
                  <a:pt x="794865" y="43141"/>
                  <a:pt x="800100" y="44450"/>
                </a:cubicBezTo>
                <a:cubicBezTo>
                  <a:pt x="803347" y="45262"/>
                  <a:pt x="806281" y="47489"/>
                  <a:pt x="809625" y="47625"/>
                </a:cubicBezTo>
                <a:cubicBezTo>
                  <a:pt x="858279" y="49611"/>
                  <a:pt x="906992" y="49742"/>
                  <a:pt x="955675" y="50800"/>
                </a:cubicBezTo>
                <a:lnTo>
                  <a:pt x="987425" y="53975"/>
                </a:lnTo>
                <a:cubicBezTo>
                  <a:pt x="995905" y="54917"/>
                  <a:pt x="1004301" y="56763"/>
                  <a:pt x="1012825" y="57150"/>
                </a:cubicBezTo>
                <a:cubicBezTo>
                  <a:pt x="1050900" y="58881"/>
                  <a:pt x="1089025" y="59267"/>
                  <a:pt x="1127125" y="60325"/>
                </a:cubicBezTo>
                <a:lnTo>
                  <a:pt x="1152525" y="63500"/>
                </a:lnTo>
                <a:cubicBezTo>
                  <a:pt x="1184414" y="66857"/>
                  <a:pt x="1201485" y="67611"/>
                  <a:pt x="1235075" y="69850"/>
                </a:cubicBezTo>
                <a:cubicBezTo>
                  <a:pt x="1295275" y="78450"/>
                  <a:pt x="1264591" y="75204"/>
                  <a:pt x="1327150" y="79375"/>
                </a:cubicBezTo>
                <a:cubicBezTo>
                  <a:pt x="1330325" y="80433"/>
                  <a:pt x="1333408" y="81824"/>
                  <a:pt x="1336675" y="82550"/>
                </a:cubicBezTo>
                <a:cubicBezTo>
                  <a:pt x="1357961" y="87280"/>
                  <a:pt x="1377955" y="87313"/>
                  <a:pt x="1400175" y="88900"/>
                </a:cubicBezTo>
                <a:cubicBezTo>
                  <a:pt x="1438604" y="96586"/>
                  <a:pt x="1387598" y="87047"/>
                  <a:pt x="1457325" y="95250"/>
                </a:cubicBezTo>
                <a:cubicBezTo>
                  <a:pt x="1461659" y="95760"/>
                  <a:pt x="1465721" y="97708"/>
                  <a:pt x="1470025" y="98425"/>
                </a:cubicBezTo>
                <a:cubicBezTo>
                  <a:pt x="1478441" y="99828"/>
                  <a:pt x="1486931" y="100791"/>
                  <a:pt x="1495425" y="101600"/>
                </a:cubicBezTo>
                <a:cubicBezTo>
                  <a:pt x="1545580" y="106377"/>
                  <a:pt x="1539259" y="103966"/>
                  <a:pt x="1597025" y="107950"/>
                </a:cubicBezTo>
                <a:cubicBezTo>
                  <a:pt x="1609371" y="108801"/>
                  <a:pt x="1637138" y="111780"/>
                  <a:pt x="1651000" y="114300"/>
                </a:cubicBezTo>
                <a:cubicBezTo>
                  <a:pt x="1670381" y="117824"/>
                  <a:pt x="1660373" y="119372"/>
                  <a:pt x="1685925" y="120650"/>
                </a:cubicBezTo>
                <a:cubicBezTo>
                  <a:pt x="1699666" y="121337"/>
                  <a:pt x="1713442" y="120650"/>
                  <a:pt x="1727200" y="120650"/>
                </a:cubicBezTo>
              </a:path>
            </a:pathLst>
          </a:custGeom>
          <a:noFill/>
          <a:ln>
            <a:solidFill>
              <a:srgbClr val="AAF0D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ihandform 10">
            <a:extLst>
              <a:ext uri="{FF2B5EF4-FFF2-40B4-BE49-F238E27FC236}">
                <a16:creationId xmlns:a16="http://schemas.microsoft.com/office/drawing/2014/main" id="{2B9178F3-50B6-74A5-154D-700F3779F5FF}"/>
              </a:ext>
            </a:extLst>
          </p:cNvPr>
          <p:cNvSpPr/>
          <p:nvPr/>
        </p:nvSpPr>
        <p:spPr>
          <a:xfrm>
            <a:off x="5876925" y="3902075"/>
            <a:ext cx="558800" cy="31750"/>
          </a:xfrm>
          <a:custGeom>
            <a:avLst/>
            <a:gdLst>
              <a:gd name="connsiteX0" fmla="*/ 0 w 558800"/>
              <a:gd name="connsiteY0" fmla="*/ 0 h 31750"/>
              <a:gd name="connsiteX1" fmla="*/ 22225 w 558800"/>
              <a:gd name="connsiteY1" fmla="*/ 9525 h 31750"/>
              <a:gd name="connsiteX2" fmla="*/ 111125 w 558800"/>
              <a:gd name="connsiteY2" fmla="*/ 15875 h 31750"/>
              <a:gd name="connsiteX3" fmla="*/ 212725 w 558800"/>
              <a:gd name="connsiteY3" fmla="*/ 25400 h 31750"/>
              <a:gd name="connsiteX4" fmla="*/ 304800 w 558800"/>
              <a:gd name="connsiteY4" fmla="*/ 28575 h 31750"/>
              <a:gd name="connsiteX5" fmla="*/ 336550 w 558800"/>
              <a:gd name="connsiteY5" fmla="*/ 31750 h 31750"/>
              <a:gd name="connsiteX6" fmla="*/ 517525 w 558800"/>
              <a:gd name="connsiteY6" fmla="*/ 28575 h 31750"/>
              <a:gd name="connsiteX7" fmla="*/ 558800 w 558800"/>
              <a:gd name="connsiteY7" fmla="*/ 28575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800" h="31750">
                <a:moveTo>
                  <a:pt x="0" y="0"/>
                </a:moveTo>
                <a:cubicBezTo>
                  <a:pt x="7408" y="3175"/>
                  <a:pt x="14741" y="6532"/>
                  <a:pt x="22225" y="9525"/>
                </a:cubicBezTo>
                <a:cubicBezTo>
                  <a:pt x="50455" y="20817"/>
                  <a:pt x="79168" y="14597"/>
                  <a:pt x="111125" y="15875"/>
                </a:cubicBezTo>
                <a:cubicBezTo>
                  <a:pt x="156146" y="30882"/>
                  <a:pt x="124117" y="22178"/>
                  <a:pt x="212725" y="25400"/>
                </a:cubicBezTo>
                <a:lnTo>
                  <a:pt x="304800" y="28575"/>
                </a:lnTo>
                <a:cubicBezTo>
                  <a:pt x="315383" y="29633"/>
                  <a:pt x="325914" y="31750"/>
                  <a:pt x="336550" y="31750"/>
                </a:cubicBezTo>
                <a:cubicBezTo>
                  <a:pt x="396884" y="31750"/>
                  <a:pt x="457197" y="29437"/>
                  <a:pt x="517525" y="28575"/>
                </a:cubicBezTo>
                <a:cubicBezTo>
                  <a:pt x="531282" y="28378"/>
                  <a:pt x="545042" y="28575"/>
                  <a:pt x="558800" y="28575"/>
                </a:cubicBezTo>
              </a:path>
            </a:pathLst>
          </a:custGeom>
          <a:noFill/>
          <a:ln>
            <a:solidFill>
              <a:srgbClr val="AAF0D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 descr="Pfeil mit einer Linie: Leichte Kurv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20EB88-650E-246F-06ED-DBD9DE9C8D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87250" y="4731520"/>
            <a:ext cx="342000" cy="342000"/>
          </a:xfrm>
          <a:prstGeom prst="rect">
            <a:avLst/>
          </a:prstGeom>
        </p:spPr>
      </p:pic>
      <p:pic>
        <p:nvPicPr>
          <p:cNvPr id="14" name="Grafik 13" descr="Pfeil mit einer Linie: Leichte Kurv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01D762B-BA3D-22DF-9156-FBEA68A252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15582" y="4733185"/>
            <a:ext cx="340335" cy="3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15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91CB53-CFFD-ED07-750A-0D2CC0385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69FF28-5262-7E14-F1E8-CF0960634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University of Tübingen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495E529-36A8-B874-488C-8088B2429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400" y="806400"/>
            <a:ext cx="4829391" cy="18756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B2CF8B0-1FC6-1760-AFC5-6B81FBFA5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400" y="2678400"/>
            <a:ext cx="4829390" cy="18756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AABAD5D-6751-FE40-0F30-1466A78D3EDF}"/>
              </a:ext>
            </a:extLst>
          </p:cNvPr>
          <p:cNvSpPr txBox="1"/>
          <p:nvPr/>
        </p:nvSpPr>
        <p:spPr>
          <a:xfrm>
            <a:off x="6675149" y="1430363"/>
            <a:ext cx="154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Layers defined by conductivity input</a:t>
            </a:r>
          </a:p>
        </p:txBody>
      </p:sp>
      <p:sp>
        <p:nvSpPr>
          <p:cNvPr id="6" name="Rechteck 5">
            <a:hlinkClick r:id="rId5" action="ppaction://hlinksldjump"/>
            <a:extLst>
              <a:ext uri="{FF2B5EF4-FFF2-40B4-BE49-F238E27FC236}">
                <a16:creationId xmlns:a16="http://schemas.microsoft.com/office/drawing/2014/main" id="{52EE342C-A294-78B4-806C-2B5C53FAFF52}"/>
              </a:ext>
            </a:extLst>
          </p:cNvPr>
          <p:cNvSpPr/>
          <p:nvPr/>
        </p:nvSpPr>
        <p:spPr>
          <a:xfrm>
            <a:off x="7571728" y="408438"/>
            <a:ext cx="1149701" cy="273844"/>
          </a:xfrm>
          <a:prstGeom prst="rect">
            <a:avLst/>
          </a:prstGeom>
          <a:noFill/>
          <a:ln w="19050">
            <a:solidFill>
              <a:srgbClr val="D345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4576"/>
              </a:solidFill>
            </a:endParaRPr>
          </a:p>
        </p:txBody>
      </p:sp>
      <p:sp>
        <p:nvSpPr>
          <p:cNvPr id="10" name="Textfeld 9">
            <a:hlinkClick r:id="rId5" action="ppaction://hlinksldjump"/>
            <a:extLst>
              <a:ext uri="{FF2B5EF4-FFF2-40B4-BE49-F238E27FC236}">
                <a16:creationId xmlns:a16="http://schemas.microsoft.com/office/drawing/2014/main" id="{4E197461-11F9-921A-212E-7A014AFCA3BF}"/>
              </a:ext>
            </a:extLst>
          </p:cNvPr>
          <p:cNvSpPr txBox="1"/>
          <p:nvPr/>
        </p:nvSpPr>
        <p:spPr>
          <a:xfrm>
            <a:off x="7767549" y="413782"/>
            <a:ext cx="987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Take me back</a:t>
            </a:r>
          </a:p>
        </p:txBody>
      </p:sp>
      <p:pic>
        <p:nvPicPr>
          <p:cNvPr id="30" name="Grafik 29" descr="Nach rechts zeigender Finger, Handrücken mit einfarbiger Füllung">
            <a:hlinkClick r:id="rId5" action="ppaction://hlinksldjump"/>
            <a:extLst>
              <a:ext uri="{FF2B5EF4-FFF2-40B4-BE49-F238E27FC236}">
                <a16:creationId xmlns:a16="http://schemas.microsoft.com/office/drawing/2014/main" id="{A1C9EB65-409B-74A5-AFB0-7A2EEA1A7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653804" y="467747"/>
            <a:ext cx="155226" cy="155226"/>
          </a:xfrm>
          <a:prstGeom prst="rect">
            <a:avLst/>
          </a:prstGeom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90D0C2E5-1BCC-89BB-1BFC-F8025AB84840}"/>
              </a:ext>
            </a:extLst>
          </p:cNvPr>
          <p:cNvSpPr txBox="1"/>
          <p:nvPr/>
        </p:nvSpPr>
        <p:spPr>
          <a:xfrm>
            <a:off x="523212" y="312950"/>
            <a:ext cx="593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Labels are not reliable for steep reflectors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6FE02627-C169-6D6C-B2D0-668009489E39}"/>
              </a:ext>
            </a:extLst>
          </p:cNvPr>
          <p:cNvSpPr txBox="1"/>
          <p:nvPr/>
        </p:nvSpPr>
        <p:spPr>
          <a:xfrm>
            <a:off x="6675212" y="3378774"/>
            <a:ext cx="15418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Only partial overlap of input layers with layers in synthetic radargram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F8733933-283C-B70C-EC1A-7AD0A558A9F9}"/>
              </a:ext>
            </a:extLst>
          </p:cNvPr>
          <p:cNvSpPr txBox="1"/>
          <p:nvPr/>
        </p:nvSpPr>
        <p:spPr>
          <a:xfrm>
            <a:off x="6895791" y="3921602"/>
            <a:ext cx="12416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    indicates how layers in radargram would be correctly propagated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EE466012-8B09-EB36-AD28-6479582DF2F5}"/>
              </a:ext>
            </a:extLst>
          </p:cNvPr>
          <p:cNvSpPr/>
          <p:nvPr/>
        </p:nvSpPr>
        <p:spPr>
          <a:xfrm>
            <a:off x="6980292" y="3988478"/>
            <a:ext cx="61287" cy="64800"/>
          </a:xfrm>
          <a:prstGeom prst="rect">
            <a:avLst/>
          </a:prstGeom>
          <a:solidFill>
            <a:srgbClr val="AAF0D1"/>
          </a:solidFill>
          <a:ln>
            <a:solidFill>
              <a:srgbClr val="AAF0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ihandform 11">
            <a:extLst>
              <a:ext uri="{FF2B5EF4-FFF2-40B4-BE49-F238E27FC236}">
                <a16:creationId xmlns:a16="http://schemas.microsoft.com/office/drawing/2014/main" id="{DCEA5569-A8CD-9A43-3223-F149FFCF96C7}"/>
              </a:ext>
            </a:extLst>
          </p:cNvPr>
          <p:cNvSpPr/>
          <p:nvPr/>
        </p:nvSpPr>
        <p:spPr>
          <a:xfrm>
            <a:off x="2701925" y="2971800"/>
            <a:ext cx="1498600" cy="206375"/>
          </a:xfrm>
          <a:custGeom>
            <a:avLst/>
            <a:gdLst>
              <a:gd name="connsiteX0" fmla="*/ 1498600 w 1498600"/>
              <a:gd name="connsiteY0" fmla="*/ 203200 h 206375"/>
              <a:gd name="connsiteX1" fmla="*/ 1466850 w 1498600"/>
              <a:gd name="connsiteY1" fmla="*/ 206375 h 206375"/>
              <a:gd name="connsiteX2" fmla="*/ 1393825 w 1498600"/>
              <a:gd name="connsiteY2" fmla="*/ 200025 h 206375"/>
              <a:gd name="connsiteX3" fmla="*/ 1314450 w 1498600"/>
              <a:gd name="connsiteY3" fmla="*/ 196850 h 206375"/>
              <a:gd name="connsiteX4" fmla="*/ 1219200 w 1498600"/>
              <a:gd name="connsiteY4" fmla="*/ 190500 h 206375"/>
              <a:gd name="connsiteX5" fmla="*/ 1149350 w 1498600"/>
              <a:gd name="connsiteY5" fmla="*/ 187325 h 206375"/>
              <a:gd name="connsiteX6" fmla="*/ 1085850 w 1498600"/>
              <a:gd name="connsiteY6" fmla="*/ 174625 h 206375"/>
              <a:gd name="connsiteX7" fmla="*/ 1009650 w 1498600"/>
              <a:gd name="connsiteY7" fmla="*/ 168275 h 206375"/>
              <a:gd name="connsiteX8" fmla="*/ 958850 w 1498600"/>
              <a:gd name="connsiteY8" fmla="*/ 161925 h 206375"/>
              <a:gd name="connsiteX9" fmla="*/ 882650 w 1498600"/>
              <a:gd name="connsiteY9" fmla="*/ 152400 h 206375"/>
              <a:gd name="connsiteX10" fmla="*/ 781050 w 1498600"/>
              <a:gd name="connsiteY10" fmla="*/ 130175 h 206375"/>
              <a:gd name="connsiteX11" fmla="*/ 727075 w 1498600"/>
              <a:gd name="connsiteY11" fmla="*/ 127000 h 206375"/>
              <a:gd name="connsiteX12" fmla="*/ 673100 w 1498600"/>
              <a:gd name="connsiteY12" fmla="*/ 117475 h 206375"/>
              <a:gd name="connsiteX13" fmla="*/ 612775 w 1498600"/>
              <a:gd name="connsiteY13" fmla="*/ 107950 h 206375"/>
              <a:gd name="connsiteX14" fmla="*/ 549275 w 1498600"/>
              <a:gd name="connsiteY14" fmla="*/ 98425 h 206375"/>
              <a:gd name="connsiteX15" fmla="*/ 473075 w 1498600"/>
              <a:gd name="connsiteY15" fmla="*/ 85725 h 206375"/>
              <a:gd name="connsiteX16" fmla="*/ 422275 w 1498600"/>
              <a:gd name="connsiteY16" fmla="*/ 76200 h 206375"/>
              <a:gd name="connsiteX17" fmla="*/ 361950 w 1498600"/>
              <a:gd name="connsiteY17" fmla="*/ 73025 h 206375"/>
              <a:gd name="connsiteX18" fmla="*/ 317500 w 1498600"/>
              <a:gd name="connsiteY18" fmla="*/ 60325 h 206375"/>
              <a:gd name="connsiteX19" fmla="*/ 260350 w 1498600"/>
              <a:gd name="connsiteY19" fmla="*/ 50800 h 206375"/>
              <a:gd name="connsiteX20" fmla="*/ 222250 w 1498600"/>
              <a:gd name="connsiteY20" fmla="*/ 41275 h 206375"/>
              <a:gd name="connsiteX21" fmla="*/ 155575 w 1498600"/>
              <a:gd name="connsiteY21" fmla="*/ 31750 h 206375"/>
              <a:gd name="connsiteX22" fmla="*/ 104775 w 1498600"/>
              <a:gd name="connsiteY22" fmla="*/ 22225 h 206375"/>
              <a:gd name="connsiteX23" fmla="*/ 63500 w 1498600"/>
              <a:gd name="connsiteY23" fmla="*/ 15875 h 206375"/>
              <a:gd name="connsiteX24" fmla="*/ 28575 w 1498600"/>
              <a:gd name="connsiteY24" fmla="*/ 6350 h 206375"/>
              <a:gd name="connsiteX25" fmla="*/ 0 w 1498600"/>
              <a:gd name="connsiteY25" fmla="*/ 0 h 20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98600" h="206375">
                <a:moveTo>
                  <a:pt x="1498600" y="203200"/>
                </a:moveTo>
                <a:lnTo>
                  <a:pt x="1466850" y="206375"/>
                </a:lnTo>
                <a:lnTo>
                  <a:pt x="1393825" y="200025"/>
                </a:lnTo>
                <a:lnTo>
                  <a:pt x="1314450" y="196850"/>
                </a:lnTo>
                <a:lnTo>
                  <a:pt x="1219200" y="190500"/>
                </a:lnTo>
                <a:lnTo>
                  <a:pt x="1149350" y="187325"/>
                </a:lnTo>
                <a:lnTo>
                  <a:pt x="1085850" y="174625"/>
                </a:lnTo>
                <a:lnTo>
                  <a:pt x="1009650" y="168275"/>
                </a:lnTo>
                <a:lnTo>
                  <a:pt x="958850" y="161925"/>
                </a:lnTo>
                <a:lnTo>
                  <a:pt x="882650" y="152400"/>
                </a:lnTo>
                <a:lnTo>
                  <a:pt x="781050" y="130175"/>
                </a:lnTo>
                <a:lnTo>
                  <a:pt x="727075" y="127000"/>
                </a:lnTo>
                <a:lnTo>
                  <a:pt x="673100" y="117475"/>
                </a:lnTo>
                <a:lnTo>
                  <a:pt x="612775" y="107950"/>
                </a:lnTo>
                <a:lnTo>
                  <a:pt x="549275" y="98425"/>
                </a:lnTo>
                <a:lnTo>
                  <a:pt x="473075" y="85725"/>
                </a:lnTo>
                <a:lnTo>
                  <a:pt x="422275" y="76200"/>
                </a:lnTo>
                <a:lnTo>
                  <a:pt x="361950" y="73025"/>
                </a:lnTo>
                <a:lnTo>
                  <a:pt x="317500" y="60325"/>
                </a:lnTo>
                <a:lnTo>
                  <a:pt x="260350" y="50800"/>
                </a:lnTo>
                <a:lnTo>
                  <a:pt x="222250" y="41275"/>
                </a:lnTo>
                <a:lnTo>
                  <a:pt x="155575" y="31750"/>
                </a:lnTo>
                <a:lnTo>
                  <a:pt x="104775" y="22225"/>
                </a:lnTo>
                <a:lnTo>
                  <a:pt x="63500" y="15875"/>
                </a:lnTo>
                <a:lnTo>
                  <a:pt x="28575" y="635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AAF0D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ihandform 12">
            <a:extLst>
              <a:ext uri="{FF2B5EF4-FFF2-40B4-BE49-F238E27FC236}">
                <a16:creationId xmlns:a16="http://schemas.microsoft.com/office/drawing/2014/main" id="{6D7289B0-DCA8-A78C-3F75-331E91EDC4D8}"/>
              </a:ext>
            </a:extLst>
          </p:cNvPr>
          <p:cNvSpPr/>
          <p:nvPr/>
        </p:nvSpPr>
        <p:spPr>
          <a:xfrm>
            <a:off x="2698750" y="3251200"/>
            <a:ext cx="1812925" cy="273050"/>
          </a:xfrm>
          <a:custGeom>
            <a:avLst/>
            <a:gdLst>
              <a:gd name="connsiteX0" fmla="*/ 1812925 w 1812925"/>
              <a:gd name="connsiteY0" fmla="*/ 273050 h 273050"/>
              <a:gd name="connsiteX1" fmla="*/ 1758950 w 1812925"/>
              <a:gd name="connsiteY1" fmla="*/ 269875 h 273050"/>
              <a:gd name="connsiteX2" fmla="*/ 1692275 w 1812925"/>
              <a:gd name="connsiteY2" fmla="*/ 273050 h 273050"/>
              <a:gd name="connsiteX3" fmla="*/ 1647825 w 1812925"/>
              <a:gd name="connsiteY3" fmla="*/ 263525 h 273050"/>
              <a:gd name="connsiteX4" fmla="*/ 1587500 w 1812925"/>
              <a:gd name="connsiteY4" fmla="*/ 257175 h 273050"/>
              <a:gd name="connsiteX5" fmla="*/ 1530350 w 1812925"/>
              <a:gd name="connsiteY5" fmla="*/ 254000 h 273050"/>
              <a:gd name="connsiteX6" fmla="*/ 1466850 w 1812925"/>
              <a:gd name="connsiteY6" fmla="*/ 254000 h 273050"/>
              <a:gd name="connsiteX7" fmla="*/ 1422400 w 1812925"/>
              <a:gd name="connsiteY7" fmla="*/ 247650 h 273050"/>
              <a:gd name="connsiteX8" fmla="*/ 1377950 w 1812925"/>
              <a:gd name="connsiteY8" fmla="*/ 247650 h 273050"/>
              <a:gd name="connsiteX9" fmla="*/ 1333500 w 1812925"/>
              <a:gd name="connsiteY9" fmla="*/ 241300 h 273050"/>
              <a:gd name="connsiteX10" fmla="*/ 1279525 w 1812925"/>
              <a:gd name="connsiteY10" fmla="*/ 234950 h 273050"/>
              <a:gd name="connsiteX11" fmla="*/ 1238250 w 1812925"/>
              <a:gd name="connsiteY11" fmla="*/ 228600 h 273050"/>
              <a:gd name="connsiteX12" fmla="*/ 1181100 w 1812925"/>
              <a:gd name="connsiteY12" fmla="*/ 222250 h 273050"/>
              <a:gd name="connsiteX13" fmla="*/ 1127125 w 1812925"/>
              <a:gd name="connsiteY13" fmla="*/ 219075 h 273050"/>
              <a:gd name="connsiteX14" fmla="*/ 1069975 w 1812925"/>
              <a:gd name="connsiteY14" fmla="*/ 206375 h 273050"/>
              <a:gd name="connsiteX15" fmla="*/ 1022350 w 1812925"/>
              <a:gd name="connsiteY15" fmla="*/ 200025 h 273050"/>
              <a:gd name="connsiteX16" fmla="*/ 942975 w 1812925"/>
              <a:gd name="connsiteY16" fmla="*/ 187325 h 273050"/>
              <a:gd name="connsiteX17" fmla="*/ 892175 w 1812925"/>
              <a:gd name="connsiteY17" fmla="*/ 180975 h 273050"/>
              <a:gd name="connsiteX18" fmla="*/ 847725 w 1812925"/>
              <a:gd name="connsiteY18" fmla="*/ 171450 h 273050"/>
              <a:gd name="connsiteX19" fmla="*/ 793750 w 1812925"/>
              <a:gd name="connsiteY19" fmla="*/ 161925 h 273050"/>
              <a:gd name="connsiteX20" fmla="*/ 739775 w 1812925"/>
              <a:gd name="connsiteY20" fmla="*/ 149225 h 273050"/>
              <a:gd name="connsiteX21" fmla="*/ 692150 w 1812925"/>
              <a:gd name="connsiteY21" fmla="*/ 142875 h 273050"/>
              <a:gd name="connsiteX22" fmla="*/ 657225 w 1812925"/>
              <a:gd name="connsiteY22" fmla="*/ 136525 h 273050"/>
              <a:gd name="connsiteX23" fmla="*/ 615950 w 1812925"/>
              <a:gd name="connsiteY23" fmla="*/ 127000 h 273050"/>
              <a:gd name="connsiteX24" fmla="*/ 568325 w 1812925"/>
              <a:gd name="connsiteY24" fmla="*/ 120650 h 273050"/>
              <a:gd name="connsiteX25" fmla="*/ 523875 w 1812925"/>
              <a:gd name="connsiteY25" fmla="*/ 111125 h 273050"/>
              <a:gd name="connsiteX26" fmla="*/ 460375 w 1812925"/>
              <a:gd name="connsiteY26" fmla="*/ 98425 h 273050"/>
              <a:gd name="connsiteX27" fmla="*/ 422275 w 1812925"/>
              <a:gd name="connsiteY27" fmla="*/ 92075 h 273050"/>
              <a:gd name="connsiteX28" fmla="*/ 381000 w 1812925"/>
              <a:gd name="connsiteY28" fmla="*/ 82550 h 273050"/>
              <a:gd name="connsiteX29" fmla="*/ 349250 w 1812925"/>
              <a:gd name="connsiteY29" fmla="*/ 76200 h 273050"/>
              <a:gd name="connsiteX30" fmla="*/ 301625 w 1812925"/>
              <a:gd name="connsiteY30" fmla="*/ 60325 h 273050"/>
              <a:gd name="connsiteX31" fmla="*/ 247650 w 1812925"/>
              <a:gd name="connsiteY31" fmla="*/ 50800 h 273050"/>
              <a:gd name="connsiteX32" fmla="*/ 206375 w 1812925"/>
              <a:gd name="connsiteY32" fmla="*/ 44450 h 273050"/>
              <a:gd name="connsiteX33" fmla="*/ 206375 w 1812925"/>
              <a:gd name="connsiteY33" fmla="*/ 44450 h 273050"/>
              <a:gd name="connsiteX34" fmla="*/ 149225 w 1812925"/>
              <a:gd name="connsiteY34" fmla="*/ 31750 h 273050"/>
              <a:gd name="connsiteX35" fmla="*/ 114300 w 1812925"/>
              <a:gd name="connsiteY35" fmla="*/ 25400 h 273050"/>
              <a:gd name="connsiteX36" fmla="*/ 76200 w 1812925"/>
              <a:gd name="connsiteY36" fmla="*/ 15875 h 273050"/>
              <a:gd name="connsiteX37" fmla="*/ 38100 w 1812925"/>
              <a:gd name="connsiteY37" fmla="*/ 9525 h 273050"/>
              <a:gd name="connsiteX38" fmla="*/ 38100 w 1812925"/>
              <a:gd name="connsiteY38" fmla="*/ 9525 h 273050"/>
              <a:gd name="connsiteX39" fmla="*/ 0 w 1812925"/>
              <a:gd name="connsiteY39" fmla="*/ 0 h 2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12925" h="273050">
                <a:moveTo>
                  <a:pt x="1812925" y="273050"/>
                </a:moveTo>
                <a:lnTo>
                  <a:pt x="1758950" y="269875"/>
                </a:lnTo>
                <a:lnTo>
                  <a:pt x="1692275" y="273050"/>
                </a:lnTo>
                <a:lnTo>
                  <a:pt x="1647825" y="263525"/>
                </a:lnTo>
                <a:lnTo>
                  <a:pt x="1587500" y="257175"/>
                </a:lnTo>
                <a:lnTo>
                  <a:pt x="1530350" y="254000"/>
                </a:lnTo>
                <a:lnTo>
                  <a:pt x="1466850" y="254000"/>
                </a:lnTo>
                <a:lnTo>
                  <a:pt x="1422400" y="247650"/>
                </a:lnTo>
                <a:lnTo>
                  <a:pt x="1377950" y="247650"/>
                </a:lnTo>
                <a:lnTo>
                  <a:pt x="1333500" y="241300"/>
                </a:lnTo>
                <a:lnTo>
                  <a:pt x="1279525" y="234950"/>
                </a:lnTo>
                <a:lnTo>
                  <a:pt x="1238250" y="228600"/>
                </a:lnTo>
                <a:lnTo>
                  <a:pt x="1181100" y="222250"/>
                </a:lnTo>
                <a:lnTo>
                  <a:pt x="1127125" y="219075"/>
                </a:lnTo>
                <a:lnTo>
                  <a:pt x="1069975" y="206375"/>
                </a:lnTo>
                <a:lnTo>
                  <a:pt x="1022350" y="200025"/>
                </a:lnTo>
                <a:lnTo>
                  <a:pt x="942975" y="187325"/>
                </a:lnTo>
                <a:lnTo>
                  <a:pt x="892175" y="180975"/>
                </a:lnTo>
                <a:lnTo>
                  <a:pt x="847725" y="171450"/>
                </a:lnTo>
                <a:lnTo>
                  <a:pt x="793750" y="161925"/>
                </a:lnTo>
                <a:lnTo>
                  <a:pt x="739775" y="149225"/>
                </a:lnTo>
                <a:lnTo>
                  <a:pt x="692150" y="142875"/>
                </a:lnTo>
                <a:lnTo>
                  <a:pt x="657225" y="136525"/>
                </a:lnTo>
                <a:lnTo>
                  <a:pt x="615950" y="127000"/>
                </a:lnTo>
                <a:lnTo>
                  <a:pt x="568325" y="120650"/>
                </a:lnTo>
                <a:lnTo>
                  <a:pt x="523875" y="111125"/>
                </a:lnTo>
                <a:lnTo>
                  <a:pt x="460375" y="98425"/>
                </a:lnTo>
                <a:lnTo>
                  <a:pt x="422275" y="92075"/>
                </a:lnTo>
                <a:lnTo>
                  <a:pt x="381000" y="82550"/>
                </a:lnTo>
                <a:lnTo>
                  <a:pt x="349250" y="76200"/>
                </a:lnTo>
                <a:lnTo>
                  <a:pt x="301625" y="60325"/>
                </a:lnTo>
                <a:lnTo>
                  <a:pt x="247650" y="50800"/>
                </a:lnTo>
                <a:lnTo>
                  <a:pt x="206375" y="44450"/>
                </a:lnTo>
                <a:lnTo>
                  <a:pt x="206375" y="44450"/>
                </a:lnTo>
                <a:lnTo>
                  <a:pt x="149225" y="31750"/>
                </a:lnTo>
                <a:lnTo>
                  <a:pt x="114300" y="25400"/>
                </a:lnTo>
                <a:lnTo>
                  <a:pt x="76200" y="15875"/>
                </a:lnTo>
                <a:lnTo>
                  <a:pt x="38100" y="9525"/>
                </a:lnTo>
                <a:lnTo>
                  <a:pt x="38100" y="9525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AAF0D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ihandform 13">
            <a:extLst>
              <a:ext uri="{FF2B5EF4-FFF2-40B4-BE49-F238E27FC236}">
                <a16:creationId xmlns:a16="http://schemas.microsoft.com/office/drawing/2014/main" id="{23363931-2995-0791-8A02-3CF789BEFAE4}"/>
              </a:ext>
            </a:extLst>
          </p:cNvPr>
          <p:cNvSpPr/>
          <p:nvPr/>
        </p:nvSpPr>
        <p:spPr>
          <a:xfrm>
            <a:off x="5045075" y="3517900"/>
            <a:ext cx="1371600" cy="50800"/>
          </a:xfrm>
          <a:custGeom>
            <a:avLst/>
            <a:gdLst>
              <a:gd name="connsiteX0" fmla="*/ 0 w 1371600"/>
              <a:gd name="connsiteY0" fmla="*/ 3175 h 50800"/>
              <a:gd name="connsiteX1" fmla="*/ 85725 w 1371600"/>
              <a:gd name="connsiteY1" fmla="*/ 0 h 50800"/>
              <a:gd name="connsiteX2" fmla="*/ 165100 w 1371600"/>
              <a:gd name="connsiteY2" fmla="*/ 3175 h 50800"/>
              <a:gd name="connsiteX3" fmla="*/ 279400 w 1371600"/>
              <a:gd name="connsiteY3" fmla="*/ 3175 h 50800"/>
              <a:gd name="connsiteX4" fmla="*/ 374650 w 1371600"/>
              <a:gd name="connsiteY4" fmla="*/ 3175 h 50800"/>
              <a:gd name="connsiteX5" fmla="*/ 450850 w 1371600"/>
              <a:gd name="connsiteY5" fmla="*/ 9525 h 50800"/>
              <a:gd name="connsiteX6" fmla="*/ 539750 w 1371600"/>
              <a:gd name="connsiteY6" fmla="*/ 9525 h 50800"/>
              <a:gd name="connsiteX7" fmla="*/ 625475 w 1371600"/>
              <a:gd name="connsiteY7" fmla="*/ 15875 h 50800"/>
              <a:gd name="connsiteX8" fmla="*/ 711200 w 1371600"/>
              <a:gd name="connsiteY8" fmla="*/ 22225 h 50800"/>
              <a:gd name="connsiteX9" fmla="*/ 781050 w 1371600"/>
              <a:gd name="connsiteY9" fmla="*/ 22225 h 50800"/>
              <a:gd name="connsiteX10" fmla="*/ 854075 w 1371600"/>
              <a:gd name="connsiteY10" fmla="*/ 28575 h 50800"/>
              <a:gd name="connsiteX11" fmla="*/ 939800 w 1371600"/>
              <a:gd name="connsiteY11" fmla="*/ 31750 h 50800"/>
              <a:gd name="connsiteX12" fmla="*/ 1009650 w 1371600"/>
              <a:gd name="connsiteY12" fmla="*/ 41275 h 50800"/>
              <a:gd name="connsiteX13" fmla="*/ 1095375 w 1371600"/>
              <a:gd name="connsiteY13" fmla="*/ 41275 h 50800"/>
              <a:gd name="connsiteX14" fmla="*/ 1165225 w 1371600"/>
              <a:gd name="connsiteY14" fmla="*/ 44450 h 50800"/>
              <a:gd name="connsiteX15" fmla="*/ 1244600 w 1371600"/>
              <a:gd name="connsiteY15" fmla="*/ 47625 h 50800"/>
              <a:gd name="connsiteX16" fmla="*/ 1333500 w 1371600"/>
              <a:gd name="connsiteY16" fmla="*/ 50800 h 50800"/>
              <a:gd name="connsiteX17" fmla="*/ 1371600 w 1371600"/>
              <a:gd name="connsiteY17" fmla="*/ 50800 h 5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71600" h="50800">
                <a:moveTo>
                  <a:pt x="0" y="3175"/>
                </a:moveTo>
                <a:lnTo>
                  <a:pt x="85725" y="0"/>
                </a:lnTo>
                <a:lnTo>
                  <a:pt x="165100" y="3175"/>
                </a:lnTo>
                <a:lnTo>
                  <a:pt x="279400" y="3175"/>
                </a:lnTo>
                <a:lnTo>
                  <a:pt x="374650" y="3175"/>
                </a:lnTo>
                <a:lnTo>
                  <a:pt x="450850" y="9525"/>
                </a:lnTo>
                <a:lnTo>
                  <a:pt x="539750" y="9525"/>
                </a:lnTo>
                <a:lnTo>
                  <a:pt x="625475" y="15875"/>
                </a:lnTo>
                <a:lnTo>
                  <a:pt x="711200" y="22225"/>
                </a:lnTo>
                <a:lnTo>
                  <a:pt x="781050" y="22225"/>
                </a:lnTo>
                <a:lnTo>
                  <a:pt x="854075" y="28575"/>
                </a:lnTo>
                <a:lnTo>
                  <a:pt x="939800" y="31750"/>
                </a:lnTo>
                <a:lnTo>
                  <a:pt x="1009650" y="41275"/>
                </a:lnTo>
                <a:lnTo>
                  <a:pt x="1095375" y="41275"/>
                </a:lnTo>
                <a:lnTo>
                  <a:pt x="1165225" y="44450"/>
                </a:lnTo>
                <a:lnTo>
                  <a:pt x="1244600" y="47625"/>
                </a:lnTo>
                <a:lnTo>
                  <a:pt x="1333500" y="50800"/>
                </a:lnTo>
                <a:lnTo>
                  <a:pt x="1371600" y="50800"/>
                </a:lnTo>
              </a:path>
            </a:pathLst>
          </a:custGeom>
          <a:noFill/>
          <a:ln>
            <a:solidFill>
              <a:srgbClr val="AAF0D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5FC55E71-5C58-81C7-E70B-3D1A59BDB96B}"/>
              </a:ext>
            </a:extLst>
          </p:cNvPr>
          <p:cNvSpPr/>
          <p:nvPr/>
        </p:nvSpPr>
        <p:spPr>
          <a:xfrm>
            <a:off x="2695575" y="3409950"/>
            <a:ext cx="2130425" cy="314325"/>
          </a:xfrm>
          <a:custGeom>
            <a:avLst/>
            <a:gdLst>
              <a:gd name="connsiteX0" fmla="*/ 2130425 w 2130425"/>
              <a:gd name="connsiteY0" fmla="*/ 314325 h 314325"/>
              <a:gd name="connsiteX1" fmla="*/ 2066925 w 2130425"/>
              <a:gd name="connsiteY1" fmla="*/ 311150 h 314325"/>
              <a:gd name="connsiteX2" fmla="*/ 1978025 w 2130425"/>
              <a:gd name="connsiteY2" fmla="*/ 311150 h 314325"/>
              <a:gd name="connsiteX3" fmla="*/ 1885950 w 2130425"/>
              <a:gd name="connsiteY3" fmla="*/ 304800 h 314325"/>
              <a:gd name="connsiteX4" fmla="*/ 1790700 w 2130425"/>
              <a:gd name="connsiteY4" fmla="*/ 301625 h 314325"/>
              <a:gd name="connsiteX5" fmla="*/ 1708150 w 2130425"/>
              <a:gd name="connsiteY5" fmla="*/ 295275 h 314325"/>
              <a:gd name="connsiteX6" fmla="*/ 1635125 w 2130425"/>
              <a:gd name="connsiteY6" fmla="*/ 292100 h 314325"/>
              <a:gd name="connsiteX7" fmla="*/ 1533525 w 2130425"/>
              <a:gd name="connsiteY7" fmla="*/ 282575 h 314325"/>
              <a:gd name="connsiteX8" fmla="*/ 1444625 w 2130425"/>
              <a:gd name="connsiteY8" fmla="*/ 276225 h 314325"/>
              <a:gd name="connsiteX9" fmla="*/ 1365250 w 2130425"/>
              <a:gd name="connsiteY9" fmla="*/ 269875 h 314325"/>
              <a:gd name="connsiteX10" fmla="*/ 1295400 w 2130425"/>
              <a:gd name="connsiteY10" fmla="*/ 260350 h 314325"/>
              <a:gd name="connsiteX11" fmla="*/ 1219200 w 2130425"/>
              <a:gd name="connsiteY11" fmla="*/ 247650 h 314325"/>
              <a:gd name="connsiteX12" fmla="*/ 1136650 w 2130425"/>
              <a:gd name="connsiteY12" fmla="*/ 238125 h 314325"/>
              <a:gd name="connsiteX13" fmla="*/ 1038225 w 2130425"/>
              <a:gd name="connsiteY13" fmla="*/ 222250 h 314325"/>
              <a:gd name="connsiteX14" fmla="*/ 942975 w 2130425"/>
              <a:gd name="connsiteY14" fmla="*/ 206375 h 314325"/>
              <a:gd name="connsiteX15" fmla="*/ 850900 w 2130425"/>
              <a:gd name="connsiteY15" fmla="*/ 187325 h 314325"/>
              <a:gd name="connsiteX16" fmla="*/ 752475 w 2130425"/>
              <a:gd name="connsiteY16" fmla="*/ 171450 h 314325"/>
              <a:gd name="connsiteX17" fmla="*/ 666750 w 2130425"/>
              <a:gd name="connsiteY17" fmla="*/ 152400 h 314325"/>
              <a:gd name="connsiteX18" fmla="*/ 603250 w 2130425"/>
              <a:gd name="connsiteY18" fmla="*/ 136525 h 314325"/>
              <a:gd name="connsiteX19" fmla="*/ 517525 w 2130425"/>
              <a:gd name="connsiteY19" fmla="*/ 123825 h 314325"/>
              <a:gd name="connsiteX20" fmla="*/ 431800 w 2130425"/>
              <a:gd name="connsiteY20" fmla="*/ 101600 h 314325"/>
              <a:gd name="connsiteX21" fmla="*/ 323850 w 2130425"/>
              <a:gd name="connsiteY21" fmla="*/ 79375 h 314325"/>
              <a:gd name="connsiteX22" fmla="*/ 254000 w 2130425"/>
              <a:gd name="connsiteY22" fmla="*/ 63500 h 314325"/>
              <a:gd name="connsiteX23" fmla="*/ 171450 w 2130425"/>
              <a:gd name="connsiteY23" fmla="*/ 41275 h 314325"/>
              <a:gd name="connsiteX24" fmla="*/ 107950 w 2130425"/>
              <a:gd name="connsiteY24" fmla="*/ 31750 h 314325"/>
              <a:gd name="connsiteX25" fmla="*/ 57150 w 2130425"/>
              <a:gd name="connsiteY25" fmla="*/ 19050 h 314325"/>
              <a:gd name="connsiteX26" fmla="*/ 19050 w 2130425"/>
              <a:gd name="connsiteY26" fmla="*/ 6350 h 314325"/>
              <a:gd name="connsiteX27" fmla="*/ 0 w 2130425"/>
              <a:gd name="connsiteY27" fmla="*/ 0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130425" h="314325">
                <a:moveTo>
                  <a:pt x="2130425" y="314325"/>
                </a:moveTo>
                <a:lnTo>
                  <a:pt x="2066925" y="311150"/>
                </a:lnTo>
                <a:lnTo>
                  <a:pt x="1978025" y="311150"/>
                </a:lnTo>
                <a:lnTo>
                  <a:pt x="1885950" y="304800"/>
                </a:lnTo>
                <a:lnTo>
                  <a:pt x="1790700" y="301625"/>
                </a:lnTo>
                <a:lnTo>
                  <a:pt x="1708150" y="295275"/>
                </a:lnTo>
                <a:lnTo>
                  <a:pt x="1635125" y="292100"/>
                </a:lnTo>
                <a:lnTo>
                  <a:pt x="1533525" y="282575"/>
                </a:lnTo>
                <a:lnTo>
                  <a:pt x="1444625" y="276225"/>
                </a:lnTo>
                <a:lnTo>
                  <a:pt x="1365250" y="269875"/>
                </a:lnTo>
                <a:lnTo>
                  <a:pt x="1295400" y="260350"/>
                </a:lnTo>
                <a:lnTo>
                  <a:pt x="1219200" y="247650"/>
                </a:lnTo>
                <a:lnTo>
                  <a:pt x="1136650" y="238125"/>
                </a:lnTo>
                <a:lnTo>
                  <a:pt x="1038225" y="222250"/>
                </a:lnTo>
                <a:lnTo>
                  <a:pt x="942975" y="206375"/>
                </a:lnTo>
                <a:lnTo>
                  <a:pt x="850900" y="187325"/>
                </a:lnTo>
                <a:lnTo>
                  <a:pt x="752475" y="171450"/>
                </a:lnTo>
                <a:lnTo>
                  <a:pt x="666750" y="152400"/>
                </a:lnTo>
                <a:lnTo>
                  <a:pt x="603250" y="136525"/>
                </a:lnTo>
                <a:lnTo>
                  <a:pt x="517525" y="123825"/>
                </a:lnTo>
                <a:lnTo>
                  <a:pt x="431800" y="101600"/>
                </a:lnTo>
                <a:lnTo>
                  <a:pt x="323850" y="79375"/>
                </a:lnTo>
                <a:lnTo>
                  <a:pt x="254000" y="63500"/>
                </a:lnTo>
                <a:lnTo>
                  <a:pt x="171450" y="41275"/>
                </a:lnTo>
                <a:lnTo>
                  <a:pt x="107950" y="31750"/>
                </a:lnTo>
                <a:lnTo>
                  <a:pt x="57150" y="19050"/>
                </a:lnTo>
                <a:lnTo>
                  <a:pt x="19050" y="635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AAF0D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ihandform 15">
            <a:extLst>
              <a:ext uri="{FF2B5EF4-FFF2-40B4-BE49-F238E27FC236}">
                <a16:creationId xmlns:a16="http://schemas.microsoft.com/office/drawing/2014/main" id="{0EFCDD6E-D050-A95B-0003-2A16DC6A4D17}"/>
              </a:ext>
            </a:extLst>
          </p:cNvPr>
          <p:cNvSpPr/>
          <p:nvPr/>
        </p:nvSpPr>
        <p:spPr>
          <a:xfrm>
            <a:off x="5213350" y="3727450"/>
            <a:ext cx="1219200" cy="82550"/>
          </a:xfrm>
          <a:custGeom>
            <a:avLst/>
            <a:gdLst>
              <a:gd name="connsiteX0" fmla="*/ 0 w 1219200"/>
              <a:gd name="connsiteY0" fmla="*/ 0 h 82550"/>
              <a:gd name="connsiteX1" fmla="*/ 85725 w 1219200"/>
              <a:gd name="connsiteY1" fmla="*/ 3175 h 82550"/>
              <a:gd name="connsiteX2" fmla="*/ 193675 w 1219200"/>
              <a:gd name="connsiteY2" fmla="*/ 3175 h 82550"/>
              <a:gd name="connsiteX3" fmla="*/ 292100 w 1219200"/>
              <a:gd name="connsiteY3" fmla="*/ 6350 h 82550"/>
              <a:gd name="connsiteX4" fmla="*/ 400050 w 1219200"/>
              <a:gd name="connsiteY4" fmla="*/ 15875 h 82550"/>
              <a:gd name="connsiteX5" fmla="*/ 473075 w 1219200"/>
              <a:gd name="connsiteY5" fmla="*/ 22225 h 82550"/>
              <a:gd name="connsiteX6" fmla="*/ 581025 w 1219200"/>
              <a:gd name="connsiteY6" fmla="*/ 31750 h 82550"/>
              <a:gd name="connsiteX7" fmla="*/ 708025 w 1219200"/>
              <a:gd name="connsiteY7" fmla="*/ 41275 h 82550"/>
              <a:gd name="connsiteX8" fmla="*/ 819150 w 1219200"/>
              <a:gd name="connsiteY8" fmla="*/ 53975 h 82550"/>
              <a:gd name="connsiteX9" fmla="*/ 882650 w 1219200"/>
              <a:gd name="connsiteY9" fmla="*/ 63500 h 82550"/>
              <a:gd name="connsiteX10" fmla="*/ 962025 w 1219200"/>
              <a:gd name="connsiteY10" fmla="*/ 63500 h 82550"/>
              <a:gd name="connsiteX11" fmla="*/ 1028700 w 1219200"/>
              <a:gd name="connsiteY11" fmla="*/ 76200 h 82550"/>
              <a:gd name="connsiteX12" fmla="*/ 1085850 w 1219200"/>
              <a:gd name="connsiteY12" fmla="*/ 76200 h 82550"/>
              <a:gd name="connsiteX13" fmla="*/ 1143000 w 1219200"/>
              <a:gd name="connsiteY13" fmla="*/ 79375 h 82550"/>
              <a:gd name="connsiteX14" fmla="*/ 1200150 w 1219200"/>
              <a:gd name="connsiteY14" fmla="*/ 82550 h 82550"/>
              <a:gd name="connsiteX15" fmla="*/ 1219200 w 1219200"/>
              <a:gd name="connsiteY15" fmla="*/ 82550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" h="82550">
                <a:moveTo>
                  <a:pt x="0" y="0"/>
                </a:moveTo>
                <a:lnTo>
                  <a:pt x="85725" y="3175"/>
                </a:lnTo>
                <a:lnTo>
                  <a:pt x="193675" y="3175"/>
                </a:lnTo>
                <a:lnTo>
                  <a:pt x="292100" y="6350"/>
                </a:lnTo>
                <a:lnTo>
                  <a:pt x="400050" y="15875"/>
                </a:lnTo>
                <a:lnTo>
                  <a:pt x="473075" y="22225"/>
                </a:lnTo>
                <a:lnTo>
                  <a:pt x="581025" y="31750"/>
                </a:lnTo>
                <a:lnTo>
                  <a:pt x="708025" y="41275"/>
                </a:lnTo>
                <a:lnTo>
                  <a:pt x="819150" y="53975"/>
                </a:lnTo>
                <a:lnTo>
                  <a:pt x="882650" y="63500"/>
                </a:lnTo>
                <a:lnTo>
                  <a:pt x="962025" y="63500"/>
                </a:lnTo>
                <a:lnTo>
                  <a:pt x="1028700" y="76200"/>
                </a:lnTo>
                <a:lnTo>
                  <a:pt x="1085850" y="76200"/>
                </a:lnTo>
                <a:lnTo>
                  <a:pt x="1143000" y="79375"/>
                </a:lnTo>
                <a:lnTo>
                  <a:pt x="1200150" y="82550"/>
                </a:lnTo>
                <a:lnTo>
                  <a:pt x="1219200" y="82550"/>
                </a:lnTo>
              </a:path>
            </a:pathLst>
          </a:custGeom>
          <a:noFill/>
          <a:ln>
            <a:solidFill>
              <a:srgbClr val="AAF0D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ihandform 16">
            <a:extLst>
              <a:ext uri="{FF2B5EF4-FFF2-40B4-BE49-F238E27FC236}">
                <a16:creationId xmlns:a16="http://schemas.microsoft.com/office/drawing/2014/main" id="{5B73DE24-7809-701C-7B37-B8FAA9CFB839}"/>
              </a:ext>
            </a:extLst>
          </p:cNvPr>
          <p:cNvSpPr/>
          <p:nvPr/>
        </p:nvSpPr>
        <p:spPr>
          <a:xfrm>
            <a:off x="5305425" y="3971925"/>
            <a:ext cx="1130300" cy="120650"/>
          </a:xfrm>
          <a:custGeom>
            <a:avLst/>
            <a:gdLst>
              <a:gd name="connsiteX0" fmla="*/ 0 w 1130300"/>
              <a:gd name="connsiteY0" fmla="*/ 0 h 120650"/>
              <a:gd name="connsiteX1" fmla="*/ 98425 w 1130300"/>
              <a:gd name="connsiteY1" fmla="*/ 6350 h 120650"/>
              <a:gd name="connsiteX2" fmla="*/ 187325 w 1130300"/>
              <a:gd name="connsiteY2" fmla="*/ 9525 h 120650"/>
              <a:gd name="connsiteX3" fmla="*/ 311150 w 1130300"/>
              <a:gd name="connsiteY3" fmla="*/ 22225 h 120650"/>
              <a:gd name="connsiteX4" fmla="*/ 425450 w 1130300"/>
              <a:gd name="connsiteY4" fmla="*/ 34925 h 120650"/>
              <a:gd name="connsiteX5" fmla="*/ 542925 w 1130300"/>
              <a:gd name="connsiteY5" fmla="*/ 53975 h 120650"/>
              <a:gd name="connsiteX6" fmla="*/ 679450 w 1130300"/>
              <a:gd name="connsiteY6" fmla="*/ 66675 h 120650"/>
              <a:gd name="connsiteX7" fmla="*/ 762000 w 1130300"/>
              <a:gd name="connsiteY7" fmla="*/ 76200 h 120650"/>
              <a:gd name="connsiteX8" fmla="*/ 857250 w 1130300"/>
              <a:gd name="connsiteY8" fmla="*/ 95250 h 120650"/>
              <a:gd name="connsiteX9" fmla="*/ 971550 w 1130300"/>
              <a:gd name="connsiteY9" fmla="*/ 104775 h 120650"/>
              <a:gd name="connsiteX10" fmla="*/ 1050925 w 1130300"/>
              <a:gd name="connsiteY10" fmla="*/ 117475 h 120650"/>
              <a:gd name="connsiteX11" fmla="*/ 1101725 w 1130300"/>
              <a:gd name="connsiteY11" fmla="*/ 117475 h 120650"/>
              <a:gd name="connsiteX12" fmla="*/ 1130300 w 1130300"/>
              <a:gd name="connsiteY12" fmla="*/ 12065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0300" h="120650">
                <a:moveTo>
                  <a:pt x="0" y="0"/>
                </a:moveTo>
                <a:lnTo>
                  <a:pt x="98425" y="6350"/>
                </a:lnTo>
                <a:lnTo>
                  <a:pt x="187325" y="9525"/>
                </a:lnTo>
                <a:lnTo>
                  <a:pt x="311150" y="22225"/>
                </a:lnTo>
                <a:lnTo>
                  <a:pt x="425450" y="34925"/>
                </a:lnTo>
                <a:lnTo>
                  <a:pt x="542925" y="53975"/>
                </a:lnTo>
                <a:lnTo>
                  <a:pt x="679450" y="66675"/>
                </a:lnTo>
                <a:lnTo>
                  <a:pt x="762000" y="76200"/>
                </a:lnTo>
                <a:lnTo>
                  <a:pt x="857250" y="95250"/>
                </a:lnTo>
                <a:lnTo>
                  <a:pt x="971550" y="104775"/>
                </a:lnTo>
                <a:lnTo>
                  <a:pt x="1050925" y="117475"/>
                </a:lnTo>
                <a:lnTo>
                  <a:pt x="1101725" y="117475"/>
                </a:lnTo>
                <a:lnTo>
                  <a:pt x="1130300" y="120650"/>
                </a:lnTo>
              </a:path>
            </a:pathLst>
          </a:custGeom>
          <a:noFill/>
          <a:ln>
            <a:solidFill>
              <a:srgbClr val="AAF0D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ihandform 17">
            <a:extLst>
              <a:ext uri="{FF2B5EF4-FFF2-40B4-BE49-F238E27FC236}">
                <a16:creationId xmlns:a16="http://schemas.microsoft.com/office/drawing/2014/main" id="{E6DA65A6-5A72-0ECE-92F9-F1AD3EBD3F5C}"/>
              </a:ext>
            </a:extLst>
          </p:cNvPr>
          <p:cNvSpPr/>
          <p:nvPr/>
        </p:nvSpPr>
        <p:spPr>
          <a:xfrm>
            <a:off x="2686050" y="3603625"/>
            <a:ext cx="2009775" cy="349250"/>
          </a:xfrm>
          <a:custGeom>
            <a:avLst/>
            <a:gdLst>
              <a:gd name="connsiteX0" fmla="*/ 2009775 w 2009775"/>
              <a:gd name="connsiteY0" fmla="*/ 349250 h 349250"/>
              <a:gd name="connsiteX1" fmla="*/ 1895475 w 2009775"/>
              <a:gd name="connsiteY1" fmla="*/ 342900 h 349250"/>
              <a:gd name="connsiteX2" fmla="*/ 1774825 w 2009775"/>
              <a:gd name="connsiteY2" fmla="*/ 330200 h 349250"/>
              <a:gd name="connsiteX3" fmla="*/ 1670050 w 2009775"/>
              <a:gd name="connsiteY3" fmla="*/ 320675 h 349250"/>
              <a:gd name="connsiteX4" fmla="*/ 1568450 w 2009775"/>
              <a:gd name="connsiteY4" fmla="*/ 311150 h 349250"/>
              <a:gd name="connsiteX5" fmla="*/ 1454150 w 2009775"/>
              <a:gd name="connsiteY5" fmla="*/ 292100 h 349250"/>
              <a:gd name="connsiteX6" fmla="*/ 1339850 w 2009775"/>
              <a:gd name="connsiteY6" fmla="*/ 282575 h 349250"/>
              <a:gd name="connsiteX7" fmla="*/ 1225550 w 2009775"/>
              <a:gd name="connsiteY7" fmla="*/ 266700 h 349250"/>
              <a:gd name="connsiteX8" fmla="*/ 1114425 w 2009775"/>
              <a:gd name="connsiteY8" fmla="*/ 244475 h 349250"/>
              <a:gd name="connsiteX9" fmla="*/ 1016000 w 2009775"/>
              <a:gd name="connsiteY9" fmla="*/ 228600 h 349250"/>
              <a:gd name="connsiteX10" fmla="*/ 920750 w 2009775"/>
              <a:gd name="connsiteY10" fmla="*/ 209550 h 349250"/>
              <a:gd name="connsiteX11" fmla="*/ 806450 w 2009775"/>
              <a:gd name="connsiteY11" fmla="*/ 184150 h 349250"/>
              <a:gd name="connsiteX12" fmla="*/ 682625 w 2009775"/>
              <a:gd name="connsiteY12" fmla="*/ 158750 h 349250"/>
              <a:gd name="connsiteX13" fmla="*/ 558800 w 2009775"/>
              <a:gd name="connsiteY13" fmla="*/ 130175 h 349250"/>
              <a:gd name="connsiteX14" fmla="*/ 441325 w 2009775"/>
              <a:gd name="connsiteY14" fmla="*/ 104775 h 349250"/>
              <a:gd name="connsiteX15" fmla="*/ 330200 w 2009775"/>
              <a:gd name="connsiteY15" fmla="*/ 73025 h 349250"/>
              <a:gd name="connsiteX16" fmla="*/ 247650 w 2009775"/>
              <a:gd name="connsiteY16" fmla="*/ 57150 h 349250"/>
              <a:gd name="connsiteX17" fmla="*/ 168275 w 2009775"/>
              <a:gd name="connsiteY17" fmla="*/ 38100 h 349250"/>
              <a:gd name="connsiteX18" fmla="*/ 114300 w 2009775"/>
              <a:gd name="connsiteY18" fmla="*/ 22225 h 349250"/>
              <a:gd name="connsiteX19" fmla="*/ 44450 w 2009775"/>
              <a:gd name="connsiteY19" fmla="*/ 6350 h 349250"/>
              <a:gd name="connsiteX20" fmla="*/ 0 w 2009775"/>
              <a:gd name="connsiteY20" fmla="*/ 0 h 34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09775" h="349250">
                <a:moveTo>
                  <a:pt x="2009775" y="349250"/>
                </a:moveTo>
                <a:lnTo>
                  <a:pt x="1895475" y="342900"/>
                </a:lnTo>
                <a:lnTo>
                  <a:pt x="1774825" y="330200"/>
                </a:lnTo>
                <a:lnTo>
                  <a:pt x="1670050" y="320675"/>
                </a:lnTo>
                <a:lnTo>
                  <a:pt x="1568450" y="311150"/>
                </a:lnTo>
                <a:lnTo>
                  <a:pt x="1454150" y="292100"/>
                </a:lnTo>
                <a:lnTo>
                  <a:pt x="1339850" y="282575"/>
                </a:lnTo>
                <a:lnTo>
                  <a:pt x="1225550" y="266700"/>
                </a:lnTo>
                <a:lnTo>
                  <a:pt x="1114425" y="244475"/>
                </a:lnTo>
                <a:lnTo>
                  <a:pt x="1016000" y="228600"/>
                </a:lnTo>
                <a:lnTo>
                  <a:pt x="920750" y="209550"/>
                </a:lnTo>
                <a:lnTo>
                  <a:pt x="806450" y="184150"/>
                </a:lnTo>
                <a:lnTo>
                  <a:pt x="682625" y="158750"/>
                </a:lnTo>
                <a:lnTo>
                  <a:pt x="558800" y="130175"/>
                </a:lnTo>
                <a:lnTo>
                  <a:pt x="441325" y="104775"/>
                </a:lnTo>
                <a:lnTo>
                  <a:pt x="330200" y="73025"/>
                </a:lnTo>
                <a:lnTo>
                  <a:pt x="247650" y="57150"/>
                </a:lnTo>
                <a:lnTo>
                  <a:pt x="168275" y="38100"/>
                </a:lnTo>
                <a:lnTo>
                  <a:pt x="114300" y="22225"/>
                </a:lnTo>
                <a:lnTo>
                  <a:pt x="44450" y="635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AAF0D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ihandform 18">
            <a:extLst>
              <a:ext uri="{FF2B5EF4-FFF2-40B4-BE49-F238E27FC236}">
                <a16:creationId xmlns:a16="http://schemas.microsoft.com/office/drawing/2014/main" id="{45A6D3CC-29D8-E302-BD5B-CE8757568A81}"/>
              </a:ext>
            </a:extLst>
          </p:cNvPr>
          <p:cNvSpPr/>
          <p:nvPr/>
        </p:nvSpPr>
        <p:spPr>
          <a:xfrm>
            <a:off x="5276850" y="4197350"/>
            <a:ext cx="1025525" cy="149225"/>
          </a:xfrm>
          <a:custGeom>
            <a:avLst/>
            <a:gdLst>
              <a:gd name="connsiteX0" fmla="*/ 0 w 1025525"/>
              <a:gd name="connsiteY0" fmla="*/ 0 h 149225"/>
              <a:gd name="connsiteX1" fmla="*/ 88900 w 1025525"/>
              <a:gd name="connsiteY1" fmla="*/ 9525 h 149225"/>
              <a:gd name="connsiteX2" fmla="*/ 193675 w 1025525"/>
              <a:gd name="connsiteY2" fmla="*/ 19050 h 149225"/>
              <a:gd name="connsiteX3" fmla="*/ 311150 w 1025525"/>
              <a:gd name="connsiteY3" fmla="*/ 31750 h 149225"/>
              <a:gd name="connsiteX4" fmla="*/ 428625 w 1025525"/>
              <a:gd name="connsiteY4" fmla="*/ 44450 h 149225"/>
              <a:gd name="connsiteX5" fmla="*/ 517525 w 1025525"/>
              <a:gd name="connsiteY5" fmla="*/ 60325 h 149225"/>
              <a:gd name="connsiteX6" fmla="*/ 647700 w 1025525"/>
              <a:gd name="connsiteY6" fmla="*/ 76200 h 149225"/>
              <a:gd name="connsiteX7" fmla="*/ 730250 w 1025525"/>
              <a:gd name="connsiteY7" fmla="*/ 92075 h 149225"/>
              <a:gd name="connsiteX8" fmla="*/ 889000 w 1025525"/>
              <a:gd name="connsiteY8" fmla="*/ 117475 h 149225"/>
              <a:gd name="connsiteX9" fmla="*/ 968375 w 1025525"/>
              <a:gd name="connsiteY9" fmla="*/ 136525 h 149225"/>
              <a:gd name="connsiteX10" fmla="*/ 1025525 w 1025525"/>
              <a:gd name="connsiteY10" fmla="*/ 149225 h 14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25525" h="149225">
                <a:moveTo>
                  <a:pt x="0" y="0"/>
                </a:moveTo>
                <a:lnTo>
                  <a:pt x="88900" y="9525"/>
                </a:lnTo>
                <a:lnTo>
                  <a:pt x="193675" y="19050"/>
                </a:lnTo>
                <a:lnTo>
                  <a:pt x="311150" y="31750"/>
                </a:lnTo>
                <a:lnTo>
                  <a:pt x="428625" y="44450"/>
                </a:lnTo>
                <a:lnTo>
                  <a:pt x="517525" y="60325"/>
                </a:lnTo>
                <a:lnTo>
                  <a:pt x="647700" y="76200"/>
                </a:lnTo>
                <a:lnTo>
                  <a:pt x="730250" y="92075"/>
                </a:lnTo>
                <a:lnTo>
                  <a:pt x="889000" y="117475"/>
                </a:lnTo>
                <a:lnTo>
                  <a:pt x="968375" y="136525"/>
                </a:lnTo>
                <a:lnTo>
                  <a:pt x="1025525" y="149225"/>
                </a:lnTo>
              </a:path>
            </a:pathLst>
          </a:custGeom>
          <a:noFill/>
          <a:ln>
            <a:solidFill>
              <a:srgbClr val="AAF0D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ihandform 19">
            <a:extLst>
              <a:ext uri="{FF2B5EF4-FFF2-40B4-BE49-F238E27FC236}">
                <a16:creationId xmlns:a16="http://schemas.microsoft.com/office/drawing/2014/main" id="{D6AE755E-48C1-EC64-447D-AC0C742EF4BE}"/>
              </a:ext>
            </a:extLst>
          </p:cNvPr>
          <p:cNvSpPr/>
          <p:nvPr/>
        </p:nvSpPr>
        <p:spPr>
          <a:xfrm>
            <a:off x="2698750" y="3768725"/>
            <a:ext cx="1774825" cy="365125"/>
          </a:xfrm>
          <a:custGeom>
            <a:avLst/>
            <a:gdLst>
              <a:gd name="connsiteX0" fmla="*/ 1774825 w 1774825"/>
              <a:gd name="connsiteY0" fmla="*/ 365125 h 365125"/>
              <a:gd name="connsiteX1" fmla="*/ 1663700 w 1774825"/>
              <a:gd name="connsiteY1" fmla="*/ 349250 h 365125"/>
              <a:gd name="connsiteX2" fmla="*/ 1539875 w 1774825"/>
              <a:gd name="connsiteY2" fmla="*/ 333375 h 365125"/>
              <a:gd name="connsiteX3" fmla="*/ 1381125 w 1774825"/>
              <a:gd name="connsiteY3" fmla="*/ 307975 h 365125"/>
              <a:gd name="connsiteX4" fmla="*/ 1276350 w 1774825"/>
              <a:gd name="connsiteY4" fmla="*/ 295275 h 365125"/>
              <a:gd name="connsiteX5" fmla="*/ 1136650 w 1774825"/>
              <a:gd name="connsiteY5" fmla="*/ 269875 h 365125"/>
              <a:gd name="connsiteX6" fmla="*/ 993775 w 1774825"/>
              <a:gd name="connsiteY6" fmla="*/ 244475 h 365125"/>
              <a:gd name="connsiteX7" fmla="*/ 889000 w 1774825"/>
              <a:gd name="connsiteY7" fmla="*/ 222250 h 365125"/>
              <a:gd name="connsiteX8" fmla="*/ 774700 w 1774825"/>
              <a:gd name="connsiteY8" fmla="*/ 200025 h 365125"/>
              <a:gd name="connsiteX9" fmla="*/ 654050 w 1774825"/>
              <a:gd name="connsiteY9" fmla="*/ 171450 h 365125"/>
              <a:gd name="connsiteX10" fmla="*/ 552450 w 1774825"/>
              <a:gd name="connsiteY10" fmla="*/ 139700 h 365125"/>
              <a:gd name="connsiteX11" fmla="*/ 441325 w 1774825"/>
              <a:gd name="connsiteY11" fmla="*/ 111125 h 365125"/>
              <a:gd name="connsiteX12" fmla="*/ 346075 w 1774825"/>
              <a:gd name="connsiteY12" fmla="*/ 92075 h 365125"/>
              <a:gd name="connsiteX13" fmla="*/ 273050 w 1774825"/>
              <a:gd name="connsiteY13" fmla="*/ 76200 h 365125"/>
              <a:gd name="connsiteX14" fmla="*/ 203200 w 1774825"/>
              <a:gd name="connsiteY14" fmla="*/ 57150 h 365125"/>
              <a:gd name="connsiteX15" fmla="*/ 120650 w 1774825"/>
              <a:gd name="connsiteY15" fmla="*/ 34925 h 365125"/>
              <a:gd name="connsiteX16" fmla="*/ 28575 w 1774825"/>
              <a:gd name="connsiteY16" fmla="*/ 9525 h 365125"/>
              <a:gd name="connsiteX17" fmla="*/ 0 w 1774825"/>
              <a:gd name="connsiteY17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74825" h="365125">
                <a:moveTo>
                  <a:pt x="1774825" y="365125"/>
                </a:moveTo>
                <a:lnTo>
                  <a:pt x="1663700" y="349250"/>
                </a:lnTo>
                <a:lnTo>
                  <a:pt x="1539875" y="333375"/>
                </a:lnTo>
                <a:lnTo>
                  <a:pt x="1381125" y="307975"/>
                </a:lnTo>
                <a:lnTo>
                  <a:pt x="1276350" y="295275"/>
                </a:lnTo>
                <a:lnTo>
                  <a:pt x="1136650" y="269875"/>
                </a:lnTo>
                <a:lnTo>
                  <a:pt x="993775" y="244475"/>
                </a:lnTo>
                <a:lnTo>
                  <a:pt x="889000" y="222250"/>
                </a:lnTo>
                <a:lnTo>
                  <a:pt x="774700" y="200025"/>
                </a:lnTo>
                <a:lnTo>
                  <a:pt x="654050" y="171450"/>
                </a:lnTo>
                <a:lnTo>
                  <a:pt x="552450" y="139700"/>
                </a:lnTo>
                <a:lnTo>
                  <a:pt x="441325" y="111125"/>
                </a:lnTo>
                <a:lnTo>
                  <a:pt x="346075" y="92075"/>
                </a:lnTo>
                <a:lnTo>
                  <a:pt x="273050" y="76200"/>
                </a:lnTo>
                <a:lnTo>
                  <a:pt x="203200" y="57150"/>
                </a:lnTo>
                <a:lnTo>
                  <a:pt x="120650" y="34925"/>
                </a:lnTo>
                <a:lnTo>
                  <a:pt x="28575" y="9525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AAF0D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Pfeil mit einer Linie: Leichte Kurv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A41AC8A-52B8-3397-0299-AB312C5528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15582" y="4733185"/>
            <a:ext cx="340335" cy="3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22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A72D615F-5CF2-978D-4B9F-17ACDD0CA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48" y="1610571"/>
            <a:ext cx="8840503" cy="1621794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3847759-1681-2491-F1CB-192EBA24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54CFDD-5123-CD96-38EC-6781551C1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University of Tübingen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2A65B4-08AD-1799-43C1-4EA90D06B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z="600" smtClean="0"/>
              <a:t>2</a:t>
            </a:fld>
            <a:endParaRPr lang="de-DE" sz="6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8CEF83D-2033-60C0-4E7E-5E4A18258D62}"/>
              </a:ext>
            </a:extLst>
          </p:cNvPr>
          <p:cNvSpPr txBox="1"/>
          <p:nvPr/>
        </p:nvSpPr>
        <p:spPr>
          <a:xfrm>
            <a:off x="523212" y="312950"/>
            <a:ext cx="5165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is planned?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1EC0E00-5E9B-1051-4C6A-E5CB23D24AE4}"/>
              </a:ext>
            </a:extLst>
          </p:cNvPr>
          <p:cNvSpPr/>
          <p:nvPr/>
        </p:nvSpPr>
        <p:spPr>
          <a:xfrm>
            <a:off x="177327" y="1244602"/>
            <a:ext cx="5250079" cy="2353733"/>
          </a:xfrm>
          <a:prstGeom prst="ellipse">
            <a:avLst/>
          </a:prstGeom>
          <a:noFill/>
          <a:ln w="28575">
            <a:solidFill>
              <a:srgbClr val="AAF0D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 descr="Pfeil mit einer Linie: Leichte Kurv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DC357E8-AEB2-78FE-F111-0C2AF075C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7250" y="4731520"/>
            <a:ext cx="342000" cy="342000"/>
          </a:xfrm>
          <a:prstGeom prst="rect">
            <a:avLst/>
          </a:prstGeom>
        </p:spPr>
      </p:pic>
      <p:pic>
        <p:nvPicPr>
          <p:cNvPr id="3" name="Grafik 2" descr="Pfeil mit einer Linie: Leichte Kurv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14D9643-567B-8500-7565-B6FF3AFD9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5582" y="4733185"/>
            <a:ext cx="340335" cy="3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7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6D97F6-AE21-ED6D-7D2D-6B146373F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A9E086-398D-32BD-9FA6-D7A41F802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University of Tübingen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51E4F4-2DEA-B58F-1D58-999FC0161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z="6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de-DE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FE26889-9058-1DDE-D572-D65905C152AC}"/>
              </a:ext>
            </a:extLst>
          </p:cNvPr>
          <p:cNvSpPr txBox="1"/>
          <p:nvPr/>
        </p:nvSpPr>
        <p:spPr>
          <a:xfrm>
            <a:off x="523212" y="312950"/>
            <a:ext cx="5165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Could this radargram fool you?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E96021B-CCA8-86C3-C408-E2F84BE5F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15" r="10619"/>
          <a:stretch/>
        </p:blipFill>
        <p:spPr>
          <a:xfrm>
            <a:off x="396451" y="785394"/>
            <a:ext cx="5264997" cy="254746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05A7438-1B10-8651-175F-DE82D4383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53" t="6260" r="8154" b="14699"/>
          <a:stretch/>
        </p:blipFill>
        <p:spPr>
          <a:xfrm>
            <a:off x="5816600" y="2031679"/>
            <a:ext cx="3013807" cy="2292671"/>
          </a:xfrm>
          <a:prstGeom prst="rect">
            <a:avLst/>
          </a:prstGeom>
          <a:ln w="19050">
            <a:solidFill>
              <a:srgbClr val="E0B0FF"/>
            </a:solidFill>
          </a:ln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35E0A5CF-FDFA-83D8-6518-F592D29D5564}"/>
              </a:ext>
            </a:extLst>
          </p:cNvPr>
          <p:cNvSpPr/>
          <p:nvPr/>
        </p:nvSpPr>
        <p:spPr>
          <a:xfrm>
            <a:off x="4377646" y="1831309"/>
            <a:ext cx="1048707" cy="1009766"/>
          </a:xfrm>
          <a:prstGeom prst="rect">
            <a:avLst/>
          </a:prstGeom>
          <a:noFill/>
          <a:ln w="19050">
            <a:solidFill>
              <a:srgbClr val="E0B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39534B51-CE49-BD0A-0774-69EB85F9180D}"/>
              </a:ext>
            </a:extLst>
          </p:cNvPr>
          <p:cNvCxnSpPr>
            <a:cxnSpLocks/>
          </p:cNvCxnSpPr>
          <p:nvPr/>
        </p:nvCxnSpPr>
        <p:spPr>
          <a:xfrm flipH="1" flipV="1">
            <a:off x="4377646" y="2831239"/>
            <a:ext cx="1438954" cy="1498898"/>
          </a:xfrm>
          <a:prstGeom prst="line">
            <a:avLst/>
          </a:prstGeom>
          <a:ln w="19050">
            <a:solidFill>
              <a:srgbClr val="E0B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54D7ED80-110C-6140-4916-76AEA4B473A7}"/>
              </a:ext>
            </a:extLst>
          </p:cNvPr>
          <p:cNvCxnSpPr>
            <a:cxnSpLocks/>
          </p:cNvCxnSpPr>
          <p:nvPr/>
        </p:nvCxnSpPr>
        <p:spPr>
          <a:xfrm flipH="1" flipV="1">
            <a:off x="5426353" y="1837842"/>
            <a:ext cx="3404054" cy="188050"/>
          </a:xfrm>
          <a:prstGeom prst="line">
            <a:avLst/>
          </a:prstGeom>
          <a:ln w="19050">
            <a:solidFill>
              <a:srgbClr val="E0B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 descr="Pfeil mit einer Linie: Leichte Kurv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24E3DE-C477-F9CA-1801-BA35A6D3B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7250" y="4731520"/>
            <a:ext cx="342000" cy="342000"/>
          </a:xfrm>
          <a:prstGeom prst="rect">
            <a:avLst/>
          </a:prstGeom>
        </p:spPr>
      </p:pic>
      <p:pic>
        <p:nvPicPr>
          <p:cNvPr id="3" name="Grafik 2" descr="Pfeil mit einer Linie: Leichte Kurv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E7918ED-5391-C77A-7C9D-0E4B11633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5582" y="4733185"/>
            <a:ext cx="340335" cy="3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5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34FA5E-0124-AA5C-5A8D-B12B1E304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5B6CD6-FC11-ECFE-4B16-3457EB5E8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University of Tübingen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AEFAC5-A81A-AAEF-B020-115C2AD9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z="60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de-DE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E8399D0-A8E8-6C24-722E-2499A7B4B629}"/>
              </a:ext>
            </a:extLst>
          </p:cNvPr>
          <p:cNvSpPr txBox="1"/>
          <p:nvPr/>
        </p:nvSpPr>
        <p:spPr>
          <a:xfrm>
            <a:off x="1657350" y="1925419"/>
            <a:ext cx="5867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Let’s start at the beginning. How do we create synthetic radargrams?</a:t>
            </a:r>
          </a:p>
        </p:txBody>
      </p:sp>
      <p:pic>
        <p:nvPicPr>
          <p:cNvPr id="2" name="Grafik 1" descr="Pfeil mit einer Linie: Leichte Kurv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BDB1EC-03EE-EDF6-DB8E-263472D05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7250" y="4731520"/>
            <a:ext cx="342000" cy="342000"/>
          </a:xfrm>
          <a:prstGeom prst="rect">
            <a:avLst/>
          </a:prstGeom>
        </p:spPr>
      </p:pic>
      <p:pic>
        <p:nvPicPr>
          <p:cNvPr id="3" name="Grafik 2" descr="Pfeil mit einer Linie: Leichte Kurv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C1F5D6F-C609-7C34-867E-38262E79A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5582" y="4733185"/>
            <a:ext cx="340335" cy="3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40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9EBDB5-CD10-581F-5195-D76592BC6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A6A435-206D-5132-C6F8-BBA3F2D3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University of Tübingen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D265B4-4805-BC86-1DB0-4769481A9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z="60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de-DE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7D638E3-D2D2-E5B3-6BC1-8CAF3DB16410}"/>
              </a:ext>
            </a:extLst>
          </p:cNvPr>
          <p:cNvSpPr txBox="1"/>
          <p:nvPr/>
        </p:nvSpPr>
        <p:spPr>
          <a:xfrm>
            <a:off x="523212" y="312950"/>
            <a:ext cx="5165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does radar forward modelling work?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0B74BCB-393D-A75A-6F92-8183BF08C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067" y="1014996"/>
            <a:ext cx="6915886" cy="27252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C099C3C-057F-A6CC-C01E-80D33B5410BF}"/>
              </a:ext>
            </a:extLst>
          </p:cNvPr>
          <p:cNvSpPr txBox="1"/>
          <p:nvPr/>
        </p:nvSpPr>
        <p:spPr>
          <a:xfrm>
            <a:off x="6040967" y="2909727"/>
            <a:ext cx="1579033" cy="253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Synthetic radargram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10A0C69-7397-404C-5CF2-6680DC456C9E}"/>
              </a:ext>
            </a:extLst>
          </p:cNvPr>
          <p:cNvSpPr txBox="1"/>
          <p:nvPr/>
        </p:nvSpPr>
        <p:spPr>
          <a:xfrm>
            <a:off x="4459815" y="3493519"/>
            <a:ext cx="4334935" cy="903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Advantageous for modelling the internal radar stratigraphy of ice</a:t>
            </a:r>
            <a:b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Layers are prescribed in the conductivity/permittivity input and should appear at the same positions in the synthetic radargrams. Thus, the positions of the input layers could be used as layer labels/for layer tracing in the synthetic radargrams. 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75E2730-B388-7047-D432-EDEB85C93A18}"/>
              </a:ext>
            </a:extLst>
          </p:cNvPr>
          <p:cNvSpPr txBox="1"/>
          <p:nvPr/>
        </p:nvSpPr>
        <p:spPr>
          <a:xfrm>
            <a:off x="1253067" y="3750817"/>
            <a:ext cx="2319866" cy="603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Electrical conductivity and relative permittivity fields are passed to forward model</a:t>
            </a:r>
          </a:p>
        </p:txBody>
      </p:sp>
      <p:pic>
        <p:nvPicPr>
          <p:cNvPr id="2" name="Grafik 1" descr="Pfeil mit einer Linie: Leichte Kurv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28FC31B-7E40-436C-EA02-ABAC4E260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7250" y="4731520"/>
            <a:ext cx="342000" cy="342000"/>
          </a:xfrm>
          <a:prstGeom prst="rect">
            <a:avLst/>
          </a:prstGeom>
        </p:spPr>
      </p:pic>
      <p:pic>
        <p:nvPicPr>
          <p:cNvPr id="3" name="Grafik 2" descr="Pfeil mit einer Linie: Leichte Kurv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83A49D4-4F99-A937-949F-7065FF620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5582" y="4733185"/>
            <a:ext cx="340335" cy="340335"/>
          </a:xfrm>
          <a:prstGeom prst="rect">
            <a:avLst/>
          </a:prstGeom>
        </p:spPr>
      </p:pic>
      <p:pic>
        <p:nvPicPr>
          <p:cNvPr id="14" name="Grafik 13" descr="Start mit einfarbiger Füllung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85AD62F-E37F-2712-A2C3-5405671E8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681" y="4504201"/>
            <a:ext cx="255894" cy="25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81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4C82633D-9E84-32FF-D5DD-5D595133FF5F}"/>
              </a:ext>
            </a:extLst>
          </p:cNvPr>
          <p:cNvSpPr txBox="1"/>
          <p:nvPr/>
        </p:nvSpPr>
        <p:spPr>
          <a:xfrm>
            <a:off x="7732249" y="2665885"/>
            <a:ext cx="12050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Open-source software simulating electromagnetic wave propagation</a:t>
            </a:r>
          </a:p>
          <a:p>
            <a:endParaRPr lang="en-US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DF6AB1D-5451-651B-218C-E71266F3CCBB}"/>
              </a:ext>
            </a:extLst>
          </p:cNvPr>
          <p:cNvSpPr/>
          <p:nvPr/>
        </p:nvSpPr>
        <p:spPr>
          <a:xfrm>
            <a:off x="7832910" y="2672609"/>
            <a:ext cx="1004671" cy="503404"/>
          </a:xfrm>
          <a:prstGeom prst="rect">
            <a:avLst/>
          </a:prstGeom>
          <a:noFill/>
          <a:ln w="9525">
            <a:solidFill>
              <a:srgbClr val="E0B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172CBD-48BE-21BD-DF66-22D5FF4E2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D4975C6-1695-2FCC-37DA-E5D6F9CFC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z="60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de-DE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8EF21E-528C-271B-E3F0-2E495021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University of Tübingen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D3D99A9-461B-E695-434F-F3E217046C2D}"/>
              </a:ext>
            </a:extLst>
          </p:cNvPr>
          <p:cNvSpPr txBox="1"/>
          <p:nvPr/>
        </p:nvSpPr>
        <p:spPr>
          <a:xfrm>
            <a:off x="523212" y="312950"/>
            <a:ext cx="593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modeled stratigraphy to synthetic radargrams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D18B5A4-33B2-BAC0-69C0-FB6AAF341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" y="1026331"/>
            <a:ext cx="3507421" cy="136218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09F8DEF-C81B-3BA4-661A-3C46A7B57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039612"/>
            <a:ext cx="179326" cy="8450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25B5635-45E5-93A6-FCB4-D39F64481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410" y="1406944"/>
            <a:ext cx="126092" cy="20228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433FD49-15BB-76BA-C774-42624E7E9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419" y="2597612"/>
            <a:ext cx="1625102" cy="89832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A12C6B0-66E3-3438-9F32-9785229BC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3498" y="2597612"/>
            <a:ext cx="1625103" cy="89832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890484D-E9AC-CAD5-3FD4-89B22A6BC895}"/>
              </a:ext>
            </a:extLst>
          </p:cNvPr>
          <p:cNvSpPr txBox="1"/>
          <p:nvPr/>
        </p:nvSpPr>
        <p:spPr>
          <a:xfrm>
            <a:off x="4031979" y="3484174"/>
            <a:ext cx="3180500" cy="1203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How is the gprMax input created?</a:t>
            </a:r>
          </a:p>
          <a:p>
            <a:pPr marL="228600" indent="-228600">
              <a:lnSpc>
                <a:spcPct val="114000"/>
              </a:lnSpc>
              <a:buFont typeface="+mj-lt"/>
              <a:buAutoNum type="arabicPeriod"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Place conductivity and permittivity profiles where ice is thickest as a reference</a:t>
            </a:r>
          </a:p>
          <a:p>
            <a:pPr marL="228600" indent="-228600">
              <a:lnSpc>
                <a:spcPct val="114000"/>
              </a:lnSpc>
              <a:buFont typeface="+mj-lt"/>
              <a:buAutoNum type="arabicPeriod"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Use the distances between the modeled layers as a measure to stretch and compress the profiles at the other points of the profile</a:t>
            </a:r>
          </a:p>
          <a:p>
            <a:pPr marL="228600" indent="-228600">
              <a:lnSpc>
                <a:spcPct val="114000"/>
              </a:lnSpc>
              <a:buFont typeface="+mj-lt"/>
              <a:buAutoNum type="arabicPeriod"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Scale the domain size down as gprMax cannot handle big domain sizes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D9C9807B-0AC5-A180-4B18-8E440B995E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399" y="1634636"/>
            <a:ext cx="3882251" cy="150775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E8C15FF-BA22-00CA-E762-91BA938656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2249" y="2238317"/>
            <a:ext cx="1167016" cy="333433"/>
          </a:xfrm>
          <a:prstGeom prst="rect">
            <a:avLst/>
          </a:prstGeom>
        </p:spPr>
      </p:pic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49F28D3A-C4C0-E63F-FC74-4B5B0E313F5B}"/>
              </a:ext>
            </a:extLst>
          </p:cNvPr>
          <p:cNvCxnSpPr>
            <a:cxnSpLocks/>
          </p:cNvCxnSpPr>
          <p:nvPr/>
        </p:nvCxnSpPr>
        <p:spPr>
          <a:xfrm>
            <a:off x="3453723" y="2401141"/>
            <a:ext cx="216070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8A711BB2-DD27-2899-95E9-F462B0C9EA4A}"/>
              </a:ext>
            </a:extLst>
          </p:cNvPr>
          <p:cNvCxnSpPr>
            <a:cxnSpLocks/>
          </p:cNvCxnSpPr>
          <p:nvPr/>
        </p:nvCxnSpPr>
        <p:spPr>
          <a:xfrm>
            <a:off x="7393379" y="2401141"/>
            <a:ext cx="216070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feld 27">
            <a:hlinkClick r:id="rId10" action="ppaction://hlinksldjump"/>
            <a:extLst>
              <a:ext uri="{FF2B5EF4-FFF2-40B4-BE49-F238E27FC236}">
                <a16:creationId xmlns:a16="http://schemas.microsoft.com/office/drawing/2014/main" id="{BCDFF9C1-B1B8-2163-CF66-8E0DEFED99FB}"/>
              </a:ext>
            </a:extLst>
          </p:cNvPr>
          <p:cNvSpPr txBox="1"/>
          <p:nvPr/>
        </p:nvSpPr>
        <p:spPr>
          <a:xfrm>
            <a:off x="6557875" y="312950"/>
            <a:ext cx="25381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Want to know more about gprMax? Click here!</a:t>
            </a:r>
          </a:p>
        </p:txBody>
      </p:sp>
      <p:pic>
        <p:nvPicPr>
          <p:cNvPr id="29" name="Grafik 28" descr="Nach rechts zeigender Finger, Handrücken mit einfarbiger Füllung">
            <a:hlinkClick r:id="rId10" action="ppaction://hlinksldjump"/>
            <a:extLst>
              <a:ext uri="{FF2B5EF4-FFF2-40B4-BE49-F238E27FC236}">
                <a16:creationId xmlns:a16="http://schemas.microsoft.com/office/drawing/2014/main" id="{C3AACB6C-FCE1-95D1-A5B1-C82721D959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6457950" y="339395"/>
            <a:ext cx="177942" cy="177942"/>
          </a:xfrm>
          <a:prstGeom prst="rect">
            <a:avLst/>
          </a:prstGeom>
        </p:spPr>
      </p:pic>
      <p:sp>
        <p:nvSpPr>
          <p:cNvPr id="30" name="Rechteck 29">
            <a:hlinkClick r:id="rId10" action="ppaction://hlinksldjump"/>
            <a:extLst>
              <a:ext uri="{FF2B5EF4-FFF2-40B4-BE49-F238E27FC236}">
                <a16:creationId xmlns:a16="http://schemas.microsoft.com/office/drawing/2014/main" id="{05F5B866-A8D2-B12F-46E7-BEEE406B1EDE}"/>
              </a:ext>
            </a:extLst>
          </p:cNvPr>
          <p:cNvSpPr/>
          <p:nvPr/>
        </p:nvSpPr>
        <p:spPr>
          <a:xfrm>
            <a:off x="6416747" y="291444"/>
            <a:ext cx="2631004" cy="273844"/>
          </a:xfrm>
          <a:prstGeom prst="rect">
            <a:avLst/>
          </a:prstGeom>
          <a:noFill/>
          <a:ln w="19050">
            <a:solidFill>
              <a:srgbClr val="D345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3293B6C-A210-79A7-2DD3-63A2ED74CEC0}"/>
              </a:ext>
            </a:extLst>
          </p:cNvPr>
          <p:cNvSpPr txBox="1"/>
          <p:nvPr/>
        </p:nvSpPr>
        <p:spPr>
          <a:xfrm>
            <a:off x="612905" y="3706228"/>
            <a:ext cx="2782118" cy="11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Where do these data come from?</a:t>
            </a:r>
          </a:p>
          <a:p>
            <a:pPr marL="171450" indent="-171450">
              <a:lnSpc>
                <a:spcPct val="114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D345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Stratigraphy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: Thermo-mechanically-coupled full-Stokes ice-flow model (Elmer/Ice)</a:t>
            </a:r>
          </a:p>
          <a:p>
            <a:pPr marL="171450" indent="-171450">
              <a:lnSpc>
                <a:spcPct val="114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D345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Conductivities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: Dielectric profiling from Parrenin et al. (2012)</a:t>
            </a:r>
          </a:p>
          <a:p>
            <a:pPr marL="171450" indent="-171450">
              <a:lnSpc>
                <a:spcPct val="114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D345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Permittivities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: Adapted (and modified) from Hubbard et al. (2013)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49B8B08B-5BBA-5B9C-013D-20AC0BA5E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892" y="2075107"/>
            <a:ext cx="126092" cy="202287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468211E-8034-E975-19FE-760F7C02F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850" y="2784662"/>
            <a:ext cx="179326" cy="8450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AC2F799-7109-BC58-8CFF-056DB8808F07}"/>
              </a:ext>
            </a:extLst>
          </p:cNvPr>
          <p:cNvSpPr txBox="1"/>
          <p:nvPr/>
        </p:nvSpPr>
        <p:spPr>
          <a:xfrm>
            <a:off x="2221351" y="2420966"/>
            <a:ext cx="1137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 Arrhenius-like temperature</a:t>
            </a:r>
          </a:p>
          <a:p>
            <a:pPr algn="ctr"/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 relationship</a:t>
            </a:r>
          </a:p>
        </p:txBody>
      </p:sp>
      <p:pic>
        <p:nvPicPr>
          <p:cNvPr id="9" name="Grafik 8" descr="Hinzufügen mit einfarbiger Füllung">
            <a:extLst>
              <a:ext uri="{FF2B5EF4-FFF2-40B4-BE49-F238E27FC236}">
                <a16:creationId xmlns:a16="http://schemas.microsoft.com/office/drawing/2014/main" id="{8A56E7B4-797E-DCBE-8302-95AA9D97BC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33512" y="2669277"/>
            <a:ext cx="113125" cy="113125"/>
          </a:xfrm>
          <a:prstGeom prst="rect">
            <a:avLst/>
          </a:prstGeom>
        </p:spPr>
      </p:pic>
      <p:pic>
        <p:nvPicPr>
          <p:cNvPr id="6" name="Grafik 5" descr="Pfeil mit einer Linie: Leichte Kurv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C06C7BF-96F9-1BC7-C8E3-51BC551A97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87250" y="4731520"/>
            <a:ext cx="342000" cy="342000"/>
          </a:xfrm>
          <a:prstGeom prst="rect">
            <a:avLst/>
          </a:prstGeom>
        </p:spPr>
      </p:pic>
      <p:pic>
        <p:nvPicPr>
          <p:cNvPr id="7" name="Grafik 6" descr="Pfeil mit einer Linie: Leichte Kurv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75DBFA6-DD72-DFEE-05F6-95E450EE62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15582" y="4733185"/>
            <a:ext cx="340335" cy="34033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BD708EE4-553E-26DF-2646-77BB53EA0ED7}"/>
              </a:ext>
            </a:extLst>
          </p:cNvPr>
          <p:cNvSpPr txBox="1"/>
          <p:nvPr/>
        </p:nvSpPr>
        <p:spPr>
          <a:xfrm>
            <a:off x="3750101" y="3142393"/>
            <a:ext cx="367676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https://commons.wikimedia.org/wiki/File:Aptenodytes_forsteri_-Snow_Hill_Island,_Antarctica_-adults_and_juvenile-8.jpg</a:t>
            </a:r>
          </a:p>
          <a:p>
            <a:pPr algn="ctr"/>
            <a:r>
              <a:rPr lang="en-US" sz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https://commons.wikimedia.org/wiki/File:Emerald_rockcod,_Trematomus_bernacchii.jpg</a:t>
            </a:r>
          </a:p>
        </p:txBody>
      </p:sp>
      <p:pic>
        <p:nvPicPr>
          <p:cNvPr id="25" name="Grafik 24" descr="Start mit einfarbiger Füllung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1BF658F-8BA1-2687-0B14-9805B2E065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3681" y="4504201"/>
            <a:ext cx="255894" cy="25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17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eck 45">
            <a:hlinkClick r:id="rId3" action="ppaction://hlinksldjump"/>
            <a:extLst>
              <a:ext uri="{FF2B5EF4-FFF2-40B4-BE49-F238E27FC236}">
                <a16:creationId xmlns:a16="http://schemas.microsoft.com/office/drawing/2014/main" id="{2F5A13A6-C6C2-6D3E-036A-7D716FCB5330}"/>
              </a:ext>
            </a:extLst>
          </p:cNvPr>
          <p:cNvSpPr/>
          <p:nvPr/>
        </p:nvSpPr>
        <p:spPr>
          <a:xfrm>
            <a:off x="917014" y="4419330"/>
            <a:ext cx="1892861" cy="226407"/>
          </a:xfrm>
          <a:prstGeom prst="rect">
            <a:avLst/>
          </a:prstGeom>
          <a:noFill/>
          <a:ln>
            <a:solidFill>
              <a:srgbClr val="93C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59692A2-F9E7-2626-3DDC-1ECAEF805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81" y="986369"/>
            <a:ext cx="8166398" cy="31716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87068D-B664-9D98-730F-852A05F20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25AA4B-3398-4235-DAA0-8AE3AA34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University of Tübingen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FABF67-BB80-C6A4-C25F-8A864D73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z="6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de-DE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8051D8F-2CE2-3010-3205-C55E80AA68B5}"/>
              </a:ext>
            </a:extLst>
          </p:cNvPr>
          <p:cNvSpPr txBox="1"/>
          <p:nvPr/>
        </p:nvSpPr>
        <p:spPr>
          <a:xfrm>
            <a:off x="523212" y="312950"/>
            <a:ext cx="4338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Hurray, a synthetic radargram!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831AFCE-9143-2D39-791A-78DE50217352}"/>
              </a:ext>
            </a:extLst>
          </p:cNvPr>
          <p:cNvSpPr/>
          <p:nvPr/>
        </p:nvSpPr>
        <p:spPr>
          <a:xfrm>
            <a:off x="1712373" y="2291516"/>
            <a:ext cx="973677" cy="900469"/>
          </a:xfrm>
          <a:prstGeom prst="rect">
            <a:avLst/>
          </a:prstGeom>
          <a:noFill/>
          <a:ln>
            <a:solidFill>
              <a:srgbClr val="E0B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5151C90-6A6D-22E2-D472-BC7FB242B406}"/>
              </a:ext>
            </a:extLst>
          </p:cNvPr>
          <p:cNvSpPr/>
          <p:nvPr/>
        </p:nvSpPr>
        <p:spPr>
          <a:xfrm>
            <a:off x="3096947" y="1320525"/>
            <a:ext cx="964890" cy="1513072"/>
          </a:xfrm>
          <a:prstGeom prst="rect">
            <a:avLst/>
          </a:prstGeom>
          <a:noFill/>
          <a:ln>
            <a:solidFill>
              <a:srgbClr val="E0B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2A93114-9C12-8919-0D13-E317D5E60F4F}"/>
              </a:ext>
            </a:extLst>
          </p:cNvPr>
          <p:cNvSpPr/>
          <p:nvPr/>
        </p:nvSpPr>
        <p:spPr>
          <a:xfrm>
            <a:off x="5871855" y="2313484"/>
            <a:ext cx="1475501" cy="1192438"/>
          </a:xfrm>
          <a:prstGeom prst="rect">
            <a:avLst/>
          </a:prstGeom>
          <a:noFill/>
          <a:ln>
            <a:solidFill>
              <a:srgbClr val="E0B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Nach rechts zeigender Finger, Handrücken mit einfarbiger Füllung">
            <a:extLst>
              <a:ext uri="{FF2B5EF4-FFF2-40B4-BE49-F238E27FC236}">
                <a16:creationId xmlns:a16="http://schemas.microsoft.com/office/drawing/2014/main" id="{E8805D19-2D43-D055-632B-F98A4604B4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6978508" y="373550"/>
            <a:ext cx="150705" cy="15070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1B977A5-4117-BD47-269E-5E89BBB93E29}"/>
              </a:ext>
            </a:extLst>
          </p:cNvPr>
          <p:cNvSpPr txBox="1"/>
          <p:nvPr/>
        </p:nvSpPr>
        <p:spPr>
          <a:xfrm>
            <a:off x="7035867" y="324201"/>
            <a:ext cx="190139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Click on the hands to zoom in!</a:t>
            </a:r>
          </a:p>
        </p:txBody>
      </p:sp>
      <p:pic>
        <p:nvPicPr>
          <p:cNvPr id="17" name="Grafik 16" descr="Nach rechts zeigender Finger, Handrücken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43C481A7-3795-78E6-2B8A-26A2D6FA28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2515380" y="2384564"/>
            <a:ext cx="173265" cy="173265"/>
          </a:xfrm>
          <a:prstGeom prst="rect">
            <a:avLst/>
          </a:prstGeom>
        </p:spPr>
      </p:pic>
      <p:pic>
        <p:nvPicPr>
          <p:cNvPr id="18" name="Grafik 17" descr="Nach rechts zeigender Finger, Handrücken mit einfarbiger Füllung">
            <a:hlinkClick r:id="rId10" action="ppaction://hlinksldjump"/>
            <a:extLst>
              <a:ext uri="{FF2B5EF4-FFF2-40B4-BE49-F238E27FC236}">
                <a16:creationId xmlns:a16="http://schemas.microsoft.com/office/drawing/2014/main" id="{11BFE0E2-3C29-052D-2B2E-4F4DF5FB47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3112463" y="1368494"/>
            <a:ext cx="173265" cy="173265"/>
          </a:xfrm>
          <a:prstGeom prst="rect">
            <a:avLst/>
          </a:prstGeom>
        </p:spPr>
      </p:pic>
      <p:pic>
        <p:nvPicPr>
          <p:cNvPr id="19" name="Grafik 18" descr="Nach rechts zeigender Finger, Handrücken mit einfarbiger Füllung">
            <a:hlinkClick r:id="rId11" action="ppaction://hlinksldjump"/>
            <a:extLst>
              <a:ext uri="{FF2B5EF4-FFF2-40B4-BE49-F238E27FC236}">
                <a16:creationId xmlns:a16="http://schemas.microsoft.com/office/drawing/2014/main" id="{31DEEA33-61CA-8C14-60AC-20E749F03C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7129213" y="2384564"/>
            <a:ext cx="173265" cy="173265"/>
          </a:xfrm>
          <a:prstGeom prst="rect">
            <a:avLst/>
          </a:prstGeom>
        </p:spPr>
      </p:pic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8E93431E-9EB4-89F6-DCD8-B5E36F55BD2F}"/>
              </a:ext>
            </a:extLst>
          </p:cNvPr>
          <p:cNvCxnSpPr>
            <a:cxnSpLocks/>
          </p:cNvCxnSpPr>
          <p:nvPr/>
        </p:nvCxnSpPr>
        <p:spPr>
          <a:xfrm>
            <a:off x="1116098" y="2833597"/>
            <a:ext cx="909046" cy="475219"/>
          </a:xfrm>
          <a:prstGeom prst="straightConnector1">
            <a:avLst/>
          </a:prstGeom>
          <a:ln w="19050">
            <a:solidFill>
              <a:srgbClr val="AAF0D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274B1F89-EE10-F4BA-874B-BE00930B5438}"/>
              </a:ext>
            </a:extLst>
          </p:cNvPr>
          <p:cNvSpPr txBox="1"/>
          <p:nvPr/>
        </p:nvSpPr>
        <p:spPr>
          <a:xfrm>
            <a:off x="146737" y="2608323"/>
            <a:ext cx="114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We even see a multiple here….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A7790423-6341-76F5-DA9C-1E4579C0D6EC}"/>
              </a:ext>
            </a:extLst>
          </p:cNvPr>
          <p:cNvCxnSpPr>
            <a:cxnSpLocks/>
          </p:cNvCxnSpPr>
          <p:nvPr/>
        </p:nvCxnSpPr>
        <p:spPr>
          <a:xfrm flipH="1" flipV="1">
            <a:off x="7023482" y="3237711"/>
            <a:ext cx="83489" cy="863920"/>
          </a:xfrm>
          <a:prstGeom prst="straightConnector1">
            <a:avLst/>
          </a:prstGeom>
          <a:ln w="19050">
            <a:solidFill>
              <a:srgbClr val="AAF0D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27E461F5-DE49-FE42-D5FB-59F3F0DBC543}"/>
              </a:ext>
            </a:extLst>
          </p:cNvPr>
          <p:cNvCxnSpPr>
            <a:cxnSpLocks/>
          </p:cNvCxnSpPr>
          <p:nvPr/>
        </p:nvCxnSpPr>
        <p:spPr>
          <a:xfrm flipH="1" flipV="1">
            <a:off x="5082059" y="3449584"/>
            <a:ext cx="1882675" cy="687009"/>
          </a:xfrm>
          <a:prstGeom prst="straightConnector1">
            <a:avLst/>
          </a:prstGeom>
          <a:ln w="19050">
            <a:solidFill>
              <a:srgbClr val="AAF0D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93687801-C1A0-4654-74E3-038A24FAB72A}"/>
              </a:ext>
            </a:extLst>
          </p:cNvPr>
          <p:cNvSpPr txBox="1"/>
          <p:nvPr/>
        </p:nvSpPr>
        <p:spPr>
          <a:xfrm>
            <a:off x="6966894" y="4101631"/>
            <a:ext cx="16872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Compare basal reflection power between bedrock and water</a:t>
            </a:r>
          </a:p>
        </p:txBody>
      </p:sp>
      <p:pic>
        <p:nvPicPr>
          <p:cNvPr id="34" name="Grafik 33" descr="Nach rechts zeigender Finger, Handrücken mit einfarbiger Füllung">
            <a:hlinkClick r:id="rId12" action="ppaction://hlinksldjump"/>
            <a:extLst>
              <a:ext uri="{FF2B5EF4-FFF2-40B4-BE49-F238E27FC236}">
                <a16:creationId xmlns:a16="http://schemas.microsoft.com/office/drawing/2014/main" id="{77AB0E72-9AED-6EE2-CE5D-68DE0C00B7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8522580" y="4196687"/>
            <a:ext cx="208647" cy="208647"/>
          </a:xfrm>
          <a:prstGeom prst="rect">
            <a:avLst/>
          </a:prstGeom>
        </p:spPr>
      </p:pic>
      <p:sp>
        <p:nvSpPr>
          <p:cNvPr id="41" name="Textfeld 40">
            <a:hlinkClick r:id="rId3" action="ppaction://hlinksldjump"/>
            <a:extLst>
              <a:ext uri="{FF2B5EF4-FFF2-40B4-BE49-F238E27FC236}">
                <a16:creationId xmlns:a16="http://schemas.microsoft.com/office/drawing/2014/main" id="{AD188424-1459-D1E4-8B12-22460B3443CB}"/>
              </a:ext>
            </a:extLst>
          </p:cNvPr>
          <p:cNvSpPr txBox="1"/>
          <p:nvPr/>
        </p:nvSpPr>
        <p:spPr>
          <a:xfrm>
            <a:off x="1011505" y="4422593"/>
            <a:ext cx="1877028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Learn more about our gprMax setup!</a:t>
            </a:r>
          </a:p>
        </p:txBody>
      </p:sp>
      <p:pic>
        <p:nvPicPr>
          <p:cNvPr id="45" name="Grafik 44" descr="Nach rechts zeigender Finger, Handrücken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DCD4A2FC-6D04-26CB-5E16-1097E3FE0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936818" y="4459853"/>
            <a:ext cx="150705" cy="150705"/>
          </a:xfrm>
          <a:prstGeom prst="rect">
            <a:avLst/>
          </a:prstGeom>
        </p:spPr>
      </p:pic>
      <p:pic>
        <p:nvPicPr>
          <p:cNvPr id="2" name="Grafik 1" descr="Pfeil mit einer Linie: Leichte Kurv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85098F-2ECE-536F-3539-2CE35B9CF4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87250" y="4731520"/>
            <a:ext cx="342000" cy="342000"/>
          </a:xfrm>
          <a:prstGeom prst="rect">
            <a:avLst/>
          </a:prstGeom>
        </p:spPr>
      </p:pic>
      <p:pic>
        <p:nvPicPr>
          <p:cNvPr id="3" name="Grafik 2" descr="Pfeil mit einer Linie: Leichte Kurv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4D51728-7DC8-EF74-3349-190884ACC6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15582" y="4733185"/>
            <a:ext cx="340335" cy="340335"/>
          </a:xfrm>
          <a:prstGeom prst="rect">
            <a:avLst/>
          </a:prstGeom>
        </p:spPr>
      </p:pic>
      <p:pic>
        <p:nvPicPr>
          <p:cNvPr id="20" name="Grafik 19" descr="Start mit einfarbiger Füllung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6508071-1A78-5EE1-D73C-83615223AB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3681" y="4504201"/>
            <a:ext cx="255894" cy="25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09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19308DC-99C9-97C0-1939-1002E6B5C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28.04.23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DC4A071-5E80-72A5-07DD-2741D15D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600" dirty="0">
                <a:latin typeface="Arial" panose="020B0604020202020204" pitchFamily="34" charset="0"/>
                <a:cs typeface="Arial" panose="020B0604020202020204" pitchFamily="34" charset="0"/>
              </a:rPr>
              <a:t>University of Tübingen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2C159F-8A35-4CC2-EE0C-BC2AE2C23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5E80-398D-CE4B-8E61-A4597C18EAED}" type="slidenum">
              <a:rPr lang="de-DE" sz="60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de-DE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32EAC0D-F3C8-0FD7-BDB2-A0A1E6638D7F}"/>
              </a:ext>
            </a:extLst>
          </p:cNvPr>
          <p:cNvSpPr txBox="1"/>
          <p:nvPr/>
        </p:nvSpPr>
        <p:spPr>
          <a:xfrm>
            <a:off x="1657350" y="1925419"/>
            <a:ext cx="5867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But we were searching for a way to create synthetic radargrams with automatically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labeled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layers. Does this work now? </a:t>
            </a:r>
          </a:p>
        </p:txBody>
      </p:sp>
      <p:pic>
        <p:nvPicPr>
          <p:cNvPr id="6" name="Grafik 5" descr="Pfeil mit einer Linie: Leichte Kurv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5E75272-3EB8-457C-A43B-E558D57C3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7250" y="4731520"/>
            <a:ext cx="342000" cy="342000"/>
          </a:xfrm>
          <a:prstGeom prst="rect">
            <a:avLst/>
          </a:prstGeom>
        </p:spPr>
      </p:pic>
      <p:pic>
        <p:nvPicPr>
          <p:cNvPr id="7" name="Grafik 6" descr="Pfeil mit einer Linie: Leichte Kurv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6B9B315-F7EF-2479-4E19-E09457B76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5582" y="4733185"/>
            <a:ext cx="340335" cy="340335"/>
          </a:xfrm>
          <a:prstGeom prst="rect">
            <a:avLst/>
          </a:prstGeom>
        </p:spPr>
      </p:pic>
      <p:pic>
        <p:nvPicPr>
          <p:cNvPr id="11" name="Grafik 10" descr="Start mit einfarbiger Füllung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93B9497-A73D-A3CF-FEDB-23F94F866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681" y="4504201"/>
            <a:ext cx="255894" cy="25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30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1210</Words>
  <Application>Microsoft Macintosh PowerPoint</Application>
  <PresentationFormat>Bildschirmpräsentation (16:9)</PresentationFormat>
  <Paragraphs>210</Paragraphs>
  <Slides>24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Systemschrift Normal</vt:lpstr>
      <vt:lpstr>Office</vt:lpstr>
      <vt:lpstr>Radar forward modelling as a precursor for statistical inference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What is gprMax and how does it work?</vt:lpstr>
      <vt:lpstr>PowerPoint-Präsentation</vt:lpstr>
      <vt:lpstr>PowerPoint-Präsentation</vt:lpstr>
      <vt:lpstr>PowerPoint-Präsentation</vt:lpstr>
      <vt:lpstr>PowerPoint-Präsentation</vt:lpstr>
      <vt:lpstr>Maximal basal reflection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Radar forward modelling as a precursor for statistical inference</dc:title>
  <dc:creator>Leah Muhle</dc:creator>
  <cp:lastModifiedBy>Leah Muhle</cp:lastModifiedBy>
  <cp:revision>47</cp:revision>
  <dcterms:created xsi:type="dcterms:W3CDTF">2023-04-13T09:25:04Z</dcterms:created>
  <dcterms:modified xsi:type="dcterms:W3CDTF">2023-04-26T15:13:01Z</dcterms:modified>
</cp:coreProperties>
</file>